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60" r:id="rId2"/>
    <p:sldId id="265" r:id="rId3"/>
    <p:sldId id="388" r:id="rId4"/>
    <p:sldId id="385" r:id="rId5"/>
    <p:sldId id="386" r:id="rId6"/>
    <p:sldId id="363" r:id="rId7"/>
    <p:sldId id="379" r:id="rId8"/>
    <p:sldId id="277" r:id="rId9"/>
    <p:sldId id="387" r:id="rId10"/>
    <p:sldId id="389" r:id="rId11"/>
    <p:sldId id="390" r:id="rId12"/>
    <p:sldId id="381" r:id="rId13"/>
    <p:sldId id="382" r:id="rId14"/>
    <p:sldId id="383" r:id="rId15"/>
    <p:sldId id="304" r:id="rId16"/>
    <p:sldId id="384" r:id="rId17"/>
    <p:sldId id="392" r:id="rId18"/>
    <p:sldId id="320" r:id="rId19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3">
          <p15:clr>
            <a:srgbClr val="A4A3A4"/>
          </p15:clr>
        </p15:guide>
        <p15:guide id="2" pos="221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255" autoAdjust="0"/>
  </p:normalViewPr>
  <p:slideViewPr>
    <p:cSldViewPr>
      <p:cViewPr varScale="1">
        <p:scale>
          <a:sx n="115" d="100"/>
          <a:sy n="115" d="100"/>
        </p:scale>
        <p:origin x="15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4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02" y="72"/>
      </p:cViewPr>
      <p:guideLst>
        <p:guide orient="horz" pos="2933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PowerPoin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PowerPoin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gree1\Desktop\CARLI%20Annual%20Meeting%20Presentation%20November%201%202013\Chart%20in%20Microsoft%20PowerPoi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Number of </a:t>
            </a:r>
            <a:r>
              <a:rPr lang="en-US" dirty="0" smtClean="0"/>
              <a:t>Class</a:t>
            </a:r>
            <a:r>
              <a:rPr lang="en-US" baseline="0" dirty="0" smtClean="0"/>
              <a:t> </a:t>
            </a:r>
            <a:r>
              <a:rPr lang="en-US" dirty="0" smtClean="0"/>
              <a:t>Instruction Sessions by NEIU Librarians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'[Chart in Microsoft PowerPoint]Sheet1'!$B$1</c:f>
              <c:strCache>
                <c:ptCount val="1"/>
                <c:pt idx="0">
                  <c:v>Number of Instruction Sessions</c:v>
                </c:pt>
              </c:strCache>
            </c:strRef>
          </c:tx>
          <c:spPr>
            <a:ln w="50800"/>
          </c:spP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'[Chart in Microsoft PowerPoint]Sheet1'!$A$2:$A$20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cat>
          <c:val>
            <c:numRef>
              <c:f>'[Chart in Microsoft PowerPoint]Sheet1'!$B$2:$B$20</c:f>
              <c:numCache>
                <c:formatCode>General</c:formatCode>
                <c:ptCount val="19"/>
                <c:pt idx="0">
                  <c:v>290</c:v>
                </c:pt>
                <c:pt idx="1">
                  <c:v>307</c:v>
                </c:pt>
                <c:pt idx="2">
                  <c:v>346</c:v>
                </c:pt>
                <c:pt idx="3">
                  <c:v>305</c:v>
                </c:pt>
                <c:pt idx="4">
                  <c:v>304</c:v>
                </c:pt>
                <c:pt idx="5">
                  <c:v>315</c:v>
                </c:pt>
                <c:pt idx="6">
                  <c:v>323</c:v>
                </c:pt>
                <c:pt idx="7">
                  <c:v>272</c:v>
                </c:pt>
                <c:pt idx="8">
                  <c:v>282</c:v>
                </c:pt>
                <c:pt idx="9">
                  <c:v>277</c:v>
                </c:pt>
                <c:pt idx="10">
                  <c:v>215</c:v>
                </c:pt>
                <c:pt idx="11">
                  <c:v>224</c:v>
                </c:pt>
                <c:pt idx="12">
                  <c:v>187</c:v>
                </c:pt>
                <c:pt idx="13">
                  <c:v>236</c:v>
                </c:pt>
                <c:pt idx="14">
                  <c:v>221</c:v>
                </c:pt>
                <c:pt idx="15">
                  <c:v>213</c:v>
                </c:pt>
                <c:pt idx="16">
                  <c:v>231</c:v>
                </c:pt>
                <c:pt idx="17">
                  <c:v>360</c:v>
                </c:pt>
                <c:pt idx="18">
                  <c:v>347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1804312"/>
        <c:axId val="391804704"/>
      </c:lineChart>
      <c:catAx>
        <c:axId val="391804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91804704"/>
        <c:crosses val="autoZero"/>
        <c:auto val="1"/>
        <c:lblAlgn val="ctr"/>
        <c:lblOffset val="100"/>
        <c:noMultiLvlLbl val="0"/>
      </c:catAx>
      <c:valAx>
        <c:axId val="3918047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1804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Number of </a:t>
            </a:r>
            <a:r>
              <a:rPr lang="en-US" dirty="0" smtClean="0"/>
              <a:t>Students taught by NEIU Librarians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'[Chart in Microsoft PowerPoint]Sheet1'!$C$1</c:f>
              <c:strCache>
                <c:ptCount val="1"/>
                <c:pt idx="0">
                  <c:v>Number of Students</c:v>
                </c:pt>
              </c:strCache>
            </c:strRef>
          </c:tx>
          <c:spPr>
            <a:ln w="50800"/>
          </c:spPr>
          <c:dPt>
            <c:idx val="6"/>
            <c:marker>
              <c:spPr>
                <a:ln w="38100"/>
              </c:spPr>
            </c:marker>
            <c:bubble3D val="0"/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'[Chart in Microsoft PowerPoint]Sheet1'!$A$2:$A$20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cat>
          <c:val>
            <c:numRef>
              <c:f>'[Chart in Microsoft PowerPoint]Sheet1'!$C$2:$C$20</c:f>
              <c:numCache>
                <c:formatCode>General</c:formatCode>
                <c:ptCount val="19"/>
                <c:pt idx="0">
                  <c:v>4715</c:v>
                </c:pt>
                <c:pt idx="1">
                  <c:v>4924</c:v>
                </c:pt>
                <c:pt idx="2">
                  <c:v>5731</c:v>
                </c:pt>
                <c:pt idx="3">
                  <c:v>5232</c:v>
                </c:pt>
                <c:pt idx="4">
                  <c:v>5788</c:v>
                </c:pt>
                <c:pt idx="5">
                  <c:v>6329</c:v>
                </c:pt>
                <c:pt idx="6">
                  <c:v>5444</c:v>
                </c:pt>
                <c:pt idx="7">
                  <c:v>4729</c:v>
                </c:pt>
                <c:pt idx="8">
                  <c:v>5534</c:v>
                </c:pt>
                <c:pt idx="9">
                  <c:v>5366</c:v>
                </c:pt>
                <c:pt idx="10">
                  <c:v>4457</c:v>
                </c:pt>
                <c:pt idx="11">
                  <c:v>4381</c:v>
                </c:pt>
                <c:pt idx="12">
                  <c:v>3620</c:v>
                </c:pt>
                <c:pt idx="13">
                  <c:v>4610</c:v>
                </c:pt>
                <c:pt idx="14">
                  <c:v>4057</c:v>
                </c:pt>
                <c:pt idx="15">
                  <c:v>3893</c:v>
                </c:pt>
                <c:pt idx="16">
                  <c:v>4324</c:v>
                </c:pt>
                <c:pt idx="17">
                  <c:v>6418</c:v>
                </c:pt>
                <c:pt idx="18">
                  <c:v>6182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1805880"/>
        <c:axId val="391896664"/>
      </c:lineChart>
      <c:catAx>
        <c:axId val="391805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91896664"/>
        <c:crosses val="autoZero"/>
        <c:auto val="1"/>
        <c:lblAlgn val="ctr"/>
        <c:lblOffset val="100"/>
        <c:noMultiLvlLbl val="0"/>
      </c:catAx>
      <c:valAx>
        <c:axId val="391896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1805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Sheet1!$F$1</c:f>
              <c:strCache>
                <c:ptCount val="1"/>
                <c:pt idx="0">
                  <c:v>Number of Scheduled Research Consultations</c:v>
                </c:pt>
              </c:strCache>
            </c:strRef>
          </c:tx>
          <c:spPr>
            <a:ln w="76200"/>
          </c:spP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Sheet1!$E$2:$E$4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Sheet1!$F$2:$F$4</c:f>
              <c:numCache>
                <c:formatCode>General</c:formatCode>
                <c:ptCount val="3"/>
                <c:pt idx="0">
                  <c:v>57</c:v>
                </c:pt>
                <c:pt idx="1">
                  <c:v>144</c:v>
                </c:pt>
                <c:pt idx="2">
                  <c:v>142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1897448"/>
        <c:axId val="391897840"/>
      </c:lineChart>
      <c:catAx>
        <c:axId val="391897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91897840"/>
        <c:crosses val="autoZero"/>
        <c:auto val="1"/>
        <c:lblAlgn val="ctr"/>
        <c:lblOffset val="100"/>
        <c:noMultiLvlLbl val="0"/>
      </c:catAx>
      <c:valAx>
        <c:axId val="391897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1897448"/>
        <c:crosses val="autoZero"/>
        <c:crossBetween val="between"/>
      </c:valAx>
      <c:spPr>
        <a:ln w="76200"/>
      </c:spPr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1C61380E-7B11-4444-9818-E297F2C7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52376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60" tIns="46680" rIns="93360" bIns="4668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60" tIns="46680" rIns="93360" bIns="4668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B492159E-C423-43A0-A9BC-7D04D26D8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4107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92159E-C423-43A0-A9BC-7D04D26D83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02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233401" indent="-233401">
              <a:buAutoNum type="arabicPeriod"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92159E-C423-43A0-A9BC-7D04D26D837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9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3401" indent="-233401">
              <a:buAutoNum type="arabicPeriod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92159E-C423-43A0-A9BC-7D04D26D837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668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3401" indent="-233401">
              <a:buAutoNum type="arabicPeriod"/>
            </a:pPr>
            <a:endParaRPr lang="en-US" dirty="0" smtClean="0"/>
          </a:p>
          <a:p>
            <a:pPr marL="233401" indent="-233401">
              <a:buAutoNum type="arabicPeriod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92159E-C423-43A0-A9BC-7D04D26D837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637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3401" indent="-233401">
              <a:buAutoNum type="arabicPeriod"/>
            </a:pPr>
            <a:endParaRPr lang="en-US" dirty="0" smtClean="0"/>
          </a:p>
          <a:p>
            <a:pPr marL="233401" indent="-233401">
              <a:buAutoNum type="arabicPeriod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92159E-C423-43A0-A9BC-7D04D26D837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637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3401" indent="-233401">
              <a:buAutoNum type="arabicPeriod"/>
            </a:pPr>
            <a:endParaRPr lang="en-US" dirty="0" smtClean="0"/>
          </a:p>
          <a:p>
            <a:pPr marL="233401" indent="-233401">
              <a:buAutoNum type="arabicPeriod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92159E-C423-43A0-A9BC-7D04D26D837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637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3401" indent="-233401">
              <a:buAutoNum type="arabicPeriod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92159E-C423-43A0-A9BC-7D04D26D837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0627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3401" indent="-233401">
              <a:buAutoNum type="arabicPeriod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92159E-C423-43A0-A9BC-7D04D26D837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945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3401" indent="-233401">
              <a:buAutoNum type="arabicPeriod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92159E-C423-43A0-A9BC-7D04D26D837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928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9364C-E06B-472A-8224-B9C3A98D1772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65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233401" indent="-233401">
              <a:buAutoNum type="arabicPeriod"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92159E-C423-43A0-A9BC-7D04D26D83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62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233401" indent="-233401">
              <a:buAutoNum type="arabicPeriod"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92159E-C423-43A0-A9BC-7D04D26D83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69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9364C-E06B-472A-8224-B9C3A98D177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894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233401" indent="-233401">
              <a:buAutoNum type="arabicPeriod"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92159E-C423-43A0-A9BC-7D04D26D837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7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92159E-C423-43A0-A9BC-7D04D26D837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26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3401" indent="-233401">
              <a:buAutoNum type="arabicPeriod"/>
            </a:pPr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92159E-C423-43A0-A9BC-7D04D26D83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628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3/25/2013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92159E-C423-43A0-A9BC-7D04D26D837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96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233401" indent="-233401">
              <a:buAutoNum type="arabicPeriod"/>
            </a:pPr>
            <a:r>
              <a:rPr lang="en-US" dirty="0" smtClean="0"/>
              <a:t>Read slide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92159E-C423-43A0-A9BC-7D04D26D837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00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11/01/2013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CARLI Annual Meeting 2013    Dave Green &amp; Lynda Duke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n-US" smtClean="0"/>
              <a:t>11/01/2013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76917BF-9545-493C-98A6-6D612A178EB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CARLI Annual Meeting 2013    Dave Green &amp; Lynda Duke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17BF-9545-493C-98A6-6D612A178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en-US" smtClean="0"/>
              <a:t>11/01/2013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76917BF-9545-493C-98A6-6D612A178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17BF-9545-493C-98A6-6D612A178E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224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6917BF-9545-493C-98A6-6D612A178EB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76917BF-9545-493C-98A6-6D612A178EB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11/01/2013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6917BF-9545-493C-98A6-6D612A178EB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CARLI Annual Meeting 2013    Dave Green &amp; Lynda Duke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11/01/2013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6917BF-9545-493C-98A6-6D612A178EB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CARLI Annual Meeting 2013    Dave Green &amp; Lynda Duke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6917BF-9545-493C-98A6-6D612A178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6917BF-9545-493C-98A6-6D612A178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6917BF-9545-493C-98A6-6D612A178EB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11/01/2013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CARLI Annual Meeting 2013    Dave Green &amp; Lynda Duke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6917BF-9545-493C-98A6-6D612A178EBB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channel/UCN-y4k7RbmuPCvixNBbCIsQ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flymachinepictures.com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343400"/>
            <a:ext cx="88392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Leveraging research results for change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CARLI Annual Meeting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"/>
            <a:ext cx="9144000" cy="1854025"/>
          </a:xfrm>
          <a:prstGeom prst="rect">
            <a:avLst/>
          </a:prstGeom>
          <a:solidFill>
            <a:schemeClr val="accent1">
              <a:alpha val="33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52400" y="2286000"/>
            <a:ext cx="396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white"/>
                </a:solidFill>
              </a:rPr>
              <a:t>Lynda Duke </a:t>
            </a:r>
            <a:endParaRPr lang="en-US" sz="2400" dirty="0">
              <a:solidFill>
                <a:prstClr val="white"/>
              </a:solidFill>
            </a:endParaRPr>
          </a:p>
          <a:p>
            <a:r>
              <a:rPr lang="en-US" dirty="0" smtClean="0"/>
              <a:t>Associate </a:t>
            </a:r>
            <a:r>
              <a:rPr lang="en-US" dirty="0"/>
              <a:t>Dean of Curricular and </a:t>
            </a:r>
            <a:endParaRPr lang="en-US" dirty="0" smtClean="0"/>
          </a:p>
          <a:p>
            <a:r>
              <a:rPr lang="en-US" dirty="0" smtClean="0"/>
              <a:t>Faculty Development</a:t>
            </a:r>
            <a:endParaRPr lang="en-US" dirty="0"/>
          </a:p>
          <a:p>
            <a:r>
              <a:rPr lang="en-US" dirty="0" smtClean="0">
                <a:solidFill>
                  <a:prstClr val="white"/>
                </a:solidFill>
              </a:rPr>
              <a:t>Illinois Wesleyan University</a:t>
            </a:r>
          </a:p>
          <a:p>
            <a:r>
              <a:rPr lang="en-US" dirty="0">
                <a:solidFill>
                  <a:prstClr val="white"/>
                </a:solidFill>
              </a:rPr>
              <a:t>PI for  ERIAL at </a:t>
            </a:r>
            <a:r>
              <a:rPr lang="en-US" dirty="0" smtClean="0">
                <a:solidFill>
                  <a:prstClr val="white"/>
                </a:solidFill>
              </a:rPr>
              <a:t>IWU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8800" y="2288738"/>
            <a:ext cx="3124200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</a:rPr>
              <a:t>Dave Green </a:t>
            </a:r>
          </a:p>
          <a:p>
            <a:r>
              <a:rPr lang="en-US" dirty="0" smtClean="0">
                <a:solidFill>
                  <a:prstClr val="white"/>
                </a:solidFill>
              </a:rPr>
              <a:t>Associate Dean of Libraries</a:t>
            </a:r>
            <a:endParaRPr lang="en-US" dirty="0">
              <a:solidFill>
                <a:prstClr val="white"/>
              </a:solidFill>
            </a:endParaRPr>
          </a:p>
          <a:p>
            <a:r>
              <a:rPr lang="en-US" dirty="0">
                <a:solidFill>
                  <a:prstClr val="white"/>
                </a:solidFill>
              </a:rPr>
              <a:t>Northeastern Illinois </a:t>
            </a:r>
            <a:r>
              <a:rPr lang="en-US" dirty="0" smtClean="0">
                <a:solidFill>
                  <a:prstClr val="white"/>
                </a:solidFill>
              </a:rPr>
              <a:t>University</a:t>
            </a:r>
            <a:endParaRPr lang="en-US" dirty="0">
              <a:solidFill>
                <a:prstClr val="white"/>
              </a:solidFill>
            </a:endParaRPr>
          </a:p>
          <a:p>
            <a:r>
              <a:rPr lang="en-US" dirty="0">
                <a:solidFill>
                  <a:prstClr val="white"/>
                </a:solidFill>
              </a:rPr>
              <a:t>Project Director, ERIAL</a:t>
            </a:r>
          </a:p>
          <a:p>
            <a:endParaRPr lang="en-US" sz="10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76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09600" y="5029200"/>
            <a:ext cx="8153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Presentation Points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76917BF-9545-493C-98A6-6D612A178EB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Dave:  </a:t>
            </a:r>
            <a:r>
              <a:rPr lang="en-US" i="1" dirty="0" smtClean="0"/>
              <a:t>Very</a:t>
            </a:r>
            <a:r>
              <a:rPr lang="en-US" dirty="0" smtClean="0"/>
              <a:t> Brief outline of the ERIAL research project</a:t>
            </a:r>
            <a:br>
              <a:rPr lang="en-US" dirty="0" smtClean="0"/>
            </a:br>
            <a:r>
              <a:rPr lang="en-US" dirty="0" smtClean="0"/>
              <a:t>  </a:t>
            </a:r>
          </a:p>
          <a:p>
            <a:r>
              <a:rPr lang="en-US" dirty="0" smtClean="0"/>
              <a:t>Lynda:  How Illinois Wesleyan University utilized its research results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Dave:  How Northeastern Illinois University utilized its research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46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Action items and results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76917BF-9545-493C-98A6-6D612A178EBB}" type="slidenum">
              <a:rPr lang="en-US" smtClean="0"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endParaRPr lang="en-US" sz="2100" dirty="0"/>
          </a:p>
          <a:p>
            <a:pPr lvl="0"/>
            <a:r>
              <a:rPr lang="en-US" dirty="0" smtClean="0"/>
              <a:t>Each library created ranked action items list</a:t>
            </a:r>
          </a:p>
          <a:p>
            <a:pPr lvl="0"/>
            <a:r>
              <a:rPr lang="en-US" dirty="0" smtClean="0"/>
              <a:t>NEIU’s list </a:t>
            </a:r>
          </a:p>
          <a:p>
            <a:pPr lvl="1"/>
            <a:r>
              <a:rPr lang="en-US" dirty="0" smtClean="0"/>
              <a:t>Organizations, people outside of the university</a:t>
            </a:r>
          </a:p>
          <a:p>
            <a:pPr lvl="1"/>
            <a:r>
              <a:rPr lang="en-US" dirty="0" smtClean="0"/>
              <a:t>University departments, people outside of library </a:t>
            </a:r>
          </a:p>
          <a:p>
            <a:pPr lvl="1"/>
            <a:r>
              <a:rPr lang="en-US" dirty="0" smtClean="0"/>
              <a:t>Service/needs of students</a:t>
            </a:r>
          </a:p>
          <a:p>
            <a:pPr lvl="1"/>
            <a:r>
              <a:rPr lang="en-US" dirty="0" smtClean="0"/>
              <a:t>Website, online resources, catalog</a:t>
            </a:r>
          </a:p>
          <a:p>
            <a:pPr lvl="1"/>
            <a:r>
              <a:rPr lang="en-US" dirty="0" smtClean="0"/>
              <a:t>Library facilities and space</a:t>
            </a:r>
          </a:p>
          <a:p>
            <a:pPr lvl="1"/>
            <a:r>
              <a:rPr lang="en-US" dirty="0" smtClean="0"/>
              <a:t>NEIU’s action item list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08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869950"/>
          </a:xfrm>
        </p:spPr>
        <p:txBody>
          <a:bodyPr>
            <a:normAutofit/>
          </a:bodyPr>
          <a:lstStyle/>
          <a:p>
            <a:r>
              <a:rPr lang="en-US" dirty="0"/>
              <a:t>Action items and results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7048" y="6248400"/>
            <a:ext cx="5421083" cy="365125"/>
          </a:xfrm>
        </p:spPr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76917BF-9545-493C-98A6-6D612A178EBB}" type="slidenum">
              <a:rPr lang="en-US" smtClean="0"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09600" y="1676400"/>
            <a:ext cx="6400800" cy="4419600"/>
          </a:xfrm>
        </p:spPr>
        <p:txBody>
          <a:bodyPr/>
          <a:lstStyle/>
          <a:p>
            <a:r>
              <a:rPr lang="en-US" dirty="0" smtClean="0"/>
              <a:t>Response from the teaching faculty</a:t>
            </a:r>
            <a:endParaRPr lang="en-US" dirty="0"/>
          </a:p>
          <a:p>
            <a:pPr lvl="0"/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1210710"/>
              </p:ext>
            </p:extLst>
          </p:nvPr>
        </p:nvGraphicFramePr>
        <p:xfrm>
          <a:off x="685800" y="2209800"/>
          <a:ext cx="7715250" cy="3976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090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/>
              <a:t>Action items and results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76917BF-9545-493C-98A6-6D612A178EBB}" type="slidenum">
              <a:rPr lang="en-US" smtClean="0"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09600" y="1676400"/>
            <a:ext cx="8153400" cy="4495800"/>
          </a:xfrm>
        </p:spPr>
        <p:txBody>
          <a:bodyPr/>
          <a:lstStyle/>
          <a:p>
            <a:r>
              <a:rPr lang="en-US" dirty="0" smtClean="0"/>
              <a:t>Response from the teaching faculty</a:t>
            </a:r>
            <a:endParaRPr lang="en-US" dirty="0"/>
          </a:p>
          <a:p>
            <a:pPr lvl="0"/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0667080"/>
              </p:ext>
            </p:extLst>
          </p:nvPr>
        </p:nvGraphicFramePr>
        <p:xfrm>
          <a:off x="586854" y="2209800"/>
          <a:ext cx="7964488" cy="366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0997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/>
              <a:t>Action items and results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76917BF-9545-493C-98A6-6D612A178EBB}" type="slidenum">
              <a:rPr lang="en-US" smtClean="0"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09600" y="1676400"/>
            <a:ext cx="8153400" cy="4495800"/>
          </a:xfrm>
        </p:spPr>
        <p:txBody>
          <a:bodyPr/>
          <a:lstStyle/>
          <a:p>
            <a:r>
              <a:rPr lang="en-US" dirty="0" smtClean="0"/>
              <a:t>Response from the students</a:t>
            </a: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8281678"/>
              </p:ext>
            </p:extLst>
          </p:nvPr>
        </p:nvGraphicFramePr>
        <p:xfrm>
          <a:off x="477645" y="2590800"/>
          <a:ext cx="5084956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462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/>
              <a:t>Action items and results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76917BF-9545-493C-98A6-6D612A178EBB}" type="slidenum">
              <a:rPr lang="en-US" smtClean="0"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Response from faculty &amp; administration</a:t>
            </a:r>
          </a:p>
          <a:p>
            <a:pPr lvl="1"/>
            <a:r>
              <a:rPr lang="en-US" sz="2100" dirty="0" smtClean="0"/>
              <a:t>Changes in orientation requirements </a:t>
            </a:r>
          </a:p>
          <a:p>
            <a:pPr lvl="1"/>
            <a:r>
              <a:rPr lang="en-US" sz="2100" dirty="0" smtClean="0"/>
              <a:t>Changes in instruction requirements </a:t>
            </a:r>
          </a:p>
          <a:p>
            <a:pPr lvl="1"/>
            <a:r>
              <a:rPr lang="en-US" sz="2100" dirty="0" smtClean="0"/>
              <a:t>Changes in the curriculum </a:t>
            </a:r>
          </a:p>
          <a:p>
            <a:pPr lvl="1"/>
            <a:endParaRPr lang="en-US" sz="2100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6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/>
              <a:t>Action items and results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76917BF-9545-493C-98A6-6D612A178EBB}" type="slidenum">
              <a:rPr lang="en-US" smtClean="0"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endParaRPr lang="en-US" sz="2100" dirty="0"/>
          </a:p>
          <a:p>
            <a:pPr lvl="0"/>
            <a:r>
              <a:rPr lang="en-US" dirty="0" smtClean="0"/>
              <a:t>Innovation Grant:  explaining from the ground up</a:t>
            </a:r>
          </a:p>
          <a:p>
            <a:pPr lvl="0"/>
            <a:r>
              <a:rPr lang="en-US" dirty="0" smtClean="0"/>
              <a:t>Library Renovation</a:t>
            </a:r>
          </a:p>
          <a:p>
            <a:pPr lvl="0"/>
            <a:r>
              <a:rPr lang="en-US" dirty="0" smtClean="0"/>
              <a:t>Pursuing other grants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99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/>
              <a:t>Action items and results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76917BF-9545-493C-98A6-6D612A178EBB}" type="slidenum">
              <a:rPr lang="en-US" smtClean="0"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Innovation </a:t>
            </a:r>
            <a:r>
              <a:rPr lang="en-US" dirty="0"/>
              <a:t>Grant video tutorials: </a:t>
            </a:r>
          </a:p>
          <a:p>
            <a:pPr lvl="1"/>
            <a:r>
              <a:rPr lang="en-US" dirty="0"/>
              <a:t>8-10 commercially produced videos by end of year</a:t>
            </a:r>
          </a:p>
          <a:p>
            <a:pPr lvl="1"/>
            <a:r>
              <a:rPr lang="en-US" dirty="0" smtClean="0"/>
              <a:t>Supported by additional in-house videos</a:t>
            </a:r>
            <a:endParaRPr lang="en-US" dirty="0"/>
          </a:p>
          <a:p>
            <a:pPr lvl="1"/>
            <a:r>
              <a:rPr lang="en-US" dirty="0"/>
              <a:t>Learning outcomes &amp; topics based on ERIAL findings</a:t>
            </a:r>
          </a:p>
          <a:p>
            <a:pPr lvl="1"/>
            <a:r>
              <a:rPr lang="en-US" dirty="0" smtClean="0"/>
              <a:t>CARLI </a:t>
            </a:r>
            <a:r>
              <a:rPr lang="en-US" dirty="0"/>
              <a:t>libraries may use videos </a:t>
            </a:r>
            <a:r>
              <a:rPr lang="en-US" dirty="0" smtClean="0"/>
              <a:t>by simply crediting NEIU</a:t>
            </a:r>
          </a:p>
          <a:p>
            <a:pPr lvl="1"/>
            <a:r>
              <a:rPr lang="en-US" dirty="0" smtClean="0">
                <a:solidFill>
                  <a:prstClr val="white"/>
                </a:solidFill>
              </a:rPr>
              <a:t>Link </a:t>
            </a:r>
            <a:r>
              <a:rPr lang="en-US" dirty="0">
                <a:solidFill>
                  <a:prstClr val="white"/>
                </a:solidFill>
              </a:rPr>
              <a:t>to videos:  </a:t>
            </a:r>
            <a:r>
              <a:rPr lang="en-US" sz="1500" dirty="0">
                <a:solidFill>
                  <a:srgbClr val="1155CC"/>
                </a:solidFill>
                <a:cs typeface="Arial" panose="020B0604020202020204" pitchFamily="34" charset="0"/>
                <a:hlinkClick r:id="rId3"/>
              </a:rPr>
              <a:t>http://www.youtube.com/channel/UCN-y4k7RbmuPCvixNBbCIsQ</a:t>
            </a:r>
            <a:r>
              <a:rPr lang="en-US" sz="1500" dirty="0">
                <a:solidFill>
                  <a:prstClr val="white"/>
                </a:solidFill>
              </a:rPr>
              <a:t> </a:t>
            </a:r>
            <a:endParaRPr lang="en-US" sz="1500" dirty="0"/>
          </a:p>
          <a:p>
            <a:pPr lvl="1"/>
            <a:r>
              <a:rPr lang="en-US" dirty="0"/>
              <a:t>Link to vendor’s website: </a:t>
            </a:r>
            <a:r>
              <a:rPr lang="en-US" sz="1400" dirty="0">
                <a:solidFill>
                  <a:srgbClr val="1155CC"/>
                </a:solidFill>
                <a:hlinkClick r:id="rId4"/>
              </a:rPr>
              <a:t>http://flymachinepictures.com</a:t>
            </a:r>
            <a:r>
              <a:rPr lang="en-US" sz="1400" dirty="0" smtClean="0">
                <a:solidFill>
                  <a:srgbClr val="1155CC"/>
                </a:solidFill>
                <a:hlinkClick r:id="rId4"/>
              </a:rPr>
              <a:t>/</a:t>
            </a:r>
            <a:endParaRPr lang="en-US" sz="1400" dirty="0" smtClean="0">
              <a:solidFill>
                <a:srgbClr val="1155CC"/>
              </a:solidFill>
            </a:endParaRPr>
          </a:p>
          <a:p>
            <a:pPr lvl="1"/>
            <a:r>
              <a:rPr lang="en-US" dirty="0"/>
              <a:t>For more info contact Molly </a:t>
            </a:r>
            <a:r>
              <a:rPr lang="en-US" dirty="0" smtClean="0"/>
              <a:t>Mansfield, Access &amp; Information Services Librarian m-mansfield@neiu.edu </a:t>
            </a:r>
            <a:endParaRPr lang="en-US" dirty="0"/>
          </a:p>
          <a:p>
            <a:pPr lvl="1"/>
            <a:endParaRPr lang="en-US" dirty="0">
              <a:solidFill>
                <a:srgbClr val="1155CC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365760" lvl="1" indent="0">
              <a:buNone/>
            </a:pPr>
            <a:endParaRPr lang="en-US" sz="1400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76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1A3E7255-0A96-4D94-BCC8-ECDC28A2C5B7}" type="slidenum">
              <a:rPr lang="en-US" smtClean="0">
                <a:solidFill>
                  <a:srgbClr val="DDE9EC"/>
                </a:solidFill>
              </a:rPr>
              <a:pPr/>
              <a:t>18</a:t>
            </a:fld>
            <a:endParaRPr lang="en-US">
              <a:solidFill>
                <a:srgbClr val="DDE9E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 heartfelt thanks to the State Library, IMLS, CARLI, the ERIAL librarians, and all of you listening today.</a:t>
            </a:r>
          </a:p>
          <a:p>
            <a:pPr marL="0" indent="0" algn="ctr">
              <a:buNone/>
            </a:pPr>
            <a:r>
              <a:rPr lang="en-US" sz="8000" dirty="0" smtClean="0"/>
              <a:t>Questions</a:t>
            </a:r>
          </a:p>
          <a:p>
            <a:pPr marL="0" indent="0" algn="ctr">
              <a:buNone/>
            </a:pPr>
            <a:r>
              <a:rPr lang="en-US" sz="8000" dirty="0" smtClean="0"/>
              <a:t>?</a:t>
            </a:r>
            <a:endParaRPr lang="en-US" sz="8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36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Presentation Points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76917BF-9545-493C-98A6-6D612A178EB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Dave:  </a:t>
            </a:r>
            <a:r>
              <a:rPr lang="en-US" i="1" dirty="0" smtClean="0"/>
              <a:t>Very</a:t>
            </a:r>
            <a:r>
              <a:rPr lang="en-US" dirty="0" smtClean="0"/>
              <a:t> Brief outline of the ERIAL research project</a:t>
            </a:r>
            <a:br>
              <a:rPr lang="en-US" dirty="0" smtClean="0"/>
            </a:br>
            <a:r>
              <a:rPr lang="en-US" dirty="0" smtClean="0"/>
              <a:t>  </a:t>
            </a:r>
          </a:p>
          <a:p>
            <a:r>
              <a:rPr lang="en-US" dirty="0" smtClean="0"/>
              <a:t>Lynda:  How Illinois Wesleyan University utilized its research results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Dave:  How Northeastern Illinois University utilized its research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5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2438400"/>
            <a:ext cx="7848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Presentation Points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76917BF-9545-493C-98A6-6D612A178EB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Dave:  </a:t>
            </a:r>
            <a:r>
              <a:rPr lang="en-US" i="1" dirty="0" smtClean="0"/>
              <a:t>Very</a:t>
            </a:r>
            <a:r>
              <a:rPr lang="en-US" dirty="0" smtClean="0"/>
              <a:t> Brief outline of the ERIAL research project</a:t>
            </a:r>
            <a:br>
              <a:rPr lang="en-US" dirty="0" smtClean="0"/>
            </a:br>
            <a:r>
              <a:rPr lang="en-US" dirty="0" smtClean="0"/>
              <a:t>  </a:t>
            </a:r>
          </a:p>
          <a:p>
            <a:r>
              <a:rPr lang="en-US" dirty="0" smtClean="0"/>
              <a:t>Lynda:  How Illinois Wesleyan University utilized its research results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Dave:  How Northeastern Illinois University utilized its research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95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mtClean="0"/>
              <a:t>Question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1A3E7255-0A96-4D94-BCC8-ECDC28A2C5B7}" type="slidenum">
              <a:rPr lang="en-US" smtClean="0">
                <a:solidFill>
                  <a:srgbClr val="DDE9EC"/>
                </a:solidFill>
              </a:rPr>
              <a:pPr/>
              <a:t>4</a:t>
            </a:fld>
            <a:endParaRPr lang="en-US">
              <a:solidFill>
                <a:srgbClr val="DDE9E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8000" dirty="0" smtClean="0"/>
              <a:t>?</a:t>
            </a:r>
            <a:endParaRPr lang="en-US" sz="8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32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ERIAL:  </a:t>
            </a:r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76917BF-9545-493C-98A6-6D612A178EBB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Funding: LSTA </a:t>
            </a:r>
            <a:r>
              <a:rPr lang="en-US" dirty="0" smtClean="0"/>
              <a:t>grant </a:t>
            </a:r>
            <a:r>
              <a:rPr lang="en-US" dirty="0"/>
              <a:t>from the Illinois State Library totaling $337,000</a:t>
            </a:r>
            <a:br>
              <a:rPr lang="en-US" dirty="0"/>
            </a:br>
            <a:r>
              <a:rPr lang="en-US" sz="800" dirty="0"/>
              <a:t>  </a:t>
            </a:r>
          </a:p>
          <a:p>
            <a:r>
              <a:rPr lang="en-US" dirty="0" smtClean="0"/>
              <a:t>Original field research</a:t>
            </a:r>
            <a:r>
              <a:rPr lang="en-US" dirty="0"/>
              <a:t> </a:t>
            </a:r>
            <a:r>
              <a:rPr lang="en-US" smtClean="0"/>
              <a:t>gathered over two </a:t>
            </a:r>
            <a:r>
              <a:rPr lang="en-US" dirty="0" smtClean="0"/>
              <a:t>years</a:t>
            </a:r>
            <a:r>
              <a:rPr lang="en-US" dirty="0"/>
              <a:t> </a:t>
            </a:r>
            <a:r>
              <a:rPr lang="en-US" dirty="0" smtClean="0"/>
              <a:t>(2008-2010)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" dirty="0"/>
              <a:t>  </a:t>
            </a:r>
          </a:p>
          <a:p>
            <a:r>
              <a:rPr lang="en-US" dirty="0"/>
              <a:t>Participants: </a:t>
            </a:r>
            <a:r>
              <a:rPr lang="en-US" dirty="0" smtClean="0"/>
              <a:t>five </a:t>
            </a:r>
            <a:r>
              <a:rPr lang="en-US" dirty="0"/>
              <a:t>Illinois academic libraries </a:t>
            </a:r>
          </a:p>
          <a:p>
            <a:pPr lvl="1"/>
            <a:r>
              <a:rPr lang="en-US" dirty="0"/>
              <a:t>About 25 </a:t>
            </a:r>
            <a:r>
              <a:rPr lang="en-US" dirty="0" smtClean="0"/>
              <a:t>librarians </a:t>
            </a:r>
          </a:p>
          <a:p>
            <a:pPr lvl="1"/>
            <a:r>
              <a:rPr lang="en-US" dirty="0" smtClean="0"/>
              <a:t>Two full time anthropologists</a:t>
            </a:r>
            <a:br>
              <a:rPr lang="en-US" dirty="0" smtClean="0"/>
            </a:br>
            <a:endParaRPr lang="en-US" dirty="0" smtClean="0"/>
          </a:p>
          <a:p>
            <a:r>
              <a:rPr lang="en-US" u="sng" dirty="0" smtClean="0"/>
              <a:t>Applied</a:t>
            </a:r>
            <a:r>
              <a:rPr lang="en-US" dirty="0" smtClean="0"/>
              <a:t> </a:t>
            </a:r>
            <a:r>
              <a:rPr lang="en-US" dirty="0"/>
              <a:t>research project</a:t>
            </a:r>
          </a:p>
          <a:p>
            <a:pPr lvl="1"/>
            <a:r>
              <a:rPr lang="en-US" dirty="0"/>
              <a:t>Improve services to patrons at the five libraries </a:t>
            </a:r>
          </a:p>
          <a:p>
            <a:pPr lvl="1"/>
            <a:r>
              <a:rPr lang="en-US" dirty="0"/>
              <a:t>Create a free toolkit for other libraries to </a:t>
            </a:r>
            <a:r>
              <a:rPr lang="en-US" dirty="0" smtClean="0"/>
              <a:t>use</a:t>
            </a:r>
            <a:br>
              <a:rPr lang="en-US" dirty="0" smtClean="0"/>
            </a:br>
            <a:endParaRPr lang="en-US" dirty="0" smtClean="0"/>
          </a:p>
          <a:p>
            <a:r>
              <a:rPr lang="en-US" sz="3200" dirty="0" smtClean="0">
                <a:solidFill>
                  <a:schemeClr val="tx2"/>
                </a:solidFill>
              </a:rPr>
              <a:t>www.ERIALproject.org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69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ERIAL:  background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76917BF-9545-493C-98A6-6D612A178EBB}" type="slidenum">
              <a:rPr lang="en-US" smtClean="0"/>
              <a:t>6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662" y="4278053"/>
            <a:ext cx="1231138" cy="187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777" y="1676400"/>
            <a:ext cx="1605223" cy="1605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968" y="4159328"/>
            <a:ext cx="1524000" cy="211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0000"/>
          <a:stretch/>
        </p:blipFill>
        <p:spPr bwMode="auto">
          <a:xfrm>
            <a:off x="1203960" y="4486080"/>
            <a:ext cx="1920240" cy="1533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33" t="4398" r="11206" b="9457"/>
          <a:stretch/>
        </p:blipFill>
        <p:spPr bwMode="auto">
          <a:xfrm>
            <a:off x="1346671" y="1685481"/>
            <a:ext cx="1634817" cy="1589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931" y="2133600"/>
            <a:ext cx="1471613" cy="147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434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ERIAL:  </a:t>
            </a:r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76917BF-9545-493C-98A6-6D612A178EBB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Goals:</a:t>
            </a:r>
          </a:p>
          <a:p>
            <a:r>
              <a:rPr lang="en-US" dirty="0" smtClean="0"/>
              <a:t>1.  to </a:t>
            </a:r>
            <a:r>
              <a:rPr lang="en-US" dirty="0"/>
              <a:t>gain a better understanding of undergraduates’ research processes based on firsthand accounts of how they obtained, evaluated, and managed information for their assignments;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2.  to </a:t>
            </a:r>
            <a:r>
              <a:rPr lang="en-US" dirty="0"/>
              <a:t>explore how relationships between teaching faculty, librarians, and students shaped these processes;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3.  to </a:t>
            </a:r>
            <a:r>
              <a:rPr lang="en-US" dirty="0"/>
              <a:t>assess the roles of academic libraries and librarians within students’ research practices;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4.  and </a:t>
            </a:r>
            <a:r>
              <a:rPr lang="en-US" dirty="0"/>
              <a:t>finally, to adjust library services to address students’ needs more effectively. </a:t>
            </a:r>
          </a:p>
          <a:p>
            <a:endParaRPr lang="en-US" dirty="0"/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27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ERIAL:  background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76917BF-9545-493C-98A6-6D612A178EBB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153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ERIAL methods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9" name="Group 8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328784"/>
              </p:ext>
            </p:extLst>
          </p:nvPr>
        </p:nvGraphicFramePr>
        <p:xfrm>
          <a:off x="978043" y="2162416"/>
          <a:ext cx="6946757" cy="4085984"/>
        </p:xfrm>
        <a:graphic>
          <a:graphicData uri="http://schemas.openxmlformats.org/drawingml/2006/table">
            <a:tbl>
              <a:tblPr firstRow="1" firstCol="1" lastCol="1" bandRow="1">
                <a:tableStyleId>{35758FB7-9AC5-4552-8A53-C91805E547FA}</a:tableStyleId>
              </a:tblPr>
              <a:tblGrid>
                <a:gridCol w="3303309"/>
                <a:gridCol w="729761"/>
                <a:gridCol w="527971"/>
                <a:gridCol w="579241"/>
                <a:gridCol w="527971"/>
                <a:gridCol w="527971"/>
                <a:gridCol w="750533"/>
              </a:tblGrid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DePaul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IWU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NEIU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UIC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UIS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Total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Librarian Interviews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49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Librarian Photo Journals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Librarians/Staff in Web Design Workshops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24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Faculty Interviews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Faculty in Web Design Workshops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Student Interviews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32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27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32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Student Photo Journals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Student Mapping Diaries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24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34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Students in Web Design Workshops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Student Research Process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Student Cognitive Mapping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37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44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137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Student Research Journals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Student Retrospective Research Paper Interview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Student Space Design Workshops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N/A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Total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horzOverflow="overflow"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245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81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719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72493" marR="72493" marT="36247" marB="36247" anchor="b" horzOverflow="overflow">
                    <a:solidFill>
                      <a:srgbClr val="00B0F0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37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09600" y="3657600"/>
            <a:ext cx="81534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Presentation Points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11/01/2013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CARLI Annual Meeting 2013    Dave Green &amp; Lynda Duke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76917BF-9545-493C-98A6-6D612A178EB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Dave:  </a:t>
            </a:r>
            <a:r>
              <a:rPr lang="en-US" i="1" dirty="0" smtClean="0"/>
              <a:t>Very</a:t>
            </a:r>
            <a:r>
              <a:rPr lang="en-US" dirty="0" smtClean="0"/>
              <a:t> Brief outline of the ERIAL research project</a:t>
            </a:r>
            <a:br>
              <a:rPr lang="en-US" dirty="0" smtClean="0"/>
            </a:br>
            <a:r>
              <a:rPr lang="en-US" dirty="0" smtClean="0"/>
              <a:t>  </a:t>
            </a:r>
          </a:p>
          <a:p>
            <a:r>
              <a:rPr lang="en-US" dirty="0" smtClean="0"/>
              <a:t>Lynda:  How Illinois Wesleyan University utilized its research results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Dave:  How Northeastern Illinois University utilized its research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8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3599</TotalTime>
  <Words>680</Words>
  <Application>Microsoft Office PowerPoint</Application>
  <PresentationFormat>On-screen Show (4:3)</PresentationFormat>
  <Paragraphs>320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Tw Cen MT</vt:lpstr>
      <vt:lpstr>Wingdings</vt:lpstr>
      <vt:lpstr>Wingdings 2</vt:lpstr>
      <vt:lpstr>Median</vt:lpstr>
      <vt:lpstr>Leveraging research results for change</vt:lpstr>
      <vt:lpstr>Presentation Points</vt:lpstr>
      <vt:lpstr>Presentation Points</vt:lpstr>
      <vt:lpstr>Question</vt:lpstr>
      <vt:lpstr>ERIAL:  background</vt:lpstr>
      <vt:lpstr>ERIAL:  background</vt:lpstr>
      <vt:lpstr>ERIAL:  background</vt:lpstr>
      <vt:lpstr>ERIAL:  background</vt:lpstr>
      <vt:lpstr>Presentation Points</vt:lpstr>
      <vt:lpstr>Presentation Points</vt:lpstr>
      <vt:lpstr>Action items and results</vt:lpstr>
      <vt:lpstr>Action items and results</vt:lpstr>
      <vt:lpstr>Action items and results</vt:lpstr>
      <vt:lpstr>Action items and results</vt:lpstr>
      <vt:lpstr>Action items and results</vt:lpstr>
      <vt:lpstr>Action items and results </vt:lpstr>
      <vt:lpstr>Action items and results </vt:lpstr>
      <vt:lpstr>Thank You</vt:lpstr>
    </vt:vector>
  </TitlesOfParts>
  <Company>NEIU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Investigating User Needs and applying it to your planning</dc:title>
  <dc:creator>Dave Green</dc:creator>
  <cp:lastModifiedBy>Green, David</cp:lastModifiedBy>
  <cp:revision>242</cp:revision>
  <cp:lastPrinted>2013-04-10T20:56:02Z</cp:lastPrinted>
  <dcterms:created xsi:type="dcterms:W3CDTF">2013-02-02T22:23:03Z</dcterms:created>
  <dcterms:modified xsi:type="dcterms:W3CDTF">2013-11-05T19:33:57Z</dcterms:modified>
</cp:coreProperties>
</file>