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56" r:id="rId2"/>
    <p:sldId id="257" r:id="rId3"/>
    <p:sldId id="261" r:id="rId4"/>
    <p:sldId id="262" r:id="rId5"/>
    <p:sldId id="263" r:id="rId6"/>
    <p:sldId id="258" r:id="rId7"/>
    <p:sldId id="293" r:id="rId8"/>
    <p:sldId id="266" r:id="rId9"/>
    <p:sldId id="297" r:id="rId10"/>
    <p:sldId id="290" r:id="rId11"/>
    <p:sldId id="260" r:id="rId12"/>
    <p:sldId id="281" r:id="rId13"/>
    <p:sldId id="271" r:id="rId14"/>
    <p:sldId id="269" r:id="rId15"/>
    <p:sldId id="272" r:id="rId16"/>
    <p:sldId id="298" r:id="rId17"/>
    <p:sldId id="299" r:id="rId18"/>
    <p:sldId id="268" r:id="rId19"/>
    <p:sldId id="277" r:id="rId20"/>
    <p:sldId id="278" r:id="rId21"/>
    <p:sldId id="276" r:id="rId22"/>
    <p:sldId id="294" r:id="rId23"/>
    <p:sldId id="270" r:id="rId24"/>
    <p:sldId id="273" r:id="rId25"/>
    <p:sldId id="282" r:id="rId26"/>
    <p:sldId id="285" r:id="rId27"/>
    <p:sldId id="288" r:id="rId28"/>
    <p:sldId id="287" r:id="rId29"/>
    <p:sldId id="280" r:id="rId30"/>
    <p:sldId id="286" r:id="rId31"/>
    <p:sldId id="289" r:id="rId32"/>
    <p:sldId id="275"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87" autoAdjust="0"/>
    <p:restoredTop sz="87480" autoAdjust="0"/>
  </p:normalViewPr>
  <p:slideViewPr>
    <p:cSldViewPr>
      <p:cViewPr varScale="1">
        <p:scale>
          <a:sx n="123" d="100"/>
          <a:sy n="123" d="100"/>
        </p:scale>
        <p:origin x="-2896" y="-104"/>
      </p:cViewPr>
      <p:guideLst>
        <p:guide orient="horz" pos="2160"/>
        <p:guide pos="2880"/>
      </p:guideLst>
    </p:cSldViewPr>
  </p:slideViewPr>
  <p:outlineViewPr>
    <p:cViewPr>
      <p:scale>
        <a:sx n="33" d="100"/>
        <a:sy n="33" d="100"/>
      </p:scale>
      <p:origin x="0" y="49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32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3" tIns="46661" rIns="93323" bIns="46661" rtlCol="0"/>
          <a:lstStyle>
            <a:lvl1pPr algn="l">
              <a:defRPr sz="1200"/>
            </a:lvl1pPr>
          </a:lstStyle>
          <a:p>
            <a:endParaRPr lang="en-US"/>
          </a:p>
        </p:txBody>
      </p:sp>
      <p:sp>
        <p:nvSpPr>
          <p:cNvPr id="3" name="Date Placeholder 2"/>
          <p:cNvSpPr>
            <a:spLocks noGrp="1"/>
          </p:cNvSpPr>
          <p:nvPr>
            <p:ph type="dt" sz="quarter" idx="1"/>
          </p:nvPr>
        </p:nvSpPr>
        <p:spPr>
          <a:xfrm>
            <a:off x="3978133" y="1"/>
            <a:ext cx="3043343" cy="465455"/>
          </a:xfrm>
          <a:prstGeom prst="rect">
            <a:avLst/>
          </a:prstGeom>
        </p:spPr>
        <p:txBody>
          <a:bodyPr vert="horz" lIns="93323" tIns="46661" rIns="93323" bIns="46661" rtlCol="0"/>
          <a:lstStyle>
            <a:lvl1pPr algn="r">
              <a:defRPr sz="1200"/>
            </a:lvl1pPr>
          </a:lstStyle>
          <a:p>
            <a:fld id="{E3E67913-2C5D-4B0D-BC21-EEB43D48ECF1}" type="datetimeFigureOut">
              <a:rPr lang="en-US" smtClean="0"/>
              <a:pPr/>
              <a:t>11/8/12</a:t>
            </a:fld>
            <a:endParaRPr lang="en-US"/>
          </a:p>
        </p:txBody>
      </p:sp>
      <p:sp>
        <p:nvSpPr>
          <p:cNvPr id="4" name="Footer Placeholder 3"/>
          <p:cNvSpPr>
            <a:spLocks noGrp="1"/>
          </p:cNvSpPr>
          <p:nvPr>
            <p:ph type="ftr" sz="quarter" idx="2"/>
          </p:nvPr>
        </p:nvSpPr>
        <p:spPr>
          <a:xfrm>
            <a:off x="1" y="8842030"/>
            <a:ext cx="3043343" cy="465455"/>
          </a:xfrm>
          <a:prstGeom prst="rect">
            <a:avLst/>
          </a:prstGeom>
        </p:spPr>
        <p:txBody>
          <a:bodyPr vert="horz" lIns="93323" tIns="46661" rIns="93323" bIns="46661"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23" tIns="46661" rIns="93323" bIns="46661" rtlCol="0" anchor="b"/>
          <a:lstStyle>
            <a:lvl1pPr algn="r">
              <a:defRPr sz="1200"/>
            </a:lvl1pPr>
          </a:lstStyle>
          <a:p>
            <a:fld id="{E1AA56AC-CF76-4B62-9C5F-E691E454D37D}" type="slidenum">
              <a:rPr lang="en-US" smtClean="0"/>
              <a:pPr/>
              <a:t>‹#›</a:t>
            </a:fld>
            <a:endParaRPr lang="en-US"/>
          </a:p>
        </p:txBody>
      </p:sp>
    </p:spTree>
    <p:extLst>
      <p:ext uri="{BB962C8B-B14F-4D97-AF65-F5344CB8AC3E}">
        <p14:creationId xmlns:p14="http://schemas.microsoft.com/office/powerpoint/2010/main" val="980342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3" tIns="46661" rIns="93323" bIns="46661" rtlCol="0"/>
          <a:lstStyle>
            <a:lvl1pPr algn="l">
              <a:defRPr sz="12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323" tIns="46661" rIns="93323" bIns="46661" rtlCol="0"/>
          <a:lstStyle>
            <a:lvl1pPr algn="r">
              <a:defRPr sz="1200"/>
            </a:lvl1pPr>
          </a:lstStyle>
          <a:p>
            <a:fld id="{7DFCC97B-8031-45B8-B694-AAC6EA5EE777}" type="datetimeFigureOut">
              <a:rPr lang="en-US" smtClean="0"/>
              <a:pPr/>
              <a:t>11/8/12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3" tIns="46661" rIns="93323" bIns="46661"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3" tIns="46661" rIns="93323" bIns="466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23" tIns="46661" rIns="93323" bIns="46661"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23" tIns="46661" rIns="93323" bIns="46661" rtlCol="0" anchor="b"/>
          <a:lstStyle>
            <a:lvl1pPr algn="r">
              <a:defRPr sz="1200"/>
            </a:lvl1pPr>
          </a:lstStyle>
          <a:p>
            <a:fld id="{368CBEB3-37C1-4A99-85E8-5FA7F957618C}" type="slidenum">
              <a:rPr lang="en-US" smtClean="0"/>
              <a:pPr/>
              <a:t>‹#›</a:t>
            </a:fld>
            <a:endParaRPr lang="en-US"/>
          </a:p>
        </p:txBody>
      </p:sp>
    </p:spTree>
    <p:extLst>
      <p:ext uri="{BB962C8B-B14F-4D97-AF65-F5344CB8AC3E}">
        <p14:creationId xmlns:p14="http://schemas.microsoft.com/office/powerpoint/2010/main" val="938729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8CBEB3-37C1-4A99-85E8-5FA7F957618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titles are transferred, you may find that access to some years is lost; sometimes need to contact content provider about perpetual access</a:t>
            </a: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Sometimes</a:t>
            </a:r>
            <a:r>
              <a:rPr lang="en-US" baseline="0" dirty="0" smtClean="0"/>
              <a:t> vendor screens are so unhelpful, only the titles/ISSNs in header/footer on article </a:t>
            </a:r>
            <a:r>
              <a:rPr lang="en-US" baseline="0" dirty="0" err="1" smtClean="0"/>
              <a:t>pdfs</a:t>
            </a:r>
            <a:r>
              <a:rPr lang="en-US" baseline="0" dirty="0" smtClean="0"/>
              <a:t> verifies which title belongs with which </a:t>
            </a:r>
            <a:r>
              <a:rPr lang="en-US" baseline="0" dirty="0" err="1" smtClean="0"/>
              <a:t>vol</a:t>
            </a:r>
            <a:r>
              <a:rPr lang="en-US" baseline="0" dirty="0" smtClean="0"/>
              <a:t>/issue</a:t>
            </a:r>
          </a:p>
          <a:p>
            <a:pPr>
              <a:buFontTx/>
              <a:buChar char="-"/>
            </a:pPr>
            <a:r>
              <a:rPr lang="en-US" dirty="0" smtClean="0"/>
              <a:t>Sometimes only looking at catalog record in a library catalog/OCLC or </a:t>
            </a:r>
            <a:r>
              <a:rPr lang="en-US" dirty="0" err="1" smtClean="0"/>
              <a:t>Ulrichs</a:t>
            </a:r>
            <a:r>
              <a:rPr lang="en-US" baseline="0" dirty="0" smtClean="0"/>
              <a:t> </a:t>
            </a:r>
            <a:r>
              <a:rPr lang="en-US" dirty="0" smtClean="0"/>
              <a:t>enables you to untangle the title changes</a:t>
            </a:r>
          </a:p>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 For “retrieval” their only recommendation was the use of DOIs. </a:t>
            </a:r>
          </a:p>
          <a:p>
            <a:pPr>
              <a:buNone/>
            </a:pPr>
            <a:r>
              <a:rPr lang="en-US" dirty="0" smtClean="0"/>
              <a:t> For “metadata” section, says use ISSN. </a:t>
            </a: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86"/>
            <a:r>
              <a:rPr lang="en-US" dirty="0" smtClean="0"/>
              <a:t>Recommended practice benefits everyone in the supply chain: </a:t>
            </a:r>
          </a:p>
          <a:p>
            <a:r>
              <a:rPr lang="en-US" dirty="0" smtClean="0"/>
              <a:t>Provider can send same format to all link resolvers</a:t>
            </a:r>
            <a:br>
              <a:rPr lang="en-US" dirty="0" smtClean="0"/>
            </a:br>
            <a:r>
              <a:rPr lang="en-US" dirty="0" smtClean="0"/>
              <a:t>Link resolvers get easier-to-load and more accurate data</a:t>
            </a:r>
          </a:p>
          <a:p>
            <a:r>
              <a:rPr lang="en-US" dirty="0" smtClean="0"/>
              <a:t>Libraries get more accurate data</a:t>
            </a:r>
          </a:p>
          <a:p>
            <a:r>
              <a:rPr lang="en-US" dirty="0" smtClean="0"/>
              <a:t>Users get better links</a:t>
            </a:r>
          </a:p>
          <a:p>
            <a:pPr>
              <a:buFontTx/>
              <a:buChar char="-"/>
            </a:pPr>
            <a:r>
              <a:rPr lang="en-US" dirty="0" smtClean="0"/>
              <a:t>File specs – columns in tab-separated file.  Easy to apply</a:t>
            </a:r>
          </a:p>
          <a:p>
            <a:pPr>
              <a:buFontTx/>
              <a:buChar char="-"/>
            </a:pPr>
            <a:r>
              <a:rPr lang="en-US" dirty="0" smtClean="0"/>
              <a:t>KBART info on UKSG site and NISO site; NISO more current</a:t>
            </a:r>
          </a:p>
          <a:p>
            <a:r>
              <a:rPr lang="en-US" dirty="0" smtClean="0"/>
              <a:t>Phase 2 including open access content, e-books, conference proceedings, metadata for consortia.</a:t>
            </a: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86"/>
            <a:r>
              <a:rPr lang="en-US" dirty="0" smtClean="0"/>
              <a:t>Also an ISO standard for journal practice,</a:t>
            </a:r>
            <a:r>
              <a:rPr lang="en-US" baseline="0" dirty="0" smtClean="0"/>
              <a:t> </a:t>
            </a:r>
            <a:r>
              <a:rPr lang="en-US" dirty="0" smtClean="0"/>
              <a:t>being revised to cover e-journals</a:t>
            </a:r>
          </a:p>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86"/>
            <a:r>
              <a:rPr lang="en-US" dirty="0" smtClean="0"/>
              <a:t> “Changes in the </a:t>
            </a:r>
            <a:r>
              <a:rPr lang="en-US" dirty="0" err="1" smtClean="0"/>
              <a:t>KnowledgeBase</a:t>
            </a:r>
            <a:r>
              <a:rPr lang="en-US" dirty="0" smtClean="0"/>
              <a:t> originate from multiple sources. Primarily they are based on vendor input, through automatic and manual loads that are run on regular basis, and information we glean from press announcements, web pages and topical </a:t>
            </a:r>
            <a:r>
              <a:rPr lang="en-US" dirty="0" err="1" smtClean="0"/>
              <a:t>listservs</a:t>
            </a:r>
            <a:r>
              <a:rPr lang="en-US" dirty="0" smtClean="0"/>
              <a:t>. We also change the data when we receive relevant information from customers.”</a:t>
            </a:r>
            <a:r>
              <a:rPr lang="en-US" sz="1000" dirty="0" smtClean="0"/>
              <a:t>     (Yisrael Kuchar, SFX-MetaLib Product Manager, SFX list, 2/6/12 )</a:t>
            </a:r>
            <a:endParaRPr lang="en-US" dirty="0" smtClean="0"/>
          </a:p>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click through to KB Manager</a:t>
            </a:r>
          </a:p>
          <a:p>
            <a:r>
              <a:rPr lang="en-US" dirty="0" smtClean="0"/>
              <a:t>Breaks up information in many pieces</a:t>
            </a:r>
          </a:p>
          <a:p>
            <a:r>
              <a:rPr lang="en-US" dirty="0" smtClean="0"/>
              <a:t>Can’t combine with previous updates for a target</a:t>
            </a:r>
          </a:p>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Screenshot</a:t>
            </a:r>
            <a:r>
              <a:rPr lang="en-US" baseline="0" dirty="0" smtClean="0"/>
              <a:t> at full width of wide monitor; still can only see half of table; scrolling right enough to see the global threshold, can’t see the title any more</a:t>
            </a: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Request report: New, Updated, Deleted</a:t>
            </a:r>
          </a:p>
          <a:p>
            <a:pPr>
              <a:buFontTx/>
              <a:buChar char="-"/>
            </a:pPr>
            <a:r>
              <a:rPr lang="en-US" dirty="0" smtClean="0"/>
              <a:t>Use “Filter to active/localized</a:t>
            </a:r>
            <a:r>
              <a:rPr lang="en-US" baseline="0" dirty="0" smtClean="0"/>
              <a:t> only?” filter for updated and deleted</a:t>
            </a:r>
          </a:p>
          <a:p>
            <a:pPr>
              <a:buFontTx/>
              <a:buChar char="-"/>
            </a:pPr>
            <a:r>
              <a:rPr lang="en-US" baseline="0" dirty="0" smtClean="0"/>
              <a:t>Submit, save .txt file</a:t>
            </a:r>
          </a:p>
          <a:p>
            <a:pPr>
              <a:buFontTx/>
              <a:buChar char="-"/>
            </a:pP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are useful for successive changes, e.g. Computing Reviews changed parse</a:t>
            </a:r>
            <a:r>
              <a:rPr lang="en-US" baseline="0" dirty="0" smtClean="0"/>
              <a:t> </a:t>
            </a:r>
            <a:r>
              <a:rPr lang="en-US" baseline="0" dirty="0" err="1" smtClean="0"/>
              <a:t>param</a:t>
            </a:r>
            <a:r>
              <a:rPr lang="en-US" baseline="0" dirty="0" smtClean="0"/>
              <a:t> 4 times in 2 months. Search TITLE VALUE with “Find All” and easily see activity for that title.</a:t>
            </a:r>
            <a:endParaRPr lang="en-US" dirty="0"/>
          </a:p>
        </p:txBody>
      </p:sp>
      <p:sp>
        <p:nvSpPr>
          <p:cNvPr id="4" name="Slide Number Placeholder 3"/>
          <p:cNvSpPr>
            <a:spLocks noGrp="1"/>
          </p:cNvSpPr>
          <p:nvPr>
            <p:ph type="sldNum" sz="quarter" idx="10"/>
          </p:nvPr>
        </p:nvSpPr>
        <p:spPr/>
        <p:txBody>
          <a:bodyPr/>
          <a:lstStyle/>
          <a:p>
            <a:fld id="{368CBEB3-37C1-4A99-85E8-5FA7F957618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7" name="Slide Number Placeholder 26"/>
          <p:cNvSpPr>
            <a:spLocks noGrp="1"/>
          </p:cNvSpPr>
          <p:nvPr>
            <p:ph type="sldNum" sz="quarter" idx="12"/>
          </p:nvPr>
        </p:nvSpPr>
        <p:spPr/>
        <p:txBody>
          <a:bodyPr/>
          <a:lstStyle/>
          <a:p>
            <a:fld id="{37748C51-5961-45DB-9D0C-A1D47AD873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33400" y="5638800"/>
            <a:ext cx="2133600" cy="365125"/>
          </a:xfrm>
          <a:prstGeom prst="rect">
            <a:avLst/>
          </a:prstGeom>
        </p:spPr>
        <p:txBody>
          <a:bodyPr/>
          <a:lstStyle/>
          <a:p>
            <a:fld id="{0F79F178-DE89-4BB3-9109-A873CB2DC5A2}" type="datetime1">
              <a:rPr lang="en-US" smtClean="0"/>
              <a:pPr/>
              <a:t>11/8/12</a:t>
            </a:fld>
            <a:endParaRPr lang="en-US"/>
          </a:p>
        </p:txBody>
      </p:sp>
      <p:sp>
        <p:nvSpPr>
          <p:cNvPr id="5" name="Footer Placeholder 4"/>
          <p:cNvSpPr>
            <a:spLocks noGrp="1"/>
          </p:cNvSpPr>
          <p:nvPr>
            <p:ph type="ftr" sz="quarter" idx="11"/>
          </p:nvPr>
        </p:nvSpPr>
        <p:spPr>
          <a:xfrm>
            <a:off x="1676400" y="6248400"/>
            <a:ext cx="1447800" cy="365125"/>
          </a:xfrm>
          <a:prstGeom prst="rect">
            <a:avLst/>
          </a:prstGeom>
        </p:spPr>
        <p:txBody>
          <a:bodyPr/>
          <a:lstStyle/>
          <a:p>
            <a:r>
              <a:rPr lang="en-US" smtClean="0"/>
              <a:t>Los Alamos National Laboratory Research Library</a:t>
            </a:r>
            <a:endParaRPr lang="en-US"/>
          </a:p>
        </p:txBody>
      </p:sp>
      <p:sp>
        <p:nvSpPr>
          <p:cNvPr id="6" name="Slide Number Placeholder 5"/>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33400" y="5638800"/>
            <a:ext cx="2133600" cy="365125"/>
          </a:xfrm>
          <a:prstGeom prst="rect">
            <a:avLst/>
          </a:prstGeom>
        </p:spPr>
        <p:txBody>
          <a:bodyPr/>
          <a:lstStyle/>
          <a:p>
            <a:fld id="{1BD1DFC1-6A1C-4131-8EEE-E409A211748B}" type="datetime1">
              <a:rPr lang="en-US" smtClean="0"/>
              <a:pPr/>
              <a:t>11/8/12</a:t>
            </a:fld>
            <a:endParaRPr lang="en-US"/>
          </a:p>
        </p:txBody>
      </p:sp>
      <p:sp>
        <p:nvSpPr>
          <p:cNvPr id="5" name="Footer Placeholder 4"/>
          <p:cNvSpPr>
            <a:spLocks noGrp="1"/>
          </p:cNvSpPr>
          <p:nvPr>
            <p:ph type="ftr" sz="quarter" idx="11"/>
          </p:nvPr>
        </p:nvSpPr>
        <p:spPr>
          <a:xfrm>
            <a:off x="1676400" y="6248400"/>
            <a:ext cx="1447800" cy="365125"/>
          </a:xfrm>
          <a:prstGeom prst="rect">
            <a:avLst/>
          </a:prstGeom>
        </p:spPr>
        <p:txBody>
          <a:bodyPr/>
          <a:lstStyle/>
          <a:p>
            <a:r>
              <a:rPr lang="en-US" smtClean="0"/>
              <a:t>Los Alamos National Laboratory Research Library</a:t>
            </a:r>
            <a:endParaRPr lang="en-US"/>
          </a:p>
        </p:txBody>
      </p:sp>
      <p:sp>
        <p:nvSpPr>
          <p:cNvPr id="6" name="Slide Number Placeholder 5"/>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28800"/>
            <a:ext cx="8229600" cy="438912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7924800" y="6248401"/>
            <a:ext cx="762000" cy="381000"/>
          </a:xfrm>
        </p:spPr>
        <p:txBody>
          <a:bodyPr/>
          <a:lstStyle/>
          <a:p>
            <a:fld id="{37748C51-5961-45DB-9D0C-A1D47AD873B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533400" y="5638800"/>
            <a:ext cx="2133600" cy="365125"/>
          </a:xfrm>
          <a:prstGeom prst="rect">
            <a:avLst/>
          </a:prstGeom>
        </p:spPr>
        <p:txBody>
          <a:bodyPr/>
          <a:lstStyle/>
          <a:p>
            <a:fld id="{72B6B49A-E6A7-411C-9A38-9D79C86DE922}" type="datetime1">
              <a:rPr lang="en-US" smtClean="0"/>
              <a:pPr/>
              <a:t>11/8/12</a:t>
            </a:fld>
            <a:endParaRPr lang="en-US"/>
          </a:p>
        </p:txBody>
      </p:sp>
      <p:sp>
        <p:nvSpPr>
          <p:cNvPr id="5" name="Footer Placeholder 4"/>
          <p:cNvSpPr>
            <a:spLocks noGrp="1"/>
          </p:cNvSpPr>
          <p:nvPr>
            <p:ph type="ftr" sz="quarter" idx="11"/>
          </p:nvPr>
        </p:nvSpPr>
        <p:spPr>
          <a:xfrm>
            <a:off x="1676400" y="6248400"/>
            <a:ext cx="1447800" cy="365125"/>
          </a:xfrm>
          <a:prstGeom prst="rect">
            <a:avLst/>
          </a:prstGeom>
        </p:spPr>
        <p:txBody>
          <a:bodyPr/>
          <a:lstStyle/>
          <a:p>
            <a:r>
              <a:rPr lang="en-US" smtClean="0"/>
              <a:t>Los Alamos National Laboratory Research Library</a:t>
            </a:r>
            <a:endParaRPr lang="en-US"/>
          </a:p>
        </p:txBody>
      </p:sp>
      <p:sp>
        <p:nvSpPr>
          <p:cNvPr id="6" name="Slide Number Placeholder 5"/>
          <p:cNvSpPr>
            <a:spLocks noGrp="1"/>
          </p:cNvSpPr>
          <p:nvPr>
            <p:ph type="sldNum" sz="quarter" idx="12"/>
          </p:nvPr>
        </p:nvSpPr>
        <p:spPr/>
        <p:txBody>
          <a:bodyPr/>
          <a:lstStyle/>
          <a:p>
            <a:fld id="{37748C51-5961-45DB-9D0C-A1D47AD873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33400" y="5638800"/>
            <a:ext cx="2133600" cy="365125"/>
          </a:xfrm>
          <a:prstGeom prst="rect">
            <a:avLst/>
          </a:prstGeom>
        </p:spPr>
        <p:txBody>
          <a:bodyPr/>
          <a:lstStyle/>
          <a:p>
            <a:fld id="{353F2FA0-95EA-4B74-93E2-9913D3706094}" type="datetime1">
              <a:rPr lang="en-US" smtClean="0"/>
              <a:pPr/>
              <a:t>11/8/12</a:t>
            </a:fld>
            <a:endParaRPr lang="en-US"/>
          </a:p>
        </p:txBody>
      </p:sp>
      <p:sp>
        <p:nvSpPr>
          <p:cNvPr id="6" name="Footer Placeholder 5"/>
          <p:cNvSpPr>
            <a:spLocks noGrp="1"/>
          </p:cNvSpPr>
          <p:nvPr>
            <p:ph type="ftr" sz="quarter" idx="11"/>
          </p:nvPr>
        </p:nvSpPr>
        <p:spPr>
          <a:xfrm>
            <a:off x="1676400" y="6248400"/>
            <a:ext cx="1447800" cy="365125"/>
          </a:xfrm>
          <a:prstGeom prst="rect">
            <a:avLst/>
          </a:prstGeom>
        </p:spPr>
        <p:txBody>
          <a:bodyPr/>
          <a:lstStyle/>
          <a:p>
            <a:r>
              <a:rPr lang="en-US" smtClean="0"/>
              <a:t>Los Alamos National Laboratory Research Library</a:t>
            </a:r>
            <a:endParaRPr lang="en-US"/>
          </a:p>
        </p:txBody>
      </p:sp>
      <p:sp>
        <p:nvSpPr>
          <p:cNvPr id="7" name="Slide Number Placeholder 6"/>
          <p:cNvSpPr>
            <a:spLocks noGrp="1"/>
          </p:cNvSpPr>
          <p:nvPr>
            <p:ph type="sldNum" sz="quarter" idx="12"/>
          </p:nvPr>
        </p:nvSpPr>
        <p:spPr/>
        <p:txBody>
          <a:bodyPr/>
          <a:lstStyle/>
          <a:p>
            <a:fld id="{37748C51-5961-45DB-9D0C-A1D47AD873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533400" y="5638800"/>
            <a:ext cx="2133600" cy="365125"/>
          </a:xfrm>
          <a:prstGeom prst="rect">
            <a:avLst/>
          </a:prstGeom>
        </p:spPr>
        <p:txBody>
          <a:bodyPr/>
          <a:lstStyle/>
          <a:p>
            <a:fld id="{B59B1FBE-FD79-4E66-B4F7-00AC781B48F7}" type="datetime1">
              <a:rPr lang="en-US" smtClean="0"/>
              <a:pPr/>
              <a:t>11/8/12</a:t>
            </a:fld>
            <a:endParaRPr lang="en-US"/>
          </a:p>
        </p:txBody>
      </p:sp>
      <p:sp>
        <p:nvSpPr>
          <p:cNvPr id="6" name="Footer Placeholder 5"/>
          <p:cNvSpPr>
            <a:spLocks noGrp="1"/>
          </p:cNvSpPr>
          <p:nvPr>
            <p:ph type="ftr" sz="quarter" idx="11"/>
          </p:nvPr>
        </p:nvSpPr>
        <p:spPr>
          <a:xfrm>
            <a:off x="1676400" y="6248400"/>
            <a:ext cx="1447800" cy="365125"/>
          </a:xfrm>
          <a:prstGeom prst="rect">
            <a:avLst/>
          </a:prstGeom>
        </p:spPr>
        <p:txBody>
          <a:bodyPr/>
          <a:lstStyle/>
          <a:p>
            <a:r>
              <a:rPr lang="en-US" smtClean="0"/>
              <a:t>Los Alamos National Laboratory Research Library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748C51-5961-45DB-9D0C-A1D47AD873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972312"/>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82880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2460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mj-lt"/>
              </a:defRPr>
            </a:lvl1pPr>
          </a:lstStyle>
          <a:p>
            <a:fld id="{37748C51-5961-45DB-9D0C-A1D47AD873B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descr="external-logo.jpg"/>
          <p:cNvPicPr>
            <a:picLocks noChangeAspect="1"/>
          </p:cNvPicPr>
          <p:nvPr userDrawn="1"/>
        </p:nvPicPr>
        <p:blipFill>
          <a:blip r:embed="rId13" cstate="print"/>
          <a:stretch>
            <a:fillRect/>
          </a:stretch>
        </p:blipFill>
        <p:spPr>
          <a:xfrm>
            <a:off x="457200" y="6172200"/>
            <a:ext cx="1223010" cy="562304"/>
          </a:xfrm>
          <a:prstGeom prst="rect">
            <a:avLst/>
          </a:prstGeom>
        </p:spPr>
      </p:pic>
      <p:sp>
        <p:nvSpPr>
          <p:cNvPr id="15" name="TextBox 14"/>
          <p:cNvSpPr txBox="1"/>
          <p:nvPr userDrawn="1"/>
        </p:nvSpPr>
        <p:spPr>
          <a:xfrm>
            <a:off x="2590800" y="6400800"/>
            <a:ext cx="4051109" cy="307777"/>
          </a:xfrm>
          <a:prstGeom prst="rect">
            <a:avLst/>
          </a:prstGeom>
          <a:noFill/>
        </p:spPr>
        <p:txBody>
          <a:bodyPr wrap="none" rtlCol="0">
            <a:spAutoFit/>
          </a:bodyPr>
          <a:lstStyle/>
          <a:p>
            <a:pPr algn="l"/>
            <a:r>
              <a:rPr lang="en-US" sz="1400" dirty="0" smtClean="0">
                <a:solidFill>
                  <a:schemeClr val="accent3">
                    <a:lumMod val="50000"/>
                  </a:schemeClr>
                </a:solidFill>
                <a:latin typeface="+mj-lt"/>
              </a:rPr>
              <a:t>ELUNA</a:t>
            </a:r>
            <a:r>
              <a:rPr lang="en-US" sz="1400" baseline="0" dirty="0" smtClean="0">
                <a:solidFill>
                  <a:schemeClr val="accent3">
                    <a:lumMod val="50000"/>
                  </a:schemeClr>
                </a:solidFill>
                <a:latin typeface="+mj-lt"/>
              </a:rPr>
              <a:t> Conference, Salt Lake City, UT May 8-11, 2012</a:t>
            </a:r>
            <a:endParaRPr lang="en-US" sz="1400" dirty="0">
              <a:solidFill>
                <a:schemeClr val="accent3">
                  <a:lumMod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22375"/>
          </a:xfrm>
        </p:spPr>
        <p:txBody>
          <a:bodyPr>
            <a:normAutofit/>
          </a:bodyPr>
          <a:lstStyle/>
          <a:p>
            <a:r>
              <a:rPr lang="en-US" b="1" dirty="0" smtClean="0"/>
              <a:t>The SFX knowledgebase:</a:t>
            </a:r>
            <a:endParaRPr lang="en-US" b="1" dirty="0"/>
          </a:p>
        </p:txBody>
      </p:sp>
      <p:sp>
        <p:nvSpPr>
          <p:cNvPr id="3" name="Subtitle 2"/>
          <p:cNvSpPr>
            <a:spLocks noGrp="1"/>
          </p:cNvSpPr>
          <p:nvPr>
            <p:ph type="subTitle" idx="1"/>
          </p:nvPr>
        </p:nvSpPr>
        <p:spPr>
          <a:xfrm>
            <a:off x="1371600" y="3276600"/>
            <a:ext cx="6400800" cy="914400"/>
          </a:xfrm>
        </p:spPr>
        <p:txBody>
          <a:bodyPr>
            <a:normAutofit fontScale="92500" lnSpcReduction="20000"/>
          </a:bodyPr>
          <a:lstStyle/>
          <a:p>
            <a:r>
              <a:rPr lang="en-US" sz="3600" b="1" dirty="0" smtClean="0">
                <a:solidFill>
                  <a:schemeClr val="tx1"/>
                </a:solidFill>
              </a:rPr>
              <a:t>techniques, </a:t>
            </a:r>
            <a:r>
              <a:rPr lang="en-US" sz="3600" b="1" dirty="0">
                <a:solidFill>
                  <a:schemeClr val="tx1"/>
                </a:solidFill>
              </a:rPr>
              <a:t>problems, solutions</a:t>
            </a:r>
            <a:endParaRPr lang="en-US" sz="3600" dirty="0">
              <a:solidFill>
                <a:schemeClr val="tx1"/>
              </a:solidFill>
            </a:endParaRPr>
          </a:p>
        </p:txBody>
      </p:sp>
      <p:sp>
        <p:nvSpPr>
          <p:cNvPr id="4" name="TextBox 3"/>
          <p:cNvSpPr txBox="1"/>
          <p:nvPr/>
        </p:nvSpPr>
        <p:spPr>
          <a:xfrm>
            <a:off x="4495800" y="4800600"/>
            <a:ext cx="3974806" cy="1323439"/>
          </a:xfrm>
          <a:prstGeom prst="rect">
            <a:avLst/>
          </a:prstGeom>
          <a:noFill/>
        </p:spPr>
        <p:txBody>
          <a:bodyPr wrap="square" rtlCol="0">
            <a:spAutoFit/>
          </a:bodyPr>
          <a:lstStyle/>
          <a:p>
            <a:pPr algn="r"/>
            <a:r>
              <a:rPr lang="en-US" sz="2000" dirty="0" smtClean="0">
                <a:solidFill>
                  <a:schemeClr val="accent3">
                    <a:lumMod val="60000"/>
                    <a:lumOff val="40000"/>
                  </a:schemeClr>
                </a:solidFill>
              </a:rPr>
              <a:t>Kathy Varjabedian</a:t>
            </a:r>
          </a:p>
          <a:p>
            <a:pPr algn="r"/>
            <a:r>
              <a:rPr lang="en-US" sz="2000" dirty="0" smtClean="0">
                <a:solidFill>
                  <a:schemeClr val="accent3">
                    <a:lumMod val="60000"/>
                    <a:lumOff val="40000"/>
                  </a:schemeClr>
                </a:solidFill>
              </a:rPr>
              <a:t>Los Alamos National Laboratory</a:t>
            </a:r>
          </a:p>
          <a:p>
            <a:pPr algn="r"/>
            <a:r>
              <a:rPr lang="en-US" sz="2000" dirty="0" smtClean="0">
                <a:solidFill>
                  <a:schemeClr val="accent3">
                    <a:lumMod val="60000"/>
                    <a:lumOff val="40000"/>
                  </a:schemeClr>
                </a:solidFill>
              </a:rPr>
              <a:t>Research Library, Los Alamos, NM</a:t>
            </a:r>
          </a:p>
          <a:p>
            <a:pPr algn="r"/>
            <a:r>
              <a:rPr lang="en-US" sz="2000" dirty="0" smtClean="0">
                <a:solidFill>
                  <a:schemeClr val="accent3">
                    <a:lumMod val="60000"/>
                    <a:lumOff val="40000"/>
                  </a:schemeClr>
                </a:solidFill>
              </a:rPr>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4000" dirty="0" smtClean="0"/>
              <a:t>New Object Portfolios</a:t>
            </a:r>
            <a:endParaRPr lang="en-US" sz="4000" dirty="0"/>
          </a:p>
        </p:txBody>
      </p:sp>
      <p:sp>
        <p:nvSpPr>
          <p:cNvPr id="3" name="Content Placeholder 2"/>
          <p:cNvSpPr>
            <a:spLocks noGrp="1"/>
          </p:cNvSpPr>
          <p:nvPr>
            <p:ph idx="1"/>
          </p:nvPr>
        </p:nvSpPr>
        <p:spPr/>
        <p:txBody>
          <a:bodyPr/>
          <a:lstStyle/>
          <a:p>
            <a:r>
              <a:rPr lang="en-US" dirty="0" smtClean="0"/>
              <a:t>Sort by target, then title</a:t>
            </a:r>
          </a:p>
          <a:p>
            <a:r>
              <a:rPr lang="en-US" dirty="0" smtClean="0"/>
              <a:t>Scan for additions to your subscription packages</a:t>
            </a:r>
          </a:p>
          <a:p>
            <a:r>
              <a:rPr lang="en-US" dirty="0" smtClean="0"/>
              <a:t>Watch </a:t>
            </a:r>
            <a:r>
              <a:rPr lang="en-US" dirty="0" smtClean="0">
                <a:latin typeface="+mj-lt"/>
              </a:rPr>
              <a:t>ACTIVE/INACTIVE</a:t>
            </a:r>
            <a:r>
              <a:rPr lang="en-US" dirty="0" smtClean="0"/>
              <a:t> column – if target is set for </a:t>
            </a:r>
            <a:r>
              <a:rPr lang="en-US" dirty="0" err="1" smtClean="0"/>
              <a:t>Autoactivate</a:t>
            </a:r>
            <a:r>
              <a:rPr lang="en-US" dirty="0" smtClean="0"/>
              <a:t>, no further action in KB needed</a:t>
            </a:r>
          </a:p>
          <a:p>
            <a:r>
              <a:rPr lang="en-US" dirty="0" smtClean="0"/>
              <a:t>If not auto-activated, test access at publisher site, and activate as needed. </a:t>
            </a:r>
          </a:p>
          <a:p>
            <a:r>
              <a:rPr lang="en-US" dirty="0" smtClean="0"/>
              <a:t>Scan for free titles of interest and activate as desired</a:t>
            </a:r>
          </a:p>
          <a:p>
            <a:r>
              <a:rPr lang="en-US" dirty="0" smtClean="0"/>
              <a:t>(Maintenance in catalog, </a:t>
            </a:r>
            <a:r>
              <a:rPr lang="en-US" dirty="0" err="1" smtClean="0"/>
              <a:t>ezproxy</a:t>
            </a:r>
            <a:r>
              <a:rPr lang="en-US" dirty="0" smtClean="0"/>
              <a:t>,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85800"/>
          </a:xfrm>
        </p:spPr>
        <p:txBody>
          <a:bodyPr>
            <a:normAutofit/>
          </a:bodyPr>
          <a:lstStyle/>
          <a:p>
            <a:r>
              <a:rPr lang="en-US" sz="4000" dirty="0" smtClean="0"/>
              <a:t>Object Portfolios changed</a:t>
            </a:r>
            <a:endParaRPr lang="en-US" sz="4000" dirty="0"/>
          </a:p>
        </p:txBody>
      </p:sp>
      <p:sp>
        <p:nvSpPr>
          <p:cNvPr id="3" name="Content Placeholder 2"/>
          <p:cNvSpPr>
            <a:spLocks noGrp="1"/>
          </p:cNvSpPr>
          <p:nvPr>
            <p:ph idx="1"/>
          </p:nvPr>
        </p:nvSpPr>
        <p:spPr>
          <a:xfrm>
            <a:off x="457200" y="1905000"/>
            <a:ext cx="8229600" cy="4389120"/>
          </a:xfrm>
        </p:spPr>
        <p:txBody>
          <a:bodyPr>
            <a:normAutofit fontScale="92500" lnSpcReduction="10000"/>
          </a:bodyPr>
          <a:lstStyle/>
          <a:p>
            <a:pPr>
              <a:buFont typeface="Wingdings" pitchFamily="2" charset="2"/>
              <a:buChar char="§"/>
            </a:pPr>
            <a:r>
              <a:rPr lang="en-US" dirty="0" smtClean="0"/>
              <a:t>Download .txt, open in Excel with import wizard, selecting columns and changing from General to Text format (so that Excel can handle the long numbers)</a:t>
            </a:r>
          </a:p>
          <a:p>
            <a:pPr>
              <a:buFont typeface="Wingdings" pitchFamily="2" charset="2"/>
              <a:buChar char="§"/>
            </a:pPr>
            <a:r>
              <a:rPr lang="en-US" dirty="0" smtClean="0"/>
              <a:t>Sort by target</a:t>
            </a:r>
          </a:p>
          <a:p>
            <a:pPr>
              <a:buFont typeface="Wingdings" pitchFamily="2" charset="2"/>
              <a:buChar char="§"/>
            </a:pPr>
            <a:r>
              <a:rPr lang="en-US" dirty="0" smtClean="0"/>
              <a:t>Modify for ease of use:</a:t>
            </a:r>
          </a:p>
          <a:p>
            <a:pPr>
              <a:buNone/>
            </a:pPr>
            <a:r>
              <a:rPr lang="en-US" dirty="0" smtClean="0"/>
              <a:t>  	- color local data; move local threshold column next to global threshold column</a:t>
            </a:r>
          </a:p>
          <a:p>
            <a:pPr>
              <a:buNone/>
            </a:pPr>
            <a:r>
              <a:rPr lang="en-US" dirty="0" smtClean="0"/>
              <a:t>	- highlight cells which were changed </a:t>
            </a:r>
            <a:br>
              <a:rPr lang="en-US" dirty="0" smtClean="0"/>
            </a:br>
            <a:r>
              <a:rPr lang="en-US" dirty="0" smtClean="0"/>
              <a:t>- insert NOTES column </a:t>
            </a:r>
            <a:br>
              <a:rPr lang="en-US" dirty="0" smtClean="0"/>
            </a:br>
            <a:r>
              <a:rPr lang="en-US" dirty="0" smtClean="0"/>
              <a:t>- columns: adjust width or hide as desired </a:t>
            </a:r>
            <a:br>
              <a:rPr lang="en-US" dirty="0" smtClean="0"/>
            </a:b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66687" y="2057400"/>
            <a:ext cx="8752817" cy="3352800"/>
          </a:xfrm>
          <a:prstGeom prst="rect">
            <a:avLst/>
          </a:prstGeom>
          <a:noFill/>
          <a:ln w="9525">
            <a:noFill/>
            <a:miter lim="800000"/>
            <a:headEnd/>
            <a:tailEnd/>
          </a:ln>
        </p:spPr>
      </p:pic>
      <p:sp>
        <p:nvSpPr>
          <p:cNvPr id="4" name="TextBox 3"/>
          <p:cNvSpPr txBox="1"/>
          <p:nvPr/>
        </p:nvSpPr>
        <p:spPr>
          <a:xfrm>
            <a:off x="1066800" y="1066800"/>
            <a:ext cx="3115276" cy="523220"/>
          </a:xfrm>
          <a:prstGeom prst="rect">
            <a:avLst/>
          </a:prstGeom>
          <a:noFill/>
        </p:spPr>
        <p:txBody>
          <a:bodyPr wrap="none" rtlCol="0">
            <a:spAutoFit/>
          </a:bodyPr>
          <a:lstStyle/>
          <a:p>
            <a:r>
              <a:rPr lang="en-US" sz="2800" dirty="0" smtClean="0"/>
              <a:t>Text report in excel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4000" dirty="0" smtClean="0"/>
              <a:t>Divide</a:t>
            </a:r>
            <a:endParaRPr lang="en-US" sz="4000" dirty="0"/>
          </a:p>
        </p:txBody>
      </p:sp>
      <p:sp>
        <p:nvSpPr>
          <p:cNvPr id="3" name="Content Placeholder 2"/>
          <p:cNvSpPr>
            <a:spLocks noGrp="1"/>
          </p:cNvSpPr>
          <p:nvPr>
            <p:ph idx="1"/>
          </p:nvPr>
        </p:nvSpPr>
        <p:spPr>
          <a:xfrm>
            <a:off x="457200" y="1981200"/>
            <a:ext cx="8229600" cy="4389120"/>
          </a:xfrm>
        </p:spPr>
        <p:txBody>
          <a:bodyPr/>
          <a:lstStyle/>
          <a:p>
            <a:r>
              <a:rPr lang="en-US" dirty="0" smtClean="0"/>
              <a:t> Split out major publisher packages</a:t>
            </a:r>
          </a:p>
          <a:p>
            <a:pPr>
              <a:buNone/>
            </a:pPr>
            <a:r>
              <a:rPr lang="en-US" dirty="0" smtClean="0"/>
              <a:t>	</a:t>
            </a:r>
            <a:r>
              <a:rPr lang="en-US" sz="2000" dirty="0" smtClean="0"/>
              <a:t>Copy &amp; paste the lines from weekly report into  ongoing spreadsheet by publisher, inserting the update number in the first column, e.g. </a:t>
            </a:r>
            <a:r>
              <a:rPr lang="en-US" sz="2000" dirty="0" smtClean="0">
                <a:latin typeface="+mj-lt"/>
              </a:rPr>
              <a:t>20121600</a:t>
            </a:r>
            <a:r>
              <a:rPr lang="en-US" sz="2000" dirty="0" smtClean="0"/>
              <a:t>   </a:t>
            </a:r>
          </a:p>
          <a:p>
            <a:pPr>
              <a:buFontTx/>
              <a:buChar char="-"/>
            </a:pPr>
            <a:r>
              <a:rPr lang="en-US" sz="2000" dirty="0" smtClean="0"/>
              <a:t>New, Updated, and Deleted worked on together</a:t>
            </a:r>
          </a:p>
          <a:p>
            <a:pPr>
              <a:buFontTx/>
              <a:buChar char="-"/>
            </a:pPr>
            <a:r>
              <a:rPr lang="en-US" sz="2000" dirty="0" smtClean="0"/>
              <a:t>Designated staff member  builds expertise in quirks of specific licensed packages, the vendor’s website, multiple targets.</a:t>
            </a:r>
            <a:br>
              <a:rPr lang="en-US" sz="2000" dirty="0" smtClean="0"/>
            </a:br>
            <a:endParaRPr lang="en-US" sz="2000" dirty="0" smtClean="0"/>
          </a:p>
          <a:p>
            <a:r>
              <a:rPr lang="en-US" dirty="0" smtClean="0"/>
              <a:t>Copy &amp; paste remaining lines into New, Updated and Deleted sheets.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4000" dirty="0" smtClean="0"/>
              <a:t>Prioritize</a:t>
            </a:r>
            <a:endParaRPr lang="en-US" sz="4000" dirty="0"/>
          </a:p>
        </p:txBody>
      </p:sp>
      <p:sp>
        <p:nvSpPr>
          <p:cNvPr id="4" name="TextBox 3"/>
          <p:cNvSpPr txBox="1"/>
          <p:nvPr/>
        </p:nvSpPr>
        <p:spPr>
          <a:xfrm>
            <a:off x="609600" y="1828801"/>
            <a:ext cx="7924800" cy="4343400"/>
          </a:xfrm>
          <a:prstGeom prst="rect">
            <a:avLst/>
          </a:prstGeom>
          <a:noFill/>
        </p:spPr>
        <p:txBody>
          <a:bodyPr wrap="square" rtlCol="0">
            <a:spAutoFit/>
          </a:bodyPr>
          <a:lstStyle/>
          <a:p>
            <a:pPr>
              <a:buFont typeface="Arial" pitchFamily="34" charset="0"/>
              <a:buChar char="•"/>
            </a:pPr>
            <a:r>
              <a:rPr lang="en-US" sz="2000" dirty="0" smtClean="0"/>
              <a:t> Use judgment on what changes are worth your time to review</a:t>
            </a:r>
          </a:p>
          <a:p>
            <a:pPr>
              <a:buFont typeface="Arial" pitchFamily="34" charset="0"/>
              <a:buChar char="•"/>
            </a:pPr>
            <a:endParaRPr lang="en-US" sz="2000" dirty="0" smtClean="0"/>
          </a:p>
          <a:p>
            <a:pPr>
              <a:buFont typeface="Arial" pitchFamily="34" charset="0"/>
              <a:buChar char="•"/>
            </a:pPr>
            <a:r>
              <a:rPr lang="en-US" sz="2000" dirty="0" smtClean="0"/>
              <a:t> Large changes in coverage:  handle first.  </a:t>
            </a:r>
          </a:p>
          <a:p>
            <a:pPr>
              <a:buFont typeface="Arial" pitchFamily="34" charset="0"/>
              <a:buChar char="•"/>
            </a:pPr>
            <a:endParaRPr lang="en-US" sz="2000" dirty="0" smtClean="0"/>
          </a:p>
          <a:p>
            <a:pPr>
              <a:buFont typeface="Arial" pitchFamily="34" charset="0"/>
              <a:buChar char="•"/>
            </a:pPr>
            <a:r>
              <a:rPr lang="en-US" sz="2000" dirty="0" smtClean="0"/>
              <a:t>Test to see if change matches what you have access to;  add a local threshold if needed.</a:t>
            </a:r>
            <a:br>
              <a:rPr lang="en-US" sz="2000" dirty="0" smtClean="0"/>
            </a:br>
            <a:endParaRPr lang="en-US" sz="2000" dirty="0" smtClean="0"/>
          </a:p>
          <a:p>
            <a:r>
              <a:rPr lang="en-US" sz="2000" dirty="0" smtClean="0"/>
              <a:t>Example: ASME adds </a:t>
            </a:r>
            <a:r>
              <a:rPr lang="en-US" sz="2000" dirty="0" err="1" smtClean="0"/>
              <a:t>backfiles</a:t>
            </a:r>
            <a:r>
              <a:rPr lang="en-US" sz="2000" dirty="0" smtClean="0"/>
              <a:t> that require additional purchase and your library hasn’t purchased those years; add or keep local threshold matching your  access.</a:t>
            </a:r>
          </a:p>
          <a:p>
            <a:endParaRPr lang="en-US" sz="2000" dirty="0" smtClean="0"/>
          </a:p>
          <a:p>
            <a:r>
              <a:rPr lang="en-US" sz="2000" dirty="0" smtClean="0"/>
              <a:t>Minor changes,</a:t>
            </a:r>
            <a:r>
              <a:rPr lang="en-US" sz="2000" b="1" dirty="0" smtClean="0"/>
              <a:t> </a:t>
            </a:r>
            <a:r>
              <a:rPr lang="en-US" sz="2000" dirty="0" smtClean="0"/>
              <a:t>e.g. linking level – usually for information only, no action required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02578"/>
            <a:ext cx="8001000" cy="5755422"/>
          </a:xfrm>
          <a:prstGeom prst="rect">
            <a:avLst/>
          </a:prstGeom>
          <a:noFill/>
        </p:spPr>
        <p:txBody>
          <a:bodyPr wrap="square" rtlCol="0">
            <a:spAutoFit/>
          </a:bodyPr>
          <a:lstStyle/>
          <a:p>
            <a:r>
              <a:rPr lang="en-US" sz="2800" dirty="0" smtClean="0">
                <a:solidFill>
                  <a:schemeClr val="accent3">
                    <a:lumMod val="50000"/>
                  </a:schemeClr>
                </a:solidFill>
                <a:latin typeface="+mj-lt"/>
              </a:rPr>
              <a:t>Small threshold changes</a:t>
            </a:r>
          </a:p>
          <a:p>
            <a:endParaRPr lang="en-US" sz="2000" dirty="0" smtClean="0"/>
          </a:p>
          <a:p>
            <a:pPr>
              <a:buFont typeface="Arial" pitchFamily="34" charset="0"/>
              <a:buChar char="•"/>
            </a:pPr>
            <a:r>
              <a:rPr lang="en-US" sz="2000" dirty="0" smtClean="0"/>
              <a:t> issue numbers added or dropped</a:t>
            </a:r>
            <a:br>
              <a:rPr lang="en-US" sz="2000" dirty="0" smtClean="0"/>
            </a:br>
            <a:r>
              <a:rPr lang="en-US" dirty="0" smtClean="0">
                <a:latin typeface="+mj-lt"/>
              </a:rPr>
              <a:t>$</a:t>
            </a:r>
            <a:r>
              <a:rPr lang="en-US" dirty="0" err="1" smtClean="0">
                <a:latin typeface="+mj-lt"/>
              </a:rPr>
              <a:t>obj</a:t>
            </a:r>
            <a:r>
              <a:rPr lang="en-US" dirty="0" smtClean="0">
                <a:latin typeface="+mj-lt"/>
              </a:rPr>
              <a:t>-&gt;</a:t>
            </a:r>
            <a:r>
              <a:rPr lang="en-US" dirty="0" err="1" smtClean="0">
                <a:latin typeface="+mj-lt"/>
              </a:rPr>
              <a:t>parsedDate</a:t>
            </a:r>
            <a:r>
              <a:rPr lang="en-US" dirty="0" smtClean="0">
                <a:latin typeface="+mj-lt"/>
              </a:rPr>
              <a:t>('&gt;=',1931,1,undef) &amp;&amp; $</a:t>
            </a:r>
            <a:r>
              <a:rPr lang="en-US" dirty="0" err="1" smtClean="0">
                <a:latin typeface="+mj-lt"/>
              </a:rPr>
              <a:t>obj</a:t>
            </a:r>
            <a:r>
              <a:rPr lang="en-US" dirty="0" smtClean="0">
                <a:latin typeface="+mj-lt"/>
              </a:rPr>
              <a:t>-&gt;</a:t>
            </a:r>
            <a:r>
              <a:rPr lang="en-US" dirty="0" err="1" smtClean="0">
                <a:latin typeface="+mj-lt"/>
              </a:rPr>
              <a:t>parsedDate</a:t>
            </a:r>
            <a:r>
              <a:rPr lang="en-US" dirty="0" smtClean="0">
                <a:latin typeface="+mj-lt"/>
              </a:rPr>
              <a:t>('&lt;=',1936,7,undef)</a:t>
            </a:r>
          </a:p>
          <a:p>
            <a:r>
              <a:rPr lang="en-US" dirty="0" smtClean="0">
                <a:latin typeface="+mj-lt"/>
              </a:rPr>
              <a:t>$</a:t>
            </a:r>
            <a:r>
              <a:rPr lang="en-US" dirty="0" err="1" smtClean="0">
                <a:latin typeface="+mj-lt"/>
              </a:rPr>
              <a:t>obj</a:t>
            </a:r>
            <a:r>
              <a:rPr lang="en-US" dirty="0" smtClean="0">
                <a:latin typeface="+mj-lt"/>
              </a:rPr>
              <a:t>-&gt;</a:t>
            </a:r>
            <a:r>
              <a:rPr lang="en-US" dirty="0" err="1" smtClean="0">
                <a:latin typeface="+mj-lt"/>
              </a:rPr>
              <a:t>parsedDate</a:t>
            </a:r>
            <a:r>
              <a:rPr lang="en-US" dirty="0" smtClean="0">
                <a:latin typeface="+mj-lt"/>
              </a:rPr>
              <a:t>('&gt;=',1931,1,1) &amp;&amp; $</a:t>
            </a:r>
            <a:r>
              <a:rPr lang="en-US" dirty="0" err="1" smtClean="0">
                <a:latin typeface="+mj-lt"/>
              </a:rPr>
              <a:t>obj</a:t>
            </a:r>
            <a:r>
              <a:rPr lang="en-US" dirty="0" smtClean="0">
                <a:latin typeface="+mj-lt"/>
              </a:rPr>
              <a:t>-&gt;</a:t>
            </a:r>
            <a:r>
              <a:rPr lang="en-US" dirty="0" err="1" smtClean="0">
                <a:latin typeface="+mj-lt"/>
              </a:rPr>
              <a:t>parsedDate</a:t>
            </a:r>
            <a:r>
              <a:rPr lang="en-US" dirty="0" smtClean="0">
                <a:latin typeface="+mj-lt"/>
              </a:rPr>
              <a:t>('&lt;=',1936,7,12)</a:t>
            </a:r>
          </a:p>
          <a:p>
            <a:endParaRPr lang="en-US" dirty="0" smtClean="0">
              <a:latin typeface="+mj-lt"/>
            </a:endParaRPr>
          </a:p>
          <a:p>
            <a:pPr>
              <a:buFont typeface="Arial" pitchFamily="34" charset="0"/>
              <a:buChar char="•"/>
            </a:pPr>
            <a:r>
              <a:rPr lang="en-US" sz="2000" dirty="0" smtClean="0"/>
              <a:t> issue numbers changed slightly – </a:t>
            </a:r>
            <a:br>
              <a:rPr lang="en-US" sz="2000" dirty="0" smtClean="0"/>
            </a:br>
            <a:r>
              <a:rPr lang="en-US" sz="2000" dirty="0" smtClean="0"/>
              <a:t>	     e.g. JSTOR moving wall covers more issues</a:t>
            </a:r>
          </a:p>
          <a:p>
            <a:endParaRPr lang="en-US" sz="2000" dirty="0" smtClean="0"/>
          </a:p>
          <a:p>
            <a:pPr>
              <a:buFont typeface="Arial" pitchFamily="34" charset="0"/>
              <a:buChar char="•"/>
            </a:pPr>
            <a:r>
              <a:rPr lang="en-US" sz="2000" dirty="0" smtClean="0"/>
              <a:t>  threshold opened up:</a:t>
            </a:r>
            <a:br>
              <a:rPr lang="en-US" sz="2000" dirty="0" smtClean="0"/>
            </a:br>
            <a:r>
              <a:rPr lang="en-US" sz="2000" dirty="0" smtClean="0">
                <a:latin typeface="+mj-lt"/>
              </a:rPr>
              <a:t>$</a:t>
            </a:r>
            <a:r>
              <a:rPr lang="en-US" sz="2000" dirty="0" err="1" smtClean="0">
                <a:latin typeface="+mj-lt"/>
              </a:rPr>
              <a:t>obj</a:t>
            </a:r>
            <a:r>
              <a:rPr lang="en-US" sz="2000" dirty="0" smtClean="0">
                <a:latin typeface="+mj-lt"/>
              </a:rPr>
              <a:t>-&gt;</a:t>
            </a:r>
            <a:r>
              <a:rPr lang="en-US" sz="2000" dirty="0" err="1" smtClean="0">
                <a:latin typeface="+mj-lt"/>
              </a:rPr>
              <a:t>parsedDate</a:t>
            </a:r>
            <a:r>
              <a:rPr lang="en-US" sz="2000" dirty="0" smtClean="0">
                <a:latin typeface="+mj-lt"/>
              </a:rPr>
              <a:t>('==',2011,1,undef)</a:t>
            </a:r>
            <a:br>
              <a:rPr lang="en-US" sz="2000" dirty="0" smtClean="0">
                <a:latin typeface="+mj-lt"/>
              </a:rPr>
            </a:br>
            <a:r>
              <a:rPr lang="en-US" sz="2000" dirty="0" smtClean="0">
                <a:latin typeface="+mj-lt"/>
              </a:rPr>
              <a:t>$</a:t>
            </a:r>
            <a:r>
              <a:rPr lang="en-US" sz="2000" dirty="0" err="1" smtClean="0">
                <a:latin typeface="+mj-lt"/>
              </a:rPr>
              <a:t>obj</a:t>
            </a:r>
            <a:r>
              <a:rPr lang="en-US" sz="2000" dirty="0" smtClean="0">
                <a:latin typeface="+mj-lt"/>
              </a:rPr>
              <a:t>-&gt;</a:t>
            </a:r>
            <a:r>
              <a:rPr lang="en-US" sz="2000" dirty="0" err="1" smtClean="0">
                <a:latin typeface="+mj-lt"/>
              </a:rPr>
              <a:t>parsedDate</a:t>
            </a:r>
            <a:r>
              <a:rPr lang="en-US" sz="2000" dirty="0" smtClean="0">
                <a:latin typeface="+mj-lt"/>
              </a:rPr>
              <a:t>('&gt;=',2011,1,undef)</a:t>
            </a:r>
            <a:br>
              <a:rPr lang="en-US" sz="2000" dirty="0" smtClean="0">
                <a:latin typeface="+mj-lt"/>
              </a:rPr>
            </a:br>
            <a:endParaRPr lang="en-US" sz="2000" dirty="0" smtClean="0">
              <a:latin typeface="+mj-lt"/>
            </a:endParaRPr>
          </a:p>
          <a:p>
            <a:pPr>
              <a:buFont typeface="Arial" pitchFamily="34" charset="0"/>
              <a:buChar char="•"/>
            </a:pPr>
            <a:r>
              <a:rPr lang="en-US" sz="2000" dirty="0" smtClean="0">
                <a:latin typeface="+mj-lt"/>
              </a:rPr>
              <a:t> </a:t>
            </a:r>
            <a:r>
              <a:rPr lang="en-US" sz="2000" dirty="0" smtClean="0"/>
              <a:t>Global threshold now matches your local threshold; clear local.</a:t>
            </a:r>
          </a:p>
          <a:p>
            <a:r>
              <a:rPr lang="en-US" sz="2000" dirty="0" smtClean="0"/>
              <a:t/>
            </a:r>
            <a:br>
              <a:rPr lang="en-US" sz="2000" dirty="0" smtClean="0"/>
            </a:br>
            <a:endParaRPr lang="en-US" sz="2000" dirty="0" smtClean="0"/>
          </a:p>
          <a:p>
            <a:endParaRPr lang="en-US" sz="20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Parse </a:t>
            </a:r>
            <a:r>
              <a:rPr lang="en-US" sz="3600" dirty="0" err="1" smtClean="0"/>
              <a:t>param</a:t>
            </a:r>
            <a:r>
              <a:rPr lang="en-US" sz="3600" dirty="0" smtClean="0"/>
              <a:t> changes</a:t>
            </a:r>
            <a:endParaRPr lang="en-US" sz="3600"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new URL: test access, if doesn’t work right add local parse </a:t>
            </a:r>
            <a:r>
              <a:rPr lang="en-US" sz="2800" dirty="0" err="1" smtClean="0"/>
              <a:t>param</a:t>
            </a:r>
            <a:r>
              <a:rPr lang="en-US" sz="2800" dirty="0" smtClean="0"/>
              <a:t>.  May need to check </a:t>
            </a:r>
            <a:r>
              <a:rPr lang="en-US" sz="2800" dirty="0" err="1" smtClean="0"/>
              <a:t>ezproxy</a:t>
            </a:r>
            <a:r>
              <a:rPr lang="en-US" sz="2800" dirty="0" smtClean="0"/>
              <a:t> </a:t>
            </a:r>
          </a:p>
          <a:p>
            <a:pPr>
              <a:buFont typeface="Arial" pitchFamily="34" charset="0"/>
              <a:buChar char="•"/>
            </a:pPr>
            <a:r>
              <a:rPr lang="en-US" sz="2800" dirty="0" smtClean="0"/>
              <a:t>ID number changes, e.g. on IEEE conference proceedings – OK</a:t>
            </a:r>
          </a:p>
          <a:p>
            <a:pPr>
              <a:buFont typeface="Arial" pitchFamily="34" charset="0"/>
              <a:buChar char="•"/>
            </a:pPr>
            <a:r>
              <a:rPr lang="en-US" sz="2800" dirty="0" smtClean="0"/>
              <a:t>Additions like </a:t>
            </a:r>
            <a:r>
              <a:rPr lang="en-US" sz="2800" dirty="0" err="1" smtClean="0"/>
              <a:t>uis</a:t>
            </a:r>
            <a:r>
              <a:rPr lang="en-US" sz="2800" dirty="0" smtClean="0"/>
              <a:t>=1234-1234 usually OK, may want to test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Example: parse </a:t>
            </a:r>
            <a:r>
              <a:rPr lang="en-US" sz="3600" dirty="0" err="1" smtClean="0"/>
              <a:t>param</a:t>
            </a:r>
            <a:r>
              <a:rPr lang="en-US" sz="3600" dirty="0" smtClean="0"/>
              <a:t> change</a:t>
            </a:r>
            <a:endParaRPr lang="en-US" sz="3600" dirty="0"/>
          </a:p>
        </p:txBody>
      </p:sp>
      <p:sp>
        <p:nvSpPr>
          <p:cNvPr id="5" name="Content Placeholder 4"/>
          <p:cNvSpPr>
            <a:spLocks noGrp="1"/>
          </p:cNvSpPr>
          <p:nvPr>
            <p:ph idx="1"/>
          </p:nvPr>
        </p:nvSpPr>
        <p:spPr>
          <a:xfrm>
            <a:off x="381000" y="5257800"/>
            <a:ext cx="8229600" cy="685800"/>
          </a:xfrm>
        </p:spPr>
        <p:txBody>
          <a:bodyPr>
            <a:normAutofit/>
          </a:bodyPr>
          <a:lstStyle/>
          <a:p>
            <a:pPr>
              <a:buNone/>
            </a:pPr>
            <a:r>
              <a:rPr lang="en-US" sz="2400" dirty="0" smtClean="0"/>
              <a:t>Computing reviews changed URL four times in two months</a:t>
            </a:r>
            <a:endParaRPr lang="en-US" sz="2400" dirty="0"/>
          </a:p>
        </p:txBody>
      </p:sp>
      <p:pic>
        <p:nvPicPr>
          <p:cNvPr id="1028" name="Picture 4"/>
          <p:cNvPicPr>
            <a:picLocks noChangeAspect="1" noChangeArrowheads="1"/>
          </p:cNvPicPr>
          <p:nvPr/>
        </p:nvPicPr>
        <p:blipFill>
          <a:blip r:embed="rId2" cstate="print"/>
          <a:srcRect/>
          <a:stretch>
            <a:fillRect/>
          </a:stretch>
        </p:blipFill>
        <p:spPr bwMode="auto">
          <a:xfrm>
            <a:off x="381000" y="1856570"/>
            <a:ext cx="8305800" cy="327264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Trouble spots</a:t>
            </a:r>
            <a:endParaRPr lang="en-US" sz="4000" dirty="0"/>
          </a:p>
        </p:txBody>
      </p:sp>
      <p:sp>
        <p:nvSpPr>
          <p:cNvPr id="3" name="Content Placeholder 2"/>
          <p:cNvSpPr>
            <a:spLocks noGrp="1"/>
          </p:cNvSpPr>
          <p:nvPr>
            <p:ph idx="1"/>
          </p:nvPr>
        </p:nvSpPr>
        <p:spPr/>
        <p:txBody>
          <a:bodyPr/>
          <a:lstStyle/>
          <a:p>
            <a:pPr>
              <a:buNone/>
            </a:pPr>
            <a:r>
              <a:rPr lang="en-US" sz="3200" dirty="0" smtClean="0"/>
              <a:t>Global threshold is closed</a:t>
            </a:r>
          </a:p>
          <a:p>
            <a:pPr>
              <a:buFont typeface="Arial" pitchFamily="34" charset="0"/>
              <a:buChar char="•"/>
            </a:pPr>
            <a:r>
              <a:rPr lang="en-US" dirty="0" smtClean="0"/>
              <a:t>May indicate a title change; see if there is an OP for the next title, check its activation and threshold </a:t>
            </a:r>
          </a:p>
          <a:p>
            <a:pPr>
              <a:buFont typeface="Arial" pitchFamily="34" charset="0"/>
              <a:buChar char="•"/>
            </a:pPr>
            <a:r>
              <a:rPr lang="en-US" dirty="0" smtClean="0"/>
              <a:t>May indicate stopped publication</a:t>
            </a:r>
          </a:p>
          <a:p>
            <a:pPr>
              <a:buFont typeface="Arial" pitchFamily="34" charset="0"/>
              <a:buChar char="•"/>
            </a:pPr>
            <a:r>
              <a:rPr lang="en-US" dirty="0" smtClean="0"/>
              <a:t>May indicate was transferred to another publisher: see if you have access elsewhere that you need to activate</a:t>
            </a:r>
          </a:p>
          <a:p>
            <a:pPr>
              <a:buFont typeface="Arial" pitchFamily="34" charset="0"/>
              <a:buChar char="•"/>
            </a:pPr>
            <a:r>
              <a:rPr lang="en-US" dirty="0" smtClean="0"/>
              <a:t>May require cataloging changes (close pub dates, add 780/785 tags, etc.)</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Subscription vs. open access</a:t>
            </a:r>
            <a:endParaRPr lang="en-US" sz="4000" dirty="0"/>
          </a:p>
        </p:txBody>
      </p:sp>
      <p:sp>
        <p:nvSpPr>
          <p:cNvPr id="3" name="Content Placeholder 2"/>
          <p:cNvSpPr>
            <a:spLocks noGrp="1"/>
          </p:cNvSpPr>
          <p:nvPr>
            <p:ph idx="1"/>
          </p:nvPr>
        </p:nvSpPr>
        <p:spPr>
          <a:xfrm>
            <a:off x="457200" y="1981200"/>
            <a:ext cx="8229600" cy="4236720"/>
          </a:xfrm>
        </p:spPr>
        <p:txBody>
          <a:bodyPr>
            <a:normAutofit/>
          </a:bodyPr>
          <a:lstStyle/>
          <a:p>
            <a:r>
              <a:rPr lang="en-US" dirty="0" smtClean="0"/>
              <a:t>Lines are blurring  </a:t>
            </a:r>
          </a:p>
          <a:p>
            <a:r>
              <a:rPr lang="en-US" dirty="0" smtClean="0"/>
              <a:t>Prefer to activate on separate targets, for ease of identification and better statistics</a:t>
            </a:r>
          </a:p>
          <a:p>
            <a:r>
              <a:rPr lang="en-US" dirty="0" smtClean="0"/>
              <a:t>Increasingly mixed in with subscription titles in KB</a:t>
            </a:r>
            <a:br>
              <a:rPr lang="en-US" dirty="0" smtClean="0"/>
            </a:br>
            <a:r>
              <a:rPr lang="en-US" dirty="0" smtClean="0"/>
              <a:t>- e.g. </a:t>
            </a:r>
            <a:r>
              <a:rPr lang="en-US" sz="2000" dirty="0" smtClean="0">
                <a:latin typeface="+mj-lt"/>
              </a:rPr>
              <a:t>SPRINGER_LINK_JOURNALS_COMPLETE </a:t>
            </a:r>
            <a:r>
              <a:rPr lang="en-US" sz="2000" dirty="0" smtClean="0"/>
              <a:t>and</a:t>
            </a:r>
            <a:r>
              <a:rPr lang="en-US" sz="2000" dirty="0" smtClean="0">
                <a:latin typeface="+mj-lt"/>
              </a:rPr>
              <a:t> SPRINGEROPEN_FREE </a:t>
            </a:r>
          </a:p>
          <a:p>
            <a:pPr>
              <a:buNone/>
            </a:pPr>
            <a:r>
              <a:rPr lang="en-US" dirty="0" smtClean="0"/>
              <a:t>   - RSC titles that are free for first year or two</a:t>
            </a:r>
          </a:p>
          <a:p>
            <a:r>
              <a:rPr lang="en-US" dirty="0" smtClean="0"/>
              <a:t>Open Access models where single articles or issues are OA; currently no way to handle activation at that level of precision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SFX KB weekly update reports</a:t>
            </a:r>
            <a:endParaRPr lang="en-US" sz="4000" dirty="0"/>
          </a:p>
        </p:txBody>
      </p:sp>
      <p:sp>
        <p:nvSpPr>
          <p:cNvPr id="3" name="Content Placeholder 2"/>
          <p:cNvSpPr>
            <a:spLocks noGrp="1"/>
          </p:cNvSpPr>
          <p:nvPr>
            <p:ph idx="1"/>
          </p:nvPr>
        </p:nvSpPr>
        <p:spPr/>
        <p:txBody>
          <a:bodyPr/>
          <a:lstStyle/>
          <a:p>
            <a:r>
              <a:rPr lang="en-US" dirty="0" smtClean="0"/>
              <a:t>HTML vs. text format</a:t>
            </a:r>
          </a:p>
          <a:p>
            <a:r>
              <a:rPr lang="en-US" dirty="0" smtClean="0"/>
              <a:t>How to review</a:t>
            </a:r>
          </a:p>
          <a:p>
            <a:r>
              <a:rPr lang="en-US" dirty="0" smtClean="0"/>
              <a:t>Problems and wider issues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sz="4000" dirty="0" smtClean="0"/>
              <a:t>Explosion of open access</a:t>
            </a:r>
            <a:endParaRPr lang="en-US" sz="4000" dirty="0"/>
          </a:p>
        </p:txBody>
      </p:sp>
      <p:sp>
        <p:nvSpPr>
          <p:cNvPr id="3" name="Content Placeholder 2"/>
          <p:cNvSpPr>
            <a:spLocks noGrp="1"/>
          </p:cNvSpPr>
          <p:nvPr>
            <p:ph idx="1"/>
          </p:nvPr>
        </p:nvSpPr>
        <p:spPr>
          <a:xfrm>
            <a:off x="457200" y="2057400"/>
            <a:ext cx="8229600" cy="4038600"/>
          </a:xfrm>
        </p:spPr>
        <p:txBody>
          <a:bodyPr>
            <a:normAutofit/>
          </a:bodyPr>
          <a:lstStyle/>
          <a:p>
            <a:r>
              <a:rPr lang="en-US" dirty="0" smtClean="0"/>
              <a:t>Requires judgment calls on what is worth activating. </a:t>
            </a:r>
            <a:br>
              <a:rPr lang="en-US" dirty="0" smtClean="0"/>
            </a:br>
            <a:endParaRPr lang="en-US" dirty="0" smtClean="0"/>
          </a:p>
          <a:p>
            <a:r>
              <a:rPr lang="en-US" dirty="0" smtClean="0"/>
              <a:t>For DOAJ, have chosen to selectively activate</a:t>
            </a:r>
          </a:p>
          <a:p>
            <a:pPr>
              <a:buNone/>
            </a:pPr>
            <a:r>
              <a:rPr lang="en-US" sz="2400" dirty="0" smtClean="0"/>
              <a:t>   - subject in scope</a:t>
            </a:r>
          </a:p>
          <a:p>
            <a:pPr>
              <a:buNone/>
            </a:pPr>
            <a:r>
              <a:rPr lang="en-US" sz="2400" dirty="0" smtClean="0"/>
              <a:t>   - indexed in key databases (used JISC Academic Database Assessment Tool</a:t>
            </a:r>
            <a:r>
              <a:rPr lang="en-US" sz="2400" b="1" dirty="0" smtClean="0"/>
              <a:t>, </a:t>
            </a:r>
            <a:r>
              <a:rPr lang="en-US" sz="2400" dirty="0" smtClean="0"/>
              <a:t>www.jisc-adat.com/</a:t>
            </a:r>
            <a:r>
              <a:rPr lang="en-US" sz="2400" b="1" dirty="0" smtClean="0"/>
              <a:t>) </a:t>
            </a:r>
            <a:endParaRPr lang="en-US" sz="2400" dirty="0" smtClean="0"/>
          </a:p>
          <a:p>
            <a:pPr>
              <a:buNone/>
            </a:pPr>
            <a:r>
              <a:rPr lang="en-US" sz="2400" dirty="0" smtClean="0"/>
              <a:t>   - reputation of publisher (see Jeffrey </a:t>
            </a:r>
            <a:r>
              <a:rPr lang="en-US" sz="2400" dirty="0" err="1" smtClean="0"/>
              <a:t>Beall’s</a:t>
            </a:r>
            <a:r>
              <a:rPr lang="en-US" sz="2400" dirty="0" smtClean="0"/>
              <a:t> List of Predatory, Open-Access Publishers)</a:t>
            </a:r>
            <a:br>
              <a:rPr lang="en-US" sz="2400" dirty="0" smtClean="0"/>
            </a:br>
            <a:endParaRPr lang="en-US"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609600"/>
          </a:xfrm>
        </p:spPr>
        <p:txBody>
          <a:bodyPr>
            <a:noAutofit/>
          </a:bodyPr>
          <a:lstStyle/>
          <a:p>
            <a:r>
              <a:rPr lang="en-US" sz="4000" dirty="0" smtClean="0"/>
              <a:t>Multiple targets and “New” titles</a:t>
            </a:r>
            <a:endParaRPr lang="en-US" sz="4000" dirty="0"/>
          </a:p>
        </p:txBody>
      </p:sp>
      <p:sp>
        <p:nvSpPr>
          <p:cNvPr id="3" name="Content Placeholder 2"/>
          <p:cNvSpPr>
            <a:spLocks noGrp="1"/>
          </p:cNvSpPr>
          <p:nvPr>
            <p:ph idx="1"/>
          </p:nvPr>
        </p:nvSpPr>
        <p:spPr/>
        <p:txBody>
          <a:bodyPr>
            <a:normAutofit/>
          </a:bodyPr>
          <a:lstStyle/>
          <a:p>
            <a:r>
              <a:rPr lang="en-US" sz="2400" dirty="0" smtClean="0"/>
              <a:t>Often one title will have many OPs available for the same publisher – makes for long and confusing SFX menus.</a:t>
            </a:r>
          </a:p>
          <a:p>
            <a:r>
              <a:rPr lang="en-US" sz="2000" dirty="0" smtClean="0"/>
              <a:t>Display Logic sometimes helps:  e.g. if have </a:t>
            </a:r>
            <a:r>
              <a:rPr lang="en-US" sz="2000" dirty="0" err="1" smtClean="0"/>
              <a:t>Highwire</a:t>
            </a:r>
            <a:r>
              <a:rPr lang="en-US" sz="2000" dirty="0" smtClean="0"/>
              <a:t>, don’t show </a:t>
            </a:r>
            <a:r>
              <a:rPr lang="en-US" sz="2000" dirty="0" err="1" smtClean="0"/>
              <a:t>Highwire</a:t>
            </a:r>
            <a:r>
              <a:rPr lang="en-US" sz="2000" dirty="0" smtClean="0"/>
              <a:t> Free. </a:t>
            </a:r>
          </a:p>
          <a:p>
            <a:r>
              <a:rPr lang="en-US" sz="2000" dirty="0" smtClean="0"/>
              <a:t> Display logic doesn’t help for AZ list when targets cover different spans of years.  e.g. a subject </a:t>
            </a:r>
            <a:r>
              <a:rPr lang="en-US" sz="2000" dirty="0" err="1" smtClean="0"/>
              <a:t>backfile</a:t>
            </a:r>
            <a:r>
              <a:rPr lang="en-US" sz="2000" dirty="0" smtClean="0"/>
              <a:t> and current and complete</a:t>
            </a:r>
          </a:p>
          <a:p>
            <a:endParaRPr lang="en-US" sz="1800" dirty="0" smtClean="0"/>
          </a:p>
          <a:p>
            <a:r>
              <a:rPr lang="en-US" sz="2400" dirty="0" smtClean="0"/>
              <a:t>We activate on one target/publisher when possible.  </a:t>
            </a:r>
          </a:p>
          <a:p>
            <a:r>
              <a:rPr lang="en-US" sz="2400" dirty="0" smtClean="0"/>
              <a:t>Be alert when update adds same title to several targets; not always added in the same weekly update; know your policy for which target to use for a given publisher. </a:t>
            </a:r>
          </a:p>
          <a:p>
            <a:pPr>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4000" dirty="0" smtClean="0"/>
              <a:t>Examples of multiple targets</a:t>
            </a:r>
            <a:endParaRPr lang="en-US" sz="4000" dirty="0"/>
          </a:p>
        </p:txBody>
      </p:sp>
      <p:sp>
        <p:nvSpPr>
          <p:cNvPr id="5" name="Content Placeholder 4"/>
          <p:cNvSpPr>
            <a:spLocks noGrp="1"/>
          </p:cNvSpPr>
          <p:nvPr>
            <p:ph idx="1"/>
          </p:nvPr>
        </p:nvSpPr>
        <p:spPr>
          <a:xfrm>
            <a:off x="457200" y="1752600"/>
            <a:ext cx="8229600" cy="4495800"/>
          </a:xfrm>
        </p:spPr>
        <p:txBody>
          <a:bodyPr/>
          <a:lstStyle/>
          <a:p>
            <a:pPr>
              <a:buNone/>
            </a:pPr>
            <a:endParaRPr lang="en-US" dirty="0" smtClean="0"/>
          </a:p>
          <a:p>
            <a:pPr>
              <a:buNone/>
            </a:pPr>
            <a:endParaRPr lang="en-US" dirty="0"/>
          </a:p>
        </p:txBody>
      </p:sp>
      <p:pic>
        <p:nvPicPr>
          <p:cNvPr id="3075" name="Picture 3"/>
          <p:cNvPicPr>
            <a:picLocks noChangeAspect="1" noChangeArrowheads="1"/>
          </p:cNvPicPr>
          <p:nvPr/>
        </p:nvPicPr>
        <p:blipFill>
          <a:blip r:embed="rId3" cstate="print"/>
          <a:srcRect/>
          <a:stretch>
            <a:fillRect/>
          </a:stretch>
        </p:blipFill>
        <p:spPr bwMode="auto">
          <a:xfrm>
            <a:off x="381000" y="1905000"/>
            <a:ext cx="5647764" cy="9144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457200" y="3200400"/>
            <a:ext cx="5736195" cy="2057400"/>
          </a:xfrm>
          <a:prstGeom prst="rect">
            <a:avLst/>
          </a:prstGeom>
          <a:noFill/>
          <a:ln w="9525">
            <a:noFill/>
            <a:miter lim="800000"/>
            <a:headEnd/>
            <a:tailEnd/>
          </a:ln>
        </p:spPr>
      </p:pic>
      <p:sp>
        <p:nvSpPr>
          <p:cNvPr id="6" name="TextBox 5"/>
          <p:cNvSpPr txBox="1"/>
          <p:nvPr/>
        </p:nvSpPr>
        <p:spPr>
          <a:xfrm>
            <a:off x="6096000" y="1905000"/>
            <a:ext cx="1712841" cy="830997"/>
          </a:xfrm>
          <a:prstGeom prst="rect">
            <a:avLst/>
          </a:prstGeom>
          <a:noFill/>
        </p:spPr>
        <p:txBody>
          <a:bodyPr wrap="none" rtlCol="0">
            <a:spAutoFit/>
          </a:bodyPr>
          <a:lstStyle/>
          <a:p>
            <a:r>
              <a:rPr lang="en-US" sz="1600" dirty="0" smtClean="0">
                <a:solidFill>
                  <a:srgbClr val="0070C0"/>
                </a:solidFill>
                <a:latin typeface="+mj-lt"/>
              </a:rPr>
              <a:t>1996-present</a:t>
            </a:r>
            <a:br>
              <a:rPr lang="en-US" sz="1600" dirty="0" smtClean="0">
                <a:solidFill>
                  <a:srgbClr val="0070C0"/>
                </a:solidFill>
                <a:latin typeface="+mj-lt"/>
              </a:rPr>
            </a:br>
            <a:r>
              <a:rPr lang="en-US" sz="1600" dirty="0" smtClean="0">
                <a:solidFill>
                  <a:srgbClr val="0070C0"/>
                </a:solidFill>
                <a:latin typeface="+mj-lt"/>
              </a:rPr>
              <a:t>pre-1996 </a:t>
            </a:r>
            <a:r>
              <a:rPr lang="en-US" sz="1600" dirty="0" err="1" smtClean="0">
                <a:solidFill>
                  <a:srgbClr val="0070C0"/>
                </a:solidFill>
                <a:latin typeface="+mj-lt"/>
              </a:rPr>
              <a:t>backfiles</a:t>
            </a:r>
            <a:r>
              <a:rPr lang="en-US" sz="1600" dirty="0" smtClean="0">
                <a:solidFill>
                  <a:srgbClr val="0070C0"/>
                </a:solidFill>
                <a:latin typeface="+mj-lt"/>
              </a:rPr>
              <a:t/>
            </a:r>
            <a:br>
              <a:rPr lang="en-US" sz="1600" dirty="0" smtClean="0">
                <a:solidFill>
                  <a:srgbClr val="0070C0"/>
                </a:solidFill>
                <a:latin typeface="+mj-lt"/>
              </a:rPr>
            </a:br>
            <a:r>
              <a:rPr lang="en-US" sz="1600" dirty="0" smtClean="0">
                <a:solidFill>
                  <a:srgbClr val="0070C0"/>
                </a:solidFill>
                <a:latin typeface="+mj-lt"/>
              </a:rPr>
              <a:t>all years </a:t>
            </a:r>
            <a:r>
              <a:rPr lang="en-US" sz="1600" i="1" dirty="0" smtClean="0">
                <a:solidFill>
                  <a:srgbClr val="0070C0"/>
                </a:solidFill>
                <a:latin typeface="+mj-lt"/>
              </a:rPr>
              <a:t>(mostly)</a:t>
            </a:r>
            <a:endParaRPr lang="en-US" sz="1600" i="1" dirty="0">
              <a:solidFill>
                <a:srgbClr val="0070C0"/>
              </a:solidFill>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US" sz="4000" dirty="0" smtClean="0"/>
              <a:t>Title changes</a:t>
            </a:r>
            <a:endParaRPr lang="en-US" sz="4000" dirty="0"/>
          </a:p>
        </p:txBody>
      </p:sp>
      <p:sp>
        <p:nvSpPr>
          <p:cNvPr id="3" name="Content Placeholder 2"/>
          <p:cNvSpPr>
            <a:spLocks noGrp="1"/>
          </p:cNvSpPr>
          <p:nvPr>
            <p:ph idx="1"/>
          </p:nvPr>
        </p:nvSpPr>
        <p:spPr>
          <a:xfrm>
            <a:off x="457200" y="2057400"/>
            <a:ext cx="8229600" cy="3810000"/>
          </a:xfrm>
        </p:spPr>
        <p:txBody>
          <a:bodyPr>
            <a:normAutofit/>
          </a:bodyPr>
          <a:lstStyle/>
          <a:p>
            <a:pPr>
              <a:buNone/>
            </a:pPr>
            <a:r>
              <a:rPr lang="en-US" dirty="0" smtClean="0"/>
              <a:t>When publishers/vendors put successive title changes on one web page under the latest title:</a:t>
            </a:r>
          </a:p>
          <a:p>
            <a:r>
              <a:rPr lang="en-US" dirty="0" smtClean="0"/>
              <a:t>very difficult to find and access related titles</a:t>
            </a:r>
          </a:p>
          <a:p>
            <a:r>
              <a:rPr lang="en-US" dirty="0" smtClean="0"/>
              <a:t> the vendor files loaded into KB have wrong thresholds for  the current and previous titles</a:t>
            </a:r>
          </a:p>
          <a:p>
            <a:r>
              <a:rPr lang="en-US" dirty="0" smtClean="0"/>
              <a:t> previous titles may not even have OPs; if you add an OP, you usually have to add a parse </a:t>
            </a:r>
            <a:r>
              <a:rPr lang="en-US" dirty="0" err="1" smtClean="0"/>
              <a:t>param</a:t>
            </a:r>
            <a:r>
              <a:rPr lang="en-US" dirty="0" smtClean="0"/>
              <a:t> to enable correct linking (depending on the target)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Handling title changes in KB updates</a:t>
            </a:r>
            <a:endParaRPr lang="en-US" sz="4000" dirty="0"/>
          </a:p>
        </p:txBody>
      </p:sp>
      <p:sp>
        <p:nvSpPr>
          <p:cNvPr id="3" name="Content Placeholder 2"/>
          <p:cNvSpPr>
            <a:spLocks noGrp="1"/>
          </p:cNvSpPr>
          <p:nvPr>
            <p:ph idx="1"/>
          </p:nvPr>
        </p:nvSpPr>
        <p:spPr>
          <a:xfrm>
            <a:off x="457200" y="1981200"/>
            <a:ext cx="8229600" cy="4038600"/>
          </a:xfrm>
        </p:spPr>
        <p:txBody>
          <a:bodyPr/>
          <a:lstStyle/>
          <a:p>
            <a:r>
              <a:rPr lang="en-US" dirty="0" smtClean="0"/>
              <a:t>Having the correct title and ISSN for a given span of years and volumes is essential for </a:t>
            </a:r>
            <a:r>
              <a:rPr lang="en-US" dirty="0" err="1" smtClean="0"/>
              <a:t>OpenURL</a:t>
            </a:r>
            <a:r>
              <a:rPr lang="en-US" dirty="0" smtClean="0"/>
              <a:t> linking</a:t>
            </a:r>
          </a:p>
          <a:p>
            <a:r>
              <a:rPr lang="en-US" dirty="0" smtClean="0"/>
              <a:t>Our policy is to have the years published for a given title/ISSN on that title</a:t>
            </a:r>
          </a:p>
          <a:p>
            <a:r>
              <a:rPr lang="en-US" dirty="0" smtClean="0"/>
              <a:t>KB changes to successive titles often involve adding (or removing) a title and editing thresholds  </a:t>
            </a:r>
          </a:p>
          <a:p>
            <a:r>
              <a:rPr lang="en-US" dirty="0" smtClean="0"/>
              <a:t>Background in serial cataloging is helpful</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Extent of linking problems</a:t>
            </a:r>
            <a:endParaRPr lang="en-US" sz="4000" dirty="0"/>
          </a:p>
        </p:txBody>
      </p:sp>
      <p:sp>
        <p:nvSpPr>
          <p:cNvPr id="3" name="Content Placeholder 2"/>
          <p:cNvSpPr>
            <a:spLocks noGrp="1"/>
          </p:cNvSpPr>
          <p:nvPr>
            <p:ph idx="1"/>
          </p:nvPr>
        </p:nvSpPr>
        <p:spPr>
          <a:xfrm>
            <a:off x="457200" y="2133600"/>
            <a:ext cx="8229600" cy="4312920"/>
          </a:xfrm>
        </p:spPr>
        <p:txBody>
          <a:bodyPr>
            <a:normAutofit/>
          </a:bodyPr>
          <a:lstStyle/>
          <a:p>
            <a:r>
              <a:rPr lang="en-US" dirty="0" err="1" smtClean="0"/>
              <a:t>Trainor</a:t>
            </a:r>
            <a:r>
              <a:rPr lang="en-US" dirty="0" smtClean="0"/>
              <a:t> and Price found that links failed nearly a third of the time (29 percent). </a:t>
            </a:r>
            <a:br>
              <a:rPr lang="en-US" dirty="0" smtClean="0"/>
            </a:br>
            <a:r>
              <a:rPr lang="en-US" sz="1400" dirty="0" smtClean="0">
                <a:latin typeface="+mj-lt"/>
              </a:rPr>
              <a:t>(Library Technology Reports 46, no. 7 (2010).</a:t>
            </a:r>
            <a:br>
              <a:rPr lang="en-US" sz="1400" dirty="0" smtClean="0">
                <a:latin typeface="+mj-lt"/>
              </a:rPr>
            </a:br>
            <a:endParaRPr lang="en-US" sz="1400" dirty="0" smtClean="0">
              <a:latin typeface="+mj-lt"/>
            </a:endParaRPr>
          </a:p>
          <a:p>
            <a:r>
              <a:rPr lang="en-US" dirty="0" err="1" smtClean="0"/>
              <a:t>Wakimoto</a:t>
            </a:r>
            <a:r>
              <a:rPr lang="en-US" dirty="0" smtClean="0"/>
              <a:t>, Walker, and </a:t>
            </a:r>
            <a:r>
              <a:rPr lang="en-US" dirty="0" err="1" smtClean="0"/>
              <a:t>Dabbour</a:t>
            </a:r>
            <a:r>
              <a:rPr lang="en-US" dirty="0" smtClean="0"/>
              <a:t> found that 20% of the full-text link options were erroneous. If include cases where content was not </a:t>
            </a:r>
            <a:r>
              <a:rPr lang="en-US" dirty="0" smtClean="0"/>
              <a:t>presented </a:t>
            </a:r>
            <a:r>
              <a:rPr lang="en-US" dirty="0" smtClean="0"/>
              <a:t>on the target (landing) page, 35% </a:t>
            </a:r>
            <a:br>
              <a:rPr lang="en-US" dirty="0" smtClean="0"/>
            </a:br>
            <a:r>
              <a:rPr lang="en-US" sz="1500" dirty="0" smtClean="0">
                <a:latin typeface="+mj-lt"/>
              </a:rPr>
              <a:t>(Journal of Academic Librarianship 32, no. 2 (2006): 133.)</a:t>
            </a:r>
            <a:endParaRPr lang="en-US" sz="15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704088"/>
          </a:xfrm>
        </p:spPr>
        <p:txBody>
          <a:bodyPr>
            <a:normAutofit/>
          </a:bodyPr>
          <a:lstStyle/>
          <a:p>
            <a:r>
              <a:rPr lang="en-US" sz="4000" dirty="0" smtClean="0"/>
              <a:t>Three main causes</a:t>
            </a:r>
            <a:endParaRPr lang="en-US" sz="4000" dirty="0"/>
          </a:p>
        </p:txBody>
      </p:sp>
      <p:sp>
        <p:nvSpPr>
          <p:cNvPr id="3" name="Content Placeholder 2"/>
          <p:cNvSpPr>
            <a:spLocks noGrp="1"/>
          </p:cNvSpPr>
          <p:nvPr>
            <p:ph sz="half" idx="4294967295"/>
          </p:nvPr>
        </p:nvSpPr>
        <p:spPr>
          <a:xfrm>
            <a:off x="457200" y="1905000"/>
            <a:ext cx="4038600" cy="4343399"/>
          </a:xfrm>
        </p:spPr>
        <p:txBody>
          <a:bodyPr>
            <a:normAutofit/>
          </a:bodyPr>
          <a:lstStyle/>
          <a:p>
            <a:pPr>
              <a:buNone/>
            </a:pPr>
            <a:r>
              <a:rPr lang="en-US" dirty="0" smtClean="0">
                <a:solidFill>
                  <a:schemeClr val="tx2">
                    <a:lumMod val="75000"/>
                  </a:schemeClr>
                </a:solidFill>
                <a:latin typeface="+mj-lt"/>
              </a:rPr>
              <a:t>Cause</a:t>
            </a:r>
            <a:br>
              <a:rPr lang="en-US" dirty="0" smtClean="0">
                <a:solidFill>
                  <a:schemeClr val="tx2">
                    <a:lumMod val="75000"/>
                  </a:schemeClr>
                </a:solidFill>
                <a:latin typeface="+mj-lt"/>
              </a:rPr>
            </a:br>
            <a:endParaRPr lang="en-US" dirty="0" smtClean="0"/>
          </a:p>
          <a:p>
            <a:r>
              <a:rPr lang="en-US" sz="2000" dirty="0" smtClean="0"/>
              <a:t>source </a:t>
            </a:r>
            <a:r>
              <a:rPr lang="en-US" sz="2000" dirty="0" err="1" smtClean="0"/>
              <a:t>OpenURL</a:t>
            </a:r>
            <a:r>
              <a:rPr lang="en-US" sz="2000" dirty="0" smtClean="0"/>
              <a:t> errors</a:t>
            </a:r>
          </a:p>
          <a:p>
            <a:pPr>
              <a:buNone/>
            </a:pPr>
            <a:endParaRPr lang="en-US" sz="2000" dirty="0" smtClean="0"/>
          </a:p>
          <a:p>
            <a:r>
              <a:rPr lang="en-US" sz="2000" dirty="0" smtClean="0"/>
              <a:t>knowledge base inaccuracies</a:t>
            </a:r>
          </a:p>
          <a:p>
            <a:pPr>
              <a:buNone/>
            </a:pPr>
            <a:endParaRPr lang="en-US" sz="2000" dirty="0" smtClean="0"/>
          </a:p>
          <a:p>
            <a:r>
              <a:rPr lang="en-US" sz="2000" dirty="0" smtClean="0"/>
              <a:t>target URL translation errors (Content providers need to improve website presentation)</a:t>
            </a:r>
          </a:p>
          <a:p>
            <a:endParaRPr lang="en-US" dirty="0"/>
          </a:p>
        </p:txBody>
      </p:sp>
      <p:sp>
        <p:nvSpPr>
          <p:cNvPr id="4" name="Content Placeholder 3"/>
          <p:cNvSpPr>
            <a:spLocks noGrp="1"/>
          </p:cNvSpPr>
          <p:nvPr>
            <p:ph sz="half" idx="2"/>
          </p:nvPr>
        </p:nvSpPr>
        <p:spPr/>
        <p:txBody>
          <a:bodyPr>
            <a:normAutofit/>
          </a:bodyPr>
          <a:lstStyle/>
          <a:p>
            <a:pPr>
              <a:buNone/>
            </a:pPr>
            <a:r>
              <a:rPr lang="en-US" dirty="0" smtClean="0">
                <a:solidFill>
                  <a:schemeClr val="tx2">
                    <a:lumMod val="75000"/>
                  </a:schemeClr>
                </a:solidFill>
                <a:latin typeface="+mj-lt"/>
              </a:rPr>
              <a:t>Who’s working on it</a:t>
            </a:r>
            <a:br>
              <a:rPr lang="en-US" dirty="0" smtClean="0">
                <a:solidFill>
                  <a:schemeClr val="tx2">
                    <a:lumMod val="75000"/>
                  </a:schemeClr>
                </a:solidFill>
                <a:latin typeface="+mj-lt"/>
              </a:rPr>
            </a:br>
            <a:endParaRPr lang="en-US" dirty="0" smtClean="0"/>
          </a:p>
          <a:p>
            <a:r>
              <a:rPr lang="en-US" sz="2000" dirty="0" smtClean="0"/>
              <a:t>IOTA </a:t>
            </a:r>
            <a:br>
              <a:rPr lang="en-US" sz="2000" dirty="0" smtClean="0"/>
            </a:br>
            <a:endParaRPr lang="en-US" sz="2000" dirty="0" smtClean="0"/>
          </a:p>
          <a:p>
            <a:r>
              <a:rPr lang="en-US" sz="2000" dirty="0" smtClean="0"/>
              <a:t>KBART</a:t>
            </a:r>
            <a:br>
              <a:rPr lang="en-US" sz="2000" dirty="0" smtClean="0"/>
            </a:br>
            <a:endParaRPr lang="en-US" sz="2000" dirty="0" smtClean="0"/>
          </a:p>
          <a:p>
            <a:r>
              <a:rPr lang="en-US" sz="2000" dirty="0" smtClean="0"/>
              <a:t>PIE-J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Some history</a:t>
            </a:r>
            <a:endParaRPr lang="en-US" sz="4000" dirty="0"/>
          </a:p>
        </p:txBody>
      </p:sp>
      <p:sp>
        <p:nvSpPr>
          <p:cNvPr id="3" name="Content Placeholder 2"/>
          <p:cNvSpPr>
            <a:spLocks noGrp="1"/>
          </p:cNvSpPr>
          <p:nvPr>
            <p:ph idx="1"/>
          </p:nvPr>
        </p:nvSpPr>
        <p:spPr/>
        <p:txBody>
          <a:bodyPr/>
          <a:lstStyle/>
          <a:p>
            <a:pPr>
              <a:buNone/>
            </a:pPr>
            <a:endParaRPr lang="en-US" dirty="0" smtClean="0"/>
          </a:p>
          <a:p>
            <a:r>
              <a:rPr lang="en-US" dirty="0" smtClean="0"/>
              <a:t>United Kingdom Serials Group (UKSG) 2007 report on Link Resolvers and the Supply Chain </a:t>
            </a:r>
            <a:br>
              <a:rPr lang="en-US" dirty="0" smtClean="0"/>
            </a:br>
            <a:r>
              <a:rPr lang="en-US" dirty="0" smtClean="0"/>
              <a:t/>
            </a:r>
            <a:br>
              <a:rPr lang="en-US" dirty="0" smtClean="0"/>
            </a:br>
            <a:r>
              <a:rPr lang="en-US" dirty="0" smtClean="0"/>
              <a:t>- Documented the frequency of linking errors due to inaccurate, incomplete, and inconsistent metadata. </a:t>
            </a:r>
          </a:p>
          <a:p>
            <a:pPr>
              <a:buNone/>
            </a:pPr>
            <a:r>
              <a:rPr lang="en-US" dirty="0" smtClean="0"/>
              <a:t> 	- Noted lack of understanding among content providers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 content provider understanding</a:t>
            </a:r>
            <a:endParaRPr lang="en-US" sz="4000" dirty="0"/>
          </a:p>
        </p:txBody>
      </p:sp>
      <p:sp>
        <p:nvSpPr>
          <p:cNvPr id="3" name="Content Placeholder 2"/>
          <p:cNvSpPr>
            <a:spLocks noGrp="1"/>
          </p:cNvSpPr>
          <p:nvPr>
            <p:ph idx="1"/>
          </p:nvPr>
        </p:nvSpPr>
        <p:spPr>
          <a:xfrm>
            <a:off x="457200" y="2286000"/>
            <a:ext cx="8229600" cy="4084320"/>
          </a:xfrm>
        </p:spPr>
        <p:txBody>
          <a:bodyPr>
            <a:normAutofit/>
          </a:bodyPr>
          <a:lstStyle/>
          <a:p>
            <a:r>
              <a:rPr lang="en-US" dirty="0" smtClean="0"/>
              <a:t>NFAIS issued </a:t>
            </a:r>
            <a:r>
              <a:rPr lang="en-US" i="1" dirty="0" smtClean="0"/>
              <a:t>Best Practices for Publishing Journal Articles</a:t>
            </a:r>
            <a:r>
              <a:rPr lang="en-US" dirty="0" smtClean="0"/>
              <a:t> in 2009. </a:t>
            </a:r>
          </a:p>
          <a:p>
            <a:pPr>
              <a:buFontTx/>
              <a:buChar char="-"/>
            </a:pPr>
            <a:r>
              <a:rPr lang="en-US" dirty="0" smtClean="0"/>
              <a:t>Aimed at publishers.  </a:t>
            </a:r>
          </a:p>
          <a:p>
            <a:pPr>
              <a:buFontTx/>
              <a:buChar char="-"/>
            </a:pPr>
            <a:r>
              <a:rPr lang="en-US" dirty="0" smtClean="0"/>
              <a:t>Journal title changes mentioned briefly, recommended to notifying the A&amp;I database. No mention of link resolvers.</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3600" dirty="0" smtClean="0"/>
              <a:t>KBART (Knowledge Bases and Related Tools) Working Group</a:t>
            </a:r>
            <a:endParaRPr lang="en-US" sz="3600" dirty="0"/>
          </a:p>
        </p:txBody>
      </p:sp>
      <p:sp>
        <p:nvSpPr>
          <p:cNvPr id="3" name="Content Placeholder 2"/>
          <p:cNvSpPr>
            <a:spLocks noGrp="1"/>
          </p:cNvSpPr>
          <p:nvPr>
            <p:ph idx="1"/>
          </p:nvPr>
        </p:nvSpPr>
        <p:spPr>
          <a:xfrm>
            <a:off x="457200" y="2514600"/>
            <a:ext cx="8229600" cy="3627120"/>
          </a:xfrm>
        </p:spPr>
        <p:txBody>
          <a:bodyPr>
            <a:normAutofit fontScale="92500" lnSpcReduction="10000"/>
          </a:bodyPr>
          <a:lstStyle/>
          <a:p>
            <a:pPr lvl="0"/>
            <a:r>
              <a:rPr lang="en-US" dirty="0" smtClean="0"/>
              <a:t>created Jan 2008 by UKSG and NISO</a:t>
            </a:r>
          </a:p>
          <a:p>
            <a:r>
              <a:rPr lang="en-US" dirty="0" smtClean="0"/>
              <a:t>published recommended practice for exchange of holdings metadata to KB developers </a:t>
            </a:r>
            <a:r>
              <a:rPr lang="en-US" sz="1900" dirty="0" smtClean="0"/>
              <a:t>(Jan 2010)  </a:t>
            </a:r>
          </a:p>
          <a:p>
            <a:pPr>
              <a:buNone/>
            </a:pPr>
            <a:r>
              <a:rPr lang="en-US" dirty="0" smtClean="0"/>
              <a:t> 	</a:t>
            </a:r>
            <a:r>
              <a:rPr lang="en-US" sz="2200" dirty="0" smtClean="0"/>
              <a:t>Specifies 16 metadata fields,  and guidelines for common metadata problems for journals, including title changes.</a:t>
            </a:r>
          </a:p>
          <a:p>
            <a:r>
              <a:rPr lang="en-US" dirty="0" smtClean="0"/>
              <a:t>Endorsers are listed</a:t>
            </a:r>
          </a:p>
          <a:p>
            <a:r>
              <a:rPr lang="en-US" dirty="0" smtClean="0"/>
              <a:t>Education</a:t>
            </a:r>
          </a:p>
          <a:p>
            <a:r>
              <a:rPr lang="en-US" dirty="0" smtClean="0"/>
              <a:t>Phase 2 focusing on the more advanced, complex issues</a:t>
            </a:r>
          </a:p>
          <a:p>
            <a:r>
              <a:rPr lang="en-US" dirty="0" smtClean="0"/>
              <a:t> http://www.niso.org/workrooms/kbart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914400" y="1447800"/>
            <a:ext cx="7113587" cy="3800475"/>
          </a:xfrm>
          <a:prstGeom prst="rect">
            <a:avLst/>
          </a:prstGeom>
          <a:noFill/>
          <a:ln w="9525">
            <a:noFill/>
            <a:miter lim="800000"/>
            <a:headEnd/>
            <a:tailEnd/>
          </a:ln>
        </p:spPr>
      </p:pic>
      <p:sp>
        <p:nvSpPr>
          <p:cNvPr id="4" name="TextBox 3"/>
          <p:cNvSpPr txBox="1"/>
          <p:nvPr/>
        </p:nvSpPr>
        <p:spPr>
          <a:xfrm>
            <a:off x="1219200" y="5257800"/>
            <a:ext cx="7109639" cy="646331"/>
          </a:xfrm>
          <a:prstGeom prst="rect">
            <a:avLst/>
          </a:prstGeom>
          <a:noFill/>
        </p:spPr>
        <p:txBody>
          <a:bodyPr wrap="none" rtlCol="0">
            <a:spAutoFit/>
          </a:bodyPr>
          <a:lstStyle/>
          <a:p>
            <a:pPr>
              <a:buFont typeface="Arial" charset="0"/>
              <a:buChar char="•"/>
            </a:pPr>
            <a:r>
              <a:rPr lang="en-US" dirty="0" smtClean="0"/>
              <a:t> Can look at one target service, or select all</a:t>
            </a:r>
          </a:p>
          <a:p>
            <a:pPr>
              <a:buFont typeface="Arial" charset="0"/>
              <a:buChar char="•"/>
            </a:pPr>
            <a:r>
              <a:rPr lang="en-US" dirty="0" smtClean="0"/>
              <a:t> Gives breakdowns of the results set, which may or </a:t>
            </a:r>
            <a:r>
              <a:rPr lang="en-US" dirty="0" smtClean="0"/>
              <a:t>may not </a:t>
            </a:r>
            <a:r>
              <a:rPr lang="en-US" dirty="0" smtClean="0"/>
              <a:t>be useful</a:t>
            </a:r>
            <a:endParaRPr lang="en-US" dirty="0"/>
          </a:p>
        </p:txBody>
      </p:sp>
      <p:sp>
        <p:nvSpPr>
          <p:cNvPr id="5" name="TextBox 4"/>
          <p:cNvSpPr txBox="1"/>
          <p:nvPr/>
        </p:nvSpPr>
        <p:spPr>
          <a:xfrm>
            <a:off x="838200" y="762000"/>
            <a:ext cx="2186881" cy="523220"/>
          </a:xfrm>
          <a:prstGeom prst="rect">
            <a:avLst/>
          </a:prstGeom>
          <a:noFill/>
        </p:spPr>
        <p:txBody>
          <a:bodyPr wrap="none" rtlCol="0">
            <a:spAutoFit/>
          </a:bodyPr>
          <a:lstStyle/>
          <a:p>
            <a:r>
              <a:rPr lang="en-US" sz="2800" dirty="0" smtClean="0">
                <a:solidFill>
                  <a:schemeClr val="tx2">
                    <a:lumMod val="75000"/>
                  </a:schemeClr>
                </a:solidFill>
                <a:latin typeface="+mj-lt"/>
              </a:rPr>
              <a:t>HTML reports</a:t>
            </a:r>
            <a:endParaRPr lang="en-US" sz="2800" dirty="0">
              <a:solidFill>
                <a:schemeClr val="tx2">
                  <a:lumMod val="75000"/>
                </a:schemeClr>
              </a:solidFill>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667512"/>
          </a:xfrm>
        </p:spPr>
        <p:txBody>
          <a:bodyPr>
            <a:normAutofit/>
          </a:bodyPr>
          <a:lstStyle/>
          <a:p>
            <a:r>
              <a:rPr lang="en-US" sz="2800" dirty="0" smtClean="0"/>
              <a:t>PIE-J   (Presentation and Identification of E-Journals)</a:t>
            </a:r>
            <a:endParaRPr lang="en-US" sz="2800" dirty="0"/>
          </a:p>
        </p:txBody>
      </p:sp>
      <p:sp>
        <p:nvSpPr>
          <p:cNvPr id="3" name="Content Placeholder 2"/>
          <p:cNvSpPr>
            <a:spLocks noGrp="1"/>
          </p:cNvSpPr>
          <p:nvPr>
            <p:ph idx="1"/>
          </p:nvPr>
        </p:nvSpPr>
        <p:spPr>
          <a:xfrm>
            <a:off x="381000" y="2286000"/>
            <a:ext cx="8229600" cy="4008120"/>
          </a:xfrm>
        </p:spPr>
        <p:txBody>
          <a:bodyPr/>
          <a:lstStyle/>
          <a:p>
            <a:r>
              <a:rPr lang="en-US" dirty="0" smtClean="0"/>
              <a:t>NISO Working Group, their charge is “To develop a Recommended Practice that will provide guidance on the presentation and identification of e-journals, particularly in the areas of title presentation and bibliographic history, accurate use of the ISSN, and citation practice…”</a:t>
            </a:r>
          </a:p>
          <a:p>
            <a:pPr lvl="0"/>
            <a:r>
              <a:rPr lang="en-US" u="sng" dirty="0" smtClean="0"/>
              <a:t>http://www.niso.org/workrooms/piej</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389120"/>
          </a:xfrm>
        </p:spPr>
        <p:txBody>
          <a:bodyPr>
            <a:normAutofit fontScale="92500" lnSpcReduction="20000"/>
          </a:bodyPr>
          <a:lstStyle/>
          <a:p>
            <a:r>
              <a:rPr lang="en-US" dirty="0" smtClean="0"/>
              <a:t>KB data comes primarily from vendor data loads</a:t>
            </a:r>
            <a:br>
              <a:rPr lang="en-US" dirty="0" smtClean="0"/>
            </a:br>
            <a:endParaRPr lang="en-US" dirty="0" smtClean="0"/>
          </a:p>
          <a:p>
            <a:pPr>
              <a:buNone/>
            </a:pPr>
            <a:r>
              <a:rPr lang="en-US" sz="2400" dirty="0" smtClean="0"/>
              <a:t> “We are continually adding quality assurance measures, which include a variety of tests and checks at multiple stages, … automatic and manual”</a:t>
            </a:r>
            <a:br>
              <a:rPr lang="en-US" sz="2400" dirty="0" smtClean="0"/>
            </a:br>
            <a:r>
              <a:rPr lang="en-US" sz="2400" dirty="0" smtClean="0"/>
              <a:t>     </a:t>
            </a:r>
            <a:r>
              <a:rPr lang="en-US" sz="1700" dirty="0" smtClean="0"/>
              <a:t>(Yisrael Kuchar, SFX-MetaLib Product Manager, SFX list, 2/6/12 )</a:t>
            </a:r>
            <a:br>
              <a:rPr lang="en-US" sz="1700" dirty="0" smtClean="0"/>
            </a:br>
            <a:endParaRPr lang="en-US" sz="1700" dirty="0" smtClean="0"/>
          </a:p>
          <a:p>
            <a:r>
              <a:rPr lang="en-US" sz="2400" dirty="0" smtClean="0"/>
              <a:t>What level of quality control is possible/feasible?</a:t>
            </a:r>
          </a:p>
          <a:p>
            <a:pPr>
              <a:buNone/>
            </a:pPr>
            <a:endParaRPr lang="en-US" sz="2400" dirty="0" smtClean="0"/>
          </a:p>
          <a:p>
            <a:r>
              <a:rPr lang="en-US" sz="2400" dirty="0" smtClean="0"/>
              <a:t>Could Ex Libris provide notes on reasons for changes? Would save a lot of detective work</a:t>
            </a:r>
          </a:p>
          <a:p>
            <a:pPr>
              <a:buNone/>
            </a:pPr>
            <a:endParaRPr lang="en-US" sz="2800" dirty="0" smtClean="0"/>
          </a:p>
          <a:p>
            <a:pPr lvl="0"/>
            <a:r>
              <a:rPr lang="en-US" dirty="0" smtClean="0"/>
              <a:t>Goes back to the supplier chain: content providers play a crucial role </a:t>
            </a:r>
          </a:p>
          <a:p>
            <a:endParaRPr lang="en-US" dirty="0"/>
          </a:p>
        </p:txBody>
      </p:sp>
      <p:sp>
        <p:nvSpPr>
          <p:cNvPr id="4" name="Rectangle 3"/>
          <p:cNvSpPr/>
          <p:nvPr/>
        </p:nvSpPr>
        <p:spPr>
          <a:xfrm>
            <a:off x="533400" y="838200"/>
            <a:ext cx="5546327" cy="646331"/>
          </a:xfrm>
          <a:prstGeom prst="rect">
            <a:avLst/>
          </a:prstGeom>
        </p:spPr>
        <p:txBody>
          <a:bodyPr wrap="none">
            <a:spAutoFit/>
          </a:bodyPr>
          <a:lstStyle/>
          <a:p>
            <a:r>
              <a:rPr lang="en-US" sz="3600" dirty="0" smtClean="0">
                <a:solidFill>
                  <a:schemeClr val="accent3">
                    <a:lumMod val="50000"/>
                  </a:schemeClr>
                </a:solidFill>
                <a:latin typeface="+mj-lt"/>
              </a:rPr>
              <a:t>Knowledge base data quality</a:t>
            </a:r>
            <a:endParaRPr lang="en-US" sz="3600" dirty="0">
              <a:solidFill>
                <a:schemeClr val="accent3">
                  <a:lumMod val="50000"/>
                </a:schemeClr>
              </a:solidFill>
              <a:latin typeface="+mj-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dirty="0" smtClean="0"/>
              <a:t>Selected references</a:t>
            </a:r>
            <a:endParaRPr lang="en-US" sz="4000" dirty="0"/>
          </a:p>
        </p:txBody>
      </p:sp>
      <p:sp>
        <p:nvSpPr>
          <p:cNvPr id="3" name="Content Placeholder 2"/>
          <p:cNvSpPr>
            <a:spLocks noGrp="1"/>
          </p:cNvSpPr>
          <p:nvPr>
            <p:ph idx="1"/>
          </p:nvPr>
        </p:nvSpPr>
        <p:spPr>
          <a:xfrm>
            <a:off x="457200" y="2057400"/>
            <a:ext cx="8229600" cy="4236720"/>
          </a:xfrm>
        </p:spPr>
        <p:txBody>
          <a:bodyPr>
            <a:normAutofit/>
          </a:bodyPr>
          <a:lstStyle/>
          <a:p>
            <a:r>
              <a:rPr lang="en-US" sz="2000" dirty="0" smtClean="0"/>
              <a:t>Regina Romano Reynolds and Cindy </a:t>
            </a:r>
            <a:r>
              <a:rPr lang="en-US" sz="2000" dirty="0" err="1" smtClean="0"/>
              <a:t>Hepfer</a:t>
            </a:r>
            <a:r>
              <a:rPr lang="en-US" sz="2000" dirty="0" smtClean="0"/>
              <a:t>, “In Search of Best Practices for the Presentation of E-Journals,” </a:t>
            </a:r>
            <a:r>
              <a:rPr lang="en-US" sz="2000" i="1" dirty="0" smtClean="0"/>
              <a:t>Information Standards Quarterly 21, no. 2 (2009): 20.</a:t>
            </a:r>
          </a:p>
          <a:p>
            <a:r>
              <a:rPr lang="en-US" sz="2000" dirty="0" err="1" smtClean="0"/>
              <a:t>Rapple</a:t>
            </a:r>
            <a:r>
              <a:rPr lang="en-US" sz="2000" dirty="0" smtClean="0"/>
              <a:t>, Charlie. "Knowledge bases: improving the information supply chain." </a:t>
            </a:r>
            <a:r>
              <a:rPr lang="en-US" sz="2000" i="1" dirty="0" smtClean="0"/>
              <a:t>Learned Publishing </a:t>
            </a:r>
            <a:r>
              <a:rPr lang="en-US" sz="2000" dirty="0" smtClean="0"/>
              <a:t>21.2 (2010): 110-15. </a:t>
            </a:r>
          </a:p>
          <a:p>
            <a:r>
              <a:rPr lang="en-US" sz="2000" dirty="0" err="1" smtClean="0"/>
              <a:t>Glasser</a:t>
            </a:r>
            <a:r>
              <a:rPr lang="en-US" sz="2000" dirty="0" smtClean="0"/>
              <a:t>, Sarah. "Broken Links and Failed Access." </a:t>
            </a:r>
            <a:r>
              <a:rPr lang="en-US" sz="2000" i="1" dirty="0" smtClean="0"/>
              <a:t>Library Resources &amp; Technical Services </a:t>
            </a:r>
            <a:r>
              <a:rPr lang="en-US" sz="2000" dirty="0" smtClean="0"/>
              <a:t>56.1 (2012): 14-23.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304800" y="990600"/>
            <a:ext cx="8591179" cy="3395661"/>
          </a:xfrm>
          <a:prstGeom prst="rect">
            <a:avLst/>
          </a:prstGeom>
          <a:noFill/>
          <a:ln w="9525">
            <a:noFill/>
            <a:miter lim="800000"/>
            <a:headEnd/>
            <a:tailEnd/>
          </a:ln>
        </p:spPr>
      </p:pic>
      <p:sp>
        <p:nvSpPr>
          <p:cNvPr id="3" name="TextBox 2"/>
          <p:cNvSpPr txBox="1"/>
          <p:nvPr/>
        </p:nvSpPr>
        <p:spPr>
          <a:xfrm>
            <a:off x="4114800" y="4495800"/>
            <a:ext cx="3886200" cy="1754326"/>
          </a:xfrm>
          <a:prstGeom prst="rect">
            <a:avLst/>
          </a:prstGeom>
          <a:noFill/>
        </p:spPr>
        <p:txBody>
          <a:bodyPr wrap="square" rtlCol="0">
            <a:spAutoFit/>
          </a:bodyPr>
          <a:lstStyle/>
          <a:p>
            <a:pPr>
              <a:buNone/>
            </a:pPr>
            <a:r>
              <a:rPr lang="en-US" b="1" dirty="0" smtClean="0">
                <a:solidFill>
                  <a:srgbClr val="0070C0"/>
                </a:solidFill>
              </a:rPr>
              <a:t>CON</a:t>
            </a:r>
          </a:p>
          <a:p>
            <a:pPr>
              <a:buFont typeface="Arial" pitchFamily="34" charset="0"/>
              <a:buChar char="•"/>
            </a:pPr>
            <a:r>
              <a:rPr lang="en-US" dirty="0" smtClean="0"/>
              <a:t> List is not sorted or </a:t>
            </a:r>
            <a:r>
              <a:rPr lang="en-US" dirty="0" err="1" smtClean="0"/>
              <a:t>sortable</a:t>
            </a:r>
            <a:endParaRPr lang="en-US" dirty="0" smtClean="0"/>
          </a:p>
          <a:p>
            <a:pPr>
              <a:buFont typeface="Arial" pitchFamily="34" charset="0"/>
              <a:buChar char="•"/>
            </a:pPr>
            <a:r>
              <a:rPr lang="en-US" dirty="0" smtClean="0"/>
              <a:t> Screens very wide; hard to read</a:t>
            </a:r>
          </a:p>
          <a:p>
            <a:pPr>
              <a:buFont typeface="Arial" pitchFamily="34" charset="0"/>
              <a:buChar char="•"/>
            </a:pPr>
            <a:r>
              <a:rPr lang="en-US" dirty="0" smtClean="0"/>
              <a:t> Can’t annotate with what you’ve done or need to do</a:t>
            </a:r>
          </a:p>
          <a:p>
            <a:endParaRPr lang="en-US" dirty="0"/>
          </a:p>
        </p:txBody>
      </p:sp>
      <p:sp>
        <p:nvSpPr>
          <p:cNvPr id="4" name="TextBox 3"/>
          <p:cNvSpPr txBox="1"/>
          <p:nvPr/>
        </p:nvSpPr>
        <p:spPr>
          <a:xfrm>
            <a:off x="685800" y="4495800"/>
            <a:ext cx="2963440" cy="1477328"/>
          </a:xfrm>
          <a:prstGeom prst="rect">
            <a:avLst/>
          </a:prstGeom>
          <a:noFill/>
        </p:spPr>
        <p:txBody>
          <a:bodyPr wrap="none" rtlCol="0">
            <a:spAutoFit/>
          </a:bodyPr>
          <a:lstStyle/>
          <a:p>
            <a:r>
              <a:rPr lang="en-US" b="1" dirty="0" smtClean="0">
                <a:solidFill>
                  <a:srgbClr val="0070C0"/>
                </a:solidFill>
              </a:rPr>
              <a:t>PRO</a:t>
            </a:r>
          </a:p>
          <a:p>
            <a:pPr>
              <a:buFont typeface="Arial" charset="0"/>
              <a:buChar char="•"/>
            </a:pPr>
            <a:r>
              <a:rPr lang="en-US" dirty="0" smtClean="0"/>
              <a:t>KB button links to that OP </a:t>
            </a:r>
          </a:p>
          <a:p>
            <a:r>
              <a:rPr lang="en-US" dirty="0" smtClean="0"/>
              <a:t> for testing/editing</a:t>
            </a:r>
          </a:p>
          <a:p>
            <a:pPr>
              <a:buFont typeface="Arial" charset="0"/>
              <a:buChar char="•"/>
            </a:pPr>
            <a:r>
              <a:rPr lang="en-US" dirty="0" smtClean="0"/>
              <a:t>Global &amp; local thresholds</a:t>
            </a:r>
          </a:p>
          <a:p>
            <a:r>
              <a:rPr lang="en-US" dirty="0" smtClean="0"/>
              <a:t> appear next to each other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533400" y="838200"/>
            <a:ext cx="8229600" cy="4777099"/>
          </a:xfrm>
          <a:prstGeom prst="rect">
            <a:avLst/>
          </a:prstGeom>
          <a:noFill/>
          <a:ln w="9525">
            <a:noFill/>
            <a:miter lim="800000"/>
            <a:headEnd/>
            <a:tailEnd/>
          </a:ln>
        </p:spPr>
      </p:pic>
      <p:sp>
        <p:nvSpPr>
          <p:cNvPr id="3" name="TextBox 2"/>
          <p:cNvSpPr txBox="1"/>
          <p:nvPr/>
        </p:nvSpPr>
        <p:spPr>
          <a:xfrm>
            <a:off x="1066800" y="5715000"/>
            <a:ext cx="6412140" cy="369332"/>
          </a:xfrm>
          <a:prstGeom prst="rect">
            <a:avLst/>
          </a:prstGeom>
          <a:noFill/>
        </p:spPr>
        <p:txBody>
          <a:bodyPr wrap="none" rtlCol="0">
            <a:spAutoFit/>
          </a:bodyPr>
          <a:lstStyle/>
          <a:p>
            <a:r>
              <a:rPr lang="en-US" dirty="0" smtClean="0"/>
              <a:t>Target/Target Service reports, short, html version may be useful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685800" y="1092016"/>
            <a:ext cx="7696200" cy="5149416"/>
          </a:xfrm>
          <a:prstGeom prst="rect">
            <a:avLst/>
          </a:prstGeom>
          <a:noFill/>
          <a:ln w="9525">
            <a:noFill/>
            <a:miter lim="800000"/>
            <a:headEnd/>
            <a:tailEnd/>
          </a:ln>
        </p:spPr>
      </p:pic>
      <p:sp>
        <p:nvSpPr>
          <p:cNvPr id="3" name="TextBox 2"/>
          <p:cNvSpPr txBox="1"/>
          <p:nvPr/>
        </p:nvSpPr>
        <p:spPr>
          <a:xfrm>
            <a:off x="1143000" y="533400"/>
            <a:ext cx="2502288" cy="646331"/>
          </a:xfrm>
          <a:prstGeom prst="rect">
            <a:avLst/>
          </a:prstGeom>
          <a:noFill/>
        </p:spPr>
        <p:txBody>
          <a:bodyPr wrap="none" rtlCol="0">
            <a:spAutoFit/>
          </a:bodyPr>
          <a:lstStyle/>
          <a:p>
            <a:r>
              <a:rPr lang="en-US" sz="3600" dirty="0" smtClean="0">
                <a:solidFill>
                  <a:schemeClr val="accent3">
                    <a:lumMod val="50000"/>
                  </a:schemeClr>
                </a:solidFill>
                <a:latin typeface="+mj-lt"/>
              </a:rPr>
              <a:t>Text Reports</a:t>
            </a:r>
            <a:endParaRPr lang="en-US" sz="3600" dirty="0">
              <a:solidFill>
                <a:schemeClr val="accent3">
                  <a:lumMod val="50000"/>
                </a:schemeClr>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3712"/>
          </a:xfrm>
        </p:spPr>
        <p:txBody>
          <a:bodyPr>
            <a:normAutofit/>
          </a:bodyPr>
          <a:lstStyle/>
          <a:p>
            <a:r>
              <a:rPr lang="en-US" sz="4000" dirty="0" smtClean="0"/>
              <a:t>Target/Target Service</a:t>
            </a:r>
            <a:endParaRPr lang="en-US" sz="4000" dirty="0"/>
          </a:p>
        </p:txBody>
      </p:sp>
      <p:sp>
        <p:nvSpPr>
          <p:cNvPr id="3" name="Content Placeholder 2"/>
          <p:cNvSpPr>
            <a:spLocks noGrp="1"/>
          </p:cNvSpPr>
          <p:nvPr>
            <p:ph idx="1"/>
          </p:nvPr>
        </p:nvSpPr>
        <p:spPr/>
        <p:txBody>
          <a:bodyPr/>
          <a:lstStyle/>
          <a:p>
            <a:r>
              <a:rPr lang="en-US" dirty="0" smtClean="0"/>
              <a:t>Look at update document from </a:t>
            </a:r>
            <a:r>
              <a:rPr lang="en-US" dirty="0" err="1" smtClean="0"/>
              <a:t>ExLibris</a:t>
            </a:r>
            <a:endParaRPr lang="en-US" dirty="0" smtClean="0"/>
          </a:p>
          <a:p>
            <a:r>
              <a:rPr lang="en-US" dirty="0" smtClean="0"/>
              <a:t>Target/TS new or deleted: May be important if a platform change, or a new collection that you need</a:t>
            </a:r>
          </a:p>
          <a:p>
            <a:r>
              <a:rPr lang="en-US" dirty="0" smtClean="0"/>
              <a:t>Target changes: usually just change in name or public name, adding description. </a:t>
            </a:r>
          </a:p>
          <a:p>
            <a:r>
              <a:rPr lang="en-US" dirty="0" smtClean="0"/>
              <a:t>Target Service changes:  Generally no action needed, but may want to test to make sure linking still works.</a:t>
            </a:r>
          </a:p>
          <a:p>
            <a:r>
              <a:rPr lang="en-US" dirty="0" smtClean="0"/>
              <a:t>Source/Source Service: very rare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Deleted Object Portfolios</a:t>
            </a:r>
            <a:endParaRPr lang="en-US" sz="4000" dirty="0"/>
          </a:p>
        </p:txBody>
      </p:sp>
      <p:sp>
        <p:nvSpPr>
          <p:cNvPr id="3" name="Content Placeholder 2"/>
          <p:cNvSpPr>
            <a:spLocks noGrp="1"/>
          </p:cNvSpPr>
          <p:nvPr>
            <p:ph idx="1"/>
          </p:nvPr>
        </p:nvSpPr>
        <p:spPr>
          <a:xfrm>
            <a:off x="533400" y="2057400"/>
            <a:ext cx="8229600" cy="3810000"/>
          </a:xfrm>
        </p:spPr>
        <p:txBody>
          <a:bodyPr>
            <a:normAutofit lnSpcReduction="10000"/>
          </a:bodyPr>
          <a:lstStyle/>
          <a:p>
            <a:r>
              <a:rPr lang="en-US" dirty="0" smtClean="0"/>
              <a:t>Focus on subscription titles, skim free ones</a:t>
            </a:r>
          </a:p>
          <a:p>
            <a:r>
              <a:rPr lang="en-US" dirty="0" smtClean="0"/>
              <a:t>Detective work:</a:t>
            </a:r>
          </a:p>
          <a:p>
            <a:pPr>
              <a:buNone/>
            </a:pPr>
            <a:r>
              <a:rPr lang="en-US" sz="2400" dirty="0" smtClean="0"/>
              <a:t>    Search title in KB, see if you have it activated elsewhere. Check publisher website where it has been available.</a:t>
            </a:r>
          </a:p>
          <a:p>
            <a:pPr>
              <a:buNone/>
            </a:pPr>
            <a:r>
              <a:rPr lang="en-US" sz="2400" dirty="0" smtClean="0"/>
              <a:t>    Was it transferred to another publisher?  Moved to another target?  Does the New report have a new OP for this title? Still available?</a:t>
            </a:r>
            <a:br>
              <a:rPr lang="en-US" sz="2400" dirty="0" smtClean="0"/>
            </a:br>
            <a:r>
              <a:rPr lang="en-US" sz="2400" dirty="0" smtClean="0"/>
              <a:t>You may need to add local OP or activate a different OP</a:t>
            </a:r>
          </a:p>
          <a:p>
            <a:r>
              <a:rPr lang="en-US" dirty="0" smtClean="0"/>
              <a:t>May have associated maintenance in catalog/</a:t>
            </a:r>
            <a:r>
              <a:rPr lang="en-US" dirty="0" err="1" smtClean="0"/>
              <a:t>ezproxy</a:t>
            </a:r>
            <a:r>
              <a:rPr lang="en-US" dirty="0" smtClean="0"/>
              <a:t>/etc. if your access is gone or moved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05800" cy="762000"/>
          </a:xfrm>
        </p:spPr>
        <p:txBody>
          <a:bodyPr>
            <a:normAutofit/>
          </a:bodyPr>
          <a:lstStyle/>
          <a:p>
            <a:r>
              <a:rPr lang="en-US" sz="4000" dirty="0" smtClean="0"/>
              <a:t>Example: OP deleted and added</a:t>
            </a:r>
            <a:endParaRPr lang="en-US" sz="4000" dirty="0"/>
          </a:p>
        </p:txBody>
      </p:sp>
      <p:pic>
        <p:nvPicPr>
          <p:cNvPr id="2050" name="Picture 2"/>
          <p:cNvPicPr>
            <a:picLocks noChangeAspect="1" noChangeArrowheads="1"/>
          </p:cNvPicPr>
          <p:nvPr/>
        </p:nvPicPr>
        <p:blipFill>
          <a:blip r:embed="rId2" cstate="print"/>
          <a:srcRect/>
          <a:stretch>
            <a:fillRect/>
          </a:stretch>
        </p:blipFill>
        <p:spPr bwMode="auto">
          <a:xfrm>
            <a:off x="228600" y="2362200"/>
            <a:ext cx="8788876" cy="838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28600" y="4343400"/>
            <a:ext cx="8627370" cy="838200"/>
          </a:xfrm>
          <a:prstGeom prst="rect">
            <a:avLst/>
          </a:prstGeom>
          <a:noFill/>
          <a:ln w="9525">
            <a:noFill/>
            <a:miter lim="800000"/>
            <a:headEnd/>
            <a:tailEnd/>
          </a:ln>
        </p:spPr>
      </p:pic>
      <p:sp>
        <p:nvSpPr>
          <p:cNvPr id="5" name="TextBox 4"/>
          <p:cNvSpPr txBox="1"/>
          <p:nvPr/>
        </p:nvSpPr>
        <p:spPr>
          <a:xfrm>
            <a:off x="533400" y="3429000"/>
            <a:ext cx="7063985" cy="369332"/>
          </a:xfrm>
          <a:prstGeom prst="rect">
            <a:avLst/>
          </a:prstGeom>
          <a:noFill/>
        </p:spPr>
        <p:txBody>
          <a:bodyPr wrap="none" rtlCol="0">
            <a:spAutoFit/>
          </a:bodyPr>
          <a:lstStyle/>
          <a:p>
            <a:r>
              <a:rPr lang="en-US" dirty="0" smtClean="0"/>
              <a:t>Corrosion still works at this location – need to activate on another OP</a:t>
            </a:r>
            <a:endParaRPr lang="en-US" dirty="0"/>
          </a:p>
        </p:txBody>
      </p:sp>
      <p:sp>
        <p:nvSpPr>
          <p:cNvPr id="6" name="TextBox 5"/>
          <p:cNvSpPr txBox="1"/>
          <p:nvPr/>
        </p:nvSpPr>
        <p:spPr>
          <a:xfrm>
            <a:off x="609600" y="5334000"/>
            <a:ext cx="7375417" cy="369332"/>
          </a:xfrm>
          <a:prstGeom prst="rect">
            <a:avLst/>
          </a:prstGeom>
          <a:noFill/>
        </p:spPr>
        <p:txBody>
          <a:bodyPr wrap="none" rtlCol="0">
            <a:spAutoFit/>
          </a:bodyPr>
          <a:lstStyle/>
          <a:p>
            <a:r>
              <a:rPr lang="en-US" dirty="0" smtClean="0"/>
              <a:t>New OP added in same update - different target, same URL and coverage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2152</TotalTime>
  <Words>1554</Words>
  <Application>Microsoft Macintosh PowerPoint</Application>
  <PresentationFormat>On-screen Show (4:3)</PresentationFormat>
  <Paragraphs>207</Paragraphs>
  <Slides>32</Slides>
  <Notes>19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The SFX knowledgebase:</vt:lpstr>
      <vt:lpstr>SFX KB weekly update reports</vt:lpstr>
      <vt:lpstr>PowerPoint Presentation</vt:lpstr>
      <vt:lpstr>PowerPoint Presentation</vt:lpstr>
      <vt:lpstr>PowerPoint Presentation</vt:lpstr>
      <vt:lpstr>PowerPoint Presentation</vt:lpstr>
      <vt:lpstr>Target/Target Service</vt:lpstr>
      <vt:lpstr>Deleted Object Portfolios</vt:lpstr>
      <vt:lpstr>Example: OP deleted and added</vt:lpstr>
      <vt:lpstr>New Object Portfolios</vt:lpstr>
      <vt:lpstr>Object Portfolios changed</vt:lpstr>
      <vt:lpstr>PowerPoint Presentation</vt:lpstr>
      <vt:lpstr>Divide</vt:lpstr>
      <vt:lpstr>Prioritize</vt:lpstr>
      <vt:lpstr>PowerPoint Presentation</vt:lpstr>
      <vt:lpstr>Parse param changes</vt:lpstr>
      <vt:lpstr>Example: parse param change</vt:lpstr>
      <vt:lpstr>Trouble spots</vt:lpstr>
      <vt:lpstr>Subscription vs. open access</vt:lpstr>
      <vt:lpstr>Explosion of open access</vt:lpstr>
      <vt:lpstr>Multiple targets and “New” titles</vt:lpstr>
      <vt:lpstr>Examples of multiple targets</vt:lpstr>
      <vt:lpstr>Title changes</vt:lpstr>
      <vt:lpstr>Handling title changes in KB updates</vt:lpstr>
      <vt:lpstr>Extent of linking problems</vt:lpstr>
      <vt:lpstr>Three main causes</vt:lpstr>
      <vt:lpstr>Some history</vt:lpstr>
      <vt:lpstr>Re content provider understanding</vt:lpstr>
      <vt:lpstr>KBART (Knowledge Bases and Related Tools) Working Group</vt:lpstr>
      <vt:lpstr>PIE-J   (Presentation and Identification of E-Journals)</vt:lpstr>
      <vt:lpstr>PowerPoint Presentation</vt:lpstr>
      <vt:lpstr>Selected references</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SFX knowledgebase:</dc:title>
  <dc:creator>100390</dc:creator>
  <cp:lastModifiedBy>Paige Weston</cp:lastModifiedBy>
  <cp:revision>220</cp:revision>
  <dcterms:created xsi:type="dcterms:W3CDTF">2012-04-19T22:48:45Z</dcterms:created>
  <dcterms:modified xsi:type="dcterms:W3CDTF">2012-11-08T20:49:12Z</dcterms:modified>
</cp:coreProperties>
</file>