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5" r:id="rId10"/>
    <p:sldId id="270" r:id="rId11"/>
    <p:sldId id="259" r:id="rId12"/>
    <p:sldId id="256" r:id="rId13"/>
    <p:sldId id="260" r:id="rId14"/>
    <p:sldId id="262" r:id="rId15"/>
    <p:sldId id="258" r:id="rId16"/>
    <p:sldId id="274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25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91107-E61C-4EC8-ACB7-09FEC87B1BB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F789-DD2A-486E-B98F-75B0EA04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F789-DD2A-486E-B98F-75B0EA048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F789-DD2A-486E-B98F-75B0EA048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0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2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8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7684-0F30-4B72-8E3F-207B25894C5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8BA5-F637-4C6B-A998-7DFC2F0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Beta Desk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Space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455" y="2151624"/>
            <a:ext cx="3590925" cy="418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65" y="2832661"/>
            <a:ext cx="5305425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5062" y="1694255"/>
            <a:ext cx="113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Reality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9156" y="2399534"/>
            <a:ext cx="113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9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Brookens</a:t>
            </a:r>
            <a:r>
              <a:rPr lang="en-US" dirty="0" smtClean="0"/>
              <a:t> - Original </a:t>
            </a:r>
            <a:r>
              <a:rPr lang="en-US" dirty="0" smtClean="0"/>
              <a:t>Reference Desk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9475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3" y="1240404"/>
            <a:ext cx="6679094" cy="50093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875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View to Circulation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128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Desk </a:t>
            </a:r>
            <a:r>
              <a:rPr lang="en-US" dirty="0" smtClean="0"/>
              <a:t>#2 </a:t>
            </a:r>
            <a:r>
              <a:rPr lang="en-US" dirty="0" smtClean="0"/>
              <a:t>/ Shared Desk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5954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desk to librarian offices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59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Desk Zone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2800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Wall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121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Work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0474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Sources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Autofit/>
          </a:bodyPr>
          <a:lstStyle/>
          <a:p>
            <a:r>
              <a:rPr lang="en-US" sz="1600" dirty="0" err="1"/>
              <a:t>Bandyopadhyay</a:t>
            </a:r>
            <a:r>
              <a:rPr lang="en-US" sz="1600" dirty="0"/>
              <a:t> A, and Boyd-Byrnes M.K. “Is the Need for Mediated Reference Service in Academic Libraries Fading Away in the Digital Environment?” </a:t>
            </a:r>
            <a:r>
              <a:rPr lang="en-US" sz="1600" i="1" dirty="0"/>
              <a:t>Reference Services Review</a:t>
            </a:r>
            <a:r>
              <a:rPr lang="en-US" sz="1600" dirty="0"/>
              <a:t>, vol. 44, no. 4, 2016, pp. 596–626., doi:10.1108/RSR-02-2016-0012.</a:t>
            </a:r>
          </a:p>
          <a:p>
            <a:r>
              <a:rPr lang="en-US" sz="1600" dirty="0"/>
              <a:t>Bunnett, Brian, Andrea Boehme, Steve Hardin, Shelley Arvin, Karen Evans, Paula Huey, and Carey </a:t>
            </a:r>
            <a:r>
              <a:rPr lang="en-US" sz="1600" dirty="0" err="1"/>
              <a:t>LaBella</a:t>
            </a:r>
            <a:r>
              <a:rPr lang="en-US" sz="1600" dirty="0"/>
              <a:t>. “Where Did the Reference Desk go? Transforming Staff and Space to Meet User Needs.” </a:t>
            </a:r>
            <a:r>
              <a:rPr lang="en-US" sz="1600" i="1" dirty="0"/>
              <a:t>Journal of Access Services</a:t>
            </a:r>
            <a:r>
              <a:rPr lang="en-US" sz="1600" dirty="0"/>
              <a:t>, vol. 13, no. 2, 2016, pp. 66-79. doi:10.1080/15367967.2016.1161517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Dickerson</a:t>
            </a:r>
            <a:r>
              <a:rPr lang="en-US" sz="1600" dirty="0"/>
              <a:t>, Madelynn. “Beta Spaces as a Model for </a:t>
            </a:r>
            <a:r>
              <a:rPr lang="en-US" sz="1600" dirty="0" err="1"/>
              <a:t>Recontextualizing</a:t>
            </a:r>
            <a:r>
              <a:rPr lang="en-US" sz="1600" dirty="0"/>
              <a:t> Reference Services in Libraries.” </a:t>
            </a:r>
            <a:r>
              <a:rPr lang="en-US" sz="1600" i="1" dirty="0"/>
              <a:t>In The Library With The Lead Pipe</a:t>
            </a:r>
            <a:r>
              <a:rPr lang="en-US" sz="1600" dirty="0"/>
              <a:t>, 18 May 2016, </a:t>
            </a:r>
            <a:br>
              <a:rPr lang="en-US" sz="1600" dirty="0"/>
            </a:br>
            <a:r>
              <a:rPr lang="en-US" sz="1600" dirty="0"/>
              <a:t>http://www.inthelibrarywiththeleadpipe.org/2016/reference-as-beta-space</a:t>
            </a:r>
            <a:r>
              <a:rPr lang="en-US" sz="1600" dirty="0" smtClean="0"/>
              <a:t>/.</a:t>
            </a:r>
          </a:p>
          <a:p>
            <a:r>
              <a:rPr lang="en-US" sz="1600" dirty="0" smtClean="0"/>
              <a:t>Douglas</a:t>
            </a:r>
            <a:r>
              <a:rPr lang="en-US" sz="1600" dirty="0"/>
              <a:t>, Arellano. “A Reference Redo.” </a:t>
            </a:r>
            <a:r>
              <a:rPr lang="en-US" sz="1600" i="1" dirty="0" err="1"/>
              <a:t>ACRLog</a:t>
            </a:r>
            <a:r>
              <a:rPr lang="en-US" sz="1600" i="1" dirty="0"/>
              <a:t>: Blogging by and for Academic and Research Librarians</a:t>
            </a:r>
            <a:r>
              <a:rPr lang="en-US" sz="1600" dirty="0"/>
              <a:t>, 16 Jan. 2017, http://acrlog.org/2017/01/16/a-reference-redo</a:t>
            </a:r>
            <a:r>
              <a:rPr lang="en-US" sz="1600" dirty="0" smtClean="0"/>
              <a:t>/.</a:t>
            </a:r>
          </a:p>
          <a:p>
            <a:r>
              <a:rPr lang="en-US" sz="1600" dirty="0" err="1"/>
              <a:t>Goldenson</a:t>
            </a:r>
            <a:r>
              <a:rPr lang="en-US" sz="1600" dirty="0"/>
              <a:t> J, and Hill N. “Making Room for Innovation.” </a:t>
            </a:r>
            <a:r>
              <a:rPr lang="en-US" sz="1600" i="1" dirty="0"/>
              <a:t>Library Journal</a:t>
            </a:r>
            <a:r>
              <a:rPr lang="en-US" sz="1600" dirty="0"/>
              <a:t>, vol. 138, no. 9, 2013, pp. </a:t>
            </a:r>
            <a:r>
              <a:rPr lang="en-US" sz="1600" dirty="0"/>
              <a:t>26–28, https://lj.libraryjournal.com/2013/05/future-of-libraries/making-room-for-innovation</a:t>
            </a:r>
            <a:r>
              <a:rPr lang="en-US" sz="1600" dirty="0" smtClean="0"/>
              <a:t>/#_. </a:t>
            </a:r>
          </a:p>
          <a:p>
            <a:r>
              <a:rPr lang="en-US" sz="1600" dirty="0"/>
              <a:t>Kenney, Brian. “Where Reference Fits in the Modern Library: Today’s Reference User Wants Help Doing Things Rather than Finding Things.” </a:t>
            </a:r>
            <a:r>
              <a:rPr lang="en-US" sz="1600" i="1" dirty="0"/>
              <a:t>Publisher’s Weekly</a:t>
            </a:r>
            <a:r>
              <a:rPr lang="en-US" sz="1600" dirty="0"/>
              <a:t>, 11 Sept. 2015,  </a:t>
            </a:r>
            <a:br>
              <a:rPr lang="en-US" sz="1600" dirty="0"/>
            </a:br>
            <a:r>
              <a:rPr lang="en-US" sz="1600" dirty="0"/>
              <a:t>https://www.publishersweekly.com/pw/by-topic/industry-news/libraries/article/68019-for-future-reference.html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Thorpe C. “Engaging with Our Communities: Future Trends and Opportunities for Reference Services.” </a:t>
            </a:r>
            <a:r>
              <a:rPr lang="en-US" sz="1600" i="1" dirty="0"/>
              <a:t>Journal of the Australian Library and Information Association</a:t>
            </a:r>
            <a:r>
              <a:rPr lang="en-US" sz="1600" dirty="0"/>
              <a:t>, vol. 66, no. 4, 2017, pp. 406–415., </a:t>
            </a:r>
            <a:r>
              <a:rPr lang="en-US" sz="1600" dirty="0" smtClean="0"/>
              <a:t>doi:10.1080/24750158.2017.1359993. </a:t>
            </a:r>
          </a:p>
        </p:txBody>
      </p:sp>
    </p:spTree>
    <p:extLst>
      <p:ext uri="{BB962C8B-B14F-4D97-AF65-F5344CB8AC3E}">
        <p14:creationId xmlns:p14="http://schemas.microsoft.com/office/powerpoint/2010/main" val="197848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5"/>
          <a:stretch/>
        </p:blipFill>
        <p:spPr>
          <a:xfrm>
            <a:off x="4447310" y="2406842"/>
            <a:ext cx="7215275" cy="40619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327" y="3734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Synopsis – 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Beta Spaces as a Model for </a:t>
            </a:r>
            <a:r>
              <a:rPr lang="en-US" dirty="0" err="1"/>
              <a:t>Recontextualizing</a:t>
            </a:r>
            <a:r>
              <a:rPr lang="en-US" dirty="0"/>
              <a:t> Reference Services in Libraries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327" y="1945177"/>
            <a:ext cx="355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Madelynn </a:t>
            </a:r>
            <a:r>
              <a:rPr lang="en-US" dirty="0" smtClean="0"/>
              <a:t>Dickerson</a:t>
            </a:r>
          </a:p>
          <a:p>
            <a:r>
              <a:rPr lang="en-US" dirty="0" smtClean="0"/>
              <a:t>In the Library with The Lead Pipe</a:t>
            </a:r>
            <a:br>
              <a:rPr lang="en-US" dirty="0" smtClean="0"/>
            </a:br>
            <a:r>
              <a:rPr lang="en-US" dirty="0" smtClean="0"/>
              <a:t>5/18/2016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Beta Space Themes – </a:t>
            </a:r>
            <a:br>
              <a:rPr lang="en-US" sz="4000" dirty="0" smtClean="0"/>
            </a:br>
            <a:r>
              <a:rPr lang="en-US" sz="4000" dirty="0" smtClean="0"/>
              <a:t>“Making Room for Innovation”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1229" y="4671752"/>
            <a:ext cx="970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757168"/>
            <a:ext cx="314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Jeff </a:t>
            </a:r>
            <a:r>
              <a:rPr lang="en-US" dirty="0" err="1" smtClean="0"/>
              <a:t>Goldenson</a:t>
            </a:r>
            <a:r>
              <a:rPr lang="en-US" dirty="0" smtClean="0"/>
              <a:t> &amp; Nate Hill</a:t>
            </a:r>
          </a:p>
          <a:p>
            <a:r>
              <a:rPr lang="en-US" dirty="0" smtClean="0"/>
              <a:t>Library Journal</a:t>
            </a:r>
          </a:p>
          <a:p>
            <a:r>
              <a:rPr lang="en-US" dirty="0" smtClean="0"/>
              <a:t>5/16/2013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2" y="2690812"/>
            <a:ext cx="57435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Aha Moment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70" y="1825625"/>
            <a:ext cx="7181850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6109" y="2951018"/>
            <a:ext cx="2319251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9637" y="3183775"/>
            <a:ext cx="4685607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34488" y="3575742"/>
            <a:ext cx="1019694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9636" y="3808499"/>
            <a:ext cx="6422967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9635" y="4059814"/>
            <a:ext cx="6215149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9634" y="4292571"/>
            <a:ext cx="6572599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1321" y="4517634"/>
            <a:ext cx="6922861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7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 Commons</a:t>
            </a:r>
            <a:br>
              <a:rPr lang="en-US" dirty="0" smtClean="0"/>
            </a:b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Collaborative Research Commons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7" y="1825625"/>
            <a:ext cx="71628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77" y="4130675"/>
            <a:ext cx="7296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9" t="8666" r="4535" b="11720"/>
          <a:stretch/>
        </p:blipFill>
        <p:spPr>
          <a:xfrm>
            <a:off x="116379" y="116393"/>
            <a:ext cx="4314305" cy="3054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11" t="6033" r="4456" b="5152"/>
          <a:stretch/>
        </p:blipFill>
        <p:spPr>
          <a:xfrm>
            <a:off x="7697585" y="3582359"/>
            <a:ext cx="4378036" cy="316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10" t="16407" r="2115" b="2159"/>
          <a:stretch/>
        </p:blipFill>
        <p:spPr>
          <a:xfrm>
            <a:off x="3507971" y="1967629"/>
            <a:ext cx="4696691" cy="29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9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Reference Redo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6" y="2184255"/>
            <a:ext cx="7362825" cy="3819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512917"/>
            <a:ext cx="2917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Veronica Arellano Douglas</a:t>
            </a:r>
          </a:p>
          <a:p>
            <a:r>
              <a:rPr lang="en-US" dirty="0" err="1" smtClean="0"/>
              <a:t>ACRLog</a:t>
            </a:r>
            <a:endParaRPr lang="en-US" dirty="0" smtClean="0"/>
          </a:p>
          <a:p>
            <a:r>
              <a:rPr lang="en-US" dirty="0" smtClean="0"/>
              <a:t>1/16/2017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73256" y="3125586"/>
            <a:ext cx="7240860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3256" y="3427615"/>
            <a:ext cx="7240860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73256" y="3995652"/>
            <a:ext cx="3990583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73256" y="3710248"/>
            <a:ext cx="7240860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18191" y="2823557"/>
            <a:ext cx="2395925" cy="232757"/>
          </a:xfrm>
          <a:prstGeom prst="rect">
            <a:avLst/>
          </a:prstGeom>
          <a:solidFill>
            <a:srgbClr val="B6D25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87" y="1690688"/>
            <a:ext cx="71151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4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purpose of reference?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endParaRPr lang="en-US" dirty="0"/>
          </a:p>
          <a:p>
            <a:r>
              <a:rPr lang="en-US" dirty="0" smtClean="0"/>
              <a:t>Collaboration</a:t>
            </a:r>
          </a:p>
          <a:p>
            <a:endParaRPr lang="en-US" dirty="0"/>
          </a:p>
          <a:p>
            <a:r>
              <a:rPr lang="en-US" dirty="0" smtClean="0"/>
              <a:t>Listening</a:t>
            </a:r>
          </a:p>
          <a:p>
            <a:endParaRPr lang="en-US" dirty="0"/>
          </a:p>
          <a:p>
            <a:r>
              <a:rPr lang="en-US" dirty="0" smtClean="0"/>
              <a:t>Sharing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8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113</Words>
  <Application>Microsoft Office PowerPoint</Application>
  <PresentationFormat>Widescreen</PresentationFormat>
  <Paragraphs>43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Beta Desk </vt:lpstr>
      <vt:lpstr>Synopsis –  "Beta Spaces as a Model for Recontextualizing Reference Services in Libraries"</vt:lpstr>
      <vt:lpstr>Beta Space Themes –  “Making Room for Innovation”</vt:lpstr>
      <vt:lpstr>Aha Moment</vt:lpstr>
      <vt:lpstr>Info Commons to Collaborative Research Commons </vt:lpstr>
      <vt:lpstr>PowerPoint Presentation</vt:lpstr>
      <vt:lpstr>A Reference Redo </vt:lpstr>
      <vt:lpstr>Questions</vt:lpstr>
      <vt:lpstr>What is the purpose of reference? </vt:lpstr>
      <vt:lpstr>The Space </vt:lpstr>
      <vt:lpstr>Brookens - Original Reference Desk </vt:lpstr>
      <vt:lpstr>PowerPoint Presentation</vt:lpstr>
      <vt:lpstr>Reference Desk #2 / Shared Desk #3</vt:lpstr>
      <vt:lpstr>View desk to librarian offices </vt:lpstr>
      <vt:lpstr>Beta Desk Zone </vt:lpstr>
      <vt:lpstr>Display Wall</vt:lpstr>
      <vt:lpstr>Collaborative Work </vt:lpstr>
      <vt:lpstr>Sources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Weichert, Nancy J</dc:creator>
  <cp:lastModifiedBy>Weichert, Nancy J</cp:lastModifiedBy>
  <cp:revision>19</cp:revision>
  <dcterms:created xsi:type="dcterms:W3CDTF">2018-03-29T18:54:08Z</dcterms:created>
  <dcterms:modified xsi:type="dcterms:W3CDTF">2018-04-04T20:13:22Z</dcterms:modified>
</cp:coreProperties>
</file>