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ousine" panose="02070409020205020404" pitchFamily="49"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Lato Hairline" panose="020F0502020204030203" pitchFamily="34"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2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39" d="100"/>
          <a:sy n="139" d="100"/>
        </p:scale>
        <p:origin x="176" y="512"/>
      </p:cViewPr>
      <p:guideLst>
        <p:guide orient="horz" pos="1620"/>
        <p:guide pos="2880"/>
        <p:guide orient="horz" pos="2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21954/OU.RO.0010309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inkedin.com/posts/leoslo_7-steps-ethical-ai-decision-making-framework-activity-7293618272787120128-ulCJ?utm_source=share&amp;utm_medium=member_desktop&amp;rcm=ACoAAAPGfO8BThdvkIvu8Cmj9MbyW-K1YKkspG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hoice360.org/libtech-insight/evaluating-generative-ai-resources-separating-the-tools-from-the-toy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doi.org/10.5860/crln.85.10.407" TargetMode="External"/><Relationship Id="rId4" Type="http://schemas.openxmlformats.org/officeDocument/2006/relationships/hyperlink" Target="https://doi.org/10.1093/llc/fqac073"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ngroup.com/articles/personas-study-guid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doi.org/10.5860/crl.85.5.635" TargetMode="External"/><Relationship Id="rId5" Type="http://schemas.openxmlformats.org/officeDocument/2006/relationships/hyperlink" Target="https://doi.org/10.21954/OU.RO.00103099" TargetMode="External"/><Relationship Id="rId4" Type="http://schemas.openxmlformats.org/officeDocument/2006/relationships/hyperlink" Target="https://www.lib.montana.edu/responsible-ai/"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5860/crl.85.5.63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oi.org/10.1080/24750158.2022.2101911" TargetMode="External"/><Relationship Id="rId5" Type="http://schemas.openxmlformats.org/officeDocument/2006/relationships/hyperlink" Target="https://themuseumsai.network/toolkit/" TargetMode="External"/><Relationship Id="rId4" Type="http://schemas.openxmlformats.org/officeDocument/2006/relationships/hyperlink" Target="https://doi.org/10.5860/ital.v43i3.17245"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5860/crln.85.10.40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nsplash.com/photos/person-in-white-long-sleeve-shirt-holding-white-book-B30XL_m3fso"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doi.org/10.1016/j.inffus.2021.11.017" TargetMode="External"/><Relationship Id="rId5" Type="http://schemas.openxmlformats.org/officeDocument/2006/relationships/hyperlink" Target="https://themuseumreviewjournal.wordpress.com/2020/04/23/tmr_vol5no1_ciecko/" TargetMode="External"/><Relationship Id="rId4" Type="http://schemas.openxmlformats.org/officeDocument/2006/relationships/hyperlink" Target="https://doi.org/10.1080/24750158.2022.210191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80/24750158.2022.2101911" TargetMode="External"/><Relationship Id="rId7" Type="http://schemas.openxmlformats.org/officeDocument/2006/relationships/hyperlink" Target="https://doi.org/10.1016/j.inffus.2021.11.017"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oi.org/10.48550/ARXIV.2503.04746" TargetMode="External"/><Relationship Id="rId5" Type="http://schemas.openxmlformats.org/officeDocument/2006/relationships/hyperlink" Target="https://www.choice360.org/libtech-insight/evaluating-generative-ai-resources-separating-the-tools-from-the-toys/" TargetMode="External"/><Relationship Id="rId4" Type="http://schemas.openxmlformats.org/officeDocument/2006/relationships/hyperlink" Target="https://tech.humanrights.gov.au/sites/default/files/2021-05/AHRC_RightsTech_2021_Final_Report.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a.org/sites/default/files/2025-03/AI_Competencies_Draf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93/llc/fqac07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21954/OU.RO.0010309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slide:</a:t>
            </a:r>
            <a:endParaRPr/>
          </a:p>
          <a:p>
            <a:pPr marL="457200" lvl="0" indent="-298450" algn="l" rtl="0">
              <a:spcBef>
                <a:spcPts val="0"/>
              </a:spcBef>
              <a:spcAft>
                <a:spcPts val="0"/>
              </a:spcAft>
              <a:buSzPts val="1100"/>
              <a:buChar char="●"/>
            </a:pPr>
            <a:r>
              <a:rPr lang="en"/>
              <a:t>Margaret starts</a:t>
            </a:r>
            <a:endParaRPr/>
          </a:p>
          <a:p>
            <a:pPr marL="457200" lvl="0" indent="-298450" algn="l" rtl="0">
              <a:spcBef>
                <a:spcPts val="0"/>
              </a:spcBef>
              <a:spcAft>
                <a:spcPts val="0"/>
              </a:spcAft>
              <a:buSzPts val="1100"/>
              <a:buChar char="●"/>
            </a:pPr>
            <a:r>
              <a:rPr lang="en"/>
              <a:t>Allan finishes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4b2f3451d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4b2f3451d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Margaret Slide</a:t>
            </a:r>
            <a:endParaRPr>
              <a:solidFill>
                <a:schemeClr val="dk1"/>
              </a:solidFill>
            </a:endParaRPr>
          </a:p>
          <a:p>
            <a:pPr marL="0" lvl="0" indent="0" algn="l" rtl="0">
              <a:spcBef>
                <a:spcPts val="0"/>
              </a:spcBef>
              <a:spcAft>
                <a:spcPts val="0"/>
              </a:spcAft>
              <a:buNone/>
            </a:pPr>
            <a:endParaRPr>
              <a:solidFill>
                <a:schemeClr val="dk1"/>
              </a:solidFill>
            </a:endParaRPr>
          </a:p>
          <a:p>
            <a:pPr marL="279400" lvl="0" indent="-279400" algn="l" rtl="0">
              <a:lnSpc>
                <a:spcPct val="135000"/>
              </a:lnSpc>
              <a:spcBef>
                <a:spcPts val="0"/>
              </a:spcBef>
              <a:spcAft>
                <a:spcPts val="0"/>
              </a:spcAft>
              <a:buNone/>
            </a:pPr>
            <a:r>
              <a:rPr lang="en">
                <a:solidFill>
                  <a:schemeClr val="dk1"/>
                </a:solidFill>
              </a:rPr>
              <a:t>King, Charlene. “Primo Research Assistant: User Testing and Feedback.” The Open University, 2025.</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https://doi.org/10.21954/OU.RO.00103099</a:t>
            </a:r>
            <a:r>
              <a:rPr lang="en">
                <a:solidFill>
                  <a:schemeClr val="dk1"/>
                </a:solidFill>
              </a:rPr>
              <a:t>.</a:t>
            </a:r>
            <a:endParaRPr>
              <a:solidFill>
                <a:schemeClr val="dk1"/>
              </a:solidFill>
            </a:endParaRPr>
          </a:p>
          <a:p>
            <a:pPr marL="0" lvl="0" indent="0" algn="l" rtl="0">
              <a:spcBef>
                <a:spcPts val="0"/>
              </a:spcBef>
              <a:spcAft>
                <a:spcPts val="0"/>
              </a:spcAft>
              <a:buNone/>
            </a:pPr>
            <a:r>
              <a:rPr lang="en">
                <a:solidFill>
                  <a:schemeClr val="dk1"/>
                </a:solidFill>
              </a:rPr>
              <a:t>Note that we were not doing any user testing. A user experience study by the Open University found that expert users generally found the results accurate and sources of average to high quality, but concerns that results are presented as fact, rather than framing it properly as a search assistant. The user experience overall was poor due to results not always being available and confusion between natural language in the Research Assistant and booleans in the catalog.</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a:solidFill>
                  <a:schemeClr val="dk1"/>
                </a:solidFill>
              </a:rPr>
              <a:t>Positives:</a:t>
            </a: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~70% found responses accurate and relevant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“Related Questions” feature praised for expanding inquiry</a:t>
            </a:r>
            <a:br>
              <a:rPr lang="en">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Key Issues:</a:t>
            </a: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Many sources lacked full-text access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Misleading records (e.g., book reviews posing as books)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Risk of over-reliance on AI: undermines research skills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Lack of transparency in content scope (CDI limitations)</a:t>
            </a: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42807f4cb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42807f4cb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a:p>
            <a:pPr marL="0" lvl="0" indent="0" algn="l" rtl="0">
              <a:spcBef>
                <a:spcPts val="0"/>
              </a:spcBef>
              <a:spcAft>
                <a:spcPts val="0"/>
              </a:spcAft>
              <a:buNone/>
            </a:pPr>
            <a:endParaRPr/>
          </a:p>
          <a:p>
            <a:pPr marL="0" lvl="0" indent="0" algn="l" rtl="0">
              <a:spcBef>
                <a:spcPts val="0"/>
              </a:spcBef>
              <a:spcAft>
                <a:spcPts val="0"/>
              </a:spcAft>
              <a:buNone/>
            </a:pPr>
            <a:r>
              <a:rPr lang="en"/>
              <a:t>In putting together this talk, we wanted to assess a few frameworks that others have put together, and are starting with this nice simple one from Choice’s LibTechInsights. It has four areas to think about : transparency, efficiency, analysis, and privacy</a:t>
            </a:r>
            <a:endParaRPr/>
          </a:p>
          <a:p>
            <a:pPr marL="0" lvl="0" indent="0" algn="l" rtl="0">
              <a:spcBef>
                <a:spcPts val="0"/>
              </a:spcBef>
              <a:spcAft>
                <a:spcPts val="0"/>
              </a:spcAft>
              <a:buNone/>
            </a:pPr>
            <a:endParaRPr/>
          </a:p>
          <a:p>
            <a:pPr marL="0" lvl="0" indent="0" algn="l" rtl="0">
              <a:spcBef>
                <a:spcPts val="0"/>
              </a:spcBef>
              <a:spcAft>
                <a:spcPts val="0"/>
              </a:spcAft>
              <a:buNone/>
            </a:pPr>
            <a:r>
              <a:rPr lang="en"/>
              <a:t>In addition, work with vendors that understand library data, preference research assistants that are more aligned with academic integrity, understand the intended audience (novice researchers? faculty?), what is the actual performance, and does it fit into the library’s collection offerings otherwise?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42807f4cb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42807f4cb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9400" lvl="0" indent="-279400" algn="l" rtl="0">
              <a:lnSpc>
                <a:spcPct val="135000"/>
              </a:lnSpc>
              <a:spcBef>
                <a:spcPts val="0"/>
              </a:spcBef>
              <a:spcAft>
                <a:spcPts val="0"/>
              </a:spcAft>
              <a:buNone/>
            </a:pPr>
            <a:r>
              <a:rPr lang="en">
                <a:solidFill>
                  <a:schemeClr val="dk1"/>
                </a:solidFill>
                <a:latin typeface="Lato"/>
                <a:ea typeface="Lato"/>
                <a:cs typeface="Lato"/>
                <a:sym typeface="Lato"/>
              </a:rPr>
              <a:t>Margaret Slide</a:t>
            </a:r>
            <a:endParaRPr>
              <a:solidFill>
                <a:schemeClr val="dk1"/>
              </a:solidFill>
              <a:latin typeface="Lato"/>
              <a:ea typeface="Lato"/>
              <a:cs typeface="Lato"/>
              <a:sym typeface="Lato"/>
            </a:endParaRPr>
          </a:p>
          <a:p>
            <a:pPr marL="279400" lvl="0" indent="-279400" algn="l" rtl="0">
              <a:lnSpc>
                <a:spcPct val="135000"/>
              </a:lnSpc>
              <a:spcBef>
                <a:spcPts val="0"/>
              </a:spcBef>
              <a:spcAft>
                <a:spcPts val="0"/>
              </a:spcAft>
              <a:buNone/>
            </a:pPr>
            <a:endParaRPr>
              <a:solidFill>
                <a:schemeClr val="dk1"/>
              </a:solidFill>
              <a:latin typeface="Lato"/>
              <a:ea typeface="Lato"/>
              <a:cs typeface="Lato"/>
              <a:sym typeface="Lato"/>
            </a:endParaRPr>
          </a:p>
          <a:p>
            <a:pPr marL="279400" lvl="0" indent="-279400" algn="l" rtl="0">
              <a:lnSpc>
                <a:spcPct val="135000"/>
              </a:lnSpc>
              <a:spcBef>
                <a:spcPts val="0"/>
              </a:spcBef>
              <a:spcAft>
                <a:spcPts val="0"/>
              </a:spcAft>
              <a:buNone/>
            </a:pPr>
            <a:r>
              <a:rPr lang="en">
                <a:solidFill>
                  <a:schemeClr val="dk1"/>
                </a:solidFill>
                <a:latin typeface="Lato"/>
                <a:ea typeface="Lato"/>
                <a:cs typeface="Lato"/>
                <a:sym typeface="Lato"/>
              </a:rPr>
              <a:t>Leo Lo presented this set of 7 steps at the Rochester Regional Library Council. His AI Ethics Checklist is  Privacy, Fairness, Transparency, Accountability, Sustainability. We see this as a useful cycle to follow.</a:t>
            </a:r>
            <a:endParaRPr>
              <a:solidFill>
                <a:schemeClr val="dk1"/>
              </a:solidFill>
              <a:latin typeface="Lato"/>
              <a:ea typeface="Lato"/>
              <a:cs typeface="Lato"/>
              <a:sym typeface="Lato"/>
            </a:endParaRPr>
          </a:p>
          <a:p>
            <a:pPr marL="279400" lvl="0" indent="-279400" algn="l" rtl="0">
              <a:lnSpc>
                <a:spcPct val="135000"/>
              </a:lnSpc>
              <a:spcBef>
                <a:spcPts val="0"/>
              </a:spcBef>
              <a:spcAft>
                <a:spcPts val="0"/>
              </a:spcAft>
              <a:buNone/>
            </a:pPr>
            <a:r>
              <a:rPr lang="en">
                <a:solidFill>
                  <a:schemeClr val="dk1"/>
                </a:solidFill>
              </a:rPr>
              <a:t>—</a:t>
            </a:r>
            <a:endParaRPr>
              <a:solidFill>
                <a:schemeClr val="dk1"/>
              </a:solidFill>
            </a:endParaRPr>
          </a:p>
          <a:p>
            <a:pPr marL="279400" lvl="0" indent="-279400" algn="l" rtl="0">
              <a:lnSpc>
                <a:spcPct val="135000"/>
              </a:lnSpc>
              <a:spcBef>
                <a:spcPts val="0"/>
              </a:spcBef>
              <a:spcAft>
                <a:spcPts val="0"/>
              </a:spcAft>
              <a:buNone/>
            </a:pPr>
            <a:r>
              <a:rPr lang="en">
                <a:solidFill>
                  <a:schemeClr val="dk1"/>
                </a:solidFill>
              </a:rPr>
              <a:t>Lo, Leo. “Beyond Black &amp; White: Practical Ethics for Librarians – Navigating Generative AI Thoughtfully.” Presented at the Rochester Regional Library Council, February 2025.</a:t>
            </a:r>
            <a:endParaRPr/>
          </a:p>
          <a:p>
            <a:pPr marL="279400" lvl="0" indent="-279400" algn="l" rtl="0">
              <a:lnSpc>
                <a:spcPct val="135000"/>
              </a:lnSpc>
              <a:spcBef>
                <a:spcPts val="0"/>
              </a:spcBef>
              <a:spcAft>
                <a:spcPts val="0"/>
              </a:spcAft>
              <a:buNone/>
            </a:pPr>
            <a:r>
              <a:rPr lang="en" u="sng">
                <a:solidFill>
                  <a:schemeClr val="hlink"/>
                </a:solidFill>
                <a:hlinkClick r:id="rId3"/>
              </a:rPr>
              <a:t>https://www.linkedin.com/posts/leoslo_7-steps-ethical-ai-decision-making-framework-activity-7293618272787120128-ulCJ?utm_source=share&amp;utm_medium=member_desktop&amp;rcm=ACoAAAPGfO8BThdvkIvu8Cmj9MbyW-K1YKkspGo</a:t>
            </a:r>
            <a:r>
              <a:rPr lang="en"/>
              <a:t> </a:t>
            </a:r>
            <a:endParaRPr/>
          </a:p>
          <a:p>
            <a:pPr marL="279400" lvl="0" indent="-279400" algn="l" rtl="0">
              <a:lnSpc>
                <a:spcPct val="13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3afc0653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3afc0653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 Viewfinder is a toolkit that I had some experience with while it was in development. As a committee a small subgroup worked through this to understand more about we and our communities might view the Primo VE research assistant.</a:t>
            </a:r>
            <a:endParaRPr/>
          </a:p>
          <a:p>
            <a:pPr marL="0" lvl="0" indent="0" algn="l" rtl="0">
              <a:spcBef>
                <a:spcPts val="0"/>
              </a:spcBef>
              <a:spcAft>
                <a:spcPts val="0"/>
              </a:spcAft>
              <a:buNone/>
            </a:pPr>
            <a:endParaRPr/>
          </a:p>
          <a:p>
            <a:pPr marL="0" lvl="0" indent="0" algn="l" rtl="0">
              <a:spcBef>
                <a:spcPts val="0"/>
              </a:spcBef>
              <a:spcAft>
                <a:spcPts val="0"/>
              </a:spcAft>
              <a:buNone/>
            </a:pPr>
            <a:r>
              <a:rPr lang="en"/>
              <a:t>This tool is based around clarifying your own values in reaction to a tool, and understanding how others may also view the tool, and finding what is most important among everyone.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497f8035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497f8035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49b60d5d2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49b60d5d2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Margaret Slide</a:t>
            </a:r>
            <a:endParaRPr/>
          </a:p>
          <a:p>
            <a:pPr marL="0" lvl="0" indent="0" algn="l" rtl="0">
              <a:spcBef>
                <a:spcPts val="0"/>
              </a:spcBef>
              <a:spcAft>
                <a:spcPts val="0"/>
              </a:spcAft>
              <a:buNone/>
            </a:pPr>
            <a:endParaRPr/>
          </a:p>
          <a:p>
            <a:pPr marL="0" lvl="0" indent="0" algn="l" rtl="0">
              <a:spcBef>
                <a:spcPts val="0"/>
              </a:spcBef>
              <a:spcAft>
                <a:spcPts val="0"/>
              </a:spcAft>
              <a:buNone/>
            </a:pPr>
            <a:r>
              <a:rPr lang="en"/>
              <a:t>Trust appears in both sets, our own and the “other” stakeholders. Service quality is really important in both cases as well.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49b60d5d2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49b60d5d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a:p>
            <a:pPr marL="0" lvl="0" indent="0" algn="l" rtl="0">
              <a:spcBef>
                <a:spcPts val="0"/>
              </a:spcBef>
              <a:spcAft>
                <a:spcPts val="0"/>
              </a:spcAft>
              <a:buNone/>
            </a:pPr>
            <a:endParaRPr/>
          </a:p>
          <a:p>
            <a:pPr marL="0" lvl="0" indent="0" algn="l" rtl="0">
              <a:spcBef>
                <a:spcPts val="0"/>
              </a:spcBef>
              <a:spcAft>
                <a:spcPts val="0"/>
              </a:spcAft>
              <a:buNone/>
            </a:pPr>
            <a:r>
              <a:rPr lang="en"/>
              <a:t>Note what perspectives aren’t included--this discussion was among 5 people.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497f8035a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497f8035a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slide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4139baad8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4139baad8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Allan Slide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 the next few slides, we’ll share a synthesis of the various topics and practices from the various frameworks; some of this is common sense, but we felt it useful to collect it together.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you are building a rubric for your institution, here are some example questions you might include: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Once we have started working with the new AI tool, we can move forward with a critical evaluation.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298450" algn="l" rtl="0">
              <a:spcBef>
                <a:spcPts val="0"/>
              </a:spcBef>
              <a:spcAft>
                <a:spcPts val="0"/>
              </a:spcAft>
              <a:buSzPts val="1100"/>
              <a:buChar char="●"/>
            </a:pPr>
            <a:r>
              <a:rPr lang="en"/>
              <a:t>Does the tool fit your mission?</a:t>
            </a:r>
            <a:endParaRPr/>
          </a:p>
          <a:p>
            <a:pPr marL="914400" lvl="1" indent="-298450" algn="l" rtl="0">
              <a:spcBef>
                <a:spcPts val="0"/>
              </a:spcBef>
              <a:spcAft>
                <a:spcPts val="0"/>
              </a:spcAft>
              <a:buSzPts val="1100"/>
              <a:buChar char="○"/>
            </a:pPr>
            <a:r>
              <a:rPr lang="en"/>
              <a:t>Like, in the case of the Primo VE Research Assistant, does it actually improve discovery within your context?</a:t>
            </a:r>
            <a:endParaRPr/>
          </a:p>
          <a:p>
            <a:pPr marL="914400" lvl="1" indent="-298450" algn="l" rtl="0">
              <a:spcBef>
                <a:spcPts val="0"/>
              </a:spcBef>
              <a:spcAft>
                <a:spcPts val="0"/>
              </a:spcAft>
              <a:buSzPts val="1100"/>
              <a:buChar char="○"/>
            </a:pPr>
            <a:r>
              <a:rPr lang="en"/>
              <a:t>I’ll expand more on transparency and ethics in later slides.</a:t>
            </a:r>
            <a:endParaRPr/>
          </a:p>
          <a:p>
            <a:pPr marL="457200" lvl="0" indent="-298450" algn="l" rtl="0">
              <a:spcBef>
                <a:spcPts val="0"/>
              </a:spcBef>
              <a:spcAft>
                <a:spcPts val="0"/>
              </a:spcAft>
              <a:buSzPts val="1100"/>
              <a:buChar char="●"/>
            </a:pPr>
            <a:r>
              <a:rPr lang="en"/>
              <a:t>Is the tool’s output accurate?</a:t>
            </a:r>
            <a:endParaRPr/>
          </a:p>
          <a:p>
            <a:pPr marL="914400" lvl="1" indent="-298450" algn="l" rtl="0">
              <a:spcBef>
                <a:spcPts val="0"/>
              </a:spcBef>
              <a:spcAft>
                <a:spcPts val="0"/>
              </a:spcAft>
              <a:buSzPts val="1100"/>
              <a:buChar char="○"/>
            </a:pPr>
            <a:r>
              <a:rPr lang="en"/>
              <a:t>AI tools often show a distinct lack of repeatability.  </a:t>
            </a:r>
            <a:r>
              <a:rPr lang="en">
                <a:solidFill>
                  <a:schemeClr val="dk1"/>
                </a:solidFill>
              </a:rPr>
              <a:t>This can be a problem for actual scholarship.</a:t>
            </a:r>
            <a:endParaRPr/>
          </a:p>
          <a:p>
            <a:pPr marL="457200" lvl="0" indent="-298450" algn="l" rtl="0">
              <a:spcBef>
                <a:spcPts val="0"/>
              </a:spcBef>
              <a:spcAft>
                <a:spcPts val="0"/>
              </a:spcAft>
              <a:buSzPts val="1100"/>
              <a:buChar char="●"/>
            </a:pPr>
            <a:r>
              <a:rPr lang="en"/>
              <a:t>What are its biases?</a:t>
            </a:r>
            <a:endParaRPr/>
          </a:p>
          <a:p>
            <a:pPr marL="914400" lvl="1" indent="-298450" algn="l" rtl="0">
              <a:spcBef>
                <a:spcPts val="0"/>
              </a:spcBef>
              <a:spcAft>
                <a:spcPts val="0"/>
              </a:spcAft>
              <a:buSzPts val="1100"/>
              <a:buChar char="○"/>
            </a:pPr>
            <a:r>
              <a:rPr lang="en"/>
              <a:t>LLMs get trained on data from the internet, a media scape not well known for inclusivity.</a:t>
            </a:r>
            <a:endParaRPr/>
          </a:p>
          <a:p>
            <a:pPr marL="914400" lvl="1" indent="-298450" algn="l" rtl="0">
              <a:spcBef>
                <a:spcPts val="0"/>
              </a:spcBef>
              <a:spcAft>
                <a:spcPts val="0"/>
              </a:spcAft>
              <a:buSzPts val="1100"/>
              <a:buChar char="○"/>
            </a:pPr>
            <a:r>
              <a:rPr lang="en"/>
              <a:t>Note that I didn’t ask “Does the tool have any biases?”; instead, we all have implicit biases one way or another, and as a tool made by humans, AI will too.  The goal is to see the biases, and hopefully counteract them, perhaps with thoughtful contextual cues.</a:t>
            </a:r>
            <a:endParaRPr/>
          </a:p>
          <a:p>
            <a:pPr marL="457200" lvl="0" indent="-298450" algn="l" rtl="0">
              <a:spcBef>
                <a:spcPts val="0"/>
              </a:spcBef>
              <a:spcAft>
                <a:spcPts val="0"/>
              </a:spcAft>
              <a:buSzPts val="1100"/>
              <a:buChar char="●"/>
            </a:pPr>
            <a:r>
              <a:rPr lang="en"/>
              <a:t>Analyze vendor motive and roadmap</a:t>
            </a:r>
            <a:endParaRPr/>
          </a:p>
          <a:p>
            <a:pPr marL="914400" lvl="1" indent="-298450" algn="l" rtl="0">
              <a:spcBef>
                <a:spcPts val="0"/>
              </a:spcBef>
              <a:spcAft>
                <a:spcPts val="0"/>
              </a:spcAft>
              <a:buSzPts val="1100"/>
              <a:buChar char="○"/>
            </a:pPr>
            <a:r>
              <a:rPr lang="en"/>
              <a:t>Why specifically was this product released?  If the product is by a for-profit company, what is the tool’s profit mechanism?  Usage?  Data?  Prestige?</a:t>
            </a:r>
            <a:endParaRPr/>
          </a:p>
          <a:p>
            <a:pPr marL="1371600" lvl="2" indent="-298450" algn="l" rtl="0">
              <a:spcBef>
                <a:spcPts val="0"/>
              </a:spcBef>
              <a:spcAft>
                <a:spcPts val="0"/>
              </a:spcAft>
              <a:buSzPts val="1100"/>
              <a:buChar char="■"/>
            </a:pPr>
            <a:r>
              <a:rPr lang="en"/>
              <a:t>Remember a lesson we have learned from social media, if the product is free, then you are the product.</a:t>
            </a:r>
            <a:endParaRPr/>
          </a:p>
          <a:p>
            <a:pPr marL="914400" lvl="1" indent="-298450" algn="l" rtl="0">
              <a:spcBef>
                <a:spcPts val="0"/>
              </a:spcBef>
              <a:spcAft>
                <a:spcPts val="0"/>
              </a:spcAft>
              <a:buSzPts val="1100"/>
              <a:buChar char="○"/>
            </a:pPr>
            <a:r>
              <a:rPr lang="en"/>
              <a:t>Do they specify a support roadmap?  Do they have clear data use guidelines?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558800" lvl="0" indent="-279400" algn="l" rtl="0">
              <a:lnSpc>
                <a:spcPct val="135000"/>
              </a:lnSpc>
              <a:spcBef>
                <a:spcPts val="0"/>
              </a:spcBef>
              <a:spcAft>
                <a:spcPts val="0"/>
              </a:spcAft>
              <a:buNone/>
            </a:pPr>
            <a:r>
              <a:rPr lang="en">
                <a:solidFill>
                  <a:schemeClr val="dk1"/>
                </a:solidFill>
              </a:rPr>
              <a:t>Hendrick, Rachel. “Evaluating Generative AI Resources: Separating the Tools from the Toys - Choice 360,” November 13, 2024.</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rgbClr val="1155CC"/>
                </a:solidFill>
                <a:hlinkClick r:id="rId3">
                  <a:extLst>
                    <a:ext uri="{A12FA001-AC4F-418D-AE19-62706E023703}">
                      <ahyp:hlinkClr xmlns:ahyp="http://schemas.microsoft.com/office/drawing/2018/hyperlinkcolor" val="tx"/>
                    </a:ext>
                  </a:extLst>
                </a:hlinkClick>
              </a:rPr>
              <a:t>https://www.choice360.org/libtech-insight/evaluating-generative-ai-resources-separating-the-tools-from-the-toys/</a:t>
            </a:r>
            <a:r>
              <a:rPr lang="en">
                <a:solidFill>
                  <a:schemeClr val="dk1"/>
                </a:solidFill>
              </a:rPr>
              <a:t>.</a:t>
            </a:r>
            <a:endParaRPr>
              <a:solidFill>
                <a:schemeClr val="dk1"/>
              </a:solidFill>
            </a:endParaRPr>
          </a:p>
          <a:p>
            <a:pPr marL="558800" lvl="0" indent="-279400" algn="l" rtl="0">
              <a:lnSpc>
                <a:spcPct val="135000"/>
              </a:lnSpc>
              <a:spcBef>
                <a:spcPts val="0"/>
              </a:spcBef>
              <a:spcAft>
                <a:spcPts val="0"/>
              </a:spcAft>
              <a:buNone/>
            </a:pPr>
            <a:r>
              <a:rPr lang="en">
                <a:solidFill>
                  <a:schemeClr val="dk1"/>
                </a:solidFill>
              </a:rPr>
              <a:t>Jaillant, Lise, and Arran Rees. “Applying AI to Digital Archives: Trust, Collaboration and Shared Professional Ethics.” </a:t>
            </a:r>
            <a:r>
              <a:rPr lang="en" i="1">
                <a:solidFill>
                  <a:schemeClr val="dk1"/>
                </a:solidFill>
              </a:rPr>
              <a:t>Digital Scholarship in the Humanities</a:t>
            </a:r>
            <a:r>
              <a:rPr lang="en">
                <a:solidFill>
                  <a:schemeClr val="dk1"/>
                </a:solidFill>
              </a:rPr>
              <a:t> 38, no. 2 (May 31, 2023): 571–85.</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rgbClr val="1155CC"/>
                </a:solidFill>
                <a:hlinkClick r:id="rId4">
                  <a:extLst>
                    <a:ext uri="{A12FA001-AC4F-418D-AE19-62706E023703}">
                      <ahyp:hlinkClr xmlns:ahyp="http://schemas.microsoft.com/office/drawing/2018/hyperlinkcolor" val="tx"/>
                    </a:ext>
                  </a:extLst>
                </a:hlinkClick>
              </a:rPr>
              <a:t>https://doi.org/10.1093/llc/fqac073</a:t>
            </a:r>
            <a:r>
              <a:rPr lang="en">
                <a:solidFill>
                  <a:schemeClr val="dk1"/>
                </a:solidFill>
              </a:rPr>
              <a:t>.</a:t>
            </a:r>
            <a:endParaRPr>
              <a:solidFill>
                <a:schemeClr val="dk1"/>
              </a:solidFill>
            </a:endParaRPr>
          </a:p>
          <a:p>
            <a:pPr marL="558800" lvl="0" indent="-279400" algn="l" rtl="0">
              <a:lnSpc>
                <a:spcPct val="135000"/>
              </a:lnSpc>
              <a:spcBef>
                <a:spcPts val="0"/>
              </a:spcBef>
              <a:spcAft>
                <a:spcPts val="0"/>
              </a:spcAft>
              <a:buNone/>
            </a:pPr>
            <a:r>
              <a:rPr lang="en">
                <a:solidFill>
                  <a:schemeClr val="dk1"/>
                </a:solidFill>
              </a:rPr>
              <a:t>Weaver, Kari D. “The Artificial Intelligence Disclosure (AID) Framework: An Introduction.” </a:t>
            </a:r>
            <a:r>
              <a:rPr lang="en" i="1">
                <a:solidFill>
                  <a:schemeClr val="dk1"/>
                </a:solidFill>
              </a:rPr>
              <a:t>College &amp; Research Libraries News</a:t>
            </a:r>
            <a:r>
              <a:rPr lang="en">
                <a:solidFill>
                  <a:schemeClr val="dk1"/>
                </a:solidFill>
              </a:rPr>
              <a:t> 85, no. 10 (November 5, 2024): 407.</a:t>
            </a:r>
            <a:r>
              <a:rPr lang="en">
                <a:solidFill>
                  <a:schemeClr val="dk1"/>
                </a:solidFill>
                <a:uFill>
                  <a:noFill/>
                </a:uFill>
                <a:hlinkClick r:id="rId5">
                  <a:extLst>
                    <a:ext uri="{A12FA001-AC4F-418D-AE19-62706E023703}">
                      <ahyp:hlinkClr xmlns:ahyp="http://schemas.microsoft.com/office/drawing/2018/hyperlinkcolor" val="tx"/>
                    </a:ext>
                  </a:extLst>
                </a:hlinkClick>
              </a:rPr>
              <a:t> </a:t>
            </a:r>
            <a:r>
              <a:rPr lang="en" u="sng">
                <a:solidFill>
                  <a:srgbClr val="1155CC"/>
                </a:solidFill>
                <a:hlinkClick r:id="rId5">
                  <a:extLst>
                    <a:ext uri="{A12FA001-AC4F-418D-AE19-62706E023703}">
                      <ahyp:hlinkClr xmlns:ahyp="http://schemas.microsoft.com/office/drawing/2018/hyperlinkcolor" val="tx"/>
                    </a:ext>
                  </a:extLst>
                </a:hlinkClick>
              </a:rPr>
              <a:t>https://doi.org/10.5860/crln.85.10.407</a:t>
            </a:r>
            <a:r>
              <a:rPr lang="en">
                <a:solidFill>
                  <a:schemeClr val="dk1"/>
                </a:solidFill>
              </a:rPr>
              <a:t>.</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4139baad8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4139baad8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Allan Slide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In particular, an institution should ensure that a tool fits well into its institutional context.  Does it mesh well with policies that your college or library have in place?  In this, an ultimate goal may be to maintain the trust your patrons have placed in your institution over time.  This may be the riskiest aspect of a new tool, because you don’t want the tool, in its inevitable hallucinations, to misrepresent who you are, or what collections you have available.</a:t>
            </a:r>
            <a:endParaRPr/>
          </a:p>
          <a:p>
            <a:pPr marL="0" lvl="0" indent="0" algn="l" rtl="0">
              <a:lnSpc>
                <a:spcPct val="115000"/>
              </a:lnSpc>
              <a:spcBef>
                <a:spcPts val="0"/>
              </a:spcBef>
              <a:spcAft>
                <a:spcPts val="0"/>
              </a:spcAft>
              <a:buNone/>
            </a:pPr>
            <a:endParaRPr/>
          </a:p>
          <a:p>
            <a:pPr marL="457200" lvl="0" indent="-298450" algn="l" rtl="0">
              <a:lnSpc>
                <a:spcPct val="115000"/>
              </a:lnSpc>
              <a:spcBef>
                <a:spcPts val="0"/>
              </a:spcBef>
              <a:spcAft>
                <a:spcPts val="0"/>
              </a:spcAft>
              <a:buSzPts val="1100"/>
              <a:buChar char="●"/>
            </a:pPr>
            <a:r>
              <a:rPr lang="en">
                <a:solidFill>
                  <a:schemeClr val="dk1"/>
                </a:solidFill>
              </a:rPr>
              <a:t>Who’s the tool really for?  Consider your stakeholders, inline with the Viewfinder toolkit from before.  You might even draft some </a:t>
            </a:r>
            <a:r>
              <a:rPr lang="en" u="sng">
                <a:solidFill>
                  <a:srgbClr val="1155CC"/>
                </a:solidFill>
                <a:hlinkClick r:id="rId3">
                  <a:extLst>
                    <a:ext uri="{A12FA001-AC4F-418D-AE19-62706E023703}">
                      <ahyp:hlinkClr xmlns:ahyp="http://schemas.microsoft.com/office/drawing/2018/hyperlinkcolor" val="tx"/>
                    </a:ext>
                  </a:extLst>
                </a:hlinkClick>
              </a:rPr>
              <a:t>formal personas</a:t>
            </a:r>
            <a:r>
              <a:rPr lang="en">
                <a:solidFill>
                  <a:schemeClr val="dk1"/>
                </a:solidFill>
              </a:rPr>
              <a:t>, and consider the tool with them in mind.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Does the tool fit your professional policies and ethics? ACRL’s AI Competencies remind library workers to champion human agency, equity, and continual reflection.  Your institution may have a complementary set of ethics to take into account.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about cost? Will you be able to run the tool well into the future?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For example, Leo Lo’s national survey indicates that staff feel only ‘modestly’ prepared for AI and want structured training: in other words, this is a hidden cost of implementation.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Will the tool cover the content you actually own, or only a subset of your collection, or even represent content your patrons cannot access?  It might be a good idea to double-check index coverage before the first patron sees it.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How can we steer and tune the tool?  These tools change over time, so planning on long-term governance becomes crucial for continued institutional buy-in.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Ideally, we get multiple people into the room for these decisions.  Jaillant and Rees show that stakeholder mistrust can evaporate when archivists, IT, and researchers share ethics and iterate together. Build that cross‑functional ‘care team’ and schedule regular tune‑ups, not just a launch party.​</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Image: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Responsible AI in Libraries and Archives. “Responsible AI - MSU Library | Montana State University.” Responsible AI in Libraries and Archives, 2025.</a:t>
            </a:r>
            <a:r>
              <a:rPr lang="en" u="sng">
                <a:solidFill>
                  <a:schemeClr val="hlink"/>
                </a:solidFill>
                <a:hlinkClick r:id="rId4"/>
              </a:rPr>
              <a:t> https://www.lib.montana.edu/responsible-ai/</a:t>
            </a:r>
            <a:r>
              <a:rPr lang="en"/>
              <a:t>.</a:t>
            </a:r>
            <a:endParaRPr/>
          </a:p>
          <a:p>
            <a:pPr marL="457200" lvl="0" indent="-298450" algn="l" rtl="0">
              <a:spcBef>
                <a:spcPts val="0"/>
              </a:spcBef>
              <a:spcAft>
                <a:spcPts val="0"/>
              </a:spcAft>
              <a:buSzPts val="1100"/>
              <a:buChar char="●"/>
            </a:pPr>
            <a:r>
              <a:rPr lang="en"/>
              <a:t>King, Charlene. “Primo Research Assistant: User Testing and Feedback.” The Open University, 2025.</a:t>
            </a:r>
            <a:r>
              <a:rPr lang="en" u="sng">
                <a:solidFill>
                  <a:schemeClr val="hlink"/>
                </a:solidFill>
                <a:hlinkClick r:id="rId5"/>
              </a:rPr>
              <a:t> https://doi.org/10.21954/OU.RO.00103099</a:t>
            </a:r>
            <a:r>
              <a:rPr lang="en"/>
              <a:t>.</a:t>
            </a:r>
            <a:endParaRPr/>
          </a:p>
          <a:p>
            <a:pPr marL="457200" lvl="0" indent="-298450" algn="l" rtl="0">
              <a:spcBef>
                <a:spcPts val="0"/>
              </a:spcBef>
              <a:spcAft>
                <a:spcPts val="0"/>
              </a:spcAft>
              <a:buSzPts val="1100"/>
              <a:buChar char="●"/>
            </a:pPr>
            <a:r>
              <a:rPr lang="en"/>
              <a:t>Lo, Leo. “Evaluating AI Literacy in Academic Libraries: A Survey Study with a Focus on U.S. Employees.” College &amp; Research Libraries 85, no. 5 (2024).</a:t>
            </a:r>
            <a:r>
              <a:rPr lang="en" u="sng">
                <a:solidFill>
                  <a:schemeClr val="hlink"/>
                </a:solidFill>
                <a:hlinkClick r:id="rId6"/>
              </a:rPr>
              <a:t> https://doi.org/10.5860/crl.85.5.635</a:t>
            </a:r>
            <a:r>
              <a:rPr lang="en"/>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37576786bc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37576786bc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Slide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[read slide, then move below]</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Libraries have emerged as voices to take stock of these systems; people even outside of libraries are starting to look to us for guidance.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 Fiona Bradley reminds us, Libraries have been using AI tools for some time now:</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textual analysis (NLP)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document conversion (OCR)</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discovery algorithms, like the Primo VE Research Assistant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topic modelling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We’ll consider a case study in this talk, specifically the Primo Research Assistant.  But mostly we’re interested not in evaluating a single tool, but considering strategies for the tools of the future.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For example, for the Research Assistant and for many others, a host of questions follow closely behind: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specific library problems does this tool purport to solve?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frameworks have emerged to evaluate tools like this?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Which frameworks are most appropriate for academic libraries?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can we employ these frameworks?</a:t>
            </a: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r>
              <a:rPr lang="en"/>
              <a:t>Image source: ChatGPT / DALL-E, retrieved 2025-04-14.  Prompt: "A warm, inviting modern academic library with a cozy atmosphere. Features include lower ceilings, soft ambient lighting, natural materials like wood and stone, and shorter bookshelves arranged to create private reading nooks. Includes comfortable armchairs, small group study tables, reading lamps, and large windows letting in natural light. The design avoids sterile or authoritarian architecture, focusing instead on human-scale spaces, touches of color, indoor plants, and artwork. The space feels relaxed, intellectually stimulating, and personal."</a:t>
            </a:r>
            <a:endParaRPr/>
          </a:p>
          <a:p>
            <a:pPr marL="0" lvl="0" indent="0" algn="l" rtl="0">
              <a:spcBef>
                <a:spcPts val="0"/>
              </a:spcBef>
              <a:spcAft>
                <a:spcPts val="0"/>
              </a:spcAft>
              <a:buNone/>
            </a:pPr>
            <a:endParaRPr/>
          </a:p>
          <a:p>
            <a:pPr marL="0" lvl="0" indent="0" algn="l" rtl="0">
              <a:spcBef>
                <a:spcPts val="0"/>
              </a:spcBef>
              <a:spcAft>
                <a:spcPts val="0"/>
              </a:spcAft>
              <a:buNone/>
            </a:pPr>
            <a:r>
              <a:rPr lang="en"/>
              <a:t>. “Evaluating AI Literacy in Academic Libraries: A Survey Study with a Focus on U.S. Employees.” College &amp; Research Libraries 85, no. 5 (2024).</a:t>
            </a:r>
            <a:r>
              <a:rPr lang="en" u="sng">
                <a:solidFill>
                  <a:schemeClr val="hlink"/>
                </a:solidFill>
                <a:hlinkClick r:id="rId3"/>
              </a:rPr>
              <a:t> https://doi.org/10.5860/crl.85.5.635</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Mannheimer, Sara, Natalie Bond, Scott W. H. Young, Hannah Scates Kettler, Addison Marcus, Sally K. Slipher, Jason A. Clark, Yasmeen Shorish, Doralyn Rossmann, and Bonnie Sheehey. “Responsible AI Practice in Libraries and Archives: A Review of the Literature.” Information Technology and Libraries 43, no. 3 (September 23, 2024).</a:t>
            </a:r>
            <a:r>
              <a:rPr lang="en" u="sng">
                <a:solidFill>
                  <a:schemeClr val="hlink"/>
                </a:solidFill>
                <a:hlinkClick r:id="rId4"/>
              </a:rPr>
              <a:t> https://doi.org/10.5860/ital.v43i3.17245</a:t>
            </a:r>
            <a:r>
              <a:rPr lang="en"/>
              <a:t>.</a:t>
            </a:r>
            <a:endParaRPr/>
          </a:p>
          <a:p>
            <a:pPr marL="0" lvl="0" indent="0" algn="l" rtl="0">
              <a:spcBef>
                <a:spcPts val="0"/>
              </a:spcBef>
              <a:spcAft>
                <a:spcPts val="0"/>
              </a:spcAft>
              <a:buNone/>
            </a:pPr>
            <a:r>
              <a:rPr lang="en"/>
              <a:t>“AI: A Museum Planning Toolkit.” Museums + AI network, February 11, 2020.</a:t>
            </a:r>
            <a:r>
              <a:rPr lang="en" u="sng">
                <a:solidFill>
                  <a:schemeClr val="hlink"/>
                </a:solidFill>
                <a:hlinkClick r:id="rId5"/>
              </a:rPr>
              <a:t> https://themuseumsai.network/toolkit/</a:t>
            </a:r>
            <a:r>
              <a:rPr lang="en"/>
              <a:t>.</a:t>
            </a:r>
            <a:endParaRPr/>
          </a:p>
          <a:p>
            <a:pPr marL="0" lvl="0" indent="0" algn="l" rtl="0">
              <a:spcBef>
                <a:spcPts val="0"/>
              </a:spcBef>
              <a:spcAft>
                <a:spcPts val="0"/>
              </a:spcAft>
              <a:buNone/>
            </a:pPr>
            <a:endParaRPr/>
          </a:p>
          <a:p>
            <a:pPr marL="0" lvl="0" indent="0" algn="l" rtl="0">
              <a:spcBef>
                <a:spcPts val="0"/>
              </a:spcBef>
              <a:spcAft>
                <a:spcPts val="0"/>
              </a:spcAft>
              <a:buNone/>
            </a:pPr>
            <a:r>
              <a:rPr lang="en"/>
              <a:t>Bradley, Fiona. “Representation of Libraries in Artificial Intelligence Regulations and Implications for Ethics and Practice.” Journal of the Australian Library and Information Association 71, no. 3 (July 3, 2022): 189–200.</a:t>
            </a:r>
            <a:r>
              <a:rPr lang="en" u="sng">
                <a:solidFill>
                  <a:schemeClr val="hlink"/>
                </a:solidFill>
                <a:hlinkClick r:id="rId6"/>
              </a:rPr>
              <a:t> https://doi.org/10.1080/24750158.2022.2101911</a:t>
            </a:r>
            <a:r>
              <a:rPr lang="en"/>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4e9620e3d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4e9620e3d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Slide</a:t>
            </a:r>
            <a:endParaRPr/>
          </a:p>
          <a:p>
            <a:pPr marL="0" lvl="0" indent="0" algn="l" rtl="0">
              <a:spcBef>
                <a:spcPts val="0"/>
              </a:spcBef>
              <a:spcAft>
                <a:spcPts val="0"/>
              </a:spcAft>
              <a:buNone/>
            </a:pPr>
            <a:endParaRPr/>
          </a:p>
          <a:p>
            <a:pPr marL="0" lvl="0" indent="0" algn="l" rtl="0">
              <a:spcBef>
                <a:spcPts val="0"/>
              </a:spcBef>
              <a:spcAft>
                <a:spcPts val="0"/>
              </a:spcAft>
              <a:buNone/>
            </a:pPr>
            <a:r>
              <a:rPr lang="en"/>
              <a:t>Practically, any AI</a:t>
            </a:r>
            <a:r>
              <a:rPr lang="en">
                <a:solidFill>
                  <a:schemeClr val="dk1"/>
                </a:solidFill>
              </a:rPr>
              <a:t> tool should be transparent during use.  It should divulge the model used to collect its data, when it was trained, and what it’s supposed to do. If we expect students to cite sources, we have to expect the tools we use to do the same.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 summary without evidence can strain credulity: Inline citations or highlighted passages let users verify the model’s output, and help them to catch hallucinations before they spread.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Kari Weaver posits that models should provide a nutrition label for LLMs, perhaps the tools themselves, or our instances of them, should explicitly say which models they use, their carbon footprint, audit trail, training dates, etc.  Then we can pass this information on to our patrons, and when data isn’t readily available, to lobby vendors for this information.  This isn’t common at the moment, but it’s something to ask for.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Image, ChatGPT / DALL-E, retrieved 2025-04-14.  Prompt: “A seamless, high-end black box with no visible lid, hinges, or seams, placed on a pure white background with no shadows or vignette. The box has a smooth matte or glossy metal finish and a sleek, futuristic appearance. On the top center, there's a circular LED light glowing with a rainbow gradient (representing artificial intelligence).  Lighting is even and neutral to keep the white background perfectly clean.”</a:t>
            </a:r>
            <a:endParaRPr>
              <a:solidFill>
                <a:schemeClr val="dk1"/>
              </a:solidFill>
            </a:endParaRPr>
          </a:p>
          <a:p>
            <a:pPr marL="279400" lvl="0" indent="-279400" algn="l" rtl="0">
              <a:lnSpc>
                <a:spcPct val="135000"/>
              </a:lnSpc>
              <a:spcBef>
                <a:spcPts val="1200"/>
              </a:spcBef>
              <a:spcAft>
                <a:spcPts val="0"/>
              </a:spcAft>
              <a:buClr>
                <a:schemeClr val="dk1"/>
              </a:buClr>
              <a:buSzPts val="1100"/>
              <a:buFont typeface="Arial"/>
              <a:buNone/>
            </a:pPr>
            <a:r>
              <a:rPr lang="en">
                <a:solidFill>
                  <a:schemeClr val="dk1"/>
                </a:solidFill>
              </a:rPr>
              <a:t>Weaver, Kari D. “The Artificial Intelligence Disclosure (AID) Framework: An Introduction.” </a:t>
            </a:r>
            <a:r>
              <a:rPr lang="en" i="1">
                <a:solidFill>
                  <a:schemeClr val="dk1"/>
                </a:solidFill>
              </a:rPr>
              <a:t>College &amp; Research Libraries News</a:t>
            </a:r>
            <a:r>
              <a:rPr lang="en">
                <a:solidFill>
                  <a:schemeClr val="dk1"/>
                </a:solidFill>
              </a:rPr>
              <a:t> 85, no. 10 (November 5, 2024): 407.</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https://doi.org/10.5860/crln.85.10.407</a:t>
            </a:r>
            <a:r>
              <a:rPr lang="en">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139baad8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4139baad8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Slide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And again, since these tools change over time, bias evaluation shouldn’t happen only once during the project kickoff.  Build bias checks into your evaluation, and keep and continue to run them as your collections—and the AI models—evolve.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Ideally, vendors will provide a disclosure specifying: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model, its training data, and any known biases or limitations, so that hidden skew does not pass unchallenged.​  This is recommended by the Artificial Intelligence Disclosure (AID) Framework.</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it would disclose whether and how patron data will be retained or used, and whether the model draws content from copyright-safe sources.  If the tool wants to learn from patron queries or licensed articles, it should ask for consent.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It would also disclose the carbon footprint of the model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my experience these disclosures, when they exist, are usually pretty paltry.  But we can lobby for them, and if enough of us expect them, then perhaps vendors will eventually comply.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Finally, test with real humans. Dieber’s usability framework warns that what looks ‘intuitive’ to tech staff can baffle novices or assistive‑tech users. Run sessions with both ends of the spectrum and fix friction points early.​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Img source: </a:t>
            </a:r>
            <a:r>
              <a:rPr lang="en" u="sng">
                <a:solidFill>
                  <a:schemeClr val="hlink"/>
                </a:solidFill>
                <a:hlinkClick r:id="rId3"/>
              </a:rPr>
              <a:t>https://unsplash.com/photos/person-in-white-long-sleeve-shirt-holding-white-book-B30XL_m3fso</a:t>
            </a: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558800" lvl="0" indent="-279400" algn="l" rtl="0">
              <a:lnSpc>
                <a:spcPct val="135000"/>
              </a:lnSpc>
              <a:spcBef>
                <a:spcPts val="0"/>
              </a:spcBef>
              <a:spcAft>
                <a:spcPts val="0"/>
              </a:spcAft>
              <a:buClr>
                <a:schemeClr val="dk1"/>
              </a:buClr>
              <a:buSzPts val="1100"/>
              <a:buFont typeface="Arial"/>
              <a:buNone/>
            </a:pPr>
            <a:r>
              <a:rPr lang="en">
                <a:solidFill>
                  <a:schemeClr val="dk1"/>
                </a:solidFill>
              </a:rPr>
              <a:t>Bradley, Fiona. “Representation of Libraries in Artificial Intelligence Regulations and Implications for Ethics and Practice.” </a:t>
            </a:r>
            <a:r>
              <a:rPr lang="en" i="1">
                <a:solidFill>
                  <a:schemeClr val="dk1"/>
                </a:solidFill>
              </a:rPr>
              <a:t>Journal of the Australian Library and Information Association</a:t>
            </a:r>
            <a:r>
              <a:rPr lang="en">
                <a:solidFill>
                  <a:schemeClr val="dk1"/>
                </a:solidFill>
              </a:rPr>
              <a:t> 71, no. 3 (July 3, 2022): 189–200.</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rgbClr val="1155CC"/>
                </a:solidFill>
                <a:hlinkClick r:id="rId4">
                  <a:extLst>
                    <a:ext uri="{A12FA001-AC4F-418D-AE19-62706E023703}">
                      <ahyp:hlinkClr xmlns:ahyp="http://schemas.microsoft.com/office/drawing/2018/hyperlinkcolor" val="tx"/>
                    </a:ext>
                  </a:extLst>
                </a:hlinkClick>
              </a:rPr>
              <a:t>https://doi.org/10.1080/24750158.2022.2101911</a:t>
            </a:r>
            <a:r>
              <a:rPr lang="en">
                <a:solidFill>
                  <a:schemeClr val="dk1"/>
                </a:solidFill>
              </a:rPr>
              <a:t>.</a:t>
            </a:r>
            <a:endParaRPr>
              <a:solidFill>
                <a:schemeClr val="dk1"/>
              </a:solidFill>
            </a:endParaRPr>
          </a:p>
          <a:p>
            <a:pPr marL="558800" lvl="0" indent="-279400" algn="l" rtl="0">
              <a:lnSpc>
                <a:spcPct val="135000"/>
              </a:lnSpc>
              <a:spcBef>
                <a:spcPts val="0"/>
              </a:spcBef>
              <a:spcAft>
                <a:spcPts val="0"/>
              </a:spcAft>
              <a:buClr>
                <a:schemeClr val="dk1"/>
              </a:buClr>
              <a:buSzPts val="1100"/>
              <a:buFont typeface="Arial"/>
              <a:buNone/>
            </a:pPr>
            <a:r>
              <a:rPr lang="en">
                <a:solidFill>
                  <a:schemeClr val="dk1"/>
                </a:solidFill>
              </a:rPr>
              <a:t>Cieko, Brendan. “AI Sees What? The Good, the Bad, and the Ugly of Machine Vision for Museum Collections.” </a:t>
            </a:r>
            <a:r>
              <a:rPr lang="en" i="1">
                <a:solidFill>
                  <a:schemeClr val="dk1"/>
                </a:solidFill>
              </a:rPr>
              <a:t>The Museum Review</a:t>
            </a:r>
            <a:r>
              <a:rPr lang="en">
                <a:solidFill>
                  <a:schemeClr val="dk1"/>
                </a:solidFill>
              </a:rPr>
              <a:t> 5, no. 1 (April 23, 2020).</a:t>
            </a:r>
            <a:r>
              <a:rPr lang="en">
                <a:solidFill>
                  <a:schemeClr val="dk1"/>
                </a:solidFill>
                <a:uFill>
                  <a:noFill/>
                </a:uFill>
                <a:hlinkClick r:id="rId5">
                  <a:extLst>
                    <a:ext uri="{A12FA001-AC4F-418D-AE19-62706E023703}">
                      <ahyp:hlinkClr xmlns:ahyp="http://schemas.microsoft.com/office/drawing/2018/hyperlinkcolor" val="tx"/>
                    </a:ext>
                  </a:extLst>
                </a:hlinkClick>
              </a:rPr>
              <a:t> </a:t>
            </a:r>
            <a:r>
              <a:rPr lang="en" u="sng">
                <a:solidFill>
                  <a:srgbClr val="1155CC"/>
                </a:solidFill>
                <a:hlinkClick r:id="rId5">
                  <a:extLst>
                    <a:ext uri="{A12FA001-AC4F-418D-AE19-62706E023703}">
                      <ahyp:hlinkClr xmlns:ahyp="http://schemas.microsoft.com/office/drawing/2018/hyperlinkcolor" val="tx"/>
                    </a:ext>
                  </a:extLst>
                </a:hlinkClick>
              </a:rPr>
              <a:t>https://themuseumreviewjournal.wordpress.com/2020/04/23/tmr_vol5no1_ciecko/</a:t>
            </a:r>
            <a:r>
              <a:rPr lang="en">
                <a:solidFill>
                  <a:schemeClr val="dk1"/>
                </a:solidFill>
              </a:rPr>
              <a:t>.</a:t>
            </a:r>
            <a:endParaRPr>
              <a:solidFill>
                <a:schemeClr val="dk1"/>
              </a:solidFill>
            </a:endParaRPr>
          </a:p>
          <a:p>
            <a:pPr marL="558800" lvl="0" indent="-279400" algn="l" rtl="0">
              <a:lnSpc>
                <a:spcPct val="135000"/>
              </a:lnSpc>
              <a:spcBef>
                <a:spcPts val="0"/>
              </a:spcBef>
              <a:spcAft>
                <a:spcPts val="0"/>
              </a:spcAft>
              <a:buClr>
                <a:schemeClr val="dk1"/>
              </a:buClr>
              <a:buSzPts val="1100"/>
              <a:buFont typeface="Arial"/>
              <a:buNone/>
            </a:pPr>
            <a:r>
              <a:rPr lang="en">
                <a:solidFill>
                  <a:schemeClr val="dk1"/>
                </a:solidFill>
              </a:rPr>
              <a:t>Dieber, Jürgen, and Sabrina Kirrane. “A Novel Model Usability Evaluation Framework (MUsE) for Explainable Artificial Intelligence.” </a:t>
            </a:r>
            <a:r>
              <a:rPr lang="en" i="1">
                <a:solidFill>
                  <a:schemeClr val="dk1"/>
                </a:solidFill>
              </a:rPr>
              <a:t>Information Fusion</a:t>
            </a:r>
            <a:r>
              <a:rPr lang="en">
                <a:solidFill>
                  <a:schemeClr val="dk1"/>
                </a:solidFill>
              </a:rPr>
              <a:t> 81 (May 1, 2022): 143–53.</a:t>
            </a:r>
            <a:r>
              <a:rPr lang="en">
                <a:solidFill>
                  <a:schemeClr val="dk1"/>
                </a:solidFill>
                <a:uFill>
                  <a:noFill/>
                </a:uFill>
                <a:hlinkClick r:id="rId6">
                  <a:extLst>
                    <a:ext uri="{A12FA001-AC4F-418D-AE19-62706E023703}">
                      <ahyp:hlinkClr xmlns:ahyp="http://schemas.microsoft.com/office/drawing/2018/hyperlinkcolor" val="tx"/>
                    </a:ext>
                  </a:extLst>
                </a:hlinkClick>
              </a:rPr>
              <a:t> </a:t>
            </a:r>
            <a:r>
              <a:rPr lang="en" u="sng">
                <a:solidFill>
                  <a:srgbClr val="1155CC"/>
                </a:solidFill>
                <a:hlinkClick r:id="rId6">
                  <a:extLst>
                    <a:ext uri="{A12FA001-AC4F-418D-AE19-62706E023703}">
                      <ahyp:hlinkClr xmlns:ahyp="http://schemas.microsoft.com/office/drawing/2018/hyperlinkcolor" val="tx"/>
                    </a:ext>
                  </a:extLst>
                </a:hlinkClick>
              </a:rPr>
              <a:t>https://doi.org/10.1016/j.inffus.2021.11.017</a:t>
            </a:r>
            <a:r>
              <a:rPr lang="en">
                <a:solidFill>
                  <a:schemeClr val="dk1"/>
                </a:solidFill>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4139baad8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4139baad8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a:p>
            <a:pPr marL="0" lvl="0" indent="0" algn="l" rtl="0">
              <a:spcBef>
                <a:spcPts val="0"/>
              </a:spcBef>
              <a:spcAft>
                <a:spcPts val="0"/>
              </a:spcAft>
              <a:buNone/>
            </a:pPr>
            <a:endParaRPr/>
          </a:p>
          <a:p>
            <a:pPr marL="0" lvl="0" indent="0" algn="l" rtl="0">
              <a:spcBef>
                <a:spcPts val="0"/>
              </a:spcBef>
              <a:spcAft>
                <a:spcPts val="0"/>
              </a:spcAft>
              <a:buNone/>
            </a:pPr>
            <a:r>
              <a:rPr lang="en"/>
              <a:t>Most salient takeaway for our audience</a:t>
            </a:r>
            <a:endParaRPr/>
          </a:p>
          <a:p>
            <a:pPr marL="457200" lvl="0" indent="-298450" algn="l" rtl="0">
              <a:spcBef>
                <a:spcPts val="0"/>
              </a:spcBef>
              <a:spcAft>
                <a:spcPts val="0"/>
              </a:spcAft>
              <a:buSzPts val="1100"/>
              <a:buChar char="●"/>
            </a:pPr>
            <a:r>
              <a:rPr lang="en"/>
              <a:t>distillation of talk</a:t>
            </a:r>
            <a:endParaRPr/>
          </a:p>
          <a:p>
            <a:pPr marL="0" lvl="0" indent="0" algn="l" rtl="0">
              <a:spcBef>
                <a:spcPts val="0"/>
              </a:spcBef>
              <a:spcAft>
                <a:spcPts val="0"/>
              </a:spcAft>
              <a:buNone/>
            </a:pPr>
            <a:endParaRPr/>
          </a:p>
          <a:p>
            <a:pPr marL="0" lvl="0" indent="0" algn="l" rtl="0">
              <a:spcBef>
                <a:spcPts val="0"/>
              </a:spcBef>
              <a:spcAft>
                <a:spcPts val="0"/>
              </a:spcAft>
              <a:buNone/>
            </a:pPr>
            <a:r>
              <a:rPr lang="en"/>
              <a:t>Maybe we start with a small pilot, to gauge user satisfaction, compare it against known best practices for transparency, and keep thorough records.</a:t>
            </a:r>
            <a:endParaRPr/>
          </a:p>
          <a:p>
            <a:pPr marL="0" lvl="0" indent="0" algn="l" rtl="0">
              <a:spcBef>
                <a:spcPts val="0"/>
              </a:spcBef>
              <a:spcAft>
                <a:spcPts val="0"/>
              </a:spcAft>
              <a:buNone/>
            </a:pPr>
            <a:endParaRPr/>
          </a:p>
          <a:p>
            <a:pPr marL="0" lvl="0" indent="0" algn="l" rtl="0">
              <a:spcBef>
                <a:spcPts val="0"/>
              </a:spcBef>
              <a:spcAft>
                <a:spcPts val="0"/>
              </a:spcAft>
              <a:buNone/>
            </a:pPr>
            <a:r>
              <a:rPr lang="en"/>
              <a:t>If the feature underperforms or poses ethical concerns, we can deactivate it—or push vendors to address those issues.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4139baad8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4139baad8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In five years we may see integrated AI that does more than currently</a:t>
            </a:r>
            <a:endParaRPr/>
          </a:p>
          <a:p>
            <a:pPr marL="457200" lvl="0" indent="-298450" algn="l" rtl="0">
              <a:spcBef>
                <a:spcPts val="0"/>
              </a:spcBef>
              <a:spcAft>
                <a:spcPts val="0"/>
              </a:spcAft>
              <a:buSzPts val="1100"/>
              <a:buChar char="●"/>
            </a:pPr>
            <a:r>
              <a:rPr lang="en"/>
              <a:t>They say AGI is coming</a:t>
            </a:r>
            <a:endParaRPr/>
          </a:p>
          <a:p>
            <a:pPr marL="457200" lvl="0" indent="-298450" algn="l" rtl="0">
              <a:spcBef>
                <a:spcPts val="0"/>
              </a:spcBef>
              <a:spcAft>
                <a:spcPts val="0"/>
              </a:spcAft>
              <a:buSzPts val="1100"/>
              <a:buChar char="●"/>
            </a:pPr>
            <a:r>
              <a:rPr lang="en"/>
              <a:t>More and more integration into software products, hardware, services</a:t>
            </a:r>
            <a:endParaRPr/>
          </a:p>
          <a:p>
            <a:pPr marL="457200" lvl="0" indent="-298450" algn="l" rtl="0">
              <a:spcBef>
                <a:spcPts val="0"/>
              </a:spcBef>
              <a:spcAft>
                <a:spcPts val="0"/>
              </a:spcAft>
              <a:buSzPts val="1100"/>
              <a:buChar char="●"/>
            </a:pPr>
            <a:r>
              <a:rPr lang="en">
                <a:solidFill>
                  <a:schemeClr val="dk1"/>
                </a:solidFill>
              </a:rPr>
              <a:t>Future of AI may not be about writing prompts, and there are some more complexities about verifiability that may get better.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4139baad8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4139baad8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for group (10 mins or so)</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Vendors will provide these features, but it’s up to us whether we use them.</a:t>
            </a:r>
            <a:endParaRPr/>
          </a:p>
          <a:p>
            <a:pPr marL="457200" lvl="0" indent="-298450" algn="l" rtl="0">
              <a:spcBef>
                <a:spcPts val="0"/>
              </a:spcBef>
              <a:spcAft>
                <a:spcPts val="0"/>
              </a:spcAft>
              <a:buSzPts val="1100"/>
              <a:buChar char="●"/>
            </a:pPr>
            <a:r>
              <a:rPr lang="en"/>
              <a:t>But at some point, perhaps our users will get so used to them, and then to expect them? </a:t>
            </a:r>
            <a:endParaRPr/>
          </a:p>
          <a:p>
            <a:pPr marL="914400" lvl="1" indent="-298450" algn="l" rtl="0">
              <a:spcBef>
                <a:spcPts val="0"/>
              </a:spcBef>
              <a:spcAft>
                <a:spcPts val="0"/>
              </a:spcAft>
              <a:buSzPts val="1100"/>
              <a:buChar char="○"/>
            </a:pPr>
            <a:r>
              <a:rPr lang="en"/>
              <a:t>Do we need to make sure we advocate for changes now, before these systems are ubiquitous?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4139baad8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4139baad8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49b60d5d2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49b60d5d2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target: ½ dozen resources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7576786b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37576786b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add social</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92b3704a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492b3704a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5000"/>
              </a:lnSpc>
              <a:spcBef>
                <a:spcPts val="0"/>
              </a:spcBef>
              <a:spcAft>
                <a:spcPts val="0"/>
              </a:spcAft>
              <a:buNone/>
            </a:pPr>
            <a:r>
              <a:rPr lang="en">
                <a:solidFill>
                  <a:schemeClr val="dk1"/>
                </a:solidFill>
              </a:rPr>
              <a:t>Allan slide</a:t>
            </a:r>
            <a:endParaRPr>
              <a:solidFill>
                <a:schemeClr val="dk1"/>
              </a:solidFill>
            </a:endParaRPr>
          </a:p>
          <a:p>
            <a:pPr marL="0" lvl="0" indent="0" algn="l" rtl="0">
              <a:lnSpc>
                <a:spcPct val="135000"/>
              </a:lnSpc>
              <a:spcBef>
                <a:spcPts val="0"/>
              </a:spcBef>
              <a:spcAft>
                <a:spcPts val="0"/>
              </a:spcAft>
              <a:buNone/>
            </a:pPr>
            <a:endParaRPr>
              <a:solidFill>
                <a:schemeClr val="dk1"/>
              </a:solidFill>
            </a:endParaRPr>
          </a:p>
          <a:p>
            <a:pPr marL="0" lvl="0" indent="0" algn="l" rtl="0">
              <a:lnSpc>
                <a:spcPct val="135000"/>
              </a:lnSpc>
              <a:spcBef>
                <a:spcPts val="0"/>
              </a:spcBef>
              <a:spcAft>
                <a:spcPts val="0"/>
              </a:spcAft>
              <a:buNone/>
            </a:pPr>
            <a:r>
              <a:rPr lang="en">
                <a:solidFill>
                  <a:schemeClr val="dk1"/>
                </a:solidFill>
              </a:rPr>
              <a:t>Thankfully, approaches and frameworks to evaluate AI are emerging from several quarters:</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States and countries - have been working on this for a few years</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Within Silicon Valley itself - have been some efforts, e.g. from Anthropic</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Within Academic Institutions - in some cases have provided blanket guidance, if not policy</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Different industries - have come up with frameworks tuned to their needs</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and now Libraries themselves</a:t>
            </a:r>
            <a:endParaRPr>
              <a:solidFill>
                <a:schemeClr val="dk1"/>
              </a:solidFill>
            </a:endParaRPr>
          </a:p>
          <a:p>
            <a:pPr marL="0" lvl="0" indent="0" algn="l" rtl="0">
              <a:lnSpc>
                <a:spcPct val="135000"/>
              </a:lnSpc>
              <a:spcBef>
                <a:spcPts val="0"/>
              </a:spcBef>
              <a:spcAft>
                <a:spcPts val="0"/>
              </a:spcAft>
              <a:buNone/>
            </a:pPr>
            <a:endParaRPr>
              <a:solidFill>
                <a:schemeClr val="dk1"/>
              </a:solidFill>
            </a:endParaRPr>
          </a:p>
          <a:p>
            <a:pPr marL="0" lvl="0" indent="0" algn="l" rtl="0">
              <a:lnSpc>
                <a:spcPct val="135000"/>
              </a:lnSpc>
              <a:spcBef>
                <a:spcPts val="0"/>
              </a:spcBef>
              <a:spcAft>
                <a:spcPts val="0"/>
              </a:spcAft>
              <a:buNone/>
            </a:pPr>
            <a:r>
              <a:rPr lang="en">
                <a:solidFill>
                  <a:schemeClr val="dk1"/>
                </a:solidFill>
              </a:rPr>
              <a:t>A burgeoning computer science literature has grown around the responsibilities inherent in engineering these tools, AI explainability, and “AI Safety”.  While for Silicon Valley, ethical considerations have seemed lately to take a backseat to launching toward what they call Artificial General Intelligence (AGI), the ethics folks are still around, producing more grounded, practical frameworks for dealing with AI.</a:t>
            </a:r>
            <a:endParaRPr>
              <a:solidFill>
                <a:schemeClr val="dk1"/>
              </a:solidFill>
            </a:endParaRPr>
          </a:p>
          <a:p>
            <a:pPr marL="0" lvl="0" indent="0" algn="l" rtl="0">
              <a:lnSpc>
                <a:spcPct val="135000"/>
              </a:lnSpc>
              <a:spcBef>
                <a:spcPts val="0"/>
              </a:spcBef>
              <a:spcAft>
                <a:spcPts val="0"/>
              </a:spcAft>
              <a:buNone/>
            </a:pPr>
            <a:endParaRPr>
              <a:solidFill>
                <a:schemeClr val="dk1"/>
              </a:solidFill>
            </a:endParaRPr>
          </a:p>
          <a:p>
            <a:pPr marL="0" lvl="0" indent="0" algn="l" rtl="0">
              <a:lnSpc>
                <a:spcPct val="135000"/>
              </a:lnSpc>
              <a:spcBef>
                <a:spcPts val="0"/>
              </a:spcBef>
              <a:spcAft>
                <a:spcPts val="0"/>
              </a:spcAft>
              <a:buNone/>
            </a:pPr>
            <a:r>
              <a:rPr lang="en">
                <a:solidFill>
                  <a:schemeClr val="dk1"/>
                </a:solidFill>
              </a:rPr>
              <a:t>This includes libraries, which have increasingly begun releasing our own guidance and frameworks, now percolating into the literature.  In this talk we’ll give an overview of some aspects of this emerging field, and dig into some relevant examples.</a:t>
            </a:r>
            <a:endParaRPr>
              <a:solidFill>
                <a:schemeClr val="dk1"/>
              </a:solidFill>
            </a:endParaRPr>
          </a:p>
          <a:p>
            <a:pPr marL="0" lvl="0" indent="0" algn="l" rtl="0">
              <a:lnSpc>
                <a:spcPct val="135000"/>
              </a:lnSpc>
              <a:spcBef>
                <a:spcPts val="0"/>
              </a:spcBef>
              <a:spcAft>
                <a:spcPts val="0"/>
              </a:spcAft>
              <a:buNone/>
            </a:pPr>
            <a:endParaRPr>
              <a:solidFill>
                <a:schemeClr val="dk1"/>
              </a:solidFill>
            </a:endParaRPr>
          </a:p>
          <a:p>
            <a:pPr marL="0" lvl="0" indent="0" algn="l" rtl="0">
              <a:lnSpc>
                <a:spcPct val="135000"/>
              </a:lnSpc>
              <a:spcBef>
                <a:spcPts val="0"/>
              </a:spcBef>
              <a:spcAft>
                <a:spcPts val="0"/>
              </a:spcAft>
              <a:buNone/>
            </a:pPr>
            <a:r>
              <a:rPr lang="en">
                <a:solidFill>
                  <a:schemeClr val="dk1"/>
                </a:solidFill>
              </a:rPr>
              <a:t>—</a:t>
            </a:r>
            <a:endParaRPr>
              <a:solidFill>
                <a:schemeClr val="dk1"/>
              </a:solidFill>
            </a:endParaRPr>
          </a:p>
          <a:p>
            <a:pPr marL="0" lvl="0" indent="0" algn="l" rtl="0">
              <a:lnSpc>
                <a:spcPct val="135000"/>
              </a:lnSpc>
              <a:spcBef>
                <a:spcPts val="0"/>
              </a:spcBef>
              <a:spcAft>
                <a:spcPts val="0"/>
              </a:spcAft>
              <a:buNone/>
            </a:pPr>
            <a:endParaRPr>
              <a:solidFill>
                <a:schemeClr val="dk1"/>
              </a:solidFill>
            </a:endParaRPr>
          </a:p>
          <a:p>
            <a:pPr marL="0" lvl="0" indent="0" algn="l" rtl="0">
              <a:lnSpc>
                <a:spcPct val="135000"/>
              </a:lnSpc>
              <a:spcBef>
                <a:spcPts val="0"/>
              </a:spcBef>
              <a:spcAft>
                <a:spcPts val="0"/>
              </a:spcAft>
              <a:buNone/>
            </a:pPr>
            <a:r>
              <a:rPr lang="en">
                <a:solidFill>
                  <a:schemeClr val="dk1"/>
                </a:solidFill>
              </a:rPr>
              <a:t>Bradley, Fiona. “Representation of Libraries in Artificial Intelligence Regulations and Implications for Ethics and Practice.” </a:t>
            </a:r>
            <a:r>
              <a:rPr lang="en" i="1">
                <a:solidFill>
                  <a:schemeClr val="dk1"/>
                </a:solidFill>
              </a:rPr>
              <a:t>Journal of the Australian Library and Information Association</a:t>
            </a:r>
            <a:r>
              <a:rPr lang="en">
                <a:solidFill>
                  <a:schemeClr val="dk1"/>
                </a:solidFill>
              </a:rPr>
              <a:t> 71, no. 3 (July 3, 2022): 189–200.</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https://doi.org/10.1080/24750158.2022.2101911</a:t>
            </a:r>
            <a:r>
              <a:rPr lang="en">
                <a:solidFill>
                  <a:schemeClr val="dk1"/>
                </a:solidFill>
              </a:rPr>
              <a:t>.</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e.g. Australian Human Rights Commission. (2021). Human rights and technology.</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chemeClr val="hlink"/>
                </a:solidFill>
                <a:hlinkClick r:id="rId4"/>
              </a:rPr>
              <a:t>https://tech.humanrights.gov.au/sites/default/files/2021-05/AHRC_RightsTech_2021_Final_Report.pdf</a:t>
            </a:r>
            <a:endParaRPr>
              <a:solidFill>
                <a:schemeClr val="dk1"/>
              </a:solidFill>
            </a:endParaRPr>
          </a:p>
          <a:p>
            <a:pPr marL="0" lvl="0" indent="0" algn="l" rtl="0">
              <a:lnSpc>
                <a:spcPct val="135000"/>
              </a:lnSpc>
              <a:spcBef>
                <a:spcPts val="0"/>
              </a:spcBef>
              <a:spcAft>
                <a:spcPts val="0"/>
              </a:spcAft>
              <a:buNone/>
            </a:pPr>
            <a:endParaRPr>
              <a:solidFill>
                <a:schemeClr val="dk1"/>
              </a:solidFill>
            </a:endParaRPr>
          </a:p>
          <a:p>
            <a:pPr marL="0" lvl="0" indent="0" algn="l" rtl="0">
              <a:lnSpc>
                <a:spcPct val="135000"/>
              </a:lnSpc>
              <a:spcBef>
                <a:spcPts val="0"/>
              </a:spcBef>
              <a:spcAft>
                <a:spcPts val="0"/>
              </a:spcAft>
              <a:buNone/>
            </a:pPr>
            <a:r>
              <a:rPr lang="en">
                <a:solidFill>
                  <a:schemeClr val="dk1"/>
                </a:solidFill>
              </a:rPr>
              <a:t>Hendrick, Rachel. “Evaluating Generative AI Resources: Separating the Tools from the Toys - Choice 360,” November 13, 2024. </a:t>
            </a:r>
            <a:r>
              <a:rPr lang="en" u="sng">
                <a:solidFill>
                  <a:schemeClr val="hlink"/>
                </a:solidFill>
                <a:hlinkClick r:id="rId5"/>
              </a:rPr>
              <a:t>https://www.choice360.org/libtech-insight/evaluating-generative-ai-resources-separating-the-tools-from-the-toys/</a:t>
            </a:r>
            <a:endParaRPr>
              <a:solidFill>
                <a:schemeClr val="dk1"/>
              </a:solidFill>
            </a:endParaRPr>
          </a:p>
          <a:p>
            <a:pPr marL="457200" lvl="0" indent="-298450" algn="l" rtl="0">
              <a:lnSpc>
                <a:spcPct val="135000"/>
              </a:lnSpc>
              <a:spcBef>
                <a:spcPts val="0"/>
              </a:spcBef>
              <a:spcAft>
                <a:spcPts val="0"/>
              </a:spcAft>
              <a:buClr>
                <a:schemeClr val="dk1"/>
              </a:buClr>
              <a:buSzPts val="1100"/>
              <a:buChar char="●"/>
            </a:pPr>
            <a:endParaRPr>
              <a:solidFill>
                <a:schemeClr val="dk1"/>
              </a:solidFill>
            </a:endParaRPr>
          </a:p>
          <a:p>
            <a:pPr marL="0" lvl="0" indent="0" algn="l" rtl="0">
              <a:lnSpc>
                <a:spcPct val="135000"/>
              </a:lnSpc>
              <a:spcBef>
                <a:spcPts val="0"/>
              </a:spcBef>
              <a:spcAft>
                <a:spcPts val="0"/>
              </a:spcAft>
              <a:buNone/>
            </a:pPr>
            <a:endParaRPr>
              <a:solidFill>
                <a:schemeClr val="dk1"/>
              </a:solidFill>
            </a:endParaRPr>
          </a:p>
          <a:p>
            <a:pPr marL="279400" lvl="0" indent="-279400" algn="l" rtl="0">
              <a:lnSpc>
                <a:spcPct val="135000"/>
              </a:lnSpc>
              <a:spcBef>
                <a:spcPts val="0"/>
              </a:spcBef>
              <a:spcAft>
                <a:spcPts val="0"/>
              </a:spcAft>
              <a:buNone/>
            </a:pPr>
            <a:r>
              <a:rPr lang="en">
                <a:solidFill>
                  <a:schemeClr val="dk1"/>
                </a:solidFill>
              </a:rPr>
              <a:t>Buhl, Marie Davidsen, Ben Bucknall, and Tammy Masterson. “Emerging Practices in Frontier AI Safety Frameworks.” arXiv, 2025.</a:t>
            </a:r>
            <a:r>
              <a:rPr lang="en">
                <a:solidFill>
                  <a:schemeClr val="dk1"/>
                </a:solidFill>
                <a:uFill>
                  <a:noFill/>
                </a:uFill>
                <a:hlinkClick r:id="rId6">
                  <a:extLst>
                    <a:ext uri="{A12FA001-AC4F-418D-AE19-62706E023703}">
                      <ahyp:hlinkClr xmlns:ahyp="http://schemas.microsoft.com/office/drawing/2018/hyperlinkcolor" val="tx"/>
                    </a:ext>
                  </a:extLst>
                </a:hlinkClick>
              </a:rPr>
              <a:t> </a:t>
            </a:r>
            <a:r>
              <a:rPr lang="en" u="sng">
                <a:solidFill>
                  <a:schemeClr val="hlink"/>
                </a:solidFill>
                <a:hlinkClick r:id="rId6"/>
              </a:rPr>
              <a:t>https://doi.org/10.48550/ARXIV.2503.04746</a:t>
            </a:r>
            <a:r>
              <a:rPr lang="en">
                <a:solidFill>
                  <a:schemeClr val="dk1"/>
                </a:solidFill>
              </a:rPr>
              <a:t>.</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An example of a paper for similar evaluation but at the level of Silicon Valley for actual AI developers.  There’s a lot of these out there.</a:t>
            </a:r>
            <a:endParaRPr>
              <a:solidFill>
                <a:schemeClr val="dk1"/>
              </a:solidFill>
            </a:endParaRPr>
          </a:p>
          <a:p>
            <a:pPr marL="0" lvl="0" indent="0" algn="l" rtl="0">
              <a:lnSpc>
                <a:spcPct val="135000"/>
              </a:lnSpc>
              <a:spcBef>
                <a:spcPts val="0"/>
              </a:spcBef>
              <a:spcAft>
                <a:spcPts val="0"/>
              </a:spcAft>
              <a:buNone/>
            </a:pPr>
            <a:endParaRPr>
              <a:solidFill>
                <a:schemeClr val="dk1"/>
              </a:solidFill>
            </a:endParaRPr>
          </a:p>
          <a:p>
            <a:pPr marL="279400" lvl="0" indent="-279400" algn="l" rtl="0">
              <a:lnSpc>
                <a:spcPct val="135000"/>
              </a:lnSpc>
              <a:spcBef>
                <a:spcPts val="0"/>
              </a:spcBef>
              <a:spcAft>
                <a:spcPts val="0"/>
              </a:spcAft>
              <a:buNone/>
            </a:pPr>
            <a:r>
              <a:rPr lang="en">
                <a:solidFill>
                  <a:schemeClr val="dk1"/>
                </a:solidFill>
              </a:rPr>
              <a:t>Dieber, Jürgen, and Sabrina Kirrane. “A Novel Model Usability Evaluation Framework (MUsE) for Explainable Artificial Intelligence.” </a:t>
            </a:r>
            <a:r>
              <a:rPr lang="en" i="1">
                <a:solidFill>
                  <a:schemeClr val="dk1"/>
                </a:solidFill>
              </a:rPr>
              <a:t>Information Fusion</a:t>
            </a:r>
            <a:r>
              <a:rPr lang="en">
                <a:solidFill>
                  <a:schemeClr val="dk1"/>
                </a:solidFill>
              </a:rPr>
              <a:t> 81 (May 1, 2022): 143–53.</a:t>
            </a:r>
            <a:r>
              <a:rPr lang="en">
                <a:solidFill>
                  <a:schemeClr val="dk1"/>
                </a:solidFill>
                <a:uFill>
                  <a:noFill/>
                </a:uFill>
                <a:hlinkClick r:id="rId7">
                  <a:extLst>
                    <a:ext uri="{A12FA001-AC4F-418D-AE19-62706E023703}">
                      <ahyp:hlinkClr xmlns:ahyp="http://schemas.microsoft.com/office/drawing/2018/hyperlinkcolor" val="tx"/>
                    </a:ext>
                  </a:extLst>
                </a:hlinkClick>
              </a:rPr>
              <a:t> </a:t>
            </a:r>
            <a:r>
              <a:rPr lang="en" u="sng">
                <a:solidFill>
                  <a:schemeClr val="hlink"/>
                </a:solidFill>
                <a:hlinkClick r:id="rId7"/>
              </a:rPr>
              <a:t>https://doi.org/10.1016/j.inffus.2021.11.017</a:t>
            </a:r>
            <a:r>
              <a:rPr lang="en">
                <a:solidFill>
                  <a:schemeClr val="dk1"/>
                </a:solidFill>
              </a:rPr>
              <a:t>.</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LIME: Local Interpretable Model-Agnostic Explanations, is an open-source framework designed to explain the decisions made by machine learning models. </a:t>
            </a:r>
            <a:endParaRPr>
              <a:solidFill>
                <a:schemeClr val="dk1"/>
              </a:solidFill>
            </a:endParaRPr>
          </a:p>
          <a:p>
            <a:pPr marL="457200" lvl="0" indent="-298450" algn="l" rtl="0">
              <a:lnSpc>
                <a:spcPct val="135000"/>
              </a:lnSpc>
              <a:spcBef>
                <a:spcPts val="0"/>
              </a:spcBef>
              <a:spcAft>
                <a:spcPts val="0"/>
              </a:spcAft>
              <a:buClr>
                <a:schemeClr val="dk1"/>
              </a:buClr>
              <a:buSzPts val="1100"/>
              <a:buChar char="●"/>
            </a:pPr>
            <a:r>
              <a:rPr lang="en">
                <a:solidFill>
                  <a:schemeClr val="dk1"/>
                </a:solidFill>
              </a:rPr>
              <a:t>Frameworks like this can be very technical, and potentially ancillary to library needs</a:t>
            </a:r>
            <a:endParaRPr>
              <a:solidFill>
                <a:schemeClr val="dk1"/>
              </a:solidFill>
            </a:endParaRPr>
          </a:p>
          <a:p>
            <a:pPr marL="914400" lvl="1" indent="-298450" algn="l" rtl="0">
              <a:lnSpc>
                <a:spcPct val="135000"/>
              </a:lnSpc>
              <a:spcBef>
                <a:spcPts val="0"/>
              </a:spcBef>
              <a:spcAft>
                <a:spcPts val="0"/>
              </a:spcAft>
              <a:buClr>
                <a:schemeClr val="dk1"/>
              </a:buClr>
              <a:buSzPts val="1100"/>
              <a:buChar char="○"/>
            </a:pPr>
            <a:r>
              <a:rPr lang="en">
                <a:solidFill>
                  <a:schemeClr val="dk1"/>
                </a:solidFill>
              </a:rPr>
              <a:t>Libraries can perhaps help to inflect approaches in the future, to encourage them to be human focused (rather than, say, for bureaucrats</a:t>
            </a:r>
            <a:endParaRPr>
              <a:solidFill>
                <a:schemeClr val="dk1"/>
              </a:solidFill>
            </a:endParaRPr>
          </a:p>
          <a:p>
            <a:pPr marL="0" lvl="0" indent="0" algn="l" rtl="0">
              <a:lnSpc>
                <a:spcPct val="135000"/>
              </a:lnSpc>
              <a:spcBef>
                <a:spcPts val="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92b3704a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492b3704a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slide</a:t>
            </a:r>
            <a:endParaRPr/>
          </a:p>
          <a:p>
            <a:pPr marL="0" lvl="0" indent="0" algn="l" rtl="0">
              <a:spcBef>
                <a:spcPts val="0"/>
              </a:spcBef>
              <a:spcAft>
                <a:spcPts val="0"/>
              </a:spcAft>
              <a:buNone/>
            </a:pPr>
            <a:endParaRPr/>
          </a:p>
          <a:p>
            <a:pPr marL="0" lvl="0" indent="0" algn="l" rtl="0">
              <a:spcBef>
                <a:spcPts val="0"/>
              </a:spcBef>
              <a:spcAft>
                <a:spcPts val="0"/>
              </a:spcAft>
              <a:buNone/>
            </a:pPr>
            <a:r>
              <a:rPr lang="en"/>
              <a:t>To get us thinking about what an evaluative framework might do, here is an important recent example, broadly applicable to academic libraries.  </a:t>
            </a:r>
            <a:endParaRPr/>
          </a:p>
          <a:p>
            <a:pPr marL="0" lvl="0" indent="0" algn="l" rtl="0">
              <a:spcBef>
                <a:spcPts val="0"/>
              </a:spcBef>
              <a:spcAft>
                <a:spcPts val="0"/>
              </a:spcAft>
              <a:buNone/>
            </a:pPr>
            <a:endParaRPr/>
          </a:p>
          <a:p>
            <a:pPr marL="0" lvl="0" indent="0" algn="l" rtl="0">
              <a:spcBef>
                <a:spcPts val="0"/>
              </a:spcBef>
              <a:spcAft>
                <a:spcPts val="0"/>
              </a:spcAft>
              <a:buNone/>
            </a:pPr>
            <a:r>
              <a:rPr lang="en"/>
              <a:t>The ACRL AI Competencies framework, [currently working toward release], is kind of a meta-framework for approaching AI at a foundational level.  It’s not really intended to help evaluate individual tools directly, but rather to guide institutions or departments toward thinking long-term about how to build capacity for thoughtful engagement with AI:  Something you can return to as tools emerge and staff roles evolve.</a:t>
            </a:r>
            <a:endParaRPr/>
          </a:p>
          <a:p>
            <a:pPr marL="0" lvl="0" indent="0" algn="l" rtl="0">
              <a:spcBef>
                <a:spcPts val="0"/>
              </a:spcBef>
              <a:spcAft>
                <a:spcPts val="0"/>
              </a:spcAft>
              <a:buNone/>
            </a:pPr>
            <a:endParaRPr/>
          </a:p>
          <a:p>
            <a:pPr marL="0" lvl="0" indent="0" algn="l" rtl="0">
              <a:spcBef>
                <a:spcPts val="0"/>
              </a:spcBef>
              <a:spcAft>
                <a:spcPts val="0"/>
              </a:spcAft>
              <a:buNone/>
            </a:pPr>
            <a:r>
              <a:rPr lang="en"/>
              <a:t>This framework is structured into two main parts, that is </a:t>
            </a:r>
            <a:r>
              <a:rPr lang="en" b="1"/>
              <a:t>dispositions</a:t>
            </a:r>
            <a:r>
              <a:rPr lang="en"/>
              <a:t> and </a:t>
            </a:r>
            <a:r>
              <a:rPr lang="en" b="1"/>
              <a:t>competencies.  </a:t>
            </a:r>
            <a:r>
              <a:rPr lang="en" b="1">
                <a:solidFill>
                  <a:schemeClr val="dk1"/>
                </a:solidFill>
              </a:rPr>
              <a:t>Dispositions</a:t>
            </a:r>
            <a:r>
              <a:rPr lang="en">
                <a:solidFill>
                  <a:schemeClr val="dk1"/>
                </a:solidFill>
              </a:rPr>
              <a:t> are like the attitudes that shape how folks might approach AI in a library setting: more about orientation than expertise:</a:t>
            </a:r>
            <a:endParaRPr/>
          </a:p>
          <a:p>
            <a:pPr marL="457200" lvl="0" indent="-298450" algn="l" rtl="0">
              <a:lnSpc>
                <a:spcPct val="115000"/>
              </a:lnSpc>
              <a:spcBef>
                <a:spcPts val="1200"/>
              </a:spcBef>
              <a:spcAft>
                <a:spcPts val="0"/>
              </a:spcAft>
              <a:buSzPts val="1100"/>
              <a:buChar char="●"/>
            </a:pPr>
            <a:r>
              <a:rPr lang="en">
                <a:solidFill>
                  <a:schemeClr val="dk1"/>
                </a:solidFill>
              </a:rPr>
              <a:t>Curiosity and experience building – the idea is for library staff to remain open-minded regarding new tools, and to get hands-on experience with the tools to understand what they actually do, and how they behave.</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Libraries should experiment, with the understanding that not everything will work.  That’s part of the process.  Institutions need to recognize that not all AI efforts will bear fruit, or will proceed in fits and starts.</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We should Include multiple perspectives – recognizing that AI impacts people in various ways, and that diverse viewpoints give a fuller picture of these tools</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Our decisions should be based on evidence, empirically, that is what a tool actually does in context, instead of relying on assumptions or marketing hype</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We need to keep humans at the center of our discussion: it’s too easy to consider this tech in some kind of isolation.</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Let’s maintain our conversation over the long haul – to treat AI as a moving target that requires ongoing discussion.  Adoption is not a one-time decision.</a:t>
            </a:r>
            <a:endParaRPr>
              <a:solidFill>
                <a:schemeClr val="dk1"/>
              </a:solidFill>
            </a:endParaRPr>
          </a:p>
          <a:p>
            <a:pPr marL="0" lvl="0" indent="0" algn="l" rtl="0">
              <a:lnSpc>
                <a:spcPct val="115000"/>
              </a:lnSpc>
              <a:spcBef>
                <a:spcPts val="1200"/>
              </a:spcBef>
              <a:spcAft>
                <a:spcPts val="0"/>
              </a:spcAft>
              <a:buNone/>
            </a:pPr>
            <a:r>
              <a:rPr lang="en" b="1">
                <a:solidFill>
                  <a:schemeClr val="dk1"/>
                </a:solidFill>
              </a:rPr>
              <a:t>Competencies</a:t>
            </a:r>
            <a:r>
              <a:rPr lang="en">
                <a:solidFill>
                  <a:schemeClr val="dk1"/>
                </a:solidFill>
              </a:rPr>
              <a:t> are the concrete knowledge areas and skills that a staff member has—an understanding of how AI works, how to evaluate its use in library contexts, how to apply it to tasks, and how to think through questions that come up along the way.  Within the framework, competencies are presented as an hierarchical set of topics, organized into four broad buckets:</a:t>
            </a:r>
            <a:endParaRPr/>
          </a:p>
          <a:p>
            <a:pPr marL="457200" lvl="0" indent="-298450" algn="l" rtl="0">
              <a:spcBef>
                <a:spcPts val="1200"/>
              </a:spcBef>
              <a:spcAft>
                <a:spcPts val="0"/>
              </a:spcAft>
              <a:buSzPts val="1100"/>
              <a:buChar char="●"/>
            </a:pPr>
            <a:r>
              <a:rPr lang="en"/>
              <a:t>Knowledge &amp; Understanding – to acquire a working grasp on how these systems function in practice</a:t>
            </a:r>
            <a:endParaRPr/>
          </a:p>
          <a:p>
            <a:pPr marL="457200" lvl="0" indent="-298450" algn="l" rtl="0">
              <a:spcBef>
                <a:spcPts val="0"/>
              </a:spcBef>
              <a:spcAft>
                <a:spcPts val="0"/>
              </a:spcAft>
              <a:buSzPts val="1100"/>
              <a:buChar char="●"/>
            </a:pPr>
            <a:r>
              <a:rPr lang="en"/>
              <a:t>Analysis &amp; Evaluation – to assess these tools in context: what they’re good at, what they might miss, and what trade-offs they bring</a:t>
            </a:r>
            <a:endParaRPr/>
          </a:p>
          <a:p>
            <a:pPr marL="457200" lvl="0" indent="-298450" algn="l" rtl="0">
              <a:spcBef>
                <a:spcPts val="0"/>
              </a:spcBef>
              <a:spcAft>
                <a:spcPts val="0"/>
              </a:spcAft>
              <a:buSzPts val="1100"/>
              <a:buChar char="●"/>
            </a:pPr>
            <a:r>
              <a:rPr lang="en"/>
              <a:t>Use &amp; Application – to try out AI in workflows where it makes sense, while keeping an eye on fit, maintenance, and actual outcomes</a:t>
            </a:r>
            <a:endParaRPr/>
          </a:p>
          <a:p>
            <a:pPr marL="457200" lvl="0" indent="-298450" algn="l" rtl="0">
              <a:spcBef>
                <a:spcPts val="0"/>
              </a:spcBef>
              <a:spcAft>
                <a:spcPts val="0"/>
              </a:spcAft>
              <a:buSzPts val="1100"/>
              <a:buChar char="●"/>
            </a:pPr>
            <a:r>
              <a:rPr lang="en"/>
              <a:t>Ethical Considerations – to think through issues like bias, privacy, transparency, labor—not as afterthoughts, but as part of the implementation process</a:t>
            </a:r>
            <a:endParaRPr b="1">
              <a:solidFill>
                <a:schemeClr val="dk1"/>
              </a:solidFill>
            </a:endParaRPr>
          </a:p>
          <a:p>
            <a:pPr marL="0" lvl="0" indent="0" algn="l" rtl="0">
              <a:lnSpc>
                <a:spcPct val="115000"/>
              </a:lnSpc>
              <a:spcBef>
                <a:spcPts val="1200"/>
              </a:spcBef>
              <a:spcAft>
                <a:spcPts val="0"/>
              </a:spcAft>
              <a:buNone/>
            </a:pPr>
            <a:r>
              <a:rPr lang="en">
                <a:solidFill>
                  <a:schemeClr val="dk1"/>
                </a:solidFill>
              </a:rPr>
              <a:t>The idea is that these two pieces—dispositions and competencies—can be used to help guide institutional conversations about AI. They don’t offer a checklist or policy, but they do suggest a way to think about staff readiness and long-term planning.</a:t>
            </a:r>
            <a:endParaRPr>
              <a:solidFill>
                <a:schemeClr val="dk1"/>
              </a:solidFill>
            </a:endParaRPr>
          </a:p>
          <a:p>
            <a:pPr marL="0" lvl="0" indent="0" algn="l" rtl="0">
              <a:lnSpc>
                <a:spcPct val="115000"/>
              </a:lnSpc>
              <a:spcBef>
                <a:spcPts val="1200"/>
              </a:spcBef>
              <a:spcAft>
                <a:spcPts val="0"/>
              </a:spcAft>
              <a:buNone/>
            </a:pPr>
            <a:r>
              <a:rPr lang="en">
                <a:solidFill>
                  <a:schemeClr val="dk1"/>
                </a:solidFill>
              </a:rPr>
              <a:t>A quote from the framework: “Recognize that learning about AI involves entering an ongoing scholarly conversation, not a finished one”</a:t>
            </a:r>
            <a:endParaRPr>
              <a:solidFill>
                <a:schemeClr val="dk1"/>
              </a:solidFill>
            </a:endParaRPr>
          </a:p>
          <a:p>
            <a:pPr marL="0" lvl="0" indent="0" algn="l" rtl="0">
              <a:lnSpc>
                <a:spcPct val="115000"/>
              </a:lnSpc>
              <a:spcBef>
                <a:spcPts val="1200"/>
              </a:spcBef>
              <a:spcAft>
                <a:spcPts val="0"/>
              </a:spcAft>
              <a:buNone/>
            </a:pPr>
            <a:r>
              <a:rPr lang="en">
                <a:solidFill>
                  <a:schemeClr val="dk1"/>
                </a:solidFill>
              </a:rPr>
              <a:t>—</a:t>
            </a:r>
            <a:endParaRPr>
              <a:solidFill>
                <a:schemeClr val="dk1"/>
              </a:solidFill>
            </a:endParaRPr>
          </a:p>
          <a:p>
            <a:pPr marL="0" lvl="0" indent="0" algn="l" rtl="0">
              <a:spcBef>
                <a:spcPts val="1200"/>
              </a:spcBef>
              <a:spcAft>
                <a:spcPts val="0"/>
              </a:spcAft>
              <a:buNone/>
            </a:pPr>
            <a:r>
              <a:rPr lang="en"/>
              <a:t>ACRL AI Competencies for Library Workers Task Force. “AI Competencies for Academic Library Workers (Draft 5 March 2025).” Accessed March 7, 2025. </a:t>
            </a:r>
            <a:r>
              <a:rPr lang="en" u="sng">
                <a:solidFill>
                  <a:schemeClr val="hlink"/>
                </a:solidFill>
                <a:hlinkClick r:id="rId3"/>
              </a:rPr>
              <a:t>https://www.ala.org/sites/default/files/2025-03/AI_Competencies_Draft.pdf</a:t>
            </a:r>
            <a:endParaRPr/>
          </a:p>
          <a:p>
            <a:pPr marL="0" lvl="0" indent="0" algn="l" rtl="0">
              <a:spcBef>
                <a:spcPts val="0"/>
              </a:spcBef>
              <a:spcAft>
                <a:spcPts val="0"/>
              </a:spcAft>
              <a:buNone/>
            </a:pPr>
            <a:endParaRPr b="1"/>
          </a:p>
          <a:p>
            <a:pPr marL="457200" lvl="0" indent="-298450" algn="l" rtl="0">
              <a:lnSpc>
                <a:spcPct val="115000"/>
              </a:lnSpc>
              <a:spcBef>
                <a:spcPts val="0"/>
              </a:spcBef>
              <a:spcAft>
                <a:spcPts val="0"/>
              </a:spcAft>
              <a:buClr>
                <a:schemeClr val="dk1"/>
              </a:buClr>
              <a:buSzPts val="1100"/>
              <a:buChar char="●"/>
            </a:pPr>
            <a:r>
              <a:rPr lang="en">
                <a:solidFill>
                  <a:schemeClr val="dk1"/>
                </a:solidFill>
              </a:rPr>
              <a:t>This will overlap with ACRL Framework for Information Literacy in Higher Education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“healthy skepticism and ongoing assessment”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Kind of a list of good ideas, without always a specific means of addressing them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Dispositions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The attitudes and mindsets library workers should cultivate—such as curiosity, adaptability, critical evaluation, and ethical awareness.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We need to be curious and willing to try and learn from success and failure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“Recognize that learning about AI involves entering an ongoing scholarly conversation, not a finished one”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Open to good as well as bad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Competencies of note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Build an understanding through experience: Follow news and try new tools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Explain the risks and benefits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use AI in your job</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“Promote fairness in use of data and design of AI systems”--how are we to do that?</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Understand data is biased, but this doesn’t promote fairness.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Expert disagreement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Policies and regulations HIPAA and FERPA - this is a big one for academic libraries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“Identify features, functions, and capabilities of AI tools necessary for library services</a:t>
            </a:r>
            <a:br>
              <a:rPr lang="en">
                <a:solidFill>
                  <a:schemeClr val="dk1"/>
                </a:solidFill>
              </a:rPr>
            </a:br>
            <a:r>
              <a:rPr lang="en">
                <a:solidFill>
                  <a:schemeClr val="dk1"/>
                </a:solidFill>
              </a:rPr>
              <a:t> connected to your job.”</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Risks of using in teaching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Understand training sources and algorithms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Learn how to create effective prompts--what about teaching these?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Privacy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4139baad8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4139baad8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Margaret will move down later in the talk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Lead into demo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cite the usability test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“at this point: this is what this is, we’ll talk about evaluation / usability test a little later in the presentation”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Some folks may not have seen this before.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Primo Research Assistant is a conversational AI tool built into Ex Libris’ Primo VE, designed to help users explore research questions using natural language. It is intended to provide concise summaries drawn from the library's indexed materials.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Allows users to ask research questions without crafting system-oriented prompts, e.g. sophisticated boolean operations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Translates natural language behind the scenes into boolean prompts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Delivers responses with citations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Integrates with Primo VE</a:t>
            </a:r>
            <a:endParaRPr>
              <a:solidFill>
                <a:schemeClr val="dk1"/>
              </a:solidFill>
            </a:endParaRPr>
          </a:p>
          <a:p>
            <a:pPr marL="0" lvl="0" indent="0" algn="l" rtl="0">
              <a:lnSpc>
                <a:spcPct val="115000"/>
              </a:lnSpc>
              <a:spcBef>
                <a:spcPts val="1200"/>
              </a:spcBef>
              <a:spcAft>
                <a:spcPts val="0"/>
              </a:spcAft>
              <a:buNone/>
            </a:pPr>
            <a:r>
              <a:rPr lang="en">
                <a:solidFill>
                  <a:schemeClr val="dk1"/>
                </a:solidFill>
              </a:rPr>
              <a:t>Note that Libraries can test the tool in a controlled “Test View” before enabling for users</a:t>
            </a:r>
            <a:endParaRPr>
              <a:solidFill>
                <a:schemeClr val="dk1"/>
              </a:solidFill>
            </a:endParaRPr>
          </a:p>
          <a:p>
            <a:pPr marL="0" lvl="0" indent="0" algn="l" rtl="0">
              <a:lnSpc>
                <a:spcPct val="115000"/>
              </a:lnSpc>
              <a:spcBef>
                <a:spcPts val="1200"/>
              </a:spcBef>
              <a:spcAft>
                <a:spcPts val="1200"/>
              </a:spcAft>
              <a:buNone/>
            </a:pPr>
            <a:r>
              <a:rPr lang="en" sz="1800">
                <a:solidFill>
                  <a:srgbClr val="FF9900"/>
                </a:solidFill>
              </a:rPr>
              <a:t>DEMO</a:t>
            </a:r>
            <a:endParaRPr sz="1800">
              <a:solidFill>
                <a:srgbClr val="FF99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497f8035a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497f8035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Allan Slide</a:t>
            </a:r>
            <a:endParaRPr/>
          </a:p>
          <a:p>
            <a:pPr marL="457200" lvl="0" indent="-298450" algn="l" rtl="0">
              <a:lnSpc>
                <a:spcPct val="115000"/>
              </a:lnSpc>
              <a:spcBef>
                <a:spcPts val="1200"/>
              </a:spcBef>
              <a:spcAft>
                <a:spcPts val="0"/>
              </a:spcAft>
              <a:buSzPts val="1100"/>
              <a:buChar char="●"/>
            </a:pPr>
            <a:r>
              <a:rPr lang="en">
                <a:solidFill>
                  <a:schemeClr val="dk1"/>
                </a:solidFill>
              </a:rPr>
              <a:t>A warm up exercise to put us in a critical frame of mind</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Need to return to first principles</a:t>
            </a:r>
            <a:endParaRPr/>
          </a:p>
          <a:p>
            <a:pPr marL="0" lvl="0" indent="0" algn="l" rtl="0">
              <a:spcBef>
                <a:spcPts val="1200"/>
              </a:spcBef>
              <a:spcAft>
                <a:spcPts val="0"/>
              </a:spcAft>
              <a:buNone/>
            </a:pPr>
            <a:r>
              <a:rPr lang="en"/>
              <a:t>Ask for audience feedback in the chat</a:t>
            </a:r>
            <a:endParaRPr/>
          </a:p>
          <a:p>
            <a:pPr marL="0" lvl="0" indent="0" algn="l" rtl="0">
              <a:spcBef>
                <a:spcPts val="0"/>
              </a:spcBef>
              <a:spcAft>
                <a:spcPts val="0"/>
              </a:spcAft>
              <a:buNone/>
            </a:pPr>
            <a:r>
              <a:rPr lang="en"/>
              <a:t>time minute or two</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4139baa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4139baa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As our collections grow, it becomes harder for humans to actually know what’s in the collection. We keep needing to make technology that obscures the volume and makes it manageable. Now we have billions of items indexed, tools like the Research Assistant may feel more manageable to students or novice researchers. But for librarians it may feel difficult because it lacks the kind of transparency and nuance we know exists.</a:t>
            </a:r>
            <a:endParaRPr/>
          </a:p>
          <a:p>
            <a:pPr marL="457200" lvl="0" indent="-298450" algn="l" rtl="0">
              <a:spcBef>
                <a:spcPts val="0"/>
              </a:spcBef>
              <a:spcAft>
                <a:spcPts val="0"/>
              </a:spcAft>
              <a:buSzPts val="1100"/>
              <a:buChar char="●"/>
            </a:pPr>
            <a:r>
              <a:rPr lang="en"/>
              <a:t>Let’s look at this from multiple perspectives.</a:t>
            </a: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Jaillant, Lise, and Arran Rees. “Applying AI to Digital Archives: Trust, Collaboration and Shared Professional Ethics.” Digital Scholarship in the Humanities 38, no. 2 (May 31, 2023): 571–85.</a:t>
            </a:r>
            <a:r>
              <a:rPr lang="en" u="sng">
                <a:solidFill>
                  <a:schemeClr val="hlink"/>
                </a:solidFill>
                <a:hlinkClick r:id="rId3"/>
              </a:rPr>
              <a:t> https://doi.org/10.1093/llc/fqac073</a:t>
            </a:r>
            <a:r>
              <a:rPr lang="en"/>
              <a:t>.</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497f8035a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497f8035a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we are only focusing on a tool in the presentation that focuses on an end user use case, but these could be equally used for internal library processes such as metadata editors or computer vision assistants. There are some frameworks that are more aimed at archival or museum processes which are linked at the end, and we can learn a lot from these as well. </a:t>
            </a:r>
            <a:r>
              <a:rPr lang="en">
                <a:solidFill>
                  <a:schemeClr val="dk1"/>
                </a:solidFill>
              </a:rPr>
              <a:t>Learning and establishing a trusted rubric will be helpful as new tools come out. We’ll show three, and do a deep dive into one.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497f8035a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497f8035a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Margaret slide</a:t>
            </a:r>
            <a:endParaRPr/>
          </a:p>
          <a:p>
            <a:pPr marL="0" lvl="0" indent="0" algn="l" rtl="0">
              <a:spcBef>
                <a:spcPts val="0"/>
              </a:spcBef>
              <a:spcAft>
                <a:spcPts val="0"/>
              </a:spcAft>
              <a:buNone/>
            </a:pPr>
            <a:endParaRPr/>
          </a:p>
          <a:p>
            <a:pPr marL="0" lvl="0" indent="0" algn="l" rtl="0">
              <a:spcBef>
                <a:spcPts val="0"/>
              </a:spcBef>
              <a:spcAft>
                <a:spcPts val="0"/>
              </a:spcAft>
              <a:buNone/>
            </a:pPr>
            <a:r>
              <a:rPr lang="en"/>
              <a:t>When the CARLI Primo VE/Discovery committee first reviewed the Primo Research Assistant there were a few big takeaways just as we looked at it, in an earlier phase. </a:t>
            </a: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King, Charlene. “Primo Research Assistant: User Testing and Feedback.” The Open University, 2025.</a:t>
            </a:r>
            <a:r>
              <a:rPr lang="en" u="sng">
                <a:solidFill>
                  <a:schemeClr val="hlink"/>
                </a:solidFill>
                <a:hlinkClick r:id="rId3"/>
              </a:rPr>
              <a:t> https://doi.org/10.21954/OU.RO.00103099</a:t>
            </a:r>
            <a:r>
              <a:rPr lang="en"/>
              <a:t>.</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542B5E"/>
            </a:gs>
            <a:gs pos="100000">
              <a:srgbClr val="702076"/>
            </a:gs>
          </a:gsLst>
          <a:lin ang="5400012" scaled="0"/>
        </a:gra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2"/>
          <p:cNvPicPr preferRelativeResize="0"/>
          <p:nvPr/>
        </p:nvPicPr>
        <p:blipFill>
          <a:blip r:embed="rId2">
            <a:alphaModFix amt="10000"/>
          </a:blip>
          <a:stretch>
            <a:fillRect/>
          </a:stretch>
        </p:blipFill>
        <p:spPr>
          <a:xfrm>
            <a:off x="3657600" y="273775"/>
            <a:ext cx="1828800" cy="1828800"/>
          </a:xfrm>
          <a:prstGeom prst="rect">
            <a:avLst/>
          </a:prstGeom>
          <a:noFill/>
          <a:ln>
            <a:noFill/>
          </a:ln>
        </p:spPr>
      </p:pic>
      <p:sp>
        <p:nvSpPr>
          <p:cNvPr id="13" name="Google Shape;13;p2"/>
          <p:cNvSpPr/>
          <p:nvPr/>
        </p:nvSpPr>
        <p:spPr>
          <a:xfrm>
            <a:off x="0" y="4754880"/>
            <a:ext cx="2286000" cy="183000"/>
          </a:xfrm>
          <a:prstGeom prst="rect">
            <a:avLst/>
          </a:prstGeom>
          <a:solidFill>
            <a:srgbClr val="1945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4;p2"/>
          <p:cNvSpPr/>
          <p:nvPr/>
        </p:nvSpPr>
        <p:spPr>
          <a:xfrm>
            <a:off x="2286000" y="4754880"/>
            <a:ext cx="2286000" cy="183000"/>
          </a:xfrm>
          <a:prstGeom prst="rect">
            <a:avLst/>
          </a:prstGeom>
          <a:solidFill>
            <a:srgbClr val="0596A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5;p2"/>
          <p:cNvSpPr/>
          <p:nvPr/>
        </p:nvSpPr>
        <p:spPr>
          <a:xfrm>
            <a:off x="4572000" y="4754880"/>
            <a:ext cx="2286000" cy="183000"/>
          </a:xfrm>
          <a:prstGeom prst="rect">
            <a:avLst/>
          </a:prstGeom>
          <a:solidFill>
            <a:srgbClr val="7D7F3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6;p2"/>
          <p:cNvSpPr/>
          <p:nvPr/>
        </p:nvSpPr>
        <p:spPr>
          <a:xfrm>
            <a:off x="6858000" y="4754880"/>
            <a:ext cx="2286000" cy="183000"/>
          </a:xfrm>
          <a:prstGeom prst="rect">
            <a:avLst/>
          </a:prstGeom>
          <a:solidFill>
            <a:srgbClr val="0066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7" name="Google Shape;17;p2"/>
          <p:cNvPicPr preferRelativeResize="0"/>
          <p:nvPr/>
        </p:nvPicPr>
        <p:blipFill>
          <a:blip r:embed="rId3">
            <a:alphaModFix/>
          </a:blip>
          <a:stretch>
            <a:fillRect/>
          </a:stretch>
        </p:blipFill>
        <p:spPr>
          <a:xfrm>
            <a:off x="3657600" y="2364436"/>
            <a:ext cx="1828797" cy="457200"/>
          </a:xfrm>
          <a:prstGeom prst="rect">
            <a:avLst/>
          </a:prstGeom>
          <a:noFill/>
          <a:ln>
            <a:noFill/>
          </a:ln>
        </p:spPr>
      </p:pic>
      <p:sp>
        <p:nvSpPr>
          <p:cNvPr id="18" name="Google Shape;18;p2"/>
          <p:cNvSpPr txBox="1">
            <a:spLocks noGrp="1"/>
          </p:cNvSpPr>
          <p:nvPr>
            <p:ph type="ctrTitle"/>
          </p:nvPr>
        </p:nvSpPr>
        <p:spPr>
          <a:xfrm>
            <a:off x="311700" y="2895675"/>
            <a:ext cx="8520600" cy="964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sz="3200" b="1">
                <a:solidFill>
                  <a:schemeClr val="lt1"/>
                </a:solidFill>
                <a:latin typeface="Lato"/>
                <a:ea typeface="Lato"/>
                <a:cs typeface="Lato"/>
                <a:sym typeface="Lato"/>
              </a:defRPr>
            </a:lvl9pPr>
          </a:lstStyle>
          <a:p>
            <a:endParaRPr/>
          </a:p>
        </p:txBody>
      </p:sp>
      <p:sp>
        <p:nvSpPr>
          <p:cNvPr id="19" name="Google Shape;19;p2"/>
          <p:cNvSpPr txBox="1">
            <a:spLocks noGrp="1"/>
          </p:cNvSpPr>
          <p:nvPr>
            <p:ph type="subTitle" idx="1"/>
          </p:nvPr>
        </p:nvSpPr>
        <p:spPr>
          <a:xfrm>
            <a:off x="311700" y="3860575"/>
            <a:ext cx="8520600" cy="894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400"/>
              <a:buFont typeface="Times"/>
              <a:buNone/>
              <a:defRPr sz="2400">
                <a:solidFill>
                  <a:schemeClr val="lt1"/>
                </a:solidFill>
                <a:latin typeface="Times"/>
                <a:ea typeface="Times"/>
                <a:cs typeface="Times"/>
                <a:sym typeface="Time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sp>
        <p:nvSpPr>
          <p:cNvPr id="114" name="Google Shape;114;p11"/>
          <p:cNvSpPr/>
          <p:nvPr/>
        </p:nvSpPr>
        <p:spPr>
          <a:xfrm>
            <a:off x="-225" y="4686300"/>
            <a:ext cx="9144000" cy="4572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11"/>
          <p:cNvSpPr/>
          <p:nvPr/>
        </p:nvSpPr>
        <p:spPr>
          <a:xfrm>
            <a:off x="8778150" y="4686300"/>
            <a:ext cx="183000" cy="457200"/>
          </a:xfrm>
          <a:prstGeom prst="rect">
            <a:avLst/>
          </a:prstGeom>
          <a:solidFill>
            <a:srgbClr val="19458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11"/>
          <p:cNvSpPr/>
          <p:nvPr/>
        </p:nvSpPr>
        <p:spPr>
          <a:xfrm>
            <a:off x="8960989" y="4686300"/>
            <a:ext cx="183000" cy="457200"/>
          </a:xfrm>
          <a:prstGeom prst="rect">
            <a:avLst/>
          </a:prstGeom>
          <a:solidFill>
            <a:srgbClr val="0596A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11"/>
          <p:cNvSpPr/>
          <p:nvPr/>
        </p:nvSpPr>
        <p:spPr>
          <a:xfrm>
            <a:off x="8412142" y="4686300"/>
            <a:ext cx="183000" cy="457200"/>
          </a:xfrm>
          <a:prstGeom prst="rect">
            <a:avLst/>
          </a:prstGeom>
          <a:solidFill>
            <a:srgbClr val="7D7F3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118;p11"/>
          <p:cNvSpPr/>
          <p:nvPr/>
        </p:nvSpPr>
        <p:spPr>
          <a:xfrm>
            <a:off x="8595153" y="4686300"/>
            <a:ext cx="183000" cy="457200"/>
          </a:xfrm>
          <a:prstGeom prst="rect">
            <a:avLst/>
          </a:prstGeom>
          <a:solidFill>
            <a:srgbClr val="70207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1"/>
          <p:cNvSpPr/>
          <p:nvPr/>
        </p:nvSpPr>
        <p:spPr>
          <a:xfrm>
            <a:off x="8229155" y="4686300"/>
            <a:ext cx="183000" cy="457200"/>
          </a:xfrm>
          <a:prstGeom prst="rect">
            <a:avLst/>
          </a:prstGeom>
          <a:solidFill>
            <a:srgbClr val="0066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11"/>
          <p:cNvSpPr txBox="1">
            <a:spLocks noGrp="1"/>
          </p:cNvSpPr>
          <p:nvPr>
            <p:ph type="title" hasCustomPrompt="1"/>
          </p:nvPr>
        </p:nvSpPr>
        <p:spPr>
          <a:xfrm>
            <a:off x="311700" y="745900"/>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1" name="Google Shape;121;p11"/>
          <p:cNvSpPr txBox="1">
            <a:spLocks noGrp="1"/>
          </p:cNvSpPr>
          <p:nvPr>
            <p:ph type="body" idx="1"/>
          </p:nvPr>
        </p:nvSpPr>
        <p:spPr>
          <a:xfrm>
            <a:off x="311700" y="2792000"/>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atin typeface="Lato"/>
                <a:ea typeface="Lato"/>
                <a:cs typeface="Lato"/>
                <a:sym typeface="Lato"/>
              </a:defRPr>
            </a:lvl1pPr>
            <a:lvl2pPr marL="914400" lvl="1" indent="-317500" algn="ctr">
              <a:spcBef>
                <a:spcPts val="0"/>
              </a:spcBef>
              <a:spcAft>
                <a:spcPts val="0"/>
              </a:spcAft>
              <a:buSzPts val="1400"/>
              <a:buFont typeface="Lato"/>
              <a:buChar char="○"/>
              <a:defRPr>
                <a:latin typeface="Lato"/>
                <a:ea typeface="Lato"/>
                <a:cs typeface="Lato"/>
                <a:sym typeface="Lato"/>
              </a:defRPr>
            </a:lvl2pPr>
            <a:lvl3pPr marL="1371600" lvl="2" indent="-317500" algn="ctr">
              <a:spcBef>
                <a:spcPts val="0"/>
              </a:spcBef>
              <a:spcAft>
                <a:spcPts val="0"/>
              </a:spcAft>
              <a:buSzPts val="1400"/>
              <a:buFont typeface="Lato"/>
              <a:buChar char="■"/>
              <a:defRPr>
                <a:latin typeface="Lato"/>
                <a:ea typeface="Lato"/>
                <a:cs typeface="Lato"/>
                <a:sym typeface="Lato"/>
              </a:defRPr>
            </a:lvl3pPr>
            <a:lvl4pPr marL="1828800" lvl="3" indent="-317500" algn="ctr">
              <a:spcBef>
                <a:spcPts val="0"/>
              </a:spcBef>
              <a:spcAft>
                <a:spcPts val="0"/>
              </a:spcAft>
              <a:buSzPts val="1400"/>
              <a:buFont typeface="Lato"/>
              <a:buChar char="●"/>
              <a:defRPr>
                <a:latin typeface="Lato"/>
                <a:ea typeface="Lato"/>
                <a:cs typeface="Lato"/>
                <a:sym typeface="Lato"/>
              </a:defRPr>
            </a:lvl4pPr>
            <a:lvl5pPr marL="2286000" lvl="4" indent="-317500" algn="ctr">
              <a:spcBef>
                <a:spcPts val="0"/>
              </a:spcBef>
              <a:spcAft>
                <a:spcPts val="0"/>
              </a:spcAft>
              <a:buSzPts val="1400"/>
              <a:buFont typeface="Lato"/>
              <a:buChar char="○"/>
              <a:defRPr>
                <a:latin typeface="Lato"/>
                <a:ea typeface="Lato"/>
                <a:cs typeface="Lato"/>
                <a:sym typeface="Lato"/>
              </a:defRPr>
            </a:lvl5pPr>
            <a:lvl6pPr marL="2743200" lvl="5" indent="-317500" algn="ctr">
              <a:spcBef>
                <a:spcPts val="0"/>
              </a:spcBef>
              <a:spcAft>
                <a:spcPts val="0"/>
              </a:spcAft>
              <a:buSzPts val="1400"/>
              <a:buFont typeface="Lato"/>
              <a:buChar char="■"/>
              <a:defRPr>
                <a:latin typeface="Lato"/>
                <a:ea typeface="Lato"/>
                <a:cs typeface="Lato"/>
                <a:sym typeface="Lato"/>
              </a:defRPr>
            </a:lvl6pPr>
            <a:lvl7pPr marL="3200400" lvl="6" indent="-317500" algn="ctr">
              <a:spcBef>
                <a:spcPts val="0"/>
              </a:spcBef>
              <a:spcAft>
                <a:spcPts val="0"/>
              </a:spcAft>
              <a:buSzPts val="1400"/>
              <a:buFont typeface="Lato"/>
              <a:buChar char="●"/>
              <a:defRPr>
                <a:latin typeface="Lato"/>
                <a:ea typeface="Lato"/>
                <a:cs typeface="Lato"/>
                <a:sym typeface="Lato"/>
              </a:defRPr>
            </a:lvl7pPr>
            <a:lvl8pPr marL="3657600" lvl="7" indent="-317500" algn="ctr">
              <a:spcBef>
                <a:spcPts val="0"/>
              </a:spcBef>
              <a:spcAft>
                <a:spcPts val="0"/>
              </a:spcAft>
              <a:buSzPts val="1400"/>
              <a:buFont typeface="Lato"/>
              <a:buChar char="○"/>
              <a:defRPr>
                <a:latin typeface="Lato"/>
                <a:ea typeface="Lato"/>
                <a:cs typeface="Lato"/>
                <a:sym typeface="Lato"/>
              </a:defRPr>
            </a:lvl8pPr>
            <a:lvl9pPr marL="4114800" lvl="8" indent="-317500" algn="ctr">
              <a:spcBef>
                <a:spcPts val="0"/>
              </a:spcBef>
              <a:spcAft>
                <a:spcPts val="0"/>
              </a:spcAft>
              <a:buSzPts val="1400"/>
              <a:buFont typeface="Lato"/>
              <a:buChar char="■"/>
              <a:defRPr>
                <a:latin typeface="Lato"/>
                <a:ea typeface="Lato"/>
                <a:cs typeface="Lato"/>
                <a:sym typeface="Lato"/>
              </a:defRPr>
            </a:lvl9pPr>
          </a:lstStyle>
          <a:p>
            <a:endParaRPr/>
          </a:p>
        </p:txBody>
      </p:sp>
      <p:sp>
        <p:nvSpPr>
          <p:cNvPr id="122" name="Google Shape;12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3" name="Google Shape;123;p11"/>
          <p:cNvPicPr preferRelativeResize="0"/>
          <p:nvPr/>
        </p:nvPicPr>
        <p:blipFill>
          <a:blip r:embed="rId2">
            <a:alphaModFix amt="25000"/>
          </a:blip>
          <a:stretch>
            <a:fillRect/>
          </a:stretch>
        </p:blipFill>
        <p:spPr>
          <a:xfrm>
            <a:off x="76200" y="4745538"/>
            <a:ext cx="338726" cy="338725"/>
          </a:xfrm>
          <a:prstGeom prst="rect">
            <a:avLst/>
          </a:prstGeom>
          <a:noFill/>
          <a:ln>
            <a:noFill/>
          </a:ln>
        </p:spPr>
      </p:pic>
      <p:sp>
        <p:nvSpPr>
          <p:cNvPr id="124" name="Google Shape;124;p11"/>
          <p:cNvSpPr txBox="1">
            <a:spLocks noGrp="1"/>
          </p:cNvSpPr>
          <p:nvPr>
            <p:ph type="sldNum" idx="2"/>
          </p:nvPr>
        </p:nvSpPr>
        <p:spPr>
          <a:xfrm>
            <a:off x="7497450" y="4686303"/>
            <a:ext cx="548700" cy="457200"/>
          </a:xfrm>
          <a:prstGeom prst="rect">
            <a:avLst/>
          </a:prstGeom>
          <a:ln>
            <a:noFill/>
          </a:ln>
        </p:spPr>
        <p:txBody>
          <a:bodyPr spcFirstLastPara="1" wrap="square" lIns="91425" tIns="91425" rIns="91425" bIns="91425" anchor="ctr" anchorCtr="0">
            <a:normAutofit/>
          </a:bodyPr>
          <a:lstStyle>
            <a:lvl1pPr lvl="0">
              <a:buNone/>
              <a:defRPr>
                <a:solidFill>
                  <a:schemeClr val="lt1"/>
                </a:solidFill>
                <a:latin typeface="Lato"/>
                <a:ea typeface="Lato"/>
                <a:cs typeface="Lato"/>
                <a:sym typeface="Lato"/>
              </a:defRPr>
            </a:lvl1pPr>
            <a:lvl2pPr lvl="1">
              <a:buNone/>
              <a:defRPr>
                <a:solidFill>
                  <a:schemeClr val="lt1"/>
                </a:solidFill>
                <a:latin typeface="Lato"/>
                <a:ea typeface="Lato"/>
                <a:cs typeface="Lato"/>
                <a:sym typeface="Lato"/>
              </a:defRPr>
            </a:lvl2pPr>
            <a:lvl3pPr lvl="2">
              <a:buNone/>
              <a:defRPr>
                <a:solidFill>
                  <a:schemeClr val="lt1"/>
                </a:solidFill>
                <a:latin typeface="Lato"/>
                <a:ea typeface="Lato"/>
                <a:cs typeface="Lato"/>
                <a:sym typeface="Lato"/>
              </a:defRPr>
            </a:lvl3pPr>
            <a:lvl4pPr lvl="3">
              <a:buNone/>
              <a:defRPr>
                <a:solidFill>
                  <a:schemeClr val="lt1"/>
                </a:solidFill>
                <a:latin typeface="Lato"/>
                <a:ea typeface="Lato"/>
                <a:cs typeface="Lato"/>
                <a:sym typeface="Lato"/>
              </a:defRPr>
            </a:lvl4pPr>
            <a:lvl5pPr lvl="4">
              <a:buNone/>
              <a:defRPr>
                <a:solidFill>
                  <a:schemeClr val="lt1"/>
                </a:solidFill>
                <a:latin typeface="Lato"/>
                <a:ea typeface="Lato"/>
                <a:cs typeface="Lato"/>
                <a:sym typeface="Lato"/>
              </a:defRPr>
            </a:lvl5pPr>
            <a:lvl6pPr lvl="5">
              <a:buNone/>
              <a:defRPr>
                <a:solidFill>
                  <a:schemeClr val="lt1"/>
                </a:solidFill>
                <a:latin typeface="Lato"/>
                <a:ea typeface="Lato"/>
                <a:cs typeface="Lato"/>
                <a:sym typeface="Lato"/>
              </a:defRPr>
            </a:lvl6pPr>
            <a:lvl7pPr lvl="6">
              <a:buNone/>
              <a:defRPr>
                <a:solidFill>
                  <a:schemeClr val="lt1"/>
                </a:solidFill>
                <a:latin typeface="Lato"/>
                <a:ea typeface="Lato"/>
                <a:cs typeface="Lato"/>
                <a:sym typeface="Lato"/>
              </a:defRPr>
            </a:lvl7pPr>
            <a:lvl8pPr lvl="7">
              <a:buNone/>
              <a:defRPr>
                <a:solidFill>
                  <a:schemeClr val="lt1"/>
                </a:solidFill>
                <a:latin typeface="Lato"/>
                <a:ea typeface="Lato"/>
                <a:cs typeface="Lato"/>
                <a:sym typeface="Lato"/>
              </a:defRPr>
            </a:lvl8pPr>
            <a:lvl9pPr lvl="8">
              <a:buNone/>
              <a:defRPr>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542B5E"/>
            </a:gs>
            <a:gs pos="100000">
              <a:srgbClr val="702076"/>
            </a:gs>
          </a:gsLst>
          <a:lin ang="5400012" scaled="0"/>
        </a:gradFill>
        <a:effectLst/>
      </p:bgPr>
    </p:bg>
    <p:spTree>
      <p:nvGrpSpPr>
        <p:cNvPr id="1" name="Shape 125"/>
        <p:cNvGrpSpPr/>
        <p:nvPr/>
      </p:nvGrpSpPr>
      <p:grpSpPr>
        <a:xfrm>
          <a:off x="0" y="0"/>
          <a:ext cx="0" cy="0"/>
          <a:chOff x="0" y="0"/>
          <a:chExt cx="0" cy="0"/>
        </a:xfrm>
      </p:grpSpPr>
      <p:pic>
        <p:nvPicPr>
          <p:cNvPr id="126" name="Google Shape;126;p12"/>
          <p:cNvPicPr preferRelativeResize="0"/>
          <p:nvPr/>
        </p:nvPicPr>
        <p:blipFill>
          <a:blip r:embed="rId2">
            <a:alphaModFix amt="15000"/>
          </a:blip>
          <a:stretch>
            <a:fillRect/>
          </a:stretch>
        </p:blipFill>
        <p:spPr>
          <a:xfrm>
            <a:off x="7157875" y="263675"/>
            <a:ext cx="1686251" cy="1686251"/>
          </a:xfrm>
          <a:prstGeom prst="rect">
            <a:avLst/>
          </a:prstGeom>
          <a:noFill/>
          <a:ln>
            <a:noFill/>
          </a:ln>
        </p:spPr>
      </p:pic>
      <p:sp>
        <p:nvSpPr>
          <p:cNvPr id="127" name="Google Shape;127;p12"/>
          <p:cNvSpPr/>
          <p:nvPr/>
        </p:nvSpPr>
        <p:spPr>
          <a:xfrm>
            <a:off x="0" y="4754880"/>
            <a:ext cx="2286000" cy="183000"/>
          </a:xfrm>
          <a:prstGeom prst="rect">
            <a:avLst/>
          </a:prstGeom>
          <a:solidFill>
            <a:srgbClr val="1945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 name="Google Shape;128;p12"/>
          <p:cNvSpPr/>
          <p:nvPr/>
        </p:nvSpPr>
        <p:spPr>
          <a:xfrm>
            <a:off x="2286000" y="4754880"/>
            <a:ext cx="2286000" cy="183000"/>
          </a:xfrm>
          <a:prstGeom prst="rect">
            <a:avLst/>
          </a:prstGeom>
          <a:solidFill>
            <a:srgbClr val="0596A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12"/>
          <p:cNvSpPr/>
          <p:nvPr/>
        </p:nvSpPr>
        <p:spPr>
          <a:xfrm>
            <a:off x="4572000" y="4754880"/>
            <a:ext cx="2286000" cy="183000"/>
          </a:xfrm>
          <a:prstGeom prst="rect">
            <a:avLst/>
          </a:prstGeom>
          <a:solidFill>
            <a:srgbClr val="7D7F3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2"/>
          <p:cNvSpPr/>
          <p:nvPr/>
        </p:nvSpPr>
        <p:spPr>
          <a:xfrm>
            <a:off x="6858000" y="4754880"/>
            <a:ext cx="2286000" cy="183000"/>
          </a:xfrm>
          <a:prstGeom prst="rect">
            <a:avLst/>
          </a:prstGeom>
          <a:solidFill>
            <a:srgbClr val="0066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1" name="Google Shape;131;p12"/>
          <p:cNvPicPr preferRelativeResize="0"/>
          <p:nvPr/>
        </p:nvPicPr>
        <p:blipFill>
          <a:blip r:embed="rId3">
            <a:alphaModFix/>
          </a:blip>
          <a:stretch>
            <a:fillRect/>
          </a:stretch>
        </p:blipFill>
        <p:spPr>
          <a:xfrm>
            <a:off x="7157875" y="2155805"/>
            <a:ext cx="1686249" cy="4159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311700" y="1413550"/>
            <a:ext cx="8520600" cy="964800"/>
          </a:xfrm>
          <a:prstGeom prst="rect">
            <a:avLst/>
          </a:prstGeom>
        </p:spPr>
        <p:txBody>
          <a:bodyPr spcFirstLastPara="1" wrap="square" lIns="91425" tIns="91425" rIns="91425" bIns="91425" anchor="b" anchorCtr="0">
            <a:normAutofit/>
          </a:bodyPr>
          <a:lstStyle>
            <a:lvl1pPr lvl="0" algn="ctr">
              <a:spcBef>
                <a:spcPts val="0"/>
              </a:spcBef>
              <a:spcAft>
                <a:spcPts val="0"/>
              </a:spcAft>
              <a:buSzPts val="3200"/>
              <a:buFont typeface="Lato"/>
              <a:buNone/>
              <a:defRPr sz="3200" b="1">
                <a:latin typeface="Lato"/>
                <a:ea typeface="Lato"/>
                <a:cs typeface="Lato"/>
                <a:sym typeface="Lato"/>
              </a:defRPr>
            </a:lvl1pPr>
            <a:lvl2pPr lvl="1" algn="ctr">
              <a:spcBef>
                <a:spcPts val="0"/>
              </a:spcBef>
              <a:spcAft>
                <a:spcPts val="0"/>
              </a:spcAft>
              <a:buSzPts val="3200"/>
              <a:buFont typeface="Lato"/>
              <a:buNone/>
              <a:defRPr sz="3200" b="1">
                <a:latin typeface="Lato"/>
                <a:ea typeface="Lato"/>
                <a:cs typeface="Lato"/>
                <a:sym typeface="Lato"/>
              </a:defRPr>
            </a:lvl2pPr>
            <a:lvl3pPr lvl="2" algn="ctr">
              <a:spcBef>
                <a:spcPts val="0"/>
              </a:spcBef>
              <a:spcAft>
                <a:spcPts val="0"/>
              </a:spcAft>
              <a:buSzPts val="3200"/>
              <a:buFont typeface="Lato"/>
              <a:buNone/>
              <a:defRPr sz="3200" b="1">
                <a:latin typeface="Lato"/>
                <a:ea typeface="Lato"/>
                <a:cs typeface="Lato"/>
                <a:sym typeface="Lato"/>
              </a:defRPr>
            </a:lvl3pPr>
            <a:lvl4pPr lvl="3" algn="ctr">
              <a:spcBef>
                <a:spcPts val="0"/>
              </a:spcBef>
              <a:spcAft>
                <a:spcPts val="0"/>
              </a:spcAft>
              <a:buSzPts val="3200"/>
              <a:buFont typeface="Lato"/>
              <a:buNone/>
              <a:defRPr sz="3200" b="1">
                <a:latin typeface="Lato"/>
                <a:ea typeface="Lato"/>
                <a:cs typeface="Lato"/>
                <a:sym typeface="Lato"/>
              </a:defRPr>
            </a:lvl4pPr>
            <a:lvl5pPr lvl="4" algn="ctr">
              <a:spcBef>
                <a:spcPts val="0"/>
              </a:spcBef>
              <a:spcAft>
                <a:spcPts val="0"/>
              </a:spcAft>
              <a:buSzPts val="3200"/>
              <a:buFont typeface="Lato"/>
              <a:buNone/>
              <a:defRPr sz="3200" b="1">
                <a:latin typeface="Lato"/>
                <a:ea typeface="Lato"/>
                <a:cs typeface="Lato"/>
                <a:sym typeface="Lato"/>
              </a:defRPr>
            </a:lvl5pPr>
            <a:lvl6pPr lvl="5" algn="ctr">
              <a:spcBef>
                <a:spcPts val="0"/>
              </a:spcBef>
              <a:spcAft>
                <a:spcPts val="0"/>
              </a:spcAft>
              <a:buSzPts val="3200"/>
              <a:buFont typeface="Lato"/>
              <a:buNone/>
              <a:defRPr sz="3200" b="1">
                <a:latin typeface="Lato"/>
                <a:ea typeface="Lato"/>
                <a:cs typeface="Lato"/>
                <a:sym typeface="Lato"/>
              </a:defRPr>
            </a:lvl6pPr>
            <a:lvl7pPr lvl="6" algn="ctr">
              <a:spcBef>
                <a:spcPts val="0"/>
              </a:spcBef>
              <a:spcAft>
                <a:spcPts val="0"/>
              </a:spcAft>
              <a:buSzPts val="3200"/>
              <a:buFont typeface="Lato"/>
              <a:buNone/>
              <a:defRPr sz="3200" b="1">
                <a:latin typeface="Lato"/>
                <a:ea typeface="Lato"/>
                <a:cs typeface="Lato"/>
                <a:sym typeface="Lato"/>
              </a:defRPr>
            </a:lvl7pPr>
            <a:lvl8pPr lvl="7" algn="ctr">
              <a:spcBef>
                <a:spcPts val="0"/>
              </a:spcBef>
              <a:spcAft>
                <a:spcPts val="0"/>
              </a:spcAft>
              <a:buSzPts val="3200"/>
              <a:buFont typeface="Lato"/>
              <a:buNone/>
              <a:defRPr sz="3200" b="1">
                <a:latin typeface="Lato"/>
                <a:ea typeface="Lato"/>
                <a:cs typeface="Lato"/>
                <a:sym typeface="Lato"/>
              </a:defRPr>
            </a:lvl8pPr>
            <a:lvl9pPr lvl="8" algn="ctr">
              <a:spcBef>
                <a:spcPts val="0"/>
              </a:spcBef>
              <a:spcAft>
                <a:spcPts val="0"/>
              </a:spcAft>
              <a:buSzPts val="3200"/>
              <a:buFont typeface="Lato"/>
              <a:buNone/>
              <a:defRPr sz="3200" b="1">
                <a:latin typeface="Lato"/>
                <a:ea typeface="Lato"/>
                <a:cs typeface="Lato"/>
                <a:sym typeface="Lato"/>
              </a:defRPr>
            </a:lvl9pPr>
          </a:lstStyle>
          <a:p>
            <a:endParaRPr/>
          </a:p>
        </p:txBody>
      </p:sp>
      <p:sp>
        <p:nvSpPr>
          <p:cNvPr id="22" name="Google Shape;22;p3"/>
          <p:cNvSpPr txBox="1">
            <a:spLocks noGrp="1"/>
          </p:cNvSpPr>
          <p:nvPr>
            <p:ph type="subTitle" idx="1"/>
          </p:nvPr>
        </p:nvSpPr>
        <p:spPr>
          <a:xfrm>
            <a:off x="311700" y="2378450"/>
            <a:ext cx="8520600" cy="894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400"/>
              <a:buFont typeface="Times"/>
              <a:buNone/>
              <a:defRPr sz="2400">
                <a:solidFill>
                  <a:schemeClr val="dk1"/>
                </a:solidFill>
                <a:latin typeface="Times"/>
                <a:ea typeface="Times"/>
                <a:cs typeface="Times"/>
                <a:sym typeface="Times"/>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23" name="Google Shape;23;p3"/>
          <p:cNvSpPr/>
          <p:nvPr/>
        </p:nvSpPr>
        <p:spPr>
          <a:xfrm>
            <a:off x="-225" y="4686300"/>
            <a:ext cx="9144000" cy="4572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24;p3"/>
          <p:cNvSpPr/>
          <p:nvPr/>
        </p:nvSpPr>
        <p:spPr>
          <a:xfrm>
            <a:off x="8778150" y="4686300"/>
            <a:ext cx="183000" cy="457200"/>
          </a:xfrm>
          <a:prstGeom prst="rect">
            <a:avLst/>
          </a:prstGeom>
          <a:solidFill>
            <a:srgbClr val="19458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25;p3"/>
          <p:cNvSpPr/>
          <p:nvPr/>
        </p:nvSpPr>
        <p:spPr>
          <a:xfrm>
            <a:off x="8960989" y="4686300"/>
            <a:ext cx="183000" cy="457200"/>
          </a:xfrm>
          <a:prstGeom prst="rect">
            <a:avLst/>
          </a:prstGeom>
          <a:solidFill>
            <a:srgbClr val="0596A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26;p3"/>
          <p:cNvSpPr/>
          <p:nvPr/>
        </p:nvSpPr>
        <p:spPr>
          <a:xfrm>
            <a:off x="8412142" y="4686300"/>
            <a:ext cx="183000" cy="457200"/>
          </a:xfrm>
          <a:prstGeom prst="rect">
            <a:avLst/>
          </a:prstGeom>
          <a:solidFill>
            <a:srgbClr val="7D7F3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27;p3"/>
          <p:cNvSpPr/>
          <p:nvPr/>
        </p:nvSpPr>
        <p:spPr>
          <a:xfrm>
            <a:off x="8595153" y="4686300"/>
            <a:ext cx="183000" cy="457200"/>
          </a:xfrm>
          <a:prstGeom prst="rect">
            <a:avLst/>
          </a:prstGeom>
          <a:solidFill>
            <a:srgbClr val="70207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28;p3"/>
          <p:cNvSpPr/>
          <p:nvPr/>
        </p:nvSpPr>
        <p:spPr>
          <a:xfrm>
            <a:off x="8229155" y="4686300"/>
            <a:ext cx="183000" cy="457200"/>
          </a:xfrm>
          <a:prstGeom prst="rect">
            <a:avLst/>
          </a:prstGeom>
          <a:solidFill>
            <a:srgbClr val="0066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 name="Google Shape;29;p3"/>
          <p:cNvPicPr preferRelativeResize="0"/>
          <p:nvPr/>
        </p:nvPicPr>
        <p:blipFill>
          <a:blip r:embed="rId2">
            <a:alphaModFix amt="25000"/>
          </a:blip>
          <a:stretch>
            <a:fillRect/>
          </a:stretch>
        </p:blipFill>
        <p:spPr>
          <a:xfrm>
            <a:off x="76200" y="4745538"/>
            <a:ext cx="338726" cy="338725"/>
          </a:xfrm>
          <a:prstGeom prst="rect">
            <a:avLst/>
          </a:prstGeom>
          <a:noFill/>
          <a:ln>
            <a:noFill/>
          </a:ln>
        </p:spPr>
      </p:pic>
      <p:sp>
        <p:nvSpPr>
          <p:cNvPr id="30" name="Google Shape;30;p3"/>
          <p:cNvSpPr txBox="1">
            <a:spLocks noGrp="1"/>
          </p:cNvSpPr>
          <p:nvPr>
            <p:ph type="sldNum" idx="12"/>
          </p:nvPr>
        </p:nvSpPr>
        <p:spPr>
          <a:xfrm>
            <a:off x="7497450" y="4686303"/>
            <a:ext cx="548700" cy="457200"/>
          </a:xfrm>
          <a:prstGeom prst="rect">
            <a:avLst/>
          </a:prstGeom>
          <a:ln>
            <a:noFill/>
          </a:ln>
        </p:spPr>
        <p:txBody>
          <a:bodyPr spcFirstLastPara="1" wrap="square" lIns="91425" tIns="91425" rIns="91425" bIns="91425" anchor="ctr" anchorCtr="0">
            <a:normAutofit/>
          </a:bodyPr>
          <a:lstStyle>
            <a:lvl1pPr lvl="0">
              <a:buNone/>
              <a:defRPr>
                <a:solidFill>
                  <a:schemeClr val="lt1"/>
                </a:solidFill>
                <a:latin typeface="Lato"/>
                <a:ea typeface="Lato"/>
                <a:cs typeface="Lato"/>
                <a:sym typeface="Lato"/>
              </a:defRPr>
            </a:lvl1pPr>
            <a:lvl2pPr lvl="1">
              <a:buNone/>
              <a:defRPr>
                <a:solidFill>
                  <a:schemeClr val="lt1"/>
                </a:solidFill>
                <a:latin typeface="Lato"/>
                <a:ea typeface="Lato"/>
                <a:cs typeface="Lato"/>
                <a:sym typeface="Lato"/>
              </a:defRPr>
            </a:lvl2pPr>
            <a:lvl3pPr lvl="2">
              <a:buNone/>
              <a:defRPr>
                <a:solidFill>
                  <a:schemeClr val="lt1"/>
                </a:solidFill>
                <a:latin typeface="Lato"/>
                <a:ea typeface="Lato"/>
                <a:cs typeface="Lato"/>
                <a:sym typeface="Lato"/>
              </a:defRPr>
            </a:lvl3pPr>
            <a:lvl4pPr lvl="3">
              <a:buNone/>
              <a:defRPr>
                <a:solidFill>
                  <a:schemeClr val="lt1"/>
                </a:solidFill>
                <a:latin typeface="Lato"/>
                <a:ea typeface="Lato"/>
                <a:cs typeface="Lato"/>
                <a:sym typeface="Lato"/>
              </a:defRPr>
            </a:lvl4pPr>
            <a:lvl5pPr lvl="4">
              <a:buNone/>
              <a:defRPr>
                <a:solidFill>
                  <a:schemeClr val="lt1"/>
                </a:solidFill>
                <a:latin typeface="Lato"/>
                <a:ea typeface="Lato"/>
                <a:cs typeface="Lato"/>
                <a:sym typeface="Lato"/>
              </a:defRPr>
            </a:lvl5pPr>
            <a:lvl6pPr lvl="5">
              <a:buNone/>
              <a:defRPr>
                <a:solidFill>
                  <a:schemeClr val="lt1"/>
                </a:solidFill>
                <a:latin typeface="Lato"/>
                <a:ea typeface="Lato"/>
                <a:cs typeface="Lato"/>
                <a:sym typeface="Lato"/>
              </a:defRPr>
            </a:lvl6pPr>
            <a:lvl7pPr lvl="6">
              <a:buNone/>
              <a:defRPr>
                <a:solidFill>
                  <a:schemeClr val="lt1"/>
                </a:solidFill>
                <a:latin typeface="Lato"/>
                <a:ea typeface="Lato"/>
                <a:cs typeface="Lato"/>
                <a:sym typeface="Lato"/>
              </a:defRPr>
            </a:lvl7pPr>
            <a:lvl8pPr lvl="7">
              <a:buNone/>
              <a:defRPr>
                <a:solidFill>
                  <a:schemeClr val="lt1"/>
                </a:solidFill>
                <a:latin typeface="Lato"/>
                <a:ea typeface="Lato"/>
                <a:cs typeface="Lato"/>
                <a:sym typeface="Lato"/>
              </a:defRPr>
            </a:lvl8pPr>
            <a:lvl9pPr lvl="8">
              <a:buNone/>
              <a:defRPr>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
          <p:cNvSpPr/>
          <p:nvPr/>
        </p:nvSpPr>
        <p:spPr>
          <a:xfrm>
            <a:off x="-225" y="4686300"/>
            <a:ext cx="9144000" cy="4572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p4"/>
          <p:cNvSpPr/>
          <p:nvPr/>
        </p:nvSpPr>
        <p:spPr>
          <a:xfrm>
            <a:off x="8778150" y="4686300"/>
            <a:ext cx="183000" cy="457200"/>
          </a:xfrm>
          <a:prstGeom prst="rect">
            <a:avLst/>
          </a:prstGeom>
          <a:solidFill>
            <a:srgbClr val="19458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34;p4"/>
          <p:cNvSpPr/>
          <p:nvPr/>
        </p:nvSpPr>
        <p:spPr>
          <a:xfrm>
            <a:off x="8960989" y="4686300"/>
            <a:ext cx="183000" cy="457200"/>
          </a:xfrm>
          <a:prstGeom prst="rect">
            <a:avLst/>
          </a:prstGeom>
          <a:solidFill>
            <a:srgbClr val="0596A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 name="Google Shape;35;p4"/>
          <p:cNvSpPr/>
          <p:nvPr/>
        </p:nvSpPr>
        <p:spPr>
          <a:xfrm>
            <a:off x="8412142" y="4686300"/>
            <a:ext cx="183000" cy="457200"/>
          </a:xfrm>
          <a:prstGeom prst="rect">
            <a:avLst/>
          </a:prstGeom>
          <a:solidFill>
            <a:srgbClr val="7D7F3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 name="Google Shape;36;p4"/>
          <p:cNvSpPr/>
          <p:nvPr/>
        </p:nvSpPr>
        <p:spPr>
          <a:xfrm>
            <a:off x="8595153" y="4686300"/>
            <a:ext cx="183000" cy="457200"/>
          </a:xfrm>
          <a:prstGeom prst="rect">
            <a:avLst/>
          </a:prstGeom>
          <a:solidFill>
            <a:srgbClr val="70207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 name="Google Shape;37;p4"/>
          <p:cNvSpPr/>
          <p:nvPr/>
        </p:nvSpPr>
        <p:spPr>
          <a:xfrm>
            <a:off x="8229155" y="4686300"/>
            <a:ext cx="183000" cy="457200"/>
          </a:xfrm>
          <a:prstGeom prst="rect">
            <a:avLst/>
          </a:prstGeom>
          <a:solidFill>
            <a:srgbClr val="0066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 name="Google Shape;38;p4"/>
          <p:cNvSpPr/>
          <p:nvPr/>
        </p:nvSpPr>
        <p:spPr>
          <a:xfrm>
            <a:off x="-225" y="0"/>
            <a:ext cx="9144000" cy="6858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 name="Google Shape;39;p4"/>
          <p:cNvSpPr txBox="1">
            <a:spLocks noGrp="1"/>
          </p:cNvSpPr>
          <p:nvPr>
            <p:ph type="body" idx="1"/>
          </p:nvPr>
        </p:nvSpPr>
        <p:spPr>
          <a:xfrm>
            <a:off x="228600" y="915150"/>
            <a:ext cx="8520600" cy="3742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atin typeface="Lato"/>
                <a:ea typeface="Lato"/>
                <a:cs typeface="Lato"/>
                <a:sym typeface="Lato"/>
              </a:defRPr>
            </a:lvl1pPr>
            <a:lvl2pPr marL="914400" lvl="1" indent="-317500">
              <a:spcBef>
                <a:spcPts val="0"/>
              </a:spcBef>
              <a:spcAft>
                <a:spcPts val="0"/>
              </a:spcAft>
              <a:buSzPts val="1400"/>
              <a:buFont typeface="Lato"/>
              <a:buChar char="○"/>
              <a:defRPr>
                <a:latin typeface="Lato"/>
                <a:ea typeface="Lato"/>
                <a:cs typeface="Lato"/>
                <a:sym typeface="Lato"/>
              </a:defRPr>
            </a:lvl2pPr>
            <a:lvl3pPr marL="1371600" lvl="2" indent="-317500">
              <a:spcBef>
                <a:spcPts val="0"/>
              </a:spcBef>
              <a:spcAft>
                <a:spcPts val="0"/>
              </a:spcAft>
              <a:buSzPts val="1400"/>
              <a:buFont typeface="Lato"/>
              <a:buChar char="■"/>
              <a:defRPr>
                <a:latin typeface="Lato"/>
                <a:ea typeface="Lato"/>
                <a:cs typeface="Lato"/>
                <a:sym typeface="Lato"/>
              </a:defRPr>
            </a:lvl3pPr>
            <a:lvl4pPr marL="1828800" lvl="3" indent="-317500">
              <a:spcBef>
                <a:spcPts val="0"/>
              </a:spcBef>
              <a:spcAft>
                <a:spcPts val="0"/>
              </a:spcAft>
              <a:buSzPts val="1400"/>
              <a:buFont typeface="Lato"/>
              <a:buChar char="●"/>
              <a:defRPr>
                <a:latin typeface="Lato"/>
                <a:ea typeface="Lato"/>
                <a:cs typeface="Lato"/>
                <a:sym typeface="Lato"/>
              </a:defRPr>
            </a:lvl4pPr>
            <a:lvl5pPr marL="2286000" lvl="4" indent="-317500">
              <a:spcBef>
                <a:spcPts val="0"/>
              </a:spcBef>
              <a:spcAft>
                <a:spcPts val="0"/>
              </a:spcAft>
              <a:buSzPts val="1400"/>
              <a:buFont typeface="Lato"/>
              <a:buChar char="○"/>
              <a:defRPr>
                <a:latin typeface="Lato"/>
                <a:ea typeface="Lato"/>
                <a:cs typeface="Lato"/>
                <a:sym typeface="Lato"/>
              </a:defRPr>
            </a:lvl5pPr>
            <a:lvl6pPr marL="2743200" lvl="5" indent="-317500">
              <a:spcBef>
                <a:spcPts val="0"/>
              </a:spcBef>
              <a:spcAft>
                <a:spcPts val="0"/>
              </a:spcAft>
              <a:buSzPts val="1400"/>
              <a:buFont typeface="Lato"/>
              <a:buChar char="■"/>
              <a:defRPr>
                <a:latin typeface="Lato"/>
                <a:ea typeface="Lato"/>
                <a:cs typeface="Lato"/>
                <a:sym typeface="Lato"/>
              </a:defRPr>
            </a:lvl6pPr>
            <a:lvl7pPr marL="3200400" lvl="6" indent="-317500">
              <a:spcBef>
                <a:spcPts val="0"/>
              </a:spcBef>
              <a:spcAft>
                <a:spcPts val="0"/>
              </a:spcAft>
              <a:buSzPts val="1400"/>
              <a:buFont typeface="Lato"/>
              <a:buChar char="●"/>
              <a:defRPr>
                <a:latin typeface="Lato"/>
                <a:ea typeface="Lato"/>
                <a:cs typeface="Lato"/>
                <a:sym typeface="Lato"/>
              </a:defRPr>
            </a:lvl7pPr>
            <a:lvl8pPr marL="3657600" lvl="7" indent="-317500">
              <a:spcBef>
                <a:spcPts val="0"/>
              </a:spcBef>
              <a:spcAft>
                <a:spcPts val="0"/>
              </a:spcAft>
              <a:buSzPts val="1400"/>
              <a:buFont typeface="Lato"/>
              <a:buChar char="○"/>
              <a:defRPr>
                <a:latin typeface="Lato"/>
                <a:ea typeface="Lato"/>
                <a:cs typeface="Lato"/>
                <a:sym typeface="Lato"/>
              </a:defRPr>
            </a:lvl8pPr>
            <a:lvl9pPr marL="4114800" lvl="8" indent="-317500">
              <a:spcBef>
                <a:spcPts val="0"/>
              </a:spcBef>
              <a:spcAft>
                <a:spcPts val="0"/>
              </a:spcAft>
              <a:buSzPts val="1400"/>
              <a:buFont typeface="Lato"/>
              <a:buChar char="■"/>
              <a:defRPr>
                <a:latin typeface="Lato"/>
                <a:ea typeface="Lato"/>
                <a:cs typeface="Lato"/>
                <a:sym typeface="Lato"/>
              </a:defRPr>
            </a:lvl9pPr>
          </a:lstStyle>
          <a:p>
            <a:endParaRPr/>
          </a:p>
        </p:txBody>
      </p:sp>
      <p:sp>
        <p:nvSpPr>
          <p:cNvPr id="40" name="Google Shape;4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4"/>
          <p:cNvSpPr txBox="1">
            <a:spLocks noGrp="1"/>
          </p:cNvSpPr>
          <p:nvPr>
            <p:ph type="title"/>
          </p:nvPr>
        </p:nvSpPr>
        <p:spPr>
          <a:xfrm>
            <a:off x="228600" y="114300"/>
            <a:ext cx="8520600" cy="4572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endParaRPr/>
          </a:p>
        </p:txBody>
      </p:sp>
      <p:pic>
        <p:nvPicPr>
          <p:cNvPr id="42" name="Google Shape;42;p4"/>
          <p:cNvPicPr preferRelativeResize="0"/>
          <p:nvPr/>
        </p:nvPicPr>
        <p:blipFill>
          <a:blip r:embed="rId2">
            <a:alphaModFix amt="25000"/>
          </a:blip>
          <a:stretch>
            <a:fillRect/>
          </a:stretch>
        </p:blipFill>
        <p:spPr>
          <a:xfrm>
            <a:off x="76200" y="4745538"/>
            <a:ext cx="338726" cy="338725"/>
          </a:xfrm>
          <a:prstGeom prst="rect">
            <a:avLst/>
          </a:prstGeom>
          <a:noFill/>
          <a:ln>
            <a:noFill/>
          </a:ln>
        </p:spPr>
      </p:pic>
      <p:sp>
        <p:nvSpPr>
          <p:cNvPr id="43" name="Google Shape;43;p4"/>
          <p:cNvSpPr txBox="1">
            <a:spLocks noGrp="1"/>
          </p:cNvSpPr>
          <p:nvPr>
            <p:ph type="sldNum" idx="2"/>
          </p:nvPr>
        </p:nvSpPr>
        <p:spPr>
          <a:xfrm>
            <a:off x="7497450" y="4686303"/>
            <a:ext cx="548700" cy="457200"/>
          </a:xfrm>
          <a:prstGeom prst="rect">
            <a:avLst/>
          </a:prstGeom>
          <a:ln>
            <a:noFill/>
          </a:ln>
        </p:spPr>
        <p:txBody>
          <a:bodyPr spcFirstLastPara="1" wrap="square" lIns="91425" tIns="91425" rIns="91425" bIns="91425" anchor="ctr" anchorCtr="0">
            <a:normAutofit/>
          </a:bodyPr>
          <a:lstStyle>
            <a:lvl1pPr lvl="0">
              <a:buNone/>
              <a:defRPr>
                <a:solidFill>
                  <a:schemeClr val="lt1"/>
                </a:solidFill>
                <a:latin typeface="Lato"/>
                <a:ea typeface="Lato"/>
                <a:cs typeface="Lato"/>
                <a:sym typeface="Lato"/>
              </a:defRPr>
            </a:lvl1pPr>
            <a:lvl2pPr lvl="1">
              <a:buNone/>
              <a:defRPr>
                <a:solidFill>
                  <a:schemeClr val="lt1"/>
                </a:solidFill>
                <a:latin typeface="Lato"/>
                <a:ea typeface="Lato"/>
                <a:cs typeface="Lato"/>
                <a:sym typeface="Lato"/>
              </a:defRPr>
            </a:lvl2pPr>
            <a:lvl3pPr lvl="2">
              <a:buNone/>
              <a:defRPr>
                <a:solidFill>
                  <a:schemeClr val="lt1"/>
                </a:solidFill>
                <a:latin typeface="Lato"/>
                <a:ea typeface="Lato"/>
                <a:cs typeface="Lato"/>
                <a:sym typeface="Lato"/>
              </a:defRPr>
            </a:lvl3pPr>
            <a:lvl4pPr lvl="3">
              <a:buNone/>
              <a:defRPr>
                <a:solidFill>
                  <a:schemeClr val="lt1"/>
                </a:solidFill>
                <a:latin typeface="Lato"/>
                <a:ea typeface="Lato"/>
                <a:cs typeface="Lato"/>
                <a:sym typeface="Lato"/>
              </a:defRPr>
            </a:lvl4pPr>
            <a:lvl5pPr lvl="4">
              <a:buNone/>
              <a:defRPr>
                <a:solidFill>
                  <a:schemeClr val="lt1"/>
                </a:solidFill>
                <a:latin typeface="Lato"/>
                <a:ea typeface="Lato"/>
                <a:cs typeface="Lato"/>
                <a:sym typeface="Lato"/>
              </a:defRPr>
            </a:lvl5pPr>
            <a:lvl6pPr lvl="5">
              <a:buNone/>
              <a:defRPr>
                <a:solidFill>
                  <a:schemeClr val="lt1"/>
                </a:solidFill>
                <a:latin typeface="Lato"/>
                <a:ea typeface="Lato"/>
                <a:cs typeface="Lato"/>
                <a:sym typeface="Lato"/>
              </a:defRPr>
            </a:lvl6pPr>
            <a:lvl7pPr lvl="6">
              <a:buNone/>
              <a:defRPr>
                <a:solidFill>
                  <a:schemeClr val="lt1"/>
                </a:solidFill>
                <a:latin typeface="Lato"/>
                <a:ea typeface="Lato"/>
                <a:cs typeface="Lato"/>
                <a:sym typeface="Lato"/>
              </a:defRPr>
            </a:lvl7pPr>
            <a:lvl8pPr lvl="7">
              <a:buNone/>
              <a:defRPr>
                <a:solidFill>
                  <a:schemeClr val="lt1"/>
                </a:solidFill>
                <a:latin typeface="Lato"/>
                <a:ea typeface="Lato"/>
                <a:cs typeface="Lato"/>
                <a:sym typeface="Lato"/>
              </a:defRPr>
            </a:lvl8pPr>
            <a:lvl9pPr lvl="8">
              <a:buNone/>
              <a:defRPr>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p:nvPr/>
        </p:nvSpPr>
        <p:spPr>
          <a:xfrm>
            <a:off x="-225" y="0"/>
            <a:ext cx="9144000" cy="6858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46;p5"/>
          <p:cNvSpPr/>
          <p:nvPr/>
        </p:nvSpPr>
        <p:spPr>
          <a:xfrm>
            <a:off x="-225" y="4686300"/>
            <a:ext cx="9144000" cy="4572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47;p5"/>
          <p:cNvSpPr/>
          <p:nvPr/>
        </p:nvSpPr>
        <p:spPr>
          <a:xfrm>
            <a:off x="8778150" y="4686300"/>
            <a:ext cx="183000" cy="457200"/>
          </a:xfrm>
          <a:prstGeom prst="rect">
            <a:avLst/>
          </a:prstGeom>
          <a:solidFill>
            <a:srgbClr val="19458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 name="Google Shape;48;p5"/>
          <p:cNvSpPr/>
          <p:nvPr/>
        </p:nvSpPr>
        <p:spPr>
          <a:xfrm>
            <a:off x="8960989" y="4686300"/>
            <a:ext cx="183000" cy="457200"/>
          </a:xfrm>
          <a:prstGeom prst="rect">
            <a:avLst/>
          </a:prstGeom>
          <a:solidFill>
            <a:srgbClr val="0596A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 name="Google Shape;49;p5"/>
          <p:cNvSpPr/>
          <p:nvPr/>
        </p:nvSpPr>
        <p:spPr>
          <a:xfrm>
            <a:off x="8412142" y="4686300"/>
            <a:ext cx="183000" cy="457200"/>
          </a:xfrm>
          <a:prstGeom prst="rect">
            <a:avLst/>
          </a:prstGeom>
          <a:solidFill>
            <a:srgbClr val="7D7F3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 name="Google Shape;50;p5"/>
          <p:cNvSpPr/>
          <p:nvPr/>
        </p:nvSpPr>
        <p:spPr>
          <a:xfrm>
            <a:off x="8595153" y="4686300"/>
            <a:ext cx="183000" cy="457200"/>
          </a:xfrm>
          <a:prstGeom prst="rect">
            <a:avLst/>
          </a:prstGeom>
          <a:solidFill>
            <a:srgbClr val="70207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p5"/>
          <p:cNvSpPr/>
          <p:nvPr/>
        </p:nvSpPr>
        <p:spPr>
          <a:xfrm>
            <a:off x="8229155" y="4686300"/>
            <a:ext cx="183000" cy="457200"/>
          </a:xfrm>
          <a:prstGeom prst="rect">
            <a:avLst/>
          </a:prstGeom>
          <a:solidFill>
            <a:srgbClr val="0066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 name="Google Shape;52;p5"/>
          <p:cNvSpPr txBox="1">
            <a:spLocks noGrp="1"/>
          </p:cNvSpPr>
          <p:nvPr>
            <p:ph type="body" idx="1"/>
          </p:nvPr>
        </p:nvSpPr>
        <p:spPr>
          <a:xfrm>
            <a:off x="228600" y="907725"/>
            <a:ext cx="3999900" cy="3194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atin typeface="Lato"/>
                <a:ea typeface="Lato"/>
                <a:cs typeface="Lato"/>
                <a:sym typeface="Lato"/>
              </a:defRPr>
            </a:lvl1pPr>
            <a:lvl2pPr marL="914400" lvl="1" indent="-304800">
              <a:spcBef>
                <a:spcPts val="0"/>
              </a:spcBef>
              <a:spcAft>
                <a:spcPts val="0"/>
              </a:spcAft>
              <a:buSzPts val="1200"/>
              <a:buFont typeface="Lato"/>
              <a:buChar char="○"/>
              <a:defRPr sz="1200">
                <a:latin typeface="Lato"/>
                <a:ea typeface="Lato"/>
                <a:cs typeface="Lato"/>
                <a:sym typeface="Lato"/>
              </a:defRPr>
            </a:lvl2pPr>
            <a:lvl3pPr marL="1371600" lvl="2" indent="-304800">
              <a:spcBef>
                <a:spcPts val="0"/>
              </a:spcBef>
              <a:spcAft>
                <a:spcPts val="0"/>
              </a:spcAft>
              <a:buSzPts val="1200"/>
              <a:buFont typeface="Lato"/>
              <a:buChar char="■"/>
              <a:defRPr sz="1200">
                <a:latin typeface="Lato"/>
                <a:ea typeface="Lato"/>
                <a:cs typeface="Lato"/>
                <a:sym typeface="Lato"/>
              </a:defRPr>
            </a:lvl3pPr>
            <a:lvl4pPr marL="1828800" lvl="3" indent="-304800">
              <a:spcBef>
                <a:spcPts val="0"/>
              </a:spcBef>
              <a:spcAft>
                <a:spcPts val="0"/>
              </a:spcAft>
              <a:buSzPts val="1200"/>
              <a:buFont typeface="Lato"/>
              <a:buChar char="●"/>
              <a:defRPr sz="1200">
                <a:latin typeface="Lato"/>
                <a:ea typeface="Lato"/>
                <a:cs typeface="Lato"/>
                <a:sym typeface="Lato"/>
              </a:defRPr>
            </a:lvl4pPr>
            <a:lvl5pPr marL="2286000" lvl="4" indent="-304800">
              <a:spcBef>
                <a:spcPts val="0"/>
              </a:spcBef>
              <a:spcAft>
                <a:spcPts val="0"/>
              </a:spcAft>
              <a:buSzPts val="1200"/>
              <a:buFont typeface="Lato"/>
              <a:buChar char="○"/>
              <a:defRPr sz="1200">
                <a:latin typeface="Lato"/>
                <a:ea typeface="Lato"/>
                <a:cs typeface="Lato"/>
                <a:sym typeface="Lato"/>
              </a:defRPr>
            </a:lvl5pPr>
            <a:lvl6pPr marL="2743200" lvl="5" indent="-304800">
              <a:spcBef>
                <a:spcPts val="0"/>
              </a:spcBef>
              <a:spcAft>
                <a:spcPts val="0"/>
              </a:spcAft>
              <a:buSzPts val="1200"/>
              <a:buFont typeface="Lato"/>
              <a:buChar char="■"/>
              <a:defRPr sz="1200">
                <a:latin typeface="Lato"/>
                <a:ea typeface="Lato"/>
                <a:cs typeface="Lato"/>
                <a:sym typeface="Lato"/>
              </a:defRPr>
            </a:lvl6pPr>
            <a:lvl7pPr marL="3200400" lvl="6" indent="-304800">
              <a:spcBef>
                <a:spcPts val="0"/>
              </a:spcBef>
              <a:spcAft>
                <a:spcPts val="0"/>
              </a:spcAft>
              <a:buSzPts val="1200"/>
              <a:buFont typeface="Lato"/>
              <a:buChar char="●"/>
              <a:defRPr sz="1200">
                <a:latin typeface="Lato"/>
                <a:ea typeface="Lato"/>
                <a:cs typeface="Lato"/>
                <a:sym typeface="Lato"/>
              </a:defRPr>
            </a:lvl7pPr>
            <a:lvl8pPr marL="3657600" lvl="7" indent="-304800">
              <a:spcBef>
                <a:spcPts val="0"/>
              </a:spcBef>
              <a:spcAft>
                <a:spcPts val="0"/>
              </a:spcAft>
              <a:buSzPts val="1200"/>
              <a:buFont typeface="Lato"/>
              <a:buChar char="○"/>
              <a:defRPr sz="1200">
                <a:latin typeface="Lato"/>
                <a:ea typeface="Lato"/>
                <a:cs typeface="Lato"/>
                <a:sym typeface="Lato"/>
              </a:defRPr>
            </a:lvl8pPr>
            <a:lvl9pPr marL="4114800" lvl="8" indent="-304800">
              <a:spcBef>
                <a:spcPts val="0"/>
              </a:spcBef>
              <a:spcAft>
                <a:spcPts val="0"/>
              </a:spcAft>
              <a:buSzPts val="1200"/>
              <a:buFont typeface="Lato"/>
              <a:buChar char="■"/>
              <a:defRPr sz="1200">
                <a:latin typeface="Lato"/>
                <a:ea typeface="Lato"/>
                <a:cs typeface="Lato"/>
                <a:sym typeface="Lato"/>
              </a:defRPr>
            </a:lvl9pPr>
          </a:lstStyle>
          <a:p>
            <a:endParaRPr/>
          </a:p>
        </p:txBody>
      </p:sp>
      <p:sp>
        <p:nvSpPr>
          <p:cNvPr id="53" name="Google Shape;53;p5"/>
          <p:cNvSpPr txBox="1">
            <a:spLocks noGrp="1"/>
          </p:cNvSpPr>
          <p:nvPr>
            <p:ph type="body" idx="2"/>
          </p:nvPr>
        </p:nvSpPr>
        <p:spPr>
          <a:xfrm>
            <a:off x="4832400" y="907725"/>
            <a:ext cx="3999900" cy="3194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atin typeface="Lato"/>
                <a:ea typeface="Lato"/>
                <a:cs typeface="Lato"/>
                <a:sym typeface="Lato"/>
              </a:defRPr>
            </a:lvl1pPr>
            <a:lvl2pPr marL="914400" lvl="1" indent="-304800">
              <a:spcBef>
                <a:spcPts val="0"/>
              </a:spcBef>
              <a:spcAft>
                <a:spcPts val="0"/>
              </a:spcAft>
              <a:buSzPts val="1200"/>
              <a:buFont typeface="Lato"/>
              <a:buChar char="○"/>
              <a:defRPr sz="1200">
                <a:latin typeface="Lato"/>
                <a:ea typeface="Lato"/>
                <a:cs typeface="Lato"/>
                <a:sym typeface="Lato"/>
              </a:defRPr>
            </a:lvl2pPr>
            <a:lvl3pPr marL="1371600" lvl="2" indent="-304800">
              <a:spcBef>
                <a:spcPts val="0"/>
              </a:spcBef>
              <a:spcAft>
                <a:spcPts val="0"/>
              </a:spcAft>
              <a:buSzPts val="1200"/>
              <a:buFont typeface="Lato"/>
              <a:buChar char="■"/>
              <a:defRPr sz="1200">
                <a:latin typeface="Lato"/>
                <a:ea typeface="Lato"/>
                <a:cs typeface="Lato"/>
                <a:sym typeface="Lato"/>
              </a:defRPr>
            </a:lvl3pPr>
            <a:lvl4pPr marL="1828800" lvl="3" indent="-304800">
              <a:spcBef>
                <a:spcPts val="0"/>
              </a:spcBef>
              <a:spcAft>
                <a:spcPts val="0"/>
              </a:spcAft>
              <a:buSzPts val="1200"/>
              <a:buFont typeface="Lato"/>
              <a:buChar char="●"/>
              <a:defRPr sz="1200">
                <a:latin typeface="Lato"/>
                <a:ea typeface="Lato"/>
                <a:cs typeface="Lato"/>
                <a:sym typeface="Lato"/>
              </a:defRPr>
            </a:lvl4pPr>
            <a:lvl5pPr marL="2286000" lvl="4" indent="-304800">
              <a:spcBef>
                <a:spcPts val="0"/>
              </a:spcBef>
              <a:spcAft>
                <a:spcPts val="0"/>
              </a:spcAft>
              <a:buSzPts val="1200"/>
              <a:buFont typeface="Lato"/>
              <a:buChar char="○"/>
              <a:defRPr sz="1200">
                <a:latin typeface="Lato"/>
                <a:ea typeface="Lato"/>
                <a:cs typeface="Lato"/>
                <a:sym typeface="Lato"/>
              </a:defRPr>
            </a:lvl5pPr>
            <a:lvl6pPr marL="2743200" lvl="5" indent="-304800">
              <a:spcBef>
                <a:spcPts val="0"/>
              </a:spcBef>
              <a:spcAft>
                <a:spcPts val="0"/>
              </a:spcAft>
              <a:buSzPts val="1200"/>
              <a:buFont typeface="Lato"/>
              <a:buChar char="■"/>
              <a:defRPr sz="1200">
                <a:latin typeface="Lato"/>
                <a:ea typeface="Lato"/>
                <a:cs typeface="Lato"/>
                <a:sym typeface="Lato"/>
              </a:defRPr>
            </a:lvl6pPr>
            <a:lvl7pPr marL="3200400" lvl="6" indent="-304800">
              <a:spcBef>
                <a:spcPts val="0"/>
              </a:spcBef>
              <a:spcAft>
                <a:spcPts val="0"/>
              </a:spcAft>
              <a:buSzPts val="1200"/>
              <a:buFont typeface="Lato"/>
              <a:buChar char="●"/>
              <a:defRPr sz="1200">
                <a:latin typeface="Lato"/>
                <a:ea typeface="Lato"/>
                <a:cs typeface="Lato"/>
                <a:sym typeface="Lato"/>
              </a:defRPr>
            </a:lvl7pPr>
            <a:lvl8pPr marL="3657600" lvl="7" indent="-304800">
              <a:spcBef>
                <a:spcPts val="0"/>
              </a:spcBef>
              <a:spcAft>
                <a:spcPts val="0"/>
              </a:spcAft>
              <a:buSzPts val="1200"/>
              <a:buFont typeface="Lato"/>
              <a:buChar char="○"/>
              <a:defRPr sz="1200">
                <a:latin typeface="Lato"/>
                <a:ea typeface="Lato"/>
                <a:cs typeface="Lato"/>
                <a:sym typeface="Lato"/>
              </a:defRPr>
            </a:lvl8pPr>
            <a:lvl9pPr marL="4114800" lvl="8" indent="-304800">
              <a:spcBef>
                <a:spcPts val="0"/>
              </a:spcBef>
              <a:spcAft>
                <a:spcPts val="0"/>
              </a:spcAft>
              <a:buSzPts val="1200"/>
              <a:buFont typeface="Lato"/>
              <a:buChar char="■"/>
              <a:defRPr sz="1200">
                <a:latin typeface="Lato"/>
                <a:ea typeface="Lato"/>
                <a:cs typeface="Lato"/>
                <a:sym typeface="Lato"/>
              </a:defRPr>
            </a:lvl9pPr>
          </a:lstStyle>
          <a:p>
            <a:endParaRPr/>
          </a:p>
        </p:txBody>
      </p:sp>
      <p:sp>
        <p:nvSpPr>
          <p:cNvPr id="54" name="Google Shape;5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5"/>
          <p:cNvSpPr txBox="1">
            <a:spLocks noGrp="1"/>
          </p:cNvSpPr>
          <p:nvPr>
            <p:ph type="title"/>
          </p:nvPr>
        </p:nvSpPr>
        <p:spPr>
          <a:xfrm>
            <a:off x="228600" y="114300"/>
            <a:ext cx="8520600" cy="4572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endParaRPr/>
          </a:p>
        </p:txBody>
      </p:sp>
      <p:pic>
        <p:nvPicPr>
          <p:cNvPr id="56" name="Google Shape;56;p5"/>
          <p:cNvPicPr preferRelativeResize="0"/>
          <p:nvPr/>
        </p:nvPicPr>
        <p:blipFill>
          <a:blip r:embed="rId2">
            <a:alphaModFix amt="25000"/>
          </a:blip>
          <a:stretch>
            <a:fillRect/>
          </a:stretch>
        </p:blipFill>
        <p:spPr>
          <a:xfrm>
            <a:off x="76200" y="4745538"/>
            <a:ext cx="338726" cy="338725"/>
          </a:xfrm>
          <a:prstGeom prst="rect">
            <a:avLst/>
          </a:prstGeom>
          <a:noFill/>
          <a:ln>
            <a:noFill/>
          </a:ln>
        </p:spPr>
      </p:pic>
      <p:sp>
        <p:nvSpPr>
          <p:cNvPr id="57" name="Google Shape;57;p5"/>
          <p:cNvSpPr txBox="1">
            <a:spLocks noGrp="1"/>
          </p:cNvSpPr>
          <p:nvPr>
            <p:ph type="sldNum" idx="3"/>
          </p:nvPr>
        </p:nvSpPr>
        <p:spPr>
          <a:xfrm>
            <a:off x="7497450" y="4686303"/>
            <a:ext cx="548700" cy="457200"/>
          </a:xfrm>
          <a:prstGeom prst="rect">
            <a:avLst/>
          </a:prstGeom>
          <a:ln>
            <a:noFill/>
          </a:ln>
        </p:spPr>
        <p:txBody>
          <a:bodyPr spcFirstLastPara="1" wrap="square" lIns="91425" tIns="91425" rIns="91425" bIns="91425" anchor="ctr" anchorCtr="0">
            <a:normAutofit/>
          </a:bodyPr>
          <a:lstStyle>
            <a:lvl1pPr lvl="0">
              <a:buNone/>
              <a:defRPr>
                <a:solidFill>
                  <a:schemeClr val="lt1"/>
                </a:solidFill>
                <a:latin typeface="Lato"/>
                <a:ea typeface="Lato"/>
                <a:cs typeface="Lato"/>
                <a:sym typeface="Lato"/>
              </a:defRPr>
            </a:lvl1pPr>
            <a:lvl2pPr lvl="1">
              <a:buNone/>
              <a:defRPr>
                <a:solidFill>
                  <a:schemeClr val="lt1"/>
                </a:solidFill>
                <a:latin typeface="Lato"/>
                <a:ea typeface="Lato"/>
                <a:cs typeface="Lato"/>
                <a:sym typeface="Lato"/>
              </a:defRPr>
            </a:lvl2pPr>
            <a:lvl3pPr lvl="2">
              <a:buNone/>
              <a:defRPr>
                <a:solidFill>
                  <a:schemeClr val="lt1"/>
                </a:solidFill>
                <a:latin typeface="Lato"/>
                <a:ea typeface="Lato"/>
                <a:cs typeface="Lato"/>
                <a:sym typeface="Lato"/>
              </a:defRPr>
            </a:lvl3pPr>
            <a:lvl4pPr lvl="3">
              <a:buNone/>
              <a:defRPr>
                <a:solidFill>
                  <a:schemeClr val="lt1"/>
                </a:solidFill>
                <a:latin typeface="Lato"/>
                <a:ea typeface="Lato"/>
                <a:cs typeface="Lato"/>
                <a:sym typeface="Lato"/>
              </a:defRPr>
            </a:lvl4pPr>
            <a:lvl5pPr lvl="4">
              <a:buNone/>
              <a:defRPr>
                <a:solidFill>
                  <a:schemeClr val="lt1"/>
                </a:solidFill>
                <a:latin typeface="Lato"/>
                <a:ea typeface="Lato"/>
                <a:cs typeface="Lato"/>
                <a:sym typeface="Lato"/>
              </a:defRPr>
            </a:lvl5pPr>
            <a:lvl6pPr lvl="5">
              <a:buNone/>
              <a:defRPr>
                <a:solidFill>
                  <a:schemeClr val="lt1"/>
                </a:solidFill>
                <a:latin typeface="Lato"/>
                <a:ea typeface="Lato"/>
                <a:cs typeface="Lato"/>
                <a:sym typeface="Lato"/>
              </a:defRPr>
            </a:lvl6pPr>
            <a:lvl7pPr lvl="6">
              <a:buNone/>
              <a:defRPr>
                <a:solidFill>
                  <a:schemeClr val="lt1"/>
                </a:solidFill>
                <a:latin typeface="Lato"/>
                <a:ea typeface="Lato"/>
                <a:cs typeface="Lato"/>
                <a:sym typeface="Lato"/>
              </a:defRPr>
            </a:lvl7pPr>
            <a:lvl8pPr lvl="7">
              <a:buNone/>
              <a:defRPr>
                <a:solidFill>
                  <a:schemeClr val="lt1"/>
                </a:solidFill>
                <a:latin typeface="Lato"/>
                <a:ea typeface="Lato"/>
                <a:cs typeface="Lato"/>
                <a:sym typeface="Lato"/>
              </a:defRPr>
            </a:lvl8pPr>
            <a:lvl9pPr lvl="8">
              <a:buNone/>
              <a:defRPr>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p:nvPr/>
        </p:nvSpPr>
        <p:spPr>
          <a:xfrm>
            <a:off x="-225" y="0"/>
            <a:ext cx="9144000" cy="6858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6"/>
          <p:cNvSpPr/>
          <p:nvPr/>
        </p:nvSpPr>
        <p:spPr>
          <a:xfrm>
            <a:off x="-225" y="4686300"/>
            <a:ext cx="9144000" cy="4572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6"/>
          <p:cNvSpPr/>
          <p:nvPr/>
        </p:nvSpPr>
        <p:spPr>
          <a:xfrm>
            <a:off x="8778150" y="4686300"/>
            <a:ext cx="183000" cy="457200"/>
          </a:xfrm>
          <a:prstGeom prst="rect">
            <a:avLst/>
          </a:prstGeom>
          <a:solidFill>
            <a:srgbClr val="19458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 name="Google Shape;62;p6"/>
          <p:cNvSpPr/>
          <p:nvPr/>
        </p:nvSpPr>
        <p:spPr>
          <a:xfrm>
            <a:off x="8960989" y="4686300"/>
            <a:ext cx="183000" cy="457200"/>
          </a:xfrm>
          <a:prstGeom prst="rect">
            <a:avLst/>
          </a:prstGeom>
          <a:solidFill>
            <a:srgbClr val="0596A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6"/>
          <p:cNvSpPr/>
          <p:nvPr/>
        </p:nvSpPr>
        <p:spPr>
          <a:xfrm>
            <a:off x="8412142" y="4686300"/>
            <a:ext cx="183000" cy="457200"/>
          </a:xfrm>
          <a:prstGeom prst="rect">
            <a:avLst/>
          </a:prstGeom>
          <a:solidFill>
            <a:srgbClr val="7D7F3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6"/>
          <p:cNvSpPr/>
          <p:nvPr/>
        </p:nvSpPr>
        <p:spPr>
          <a:xfrm>
            <a:off x="8595153" y="4686300"/>
            <a:ext cx="183000" cy="457200"/>
          </a:xfrm>
          <a:prstGeom prst="rect">
            <a:avLst/>
          </a:prstGeom>
          <a:solidFill>
            <a:srgbClr val="70207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6"/>
          <p:cNvSpPr/>
          <p:nvPr/>
        </p:nvSpPr>
        <p:spPr>
          <a:xfrm>
            <a:off x="8229155" y="4686300"/>
            <a:ext cx="183000" cy="457200"/>
          </a:xfrm>
          <a:prstGeom prst="rect">
            <a:avLst/>
          </a:prstGeom>
          <a:solidFill>
            <a:srgbClr val="0066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6"/>
          <p:cNvSpPr txBox="1">
            <a:spLocks noGrp="1"/>
          </p:cNvSpPr>
          <p:nvPr>
            <p:ph type="title"/>
          </p:nvPr>
        </p:nvSpPr>
        <p:spPr>
          <a:xfrm>
            <a:off x="228600" y="114300"/>
            <a:ext cx="8520600" cy="4572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2400"/>
              <a:buNone/>
              <a:defRPr sz="2400">
                <a:solidFill>
                  <a:schemeClr val="lt1"/>
                </a:solidFill>
              </a:defRPr>
            </a:lvl2pPr>
            <a:lvl3pPr lvl="2">
              <a:spcBef>
                <a:spcPts val="0"/>
              </a:spcBef>
              <a:spcAft>
                <a:spcPts val="0"/>
              </a:spcAft>
              <a:buClr>
                <a:schemeClr val="lt1"/>
              </a:buClr>
              <a:buSzPts val="2400"/>
              <a:buNone/>
              <a:defRPr sz="2400">
                <a:solidFill>
                  <a:schemeClr val="lt1"/>
                </a:solidFill>
              </a:defRPr>
            </a:lvl3pPr>
            <a:lvl4pPr lvl="3">
              <a:spcBef>
                <a:spcPts val="0"/>
              </a:spcBef>
              <a:spcAft>
                <a:spcPts val="0"/>
              </a:spcAft>
              <a:buClr>
                <a:schemeClr val="lt1"/>
              </a:buClr>
              <a:buSzPts val="2400"/>
              <a:buNone/>
              <a:defRPr sz="2400">
                <a:solidFill>
                  <a:schemeClr val="lt1"/>
                </a:solidFill>
              </a:defRPr>
            </a:lvl4pPr>
            <a:lvl5pPr lvl="4">
              <a:spcBef>
                <a:spcPts val="0"/>
              </a:spcBef>
              <a:spcAft>
                <a:spcPts val="0"/>
              </a:spcAft>
              <a:buClr>
                <a:schemeClr val="lt1"/>
              </a:buClr>
              <a:buSzPts val="2400"/>
              <a:buNone/>
              <a:defRPr sz="2400">
                <a:solidFill>
                  <a:schemeClr val="lt1"/>
                </a:solidFill>
              </a:defRPr>
            </a:lvl5pPr>
            <a:lvl6pPr lvl="5">
              <a:spcBef>
                <a:spcPts val="0"/>
              </a:spcBef>
              <a:spcAft>
                <a:spcPts val="0"/>
              </a:spcAft>
              <a:buClr>
                <a:schemeClr val="lt1"/>
              </a:buClr>
              <a:buSzPts val="2400"/>
              <a:buNone/>
              <a:defRPr sz="2400">
                <a:solidFill>
                  <a:schemeClr val="lt1"/>
                </a:solidFill>
              </a:defRPr>
            </a:lvl6pPr>
            <a:lvl7pPr lvl="6">
              <a:spcBef>
                <a:spcPts val="0"/>
              </a:spcBef>
              <a:spcAft>
                <a:spcPts val="0"/>
              </a:spcAft>
              <a:buClr>
                <a:schemeClr val="lt1"/>
              </a:buClr>
              <a:buSzPts val="2400"/>
              <a:buNone/>
              <a:defRPr sz="2400">
                <a:solidFill>
                  <a:schemeClr val="lt1"/>
                </a:solidFill>
              </a:defRPr>
            </a:lvl7pPr>
            <a:lvl8pPr lvl="7">
              <a:spcBef>
                <a:spcPts val="0"/>
              </a:spcBef>
              <a:spcAft>
                <a:spcPts val="0"/>
              </a:spcAft>
              <a:buClr>
                <a:schemeClr val="lt1"/>
              </a:buClr>
              <a:buSzPts val="2400"/>
              <a:buNone/>
              <a:defRPr sz="2400">
                <a:solidFill>
                  <a:schemeClr val="lt1"/>
                </a:solidFill>
              </a:defRPr>
            </a:lvl8pPr>
            <a:lvl9pPr lvl="8">
              <a:spcBef>
                <a:spcPts val="0"/>
              </a:spcBef>
              <a:spcAft>
                <a:spcPts val="0"/>
              </a:spcAft>
              <a:buClr>
                <a:schemeClr val="lt1"/>
              </a:buClr>
              <a:buSzPts val="2400"/>
              <a:buNone/>
              <a:defRPr sz="2400">
                <a:solidFill>
                  <a:schemeClr val="lt1"/>
                </a:solidFill>
              </a:defRPr>
            </a:lvl9pPr>
          </a:lstStyle>
          <a:p>
            <a:endParaRPr/>
          </a:p>
        </p:txBody>
      </p:sp>
      <p:pic>
        <p:nvPicPr>
          <p:cNvPr id="68" name="Google Shape;68;p6"/>
          <p:cNvPicPr preferRelativeResize="0"/>
          <p:nvPr/>
        </p:nvPicPr>
        <p:blipFill>
          <a:blip r:embed="rId2">
            <a:alphaModFix amt="25000"/>
          </a:blip>
          <a:stretch>
            <a:fillRect/>
          </a:stretch>
        </p:blipFill>
        <p:spPr>
          <a:xfrm>
            <a:off x="76200" y="4745538"/>
            <a:ext cx="338726" cy="338725"/>
          </a:xfrm>
          <a:prstGeom prst="rect">
            <a:avLst/>
          </a:prstGeom>
          <a:noFill/>
          <a:ln>
            <a:noFill/>
          </a:ln>
        </p:spPr>
      </p:pic>
      <p:sp>
        <p:nvSpPr>
          <p:cNvPr id="69" name="Google Shape;69;p6"/>
          <p:cNvSpPr txBox="1">
            <a:spLocks noGrp="1"/>
          </p:cNvSpPr>
          <p:nvPr>
            <p:ph type="sldNum" idx="2"/>
          </p:nvPr>
        </p:nvSpPr>
        <p:spPr>
          <a:xfrm>
            <a:off x="7497450" y="4686303"/>
            <a:ext cx="548700" cy="457200"/>
          </a:xfrm>
          <a:prstGeom prst="rect">
            <a:avLst/>
          </a:prstGeom>
          <a:ln>
            <a:noFill/>
          </a:ln>
        </p:spPr>
        <p:txBody>
          <a:bodyPr spcFirstLastPara="1" wrap="square" lIns="91425" tIns="91425" rIns="91425" bIns="91425" anchor="ctr" anchorCtr="0">
            <a:normAutofit/>
          </a:bodyPr>
          <a:lstStyle>
            <a:lvl1pPr lvl="0">
              <a:buNone/>
              <a:defRPr>
                <a:solidFill>
                  <a:schemeClr val="lt1"/>
                </a:solidFill>
                <a:latin typeface="Lato"/>
                <a:ea typeface="Lato"/>
                <a:cs typeface="Lato"/>
                <a:sym typeface="Lato"/>
              </a:defRPr>
            </a:lvl1pPr>
            <a:lvl2pPr lvl="1">
              <a:buNone/>
              <a:defRPr>
                <a:solidFill>
                  <a:schemeClr val="lt1"/>
                </a:solidFill>
                <a:latin typeface="Lato"/>
                <a:ea typeface="Lato"/>
                <a:cs typeface="Lato"/>
                <a:sym typeface="Lato"/>
              </a:defRPr>
            </a:lvl2pPr>
            <a:lvl3pPr lvl="2">
              <a:buNone/>
              <a:defRPr>
                <a:solidFill>
                  <a:schemeClr val="lt1"/>
                </a:solidFill>
                <a:latin typeface="Lato"/>
                <a:ea typeface="Lato"/>
                <a:cs typeface="Lato"/>
                <a:sym typeface="Lato"/>
              </a:defRPr>
            </a:lvl3pPr>
            <a:lvl4pPr lvl="3">
              <a:buNone/>
              <a:defRPr>
                <a:solidFill>
                  <a:schemeClr val="lt1"/>
                </a:solidFill>
                <a:latin typeface="Lato"/>
                <a:ea typeface="Lato"/>
                <a:cs typeface="Lato"/>
                <a:sym typeface="Lato"/>
              </a:defRPr>
            </a:lvl4pPr>
            <a:lvl5pPr lvl="4">
              <a:buNone/>
              <a:defRPr>
                <a:solidFill>
                  <a:schemeClr val="lt1"/>
                </a:solidFill>
                <a:latin typeface="Lato"/>
                <a:ea typeface="Lato"/>
                <a:cs typeface="Lato"/>
                <a:sym typeface="Lato"/>
              </a:defRPr>
            </a:lvl5pPr>
            <a:lvl6pPr lvl="5">
              <a:buNone/>
              <a:defRPr>
                <a:solidFill>
                  <a:schemeClr val="lt1"/>
                </a:solidFill>
                <a:latin typeface="Lato"/>
                <a:ea typeface="Lato"/>
                <a:cs typeface="Lato"/>
                <a:sym typeface="Lato"/>
              </a:defRPr>
            </a:lvl6pPr>
            <a:lvl7pPr lvl="6">
              <a:buNone/>
              <a:defRPr>
                <a:solidFill>
                  <a:schemeClr val="lt1"/>
                </a:solidFill>
                <a:latin typeface="Lato"/>
                <a:ea typeface="Lato"/>
                <a:cs typeface="Lato"/>
                <a:sym typeface="Lato"/>
              </a:defRPr>
            </a:lvl7pPr>
            <a:lvl8pPr lvl="7">
              <a:buNone/>
              <a:defRPr>
                <a:solidFill>
                  <a:schemeClr val="lt1"/>
                </a:solidFill>
                <a:latin typeface="Lato"/>
                <a:ea typeface="Lato"/>
                <a:cs typeface="Lato"/>
                <a:sym typeface="Lato"/>
              </a:defRPr>
            </a:lvl8pPr>
            <a:lvl9pPr lvl="8">
              <a:buNone/>
              <a:defRPr>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p:nvPr/>
        </p:nvSpPr>
        <p:spPr>
          <a:xfrm>
            <a:off x="-225" y="0"/>
            <a:ext cx="9144000" cy="6858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7"/>
          <p:cNvSpPr/>
          <p:nvPr/>
        </p:nvSpPr>
        <p:spPr>
          <a:xfrm>
            <a:off x="-225" y="4686300"/>
            <a:ext cx="9144000" cy="4572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7"/>
          <p:cNvSpPr/>
          <p:nvPr/>
        </p:nvSpPr>
        <p:spPr>
          <a:xfrm>
            <a:off x="8778150" y="4686300"/>
            <a:ext cx="183000" cy="457200"/>
          </a:xfrm>
          <a:prstGeom prst="rect">
            <a:avLst/>
          </a:prstGeom>
          <a:solidFill>
            <a:srgbClr val="19458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7"/>
          <p:cNvSpPr/>
          <p:nvPr/>
        </p:nvSpPr>
        <p:spPr>
          <a:xfrm>
            <a:off x="8960989" y="4686300"/>
            <a:ext cx="183000" cy="457200"/>
          </a:xfrm>
          <a:prstGeom prst="rect">
            <a:avLst/>
          </a:prstGeom>
          <a:solidFill>
            <a:srgbClr val="0596A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7"/>
          <p:cNvSpPr/>
          <p:nvPr/>
        </p:nvSpPr>
        <p:spPr>
          <a:xfrm>
            <a:off x="8412142" y="4686300"/>
            <a:ext cx="183000" cy="457200"/>
          </a:xfrm>
          <a:prstGeom prst="rect">
            <a:avLst/>
          </a:prstGeom>
          <a:solidFill>
            <a:srgbClr val="7D7F3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7"/>
          <p:cNvSpPr/>
          <p:nvPr/>
        </p:nvSpPr>
        <p:spPr>
          <a:xfrm>
            <a:off x="8595153" y="4686300"/>
            <a:ext cx="183000" cy="457200"/>
          </a:xfrm>
          <a:prstGeom prst="rect">
            <a:avLst/>
          </a:prstGeom>
          <a:solidFill>
            <a:srgbClr val="70207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7"/>
          <p:cNvSpPr/>
          <p:nvPr/>
        </p:nvSpPr>
        <p:spPr>
          <a:xfrm>
            <a:off x="8229155" y="4686300"/>
            <a:ext cx="183000" cy="457200"/>
          </a:xfrm>
          <a:prstGeom prst="rect">
            <a:avLst/>
          </a:prstGeom>
          <a:solidFill>
            <a:srgbClr val="0066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7"/>
          <p:cNvSpPr txBox="1">
            <a:spLocks noGrp="1"/>
          </p:cNvSpPr>
          <p:nvPr>
            <p:ph type="body" idx="1"/>
          </p:nvPr>
        </p:nvSpPr>
        <p:spPr>
          <a:xfrm>
            <a:off x="228600" y="915150"/>
            <a:ext cx="3307500" cy="2950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Lato"/>
                <a:ea typeface="Lato"/>
                <a:cs typeface="Lato"/>
                <a:sym typeface="Lato"/>
              </a:defRPr>
            </a:lvl1pPr>
            <a:lvl2pPr marL="914400" lvl="1" indent="-304800">
              <a:spcBef>
                <a:spcPts val="0"/>
              </a:spcBef>
              <a:spcAft>
                <a:spcPts val="0"/>
              </a:spcAft>
              <a:buSzPts val="1200"/>
              <a:buFont typeface="Lato"/>
              <a:buChar char="○"/>
              <a:defRPr sz="1200">
                <a:latin typeface="Lato"/>
                <a:ea typeface="Lato"/>
                <a:cs typeface="Lato"/>
                <a:sym typeface="Lato"/>
              </a:defRPr>
            </a:lvl2pPr>
            <a:lvl3pPr marL="1371600" lvl="2" indent="-304800">
              <a:spcBef>
                <a:spcPts val="0"/>
              </a:spcBef>
              <a:spcAft>
                <a:spcPts val="0"/>
              </a:spcAft>
              <a:buSzPts val="1200"/>
              <a:buFont typeface="Lato"/>
              <a:buChar char="■"/>
              <a:defRPr sz="1200">
                <a:latin typeface="Lato"/>
                <a:ea typeface="Lato"/>
                <a:cs typeface="Lato"/>
                <a:sym typeface="Lato"/>
              </a:defRPr>
            </a:lvl3pPr>
            <a:lvl4pPr marL="1828800" lvl="3" indent="-304800">
              <a:spcBef>
                <a:spcPts val="0"/>
              </a:spcBef>
              <a:spcAft>
                <a:spcPts val="0"/>
              </a:spcAft>
              <a:buSzPts val="1200"/>
              <a:buFont typeface="Lato"/>
              <a:buChar char="●"/>
              <a:defRPr sz="1200">
                <a:latin typeface="Lato"/>
                <a:ea typeface="Lato"/>
                <a:cs typeface="Lato"/>
                <a:sym typeface="Lato"/>
              </a:defRPr>
            </a:lvl4pPr>
            <a:lvl5pPr marL="2286000" lvl="4" indent="-304800">
              <a:spcBef>
                <a:spcPts val="0"/>
              </a:spcBef>
              <a:spcAft>
                <a:spcPts val="0"/>
              </a:spcAft>
              <a:buSzPts val="1200"/>
              <a:buFont typeface="Lato"/>
              <a:buChar char="○"/>
              <a:defRPr sz="1200">
                <a:latin typeface="Lato"/>
                <a:ea typeface="Lato"/>
                <a:cs typeface="Lato"/>
                <a:sym typeface="Lato"/>
              </a:defRPr>
            </a:lvl5pPr>
            <a:lvl6pPr marL="2743200" lvl="5" indent="-304800">
              <a:spcBef>
                <a:spcPts val="0"/>
              </a:spcBef>
              <a:spcAft>
                <a:spcPts val="0"/>
              </a:spcAft>
              <a:buSzPts val="1200"/>
              <a:buFont typeface="Lato"/>
              <a:buChar char="■"/>
              <a:defRPr sz="1200">
                <a:latin typeface="Lato"/>
                <a:ea typeface="Lato"/>
                <a:cs typeface="Lato"/>
                <a:sym typeface="Lato"/>
              </a:defRPr>
            </a:lvl6pPr>
            <a:lvl7pPr marL="3200400" lvl="6" indent="-304800">
              <a:spcBef>
                <a:spcPts val="0"/>
              </a:spcBef>
              <a:spcAft>
                <a:spcPts val="0"/>
              </a:spcAft>
              <a:buSzPts val="1200"/>
              <a:buFont typeface="Lato"/>
              <a:buChar char="●"/>
              <a:defRPr sz="1200">
                <a:latin typeface="Lato"/>
                <a:ea typeface="Lato"/>
                <a:cs typeface="Lato"/>
                <a:sym typeface="Lato"/>
              </a:defRPr>
            </a:lvl7pPr>
            <a:lvl8pPr marL="3657600" lvl="7" indent="-304800">
              <a:spcBef>
                <a:spcPts val="0"/>
              </a:spcBef>
              <a:spcAft>
                <a:spcPts val="0"/>
              </a:spcAft>
              <a:buSzPts val="1200"/>
              <a:buFont typeface="Lato"/>
              <a:buChar char="○"/>
              <a:defRPr sz="1200">
                <a:latin typeface="Lato"/>
                <a:ea typeface="Lato"/>
                <a:cs typeface="Lato"/>
                <a:sym typeface="Lato"/>
              </a:defRPr>
            </a:lvl8pPr>
            <a:lvl9pPr marL="4114800" lvl="8" indent="-304800">
              <a:spcBef>
                <a:spcPts val="0"/>
              </a:spcBef>
              <a:spcAft>
                <a:spcPts val="0"/>
              </a:spcAft>
              <a:buSzPts val="1200"/>
              <a:buFont typeface="Lato"/>
              <a:buChar char="■"/>
              <a:defRPr sz="1200">
                <a:latin typeface="Lato"/>
                <a:ea typeface="Lato"/>
                <a:cs typeface="Lato"/>
                <a:sym typeface="Lato"/>
              </a:defRPr>
            </a:lvl9pPr>
          </a:lstStyle>
          <a:p>
            <a:endParaRPr/>
          </a:p>
        </p:txBody>
      </p:sp>
      <p:sp>
        <p:nvSpPr>
          <p:cNvPr id="79" name="Google Shape;7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7"/>
          <p:cNvSpPr txBox="1">
            <a:spLocks noGrp="1"/>
          </p:cNvSpPr>
          <p:nvPr>
            <p:ph type="title"/>
          </p:nvPr>
        </p:nvSpPr>
        <p:spPr>
          <a:xfrm>
            <a:off x="228600" y="114300"/>
            <a:ext cx="8549400" cy="4572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a:endParaRPr/>
          </a:p>
        </p:txBody>
      </p:sp>
      <p:pic>
        <p:nvPicPr>
          <p:cNvPr id="81" name="Google Shape;81;p7"/>
          <p:cNvPicPr preferRelativeResize="0"/>
          <p:nvPr/>
        </p:nvPicPr>
        <p:blipFill>
          <a:blip r:embed="rId2">
            <a:alphaModFix amt="25000"/>
          </a:blip>
          <a:stretch>
            <a:fillRect/>
          </a:stretch>
        </p:blipFill>
        <p:spPr>
          <a:xfrm>
            <a:off x="76200" y="4745538"/>
            <a:ext cx="338726" cy="338725"/>
          </a:xfrm>
          <a:prstGeom prst="rect">
            <a:avLst/>
          </a:prstGeom>
          <a:noFill/>
          <a:ln>
            <a:noFill/>
          </a:ln>
        </p:spPr>
      </p:pic>
      <p:sp>
        <p:nvSpPr>
          <p:cNvPr id="82" name="Google Shape;82;p7"/>
          <p:cNvSpPr txBox="1">
            <a:spLocks noGrp="1"/>
          </p:cNvSpPr>
          <p:nvPr>
            <p:ph type="sldNum" idx="2"/>
          </p:nvPr>
        </p:nvSpPr>
        <p:spPr>
          <a:xfrm>
            <a:off x="7497450" y="4686303"/>
            <a:ext cx="548700" cy="457200"/>
          </a:xfrm>
          <a:prstGeom prst="rect">
            <a:avLst/>
          </a:prstGeom>
          <a:ln>
            <a:noFill/>
          </a:ln>
        </p:spPr>
        <p:txBody>
          <a:bodyPr spcFirstLastPara="1" wrap="square" lIns="91425" tIns="91425" rIns="91425" bIns="91425" anchor="ctr" anchorCtr="0">
            <a:normAutofit/>
          </a:bodyPr>
          <a:lstStyle>
            <a:lvl1pPr lvl="0">
              <a:buNone/>
              <a:defRPr>
                <a:solidFill>
                  <a:schemeClr val="lt1"/>
                </a:solidFill>
                <a:latin typeface="Lato"/>
                <a:ea typeface="Lato"/>
                <a:cs typeface="Lato"/>
                <a:sym typeface="Lato"/>
              </a:defRPr>
            </a:lvl1pPr>
            <a:lvl2pPr lvl="1">
              <a:buNone/>
              <a:defRPr>
                <a:solidFill>
                  <a:schemeClr val="lt1"/>
                </a:solidFill>
                <a:latin typeface="Lato"/>
                <a:ea typeface="Lato"/>
                <a:cs typeface="Lato"/>
                <a:sym typeface="Lato"/>
              </a:defRPr>
            </a:lvl2pPr>
            <a:lvl3pPr lvl="2">
              <a:buNone/>
              <a:defRPr>
                <a:solidFill>
                  <a:schemeClr val="lt1"/>
                </a:solidFill>
                <a:latin typeface="Lato"/>
                <a:ea typeface="Lato"/>
                <a:cs typeface="Lato"/>
                <a:sym typeface="Lato"/>
              </a:defRPr>
            </a:lvl3pPr>
            <a:lvl4pPr lvl="3">
              <a:buNone/>
              <a:defRPr>
                <a:solidFill>
                  <a:schemeClr val="lt1"/>
                </a:solidFill>
                <a:latin typeface="Lato"/>
                <a:ea typeface="Lato"/>
                <a:cs typeface="Lato"/>
                <a:sym typeface="Lato"/>
              </a:defRPr>
            </a:lvl4pPr>
            <a:lvl5pPr lvl="4">
              <a:buNone/>
              <a:defRPr>
                <a:solidFill>
                  <a:schemeClr val="lt1"/>
                </a:solidFill>
                <a:latin typeface="Lato"/>
                <a:ea typeface="Lato"/>
                <a:cs typeface="Lato"/>
                <a:sym typeface="Lato"/>
              </a:defRPr>
            </a:lvl5pPr>
            <a:lvl6pPr lvl="5">
              <a:buNone/>
              <a:defRPr>
                <a:solidFill>
                  <a:schemeClr val="lt1"/>
                </a:solidFill>
                <a:latin typeface="Lato"/>
                <a:ea typeface="Lato"/>
                <a:cs typeface="Lato"/>
                <a:sym typeface="Lato"/>
              </a:defRPr>
            </a:lvl6pPr>
            <a:lvl7pPr lvl="6">
              <a:buNone/>
              <a:defRPr>
                <a:solidFill>
                  <a:schemeClr val="lt1"/>
                </a:solidFill>
                <a:latin typeface="Lato"/>
                <a:ea typeface="Lato"/>
                <a:cs typeface="Lato"/>
                <a:sym typeface="Lato"/>
              </a:defRPr>
            </a:lvl7pPr>
            <a:lvl8pPr lvl="7">
              <a:buNone/>
              <a:defRPr>
                <a:solidFill>
                  <a:schemeClr val="lt1"/>
                </a:solidFill>
                <a:latin typeface="Lato"/>
                <a:ea typeface="Lato"/>
                <a:cs typeface="Lato"/>
                <a:sym typeface="Lato"/>
              </a:defRPr>
            </a:lvl8pPr>
            <a:lvl9pPr lvl="8">
              <a:buNone/>
              <a:defRPr>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414925" y="0"/>
            <a:ext cx="8363100" cy="4686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85" name="Google Shape;8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8"/>
          <p:cNvSpPr/>
          <p:nvPr/>
        </p:nvSpPr>
        <p:spPr>
          <a:xfrm>
            <a:off x="-225" y="4686300"/>
            <a:ext cx="9144000" cy="4572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8"/>
          <p:cNvSpPr/>
          <p:nvPr/>
        </p:nvSpPr>
        <p:spPr>
          <a:xfrm>
            <a:off x="8778150" y="4686300"/>
            <a:ext cx="183000" cy="457200"/>
          </a:xfrm>
          <a:prstGeom prst="rect">
            <a:avLst/>
          </a:prstGeom>
          <a:solidFill>
            <a:srgbClr val="19458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8"/>
          <p:cNvSpPr/>
          <p:nvPr/>
        </p:nvSpPr>
        <p:spPr>
          <a:xfrm>
            <a:off x="8960989" y="4686300"/>
            <a:ext cx="183000" cy="457200"/>
          </a:xfrm>
          <a:prstGeom prst="rect">
            <a:avLst/>
          </a:prstGeom>
          <a:solidFill>
            <a:srgbClr val="0596A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8"/>
          <p:cNvSpPr/>
          <p:nvPr/>
        </p:nvSpPr>
        <p:spPr>
          <a:xfrm>
            <a:off x="8412142" y="4686300"/>
            <a:ext cx="183000" cy="457200"/>
          </a:xfrm>
          <a:prstGeom prst="rect">
            <a:avLst/>
          </a:prstGeom>
          <a:solidFill>
            <a:srgbClr val="7D7F3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8"/>
          <p:cNvSpPr/>
          <p:nvPr/>
        </p:nvSpPr>
        <p:spPr>
          <a:xfrm>
            <a:off x="8595153" y="4686300"/>
            <a:ext cx="183000" cy="457200"/>
          </a:xfrm>
          <a:prstGeom prst="rect">
            <a:avLst/>
          </a:prstGeom>
          <a:solidFill>
            <a:srgbClr val="70207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8"/>
          <p:cNvSpPr/>
          <p:nvPr/>
        </p:nvSpPr>
        <p:spPr>
          <a:xfrm>
            <a:off x="8229155" y="4686300"/>
            <a:ext cx="183000" cy="457200"/>
          </a:xfrm>
          <a:prstGeom prst="rect">
            <a:avLst/>
          </a:prstGeom>
          <a:solidFill>
            <a:srgbClr val="0066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2" name="Google Shape;92;p8"/>
          <p:cNvPicPr preferRelativeResize="0"/>
          <p:nvPr/>
        </p:nvPicPr>
        <p:blipFill>
          <a:blip r:embed="rId2">
            <a:alphaModFix amt="25000"/>
          </a:blip>
          <a:stretch>
            <a:fillRect/>
          </a:stretch>
        </p:blipFill>
        <p:spPr>
          <a:xfrm>
            <a:off x="76200" y="4745538"/>
            <a:ext cx="338726" cy="338725"/>
          </a:xfrm>
          <a:prstGeom prst="rect">
            <a:avLst/>
          </a:prstGeom>
          <a:noFill/>
          <a:ln>
            <a:noFill/>
          </a:ln>
        </p:spPr>
      </p:pic>
      <p:sp>
        <p:nvSpPr>
          <p:cNvPr id="93" name="Google Shape;93;p8"/>
          <p:cNvSpPr txBox="1">
            <a:spLocks noGrp="1"/>
          </p:cNvSpPr>
          <p:nvPr>
            <p:ph type="sldNum" idx="2"/>
          </p:nvPr>
        </p:nvSpPr>
        <p:spPr>
          <a:xfrm>
            <a:off x="7497450" y="4686303"/>
            <a:ext cx="548700" cy="457200"/>
          </a:xfrm>
          <a:prstGeom prst="rect">
            <a:avLst/>
          </a:prstGeom>
          <a:ln>
            <a:noFill/>
          </a:ln>
        </p:spPr>
        <p:txBody>
          <a:bodyPr spcFirstLastPara="1" wrap="square" lIns="91425" tIns="91425" rIns="91425" bIns="91425" anchor="ctr" anchorCtr="0">
            <a:normAutofit/>
          </a:bodyPr>
          <a:lstStyle>
            <a:lvl1pPr lvl="0">
              <a:buNone/>
              <a:defRPr>
                <a:solidFill>
                  <a:schemeClr val="lt1"/>
                </a:solidFill>
                <a:latin typeface="Lato"/>
                <a:ea typeface="Lato"/>
                <a:cs typeface="Lato"/>
                <a:sym typeface="Lato"/>
              </a:defRPr>
            </a:lvl1pPr>
            <a:lvl2pPr lvl="1">
              <a:buNone/>
              <a:defRPr>
                <a:solidFill>
                  <a:schemeClr val="lt1"/>
                </a:solidFill>
                <a:latin typeface="Lato"/>
                <a:ea typeface="Lato"/>
                <a:cs typeface="Lato"/>
                <a:sym typeface="Lato"/>
              </a:defRPr>
            </a:lvl2pPr>
            <a:lvl3pPr lvl="2">
              <a:buNone/>
              <a:defRPr>
                <a:solidFill>
                  <a:schemeClr val="lt1"/>
                </a:solidFill>
                <a:latin typeface="Lato"/>
                <a:ea typeface="Lato"/>
                <a:cs typeface="Lato"/>
                <a:sym typeface="Lato"/>
              </a:defRPr>
            </a:lvl3pPr>
            <a:lvl4pPr lvl="3">
              <a:buNone/>
              <a:defRPr>
                <a:solidFill>
                  <a:schemeClr val="lt1"/>
                </a:solidFill>
                <a:latin typeface="Lato"/>
                <a:ea typeface="Lato"/>
                <a:cs typeface="Lato"/>
                <a:sym typeface="Lato"/>
              </a:defRPr>
            </a:lvl4pPr>
            <a:lvl5pPr lvl="4">
              <a:buNone/>
              <a:defRPr>
                <a:solidFill>
                  <a:schemeClr val="lt1"/>
                </a:solidFill>
                <a:latin typeface="Lato"/>
                <a:ea typeface="Lato"/>
                <a:cs typeface="Lato"/>
                <a:sym typeface="Lato"/>
              </a:defRPr>
            </a:lvl5pPr>
            <a:lvl6pPr lvl="5">
              <a:buNone/>
              <a:defRPr>
                <a:solidFill>
                  <a:schemeClr val="lt1"/>
                </a:solidFill>
                <a:latin typeface="Lato"/>
                <a:ea typeface="Lato"/>
                <a:cs typeface="Lato"/>
                <a:sym typeface="Lato"/>
              </a:defRPr>
            </a:lvl6pPr>
            <a:lvl7pPr lvl="6">
              <a:buNone/>
              <a:defRPr>
                <a:solidFill>
                  <a:schemeClr val="lt1"/>
                </a:solidFill>
                <a:latin typeface="Lato"/>
                <a:ea typeface="Lato"/>
                <a:cs typeface="Lato"/>
                <a:sym typeface="Lato"/>
              </a:defRPr>
            </a:lvl7pPr>
            <a:lvl8pPr lvl="7">
              <a:buNone/>
              <a:defRPr>
                <a:solidFill>
                  <a:schemeClr val="lt1"/>
                </a:solidFill>
                <a:latin typeface="Lato"/>
                <a:ea typeface="Lato"/>
                <a:cs typeface="Lato"/>
                <a:sym typeface="Lato"/>
              </a:defRPr>
            </a:lvl8pPr>
            <a:lvl9pPr lvl="8">
              <a:buNone/>
              <a:defRPr>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9"/>
          <p:cNvSpPr/>
          <p:nvPr/>
        </p:nvSpPr>
        <p:spPr>
          <a:xfrm>
            <a:off x="4572000" y="-125"/>
            <a:ext cx="4572000" cy="5143500"/>
          </a:xfrm>
          <a:prstGeom prst="rect">
            <a:avLst/>
          </a:prstGeom>
          <a:gradFill>
            <a:gsLst>
              <a:gs pos="0">
                <a:srgbClr val="542B5E"/>
              </a:gs>
              <a:gs pos="100000">
                <a:srgbClr val="70207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Google Shape;96;p9"/>
          <p:cNvPicPr preferRelativeResize="0"/>
          <p:nvPr/>
        </p:nvPicPr>
        <p:blipFill>
          <a:blip r:embed="rId2">
            <a:alphaModFix amt="7000"/>
          </a:blip>
          <a:stretch>
            <a:fillRect/>
          </a:stretch>
        </p:blipFill>
        <p:spPr>
          <a:xfrm>
            <a:off x="4755750" y="469375"/>
            <a:ext cx="4204500" cy="4204500"/>
          </a:xfrm>
          <a:prstGeom prst="rect">
            <a:avLst/>
          </a:prstGeom>
          <a:noFill/>
          <a:ln>
            <a:noFill/>
          </a:ln>
        </p:spPr>
      </p:pic>
      <p:sp>
        <p:nvSpPr>
          <p:cNvPr id="97" name="Google Shape;9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8" name="Google Shape;9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Lato"/>
                <a:ea typeface="Lato"/>
                <a:cs typeface="Lato"/>
                <a:sym typeface="Lato"/>
              </a:defRPr>
            </a:lvl1pPr>
            <a:lvl2pPr lvl="1" algn="ctr">
              <a:lnSpc>
                <a:spcPct val="100000"/>
              </a:lnSpc>
              <a:spcBef>
                <a:spcPts val="0"/>
              </a:spcBef>
              <a:spcAft>
                <a:spcPts val="0"/>
              </a:spcAft>
              <a:buSzPts val="2100"/>
              <a:buFont typeface="Lato"/>
              <a:buNone/>
              <a:defRPr sz="2100">
                <a:latin typeface="Lato"/>
                <a:ea typeface="Lato"/>
                <a:cs typeface="Lato"/>
                <a:sym typeface="Lato"/>
              </a:defRPr>
            </a:lvl2pPr>
            <a:lvl3pPr lvl="2" algn="ctr">
              <a:lnSpc>
                <a:spcPct val="100000"/>
              </a:lnSpc>
              <a:spcBef>
                <a:spcPts val="0"/>
              </a:spcBef>
              <a:spcAft>
                <a:spcPts val="0"/>
              </a:spcAft>
              <a:buSzPts val="2100"/>
              <a:buFont typeface="Lato"/>
              <a:buNone/>
              <a:defRPr sz="2100">
                <a:latin typeface="Lato"/>
                <a:ea typeface="Lato"/>
                <a:cs typeface="Lato"/>
                <a:sym typeface="Lato"/>
              </a:defRPr>
            </a:lvl3pPr>
            <a:lvl4pPr lvl="3" algn="ctr">
              <a:lnSpc>
                <a:spcPct val="100000"/>
              </a:lnSpc>
              <a:spcBef>
                <a:spcPts val="0"/>
              </a:spcBef>
              <a:spcAft>
                <a:spcPts val="0"/>
              </a:spcAft>
              <a:buSzPts val="2100"/>
              <a:buFont typeface="Lato"/>
              <a:buNone/>
              <a:defRPr sz="2100">
                <a:latin typeface="Lato"/>
                <a:ea typeface="Lato"/>
                <a:cs typeface="Lato"/>
                <a:sym typeface="Lato"/>
              </a:defRPr>
            </a:lvl4pPr>
            <a:lvl5pPr lvl="4" algn="ctr">
              <a:lnSpc>
                <a:spcPct val="100000"/>
              </a:lnSpc>
              <a:spcBef>
                <a:spcPts val="0"/>
              </a:spcBef>
              <a:spcAft>
                <a:spcPts val="0"/>
              </a:spcAft>
              <a:buSzPts val="2100"/>
              <a:buFont typeface="Lato"/>
              <a:buNone/>
              <a:defRPr sz="2100">
                <a:latin typeface="Lato"/>
                <a:ea typeface="Lato"/>
                <a:cs typeface="Lato"/>
                <a:sym typeface="Lato"/>
              </a:defRPr>
            </a:lvl5pPr>
            <a:lvl6pPr lvl="5" algn="ctr">
              <a:lnSpc>
                <a:spcPct val="100000"/>
              </a:lnSpc>
              <a:spcBef>
                <a:spcPts val="0"/>
              </a:spcBef>
              <a:spcAft>
                <a:spcPts val="0"/>
              </a:spcAft>
              <a:buSzPts val="2100"/>
              <a:buFont typeface="Lato"/>
              <a:buNone/>
              <a:defRPr sz="2100">
                <a:latin typeface="Lato"/>
                <a:ea typeface="Lato"/>
                <a:cs typeface="Lato"/>
                <a:sym typeface="Lato"/>
              </a:defRPr>
            </a:lvl6pPr>
            <a:lvl7pPr lvl="6" algn="ctr">
              <a:lnSpc>
                <a:spcPct val="100000"/>
              </a:lnSpc>
              <a:spcBef>
                <a:spcPts val="0"/>
              </a:spcBef>
              <a:spcAft>
                <a:spcPts val="0"/>
              </a:spcAft>
              <a:buSzPts val="2100"/>
              <a:buFont typeface="Lato"/>
              <a:buNone/>
              <a:defRPr sz="2100">
                <a:latin typeface="Lato"/>
                <a:ea typeface="Lato"/>
                <a:cs typeface="Lato"/>
                <a:sym typeface="Lato"/>
              </a:defRPr>
            </a:lvl7pPr>
            <a:lvl8pPr lvl="7" algn="ctr">
              <a:lnSpc>
                <a:spcPct val="100000"/>
              </a:lnSpc>
              <a:spcBef>
                <a:spcPts val="0"/>
              </a:spcBef>
              <a:spcAft>
                <a:spcPts val="0"/>
              </a:spcAft>
              <a:buSzPts val="2100"/>
              <a:buFont typeface="Lato"/>
              <a:buNone/>
              <a:defRPr sz="2100">
                <a:latin typeface="Lato"/>
                <a:ea typeface="Lato"/>
                <a:cs typeface="Lato"/>
                <a:sym typeface="Lato"/>
              </a:defRPr>
            </a:lvl8pPr>
            <a:lvl9pPr lvl="8" algn="ctr">
              <a:lnSpc>
                <a:spcPct val="100000"/>
              </a:lnSpc>
              <a:spcBef>
                <a:spcPts val="0"/>
              </a:spcBef>
              <a:spcAft>
                <a:spcPts val="0"/>
              </a:spcAft>
              <a:buSzPts val="2100"/>
              <a:buFont typeface="Lato"/>
              <a:buNone/>
              <a:defRPr sz="2100">
                <a:latin typeface="Lato"/>
                <a:ea typeface="Lato"/>
                <a:cs typeface="Lato"/>
                <a:sym typeface="Lato"/>
              </a:defRPr>
            </a:lvl9pPr>
          </a:lstStyle>
          <a:p>
            <a:endParaRPr/>
          </a:p>
        </p:txBody>
      </p:sp>
      <p:sp>
        <p:nvSpPr>
          <p:cNvPr id="99" name="Google Shape;9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Lato"/>
                <a:ea typeface="Lato"/>
                <a:cs typeface="Lato"/>
                <a:sym typeface="Lato"/>
              </a:defRPr>
            </a:lvl1pPr>
            <a:lvl2pPr marL="914400" lvl="1"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2pPr>
            <a:lvl3pPr marL="1371600" lvl="2"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3pPr>
            <a:lvl4pPr marL="1828800" lvl="3"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4pPr>
            <a:lvl5pPr marL="2286000" lvl="4"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5pPr>
            <a:lvl6pPr marL="2743200" lvl="5"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6pPr>
            <a:lvl7pPr marL="3200400" lvl="6"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7pPr>
            <a:lvl8pPr marL="3657600" lvl="7"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8pPr>
            <a:lvl9pPr marL="4114800" lvl="8" indent="-317500">
              <a:spcBef>
                <a:spcPts val="0"/>
              </a:spcBef>
              <a:spcAft>
                <a:spcPts val="0"/>
              </a:spcAft>
              <a:buClr>
                <a:schemeClr val="lt1"/>
              </a:buClr>
              <a:buSzPts val="1400"/>
              <a:buFont typeface="Lato"/>
              <a:buChar char="■"/>
              <a:defRPr>
                <a:solidFill>
                  <a:schemeClr val="lt1"/>
                </a:solidFill>
                <a:latin typeface="Lato"/>
                <a:ea typeface="Lato"/>
                <a:cs typeface="Lato"/>
                <a:sym typeface="Lato"/>
              </a:defRPr>
            </a:lvl9pPr>
          </a:lstStyle>
          <a:p>
            <a:endParaRPr/>
          </a:p>
        </p:txBody>
      </p:sp>
      <p:sp>
        <p:nvSpPr>
          <p:cNvPr id="100" name="Google Shape;10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sp>
        <p:nvSpPr>
          <p:cNvPr id="102" name="Google Shape;102;p10"/>
          <p:cNvSpPr txBox="1">
            <a:spLocks noGrp="1"/>
          </p:cNvSpPr>
          <p:nvPr>
            <p:ph type="body" idx="1"/>
          </p:nvPr>
        </p:nvSpPr>
        <p:spPr>
          <a:xfrm>
            <a:off x="228600" y="4081200"/>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Lato"/>
                <a:ea typeface="Lato"/>
                <a:cs typeface="Lato"/>
                <a:sym typeface="Lato"/>
              </a:defRPr>
            </a:lvl1pPr>
          </a:lstStyle>
          <a:p>
            <a:endParaRPr/>
          </a:p>
        </p:txBody>
      </p:sp>
      <p:sp>
        <p:nvSpPr>
          <p:cNvPr id="103" name="Google Shape;10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10"/>
          <p:cNvSpPr/>
          <p:nvPr/>
        </p:nvSpPr>
        <p:spPr>
          <a:xfrm>
            <a:off x="-225" y="4686300"/>
            <a:ext cx="9144000" cy="4572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0"/>
          <p:cNvSpPr/>
          <p:nvPr/>
        </p:nvSpPr>
        <p:spPr>
          <a:xfrm>
            <a:off x="8778150" y="4686300"/>
            <a:ext cx="183000" cy="457200"/>
          </a:xfrm>
          <a:prstGeom prst="rect">
            <a:avLst/>
          </a:prstGeom>
          <a:solidFill>
            <a:srgbClr val="19458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0"/>
          <p:cNvSpPr/>
          <p:nvPr/>
        </p:nvSpPr>
        <p:spPr>
          <a:xfrm>
            <a:off x="8960989" y="4686300"/>
            <a:ext cx="183000" cy="457200"/>
          </a:xfrm>
          <a:prstGeom prst="rect">
            <a:avLst/>
          </a:prstGeom>
          <a:solidFill>
            <a:srgbClr val="0596AA"/>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0"/>
          <p:cNvSpPr/>
          <p:nvPr/>
        </p:nvSpPr>
        <p:spPr>
          <a:xfrm>
            <a:off x="8412142" y="4686300"/>
            <a:ext cx="183000" cy="457200"/>
          </a:xfrm>
          <a:prstGeom prst="rect">
            <a:avLst/>
          </a:prstGeom>
          <a:solidFill>
            <a:srgbClr val="7D7F3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0"/>
          <p:cNvSpPr/>
          <p:nvPr/>
        </p:nvSpPr>
        <p:spPr>
          <a:xfrm>
            <a:off x="8595153" y="4686300"/>
            <a:ext cx="183000" cy="457200"/>
          </a:xfrm>
          <a:prstGeom prst="rect">
            <a:avLst/>
          </a:prstGeom>
          <a:solidFill>
            <a:srgbClr val="702076"/>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0"/>
          <p:cNvSpPr/>
          <p:nvPr/>
        </p:nvSpPr>
        <p:spPr>
          <a:xfrm>
            <a:off x="8229155" y="4686300"/>
            <a:ext cx="183000" cy="457200"/>
          </a:xfrm>
          <a:prstGeom prst="rect">
            <a:avLst/>
          </a:prstGeom>
          <a:solidFill>
            <a:srgbClr val="0066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0" name="Google Shape;110;p10"/>
          <p:cNvPicPr preferRelativeResize="0"/>
          <p:nvPr/>
        </p:nvPicPr>
        <p:blipFill>
          <a:blip r:embed="rId2">
            <a:alphaModFix amt="25000"/>
          </a:blip>
          <a:stretch>
            <a:fillRect/>
          </a:stretch>
        </p:blipFill>
        <p:spPr>
          <a:xfrm>
            <a:off x="76200" y="4745538"/>
            <a:ext cx="338726" cy="338725"/>
          </a:xfrm>
          <a:prstGeom prst="rect">
            <a:avLst/>
          </a:prstGeom>
          <a:noFill/>
          <a:ln>
            <a:noFill/>
          </a:ln>
        </p:spPr>
      </p:pic>
      <p:sp>
        <p:nvSpPr>
          <p:cNvPr id="111" name="Google Shape;111;p10"/>
          <p:cNvSpPr txBox="1">
            <a:spLocks noGrp="1"/>
          </p:cNvSpPr>
          <p:nvPr>
            <p:ph type="sldNum" idx="2"/>
          </p:nvPr>
        </p:nvSpPr>
        <p:spPr>
          <a:xfrm>
            <a:off x="7497450" y="4686303"/>
            <a:ext cx="548700" cy="457200"/>
          </a:xfrm>
          <a:prstGeom prst="rect">
            <a:avLst/>
          </a:prstGeom>
          <a:ln>
            <a:noFill/>
          </a:ln>
        </p:spPr>
        <p:txBody>
          <a:bodyPr spcFirstLastPara="1" wrap="square" lIns="91425" tIns="91425" rIns="91425" bIns="91425" anchor="ctr" anchorCtr="0">
            <a:normAutofit/>
          </a:bodyPr>
          <a:lstStyle>
            <a:lvl1pPr lvl="0">
              <a:buNone/>
              <a:defRPr>
                <a:solidFill>
                  <a:schemeClr val="lt1"/>
                </a:solidFill>
                <a:latin typeface="Lato"/>
                <a:ea typeface="Lato"/>
                <a:cs typeface="Lato"/>
                <a:sym typeface="Lato"/>
              </a:defRPr>
            </a:lvl1pPr>
            <a:lvl2pPr lvl="1">
              <a:buNone/>
              <a:defRPr>
                <a:solidFill>
                  <a:schemeClr val="lt1"/>
                </a:solidFill>
                <a:latin typeface="Lato"/>
                <a:ea typeface="Lato"/>
                <a:cs typeface="Lato"/>
                <a:sym typeface="Lato"/>
              </a:defRPr>
            </a:lvl2pPr>
            <a:lvl3pPr lvl="2">
              <a:buNone/>
              <a:defRPr>
                <a:solidFill>
                  <a:schemeClr val="lt1"/>
                </a:solidFill>
                <a:latin typeface="Lato"/>
                <a:ea typeface="Lato"/>
                <a:cs typeface="Lato"/>
                <a:sym typeface="Lato"/>
              </a:defRPr>
            </a:lvl3pPr>
            <a:lvl4pPr lvl="3">
              <a:buNone/>
              <a:defRPr>
                <a:solidFill>
                  <a:schemeClr val="lt1"/>
                </a:solidFill>
                <a:latin typeface="Lato"/>
                <a:ea typeface="Lato"/>
                <a:cs typeface="Lato"/>
                <a:sym typeface="Lato"/>
              </a:defRPr>
            </a:lvl4pPr>
            <a:lvl5pPr lvl="4">
              <a:buNone/>
              <a:defRPr>
                <a:solidFill>
                  <a:schemeClr val="lt1"/>
                </a:solidFill>
                <a:latin typeface="Lato"/>
                <a:ea typeface="Lato"/>
                <a:cs typeface="Lato"/>
                <a:sym typeface="Lato"/>
              </a:defRPr>
            </a:lvl5pPr>
            <a:lvl6pPr lvl="5">
              <a:buNone/>
              <a:defRPr>
                <a:solidFill>
                  <a:schemeClr val="lt1"/>
                </a:solidFill>
                <a:latin typeface="Lato"/>
                <a:ea typeface="Lato"/>
                <a:cs typeface="Lato"/>
                <a:sym typeface="Lato"/>
              </a:defRPr>
            </a:lvl6pPr>
            <a:lvl7pPr lvl="6">
              <a:buNone/>
              <a:defRPr>
                <a:solidFill>
                  <a:schemeClr val="lt1"/>
                </a:solidFill>
                <a:latin typeface="Lato"/>
                <a:ea typeface="Lato"/>
                <a:cs typeface="Lato"/>
                <a:sym typeface="Lato"/>
              </a:defRPr>
            </a:lvl7pPr>
            <a:lvl8pPr lvl="7">
              <a:buNone/>
              <a:defRPr>
                <a:solidFill>
                  <a:schemeClr val="lt1"/>
                </a:solidFill>
                <a:latin typeface="Lato"/>
                <a:ea typeface="Lato"/>
                <a:cs typeface="Lato"/>
                <a:sym typeface="Lato"/>
              </a:defRPr>
            </a:lvl8pPr>
            <a:lvl9pPr lvl="8">
              <a:buNone/>
              <a:defRPr>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10"/>
          <p:cNvSpPr/>
          <p:nvPr/>
        </p:nvSpPr>
        <p:spPr>
          <a:xfrm>
            <a:off x="-225" y="0"/>
            <a:ext cx="9144000" cy="685800"/>
          </a:xfrm>
          <a:prstGeom prst="rect">
            <a:avLst/>
          </a:prstGeom>
          <a:gradFill>
            <a:gsLst>
              <a:gs pos="0">
                <a:srgbClr val="542B5E"/>
              </a:gs>
              <a:gs pos="100000">
                <a:srgbClr val="702076"/>
              </a:gs>
            </a:gsLst>
            <a:lin ang="0" scaled="0"/>
          </a:gra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1pPr>
            <a:lvl2pPr lvl="1">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2pPr>
            <a:lvl3pPr lvl="2">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3pPr>
            <a:lvl4pPr lvl="3">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4pPr>
            <a:lvl5pPr lvl="4">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5pPr>
            <a:lvl6pPr lvl="5">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6pPr>
            <a:lvl7pPr lvl="6">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7pPr>
            <a:lvl8pPr lvl="7">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8pPr>
            <a:lvl9pPr lvl="8">
              <a:spcBef>
                <a:spcPts val="0"/>
              </a:spcBef>
              <a:spcAft>
                <a:spcPts val="0"/>
              </a:spcAft>
              <a:buClr>
                <a:schemeClr val="dk1"/>
              </a:buClr>
              <a:buSzPts val="2800"/>
              <a:buFont typeface="Times"/>
              <a:buNone/>
              <a:defRPr sz="2800">
                <a:solidFill>
                  <a:schemeClr val="dk1"/>
                </a:solidFill>
                <a:latin typeface="Times"/>
                <a:ea typeface="Times"/>
                <a:cs typeface="Times"/>
                <a:sym typeface="Tim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defRPr>
            </a:lvl1pPr>
            <a:lvl2pPr marL="914400" lvl="1" indent="-317500">
              <a:lnSpc>
                <a:spcPct val="115000"/>
              </a:lnSpc>
              <a:spcBef>
                <a:spcPts val="0"/>
              </a:spcBef>
              <a:spcAft>
                <a:spcPts val="0"/>
              </a:spcAft>
              <a:buClr>
                <a:srgbClr val="666666"/>
              </a:buClr>
              <a:buSzPts val="1400"/>
              <a:buChar char="○"/>
              <a:defRPr>
                <a:solidFill>
                  <a:srgbClr val="666666"/>
                </a:solidFill>
              </a:defRPr>
            </a:lvl2pPr>
            <a:lvl3pPr marL="1371600" lvl="2" indent="-317500">
              <a:lnSpc>
                <a:spcPct val="115000"/>
              </a:lnSpc>
              <a:spcBef>
                <a:spcPts val="0"/>
              </a:spcBef>
              <a:spcAft>
                <a:spcPts val="0"/>
              </a:spcAft>
              <a:buClr>
                <a:srgbClr val="666666"/>
              </a:buClr>
              <a:buSzPts val="1400"/>
              <a:buChar char="■"/>
              <a:defRPr>
                <a:solidFill>
                  <a:srgbClr val="666666"/>
                </a:solidFill>
              </a:defRPr>
            </a:lvl3pPr>
            <a:lvl4pPr marL="1828800" lvl="3" indent="-317500">
              <a:lnSpc>
                <a:spcPct val="115000"/>
              </a:lnSpc>
              <a:spcBef>
                <a:spcPts val="0"/>
              </a:spcBef>
              <a:spcAft>
                <a:spcPts val="0"/>
              </a:spcAft>
              <a:buClr>
                <a:srgbClr val="666666"/>
              </a:buClr>
              <a:buSzPts val="1400"/>
              <a:buFont typeface="Lato"/>
              <a:buChar char="●"/>
              <a:defRPr>
                <a:solidFill>
                  <a:srgbClr val="666666"/>
                </a:solidFill>
                <a:latin typeface="Lato"/>
                <a:ea typeface="Lato"/>
                <a:cs typeface="Lato"/>
                <a:sym typeface="Lato"/>
              </a:defRPr>
            </a:lvl4pPr>
            <a:lvl5pPr marL="2286000" lvl="4" indent="-317500">
              <a:lnSpc>
                <a:spcPct val="115000"/>
              </a:lnSpc>
              <a:spcBef>
                <a:spcPts val="0"/>
              </a:spcBef>
              <a:spcAft>
                <a:spcPts val="0"/>
              </a:spcAft>
              <a:buClr>
                <a:srgbClr val="666666"/>
              </a:buClr>
              <a:buSzPts val="1400"/>
              <a:buChar char="○"/>
              <a:defRPr>
                <a:solidFill>
                  <a:srgbClr val="666666"/>
                </a:solidFill>
              </a:defRPr>
            </a:lvl5pPr>
            <a:lvl6pPr marL="2743200" lvl="5" indent="-317500">
              <a:lnSpc>
                <a:spcPct val="115000"/>
              </a:lnSpc>
              <a:spcBef>
                <a:spcPts val="0"/>
              </a:spcBef>
              <a:spcAft>
                <a:spcPts val="0"/>
              </a:spcAft>
              <a:buClr>
                <a:srgbClr val="666666"/>
              </a:buClr>
              <a:buSzPts val="1400"/>
              <a:buChar char="■"/>
              <a:defRPr>
                <a:solidFill>
                  <a:srgbClr val="666666"/>
                </a:solidFill>
              </a:defRPr>
            </a:lvl6pPr>
            <a:lvl7pPr marL="3200400" lvl="6" indent="-317500">
              <a:lnSpc>
                <a:spcPct val="115000"/>
              </a:lnSpc>
              <a:spcBef>
                <a:spcPts val="0"/>
              </a:spcBef>
              <a:spcAft>
                <a:spcPts val="0"/>
              </a:spcAft>
              <a:buClr>
                <a:srgbClr val="666666"/>
              </a:buClr>
              <a:buSzPts val="1400"/>
              <a:buChar char="●"/>
              <a:defRPr>
                <a:solidFill>
                  <a:srgbClr val="666666"/>
                </a:solidFill>
              </a:defRPr>
            </a:lvl7pPr>
            <a:lvl8pPr marL="3657600" lvl="7" indent="-317500">
              <a:lnSpc>
                <a:spcPct val="115000"/>
              </a:lnSpc>
              <a:spcBef>
                <a:spcPts val="0"/>
              </a:spcBef>
              <a:spcAft>
                <a:spcPts val="0"/>
              </a:spcAft>
              <a:buClr>
                <a:srgbClr val="666666"/>
              </a:buClr>
              <a:buSzPts val="1400"/>
              <a:buChar char="○"/>
              <a:defRPr>
                <a:solidFill>
                  <a:srgbClr val="666666"/>
                </a:solidFill>
              </a:defRPr>
            </a:lvl8pPr>
            <a:lvl9pPr marL="4114800" lvl="8" indent="-317500">
              <a:lnSpc>
                <a:spcPct val="115000"/>
              </a:lnSpc>
              <a:spcBef>
                <a:spcPts val="0"/>
              </a:spcBef>
              <a:spcAft>
                <a:spcPts val="0"/>
              </a:spcAft>
              <a:buClr>
                <a:srgbClr val="666666"/>
              </a:buClr>
              <a:buSzPts val="1400"/>
              <a:buChar char="■"/>
              <a:defRPr>
                <a:solidFill>
                  <a:srgbClr val="666666"/>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oice360.org/libtech-insight/evaluating-generative-ai-resources-separating-the-tools-from-the-toy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b.montana.edu/responsible-ai/"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choice360.org/libtech-insight/evaluating-generative-ai-resources-separating-the-tools-from-the-toys/" TargetMode="External"/><Relationship Id="rId13" Type="http://schemas.openxmlformats.org/officeDocument/2006/relationships/hyperlink" Target="https://doi.org/10.5860/ital.v43i3.17245" TargetMode="External"/><Relationship Id="rId3" Type="http://schemas.openxmlformats.org/officeDocument/2006/relationships/hyperlink" Target="https://www.ala.org/sites/default/files/2025-03/AI_Competencies_Draft.pdf" TargetMode="External"/><Relationship Id="rId7" Type="http://schemas.openxmlformats.org/officeDocument/2006/relationships/hyperlink" Target="https://www.infotoday.com/cilmag/dec24/Heller--Frameworks-for-Analyzing-the-Use-of-Generative-Artificial-Intelligence-in-Libraries.shtml" TargetMode="External"/><Relationship Id="rId12" Type="http://schemas.openxmlformats.org/officeDocument/2006/relationships/hyperlink" Target="https://doi.org/10.5860/crl.85.5.635"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doi.org/10.1016/j.inffus.2021.11.017" TargetMode="External"/><Relationship Id="rId11" Type="http://schemas.openxmlformats.org/officeDocument/2006/relationships/hyperlink" Target="https://www.linkedin.com/posts/leoslo_7-steps-ethical-ai-decision-making-framework-activity-7293618272787120128-ulCJ/" TargetMode="External"/><Relationship Id="rId5" Type="http://schemas.openxmlformats.org/officeDocument/2006/relationships/hyperlink" Target="https://themuseumreviewjournal.wordpress.com/2020/04/23/tmr_vol5no1_ciecko/" TargetMode="External"/><Relationship Id="rId15" Type="http://schemas.openxmlformats.org/officeDocument/2006/relationships/hyperlink" Target="https://doi.org/10.5860/crln.85.10.407" TargetMode="External"/><Relationship Id="rId10" Type="http://schemas.openxmlformats.org/officeDocument/2006/relationships/hyperlink" Target="https://doi.org/10.21954/OU.RO.00103099" TargetMode="External"/><Relationship Id="rId4" Type="http://schemas.openxmlformats.org/officeDocument/2006/relationships/hyperlink" Target="https://doi.org/10.1080/24750158.2022.2101911" TargetMode="External"/><Relationship Id="rId9" Type="http://schemas.openxmlformats.org/officeDocument/2006/relationships/hyperlink" Target="https://www.technologyreview.com/2019/02/04/137602/this-is-how-ai-bias-really-happensand-why-its-so-hard-to-fix/" TargetMode="External"/><Relationship Id="rId14" Type="http://schemas.openxmlformats.org/officeDocument/2006/relationships/hyperlink" Target="https://www.lib.montana.edu/responsible-ai/"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1093/llc/fqac073" TargetMode="External"/><Relationship Id="rId13" Type="http://schemas.openxmlformats.org/officeDocument/2006/relationships/hyperlink" Target="https://doi.org/10.3390/app15020631" TargetMode="External"/><Relationship Id="rId3" Type="http://schemas.openxmlformats.org/officeDocument/2006/relationships/hyperlink" Target="https://themuseumsai.network/toolkit/" TargetMode="External"/><Relationship Id="rId7" Type="http://schemas.openxmlformats.org/officeDocument/2006/relationships/hyperlink" Target="https://doi.org/10.1145/3335082.3335094" TargetMode="External"/><Relationship Id="rId12" Type="http://schemas.openxmlformats.org/officeDocument/2006/relationships/hyperlink" Target="https://doi.org/10.1007/s43681-023-00258-9" TargetMode="External"/><Relationship Id="rId2" Type="http://schemas.openxmlformats.org/officeDocument/2006/relationships/notesSlide" Target="../notesSlides/notesSlide26.xml"/><Relationship Id="rId16" Type="http://schemas.openxmlformats.org/officeDocument/2006/relationships/hyperlink" Target="https://www.elsevier.com/librarian/library-connect-academy" TargetMode="External"/><Relationship Id="rId1" Type="http://schemas.openxmlformats.org/officeDocument/2006/relationships/slideLayout" Target="../slideLayouts/slideLayout3.xml"/><Relationship Id="rId6" Type="http://schemas.openxmlformats.org/officeDocument/2006/relationships/hyperlink" Target="https://doi.org/10.48550/arXiv.2309.15217" TargetMode="External"/><Relationship Id="rId11" Type="http://schemas.openxmlformats.org/officeDocument/2006/relationships/hyperlink" Target="https://blogs.loc.gov/thesignal/2023/11/introducing-the-lc-labs-artificial-intelligence-planning-framework" TargetMode="External"/><Relationship Id="rId5" Type="http://schemas.openxmlformats.org/officeDocument/2006/relationships/hyperlink" Target="https://edrm.net/edrm-projects/analytics-and-machine-learning/ai-ethics-bias/" TargetMode="External"/><Relationship Id="rId15" Type="http://schemas.openxmlformats.org/officeDocument/2006/relationships/hyperlink" Target="https://libguides.lib.siu.edu/ai-resources/faculty-guidelines" TargetMode="External"/><Relationship Id="rId10" Type="http://schemas.openxmlformats.org/officeDocument/2006/relationships/hyperlink" Target="https://doi.org/10.1038/s41597-020-0486-7" TargetMode="External"/><Relationship Id="rId4" Type="http://schemas.openxmlformats.org/officeDocument/2006/relationships/hyperlink" Target="https://doi.org/10.48550/ARXIV.2503.04746" TargetMode="External"/><Relationship Id="rId9" Type="http://schemas.openxmlformats.org/officeDocument/2006/relationships/hyperlink" Target="https://doi.org/10.7274/r0-wxg0-pe06" TargetMode="External"/><Relationship Id="rId14" Type="http://schemas.openxmlformats.org/officeDocument/2006/relationships/hyperlink" Target="https://doi.org/10.6028/NIST.AI.100-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ala.org/sites/default/files/2025-03/AI_Competencies_Draft.pdf" TargetMode="External"/><Relationship Id="rId3" Type="http://schemas.openxmlformats.org/officeDocument/2006/relationships/hyperlink" Target="mailto:mheller4@depaul.edu" TargetMode="External"/><Relationship Id="rId7" Type="http://schemas.openxmlformats.org/officeDocument/2006/relationships/hyperlink" Target="https://groups.google.com/g/ai4lam"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hyperlink" Target="https://bsky.app/profile/allanberry.com" TargetMode="External"/><Relationship Id="rId5" Type="http://schemas.openxmlformats.org/officeDocument/2006/relationships/hyperlink" Target="mailto:aberry6@luc.edu" TargetMode="External"/><Relationship Id="rId4" Type="http://schemas.openxmlformats.org/officeDocument/2006/relationships/hyperlink" Target="http://margaretheller.bsky.social" TargetMode="External"/><Relationship Id="rId9" Type="http://schemas.openxmlformats.org/officeDocument/2006/relationships/hyperlink" Target="https://nam12.safelinks.protection.outlook.com/?url=https%3A%2F%2Fdocs.google.com%2Fforms%2Fd%2Fe%2F1FAIpQLSfOEw41yFRoNnrTb2WpEQu876NSjJBZJRzrlDBcyegBR68fnQ%2Fviewform&amp;data=05%7C02%7Caberry6%40luc.edu%7C236618d0ef2143730e8a08dd792116b8%7C021f4fe32b9c48248378bbcf9ec5accb%7C0%7C0%7C638799905210787542%7CUnknown%7CTWFpbGZsb3d8eyJFbXB0eU1hcGkiOnRydWUsIlYiOiIwLjAuMDAwMCIsIlAiOiJXaW4zMiIsIkFOIjoiTWFpbCIsIldUIjoyfQ%3D%3D%7C0%7C%7C%7C&amp;sdata=MTqAkQ0WxVhYroXIF6zNZapF4NVi99oyKNRQXG3ytXw%3D&amp;reserve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42B5E"/>
            </a:gs>
            <a:gs pos="100000">
              <a:srgbClr val="702076"/>
            </a:gs>
          </a:gsLst>
          <a:lin ang="5400012" scaled="0"/>
        </a:gradFill>
        <a:effectLst/>
      </p:bgPr>
    </p:bg>
    <p:spTree>
      <p:nvGrpSpPr>
        <p:cNvPr id="1" name="Shape 135"/>
        <p:cNvGrpSpPr/>
        <p:nvPr/>
      </p:nvGrpSpPr>
      <p:grpSpPr>
        <a:xfrm>
          <a:off x="0" y="0"/>
          <a:ext cx="0" cy="0"/>
          <a:chOff x="0" y="0"/>
          <a:chExt cx="0" cy="0"/>
        </a:xfrm>
      </p:grpSpPr>
      <p:sp>
        <p:nvSpPr>
          <p:cNvPr id="136" name="Google Shape;136;p13"/>
          <p:cNvSpPr/>
          <p:nvPr/>
        </p:nvSpPr>
        <p:spPr>
          <a:xfrm>
            <a:off x="0" y="4754880"/>
            <a:ext cx="2286000" cy="183000"/>
          </a:xfrm>
          <a:prstGeom prst="rect">
            <a:avLst/>
          </a:prstGeom>
          <a:solidFill>
            <a:srgbClr val="1945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13"/>
          <p:cNvSpPr/>
          <p:nvPr/>
        </p:nvSpPr>
        <p:spPr>
          <a:xfrm>
            <a:off x="2286000" y="4754880"/>
            <a:ext cx="2286000" cy="183000"/>
          </a:xfrm>
          <a:prstGeom prst="rect">
            <a:avLst/>
          </a:prstGeom>
          <a:solidFill>
            <a:srgbClr val="0596A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13"/>
          <p:cNvSpPr/>
          <p:nvPr/>
        </p:nvSpPr>
        <p:spPr>
          <a:xfrm>
            <a:off x="4572000" y="4754880"/>
            <a:ext cx="2286000" cy="183000"/>
          </a:xfrm>
          <a:prstGeom prst="rect">
            <a:avLst/>
          </a:prstGeom>
          <a:solidFill>
            <a:srgbClr val="7D7F3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13"/>
          <p:cNvSpPr/>
          <p:nvPr/>
        </p:nvSpPr>
        <p:spPr>
          <a:xfrm>
            <a:off x="6858000" y="4754880"/>
            <a:ext cx="2286000" cy="183000"/>
          </a:xfrm>
          <a:prstGeom prst="rect">
            <a:avLst/>
          </a:prstGeom>
          <a:solidFill>
            <a:srgbClr val="0066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0" name="Google Shape;140;p13"/>
          <p:cNvSpPr txBox="1">
            <a:spLocks noGrp="1"/>
          </p:cNvSpPr>
          <p:nvPr>
            <p:ph type="ctrTitle"/>
          </p:nvPr>
        </p:nvSpPr>
        <p:spPr>
          <a:xfrm>
            <a:off x="311700" y="2895675"/>
            <a:ext cx="8520600" cy="9648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Critically Evaluating AI-Powered Discovery Tools</a:t>
            </a:r>
            <a:endParaRPr/>
          </a:p>
        </p:txBody>
      </p:sp>
      <p:sp>
        <p:nvSpPr>
          <p:cNvPr id="141" name="Google Shape;141;p13"/>
          <p:cNvSpPr txBox="1">
            <a:spLocks noGrp="1"/>
          </p:cNvSpPr>
          <p:nvPr>
            <p:ph type="subTitle" idx="1"/>
          </p:nvPr>
        </p:nvSpPr>
        <p:spPr>
          <a:xfrm>
            <a:off x="311700" y="3860575"/>
            <a:ext cx="8520600" cy="894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b="1" dirty="0">
                <a:latin typeface="Times New Roman" panose="02020603050405020304" pitchFamily="18" charset="0"/>
                <a:cs typeface="Times New Roman" panose="02020603050405020304" pitchFamily="18" charset="0"/>
              </a:rPr>
              <a:t>Margaret Heller</a:t>
            </a:r>
            <a:r>
              <a:rPr lang="en" sz="2000" dirty="0">
                <a:latin typeface="Times New Roman" panose="02020603050405020304" pitchFamily="18" charset="0"/>
                <a:cs typeface="Times New Roman" panose="02020603050405020304" pitchFamily="18" charset="0"/>
              </a:rPr>
              <a:t> - DePaul University Libraries</a:t>
            </a:r>
            <a:br>
              <a:rPr lang="en" sz="2000" dirty="0">
                <a:latin typeface="Times New Roman" panose="02020603050405020304" pitchFamily="18" charset="0"/>
                <a:cs typeface="Times New Roman" panose="02020603050405020304" pitchFamily="18" charset="0"/>
              </a:rPr>
            </a:br>
            <a:r>
              <a:rPr lang="en" sz="2000" b="1" dirty="0">
                <a:latin typeface="Times New Roman" panose="02020603050405020304" pitchFamily="18" charset="0"/>
                <a:cs typeface="Times New Roman" panose="02020603050405020304" pitchFamily="18" charset="0"/>
              </a:rPr>
              <a:t>Allan Berry</a:t>
            </a:r>
            <a:r>
              <a:rPr lang="en" sz="2000" dirty="0">
                <a:latin typeface="Times New Roman" panose="02020603050405020304" pitchFamily="18" charset="0"/>
                <a:cs typeface="Times New Roman" panose="02020603050405020304" pitchFamily="18" charset="0"/>
              </a:rPr>
              <a:t> - Loyola University Libraries</a:t>
            </a: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Case Study: Ex Libris’ </a:t>
            </a:r>
            <a:r>
              <a:rPr lang="en" b="1" dirty="0">
                <a:latin typeface="Times New Roman" panose="02020603050405020304" pitchFamily="18" charset="0"/>
                <a:cs typeface="Times New Roman" panose="02020603050405020304" pitchFamily="18" charset="0"/>
              </a:rPr>
              <a:t>Primo VE Research Assistant</a:t>
            </a:r>
            <a:endParaRPr b="1" dirty="0">
              <a:latin typeface="Times New Roman" panose="02020603050405020304" pitchFamily="18" charset="0"/>
              <a:cs typeface="Times New Roman" panose="02020603050405020304" pitchFamily="18" charset="0"/>
            </a:endParaRPr>
          </a:p>
        </p:txBody>
      </p:sp>
      <p:sp>
        <p:nvSpPr>
          <p:cNvPr id="202" name="Google Shape;202;p22"/>
          <p:cNvSpPr txBox="1"/>
          <p:nvPr/>
        </p:nvSpPr>
        <p:spPr>
          <a:xfrm>
            <a:off x="4468325" y="870125"/>
            <a:ext cx="4509600" cy="35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Open University performed limited usability testing of the Research Assistant earlier this year, to mixed results.</a:t>
            </a:r>
            <a:endParaRPr sz="1800">
              <a:solidFill>
                <a:schemeClr val="dk1"/>
              </a:solidFill>
            </a:endParaRPr>
          </a:p>
          <a:p>
            <a:pPr marL="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n=28 (faculty/staff)</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Summary: Useful tool with clear potential—but concerns around access, accuracy, and student learning must be addressed before public release.</a:t>
            </a:r>
            <a:endParaRPr sz="1800">
              <a:solidFill>
                <a:schemeClr val="dk1"/>
              </a:solidFill>
            </a:endParaRPr>
          </a:p>
        </p:txBody>
      </p:sp>
      <p:pic>
        <p:nvPicPr>
          <p:cNvPr id="203" name="Google Shape;203;p22" descr="Pie chart of survey responses from usability testing of the research assistant. 43.5% found the tool somewhat accurate, 26.1% said highly accurate, 17.4% said somewhat inaccurate, 8.7% responded they didn’t know, and 4.3% said highly inaccurate"/>
          <p:cNvPicPr preferRelativeResize="0"/>
          <p:nvPr/>
        </p:nvPicPr>
        <p:blipFill>
          <a:blip r:embed="rId3">
            <a:alphaModFix/>
          </a:blip>
          <a:stretch>
            <a:fillRect/>
          </a:stretch>
        </p:blipFill>
        <p:spPr>
          <a:xfrm>
            <a:off x="201125" y="1218138"/>
            <a:ext cx="4267198" cy="28610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err="1">
                <a:latin typeface="Times New Roman" panose="02020603050405020304" pitchFamily="18" charset="0"/>
                <a:cs typeface="Times New Roman" panose="02020603050405020304" pitchFamily="18" charset="0"/>
              </a:rPr>
              <a:t>LibTechInsights</a:t>
            </a:r>
            <a:r>
              <a:rPr lang="en" dirty="0">
                <a:latin typeface="Times New Roman" panose="02020603050405020304" pitchFamily="18" charset="0"/>
                <a:cs typeface="Times New Roman" panose="02020603050405020304" pitchFamily="18" charset="0"/>
              </a:rPr>
              <a:t>: Separating the Tools from the Toys </a:t>
            </a:r>
            <a:endParaRPr dirty="0">
              <a:latin typeface="Times New Roman" panose="02020603050405020304" pitchFamily="18" charset="0"/>
              <a:cs typeface="Times New Roman" panose="02020603050405020304" pitchFamily="18" charset="0"/>
            </a:endParaRPr>
          </a:p>
        </p:txBody>
      </p:sp>
      <p:sp>
        <p:nvSpPr>
          <p:cNvPr id="209" name="Google Shape;209;p23"/>
          <p:cNvSpPr txBox="1">
            <a:spLocks noGrp="1"/>
          </p:cNvSpPr>
          <p:nvPr>
            <p:ph type="body" idx="1"/>
          </p:nvPr>
        </p:nvSpPr>
        <p:spPr>
          <a:xfrm>
            <a:off x="304800" y="915150"/>
            <a:ext cx="8520600" cy="3742800"/>
          </a:xfrm>
          <a:prstGeom prst="rect">
            <a:avLst/>
          </a:prstGeom>
          <a:ln>
            <a:noFill/>
          </a:ln>
        </p:spPr>
        <p:txBody>
          <a:bodyPr spcFirstLastPara="1" wrap="square" lIns="91425" tIns="91425" rIns="91425" bIns="91425" anchor="t" anchorCtr="0">
            <a:normAutofit fontScale="92500"/>
          </a:bodyPr>
          <a:lstStyle/>
          <a:p>
            <a:pPr marL="457200" lvl="0" indent="-368300" algn="l" rtl="0">
              <a:spcBef>
                <a:spcPts val="1200"/>
              </a:spcBef>
              <a:spcAft>
                <a:spcPts val="0"/>
              </a:spcAft>
              <a:buSzPts val="2200"/>
              <a:buChar char="●"/>
            </a:pPr>
            <a:r>
              <a:rPr lang="en" sz="2200" dirty="0"/>
              <a:t>Results should be </a:t>
            </a:r>
            <a:r>
              <a:rPr lang="en" sz="2200" b="1" dirty="0"/>
              <a:t>transparent </a:t>
            </a:r>
            <a:r>
              <a:rPr lang="en" sz="2200" dirty="0"/>
              <a:t>and traceable to the original source.</a:t>
            </a:r>
            <a:endParaRPr sz="2200" dirty="0"/>
          </a:p>
          <a:p>
            <a:pPr marL="457200" lvl="0" indent="-368300" algn="l" rtl="0">
              <a:spcBef>
                <a:spcPts val="0"/>
              </a:spcBef>
              <a:spcAft>
                <a:spcPts val="0"/>
              </a:spcAft>
              <a:buSzPts val="2200"/>
              <a:buChar char="●"/>
            </a:pPr>
            <a:r>
              <a:rPr lang="en" sz="2200" dirty="0"/>
              <a:t>The tool should make existing research workflows </a:t>
            </a:r>
            <a:r>
              <a:rPr lang="en" sz="2200" b="1" dirty="0"/>
              <a:t>efficient</a:t>
            </a:r>
            <a:r>
              <a:rPr lang="en" sz="2200" dirty="0"/>
              <a:t> and not contain wrong answers or hallucinations.</a:t>
            </a:r>
            <a:endParaRPr sz="2200" dirty="0"/>
          </a:p>
          <a:p>
            <a:pPr marL="457200" lvl="0" indent="-368300" algn="l" rtl="0">
              <a:spcBef>
                <a:spcPts val="0"/>
              </a:spcBef>
              <a:spcAft>
                <a:spcPts val="0"/>
              </a:spcAft>
              <a:buSzPts val="2200"/>
              <a:buChar char="●"/>
            </a:pPr>
            <a:r>
              <a:rPr lang="en" sz="2200" dirty="0"/>
              <a:t>Results should not replace researcher </a:t>
            </a:r>
            <a:r>
              <a:rPr lang="en" sz="2200" b="1" dirty="0"/>
              <a:t>analysis</a:t>
            </a:r>
            <a:r>
              <a:rPr lang="en" sz="2200" dirty="0"/>
              <a:t> or critical thinking skills.</a:t>
            </a:r>
            <a:endParaRPr sz="2200" dirty="0"/>
          </a:p>
          <a:p>
            <a:pPr marL="457200" lvl="0" indent="-368300" algn="l" rtl="0">
              <a:spcBef>
                <a:spcPts val="0"/>
              </a:spcBef>
              <a:spcAft>
                <a:spcPts val="0"/>
              </a:spcAft>
              <a:buSzPts val="2200"/>
              <a:buChar char="●"/>
            </a:pPr>
            <a:r>
              <a:rPr lang="en" sz="2200" dirty="0"/>
              <a:t>Tools should have strong </a:t>
            </a:r>
            <a:r>
              <a:rPr lang="en" sz="2200" b="1" dirty="0"/>
              <a:t>privacy</a:t>
            </a:r>
            <a:r>
              <a:rPr lang="en" sz="2200" dirty="0"/>
              <a:t> policies and not use researcher data inappropriately.</a:t>
            </a:r>
            <a:endParaRPr sz="2200" dirty="0"/>
          </a:p>
          <a:p>
            <a:pPr marL="0" lvl="0" indent="0" algn="l" rtl="0">
              <a:spcBef>
                <a:spcPts val="1200"/>
              </a:spcBef>
              <a:spcAft>
                <a:spcPts val="1200"/>
              </a:spcAft>
              <a:buNone/>
            </a:pPr>
            <a:r>
              <a:rPr lang="en" u="sng" dirty="0">
                <a:solidFill>
                  <a:schemeClr val="hlink"/>
                </a:solidFill>
                <a:hlinkClick r:id="rId3"/>
              </a:rPr>
              <a:t>https://www.choice360.org/libtech-insight/evaluating-generative-ai-resources-separating-the-tools-from-the-toys/</a:t>
            </a:r>
            <a:r>
              <a:rPr lang="en" dirty="0"/>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4"/>
          <p:cNvSpPr txBox="1">
            <a:spLocks noGrp="1"/>
          </p:cNvSpPr>
          <p:nvPr>
            <p:ph type="body" idx="1"/>
          </p:nvPr>
        </p:nvSpPr>
        <p:spPr>
          <a:xfrm>
            <a:off x="228600" y="923101"/>
            <a:ext cx="4343400" cy="3742800"/>
          </a:xfrm>
          <a:prstGeom prst="rect">
            <a:avLst/>
          </a:prstGeom>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1. </a:t>
            </a:r>
            <a:r>
              <a:rPr lang="en" sz="1900" b="1"/>
              <a:t>Identify the Ethical Dilemma</a:t>
            </a:r>
            <a:endParaRPr sz="1900"/>
          </a:p>
          <a:p>
            <a:pPr marL="914400" lvl="1" indent="-323850" algn="l" rtl="0">
              <a:spcBef>
                <a:spcPts val="0"/>
              </a:spcBef>
              <a:spcAft>
                <a:spcPts val="0"/>
              </a:spcAft>
              <a:buSzPts val="1500"/>
              <a:buChar char="○"/>
            </a:pPr>
            <a:r>
              <a:rPr lang="en" sz="1500"/>
              <a:t>define the ethical issue and its implications.</a:t>
            </a:r>
            <a:endParaRPr sz="1500"/>
          </a:p>
          <a:p>
            <a:pPr marL="457200" lvl="0" indent="-349250" algn="l" rtl="0">
              <a:spcBef>
                <a:spcPts val="0"/>
              </a:spcBef>
              <a:spcAft>
                <a:spcPts val="0"/>
              </a:spcAft>
              <a:buSzPts val="1900"/>
              <a:buChar char="●"/>
            </a:pPr>
            <a:r>
              <a:rPr lang="en" sz="1900"/>
              <a:t>2. </a:t>
            </a:r>
            <a:r>
              <a:rPr lang="en" sz="1900" b="1"/>
              <a:t>Gather Information</a:t>
            </a:r>
            <a:endParaRPr sz="1900"/>
          </a:p>
          <a:p>
            <a:pPr marL="914400" lvl="1" indent="-323850" algn="l" rtl="0">
              <a:spcBef>
                <a:spcPts val="0"/>
              </a:spcBef>
              <a:spcAft>
                <a:spcPts val="0"/>
              </a:spcAft>
              <a:buSzPts val="1500"/>
              <a:buChar char="○"/>
            </a:pPr>
            <a:r>
              <a:rPr lang="en" sz="1500"/>
              <a:t>Collect relevant facts, perspectives, and policies</a:t>
            </a:r>
            <a:endParaRPr sz="1500"/>
          </a:p>
          <a:p>
            <a:pPr marL="457200" lvl="0" indent="-349250" algn="l" rtl="0">
              <a:spcBef>
                <a:spcPts val="0"/>
              </a:spcBef>
              <a:spcAft>
                <a:spcPts val="0"/>
              </a:spcAft>
              <a:buSzPts val="1900"/>
              <a:buChar char="●"/>
            </a:pPr>
            <a:r>
              <a:rPr lang="en" sz="1900"/>
              <a:t>3. </a:t>
            </a:r>
            <a:r>
              <a:rPr lang="en" sz="1900" b="1"/>
              <a:t>Apply the AI Ethics Checklist</a:t>
            </a:r>
            <a:endParaRPr sz="1900"/>
          </a:p>
          <a:p>
            <a:pPr marL="914400" lvl="1" indent="-323850" algn="l" rtl="0">
              <a:spcBef>
                <a:spcPts val="0"/>
              </a:spcBef>
              <a:spcAft>
                <a:spcPts val="0"/>
              </a:spcAft>
              <a:buSzPts val="1500"/>
              <a:buChar char="○"/>
            </a:pPr>
            <a:r>
              <a:rPr lang="en" sz="1500"/>
              <a:t>Evaluate the situation from ethical principles.</a:t>
            </a:r>
            <a:endParaRPr sz="1500"/>
          </a:p>
          <a:p>
            <a:pPr marL="914400" lvl="1" indent="-323850" algn="l" rtl="0">
              <a:spcBef>
                <a:spcPts val="0"/>
              </a:spcBef>
              <a:spcAft>
                <a:spcPts val="0"/>
              </a:spcAft>
              <a:buSzPts val="1500"/>
              <a:buChar char="○"/>
            </a:pPr>
            <a:r>
              <a:rPr lang="en" sz="1500"/>
              <a:t> Privacy, Fairness, Transparency, Accountability, Sustainability</a:t>
            </a:r>
            <a:endParaRPr sz="1600"/>
          </a:p>
          <a:p>
            <a:pPr marL="457200" lvl="0" indent="0" algn="l" rtl="0">
              <a:spcBef>
                <a:spcPts val="1200"/>
              </a:spcBef>
              <a:spcAft>
                <a:spcPts val="1200"/>
              </a:spcAft>
              <a:buNone/>
            </a:pPr>
            <a:endParaRPr/>
          </a:p>
        </p:txBody>
      </p:sp>
      <p:sp>
        <p:nvSpPr>
          <p:cNvPr id="215" name="Google Shape;215;p24"/>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Leo S. Lo: Practical Ethics for Librarians</a:t>
            </a:r>
            <a:endParaRPr dirty="0">
              <a:latin typeface="Times New Roman" panose="02020603050405020304" pitchFamily="18" charset="0"/>
              <a:cs typeface="Times New Roman" panose="02020603050405020304" pitchFamily="18" charset="0"/>
            </a:endParaRPr>
          </a:p>
        </p:txBody>
      </p:sp>
      <p:sp>
        <p:nvSpPr>
          <p:cNvPr id="216" name="Google Shape;216;p24"/>
          <p:cNvSpPr txBox="1">
            <a:spLocks noGrp="1"/>
          </p:cNvSpPr>
          <p:nvPr>
            <p:ph type="body" idx="1"/>
          </p:nvPr>
        </p:nvSpPr>
        <p:spPr>
          <a:xfrm>
            <a:off x="4572000" y="915150"/>
            <a:ext cx="4436828" cy="3742800"/>
          </a:xfrm>
          <a:prstGeom prst="rect">
            <a:avLst/>
          </a:prstGeom>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4. </a:t>
            </a:r>
            <a:r>
              <a:rPr lang="en" b="1" dirty="0"/>
              <a:t>Evaluate Options &amp; Trade-offs</a:t>
            </a:r>
            <a:endParaRPr dirty="0"/>
          </a:p>
          <a:p>
            <a:pPr marL="914400" lvl="1" indent="-317500" algn="l" rtl="0">
              <a:spcBef>
                <a:spcPts val="0"/>
              </a:spcBef>
              <a:spcAft>
                <a:spcPts val="0"/>
              </a:spcAft>
              <a:buSzPts val="1400"/>
              <a:buChar char="○"/>
            </a:pPr>
            <a:r>
              <a:rPr lang="en" dirty="0"/>
              <a:t>list any potential benefits and risks of each approach</a:t>
            </a:r>
            <a:endParaRPr dirty="0"/>
          </a:p>
          <a:p>
            <a:pPr marL="457200" lvl="0" indent="-342900" algn="l" rtl="0">
              <a:spcBef>
                <a:spcPts val="0"/>
              </a:spcBef>
              <a:spcAft>
                <a:spcPts val="0"/>
              </a:spcAft>
              <a:buSzPts val="1800"/>
              <a:buChar char="●"/>
            </a:pPr>
            <a:r>
              <a:rPr lang="en" dirty="0"/>
              <a:t>5. </a:t>
            </a:r>
            <a:r>
              <a:rPr lang="en" b="1" dirty="0"/>
              <a:t>Make a Decision &amp; Document It</a:t>
            </a:r>
            <a:endParaRPr dirty="0"/>
          </a:p>
          <a:p>
            <a:pPr marL="914400" lvl="1" indent="-317500" algn="l" rtl="0">
              <a:spcBef>
                <a:spcPts val="0"/>
              </a:spcBef>
              <a:spcAft>
                <a:spcPts val="0"/>
              </a:spcAft>
              <a:buSzPts val="1400"/>
              <a:buChar char="○"/>
            </a:pPr>
            <a:r>
              <a:rPr lang="en" dirty="0"/>
              <a:t>ensure transparency by recording a rationale.</a:t>
            </a:r>
            <a:endParaRPr dirty="0"/>
          </a:p>
          <a:p>
            <a:pPr marL="457200" lvl="0" indent="-342900" algn="l" rtl="0">
              <a:spcBef>
                <a:spcPts val="0"/>
              </a:spcBef>
              <a:spcAft>
                <a:spcPts val="0"/>
              </a:spcAft>
              <a:buSzPts val="1800"/>
              <a:buChar char="●"/>
            </a:pPr>
            <a:r>
              <a:rPr lang="en" dirty="0"/>
              <a:t>6. </a:t>
            </a:r>
            <a:r>
              <a:rPr lang="en" b="1" dirty="0"/>
              <a:t>Implement &amp; Monitor</a:t>
            </a:r>
            <a:endParaRPr dirty="0"/>
          </a:p>
          <a:p>
            <a:pPr marL="914400" lvl="1" indent="-317500" algn="l" rtl="0">
              <a:spcBef>
                <a:spcPts val="0"/>
              </a:spcBef>
              <a:spcAft>
                <a:spcPts val="0"/>
              </a:spcAft>
              <a:buSzPts val="1400"/>
              <a:buChar char="○"/>
            </a:pPr>
            <a:r>
              <a:rPr lang="en" dirty="0"/>
              <a:t>Controlled roll-out, track impact, and gather feedback.</a:t>
            </a:r>
            <a:endParaRPr dirty="0"/>
          </a:p>
          <a:p>
            <a:pPr marL="457200" lvl="0" indent="-342900" algn="l" rtl="0">
              <a:spcBef>
                <a:spcPts val="0"/>
              </a:spcBef>
              <a:spcAft>
                <a:spcPts val="0"/>
              </a:spcAft>
              <a:buSzPts val="1800"/>
              <a:buChar char="●"/>
            </a:pPr>
            <a:r>
              <a:rPr lang="en" dirty="0"/>
              <a:t>7. </a:t>
            </a:r>
            <a:r>
              <a:rPr lang="en" b="1" dirty="0"/>
              <a:t>Follow the AI Ethics Review Cycle</a:t>
            </a:r>
            <a:endParaRPr dirty="0"/>
          </a:p>
          <a:p>
            <a:pPr marL="914400" lvl="1" indent="-317500" algn="l" rtl="0">
              <a:spcBef>
                <a:spcPts val="0"/>
              </a:spcBef>
              <a:spcAft>
                <a:spcPts val="0"/>
              </a:spcAft>
              <a:buSzPts val="1400"/>
              <a:buChar char="○"/>
            </a:pPr>
            <a:r>
              <a:rPr lang="en" dirty="0"/>
              <a:t>Continuously re-assess and refine strategies to maintain ethical alignment.</a:t>
            </a:r>
            <a:endParaRPr dirty="0"/>
          </a:p>
          <a:p>
            <a:pPr marL="914400" lvl="1" indent="-317500" algn="l" rtl="0">
              <a:spcBef>
                <a:spcPts val="0"/>
              </a:spcBef>
              <a:spcAft>
                <a:spcPts val="0"/>
              </a:spcAft>
              <a:buSzPts val="1400"/>
              <a:buChar char="○"/>
            </a:pPr>
            <a:r>
              <a:rPr lang="en" dirty="0"/>
              <a:t>Have an “emergency pause” policy.</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5"/>
          <p:cNvSpPr txBox="1">
            <a:spLocks noGrp="1"/>
          </p:cNvSpPr>
          <p:nvPr>
            <p:ph type="body" idx="1"/>
          </p:nvPr>
        </p:nvSpPr>
        <p:spPr>
          <a:xfrm>
            <a:off x="228600" y="915150"/>
            <a:ext cx="8520600" cy="1165200"/>
          </a:xfrm>
          <a:prstGeom prst="rect">
            <a:avLst/>
          </a:prstGeom>
        </p:spPr>
        <p:txBody>
          <a:bodyPr spcFirstLastPara="1" wrap="square" lIns="91425" tIns="91425" rIns="91425" bIns="91425" anchor="t" anchorCtr="0">
            <a:noAutofit/>
          </a:bodyPr>
          <a:lstStyle/>
          <a:p>
            <a:pPr marL="457200" lvl="0" indent="-336232" algn="l" rtl="0">
              <a:lnSpc>
                <a:spcPct val="95000"/>
              </a:lnSpc>
              <a:spcBef>
                <a:spcPts val="0"/>
              </a:spcBef>
              <a:spcAft>
                <a:spcPts val="0"/>
              </a:spcAft>
              <a:buSzPts val="1695"/>
              <a:buChar char="●"/>
            </a:pPr>
            <a:r>
              <a:rPr lang="en" sz="1695"/>
              <a:t>IMLS-funded project to support ethical and responsible adoption of AI tools</a:t>
            </a:r>
            <a:endParaRPr sz="1695"/>
          </a:p>
          <a:p>
            <a:pPr marL="457200" lvl="0" indent="-336232" algn="l" rtl="0">
              <a:lnSpc>
                <a:spcPct val="95000"/>
              </a:lnSpc>
              <a:spcBef>
                <a:spcPts val="0"/>
              </a:spcBef>
              <a:spcAft>
                <a:spcPts val="0"/>
              </a:spcAft>
              <a:buSzPts val="1695"/>
              <a:buChar char="●"/>
            </a:pPr>
            <a:r>
              <a:rPr lang="en" sz="1695"/>
              <a:t>A discussion based toolkit focused on empathy and reaching out</a:t>
            </a:r>
            <a:br>
              <a:rPr lang="en" sz="1695"/>
            </a:br>
            <a:r>
              <a:rPr lang="en" sz="1695"/>
              <a:t>to unrepresented voices</a:t>
            </a:r>
            <a:endParaRPr sz="1695"/>
          </a:p>
          <a:p>
            <a:pPr marL="457200" lvl="0" indent="-336232" algn="l" rtl="0">
              <a:lnSpc>
                <a:spcPct val="95000"/>
              </a:lnSpc>
              <a:spcBef>
                <a:spcPts val="0"/>
              </a:spcBef>
              <a:spcAft>
                <a:spcPts val="0"/>
              </a:spcAft>
              <a:buSzPts val="1695"/>
              <a:buChar char="●"/>
            </a:pPr>
            <a:r>
              <a:rPr lang="en" sz="1695"/>
              <a:t>Choose a scenario, identify values for different stakeholders, and compare.</a:t>
            </a:r>
            <a:endParaRPr sz="1695"/>
          </a:p>
        </p:txBody>
      </p:sp>
      <p:sp>
        <p:nvSpPr>
          <p:cNvPr id="222" name="Google Shape;222;p25"/>
          <p:cNvSpPr txBox="1">
            <a:spLocks noGrp="1"/>
          </p:cNvSpPr>
          <p:nvPr>
            <p:ph type="title"/>
          </p:nvPr>
        </p:nvSpPr>
        <p:spPr>
          <a:xfrm>
            <a:off x="228600" y="114300"/>
            <a:ext cx="8915400" cy="45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990"/>
              <a:buFont typeface="Arial"/>
              <a:buNone/>
            </a:pPr>
            <a:r>
              <a:rPr lang="en" sz="2500" dirty="0">
                <a:latin typeface="Times New Roman" panose="02020603050405020304" pitchFamily="18" charset="0"/>
                <a:cs typeface="Times New Roman" panose="02020603050405020304" pitchFamily="18" charset="0"/>
              </a:rPr>
              <a:t>Viewfinder: A toolkit for values-driven AI in libraries &amp; archives</a:t>
            </a:r>
            <a:endParaRPr sz="2500" dirty="0">
              <a:latin typeface="Times New Roman" panose="02020603050405020304" pitchFamily="18" charset="0"/>
              <a:cs typeface="Times New Roman" panose="02020603050405020304" pitchFamily="18" charset="0"/>
            </a:endParaRPr>
          </a:p>
        </p:txBody>
      </p:sp>
      <p:sp>
        <p:nvSpPr>
          <p:cNvPr id="223" name="Google Shape;223;p25"/>
          <p:cNvSpPr txBox="1"/>
          <p:nvPr/>
        </p:nvSpPr>
        <p:spPr>
          <a:xfrm>
            <a:off x="3163500" y="4141700"/>
            <a:ext cx="5585700" cy="4617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1800" u="sng">
                <a:solidFill>
                  <a:schemeClr val="accent5"/>
                </a:solidFill>
                <a:latin typeface="Lato"/>
                <a:ea typeface="Lato"/>
                <a:cs typeface="Lato"/>
                <a:sym typeface="Lato"/>
                <a:hlinkClick r:id="rId3">
                  <a:extLst>
                    <a:ext uri="{A12FA001-AC4F-418D-AE19-62706E023703}">
                      <ahyp:hlinkClr xmlns:ahyp="http://schemas.microsoft.com/office/drawing/2018/hyperlinkcolor" val="tx"/>
                    </a:ext>
                  </a:extLst>
                </a:hlinkClick>
              </a:rPr>
              <a:t>https://www.lib.montana.edu/responsible-ai/</a:t>
            </a:r>
            <a:r>
              <a:rPr lang="en" sz="1800">
                <a:solidFill>
                  <a:schemeClr val="dk1"/>
                </a:solidFill>
                <a:latin typeface="Lato"/>
                <a:ea typeface="Lato"/>
                <a:cs typeface="Lato"/>
                <a:sym typeface="Lato"/>
              </a:rPr>
              <a:t> </a:t>
            </a:r>
            <a:endParaRPr/>
          </a:p>
        </p:txBody>
      </p:sp>
      <p:sp>
        <p:nvSpPr>
          <p:cNvPr id="224" name="Google Shape;224;p25"/>
          <p:cNvSpPr txBox="1"/>
          <p:nvPr/>
        </p:nvSpPr>
        <p:spPr>
          <a:xfrm>
            <a:off x="3247550" y="2214800"/>
            <a:ext cx="3909600" cy="16791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endParaRPr sz="1833">
              <a:solidFill>
                <a:srgbClr val="666666"/>
              </a:solidFill>
              <a:latin typeface="Lato"/>
              <a:ea typeface="Lato"/>
              <a:cs typeface="Lato"/>
              <a:sym typeface="Lato"/>
            </a:endParaRPr>
          </a:p>
          <a:p>
            <a:pPr marL="457200" lvl="0" indent="-345026" algn="l" rtl="0">
              <a:lnSpc>
                <a:spcPct val="95000"/>
              </a:lnSpc>
              <a:spcBef>
                <a:spcPts val="1200"/>
              </a:spcBef>
              <a:spcAft>
                <a:spcPts val="0"/>
              </a:spcAft>
              <a:buClr>
                <a:schemeClr val="dk1"/>
              </a:buClr>
              <a:buSzPts val="1833"/>
              <a:buFont typeface="Lato"/>
              <a:buChar char="●"/>
            </a:pPr>
            <a:r>
              <a:rPr lang="en" sz="1833">
                <a:solidFill>
                  <a:srgbClr val="666666"/>
                </a:solidFill>
                <a:latin typeface="Lato"/>
                <a:ea typeface="Lato"/>
                <a:cs typeface="Lato"/>
                <a:sym typeface="Lato"/>
              </a:rPr>
              <a:t>Human-Centeredness</a:t>
            </a:r>
            <a:endParaRPr sz="1833">
              <a:solidFill>
                <a:srgbClr val="666666"/>
              </a:solidFill>
              <a:latin typeface="Lato"/>
              <a:ea typeface="Lato"/>
              <a:cs typeface="Lato"/>
              <a:sym typeface="Lato"/>
            </a:endParaRPr>
          </a:p>
          <a:p>
            <a:pPr marL="457200" lvl="0" indent="-345026" algn="l" rtl="0">
              <a:lnSpc>
                <a:spcPct val="95000"/>
              </a:lnSpc>
              <a:spcBef>
                <a:spcPts val="0"/>
              </a:spcBef>
              <a:spcAft>
                <a:spcPts val="0"/>
              </a:spcAft>
              <a:buClr>
                <a:schemeClr val="dk1"/>
              </a:buClr>
              <a:buSzPts val="1833"/>
              <a:buFont typeface="Lato"/>
              <a:buChar char="●"/>
            </a:pPr>
            <a:r>
              <a:rPr lang="en" sz="1833">
                <a:solidFill>
                  <a:srgbClr val="666666"/>
                </a:solidFill>
                <a:latin typeface="Lato"/>
                <a:ea typeface="Lato"/>
                <a:cs typeface="Lato"/>
                <a:sym typeface="Lato"/>
              </a:rPr>
              <a:t>Trust</a:t>
            </a:r>
            <a:endParaRPr sz="1833">
              <a:solidFill>
                <a:srgbClr val="666666"/>
              </a:solidFill>
              <a:latin typeface="Lato"/>
              <a:ea typeface="Lato"/>
              <a:cs typeface="Lato"/>
              <a:sym typeface="Lato"/>
            </a:endParaRPr>
          </a:p>
          <a:p>
            <a:pPr marL="457200" lvl="0" indent="-345026" algn="l" rtl="0">
              <a:lnSpc>
                <a:spcPct val="95000"/>
              </a:lnSpc>
              <a:spcBef>
                <a:spcPts val="0"/>
              </a:spcBef>
              <a:spcAft>
                <a:spcPts val="0"/>
              </a:spcAft>
              <a:buClr>
                <a:schemeClr val="dk1"/>
              </a:buClr>
              <a:buSzPts val="1833"/>
              <a:buFont typeface="Lato"/>
              <a:buChar char="●"/>
            </a:pPr>
            <a:r>
              <a:rPr lang="en" sz="1833">
                <a:solidFill>
                  <a:srgbClr val="666666"/>
                </a:solidFill>
                <a:latin typeface="Lato"/>
                <a:ea typeface="Lato"/>
                <a:cs typeface="Lato"/>
                <a:sym typeface="Lato"/>
              </a:rPr>
              <a:t>Social Responsibility </a:t>
            </a:r>
            <a:endParaRPr sz="1833">
              <a:solidFill>
                <a:srgbClr val="666666"/>
              </a:solidFill>
              <a:latin typeface="Lato"/>
              <a:ea typeface="Lato"/>
              <a:cs typeface="Lato"/>
              <a:sym typeface="Lato"/>
            </a:endParaRPr>
          </a:p>
          <a:p>
            <a:pPr marL="457200" lvl="0" indent="-345026" algn="l" rtl="0">
              <a:lnSpc>
                <a:spcPct val="95000"/>
              </a:lnSpc>
              <a:spcBef>
                <a:spcPts val="0"/>
              </a:spcBef>
              <a:spcAft>
                <a:spcPts val="0"/>
              </a:spcAft>
              <a:buClr>
                <a:schemeClr val="dk1"/>
              </a:buClr>
              <a:buSzPts val="1833"/>
              <a:buFont typeface="Lato"/>
              <a:buChar char="●"/>
            </a:pPr>
            <a:r>
              <a:rPr lang="en" sz="1833">
                <a:solidFill>
                  <a:srgbClr val="666666"/>
                </a:solidFill>
                <a:latin typeface="Lato"/>
                <a:ea typeface="Lato"/>
                <a:cs typeface="Lato"/>
                <a:sym typeface="Lato"/>
              </a:rPr>
              <a:t>Service Quality</a:t>
            </a:r>
            <a:endParaRPr sz="1695">
              <a:solidFill>
                <a:srgbClr val="666666"/>
              </a:solidFill>
              <a:latin typeface="Lato"/>
              <a:ea typeface="Lato"/>
              <a:cs typeface="Lato"/>
              <a:sym typeface="Lato"/>
            </a:endParaRPr>
          </a:p>
        </p:txBody>
      </p:sp>
      <p:sp>
        <p:nvSpPr>
          <p:cNvPr id="225" name="Google Shape;225;p25"/>
          <p:cNvSpPr txBox="1"/>
          <p:nvPr/>
        </p:nvSpPr>
        <p:spPr>
          <a:xfrm>
            <a:off x="228600" y="2214800"/>
            <a:ext cx="2738400" cy="19269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en" sz="1695" b="1">
                <a:solidFill>
                  <a:schemeClr val="dk1"/>
                </a:solidFill>
                <a:latin typeface="Lato"/>
                <a:ea typeface="Lato"/>
                <a:cs typeface="Lato"/>
                <a:sym typeface="Lato"/>
              </a:rPr>
              <a:t>Values</a:t>
            </a:r>
            <a:endParaRPr sz="1695" b="1">
              <a:solidFill>
                <a:schemeClr val="dk1"/>
              </a:solidFill>
              <a:latin typeface="Lato"/>
              <a:ea typeface="Lato"/>
              <a:cs typeface="Lato"/>
              <a:sym typeface="Lato"/>
            </a:endParaRPr>
          </a:p>
          <a:p>
            <a:pPr marL="457200" lvl="0" indent="-345026" algn="l" rtl="0">
              <a:lnSpc>
                <a:spcPct val="95000"/>
              </a:lnSpc>
              <a:spcBef>
                <a:spcPts val="1200"/>
              </a:spcBef>
              <a:spcAft>
                <a:spcPts val="0"/>
              </a:spcAft>
              <a:buClr>
                <a:schemeClr val="dk1"/>
              </a:buClr>
              <a:buSzPts val="1833"/>
              <a:buFont typeface="Lato"/>
              <a:buChar char="●"/>
            </a:pPr>
            <a:r>
              <a:rPr lang="en" sz="1833">
                <a:solidFill>
                  <a:srgbClr val="666666"/>
                </a:solidFill>
                <a:latin typeface="Lato"/>
                <a:ea typeface="Lato"/>
                <a:cs typeface="Lato"/>
                <a:sym typeface="Lato"/>
              </a:rPr>
              <a:t>Privacy and Consent</a:t>
            </a:r>
            <a:endParaRPr sz="1833">
              <a:solidFill>
                <a:srgbClr val="666666"/>
              </a:solidFill>
              <a:latin typeface="Lato"/>
              <a:ea typeface="Lato"/>
              <a:cs typeface="Lato"/>
              <a:sym typeface="Lato"/>
            </a:endParaRPr>
          </a:p>
          <a:p>
            <a:pPr marL="457200" lvl="0" indent="-345026" algn="l" rtl="0">
              <a:lnSpc>
                <a:spcPct val="95000"/>
              </a:lnSpc>
              <a:spcBef>
                <a:spcPts val="0"/>
              </a:spcBef>
              <a:spcAft>
                <a:spcPts val="0"/>
              </a:spcAft>
              <a:buClr>
                <a:schemeClr val="dk1"/>
              </a:buClr>
              <a:buSzPts val="1833"/>
              <a:buFont typeface="Lato"/>
              <a:buChar char="●"/>
            </a:pPr>
            <a:r>
              <a:rPr lang="en" sz="1833">
                <a:solidFill>
                  <a:srgbClr val="666666"/>
                </a:solidFill>
                <a:latin typeface="Lato"/>
                <a:ea typeface="Lato"/>
                <a:cs typeface="Lato"/>
                <a:sym typeface="Lato"/>
              </a:rPr>
              <a:t>Fiscal Responsibility</a:t>
            </a:r>
            <a:endParaRPr sz="1833">
              <a:solidFill>
                <a:srgbClr val="666666"/>
              </a:solidFill>
              <a:latin typeface="Lato"/>
              <a:ea typeface="Lato"/>
              <a:cs typeface="Lato"/>
              <a:sym typeface="Lato"/>
            </a:endParaRPr>
          </a:p>
          <a:p>
            <a:pPr marL="457200" lvl="0" indent="-345026" algn="l" rtl="0">
              <a:lnSpc>
                <a:spcPct val="95000"/>
              </a:lnSpc>
              <a:spcBef>
                <a:spcPts val="0"/>
              </a:spcBef>
              <a:spcAft>
                <a:spcPts val="0"/>
              </a:spcAft>
              <a:buClr>
                <a:schemeClr val="dk1"/>
              </a:buClr>
              <a:buSzPts val="1833"/>
              <a:buFont typeface="Lato"/>
              <a:buChar char="●"/>
            </a:pPr>
            <a:r>
              <a:rPr lang="en" sz="1833">
                <a:solidFill>
                  <a:srgbClr val="666666"/>
                </a:solidFill>
                <a:latin typeface="Lato"/>
                <a:ea typeface="Lato"/>
                <a:cs typeface="Lato"/>
                <a:sym typeface="Lato"/>
              </a:rPr>
              <a:t>Alignment</a:t>
            </a:r>
            <a:endParaRPr sz="1833">
              <a:solidFill>
                <a:srgbClr val="666666"/>
              </a:solidFill>
              <a:latin typeface="Lato"/>
              <a:ea typeface="Lato"/>
              <a:cs typeface="Lato"/>
              <a:sym typeface="Lato"/>
            </a:endParaRPr>
          </a:p>
          <a:p>
            <a:pPr marL="457200" lvl="0" indent="-345026" algn="l" rtl="0">
              <a:lnSpc>
                <a:spcPct val="95000"/>
              </a:lnSpc>
              <a:spcBef>
                <a:spcPts val="0"/>
              </a:spcBef>
              <a:spcAft>
                <a:spcPts val="0"/>
              </a:spcAft>
              <a:buClr>
                <a:schemeClr val="dk1"/>
              </a:buClr>
              <a:buSzPts val="1833"/>
              <a:buFont typeface="Lato"/>
              <a:buChar char="●"/>
            </a:pPr>
            <a:r>
              <a:rPr lang="en" sz="1833">
                <a:solidFill>
                  <a:srgbClr val="666666"/>
                </a:solidFill>
                <a:latin typeface="Lato"/>
                <a:ea typeface="Lato"/>
                <a:cs typeface="Lato"/>
                <a:sym typeface="Lato"/>
              </a:rPr>
              <a:t>Education</a:t>
            </a:r>
            <a:endParaRPr sz="1833">
              <a:solidFill>
                <a:srgbClr val="666666"/>
              </a:solidFill>
              <a:latin typeface="Lato"/>
              <a:ea typeface="Lato"/>
              <a:cs typeface="Lato"/>
              <a:sym typeface="Lato"/>
            </a:endParaRPr>
          </a:p>
          <a:p>
            <a:pPr marL="457200" lvl="0" indent="-345026" algn="l" rtl="0">
              <a:lnSpc>
                <a:spcPct val="95000"/>
              </a:lnSpc>
              <a:spcBef>
                <a:spcPts val="0"/>
              </a:spcBef>
              <a:spcAft>
                <a:spcPts val="0"/>
              </a:spcAft>
              <a:buClr>
                <a:srgbClr val="666666"/>
              </a:buClr>
              <a:buSzPts val="1833"/>
              <a:buFont typeface="Lato"/>
              <a:buChar char="●"/>
            </a:pPr>
            <a:r>
              <a:rPr lang="en" sz="1833">
                <a:solidFill>
                  <a:srgbClr val="666666"/>
                </a:solidFill>
                <a:latin typeface="Lato"/>
                <a:ea typeface="Lato"/>
                <a:cs typeface="Lato"/>
                <a:sym typeface="Lato"/>
              </a:rPr>
              <a:t>Care</a:t>
            </a:r>
            <a:endParaRPr sz="1833">
              <a:solidFill>
                <a:srgbClr val="666666"/>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txBox="1">
            <a:spLocks noGrp="1"/>
          </p:cNvSpPr>
          <p:nvPr>
            <p:ph type="body" idx="1"/>
          </p:nvPr>
        </p:nvSpPr>
        <p:spPr>
          <a:xfrm>
            <a:off x="228600" y="915150"/>
            <a:ext cx="8520600" cy="374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Stakeholder perspectives for ourselves (5 total):</a:t>
            </a:r>
            <a:br>
              <a:rPr lang="en"/>
            </a:br>
            <a:r>
              <a:rPr lang="en"/>
              <a:t>	</a:t>
            </a:r>
            <a:r>
              <a:rPr lang="en" b="1"/>
              <a:t>Librarian</a:t>
            </a:r>
            <a:r>
              <a:rPr lang="en"/>
              <a:t> (3), </a:t>
            </a:r>
            <a:r>
              <a:rPr lang="en" b="1"/>
              <a:t>Library IT</a:t>
            </a:r>
            <a:r>
              <a:rPr lang="en"/>
              <a:t> (1), </a:t>
            </a:r>
            <a:r>
              <a:rPr lang="en" b="1"/>
              <a:t>Library administrator</a:t>
            </a:r>
            <a:r>
              <a:rPr lang="en"/>
              <a:t> (1) </a:t>
            </a:r>
            <a:endParaRPr/>
          </a:p>
          <a:p>
            <a:pPr marL="0" lvl="0" indent="0" algn="l" rtl="0">
              <a:spcBef>
                <a:spcPts val="1200"/>
              </a:spcBef>
              <a:spcAft>
                <a:spcPts val="0"/>
              </a:spcAft>
              <a:buNone/>
            </a:pPr>
            <a:r>
              <a:rPr lang="en"/>
              <a:t>Values selected roughly in order by most important:</a:t>
            </a:r>
            <a:endParaRPr/>
          </a:p>
          <a:p>
            <a:pPr marL="457200" lvl="0" indent="-342900" algn="l" rtl="0">
              <a:spcBef>
                <a:spcPts val="1200"/>
              </a:spcBef>
              <a:spcAft>
                <a:spcPts val="0"/>
              </a:spcAft>
              <a:buClr>
                <a:srgbClr val="000000"/>
              </a:buClr>
              <a:buSzPts val="1800"/>
              <a:buChar char="●"/>
            </a:pPr>
            <a:r>
              <a:rPr lang="en" b="1">
                <a:solidFill>
                  <a:srgbClr val="000000"/>
                </a:solidFill>
              </a:rPr>
              <a:t>Trust</a:t>
            </a:r>
            <a:endParaRPr b="1">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Service Quality (everyone chose this)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Care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Privacy and consent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Fiscal Responsibility</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Education</a:t>
            </a:r>
            <a:endParaRPr>
              <a:solidFill>
                <a:srgbClr val="000000"/>
              </a:solidFill>
            </a:endParaRPr>
          </a:p>
          <a:p>
            <a:pPr marL="0" lvl="0" indent="0" algn="l" rtl="0">
              <a:spcBef>
                <a:spcPts val="0"/>
              </a:spcBef>
              <a:spcAft>
                <a:spcPts val="1200"/>
              </a:spcAft>
              <a:buNone/>
            </a:pPr>
            <a:endParaRPr/>
          </a:p>
        </p:txBody>
      </p:sp>
      <p:sp>
        <p:nvSpPr>
          <p:cNvPr id="231" name="Google Shape;231;p26"/>
          <p:cNvSpPr txBox="1">
            <a:spLocks noGrp="1"/>
          </p:cNvSpPr>
          <p:nvPr>
            <p:ph type="title"/>
          </p:nvPr>
        </p:nvSpPr>
        <p:spPr>
          <a:xfrm>
            <a:off x="228600" y="114300"/>
            <a:ext cx="8520600" cy="457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Viewfinder Results</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7"/>
          <p:cNvSpPr txBox="1">
            <a:spLocks noGrp="1"/>
          </p:cNvSpPr>
          <p:nvPr>
            <p:ph type="body" idx="1"/>
          </p:nvPr>
        </p:nvSpPr>
        <p:spPr>
          <a:xfrm>
            <a:off x="228600" y="915150"/>
            <a:ext cx="8520600" cy="374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Other stakeholders (empathy) (5 total):</a:t>
            </a:r>
            <a:br>
              <a:rPr lang="en" dirty="0"/>
            </a:br>
            <a:r>
              <a:rPr lang="en" b="1" dirty="0"/>
              <a:t>Researcher</a:t>
            </a:r>
            <a:r>
              <a:rPr lang="en" dirty="0"/>
              <a:t> (2), </a:t>
            </a:r>
            <a:r>
              <a:rPr lang="en" b="1" dirty="0"/>
              <a:t>Software Developer</a:t>
            </a:r>
            <a:r>
              <a:rPr lang="en" dirty="0"/>
              <a:t> (1), </a:t>
            </a:r>
            <a:r>
              <a:rPr lang="en" b="1" dirty="0"/>
              <a:t>Faculty Member</a:t>
            </a:r>
            <a:r>
              <a:rPr lang="en" dirty="0"/>
              <a:t> (1), </a:t>
            </a:r>
            <a:r>
              <a:rPr lang="en" b="1" dirty="0"/>
              <a:t>Archives Staff</a:t>
            </a:r>
            <a:r>
              <a:rPr lang="en" dirty="0"/>
              <a:t> (1)</a:t>
            </a:r>
            <a:endParaRPr dirty="0"/>
          </a:p>
          <a:p>
            <a:pPr marL="0" lvl="0" indent="0" algn="l" rtl="0">
              <a:spcBef>
                <a:spcPts val="1200"/>
              </a:spcBef>
              <a:spcAft>
                <a:spcPts val="0"/>
              </a:spcAft>
              <a:buNone/>
            </a:pPr>
            <a:r>
              <a:rPr lang="en" dirty="0"/>
              <a:t>Values selected roughly in order by most important:</a:t>
            </a:r>
            <a:endParaRPr dirty="0"/>
          </a:p>
          <a:p>
            <a:pPr marL="457200" lvl="0" indent="-342900" algn="l" rtl="0">
              <a:spcBef>
                <a:spcPts val="1200"/>
              </a:spcBef>
              <a:spcAft>
                <a:spcPts val="0"/>
              </a:spcAft>
              <a:buClr>
                <a:srgbClr val="000000"/>
              </a:buClr>
              <a:buSzPts val="1800"/>
              <a:buChar char="●"/>
            </a:pPr>
            <a:r>
              <a:rPr lang="en" dirty="0">
                <a:solidFill>
                  <a:srgbClr val="000000"/>
                </a:solidFill>
              </a:rPr>
              <a:t>Service Quality</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Education</a:t>
            </a:r>
            <a:endParaRPr dirty="0">
              <a:solidFill>
                <a:srgbClr val="000000"/>
              </a:solidFill>
            </a:endParaRPr>
          </a:p>
          <a:p>
            <a:pPr marL="457200" lvl="0" indent="-342900" algn="l" rtl="0">
              <a:spcBef>
                <a:spcPts val="0"/>
              </a:spcBef>
              <a:spcAft>
                <a:spcPts val="0"/>
              </a:spcAft>
              <a:buClr>
                <a:srgbClr val="000000"/>
              </a:buClr>
              <a:buSzPts val="1800"/>
              <a:buChar char="●"/>
            </a:pPr>
            <a:r>
              <a:rPr lang="en" b="1" dirty="0">
                <a:solidFill>
                  <a:srgbClr val="000000"/>
                </a:solidFill>
              </a:rPr>
              <a:t>Trust (everyone chose this)</a:t>
            </a:r>
            <a:endParaRPr b="1"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Human-centeredness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Care</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Privacy and consent</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Alignment</a:t>
            </a:r>
            <a:endParaRPr dirty="0">
              <a:solidFill>
                <a:srgbClr val="000000"/>
              </a:solidFill>
            </a:endParaRPr>
          </a:p>
          <a:p>
            <a:pPr marL="0" lvl="0" indent="0" algn="l" rtl="0">
              <a:spcBef>
                <a:spcPts val="0"/>
              </a:spcBef>
              <a:spcAft>
                <a:spcPts val="1200"/>
              </a:spcAft>
              <a:buNone/>
            </a:pPr>
            <a:endParaRPr dirty="0"/>
          </a:p>
        </p:txBody>
      </p:sp>
      <p:sp>
        <p:nvSpPr>
          <p:cNvPr id="237" name="Google Shape;237;p27"/>
          <p:cNvSpPr txBox="1">
            <a:spLocks noGrp="1"/>
          </p:cNvSpPr>
          <p:nvPr>
            <p:ph type="title"/>
          </p:nvPr>
        </p:nvSpPr>
        <p:spPr>
          <a:xfrm>
            <a:off x="228600" y="114300"/>
            <a:ext cx="8520600" cy="457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Viewfinder Results</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body" idx="1"/>
          </p:nvPr>
        </p:nvSpPr>
        <p:spPr>
          <a:xfrm>
            <a:off x="228600" y="771277"/>
            <a:ext cx="8520600" cy="3886673"/>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dirty="0"/>
              <a:t>Reflections</a:t>
            </a:r>
            <a:endParaRPr dirty="0"/>
          </a:p>
          <a:p>
            <a:pPr marL="457200" lvl="0" indent="-334327" algn="l" rtl="0">
              <a:spcBef>
                <a:spcPts val="1200"/>
              </a:spcBef>
              <a:spcAft>
                <a:spcPts val="0"/>
              </a:spcAft>
              <a:buSzPct val="100000"/>
              <a:buChar char="●"/>
            </a:pPr>
            <a:r>
              <a:rPr lang="en" dirty="0"/>
              <a:t>As ourselves, we are more institutionally focused and thinking about risk management. As “others” we are more focused on specific outcomes.</a:t>
            </a:r>
            <a:endParaRPr dirty="0"/>
          </a:p>
          <a:p>
            <a:pPr marL="457200" lvl="0" indent="-334327" algn="l" rtl="0">
              <a:spcBef>
                <a:spcPts val="0"/>
              </a:spcBef>
              <a:spcAft>
                <a:spcPts val="0"/>
              </a:spcAft>
              <a:buSzPct val="100000"/>
              <a:buChar char="●"/>
            </a:pPr>
            <a:r>
              <a:rPr lang="en" dirty="0"/>
              <a:t>Social care and responsibility flows from service quality for us.</a:t>
            </a:r>
            <a:br>
              <a:rPr lang="en" dirty="0"/>
            </a:br>
            <a:r>
              <a:rPr lang="en" dirty="0"/>
              <a:t>	(This may not be universal!)</a:t>
            </a:r>
            <a:endParaRPr dirty="0"/>
          </a:p>
          <a:p>
            <a:pPr marL="457200" lvl="0" indent="-334327" algn="l" rtl="0">
              <a:spcBef>
                <a:spcPts val="0"/>
              </a:spcBef>
              <a:spcAft>
                <a:spcPts val="0"/>
              </a:spcAft>
              <a:buSzPct val="100000"/>
              <a:buChar char="●"/>
            </a:pPr>
            <a:r>
              <a:rPr lang="en" dirty="0"/>
              <a:t>We don’t have any student viewpoints, real or imagined, in our assessment. We need to have undergraduate and graduate students, and perhaps other university staff.</a:t>
            </a:r>
            <a:endParaRPr dirty="0"/>
          </a:p>
          <a:p>
            <a:pPr marL="457200" lvl="0" indent="-334327" algn="l" rtl="0">
              <a:spcBef>
                <a:spcPts val="0"/>
              </a:spcBef>
              <a:spcAft>
                <a:spcPts val="0"/>
              </a:spcAft>
              <a:buSzPct val="100000"/>
              <a:buChar char="●"/>
            </a:pPr>
            <a:r>
              <a:rPr lang="en" dirty="0"/>
              <a:t>The scope of use of a tool needs to be well-defined, documented, and iteratively reexamined.</a:t>
            </a:r>
            <a:endParaRPr dirty="0"/>
          </a:p>
          <a:p>
            <a:pPr marL="457200" lvl="0" indent="-334327" algn="l" rtl="0">
              <a:spcBef>
                <a:spcPts val="0"/>
              </a:spcBef>
              <a:spcAft>
                <a:spcPts val="0"/>
              </a:spcAft>
              <a:buSzPct val="100000"/>
              <a:buChar char="●"/>
            </a:pPr>
            <a:r>
              <a:rPr lang="en" dirty="0"/>
              <a:t>Implications for collection development if AI-friendly sources keep getting pushed. What about primary sources or archival material? </a:t>
            </a:r>
            <a:endParaRPr dirty="0"/>
          </a:p>
          <a:p>
            <a:pPr marL="457200" lvl="0" indent="-334327" algn="l" rtl="0">
              <a:spcBef>
                <a:spcPts val="0"/>
              </a:spcBef>
              <a:spcAft>
                <a:spcPts val="0"/>
              </a:spcAft>
              <a:buSzPct val="100000"/>
              <a:buChar char="●"/>
            </a:pPr>
            <a:r>
              <a:rPr lang="en" dirty="0"/>
              <a:t>Values should be documented publicly. We are accountable for harms ultimately, but can let users know what they are using and why we thought it was acceptable.</a:t>
            </a:r>
            <a:endParaRPr dirty="0"/>
          </a:p>
        </p:txBody>
      </p:sp>
      <p:sp>
        <p:nvSpPr>
          <p:cNvPr id="243" name="Google Shape;243;p28"/>
          <p:cNvSpPr txBox="1">
            <a:spLocks noGrp="1"/>
          </p:cNvSpPr>
          <p:nvPr>
            <p:ph type="title"/>
          </p:nvPr>
        </p:nvSpPr>
        <p:spPr>
          <a:xfrm>
            <a:off x="228600" y="114300"/>
            <a:ext cx="8520600" cy="457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Viewfinder results</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ctrTitle"/>
          </p:nvPr>
        </p:nvSpPr>
        <p:spPr>
          <a:xfrm>
            <a:off x="311700" y="2089350"/>
            <a:ext cx="8520600" cy="964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Considerations/Recommendations</a:t>
            </a:r>
            <a:br>
              <a:rPr lang="en"/>
            </a:br>
            <a:r>
              <a:rPr lang="en"/>
              <a:t>when Choosing a Tool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Evaluative Criteria: </a:t>
            </a:r>
            <a:r>
              <a:rPr lang="en" b="1" dirty="0">
                <a:latin typeface="Times New Roman" panose="02020603050405020304" pitchFamily="18" charset="0"/>
                <a:cs typeface="Times New Roman" panose="02020603050405020304" pitchFamily="18" charset="0"/>
              </a:rPr>
              <a:t>Getting Started</a:t>
            </a:r>
            <a:endParaRPr b="1" dirty="0">
              <a:latin typeface="Times New Roman" panose="02020603050405020304" pitchFamily="18" charset="0"/>
              <a:cs typeface="Times New Roman" panose="02020603050405020304" pitchFamily="18" charset="0"/>
            </a:endParaRPr>
          </a:p>
        </p:txBody>
      </p:sp>
      <p:sp>
        <p:nvSpPr>
          <p:cNvPr id="254" name="Google Shape;254;p30"/>
          <p:cNvSpPr txBox="1"/>
          <p:nvPr/>
        </p:nvSpPr>
        <p:spPr>
          <a:xfrm>
            <a:off x="139650" y="804150"/>
            <a:ext cx="8609700" cy="375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Build a rubric for your own institution and compare it with a tool’s documentation and outputs.</a:t>
            </a:r>
            <a:endParaRPr sz="1800"/>
          </a:p>
          <a:p>
            <a:pPr marL="0" lvl="0" indent="0" algn="l" rtl="0">
              <a:spcBef>
                <a:spcPts val="1000"/>
              </a:spcBef>
              <a:spcAft>
                <a:spcPts val="0"/>
              </a:spcAft>
              <a:buNone/>
            </a:pPr>
            <a:r>
              <a:rPr lang="en" sz="1800"/>
              <a:t>Examples:</a:t>
            </a:r>
            <a:endParaRPr sz="1800"/>
          </a:p>
          <a:p>
            <a:pPr marL="457200" lvl="0" indent="-342900" algn="l" rtl="0">
              <a:spcBef>
                <a:spcPts val="1000"/>
              </a:spcBef>
              <a:spcAft>
                <a:spcPts val="0"/>
              </a:spcAft>
              <a:buSzPts val="1800"/>
              <a:buChar char="●"/>
            </a:pPr>
            <a:r>
              <a:rPr lang="en" sz="1800"/>
              <a:t>Does the tool fit our mission?</a:t>
            </a:r>
            <a:endParaRPr sz="1800"/>
          </a:p>
          <a:p>
            <a:pPr marL="914400" lvl="1" indent="-342900" algn="l" rtl="0">
              <a:spcBef>
                <a:spcPts val="0"/>
              </a:spcBef>
              <a:spcAft>
                <a:spcPts val="0"/>
              </a:spcAft>
              <a:buSzPts val="1800"/>
              <a:buChar char="○"/>
            </a:pPr>
            <a:r>
              <a:rPr lang="en" sz="1800"/>
              <a:t>Is it ethical?</a:t>
            </a:r>
            <a:endParaRPr sz="1800"/>
          </a:p>
          <a:p>
            <a:pPr marL="914400" lvl="1" indent="-342900" algn="l" rtl="0">
              <a:spcBef>
                <a:spcPts val="0"/>
              </a:spcBef>
              <a:spcAft>
                <a:spcPts val="0"/>
              </a:spcAft>
              <a:buSzPts val="1800"/>
              <a:buChar char="○"/>
            </a:pPr>
            <a:r>
              <a:rPr lang="en" sz="1800"/>
              <a:t>Is is transparent?</a:t>
            </a:r>
            <a:endParaRPr sz="1800"/>
          </a:p>
          <a:p>
            <a:pPr marL="457200" lvl="0" indent="-342900" algn="l" rtl="0">
              <a:spcBef>
                <a:spcPts val="1000"/>
              </a:spcBef>
              <a:spcAft>
                <a:spcPts val="0"/>
              </a:spcAft>
              <a:buSzPts val="1800"/>
              <a:buChar char="●"/>
            </a:pPr>
            <a:r>
              <a:rPr lang="en" sz="1800"/>
              <a:t>Is its output accurate?</a:t>
            </a:r>
            <a:r>
              <a:rPr lang="en" sz="1800">
                <a:solidFill>
                  <a:schemeClr val="dk1"/>
                </a:solidFill>
              </a:rPr>
              <a:t> </a:t>
            </a:r>
            <a:r>
              <a:rPr lang="en" sz="1800"/>
              <a:t>Can results be repeated?</a:t>
            </a:r>
            <a:endParaRPr sz="1800"/>
          </a:p>
          <a:p>
            <a:pPr marL="457200" lvl="0" indent="-342900" algn="l" rtl="0">
              <a:spcBef>
                <a:spcPts val="1000"/>
              </a:spcBef>
              <a:spcAft>
                <a:spcPts val="0"/>
              </a:spcAft>
              <a:buSzPts val="1800"/>
              <a:buChar char="●"/>
            </a:pPr>
            <a:r>
              <a:rPr lang="en" sz="1800"/>
              <a:t>What are its biases?</a:t>
            </a:r>
            <a:endParaRPr sz="1800"/>
          </a:p>
          <a:p>
            <a:pPr marL="914400" lvl="1" indent="-317500" algn="l" rtl="0">
              <a:spcBef>
                <a:spcPts val="0"/>
              </a:spcBef>
              <a:spcAft>
                <a:spcPts val="0"/>
              </a:spcAft>
              <a:buSzPts val="1400"/>
              <a:buChar char="○"/>
            </a:pPr>
            <a:r>
              <a:rPr lang="en"/>
              <a:t>Do prompts for different domains or backgrounds, elicit results of similar quality?</a:t>
            </a:r>
            <a:endParaRPr sz="1800"/>
          </a:p>
          <a:p>
            <a:pPr marL="457200" lvl="0" indent="-342900" algn="l" rtl="0">
              <a:spcBef>
                <a:spcPts val="1000"/>
              </a:spcBef>
              <a:spcAft>
                <a:spcPts val="0"/>
              </a:spcAft>
              <a:buSzPts val="1800"/>
              <a:buChar char="●"/>
            </a:pPr>
            <a:r>
              <a:rPr lang="en" sz="1800"/>
              <a:t>Analyze the vendor’s motive and product roadmap</a:t>
            </a:r>
            <a:endParaRPr sz="1800"/>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Evaluative Criteria: </a:t>
            </a:r>
            <a:r>
              <a:rPr lang="en" b="1" dirty="0">
                <a:latin typeface="Times New Roman" panose="02020603050405020304" pitchFamily="18" charset="0"/>
                <a:cs typeface="Times New Roman" panose="02020603050405020304" pitchFamily="18" charset="0"/>
              </a:rPr>
              <a:t>Institutional Considerations</a:t>
            </a:r>
            <a:endParaRPr b="1" dirty="0">
              <a:latin typeface="Times New Roman" panose="02020603050405020304" pitchFamily="18" charset="0"/>
              <a:cs typeface="Times New Roman" panose="02020603050405020304" pitchFamily="18" charset="0"/>
            </a:endParaRPr>
          </a:p>
        </p:txBody>
      </p:sp>
      <p:pic>
        <p:nvPicPr>
          <p:cNvPr id="260" name="Google Shape;260;p31">
            <a:extLst>
              <a:ext uri="{C183D7F6-B498-43B3-948B-1728B52AA6E4}">
                <adec:decorative xmlns:adec="http://schemas.microsoft.com/office/drawing/2017/decorative" val="1"/>
              </a:ext>
            </a:extLst>
          </p:cNvPr>
          <p:cNvPicPr preferRelativeResize="0"/>
          <p:nvPr/>
        </p:nvPicPr>
        <p:blipFill rotWithShape="1">
          <a:blip r:embed="rId3">
            <a:alphaModFix/>
          </a:blip>
          <a:srcRect l="18476" r="18870"/>
          <a:stretch/>
        </p:blipFill>
        <p:spPr>
          <a:xfrm>
            <a:off x="5156400" y="684750"/>
            <a:ext cx="3987600" cy="4016675"/>
          </a:xfrm>
          <a:prstGeom prst="rect">
            <a:avLst/>
          </a:prstGeom>
          <a:noFill/>
          <a:ln>
            <a:noFill/>
          </a:ln>
        </p:spPr>
      </p:pic>
      <p:sp>
        <p:nvSpPr>
          <p:cNvPr id="261" name="Google Shape;261;p31"/>
          <p:cNvSpPr txBox="1"/>
          <p:nvPr/>
        </p:nvSpPr>
        <p:spPr>
          <a:xfrm>
            <a:off x="228600" y="878550"/>
            <a:ext cx="4845000" cy="365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A brilliant AI tool can fail if it ignores context.</a:t>
            </a:r>
            <a:endParaRPr sz="1800"/>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 sz="1800"/>
              <a:t>Audience &amp; values</a:t>
            </a:r>
            <a:endParaRPr sz="1800"/>
          </a:p>
          <a:p>
            <a:pPr marL="914400" lvl="1" indent="-317500" algn="l" rtl="0">
              <a:spcBef>
                <a:spcPts val="0"/>
              </a:spcBef>
              <a:spcAft>
                <a:spcPts val="0"/>
              </a:spcAft>
              <a:buSzPts val="1400"/>
              <a:buChar char="○"/>
            </a:pPr>
            <a:r>
              <a:rPr lang="en"/>
              <a:t>Who’s the tool really for?</a:t>
            </a:r>
            <a:endParaRPr sz="1800"/>
          </a:p>
          <a:p>
            <a:pPr marL="457200" lvl="0" indent="-342900" algn="l" rtl="0">
              <a:spcBef>
                <a:spcPts val="1000"/>
              </a:spcBef>
              <a:spcAft>
                <a:spcPts val="0"/>
              </a:spcAft>
              <a:buSzPts val="1800"/>
              <a:buChar char="●"/>
            </a:pPr>
            <a:r>
              <a:rPr lang="en" sz="1800"/>
              <a:t>Alignment with policy</a:t>
            </a:r>
            <a:endParaRPr sz="1800"/>
          </a:p>
          <a:p>
            <a:pPr marL="914400" lvl="1" indent="-317500" algn="l" rtl="0">
              <a:spcBef>
                <a:spcPts val="0"/>
              </a:spcBef>
              <a:spcAft>
                <a:spcPts val="0"/>
              </a:spcAft>
              <a:buSzPts val="1400"/>
              <a:buChar char="○"/>
            </a:pPr>
            <a:r>
              <a:rPr lang="en"/>
              <a:t>Is it a good fit?</a:t>
            </a:r>
            <a:endParaRPr sz="1800"/>
          </a:p>
          <a:p>
            <a:pPr marL="457200" lvl="0" indent="-342900" algn="l" rtl="0">
              <a:spcBef>
                <a:spcPts val="1000"/>
              </a:spcBef>
              <a:spcAft>
                <a:spcPts val="0"/>
              </a:spcAft>
              <a:buSzPts val="1800"/>
              <a:buChar char="●"/>
            </a:pPr>
            <a:r>
              <a:rPr lang="en" sz="1800"/>
              <a:t>Budget and staffing</a:t>
            </a:r>
            <a:endParaRPr sz="1800"/>
          </a:p>
          <a:p>
            <a:pPr marL="914400" lvl="1" indent="-317500" algn="l" rtl="0">
              <a:spcBef>
                <a:spcPts val="0"/>
              </a:spcBef>
              <a:spcAft>
                <a:spcPts val="0"/>
              </a:spcAft>
              <a:buSzPts val="1400"/>
              <a:buChar char="○"/>
            </a:pPr>
            <a:r>
              <a:rPr lang="en"/>
              <a:t>Can we afford to implement it and maintain it?</a:t>
            </a:r>
            <a:endParaRPr sz="1800"/>
          </a:p>
          <a:p>
            <a:pPr marL="457200" lvl="0" indent="-342900" algn="l" rtl="0">
              <a:spcBef>
                <a:spcPts val="1000"/>
              </a:spcBef>
              <a:spcAft>
                <a:spcPts val="0"/>
              </a:spcAft>
              <a:buSzPts val="1800"/>
              <a:buChar char="●"/>
            </a:pPr>
            <a:r>
              <a:rPr lang="en" sz="1800"/>
              <a:t>Collection coverage</a:t>
            </a:r>
            <a:endParaRPr sz="1800"/>
          </a:p>
          <a:p>
            <a:pPr marL="914400" lvl="1" indent="-317500" algn="l" rtl="0">
              <a:spcBef>
                <a:spcPts val="0"/>
              </a:spcBef>
              <a:spcAft>
                <a:spcPts val="0"/>
              </a:spcAft>
              <a:buSzPts val="1400"/>
              <a:buChar char="○"/>
            </a:pPr>
            <a:r>
              <a:rPr lang="en"/>
              <a:t>Does it have any blind spots?</a:t>
            </a:r>
            <a:endParaRPr sz="1800"/>
          </a:p>
          <a:p>
            <a:pPr marL="457200" lvl="0" indent="-342900" algn="l" rtl="0">
              <a:spcBef>
                <a:spcPts val="1000"/>
              </a:spcBef>
              <a:spcAft>
                <a:spcPts val="0"/>
              </a:spcAft>
              <a:buSzPts val="1800"/>
              <a:buChar char="●"/>
            </a:pPr>
            <a:r>
              <a:rPr lang="en" sz="1800"/>
              <a:t>Governance and direction</a:t>
            </a:r>
            <a:endParaRPr sz="1800"/>
          </a:p>
          <a:p>
            <a:pPr marL="914400" lvl="1" indent="-317500" algn="l" rtl="0">
              <a:spcBef>
                <a:spcPts val="0"/>
              </a:spcBef>
              <a:spcAft>
                <a:spcPts val="0"/>
              </a:spcAft>
              <a:buSzPts val="1400"/>
              <a:buChar char="○"/>
            </a:pPr>
            <a:r>
              <a:rPr lang="en"/>
              <a:t>Can we support this tool together?</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4"/>
          <p:cNvSpPr txBox="1">
            <a:spLocks noGrp="1"/>
          </p:cNvSpPr>
          <p:nvPr>
            <p:ph type="body" idx="1"/>
          </p:nvPr>
        </p:nvSpPr>
        <p:spPr>
          <a:xfrm>
            <a:off x="228600" y="915150"/>
            <a:ext cx="4572000" cy="37428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b="1"/>
              <a:t>Library AI tools are coming online,</a:t>
            </a:r>
            <a:br>
              <a:rPr lang="en" b="1"/>
            </a:br>
            <a:r>
              <a:rPr lang="en" b="1"/>
              <a:t>	and more yet will come.</a:t>
            </a:r>
            <a:endParaRPr b="1"/>
          </a:p>
          <a:p>
            <a:pPr marL="0" lvl="0" indent="0" algn="l" rtl="0">
              <a:spcBef>
                <a:spcPts val="1200"/>
              </a:spcBef>
              <a:spcAft>
                <a:spcPts val="0"/>
              </a:spcAft>
              <a:buNone/>
            </a:pPr>
            <a:r>
              <a:rPr lang="en"/>
              <a:t>Lots of opportunities!  And some risk!</a:t>
            </a:r>
            <a:endParaRPr/>
          </a:p>
          <a:p>
            <a:pPr marL="0" lvl="0" indent="0" algn="l" rtl="0">
              <a:spcBef>
                <a:spcPts val="1200"/>
              </a:spcBef>
              <a:spcAft>
                <a:spcPts val="0"/>
              </a:spcAft>
              <a:buNone/>
            </a:pPr>
            <a:r>
              <a:rPr lang="en" b="1"/>
              <a:t>How do we know when to turn on AI?</a:t>
            </a:r>
            <a:endParaRPr b="1"/>
          </a:p>
          <a:p>
            <a:pPr marL="457200" lvl="0" indent="-342900" algn="l" rtl="0">
              <a:spcBef>
                <a:spcPts val="1200"/>
              </a:spcBef>
              <a:spcAft>
                <a:spcPts val="0"/>
              </a:spcAft>
              <a:buSzPts val="1800"/>
              <a:buChar char="●"/>
            </a:pPr>
            <a:r>
              <a:rPr lang="en"/>
              <a:t>How can we decide what systems are appropriate or effective?</a:t>
            </a:r>
            <a:endParaRPr/>
          </a:p>
          <a:p>
            <a:pPr marL="457200" lvl="0" indent="-342900" algn="l" rtl="0">
              <a:spcBef>
                <a:spcPts val="0"/>
              </a:spcBef>
              <a:spcAft>
                <a:spcPts val="0"/>
              </a:spcAft>
              <a:buSzPts val="1800"/>
              <a:buChar char="●"/>
            </a:pPr>
            <a:r>
              <a:rPr lang="en"/>
              <a:t>What questions should we be asking?</a:t>
            </a:r>
            <a:endParaRPr/>
          </a:p>
          <a:p>
            <a:pPr marL="457200" lvl="0" indent="-342900" algn="l" rtl="0">
              <a:spcBef>
                <a:spcPts val="0"/>
              </a:spcBef>
              <a:spcAft>
                <a:spcPts val="0"/>
              </a:spcAft>
              <a:buSzPts val="1800"/>
              <a:buChar char="●"/>
            </a:pPr>
            <a:r>
              <a:rPr lang="en"/>
              <a:t>Will this all turn out OK?</a:t>
            </a:r>
            <a:endParaRPr/>
          </a:p>
        </p:txBody>
      </p:sp>
      <p:sp>
        <p:nvSpPr>
          <p:cNvPr id="147" name="Google Shape;147;p14"/>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Introduction</a:t>
            </a:r>
          </a:p>
        </p:txBody>
      </p:sp>
      <p:pic>
        <p:nvPicPr>
          <p:cNvPr id="148" name="Google Shape;148;p14" descr="DALL·E 2025-03-21 19.54.18 - A cozy, inviting, and intimate modern academic library interior with a warm and welcoming atmosphere. The space features lower ceilings and soft, warm.jpeg">
            <a:extLst>
              <a:ext uri="{C183D7F6-B498-43B3-948B-1728B52AA6E4}">
                <adec:decorative xmlns:adec="http://schemas.microsoft.com/office/drawing/2017/decorative" val="0"/>
              </a:ext>
            </a:extLst>
          </p:cNvPr>
          <p:cNvPicPr preferRelativeResize="0"/>
          <p:nvPr/>
        </p:nvPicPr>
        <p:blipFill rotWithShape="1">
          <a:blip r:embed="rId3">
            <a:alphaModFix/>
          </a:blip>
          <a:srcRect l="31650" r="7214"/>
          <a:stretch/>
        </p:blipFill>
        <p:spPr>
          <a:xfrm>
            <a:off x="4800600" y="643900"/>
            <a:ext cx="4343400" cy="40599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Evaluative Criteria: </a:t>
            </a:r>
            <a:r>
              <a:rPr lang="en" b="1" dirty="0">
                <a:latin typeface="Times New Roman" panose="02020603050405020304" pitchFamily="18" charset="0"/>
                <a:cs typeface="Times New Roman" panose="02020603050405020304" pitchFamily="18" charset="0"/>
              </a:rPr>
              <a:t>Transparency</a:t>
            </a:r>
            <a:endParaRPr b="1" dirty="0">
              <a:latin typeface="Times New Roman" panose="02020603050405020304" pitchFamily="18" charset="0"/>
              <a:cs typeface="Times New Roman" panose="02020603050405020304" pitchFamily="18" charset="0"/>
            </a:endParaRPr>
          </a:p>
        </p:txBody>
      </p:sp>
      <p:pic>
        <p:nvPicPr>
          <p:cNvPr id="267" name="Google Shape;267;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56425" y="692475"/>
            <a:ext cx="3987574" cy="3987574"/>
          </a:xfrm>
          <a:prstGeom prst="rect">
            <a:avLst/>
          </a:prstGeom>
          <a:noFill/>
          <a:ln>
            <a:noFill/>
          </a:ln>
        </p:spPr>
      </p:pic>
      <p:sp>
        <p:nvSpPr>
          <p:cNvPr id="268" name="Google Shape;268;p32"/>
          <p:cNvSpPr txBox="1"/>
          <p:nvPr/>
        </p:nvSpPr>
        <p:spPr>
          <a:xfrm>
            <a:off x="228600" y="936650"/>
            <a:ext cx="4927800" cy="349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A responsible AI tool really should:</a:t>
            </a:r>
            <a:endParaRPr sz="1800"/>
          </a:p>
          <a:p>
            <a:pPr marL="457200" lvl="0" indent="-342900" algn="l" rtl="0">
              <a:spcBef>
                <a:spcPts val="1000"/>
              </a:spcBef>
              <a:spcAft>
                <a:spcPts val="0"/>
              </a:spcAft>
              <a:buSzPts val="1800"/>
              <a:buChar char="●"/>
            </a:pPr>
            <a:r>
              <a:rPr lang="en" sz="1800"/>
              <a:t>Show its work</a:t>
            </a:r>
            <a:endParaRPr sz="1800"/>
          </a:p>
          <a:p>
            <a:pPr marL="914400" lvl="1" indent="-317500" algn="l" rtl="0">
              <a:spcBef>
                <a:spcPts val="0"/>
              </a:spcBef>
              <a:spcAft>
                <a:spcPts val="0"/>
              </a:spcAft>
              <a:buSzPts val="1400"/>
              <a:buChar char="○"/>
            </a:pPr>
            <a:r>
              <a:rPr lang="en"/>
              <a:t>model name, training data, date, purpose</a:t>
            </a:r>
            <a:endParaRPr/>
          </a:p>
          <a:p>
            <a:pPr marL="457200" lvl="0" indent="-342900" algn="l" rtl="0">
              <a:spcBef>
                <a:spcPts val="1000"/>
              </a:spcBef>
              <a:spcAft>
                <a:spcPts val="0"/>
              </a:spcAft>
              <a:buSzPts val="1800"/>
              <a:buChar char="●"/>
            </a:pPr>
            <a:r>
              <a:rPr lang="en" sz="1800"/>
              <a:t>Provide a paper trail</a:t>
            </a:r>
            <a:endParaRPr sz="1800"/>
          </a:p>
          <a:p>
            <a:pPr marL="914400" lvl="1" indent="-317500" algn="l" rtl="0">
              <a:spcBef>
                <a:spcPts val="0"/>
              </a:spcBef>
              <a:spcAft>
                <a:spcPts val="0"/>
              </a:spcAft>
              <a:buSzPts val="1400"/>
              <a:buChar char="○"/>
            </a:pPr>
            <a:r>
              <a:rPr lang="en"/>
              <a:t>version history &amp; changelogs</a:t>
            </a:r>
            <a:endParaRPr/>
          </a:p>
          <a:p>
            <a:pPr marL="457200" lvl="0" indent="-342900" algn="l" rtl="0">
              <a:spcBef>
                <a:spcPts val="1000"/>
              </a:spcBef>
              <a:spcAft>
                <a:spcPts val="0"/>
              </a:spcAft>
              <a:buSzPts val="1800"/>
              <a:buChar char="●"/>
            </a:pPr>
            <a:r>
              <a:rPr lang="en" sz="1800"/>
              <a:t>Provide citations</a:t>
            </a:r>
            <a:endParaRPr sz="1800"/>
          </a:p>
          <a:p>
            <a:pPr marL="914400" lvl="1" indent="-317500" algn="l" rtl="0">
              <a:spcBef>
                <a:spcPts val="0"/>
              </a:spcBef>
              <a:spcAft>
                <a:spcPts val="0"/>
              </a:spcAft>
              <a:buSzPts val="1400"/>
              <a:buChar char="○"/>
            </a:pPr>
            <a:r>
              <a:rPr lang="en"/>
              <a:t>inline links / highlights for each answer</a:t>
            </a:r>
            <a:endParaRPr/>
          </a:p>
          <a:p>
            <a:pPr marL="457200" lvl="0" indent="-342900" algn="l" rtl="0">
              <a:spcBef>
                <a:spcPts val="1000"/>
              </a:spcBef>
              <a:spcAft>
                <a:spcPts val="0"/>
              </a:spcAft>
              <a:buSzPts val="1800"/>
              <a:buChar char="●"/>
            </a:pPr>
            <a:r>
              <a:rPr lang="en" sz="1800"/>
              <a:t>Specify rules for data-reuse</a:t>
            </a:r>
            <a:endParaRPr sz="1800"/>
          </a:p>
          <a:p>
            <a:pPr marL="914400" lvl="1" indent="-317500" algn="l" rtl="0">
              <a:spcBef>
                <a:spcPts val="0"/>
              </a:spcBef>
              <a:spcAft>
                <a:spcPts val="0"/>
              </a:spcAft>
              <a:buSzPts val="1400"/>
              <a:buChar char="○"/>
            </a:pPr>
            <a:r>
              <a:rPr lang="en"/>
              <a:t>no silent retraining on our patrons or content</a:t>
            </a:r>
            <a:endParaRPr/>
          </a:p>
          <a:p>
            <a:pPr marL="0" lvl="0" indent="0" algn="l" rtl="0">
              <a:spcBef>
                <a:spcPts val="0"/>
              </a:spcBef>
              <a:spcAft>
                <a:spcPts val="0"/>
              </a:spcAft>
              <a:buNone/>
            </a:pPr>
            <a:br>
              <a:rPr lang="en" sz="1800"/>
            </a:br>
            <a:r>
              <a:rPr lang="en" sz="1800"/>
              <a:t>Vendors should be held to a high standard.</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Evaluative Criteria: </a:t>
            </a:r>
            <a:r>
              <a:rPr lang="en" b="1" dirty="0">
                <a:latin typeface="Times New Roman" panose="02020603050405020304" pitchFamily="18" charset="0"/>
                <a:cs typeface="Times New Roman" panose="02020603050405020304" pitchFamily="18" charset="0"/>
              </a:rPr>
              <a:t>Social Responsibility</a:t>
            </a:r>
            <a:endParaRPr b="1" dirty="0">
              <a:latin typeface="Times New Roman" panose="02020603050405020304" pitchFamily="18" charset="0"/>
              <a:cs typeface="Times New Roman" panose="02020603050405020304" pitchFamily="18" charset="0"/>
            </a:endParaRPr>
          </a:p>
        </p:txBody>
      </p:sp>
      <p:sp>
        <p:nvSpPr>
          <p:cNvPr id="274" name="Google Shape;274;p33"/>
          <p:cNvSpPr txBox="1"/>
          <p:nvPr/>
        </p:nvSpPr>
        <p:spPr>
          <a:xfrm>
            <a:off x="228600" y="863238"/>
            <a:ext cx="492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5" name="Google Shape;275;p33"/>
          <p:cNvSpPr txBox="1"/>
          <p:nvPr/>
        </p:nvSpPr>
        <p:spPr>
          <a:xfrm>
            <a:off x="228600" y="863250"/>
            <a:ext cx="47424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AI is a socially transformative technology,</a:t>
            </a:r>
            <a:br>
              <a:rPr lang="en" sz="1800"/>
            </a:br>
            <a:r>
              <a:rPr lang="en" sz="1800"/>
              <a:t>so let’s keep our society in mind.</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Look for </a:t>
            </a:r>
            <a:r>
              <a:rPr lang="en" sz="1800" b="1"/>
              <a:t>disclosures</a:t>
            </a:r>
            <a:r>
              <a:rPr lang="en" sz="1800"/>
              <a:t> from vendors:</a:t>
            </a:r>
            <a:endParaRPr sz="1800"/>
          </a:p>
          <a:p>
            <a:pPr marL="457200" lvl="0" indent="-342900" algn="l" rtl="0">
              <a:spcBef>
                <a:spcPts val="0"/>
              </a:spcBef>
              <a:spcAft>
                <a:spcPts val="0"/>
              </a:spcAft>
              <a:buSzPts val="1800"/>
              <a:buChar char="●"/>
            </a:pPr>
            <a:r>
              <a:rPr lang="en" sz="1800"/>
              <a:t>Bias audits</a:t>
            </a:r>
            <a:endParaRPr sz="1800"/>
          </a:p>
          <a:p>
            <a:pPr marL="457200" lvl="0" indent="-342900" algn="l" rtl="0">
              <a:spcBef>
                <a:spcPts val="0"/>
              </a:spcBef>
              <a:spcAft>
                <a:spcPts val="0"/>
              </a:spcAft>
              <a:buSzPts val="1800"/>
              <a:buChar char="●"/>
            </a:pPr>
            <a:r>
              <a:rPr lang="en" sz="1800"/>
              <a:t>Privacy for patron data</a:t>
            </a:r>
            <a:endParaRPr sz="1800"/>
          </a:p>
          <a:p>
            <a:pPr marL="457200" lvl="0" indent="-342900" algn="l" rtl="0">
              <a:spcBef>
                <a:spcPts val="0"/>
              </a:spcBef>
              <a:spcAft>
                <a:spcPts val="0"/>
              </a:spcAft>
              <a:buSzPts val="1800"/>
              <a:buChar char="●"/>
            </a:pPr>
            <a:r>
              <a:rPr lang="en" sz="1800"/>
              <a:t>Copyright for creators</a:t>
            </a:r>
            <a:endParaRPr sz="1800"/>
          </a:p>
          <a:p>
            <a:pPr marL="457200" lvl="0" indent="-342900" algn="l" rtl="0">
              <a:spcBef>
                <a:spcPts val="0"/>
              </a:spcBef>
              <a:spcAft>
                <a:spcPts val="0"/>
              </a:spcAft>
              <a:buSzPts val="1800"/>
              <a:buChar char="●"/>
            </a:pPr>
            <a:r>
              <a:rPr lang="en" sz="1800"/>
              <a:t>Environmental impact &amp; future‑proofing</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Test for Usability &amp; Accessibility</a:t>
            </a:r>
            <a:endParaRPr sz="1800"/>
          </a:p>
          <a:p>
            <a:pPr marL="457200" lvl="0" indent="-342900" algn="l" rtl="0">
              <a:spcBef>
                <a:spcPts val="0"/>
              </a:spcBef>
              <a:spcAft>
                <a:spcPts val="0"/>
              </a:spcAft>
              <a:buSzPts val="1800"/>
              <a:buChar char="●"/>
            </a:pPr>
            <a:r>
              <a:rPr lang="en" sz="1800"/>
              <a:t>can all of our users use this technology?</a:t>
            </a:r>
            <a:endParaRPr sz="1800"/>
          </a:p>
          <a:p>
            <a:pPr marL="457200" lvl="0" indent="-342900" algn="l" rtl="0">
              <a:spcBef>
                <a:spcPts val="0"/>
              </a:spcBef>
              <a:spcAft>
                <a:spcPts val="0"/>
              </a:spcAft>
              <a:buSzPts val="1800"/>
              <a:buChar char="●"/>
            </a:pPr>
            <a:r>
              <a:rPr lang="en" sz="1800"/>
              <a:t>would they want to? </a:t>
            </a:r>
            <a:endParaRPr sz="1800"/>
          </a:p>
        </p:txBody>
      </p:sp>
      <p:pic>
        <p:nvPicPr>
          <p:cNvPr id="276" name="Google Shape;276;p33">
            <a:extLst>
              <a:ext uri="{C183D7F6-B498-43B3-948B-1728B52AA6E4}">
                <adec:decorative xmlns:adec="http://schemas.microsoft.com/office/drawing/2017/decorative" val="1"/>
              </a:ext>
            </a:extLst>
          </p:cNvPr>
          <p:cNvPicPr preferRelativeResize="0"/>
          <p:nvPr/>
        </p:nvPicPr>
        <p:blipFill rotWithShape="1">
          <a:blip r:embed="rId3">
            <a:alphaModFix/>
          </a:blip>
          <a:srcRect l="3984" t="23842" b="12100"/>
          <a:stretch/>
        </p:blipFill>
        <p:spPr>
          <a:xfrm>
            <a:off x="5156400" y="692950"/>
            <a:ext cx="3987598" cy="39917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Practical Application</a:t>
            </a:r>
            <a:endParaRPr b="1" dirty="0">
              <a:latin typeface="Times New Roman" panose="02020603050405020304" pitchFamily="18" charset="0"/>
              <a:cs typeface="Times New Roman" panose="02020603050405020304" pitchFamily="18" charset="0"/>
            </a:endParaRPr>
          </a:p>
        </p:txBody>
      </p:sp>
      <p:sp>
        <p:nvSpPr>
          <p:cNvPr id="282" name="Google Shape;282;p34"/>
          <p:cNvSpPr txBox="1">
            <a:spLocks noGrp="1"/>
          </p:cNvSpPr>
          <p:nvPr>
            <p:ph type="body" idx="1"/>
          </p:nvPr>
        </p:nvSpPr>
        <p:spPr>
          <a:xfrm>
            <a:off x="228600" y="915150"/>
            <a:ext cx="4343400" cy="3688500"/>
          </a:xfrm>
          <a:prstGeom prst="rect">
            <a:avLst/>
          </a:prstGeom>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Envision your needs,</a:t>
            </a:r>
            <a:br>
              <a:rPr lang="en"/>
            </a:br>
            <a:r>
              <a:rPr lang="en"/>
              <a:t>and stick to them</a:t>
            </a:r>
            <a:endParaRPr/>
          </a:p>
          <a:p>
            <a:pPr marL="457200" lvl="0" indent="-342900" algn="l" rtl="0">
              <a:spcBef>
                <a:spcPts val="0"/>
              </a:spcBef>
              <a:spcAft>
                <a:spcPts val="0"/>
              </a:spcAft>
              <a:buSzPts val="1800"/>
              <a:buChar char="●"/>
            </a:pPr>
            <a:r>
              <a:rPr lang="en"/>
              <a:t>Try lots of things</a:t>
            </a:r>
            <a:endParaRPr/>
          </a:p>
          <a:p>
            <a:pPr marL="457200" lvl="0" indent="-342900" algn="l" rtl="0">
              <a:spcBef>
                <a:spcPts val="0"/>
              </a:spcBef>
              <a:spcAft>
                <a:spcPts val="0"/>
              </a:spcAft>
              <a:buSzPts val="1800"/>
              <a:buChar char="●"/>
            </a:pPr>
            <a:r>
              <a:rPr lang="en"/>
              <a:t>Lobby vendors for updates and changes</a:t>
            </a:r>
            <a:endParaRPr/>
          </a:p>
          <a:p>
            <a:pPr marL="457200" lvl="0" indent="-342900" algn="l" rtl="0">
              <a:spcBef>
                <a:spcPts val="0"/>
              </a:spcBef>
              <a:spcAft>
                <a:spcPts val="0"/>
              </a:spcAft>
              <a:buSzPts val="1800"/>
              <a:buChar char="●"/>
            </a:pPr>
            <a:r>
              <a:rPr lang="en"/>
              <a:t>Document your decisions, and continue to iterate</a:t>
            </a:r>
            <a:endParaRPr/>
          </a:p>
          <a:p>
            <a:pPr marL="914400" lvl="1" indent="-342900" algn="l" rtl="0">
              <a:spcBef>
                <a:spcPts val="0"/>
              </a:spcBef>
              <a:spcAft>
                <a:spcPts val="0"/>
              </a:spcAft>
              <a:buSzPts val="1800"/>
              <a:buChar char="○"/>
            </a:pPr>
            <a:r>
              <a:rPr lang="en" sz="1800"/>
              <a:t>These systems will continue to change, and we have to as well</a:t>
            </a:r>
            <a:endParaRPr/>
          </a:p>
        </p:txBody>
      </p:sp>
      <p:sp>
        <p:nvSpPr>
          <p:cNvPr id="283" name="Google Shape;283;p34"/>
          <p:cNvSpPr txBox="1">
            <a:spLocks noGrp="1"/>
          </p:cNvSpPr>
          <p:nvPr>
            <p:ph type="body" idx="1"/>
          </p:nvPr>
        </p:nvSpPr>
        <p:spPr>
          <a:xfrm>
            <a:off x="4255525" y="915150"/>
            <a:ext cx="4493700" cy="3742800"/>
          </a:xfrm>
          <a:prstGeom prst="rect">
            <a:avLst/>
          </a:prstGeom>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Tactics for getting useful information</a:t>
            </a:r>
            <a:endParaRPr/>
          </a:p>
          <a:p>
            <a:pPr marL="914400" lvl="1" indent="-342900" algn="l" rtl="0">
              <a:spcBef>
                <a:spcPts val="0"/>
              </a:spcBef>
              <a:spcAft>
                <a:spcPts val="0"/>
              </a:spcAft>
              <a:buSzPts val="1800"/>
              <a:buChar char="○"/>
            </a:pPr>
            <a:r>
              <a:rPr lang="en" sz="1800"/>
              <a:t>Get an overview, then make smaller, targeted queries.</a:t>
            </a:r>
            <a:endParaRPr sz="1800"/>
          </a:p>
          <a:p>
            <a:pPr marL="914400" lvl="1" indent="-342900" algn="l" rtl="0">
              <a:spcBef>
                <a:spcPts val="0"/>
              </a:spcBef>
              <a:spcAft>
                <a:spcPts val="0"/>
              </a:spcAft>
              <a:buSzPts val="1800"/>
              <a:buChar char="○"/>
            </a:pPr>
            <a:r>
              <a:rPr lang="en" sz="1800"/>
              <a:t>learn to engineer chat prompts</a:t>
            </a:r>
            <a:br>
              <a:rPr lang="en" sz="1800"/>
            </a:br>
            <a:r>
              <a:rPr lang="en" sz="1800"/>
              <a:t>(for now)</a:t>
            </a:r>
            <a:endParaRPr sz="1800"/>
          </a:p>
          <a:p>
            <a:pPr marL="1371600" lvl="2" indent="-342900" algn="l" rtl="0">
              <a:spcBef>
                <a:spcPts val="0"/>
              </a:spcBef>
              <a:spcAft>
                <a:spcPts val="0"/>
              </a:spcAft>
              <a:buSzPts val="1800"/>
              <a:buChar char="■"/>
            </a:pPr>
            <a:r>
              <a:rPr lang="en" sz="1800"/>
              <a:t>input modulation</a:t>
            </a:r>
            <a:endParaRPr sz="1800"/>
          </a:p>
          <a:p>
            <a:pPr marL="1371600" lvl="2" indent="-342900" algn="l" rtl="0">
              <a:spcBef>
                <a:spcPts val="0"/>
              </a:spcBef>
              <a:spcAft>
                <a:spcPts val="0"/>
              </a:spcAft>
              <a:buSzPts val="1800"/>
              <a:buChar char="■"/>
            </a:pPr>
            <a:r>
              <a:rPr lang="en" sz="1800"/>
              <a:t>evolving tactics</a:t>
            </a:r>
            <a:endParaRPr sz="1800"/>
          </a:p>
          <a:p>
            <a:pPr marL="1371600" lvl="2" indent="-342900" algn="l" rtl="0">
              <a:spcBef>
                <a:spcPts val="0"/>
              </a:spcBef>
              <a:spcAft>
                <a:spcPts val="0"/>
              </a:spcAft>
              <a:buSzPts val="1800"/>
              <a:buChar char="■"/>
            </a:pPr>
            <a:r>
              <a:rPr lang="en" sz="1800"/>
              <a:t>The more complex the prompt, the lower the quality</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5"/>
          <p:cNvSpPr txBox="1">
            <a:spLocks noGrp="1"/>
          </p:cNvSpPr>
          <p:nvPr>
            <p:ph type="body" idx="1"/>
          </p:nvPr>
        </p:nvSpPr>
        <p:spPr>
          <a:xfrm>
            <a:off x="228600" y="915150"/>
            <a:ext cx="8520600" cy="3742800"/>
          </a:xfrm>
          <a:prstGeom prst="rect">
            <a:avLst/>
          </a:prstGeom>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non-library research assistants (e.g. ChatGPT researcher)</a:t>
            </a:r>
            <a:endParaRPr/>
          </a:p>
          <a:p>
            <a:pPr marL="457200" lvl="0" indent="-342900" algn="l" rtl="0">
              <a:spcBef>
                <a:spcPts val="0"/>
              </a:spcBef>
              <a:spcAft>
                <a:spcPts val="0"/>
              </a:spcAft>
              <a:buSzPts val="1800"/>
              <a:buChar char="●"/>
            </a:pPr>
            <a:r>
              <a:rPr lang="en"/>
              <a:t>AI shifts from simple search to context-based knowledge creation</a:t>
            </a:r>
            <a:endParaRPr/>
          </a:p>
          <a:p>
            <a:pPr marL="457200" lvl="0" indent="-342900" algn="l" rtl="0">
              <a:spcBef>
                <a:spcPts val="0"/>
              </a:spcBef>
              <a:spcAft>
                <a:spcPts val="0"/>
              </a:spcAft>
              <a:buSzPts val="1800"/>
              <a:buChar char="●"/>
            </a:pPr>
            <a:r>
              <a:rPr lang="en"/>
              <a:t>Greater adoption of generative, multimodal tools</a:t>
            </a:r>
            <a:endParaRPr/>
          </a:p>
          <a:p>
            <a:pPr marL="457200" lvl="0" indent="-342900" algn="l" rtl="0">
              <a:spcBef>
                <a:spcPts val="0"/>
              </a:spcBef>
              <a:spcAft>
                <a:spcPts val="0"/>
              </a:spcAft>
              <a:buSzPts val="1800"/>
              <a:buChar char="●"/>
            </a:pPr>
            <a:r>
              <a:rPr lang="en"/>
              <a:t>Rising tension between personalization and privacy</a:t>
            </a:r>
            <a:endParaRPr/>
          </a:p>
          <a:p>
            <a:pPr marL="457200" lvl="0" indent="-342900" algn="l" rtl="0">
              <a:spcBef>
                <a:spcPts val="0"/>
              </a:spcBef>
              <a:spcAft>
                <a:spcPts val="0"/>
              </a:spcAft>
              <a:buSzPts val="1800"/>
              <a:buChar char="●"/>
            </a:pPr>
            <a:r>
              <a:rPr lang="en"/>
              <a:t>Potential vendor dominance, marginalizing local customization</a:t>
            </a:r>
            <a:endParaRPr/>
          </a:p>
          <a:p>
            <a:pPr marL="457200" lvl="0" indent="-342900" algn="l" rtl="0">
              <a:spcBef>
                <a:spcPts val="0"/>
              </a:spcBef>
              <a:spcAft>
                <a:spcPts val="0"/>
              </a:spcAft>
              <a:buSzPts val="1800"/>
              <a:buChar char="●"/>
            </a:pPr>
            <a:r>
              <a:rPr lang="en"/>
              <a:t>Evolving regulations driving new ethical and data governance standards</a:t>
            </a:r>
            <a:endParaRPr/>
          </a:p>
        </p:txBody>
      </p:sp>
      <p:sp>
        <p:nvSpPr>
          <p:cNvPr id="289" name="Google Shape;289;p35"/>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Future Directions: how will GLAM AI look in 5 years?</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body" idx="1"/>
          </p:nvPr>
        </p:nvSpPr>
        <p:spPr>
          <a:xfrm>
            <a:off x="228600" y="915150"/>
            <a:ext cx="8520600" cy="3742800"/>
          </a:xfrm>
          <a:prstGeom prst="rect">
            <a:avLst/>
          </a:prstGeom>
          <a:ln>
            <a:noFill/>
          </a:ln>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sz="2100"/>
              <a:t>How should we advocate for our own needs as librarians?</a:t>
            </a:r>
            <a:endParaRPr sz="2100"/>
          </a:p>
          <a:p>
            <a:pPr marL="457200" lvl="0" indent="-361950" algn="l" rtl="0">
              <a:spcBef>
                <a:spcPts val="0"/>
              </a:spcBef>
              <a:spcAft>
                <a:spcPts val="0"/>
              </a:spcAft>
              <a:buSzPts val="2100"/>
              <a:buChar char="●"/>
            </a:pPr>
            <a:r>
              <a:rPr lang="en" sz="2100"/>
              <a:t>How should we determine user needs, and advocate for them?</a:t>
            </a:r>
            <a:endParaRPr sz="2100"/>
          </a:p>
          <a:p>
            <a:pPr marL="457200" lvl="0" indent="-361950" algn="l" rtl="0">
              <a:spcBef>
                <a:spcPts val="0"/>
              </a:spcBef>
              <a:spcAft>
                <a:spcPts val="0"/>
              </a:spcAft>
              <a:buSzPts val="2100"/>
              <a:buChar char="●"/>
            </a:pPr>
            <a:r>
              <a:rPr lang="en" sz="2100"/>
              <a:t>Will it always be feasible to turn these features off?</a:t>
            </a:r>
            <a:endParaRPr sz="2100"/>
          </a:p>
          <a:p>
            <a:pPr marL="914400" lvl="1" indent="-361950" algn="l" rtl="0">
              <a:spcBef>
                <a:spcPts val="0"/>
              </a:spcBef>
              <a:spcAft>
                <a:spcPts val="0"/>
              </a:spcAft>
              <a:buSzPts val="2100"/>
              <a:buChar char="○"/>
            </a:pPr>
            <a:r>
              <a:rPr lang="en" sz="2100"/>
              <a:t>What happens when tools aren’t opt-out,</a:t>
            </a:r>
            <a:br>
              <a:rPr lang="en" sz="2100"/>
            </a:br>
            <a:r>
              <a:rPr lang="en" sz="2100"/>
              <a:t>or users expect search interfaces to have AI?</a:t>
            </a:r>
            <a:endParaRPr sz="2100"/>
          </a:p>
          <a:p>
            <a:pPr marL="457200" lvl="0" indent="-361950" algn="l" rtl="0">
              <a:spcBef>
                <a:spcPts val="0"/>
              </a:spcBef>
              <a:spcAft>
                <a:spcPts val="0"/>
              </a:spcAft>
              <a:buSzPts val="2100"/>
              <a:buChar char="●"/>
            </a:pPr>
            <a:r>
              <a:rPr lang="en" sz="2100"/>
              <a:t>Knowing what we know now about the effect of ubiquitous smartphones on society (ex: teen mental health), what safeguards would we wish AI tools had ten years the future?</a:t>
            </a:r>
            <a:endParaRPr sz="2100"/>
          </a:p>
        </p:txBody>
      </p:sp>
      <p:sp>
        <p:nvSpPr>
          <p:cNvPr id="295" name="Google Shape;295;p36"/>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Questions for Discussion</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body" idx="1"/>
          </p:nvPr>
        </p:nvSpPr>
        <p:spPr>
          <a:xfrm>
            <a:off x="304800" y="778950"/>
            <a:ext cx="4037400" cy="37428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52"/>
              <a:buFont typeface="Arial"/>
              <a:buNone/>
            </a:pPr>
            <a:r>
              <a:rPr lang="en" sz="800"/>
              <a:t>ACRL AI Competencies for Library Workers Task Force. “AI Competencies for Academic Library Workers (Draft 5 March 2025).” Accessed March 7, 2025.</a:t>
            </a:r>
            <a:r>
              <a:rPr lang="en" sz="800" u="sng">
                <a:solidFill>
                  <a:schemeClr val="hlink"/>
                </a:solidFill>
                <a:hlinkClick r:id="rId3"/>
              </a:rPr>
              <a:t> https://www.ala.org/sites/default/files/2025-03/AI_Competencies_Draft.pdf</a:t>
            </a:r>
            <a:r>
              <a:rPr lang="en" sz="800"/>
              <a:t>.</a:t>
            </a:r>
            <a:endParaRPr sz="800"/>
          </a:p>
          <a:p>
            <a:pPr marL="0" lvl="0" indent="0" algn="l" rtl="0">
              <a:spcBef>
                <a:spcPts val="1200"/>
              </a:spcBef>
              <a:spcAft>
                <a:spcPts val="0"/>
              </a:spcAft>
              <a:buClr>
                <a:schemeClr val="dk1"/>
              </a:buClr>
              <a:buSzPts val="852"/>
              <a:buFont typeface="Arial"/>
              <a:buNone/>
            </a:pPr>
            <a:r>
              <a:rPr lang="en" sz="800"/>
              <a:t>Bradley, Fiona. “Representation of Libraries in Artificial Intelligence Regulations and Implications for Ethics and Practice.” Journal of the Australian Library and Information Association 71, no. 3 (July 3, 2022): 189–200.</a:t>
            </a:r>
            <a:r>
              <a:rPr lang="en" sz="800" u="sng">
                <a:solidFill>
                  <a:schemeClr val="hlink"/>
                </a:solidFill>
                <a:hlinkClick r:id="rId4"/>
              </a:rPr>
              <a:t> https://doi.org/10.1080/24750158.2022.2101911</a:t>
            </a:r>
            <a:r>
              <a:rPr lang="en" sz="800"/>
              <a:t>.</a:t>
            </a:r>
            <a:endParaRPr sz="800"/>
          </a:p>
          <a:p>
            <a:pPr marL="0" lvl="0" indent="0" algn="l" rtl="0">
              <a:spcBef>
                <a:spcPts val="1200"/>
              </a:spcBef>
              <a:spcAft>
                <a:spcPts val="0"/>
              </a:spcAft>
              <a:buClr>
                <a:schemeClr val="dk1"/>
              </a:buClr>
              <a:buSzPts val="852"/>
              <a:buFont typeface="Arial"/>
              <a:buNone/>
            </a:pPr>
            <a:r>
              <a:rPr lang="en" sz="800"/>
              <a:t>Cieko, Brendan. “AI Sees What? The Good, the Bad, and the Ugly of Machine Vision for Museum Collections.” The Museum Review 5, no. 1 (April 23, 2020).</a:t>
            </a:r>
            <a:r>
              <a:rPr lang="en" sz="800" u="sng">
                <a:solidFill>
                  <a:schemeClr val="hlink"/>
                </a:solidFill>
                <a:hlinkClick r:id="rId5"/>
              </a:rPr>
              <a:t> https://themuseumreviewjournal.wordpress.com/2020/04/23/tmr_vol5no1_ciecko/</a:t>
            </a:r>
            <a:r>
              <a:rPr lang="en" sz="800"/>
              <a:t>.</a:t>
            </a:r>
            <a:endParaRPr sz="800"/>
          </a:p>
          <a:p>
            <a:pPr marL="0" lvl="0" indent="0" algn="l" rtl="0">
              <a:spcBef>
                <a:spcPts val="1200"/>
              </a:spcBef>
              <a:spcAft>
                <a:spcPts val="0"/>
              </a:spcAft>
              <a:buClr>
                <a:schemeClr val="dk1"/>
              </a:buClr>
              <a:buSzPts val="852"/>
              <a:buFont typeface="Arial"/>
              <a:buNone/>
            </a:pPr>
            <a:r>
              <a:rPr lang="en" sz="800"/>
              <a:t>Dieber, Jürgen, and Sabrina Kirrane. “A Novel Model Usability Evaluation Framework (MUsE) for Explainable Artificial Intelligence.” Information Fusion 81 (May 1, 2022): 143–53.</a:t>
            </a:r>
            <a:r>
              <a:rPr lang="en" sz="800" u="sng">
                <a:solidFill>
                  <a:schemeClr val="hlink"/>
                </a:solidFill>
                <a:hlinkClick r:id="rId6"/>
              </a:rPr>
              <a:t> https://doi.org/10.1016/j.inffus.2021.11.017</a:t>
            </a:r>
            <a:r>
              <a:rPr lang="en" sz="800"/>
              <a:t>.</a:t>
            </a:r>
            <a:endParaRPr sz="800"/>
          </a:p>
          <a:p>
            <a:pPr marL="0" lvl="0" indent="0" algn="l" rtl="0">
              <a:spcBef>
                <a:spcPts val="1200"/>
              </a:spcBef>
              <a:spcAft>
                <a:spcPts val="0"/>
              </a:spcAft>
              <a:buClr>
                <a:schemeClr val="dk1"/>
              </a:buClr>
              <a:buSzPts val="852"/>
              <a:buFont typeface="Arial"/>
              <a:buNone/>
            </a:pPr>
            <a:r>
              <a:rPr lang="en" sz="800"/>
              <a:t>Heller, Margaret. “FEATURE - Frameworks for Analyzing the Use of Generative Artificial Intelligence in Libraries.” Informed Librarian Online, January 2025.</a:t>
            </a:r>
            <a:r>
              <a:rPr lang="en" sz="800" u="sng">
                <a:solidFill>
                  <a:schemeClr val="hlink"/>
                </a:solidFill>
                <a:hlinkClick r:id="rId7"/>
              </a:rPr>
              <a:t> https://www.infotoday.com/cilmag/dec24/Heller--Frameworks-for-Analyzing-the-Use-of-Generative-Artificial-Intelligence-in-Libraries.shtml</a:t>
            </a:r>
            <a:r>
              <a:rPr lang="en" sz="800"/>
              <a:t>.</a:t>
            </a:r>
            <a:endParaRPr sz="800"/>
          </a:p>
          <a:p>
            <a:pPr marL="0" lvl="0" indent="0" algn="l" rtl="0">
              <a:spcBef>
                <a:spcPts val="1200"/>
              </a:spcBef>
              <a:spcAft>
                <a:spcPts val="0"/>
              </a:spcAft>
              <a:buClr>
                <a:schemeClr val="dk1"/>
              </a:buClr>
              <a:buSzPts val="852"/>
              <a:buFont typeface="Arial"/>
              <a:buNone/>
            </a:pPr>
            <a:r>
              <a:rPr lang="en" sz="800"/>
              <a:t>Hendrick, Rachel. “Evaluating Generative AI Resources: Separating the Tools from the Toys - Choice 360,” November 13, 2024.</a:t>
            </a:r>
            <a:r>
              <a:rPr lang="en" sz="800" u="sng">
                <a:solidFill>
                  <a:schemeClr val="hlink"/>
                </a:solidFill>
                <a:hlinkClick r:id="rId8"/>
              </a:rPr>
              <a:t> https://www.choice360.org/libtech-insight/evaluating-generative-ai-resources-separating-the-tools-from-the-toys/</a:t>
            </a:r>
            <a:r>
              <a:rPr lang="en" sz="800"/>
              <a:t>.</a:t>
            </a:r>
            <a:endParaRPr sz="800"/>
          </a:p>
          <a:p>
            <a:pPr marL="0" lvl="0" indent="0" algn="l" rtl="0">
              <a:lnSpc>
                <a:spcPct val="105000"/>
              </a:lnSpc>
              <a:spcBef>
                <a:spcPts val="1200"/>
              </a:spcBef>
              <a:spcAft>
                <a:spcPts val="1200"/>
              </a:spcAft>
              <a:buSzPts val="852"/>
              <a:buNone/>
            </a:pPr>
            <a:endParaRPr sz="1395"/>
          </a:p>
        </p:txBody>
      </p:sp>
      <p:sp>
        <p:nvSpPr>
          <p:cNvPr id="301" name="Google Shape;301;p37"/>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Selected Sources</a:t>
            </a:r>
            <a:endParaRPr b="1" dirty="0">
              <a:latin typeface="Times New Roman" panose="02020603050405020304" pitchFamily="18" charset="0"/>
              <a:cs typeface="Times New Roman" panose="02020603050405020304" pitchFamily="18" charset="0"/>
            </a:endParaRPr>
          </a:p>
        </p:txBody>
      </p:sp>
      <p:sp>
        <p:nvSpPr>
          <p:cNvPr id="302" name="Google Shape;302;p37"/>
          <p:cNvSpPr txBox="1">
            <a:spLocks noGrp="1"/>
          </p:cNvSpPr>
          <p:nvPr>
            <p:ph type="body" idx="1"/>
          </p:nvPr>
        </p:nvSpPr>
        <p:spPr>
          <a:xfrm>
            <a:off x="4348800" y="778950"/>
            <a:ext cx="4642800" cy="390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52"/>
              <a:buFont typeface="Arial"/>
              <a:buNone/>
            </a:pPr>
            <a:r>
              <a:rPr lang="en" sz="800"/>
              <a:t>Ho, Karen. “This Is How AI Bias Really Happens—and Why It’s so Hard to Fix | MIT Technology Review,” February 4, 2019.</a:t>
            </a:r>
            <a:r>
              <a:rPr lang="en" sz="800" u="sng">
                <a:solidFill>
                  <a:schemeClr val="hlink"/>
                </a:solidFill>
                <a:hlinkClick r:id="rId9"/>
              </a:rPr>
              <a:t> https://www.technologyreview.com/2019/02/04/137602/this-is-how-ai-bias-really-happensand-why-its-so-hard-to-fix/</a:t>
            </a:r>
            <a:r>
              <a:rPr lang="en" sz="800"/>
              <a:t>.</a:t>
            </a:r>
            <a:endParaRPr sz="800"/>
          </a:p>
          <a:p>
            <a:pPr marL="0" lvl="0" indent="0" algn="l" rtl="0">
              <a:spcBef>
                <a:spcPts val="1200"/>
              </a:spcBef>
              <a:spcAft>
                <a:spcPts val="0"/>
              </a:spcAft>
              <a:buClr>
                <a:schemeClr val="dk1"/>
              </a:buClr>
              <a:buSzPts val="852"/>
              <a:buFont typeface="Arial"/>
              <a:buNone/>
            </a:pPr>
            <a:r>
              <a:rPr lang="en" sz="800"/>
              <a:t>King, Charlene. “Primo Research Assistant: User Testing and Feedback.” The Open University, 2025.</a:t>
            </a:r>
            <a:r>
              <a:rPr lang="en" sz="800" u="sng">
                <a:solidFill>
                  <a:schemeClr val="hlink"/>
                </a:solidFill>
                <a:hlinkClick r:id="rId10"/>
              </a:rPr>
              <a:t> https://doi.org/10.21954/OU.RO.00103099</a:t>
            </a:r>
            <a:r>
              <a:rPr lang="en" sz="800"/>
              <a:t>.</a:t>
            </a:r>
            <a:endParaRPr sz="800"/>
          </a:p>
          <a:p>
            <a:pPr marL="0" lvl="0" indent="0" algn="l" rtl="0">
              <a:spcBef>
                <a:spcPts val="1200"/>
              </a:spcBef>
              <a:spcAft>
                <a:spcPts val="0"/>
              </a:spcAft>
              <a:buClr>
                <a:schemeClr val="dk1"/>
              </a:buClr>
              <a:buSzPts val="852"/>
              <a:buFont typeface="Arial"/>
              <a:buNone/>
            </a:pPr>
            <a:r>
              <a:rPr lang="en" sz="800"/>
              <a:t>Lo, Leo. “Beyond Black &amp; White: Practical Ethics for Librarians – Navigating Generative AI Thoughtfully.” Presented at the Rochester Regional Library Council, February 2025.</a:t>
            </a:r>
            <a:r>
              <a:rPr lang="en" sz="800" u="sng">
                <a:solidFill>
                  <a:schemeClr val="hlink"/>
                </a:solidFill>
                <a:hlinkClick r:id="rId11"/>
              </a:rPr>
              <a:t> https://www.linkedin.com/posts/leoslo_7-steps-ethical-ai-decision-making-framework-activity-7293618272787120128-ulCJ/</a:t>
            </a:r>
            <a:endParaRPr sz="800"/>
          </a:p>
          <a:p>
            <a:pPr marL="0" lvl="0" indent="0" algn="l" rtl="0">
              <a:spcBef>
                <a:spcPts val="1200"/>
              </a:spcBef>
              <a:spcAft>
                <a:spcPts val="0"/>
              </a:spcAft>
              <a:buClr>
                <a:schemeClr val="dk1"/>
              </a:buClr>
              <a:buSzPts val="852"/>
              <a:buFont typeface="Arial"/>
              <a:buNone/>
            </a:pPr>
            <a:r>
              <a:rPr lang="en" sz="800"/>
              <a:t>———. “Evaluating AI Literacy in Academic Libraries: A Survey Study with a Focus on U.S. Employees.” College &amp; Research Libraries 85, no. 5 (2024).</a:t>
            </a:r>
            <a:r>
              <a:rPr lang="en" sz="800" u="sng">
                <a:solidFill>
                  <a:schemeClr val="hlink"/>
                </a:solidFill>
                <a:hlinkClick r:id="rId12"/>
              </a:rPr>
              <a:t> https://doi.org/10.5860/crl.85.5.635</a:t>
            </a:r>
            <a:r>
              <a:rPr lang="en" sz="800"/>
              <a:t>.</a:t>
            </a:r>
            <a:endParaRPr sz="800"/>
          </a:p>
          <a:p>
            <a:pPr marL="0" lvl="0" indent="0" algn="l" rtl="0">
              <a:spcBef>
                <a:spcPts val="1200"/>
              </a:spcBef>
              <a:spcAft>
                <a:spcPts val="0"/>
              </a:spcAft>
              <a:buClr>
                <a:schemeClr val="dk1"/>
              </a:buClr>
              <a:buSzPts val="852"/>
              <a:buFont typeface="Arial"/>
              <a:buNone/>
            </a:pPr>
            <a:r>
              <a:rPr lang="en" sz="800"/>
              <a:t>Mannheimer, Sara, Natalie Bond, Scott W. H. Young, Hannah Scates Kettler, Addison Marcus, Sally K. Slipher, Jason A. Clark, Yasmeen Shorish, Doralyn Rossmann, and Bonnie Sheehey. “Responsible AI Practice in Libraries and Archives: A Review of the Literature.” Information Technology and Libraries 43, no. 3 (September 23, 2024).</a:t>
            </a:r>
            <a:r>
              <a:rPr lang="en" sz="800" u="sng">
                <a:solidFill>
                  <a:schemeClr val="hlink"/>
                </a:solidFill>
                <a:hlinkClick r:id="rId13"/>
              </a:rPr>
              <a:t> https://doi.org/10.5860/ital.v43i3.17245</a:t>
            </a:r>
            <a:r>
              <a:rPr lang="en" sz="800"/>
              <a:t>.</a:t>
            </a:r>
            <a:endParaRPr sz="800"/>
          </a:p>
          <a:p>
            <a:pPr marL="0" lvl="0" indent="0" algn="l" rtl="0">
              <a:spcBef>
                <a:spcPts val="1200"/>
              </a:spcBef>
              <a:spcAft>
                <a:spcPts val="0"/>
              </a:spcAft>
              <a:buClr>
                <a:schemeClr val="dk1"/>
              </a:buClr>
              <a:buSzPts val="852"/>
              <a:buFont typeface="Arial"/>
              <a:buNone/>
            </a:pPr>
            <a:r>
              <a:rPr lang="en" sz="800"/>
              <a:t>Responsible AI in Libraries and Archives. “Responsible AI - MSU Library | Montana State University.” Responsible AI in Libraries and Archives, 2025.</a:t>
            </a:r>
            <a:r>
              <a:rPr lang="en" sz="800" u="sng">
                <a:solidFill>
                  <a:schemeClr val="hlink"/>
                </a:solidFill>
                <a:hlinkClick r:id="rId14"/>
              </a:rPr>
              <a:t> https://www.lib.montana.edu/responsible-ai/</a:t>
            </a:r>
            <a:r>
              <a:rPr lang="en" sz="800"/>
              <a:t>.</a:t>
            </a:r>
            <a:endParaRPr sz="800"/>
          </a:p>
          <a:p>
            <a:pPr marL="0" lvl="0" indent="0" algn="l" rtl="0">
              <a:spcBef>
                <a:spcPts val="1200"/>
              </a:spcBef>
              <a:spcAft>
                <a:spcPts val="0"/>
              </a:spcAft>
              <a:buClr>
                <a:schemeClr val="dk1"/>
              </a:buClr>
              <a:buSzPts val="852"/>
              <a:buFont typeface="Arial"/>
              <a:buNone/>
            </a:pPr>
            <a:r>
              <a:rPr lang="en" sz="800"/>
              <a:t>Weaver, Kari D. “The Artificial Intelligence Disclosure (AID) Framework: An Introduction.” College &amp; Research Libraries News 85, no. 10 (November 5, 2024): 407.</a:t>
            </a:r>
            <a:r>
              <a:rPr lang="en" sz="800" u="sng">
                <a:solidFill>
                  <a:schemeClr val="hlink"/>
                </a:solidFill>
                <a:hlinkClick r:id="rId15"/>
              </a:rPr>
              <a:t> https://doi.org/10.5860/crln.85.10.407</a:t>
            </a:r>
            <a:r>
              <a:rPr lang="en" sz="800"/>
              <a:t>.</a:t>
            </a:r>
            <a:endParaRPr sz="300">
              <a:latin typeface="Lato Hairline"/>
              <a:ea typeface="Lato Hairline"/>
              <a:cs typeface="Lato Hairline"/>
              <a:sym typeface="Lato Hairline"/>
            </a:endParaRPr>
          </a:p>
          <a:p>
            <a:pPr marL="0" lvl="0" indent="0" algn="l" rtl="0">
              <a:lnSpc>
                <a:spcPct val="105000"/>
              </a:lnSpc>
              <a:spcBef>
                <a:spcPts val="1200"/>
              </a:spcBef>
              <a:spcAft>
                <a:spcPts val="1200"/>
              </a:spcAft>
              <a:buSzPts val="852"/>
              <a:buNone/>
            </a:pPr>
            <a:endParaRPr sz="1395"/>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8"/>
          <p:cNvSpPr txBox="1">
            <a:spLocks noGrp="1"/>
          </p:cNvSpPr>
          <p:nvPr>
            <p:ph type="body" idx="1"/>
          </p:nvPr>
        </p:nvSpPr>
        <p:spPr>
          <a:xfrm>
            <a:off x="304800" y="815575"/>
            <a:ext cx="42672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
              <a:t>“AI: A Museum Planning Toolkit.” Museums + AI network, February 11, 2020.</a:t>
            </a:r>
            <a:r>
              <a:rPr lang="en" sz="800" u="sng">
                <a:solidFill>
                  <a:schemeClr val="hlink"/>
                </a:solidFill>
                <a:hlinkClick r:id="rId3"/>
              </a:rPr>
              <a:t> https://themuseumsai.network/toolkit/</a:t>
            </a:r>
            <a:r>
              <a:rPr lang="en" sz="800"/>
              <a:t>.</a:t>
            </a:r>
            <a:endParaRPr sz="800"/>
          </a:p>
          <a:p>
            <a:pPr marL="0" lvl="0" indent="0" algn="l" rtl="0">
              <a:spcBef>
                <a:spcPts val="1200"/>
              </a:spcBef>
              <a:spcAft>
                <a:spcPts val="0"/>
              </a:spcAft>
              <a:buNone/>
            </a:pPr>
            <a:r>
              <a:rPr lang="en" sz="800"/>
              <a:t>Buhl, Marie Davidsen, Ben Bucknall, and Tammy Masterson. “Emerging Practices in Frontier AI Safety Frameworks.” arXiv, 2025.</a:t>
            </a:r>
            <a:r>
              <a:rPr lang="en" sz="800" u="sng">
                <a:solidFill>
                  <a:schemeClr val="hlink"/>
                </a:solidFill>
                <a:hlinkClick r:id="rId4"/>
              </a:rPr>
              <a:t> https://doi.org/10.48550/ARXIV.2503.04746</a:t>
            </a:r>
            <a:r>
              <a:rPr lang="en" sz="800"/>
              <a:t>.</a:t>
            </a:r>
            <a:endParaRPr sz="800"/>
          </a:p>
          <a:p>
            <a:pPr marL="0" lvl="0" indent="0" algn="l" rtl="0">
              <a:spcBef>
                <a:spcPts val="1200"/>
              </a:spcBef>
              <a:spcAft>
                <a:spcPts val="0"/>
              </a:spcAft>
              <a:buNone/>
            </a:pPr>
            <a:r>
              <a:rPr lang="en" sz="800"/>
              <a:t>EDRM. “AI Ethics &amp; Bias.” Accessed April 2, 2025.</a:t>
            </a:r>
            <a:r>
              <a:rPr lang="en" sz="800" u="sng">
                <a:solidFill>
                  <a:schemeClr val="hlink"/>
                </a:solidFill>
                <a:hlinkClick r:id="rId5"/>
              </a:rPr>
              <a:t> https://edrm.net/edrm-projects/analytics-and-machine-learning/ai-ethics-bias/</a:t>
            </a:r>
            <a:r>
              <a:rPr lang="en" sz="800"/>
              <a:t>.</a:t>
            </a:r>
            <a:endParaRPr sz="800"/>
          </a:p>
          <a:p>
            <a:pPr marL="0" lvl="0" indent="0" algn="l" rtl="0">
              <a:spcBef>
                <a:spcPts val="1200"/>
              </a:spcBef>
              <a:spcAft>
                <a:spcPts val="0"/>
              </a:spcAft>
              <a:buNone/>
            </a:pPr>
            <a:r>
              <a:rPr lang="en" sz="800"/>
              <a:t>Es, Shahul, Jithin James, Luis Espinosa-Anke, and Steven Schockaert. “RAGAS: Automated Evaluation of Retrieval Augmented Generation.” arXiv, September 26, 2023.</a:t>
            </a:r>
            <a:r>
              <a:rPr lang="en" sz="800" u="sng">
                <a:solidFill>
                  <a:schemeClr val="hlink"/>
                </a:solidFill>
                <a:hlinkClick r:id="rId6"/>
              </a:rPr>
              <a:t> https://doi.org/10.48550/arXiv.2309.15217</a:t>
            </a:r>
            <a:r>
              <a:rPr lang="en" sz="800"/>
              <a:t>.</a:t>
            </a:r>
            <a:endParaRPr sz="800"/>
          </a:p>
          <a:p>
            <a:pPr marL="0" lvl="0" indent="0" algn="l" rtl="0">
              <a:spcBef>
                <a:spcPts val="1200"/>
              </a:spcBef>
              <a:spcAft>
                <a:spcPts val="0"/>
              </a:spcAft>
              <a:buNone/>
            </a:pPr>
            <a:r>
              <a:rPr lang="en" sz="800"/>
              <a:t>Holmes, Samuel, Anne Moorhead, Raymond Bond, Huiru Zheng, Vivien Coates, and Michael Mctear. “Usability Testing of a Healthcare Chatbot: Can We Use Conventional Methods to Assess Conversational User Interfaces?” In Proceedings of the 31st European Conference on Cognitive Ergonomics, 207–14. BELFAST United Kingdom: ACM, 2019.</a:t>
            </a:r>
            <a:r>
              <a:rPr lang="en" sz="800" u="sng">
                <a:solidFill>
                  <a:schemeClr val="hlink"/>
                </a:solidFill>
                <a:hlinkClick r:id="rId7"/>
              </a:rPr>
              <a:t> https://doi.org/10.1145/3335082.3335094</a:t>
            </a:r>
            <a:r>
              <a:rPr lang="en" sz="800"/>
              <a:t>.</a:t>
            </a:r>
            <a:endParaRPr sz="800"/>
          </a:p>
          <a:p>
            <a:pPr marL="0" lvl="0" indent="0" algn="l" rtl="0">
              <a:spcBef>
                <a:spcPts val="1200"/>
              </a:spcBef>
              <a:spcAft>
                <a:spcPts val="0"/>
              </a:spcAft>
              <a:buNone/>
            </a:pPr>
            <a:r>
              <a:rPr lang="en" sz="800"/>
              <a:t>Jaillant, Lise, and Arran Rees. “Applying AI to Digital Archives: Trust, Collaboration and Shared Professional Ethics.” Digital Scholarship in the Humanities 38, no. 2 (May 31, 2023): 571–85.</a:t>
            </a:r>
            <a:r>
              <a:rPr lang="en" sz="800" u="sng">
                <a:solidFill>
                  <a:schemeClr val="hlink"/>
                </a:solidFill>
                <a:hlinkClick r:id="rId8"/>
              </a:rPr>
              <a:t> https://doi.org/10.1093/llc/fqac073</a:t>
            </a:r>
            <a:r>
              <a:rPr lang="en" sz="800"/>
              <a:t>.</a:t>
            </a:r>
            <a:endParaRPr sz="800"/>
          </a:p>
          <a:p>
            <a:pPr marL="0" lvl="0" indent="0" algn="l" rtl="0">
              <a:spcBef>
                <a:spcPts val="1200"/>
              </a:spcBef>
              <a:spcAft>
                <a:spcPts val="1200"/>
              </a:spcAft>
              <a:buClr>
                <a:schemeClr val="dk1"/>
              </a:buClr>
              <a:buSzPts val="1100"/>
              <a:buFont typeface="Arial"/>
              <a:buNone/>
            </a:pPr>
            <a:r>
              <a:rPr lang="en" sz="800"/>
              <a:t>Johnson, Daniel. Machine Learning, Libraries, and Cross-Disciplinary Research: Possibilities and Provocations. University of Notre Dame, 2020.</a:t>
            </a:r>
            <a:r>
              <a:rPr lang="en" sz="800" u="sng">
                <a:solidFill>
                  <a:schemeClr val="accent5"/>
                </a:solidFill>
                <a:hlinkClick r:id="rId9">
                  <a:extLst>
                    <a:ext uri="{A12FA001-AC4F-418D-AE19-62706E023703}">
                      <ahyp:hlinkClr xmlns:ahyp="http://schemas.microsoft.com/office/drawing/2018/hyperlinkcolor" val="tx"/>
                    </a:ext>
                  </a:extLst>
                </a:hlinkClick>
              </a:rPr>
              <a:t> https://doi.org/10.7274/r0-wxg0-pe06</a:t>
            </a:r>
            <a:r>
              <a:rPr lang="en" sz="800"/>
              <a:t>.</a:t>
            </a:r>
            <a:endParaRPr sz="800"/>
          </a:p>
        </p:txBody>
      </p:sp>
      <p:sp>
        <p:nvSpPr>
          <p:cNvPr id="308" name="Google Shape;308;p38"/>
          <p:cNvSpPr txBox="1">
            <a:spLocks noGrp="1"/>
          </p:cNvSpPr>
          <p:nvPr>
            <p:ph type="title"/>
          </p:nvPr>
        </p:nvSpPr>
        <p:spPr>
          <a:xfrm>
            <a:off x="228600" y="114300"/>
            <a:ext cx="8520600" cy="457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Suggestions for additional reading</a:t>
            </a:r>
            <a:endParaRPr dirty="0">
              <a:latin typeface="Times New Roman" panose="02020603050405020304" pitchFamily="18" charset="0"/>
              <a:cs typeface="Times New Roman" panose="02020603050405020304" pitchFamily="18" charset="0"/>
            </a:endParaRPr>
          </a:p>
        </p:txBody>
      </p:sp>
      <p:sp>
        <p:nvSpPr>
          <p:cNvPr id="309" name="Google Shape;309;p38"/>
          <p:cNvSpPr txBox="1">
            <a:spLocks noGrp="1"/>
          </p:cNvSpPr>
          <p:nvPr>
            <p:ph type="body" idx="1"/>
          </p:nvPr>
        </p:nvSpPr>
        <p:spPr>
          <a:xfrm>
            <a:off x="4572000" y="815575"/>
            <a:ext cx="42672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
              <a:t>Lin, Dawei, Jonathan Crabtree, Ingrid Dillo, Robert R. Downs, Rorie Edmunds, David Giaretta, Marisa De Giusti, et al. “The TRUST Principles for Digital Repositories.” Scientific Data 7, no. 1 (May 14, 2020): 144.</a:t>
            </a:r>
            <a:r>
              <a:rPr lang="en" sz="800" u="sng">
                <a:solidFill>
                  <a:schemeClr val="hlink"/>
                </a:solidFill>
                <a:hlinkClick r:id="rId10"/>
              </a:rPr>
              <a:t> https://doi.org/10.1038/s41597-020-0486-7</a:t>
            </a:r>
            <a:r>
              <a:rPr lang="en" sz="800"/>
              <a:t>.</a:t>
            </a:r>
            <a:endParaRPr sz="800"/>
          </a:p>
          <a:p>
            <a:pPr marL="0" lvl="0" indent="0" algn="l" rtl="0">
              <a:spcBef>
                <a:spcPts val="1200"/>
              </a:spcBef>
              <a:spcAft>
                <a:spcPts val="0"/>
              </a:spcAft>
              <a:buNone/>
            </a:pPr>
            <a:r>
              <a:rPr lang="en" sz="800"/>
              <a:t>Manchester, Eileen J. “Introducing the LC Labs Artificial Intelligence Planning Framework | The Signal.” Webpage. The Library of Congress, November 15, 2023.</a:t>
            </a:r>
            <a:r>
              <a:rPr lang="en" sz="800" u="sng">
                <a:solidFill>
                  <a:schemeClr val="hlink"/>
                </a:solidFill>
                <a:hlinkClick r:id="rId11"/>
              </a:rPr>
              <a:t> https://blogs.loc.gov/thesignal/2023/11/introducing-the-lc-labs-artificial-intelligence-planning-framework</a:t>
            </a:r>
            <a:r>
              <a:rPr lang="en" sz="800"/>
              <a:t>.</a:t>
            </a:r>
            <a:endParaRPr sz="800"/>
          </a:p>
          <a:p>
            <a:pPr marL="0" lvl="0" indent="0" algn="l" rtl="0">
              <a:spcBef>
                <a:spcPts val="1200"/>
              </a:spcBef>
              <a:spcAft>
                <a:spcPts val="0"/>
              </a:spcAft>
              <a:buNone/>
            </a:pPr>
            <a:r>
              <a:rPr lang="en" sz="800"/>
              <a:t>Prem, Erich. “From Ethical AI Frameworks to Tools: A Review of Approaches.” AI and Ethics 3, no. 3 (August 2023): 699–716.</a:t>
            </a:r>
            <a:r>
              <a:rPr lang="en" sz="800" u="sng">
                <a:solidFill>
                  <a:schemeClr val="hlink"/>
                </a:solidFill>
                <a:hlinkClick r:id="rId12"/>
              </a:rPr>
              <a:t> https://doi.org/10.1007/s43681-023-00258-9</a:t>
            </a:r>
            <a:r>
              <a:rPr lang="en" sz="800"/>
              <a:t>.</a:t>
            </a:r>
            <a:endParaRPr sz="800"/>
          </a:p>
          <a:p>
            <a:pPr marL="0" lvl="0" indent="0" algn="l" rtl="0">
              <a:spcBef>
                <a:spcPts val="1200"/>
              </a:spcBef>
              <a:spcAft>
                <a:spcPts val="0"/>
              </a:spcAft>
              <a:buNone/>
            </a:pPr>
            <a:r>
              <a:rPr lang="en" sz="800"/>
              <a:t>Šumak, Boštjan, Maja Pušnik, Ines Kožuh, Andrej Šorgo, and Saša Brdnik. “Differences in User Perception of Artificial Intelligence-Driven Chatbots and Traditional Tools in Qualitative Data Analysis.” Applied Sciences 15, no. 2 (January 10, 2025): 631.</a:t>
            </a:r>
            <a:r>
              <a:rPr lang="en" sz="800" u="sng">
                <a:solidFill>
                  <a:schemeClr val="hlink"/>
                </a:solidFill>
                <a:hlinkClick r:id="rId13"/>
              </a:rPr>
              <a:t> https://doi.org/10.3390/app15020631</a:t>
            </a:r>
            <a:r>
              <a:rPr lang="en" sz="800"/>
              <a:t>.</a:t>
            </a:r>
            <a:endParaRPr sz="800"/>
          </a:p>
          <a:p>
            <a:pPr marL="0" lvl="0" indent="0" algn="l" rtl="0">
              <a:spcBef>
                <a:spcPts val="1200"/>
              </a:spcBef>
              <a:spcAft>
                <a:spcPts val="0"/>
              </a:spcAft>
              <a:buNone/>
            </a:pPr>
            <a:r>
              <a:rPr lang="en" sz="800"/>
              <a:t>Tabassi, Elham. “Artificial Intelligence Risk Management Framework (AI RMF 1.0).” Gaithersburg, MD: National Institute of Standards and Technology (U.S.), January 26, 2023.</a:t>
            </a:r>
            <a:r>
              <a:rPr lang="en" sz="800" u="sng">
                <a:solidFill>
                  <a:schemeClr val="hlink"/>
                </a:solidFill>
                <a:hlinkClick r:id="rId14"/>
              </a:rPr>
              <a:t> https://doi.org/10.6028/NIST.AI.100-1</a:t>
            </a:r>
            <a:r>
              <a:rPr lang="en" sz="800"/>
              <a:t>.</a:t>
            </a:r>
            <a:endParaRPr sz="800"/>
          </a:p>
          <a:p>
            <a:pPr marL="0" lvl="0" indent="0" algn="l" rtl="0">
              <a:spcBef>
                <a:spcPts val="1200"/>
              </a:spcBef>
              <a:spcAft>
                <a:spcPts val="0"/>
              </a:spcAft>
              <a:buNone/>
            </a:pPr>
            <a:r>
              <a:rPr lang="en" sz="800"/>
              <a:t>Wagner, Cassie. “Research Guides: AI: Guidelines for SIUC Faculty.” Accessed February 7, 2025.</a:t>
            </a:r>
            <a:r>
              <a:rPr lang="en" sz="800" u="sng">
                <a:solidFill>
                  <a:schemeClr val="hlink"/>
                </a:solidFill>
                <a:hlinkClick r:id="rId15"/>
              </a:rPr>
              <a:t> https://libguides.lib.siu.edu/ai-resources/faculty-guidelines</a:t>
            </a:r>
            <a:r>
              <a:rPr lang="en" sz="800"/>
              <a:t>.</a:t>
            </a:r>
            <a:endParaRPr sz="800"/>
          </a:p>
          <a:p>
            <a:pPr marL="0" lvl="0" indent="0" algn="l" rtl="0">
              <a:spcBef>
                <a:spcPts val="1200"/>
              </a:spcBef>
              <a:spcAft>
                <a:spcPts val="1200"/>
              </a:spcAft>
              <a:buNone/>
            </a:pPr>
            <a:r>
              <a:rPr lang="en" sz="800"/>
              <a:t>Library Connect Academy </a:t>
            </a:r>
            <a:r>
              <a:rPr lang="en" sz="800" u="sng">
                <a:solidFill>
                  <a:schemeClr val="hlink"/>
                </a:solidFill>
                <a:hlinkClick r:id="rId16"/>
              </a:rPr>
              <a:t>https://www.elsevier.com/librarian/library-connect-academy</a:t>
            </a:r>
            <a:r>
              <a:rPr lang="en" sz="800"/>
              <a:t> </a:t>
            </a:r>
            <a:endParaRPr sz="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42B5E"/>
            </a:gs>
            <a:gs pos="100000">
              <a:srgbClr val="702076"/>
            </a:gs>
          </a:gsLst>
          <a:lin ang="5400012" scaled="0"/>
        </a:gradFill>
        <a:effectLst/>
      </p:bgPr>
    </p:bg>
    <p:spTree>
      <p:nvGrpSpPr>
        <p:cNvPr id="1" name="Shape 313"/>
        <p:cNvGrpSpPr/>
        <p:nvPr/>
      </p:nvGrpSpPr>
      <p:grpSpPr>
        <a:xfrm>
          <a:off x="0" y="0"/>
          <a:ext cx="0" cy="0"/>
          <a:chOff x="0" y="0"/>
          <a:chExt cx="0" cy="0"/>
        </a:xfrm>
      </p:grpSpPr>
      <p:sp>
        <p:nvSpPr>
          <p:cNvPr id="314" name="Google Shape;314;p39"/>
          <p:cNvSpPr txBox="1">
            <a:spLocks noGrp="1"/>
          </p:cNvSpPr>
          <p:nvPr>
            <p:ph type="ctrTitle" idx="4294967295"/>
          </p:nvPr>
        </p:nvSpPr>
        <p:spPr>
          <a:xfrm>
            <a:off x="311700" y="354150"/>
            <a:ext cx="8520600" cy="964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400" b="1">
                <a:solidFill>
                  <a:schemeClr val="lt1"/>
                </a:solidFill>
                <a:latin typeface="Lato"/>
                <a:ea typeface="Lato"/>
                <a:cs typeface="Lato"/>
                <a:sym typeface="Lato"/>
              </a:rPr>
              <a:t>Thanks to:</a:t>
            </a:r>
            <a:endParaRPr sz="2400" b="1">
              <a:solidFill>
                <a:schemeClr val="lt1"/>
              </a:solidFill>
              <a:latin typeface="Lato"/>
              <a:ea typeface="Lato"/>
              <a:cs typeface="Lato"/>
              <a:sym typeface="Lato"/>
            </a:endParaRPr>
          </a:p>
        </p:txBody>
      </p:sp>
      <p:sp>
        <p:nvSpPr>
          <p:cNvPr id="315" name="Google Shape;315;p39"/>
          <p:cNvSpPr txBox="1">
            <a:spLocks noGrp="1"/>
          </p:cNvSpPr>
          <p:nvPr>
            <p:ph type="subTitle" idx="4294967295"/>
          </p:nvPr>
        </p:nvSpPr>
        <p:spPr>
          <a:xfrm>
            <a:off x="311700" y="3048675"/>
            <a:ext cx="8832300" cy="170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latin typeface="Lato"/>
                <a:ea typeface="Lato"/>
                <a:cs typeface="Lato"/>
                <a:sym typeface="Lato"/>
              </a:rPr>
              <a:t>Questions?</a:t>
            </a:r>
            <a:endParaRPr dirty="0">
              <a:solidFill>
                <a:srgbClr val="FFFFFF"/>
              </a:solidFill>
              <a:latin typeface="Lato"/>
              <a:ea typeface="Lato"/>
              <a:cs typeface="Lato"/>
              <a:sym typeface="Lato"/>
            </a:endParaRPr>
          </a:p>
          <a:p>
            <a:pPr marL="457200" lvl="0" indent="-342900" algn="l" rtl="0">
              <a:spcBef>
                <a:spcPts val="1200"/>
              </a:spcBef>
              <a:spcAft>
                <a:spcPts val="0"/>
              </a:spcAft>
              <a:buClr>
                <a:schemeClr val="lt1"/>
              </a:buClr>
              <a:buSzPts val="1800"/>
              <a:buChar char="●"/>
            </a:pPr>
            <a:r>
              <a:rPr lang="en" dirty="0">
                <a:solidFill>
                  <a:srgbClr val="FFFFFF"/>
                </a:solidFill>
                <a:latin typeface="Times New Roman"/>
                <a:ea typeface="Times New Roman"/>
                <a:cs typeface="Times New Roman"/>
                <a:sym typeface="Times New Roman"/>
              </a:rPr>
              <a:t>Margaret Heller</a:t>
            </a:r>
            <a:r>
              <a:rPr lang="en" sz="1400" dirty="0">
                <a:solidFill>
                  <a:srgbClr val="FFFFFF"/>
                </a:solidFill>
                <a:latin typeface="Times New Roman"/>
                <a:ea typeface="Times New Roman"/>
                <a:cs typeface="Times New Roman"/>
                <a:sym typeface="Times New Roman"/>
              </a:rPr>
              <a:t>	</a:t>
            </a:r>
            <a:r>
              <a:rPr lang="en" sz="1400" u="sng" dirty="0">
                <a:solidFill>
                  <a:schemeClr val="hlink"/>
                </a:solidFill>
                <a:latin typeface="Cousine"/>
                <a:ea typeface="Cousine"/>
                <a:cs typeface="Cousine"/>
                <a:sym typeface="Cousine"/>
                <a:hlinkClick r:id="rId3"/>
              </a:rPr>
              <a:t>mheller4@depaul.edu</a:t>
            </a:r>
            <a:r>
              <a:rPr lang="en" sz="1400" dirty="0">
                <a:solidFill>
                  <a:srgbClr val="FFFFFF"/>
                </a:solidFill>
                <a:latin typeface="Cousine"/>
                <a:ea typeface="Cousine"/>
                <a:cs typeface="Cousine"/>
                <a:sym typeface="Cousine"/>
              </a:rPr>
              <a:t> 	</a:t>
            </a:r>
            <a:r>
              <a:rPr lang="en" sz="1400" u="sng" dirty="0">
                <a:solidFill>
                  <a:schemeClr val="hlink"/>
                </a:solidFill>
                <a:latin typeface="Cousine"/>
                <a:ea typeface="Cousine"/>
                <a:cs typeface="Cousine"/>
                <a:sym typeface="Cousine"/>
                <a:hlinkClick r:id="rId4"/>
              </a:rPr>
              <a:t>@margaretheller.bsky.social</a:t>
            </a:r>
            <a:endParaRPr sz="1400" dirty="0">
              <a:solidFill>
                <a:srgbClr val="FFFFFF"/>
              </a:solidFill>
              <a:latin typeface="Cousine"/>
              <a:ea typeface="Cousine"/>
              <a:cs typeface="Cousine"/>
              <a:sym typeface="Cousine"/>
            </a:endParaRPr>
          </a:p>
          <a:p>
            <a:pPr marL="457200" lvl="0" indent="-342900" algn="l" rtl="0">
              <a:spcBef>
                <a:spcPts val="0"/>
              </a:spcBef>
              <a:spcAft>
                <a:spcPts val="0"/>
              </a:spcAft>
              <a:buClr>
                <a:schemeClr val="lt1"/>
              </a:buClr>
              <a:buSzPts val="1800"/>
              <a:buChar char="●"/>
            </a:pPr>
            <a:r>
              <a:rPr lang="en" dirty="0">
                <a:solidFill>
                  <a:srgbClr val="FFFFFF"/>
                </a:solidFill>
                <a:latin typeface="Times New Roman"/>
                <a:ea typeface="Times New Roman"/>
                <a:cs typeface="Times New Roman"/>
                <a:sym typeface="Times New Roman"/>
              </a:rPr>
              <a:t>Allan Berry</a:t>
            </a:r>
            <a:r>
              <a:rPr lang="en" sz="1400" dirty="0">
                <a:solidFill>
                  <a:srgbClr val="FFFFFF"/>
                </a:solidFill>
                <a:latin typeface="Times New Roman"/>
                <a:ea typeface="Times New Roman"/>
                <a:cs typeface="Times New Roman"/>
                <a:sym typeface="Times New Roman"/>
              </a:rPr>
              <a:t> 		</a:t>
            </a:r>
            <a:r>
              <a:rPr lang="en" sz="1400" u="sng" dirty="0">
                <a:solidFill>
                  <a:schemeClr val="hlink"/>
                </a:solidFill>
                <a:latin typeface="Cousine"/>
                <a:ea typeface="Cousine"/>
                <a:cs typeface="Cousine"/>
                <a:sym typeface="Cousine"/>
                <a:hlinkClick r:id="rId5"/>
              </a:rPr>
              <a:t>aberry6@luc.edu</a:t>
            </a:r>
            <a:r>
              <a:rPr lang="en" sz="1400" dirty="0">
                <a:solidFill>
                  <a:schemeClr val="lt1"/>
                </a:solidFill>
                <a:latin typeface="Cousine"/>
                <a:ea typeface="Cousine"/>
                <a:cs typeface="Cousine"/>
                <a:sym typeface="Cousine"/>
              </a:rPr>
              <a:t> 		</a:t>
            </a:r>
            <a:r>
              <a:rPr lang="en" sz="1400" dirty="0" err="1">
                <a:solidFill>
                  <a:schemeClr val="lt1"/>
                </a:solidFill>
                <a:latin typeface="Cousine"/>
                <a:ea typeface="Cousine"/>
                <a:cs typeface="Cousine"/>
                <a:sym typeface="Cousine"/>
              </a:rPr>
              <a:t>bsky</a:t>
            </a:r>
            <a:r>
              <a:rPr lang="en" sz="1400" dirty="0">
                <a:solidFill>
                  <a:schemeClr val="lt1"/>
                </a:solidFill>
                <a:latin typeface="Cousine"/>
                <a:ea typeface="Cousine"/>
                <a:cs typeface="Cousine"/>
                <a:sym typeface="Cousine"/>
              </a:rPr>
              <a:t>: </a:t>
            </a:r>
            <a:r>
              <a:rPr lang="en" sz="1400" u="sng" dirty="0">
                <a:solidFill>
                  <a:schemeClr val="hlink"/>
                </a:solidFill>
                <a:latin typeface="Cousine"/>
                <a:ea typeface="Cousine"/>
                <a:cs typeface="Cousine"/>
                <a:sym typeface="Cousine"/>
                <a:hlinkClick r:id="rId6"/>
              </a:rPr>
              <a:t>@allanberry.com</a:t>
            </a:r>
            <a:endParaRPr sz="1400" u="sng" dirty="0">
              <a:solidFill>
                <a:srgbClr val="FFFFFF"/>
              </a:solidFill>
              <a:latin typeface="Cousine"/>
              <a:ea typeface="Cousine"/>
              <a:cs typeface="Cousine"/>
              <a:sym typeface="Cousine"/>
            </a:endParaRPr>
          </a:p>
        </p:txBody>
      </p:sp>
      <p:sp>
        <p:nvSpPr>
          <p:cNvPr id="316" name="Google Shape;316;p39"/>
          <p:cNvSpPr txBox="1">
            <a:spLocks noGrp="1"/>
          </p:cNvSpPr>
          <p:nvPr>
            <p:ph type="ctrTitle" idx="4294967295"/>
          </p:nvPr>
        </p:nvSpPr>
        <p:spPr>
          <a:xfrm>
            <a:off x="311700" y="1261400"/>
            <a:ext cx="8520600" cy="7764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1800" dirty="0">
                <a:solidFill>
                  <a:schemeClr val="lt1"/>
                </a:solidFill>
                <a:latin typeface="Times New Roman" panose="02020603050405020304" pitchFamily="18" charset="0"/>
                <a:cs typeface="Times New Roman" panose="02020603050405020304" pitchFamily="18" charset="0"/>
              </a:rPr>
              <a:t>The CARLI Primo VE Discovery Committee (PVDEC)</a:t>
            </a:r>
            <a:endParaRPr sz="1800" dirty="0">
              <a:solidFill>
                <a:schemeClr val="lt1"/>
              </a:solidFill>
              <a:latin typeface="Times New Roman" panose="02020603050405020304" pitchFamily="18" charset="0"/>
              <a:cs typeface="Times New Roman" panose="02020603050405020304" pitchFamily="18" charset="0"/>
            </a:endParaRPr>
          </a:p>
          <a:p>
            <a:pPr marL="0" lvl="0" indent="0" algn="l" rtl="0">
              <a:spcBef>
                <a:spcPts val="1000"/>
              </a:spcBef>
              <a:spcAft>
                <a:spcPts val="1000"/>
              </a:spcAft>
              <a:buNone/>
            </a:pPr>
            <a:r>
              <a:rPr lang="en" sz="1300" dirty="0">
                <a:solidFill>
                  <a:schemeClr val="lt1"/>
                </a:solidFill>
                <a:latin typeface="Times New Roman" panose="02020603050405020304" pitchFamily="18" charset="0"/>
                <a:cs typeface="Times New Roman" panose="02020603050405020304" pitchFamily="18" charset="0"/>
              </a:rPr>
              <a:t>Ingrid Mason, Marcus Winter (University of Brighton): </a:t>
            </a:r>
            <a:r>
              <a:rPr lang="en" sz="1300" u="sng" dirty="0">
                <a:solidFill>
                  <a:schemeClr val="hlink"/>
                </a:solidFill>
                <a:latin typeface="Times New Roman" panose="02020603050405020304" pitchFamily="18" charset="0"/>
                <a:cs typeface="Times New Roman" panose="02020603050405020304" pitchFamily="18" charset="0"/>
                <a:hlinkClick r:id="rId7"/>
              </a:rPr>
              <a:t>AI4LAM Google Group</a:t>
            </a:r>
            <a:endParaRPr sz="1300" dirty="0">
              <a:solidFill>
                <a:schemeClr val="lt1"/>
              </a:solidFill>
              <a:latin typeface="Times New Roman" panose="02020603050405020304" pitchFamily="18" charset="0"/>
              <a:cs typeface="Times New Roman" panose="02020603050405020304" pitchFamily="18" charset="0"/>
            </a:endParaRPr>
          </a:p>
        </p:txBody>
      </p:sp>
      <p:sp>
        <p:nvSpPr>
          <p:cNvPr id="317" name="Google Shape;317;p39"/>
          <p:cNvSpPr txBox="1"/>
          <p:nvPr/>
        </p:nvSpPr>
        <p:spPr>
          <a:xfrm>
            <a:off x="349750" y="2135725"/>
            <a:ext cx="6630600" cy="9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ACRL Framework still accepting responses - extended through April 16 </a:t>
            </a:r>
            <a:endParaRPr>
              <a:solidFill>
                <a:schemeClr val="lt1"/>
              </a:solidFill>
            </a:endParaRPr>
          </a:p>
          <a:p>
            <a:pPr marL="457200" lvl="0" indent="-317500" algn="l" rtl="0">
              <a:spcBef>
                <a:spcPts val="0"/>
              </a:spcBef>
              <a:spcAft>
                <a:spcPts val="0"/>
              </a:spcAft>
              <a:buClr>
                <a:schemeClr val="lt1"/>
              </a:buClr>
              <a:buSzPts val="1400"/>
              <a:buChar char="●"/>
            </a:pPr>
            <a:r>
              <a:rPr lang="en" u="sng">
                <a:solidFill>
                  <a:schemeClr val="hlink"/>
                </a:solidFill>
                <a:hlinkClick r:id="rId8"/>
              </a:rPr>
              <a:t>https://www.ala.org/sites/default/files/2025-03/AI_Competencies_Draft.pdf</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brief </a:t>
            </a:r>
            <a:r>
              <a:rPr lang="en" u="sng">
                <a:solidFill>
                  <a:schemeClr val="hlink"/>
                </a:solidFill>
                <a:hlinkClick r:id="rId9"/>
              </a:rPr>
              <a:t>four question survey form</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body" idx="1"/>
          </p:nvPr>
        </p:nvSpPr>
        <p:spPr>
          <a:xfrm>
            <a:off x="228600" y="1536925"/>
            <a:ext cx="4106100" cy="2974200"/>
          </a:xfrm>
          <a:prstGeom prst="rect">
            <a:avLst/>
          </a:prstGeom>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State actors</a:t>
            </a:r>
            <a:endParaRPr/>
          </a:p>
          <a:p>
            <a:pPr marL="914400" lvl="1" indent="-317500" algn="l" rtl="0">
              <a:spcBef>
                <a:spcPts val="0"/>
              </a:spcBef>
              <a:spcAft>
                <a:spcPts val="0"/>
              </a:spcAft>
              <a:buSzPts val="1400"/>
              <a:buChar char="○"/>
            </a:pPr>
            <a:r>
              <a:rPr lang="en"/>
              <a:t>Canada adopted the world’s first national AI strategy in 2017. </a:t>
            </a:r>
            <a:br>
              <a:rPr lang="en"/>
            </a:br>
            <a:r>
              <a:rPr lang="en"/>
              <a:t>Others have since.</a:t>
            </a:r>
            <a:endParaRPr/>
          </a:p>
          <a:p>
            <a:pPr marL="457200" lvl="0" indent="-342900" algn="l" rtl="0">
              <a:spcBef>
                <a:spcPts val="0"/>
              </a:spcBef>
              <a:spcAft>
                <a:spcPts val="0"/>
              </a:spcAft>
              <a:buSzPts val="1800"/>
              <a:buChar char="●"/>
            </a:pPr>
            <a:r>
              <a:rPr lang="en" b="1"/>
              <a:t>Silicon Valley</a:t>
            </a:r>
            <a:endParaRPr/>
          </a:p>
          <a:p>
            <a:pPr marL="914400" lvl="1" indent="-317500" algn="l" rtl="0">
              <a:spcBef>
                <a:spcPts val="0"/>
              </a:spcBef>
              <a:spcAft>
                <a:spcPts val="0"/>
              </a:spcAft>
              <a:buSzPts val="1400"/>
              <a:buChar char="○"/>
            </a:pPr>
            <a:r>
              <a:rPr lang="en"/>
              <a:t>Anthropic and others have spent substantial resources on AI ethics, although lagged recently behind feature development  spend</a:t>
            </a:r>
            <a:endParaRPr/>
          </a:p>
        </p:txBody>
      </p:sp>
      <p:sp>
        <p:nvSpPr>
          <p:cNvPr id="154" name="Google Shape;154;p15"/>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Evaluation Points of View</a:t>
            </a:r>
          </a:p>
        </p:txBody>
      </p:sp>
      <p:sp>
        <p:nvSpPr>
          <p:cNvPr id="155" name="Google Shape;155;p15"/>
          <p:cNvSpPr txBox="1"/>
          <p:nvPr/>
        </p:nvSpPr>
        <p:spPr>
          <a:xfrm>
            <a:off x="228600" y="823363"/>
            <a:ext cx="86868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Lato"/>
                <a:ea typeface="Lato"/>
                <a:cs typeface="Lato"/>
                <a:sym typeface="Lato"/>
              </a:rPr>
              <a:t>Critical approaches to AI have been emerging from various quarters</a:t>
            </a:r>
            <a:endParaRPr sz="1800">
              <a:solidFill>
                <a:schemeClr val="dk1"/>
              </a:solidFill>
              <a:latin typeface="Lato"/>
              <a:ea typeface="Lato"/>
              <a:cs typeface="Lato"/>
              <a:sym typeface="Lato"/>
            </a:endParaRPr>
          </a:p>
        </p:txBody>
      </p:sp>
      <p:sp>
        <p:nvSpPr>
          <p:cNvPr id="156" name="Google Shape;156;p15"/>
          <p:cNvSpPr txBox="1">
            <a:spLocks noGrp="1"/>
          </p:cNvSpPr>
          <p:nvPr>
            <p:ph type="body" idx="1"/>
          </p:nvPr>
        </p:nvSpPr>
        <p:spPr>
          <a:xfrm>
            <a:off x="4572000" y="1536925"/>
            <a:ext cx="4343400" cy="2974200"/>
          </a:xfrm>
          <a:prstGeom prst="rect">
            <a:avLst/>
          </a:prstGeom>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Academic institutions</a:t>
            </a:r>
            <a:endParaRPr b="1"/>
          </a:p>
          <a:p>
            <a:pPr marL="914400" lvl="1" indent="-317500" algn="l" rtl="0">
              <a:spcBef>
                <a:spcPts val="0"/>
              </a:spcBef>
              <a:spcAft>
                <a:spcPts val="0"/>
              </a:spcAft>
              <a:buSzPts val="1400"/>
              <a:buChar char="○"/>
            </a:pPr>
            <a:r>
              <a:rPr lang="en"/>
              <a:t>Have released policies for general use</a:t>
            </a:r>
            <a:endParaRPr b="1"/>
          </a:p>
          <a:p>
            <a:pPr marL="457200" lvl="0" indent="-342900" algn="l" rtl="0">
              <a:spcBef>
                <a:spcPts val="0"/>
              </a:spcBef>
              <a:spcAft>
                <a:spcPts val="0"/>
              </a:spcAft>
              <a:buSzPts val="1800"/>
              <a:buChar char="●"/>
            </a:pPr>
            <a:r>
              <a:rPr lang="en" b="1"/>
              <a:t>Industry sectors</a:t>
            </a:r>
            <a:endParaRPr/>
          </a:p>
          <a:p>
            <a:pPr marL="914400" lvl="1" indent="-317500" algn="l" rtl="0">
              <a:spcBef>
                <a:spcPts val="0"/>
              </a:spcBef>
              <a:spcAft>
                <a:spcPts val="0"/>
              </a:spcAft>
              <a:buSzPts val="1400"/>
              <a:buChar char="○"/>
            </a:pPr>
            <a:r>
              <a:rPr lang="en"/>
              <a:t>Various economic sectors have separately released approaches and frameworks,</a:t>
            </a:r>
            <a:br>
              <a:rPr lang="en"/>
            </a:br>
            <a:r>
              <a:rPr lang="en"/>
              <a:t>e.g. healthcare, finance, engineering</a:t>
            </a:r>
            <a:endParaRPr b="1"/>
          </a:p>
          <a:p>
            <a:pPr marL="457200" lvl="0" indent="-342900" algn="l" rtl="0">
              <a:spcBef>
                <a:spcPts val="0"/>
              </a:spcBef>
              <a:spcAft>
                <a:spcPts val="0"/>
              </a:spcAft>
              <a:buSzPts val="1800"/>
              <a:buChar char="●"/>
            </a:pPr>
            <a:r>
              <a:rPr lang="en" b="1"/>
              <a:t>Library institutions</a:t>
            </a:r>
            <a:endParaRPr/>
          </a:p>
          <a:p>
            <a:pPr marL="914400" lvl="1" indent="-317500" algn="l" rtl="0">
              <a:spcBef>
                <a:spcPts val="0"/>
              </a:spcBef>
              <a:spcAft>
                <a:spcPts val="0"/>
              </a:spcAft>
              <a:buSzPts val="1400"/>
              <a:buChar char="○"/>
            </a:pPr>
            <a:r>
              <a:rPr lang="en"/>
              <a:t>Starting to happen within academic library / GLAM contexts, e.g. ACRL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body" idx="1"/>
          </p:nvPr>
        </p:nvSpPr>
        <p:spPr>
          <a:xfrm>
            <a:off x="228600" y="1613125"/>
            <a:ext cx="4215300" cy="29742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b="1"/>
              <a:t>Dispositions</a:t>
            </a:r>
            <a:endParaRPr/>
          </a:p>
          <a:p>
            <a:pPr marL="457200" lvl="0" indent="-330200" algn="l" rtl="0">
              <a:spcBef>
                <a:spcPts val="1200"/>
              </a:spcBef>
              <a:spcAft>
                <a:spcPts val="0"/>
              </a:spcAft>
              <a:buSzPts val="1600"/>
              <a:buChar char="●"/>
            </a:pPr>
            <a:r>
              <a:rPr lang="en" sz="1600" b="1"/>
              <a:t>Curiosity</a:t>
            </a:r>
            <a:r>
              <a:rPr lang="en" sz="1600"/>
              <a:t> and experience</a:t>
            </a:r>
            <a:endParaRPr sz="1600"/>
          </a:p>
          <a:p>
            <a:pPr marL="457200" lvl="0" indent="-330200" algn="l" rtl="0">
              <a:spcBef>
                <a:spcPts val="0"/>
              </a:spcBef>
              <a:spcAft>
                <a:spcPts val="0"/>
              </a:spcAft>
              <a:buSzPts val="1600"/>
              <a:buChar char="●"/>
            </a:pPr>
            <a:r>
              <a:rPr lang="en" sz="1600" b="1"/>
              <a:t>Experimentation</a:t>
            </a:r>
            <a:r>
              <a:rPr lang="en" sz="1600"/>
              <a:t>, and grace in failure</a:t>
            </a:r>
            <a:endParaRPr sz="1600"/>
          </a:p>
          <a:p>
            <a:pPr marL="457200" lvl="0" indent="-330200" algn="l" rtl="0">
              <a:spcBef>
                <a:spcPts val="0"/>
              </a:spcBef>
              <a:spcAft>
                <a:spcPts val="0"/>
              </a:spcAft>
              <a:buSzPts val="1600"/>
              <a:buChar char="●"/>
            </a:pPr>
            <a:r>
              <a:rPr lang="en" sz="1600" b="1"/>
              <a:t>Multiple perspectives</a:t>
            </a:r>
            <a:endParaRPr sz="1600" b="1"/>
          </a:p>
          <a:p>
            <a:pPr marL="457200" lvl="0" indent="-330200" algn="l" rtl="0">
              <a:spcBef>
                <a:spcPts val="0"/>
              </a:spcBef>
              <a:spcAft>
                <a:spcPts val="0"/>
              </a:spcAft>
              <a:buSzPts val="1600"/>
              <a:buChar char="●"/>
            </a:pPr>
            <a:r>
              <a:rPr lang="en" sz="1600" b="1"/>
              <a:t>Evidence-based judgment</a:t>
            </a:r>
            <a:endParaRPr sz="1600" b="1"/>
          </a:p>
          <a:p>
            <a:pPr marL="457200" lvl="0" indent="-330200" algn="l" rtl="0">
              <a:spcBef>
                <a:spcPts val="0"/>
              </a:spcBef>
              <a:spcAft>
                <a:spcPts val="0"/>
              </a:spcAft>
              <a:buSzPts val="1600"/>
              <a:buChar char="●"/>
            </a:pPr>
            <a:r>
              <a:rPr lang="en" sz="1600" b="1"/>
              <a:t>Keep humans at the center</a:t>
            </a:r>
            <a:endParaRPr sz="1600" b="1"/>
          </a:p>
          <a:p>
            <a:pPr marL="457200" lvl="0" indent="-330200" algn="l" rtl="0">
              <a:spcBef>
                <a:spcPts val="0"/>
              </a:spcBef>
              <a:spcAft>
                <a:spcPts val="0"/>
              </a:spcAft>
              <a:buSzPts val="1600"/>
              <a:buChar char="●"/>
            </a:pPr>
            <a:r>
              <a:rPr lang="en" sz="1600" b="1"/>
              <a:t>Maintain conversation</a:t>
            </a:r>
            <a:endParaRPr sz="1600" b="1"/>
          </a:p>
        </p:txBody>
      </p:sp>
      <p:sp>
        <p:nvSpPr>
          <p:cNvPr id="162" name="Google Shape;162;p16"/>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ACRL: AI Competencies for Academic Library Workers</a:t>
            </a:r>
            <a:endParaRPr dirty="0">
              <a:latin typeface="Times New Roman" panose="02020603050405020304" pitchFamily="18" charset="0"/>
              <a:cs typeface="Times New Roman" panose="02020603050405020304" pitchFamily="18" charset="0"/>
            </a:endParaRPr>
          </a:p>
        </p:txBody>
      </p:sp>
      <p:sp>
        <p:nvSpPr>
          <p:cNvPr id="163" name="Google Shape;163;p16"/>
          <p:cNvSpPr txBox="1">
            <a:spLocks noGrp="1"/>
          </p:cNvSpPr>
          <p:nvPr>
            <p:ph type="body" idx="1"/>
          </p:nvPr>
        </p:nvSpPr>
        <p:spPr>
          <a:xfrm>
            <a:off x="4572000" y="1613125"/>
            <a:ext cx="4343400" cy="29742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b="1"/>
              <a:t>Competencies</a:t>
            </a:r>
            <a:r>
              <a:rPr lang="en"/>
              <a:t> </a:t>
            </a:r>
            <a:endParaRPr/>
          </a:p>
          <a:p>
            <a:pPr marL="457200" lvl="0" indent="-330200" algn="l" rtl="0">
              <a:spcBef>
                <a:spcPts val="1200"/>
              </a:spcBef>
              <a:spcAft>
                <a:spcPts val="0"/>
              </a:spcAft>
              <a:buSzPts val="1600"/>
              <a:buChar char="●"/>
            </a:pPr>
            <a:r>
              <a:rPr lang="en" sz="1600" b="1"/>
              <a:t>Knowledge &amp; Understanding</a:t>
            </a:r>
            <a:endParaRPr sz="1600" b="1"/>
          </a:p>
          <a:p>
            <a:pPr marL="457200" lvl="0" indent="-330200" algn="l" rtl="0">
              <a:spcBef>
                <a:spcPts val="0"/>
              </a:spcBef>
              <a:spcAft>
                <a:spcPts val="0"/>
              </a:spcAft>
              <a:buSzPts val="1600"/>
              <a:buChar char="●"/>
            </a:pPr>
            <a:r>
              <a:rPr lang="en" sz="1600" b="1"/>
              <a:t>Analysis &amp; Evaluation</a:t>
            </a:r>
            <a:endParaRPr sz="1600" b="1"/>
          </a:p>
          <a:p>
            <a:pPr marL="457200" lvl="0" indent="-330200" algn="l" rtl="0">
              <a:spcBef>
                <a:spcPts val="0"/>
              </a:spcBef>
              <a:spcAft>
                <a:spcPts val="0"/>
              </a:spcAft>
              <a:buSzPts val="1600"/>
              <a:buChar char="●"/>
            </a:pPr>
            <a:r>
              <a:rPr lang="en" sz="1600" b="1"/>
              <a:t>Use &amp; Application</a:t>
            </a:r>
            <a:endParaRPr sz="1600" b="1"/>
          </a:p>
          <a:p>
            <a:pPr marL="457200" lvl="0" indent="-330200" algn="l" rtl="0">
              <a:spcBef>
                <a:spcPts val="0"/>
              </a:spcBef>
              <a:spcAft>
                <a:spcPts val="0"/>
              </a:spcAft>
              <a:buSzPts val="1600"/>
              <a:buChar char="●"/>
            </a:pPr>
            <a:r>
              <a:rPr lang="en" sz="1600" b="1"/>
              <a:t>Ethical Considerations</a:t>
            </a:r>
            <a:endParaRPr sz="1600" b="1"/>
          </a:p>
          <a:p>
            <a:pPr marL="0" lvl="0" indent="0" algn="l" rtl="0">
              <a:spcBef>
                <a:spcPts val="1200"/>
              </a:spcBef>
              <a:spcAft>
                <a:spcPts val="1200"/>
              </a:spcAft>
              <a:buNone/>
            </a:pPr>
            <a:r>
              <a:rPr lang="en"/>
              <a:t>“...learning about AI involves entering an ongoing scholarly conversation, not a finished one”</a:t>
            </a:r>
            <a:endParaRPr/>
          </a:p>
        </p:txBody>
      </p:sp>
      <p:sp>
        <p:nvSpPr>
          <p:cNvPr id="164" name="Google Shape;164;p16"/>
          <p:cNvSpPr txBox="1"/>
          <p:nvPr/>
        </p:nvSpPr>
        <p:spPr>
          <a:xfrm>
            <a:off x="228600" y="755125"/>
            <a:ext cx="86868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Lato"/>
                <a:ea typeface="Lato"/>
                <a:cs typeface="Lato"/>
                <a:sym typeface="Lato"/>
              </a:rPr>
              <a:t>Building a conceptual structure for evolving critical AI evaluation along key axes.</a:t>
            </a:r>
            <a:br>
              <a:rPr lang="en" sz="1800">
                <a:solidFill>
                  <a:schemeClr val="dk1"/>
                </a:solidFill>
                <a:latin typeface="Lato"/>
                <a:ea typeface="Lato"/>
                <a:cs typeface="Lato"/>
                <a:sym typeface="Lato"/>
              </a:rPr>
            </a:br>
            <a:r>
              <a:rPr lang="en" sz="1800">
                <a:solidFill>
                  <a:schemeClr val="dk1"/>
                </a:solidFill>
                <a:latin typeface="Lato"/>
                <a:ea typeface="Lato"/>
                <a:cs typeface="Lato"/>
                <a:sym typeface="Lato"/>
              </a:rPr>
              <a:t>	To engage with this </a:t>
            </a:r>
            <a:r>
              <a:rPr lang="en" sz="1800" i="1">
                <a:solidFill>
                  <a:schemeClr val="dk1"/>
                </a:solidFill>
                <a:latin typeface="Lato"/>
                <a:ea typeface="Lato"/>
                <a:cs typeface="Lato"/>
                <a:sym typeface="Lato"/>
              </a:rPr>
              <a:t>as a practice</a:t>
            </a:r>
            <a:r>
              <a:rPr lang="en" sz="1800">
                <a:solidFill>
                  <a:schemeClr val="dk1"/>
                </a:solidFill>
                <a:latin typeface="Lato"/>
                <a:ea typeface="Lato"/>
                <a:cs typeface="Lato"/>
                <a:sym typeface="Lato"/>
              </a:rPr>
              <a:t>, even if we don’t really want to!</a:t>
            </a:r>
            <a:endParaRPr sz="18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a:spLocks noGrp="1"/>
          </p:cNvSpPr>
          <p:nvPr>
            <p:ph type="body" idx="1"/>
          </p:nvPr>
        </p:nvSpPr>
        <p:spPr>
          <a:xfrm>
            <a:off x="228600" y="915150"/>
            <a:ext cx="4648200" cy="37428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1200"/>
              </a:spcAft>
              <a:buNone/>
            </a:pPr>
            <a:r>
              <a:rPr lang="en"/>
              <a:t>An AI-driven tool built into Primo, suggesting search terms, resources, and topic overviews  based on user research questions.</a:t>
            </a:r>
            <a:endParaRPr/>
          </a:p>
        </p:txBody>
      </p:sp>
      <p:sp>
        <p:nvSpPr>
          <p:cNvPr id="170" name="Google Shape;170;p17"/>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Case Study: Ex Libris’ </a:t>
            </a:r>
            <a:r>
              <a:rPr lang="en" b="1" dirty="0">
                <a:latin typeface="Times New Roman" panose="02020603050405020304" pitchFamily="18" charset="0"/>
                <a:cs typeface="Times New Roman" panose="02020603050405020304" pitchFamily="18" charset="0"/>
              </a:rPr>
              <a:t>Primo VE Research Assistant</a:t>
            </a:r>
            <a:endParaRPr b="1" dirty="0">
              <a:latin typeface="Times New Roman" panose="02020603050405020304" pitchFamily="18" charset="0"/>
              <a:cs typeface="Times New Roman" panose="02020603050405020304" pitchFamily="18" charset="0"/>
            </a:endParaRPr>
          </a:p>
        </p:txBody>
      </p:sp>
      <p:pic>
        <p:nvPicPr>
          <p:cNvPr id="171" name="Google Shape;171;p17" descr="Loyola University Library’s website displaying the use of Primo VE Research Assistant’s response to a question."/>
          <p:cNvPicPr preferRelativeResize="0"/>
          <p:nvPr/>
        </p:nvPicPr>
        <p:blipFill>
          <a:blip r:embed="rId3">
            <a:alphaModFix/>
          </a:blip>
          <a:stretch>
            <a:fillRect/>
          </a:stretch>
        </p:blipFill>
        <p:spPr>
          <a:xfrm>
            <a:off x="4876800" y="722050"/>
            <a:ext cx="4267203" cy="39359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414925" y="0"/>
            <a:ext cx="8363100" cy="4686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What is the purpose of a library catalog, and resource discovery in general?</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228600" y="114300"/>
            <a:ext cx="8520600" cy="457200"/>
          </a:xfrm>
          <a:prstGeom prst="rect">
            <a:avLst/>
          </a:prstGeom>
          <a:ln>
            <a:no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Purpose of a catalog, and resource discovery in general?</a:t>
            </a:r>
            <a:endParaRPr dirty="0">
              <a:latin typeface="Times New Roman" panose="02020603050405020304" pitchFamily="18" charset="0"/>
              <a:cs typeface="Times New Roman" panose="02020603050405020304" pitchFamily="18" charset="0"/>
            </a:endParaRPr>
          </a:p>
        </p:txBody>
      </p:sp>
      <p:sp>
        <p:nvSpPr>
          <p:cNvPr id="182" name="Google Shape;182;p19"/>
          <p:cNvSpPr txBox="1">
            <a:spLocks noGrp="1"/>
          </p:cNvSpPr>
          <p:nvPr>
            <p:ph type="body" idx="1"/>
          </p:nvPr>
        </p:nvSpPr>
        <p:spPr>
          <a:xfrm>
            <a:off x="228600" y="1880325"/>
            <a:ext cx="4443000" cy="21264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900"/>
              <a:t>Potential answers?</a:t>
            </a:r>
            <a:endParaRPr sz="1900"/>
          </a:p>
          <a:p>
            <a:pPr marL="457200" lvl="0" indent="-336035" algn="l" rtl="0">
              <a:spcBef>
                <a:spcPts val="1200"/>
              </a:spcBef>
              <a:spcAft>
                <a:spcPts val="0"/>
              </a:spcAft>
              <a:buSzPts val="1692"/>
              <a:buChar char="●"/>
            </a:pPr>
            <a:r>
              <a:rPr lang="en" sz="1691"/>
              <a:t>Assembles disparate sources and</a:t>
            </a:r>
            <a:br>
              <a:rPr lang="en" sz="1691"/>
            </a:br>
            <a:r>
              <a:rPr lang="en" sz="1691"/>
              <a:t>formats in a single place?</a:t>
            </a:r>
            <a:endParaRPr sz="1691"/>
          </a:p>
          <a:p>
            <a:pPr marL="457200" lvl="0" indent="-336035" algn="l" rtl="0">
              <a:spcBef>
                <a:spcPts val="0"/>
              </a:spcBef>
              <a:spcAft>
                <a:spcPts val="0"/>
              </a:spcAft>
              <a:buSzPts val="1692"/>
              <a:buChar char="●"/>
            </a:pPr>
            <a:r>
              <a:rPr lang="en" sz="1691"/>
              <a:t>Guides users to relevant materials?</a:t>
            </a:r>
            <a:endParaRPr sz="1691"/>
          </a:p>
          <a:p>
            <a:pPr marL="457200" lvl="0" indent="-336035" algn="l" rtl="0">
              <a:spcBef>
                <a:spcPts val="0"/>
              </a:spcBef>
              <a:spcAft>
                <a:spcPts val="1000"/>
              </a:spcAft>
              <a:buSzPts val="1692"/>
              <a:buChar char="●"/>
            </a:pPr>
            <a:r>
              <a:rPr lang="en" sz="1691"/>
              <a:t>Helps staff to help patrons?</a:t>
            </a:r>
            <a:endParaRPr sz="1900"/>
          </a:p>
        </p:txBody>
      </p:sp>
      <p:sp>
        <p:nvSpPr>
          <p:cNvPr id="183" name="Google Shape;183;p19"/>
          <p:cNvSpPr txBox="1"/>
          <p:nvPr/>
        </p:nvSpPr>
        <p:spPr>
          <a:xfrm>
            <a:off x="4933850" y="2361225"/>
            <a:ext cx="3815400" cy="1643100"/>
          </a:xfrm>
          <a:prstGeom prst="rect">
            <a:avLst/>
          </a:prstGeom>
          <a:noFill/>
          <a:ln>
            <a:noFill/>
          </a:ln>
        </p:spPr>
        <p:txBody>
          <a:bodyPr spcFirstLastPara="1" wrap="square" lIns="91425" tIns="91425" rIns="91425" bIns="91425" anchor="t" anchorCtr="0">
            <a:spAutoFit/>
          </a:bodyPr>
          <a:lstStyle/>
          <a:p>
            <a:pPr marL="457200" lvl="0" indent="-336035" algn="l" rtl="0">
              <a:lnSpc>
                <a:spcPct val="115000"/>
              </a:lnSpc>
              <a:spcBef>
                <a:spcPts val="0"/>
              </a:spcBef>
              <a:spcAft>
                <a:spcPts val="0"/>
              </a:spcAft>
              <a:buClr>
                <a:schemeClr val="dk1"/>
              </a:buClr>
              <a:buSzPts val="1692"/>
              <a:buFont typeface="Lato"/>
              <a:buChar char="●"/>
            </a:pPr>
            <a:r>
              <a:rPr lang="en" sz="1691">
                <a:solidFill>
                  <a:schemeClr val="dk1"/>
                </a:solidFill>
                <a:latin typeface="Lato"/>
                <a:ea typeface="Lato"/>
                <a:cs typeface="Lato"/>
                <a:sym typeface="Lato"/>
              </a:rPr>
              <a:t>Inventory control, collection management?</a:t>
            </a:r>
            <a:endParaRPr sz="1691">
              <a:solidFill>
                <a:schemeClr val="dk1"/>
              </a:solidFill>
              <a:latin typeface="Lato"/>
              <a:ea typeface="Lato"/>
              <a:cs typeface="Lato"/>
              <a:sym typeface="Lato"/>
            </a:endParaRPr>
          </a:p>
          <a:p>
            <a:pPr marL="457200" lvl="0" indent="-336035" algn="l" rtl="0">
              <a:lnSpc>
                <a:spcPct val="115000"/>
              </a:lnSpc>
              <a:spcBef>
                <a:spcPts val="0"/>
              </a:spcBef>
              <a:spcAft>
                <a:spcPts val="0"/>
              </a:spcAft>
              <a:buClr>
                <a:schemeClr val="dk1"/>
              </a:buClr>
              <a:buSzPts val="1692"/>
              <a:buFont typeface="Lato"/>
              <a:buChar char="●"/>
            </a:pPr>
            <a:r>
              <a:rPr lang="en" sz="1691">
                <a:solidFill>
                  <a:schemeClr val="dk1"/>
                </a:solidFill>
                <a:latin typeface="Lato"/>
                <a:ea typeface="Lato"/>
                <a:cs typeface="Lato"/>
                <a:sym typeface="Lato"/>
              </a:rPr>
              <a:t>Supports an institutional mission?</a:t>
            </a:r>
            <a:endParaRPr sz="1691">
              <a:solidFill>
                <a:schemeClr val="dk1"/>
              </a:solidFill>
              <a:latin typeface="Lato"/>
              <a:ea typeface="Lato"/>
              <a:cs typeface="Lato"/>
              <a:sym typeface="Lato"/>
            </a:endParaRPr>
          </a:p>
          <a:p>
            <a:pPr marL="457200" lvl="0" indent="-336035" algn="l" rtl="0">
              <a:lnSpc>
                <a:spcPct val="115000"/>
              </a:lnSpc>
              <a:spcBef>
                <a:spcPts val="0"/>
              </a:spcBef>
              <a:spcAft>
                <a:spcPts val="0"/>
              </a:spcAft>
              <a:buClr>
                <a:schemeClr val="dk1"/>
              </a:buClr>
              <a:buSzPts val="1692"/>
              <a:buFont typeface="Lato"/>
              <a:buChar char="●"/>
            </a:pPr>
            <a:r>
              <a:rPr lang="en" sz="1691">
                <a:solidFill>
                  <a:schemeClr val="dk1"/>
                </a:solidFill>
                <a:latin typeface="Lato"/>
                <a:ea typeface="Lato"/>
                <a:cs typeface="Lato"/>
                <a:sym typeface="Lato"/>
              </a:rPr>
              <a:t>Facilitate resource sharing among institutions?</a:t>
            </a:r>
            <a:endParaRPr/>
          </a:p>
        </p:txBody>
      </p:sp>
      <p:sp>
        <p:nvSpPr>
          <p:cNvPr id="184" name="Google Shape;184;p19"/>
          <p:cNvSpPr txBox="1"/>
          <p:nvPr/>
        </p:nvSpPr>
        <p:spPr>
          <a:xfrm>
            <a:off x="228600" y="755775"/>
            <a:ext cx="8520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p>
        </p:txBody>
      </p:sp>
      <p:sp>
        <p:nvSpPr>
          <p:cNvPr id="185" name="Google Shape;185;p19"/>
          <p:cNvSpPr txBox="1"/>
          <p:nvPr/>
        </p:nvSpPr>
        <p:spPr>
          <a:xfrm>
            <a:off x="228600" y="896100"/>
            <a:ext cx="8413800" cy="81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900">
                <a:solidFill>
                  <a:schemeClr val="dk1"/>
                </a:solidFill>
                <a:latin typeface="Lato"/>
                <a:ea typeface="Lato"/>
                <a:cs typeface="Lato"/>
                <a:sym typeface="Lato"/>
              </a:rPr>
              <a:t>Which specific aspects does the Primo Research Assistant, for example, </a:t>
            </a:r>
            <a:br>
              <a:rPr lang="en" sz="1900">
                <a:solidFill>
                  <a:schemeClr val="dk1"/>
                </a:solidFill>
                <a:latin typeface="Lato"/>
                <a:ea typeface="Lato"/>
                <a:cs typeface="Lato"/>
                <a:sym typeface="Lato"/>
              </a:rPr>
            </a:br>
            <a:r>
              <a:rPr lang="en" sz="1900">
                <a:solidFill>
                  <a:schemeClr val="dk1"/>
                </a:solidFill>
                <a:latin typeface="Lato"/>
                <a:ea typeface="Lato"/>
                <a:cs typeface="Lato"/>
                <a:sym typeface="Lato"/>
              </a:rPr>
              <a:t>	purport to enhance?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0"/>
          <p:cNvSpPr txBox="1">
            <a:spLocks noGrp="1"/>
          </p:cNvSpPr>
          <p:nvPr>
            <p:ph type="ctrTitle"/>
          </p:nvPr>
        </p:nvSpPr>
        <p:spPr>
          <a:xfrm>
            <a:off x="311700" y="2089350"/>
            <a:ext cx="8520600" cy="964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Applying AI Evaluation Frameworks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228600" y="114300"/>
            <a:ext cx="8520600" cy="457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Informal Evaluation</a:t>
            </a:r>
            <a:endParaRPr dirty="0">
              <a:latin typeface="Times New Roman" panose="02020603050405020304" pitchFamily="18" charset="0"/>
              <a:cs typeface="Times New Roman" panose="02020603050405020304" pitchFamily="18" charset="0"/>
            </a:endParaRPr>
          </a:p>
        </p:txBody>
      </p:sp>
      <p:sp>
        <p:nvSpPr>
          <p:cNvPr id="196" name="Google Shape;196;p21"/>
          <p:cNvSpPr txBox="1">
            <a:spLocks noGrp="1"/>
          </p:cNvSpPr>
          <p:nvPr>
            <p:ph type="body" idx="1"/>
          </p:nvPr>
        </p:nvSpPr>
        <p:spPr>
          <a:xfrm>
            <a:off x="228600" y="915150"/>
            <a:ext cx="8520600" cy="3742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As a committee we reviewed the tool and held a webinar for CARLI members</a:t>
            </a:r>
            <a:endParaRPr/>
          </a:p>
          <a:p>
            <a:pPr marL="457200" lvl="0" indent="-342900" algn="l" rtl="0">
              <a:spcBef>
                <a:spcPts val="1200"/>
              </a:spcBef>
              <a:spcAft>
                <a:spcPts val="0"/>
              </a:spcAft>
              <a:buSzPts val="1800"/>
              <a:buChar char="●"/>
            </a:pPr>
            <a:r>
              <a:rPr lang="en"/>
              <a:t>Text came from abstract and descriptions, based on marketing language in some cases rather than professional cataloging or descriptive work.</a:t>
            </a:r>
            <a:endParaRPr/>
          </a:p>
          <a:p>
            <a:pPr marL="457200" lvl="0" indent="-342900" algn="l" rtl="0">
              <a:spcBef>
                <a:spcPts val="0"/>
              </a:spcBef>
              <a:spcAft>
                <a:spcPts val="0"/>
              </a:spcAft>
              <a:buSzPts val="1800"/>
              <a:buChar char="●"/>
            </a:pPr>
            <a:r>
              <a:rPr lang="en"/>
              <a:t>Summaries exclude full text, it’s a cursory/shallow dive into a subject.</a:t>
            </a:r>
            <a:endParaRPr/>
          </a:p>
          <a:p>
            <a:pPr marL="457200" lvl="0" indent="-342900" algn="l" rtl="0">
              <a:spcBef>
                <a:spcPts val="0"/>
              </a:spcBef>
              <a:spcAft>
                <a:spcPts val="0"/>
              </a:spcAft>
              <a:buSzPts val="1800"/>
              <a:buChar char="●"/>
            </a:pPr>
            <a:r>
              <a:rPr lang="en"/>
              <a:t>Long strings of Boolean OR phrases show limitations.</a:t>
            </a:r>
            <a:endParaRPr/>
          </a:p>
          <a:p>
            <a:pPr marL="457200" lvl="0" indent="-342900" algn="l" rtl="0">
              <a:spcBef>
                <a:spcPts val="0"/>
              </a:spcBef>
              <a:spcAft>
                <a:spcPts val="0"/>
              </a:spcAft>
              <a:buSzPts val="1800"/>
              <a:buChar char="●"/>
            </a:pPr>
            <a:r>
              <a:rPr lang="en"/>
              <a:t>Language is authoritative despite not being expert level or allowing for education [this was changed later]</a:t>
            </a:r>
            <a:endParaRPr/>
          </a:p>
          <a:p>
            <a:pPr marL="457200" lvl="0" indent="-342900" algn="l" rtl="0">
              <a:spcBef>
                <a:spcPts val="0"/>
              </a:spcBef>
              <a:spcAft>
                <a:spcPts val="0"/>
              </a:spcAft>
              <a:buSzPts val="1800"/>
              <a:buChar char="●"/>
            </a:pPr>
            <a:r>
              <a:rPr lang="en"/>
              <a:t>Includes resources to which users may not have access, and excludes non-indexed or non-allowed vendor data (JSTOR, Elsevier, etc.)</a:t>
            </a:r>
            <a:endParaRPr/>
          </a:p>
          <a:p>
            <a:pPr marL="457200" lvl="0" indent="-342900" algn="l" rtl="0">
              <a:spcBef>
                <a:spcPts val="0"/>
              </a:spcBef>
              <a:spcAft>
                <a:spcPts val="0"/>
              </a:spcAft>
              <a:buSzPts val="1800"/>
              <a:buChar char="●"/>
            </a:pPr>
            <a:r>
              <a:rPr lang="en"/>
              <a:t>Local special collections not included.</a:t>
            </a:r>
            <a:endParaRPr/>
          </a:p>
          <a:p>
            <a:pPr marL="457200" lvl="0" indent="-342900" algn="l" rtl="0">
              <a:spcBef>
                <a:spcPts val="0"/>
              </a:spcBef>
              <a:spcAft>
                <a:spcPts val="0"/>
              </a:spcAft>
              <a:buSzPts val="1800"/>
              <a:buChar char="●"/>
            </a:pPr>
            <a:r>
              <a:rPr lang="en"/>
              <a:t>Committee’s consensus was to wait for improvements.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7496</Words>
  <Application>Microsoft Macintosh PowerPoint</Application>
  <PresentationFormat>On-screen Show (16:9)</PresentationFormat>
  <Paragraphs>514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Lato</vt:lpstr>
      <vt:lpstr>Times</vt:lpstr>
      <vt:lpstr>Cousine</vt:lpstr>
      <vt:lpstr>Lato Hairline</vt:lpstr>
      <vt:lpstr>Arial</vt:lpstr>
      <vt:lpstr>Times New Roman</vt:lpstr>
      <vt:lpstr>Simple Light</vt:lpstr>
      <vt:lpstr>Critically Evaluating AI-Powered Discovery Tools</vt:lpstr>
      <vt:lpstr>Introduction</vt:lpstr>
      <vt:lpstr>Evaluation Points of View</vt:lpstr>
      <vt:lpstr>ACRL: AI Competencies for Academic Library Workers</vt:lpstr>
      <vt:lpstr>Case Study: Ex Libris’ Primo VE Research Assistant</vt:lpstr>
      <vt:lpstr>What is the purpose of a library catalog, and resource discovery in general?</vt:lpstr>
      <vt:lpstr>Purpose of a catalog, and resource discovery in general?</vt:lpstr>
      <vt:lpstr>Applying AI Evaluation Frameworks</vt:lpstr>
      <vt:lpstr>Informal Evaluation</vt:lpstr>
      <vt:lpstr>Case Study: Ex Libris’ Primo VE Research Assistant</vt:lpstr>
      <vt:lpstr>LibTechInsights: Separating the Tools from the Toys </vt:lpstr>
      <vt:lpstr>Leo S. Lo: Practical Ethics for Librarians</vt:lpstr>
      <vt:lpstr>Viewfinder: A toolkit for values-driven AI in libraries &amp; archives</vt:lpstr>
      <vt:lpstr>Viewfinder Results</vt:lpstr>
      <vt:lpstr>Viewfinder Results</vt:lpstr>
      <vt:lpstr>Viewfinder results</vt:lpstr>
      <vt:lpstr>Considerations/Recommendations when Choosing a Tool</vt:lpstr>
      <vt:lpstr>Evaluative Criteria: Getting Started</vt:lpstr>
      <vt:lpstr>Evaluative Criteria: Institutional Considerations</vt:lpstr>
      <vt:lpstr>Evaluative Criteria: Transparency</vt:lpstr>
      <vt:lpstr>Evaluative Criteria: Social Responsibility</vt:lpstr>
      <vt:lpstr>Practical Application</vt:lpstr>
      <vt:lpstr>Future Directions: how will GLAM AI look in 5 years?</vt:lpstr>
      <vt:lpstr>Questions for Discussion</vt:lpstr>
      <vt:lpstr>Selected Sources</vt:lpstr>
      <vt:lpstr>Suggestions for additional reading</vt:lpstr>
      <vt:lpstr>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Maroso, Amy</cp:lastModifiedBy>
  <cp:revision>4</cp:revision>
  <dcterms:modified xsi:type="dcterms:W3CDTF">2025-04-16T19:16:07Z</dcterms:modified>
</cp:coreProperties>
</file>