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86" r:id="rId2"/>
    <p:sldId id="256" r:id="rId3"/>
    <p:sldId id="261" r:id="rId4"/>
    <p:sldId id="263" r:id="rId5"/>
    <p:sldId id="272" r:id="rId6"/>
    <p:sldId id="273" r:id="rId7"/>
    <p:sldId id="274" r:id="rId8"/>
    <p:sldId id="2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8EF798-3A66-A3E2-ECDF-D9CCF99F51B7}" name="Han, Yi" initials="HY" userId="S::hany296@cod.edu::90e56254-2243-4ff3-b187-de81895786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7207D4-0340-3FFF-F000-58F292C4F815}" v="21" dt="2026-05-12T18:46:46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30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ACB2E-1488-41B3-8D79-B0441ED7181E}" type="datetimeFigureOut"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78368-B84A-49A0-9F8F-7CE850D2D5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0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Add an open house poster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Starting college can feel overwhelming, and the library plays a vital role in helping students feel connected from the start. In addition to orientation activities, Galvin Library hosts an annual Open House during Welcome Week as a drop-in event for both new and returning students. The Open House highlights the library as a welcoming, inclusive space where students can explore, connect, and feel at home on campus.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78368-B84A-49A0-9F8F-7CE850D2D56C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5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Add 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78368-B84A-49A0-9F8F-7CE850D2D56C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2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Takeaway: Crafts are effective low-barrier engagement activities that help students feel comfortable and welcomed </a:t>
            </a:r>
          </a:p>
          <a:p>
            <a:r>
              <a:rPr lang="en-US"/>
              <a:t>Takeaway: Feedback will inform future tours to enhance engagement and student experience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 i="1"/>
              <a:t>Overall Impact</a:t>
            </a:r>
            <a:r>
              <a:rPr lang="en-US"/>
              <a:t> 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Positive student experience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Increased comfort and familiarity with library spaces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Strengthened sense of belonging and connection 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78368-B84A-49A0-9F8F-7CE850D2D56C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45t3hjs2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it.edu/about/rankings-and-recognition/quick-facts?utm_source=chatgpt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BB3A6-29EA-21A5-B3D5-C04E326A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7" y="1153572"/>
            <a:ext cx="3856298" cy="44611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Share your experiences!</a:t>
            </a:r>
            <a:r>
              <a:rPr lang="en-US">
                <a:solidFill>
                  <a:srgbClr val="FFFFFF"/>
                </a:solidFill>
              </a:rPr>
              <a:t> 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DF902-1D79-0F39-74F1-494D494A5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ea typeface="+mn-lt"/>
                <a:cs typeface="+mn-lt"/>
                <a:hlinkClick r:id="rId2"/>
              </a:rPr>
              <a:t>https://tinyurl.com/45t3hjs2</a:t>
            </a:r>
            <a:endParaRPr lang="en-US" sz="22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Throughout the presentation, feel free to share what your institution does for: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200" dirty="0"/>
              <a:t>Welcome Week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200" dirty="0"/>
              <a:t>Events throughout the year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200" dirty="0"/>
              <a:t>Finals Week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We will discuss your ideas at the end!</a:t>
            </a:r>
          </a:p>
        </p:txBody>
      </p:sp>
    </p:spTree>
    <p:extLst>
      <p:ext uri="{BB962C8B-B14F-4D97-AF65-F5344CB8AC3E}">
        <p14:creationId xmlns:p14="http://schemas.microsoft.com/office/powerpoint/2010/main" val="2405019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261" y="590062"/>
            <a:ext cx="5409655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 Week</a:t>
            </a:r>
          </a:p>
        </p:txBody>
      </p:sp>
      <p:sp>
        <p:nvSpPr>
          <p:cNvPr id="55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t tables in a large room">
            <a:extLst>
              <a:ext uri="{FF2B5EF4-FFF2-40B4-BE49-F238E27FC236}">
                <a16:creationId xmlns:a16="http://schemas.microsoft.com/office/drawing/2014/main" id="{A91AE777-988C-FABF-44B7-6746399D8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8" r="488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A2648-1889-A105-4C45-5346BA42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49607" cy="1899912"/>
          </a:xfrm>
        </p:spPr>
        <p:txBody>
          <a:bodyPr>
            <a:noAutofit/>
          </a:bodyPr>
          <a:lstStyle/>
          <a:p>
            <a:r>
              <a:rPr lang="en-US"/>
              <a:t>Illinois Institute of Technology and Galvin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AEC-36B2-E6F9-32B3-CA8613663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0539"/>
            <a:ext cx="4069034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/>
              <a:t>Private, non-profit, STEM-focused</a:t>
            </a:r>
          </a:p>
          <a:p>
            <a:r>
              <a:rPr lang="en-US" sz="2200"/>
              <a:t>Located in Bronzeville neighborhood, Chicago, IL</a:t>
            </a:r>
          </a:p>
          <a:p>
            <a:r>
              <a:rPr lang="en-US" sz="2200"/>
              <a:t>Bachelor's- PHD program</a:t>
            </a:r>
          </a:p>
          <a:p>
            <a:r>
              <a:rPr lang="en-US" sz="2200" dirty="0"/>
              <a:t>Fall 2025 enrollment: 7,502, representing 117 countries</a:t>
            </a:r>
          </a:p>
          <a:p>
            <a:endParaRPr lang="en-US" sz="2200"/>
          </a:p>
          <a:p>
            <a:pPr marL="0" indent="0">
              <a:buNone/>
            </a:pPr>
            <a:r>
              <a:rPr lang="en-US" sz="2200"/>
              <a:t>Paul V. Galvin Library</a:t>
            </a:r>
          </a:p>
          <a:p>
            <a:pPr marL="342900" indent="-342900"/>
            <a:r>
              <a:rPr lang="en-US" sz="2200"/>
              <a:t>Main Library at Illinois Tech</a:t>
            </a:r>
          </a:p>
          <a:p>
            <a:endParaRPr lang="en-US" sz="1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EC5CA9-2A3F-4D17-4073-14BFF69CAC06}"/>
              </a:ext>
            </a:extLst>
          </p:cNvPr>
          <p:cNvSpPr txBox="1"/>
          <p:nvPr/>
        </p:nvSpPr>
        <p:spPr>
          <a:xfrm>
            <a:off x="837127" y="6434070"/>
            <a:ext cx="94445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ptos"/>
              </a:rPr>
              <a:t>I</a:t>
            </a:r>
            <a:r>
              <a:rPr lang="en-US" sz="1400">
                <a:latin typeface="Aptos"/>
              </a:rPr>
              <a:t>llinois Institute of Technology. (n.d.). </a:t>
            </a:r>
            <a:r>
              <a:rPr lang="en-US" sz="1400" i="1">
                <a:latin typeface="Aptos"/>
              </a:rPr>
              <a:t>Quick facts.</a:t>
            </a:r>
            <a:r>
              <a:rPr lang="en-US" sz="1400">
                <a:latin typeface="Aptos"/>
              </a:rPr>
              <a:t> </a:t>
            </a:r>
            <a:r>
              <a:rPr lang="en-US" sz="1400" u="sng" strike="noStrike">
                <a:solidFill>
                  <a:srgbClr val="467886"/>
                </a:solidFill>
                <a:latin typeface="Aptos"/>
                <a:ea typeface="Segoe UI"/>
                <a:cs typeface="Segoe UI"/>
                <a:hlinkClick r:id="rId3"/>
              </a:rPr>
              <a:t>https://www.iit.edu/about/rankings-and-recognition/quick-facts</a:t>
            </a:r>
            <a:r>
              <a:rPr sz="1400">
                <a:latin typeface="Aptos"/>
                <a:ea typeface="Aptos"/>
                <a:cs typeface="Aptos"/>
              </a:rPr>
              <a:t> </a:t>
            </a:r>
            <a:endParaRPr lang="en-US" sz="1400"/>
          </a:p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2522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A686A-D0A7-7116-BF3B-2512006C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307"/>
            <a:ext cx="6790389" cy="1350963"/>
          </a:xfrm>
        </p:spPr>
        <p:txBody>
          <a:bodyPr>
            <a:noAutofit/>
          </a:bodyPr>
          <a:lstStyle/>
          <a:p>
            <a:r>
              <a:rPr lang="en-US" sz="5400"/>
              <a:t>Library Open House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16F1CB7-6B4A-7317-7D7D-36C8CD21D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7352"/>
            <a:ext cx="5558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Since Fall 2023, Galvin Library has hosted Open House during Welcome Week</a:t>
            </a:r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Designed to help students: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Explore the library and its resources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Connect with peers and library staff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Create a positive feeling associated with the library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4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1E8018D-D29A-4B9D-BF9C-9F4D7BA1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47784-0110-FE05-C030-59DEA5D27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4450"/>
            <a:ext cx="4215063" cy="2398712"/>
          </a:xfrm>
        </p:spPr>
        <p:txBody>
          <a:bodyPr anchor="ctr">
            <a:normAutofit/>
          </a:bodyPr>
          <a:lstStyle/>
          <a:p>
            <a:pPr algn="ctr"/>
            <a:r>
              <a:rPr lang="en-US" sz="5400"/>
              <a:t>Open House Activities </a:t>
            </a:r>
            <a:endParaRPr lang="en-US"/>
          </a:p>
        </p:txBody>
      </p:sp>
      <p:pic>
        <p:nvPicPr>
          <p:cNvPr id="5" name="Picture 4" descr="A group of people sitting at a table making bravelets.">
            <a:extLst>
              <a:ext uri="{FF2B5EF4-FFF2-40B4-BE49-F238E27FC236}">
                <a16:creationId xmlns:a16="http://schemas.microsoft.com/office/drawing/2014/main" id="{18430F88-D64C-630C-F632-52293474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64" r="7964"/>
          <a:stretch>
            <a:fillRect/>
          </a:stretch>
        </p:blipFill>
        <p:spPr>
          <a:xfrm rot="5400000">
            <a:off x="1013774" y="803958"/>
            <a:ext cx="2242105" cy="2000168"/>
          </a:xfrm>
          <a:prstGeom prst="rect">
            <a:avLst/>
          </a:prstGeom>
        </p:spPr>
      </p:pic>
      <p:pic>
        <p:nvPicPr>
          <p:cNvPr id="4" name="Picture 3" descr="A person painting on a table">
            <a:extLst>
              <a:ext uri="{FF2B5EF4-FFF2-40B4-BE49-F238E27FC236}">
                <a16:creationId xmlns:a16="http://schemas.microsoft.com/office/drawing/2014/main" id="{FFF130B7-28BC-8776-9E5F-5F8248198B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29" b="1"/>
          <a:stretch>
            <a:fillRect/>
          </a:stretch>
        </p:blipFill>
        <p:spPr>
          <a:xfrm rot="5400000">
            <a:off x="3658652" y="803958"/>
            <a:ext cx="2242105" cy="2000168"/>
          </a:xfrm>
          <a:prstGeom prst="rect">
            <a:avLst/>
          </a:prstGeom>
        </p:spPr>
      </p:pic>
      <p:pic>
        <p:nvPicPr>
          <p:cNvPr id="6" name="Picture 5" descr="A group of small paintings on easels on a table">
            <a:extLst>
              <a:ext uri="{FF2B5EF4-FFF2-40B4-BE49-F238E27FC236}">
                <a16:creationId xmlns:a16="http://schemas.microsoft.com/office/drawing/2014/main" id="{AD8298E4-B7E5-BD75-F563-8D3784CDDB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263" r="13418" b="1"/>
          <a:stretch>
            <a:fillRect/>
          </a:stretch>
        </p:blipFill>
        <p:spPr>
          <a:xfrm>
            <a:off x="6418439" y="682990"/>
            <a:ext cx="2005817" cy="2242105"/>
          </a:xfrm>
          <a:prstGeom prst="rect">
            <a:avLst/>
          </a:prstGeom>
        </p:spPr>
      </p:pic>
      <p:pic>
        <p:nvPicPr>
          <p:cNvPr id="7" name="Picture 6" descr="A person using a button making machine">
            <a:extLst>
              <a:ext uri="{FF2B5EF4-FFF2-40B4-BE49-F238E27FC236}">
                <a16:creationId xmlns:a16="http://schemas.microsoft.com/office/drawing/2014/main" id="{A986561A-C41D-3FE2-F442-9642C36BDA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058" r="17321" b="2"/>
          <a:stretch>
            <a:fillRect/>
          </a:stretch>
        </p:blipFill>
        <p:spPr>
          <a:xfrm>
            <a:off x="9079549" y="682990"/>
            <a:ext cx="1999484" cy="22421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FE00-0E36-2206-EC35-48F734981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706" y="3884449"/>
            <a:ext cx="6014600" cy="23987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200"/>
              <a:t>Guided tours &amp; information sessions</a:t>
            </a:r>
          </a:p>
          <a:p>
            <a:r>
              <a:rPr lang="en-US" sz="2200"/>
              <a:t>DIY rock painting &amp; miniature canvas painting</a:t>
            </a:r>
          </a:p>
          <a:p>
            <a:r>
              <a:rPr lang="en-US" sz="2200"/>
              <a:t>Friendship bracelet making</a:t>
            </a:r>
          </a:p>
          <a:p>
            <a:r>
              <a:rPr lang="en-US" sz="2200"/>
              <a:t>Pronoun pin-making</a:t>
            </a:r>
          </a:p>
          <a:p>
            <a:r>
              <a:rPr lang="en-US" sz="2200"/>
              <a:t>Library scavenger hunt mystery game</a:t>
            </a:r>
          </a:p>
        </p:txBody>
      </p:sp>
    </p:spTree>
    <p:extLst>
      <p:ext uri="{BB962C8B-B14F-4D97-AF65-F5344CB8AC3E}">
        <p14:creationId xmlns:p14="http://schemas.microsoft.com/office/powerpoint/2010/main" val="193760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E9665-C547-41FB-781E-AAEB4460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Event Promotion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C609-A9A9-1C16-15C2-E7DF3F215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200" b="1">
                <a:ea typeface="+mn-lt"/>
                <a:cs typeface="+mn-lt"/>
              </a:rPr>
              <a:t>Internal</a:t>
            </a:r>
            <a:r>
              <a:rPr lang="en-US" sz="2200">
                <a:ea typeface="+mn-lt"/>
                <a:cs typeface="+mn-lt"/>
              </a:rPr>
              <a:t>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Library social media (Facebook and Instagram)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Signage posted in the library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Library News Story posted on the library website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Local library monitors </a:t>
            </a:r>
            <a:endParaRPr lang="en-US" sz="2200"/>
          </a:p>
          <a:p>
            <a:r>
              <a:rPr lang="en-US" sz="2200" b="1">
                <a:ea typeface="+mn-lt"/>
                <a:cs typeface="+mn-lt"/>
              </a:rPr>
              <a:t>External</a:t>
            </a:r>
            <a:r>
              <a:rPr lang="en-US" sz="2200">
                <a:ea typeface="+mn-lt"/>
                <a:cs typeface="+mn-lt"/>
              </a:rPr>
              <a:t>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Illinois Tech’s twice-weekly newsletter 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Signage brought to new student orientation events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University event site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Office of campus life newsletter </a:t>
            </a:r>
            <a:endParaRPr lang="en-US" sz="2200"/>
          </a:p>
          <a:p>
            <a:r>
              <a:rPr lang="en-US" sz="2200" b="1" dirty="0">
                <a:ea typeface="+mn-lt"/>
                <a:cs typeface="+mn-lt"/>
              </a:rPr>
              <a:t>New</a:t>
            </a:r>
            <a:r>
              <a:rPr lang="en-US" sz="2600" dirty="0"/>
              <a:t> </a:t>
            </a:r>
            <a:r>
              <a:rPr lang="en-US" sz="2200" b="1" dirty="0">
                <a:ea typeface="+mn-lt"/>
                <a:cs typeface="+mn-lt"/>
              </a:rPr>
              <a:t>Student</a:t>
            </a:r>
            <a:r>
              <a:rPr lang="en-US" sz="2600" dirty="0"/>
              <a:t> </a:t>
            </a:r>
            <a:r>
              <a:rPr lang="en-US" sz="2200" b="1">
                <a:ea typeface="+mn-lt"/>
                <a:cs typeface="+mn-lt"/>
              </a:rPr>
              <a:t>Orientation</a:t>
            </a:r>
            <a:endParaRPr lang="en-US" sz="2200" b="1"/>
          </a:p>
        </p:txBody>
      </p:sp>
      <p:pic>
        <p:nvPicPr>
          <p:cNvPr id="4" name="Picture 3" descr="A poster for a library open house">
            <a:extLst>
              <a:ext uri="{FF2B5EF4-FFF2-40B4-BE49-F238E27FC236}">
                <a16:creationId xmlns:a16="http://schemas.microsoft.com/office/drawing/2014/main" id="{A610C49C-BEAD-D34F-EB70-B9217C7D23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09" r="12637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85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4FA0D-5198-1569-C2C1-F4534075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Assessment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CD742-A01E-2316-C1C5-BE0AA51A4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Attendance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2023: 174 students (4 hours)</a:t>
            </a:r>
            <a:endParaRPr lang="en-US" sz="22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2024: 100 students (3 hours)</a:t>
            </a:r>
            <a:endParaRPr lang="en-US" sz="22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ea typeface="+mn-lt"/>
                <a:cs typeface="+mn-lt"/>
              </a:rPr>
              <a:t>2025: 43 students (1.5 hours)</a:t>
            </a:r>
            <a:endParaRPr lang="en-US" sz="2200"/>
          </a:p>
          <a:p>
            <a:r>
              <a:rPr lang="en-US" sz="2200"/>
              <a:t>Feedback (2025)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Emoji Wall: 90% of emoji responses were positive ☺♥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Mad Libs Feedback Form: students highlighted favorite parts and requested additions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200"/>
          </a:p>
        </p:txBody>
      </p:sp>
      <p:pic>
        <p:nvPicPr>
          <p:cNvPr id="4" name="Picture 3" descr="A group of emojis on a table">
            <a:extLst>
              <a:ext uri="{FF2B5EF4-FFF2-40B4-BE49-F238E27FC236}">
                <a16:creationId xmlns:a16="http://schemas.microsoft.com/office/drawing/2014/main" id="{1A99E692-35AE-B711-3154-63F5DFAB0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21" r="10625"/>
          <a:stretch>
            <a:fillRect/>
          </a:stretch>
        </p:blipFill>
        <p:spPr>
          <a:xfrm rot="10800000"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2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AD95C-A124-2D78-18D8-65D6CE77E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10" y="1598246"/>
            <a:ext cx="4626709" cy="5122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  <a:ea typeface="+mj-lt"/>
                <a:cs typeface="+mj-lt"/>
              </a:rPr>
              <a:t>Share!</a:t>
            </a:r>
            <a:br>
              <a:rPr lang="en-US" sz="7200" dirty="0">
                <a:ea typeface="+mj-lt"/>
                <a:cs typeface="+mj-lt"/>
              </a:rPr>
            </a:br>
            <a:r>
              <a:rPr lang="en-US" sz="8000" dirty="0">
                <a:ea typeface="+mj-lt"/>
                <a:cs typeface="+mj-lt"/>
              </a:rPr>
              <a:t> </a:t>
            </a:r>
            <a:br>
              <a:rPr lang="en-US" sz="8000" dirty="0"/>
            </a:br>
            <a:r>
              <a:rPr lang="en-US">
                <a:solidFill>
                  <a:schemeClr val="bg1"/>
                </a:solidFill>
                <a:ea typeface="+mj-lt"/>
                <a:cs typeface="+mj-lt"/>
              </a:rPr>
              <a:t>https://tinyurl.com/45t3hjs2</a:t>
            </a:r>
            <a:r>
              <a:rPr lang="en-US" sz="8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 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E8E20-CCBD-4344-C757-2FACDB03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2994" y="1590840"/>
            <a:ext cx="5672176" cy="5095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4400" dirty="0">
              <a:solidFill>
                <a:srgbClr val="FFFFFF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4400" dirty="0">
              <a:solidFill>
                <a:srgbClr val="FFFFFF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4400">
                <a:solidFill>
                  <a:srgbClr val="FFFFFF"/>
                </a:solidFill>
                <a:ea typeface="+mn-lt"/>
                <a:cs typeface="+mn-lt"/>
              </a:rPr>
              <a:t>Post your Welcome Week activity ideas!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746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433</Words>
  <Application>Microsoft Office PowerPoint</Application>
  <PresentationFormat>Widescreen</PresentationFormat>
  <Paragraphs>70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Courier New</vt:lpstr>
      <vt:lpstr>office theme</vt:lpstr>
      <vt:lpstr>Share your experiences! </vt:lpstr>
      <vt:lpstr>Welcome Week</vt:lpstr>
      <vt:lpstr>Illinois Institute of Technology and Galvin Library</vt:lpstr>
      <vt:lpstr>Library Open House</vt:lpstr>
      <vt:lpstr>Open House Activities </vt:lpstr>
      <vt:lpstr>Event Promotion</vt:lpstr>
      <vt:lpstr>Assessment</vt:lpstr>
      <vt:lpstr>Share!   https://tinyurl.com/45t3hjs2 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Kylie Riordan</dc:creator>
  <cp:lastModifiedBy>Swanson, Nicole Marie</cp:lastModifiedBy>
  <cp:revision>99</cp:revision>
  <dcterms:created xsi:type="dcterms:W3CDTF">2025-10-13T19:20:19Z</dcterms:created>
  <dcterms:modified xsi:type="dcterms:W3CDTF">2026-06-03T20:50:12Z</dcterms:modified>
</cp:coreProperties>
</file>