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5"/>
  </p:notesMasterIdLst>
  <p:sldIdLst>
    <p:sldId id="3155" r:id="rId3"/>
    <p:sldId id="3156" r:id="rId4"/>
    <p:sldId id="272" r:id="rId5"/>
    <p:sldId id="278" r:id="rId6"/>
    <p:sldId id="3157" r:id="rId7"/>
    <p:sldId id="286" r:id="rId8"/>
    <p:sldId id="287" r:id="rId9"/>
    <p:sldId id="279" r:id="rId10"/>
    <p:sldId id="285" r:id="rId11"/>
    <p:sldId id="282" r:id="rId12"/>
    <p:sldId id="284"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43" d="100"/>
          <a:sy n="43" d="100"/>
        </p:scale>
        <p:origin x="7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CDB193-4101-4C31-990E-1A4108F67FEF}" type="datetimeFigureOut">
              <a:rPr lang="en-US" smtClean="0"/>
              <a:t>5/11/2022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70BEDA-5E9B-45DF-B207-73222712A14B}" type="slidenum">
              <a:rPr lang="en-US" smtClean="0"/>
              <a:t>‹#›</a:t>
            </a:fld>
            <a:endParaRPr lang="en-US"/>
          </a:p>
        </p:txBody>
      </p:sp>
    </p:spTree>
    <p:extLst>
      <p:ext uri="{BB962C8B-B14F-4D97-AF65-F5344CB8AC3E}">
        <p14:creationId xmlns:p14="http://schemas.microsoft.com/office/powerpoint/2010/main" val="1888468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08125" y="608013"/>
            <a:ext cx="4111625" cy="2312987"/>
          </a:xfrm>
        </p:spPr>
      </p:sp>
      <p:sp>
        <p:nvSpPr>
          <p:cNvPr id="3" name="Notes Placeholder 2"/>
          <p:cNvSpPr>
            <a:spLocks noGrp="1"/>
          </p:cNvSpPr>
          <p:nvPr>
            <p:ph type="body" idx="1"/>
          </p:nvPr>
        </p:nvSpPr>
        <p:spPr/>
        <p:txBody>
          <a:bodyPr/>
          <a:lstStyle/>
          <a:p>
            <a:pPr defTabSz="1287292">
              <a:defRPr/>
            </a:pPr>
            <a:r>
              <a:rPr lang="en-US" sz="1200" i="1" dirty="0"/>
              <a:t>&lt;Set Skype to Busy or Do Not Disturb&gt;</a:t>
            </a:r>
          </a:p>
          <a:p>
            <a:pPr defTabSz="1287292">
              <a:defRPr/>
            </a:pPr>
            <a:r>
              <a:rPr lang="en-US" sz="1200" i="1" dirty="0"/>
              <a:t>&lt;Start transcription&gt;</a:t>
            </a:r>
          </a:p>
          <a:p>
            <a:pPr defTabSz="1287292">
              <a:defRPr/>
            </a:pPr>
            <a:r>
              <a:rPr lang="en-US" sz="1200" i="1" dirty="0"/>
              <a:t>&lt;Give presenters co-host permissions&gt;</a:t>
            </a:r>
          </a:p>
          <a:p>
            <a:pPr marL="0" marR="0" lvl="0" indent="0" algn="l" defTabSz="1287292" rtl="0" eaLnBrk="1" fontAlgn="auto" latinLnBrk="0" hangingPunct="1">
              <a:lnSpc>
                <a:spcPct val="100000"/>
              </a:lnSpc>
              <a:spcBef>
                <a:spcPts val="0"/>
              </a:spcBef>
              <a:spcAft>
                <a:spcPts val="0"/>
              </a:spcAft>
              <a:buClrTx/>
              <a:buSzTx/>
              <a:buFontTx/>
              <a:buNone/>
              <a:tabLst/>
              <a:defRPr/>
            </a:pPr>
            <a:r>
              <a:rPr lang="en-US" sz="1200" i="1" dirty="0"/>
              <a:t>&lt;Watch for access issues in RT and email&gt;</a:t>
            </a:r>
          </a:p>
          <a:p>
            <a:r>
              <a:rPr lang="en-US" sz="1200" i="1" dirty="0"/>
              <a:t>&lt;Start recording&gt;</a:t>
            </a:r>
          </a:p>
          <a:p>
            <a:endParaRPr lang="en-US" sz="1200" i="1" dirty="0"/>
          </a:p>
          <a:p>
            <a:r>
              <a:rPr lang="en-US" sz="1200" dirty="0"/>
              <a:t>Hello everyone, I’m Nicole Swanson at CARLI, the Consortium of Academic and Research Libraries in Illinois, </a:t>
            </a:r>
          </a:p>
          <a:p>
            <a:r>
              <a:rPr lang="en-US" sz="1200" dirty="0"/>
              <a:t>and I’m pleased to welcome you today to the CARLI Directors’ Institute Series webinar “</a:t>
            </a:r>
            <a:r>
              <a:rPr lang="en-US" sz="1200" b="1" dirty="0"/>
              <a:t>Effective Ways to Onboard New Employees”</a:t>
            </a:r>
            <a:r>
              <a:rPr lang="en-US" sz="1200" dirty="0"/>
              <a:t> presented by Ben Mead-Harvey. </a:t>
            </a:r>
          </a:p>
          <a:p>
            <a:endParaRPr lang="en-US" sz="1200" dirty="0"/>
          </a:p>
          <a:p>
            <a:r>
              <a:rPr lang="en-US" sz="1200" dirty="0"/>
              <a:t>Just a few quick housekeeping items:</a:t>
            </a:r>
          </a:p>
          <a:p>
            <a:endParaRPr lang="en-US" sz="1200" dirty="0"/>
          </a:p>
          <a:p>
            <a:r>
              <a:rPr lang="en-US" sz="1200" dirty="0"/>
              <a:t>Please ensure your microphone is muted.</a:t>
            </a:r>
          </a:p>
          <a:p>
            <a:endParaRPr lang="en-US" sz="1200" dirty="0"/>
          </a:p>
          <a:p>
            <a:r>
              <a:rPr lang="en-US" sz="1200" dirty="0"/>
              <a:t>Feel free to ask questions via the chat window anytime during the program. </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it would be helpful to you, Zoom’s live transcript can be accessed at the bottom of the Zoom window on the Closed Caption icon’s arrow menu by selecting View Full Transcript or Show Subtitles.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US" sz="1200" dirty="0"/>
              <a:t>This program is being recorded and will be shared afterwards. </a:t>
            </a:r>
          </a:p>
          <a:p>
            <a:endParaRPr lang="en-US" sz="1200" dirty="0"/>
          </a:p>
          <a:p>
            <a:pPr defTabSz="1287292">
              <a:defRPr/>
            </a:pPr>
            <a:r>
              <a:rPr lang="en-US" sz="1200" dirty="0"/>
              <a:t>At this time, it is my great pleasure </a:t>
            </a:r>
            <a:r>
              <a:rPr lang="en-US" sz="1200"/>
              <a:t>to introduce </a:t>
            </a:r>
            <a:r>
              <a:rPr lang="en-US" sz="1200" dirty="0"/>
              <a:t>Ben Mead-Harvey!</a:t>
            </a:r>
          </a:p>
          <a:p>
            <a:endParaRPr lang="en-US" sz="120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&lt;Instructor bio&gt;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t>Ben is an Instructor at the </a:t>
            </a:r>
            <a:r>
              <a:rPr lang="en-US" sz="1200" i="0" dirty="0" err="1"/>
              <a:t>iSchool</a:t>
            </a:r>
            <a:r>
              <a:rPr lang="en-US" sz="1200" i="0" dirty="0"/>
              <a:t> at the University of Illinois. He teaches Personnel Management and Financial Management of Libraries, the former of which he designed and created for the college. He has been working in libraries since 2007, the bulk of which has been in management of municipal and district libraries. His major passion is learning about and teaching others how to effectively manage people. He is the author of www.better-boss.com, where he publishes weekly articles describing managerial best practices. Ben has a bachelor’s degree in Psychology and a master of Library Science from the University of Illinois as well as a master of Business Administration from North Dakota State University.</a:t>
            </a:r>
          </a:p>
          <a:p>
            <a:endParaRPr lang="en-US" sz="1200" i="1" dirty="0"/>
          </a:p>
          <a:p>
            <a:r>
              <a:rPr lang="en-US" sz="1200" i="1" dirty="0"/>
              <a:t>&lt;Stop sharing&gt;</a:t>
            </a:r>
          </a:p>
          <a:p>
            <a:endParaRPr lang="en-US" sz="1200" i="1" dirty="0"/>
          </a:p>
          <a:p>
            <a:r>
              <a:rPr lang="en-US" sz="1200" i="1" dirty="0"/>
              <a:t>&lt;CARLI Staff: assist in watching for questions&gt;</a:t>
            </a:r>
          </a:p>
          <a:p>
            <a:endParaRPr lang="en-US" sz="1200" i="1" dirty="0"/>
          </a:p>
          <a:p>
            <a:r>
              <a:rPr lang="en-US" sz="1200" i="1" dirty="0"/>
              <a:t>&lt;Thank </a:t>
            </a:r>
            <a:r>
              <a:rPr lang="en-US" sz="1200" i="1" dirty="0" err="1"/>
              <a:t>yous</a:t>
            </a:r>
            <a:r>
              <a:rPr lang="en-US" sz="1200" i="1" dirty="0"/>
              <a:t>&gt; </a:t>
            </a:r>
            <a:r>
              <a:rPr lang="en-US" sz="1200" dirty="0"/>
              <a:t>Thank you Ben for sharing your experience on effectively onboarding new employees and for answering our questions</a:t>
            </a:r>
            <a:r>
              <a:rPr lang="en-US" b="0" i="0" dirty="0">
                <a:solidFill>
                  <a:srgbClr val="262402"/>
                </a:solidFill>
                <a:effectLst/>
                <a:latin typeface="Verdana" panose="020B0604030504040204" pitchFamily="34" charset="0"/>
              </a:rPr>
              <a:t>! Also, thank you to everyone for joining today and sharing your thoughts and inquiries. </a:t>
            </a:r>
          </a:p>
          <a:p>
            <a:endParaRPr lang="en-US" sz="1200" dirty="0"/>
          </a:p>
          <a:p>
            <a:r>
              <a:rPr lang="en-US" sz="1200" dirty="0"/>
              <a:t>I will be sending an email shortly with links to a survey as well as the recording. </a:t>
            </a:r>
            <a:endParaRPr lang="en-US" sz="1200" i="1" dirty="0"/>
          </a:p>
          <a:p>
            <a:endParaRPr lang="en-US" sz="1200" i="1" dirty="0"/>
          </a:p>
          <a:p>
            <a:r>
              <a:rPr lang="en-US" sz="1200" dirty="0"/>
              <a:t>Have a wonderful afternoon everyone</a:t>
            </a:r>
            <a:r>
              <a:rPr lang="en-US" sz="1200" i="0" dirty="0"/>
              <a:t>!</a:t>
            </a:r>
            <a:endParaRPr lang="en-US" sz="1200" i="1" dirty="0"/>
          </a:p>
          <a:p>
            <a:endParaRPr lang="en-US" i="1" dirty="0"/>
          </a:p>
        </p:txBody>
      </p:sp>
      <p:sp>
        <p:nvSpPr>
          <p:cNvPr id="4" name="Slide Number Placeholder 3"/>
          <p:cNvSpPr>
            <a:spLocks noGrp="1"/>
          </p:cNvSpPr>
          <p:nvPr>
            <p:ph type="sldNum" sz="quarter" idx="5"/>
          </p:nvPr>
        </p:nvSpPr>
        <p:spPr/>
        <p:txBody>
          <a:bodyPr/>
          <a:lstStyle/>
          <a:p>
            <a:pPr marL="0" marR="0" lvl="0" indent="0" algn="r" defTabSz="643646" rtl="0" eaLnBrk="1" fontAlgn="base" latinLnBrk="0" hangingPunct="1">
              <a:lnSpc>
                <a:spcPct val="100000"/>
              </a:lnSpc>
              <a:spcBef>
                <a:spcPct val="0"/>
              </a:spcBef>
              <a:spcAft>
                <a:spcPct val="0"/>
              </a:spcAft>
              <a:buClrTx/>
              <a:buSzTx/>
              <a:buFontTx/>
              <a:buNone/>
              <a:tabLst/>
              <a:defRPr/>
            </a:pPr>
            <a:fld id="{FA2322D7-5974-A64C-97E5-5150CB045093}" type="slidenum">
              <a:rPr kumimoji="0" lang="en-US" sz="1700" b="0" i="0" u="none" strike="noStrike" kern="1200" cap="none" spc="0" normalizeH="0" baseline="0" noProof="0">
                <a:ln>
                  <a:noFill/>
                </a:ln>
                <a:solidFill>
                  <a:prstClr val="black"/>
                </a:solidFill>
                <a:effectLst/>
                <a:uLnTx/>
                <a:uFillTx/>
                <a:latin typeface="Times New Roman" charset="0"/>
                <a:ea typeface="ＭＳ Ｐゴシック" charset="0"/>
              </a:rPr>
              <a:pPr marL="0" marR="0" lvl="0" indent="0" algn="r" defTabSz="643646" rtl="0" eaLnBrk="1" fontAlgn="base" latinLnBrk="0" hangingPunct="1">
                <a:lnSpc>
                  <a:spcPct val="100000"/>
                </a:lnSpc>
                <a:spcBef>
                  <a:spcPct val="0"/>
                </a:spcBef>
                <a:spcAft>
                  <a:spcPct val="0"/>
                </a:spcAft>
                <a:buClrTx/>
                <a:buSzTx/>
                <a:buFontTx/>
                <a:buNone/>
                <a:tabLst/>
                <a:defRPr/>
              </a:pPr>
              <a:t>1</a:t>
            </a:fld>
            <a:endParaRPr kumimoji="0" lang="en-US" sz="1700" b="0" i="0" u="none" strike="noStrike" kern="1200" cap="none" spc="0" normalizeH="0" baseline="0" noProof="0">
              <a:ln>
                <a:noFill/>
              </a:ln>
              <a:solidFill>
                <a:prstClr val="black"/>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993785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AFC7C8-9E20-4715-B9F0-745D8321423F}"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FD12D-A10D-482E-9EA4-94ECDFAD1B4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9446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AFC7C8-9E20-4715-B9F0-745D8321423F}"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637616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AFC7C8-9E20-4715-B9F0-745D8321423F}"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3959145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15367" y="1358901"/>
            <a:ext cx="3092451" cy="2322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477001"/>
            <a:ext cx="12192000" cy="161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Picture 19" descr="CARLI2.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51351" y="3906838"/>
            <a:ext cx="2984500" cy="463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849819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026" y="9770"/>
            <a:ext cx="7810500"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18" descr="eResources-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13567" y="2741614"/>
            <a:ext cx="6741584" cy="955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6"/>
          <p:cNvSpPr/>
          <p:nvPr/>
        </p:nvSpPr>
        <p:spPr>
          <a:xfrm>
            <a:off x="0" y="6646864"/>
            <a:ext cx="12192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783832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3"/>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334" y="12274"/>
            <a:ext cx="7810500"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4"/>
            <a:ext cx="12192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7" name="Picture 19" descr="iShare-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94101" y="2725738"/>
            <a:ext cx="4567767" cy="971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4596609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719" y="-19538"/>
            <a:ext cx="7810500"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4"/>
            <a:ext cx="12192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7" name="Picture 19" descr="CollectionsManagement-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2534" y="2882901"/>
            <a:ext cx="11345333" cy="930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043634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6" y="12992"/>
            <a:ext cx="7810500"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4"/>
            <a:ext cx="12192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7" name="Picture 19" descr="DigitalCollections-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20800" y="2792414"/>
            <a:ext cx="9550400" cy="1036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122560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5_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15" y="22043"/>
            <a:ext cx="7810500"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4"/>
            <a:ext cx="12192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2294753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7" name="Rectangle 6"/>
          <p:cNvSpPr/>
          <p:nvPr/>
        </p:nvSpPr>
        <p:spPr>
          <a:xfrm>
            <a:off x="0" y="-9525"/>
            <a:ext cx="12192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title"/>
          </p:nvPr>
        </p:nvSpPr>
        <p:spPr>
          <a:xfrm>
            <a:off x="307220" y="-94785"/>
            <a:ext cx="10972800" cy="602796"/>
          </a:xfrm>
        </p:spPr>
        <p:txBody>
          <a:bodyPr>
            <a:normAutofit/>
          </a:bodyPr>
          <a:lstStyle>
            <a:lvl1pPr>
              <a:defRPr sz="1600" cap="all">
                <a:solidFill>
                  <a:schemeClr val="bg2"/>
                </a:solidFill>
              </a:defRPr>
            </a:lvl1pPr>
          </a:lstStyle>
          <a:p>
            <a:r>
              <a:rPr lang="en-US"/>
              <a:t>Click to edit Master title style</a:t>
            </a:r>
            <a:endParaRPr lang="en-US" dirty="0"/>
          </a:p>
        </p:txBody>
      </p:sp>
      <p:sp>
        <p:nvSpPr>
          <p:cNvPr id="4" name="Content Placeholder 5"/>
          <p:cNvSpPr>
            <a:spLocks noGrp="1"/>
          </p:cNvSpPr>
          <p:nvPr>
            <p:ph sz="quarter" idx="10"/>
          </p:nvPr>
        </p:nvSpPr>
        <p:spPr>
          <a:xfrm>
            <a:off x="306917" y="634996"/>
            <a:ext cx="5635143"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9"/>
          <p:cNvSpPr>
            <a:spLocks noGrp="1"/>
          </p:cNvSpPr>
          <p:nvPr>
            <p:ph sz="quarter" idx="11"/>
          </p:nvPr>
        </p:nvSpPr>
        <p:spPr>
          <a:xfrm>
            <a:off x="6096001" y="634996"/>
            <a:ext cx="5710767"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14"/>
          <p:cNvSpPr>
            <a:spLocks noGrp="1"/>
          </p:cNvSpPr>
          <p:nvPr>
            <p:ph type="body" sz="quarter" idx="13"/>
          </p:nvPr>
        </p:nvSpPr>
        <p:spPr>
          <a:xfrm>
            <a:off x="306918" y="5599113"/>
            <a:ext cx="11499849" cy="635000"/>
          </a:xfrm>
        </p:spPr>
        <p:txBody>
          <a:bodyPr/>
          <a:lstStyle>
            <a:lvl1pPr>
              <a:defRPr sz="14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40220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p:cNvSpPr/>
          <p:nvPr/>
        </p:nvSpPr>
        <p:spPr>
          <a:xfrm>
            <a:off x="0" y="0"/>
            <a:ext cx="7495117" cy="6415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6" name="Title 1"/>
          <p:cNvSpPr>
            <a:spLocks noGrp="1"/>
          </p:cNvSpPr>
          <p:nvPr>
            <p:ph type="title"/>
          </p:nvPr>
        </p:nvSpPr>
        <p:spPr>
          <a:xfrm>
            <a:off x="7798570" y="273051"/>
            <a:ext cx="4011084" cy="673677"/>
          </a:xfrm>
        </p:spPr>
        <p:txBody>
          <a:bodyPr anchor="b"/>
          <a:lstStyle>
            <a:lvl1pPr algn="l">
              <a:defRPr sz="2000" b="1"/>
            </a:lvl1pPr>
          </a:lstStyle>
          <a:p>
            <a:r>
              <a:rPr lang="en-US"/>
              <a:t>Click to edit Master title style</a:t>
            </a:r>
            <a:endParaRPr lang="en-US" dirty="0"/>
          </a:p>
        </p:txBody>
      </p:sp>
      <p:sp>
        <p:nvSpPr>
          <p:cNvPr id="7" name="Content Placeholder 2"/>
          <p:cNvSpPr>
            <a:spLocks noGrp="1"/>
          </p:cNvSpPr>
          <p:nvPr>
            <p:ph idx="1"/>
          </p:nvPr>
        </p:nvSpPr>
        <p:spPr>
          <a:xfrm>
            <a:off x="366956" y="273051"/>
            <a:ext cx="6517793" cy="5853113"/>
          </a:xfrm>
        </p:spPr>
        <p:txBody>
          <a:bodyPr/>
          <a:lstStyle>
            <a:lvl1pPr>
              <a:defRPr sz="2600" b="0" i="0" cap="all">
                <a:solidFill>
                  <a:schemeClr val="bg2"/>
                </a:solidFill>
                <a:latin typeface="+mj-lt"/>
              </a:defRPr>
            </a:lvl1pPr>
            <a:lvl2pPr marL="0" indent="0">
              <a:buFontTx/>
              <a:buNone/>
              <a:defRPr sz="1600" b="0" i="0">
                <a:solidFill>
                  <a:schemeClr val="bg2"/>
                </a:solidFill>
                <a:latin typeface="+mj-lt"/>
              </a:defRPr>
            </a:lvl2pPr>
            <a:lvl3pPr marL="228600" indent="0">
              <a:spcBef>
                <a:spcPts val="500"/>
              </a:spcBef>
              <a:buFontTx/>
              <a:buNone/>
              <a:defRPr sz="1200" b="0" i="0">
                <a:solidFill>
                  <a:schemeClr val="bg2"/>
                </a:solidFill>
                <a:latin typeface="+mj-lt"/>
              </a:defRPr>
            </a:lvl3pPr>
            <a:lvl4pPr>
              <a:defRPr sz="2000" b="0" i="0">
                <a:latin typeface="+mj-lt"/>
              </a:defRPr>
            </a:lvl4pPr>
            <a:lvl5pPr>
              <a:defRPr sz="2000" b="0" i="0">
                <a:latin typeface="+mj-lt"/>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3"/>
          <p:cNvSpPr>
            <a:spLocks noGrp="1"/>
          </p:cNvSpPr>
          <p:nvPr>
            <p:ph type="body" sz="half" idx="2"/>
          </p:nvPr>
        </p:nvSpPr>
        <p:spPr>
          <a:xfrm>
            <a:off x="7798570" y="1054105"/>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86335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AFC7C8-9E20-4715-B9F0-745D8321423F}"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3638188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Rectangle 8"/>
          <p:cNvSpPr/>
          <p:nvPr/>
        </p:nvSpPr>
        <p:spPr>
          <a:xfrm>
            <a:off x="1" y="0"/>
            <a:ext cx="9666817" cy="6415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4" name="Title 1"/>
          <p:cNvSpPr>
            <a:spLocks noGrp="1"/>
          </p:cNvSpPr>
          <p:nvPr>
            <p:ph type="title"/>
          </p:nvPr>
        </p:nvSpPr>
        <p:spPr>
          <a:xfrm>
            <a:off x="609600" y="274639"/>
            <a:ext cx="8657552" cy="683635"/>
          </a:xfrm>
        </p:spPr>
        <p:txBody>
          <a:bodyPr>
            <a:normAutofit/>
          </a:bodyPr>
          <a:lstStyle>
            <a:lvl1pPr algn="l">
              <a:defRPr sz="2400" b="0" i="0" cap="all">
                <a:solidFill>
                  <a:schemeClr val="bg2"/>
                </a:solidFill>
              </a:defRPr>
            </a:lvl1pPr>
          </a:lstStyle>
          <a:p>
            <a:r>
              <a:rPr lang="en-US"/>
              <a:t>Click to edit Master title style</a:t>
            </a:r>
            <a:endParaRPr lang="en-US" dirty="0"/>
          </a:p>
        </p:txBody>
      </p:sp>
      <p:sp>
        <p:nvSpPr>
          <p:cNvPr id="5" name="Text Placeholder 10"/>
          <p:cNvSpPr>
            <a:spLocks noGrp="1"/>
          </p:cNvSpPr>
          <p:nvPr>
            <p:ph type="body" sz="quarter" idx="10"/>
          </p:nvPr>
        </p:nvSpPr>
        <p:spPr>
          <a:xfrm>
            <a:off x="609601" y="1154546"/>
            <a:ext cx="8657167" cy="490653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12"/>
          <p:cNvSpPr>
            <a:spLocks noGrp="1"/>
          </p:cNvSpPr>
          <p:nvPr>
            <p:ph type="pic" sz="quarter" idx="11"/>
          </p:nvPr>
        </p:nvSpPr>
        <p:spPr>
          <a:xfrm>
            <a:off x="9774768" y="0"/>
            <a:ext cx="2417233" cy="1639888"/>
          </a:xfrm>
        </p:spPr>
        <p:txBody>
          <a:bodyPr rtlCol="0">
            <a:normAutofit/>
          </a:bodyPr>
          <a:lstStyle/>
          <a:p>
            <a:pPr lvl="0"/>
            <a:r>
              <a:rPr lang="en-US" noProof="0"/>
              <a:t>Drag picture to placeholder or click icon to add</a:t>
            </a:r>
          </a:p>
        </p:txBody>
      </p:sp>
      <p:sp>
        <p:nvSpPr>
          <p:cNvPr id="7" name="Picture Placeholder 14"/>
          <p:cNvSpPr>
            <a:spLocks noGrp="1"/>
          </p:cNvSpPr>
          <p:nvPr>
            <p:ph type="pic" sz="quarter" idx="12"/>
          </p:nvPr>
        </p:nvSpPr>
        <p:spPr>
          <a:xfrm>
            <a:off x="9774768" y="1708440"/>
            <a:ext cx="2417233" cy="2332038"/>
          </a:xfrm>
        </p:spPr>
        <p:txBody>
          <a:bodyPr rtlCol="0">
            <a:normAutofit/>
          </a:bodyPr>
          <a:lstStyle/>
          <a:p>
            <a:pPr lvl="0"/>
            <a:r>
              <a:rPr lang="en-US" noProof="0"/>
              <a:t>Drag picture to placeholder or click icon to add</a:t>
            </a:r>
          </a:p>
        </p:txBody>
      </p:sp>
      <p:sp>
        <p:nvSpPr>
          <p:cNvPr id="8" name="Picture Placeholder 16"/>
          <p:cNvSpPr>
            <a:spLocks noGrp="1"/>
          </p:cNvSpPr>
          <p:nvPr>
            <p:ph type="pic" sz="quarter" idx="13"/>
          </p:nvPr>
        </p:nvSpPr>
        <p:spPr>
          <a:xfrm>
            <a:off x="9774768" y="4122305"/>
            <a:ext cx="2417233" cy="2281238"/>
          </a:xfrm>
        </p:spPr>
        <p:txBody>
          <a:bodyPr rtlCol="0">
            <a:normAutofit/>
          </a:bodyPr>
          <a:lstStyle/>
          <a:p>
            <a:pPr lvl="0"/>
            <a:r>
              <a:rPr lang="en-US" noProof="0"/>
              <a:t>Drag picture to placeholder or click icon to add</a:t>
            </a:r>
            <a:endParaRPr lang="en-US" noProof="0" dirty="0"/>
          </a:p>
        </p:txBody>
      </p:sp>
    </p:spTree>
    <p:extLst>
      <p:ext uri="{BB962C8B-B14F-4D97-AF65-F5344CB8AC3E}">
        <p14:creationId xmlns:p14="http://schemas.microsoft.com/office/powerpoint/2010/main" val="27999492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7" name="Rectangle 6"/>
          <p:cNvSpPr/>
          <p:nvPr/>
        </p:nvSpPr>
        <p:spPr>
          <a:xfrm>
            <a:off x="0" y="4895850"/>
            <a:ext cx="12192000" cy="15128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2" name="Picture Placeholder 8"/>
          <p:cNvSpPr>
            <a:spLocks noGrp="1"/>
          </p:cNvSpPr>
          <p:nvPr>
            <p:ph type="pic" sz="quarter" idx="10"/>
          </p:nvPr>
        </p:nvSpPr>
        <p:spPr>
          <a:xfrm>
            <a:off x="0" y="1"/>
            <a:ext cx="12192000" cy="4895272"/>
          </a:xfrm>
        </p:spPr>
        <p:txBody>
          <a:bodyPr rtlCol="0">
            <a:normAutofit/>
          </a:bodyPr>
          <a:lstStyle/>
          <a:p>
            <a:pPr lvl="0"/>
            <a:r>
              <a:rPr lang="en-US" noProof="0"/>
              <a:t>Drag picture to placeholder or click icon to add</a:t>
            </a:r>
            <a:endParaRPr lang="en-US" noProof="0" dirty="0"/>
          </a:p>
        </p:txBody>
      </p:sp>
      <p:sp>
        <p:nvSpPr>
          <p:cNvPr id="5" name="Title 1"/>
          <p:cNvSpPr>
            <a:spLocks noGrp="1"/>
          </p:cNvSpPr>
          <p:nvPr>
            <p:ph type="title"/>
          </p:nvPr>
        </p:nvSpPr>
        <p:spPr>
          <a:xfrm>
            <a:off x="1339274" y="5323455"/>
            <a:ext cx="9698181" cy="1362075"/>
          </a:xfrm>
        </p:spPr>
        <p:txBody>
          <a:bodyPr anchor="t">
            <a:normAutofit/>
          </a:bodyPr>
          <a:lstStyle>
            <a:lvl1pPr algn="l">
              <a:defRPr sz="2800" b="1" cap="all">
                <a:solidFill>
                  <a:schemeClr val="bg2"/>
                </a:solidFill>
              </a:defRPr>
            </a:lvl1pPr>
          </a:lstStyle>
          <a:p>
            <a:r>
              <a:rPr lang="en-US"/>
              <a:t>Click to edit Master title style</a:t>
            </a:r>
            <a:endParaRPr lang="en-US" dirty="0"/>
          </a:p>
        </p:txBody>
      </p:sp>
      <p:sp>
        <p:nvSpPr>
          <p:cNvPr id="6" name="Text Placeholder 2"/>
          <p:cNvSpPr>
            <a:spLocks noGrp="1"/>
          </p:cNvSpPr>
          <p:nvPr>
            <p:ph type="body" idx="1"/>
          </p:nvPr>
        </p:nvSpPr>
        <p:spPr>
          <a:xfrm>
            <a:off x="1339273" y="4504306"/>
            <a:ext cx="9987011" cy="819148"/>
          </a:xfrm>
        </p:spPr>
        <p:txBody>
          <a:bodyPr anchor="b">
            <a:normAutofit/>
          </a:bodyPr>
          <a:lstStyle>
            <a:lvl1pPr marL="0" indent="0">
              <a:buNone/>
              <a:defRPr sz="1600">
                <a:solidFill>
                  <a:schemeClr val="bg1">
                    <a:lumMod val="8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912528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7" name="Rectangle 6"/>
          <p:cNvSpPr/>
          <p:nvPr/>
        </p:nvSpPr>
        <p:spPr>
          <a:xfrm>
            <a:off x="6307667" y="0"/>
            <a:ext cx="5884333" cy="641508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ctrTitle"/>
          </p:nvPr>
        </p:nvSpPr>
        <p:spPr>
          <a:xfrm>
            <a:off x="6581541" y="349638"/>
            <a:ext cx="5289673"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6580718" y="1243263"/>
            <a:ext cx="5289549"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6231467"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6231467"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18746235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7" name="Rectangle 6"/>
          <p:cNvSpPr/>
          <p:nvPr/>
        </p:nvSpPr>
        <p:spPr>
          <a:xfrm>
            <a:off x="6307667" y="0"/>
            <a:ext cx="5884333" cy="64150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ctrTitle"/>
          </p:nvPr>
        </p:nvSpPr>
        <p:spPr>
          <a:xfrm>
            <a:off x="6581541" y="349638"/>
            <a:ext cx="5289673"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6580718" y="1243263"/>
            <a:ext cx="5289549"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6231467"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6231467"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34271446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7" name="Rectangle 6"/>
          <p:cNvSpPr/>
          <p:nvPr/>
        </p:nvSpPr>
        <p:spPr>
          <a:xfrm>
            <a:off x="6307667" y="0"/>
            <a:ext cx="5884333" cy="641508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ctrTitle"/>
          </p:nvPr>
        </p:nvSpPr>
        <p:spPr>
          <a:xfrm>
            <a:off x="6581541" y="349638"/>
            <a:ext cx="5289673"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6580718" y="1243263"/>
            <a:ext cx="5289549"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6231467"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6231467"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11408219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7" name="Rectangle 6"/>
          <p:cNvSpPr/>
          <p:nvPr/>
        </p:nvSpPr>
        <p:spPr>
          <a:xfrm>
            <a:off x="6307667" y="0"/>
            <a:ext cx="5884333" cy="641508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ctrTitle"/>
          </p:nvPr>
        </p:nvSpPr>
        <p:spPr>
          <a:xfrm>
            <a:off x="6581541" y="349638"/>
            <a:ext cx="5289673"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6580718" y="1243263"/>
            <a:ext cx="5289549"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6231467"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6231467"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900237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7" name="Rectangle 6"/>
          <p:cNvSpPr/>
          <p:nvPr/>
        </p:nvSpPr>
        <p:spPr>
          <a:xfrm>
            <a:off x="6307667" y="0"/>
            <a:ext cx="5884333" cy="6415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ctrTitle"/>
          </p:nvPr>
        </p:nvSpPr>
        <p:spPr>
          <a:xfrm>
            <a:off x="6581541" y="349638"/>
            <a:ext cx="5289673"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6580718" y="1243263"/>
            <a:ext cx="5289549"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6231467"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6231467"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41395217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p:cNvSpPr/>
          <p:nvPr/>
        </p:nvSpPr>
        <p:spPr>
          <a:xfrm>
            <a:off x="0" y="-9525"/>
            <a:ext cx="12192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2" name="Content Placeholder 2"/>
          <p:cNvSpPr>
            <a:spLocks noGrp="1"/>
          </p:cNvSpPr>
          <p:nvPr>
            <p:ph idx="1"/>
          </p:nvPr>
        </p:nvSpPr>
        <p:spPr>
          <a:xfrm>
            <a:off x="416077" y="759030"/>
            <a:ext cx="6311076" cy="54408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p:nvPr>
        </p:nvSpPr>
        <p:spPr>
          <a:xfrm>
            <a:off x="307220" y="-94785"/>
            <a:ext cx="10972800" cy="602796"/>
          </a:xfrm>
        </p:spPr>
        <p:txBody>
          <a:bodyPr>
            <a:normAutofit/>
          </a:bodyPr>
          <a:lstStyle>
            <a:lvl1pPr>
              <a:defRPr sz="1600" cap="all">
                <a:solidFill>
                  <a:schemeClr val="bg2"/>
                </a:solidFill>
              </a:defRPr>
            </a:lvl1pPr>
          </a:lstStyle>
          <a:p>
            <a:r>
              <a:rPr lang="en-US"/>
              <a:t>Click to edit Master title style</a:t>
            </a:r>
            <a:endParaRPr lang="en-US" dirty="0"/>
          </a:p>
        </p:txBody>
      </p:sp>
      <p:sp>
        <p:nvSpPr>
          <p:cNvPr id="5" name="Chart Placeholder 9"/>
          <p:cNvSpPr>
            <a:spLocks noGrp="1"/>
          </p:cNvSpPr>
          <p:nvPr>
            <p:ph type="chart" sz="quarter" idx="10"/>
          </p:nvPr>
        </p:nvSpPr>
        <p:spPr>
          <a:xfrm>
            <a:off x="6881284" y="758826"/>
            <a:ext cx="5018616" cy="2473325"/>
          </a:xfrm>
        </p:spPr>
        <p:txBody>
          <a:bodyPr rtlCol="0">
            <a:normAutofit/>
          </a:bodyPr>
          <a:lstStyle/>
          <a:p>
            <a:pPr lvl="0"/>
            <a:r>
              <a:rPr lang="en-US" noProof="0"/>
              <a:t>Click icon to add chart</a:t>
            </a:r>
          </a:p>
        </p:txBody>
      </p:sp>
      <p:sp>
        <p:nvSpPr>
          <p:cNvPr id="6" name="Picture Placeholder 11"/>
          <p:cNvSpPr>
            <a:spLocks noGrp="1"/>
          </p:cNvSpPr>
          <p:nvPr>
            <p:ph type="pic" sz="quarter" idx="11"/>
          </p:nvPr>
        </p:nvSpPr>
        <p:spPr>
          <a:xfrm>
            <a:off x="6881284" y="3394076"/>
            <a:ext cx="5018616" cy="2805113"/>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34764271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5" name="Rectangle 4"/>
          <p:cNvSpPr/>
          <p:nvPr/>
        </p:nvSpPr>
        <p:spPr>
          <a:xfrm>
            <a:off x="0" y="-9525"/>
            <a:ext cx="12192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2" name="Content Placeholder 2"/>
          <p:cNvSpPr>
            <a:spLocks noGrp="1"/>
          </p:cNvSpPr>
          <p:nvPr>
            <p:ph idx="1"/>
          </p:nvPr>
        </p:nvSpPr>
        <p:spPr>
          <a:xfrm>
            <a:off x="416077" y="1397001"/>
            <a:ext cx="11329500" cy="37638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p:nvPr>
        </p:nvSpPr>
        <p:spPr>
          <a:xfrm>
            <a:off x="307220" y="-94785"/>
            <a:ext cx="10972800" cy="602796"/>
          </a:xfrm>
        </p:spPr>
        <p:txBody>
          <a:bodyPr>
            <a:normAutofit/>
          </a:bodyPr>
          <a:lstStyle>
            <a:lvl1pPr>
              <a:defRPr sz="1600" cap="all">
                <a:solidFill>
                  <a:schemeClr val="bg2"/>
                </a:solidFill>
              </a:defRPr>
            </a:lvl1pPr>
          </a:lstStyle>
          <a:p>
            <a:r>
              <a:rPr lang="en-US"/>
              <a:t>Click to edit Master title style</a:t>
            </a:r>
            <a:endParaRPr lang="en-US" dirty="0"/>
          </a:p>
        </p:txBody>
      </p:sp>
    </p:spTree>
    <p:extLst>
      <p:ext uri="{BB962C8B-B14F-4D97-AF65-F5344CB8AC3E}">
        <p14:creationId xmlns:p14="http://schemas.microsoft.com/office/powerpoint/2010/main" val="34929394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Rectangle 4"/>
          <p:cNvSpPr/>
          <p:nvPr/>
        </p:nvSpPr>
        <p:spPr>
          <a:xfrm>
            <a:off x="0" y="-9525"/>
            <a:ext cx="12192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2" name="Content Placeholder 2"/>
          <p:cNvSpPr>
            <a:spLocks noGrp="1"/>
          </p:cNvSpPr>
          <p:nvPr>
            <p:ph idx="1"/>
          </p:nvPr>
        </p:nvSpPr>
        <p:spPr>
          <a:xfrm>
            <a:off x="416077" y="5369701"/>
            <a:ext cx="11329500" cy="864845"/>
          </a:xfrm>
        </p:spPr>
        <p:txBody>
          <a:bodyPr/>
          <a:lstStyle>
            <a:lvl1pPr>
              <a:defRPr sz="14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1"/>
          <p:cNvSpPr>
            <a:spLocks noGrp="1"/>
          </p:cNvSpPr>
          <p:nvPr>
            <p:ph type="title"/>
          </p:nvPr>
        </p:nvSpPr>
        <p:spPr>
          <a:xfrm>
            <a:off x="307220" y="-94785"/>
            <a:ext cx="10972800" cy="602796"/>
          </a:xfrm>
        </p:spPr>
        <p:txBody>
          <a:bodyPr>
            <a:normAutofit/>
          </a:bodyPr>
          <a:lstStyle>
            <a:lvl1pPr>
              <a:defRPr sz="1600" cap="all">
                <a:solidFill>
                  <a:schemeClr val="bg2"/>
                </a:solidFill>
              </a:defRPr>
            </a:lvl1pPr>
          </a:lstStyle>
          <a:p>
            <a:r>
              <a:rPr lang="en-US"/>
              <a:t>Click to edit Master title style</a:t>
            </a:r>
            <a:endParaRPr lang="en-US" dirty="0"/>
          </a:p>
        </p:txBody>
      </p:sp>
      <p:sp>
        <p:nvSpPr>
          <p:cNvPr id="6" name="Chart Placeholder 4"/>
          <p:cNvSpPr>
            <a:spLocks noGrp="1"/>
          </p:cNvSpPr>
          <p:nvPr>
            <p:ph type="chart" sz="quarter" idx="10"/>
          </p:nvPr>
        </p:nvSpPr>
        <p:spPr>
          <a:xfrm>
            <a:off x="416077" y="1004888"/>
            <a:ext cx="11329308" cy="4144962"/>
          </a:xfrm>
        </p:spPr>
        <p:txBody>
          <a:bodyPr rtlCol="0">
            <a:normAutofit/>
          </a:bodyPr>
          <a:lstStyle/>
          <a:p>
            <a:pPr lvl="0"/>
            <a:r>
              <a:rPr lang="en-US" noProof="0"/>
              <a:t>Click icon to add chart</a:t>
            </a:r>
          </a:p>
        </p:txBody>
      </p:sp>
    </p:spTree>
    <p:extLst>
      <p:ext uri="{BB962C8B-B14F-4D97-AF65-F5344CB8AC3E}">
        <p14:creationId xmlns:p14="http://schemas.microsoft.com/office/powerpoint/2010/main" val="232448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AFC7C8-9E20-4715-B9F0-745D8321423F}"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FD12D-A10D-482E-9EA4-94ECDFAD1B4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70824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Picture Placeholder 5"/>
          <p:cNvSpPr>
            <a:spLocks noGrp="1"/>
          </p:cNvSpPr>
          <p:nvPr>
            <p:ph type="pic" sz="quarter" idx="10"/>
          </p:nvPr>
        </p:nvSpPr>
        <p:spPr>
          <a:xfrm>
            <a:off x="0" y="1"/>
            <a:ext cx="5988051" cy="6384925"/>
          </a:xfrm>
        </p:spPr>
        <p:txBody>
          <a:bodyPr rtlCol="0">
            <a:normAutofit/>
          </a:bodyPr>
          <a:lstStyle/>
          <a:p>
            <a:pPr lvl="0"/>
            <a:r>
              <a:rPr lang="en-US" noProof="0"/>
              <a:t>Drag picture to placeholder or click icon to add</a:t>
            </a:r>
          </a:p>
        </p:txBody>
      </p:sp>
      <p:sp>
        <p:nvSpPr>
          <p:cNvPr id="3" name="Picture Placeholder 9"/>
          <p:cNvSpPr>
            <a:spLocks noGrp="1"/>
          </p:cNvSpPr>
          <p:nvPr>
            <p:ph type="pic" sz="quarter" idx="11"/>
          </p:nvPr>
        </p:nvSpPr>
        <p:spPr>
          <a:xfrm>
            <a:off x="6096001" y="0"/>
            <a:ext cx="6096000" cy="3290888"/>
          </a:xfrm>
        </p:spPr>
        <p:txBody>
          <a:bodyPr rtlCol="0">
            <a:normAutofit/>
          </a:bodyPr>
          <a:lstStyle/>
          <a:p>
            <a:pPr lvl="0"/>
            <a:r>
              <a:rPr lang="en-US" noProof="0"/>
              <a:t>Drag picture to placeholder or click icon to add</a:t>
            </a:r>
          </a:p>
        </p:txBody>
      </p:sp>
      <p:sp>
        <p:nvSpPr>
          <p:cNvPr id="4" name="Picture Placeholder 11"/>
          <p:cNvSpPr>
            <a:spLocks noGrp="1"/>
          </p:cNvSpPr>
          <p:nvPr>
            <p:ph type="pic" sz="quarter" idx="12"/>
          </p:nvPr>
        </p:nvSpPr>
        <p:spPr>
          <a:xfrm>
            <a:off x="6096000" y="3371998"/>
            <a:ext cx="6096000" cy="3012927"/>
          </a:xfrm>
        </p:spPr>
        <p:txBody>
          <a:bodyPr rtlCol="0">
            <a:normAutofit/>
          </a:bodyPr>
          <a:lstStyle/>
          <a:p>
            <a:pPr lvl="0"/>
            <a:r>
              <a:rPr lang="en-US" noProof="0"/>
              <a:t>Drag picture to placeholder or click icon to add</a:t>
            </a:r>
            <a:endParaRPr lang="en-US" noProof="0" dirty="0"/>
          </a:p>
        </p:txBody>
      </p:sp>
    </p:spTree>
    <p:extLst>
      <p:ext uri="{BB962C8B-B14F-4D97-AF65-F5344CB8AC3E}">
        <p14:creationId xmlns:p14="http://schemas.microsoft.com/office/powerpoint/2010/main" val="1335588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AFC7C8-9E20-4715-B9F0-745D8321423F}" type="datetimeFigureOut">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1108609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AFC7C8-9E20-4715-B9F0-745D8321423F}" type="datetimeFigureOut">
              <a:rPr lang="en-US" smtClean="0"/>
              <a:t>5/11/2022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1011408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AFC7C8-9E20-4715-B9F0-745D8321423F}" type="datetimeFigureOut">
              <a:rPr lang="en-US" smtClean="0"/>
              <a:t>5/11/2022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337000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DAFC7C8-9E20-4715-B9F0-745D8321423F}" type="datetimeFigureOut">
              <a:rPr lang="en-US" smtClean="0"/>
              <a:t>5/11/2022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852638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DAFC7C8-9E20-4715-B9F0-745D8321423F}" type="datetimeFigureOut">
              <a:rPr lang="en-US" smtClean="0"/>
              <a:t>5/11/2022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7FFD12D-A10D-482E-9EA4-94ECDFAD1B4F}" type="slidenum">
              <a:rPr lang="en-US" smtClean="0"/>
              <a:t>‹#›</a:t>
            </a:fld>
            <a:endParaRPr lang="en-US"/>
          </a:p>
        </p:txBody>
      </p:sp>
    </p:spTree>
    <p:extLst>
      <p:ext uri="{BB962C8B-B14F-4D97-AF65-F5344CB8AC3E}">
        <p14:creationId xmlns:p14="http://schemas.microsoft.com/office/powerpoint/2010/main" val="736145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AFC7C8-9E20-4715-B9F0-745D8321423F}" type="datetimeFigureOut">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3212848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DAFC7C8-9E20-4715-B9F0-745D8321423F}" type="datetimeFigureOut">
              <a:rPr lang="en-US" smtClean="0"/>
              <a:t>5/11/2022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7FFD12D-A10D-482E-9EA4-94ECDFAD1B4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5983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28" name="Group 7"/>
          <p:cNvGrpSpPr>
            <a:grpSpLocks/>
          </p:cNvGrpSpPr>
          <p:nvPr/>
        </p:nvGrpSpPr>
        <p:grpSpPr bwMode="auto">
          <a:xfrm>
            <a:off x="1" y="6450776"/>
            <a:ext cx="12203936" cy="415057"/>
            <a:chOff x="126124" y="6360379"/>
            <a:chExt cx="9091992" cy="504457"/>
          </a:xfrm>
        </p:grpSpPr>
        <p:sp>
          <p:nvSpPr>
            <p:cNvPr id="9" name="Rectangle 8"/>
            <p:cNvSpPr/>
            <p:nvPr userDrawn="1"/>
          </p:nvSpPr>
          <p:spPr>
            <a:xfrm>
              <a:off x="126124" y="6363184"/>
              <a:ext cx="8680743" cy="501652"/>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grpSp>
          <p:nvGrpSpPr>
            <p:cNvPr id="1031" name="Group 9"/>
            <p:cNvGrpSpPr>
              <a:grpSpLocks/>
            </p:cNvGrpSpPr>
            <p:nvPr/>
          </p:nvGrpSpPr>
          <p:grpSpPr bwMode="auto">
            <a:xfrm>
              <a:off x="8817821" y="6360379"/>
              <a:ext cx="400295" cy="501650"/>
              <a:chOff x="-682839" y="6360379"/>
              <a:chExt cx="8484472" cy="501650"/>
            </a:xfrm>
          </p:grpSpPr>
          <p:sp>
            <p:nvSpPr>
              <p:cNvPr id="11" name="Rectangle 10"/>
              <p:cNvSpPr/>
              <p:nvPr/>
            </p:nvSpPr>
            <p:spPr>
              <a:xfrm>
                <a:off x="6321173" y="6360379"/>
                <a:ext cx="1480460" cy="50165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12" name="Rectangle 11"/>
              <p:cNvSpPr/>
              <p:nvPr/>
            </p:nvSpPr>
            <p:spPr>
              <a:xfrm>
                <a:off x="4572123" y="6360379"/>
                <a:ext cx="1480439" cy="501650"/>
              </a:xfrm>
              <a:prstGeom prst="rect">
                <a:avLst/>
              </a:prstGeom>
              <a:solidFill>
                <a:schemeClr val="accent3"/>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13" name="Rectangle 12"/>
              <p:cNvSpPr/>
              <p:nvPr/>
            </p:nvSpPr>
            <p:spPr>
              <a:xfrm>
                <a:off x="2789407" y="6360379"/>
                <a:ext cx="1514105" cy="50165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14" name="Rectangle 13"/>
              <p:cNvSpPr/>
              <p:nvPr/>
            </p:nvSpPr>
            <p:spPr>
              <a:xfrm>
                <a:off x="1040335" y="6360379"/>
                <a:ext cx="1480460" cy="50165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15" name="Rectangle 14"/>
              <p:cNvSpPr/>
              <p:nvPr/>
            </p:nvSpPr>
            <p:spPr>
              <a:xfrm>
                <a:off x="-682839" y="6360379"/>
                <a:ext cx="1480439" cy="50165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grpSp>
      </p:grpSp>
    </p:spTree>
    <p:extLst>
      <p:ext uri="{BB962C8B-B14F-4D97-AF65-F5344CB8AC3E}">
        <p14:creationId xmlns:p14="http://schemas.microsoft.com/office/powerpoint/2010/main" val="31757855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txStyles>
    <p:titleStyle>
      <a:lvl1pPr algn="l" defTabSz="457200" rtl="0" eaLnBrk="1" fontAlgn="base" hangingPunct="1">
        <a:spcBef>
          <a:spcPct val="0"/>
        </a:spcBef>
        <a:spcAft>
          <a:spcPct val="0"/>
        </a:spcAft>
        <a:defRPr sz="3600" kern="1200">
          <a:solidFill>
            <a:schemeClr val="tx1"/>
          </a:solidFill>
          <a:latin typeface="+mj-lt"/>
          <a:ea typeface="ＭＳ Ｐゴシック" charset="0"/>
          <a:cs typeface="ＭＳ Ｐゴシック" charset="0"/>
        </a:defRPr>
      </a:lvl1pPr>
      <a:lvl2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2pPr>
      <a:lvl3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3pPr>
      <a:lvl4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4pPr>
      <a:lvl5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5pPr>
      <a:lvl6pPr marL="4572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9pPr>
    </p:titleStyle>
    <p:bodyStyle>
      <a:lvl1pPr algn="l" defTabSz="457200" rtl="0" eaLnBrk="1" fontAlgn="base" hangingPunct="1">
        <a:spcBef>
          <a:spcPct val="20000"/>
        </a:spcBef>
        <a:spcAft>
          <a:spcPct val="0"/>
        </a:spcAft>
        <a:defRPr sz="2500" kern="1200">
          <a:solidFill>
            <a:schemeClr val="tx1"/>
          </a:solidFill>
          <a:latin typeface="Arial" panose="020B0604020202020204" pitchFamily="34" charset="0"/>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200" kern="1200">
          <a:solidFill>
            <a:schemeClr val="tx1"/>
          </a:solidFill>
          <a:latin typeface="Arial" panose="020B0604020202020204" pitchFamily="34" charset="0"/>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1900" kern="1200">
          <a:solidFill>
            <a:schemeClr val="tx1"/>
          </a:solidFill>
          <a:latin typeface="Arial" panose="020B0604020202020204" pitchFamily="34" charset="0"/>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1600" kern="1200">
          <a:solidFill>
            <a:schemeClr val="tx1"/>
          </a:solidFill>
          <a:latin typeface="Arial" panose="020B0604020202020204" pitchFamily="34" charset="0"/>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1400" kern="1200">
          <a:solidFill>
            <a:schemeClr val="tx1"/>
          </a:solidFill>
          <a:latin typeface="Arial" panose="020B0604020202020204" pitchFamily="34" charset="0"/>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ben@better-boss.com" TargetMode="External"/><Relationship Id="rId2" Type="http://schemas.openxmlformats.org/officeDocument/2006/relationships/hyperlink" Target="http://www.better-boss.com/" TargetMode="Externa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hyperlink" Target="mailto:bharvey2@illinois.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8D77F3D4-63D5-E741-8320-25D81CE9C8AB}"/>
              </a:ext>
            </a:extLst>
          </p:cNvPr>
          <p:cNvSpPr>
            <a:spLocks noGrp="1"/>
          </p:cNvSpPr>
          <p:nvPr>
            <p:ph sz="quarter" idx="11"/>
          </p:nvPr>
        </p:nvSpPr>
        <p:spPr>
          <a:xfrm>
            <a:off x="1898620" y="1572318"/>
            <a:ext cx="8675649" cy="4739863"/>
          </a:xfrm>
        </p:spPr>
        <p:txBody>
          <a:bodyPr/>
          <a:lstStyle/>
          <a:p>
            <a:pPr marL="457200" lvl="1" indent="0">
              <a:buNone/>
            </a:pPr>
            <a:r>
              <a:rPr lang="en-US" b="1" dirty="0"/>
              <a:t>CARLI Directors’ Institute Series: </a:t>
            </a:r>
          </a:p>
          <a:p>
            <a:pPr marL="457200" lvl="1" indent="0">
              <a:buNone/>
            </a:pPr>
            <a:r>
              <a:rPr lang="en-US" b="1" dirty="0"/>
              <a:t>Effective Ways to Onboard New Employees </a:t>
            </a:r>
          </a:p>
          <a:p>
            <a:pPr marL="457200" lvl="1" indent="0">
              <a:buNone/>
            </a:pPr>
            <a:r>
              <a:rPr lang="en-US" sz="2000" b="1" dirty="0"/>
              <a:t>Presented by Ben Mead-Harvey</a:t>
            </a:r>
          </a:p>
          <a:p>
            <a:pPr marL="342900" indent="-342900">
              <a:buFont typeface="Arial" panose="020B0604020202020204" pitchFamily="34" charset="0"/>
              <a:buChar char="•"/>
            </a:pPr>
            <a:endParaRPr lang="en-US" sz="1800" i="1" dirty="0"/>
          </a:p>
          <a:p>
            <a:pPr marL="457200" lvl="1" indent="0">
              <a:spcBef>
                <a:spcPts val="0"/>
              </a:spcBef>
              <a:buNone/>
            </a:pPr>
            <a:r>
              <a:rPr lang="en-US" sz="1800" dirty="0"/>
              <a:t>Welcome!</a:t>
            </a:r>
          </a:p>
          <a:p>
            <a:pPr marL="457200" lvl="1" indent="0">
              <a:spcBef>
                <a:spcPts val="0"/>
              </a:spcBef>
              <a:buNone/>
            </a:pPr>
            <a:r>
              <a:rPr lang="en-US" sz="1800" dirty="0"/>
              <a:t>This webinar will begin at 2:00 p.m. (Central) and conclude at 3:00 p.m.</a:t>
            </a:r>
          </a:p>
          <a:p>
            <a:pPr marL="457200" lvl="1" indent="0">
              <a:spcBef>
                <a:spcPts val="0"/>
              </a:spcBef>
              <a:buNone/>
            </a:pPr>
            <a:endParaRPr lang="en-US" sz="1800" dirty="0"/>
          </a:p>
          <a:p>
            <a:pPr marL="457200" lvl="1" indent="0">
              <a:spcBef>
                <a:spcPts val="0"/>
              </a:spcBef>
              <a:buNone/>
            </a:pPr>
            <a:r>
              <a:rPr lang="en-US" sz="1800" dirty="0"/>
              <a:t>Please ensure your microphone is muted.</a:t>
            </a:r>
          </a:p>
          <a:p>
            <a:pPr marL="457200" lvl="1" indent="0">
              <a:spcBef>
                <a:spcPts val="0"/>
              </a:spcBef>
              <a:buNone/>
            </a:pPr>
            <a:endParaRPr lang="en-US" sz="1800" dirty="0"/>
          </a:p>
          <a:p>
            <a:pPr marL="457200" lvl="1" indent="0">
              <a:spcBef>
                <a:spcPts val="0"/>
              </a:spcBef>
              <a:buNone/>
            </a:pPr>
            <a:r>
              <a:rPr lang="en-US" sz="1800" dirty="0"/>
              <a:t>Questions are encouraged. Please enter them into the chat window.</a:t>
            </a:r>
          </a:p>
          <a:p>
            <a:pPr marL="457200" lvl="1" indent="0">
              <a:spcBef>
                <a:spcPts val="0"/>
              </a:spcBef>
              <a:buNone/>
            </a:pPr>
            <a:endParaRPr lang="en-US" sz="1800" dirty="0"/>
          </a:p>
          <a:p>
            <a:pPr marL="457200" lvl="1" indent="0">
              <a:spcBef>
                <a:spcPts val="0"/>
              </a:spcBef>
              <a:buNone/>
            </a:pPr>
            <a:r>
              <a:rPr lang="en-US" sz="1800" dirty="0"/>
              <a:t>Access Zoom’s live transcript at the bottom of the Zoom window on the CC icon’s arrow menu by selecting View Full Transcript or Show Subtitles.</a:t>
            </a:r>
          </a:p>
          <a:p>
            <a:pPr marL="457200" lvl="1" indent="0">
              <a:spcBef>
                <a:spcPts val="0"/>
              </a:spcBef>
              <a:buNone/>
            </a:pPr>
            <a:endParaRPr lang="en-US" sz="1800" dirty="0"/>
          </a:p>
          <a:p>
            <a:pPr marL="457200" lvl="1" indent="0">
              <a:spcBef>
                <a:spcPts val="0"/>
              </a:spcBef>
              <a:buNone/>
            </a:pPr>
            <a:r>
              <a:rPr lang="en-US" sz="1800" dirty="0"/>
              <a:t>The recording of this session will be shared afterwards.</a:t>
            </a:r>
          </a:p>
        </p:txBody>
      </p:sp>
      <p:pic>
        <p:nvPicPr>
          <p:cNvPr id="5" name="Picture 4" descr="CARLI: Consortium of Academic and Research Libraries in Illinois logo.&#10;">
            <a:extLst>
              <a:ext uri="{FF2B5EF4-FFF2-40B4-BE49-F238E27FC236}">
                <a16:creationId xmlns:a16="http://schemas.microsoft.com/office/drawing/2014/main" id="{A4C6298A-6068-43D9-B7D1-9F82393221F8}"/>
              </a:ext>
            </a:extLst>
          </p:cNvPr>
          <p:cNvPicPr>
            <a:picLocks noChangeAspect="1"/>
          </p:cNvPicPr>
          <p:nvPr/>
        </p:nvPicPr>
        <p:blipFill>
          <a:blip r:embed="rId3"/>
          <a:stretch>
            <a:fillRect/>
          </a:stretch>
        </p:blipFill>
        <p:spPr>
          <a:xfrm>
            <a:off x="2273005" y="657440"/>
            <a:ext cx="3408391" cy="627862"/>
          </a:xfrm>
          <a:prstGeom prst="rect">
            <a:avLst/>
          </a:prstGeom>
        </p:spPr>
      </p:pic>
      <p:pic>
        <p:nvPicPr>
          <p:cNvPr id="3" name="Picture 2" descr="Professional Development Alliance of Library Consortia logo">
            <a:extLst>
              <a:ext uri="{FF2B5EF4-FFF2-40B4-BE49-F238E27FC236}">
                <a16:creationId xmlns:a16="http://schemas.microsoft.com/office/drawing/2014/main" id="{AA5214E7-E472-46CC-A22E-712CE70D93DC}"/>
              </a:ext>
            </a:extLst>
          </p:cNvPr>
          <p:cNvPicPr>
            <a:picLocks noChangeAspect="1"/>
          </p:cNvPicPr>
          <p:nvPr/>
        </p:nvPicPr>
        <p:blipFill>
          <a:blip r:embed="rId4"/>
          <a:stretch>
            <a:fillRect/>
          </a:stretch>
        </p:blipFill>
        <p:spPr>
          <a:xfrm>
            <a:off x="6236445" y="545820"/>
            <a:ext cx="2217901" cy="880119"/>
          </a:xfrm>
          <a:prstGeom prst="rect">
            <a:avLst/>
          </a:prstGeom>
        </p:spPr>
      </p:pic>
    </p:spTree>
    <p:extLst>
      <p:ext uri="{BB962C8B-B14F-4D97-AF65-F5344CB8AC3E}">
        <p14:creationId xmlns:p14="http://schemas.microsoft.com/office/powerpoint/2010/main" val="2978936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New Employee Check-in Meetings</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lstStyle/>
          <a:p>
            <a:pPr>
              <a:lnSpc>
                <a:spcPct val="100000"/>
              </a:lnSpc>
              <a:spcBef>
                <a:spcPts val="600"/>
              </a:spcBef>
              <a:spcAft>
                <a:spcPts val="0"/>
              </a:spcAft>
              <a:buFont typeface="Arial" panose="020B0604020202020204" pitchFamily="34" charset="0"/>
              <a:buChar char="•"/>
            </a:pPr>
            <a:r>
              <a:rPr lang="en-US" dirty="0">
                <a:solidFill>
                  <a:srgbClr val="210C1F"/>
                </a:solidFill>
              </a:rPr>
              <a:t>     Purpose: check-in meeting, not “checkup” meeting</a:t>
            </a:r>
          </a:p>
          <a:p>
            <a:pPr>
              <a:lnSpc>
                <a:spcPct val="100000"/>
              </a:lnSpc>
              <a:spcBef>
                <a:spcPts val="600"/>
              </a:spcBef>
              <a:spcAft>
                <a:spcPts val="0"/>
              </a:spcAft>
              <a:buFont typeface="Arial" panose="020B0604020202020204" pitchFamily="34" charset="0"/>
              <a:buChar char="•"/>
            </a:pPr>
            <a:r>
              <a:rPr lang="en-US" dirty="0">
                <a:solidFill>
                  <a:srgbClr val="210C1F"/>
                </a:solidFill>
              </a:rPr>
              <a:t>     Weekly. 30 minutes. For at least 4 weeks. </a:t>
            </a:r>
          </a:p>
          <a:p>
            <a:pPr>
              <a:lnSpc>
                <a:spcPct val="100000"/>
              </a:lnSpc>
              <a:spcBef>
                <a:spcPts val="600"/>
              </a:spcBef>
              <a:spcAft>
                <a:spcPts val="0"/>
              </a:spcAft>
              <a:buFont typeface="Arial" panose="020B0604020202020204" pitchFamily="34" charset="0"/>
              <a:buChar char="•"/>
            </a:pPr>
            <a:r>
              <a:rPr lang="en-US" dirty="0">
                <a:solidFill>
                  <a:srgbClr val="210C1F"/>
                </a:solidFill>
              </a:rPr>
              <a:t>     Structure:</a:t>
            </a:r>
          </a:p>
          <a:p>
            <a:pPr marL="544068" lvl="1" indent="-342900">
              <a:lnSpc>
                <a:spcPct val="100000"/>
              </a:lnSpc>
              <a:spcBef>
                <a:spcPts val="600"/>
              </a:spcBef>
              <a:spcAft>
                <a:spcPts val="0"/>
              </a:spcAft>
              <a:buFont typeface="+mj-lt"/>
              <a:buAutoNum type="arabicPeriod"/>
            </a:pPr>
            <a:r>
              <a:rPr lang="en-US" dirty="0">
                <a:solidFill>
                  <a:srgbClr val="210C1F"/>
                </a:solidFill>
              </a:rPr>
              <a:t>Answer any questions that came up during past workweek </a:t>
            </a:r>
          </a:p>
          <a:p>
            <a:pPr marL="544068" lvl="1" indent="-342900">
              <a:lnSpc>
                <a:spcPct val="100000"/>
              </a:lnSpc>
              <a:spcBef>
                <a:spcPts val="600"/>
              </a:spcBef>
              <a:spcAft>
                <a:spcPts val="0"/>
              </a:spcAft>
              <a:buFont typeface="+mj-lt"/>
              <a:buAutoNum type="arabicPeriod"/>
            </a:pPr>
            <a:r>
              <a:rPr lang="en-US" dirty="0">
                <a:solidFill>
                  <a:srgbClr val="210C1F"/>
                </a:solidFill>
              </a:rPr>
              <a:t>Chat about the two weekly check-in questions:</a:t>
            </a:r>
          </a:p>
          <a:p>
            <a:pPr lvl="2">
              <a:lnSpc>
                <a:spcPct val="100000"/>
              </a:lnSpc>
              <a:spcBef>
                <a:spcPts val="600"/>
              </a:spcBef>
              <a:spcAft>
                <a:spcPts val="0"/>
              </a:spcAft>
            </a:pPr>
            <a:r>
              <a:rPr lang="en-US" dirty="0">
                <a:solidFill>
                  <a:srgbClr val="210C1F"/>
                </a:solidFill>
              </a:rPr>
              <a:t>“What is left for you to learn before you feel fully comfortable with the work?” </a:t>
            </a:r>
          </a:p>
          <a:p>
            <a:pPr lvl="2">
              <a:lnSpc>
                <a:spcPct val="100000"/>
              </a:lnSpc>
              <a:spcBef>
                <a:spcPts val="600"/>
              </a:spcBef>
              <a:spcAft>
                <a:spcPts val="0"/>
              </a:spcAft>
            </a:pPr>
            <a:r>
              <a:rPr lang="en-US" dirty="0">
                <a:solidFill>
                  <a:srgbClr val="210C1F"/>
                </a:solidFill>
              </a:rPr>
              <a:t>“What can we do to make you feel more comfortable in the workspace?” </a:t>
            </a:r>
          </a:p>
          <a:p>
            <a:pPr marL="544068" lvl="1" indent="-342900">
              <a:lnSpc>
                <a:spcPct val="100000"/>
              </a:lnSpc>
              <a:spcBef>
                <a:spcPts val="600"/>
              </a:spcBef>
              <a:spcAft>
                <a:spcPts val="0"/>
              </a:spcAft>
              <a:buFont typeface="+mj-lt"/>
              <a:buAutoNum type="arabicPeriod"/>
            </a:pPr>
            <a:r>
              <a:rPr lang="en-US" dirty="0">
                <a:solidFill>
                  <a:srgbClr val="210C1F"/>
                </a:solidFill>
              </a:rPr>
              <a:t>Manager describes big-picture expectations</a:t>
            </a:r>
            <a:br>
              <a:rPr lang="en-US" dirty="0">
                <a:solidFill>
                  <a:srgbClr val="210C1F"/>
                </a:solidFill>
              </a:rPr>
            </a:br>
            <a:endParaRPr lang="en-US" dirty="0">
              <a:solidFill>
                <a:srgbClr val="210C1F"/>
              </a:solidFill>
            </a:endParaRPr>
          </a:p>
          <a:p>
            <a:pPr>
              <a:lnSpc>
                <a:spcPct val="100000"/>
              </a:lnSpc>
              <a:spcBef>
                <a:spcPts val="600"/>
              </a:spcBef>
              <a:spcAft>
                <a:spcPts val="0"/>
              </a:spcAft>
              <a:buFont typeface="Arial" panose="020B0604020202020204" pitchFamily="34" charset="0"/>
              <a:buChar char="•"/>
            </a:pPr>
            <a:r>
              <a:rPr lang="en-US" dirty="0">
                <a:solidFill>
                  <a:srgbClr val="210C1F"/>
                </a:solidFill>
              </a:rPr>
              <a:t>     First meeting somewhat different structure: explain these meetings</a:t>
            </a:r>
          </a:p>
          <a:p>
            <a:pPr>
              <a:buFont typeface="Arial" panose="020B0604020202020204" pitchFamily="34" charset="0"/>
              <a:buChar char="•"/>
            </a:pPr>
            <a:endParaRPr lang="en-US" dirty="0">
              <a:solidFill>
                <a:srgbClr val="210C1F"/>
              </a:solidFill>
            </a:endParaRPr>
          </a:p>
          <a:p>
            <a:pPr marL="0" indent="0">
              <a:buNone/>
            </a:pPr>
            <a:endParaRPr lang="en-US" dirty="0">
              <a:solidFill>
                <a:srgbClr val="210C1F"/>
              </a:solidFill>
            </a:endParaRPr>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1757845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Summary</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normAutofit/>
          </a:bodyPr>
          <a:lstStyle/>
          <a:p>
            <a:pPr marL="0" indent="0">
              <a:buNone/>
            </a:pPr>
            <a:endParaRPr lang="en-US" dirty="0">
              <a:solidFill>
                <a:srgbClr val="210C1F"/>
              </a:solidFill>
            </a:endParaRPr>
          </a:p>
          <a:p>
            <a:pPr>
              <a:buFont typeface="Arial" panose="020B0604020202020204" pitchFamily="34" charset="0"/>
              <a:buChar char="•"/>
            </a:pPr>
            <a:r>
              <a:rPr lang="en-US" dirty="0">
                <a:solidFill>
                  <a:srgbClr val="210C1F"/>
                </a:solidFill>
              </a:rPr>
              <a:t>     Think about the outcomes you are trying to accomplish with a new employee in their first weeks. Build an onboarding process that accomplishes those outcomes.</a:t>
            </a:r>
          </a:p>
          <a:p>
            <a:pPr>
              <a:buFont typeface="Arial" panose="020B0604020202020204" pitchFamily="34" charset="0"/>
              <a:buChar char="•"/>
            </a:pPr>
            <a:r>
              <a:rPr lang="en-US" dirty="0">
                <a:solidFill>
                  <a:srgbClr val="210C1F"/>
                </a:solidFill>
              </a:rPr>
              <a:t>     Welcome the employee personally with a pre-first day email. Welcome the employee to the team with meaningful introductions</a:t>
            </a:r>
          </a:p>
          <a:p>
            <a:pPr>
              <a:buFont typeface="Arial" panose="020B0604020202020204" pitchFamily="34" charset="0"/>
              <a:buChar char="•"/>
            </a:pPr>
            <a:r>
              <a:rPr lang="en-US" dirty="0">
                <a:solidFill>
                  <a:srgbClr val="210C1F"/>
                </a:solidFill>
              </a:rPr>
              <a:t>     Team-led (manager-facilitated) training beats manager-led training	</a:t>
            </a:r>
          </a:p>
          <a:p>
            <a:pPr>
              <a:buFont typeface="Arial" panose="020B0604020202020204" pitchFamily="34" charset="0"/>
              <a:buChar char="•"/>
            </a:pPr>
            <a:r>
              <a:rPr lang="en-US" dirty="0">
                <a:solidFill>
                  <a:srgbClr val="210C1F"/>
                </a:solidFill>
              </a:rPr>
              <a:t>     Weekly check-in meetings are an easy way to ensure your new employee understands expectations and has a place to get answers</a:t>
            </a:r>
          </a:p>
          <a:p>
            <a:pPr marL="0" indent="0">
              <a:buNone/>
            </a:pPr>
            <a:endParaRPr lang="en-US" dirty="0">
              <a:solidFill>
                <a:srgbClr val="210C1F"/>
              </a:solidFill>
            </a:endParaRPr>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1824499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Thank You!</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lstStyle/>
          <a:p>
            <a:pPr marL="0" indent="0">
              <a:buNone/>
            </a:pPr>
            <a:r>
              <a:rPr lang="en-US" dirty="0">
                <a:solidFill>
                  <a:srgbClr val="210C1F"/>
                </a:solidFill>
              </a:rPr>
              <a:t>My information:</a:t>
            </a:r>
          </a:p>
          <a:p>
            <a:pPr>
              <a:buFont typeface="Arial" panose="020B0604020202020204" pitchFamily="34" charset="0"/>
              <a:buChar char="•"/>
            </a:pPr>
            <a:r>
              <a:rPr lang="en-US" dirty="0">
                <a:solidFill>
                  <a:srgbClr val="210C1F"/>
                </a:solidFill>
              </a:rPr>
              <a:t>     Blog about effective management: </a:t>
            </a:r>
            <a:r>
              <a:rPr lang="en-US" dirty="0">
                <a:solidFill>
                  <a:srgbClr val="210C1F"/>
                </a:solidFill>
                <a:hlinkClick r:id="rId2"/>
              </a:rPr>
              <a:t>www.better-boss.com</a:t>
            </a:r>
            <a:r>
              <a:rPr lang="en-US" dirty="0">
                <a:solidFill>
                  <a:srgbClr val="210C1F"/>
                </a:solidFill>
              </a:rPr>
              <a:t> </a:t>
            </a:r>
          </a:p>
          <a:p>
            <a:pPr lvl="1">
              <a:buFont typeface="Arial" panose="020B0604020202020204" pitchFamily="34" charset="0"/>
              <a:buChar char="•"/>
            </a:pPr>
            <a:r>
              <a:rPr lang="en-US" dirty="0">
                <a:solidFill>
                  <a:srgbClr val="210C1F"/>
                </a:solidFill>
              </a:rPr>
              <a:t>(Click “onboarding” label on right-hand side for posts related to today’s content)</a:t>
            </a:r>
          </a:p>
          <a:p>
            <a:pPr>
              <a:buFont typeface="Arial" panose="020B0604020202020204" pitchFamily="34" charset="0"/>
              <a:buChar char="•"/>
            </a:pPr>
            <a:r>
              <a:rPr lang="en-US" dirty="0">
                <a:solidFill>
                  <a:srgbClr val="210C1F"/>
                </a:solidFill>
              </a:rPr>
              <a:t>     Email: </a:t>
            </a:r>
            <a:r>
              <a:rPr lang="en-US" dirty="0">
                <a:solidFill>
                  <a:srgbClr val="210C1F"/>
                </a:solidFill>
                <a:hlinkClick r:id="rId3"/>
              </a:rPr>
              <a:t>ben@better-boss.com</a:t>
            </a:r>
            <a:r>
              <a:rPr lang="en-US" dirty="0">
                <a:solidFill>
                  <a:srgbClr val="210C1F"/>
                </a:solidFill>
              </a:rPr>
              <a:t> or </a:t>
            </a:r>
            <a:r>
              <a:rPr lang="en-US" dirty="0">
                <a:solidFill>
                  <a:srgbClr val="210C1F"/>
                </a:solidFill>
                <a:hlinkClick r:id="rId4"/>
              </a:rPr>
              <a:t>bharvey2@illinois.edu</a:t>
            </a:r>
            <a:r>
              <a:rPr lang="en-US" dirty="0">
                <a:solidFill>
                  <a:srgbClr val="210C1F"/>
                </a:solidFill>
              </a:rPr>
              <a:t> </a:t>
            </a:r>
          </a:p>
          <a:p>
            <a:pPr>
              <a:buFont typeface="Arial" panose="020B0604020202020204" pitchFamily="34" charset="0"/>
              <a:buChar char="•"/>
            </a:pPr>
            <a:r>
              <a:rPr lang="en-US" dirty="0">
                <a:solidFill>
                  <a:srgbClr val="210C1F"/>
                </a:solidFill>
              </a:rPr>
              <a:t>     </a:t>
            </a:r>
            <a:r>
              <a:rPr lang="en-US" dirty="0" err="1">
                <a:solidFill>
                  <a:srgbClr val="210C1F"/>
                </a:solidFill>
              </a:rPr>
              <a:t>GovLove</a:t>
            </a:r>
            <a:r>
              <a:rPr lang="en-US" dirty="0">
                <a:solidFill>
                  <a:srgbClr val="210C1F"/>
                </a:solidFill>
              </a:rPr>
              <a:t> Podcast episode 440: “Onboarding New Employees”</a:t>
            </a:r>
            <a:br>
              <a:rPr lang="en-US" dirty="0">
                <a:solidFill>
                  <a:srgbClr val="210C1F"/>
                </a:solidFill>
              </a:rPr>
            </a:br>
            <a:br>
              <a:rPr lang="en-US" dirty="0">
                <a:solidFill>
                  <a:srgbClr val="210C1F"/>
                </a:solidFill>
              </a:rPr>
            </a:br>
            <a:br>
              <a:rPr lang="en-US" dirty="0">
                <a:solidFill>
                  <a:srgbClr val="210C1F"/>
                </a:solidFill>
              </a:rPr>
            </a:br>
            <a:endParaRPr lang="en-US" dirty="0">
              <a:solidFill>
                <a:srgbClr val="210C1F"/>
              </a:solidFill>
            </a:endParaRPr>
          </a:p>
          <a:p>
            <a:pPr marL="201168" lvl="1" indent="0">
              <a:buNone/>
            </a:pPr>
            <a:endParaRPr lang="en-US" dirty="0">
              <a:solidFill>
                <a:srgbClr val="210C1F"/>
              </a:solidFill>
            </a:endParaRPr>
          </a:p>
          <a:p>
            <a:pPr marL="201168" lvl="1" indent="0">
              <a:buNone/>
            </a:pPr>
            <a:endParaRPr lang="en-US" dirty="0">
              <a:solidFill>
                <a:srgbClr val="210C1F"/>
              </a:solidFill>
            </a:endParaRPr>
          </a:p>
          <a:p>
            <a:pPr marL="201168" lvl="1" indent="0">
              <a:buNone/>
            </a:pPr>
            <a:endParaRPr lang="en-US" dirty="0">
              <a:solidFill>
                <a:srgbClr val="210C1F"/>
              </a:solidFill>
            </a:endParaRPr>
          </a:p>
          <a:p>
            <a:pPr marL="0" indent="0">
              <a:buNone/>
            </a:pPr>
            <a:endParaRPr lang="en-US" dirty="0"/>
          </a:p>
        </p:txBody>
      </p:sp>
      <p:pic>
        <p:nvPicPr>
          <p:cNvPr id="7" name="Picture 6" descr="Logo&#10;&#10;Description automatically generated">
            <a:extLst>
              <a:ext uri="{FF2B5EF4-FFF2-40B4-BE49-F238E27FC236}">
                <a16:creationId xmlns:a16="http://schemas.microsoft.com/office/drawing/2014/main" id="{7FD7AB1A-572C-4C80-9BF0-FC1D301078C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61241" y="2191422"/>
            <a:ext cx="1395166" cy="1395166"/>
          </a:xfrm>
          <a:prstGeom prst="rect">
            <a:avLst/>
          </a:prstGeom>
        </p:spPr>
      </p:pic>
    </p:spTree>
    <p:extLst>
      <p:ext uri="{BB962C8B-B14F-4D97-AF65-F5344CB8AC3E}">
        <p14:creationId xmlns:p14="http://schemas.microsoft.com/office/powerpoint/2010/main" val="440723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Defining Onboarding</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lstStyle/>
          <a:p>
            <a:pPr marL="0" indent="0">
              <a:buNone/>
            </a:pPr>
            <a:r>
              <a:rPr lang="en-US" dirty="0">
                <a:solidFill>
                  <a:srgbClr val="210C1F"/>
                </a:solidFill>
              </a:rPr>
              <a:t>For our purposes today:</a:t>
            </a:r>
          </a:p>
          <a:p>
            <a:pPr>
              <a:buFont typeface="Arial" panose="020B0604020202020204" pitchFamily="34" charset="0"/>
              <a:buChar char="•"/>
            </a:pPr>
            <a:r>
              <a:rPr lang="en-US" dirty="0">
                <a:solidFill>
                  <a:srgbClr val="210C1F"/>
                </a:solidFill>
              </a:rPr>
              <a:t>     Onboarding = the stuff the manager does of their own accord.  </a:t>
            </a:r>
          </a:p>
          <a:p>
            <a:pPr>
              <a:buFont typeface="Arial" panose="020B0604020202020204" pitchFamily="34" charset="0"/>
              <a:buChar char="•"/>
            </a:pPr>
            <a:r>
              <a:rPr lang="en-US" dirty="0">
                <a:solidFill>
                  <a:srgbClr val="210C1F"/>
                </a:solidFill>
              </a:rPr>
              <a:t>     Orientation = the stuff HR does or the stuff that is mandated by policy or law (required trainings, retirement/health insurance forms, etc.)</a:t>
            </a:r>
          </a:p>
          <a:p>
            <a:pPr>
              <a:buFont typeface="Arial" panose="020B0604020202020204" pitchFamily="34" charset="0"/>
              <a:buChar char="•"/>
            </a:pPr>
            <a:endParaRPr lang="en-US" dirty="0">
              <a:solidFill>
                <a:srgbClr val="210C1F"/>
              </a:solidFill>
            </a:endParaRPr>
          </a:p>
          <a:p>
            <a:pPr marL="0" indent="0">
              <a:buNone/>
            </a:pPr>
            <a:r>
              <a:rPr lang="en-US" dirty="0">
                <a:solidFill>
                  <a:srgbClr val="210C1F"/>
                </a:solidFill>
              </a:rPr>
              <a:t>We are talking about </a:t>
            </a:r>
            <a:r>
              <a:rPr lang="en-US" u="sng" dirty="0">
                <a:solidFill>
                  <a:srgbClr val="210C1F"/>
                </a:solidFill>
              </a:rPr>
              <a:t>Onboarding</a:t>
            </a:r>
            <a:r>
              <a:rPr lang="en-US" dirty="0">
                <a:solidFill>
                  <a:srgbClr val="210C1F"/>
                </a:solidFill>
              </a:rPr>
              <a:t> </a:t>
            </a:r>
          </a:p>
          <a:p>
            <a:pPr marL="0" indent="0">
              <a:buNone/>
            </a:pPr>
            <a:endParaRPr lang="en-US" dirty="0">
              <a:solidFill>
                <a:srgbClr val="210C1F"/>
              </a:solidFill>
            </a:endParaRPr>
          </a:p>
          <a:p>
            <a:pPr marL="0" indent="0">
              <a:buNone/>
            </a:pPr>
            <a:endParaRPr lang="en-US" dirty="0">
              <a:solidFill>
                <a:srgbClr val="210C1F"/>
              </a:solidFill>
            </a:endParaRPr>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682719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Wallace: Goals of Onboarding</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normAutofit/>
          </a:bodyPr>
          <a:lstStyle/>
          <a:p>
            <a:pPr marL="0" indent="0">
              <a:buNone/>
            </a:pPr>
            <a:endParaRPr lang="en-US" dirty="0">
              <a:solidFill>
                <a:srgbClr val="210C1F"/>
              </a:solidFill>
            </a:endParaRPr>
          </a:p>
          <a:p>
            <a:pPr>
              <a:buFont typeface="Arial" panose="020B0604020202020204" pitchFamily="34" charset="0"/>
              <a:buChar char="•"/>
            </a:pPr>
            <a:r>
              <a:rPr lang="en-US" dirty="0">
                <a:solidFill>
                  <a:srgbClr val="210C1F"/>
                </a:solidFill>
              </a:rPr>
              <a:t>     Affirming the employee’s decision to accept the job</a:t>
            </a:r>
          </a:p>
          <a:p>
            <a:pPr>
              <a:buFont typeface="Arial" panose="020B0604020202020204" pitchFamily="34" charset="0"/>
              <a:buChar char="•"/>
            </a:pPr>
            <a:r>
              <a:rPr lang="en-US" dirty="0">
                <a:solidFill>
                  <a:srgbClr val="210C1F"/>
                </a:solidFill>
              </a:rPr>
              <a:t>     Communicating expectations</a:t>
            </a:r>
          </a:p>
          <a:p>
            <a:pPr>
              <a:buFont typeface="Arial" panose="020B0604020202020204" pitchFamily="34" charset="0"/>
              <a:buChar char="•"/>
            </a:pPr>
            <a:r>
              <a:rPr lang="en-US" dirty="0">
                <a:solidFill>
                  <a:srgbClr val="210C1F"/>
                </a:solidFill>
              </a:rPr>
              <a:t>     Encouraging the employee to start thinking in terms of “us” as soon as possible</a:t>
            </a:r>
          </a:p>
          <a:p>
            <a:pPr marL="0" indent="0" algn="l">
              <a:buNone/>
            </a:pPr>
            <a:br>
              <a:rPr lang="en-US" sz="1800" b="0" i="0" dirty="0">
                <a:solidFill>
                  <a:srgbClr val="2D3B45"/>
                </a:solidFill>
                <a:effectLst/>
                <a:latin typeface="Lato Extended"/>
              </a:rPr>
            </a:br>
            <a:br>
              <a:rPr lang="en-US" sz="1800" b="0" i="0" dirty="0">
                <a:solidFill>
                  <a:srgbClr val="2D3B45"/>
                </a:solidFill>
                <a:effectLst/>
                <a:latin typeface="Lato Extended"/>
              </a:rPr>
            </a:br>
            <a:r>
              <a:rPr lang="en-US" sz="1800" b="0" i="0" dirty="0">
                <a:solidFill>
                  <a:srgbClr val="2D3B45"/>
                </a:solidFill>
                <a:effectLst/>
                <a:latin typeface="Lato Extended"/>
              </a:rPr>
              <a:t>Wallace K. </a:t>
            </a:r>
            <a:r>
              <a:rPr lang="en-US" sz="1800" b="0" i="0" u="sng" dirty="0">
                <a:solidFill>
                  <a:srgbClr val="2D3B45"/>
                </a:solidFill>
                <a:effectLst/>
                <a:latin typeface="Lato Extended"/>
              </a:rPr>
              <a:t>Creating an Effective New Employee Orientation Program</a:t>
            </a:r>
            <a:r>
              <a:rPr lang="en-US" sz="1800" b="0" i="0" dirty="0">
                <a:solidFill>
                  <a:srgbClr val="2D3B45"/>
                </a:solidFill>
                <a:effectLst/>
                <a:latin typeface="Lato Extended"/>
              </a:rPr>
              <a:t>. </a:t>
            </a:r>
            <a:r>
              <a:rPr lang="en-US" sz="1800" b="0" i="1" dirty="0">
                <a:solidFill>
                  <a:srgbClr val="2D3B45"/>
                </a:solidFill>
                <a:effectLst/>
                <a:latin typeface="Lato Extended"/>
              </a:rPr>
              <a:t>Library Leadership &amp; Management</a:t>
            </a:r>
            <a:r>
              <a:rPr lang="en-US" sz="1800" b="0" i="0" dirty="0">
                <a:solidFill>
                  <a:srgbClr val="2D3B45"/>
                </a:solidFill>
                <a:effectLst/>
                <a:latin typeface="Lato Extended"/>
              </a:rPr>
              <a:t>. 2009;23(4):168-176.</a:t>
            </a:r>
          </a:p>
          <a:p>
            <a:br>
              <a:rPr lang="en-US" dirty="0"/>
            </a:br>
            <a:endParaRPr lang="en-US" dirty="0">
              <a:solidFill>
                <a:srgbClr val="210C1F"/>
              </a:solidFill>
            </a:endParaRPr>
          </a:p>
          <a:p>
            <a:pPr marL="0" indent="0">
              <a:buNone/>
            </a:pPr>
            <a:endParaRPr lang="en-US" dirty="0">
              <a:solidFill>
                <a:srgbClr val="210C1F"/>
              </a:solidFill>
            </a:endParaRPr>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2039596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Onboarding Recommendations</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lstStyle/>
          <a:p>
            <a:pPr marL="0" indent="0">
              <a:buNone/>
            </a:pPr>
            <a:endParaRPr lang="en-US" dirty="0">
              <a:solidFill>
                <a:srgbClr val="210C1F"/>
              </a:solidFill>
            </a:endParaRPr>
          </a:p>
          <a:p>
            <a:pPr>
              <a:buFont typeface="Arial" panose="020B0604020202020204" pitchFamily="34" charset="0"/>
              <a:buChar char="•"/>
            </a:pPr>
            <a:r>
              <a:rPr lang="en-US" dirty="0">
                <a:solidFill>
                  <a:srgbClr val="210C1F"/>
                </a:solidFill>
              </a:rPr>
              <a:t>     Welcome Elements</a:t>
            </a:r>
          </a:p>
          <a:p>
            <a:pPr>
              <a:buFont typeface="Arial" panose="020B0604020202020204" pitchFamily="34" charset="0"/>
              <a:buChar char="•"/>
            </a:pPr>
            <a:r>
              <a:rPr lang="en-US" dirty="0">
                <a:solidFill>
                  <a:srgbClr val="210C1F"/>
                </a:solidFill>
              </a:rPr>
              <a:t>     Planning &amp; Executing the first week</a:t>
            </a:r>
          </a:p>
          <a:p>
            <a:pPr>
              <a:buFont typeface="Arial" panose="020B0604020202020204" pitchFamily="34" charset="0"/>
              <a:buChar char="•"/>
            </a:pPr>
            <a:r>
              <a:rPr lang="en-US" dirty="0">
                <a:solidFill>
                  <a:srgbClr val="210C1F"/>
                </a:solidFill>
              </a:rPr>
              <a:t>     New Employee Check-in Meetings</a:t>
            </a:r>
          </a:p>
          <a:p>
            <a:pPr>
              <a:buFont typeface="Arial" panose="020B0604020202020204" pitchFamily="34" charset="0"/>
              <a:buChar char="•"/>
            </a:pPr>
            <a:endParaRPr lang="en-US" dirty="0">
              <a:solidFill>
                <a:srgbClr val="210C1F"/>
              </a:solidFill>
            </a:endParaRPr>
          </a:p>
          <a:p>
            <a:pPr marL="0" indent="0">
              <a:buNone/>
            </a:pPr>
            <a:endParaRPr lang="en-US" dirty="0">
              <a:solidFill>
                <a:srgbClr val="210C1F"/>
              </a:solidFill>
            </a:endParaRPr>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2605732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Welcome Elements</a:t>
            </a:r>
          </a:p>
        </p:txBody>
      </p:sp>
      <p:sp>
        <p:nvSpPr>
          <p:cNvPr id="4" name="Text Placeholder 3">
            <a:extLst>
              <a:ext uri="{FF2B5EF4-FFF2-40B4-BE49-F238E27FC236}">
                <a16:creationId xmlns:a16="http://schemas.microsoft.com/office/drawing/2014/main" id="{6006248D-4181-41CA-9472-332F7FBBEAE4}"/>
              </a:ext>
            </a:extLst>
          </p:cNvPr>
          <p:cNvSpPr>
            <a:spLocks noGrp="1"/>
          </p:cNvSpPr>
          <p:nvPr>
            <p:ph type="body" idx="1"/>
          </p:nvPr>
        </p:nvSpPr>
        <p:spPr/>
        <p:txBody>
          <a:bodyPr/>
          <a:lstStyle/>
          <a:p>
            <a:r>
              <a:rPr lang="en-US" dirty="0"/>
              <a:t>Welcome Email</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sz="half" idx="2"/>
          </p:nvPr>
        </p:nvSpPr>
        <p:spPr/>
        <p:txBody>
          <a:bodyPr>
            <a:normAutofit/>
          </a:bodyPr>
          <a:lstStyle/>
          <a:p>
            <a:pPr marL="457200" indent="-457200">
              <a:buFont typeface="Arial" panose="020B0604020202020204" pitchFamily="34" charset="0"/>
              <a:buChar char="•"/>
            </a:pPr>
            <a:r>
              <a:rPr lang="en-US" dirty="0">
                <a:solidFill>
                  <a:srgbClr val="210C1F"/>
                </a:solidFill>
              </a:rPr>
              <a:t>Sent 1 week prior to start date</a:t>
            </a:r>
          </a:p>
          <a:p>
            <a:pPr marL="457200" indent="-457200">
              <a:buFont typeface="Arial" panose="020B0604020202020204" pitchFamily="34" charset="0"/>
              <a:buChar char="•"/>
            </a:pPr>
            <a:r>
              <a:rPr lang="en-US" dirty="0">
                <a:solidFill>
                  <a:srgbClr val="210C1F"/>
                </a:solidFill>
              </a:rPr>
              <a:t>Cover the first-day details</a:t>
            </a:r>
          </a:p>
          <a:p>
            <a:pPr marL="457200" indent="-457200">
              <a:buFont typeface="Arial" panose="020B0604020202020204" pitchFamily="34" charset="0"/>
              <a:buChar char="•"/>
            </a:pPr>
            <a:r>
              <a:rPr lang="en-US" dirty="0">
                <a:solidFill>
                  <a:srgbClr val="210C1F"/>
                </a:solidFill>
              </a:rPr>
              <a:t>Genuinely encourage questions</a:t>
            </a:r>
          </a:p>
          <a:p>
            <a:pPr marL="457200" indent="-457200">
              <a:buFont typeface="Arial" panose="020B0604020202020204" pitchFamily="34" charset="0"/>
              <a:buChar char="•"/>
            </a:pPr>
            <a:r>
              <a:rPr lang="en-US" dirty="0">
                <a:solidFill>
                  <a:srgbClr val="210C1F"/>
                </a:solidFill>
              </a:rPr>
              <a:t>Celebrate their arrival!</a:t>
            </a:r>
          </a:p>
          <a:p>
            <a:pPr marL="457200" indent="-457200">
              <a:buFont typeface="Arial" panose="020B0604020202020204" pitchFamily="34" charset="0"/>
              <a:buChar char="•"/>
            </a:pPr>
            <a:r>
              <a:rPr lang="en-US" dirty="0">
                <a:solidFill>
                  <a:srgbClr val="210C1F"/>
                </a:solidFill>
              </a:rPr>
              <a:t>Inject some of your personality</a:t>
            </a:r>
          </a:p>
          <a:p>
            <a:pPr marL="0" indent="0">
              <a:buNone/>
            </a:pPr>
            <a:endParaRPr lang="en-US" dirty="0"/>
          </a:p>
          <a:p>
            <a:pPr marL="0" indent="0">
              <a:buNone/>
            </a:pPr>
            <a:endParaRPr lang="en-US" dirty="0"/>
          </a:p>
        </p:txBody>
      </p:sp>
      <p:sp>
        <p:nvSpPr>
          <p:cNvPr id="5" name="Text Placeholder 4">
            <a:extLst>
              <a:ext uri="{FF2B5EF4-FFF2-40B4-BE49-F238E27FC236}">
                <a16:creationId xmlns:a16="http://schemas.microsoft.com/office/drawing/2014/main" id="{BDA6D6EF-9E42-4166-A844-8FFD2C7125F6}"/>
              </a:ext>
            </a:extLst>
          </p:cNvPr>
          <p:cNvSpPr>
            <a:spLocks noGrp="1"/>
          </p:cNvSpPr>
          <p:nvPr>
            <p:ph type="body" sz="quarter" idx="3"/>
          </p:nvPr>
        </p:nvSpPr>
        <p:spPr/>
        <p:txBody>
          <a:bodyPr/>
          <a:lstStyle/>
          <a:p>
            <a:r>
              <a:rPr lang="en-US" dirty="0"/>
              <a:t>First Day Introductions</a:t>
            </a:r>
          </a:p>
        </p:txBody>
      </p:sp>
      <p:sp>
        <p:nvSpPr>
          <p:cNvPr id="6" name="Content Placeholder 5">
            <a:extLst>
              <a:ext uri="{FF2B5EF4-FFF2-40B4-BE49-F238E27FC236}">
                <a16:creationId xmlns:a16="http://schemas.microsoft.com/office/drawing/2014/main" id="{1B6806E2-BD35-4532-A329-2E9D7F4D99A6}"/>
              </a:ext>
            </a:extLst>
          </p:cNvPr>
          <p:cNvSpPr>
            <a:spLocks noGrp="1"/>
          </p:cNvSpPr>
          <p:nvPr>
            <p:ph sz="quarter" idx="4"/>
          </p:nvPr>
        </p:nvSpPr>
        <p:spPr/>
        <p:txBody>
          <a:bodyPr>
            <a:normAutofit/>
          </a:bodyPr>
          <a:lstStyle/>
          <a:p>
            <a:pPr marL="457200" indent="-457200">
              <a:buFont typeface="Arial" panose="020B0604020202020204" pitchFamily="34" charset="0"/>
              <a:buChar char="•"/>
            </a:pPr>
            <a:r>
              <a:rPr lang="en-US" dirty="0">
                <a:solidFill>
                  <a:srgbClr val="210C1F"/>
                </a:solidFill>
              </a:rPr>
              <a:t>Plan 5-7 minutes per staff member</a:t>
            </a:r>
          </a:p>
          <a:p>
            <a:pPr marL="457200" indent="-457200">
              <a:buFont typeface="Arial" panose="020B0604020202020204" pitchFamily="34" charset="0"/>
              <a:buChar char="•"/>
            </a:pPr>
            <a:r>
              <a:rPr lang="en-US" dirty="0">
                <a:solidFill>
                  <a:srgbClr val="210C1F"/>
                </a:solidFill>
              </a:rPr>
              <a:t>Beyond just names and titles.</a:t>
            </a:r>
          </a:p>
          <a:p>
            <a:pPr marL="457200" indent="-457200">
              <a:buFont typeface="Arial" panose="020B0604020202020204" pitchFamily="34" charset="0"/>
              <a:buChar char="•"/>
            </a:pPr>
            <a:r>
              <a:rPr lang="en-US" dirty="0">
                <a:solidFill>
                  <a:srgbClr val="210C1F"/>
                </a:solidFill>
              </a:rPr>
              <a:t>Encourage a few minutes’ conversation by asking an open-ended question</a:t>
            </a:r>
          </a:p>
          <a:p>
            <a:pPr marL="457200" indent="-457200">
              <a:buFont typeface="Arial" panose="020B0604020202020204" pitchFamily="34" charset="0"/>
              <a:buChar char="•"/>
            </a:pPr>
            <a:r>
              <a:rPr lang="en-US" dirty="0">
                <a:solidFill>
                  <a:srgbClr val="210C1F"/>
                </a:solidFill>
              </a:rPr>
              <a:t>Let them talk</a:t>
            </a:r>
          </a:p>
          <a:p>
            <a:pPr marL="457200" indent="-457200">
              <a:buFont typeface="Arial" panose="020B0604020202020204" pitchFamily="34" charset="0"/>
              <a:buChar char="•"/>
            </a:pPr>
            <a:r>
              <a:rPr lang="en-US" dirty="0">
                <a:solidFill>
                  <a:srgbClr val="210C1F"/>
                </a:solidFill>
              </a:rPr>
              <a:t>Step forward into conversation to wrap up</a:t>
            </a:r>
          </a:p>
          <a:p>
            <a:endParaRPr lang="en-US" dirty="0"/>
          </a:p>
        </p:txBody>
      </p:sp>
    </p:spTree>
    <p:extLst>
      <p:ext uri="{BB962C8B-B14F-4D97-AF65-F5344CB8AC3E}">
        <p14:creationId xmlns:p14="http://schemas.microsoft.com/office/powerpoint/2010/main" val="1774830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Planning &amp; Executing the First Week</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normAutofit/>
          </a:bodyPr>
          <a:lstStyle/>
          <a:p>
            <a:pPr marL="0" indent="0">
              <a:buNone/>
            </a:pPr>
            <a:endParaRPr lang="en-US" dirty="0">
              <a:solidFill>
                <a:srgbClr val="210C1F"/>
              </a:solidFill>
            </a:endParaRPr>
          </a:p>
          <a:p>
            <a:pPr marL="0" indent="0">
              <a:buNone/>
            </a:pPr>
            <a:r>
              <a:rPr lang="en-US" dirty="0">
                <a:solidFill>
                  <a:srgbClr val="210C1F"/>
                </a:solidFill>
              </a:rPr>
              <a:t>Planning &amp; executing first week should be </a:t>
            </a:r>
            <a:r>
              <a:rPr lang="en-US" i="1" dirty="0">
                <a:solidFill>
                  <a:srgbClr val="210C1F"/>
                </a:solidFill>
              </a:rPr>
              <a:t>team-led and manager-facilitated</a:t>
            </a:r>
            <a:r>
              <a:rPr lang="en-US" dirty="0">
                <a:solidFill>
                  <a:srgbClr val="210C1F"/>
                </a:solidFill>
              </a:rPr>
              <a:t>, not manager-led.</a:t>
            </a:r>
          </a:p>
          <a:p>
            <a:pPr marL="0" indent="0">
              <a:buNone/>
            </a:pPr>
            <a:endParaRPr lang="en-US" dirty="0">
              <a:solidFill>
                <a:srgbClr val="210C1F"/>
              </a:solidFill>
            </a:endParaRPr>
          </a:p>
          <a:p>
            <a:pPr marL="0" indent="0">
              <a:buNone/>
            </a:pPr>
            <a:r>
              <a:rPr lang="en-US" dirty="0">
                <a:solidFill>
                  <a:srgbClr val="210C1F"/>
                </a:solidFill>
              </a:rPr>
              <a:t>Broadly, three elements: </a:t>
            </a:r>
          </a:p>
          <a:p>
            <a:pPr>
              <a:buFont typeface="Arial" panose="020B0604020202020204" pitchFamily="34" charset="0"/>
              <a:buChar char="•"/>
            </a:pPr>
            <a:r>
              <a:rPr lang="en-US" dirty="0">
                <a:solidFill>
                  <a:srgbClr val="210C1F"/>
                </a:solidFill>
              </a:rPr>
              <a:t>     Preparing for the first week </a:t>
            </a:r>
          </a:p>
          <a:p>
            <a:pPr>
              <a:buFont typeface="Arial" panose="020B0604020202020204" pitchFamily="34" charset="0"/>
              <a:buChar char="•"/>
            </a:pPr>
            <a:r>
              <a:rPr lang="en-US" dirty="0">
                <a:solidFill>
                  <a:srgbClr val="210C1F"/>
                </a:solidFill>
              </a:rPr>
              <a:t>     Creating the first week schedule</a:t>
            </a:r>
          </a:p>
          <a:p>
            <a:pPr>
              <a:buFont typeface="Arial" panose="020B0604020202020204" pitchFamily="34" charset="0"/>
              <a:buChar char="•"/>
            </a:pPr>
            <a:r>
              <a:rPr lang="en-US" dirty="0">
                <a:solidFill>
                  <a:srgbClr val="210C1F"/>
                </a:solidFill>
              </a:rPr>
              <a:t>     Setting training expectations with team</a:t>
            </a:r>
          </a:p>
        </p:txBody>
      </p:sp>
    </p:spTree>
    <p:extLst>
      <p:ext uri="{BB962C8B-B14F-4D97-AF65-F5344CB8AC3E}">
        <p14:creationId xmlns:p14="http://schemas.microsoft.com/office/powerpoint/2010/main" val="15406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Preparing for the first week</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normAutofit/>
          </a:bodyPr>
          <a:lstStyle/>
          <a:p>
            <a:pPr marL="0" indent="0">
              <a:buNone/>
            </a:pPr>
            <a:endParaRPr lang="en-US" dirty="0">
              <a:solidFill>
                <a:srgbClr val="210C1F"/>
              </a:solidFill>
            </a:endParaRPr>
          </a:p>
          <a:p>
            <a:pPr marL="457200" indent="-457200">
              <a:buFont typeface="+mj-lt"/>
              <a:buAutoNum type="arabicPeriod"/>
            </a:pPr>
            <a:r>
              <a:rPr lang="en-US" dirty="0">
                <a:solidFill>
                  <a:srgbClr val="210C1F"/>
                </a:solidFill>
              </a:rPr>
              <a:t>Brainstorm training sessions as a team</a:t>
            </a:r>
          </a:p>
          <a:p>
            <a:pPr marL="457200" indent="-457200">
              <a:buFont typeface="+mj-lt"/>
              <a:buAutoNum type="arabicPeriod"/>
            </a:pPr>
            <a:r>
              <a:rPr lang="en-US" dirty="0">
                <a:solidFill>
                  <a:srgbClr val="210C1F"/>
                </a:solidFill>
              </a:rPr>
              <a:t>Rank order priority &amp; tweak suggestions from brainstorm</a:t>
            </a:r>
          </a:p>
          <a:p>
            <a:pPr marL="457200" indent="-457200">
              <a:buFont typeface="+mj-lt"/>
              <a:buAutoNum type="arabicPeriod"/>
            </a:pPr>
            <a:r>
              <a:rPr lang="en-US" dirty="0">
                <a:solidFill>
                  <a:srgbClr val="210C1F"/>
                </a:solidFill>
              </a:rPr>
              <a:t>Assign trainings to staff based on interest &amp; expertise</a:t>
            </a:r>
          </a:p>
        </p:txBody>
      </p:sp>
    </p:spTree>
    <p:extLst>
      <p:ext uri="{BB962C8B-B14F-4D97-AF65-F5344CB8AC3E}">
        <p14:creationId xmlns:p14="http://schemas.microsoft.com/office/powerpoint/2010/main" val="482793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Creating the first week schedule</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normAutofit/>
          </a:bodyPr>
          <a:lstStyle/>
          <a:p>
            <a:pPr>
              <a:buFont typeface="Arial" panose="020B0604020202020204" pitchFamily="34" charset="0"/>
              <a:buChar char="•"/>
            </a:pPr>
            <a:r>
              <a:rPr lang="en-US" dirty="0">
                <a:solidFill>
                  <a:srgbClr val="210C1F"/>
                </a:solidFill>
              </a:rPr>
              <a:t>     Detailed hour-by-hour plan (even for high-level, autonomous positions)</a:t>
            </a:r>
          </a:p>
          <a:p>
            <a:pPr>
              <a:buFont typeface="Arial" panose="020B0604020202020204" pitchFamily="34" charset="0"/>
              <a:buChar char="•"/>
            </a:pPr>
            <a:r>
              <a:rPr lang="en-US" dirty="0">
                <a:solidFill>
                  <a:srgbClr val="210C1F"/>
                </a:solidFill>
              </a:rPr>
              <a:t>     Everything, not just training</a:t>
            </a:r>
          </a:p>
          <a:p>
            <a:pPr>
              <a:buFont typeface="Arial" panose="020B0604020202020204" pitchFamily="34" charset="0"/>
              <a:buChar char="•"/>
            </a:pPr>
            <a:r>
              <a:rPr lang="en-US" dirty="0">
                <a:solidFill>
                  <a:srgbClr val="210C1F"/>
                </a:solidFill>
              </a:rPr>
              <a:t>     Include name of trainer/guide &amp; brief description of training where appropriate</a:t>
            </a:r>
          </a:p>
          <a:p>
            <a:pPr>
              <a:buFont typeface="Arial" panose="020B0604020202020204" pitchFamily="34" charset="0"/>
              <a:buChar char="•"/>
            </a:pPr>
            <a:r>
              <a:rPr lang="en-US" dirty="0">
                <a:solidFill>
                  <a:srgbClr val="210C1F"/>
                </a:solidFill>
              </a:rPr>
              <a:t>     Send to team for review</a:t>
            </a:r>
          </a:p>
          <a:p>
            <a:pPr marL="0" indent="0">
              <a:buNone/>
            </a:pPr>
            <a:endParaRPr lang="en-US" dirty="0"/>
          </a:p>
        </p:txBody>
      </p:sp>
    </p:spTree>
    <p:extLst>
      <p:ext uri="{BB962C8B-B14F-4D97-AF65-F5344CB8AC3E}">
        <p14:creationId xmlns:p14="http://schemas.microsoft.com/office/powerpoint/2010/main" val="2607296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Setting training expectations with team</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8907332" cy="4023360"/>
          </a:xfrm>
        </p:spPr>
        <p:txBody>
          <a:bodyPr>
            <a:normAutofit/>
          </a:bodyPr>
          <a:lstStyle/>
          <a:p>
            <a:pPr marL="0" indent="0">
              <a:buNone/>
            </a:pPr>
            <a:endParaRPr lang="en-US" dirty="0">
              <a:solidFill>
                <a:srgbClr val="210C1F"/>
              </a:solidFill>
            </a:endParaRPr>
          </a:p>
          <a:p>
            <a:pPr marL="0" indent="0">
              <a:spcAft>
                <a:spcPts val="1200"/>
              </a:spcAft>
              <a:buNone/>
            </a:pPr>
            <a:r>
              <a:rPr lang="en-US" dirty="0">
                <a:solidFill>
                  <a:srgbClr val="210C1F"/>
                </a:solidFill>
              </a:rPr>
              <a:t>Simply let your team know these two things, and trainings will be of a significantly higher quality:</a:t>
            </a:r>
          </a:p>
          <a:p>
            <a:pPr lvl="1">
              <a:buFont typeface="Arial" panose="020B0604020202020204" pitchFamily="34" charset="0"/>
              <a:buChar char="•"/>
            </a:pPr>
            <a:r>
              <a:rPr lang="en-US" dirty="0">
                <a:solidFill>
                  <a:srgbClr val="210C1F"/>
                </a:solidFill>
              </a:rPr>
              <a:t>     Training is to be planned in advance. No winging it</a:t>
            </a:r>
          </a:p>
          <a:p>
            <a:pPr lvl="1">
              <a:buFont typeface="Arial" panose="020B0604020202020204" pitchFamily="34" charset="0"/>
              <a:buChar char="•"/>
            </a:pPr>
            <a:r>
              <a:rPr lang="en-US" dirty="0">
                <a:solidFill>
                  <a:srgbClr val="210C1F"/>
                </a:solidFill>
              </a:rPr>
              <a:t>     I’ll do progress check with each of you to see how your training plan is going</a:t>
            </a:r>
            <a:endParaRPr lang="en-US" dirty="0"/>
          </a:p>
        </p:txBody>
      </p:sp>
    </p:spTree>
    <p:extLst>
      <p:ext uri="{BB962C8B-B14F-4D97-AF65-F5344CB8AC3E}">
        <p14:creationId xmlns:p14="http://schemas.microsoft.com/office/powerpoint/2010/main" val="6935672"/>
      </p:ext>
    </p:extLst>
  </p:cSld>
  <p:clrMapOvr>
    <a:masterClrMapping/>
  </p:clrMapOvr>
</p:sld>
</file>

<file path=ppt/theme/theme1.xml><?xml version="1.0" encoding="utf-8"?>
<a:theme xmlns:a="http://schemas.openxmlformats.org/drawingml/2006/main" name="Retrospect">
  <a:themeElements>
    <a:clrScheme name="Custom 4">
      <a:dk1>
        <a:sysClr val="windowText" lastClr="000000"/>
      </a:dk1>
      <a:lt1>
        <a:sysClr val="window" lastClr="FFFFFF"/>
      </a:lt1>
      <a:dk2>
        <a:srgbClr val="455F51"/>
      </a:dk2>
      <a:lt2>
        <a:srgbClr val="E2DFCC"/>
      </a:lt2>
      <a:accent1>
        <a:srgbClr val="9ED2A1"/>
      </a:accent1>
      <a:accent2>
        <a:srgbClr val="156533"/>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1_Presentation11">
  <a:themeElements>
    <a:clrScheme name="CARLI colors 1">
      <a:dk1>
        <a:srgbClr val="592C5F"/>
      </a:dk1>
      <a:lt1>
        <a:sysClr val="window" lastClr="FFFFFF"/>
      </a:lt1>
      <a:dk2>
        <a:srgbClr val="493842"/>
      </a:dk2>
      <a:lt2>
        <a:srgbClr val="FFFFFF"/>
      </a:lt2>
      <a:accent1>
        <a:srgbClr val="592C5F"/>
      </a:accent1>
      <a:accent2>
        <a:srgbClr val="0996A9"/>
      </a:accent2>
      <a:accent3>
        <a:srgbClr val="0033A0"/>
      </a:accent3>
      <a:accent4>
        <a:srgbClr val="712177"/>
      </a:accent4>
      <a:accent5>
        <a:srgbClr val="7E8034"/>
      </a:accent5>
      <a:accent6>
        <a:srgbClr val="006647"/>
      </a:accent6>
      <a:hlink>
        <a:srgbClr val="0996A9"/>
      </a:hlink>
      <a:folHlink>
        <a:srgbClr val="712177"/>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5382</TotalTime>
  <Words>1066</Words>
  <Application>Microsoft Office PowerPoint</Application>
  <PresentationFormat>Widescreen</PresentationFormat>
  <Paragraphs>134</Paragraphs>
  <Slides>12</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Lato Extended</vt:lpstr>
      <vt:lpstr>Times New Roman</vt:lpstr>
      <vt:lpstr>Verdana</vt:lpstr>
      <vt:lpstr>Retrospect</vt:lpstr>
      <vt:lpstr>1_Presentation11</vt:lpstr>
      <vt:lpstr>PowerPoint Presentation</vt:lpstr>
      <vt:lpstr>Defining Onboarding</vt:lpstr>
      <vt:lpstr>Wallace: Goals of Onboarding</vt:lpstr>
      <vt:lpstr>Onboarding Recommendations</vt:lpstr>
      <vt:lpstr>Welcome Elements</vt:lpstr>
      <vt:lpstr>Planning &amp; Executing the First Week</vt:lpstr>
      <vt:lpstr>Preparing for the first week</vt:lpstr>
      <vt:lpstr>Creating the first week schedule</vt:lpstr>
      <vt:lpstr>Setting training expectations with team</vt:lpstr>
      <vt:lpstr>New Employee Check-in Meetings</vt:lpstr>
      <vt:lpstr>Summary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 Onboarding:  What Every Great Manager Should Know</dc:title>
  <dc:creator>Mead-Harvey, Benjamin Lee</dc:creator>
  <cp:lastModifiedBy>Mead-Harvey, Benjamin Lee</cp:lastModifiedBy>
  <cp:revision>22</cp:revision>
  <dcterms:created xsi:type="dcterms:W3CDTF">2022-03-17T14:16:19Z</dcterms:created>
  <dcterms:modified xsi:type="dcterms:W3CDTF">2022-05-11T16:41:39Z</dcterms:modified>
</cp:coreProperties>
</file>