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41"/>
  </p:notesMasterIdLst>
  <p:sldIdLst>
    <p:sldId id="3158" r:id="rId5"/>
    <p:sldId id="3186" r:id="rId6"/>
    <p:sldId id="3159" r:id="rId7"/>
    <p:sldId id="3185" r:id="rId8"/>
    <p:sldId id="3187" r:id="rId9"/>
    <p:sldId id="3190" r:id="rId10"/>
    <p:sldId id="3192" r:id="rId11"/>
    <p:sldId id="3191" r:id="rId12"/>
    <p:sldId id="3188" r:id="rId13"/>
    <p:sldId id="3189" r:id="rId14"/>
    <p:sldId id="3160" r:id="rId15"/>
    <p:sldId id="3194" r:id="rId16"/>
    <p:sldId id="3165" r:id="rId17"/>
    <p:sldId id="3166" r:id="rId18"/>
    <p:sldId id="3170" r:id="rId19"/>
    <p:sldId id="3169" r:id="rId20"/>
    <p:sldId id="3171" r:id="rId21"/>
    <p:sldId id="3172" r:id="rId22"/>
    <p:sldId id="3173" r:id="rId23"/>
    <p:sldId id="3175" r:id="rId24"/>
    <p:sldId id="3174" r:id="rId25"/>
    <p:sldId id="3161" r:id="rId26"/>
    <p:sldId id="3193" r:id="rId27"/>
    <p:sldId id="3162" r:id="rId28"/>
    <p:sldId id="3196" r:id="rId29"/>
    <p:sldId id="3163" r:id="rId30"/>
    <p:sldId id="3164" r:id="rId31"/>
    <p:sldId id="3195" r:id="rId32"/>
    <p:sldId id="3180" r:id="rId33"/>
    <p:sldId id="3176" r:id="rId34"/>
    <p:sldId id="3177" r:id="rId35"/>
    <p:sldId id="3178" r:id="rId36"/>
    <p:sldId id="3183" r:id="rId37"/>
    <p:sldId id="3179" r:id="rId38"/>
    <p:sldId id="3181" r:id="rId39"/>
    <p:sldId id="3182" r:id="rId40"/>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1A1D"/>
    <a:srgbClr val="432147"/>
    <a:srgbClr val="8FCEFC"/>
    <a:srgbClr val="D2C8AF"/>
    <a:srgbClr val="D0C6AB"/>
    <a:srgbClr val="543B3F"/>
    <a:srgbClr val="532A23"/>
    <a:srgbClr val="FFD96C"/>
    <a:srgbClr val="F1E8DF"/>
    <a:srgbClr val="5755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617C0D-3369-4402-B697-E3CD4EDCF061}" v="1335" dt="2023-05-15T16:13:01.824"/>
    <p1510:client id="{545D4B20-6FF8-43D4-A045-7B2A03832847}" v="1689" dt="2023-05-16T15:00:46.539"/>
    <p1510:client id="{5DD69B4D-FED0-464A-B845-0A30AF18F4C4}" v="37" dt="2023-05-16T13:17:12.0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69"/>
    <p:restoredTop sz="78141" autoAdjust="0"/>
  </p:normalViewPr>
  <p:slideViewPr>
    <p:cSldViewPr snapToGrid="0" snapToObjects="1">
      <p:cViewPr varScale="1">
        <p:scale>
          <a:sx n="70" d="100"/>
          <a:sy n="70" d="100"/>
        </p:scale>
        <p:origin x="486"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2AE4EC37-C421-4CA5-8307-30E5F06295F2}" type="datetimeFigureOut">
              <a:rPr lang="en-US" smtClean="0"/>
              <a:t>6/16/2023</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DA6FBCF5-E7D6-422B-945C-4E200082D378}" type="slidenum">
              <a:rPr lang="en-US" smtClean="0"/>
              <a:t>‹#›</a:t>
            </a:fld>
            <a:endParaRPr lang="en-US"/>
          </a:p>
        </p:txBody>
      </p:sp>
    </p:spTree>
    <p:extLst>
      <p:ext uri="{BB962C8B-B14F-4D97-AF65-F5344CB8AC3E}">
        <p14:creationId xmlns:p14="http://schemas.microsoft.com/office/powerpoint/2010/main" val="2148734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02096">
              <a:defRPr/>
            </a:pPr>
            <a:r>
              <a:rPr lang="en-US" i="1" dirty="0"/>
              <a:t>&lt;Set Skype to Busy/Presenting&gt;</a:t>
            </a:r>
          </a:p>
          <a:p>
            <a:pPr defTabSz="1302096">
              <a:defRPr/>
            </a:pPr>
            <a:r>
              <a:rPr lang="en-US" i="1" dirty="0"/>
              <a:t>&lt;NS: Give presenters co-host permissions&gt;</a:t>
            </a:r>
          </a:p>
          <a:p>
            <a:pPr defTabSz="1302096">
              <a:defRPr/>
            </a:pPr>
            <a:r>
              <a:rPr lang="en-US" i="1" dirty="0"/>
              <a:t>&lt;NS: Watch for access issues (RT and email)&gt;</a:t>
            </a:r>
          </a:p>
          <a:p>
            <a:r>
              <a:rPr lang="en-US" i="1" dirty="0"/>
              <a:t>&lt;Ice breaker&gt;</a:t>
            </a:r>
          </a:p>
          <a:p>
            <a:r>
              <a:rPr lang="en-US" i="1" dirty="0"/>
              <a:t>&lt;Start recording&gt;</a:t>
            </a:r>
          </a:p>
          <a:p>
            <a:endParaRPr lang="en-US" i="1" dirty="0"/>
          </a:p>
          <a:p>
            <a:r>
              <a:rPr lang="en-US" i="1" dirty="0"/>
              <a:t>&lt;Stephanie: Welcome&gt;</a:t>
            </a:r>
          </a:p>
          <a:p>
            <a:r>
              <a:rPr lang="en-US" dirty="0"/>
              <a:t>Hello everyone, Stephanie Davis Kahl, University Librarian at Illinois Wesleyan University, and I’m joined by presenters </a:t>
            </a:r>
            <a:r>
              <a:rPr lang="pl-PL" dirty="0"/>
              <a:t>Pattie Piotrowski and Sarah Sagmoen</a:t>
            </a:r>
            <a:r>
              <a:rPr lang="en-US" dirty="0"/>
              <a:t> for this second session of our Shared Spaces Series: </a:t>
            </a:r>
            <a:r>
              <a:rPr lang="en-US" b="1" dirty="0"/>
              <a:t>“Getting to a Commons Goal: Designing the New Library Commons at the University of Illinois Springfield.”</a:t>
            </a:r>
            <a:endParaRPr lang="en-US" b="0" dirty="0"/>
          </a:p>
          <a:p>
            <a:pPr defTabSz="1302096">
              <a:defRPr/>
            </a:pPr>
            <a:endParaRPr lang="en-US" dirty="0"/>
          </a:p>
          <a:p>
            <a:pPr defTabSz="1302096">
              <a:defRPr/>
            </a:pPr>
            <a:r>
              <a:rPr lang="en-US" dirty="0"/>
              <a:t>A few reminders:</a:t>
            </a:r>
          </a:p>
          <a:p>
            <a:pPr marL="173422" indent="-173422" defTabSz="1302096">
              <a:buFont typeface="Arial" panose="020B0604020202020204" pitchFamily="34" charset="0"/>
              <a:buChar char="•"/>
              <a:defRPr/>
            </a:pPr>
            <a:r>
              <a:rPr lang="en-US" dirty="0"/>
              <a:t>Please ensure your microphones are muted.</a:t>
            </a:r>
          </a:p>
          <a:p>
            <a:pPr marL="173422" indent="-173422" defTabSz="1302096">
              <a:buFont typeface="Arial" panose="020B0604020202020204" pitchFamily="34" charset="0"/>
              <a:buChar char="•"/>
              <a:defRPr/>
            </a:pPr>
            <a:r>
              <a:rPr lang="en-US" dirty="0"/>
              <a:t>We are recording the program today and will share the recording afterwards. </a:t>
            </a:r>
          </a:p>
          <a:p>
            <a:pPr marL="173422" indent="-173422" defTabSz="1302096">
              <a:buFont typeface="Arial" panose="020B0604020202020204" pitchFamily="34" charset="0"/>
              <a:buChar char="•"/>
              <a:defRPr/>
            </a:pPr>
            <a:r>
              <a:rPr lang="en-US" dirty="0"/>
              <a:t>Questions and comments are welcome throughout the program via the chat box or by unmuting. If you are unmuting, please also share your video if you are able. It helps those of us who benefit from lip reading.</a:t>
            </a:r>
          </a:p>
          <a:p>
            <a:pPr marL="173422" indent="-173422" defTabSz="1302096">
              <a:buFont typeface="Arial" panose="020B0604020202020204" pitchFamily="34" charset="0"/>
              <a:buChar char="•"/>
              <a:defRPr/>
            </a:pPr>
            <a:r>
              <a:rPr lang="en-US" dirty="0"/>
              <a:t>The Show Captions icon at the bottom of the Zoom window will display subtitles at the bottom of your screen. Select the icon’s arrow menu to view the full transcript. </a:t>
            </a:r>
          </a:p>
          <a:p>
            <a:pPr marL="0" indent="0" defTabSz="1302096">
              <a:buFont typeface="Arial" panose="020B0604020202020204" pitchFamily="34" charset="0"/>
              <a:buNone/>
              <a:defRPr/>
            </a:pPr>
            <a:endParaRPr lang="en-US" dirty="0"/>
          </a:p>
          <a:p>
            <a:pPr marL="0" indent="0" defTabSz="1302096">
              <a:buFont typeface="Arial" panose="020B0604020202020204" pitchFamily="34" charset="0"/>
              <a:buNone/>
              <a:defRPr/>
            </a:pPr>
            <a:r>
              <a:rPr lang="en-US" dirty="0"/>
              <a:t>&lt;Speaker introductions&gt;</a:t>
            </a:r>
          </a:p>
          <a:p>
            <a:pPr marL="0" indent="0" defTabSz="1302096">
              <a:buFont typeface="Arial" panose="020B0604020202020204" pitchFamily="34" charset="0"/>
              <a:buNone/>
              <a:defRPr/>
            </a:pPr>
            <a:endParaRPr lang="en-US" dirty="0"/>
          </a:p>
          <a:p>
            <a:pPr marL="0" indent="0" defTabSz="1302096">
              <a:buFont typeface="Arial" panose="020B0604020202020204" pitchFamily="34" charset="0"/>
              <a:buNone/>
              <a:defRPr/>
            </a:pPr>
            <a:r>
              <a:rPr lang="en-US" dirty="0"/>
              <a:t>Pattie Piotrowski is University Librarian and Dean of Library Instructional Services for </a:t>
            </a:r>
            <a:r>
              <a:rPr lang="en-US" dirty="0" err="1"/>
              <a:t>Brookens</a:t>
            </a:r>
            <a:r>
              <a:rPr lang="en-US" dirty="0"/>
              <a:t> Library at University of Illinois Springfield, and currently sits on the Board for the Consortium of Academic and Research Libraries in Illinois (CARLI).  She joined </a:t>
            </a:r>
            <a:r>
              <a:rPr lang="en-US" dirty="0" err="1"/>
              <a:t>Brookens</a:t>
            </a:r>
            <a:r>
              <a:rPr lang="en-US" dirty="0"/>
              <a:t> Library in 2016.</a:t>
            </a:r>
          </a:p>
          <a:p>
            <a:pPr marL="0" indent="0" defTabSz="1302096">
              <a:buFont typeface="Arial" panose="020B0604020202020204" pitchFamily="34" charset="0"/>
              <a:buNone/>
              <a:defRPr/>
            </a:pPr>
            <a:endParaRPr lang="en-US" dirty="0"/>
          </a:p>
          <a:p>
            <a:pPr marL="0" indent="0" defTabSz="1302096">
              <a:buFont typeface="Arial" panose="020B0604020202020204" pitchFamily="34" charset="0"/>
              <a:buNone/>
              <a:defRPr/>
            </a:pPr>
            <a:r>
              <a:rPr lang="en-US" dirty="0"/>
              <a:t>Sarah Sagmoen is the Director of Learning Commons and User Services at University of Illinois Springfield. She has been at UIS since 2009.</a:t>
            </a:r>
          </a:p>
          <a:p>
            <a:pPr marL="0" indent="0" defTabSz="1302096">
              <a:buFont typeface="Arial" panose="020B0604020202020204" pitchFamily="34" charset="0"/>
              <a:buNone/>
              <a:defRPr/>
            </a:pPr>
            <a:endParaRPr lang="en-US" dirty="0"/>
          </a:p>
          <a:p>
            <a:pPr defTabSz="1302096">
              <a:defRPr/>
            </a:pPr>
            <a:r>
              <a:rPr lang="en-US" dirty="0"/>
              <a:t>At this time, I’d like to hand the presentation over to our wonderful presenters. Thank you all so much for being with us today!</a:t>
            </a:r>
          </a:p>
          <a:p>
            <a:pPr defTabSz="1302096">
              <a:defRPr/>
            </a:pPr>
            <a:endParaRPr lang="en-US" dirty="0"/>
          </a:p>
          <a:p>
            <a:r>
              <a:rPr lang="en-US" i="1" dirty="0"/>
              <a:t>&lt;Program&gt;</a:t>
            </a:r>
          </a:p>
          <a:p>
            <a:endParaRPr lang="en-US" i="1" dirty="0"/>
          </a:p>
          <a:p>
            <a:r>
              <a:rPr lang="en-US" i="1" dirty="0"/>
              <a:t>&lt;Stephanie: Thank </a:t>
            </a:r>
            <a:r>
              <a:rPr lang="en-US" i="1" dirty="0" err="1"/>
              <a:t>yous</a:t>
            </a:r>
            <a:r>
              <a:rPr lang="en-US" i="1" dirty="0"/>
              <a:t>&gt; </a:t>
            </a:r>
          </a:p>
          <a:p>
            <a:r>
              <a:rPr lang="en-US" dirty="0"/>
              <a:t>Thank you Pattie and Sarah for taking time to share your experiences designing the New Library Commons at the University of Illinois Springfield</a:t>
            </a:r>
            <a:r>
              <a:rPr lang="en-US" dirty="0">
                <a:solidFill>
                  <a:srgbClr val="262402"/>
                </a:solidFill>
              </a:rPr>
              <a:t>. Also, thank you to everyone for joining this webinar and sharing your questions and comments. </a:t>
            </a:r>
          </a:p>
          <a:p>
            <a:endParaRPr lang="en-US" dirty="0"/>
          </a:p>
          <a:p>
            <a:r>
              <a:rPr lang="en-US" dirty="0"/>
              <a:t>Attendees will receive an email afterwards with links to a survey as well as where the recording will be made available. </a:t>
            </a:r>
            <a:endParaRPr lang="en-US" i="1" dirty="0"/>
          </a:p>
          <a:p>
            <a:endParaRPr lang="en-US" i="1" dirty="0"/>
          </a:p>
          <a:p>
            <a:r>
              <a:rPr lang="en-US" dirty="0"/>
              <a:t>Have a wonderful rest of your day everyone!</a:t>
            </a:r>
            <a:endParaRPr lang="en-US" i="1" dirty="0"/>
          </a:p>
          <a:p>
            <a:endParaRPr lang="en-US" dirty="0"/>
          </a:p>
        </p:txBody>
      </p:sp>
    </p:spTree>
    <p:extLst>
      <p:ext uri="{BB962C8B-B14F-4D97-AF65-F5344CB8AC3E}">
        <p14:creationId xmlns:p14="http://schemas.microsoft.com/office/powerpoint/2010/main" val="2542776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original plan as submitted received state approval June 20</a:t>
            </a:r>
          </a:p>
          <a:p>
            <a:r>
              <a:rPr lang="en-US" dirty="0"/>
              <a:t>Building Committees</a:t>
            </a:r>
          </a:p>
          <a:p>
            <a:r>
              <a:rPr lang="en-US" dirty="0"/>
              <a:t>Controlling expectations</a:t>
            </a:r>
          </a:p>
          <a:p>
            <a:r>
              <a:rPr lang="en-US" dirty="0"/>
              <a:t>Compromises</a:t>
            </a:r>
          </a:p>
          <a:p>
            <a:endParaRPr lang="en-US" dirty="0"/>
          </a:p>
        </p:txBody>
      </p:sp>
      <p:sp>
        <p:nvSpPr>
          <p:cNvPr id="4" name="Slide Number Placeholder 3"/>
          <p:cNvSpPr>
            <a:spLocks noGrp="1"/>
          </p:cNvSpPr>
          <p:nvPr>
            <p:ph type="sldNum" sz="quarter" idx="5"/>
          </p:nvPr>
        </p:nvSpPr>
        <p:spPr/>
        <p:txBody>
          <a:bodyPr/>
          <a:lstStyle/>
          <a:p>
            <a:fld id="{DA6FBCF5-E7D6-422B-945C-4E200082D378}" type="slidenum">
              <a:rPr lang="en-US" smtClean="0"/>
              <a:t>3</a:t>
            </a:fld>
            <a:endParaRPr lang="en-US"/>
          </a:p>
        </p:txBody>
      </p:sp>
    </p:spTree>
    <p:extLst>
      <p:ext uri="{BB962C8B-B14F-4D97-AF65-F5344CB8AC3E}">
        <p14:creationId xmlns:p14="http://schemas.microsoft.com/office/powerpoint/2010/main" val="264489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Programming: Led by the architects and incredibly siloed. Focused more on what we currently have instead of conversations about future needs or how units would work together. </a:t>
            </a:r>
          </a:p>
          <a:p>
            <a:endParaRPr lang="en-US" dirty="0"/>
          </a:p>
          <a:p>
            <a:endParaRPr lang="en-US" dirty="0"/>
          </a:p>
        </p:txBody>
      </p:sp>
      <p:sp>
        <p:nvSpPr>
          <p:cNvPr id="4" name="Slide Number Placeholder 3"/>
          <p:cNvSpPr>
            <a:spLocks noGrp="1"/>
          </p:cNvSpPr>
          <p:nvPr>
            <p:ph type="sldNum" sz="quarter" idx="5"/>
          </p:nvPr>
        </p:nvSpPr>
        <p:spPr/>
        <p:txBody>
          <a:bodyPr/>
          <a:lstStyle/>
          <a:p>
            <a:fld id="{DA6FBCF5-E7D6-422B-945C-4E200082D378}" type="slidenum">
              <a:rPr lang="en-US" smtClean="0"/>
              <a:t>11</a:t>
            </a:fld>
            <a:endParaRPr lang="en-US"/>
          </a:p>
        </p:txBody>
      </p:sp>
    </p:spTree>
    <p:extLst>
      <p:ext uri="{BB962C8B-B14F-4D97-AF65-F5344CB8AC3E}">
        <p14:creationId xmlns:p14="http://schemas.microsoft.com/office/powerpoint/2010/main" val="58081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Architect wrote a vision; we wrote our own Vision</a:t>
            </a:r>
          </a:p>
          <a:p>
            <a:r>
              <a:rPr lang="en-US" dirty="0"/>
              <a:t>Services inventory and service point mapping</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A6FBCF5-E7D6-422B-945C-4E200082D378}" type="slidenum">
              <a:rPr lang="en-US" smtClean="0"/>
              <a:t>13</a:t>
            </a:fld>
            <a:endParaRPr lang="en-US"/>
          </a:p>
        </p:txBody>
      </p:sp>
    </p:spTree>
    <p:extLst>
      <p:ext uri="{BB962C8B-B14F-4D97-AF65-F5344CB8AC3E}">
        <p14:creationId xmlns:p14="http://schemas.microsoft.com/office/powerpoint/2010/main" val="2625999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we own the building – current building and tenants -communication and maintenance, service and student training</a:t>
            </a:r>
          </a:p>
          <a:p>
            <a:r>
              <a:rPr lang="en-US" dirty="0"/>
              <a:t>Meeting with Student Union</a:t>
            </a:r>
          </a:p>
          <a:p>
            <a:r>
              <a:rPr lang="en-US" dirty="0"/>
              <a:t>MOUs and service contracts</a:t>
            </a:r>
          </a:p>
        </p:txBody>
      </p:sp>
      <p:sp>
        <p:nvSpPr>
          <p:cNvPr id="4" name="Slide Number Placeholder 3"/>
          <p:cNvSpPr>
            <a:spLocks noGrp="1"/>
          </p:cNvSpPr>
          <p:nvPr>
            <p:ph type="sldNum" sz="quarter" idx="5"/>
          </p:nvPr>
        </p:nvSpPr>
        <p:spPr/>
        <p:txBody>
          <a:bodyPr/>
          <a:lstStyle/>
          <a:p>
            <a:fld id="{DA6FBCF5-E7D6-422B-945C-4E200082D378}" type="slidenum">
              <a:rPr lang="en-US" smtClean="0"/>
              <a:t>22</a:t>
            </a:fld>
            <a:endParaRPr lang="en-US"/>
          </a:p>
        </p:txBody>
      </p:sp>
    </p:spTree>
    <p:extLst>
      <p:ext uri="{BB962C8B-B14F-4D97-AF65-F5344CB8AC3E}">
        <p14:creationId xmlns:p14="http://schemas.microsoft.com/office/powerpoint/2010/main" val="2281085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assume that requests made will make it to the drawings</a:t>
            </a:r>
          </a:p>
          <a:p>
            <a:r>
              <a:rPr lang="en-US" dirty="0"/>
              <a:t>Comments and follow through process</a:t>
            </a:r>
          </a:p>
        </p:txBody>
      </p:sp>
      <p:sp>
        <p:nvSpPr>
          <p:cNvPr id="4" name="Slide Number Placeholder 3"/>
          <p:cNvSpPr>
            <a:spLocks noGrp="1"/>
          </p:cNvSpPr>
          <p:nvPr>
            <p:ph type="sldNum" sz="quarter" idx="5"/>
          </p:nvPr>
        </p:nvSpPr>
        <p:spPr/>
        <p:txBody>
          <a:bodyPr/>
          <a:lstStyle/>
          <a:p>
            <a:fld id="{DA6FBCF5-E7D6-422B-945C-4E200082D378}" type="slidenum">
              <a:rPr lang="en-US" smtClean="0"/>
              <a:t>24</a:t>
            </a:fld>
            <a:endParaRPr lang="en-US"/>
          </a:p>
        </p:txBody>
      </p:sp>
    </p:spTree>
    <p:extLst>
      <p:ext uri="{BB962C8B-B14F-4D97-AF65-F5344CB8AC3E}">
        <p14:creationId xmlns:p14="http://schemas.microsoft.com/office/powerpoint/2010/main" val="1630740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Weeding</a:t>
            </a:r>
          </a:p>
          <a:p>
            <a:r>
              <a:rPr lang="en-US" dirty="0"/>
              <a:t>If the building doesn’t come to pass, the weeding still needed done. </a:t>
            </a:r>
          </a:p>
          <a:p>
            <a:r>
              <a:rPr lang="en-US" dirty="0"/>
              <a:t>Operations planning with other units – budgets, employees, maintenance – what is shared and what is </a:t>
            </a:r>
            <a:r>
              <a:rPr lang="en-US"/>
              <a:t>per unit</a:t>
            </a:r>
            <a:endParaRPr lang="en-US" dirty="0"/>
          </a:p>
        </p:txBody>
      </p:sp>
      <p:sp>
        <p:nvSpPr>
          <p:cNvPr id="4" name="Slide Number Placeholder 3"/>
          <p:cNvSpPr>
            <a:spLocks noGrp="1"/>
          </p:cNvSpPr>
          <p:nvPr>
            <p:ph type="sldNum" sz="quarter" idx="5"/>
          </p:nvPr>
        </p:nvSpPr>
        <p:spPr/>
        <p:txBody>
          <a:bodyPr/>
          <a:lstStyle/>
          <a:p>
            <a:fld id="{DA6FBCF5-E7D6-422B-945C-4E200082D378}" type="slidenum">
              <a:rPr lang="en-US" smtClean="0"/>
              <a:t>26</a:t>
            </a:fld>
            <a:endParaRPr lang="en-US"/>
          </a:p>
        </p:txBody>
      </p:sp>
    </p:spTree>
    <p:extLst>
      <p:ext uri="{BB962C8B-B14F-4D97-AF65-F5344CB8AC3E}">
        <p14:creationId xmlns:p14="http://schemas.microsoft.com/office/powerpoint/2010/main" val="2054191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Internal reorganization – AUL for operations and planning, overlap between ITS and Library Systems</a:t>
            </a:r>
          </a:p>
          <a:p>
            <a:r>
              <a:rPr lang="en-US" dirty="0"/>
              <a:t>Joint Services and operations</a:t>
            </a:r>
          </a:p>
        </p:txBody>
      </p:sp>
      <p:sp>
        <p:nvSpPr>
          <p:cNvPr id="4" name="Slide Number Placeholder 3"/>
          <p:cNvSpPr>
            <a:spLocks noGrp="1"/>
          </p:cNvSpPr>
          <p:nvPr>
            <p:ph type="sldNum" sz="quarter" idx="5"/>
          </p:nvPr>
        </p:nvSpPr>
        <p:spPr/>
        <p:txBody>
          <a:bodyPr/>
          <a:lstStyle/>
          <a:p>
            <a:fld id="{DA6FBCF5-E7D6-422B-945C-4E200082D378}" type="slidenum">
              <a:rPr lang="en-US" smtClean="0"/>
              <a:t>27</a:t>
            </a:fld>
            <a:endParaRPr lang="en-US"/>
          </a:p>
        </p:txBody>
      </p:sp>
    </p:spTree>
    <p:extLst>
      <p:ext uri="{BB962C8B-B14F-4D97-AF65-F5344CB8AC3E}">
        <p14:creationId xmlns:p14="http://schemas.microsoft.com/office/powerpoint/2010/main" val="28523063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dirty="0">
              <a:latin typeface="Arial" panose="020B0604020202020204" pitchFamily="34" charset="0"/>
            </a:endParaRPr>
          </a:p>
        </p:txBody>
      </p:sp>
      <p:pic>
        <p:nvPicPr>
          <p:cNvPr id="5" name="Picture 17" descr="largepurplelogo-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5367" y="1358901"/>
            <a:ext cx="3092451" cy="2322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477001"/>
            <a:ext cx="12192000" cy="16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9" descr="CARLI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51351" y="3906838"/>
            <a:ext cx="29845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4919196"/>
            <a:ext cx="10363200" cy="1079293"/>
          </a:xfrm>
        </p:spPr>
        <p:txBody>
          <a:bodyPr>
            <a:normAutofit/>
          </a:bodyPr>
          <a:lstStyle>
            <a:lvl1pPr>
              <a:defRPr sz="3200" cap="all">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5740694"/>
            <a:ext cx="8534400" cy="987225"/>
          </a:xfrm>
        </p:spPr>
        <p:txBody>
          <a:bodyPr>
            <a:normAutofit/>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412887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Rectangle 6"/>
          <p:cNvSpPr/>
          <p:nvPr/>
        </p:nvSpPr>
        <p:spPr>
          <a:xfrm>
            <a:off x="0" y="4895850"/>
            <a:ext cx="12192000" cy="15128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latin typeface="Arial" panose="020B0604020202020204" pitchFamily="34" charset="0"/>
              </a:rPr>
              <a:t> </a:t>
            </a:r>
          </a:p>
        </p:txBody>
      </p:sp>
      <p:sp>
        <p:nvSpPr>
          <p:cNvPr id="2" name="Picture Placeholder 8"/>
          <p:cNvSpPr>
            <a:spLocks noGrp="1"/>
          </p:cNvSpPr>
          <p:nvPr>
            <p:ph type="pic" sz="quarter" idx="10"/>
          </p:nvPr>
        </p:nvSpPr>
        <p:spPr>
          <a:xfrm>
            <a:off x="0" y="1"/>
            <a:ext cx="12192000" cy="4895272"/>
          </a:xfrm>
        </p:spPr>
        <p:txBody>
          <a:bodyPr rtlCol="0">
            <a:normAutofit/>
          </a:bodyPr>
          <a:lstStyle/>
          <a:p>
            <a:pPr lvl="0"/>
            <a:r>
              <a:rPr lang="en-US" noProof="0"/>
              <a:t>Drag picture to placeholder or click icon to add</a:t>
            </a:r>
            <a:endParaRPr lang="en-US" noProof="0" dirty="0"/>
          </a:p>
        </p:txBody>
      </p:sp>
      <p:sp>
        <p:nvSpPr>
          <p:cNvPr id="5" name="Title 1"/>
          <p:cNvSpPr>
            <a:spLocks noGrp="1"/>
          </p:cNvSpPr>
          <p:nvPr>
            <p:ph type="title"/>
          </p:nvPr>
        </p:nvSpPr>
        <p:spPr>
          <a:xfrm>
            <a:off x="1339274" y="5323455"/>
            <a:ext cx="9698181" cy="1362075"/>
          </a:xfrm>
        </p:spPr>
        <p:txBody>
          <a:bodyPr anchor="t">
            <a:normAutofit/>
          </a:bodyPr>
          <a:lstStyle>
            <a:lvl1pPr algn="l">
              <a:defRPr sz="2800" b="1" cap="all">
                <a:solidFill>
                  <a:schemeClr val="bg2"/>
                </a:solidFill>
              </a:defRPr>
            </a:lvl1pPr>
          </a:lstStyle>
          <a:p>
            <a:r>
              <a:rPr lang="en-US"/>
              <a:t>Click to edit Master title style</a:t>
            </a:r>
            <a:endParaRPr lang="en-US" dirty="0"/>
          </a:p>
        </p:txBody>
      </p:sp>
      <p:sp>
        <p:nvSpPr>
          <p:cNvPr id="6" name="Text Placeholder 2"/>
          <p:cNvSpPr>
            <a:spLocks noGrp="1"/>
          </p:cNvSpPr>
          <p:nvPr>
            <p:ph type="body" idx="1"/>
          </p:nvPr>
        </p:nvSpPr>
        <p:spPr>
          <a:xfrm>
            <a:off x="1339273" y="4504306"/>
            <a:ext cx="9987011" cy="819148"/>
          </a:xfrm>
        </p:spPr>
        <p:txBody>
          <a:bodyPr anchor="b">
            <a:normAutofit/>
          </a:bodyPr>
          <a:lstStyle>
            <a:lvl1pPr marL="0" indent="0">
              <a:buNone/>
              <a:defRPr sz="1600">
                <a:solidFill>
                  <a:schemeClr val="bg1">
                    <a:lumMod val="8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84790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7" name="Rectangle 6"/>
          <p:cNvSpPr/>
          <p:nvPr/>
        </p:nvSpPr>
        <p:spPr>
          <a:xfrm>
            <a:off x="6307667" y="0"/>
            <a:ext cx="5884333" cy="641508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latin typeface="Arial" panose="020B0604020202020204" pitchFamily="34" charset="0"/>
              </a:rPr>
              <a:t> </a:t>
            </a:r>
          </a:p>
        </p:txBody>
      </p:sp>
      <p:sp>
        <p:nvSpPr>
          <p:cNvPr id="3" name="Title 1"/>
          <p:cNvSpPr>
            <a:spLocks noGrp="1"/>
          </p:cNvSpPr>
          <p:nvPr>
            <p:ph type="ctrTitle"/>
          </p:nvPr>
        </p:nvSpPr>
        <p:spPr>
          <a:xfrm>
            <a:off x="6581541" y="349638"/>
            <a:ext cx="5289673" cy="800046"/>
          </a:xfrm>
        </p:spPr>
        <p:txBody>
          <a:bodyPr>
            <a:normAutofit/>
          </a:bodyPr>
          <a:lstStyle>
            <a:lvl1pPr algn="l">
              <a:defRPr sz="2400">
                <a:solidFill>
                  <a:schemeClr val="bg2"/>
                </a:solidFill>
              </a:defRPr>
            </a:lvl1pPr>
          </a:lstStyle>
          <a:p>
            <a:r>
              <a:rPr lang="en-US"/>
              <a:t>Click to edit Master title style</a:t>
            </a:r>
            <a:endParaRPr lang="en-US" dirty="0"/>
          </a:p>
        </p:txBody>
      </p:sp>
      <p:sp>
        <p:nvSpPr>
          <p:cNvPr id="4" name="Content Placeholder 10"/>
          <p:cNvSpPr>
            <a:spLocks noGrp="1"/>
          </p:cNvSpPr>
          <p:nvPr>
            <p:ph sz="quarter" idx="10"/>
          </p:nvPr>
        </p:nvSpPr>
        <p:spPr>
          <a:xfrm>
            <a:off x="6580718" y="1243263"/>
            <a:ext cx="5289549"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2"/>
          <p:cNvSpPr>
            <a:spLocks noGrp="1"/>
          </p:cNvSpPr>
          <p:nvPr>
            <p:ph type="pic" sz="quarter" idx="11"/>
          </p:nvPr>
        </p:nvSpPr>
        <p:spPr>
          <a:xfrm>
            <a:off x="0" y="0"/>
            <a:ext cx="6231467" cy="3247320"/>
          </a:xfrm>
        </p:spPr>
        <p:txBody>
          <a:bodyPr rtlCol="0">
            <a:normAutofit/>
          </a:bodyPr>
          <a:lstStyle/>
          <a:p>
            <a:pPr lvl="0"/>
            <a:r>
              <a:rPr lang="en-US" noProof="0"/>
              <a:t>Drag picture to placeholder or click icon to add</a:t>
            </a:r>
          </a:p>
        </p:txBody>
      </p:sp>
      <p:sp>
        <p:nvSpPr>
          <p:cNvPr id="6" name="Picture Placeholder 14"/>
          <p:cNvSpPr>
            <a:spLocks noGrp="1"/>
          </p:cNvSpPr>
          <p:nvPr>
            <p:ph type="pic" sz="quarter" idx="12"/>
          </p:nvPr>
        </p:nvSpPr>
        <p:spPr>
          <a:xfrm>
            <a:off x="0" y="3313124"/>
            <a:ext cx="6231467" cy="3100388"/>
          </a:xfrm>
        </p:spPr>
        <p:txBody>
          <a:bodyPr rtlCol="0">
            <a:normAutofit/>
          </a:bodyPr>
          <a:lstStyle/>
          <a:p>
            <a:pPr lvl="0"/>
            <a:r>
              <a:rPr lang="en-US" noProof="0"/>
              <a:t>Drag picture to placeholder or click icon to add</a:t>
            </a:r>
          </a:p>
        </p:txBody>
      </p:sp>
    </p:spTree>
    <p:extLst>
      <p:ext uri="{BB962C8B-B14F-4D97-AF65-F5344CB8AC3E}">
        <p14:creationId xmlns:p14="http://schemas.microsoft.com/office/powerpoint/2010/main" val="2100976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7" name="Rectangle 6"/>
          <p:cNvSpPr/>
          <p:nvPr/>
        </p:nvSpPr>
        <p:spPr>
          <a:xfrm>
            <a:off x="6307667" y="0"/>
            <a:ext cx="5884333" cy="64150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latin typeface="Arial" panose="020B0604020202020204" pitchFamily="34" charset="0"/>
              </a:rPr>
              <a:t> </a:t>
            </a:r>
          </a:p>
        </p:txBody>
      </p:sp>
      <p:sp>
        <p:nvSpPr>
          <p:cNvPr id="3" name="Title 1"/>
          <p:cNvSpPr>
            <a:spLocks noGrp="1"/>
          </p:cNvSpPr>
          <p:nvPr>
            <p:ph type="ctrTitle"/>
          </p:nvPr>
        </p:nvSpPr>
        <p:spPr>
          <a:xfrm>
            <a:off x="6581541" y="349638"/>
            <a:ext cx="5289673" cy="800046"/>
          </a:xfrm>
        </p:spPr>
        <p:txBody>
          <a:bodyPr>
            <a:normAutofit/>
          </a:bodyPr>
          <a:lstStyle>
            <a:lvl1pPr algn="l">
              <a:defRPr sz="2400">
                <a:solidFill>
                  <a:schemeClr val="bg2"/>
                </a:solidFill>
              </a:defRPr>
            </a:lvl1pPr>
          </a:lstStyle>
          <a:p>
            <a:r>
              <a:rPr lang="en-US"/>
              <a:t>Click to edit Master title style</a:t>
            </a:r>
            <a:endParaRPr lang="en-US" dirty="0"/>
          </a:p>
        </p:txBody>
      </p:sp>
      <p:sp>
        <p:nvSpPr>
          <p:cNvPr id="4" name="Content Placeholder 10"/>
          <p:cNvSpPr>
            <a:spLocks noGrp="1"/>
          </p:cNvSpPr>
          <p:nvPr>
            <p:ph sz="quarter" idx="10"/>
          </p:nvPr>
        </p:nvSpPr>
        <p:spPr>
          <a:xfrm>
            <a:off x="6580718" y="1243263"/>
            <a:ext cx="5289549"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2"/>
          <p:cNvSpPr>
            <a:spLocks noGrp="1"/>
          </p:cNvSpPr>
          <p:nvPr>
            <p:ph type="pic" sz="quarter" idx="11"/>
          </p:nvPr>
        </p:nvSpPr>
        <p:spPr>
          <a:xfrm>
            <a:off x="0" y="0"/>
            <a:ext cx="6231467" cy="3247320"/>
          </a:xfrm>
        </p:spPr>
        <p:txBody>
          <a:bodyPr rtlCol="0">
            <a:normAutofit/>
          </a:bodyPr>
          <a:lstStyle/>
          <a:p>
            <a:pPr lvl="0"/>
            <a:r>
              <a:rPr lang="en-US" noProof="0"/>
              <a:t>Drag picture to placeholder or click icon to add</a:t>
            </a:r>
          </a:p>
        </p:txBody>
      </p:sp>
      <p:sp>
        <p:nvSpPr>
          <p:cNvPr id="6" name="Picture Placeholder 14"/>
          <p:cNvSpPr>
            <a:spLocks noGrp="1"/>
          </p:cNvSpPr>
          <p:nvPr>
            <p:ph type="pic" sz="quarter" idx="12"/>
          </p:nvPr>
        </p:nvSpPr>
        <p:spPr>
          <a:xfrm>
            <a:off x="0" y="3313124"/>
            <a:ext cx="6231467" cy="3100388"/>
          </a:xfrm>
        </p:spPr>
        <p:txBody>
          <a:bodyPr rtlCol="0">
            <a:normAutofit/>
          </a:bodyPr>
          <a:lstStyle/>
          <a:p>
            <a:pPr lvl="0"/>
            <a:r>
              <a:rPr lang="en-US" noProof="0"/>
              <a:t>Drag picture to placeholder or click icon to add</a:t>
            </a:r>
          </a:p>
        </p:txBody>
      </p:sp>
    </p:spTree>
    <p:extLst>
      <p:ext uri="{BB962C8B-B14F-4D97-AF65-F5344CB8AC3E}">
        <p14:creationId xmlns:p14="http://schemas.microsoft.com/office/powerpoint/2010/main" val="582784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7" name="Rectangle 6"/>
          <p:cNvSpPr/>
          <p:nvPr/>
        </p:nvSpPr>
        <p:spPr>
          <a:xfrm>
            <a:off x="6307667" y="0"/>
            <a:ext cx="5884333" cy="641508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latin typeface="Arial" panose="020B0604020202020204" pitchFamily="34" charset="0"/>
              </a:rPr>
              <a:t> </a:t>
            </a:r>
          </a:p>
        </p:txBody>
      </p:sp>
      <p:sp>
        <p:nvSpPr>
          <p:cNvPr id="3" name="Title 1"/>
          <p:cNvSpPr>
            <a:spLocks noGrp="1"/>
          </p:cNvSpPr>
          <p:nvPr>
            <p:ph type="ctrTitle"/>
          </p:nvPr>
        </p:nvSpPr>
        <p:spPr>
          <a:xfrm>
            <a:off x="6581541" y="349638"/>
            <a:ext cx="5289673" cy="800046"/>
          </a:xfrm>
        </p:spPr>
        <p:txBody>
          <a:bodyPr>
            <a:normAutofit/>
          </a:bodyPr>
          <a:lstStyle>
            <a:lvl1pPr algn="l">
              <a:defRPr sz="2400">
                <a:solidFill>
                  <a:schemeClr val="bg2"/>
                </a:solidFill>
              </a:defRPr>
            </a:lvl1pPr>
          </a:lstStyle>
          <a:p>
            <a:r>
              <a:rPr lang="en-US"/>
              <a:t>Click to edit Master title style</a:t>
            </a:r>
            <a:endParaRPr lang="en-US" dirty="0"/>
          </a:p>
        </p:txBody>
      </p:sp>
      <p:sp>
        <p:nvSpPr>
          <p:cNvPr id="4" name="Content Placeholder 10"/>
          <p:cNvSpPr>
            <a:spLocks noGrp="1"/>
          </p:cNvSpPr>
          <p:nvPr>
            <p:ph sz="quarter" idx="10"/>
          </p:nvPr>
        </p:nvSpPr>
        <p:spPr>
          <a:xfrm>
            <a:off x="6580718" y="1243263"/>
            <a:ext cx="5289549"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2"/>
          <p:cNvSpPr>
            <a:spLocks noGrp="1"/>
          </p:cNvSpPr>
          <p:nvPr>
            <p:ph type="pic" sz="quarter" idx="11"/>
          </p:nvPr>
        </p:nvSpPr>
        <p:spPr>
          <a:xfrm>
            <a:off x="0" y="0"/>
            <a:ext cx="6231467" cy="3247320"/>
          </a:xfrm>
        </p:spPr>
        <p:txBody>
          <a:bodyPr rtlCol="0">
            <a:normAutofit/>
          </a:bodyPr>
          <a:lstStyle/>
          <a:p>
            <a:pPr lvl="0"/>
            <a:r>
              <a:rPr lang="en-US" noProof="0"/>
              <a:t>Drag picture to placeholder or click icon to add</a:t>
            </a:r>
          </a:p>
        </p:txBody>
      </p:sp>
      <p:sp>
        <p:nvSpPr>
          <p:cNvPr id="6" name="Picture Placeholder 14"/>
          <p:cNvSpPr>
            <a:spLocks noGrp="1"/>
          </p:cNvSpPr>
          <p:nvPr>
            <p:ph type="pic" sz="quarter" idx="12"/>
          </p:nvPr>
        </p:nvSpPr>
        <p:spPr>
          <a:xfrm>
            <a:off x="0" y="3313124"/>
            <a:ext cx="6231467" cy="3100388"/>
          </a:xfrm>
        </p:spPr>
        <p:txBody>
          <a:bodyPr rtlCol="0">
            <a:normAutofit/>
          </a:bodyPr>
          <a:lstStyle/>
          <a:p>
            <a:pPr lvl="0"/>
            <a:r>
              <a:rPr lang="en-US" noProof="0"/>
              <a:t>Drag picture to placeholder or click icon to add</a:t>
            </a:r>
          </a:p>
        </p:txBody>
      </p:sp>
    </p:spTree>
    <p:extLst>
      <p:ext uri="{BB962C8B-B14F-4D97-AF65-F5344CB8AC3E}">
        <p14:creationId xmlns:p14="http://schemas.microsoft.com/office/powerpoint/2010/main" val="2098183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Rectangle 6"/>
          <p:cNvSpPr/>
          <p:nvPr/>
        </p:nvSpPr>
        <p:spPr>
          <a:xfrm>
            <a:off x="6307667" y="0"/>
            <a:ext cx="5884333" cy="64150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latin typeface="Arial" panose="020B0604020202020204" pitchFamily="34" charset="0"/>
              </a:rPr>
              <a:t> </a:t>
            </a:r>
          </a:p>
        </p:txBody>
      </p:sp>
      <p:sp>
        <p:nvSpPr>
          <p:cNvPr id="3" name="Title 1"/>
          <p:cNvSpPr>
            <a:spLocks noGrp="1"/>
          </p:cNvSpPr>
          <p:nvPr>
            <p:ph type="ctrTitle"/>
          </p:nvPr>
        </p:nvSpPr>
        <p:spPr>
          <a:xfrm>
            <a:off x="6581541" y="349638"/>
            <a:ext cx="5289673" cy="800046"/>
          </a:xfrm>
        </p:spPr>
        <p:txBody>
          <a:bodyPr>
            <a:normAutofit/>
          </a:bodyPr>
          <a:lstStyle>
            <a:lvl1pPr algn="l">
              <a:defRPr sz="2400">
                <a:solidFill>
                  <a:schemeClr val="bg2"/>
                </a:solidFill>
              </a:defRPr>
            </a:lvl1pPr>
          </a:lstStyle>
          <a:p>
            <a:r>
              <a:rPr lang="en-US"/>
              <a:t>Click to edit Master title style</a:t>
            </a:r>
            <a:endParaRPr lang="en-US" dirty="0"/>
          </a:p>
        </p:txBody>
      </p:sp>
      <p:sp>
        <p:nvSpPr>
          <p:cNvPr id="4" name="Content Placeholder 10"/>
          <p:cNvSpPr>
            <a:spLocks noGrp="1"/>
          </p:cNvSpPr>
          <p:nvPr>
            <p:ph sz="quarter" idx="10"/>
          </p:nvPr>
        </p:nvSpPr>
        <p:spPr>
          <a:xfrm>
            <a:off x="6580718" y="1243263"/>
            <a:ext cx="5289549"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2"/>
          <p:cNvSpPr>
            <a:spLocks noGrp="1"/>
          </p:cNvSpPr>
          <p:nvPr>
            <p:ph type="pic" sz="quarter" idx="11"/>
          </p:nvPr>
        </p:nvSpPr>
        <p:spPr>
          <a:xfrm>
            <a:off x="0" y="0"/>
            <a:ext cx="6231467" cy="3247320"/>
          </a:xfrm>
        </p:spPr>
        <p:txBody>
          <a:bodyPr rtlCol="0">
            <a:normAutofit/>
          </a:bodyPr>
          <a:lstStyle/>
          <a:p>
            <a:pPr lvl="0"/>
            <a:r>
              <a:rPr lang="en-US" noProof="0"/>
              <a:t>Drag picture to placeholder or click icon to add</a:t>
            </a:r>
          </a:p>
        </p:txBody>
      </p:sp>
      <p:sp>
        <p:nvSpPr>
          <p:cNvPr id="6" name="Picture Placeholder 14"/>
          <p:cNvSpPr>
            <a:spLocks noGrp="1"/>
          </p:cNvSpPr>
          <p:nvPr>
            <p:ph type="pic" sz="quarter" idx="12"/>
          </p:nvPr>
        </p:nvSpPr>
        <p:spPr>
          <a:xfrm>
            <a:off x="0" y="3313124"/>
            <a:ext cx="6231467" cy="3100388"/>
          </a:xfrm>
        </p:spPr>
        <p:txBody>
          <a:bodyPr rtlCol="0">
            <a:normAutofit/>
          </a:bodyPr>
          <a:lstStyle/>
          <a:p>
            <a:pPr lvl="0"/>
            <a:r>
              <a:rPr lang="en-US" noProof="0"/>
              <a:t>Drag picture to placeholder or click icon to add</a:t>
            </a:r>
          </a:p>
        </p:txBody>
      </p:sp>
    </p:spTree>
    <p:extLst>
      <p:ext uri="{BB962C8B-B14F-4D97-AF65-F5344CB8AC3E}">
        <p14:creationId xmlns:p14="http://schemas.microsoft.com/office/powerpoint/2010/main" val="2493086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7" name="Rectangle 6"/>
          <p:cNvSpPr/>
          <p:nvPr/>
        </p:nvSpPr>
        <p:spPr>
          <a:xfrm>
            <a:off x="6307667" y="0"/>
            <a:ext cx="5884333" cy="64150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latin typeface="Arial" panose="020B0604020202020204" pitchFamily="34" charset="0"/>
              </a:rPr>
              <a:t> </a:t>
            </a:r>
          </a:p>
        </p:txBody>
      </p:sp>
      <p:sp>
        <p:nvSpPr>
          <p:cNvPr id="3" name="Title 1"/>
          <p:cNvSpPr>
            <a:spLocks noGrp="1"/>
          </p:cNvSpPr>
          <p:nvPr>
            <p:ph type="ctrTitle"/>
          </p:nvPr>
        </p:nvSpPr>
        <p:spPr>
          <a:xfrm>
            <a:off x="6581541" y="349638"/>
            <a:ext cx="5289673" cy="800046"/>
          </a:xfrm>
        </p:spPr>
        <p:txBody>
          <a:bodyPr>
            <a:normAutofit/>
          </a:bodyPr>
          <a:lstStyle>
            <a:lvl1pPr algn="l">
              <a:defRPr sz="2400">
                <a:solidFill>
                  <a:schemeClr val="bg2"/>
                </a:solidFill>
              </a:defRPr>
            </a:lvl1pPr>
          </a:lstStyle>
          <a:p>
            <a:r>
              <a:rPr lang="en-US"/>
              <a:t>Click to edit Master title style</a:t>
            </a:r>
            <a:endParaRPr lang="en-US" dirty="0"/>
          </a:p>
        </p:txBody>
      </p:sp>
      <p:sp>
        <p:nvSpPr>
          <p:cNvPr id="4" name="Content Placeholder 10"/>
          <p:cNvSpPr>
            <a:spLocks noGrp="1"/>
          </p:cNvSpPr>
          <p:nvPr>
            <p:ph sz="quarter" idx="10"/>
          </p:nvPr>
        </p:nvSpPr>
        <p:spPr>
          <a:xfrm>
            <a:off x="6580718" y="1243263"/>
            <a:ext cx="5289549"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2"/>
          <p:cNvSpPr>
            <a:spLocks noGrp="1"/>
          </p:cNvSpPr>
          <p:nvPr>
            <p:ph type="pic" sz="quarter" idx="11"/>
          </p:nvPr>
        </p:nvSpPr>
        <p:spPr>
          <a:xfrm>
            <a:off x="0" y="0"/>
            <a:ext cx="6231467" cy="3247320"/>
          </a:xfrm>
        </p:spPr>
        <p:txBody>
          <a:bodyPr rtlCol="0">
            <a:normAutofit/>
          </a:bodyPr>
          <a:lstStyle/>
          <a:p>
            <a:pPr lvl="0"/>
            <a:r>
              <a:rPr lang="en-US" noProof="0"/>
              <a:t>Drag picture to placeholder or click icon to add</a:t>
            </a:r>
          </a:p>
        </p:txBody>
      </p:sp>
      <p:sp>
        <p:nvSpPr>
          <p:cNvPr id="6" name="Picture Placeholder 14"/>
          <p:cNvSpPr>
            <a:spLocks noGrp="1"/>
          </p:cNvSpPr>
          <p:nvPr>
            <p:ph type="pic" sz="quarter" idx="12"/>
          </p:nvPr>
        </p:nvSpPr>
        <p:spPr>
          <a:xfrm>
            <a:off x="0" y="3313124"/>
            <a:ext cx="6231467" cy="3100388"/>
          </a:xfrm>
        </p:spPr>
        <p:txBody>
          <a:bodyPr rtlCol="0">
            <a:normAutofit/>
          </a:bodyPr>
          <a:lstStyle/>
          <a:p>
            <a:pPr lvl="0"/>
            <a:r>
              <a:rPr lang="en-US" noProof="0"/>
              <a:t>Drag picture to placeholder or click icon to add</a:t>
            </a:r>
          </a:p>
        </p:txBody>
      </p:sp>
    </p:spTree>
    <p:extLst>
      <p:ext uri="{BB962C8B-B14F-4D97-AF65-F5344CB8AC3E}">
        <p14:creationId xmlns:p14="http://schemas.microsoft.com/office/powerpoint/2010/main" val="4267883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Rectangle 6"/>
          <p:cNvSpPr/>
          <p:nvPr/>
        </p:nvSpPr>
        <p:spPr>
          <a:xfrm>
            <a:off x="0" y="-9525"/>
            <a:ext cx="12192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latin typeface="Arial" panose="020B0604020202020204" pitchFamily="34" charset="0"/>
              </a:rPr>
              <a:t> </a:t>
            </a:r>
          </a:p>
        </p:txBody>
      </p:sp>
      <p:sp>
        <p:nvSpPr>
          <p:cNvPr id="2" name="Content Placeholder 2"/>
          <p:cNvSpPr>
            <a:spLocks noGrp="1"/>
          </p:cNvSpPr>
          <p:nvPr>
            <p:ph idx="1"/>
          </p:nvPr>
        </p:nvSpPr>
        <p:spPr>
          <a:xfrm>
            <a:off x="416077" y="759030"/>
            <a:ext cx="6311076" cy="54408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307220" y="-94785"/>
            <a:ext cx="10972800" cy="602796"/>
          </a:xfrm>
        </p:spPr>
        <p:txBody>
          <a:bodyPr>
            <a:normAutofit/>
          </a:bodyPr>
          <a:lstStyle>
            <a:lvl1pPr>
              <a:defRPr sz="1600" cap="all">
                <a:solidFill>
                  <a:schemeClr val="bg2"/>
                </a:solidFill>
              </a:defRPr>
            </a:lvl1pPr>
          </a:lstStyle>
          <a:p>
            <a:r>
              <a:rPr lang="en-US"/>
              <a:t>Click to edit Master title style</a:t>
            </a:r>
            <a:endParaRPr lang="en-US" dirty="0"/>
          </a:p>
        </p:txBody>
      </p:sp>
      <p:sp>
        <p:nvSpPr>
          <p:cNvPr id="5" name="Chart Placeholder 9"/>
          <p:cNvSpPr>
            <a:spLocks noGrp="1"/>
          </p:cNvSpPr>
          <p:nvPr>
            <p:ph type="chart" sz="quarter" idx="10"/>
          </p:nvPr>
        </p:nvSpPr>
        <p:spPr>
          <a:xfrm>
            <a:off x="6881284" y="758826"/>
            <a:ext cx="5018616" cy="2473325"/>
          </a:xfrm>
        </p:spPr>
        <p:txBody>
          <a:bodyPr rtlCol="0">
            <a:normAutofit/>
          </a:bodyPr>
          <a:lstStyle/>
          <a:p>
            <a:pPr lvl="0"/>
            <a:r>
              <a:rPr lang="en-US" noProof="0"/>
              <a:t>Click icon to add chart</a:t>
            </a:r>
          </a:p>
        </p:txBody>
      </p:sp>
      <p:sp>
        <p:nvSpPr>
          <p:cNvPr id="6" name="Picture Placeholder 11"/>
          <p:cNvSpPr>
            <a:spLocks noGrp="1"/>
          </p:cNvSpPr>
          <p:nvPr>
            <p:ph type="pic" sz="quarter" idx="11"/>
          </p:nvPr>
        </p:nvSpPr>
        <p:spPr>
          <a:xfrm>
            <a:off x="6881284" y="3394076"/>
            <a:ext cx="5018616" cy="2805113"/>
          </a:xfrm>
        </p:spPr>
        <p:txBody>
          <a:bodyPr rtlCol="0">
            <a:normAutofit/>
          </a:bodyPr>
          <a:lstStyle/>
          <a:p>
            <a:pPr lvl="0"/>
            <a:r>
              <a:rPr lang="en-US" noProof="0"/>
              <a:t>Drag picture to placeholder or click icon to add</a:t>
            </a:r>
          </a:p>
        </p:txBody>
      </p:sp>
    </p:spTree>
    <p:extLst>
      <p:ext uri="{BB962C8B-B14F-4D97-AF65-F5344CB8AC3E}">
        <p14:creationId xmlns:p14="http://schemas.microsoft.com/office/powerpoint/2010/main" val="708781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Rectangle 4"/>
          <p:cNvSpPr/>
          <p:nvPr/>
        </p:nvSpPr>
        <p:spPr>
          <a:xfrm>
            <a:off x="0" y="-9525"/>
            <a:ext cx="12192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latin typeface="Arial" panose="020B0604020202020204" pitchFamily="34" charset="0"/>
              </a:rPr>
              <a:t> </a:t>
            </a:r>
          </a:p>
        </p:txBody>
      </p:sp>
      <p:sp>
        <p:nvSpPr>
          <p:cNvPr id="2" name="Content Placeholder 2"/>
          <p:cNvSpPr>
            <a:spLocks noGrp="1"/>
          </p:cNvSpPr>
          <p:nvPr>
            <p:ph idx="1"/>
          </p:nvPr>
        </p:nvSpPr>
        <p:spPr>
          <a:xfrm>
            <a:off x="416077" y="1397001"/>
            <a:ext cx="11329500" cy="37638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307220" y="-94785"/>
            <a:ext cx="10972800" cy="602796"/>
          </a:xfrm>
        </p:spPr>
        <p:txBody>
          <a:bodyPr>
            <a:normAutofit/>
          </a:bodyPr>
          <a:lstStyle>
            <a:lvl1pPr>
              <a:defRPr sz="1600" cap="all">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119293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Rectangle 4"/>
          <p:cNvSpPr/>
          <p:nvPr/>
        </p:nvSpPr>
        <p:spPr>
          <a:xfrm>
            <a:off x="0" y="-9525"/>
            <a:ext cx="12192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latin typeface="Arial" panose="020B0604020202020204" pitchFamily="34" charset="0"/>
              </a:rPr>
              <a:t> </a:t>
            </a:r>
          </a:p>
        </p:txBody>
      </p:sp>
      <p:sp>
        <p:nvSpPr>
          <p:cNvPr id="2" name="Content Placeholder 2"/>
          <p:cNvSpPr>
            <a:spLocks noGrp="1"/>
          </p:cNvSpPr>
          <p:nvPr>
            <p:ph idx="1"/>
          </p:nvPr>
        </p:nvSpPr>
        <p:spPr>
          <a:xfrm>
            <a:off x="416077" y="5369701"/>
            <a:ext cx="11329500" cy="864845"/>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title"/>
          </p:nvPr>
        </p:nvSpPr>
        <p:spPr>
          <a:xfrm>
            <a:off x="307220" y="-94785"/>
            <a:ext cx="10972800" cy="602796"/>
          </a:xfrm>
        </p:spPr>
        <p:txBody>
          <a:bodyPr>
            <a:normAutofit/>
          </a:bodyPr>
          <a:lstStyle>
            <a:lvl1pPr>
              <a:defRPr sz="1600" cap="all">
                <a:solidFill>
                  <a:schemeClr val="bg2"/>
                </a:solidFill>
              </a:defRPr>
            </a:lvl1pPr>
          </a:lstStyle>
          <a:p>
            <a:r>
              <a:rPr lang="en-US"/>
              <a:t>Click to edit Master title style</a:t>
            </a:r>
            <a:endParaRPr lang="en-US" dirty="0"/>
          </a:p>
        </p:txBody>
      </p:sp>
      <p:sp>
        <p:nvSpPr>
          <p:cNvPr id="6" name="Chart Placeholder 4"/>
          <p:cNvSpPr>
            <a:spLocks noGrp="1"/>
          </p:cNvSpPr>
          <p:nvPr>
            <p:ph type="chart" sz="quarter" idx="10"/>
          </p:nvPr>
        </p:nvSpPr>
        <p:spPr>
          <a:xfrm>
            <a:off x="416077" y="1004888"/>
            <a:ext cx="11329308" cy="4144962"/>
          </a:xfrm>
        </p:spPr>
        <p:txBody>
          <a:bodyPr rtlCol="0">
            <a:normAutofit/>
          </a:bodyPr>
          <a:lstStyle/>
          <a:p>
            <a:pPr lvl="0"/>
            <a:r>
              <a:rPr lang="en-US" noProof="0"/>
              <a:t>Click icon to add chart</a:t>
            </a:r>
          </a:p>
        </p:txBody>
      </p:sp>
    </p:spTree>
    <p:extLst>
      <p:ext uri="{BB962C8B-B14F-4D97-AF65-F5344CB8AC3E}">
        <p14:creationId xmlns:p14="http://schemas.microsoft.com/office/powerpoint/2010/main" val="4023137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Picture Placeholder 5"/>
          <p:cNvSpPr>
            <a:spLocks noGrp="1"/>
          </p:cNvSpPr>
          <p:nvPr>
            <p:ph type="pic" sz="quarter" idx="10"/>
          </p:nvPr>
        </p:nvSpPr>
        <p:spPr>
          <a:xfrm>
            <a:off x="0" y="1"/>
            <a:ext cx="5988051" cy="6384925"/>
          </a:xfrm>
        </p:spPr>
        <p:txBody>
          <a:bodyPr rtlCol="0">
            <a:normAutofit/>
          </a:bodyPr>
          <a:lstStyle/>
          <a:p>
            <a:pPr lvl="0"/>
            <a:r>
              <a:rPr lang="en-US" noProof="0"/>
              <a:t>Drag picture to placeholder or click icon to add</a:t>
            </a:r>
          </a:p>
        </p:txBody>
      </p:sp>
      <p:sp>
        <p:nvSpPr>
          <p:cNvPr id="3" name="Picture Placeholder 9"/>
          <p:cNvSpPr>
            <a:spLocks noGrp="1"/>
          </p:cNvSpPr>
          <p:nvPr>
            <p:ph type="pic" sz="quarter" idx="11"/>
          </p:nvPr>
        </p:nvSpPr>
        <p:spPr>
          <a:xfrm>
            <a:off x="6096001" y="0"/>
            <a:ext cx="6096000" cy="3290888"/>
          </a:xfrm>
        </p:spPr>
        <p:txBody>
          <a:bodyPr rtlCol="0">
            <a:normAutofit/>
          </a:bodyPr>
          <a:lstStyle/>
          <a:p>
            <a:pPr lvl="0"/>
            <a:r>
              <a:rPr lang="en-US" noProof="0"/>
              <a:t>Drag picture to placeholder or click icon to add</a:t>
            </a:r>
          </a:p>
        </p:txBody>
      </p:sp>
      <p:sp>
        <p:nvSpPr>
          <p:cNvPr id="4" name="Picture Placeholder 11"/>
          <p:cNvSpPr>
            <a:spLocks noGrp="1"/>
          </p:cNvSpPr>
          <p:nvPr>
            <p:ph type="pic" sz="quarter" idx="12"/>
          </p:nvPr>
        </p:nvSpPr>
        <p:spPr>
          <a:xfrm>
            <a:off x="6096000" y="3371998"/>
            <a:ext cx="6096000" cy="3012927"/>
          </a:xfrm>
        </p:spPr>
        <p:txBody>
          <a:bodyPr rtlCol="0">
            <a:normAutofit/>
          </a:body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3624248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dirty="0">
              <a:latin typeface="Arial" panose="020B0604020202020204" pitchFamily="34" charset="0"/>
            </a:endParaRPr>
          </a:p>
        </p:txBody>
      </p:sp>
      <p:pic>
        <p:nvPicPr>
          <p:cNvPr id="5" name="Picture 17" descr="largepurplelogo-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026" y="9770"/>
            <a:ext cx="7810500" cy="5868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8" descr="eResources-stacked-whi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13567" y="2741614"/>
            <a:ext cx="6741584" cy="955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p:nvSpPr>
        <p:spPr>
          <a:xfrm>
            <a:off x="0" y="6646864"/>
            <a:ext cx="12192000" cy="211137"/>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dirty="0">
              <a:latin typeface="Arial" panose="020B0604020202020204" pitchFamily="34" charset="0"/>
            </a:endParaRPr>
          </a:p>
        </p:txBody>
      </p:sp>
      <p:sp>
        <p:nvSpPr>
          <p:cNvPr id="2" name="Title 1"/>
          <p:cNvSpPr>
            <a:spLocks noGrp="1"/>
          </p:cNvSpPr>
          <p:nvPr>
            <p:ph type="ctrTitle"/>
          </p:nvPr>
        </p:nvSpPr>
        <p:spPr>
          <a:xfrm>
            <a:off x="914400" y="4919196"/>
            <a:ext cx="10363200" cy="1079293"/>
          </a:xfrm>
        </p:spPr>
        <p:txBody>
          <a:bodyPr>
            <a:normAutofit/>
          </a:bodyPr>
          <a:lstStyle>
            <a:lvl1pPr>
              <a:defRPr sz="3200" cap="all">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5740694"/>
            <a:ext cx="8534400" cy="987225"/>
          </a:xfrm>
        </p:spPr>
        <p:txBody>
          <a:bodyPr>
            <a:normAutofit/>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620145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dirty="0">
              <a:latin typeface="Arial" panose="020B0604020202020204" pitchFamily="34" charset="0"/>
            </a:endParaRPr>
          </a:p>
        </p:txBody>
      </p:sp>
      <p:pic>
        <p:nvPicPr>
          <p:cNvPr id="5" name="Picture 17" descr="largepurplelogo-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34" y="12274"/>
            <a:ext cx="7810500" cy="5868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0" y="6646864"/>
            <a:ext cx="12192000" cy="211137"/>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dirty="0">
              <a:latin typeface="Arial" panose="020B0604020202020204" pitchFamily="34" charset="0"/>
            </a:endParaRPr>
          </a:p>
        </p:txBody>
      </p:sp>
      <p:pic>
        <p:nvPicPr>
          <p:cNvPr id="7" name="Picture 19" descr="iShare-stacked-whi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94101" y="2725738"/>
            <a:ext cx="4567767" cy="97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4919196"/>
            <a:ext cx="10363200" cy="1079293"/>
          </a:xfrm>
        </p:spPr>
        <p:txBody>
          <a:bodyPr>
            <a:normAutofit/>
          </a:bodyPr>
          <a:lstStyle>
            <a:lvl1pPr>
              <a:defRPr sz="3200" cap="all">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5740694"/>
            <a:ext cx="8534400" cy="987225"/>
          </a:xfrm>
        </p:spPr>
        <p:txBody>
          <a:bodyPr>
            <a:normAutofit/>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898748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dirty="0">
              <a:latin typeface="Arial" panose="020B0604020202020204" pitchFamily="34" charset="0"/>
            </a:endParaRPr>
          </a:p>
        </p:txBody>
      </p:sp>
      <p:pic>
        <p:nvPicPr>
          <p:cNvPr id="5" name="Picture 17" descr="largepurplelogo-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19" y="-19538"/>
            <a:ext cx="7810500" cy="5868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0" y="6646864"/>
            <a:ext cx="12192000" cy="211137"/>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dirty="0">
              <a:latin typeface="Arial" panose="020B0604020202020204" pitchFamily="34" charset="0"/>
            </a:endParaRPr>
          </a:p>
        </p:txBody>
      </p:sp>
      <p:pic>
        <p:nvPicPr>
          <p:cNvPr id="7" name="Picture 19" descr="CollectionsManagement-stacked-whi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2534" y="2882901"/>
            <a:ext cx="11345333" cy="93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4919196"/>
            <a:ext cx="10363200" cy="1079293"/>
          </a:xfrm>
        </p:spPr>
        <p:txBody>
          <a:bodyPr>
            <a:normAutofit/>
          </a:bodyPr>
          <a:lstStyle>
            <a:lvl1pPr>
              <a:defRPr sz="3200" cap="all">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5740694"/>
            <a:ext cx="8534400" cy="987225"/>
          </a:xfrm>
        </p:spPr>
        <p:txBody>
          <a:bodyPr>
            <a:normAutofit/>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164349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dirty="0">
              <a:latin typeface="Arial" panose="020B0604020202020204" pitchFamily="34" charset="0"/>
            </a:endParaRPr>
          </a:p>
        </p:txBody>
      </p:sp>
      <p:pic>
        <p:nvPicPr>
          <p:cNvPr id="5" name="Picture 17" descr="largepurplelogo-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26" y="12992"/>
            <a:ext cx="7810500" cy="5868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0" y="6646864"/>
            <a:ext cx="12192000" cy="211137"/>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dirty="0">
              <a:latin typeface="Arial" panose="020B0604020202020204" pitchFamily="34" charset="0"/>
            </a:endParaRPr>
          </a:p>
        </p:txBody>
      </p:sp>
      <p:pic>
        <p:nvPicPr>
          <p:cNvPr id="7" name="Picture 19" descr="DigitalCollections-stacked-whi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0800" y="2792414"/>
            <a:ext cx="955040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4919196"/>
            <a:ext cx="10363200" cy="1079293"/>
          </a:xfrm>
        </p:spPr>
        <p:txBody>
          <a:bodyPr>
            <a:normAutofit/>
          </a:bodyPr>
          <a:lstStyle>
            <a:lvl1pPr>
              <a:defRPr sz="3200" cap="all">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5740694"/>
            <a:ext cx="8534400" cy="987225"/>
          </a:xfrm>
        </p:spPr>
        <p:txBody>
          <a:bodyPr>
            <a:normAutofit/>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436105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dirty="0">
              <a:latin typeface="Arial" panose="020B0604020202020204" pitchFamily="34" charset="0"/>
            </a:endParaRPr>
          </a:p>
        </p:txBody>
      </p:sp>
      <p:pic>
        <p:nvPicPr>
          <p:cNvPr id="5" name="Picture 17" descr="largepurplelogo-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5" y="22043"/>
            <a:ext cx="7810500" cy="5868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0" y="6646864"/>
            <a:ext cx="12192000" cy="211137"/>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dirty="0">
              <a:latin typeface="Arial" panose="020B0604020202020204" pitchFamily="34" charset="0"/>
            </a:endParaRPr>
          </a:p>
        </p:txBody>
      </p:sp>
      <p:sp>
        <p:nvSpPr>
          <p:cNvPr id="2" name="Title 1"/>
          <p:cNvSpPr>
            <a:spLocks noGrp="1"/>
          </p:cNvSpPr>
          <p:nvPr>
            <p:ph type="ctrTitle"/>
          </p:nvPr>
        </p:nvSpPr>
        <p:spPr>
          <a:xfrm>
            <a:off x="914400" y="4919196"/>
            <a:ext cx="10363200" cy="1079293"/>
          </a:xfrm>
        </p:spPr>
        <p:txBody>
          <a:bodyPr>
            <a:normAutofit/>
          </a:bodyPr>
          <a:lstStyle>
            <a:lvl1pPr>
              <a:defRPr sz="3200" cap="all">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5740694"/>
            <a:ext cx="8534400" cy="987225"/>
          </a:xfrm>
        </p:spPr>
        <p:txBody>
          <a:bodyPr>
            <a:normAutofit/>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963258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Rectangle 6"/>
          <p:cNvSpPr/>
          <p:nvPr/>
        </p:nvSpPr>
        <p:spPr>
          <a:xfrm>
            <a:off x="0" y="-9525"/>
            <a:ext cx="12192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latin typeface="Arial" panose="020B0604020202020204" pitchFamily="34" charset="0"/>
              </a:rPr>
              <a:t> </a:t>
            </a:r>
          </a:p>
        </p:txBody>
      </p:sp>
      <p:sp>
        <p:nvSpPr>
          <p:cNvPr id="3" name="Title 1"/>
          <p:cNvSpPr>
            <a:spLocks noGrp="1"/>
          </p:cNvSpPr>
          <p:nvPr>
            <p:ph type="title"/>
          </p:nvPr>
        </p:nvSpPr>
        <p:spPr>
          <a:xfrm>
            <a:off x="307220" y="-94785"/>
            <a:ext cx="10972800" cy="602796"/>
          </a:xfrm>
        </p:spPr>
        <p:txBody>
          <a:bodyPr>
            <a:normAutofit/>
          </a:bodyPr>
          <a:lstStyle>
            <a:lvl1pPr>
              <a:defRPr sz="1600" cap="all">
                <a:solidFill>
                  <a:schemeClr val="bg2"/>
                </a:solidFill>
              </a:defRPr>
            </a:lvl1pPr>
          </a:lstStyle>
          <a:p>
            <a:r>
              <a:rPr lang="en-US"/>
              <a:t>Click to edit Master title style</a:t>
            </a:r>
            <a:endParaRPr lang="en-US" dirty="0"/>
          </a:p>
        </p:txBody>
      </p:sp>
      <p:sp>
        <p:nvSpPr>
          <p:cNvPr id="4" name="Content Placeholder 5"/>
          <p:cNvSpPr>
            <a:spLocks noGrp="1"/>
          </p:cNvSpPr>
          <p:nvPr>
            <p:ph sz="quarter" idx="10"/>
          </p:nvPr>
        </p:nvSpPr>
        <p:spPr>
          <a:xfrm>
            <a:off x="306917" y="634996"/>
            <a:ext cx="5635143" cy="486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9"/>
          <p:cNvSpPr>
            <a:spLocks noGrp="1"/>
          </p:cNvSpPr>
          <p:nvPr>
            <p:ph sz="quarter" idx="11"/>
          </p:nvPr>
        </p:nvSpPr>
        <p:spPr>
          <a:xfrm>
            <a:off x="6096001" y="634996"/>
            <a:ext cx="5710767" cy="486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4"/>
          <p:cNvSpPr>
            <a:spLocks noGrp="1"/>
          </p:cNvSpPr>
          <p:nvPr>
            <p:ph type="body" sz="quarter" idx="13"/>
          </p:nvPr>
        </p:nvSpPr>
        <p:spPr>
          <a:xfrm>
            <a:off x="306918" y="5599113"/>
            <a:ext cx="11499849" cy="635000"/>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39589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p:nvSpPr>
        <p:spPr>
          <a:xfrm>
            <a:off x="0" y="0"/>
            <a:ext cx="7495117" cy="64150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latin typeface="Arial" panose="020B0604020202020204" pitchFamily="34" charset="0"/>
              </a:rPr>
              <a:t> </a:t>
            </a:r>
          </a:p>
        </p:txBody>
      </p:sp>
      <p:sp>
        <p:nvSpPr>
          <p:cNvPr id="6" name="Title 1"/>
          <p:cNvSpPr>
            <a:spLocks noGrp="1"/>
          </p:cNvSpPr>
          <p:nvPr>
            <p:ph type="title"/>
          </p:nvPr>
        </p:nvSpPr>
        <p:spPr>
          <a:xfrm>
            <a:off x="7798570" y="273051"/>
            <a:ext cx="4011084" cy="673677"/>
          </a:xfrm>
        </p:spPr>
        <p:txBody>
          <a:bodyPr anchor="b"/>
          <a:lstStyle>
            <a:lvl1pPr algn="l">
              <a:defRPr sz="2000" b="1"/>
            </a:lvl1pPr>
          </a:lstStyle>
          <a:p>
            <a:r>
              <a:rPr lang="en-US"/>
              <a:t>Click to edit Master title style</a:t>
            </a:r>
            <a:endParaRPr lang="en-US" dirty="0"/>
          </a:p>
        </p:txBody>
      </p:sp>
      <p:sp>
        <p:nvSpPr>
          <p:cNvPr id="7" name="Content Placeholder 2"/>
          <p:cNvSpPr>
            <a:spLocks noGrp="1"/>
          </p:cNvSpPr>
          <p:nvPr>
            <p:ph idx="1"/>
          </p:nvPr>
        </p:nvSpPr>
        <p:spPr>
          <a:xfrm>
            <a:off x="366956" y="273051"/>
            <a:ext cx="6517793" cy="5853113"/>
          </a:xfrm>
        </p:spPr>
        <p:txBody>
          <a:bodyPr/>
          <a:lstStyle>
            <a:lvl1pPr>
              <a:defRPr sz="2600" b="0" i="0" cap="all">
                <a:solidFill>
                  <a:schemeClr val="bg2"/>
                </a:solidFill>
                <a:latin typeface="+mj-lt"/>
              </a:defRPr>
            </a:lvl1pPr>
            <a:lvl2pPr marL="0" indent="0">
              <a:buFontTx/>
              <a:buNone/>
              <a:defRPr sz="1600" b="0" i="0">
                <a:solidFill>
                  <a:schemeClr val="bg2"/>
                </a:solidFill>
                <a:latin typeface="+mj-lt"/>
              </a:defRPr>
            </a:lvl2pPr>
            <a:lvl3pPr marL="228600" indent="0">
              <a:spcBef>
                <a:spcPts val="500"/>
              </a:spcBef>
              <a:buFontTx/>
              <a:buNone/>
              <a:defRPr sz="1200" b="0" i="0">
                <a:solidFill>
                  <a:schemeClr val="bg2"/>
                </a:solidFill>
                <a:latin typeface="+mj-lt"/>
              </a:defRPr>
            </a:lvl3pPr>
            <a:lvl4pPr>
              <a:defRPr sz="2000" b="0" i="0">
                <a:latin typeface="+mj-lt"/>
              </a:defRPr>
            </a:lvl4pPr>
            <a:lvl5pPr>
              <a:defRPr sz="2000" b="0" i="0">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half" idx="2"/>
          </p:nvPr>
        </p:nvSpPr>
        <p:spPr>
          <a:xfrm>
            <a:off x="7798570" y="1054105"/>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63359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Rectangle 8"/>
          <p:cNvSpPr/>
          <p:nvPr/>
        </p:nvSpPr>
        <p:spPr>
          <a:xfrm>
            <a:off x="1" y="0"/>
            <a:ext cx="9666817" cy="64150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latin typeface="Arial" panose="020B0604020202020204" pitchFamily="34" charset="0"/>
              </a:rPr>
              <a:t> </a:t>
            </a:r>
          </a:p>
        </p:txBody>
      </p:sp>
      <p:sp>
        <p:nvSpPr>
          <p:cNvPr id="4" name="Title 1"/>
          <p:cNvSpPr>
            <a:spLocks noGrp="1"/>
          </p:cNvSpPr>
          <p:nvPr>
            <p:ph type="title"/>
          </p:nvPr>
        </p:nvSpPr>
        <p:spPr>
          <a:xfrm>
            <a:off x="609600" y="274639"/>
            <a:ext cx="8657552" cy="683635"/>
          </a:xfrm>
        </p:spPr>
        <p:txBody>
          <a:bodyPr>
            <a:normAutofit/>
          </a:bodyPr>
          <a:lstStyle>
            <a:lvl1pPr algn="l">
              <a:defRPr sz="2400" b="0" i="0" cap="all">
                <a:solidFill>
                  <a:schemeClr val="bg2"/>
                </a:solidFill>
              </a:defRPr>
            </a:lvl1pPr>
          </a:lstStyle>
          <a:p>
            <a:r>
              <a:rPr lang="en-US"/>
              <a:t>Click to edit Master title style</a:t>
            </a:r>
            <a:endParaRPr lang="en-US" dirty="0"/>
          </a:p>
        </p:txBody>
      </p:sp>
      <p:sp>
        <p:nvSpPr>
          <p:cNvPr id="5" name="Text Placeholder 10"/>
          <p:cNvSpPr>
            <a:spLocks noGrp="1"/>
          </p:cNvSpPr>
          <p:nvPr>
            <p:ph type="body" sz="quarter" idx="10"/>
          </p:nvPr>
        </p:nvSpPr>
        <p:spPr>
          <a:xfrm>
            <a:off x="609601" y="1154546"/>
            <a:ext cx="8657167" cy="490653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12"/>
          <p:cNvSpPr>
            <a:spLocks noGrp="1"/>
          </p:cNvSpPr>
          <p:nvPr>
            <p:ph type="pic" sz="quarter" idx="11"/>
          </p:nvPr>
        </p:nvSpPr>
        <p:spPr>
          <a:xfrm>
            <a:off x="9774768" y="0"/>
            <a:ext cx="2417233" cy="1639888"/>
          </a:xfrm>
        </p:spPr>
        <p:txBody>
          <a:bodyPr rtlCol="0">
            <a:normAutofit/>
          </a:bodyPr>
          <a:lstStyle/>
          <a:p>
            <a:pPr lvl="0"/>
            <a:r>
              <a:rPr lang="en-US" noProof="0"/>
              <a:t>Drag picture to placeholder or click icon to add</a:t>
            </a:r>
          </a:p>
        </p:txBody>
      </p:sp>
      <p:sp>
        <p:nvSpPr>
          <p:cNvPr id="7" name="Picture Placeholder 14"/>
          <p:cNvSpPr>
            <a:spLocks noGrp="1"/>
          </p:cNvSpPr>
          <p:nvPr>
            <p:ph type="pic" sz="quarter" idx="12"/>
          </p:nvPr>
        </p:nvSpPr>
        <p:spPr>
          <a:xfrm>
            <a:off x="9774768" y="1708440"/>
            <a:ext cx="2417233" cy="2332038"/>
          </a:xfrm>
        </p:spPr>
        <p:txBody>
          <a:bodyPr rtlCol="0">
            <a:normAutofit/>
          </a:bodyPr>
          <a:lstStyle/>
          <a:p>
            <a:pPr lvl="0"/>
            <a:r>
              <a:rPr lang="en-US" noProof="0"/>
              <a:t>Drag picture to placeholder or click icon to add</a:t>
            </a:r>
          </a:p>
        </p:txBody>
      </p:sp>
      <p:sp>
        <p:nvSpPr>
          <p:cNvPr id="8" name="Picture Placeholder 16"/>
          <p:cNvSpPr>
            <a:spLocks noGrp="1"/>
          </p:cNvSpPr>
          <p:nvPr>
            <p:ph type="pic" sz="quarter" idx="13"/>
          </p:nvPr>
        </p:nvSpPr>
        <p:spPr>
          <a:xfrm>
            <a:off x="9774768" y="4122305"/>
            <a:ext cx="2417233" cy="2281238"/>
          </a:xfrm>
        </p:spPr>
        <p:txBody>
          <a:bodyPr rtlCol="0">
            <a:normAutofit/>
          </a:body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1124177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28" name="Group 7"/>
          <p:cNvGrpSpPr>
            <a:grpSpLocks/>
          </p:cNvGrpSpPr>
          <p:nvPr/>
        </p:nvGrpSpPr>
        <p:grpSpPr bwMode="auto">
          <a:xfrm>
            <a:off x="1" y="6450776"/>
            <a:ext cx="12203936" cy="415057"/>
            <a:chOff x="126124" y="6360379"/>
            <a:chExt cx="9091992" cy="504457"/>
          </a:xfrm>
        </p:grpSpPr>
        <p:sp>
          <p:nvSpPr>
            <p:cNvPr id="9" name="Rectangle 8"/>
            <p:cNvSpPr/>
            <p:nvPr userDrawn="1"/>
          </p:nvSpPr>
          <p:spPr>
            <a:xfrm>
              <a:off x="126124" y="6363184"/>
              <a:ext cx="8680743" cy="501652"/>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dirty="0">
                <a:latin typeface="Arial" panose="020B0604020202020204" pitchFamily="34" charset="0"/>
              </a:endParaRPr>
            </a:p>
          </p:txBody>
        </p:sp>
        <p:grpSp>
          <p:nvGrpSpPr>
            <p:cNvPr id="1031" name="Group 9"/>
            <p:cNvGrpSpPr>
              <a:grpSpLocks/>
            </p:cNvGrpSpPr>
            <p:nvPr/>
          </p:nvGrpSpPr>
          <p:grpSpPr bwMode="auto">
            <a:xfrm>
              <a:off x="8817821" y="6360379"/>
              <a:ext cx="400295" cy="501650"/>
              <a:chOff x="-682839" y="6360379"/>
              <a:chExt cx="8484472" cy="501650"/>
            </a:xfrm>
          </p:grpSpPr>
          <p:sp>
            <p:nvSpPr>
              <p:cNvPr id="11" name="Rectangle 10"/>
              <p:cNvSpPr/>
              <p:nvPr/>
            </p:nvSpPr>
            <p:spPr>
              <a:xfrm>
                <a:off x="6321173" y="6360379"/>
                <a:ext cx="1480460" cy="501650"/>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dirty="0">
                  <a:latin typeface="Arial" panose="020B0604020202020204" pitchFamily="34" charset="0"/>
                </a:endParaRPr>
              </a:p>
            </p:txBody>
          </p:sp>
          <p:sp>
            <p:nvSpPr>
              <p:cNvPr id="12" name="Rectangle 11"/>
              <p:cNvSpPr/>
              <p:nvPr/>
            </p:nvSpPr>
            <p:spPr>
              <a:xfrm>
                <a:off x="4572123" y="6360379"/>
                <a:ext cx="1480439" cy="501650"/>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dirty="0">
                  <a:latin typeface="Arial" panose="020B0604020202020204" pitchFamily="34" charset="0"/>
                </a:endParaRPr>
              </a:p>
            </p:txBody>
          </p:sp>
          <p:sp>
            <p:nvSpPr>
              <p:cNvPr id="13" name="Rectangle 12"/>
              <p:cNvSpPr/>
              <p:nvPr/>
            </p:nvSpPr>
            <p:spPr>
              <a:xfrm>
                <a:off x="2789407" y="6360379"/>
                <a:ext cx="1514105" cy="501650"/>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dirty="0">
                  <a:latin typeface="Arial" panose="020B0604020202020204" pitchFamily="34" charset="0"/>
                </a:endParaRPr>
              </a:p>
            </p:txBody>
          </p:sp>
          <p:sp>
            <p:nvSpPr>
              <p:cNvPr id="14" name="Rectangle 13"/>
              <p:cNvSpPr/>
              <p:nvPr/>
            </p:nvSpPr>
            <p:spPr>
              <a:xfrm>
                <a:off x="1040335" y="6360379"/>
                <a:ext cx="1480460" cy="501650"/>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dirty="0">
                  <a:latin typeface="Arial" panose="020B0604020202020204" pitchFamily="34" charset="0"/>
                </a:endParaRPr>
              </a:p>
            </p:txBody>
          </p:sp>
          <p:sp>
            <p:nvSpPr>
              <p:cNvPr id="15" name="Rectangle 14"/>
              <p:cNvSpPr/>
              <p:nvPr/>
            </p:nvSpPr>
            <p:spPr>
              <a:xfrm>
                <a:off x="-682839" y="6360379"/>
                <a:ext cx="1480439" cy="501650"/>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dirty="0">
                  <a:latin typeface="Arial" panose="020B0604020202020204" pitchFamily="34" charset="0"/>
                </a:endParaRPr>
              </a:p>
            </p:txBody>
          </p:sp>
        </p:grpSp>
      </p:grpSp>
    </p:spTree>
    <p:extLst>
      <p:ext uri="{BB962C8B-B14F-4D97-AF65-F5344CB8AC3E}">
        <p14:creationId xmlns:p14="http://schemas.microsoft.com/office/powerpoint/2010/main" val="38315966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Lst>
  <p:txStyles>
    <p:titleStyle>
      <a:lvl1pPr algn="l" defTabSz="457200" rtl="0" eaLnBrk="1" fontAlgn="base" hangingPunct="1">
        <a:spcBef>
          <a:spcPct val="0"/>
        </a:spcBef>
        <a:spcAft>
          <a:spcPct val="0"/>
        </a:spcAft>
        <a:defRPr sz="3600" kern="1200">
          <a:solidFill>
            <a:schemeClr val="tx1"/>
          </a:solidFill>
          <a:latin typeface="+mj-lt"/>
          <a:ea typeface="ＭＳ Ｐゴシック" charset="0"/>
          <a:cs typeface="ＭＳ Ｐゴシック" charset="0"/>
        </a:defRPr>
      </a:lvl1pPr>
      <a:lvl2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9pPr>
    </p:titleStyle>
    <p:bodyStyle>
      <a:lvl1pPr algn="l" defTabSz="457200" rtl="0" eaLnBrk="1" fontAlgn="base" hangingPunct="1">
        <a:spcBef>
          <a:spcPct val="20000"/>
        </a:spcBef>
        <a:spcAft>
          <a:spcPct val="0"/>
        </a:spcAft>
        <a:defRPr sz="2500" kern="1200">
          <a:solidFill>
            <a:schemeClr val="tx1"/>
          </a:solidFill>
          <a:latin typeface="Arial" panose="020B0604020202020204" pitchFamily="34" charset="0"/>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chemeClr val="tx1"/>
          </a:solidFill>
          <a:latin typeface="Arial" panose="020B0604020202020204" pitchFamily="34" charset="0"/>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900" kern="1200">
          <a:solidFill>
            <a:schemeClr val="tx1"/>
          </a:solidFill>
          <a:latin typeface="Arial" panose="020B0604020202020204" pitchFamily="34" charset="0"/>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Arial" panose="020B0604020202020204" pitchFamily="34" charset="0"/>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400" kern="1200">
          <a:solidFill>
            <a:schemeClr val="tx1"/>
          </a:solidFill>
          <a:latin typeface="Arial" panose="020B0604020202020204" pitchFamily="34" charset="0"/>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10.pn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32147"/>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F3058F8-6761-8432-ACE7-880D10AF185D}"/>
              </a:ext>
            </a:extLst>
          </p:cNvPr>
          <p:cNvSpPr/>
          <p:nvPr/>
        </p:nvSpPr>
        <p:spPr>
          <a:xfrm>
            <a:off x="0" y="1"/>
            <a:ext cx="12192000" cy="97064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latin typeface="Times New Roman"/>
            </a:endParaRPr>
          </a:p>
        </p:txBody>
      </p:sp>
      <p:pic>
        <p:nvPicPr>
          <p:cNvPr id="11" name="Picture 10" descr="Professional Development Alliance of Library Consortia logo">
            <a:extLst>
              <a:ext uri="{FF2B5EF4-FFF2-40B4-BE49-F238E27FC236}">
                <a16:creationId xmlns:a16="http://schemas.microsoft.com/office/drawing/2014/main" id="{0858C4FE-E39F-3E9B-9A92-1F984CB3BBAD}"/>
              </a:ext>
            </a:extLst>
          </p:cNvPr>
          <p:cNvPicPr>
            <a:picLocks noChangeAspect="1"/>
          </p:cNvPicPr>
          <p:nvPr/>
        </p:nvPicPr>
        <p:blipFill>
          <a:blip r:embed="rId3"/>
          <a:stretch>
            <a:fillRect/>
          </a:stretch>
        </p:blipFill>
        <p:spPr>
          <a:xfrm>
            <a:off x="9436917" y="1"/>
            <a:ext cx="2446019" cy="970642"/>
          </a:xfrm>
          <a:prstGeom prst="rect">
            <a:avLst/>
          </a:prstGeom>
        </p:spPr>
      </p:pic>
      <p:pic>
        <p:nvPicPr>
          <p:cNvPr id="13" name="Picture 12" descr="CARLI: Consortium of Academic and Research Libraries in Illinois logo.&#10;">
            <a:extLst>
              <a:ext uri="{FF2B5EF4-FFF2-40B4-BE49-F238E27FC236}">
                <a16:creationId xmlns:a16="http://schemas.microsoft.com/office/drawing/2014/main" id="{F06E6C8B-569A-9046-9555-6EA95B3B2F18}"/>
              </a:ext>
            </a:extLst>
          </p:cNvPr>
          <p:cNvPicPr>
            <a:picLocks noChangeAspect="1"/>
          </p:cNvPicPr>
          <p:nvPr/>
        </p:nvPicPr>
        <p:blipFill>
          <a:blip r:embed="rId4"/>
          <a:stretch>
            <a:fillRect/>
          </a:stretch>
        </p:blipFill>
        <p:spPr>
          <a:xfrm>
            <a:off x="275374" y="118031"/>
            <a:ext cx="4332333" cy="798062"/>
          </a:xfrm>
          <a:prstGeom prst="rect">
            <a:avLst/>
          </a:prstGeom>
        </p:spPr>
      </p:pic>
      <p:sp>
        <p:nvSpPr>
          <p:cNvPr id="6" name="TextBox 5">
            <a:extLst>
              <a:ext uri="{FF2B5EF4-FFF2-40B4-BE49-F238E27FC236}">
                <a16:creationId xmlns:a16="http://schemas.microsoft.com/office/drawing/2014/main" id="{1F12FD8F-B223-B670-2A6B-0D0198E29D34}"/>
              </a:ext>
            </a:extLst>
          </p:cNvPr>
          <p:cNvSpPr txBox="1"/>
          <p:nvPr/>
        </p:nvSpPr>
        <p:spPr>
          <a:xfrm>
            <a:off x="2206337" y="6488667"/>
            <a:ext cx="7951650" cy="369332"/>
          </a:xfrm>
          <a:prstGeom prst="rect">
            <a:avLst/>
          </a:prstGeom>
          <a:noFill/>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1E8DF"/>
                </a:solidFill>
                <a:effectLst/>
                <a:uLnTx/>
                <a:uFillTx/>
                <a:latin typeface="Georgia Pro" panose="02040502050405020303" pitchFamily="18" charset="0"/>
                <a:ea typeface="ＭＳ Ｐゴシック" charset="0"/>
                <a:cs typeface="Calibri" panose="020F0502020204030204" pitchFamily="34" charset="0"/>
              </a:rPr>
              <a:t>Zoom’s live </a:t>
            </a:r>
            <a:r>
              <a:rPr lang="en-US" sz="1800" b="1" dirty="0">
                <a:solidFill>
                  <a:srgbClr val="F1E8DF"/>
                </a:solidFill>
                <a:latin typeface="Georgia Pro" panose="02040502050405020303" pitchFamily="18" charset="0"/>
                <a:ea typeface="ＭＳ Ｐゴシック" charset="0"/>
                <a:cs typeface="Calibri" panose="020F0502020204030204" pitchFamily="34" charset="0"/>
              </a:rPr>
              <a:t>t</a:t>
            </a:r>
            <a:r>
              <a:rPr kumimoji="0" lang="en-US" sz="1800" b="1" i="0" u="none" strike="noStrike" kern="1200" cap="none" spc="0" normalizeH="0" baseline="0" noProof="0" dirty="0" err="1">
                <a:ln>
                  <a:noFill/>
                </a:ln>
                <a:solidFill>
                  <a:srgbClr val="F1E8DF"/>
                </a:solidFill>
                <a:effectLst/>
                <a:uLnTx/>
                <a:uFillTx/>
                <a:latin typeface="Georgia Pro" panose="02040502050405020303" pitchFamily="18" charset="0"/>
                <a:ea typeface="ＭＳ Ｐゴシック" charset="0"/>
                <a:cs typeface="Calibri" panose="020F0502020204030204" pitchFamily="34" charset="0"/>
              </a:rPr>
              <a:t>ranscript</a:t>
            </a:r>
            <a:r>
              <a:rPr kumimoji="0" lang="en-US" sz="1800" b="1" i="0" u="none" strike="noStrike" kern="1200" cap="none" spc="0" normalizeH="0" baseline="0" noProof="0" dirty="0">
                <a:ln>
                  <a:noFill/>
                </a:ln>
                <a:solidFill>
                  <a:srgbClr val="F1E8DF"/>
                </a:solidFill>
                <a:effectLst/>
                <a:uLnTx/>
                <a:uFillTx/>
                <a:latin typeface="Georgia Pro" panose="02040502050405020303" pitchFamily="18" charset="0"/>
                <a:ea typeface="ＭＳ Ｐゴシック" charset="0"/>
                <a:cs typeface="Calibri" panose="020F0502020204030204" pitchFamily="34" charset="0"/>
              </a:rPr>
              <a:t> is available on the Show Captions menu.</a:t>
            </a:r>
          </a:p>
        </p:txBody>
      </p:sp>
      <p:sp>
        <p:nvSpPr>
          <p:cNvPr id="19" name="Title 2">
            <a:extLst>
              <a:ext uri="{FF2B5EF4-FFF2-40B4-BE49-F238E27FC236}">
                <a16:creationId xmlns:a16="http://schemas.microsoft.com/office/drawing/2014/main" id="{EE9A46BF-9D00-5432-00A4-4B749D788CF0}"/>
              </a:ext>
            </a:extLst>
          </p:cNvPr>
          <p:cNvSpPr>
            <a:spLocks noGrp="1"/>
          </p:cNvSpPr>
          <p:nvPr>
            <p:ph type="title"/>
          </p:nvPr>
        </p:nvSpPr>
        <p:spPr>
          <a:xfrm>
            <a:off x="275374" y="1831745"/>
            <a:ext cx="6734662" cy="3504105"/>
          </a:xfrm>
          <a:solidFill>
            <a:srgbClr val="432147"/>
          </a:solidFill>
        </p:spPr>
        <p:txBody>
          <a:bodyPr>
            <a:normAutofit fontScale="90000"/>
          </a:bodyPr>
          <a:lstStyle/>
          <a:p>
            <a:r>
              <a:rPr lang="en-US" sz="3600" dirty="0">
                <a:solidFill>
                  <a:srgbClr val="432147"/>
                </a:solidFill>
                <a:latin typeface="Georgia Pro" panose="020B0604020202020204" pitchFamily="18" charset="0"/>
                <a:cs typeface="Calibri" panose="020F0502020204030204" pitchFamily="34" charset="0"/>
              </a:rPr>
              <a:t>s</a:t>
            </a:r>
            <a:br>
              <a:rPr lang="en-US" sz="3600" dirty="0">
                <a:solidFill>
                  <a:srgbClr val="F1E8DF"/>
                </a:solidFill>
                <a:latin typeface="Georgia Pro" panose="020B0604020202020204" pitchFamily="18" charset="0"/>
                <a:cs typeface="Calibri" panose="020F0502020204030204" pitchFamily="34" charset="0"/>
              </a:rPr>
            </a:br>
            <a:r>
              <a:rPr lang="en-US" sz="3100" b="1" dirty="0"/>
              <a:t>Getting to a Commons Goal: Designing the New Library Commons at the University of Illinois Springfield</a:t>
            </a:r>
            <a:br>
              <a:rPr lang="en-US" sz="3100" b="1" dirty="0"/>
            </a:br>
            <a:br>
              <a:rPr lang="en-US" sz="3100" b="1" dirty="0"/>
            </a:br>
            <a:r>
              <a:rPr lang="en-US" sz="3100" b="1" dirty="0"/>
              <a:t>	</a:t>
            </a:r>
            <a:r>
              <a:rPr lang="en-US" sz="2600" b="1" dirty="0">
                <a:solidFill>
                  <a:srgbClr val="D2C8AF"/>
                </a:solidFill>
              </a:rPr>
              <a:t>Pattie Piotrowski</a:t>
            </a:r>
            <a:br>
              <a:rPr lang="en-US" sz="2600" b="1" dirty="0">
                <a:solidFill>
                  <a:srgbClr val="D2C8AF"/>
                </a:solidFill>
              </a:rPr>
            </a:br>
            <a:r>
              <a:rPr lang="en-US" sz="2600" b="1" dirty="0">
                <a:solidFill>
                  <a:srgbClr val="D2C8AF"/>
                </a:solidFill>
              </a:rPr>
              <a:t>	Sarah Sagmoen</a:t>
            </a:r>
            <a:br>
              <a:rPr lang="en-US" sz="2600" b="1" dirty="0">
                <a:solidFill>
                  <a:srgbClr val="D2C8AF"/>
                </a:solidFill>
              </a:rPr>
            </a:br>
            <a:r>
              <a:rPr lang="en-US" sz="2600" b="1" dirty="0">
                <a:solidFill>
                  <a:srgbClr val="D2C8AF"/>
                </a:solidFill>
              </a:rPr>
              <a:t>	Stephanie Davis Kahl</a:t>
            </a:r>
            <a:endParaRPr lang="en-US" sz="2600" dirty="0">
              <a:solidFill>
                <a:srgbClr val="D2C8AF"/>
              </a:solidFill>
            </a:endParaRPr>
          </a:p>
        </p:txBody>
      </p:sp>
      <p:pic>
        <p:nvPicPr>
          <p:cNvPr id="2" name="Picture 2" descr="A picture containing grass, sky, outdoor, building&#10;&#10;Description automatically generated">
            <a:extLst>
              <a:ext uri="{FF2B5EF4-FFF2-40B4-BE49-F238E27FC236}">
                <a16:creationId xmlns:a16="http://schemas.microsoft.com/office/drawing/2014/main" id="{E28F71A0-57DB-A4EB-122A-9CDE032A65FC}"/>
              </a:ext>
            </a:extLst>
          </p:cNvPr>
          <p:cNvPicPr>
            <a:picLocks noChangeAspect="1"/>
          </p:cNvPicPr>
          <p:nvPr/>
        </p:nvPicPr>
        <p:blipFill>
          <a:blip r:embed="rId5"/>
          <a:stretch>
            <a:fillRect/>
          </a:stretch>
        </p:blipFill>
        <p:spPr>
          <a:xfrm>
            <a:off x="6692900" y="2535421"/>
            <a:ext cx="5319485" cy="2984587"/>
          </a:xfrm>
          <a:prstGeom prst="rect">
            <a:avLst/>
          </a:prstGeom>
        </p:spPr>
      </p:pic>
    </p:spTree>
    <p:extLst>
      <p:ext uri="{BB962C8B-B14F-4D97-AF65-F5344CB8AC3E}">
        <p14:creationId xmlns:p14="http://schemas.microsoft.com/office/powerpoint/2010/main" val="799763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94F8A69-8276-54A3-B09B-F6C256ED1220}"/>
              </a:ext>
            </a:extLst>
          </p:cNvPr>
          <p:cNvPicPr>
            <a:picLocks noChangeAspect="1"/>
          </p:cNvPicPr>
          <p:nvPr/>
        </p:nvPicPr>
        <p:blipFill>
          <a:blip r:embed="rId2"/>
          <a:stretch>
            <a:fillRect/>
          </a:stretch>
        </p:blipFill>
        <p:spPr>
          <a:xfrm>
            <a:off x="830452" y="431431"/>
            <a:ext cx="10686079" cy="5995138"/>
          </a:xfrm>
          <a:prstGeom prst="rect">
            <a:avLst/>
          </a:prstGeom>
        </p:spPr>
      </p:pic>
      <p:sp>
        <p:nvSpPr>
          <p:cNvPr id="3" name="Title 2">
            <a:extLst>
              <a:ext uri="{FF2B5EF4-FFF2-40B4-BE49-F238E27FC236}">
                <a16:creationId xmlns:a16="http://schemas.microsoft.com/office/drawing/2014/main" id="{B63C5AEA-48F8-5E65-6001-C4C51524E019}"/>
              </a:ext>
            </a:extLst>
          </p:cNvPr>
          <p:cNvSpPr>
            <a:spLocks noGrp="1"/>
          </p:cNvSpPr>
          <p:nvPr>
            <p:ph type="title"/>
          </p:nvPr>
        </p:nvSpPr>
        <p:spPr/>
        <p:txBody>
          <a:bodyPr/>
          <a:lstStyle/>
          <a:p>
            <a:r>
              <a:rPr lang="en-US" dirty="0">
                <a:ea typeface="ＭＳ Ｐゴシック"/>
              </a:rPr>
              <a:t>Committees</a:t>
            </a:r>
            <a:endParaRPr lang="en-US" dirty="0"/>
          </a:p>
        </p:txBody>
      </p:sp>
      <p:sp>
        <p:nvSpPr>
          <p:cNvPr id="5" name="Rectangle 4">
            <a:extLst>
              <a:ext uri="{FF2B5EF4-FFF2-40B4-BE49-F238E27FC236}">
                <a16:creationId xmlns:a16="http://schemas.microsoft.com/office/drawing/2014/main" id="{E6DB82BD-4F0A-1259-0E42-C036FBF94AB7}"/>
              </a:ext>
            </a:extLst>
          </p:cNvPr>
          <p:cNvSpPr/>
          <p:nvPr/>
        </p:nvSpPr>
        <p:spPr>
          <a:xfrm>
            <a:off x="4206014" y="2029793"/>
            <a:ext cx="3639517" cy="1870127"/>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6C88DDC-48FD-0831-E47E-4FFD56395383}"/>
              </a:ext>
            </a:extLst>
          </p:cNvPr>
          <p:cNvSpPr/>
          <p:nvPr/>
        </p:nvSpPr>
        <p:spPr>
          <a:xfrm>
            <a:off x="9152555" y="473503"/>
            <a:ext cx="2270500" cy="1301856"/>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BEE4A1-7338-573A-5FDD-C2B187226C94}"/>
              </a:ext>
            </a:extLst>
          </p:cNvPr>
          <p:cNvSpPr/>
          <p:nvPr/>
        </p:nvSpPr>
        <p:spPr>
          <a:xfrm>
            <a:off x="9197759" y="3902504"/>
            <a:ext cx="2225297" cy="1288941"/>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D15F887-15C7-BB9D-C668-70DC783866D9}"/>
              </a:ext>
            </a:extLst>
          </p:cNvPr>
          <p:cNvSpPr/>
          <p:nvPr/>
        </p:nvSpPr>
        <p:spPr>
          <a:xfrm>
            <a:off x="7473573" y="4096233"/>
            <a:ext cx="1637653" cy="2167177"/>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71E8B6F-ACF2-BCBE-99BE-C4922B76B2B7}"/>
              </a:ext>
            </a:extLst>
          </p:cNvPr>
          <p:cNvSpPr/>
          <p:nvPr/>
        </p:nvSpPr>
        <p:spPr>
          <a:xfrm>
            <a:off x="3831471" y="4096233"/>
            <a:ext cx="1508501" cy="1715144"/>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1654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538A249-A110-7068-AAA0-62FA5443E12E}"/>
              </a:ext>
            </a:extLst>
          </p:cNvPr>
          <p:cNvSpPr>
            <a:spLocks noGrp="1"/>
          </p:cNvSpPr>
          <p:nvPr>
            <p:ph type="body" sz="quarter" idx="13"/>
          </p:nvPr>
        </p:nvSpPr>
        <p:spPr>
          <a:xfrm>
            <a:off x="258280" y="621794"/>
            <a:ext cx="11499849" cy="635000"/>
          </a:xfrm>
        </p:spPr>
        <p:txBody>
          <a:bodyPr>
            <a:normAutofit fontScale="92500" lnSpcReduction="10000"/>
          </a:bodyPr>
          <a:lstStyle/>
          <a:p>
            <a:r>
              <a:rPr lang="en-US" sz="4000" dirty="0">
                <a:solidFill>
                  <a:srgbClr val="432147"/>
                </a:solidFill>
                <a:latin typeface="Arial"/>
                <a:ea typeface="ＭＳ Ｐゴシック"/>
              </a:rPr>
              <a:t>Early Conversations</a:t>
            </a:r>
            <a:endParaRPr lang="en-US" sz="4000" dirty="0">
              <a:solidFill>
                <a:srgbClr val="432147"/>
              </a:solidFill>
            </a:endParaRPr>
          </a:p>
        </p:txBody>
      </p:sp>
      <p:sp>
        <p:nvSpPr>
          <p:cNvPr id="2" name="TextBox 1">
            <a:extLst>
              <a:ext uri="{FF2B5EF4-FFF2-40B4-BE49-F238E27FC236}">
                <a16:creationId xmlns:a16="http://schemas.microsoft.com/office/drawing/2014/main" id="{90159BE1-EA80-5BCF-545A-51A9BDAB8BC2}"/>
              </a:ext>
            </a:extLst>
          </p:cNvPr>
          <p:cNvSpPr txBox="1"/>
          <p:nvPr/>
        </p:nvSpPr>
        <p:spPr>
          <a:xfrm>
            <a:off x="504696" y="2100254"/>
            <a:ext cx="11184005"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171700" indent="-2171700"/>
            <a:r>
              <a:rPr lang="en-US" sz="2800" b="1" dirty="0">
                <a:solidFill>
                  <a:srgbClr val="1E1E1E"/>
                </a:solidFill>
                <a:latin typeface="Arial"/>
                <a:ea typeface="+mn-lt"/>
                <a:cs typeface="+mn-lt"/>
              </a:rPr>
              <a:t>Programming:</a:t>
            </a:r>
            <a:r>
              <a:rPr lang="en-US" sz="2800" dirty="0">
                <a:solidFill>
                  <a:srgbClr val="1E1E1E"/>
                </a:solidFill>
                <a:latin typeface="Arial"/>
                <a:ea typeface="+mn-lt"/>
                <a:cs typeface="+mn-lt"/>
              </a:rPr>
              <a:t> the research and decision-making process that identifies the scope of work to be designed. </a:t>
            </a:r>
            <a:endParaRPr lang="en-US" sz="2800">
              <a:latin typeface="Arial"/>
              <a:cs typeface="Times New Roman"/>
            </a:endParaRPr>
          </a:p>
          <a:p>
            <a:pPr marL="2171700" indent="-2171700"/>
            <a:endParaRPr lang="en-US" sz="2800" dirty="0">
              <a:solidFill>
                <a:srgbClr val="1E1E1E"/>
              </a:solidFill>
              <a:latin typeface="Arial"/>
              <a:cs typeface="Times New Roman"/>
            </a:endParaRPr>
          </a:p>
          <a:p>
            <a:pPr marL="2171700" indent="-2171700"/>
            <a:r>
              <a:rPr lang="en-US" sz="2800" b="1" dirty="0">
                <a:solidFill>
                  <a:srgbClr val="1E1E1E"/>
                </a:solidFill>
                <a:latin typeface="Arial"/>
                <a:cs typeface="Times New Roman"/>
              </a:rPr>
              <a:t>Challenges: </a:t>
            </a:r>
          </a:p>
          <a:p>
            <a:pPr marL="1371600" indent="-457200">
              <a:buFont typeface="Arial"/>
              <a:buChar char="•"/>
            </a:pPr>
            <a:r>
              <a:rPr lang="en-US" sz="2800" dirty="0">
                <a:solidFill>
                  <a:srgbClr val="1E1E1E"/>
                </a:solidFill>
                <a:latin typeface="Arial"/>
                <a:cs typeface="Times New Roman"/>
              </a:rPr>
              <a:t>Focused on current services, spaces, and operation</a:t>
            </a:r>
          </a:p>
          <a:p>
            <a:pPr marL="1371600" indent="-457200">
              <a:buFont typeface="Arial"/>
              <a:buChar char="•"/>
            </a:pPr>
            <a:r>
              <a:rPr lang="en-US" sz="2800" dirty="0">
                <a:solidFill>
                  <a:srgbClr val="1E1E1E"/>
                </a:solidFill>
                <a:latin typeface="Arial"/>
                <a:cs typeface="Times New Roman"/>
              </a:rPr>
              <a:t>Each department's meeting was held separately </a:t>
            </a:r>
          </a:p>
          <a:p>
            <a:pPr marL="285750" indent="-285750">
              <a:buFont typeface="Arial"/>
              <a:buChar char="•"/>
            </a:pPr>
            <a:endParaRPr lang="en-US" sz="1200" dirty="0">
              <a:solidFill>
                <a:srgbClr val="1E1E1E"/>
              </a:solidFill>
              <a:cs typeface="Times New Roman"/>
            </a:endParaRPr>
          </a:p>
          <a:p>
            <a:endParaRPr lang="en-US" sz="1200" dirty="0">
              <a:solidFill>
                <a:srgbClr val="1E1E1E"/>
              </a:solidFill>
              <a:cs typeface="Times New Roman"/>
            </a:endParaRPr>
          </a:p>
        </p:txBody>
      </p:sp>
    </p:spTree>
    <p:extLst>
      <p:ext uri="{BB962C8B-B14F-4D97-AF65-F5344CB8AC3E}">
        <p14:creationId xmlns:p14="http://schemas.microsoft.com/office/powerpoint/2010/main" val="1084961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E23C8-D6D2-45EB-17D5-743D06772930}"/>
              </a:ext>
            </a:extLst>
          </p:cNvPr>
          <p:cNvSpPr>
            <a:spLocks noGrp="1"/>
          </p:cNvSpPr>
          <p:nvPr>
            <p:ph type="title"/>
          </p:nvPr>
        </p:nvSpPr>
        <p:spPr/>
        <p:txBody>
          <a:bodyPr/>
          <a:lstStyle/>
          <a:p>
            <a:r>
              <a:rPr lang="en-US" dirty="0">
                <a:ea typeface="ＭＳ Ｐゴシック"/>
              </a:rPr>
              <a:t>Program Analysis</a:t>
            </a:r>
            <a:endParaRPr lang="en-US" dirty="0"/>
          </a:p>
        </p:txBody>
      </p:sp>
      <p:pic>
        <p:nvPicPr>
          <p:cNvPr id="6" name="Picture 6">
            <a:extLst>
              <a:ext uri="{FF2B5EF4-FFF2-40B4-BE49-F238E27FC236}">
                <a16:creationId xmlns:a16="http://schemas.microsoft.com/office/drawing/2014/main" id="{8FDDAFA5-CEF2-E927-CEFC-2B66FB843523}"/>
              </a:ext>
            </a:extLst>
          </p:cNvPr>
          <p:cNvPicPr>
            <a:picLocks noGrp="1" noChangeAspect="1"/>
          </p:cNvPicPr>
          <p:nvPr>
            <p:ph sz="quarter" idx="10"/>
          </p:nvPr>
        </p:nvPicPr>
        <p:blipFill>
          <a:blip r:embed="rId2"/>
          <a:stretch>
            <a:fillRect/>
          </a:stretch>
        </p:blipFill>
        <p:spPr>
          <a:xfrm>
            <a:off x="939764" y="437970"/>
            <a:ext cx="9328904" cy="5984686"/>
          </a:xfrm>
        </p:spPr>
      </p:pic>
    </p:spTree>
    <p:extLst>
      <p:ext uri="{BB962C8B-B14F-4D97-AF65-F5344CB8AC3E}">
        <p14:creationId xmlns:p14="http://schemas.microsoft.com/office/powerpoint/2010/main" val="3063495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101FD1EB-2E96-4E08-21CD-26D78349C061}"/>
              </a:ext>
            </a:extLst>
          </p:cNvPr>
          <p:cNvSpPr>
            <a:spLocks noGrp="1"/>
          </p:cNvSpPr>
          <p:nvPr>
            <p:ph idx="1"/>
          </p:nvPr>
        </p:nvSpPr>
        <p:spPr>
          <a:xfrm>
            <a:off x="164779" y="505298"/>
            <a:ext cx="11329500" cy="634755"/>
          </a:xfrm>
        </p:spPr>
        <p:txBody>
          <a:bodyPr>
            <a:normAutofit fontScale="92500" lnSpcReduction="10000"/>
          </a:bodyPr>
          <a:lstStyle/>
          <a:p>
            <a:r>
              <a:rPr lang="en-US" sz="4000" dirty="0">
                <a:solidFill>
                  <a:srgbClr val="432147"/>
                </a:solidFill>
                <a:latin typeface="Arial"/>
                <a:ea typeface="ＭＳ Ｐゴシック"/>
              </a:rPr>
              <a:t>Early Conversations</a:t>
            </a:r>
            <a:endParaRPr lang="en-US" sz="4000" dirty="0">
              <a:solidFill>
                <a:srgbClr val="432147"/>
              </a:solidFill>
            </a:endParaRPr>
          </a:p>
        </p:txBody>
      </p:sp>
      <p:sp>
        <p:nvSpPr>
          <p:cNvPr id="7" name="TextBox 6">
            <a:extLst>
              <a:ext uri="{FF2B5EF4-FFF2-40B4-BE49-F238E27FC236}">
                <a16:creationId xmlns:a16="http://schemas.microsoft.com/office/drawing/2014/main" id="{3C91204A-E4F1-7B2C-DDF2-F9BF8D6DAAC3}"/>
              </a:ext>
            </a:extLst>
          </p:cNvPr>
          <p:cNvSpPr txBox="1"/>
          <p:nvPr/>
        </p:nvSpPr>
        <p:spPr>
          <a:xfrm>
            <a:off x="583659" y="1467255"/>
            <a:ext cx="11284084"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341A1D"/>
                </a:solidFill>
                <a:latin typeface="Arial"/>
                <a:cs typeface="Times New Roman"/>
              </a:rPr>
              <a:t>Creating a Vision Statement:</a:t>
            </a:r>
          </a:p>
          <a:p>
            <a:pPr marL="457200"/>
            <a:r>
              <a:rPr lang="en-US" sz="2000" dirty="0">
                <a:solidFill>
                  <a:srgbClr val="404040"/>
                </a:solidFill>
                <a:latin typeface="Arial"/>
                <a:ea typeface="+mn-lt"/>
                <a:cs typeface="+mn-lt"/>
              </a:rPr>
              <a:t>The </a:t>
            </a:r>
            <a:r>
              <a:rPr lang="en-US" sz="2000" dirty="0">
                <a:solidFill>
                  <a:srgbClr val="070706"/>
                </a:solidFill>
                <a:latin typeface="Arial"/>
                <a:ea typeface="+mn-lt"/>
                <a:cs typeface="+mn-lt"/>
              </a:rPr>
              <a:t>L</a:t>
            </a:r>
            <a:r>
              <a:rPr lang="en-US" sz="2000" dirty="0">
                <a:solidFill>
                  <a:srgbClr val="404040"/>
                </a:solidFill>
                <a:latin typeface="Arial"/>
                <a:ea typeface="+mn-lt"/>
                <a:cs typeface="+mn-lt"/>
              </a:rPr>
              <a:t>ibrary Commons brings together student-focused campus units to provide high-impact services that faci</a:t>
            </a:r>
            <a:r>
              <a:rPr lang="en-US" sz="2000" dirty="0">
                <a:solidFill>
                  <a:srgbClr val="070706"/>
                </a:solidFill>
                <a:latin typeface="Arial"/>
                <a:ea typeface="+mn-lt"/>
                <a:cs typeface="+mn-lt"/>
              </a:rPr>
              <a:t>l</a:t>
            </a:r>
            <a:r>
              <a:rPr lang="en-US" sz="2000" dirty="0">
                <a:solidFill>
                  <a:srgbClr val="404040"/>
                </a:solidFill>
                <a:latin typeface="Arial"/>
                <a:ea typeface="+mn-lt"/>
                <a:cs typeface="+mn-lt"/>
              </a:rPr>
              <a:t>itate student retention and success. Here we offer a unique </a:t>
            </a:r>
            <a:r>
              <a:rPr lang="en-US" sz="2000" dirty="0">
                <a:solidFill>
                  <a:srgbClr val="070706"/>
                </a:solidFill>
                <a:latin typeface="Arial"/>
                <a:ea typeface="+mn-lt"/>
                <a:cs typeface="+mn-lt"/>
              </a:rPr>
              <a:t>l</a:t>
            </a:r>
            <a:r>
              <a:rPr lang="en-US" sz="2000" dirty="0">
                <a:solidFill>
                  <a:srgbClr val="404040"/>
                </a:solidFill>
                <a:latin typeface="Arial"/>
                <a:ea typeface="+mn-lt"/>
                <a:cs typeface="+mn-lt"/>
              </a:rPr>
              <a:t>earning experience, student support, programming, connection, and growth. The </a:t>
            </a:r>
            <a:r>
              <a:rPr lang="en-US" sz="2000" dirty="0">
                <a:solidFill>
                  <a:srgbClr val="070706"/>
                </a:solidFill>
                <a:latin typeface="Arial"/>
                <a:ea typeface="+mn-lt"/>
                <a:cs typeface="+mn-lt"/>
              </a:rPr>
              <a:t>L</a:t>
            </a:r>
            <a:r>
              <a:rPr lang="en-US" sz="2000" dirty="0">
                <a:solidFill>
                  <a:srgbClr val="404040"/>
                </a:solidFill>
                <a:latin typeface="Arial"/>
                <a:ea typeface="+mn-lt"/>
                <a:cs typeface="+mn-lt"/>
              </a:rPr>
              <a:t>ibrary, Information Techno</a:t>
            </a:r>
            <a:r>
              <a:rPr lang="en-US" sz="2000" dirty="0">
                <a:solidFill>
                  <a:srgbClr val="070706"/>
                </a:solidFill>
                <a:latin typeface="Arial"/>
                <a:ea typeface="+mn-lt"/>
                <a:cs typeface="+mn-lt"/>
              </a:rPr>
              <a:t>l</a:t>
            </a:r>
            <a:r>
              <a:rPr lang="en-US" sz="2000" dirty="0">
                <a:solidFill>
                  <a:srgbClr val="404040"/>
                </a:solidFill>
                <a:latin typeface="Arial"/>
                <a:ea typeface="+mn-lt"/>
                <a:cs typeface="+mn-lt"/>
              </a:rPr>
              <a:t>ogy Services, Center for Academic Success and Advising, and Career Deve</a:t>
            </a:r>
            <a:r>
              <a:rPr lang="en-US" sz="2000" dirty="0">
                <a:solidFill>
                  <a:srgbClr val="070706"/>
                </a:solidFill>
                <a:latin typeface="Arial"/>
                <a:ea typeface="+mn-lt"/>
                <a:cs typeface="+mn-lt"/>
              </a:rPr>
              <a:t>l</a:t>
            </a:r>
            <a:r>
              <a:rPr lang="en-US" sz="2000" dirty="0">
                <a:solidFill>
                  <a:srgbClr val="404040"/>
                </a:solidFill>
                <a:latin typeface="Arial"/>
                <a:ea typeface="+mn-lt"/>
                <a:cs typeface="+mn-lt"/>
              </a:rPr>
              <a:t>opment Center create spaces and services that assist students in navigating their </a:t>
            </a:r>
            <a:r>
              <a:rPr lang="en-US" sz="2000" dirty="0">
                <a:solidFill>
                  <a:srgbClr val="070706"/>
                </a:solidFill>
                <a:latin typeface="Arial"/>
                <a:ea typeface="+mn-lt"/>
                <a:cs typeface="+mn-lt"/>
              </a:rPr>
              <a:t>l</a:t>
            </a:r>
            <a:r>
              <a:rPr lang="en-US" sz="2000" dirty="0">
                <a:solidFill>
                  <a:srgbClr val="404040"/>
                </a:solidFill>
                <a:latin typeface="Arial"/>
                <a:ea typeface="+mn-lt"/>
                <a:cs typeface="+mn-lt"/>
              </a:rPr>
              <a:t>ife</a:t>
            </a:r>
            <a:r>
              <a:rPr lang="en-US" sz="2000" dirty="0">
                <a:solidFill>
                  <a:srgbClr val="070706"/>
                </a:solidFill>
                <a:latin typeface="Arial"/>
                <a:ea typeface="+mn-lt"/>
                <a:cs typeface="+mn-lt"/>
              </a:rPr>
              <a:t>l</a:t>
            </a:r>
            <a:r>
              <a:rPr lang="en-US" sz="2000" dirty="0">
                <a:solidFill>
                  <a:srgbClr val="404040"/>
                </a:solidFill>
                <a:latin typeface="Arial"/>
                <a:ea typeface="+mn-lt"/>
                <a:cs typeface="+mn-lt"/>
              </a:rPr>
              <a:t>ong persona</a:t>
            </a:r>
            <a:r>
              <a:rPr lang="en-US" sz="2000" dirty="0">
                <a:solidFill>
                  <a:srgbClr val="070706"/>
                </a:solidFill>
                <a:latin typeface="Arial"/>
                <a:ea typeface="+mn-lt"/>
                <a:cs typeface="+mn-lt"/>
              </a:rPr>
              <a:t>l</a:t>
            </a:r>
            <a:r>
              <a:rPr lang="en-US" sz="2000" dirty="0">
                <a:solidFill>
                  <a:srgbClr val="404040"/>
                </a:solidFill>
                <a:latin typeface="Arial"/>
                <a:ea typeface="+mn-lt"/>
                <a:cs typeface="+mn-lt"/>
              </a:rPr>
              <a:t> and professiona</a:t>
            </a:r>
            <a:r>
              <a:rPr lang="en-US" sz="2000" dirty="0">
                <a:solidFill>
                  <a:srgbClr val="070706"/>
                </a:solidFill>
                <a:latin typeface="Arial"/>
                <a:ea typeface="+mn-lt"/>
                <a:cs typeface="+mn-lt"/>
              </a:rPr>
              <a:t>l</a:t>
            </a:r>
            <a:r>
              <a:rPr lang="en-US" sz="2000" dirty="0">
                <a:solidFill>
                  <a:srgbClr val="404040"/>
                </a:solidFill>
                <a:latin typeface="Arial"/>
                <a:ea typeface="+mn-lt"/>
                <a:cs typeface="+mn-lt"/>
              </a:rPr>
              <a:t> journeys. </a:t>
            </a:r>
            <a:endParaRPr lang="en-US" sz="2000">
              <a:latin typeface="Arial"/>
              <a:cs typeface="Arial"/>
            </a:endParaRPr>
          </a:p>
          <a:p>
            <a:endParaRPr lang="en-US" sz="2000" dirty="0">
              <a:solidFill>
                <a:srgbClr val="341A1D"/>
              </a:solidFill>
              <a:latin typeface="Arial"/>
              <a:cs typeface="Times New Roman"/>
            </a:endParaRPr>
          </a:p>
          <a:p>
            <a:r>
              <a:rPr lang="en-US" sz="2000" b="1" dirty="0">
                <a:solidFill>
                  <a:srgbClr val="341A1D"/>
                </a:solidFill>
                <a:latin typeface="Arial"/>
                <a:cs typeface="Times New Roman"/>
              </a:rPr>
              <a:t>Services Inventory:</a:t>
            </a:r>
          </a:p>
          <a:p>
            <a:pPr marL="457200" indent="-228600">
              <a:buFont typeface="Arial"/>
              <a:buChar char="•"/>
            </a:pPr>
            <a:r>
              <a:rPr lang="en-US" sz="2000" dirty="0">
                <a:solidFill>
                  <a:srgbClr val="341A1D"/>
                </a:solidFill>
                <a:latin typeface="Arial"/>
                <a:cs typeface="Times New Roman"/>
              </a:rPr>
              <a:t>Tier 1: </a:t>
            </a:r>
            <a:r>
              <a:rPr lang="en-US" sz="2000" dirty="0">
                <a:solidFill>
                  <a:srgbClr val="000000"/>
                </a:solidFill>
                <a:latin typeface="Arial"/>
                <a:cs typeface="Arial"/>
              </a:rPr>
              <a:t>Quick transactional services</a:t>
            </a:r>
          </a:p>
          <a:p>
            <a:pPr marL="457200" indent="-228600">
              <a:buFont typeface="Arial"/>
              <a:buChar char="•"/>
            </a:pPr>
            <a:r>
              <a:rPr lang="en-US" sz="2000" dirty="0">
                <a:solidFill>
                  <a:srgbClr val="000000"/>
                </a:solidFill>
                <a:latin typeface="Arial"/>
                <a:cs typeface="Arial"/>
              </a:rPr>
              <a:t>Tier 2: Drop-in services, basic to intermediate skill levels</a:t>
            </a:r>
          </a:p>
          <a:p>
            <a:pPr marL="457200" indent="-228600">
              <a:buFont typeface="Arial"/>
              <a:buChar char="•"/>
            </a:pPr>
            <a:r>
              <a:rPr lang="en-US" sz="2000" dirty="0">
                <a:solidFill>
                  <a:srgbClr val="000000"/>
                </a:solidFill>
                <a:latin typeface="Arial"/>
                <a:cs typeface="Arial"/>
              </a:rPr>
              <a:t>Tier 3: Advanced assistance, formal instruction workshop, appointments/consultations</a:t>
            </a:r>
          </a:p>
          <a:p>
            <a:endParaRPr lang="en-US" dirty="0">
              <a:solidFill>
                <a:srgbClr val="341A1D"/>
              </a:solidFill>
              <a:latin typeface="Arial"/>
              <a:cs typeface="Times New Roman"/>
            </a:endParaRPr>
          </a:p>
        </p:txBody>
      </p:sp>
    </p:spTree>
    <p:extLst>
      <p:ext uri="{BB962C8B-B14F-4D97-AF65-F5344CB8AC3E}">
        <p14:creationId xmlns:p14="http://schemas.microsoft.com/office/powerpoint/2010/main" val="2250432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Table&#10;&#10;Description automatically generated">
            <a:extLst>
              <a:ext uri="{FF2B5EF4-FFF2-40B4-BE49-F238E27FC236}">
                <a16:creationId xmlns:a16="http://schemas.microsoft.com/office/drawing/2014/main" id="{C8207095-96C5-8F18-A7CE-BBDEEEBFF8CD}"/>
              </a:ext>
            </a:extLst>
          </p:cNvPr>
          <p:cNvPicPr>
            <a:picLocks noChangeAspect="1"/>
          </p:cNvPicPr>
          <p:nvPr/>
        </p:nvPicPr>
        <p:blipFill>
          <a:blip r:embed="rId2"/>
          <a:stretch>
            <a:fillRect/>
          </a:stretch>
        </p:blipFill>
        <p:spPr>
          <a:xfrm>
            <a:off x="306421" y="1118111"/>
            <a:ext cx="11708859" cy="4783905"/>
          </a:xfrm>
          <a:prstGeom prst="rect">
            <a:avLst/>
          </a:prstGeom>
        </p:spPr>
      </p:pic>
      <p:pic>
        <p:nvPicPr>
          <p:cNvPr id="7" name="Picture 7">
            <a:extLst>
              <a:ext uri="{FF2B5EF4-FFF2-40B4-BE49-F238E27FC236}">
                <a16:creationId xmlns:a16="http://schemas.microsoft.com/office/drawing/2014/main" id="{3A38C7C8-F2DC-BAC8-3AFB-A7CD622DF56F}"/>
              </a:ext>
            </a:extLst>
          </p:cNvPr>
          <p:cNvPicPr>
            <a:picLocks noChangeAspect="1"/>
          </p:cNvPicPr>
          <p:nvPr/>
        </p:nvPicPr>
        <p:blipFill>
          <a:blip r:embed="rId3"/>
          <a:stretch>
            <a:fillRect/>
          </a:stretch>
        </p:blipFill>
        <p:spPr>
          <a:xfrm>
            <a:off x="306421" y="843090"/>
            <a:ext cx="11708859" cy="275565"/>
          </a:xfrm>
          <a:prstGeom prst="rect">
            <a:avLst/>
          </a:prstGeom>
        </p:spPr>
      </p:pic>
    </p:spTree>
    <p:extLst>
      <p:ext uri="{BB962C8B-B14F-4D97-AF65-F5344CB8AC3E}">
        <p14:creationId xmlns:p14="http://schemas.microsoft.com/office/powerpoint/2010/main" val="863488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B71E932A-67CA-6E63-0AEA-85C6C66B90F4}"/>
              </a:ext>
            </a:extLst>
          </p:cNvPr>
          <p:cNvPicPr>
            <a:picLocks noChangeAspect="1"/>
          </p:cNvPicPr>
          <p:nvPr/>
        </p:nvPicPr>
        <p:blipFill>
          <a:blip r:embed="rId2"/>
          <a:stretch>
            <a:fillRect/>
          </a:stretch>
        </p:blipFill>
        <p:spPr>
          <a:xfrm>
            <a:off x="1968229" y="414235"/>
            <a:ext cx="8012349" cy="6021422"/>
          </a:xfrm>
          <a:prstGeom prst="rect">
            <a:avLst/>
          </a:prstGeom>
        </p:spPr>
      </p:pic>
    </p:spTree>
    <p:extLst>
      <p:ext uri="{BB962C8B-B14F-4D97-AF65-F5344CB8AC3E}">
        <p14:creationId xmlns:p14="http://schemas.microsoft.com/office/powerpoint/2010/main" val="750213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Diagram&#10;&#10;Description automatically generated">
            <a:extLst>
              <a:ext uri="{FF2B5EF4-FFF2-40B4-BE49-F238E27FC236}">
                <a16:creationId xmlns:a16="http://schemas.microsoft.com/office/drawing/2014/main" id="{FA70E5F5-07B5-3D74-046B-03861EB03268}"/>
              </a:ext>
            </a:extLst>
          </p:cNvPr>
          <p:cNvPicPr>
            <a:picLocks noChangeAspect="1"/>
          </p:cNvPicPr>
          <p:nvPr/>
        </p:nvPicPr>
        <p:blipFill>
          <a:blip r:embed="rId2"/>
          <a:stretch>
            <a:fillRect/>
          </a:stretch>
        </p:blipFill>
        <p:spPr>
          <a:xfrm>
            <a:off x="144293" y="492868"/>
            <a:ext cx="5807413" cy="5783094"/>
          </a:xfrm>
          <a:prstGeom prst="rect">
            <a:avLst/>
          </a:prstGeom>
        </p:spPr>
      </p:pic>
      <p:pic>
        <p:nvPicPr>
          <p:cNvPr id="6" name="Picture 6" descr="Diagram, venn diagram&#10;&#10;Description automatically generated">
            <a:extLst>
              <a:ext uri="{FF2B5EF4-FFF2-40B4-BE49-F238E27FC236}">
                <a16:creationId xmlns:a16="http://schemas.microsoft.com/office/drawing/2014/main" id="{45AE8E02-9742-6458-EC75-EC1C71F50D7B}"/>
              </a:ext>
            </a:extLst>
          </p:cNvPr>
          <p:cNvPicPr>
            <a:picLocks noChangeAspect="1"/>
          </p:cNvPicPr>
          <p:nvPr/>
        </p:nvPicPr>
        <p:blipFill>
          <a:blip r:embed="rId3"/>
          <a:stretch>
            <a:fillRect/>
          </a:stretch>
        </p:blipFill>
        <p:spPr>
          <a:xfrm>
            <a:off x="6929337" y="833336"/>
            <a:ext cx="5102156" cy="5110263"/>
          </a:xfrm>
          <a:prstGeom prst="rect">
            <a:avLst/>
          </a:prstGeom>
        </p:spPr>
      </p:pic>
    </p:spTree>
    <p:extLst>
      <p:ext uri="{BB962C8B-B14F-4D97-AF65-F5344CB8AC3E}">
        <p14:creationId xmlns:p14="http://schemas.microsoft.com/office/powerpoint/2010/main" val="3686171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text&#10;&#10;Description automatically generated">
            <a:extLst>
              <a:ext uri="{FF2B5EF4-FFF2-40B4-BE49-F238E27FC236}">
                <a16:creationId xmlns:a16="http://schemas.microsoft.com/office/drawing/2014/main" id="{26003575-BA5B-3044-429D-8E267C3BF1E2}"/>
              </a:ext>
            </a:extLst>
          </p:cNvPr>
          <p:cNvPicPr>
            <a:picLocks noChangeAspect="1"/>
          </p:cNvPicPr>
          <p:nvPr/>
        </p:nvPicPr>
        <p:blipFill>
          <a:blip r:embed="rId2"/>
          <a:stretch>
            <a:fillRect/>
          </a:stretch>
        </p:blipFill>
        <p:spPr>
          <a:xfrm>
            <a:off x="1643288" y="404588"/>
            <a:ext cx="8060987" cy="6053633"/>
          </a:xfrm>
          <a:prstGeom prst="rect">
            <a:avLst/>
          </a:prstGeom>
        </p:spPr>
      </p:pic>
    </p:spTree>
    <p:extLst>
      <p:ext uri="{BB962C8B-B14F-4D97-AF65-F5344CB8AC3E}">
        <p14:creationId xmlns:p14="http://schemas.microsoft.com/office/powerpoint/2010/main" val="3958928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Graphical user interface&#10;&#10;Description automatically generated">
            <a:extLst>
              <a:ext uri="{FF2B5EF4-FFF2-40B4-BE49-F238E27FC236}">
                <a16:creationId xmlns:a16="http://schemas.microsoft.com/office/drawing/2014/main" id="{276C177F-100D-ECF9-79BD-A1E0394FD808}"/>
              </a:ext>
            </a:extLst>
          </p:cNvPr>
          <p:cNvPicPr>
            <a:picLocks noChangeAspect="1"/>
          </p:cNvPicPr>
          <p:nvPr/>
        </p:nvPicPr>
        <p:blipFill>
          <a:blip r:embed="rId2"/>
          <a:stretch>
            <a:fillRect/>
          </a:stretch>
        </p:blipFill>
        <p:spPr>
          <a:xfrm>
            <a:off x="2049293" y="406129"/>
            <a:ext cx="7898859" cy="5932251"/>
          </a:xfrm>
          <a:prstGeom prst="rect">
            <a:avLst/>
          </a:prstGeom>
        </p:spPr>
      </p:pic>
    </p:spTree>
    <p:extLst>
      <p:ext uri="{BB962C8B-B14F-4D97-AF65-F5344CB8AC3E}">
        <p14:creationId xmlns:p14="http://schemas.microsoft.com/office/powerpoint/2010/main" val="4277043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D281D9A6-0352-5873-FBB6-A9033D0711BF}"/>
              </a:ext>
            </a:extLst>
          </p:cNvPr>
          <p:cNvPicPr>
            <a:picLocks noChangeAspect="1"/>
          </p:cNvPicPr>
          <p:nvPr/>
        </p:nvPicPr>
        <p:blipFill>
          <a:blip r:embed="rId2"/>
          <a:stretch>
            <a:fillRect/>
          </a:stretch>
        </p:blipFill>
        <p:spPr>
          <a:xfrm>
            <a:off x="2016868" y="470981"/>
            <a:ext cx="7720519" cy="5794442"/>
          </a:xfrm>
          <a:prstGeom prst="rect">
            <a:avLst/>
          </a:prstGeom>
        </p:spPr>
      </p:pic>
    </p:spTree>
    <p:extLst>
      <p:ext uri="{BB962C8B-B14F-4D97-AF65-F5344CB8AC3E}">
        <p14:creationId xmlns:p14="http://schemas.microsoft.com/office/powerpoint/2010/main" val="233185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B436ED-09AB-5BF6-3019-FF14D2DA48C8}"/>
              </a:ext>
            </a:extLst>
          </p:cNvPr>
          <p:cNvSpPr>
            <a:spLocks noGrp="1"/>
          </p:cNvSpPr>
          <p:nvPr>
            <p:ph idx="1"/>
          </p:nvPr>
        </p:nvSpPr>
        <p:spPr>
          <a:xfrm>
            <a:off x="416077" y="1397001"/>
            <a:ext cx="11329500" cy="4474156"/>
          </a:xfrm>
        </p:spPr>
        <p:txBody>
          <a:bodyPr/>
          <a:lstStyle/>
          <a:p>
            <a:r>
              <a:rPr lang="en-US" dirty="0">
                <a:latin typeface="Arial"/>
                <a:ea typeface="ＭＳ Ｐゴシック"/>
              </a:rPr>
              <a:t>Capitol Development Board Project </a:t>
            </a:r>
            <a:endParaRPr lang="en-US"/>
          </a:p>
          <a:p>
            <a:r>
              <a:rPr lang="en-US" dirty="0">
                <a:latin typeface="Arial"/>
                <a:ea typeface="ＭＳ Ｐゴシック"/>
              </a:rPr>
              <a:t>Announced in June of 2019</a:t>
            </a:r>
            <a:endParaRPr lang="en-US" dirty="0"/>
          </a:p>
          <a:p>
            <a:endParaRPr lang="en-US" dirty="0"/>
          </a:p>
          <a:p>
            <a:r>
              <a:rPr lang="en-US" dirty="0">
                <a:latin typeface="Arial"/>
                <a:ea typeface="ＭＳ Ｐゴシック"/>
              </a:rPr>
              <a:t>2020</a:t>
            </a:r>
            <a:endParaRPr lang="en-US" dirty="0"/>
          </a:p>
          <a:p>
            <a:r>
              <a:rPr lang="en-US" dirty="0">
                <a:latin typeface="Arial"/>
                <a:ea typeface="ＭＳ Ｐゴシック"/>
              </a:rPr>
              <a:t>Funds released for design</a:t>
            </a:r>
            <a:endParaRPr lang="en-US" dirty="0"/>
          </a:p>
          <a:p>
            <a:r>
              <a:rPr lang="en-US" dirty="0">
                <a:latin typeface="Arial"/>
                <a:ea typeface="ＭＳ Ｐゴシック"/>
              </a:rPr>
              <a:t>Architects selected</a:t>
            </a:r>
            <a:endParaRPr lang="en-US" dirty="0"/>
          </a:p>
          <a:p>
            <a:endParaRPr lang="en-US" dirty="0"/>
          </a:p>
          <a:p>
            <a:r>
              <a:rPr lang="en-US" dirty="0">
                <a:latin typeface="Arial"/>
                <a:ea typeface="ＭＳ Ｐゴシック"/>
              </a:rPr>
              <a:t>Early 2021 </a:t>
            </a:r>
            <a:endParaRPr lang="en-US" dirty="0"/>
          </a:p>
          <a:p>
            <a:r>
              <a:rPr lang="en-US" dirty="0">
                <a:latin typeface="Arial"/>
                <a:ea typeface="ＭＳ Ｐゴシック"/>
              </a:rPr>
              <a:t>Design started</a:t>
            </a:r>
          </a:p>
          <a:p>
            <a:endParaRPr lang="en-US" dirty="0"/>
          </a:p>
          <a:p>
            <a:endParaRPr lang="en-US" dirty="0"/>
          </a:p>
          <a:p>
            <a:endParaRPr lang="en-US" dirty="0"/>
          </a:p>
        </p:txBody>
      </p:sp>
      <p:sp>
        <p:nvSpPr>
          <p:cNvPr id="3" name="Title 2">
            <a:extLst>
              <a:ext uri="{FF2B5EF4-FFF2-40B4-BE49-F238E27FC236}">
                <a16:creationId xmlns:a16="http://schemas.microsoft.com/office/drawing/2014/main" id="{6E8FFFD4-C46F-D697-7D8D-4B5C0B0EC518}"/>
              </a:ext>
            </a:extLst>
          </p:cNvPr>
          <p:cNvSpPr>
            <a:spLocks noGrp="1"/>
          </p:cNvSpPr>
          <p:nvPr>
            <p:ph type="title"/>
          </p:nvPr>
        </p:nvSpPr>
        <p:spPr>
          <a:xfrm>
            <a:off x="333051" y="460571"/>
            <a:ext cx="10972800" cy="602796"/>
          </a:xfrm>
        </p:spPr>
        <p:txBody>
          <a:bodyPr/>
          <a:lstStyle/>
          <a:p>
            <a:r>
              <a:rPr lang="en-US" sz="2800" dirty="0">
                <a:solidFill>
                  <a:srgbClr val="341A1D"/>
                </a:solidFill>
                <a:ea typeface="ＭＳ Ｐゴシック"/>
              </a:rPr>
              <a:t>Overview</a:t>
            </a:r>
          </a:p>
        </p:txBody>
      </p:sp>
    </p:spTree>
    <p:extLst>
      <p:ext uri="{BB962C8B-B14F-4D97-AF65-F5344CB8AC3E}">
        <p14:creationId xmlns:p14="http://schemas.microsoft.com/office/powerpoint/2010/main" val="2499996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text, different, various&#10;&#10;Description automatically generated">
            <a:extLst>
              <a:ext uri="{FF2B5EF4-FFF2-40B4-BE49-F238E27FC236}">
                <a16:creationId xmlns:a16="http://schemas.microsoft.com/office/drawing/2014/main" id="{AFCBDC1D-3CCE-721D-D999-3C35636299EE}"/>
              </a:ext>
            </a:extLst>
          </p:cNvPr>
          <p:cNvPicPr>
            <a:picLocks noChangeAspect="1"/>
          </p:cNvPicPr>
          <p:nvPr/>
        </p:nvPicPr>
        <p:blipFill>
          <a:blip r:embed="rId2"/>
          <a:stretch>
            <a:fillRect/>
          </a:stretch>
        </p:blipFill>
        <p:spPr>
          <a:xfrm>
            <a:off x="2097932" y="422342"/>
            <a:ext cx="7996136" cy="6005208"/>
          </a:xfrm>
          <a:prstGeom prst="rect">
            <a:avLst/>
          </a:prstGeom>
        </p:spPr>
      </p:pic>
    </p:spTree>
    <p:extLst>
      <p:ext uri="{BB962C8B-B14F-4D97-AF65-F5344CB8AC3E}">
        <p14:creationId xmlns:p14="http://schemas.microsoft.com/office/powerpoint/2010/main" val="3740317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text, indoor, different, various&#10;&#10;Description automatically generated">
            <a:extLst>
              <a:ext uri="{FF2B5EF4-FFF2-40B4-BE49-F238E27FC236}">
                <a16:creationId xmlns:a16="http://schemas.microsoft.com/office/drawing/2014/main" id="{3E1BD7EF-8C92-145E-D00C-B6DD86B8C376}"/>
              </a:ext>
            </a:extLst>
          </p:cNvPr>
          <p:cNvPicPr>
            <a:picLocks noChangeAspect="1"/>
          </p:cNvPicPr>
          <p:nvPr/>
        </p:nvPicPr>
        <p:blipFill>
          <a:blip r:embed="rId2"/>
          <a:stretch>
            <a:fillRect/>
          </a:stretch>
        </p:blipFill>
        <p:spPr>
          <a:xfrm>
            <a:off x="2122251" y="438556"/>
            <a:ext cx="7955604" cy="5980889"/>
          </a:xfrm>
          <a:prstGeom prst="rect">
            <a:avLst/>
          </a:prstGeom>
        </p:spPr>
      </p:pic>
    </p:spTree>
    <p:extLst>
      <p:ext uri="{BB962C8B-B14F-4D97-AF65-F5344CB8AC3E}">
        <p14:creationId xmlns:p14="http://schemas.microsoft.com/office/powerpoint/2010/main" val="2511018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538A249-A110-7068-AAA0-62FA5443E12E}"/>
              </a:ext>
            </a:extLst>
          </p:cNvPr>
          <p:cNvSpPr>
            <a:spLocks noGrp="1"/>
          </p:cNvSpPr>
          <p:nvPr>
            <p:ph idx="1"/>
          </p:nvPr>
        </p:nvSpPr>
        <p:spPr>
          <a:xfrm>
            <a:off x="40710" y="447868"/>
            <a:ext cx="11329500" cy="699606"/>
          </a:xfrm>
        </p:spPr>
        <p:txBody>
          <a:bodyPr>
            <a:normAutofit lnSpcReduction="10000"/>
          </a:bodyPr>
          <a:lstStyle/>
          <a:p>
            <a:r>
              <a:rPr lang="en-US" sz="4000" dirty="0">
                <a:solidFill>
                  <a:srgbClr val="432147"/>
                </a:solidFill>
              </a:rPr>
              <a:t>”Owning” the Building</a:t>
            </a:r>
          </a:p>
        </p:txBody>
      </p:sp>
      <p:sp>
        <p:nvSpPr>
          <p:cNvPr id="2" name="TextBox 1">
            <a:extLst>
              <a:ext uri="{FF2B5EF4-FFF2-40B4-BE49-F238E27FC236}">
                <a16:creationId xmlns:a16="http://schemas.microsoft.com/office/drawing/2014/main" id="{3F62D2D2-9E49-6907-9D0A-6E376C0D0320}"/>
              </a:ext>
            </a:extLst>
          </p:cNvPr>
          <p:cNvSpPr txBox="1"/>
          <p:nvPr/>
        </p:nvSpPr>
        <p:spPr>
          <a:xfrm>
            <a:off x="929898" y="2040609"/>
            <a:ext cx="8446576" cy="3202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3" name="Picture 4" descr="Timeline&#10;&#10;Description automatically generated">
            <a:extLst>
              <a:ext uri="{FF2B5EF4-FFF2-40B4-BE49-F238E27FC236}">
                <a16:creationId xmlns:a16="http://schemas.microsoft.com/office/drawing/2014/main" id="{6A046C55-98BF-CA7F-E275-D70BBA7A32FC}"/>
              </a:ext>
            </a:extLst>
          </p:cNvPr>
          <p:cNvPicPr>
            <a:picLocks noChangeAspect="1"/>
          </p:cNvPicPr>
          <p:nvPr/>
        </p:nvPicPr>
        <p:blipFill>
          <a:blip r:embed="rId3"/>
          <a:stretch>
            <a:fillRect/>
          </a:stretch>
        </p:blipFill>
        <p:spPr>
          <a:xfrm>
            <a:off x="1263112" y="1243254"/>
            <a:ext cx="9020013" cy="5049541"/>
          </a:xfrm>
          <a:prstGeom prst="rect">
            <a:avLst/>
          </a:prstGeom>
        </p:spPr>
      </p:pic>
    </p:spTree>
    <p:extLst>
      <p:ext uri="{BB962C8B-B14F-4D97-AF65-F5344CB8AC3E}">
        <p14:creationId xmlns:p14="http://schemas.microsoft.com/office/powerpoint/2010/main" val="3019701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1401ED-BC5F-043B-A298-46522FDFEE78}"/>
              </a:ext>
            </a:extLst>
          </p:cNvPr>
          <p:cNvSpPr>
            <a:spLocks noGrp="1"/>
          </p:cNvSpPr>
          <p:nvPr>
            <p:ph idx="1"/>
          </p:nvPr>
        </p:nvSpPr>
        <p:spPr>
          <a:xfrm>
            <a:off x="351501" y="802899"/>
            <a:ext cx="11329500" cy="5404055"/>
          </a:xfrm>
        </p:spPr>
        <p:txBody>
          <a:bodyPr/>
          <a:lstStyle/>
          <a:p>
            <a:r>
              <a:rPr lang="en-US" b="1" dirty="0">
                <a:latin typeface="Arial"/>
                <a:ea typeface="ＭＳ Ｐゴシック"/>
                <a:cs typeface="Arial"/>
              </a:rPr>
              <a:t>Expectation</a:t>
            </a:r>
          </a:p>
          <a:p>
            <a:pPr marL="342900" indent="-342900">
              <a:buFont typeface="Arial,Sans-Serif"/>
              <a:buChar char="•"/>
            </a:pPr>
            <a:r>
              <a:rPr lang="en-US" dirty="0">
                <a:latin typeface="Arial"/>
                <a:ea typeface="ＭＳ Ｐゴシック"/>
                <a:cs typeface="Arial"/>
              </a:rPr>
              <a:t>Seamless experience for students</a:t>
            </a:r>
            <a:endParaRPr lang="en-US" dirty="0"/>
          </a:p>
          <a:p>
            <a:endParaRPr lang="en-US" dirty="0">
              <a:latin typeface="Arial"/>
              <a:ea typeface="ＭＳ Ｐゴシック"/>
            </a:endParaRPr>
          </a:p>
          <a:p>
            <a:r>
              <a:rPr lang="en-US" b="1" dirty="0">
                <a:latin typeface="Arial"/>
                <a:ea typeface="ＭＳ Ｐゴシック"/>
              </a:rPr>
              <a:t>Our offer to the units</a:t>
            </a:r>
          </a:p>
          <a:p>
            <a:pPr marL="342900" indent="-342900">
              <a:buFont typeface="Arial"/>
              <a:buChar char="•"/>
            </a:pPr>
            <a:r>
              <a:rPr lang="en-US" dirty="0">
                <a:latin typeface="Arial"/>
                <a:ea typeface="ＭＳ Ｐゴシック"/>
              </a:rPr>
              <a:t>Oversee all open spaces</a:t>
            </a:r>
          </a:p>
          <a:p>
            <a:pPr marL="342900" indent="-342900">
              <a:buFont typeface="Arial"/>
              <a:buChar char="•"/>
            </a:pPr>
            <a:r>
              <a:rPr lang="en-US" dirty="0">
                <a:latin typeface="Arial"/>
                <a:ea typeface="ＭＳ Ｐゴシック"/>
              </a:rPr>
              <a:t>Work with Facilities and Campus Police</a:t>
            </a:r>
          </a:p>
          <a:p>
            <a:pPr marL="342900" indent="-342900">
              <a:buFont typeface="Arial"/>
              <a:buChar char="•"/>
            </a:pPr>
            <a:r>
              <a:rPr lang="en-US" dirty="0">
                <a:latin typeface="Arial"/>
                <a:ea typeface="ＭＳ Ｐゴシック"/>
              </a:rPr>
              <a:t>Manage Access points (card readers)</a:t>
            </a:r>
          </a:p>
          <a:p>
            <a:pPr marL="342900" indent="-342900">
              <a:buFont typeface="Arial"/>
              <a:buChar char="•"/>
            </a:pPr>
            <a:r>
              <a:rPr lang="en-US" dirty="0">
                <a:latin typeface="Arial"/>
                <a:ea typeface="ＭＳ Ｐゴシック"/>
              </a:rPr>
              <a:t>Admin booking systems (spaces and appointments)</a:t>
            </a:r>
          </a:p>
          <a:p>
            <a:pPr marL="342900" indent="-342900">
              <a:buFont typeface="Arial"/>
              <a:buChar char="•"/>
            </a:pPr>
            <a:endParaRPr lang="en-US" dirty="0">
              <a:latin typeface="Arial"/>
              <a:ea typeface="ＭＳ Ｐゴシック"/>
            </a:endParaRPr>
          </a:p>
          <a:p>
            <a:r>
              <a:rPr lang="en-US" b="1" dirty="0">
                <a:latin typeface="Arial"/>
                <a:ea typeface="ＭＳ Ｐゴシック"/>
                <a:cs typeface="Arial"/>
              </a:rPr>
              <a:t>Meeting with Student Union</a:t>
            </a:r>
          </a:p>
          <a:p>
            <a:pPr marL="342900" indent="-342900">
              <a:buFont typeface="Arial,Sans-Serif"/>
              <a:buChar char="•"/>
            </a:pPr>
            <a:r>
              <a:rPr lang="en-US" dirty="0">
                <a:latin typeface="Arial"/>
                <a:ea typeface="ＭＳ Ｐゴシック"/>
                <a:cs typeface="Arial"/>
              </a:rPr>
              <a:t>Memos of Understanding</a:t>
            </a:r>
            <a:endParaRPr lang="en-US" dirty="0"/>
          </a:p>
          <a:p>
            <a:endParaRPr lang="en-US" dirty="0">
              <a:latin typeface="Arial"/>
              <a:ea typeface="ＭＳ Ｐゴシック"/>
            </a:endParaRPr>
          </a:p>
        </p:txBody>
      </p:sp>
      <p:sp>
        <p:nvSpPr>
          <p:cNvPr id="3" name="Title 2">
            <a:extLst>
              <a:ext uri="{FF2B5EF4-FFF2-40B4-BE49-F238E27FC236}">
                <a16:creationId xmlns:a16="http://schemas.microsoft.com/office/drawing/2014/main" id="{B417C0BC-AC78-269E-3675-B4D826FBD7E0}"/>
              </a:ext>
            </a:extLst>
          </p:cNvPr>
          <p:cNvSpPr>
            <a:spLocks noGrp="1"/>
          </p:cNvSpPr>
          <p:nvPr>
            <p:ph type="title"/>
          </p:nvPr>
        </p:nvSpPr>
        <p:spPr/>
        <p:txBody>
          <a:bodyPr/>
          <a:lstStyle/>
          <a:p>
            <a:r>
              <a:rPr lang="en-US" dirty="0">
                <a:ea typeface="ＭＳ Ｐゴシック"/>
              </a:rPr>
              <a:t>Owning the Building</a:t>
            </a:r>
            <a:endParaRPr lang="en-US" dirty="0"/>
          </a:p>
        </p:txBody>
      </p:sp>
    </p:spTree>
    <p:extLst>
      <p:ext uri="{BB962C8B-B14F-4D97-AF65-F5344CB8AC3E}">
        <p14:creationId xmlns:p14="http://schemas.microsoft.com/office/powerpoint/2010/main" val="2804090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538A249-A110-7068-AAA0-62FA5443E12E}"/>
              </a:ext>
            </a:extLst>
          </p:cNvPr>
          <p:cNvSpPr>
            <a:spLocks noGrp="1"/>
          </p:cNvSpPr>
          <p:nvPr>
            <p:ph idx="1"/>
          </p:nvPr>
        </p:nvSpPr>
        <p:spPr>
          <a:xfrm>
            <a:off x="172885" y="537724"/>
            <a:ext cx="8990465" cy="895258"/>
          </a:xfrm>
        </p:spPr>
        <p:txBody>
          <a:bodyPr>
            <a:normAutofit/>
          </a:bodyPr>
          <a:lstStyle/>
          <a:p>
            <a:r>
              <a:rPr lang="en-US" sz="4000" dirty="0">
                <a:solidFill>
                  <a:srgbClr val="432147"/>
                </a:solidFill>
              </a:rPr>
              <a:t>Working on the Drawings</a:t>
            </a:r>
          </a:p>
        </p:txBody>
      </p:sp>
      <p:sp>
        <p:nvSpPr>
          <p:cNvPr id="3" name="TextBox 2">
            <a:extLst>
              <a:ext uri="{FF2B5EF4-FFF2-40B4-BE49-F238E27FC236}">
                <a16:creationId xmlns:a16="http://schemas.microsoft.com/office/drawing/2014/main" id="{2B9429F4-01DC-A3DC-FFE5-D1D5D31113B4}"/>
              </a:ext>
            </a:extLst>
          </p:cNvPr>
          <p:cNvSpPr txBox="1"/>
          <p:nvPr/>
        </p:nvSpPr>
        <p:spPr>
          <a:xfrm>
            <a:off x="1414494" y="2344255"/>
            <a:ext cx="827840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341A1D"/>
                </a:solidFill>
                <a:latin typeface="Arial"/>
                <a:cs typeface="Times New Roman"/>
              </a:rPr>
              <a:t>Track Everything:</a:t>
            </a:r>
          </a:p>
          <a:p>
            <a:pPr marL="342900" indent="-342900">
              <a:buFont typeface="Arial"/>
              <a:buChar char="•"/>
            </a:pPr>
            <a:r>
              <a:rPr lang="en-US" sz="2000" dirty="0">
                <a:solidFill>
                  <a:srgbClr val="341A1D"/>
                </a:solidFill>
                <a:latin typeface="Arial"/>
                <a:ea typeface="+mn-lt"/>
                <a:cs typeface="+mn-lt"/>
              </a:rPr>
              <a:t>Don’t assume that requests made in meetings will make it to the drawings</a:t>
            </a:r>
          </a:p>
          <a:p>
            <a:pPr marL="342900" indent="-342900">
              <a:buFont typeface="Arial"/>
              <a:buChar char="•"/>
            </a:pPr>
            <a:r>
              <a:rPr lang="en-US" sz="2000" dirty="0">
                <a:solidFill>
                  <a:srgbClr val="341A1D"/>
                </a:solidFill>
                <a:latin typeface="Arial"/>
                <a:ea typeface="+mn-lt"/>
                <a:cs typeface="+mn-lt"/>
              </a:rPr>
              <a:t>Comments and follow through process</a:t>
            </a:r>
          </a:p>
          <a:p>
            <a:pPr marL="342900" indent="-342900">
              <a:buFont typeface="Arial"/>
              <a:buChar char="•"/>
            </a:pPr>
            <a:r>
              <a:rPr lang="en-US" sz="2000" dirty="0">
                <a:solidFill>
                  <a:srgbClr val="341A1D"/>
                </a:solidFill>
                <a:latin typeface="Arial"/>
                <a:cs typeface="Times New Roman"/>
              </a:rPr>
              <a:t>Large decisions are made by the Core Committee</a:t>
            </a:r>
          </a:p>
          <a:p>
            <a:pPr marL="342900" indent="-342900">
              <a:buFont typeface="Arial"/>
              <a:buChar char="•"/>
            </a:pPr>
            <a:r>
              <a:rPr lang="en-US" sz="2000" dirty="0">
                <a:solidFill>
                  <a:srgbClr val="341A1D"/>
                </a:solidFill>
                <a:latin typeface="Arial"/>
                <a:cs typeface="Times New Roman"/>
              </a:rPr>
              <a:t>Page by page review requires a smaller group</a:t>
            </a:r>
          </a:p>
        </p:txBody>
      </p:sp>
    </p:spTree>
    <p:extLst>
      <p:ext uri="{BB962C8B-B14F-4D97-AF65-F5344CB8AC3E}">
        <p14:creationId xmlns:p14="http://schemas.microsoft.com/office/powerpoint/2010/main" val="97675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124FC2-6E29-493B-469C-751EB8C7BD6D}"/>
              </a:ext>
            </a:extLst>
          </p:cNvPr>
          <p:cNvSpPr>
            <a:spLocks noGrp="1"/>
          </p:cNvSpPr>
          <p:nvPr>
            <p:ph type="title"/>
          </p:nvPr>
        </p:nvSpPr>
        <p:spPr/>
        <p:txBody>
          <a:bodyPr/>
          <a:lstStyle/>
          <a:p>
            <a:r>
              <a:rPr lang="en-US" dirty="0">
                <a:ea typeface="ＭＳ Ｐゴシック"/>
              </a:rPr>
              <a:t>Reviewing Drawings</a:t>
            </a:r>
            <a:endParaRPr lang="en-US" dirty="0"/>
          </a:p>
        </p:txBody>
      </p:sp>
      <p:pic>
        <p:nvPicPr>
          <p:cNvPr id="4" name="Picture 4" descr="A picture containing text, indoor, table, computer&#10;&#10;Description automatically generated">
            <a:extLst>
              <a:ext uri="{FF2B5EF4-FFF2-40B4-BE49-F238E27FC236}">
                <a16:creationId xmlns:a16="http://schemas.microsoft.com/office/drawing/2014/main" id="{CE0934D7-C482-F26C-0525-44D00B5EC9F7}"/>
              </a:ext>
            </a:extLst>
          </p:cNvPr>
          <p:cNvPicPr>
            <a:picLocks noChangeAspect="1"/>
          </p:cNvPicPr>
          <p:nvPr/>
        </p:nvPicPr>
        <p:blipFill>
          <a:blip r:embed="rId2"/>
          <a:stretch>
            <a:fillRect/>
          </a:stretch>
        </p:blipFill>
        <p:spPr>
          <a:xfrm>
            <a:off x="126569" y="566334"/>
            <a:ext cx="4809641" cy="3607232"/>
          </a:xfrm>
          <a:prstGeom prst="rect">
            <a:avLst/>
          </a:prstGeom>
        </p:spPr>
      </p:pic>
      <p:pic>
        <p:nvPicPr>
          <p:cNvPr id="6" name="Picture 5" descr="Table&#10;&#10;Description automatically generated">
            <a:extLst>
              <a:ext uri="{FF2B5EF4-FFF2-40B4-BE49-F238E27FC236}">
                <a16:creationId xmlns:a16="http://schemas.microsoft.com/office/drawing/2014/main" id="{E14212F2-86ED-6203-C6A7-DB879DEFB5D3}"/>
              </a:ext>
            </a:extLst>
          </p:cNvPr>
          <p:cNvPicPr>
            <a:picLocks noChangeAspect="1"/>
          </p:cNvPicPr>
          <p:nvPr/>
        </p:nvPicPr>
        <p:blipFill>
          <a:blip r:embed="rId3"/>
          <a:stretch>
            <a:fillRect/>
          </a:stretch>
        </p:blipFill>
        <p:spPr>
          <a:xfrm>
            <a:off x="4191578" y="866240"/>
            <a:ext cx="7877286" cy="5366513"/>
          </a:xfrm>
          <a:prstGeom prst="rect">
            <a:avLst/>
          </a:prstGeom>
        </p:spPr>
      </p:pic>
    </p:spTree>
    <p:extLst>
      <p:ext uri="{BB962C8B-B14F-4D97-AF65-F5344CB8AC3E}">
        <p14:creationId xmlns:p14="http://schemas.microsoft.com/office/powerpoint/2010/main" val="833793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538A249-A110-7068-AAA0-62FA5443E12E}"/>
              </a:ext>
            </a:extLst>
          </p:cNvPr>
          <p:cNvSpPr>
            <a:spLocks noGrp="1"/>
          </p:cNvSpPr>
          <p:nvPr>
            <p:ph idx="1"/>
          </p:nvPr>
        </p:nvSpPr>
        <p:spPr>
          <a:xfrm>
            <a:off x="270162" y="699852"/>
            <a:ext cx="11329500" cy="813095"/>
          </a:xfrm>
        </p:spPr>
        <p:txBody>
          <a:bodyPr>
            <a:normAutofit/>
          </a:bodyPr>
          <a:lstStyle/>
          <a:p>
            <a:r>
              <a:rPr lang="en-US" sz="4000" dirty="0">
                <a:solidFill>
                  <a:srgbClr val="432147"/>
                </a:solidFill>
              </a:rPr>
              <a:t>What we’re doing now</a:t>
            </a:r>
          </a:p>
        </p:txBody>
      </p:sp>
      <p:sp>
        <p:nvSpPr>
          <p:cNvPr id="3" name="TextBox 2">
            <a:extLst>
              <a:ext uri="{FF2B5EF4-FFF2-40B4-BE49-F238E27FC236}">
                <a16:creationId xmlns:a16="http://schemas.microsoft.com/office/drawing/2014/main" id="{58A5AE89-F5F0-E0A3-DA35-713C86A40AE0}"/>
              </a:ext>
            </a:extLst>
          </p:cNvPr>
          <p:cNvSpPr txBox="1"/>
          <p:nvPr/>
        </p:nvSpPr>
        <p:spPr>
          <a:xfrm>
            <a:off x="1378084" y="1783403"/>
            <a:ext cx="9889787"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341A1D"/>
                </a:solidFill>
                <a:latin typeface="Arial"/>
                <a:cs typeface="Times New Roman"/>
              </a:rPr>
              <a:t>Weeding</a:t>
            </a:r>
            <a:endParaRPr lang="en-US" b="1"/>
          </a:p>
          <a:p>
            <a:endParaRPr lang="en-US" sz="2000" dirty="0">
              <a:solidFill>
                <a:srgbClr val="341A1D"/>
              </a:solidFill>
              <a:latin typeface="Arial"/>
              <a:cs typeface="Times New Roman"/>
            </a:endParaRPr>
          </a:p>
          <a:p>
            <a:r>
              <a:rPr lang="en-US" sz="2000" dirty="0">
                <a:solidFill>
                  <a:srgbClr val="341A1D"/>
                </a:solidFill>
                <a:latin typeface="Arial"/>
                <a:cs typeface="Times New Roman"/>
              </a:rPr>
              <a:t>While smaller collections have been weeded over the years, our general collection has not.  The new building has a quarter of the collection space as the new building. </a:t>
            </a:r>
          </a:p>
          <a:p>
            <a:endParaRPr lang="en-US" sz="2000" dirty="0">
              <a:solidFill>
                <a:srgbClr val="341A1D"/>
              </a:solidFill>
              <a:latin typeface="Arial"/>
              <a:cs typeface="Times New Roman"/>
            </a:endParaRPr>
          </a:p>
          <a:p>
            <a:r>
              <a:rPr lang="en-US" sz="2000" b="1" dirty="0">
                <a:solidFill>
                  <a:srgbClr val="341A1D"/>
                </a:solidFill>
                <a:latin typeface="Arial"/>
                <a:cs typeface="Times New Roman"/>
              </a:rPr>
              <a:t>Waiting and Hoping</a:t>
            </a:r>
          </a:p>
          <a:p>
            <a:endParaRPr lang="en-US" sz="2000" b="1" dirty="0">
              <a:solidFill>
                <a:srgbClr val="341A1D"/>
              </a:solidFill>
              <a:latin typeface="Arial"/>
              <a:cs typeface="Times New Roman"/>
            </a:endParaRPr>
          </a:p>
          <a:p>
            <a:r>
              <a:rPr lang="en-US" sz="2000" dirty="0">
                <a:solidFill>
                  <a:srgbClr val="341A1D"/>
                </a:solidFill>
                <a:latin typeface="Arial"/>
                <a:cs typeface="Times New Roman"/>
              </a:rPr>
              <a:t>Bid process</a:t>
            </a:r>
          </a:p>
        </p:txBody>
      </p:sp>
    </p:spTree>
    <p:extLst>
      <p:ext uri="{BB962C8B-B14F-4D97-AF65-F5344CB8AC3E}">
        <p14:creationId xmlns:p14="http://schemas.microsoft.com/office/powerpoint/2010/main" val="42407695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538A249-A110-7068-AAA0-62FA5443E12E}"/>
              </a:ext>
            </a:extLst>
          </p:cNvPr>
          <p:cNvSpPr>
            <a:spLocks noGrp="1"/>
          </p:cNvSpPr>
          <p:nvPr>
            <p:ph idx="1"/>
          </p:nvPr>
        </p:nvSpPr>
        <p:spPr>
          <a:xfrm>
            <a:off x="318800" y="489086"/>
            <a:ext cx="11329500" cy="780670"/>
          </a:xfrm>
        </p:spPr>
        <p:txBody>
          <a:bodyPr>
            <a:normAutofit/>
          </a:bodyPr>
          <a:lstStyle/>
          <a:p>
            <a:r>
              <a:rPr lang="en-US" sz="4000" dirty="0">
                <a:solidFill>
                  <a:srgbClr val="432147"/>
                </a:solidFill>
              </a:rPr>
              <a:t>Next Steps</a:t>
            </a:r>
          </a:p>
        </p:txBody>
      </p:sp>
      <p:sp>
        <p:nvSpPr>
          <p:cNvPr id="3" name="TextBox 2">
            <a:extLst>
              <a:ext uri="{FF2B5EF4-FFF2-40B4-BE49-F238E27FC236}">
                <a16:creationId xmlns:a16="http://schemas.microsoft.com/office/drawing/2014/main" id="{20505AEF-C961-718D-D46D-1A639F20A4DB}"/>
              </a:ext>
            </a:extLst>
          </p:cNvPr>
          <p:cNvSpPr txBox="1"/>
          <p:nvPr/>
        </p:nvSpPr>
        <p:spPr>
          <a:xfrm>
            <a:off x="862573" y="1466842"/>
            <a:ext cx="9338553"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000000"/>
                </a:solidFill>
                <a:latin typeface="Arial"/>
                <a:ea typeface="+mn-lt"/>
                <a:cs typeface="+mn-lt"/>
              </a:rPr>
              <a:t>Internal reorganization</a:t>
            </a:r>
          </a:p>
          <a:p>
            <a:pPr marL="342900" indent="-342900">
              <a:buFont typeface="Arial"/>
              <a:buChar char="•"/>
            </a:pPr>
            <a:r>
              <a:rPr lang="en-US" sz="2000" dirty="0">
                <a:solidFill>
                  <a:srgbClr val="000000"/>
                </a:solidFill>
                <a:latin typeface="Arial"/>
                <a:ea typeface="+mn-lt"/>
                <a:cs typeface="+mn-lt"/>
              </a:rPr>
              <a:t>Redefining positions and creating new ones as needed</a:t>
            </a:r>
            <a:endParaRPr lang="en-US" sz="2000" b="1" dirty="0">
              <a:solidFill>
                <a:srgbClr val="000000"/>
              </a:solidFill>
              <a:latin typeface="Arial"/>
              <a:ea typeface="+mn-lt"/>
              <a:cs typeface="+mn-lt"/>
            </a:endParaRPr>
          </a:p>
          <a:p>
            <a:endParaRPr lang="en-US" sz="2000" dirty="0">
              <a:solidFill>
                <a:srgbClr val="000000"/>
              </a:solidFill>
              <a:latin typeface="Arial"/>
              <a:ea typeface="+mn-lt"/>
              <a:cs typeface="+mn-lt"/>
            </a:endParaRPr>
          </a:p>
          <a:p>
            <a:r>
              <a:rPr lang="en-US" sz="2000" b="1" dirty="0">
                <a:solidFill>
                  <a:srgbClr val="000000"/>
                </a:solidFill>
                <a:latin typeface="Arial"/>
                <a:ea typeface="+mn-lt"/>
                <a:cs typeface="+mn-lt"/>
              </a:rPr>
              <a:t>Refining Services and Operations</a:t>
            </a:r>
            <a:endParaRPr lang="en-US" sz="2000" dirty="0">
              <a:solidFill>
                <a:srgbClr val="000000"/>
              </a:solidFill>
              <a:latin typeface="Arial"/>
              <a:ea typeface="+mn-lt"/>
              <a:cs typeface="+mn-lt"/>
            </a:endParaRPr>
          </a:p>
          <a:p>
            <a:pPr marL="342900" indent="-342900">
              <a:buFont typeface="Arial"/>
              <a:buChar char="•"/>
            </a:pPr>
            <a:r>
              <a:rPr lang="en-US" sz="2000" dirty="0">
                <a:solidFill>
                  <a:srgbClr val="000000"/>
                </a:solidFill>
                <a:latin typeface="Arial"/>
                <a:ea typeface="+mn-lt"/>
                <a:cs typeface="+mn-lt"/>
              </a:rPr>
              <a:t>Writing Memos of Understanding (MOU)</a:t>
            </a:r>
          </a:p>
          <a:p>
            <a:pPr marL="342900" indent="-342900">
              <a:buFont typeface="Arial"/>
              <a:buChar char="•"/>
            </a:pPr>
            <a:r>
              <a:rPr lang="en-US" sz="2000" dirty="0">
                <a:solidFill>
                  <a:srgbClr val="000000"/>
                </a:solidFill>
                <a:latin typeface="Arial"/>
                <a:ea typeface="+mn-lt"/>
                <a:cs typeface="+mn-lt"/>
              </a:rPr>
              <a:t>Service Philosophy</a:t>
            </a:r>
          </a:p>
          <a:p>
            <a:pPr marL="342900" indent="-342900">
              <a:buFont typeface="Arial"/>
              <a:buChar char="•"/>
            </a:pPr>
            <a:r>
              <a:rPr lang="en-US" sz="2000" dirty="0">
                <a:solidFill>
                  <a:srgbClr val="000000"/>
                </a:solidFill>
                <a:latin typeface="Arial"/>
                <a:ea typeface="+mn-lt"/>
                <a:cs typeface="+mn-lt"/>
              </a:rPr>
              <a:t>Pilot Joint Events and Services</a:t>
            </a:r>
          </a:p>
          <a:p>
            <a:pPr marL="342900" indent="-342900">
              <a:buFont typeface="Arial"/>
              <a:buChar char="•"/>
            </a:pPr>
            <a:r>
              <a:rPr lang="en-US" sz="2000" dirty="0">
                <a:solidFill>
                  <a:srgbClr val="000000"/>
                </a:solidFill>
                <a:latin typeface="Arial"/>
                <a:ea typeface="+mn-lt"/>
                <a:cs typeface="+mn-lt"/>
              </a:rPr>
              <a:t>Appointment Booking/Room Booking software</a:t>
            </a:r>
          </a:p>
          <a:p>
            <a:pPr marL="342900" indent="-342900">
              <a:buFont typeface="Arial"/>
              <a:buChar char="•"/>
            </a:pPr>
            <a:r>
              <a:rPr lang="en-US" sz="2000" dirty="0">
                <a:solidFill>
                  <a:srgbClr val="000000"/>
                </a:solidFill>
                <a:latin typeface="Arial"/>
                <a:ea typeface="+mn-lt"/>
                <a:cs typeface="+mn-lt"/>
              </a:rPr>
              <a:t>Card Swipe Access Planning and Admin</a:t>
            </a:r>
          </a:p>
          <a:p>
            <a:pPr marL="342900" indent="-342900">
              <a:buFont typeface="Arial"/>
              <a:buChar char="•"/>
            </a:pPr>
            <a:endParaRPr lang="en-US" sz="2000" dirty="0">
              <a:solidFill>
                <a:srgbClr val="000000"/>
              </a:solidFill>
              <a:latin typeface="Arial"/>
              <a:ea typeface="+mn-lt"/>
              <a:cs typeface="+mn-lt"/>
            </a:endParaRPr>
          </a:p>
          <a:p>
            <a:r>
              <a:rPr lang="en-US" sz="2000" b="1" dirty="0">
                <a:solidFill>
                  <a:srgbClr val="000000"/>
                </a:solidFill>
                <a:latin typeface="Arial"/>
                <a:ea typeface="+mn-lt"/>
                <a:cs typeface="+mn-lt"/>
              </a:rPr>
              <a:t>Budget</a:t>
            </a:r>
          </a:p>
          <a:p>
            <a:pPr marL="342900" indent="-342900">
              <a:buFont typeface="Arial"/>
              <a:buChar char="•"/>
            </a:pPr>
            <a:r>
              <a:rPr lang="en-US" sz="2000" dirty="0">
                <a:solidFill>
                  <a:srgbClr val="000000"/>
                </a:solidFill>
                <a:latin typeface="Arial"/>
                <a:ea typeface="+mn-lt"/>
                <a:cs typeface="+mn-lt"/>
              </a:rPr>
              <a:t>Creating a fund for the building</a:t>
            </a:r>
          </a:p>
          <a:p>
            <a:pPr marL="342900" indent="-342900">
              <a:buFont typeface="Arial"/>
              <a:buChar char="•"/>
            </a:pPr>
            <a:r>
              <a:rPr lang="en-US" sz="2000" dirty="0">
                <a:solidFill>
                  <a:srgbClr val="000000"/>
                </a:solidFill>
                <a:latin typeface="Arial"/>
                <a:ea typeface="+mn-lt"/>
                <a:cs typeface="+mn-lt"/>
              </a:rPr>
              <a:t>Reallocation of funds – public computers/classroom tech</a:t>
            </a:r>
          </a:p>
          <a:p>
            <a:pPr marL="342900" indent="-342900">
              <a:buFont typeface="Arial"/>
              <a:buChar char="•"/>
            </a:pPr>
            <a:endParaRPr lang="en-US" sz="2000" dirty="0">
              <a:solidFill>
                <a:srgbClr val="000000"/>
              </a:solidFill>
              <a:latin typeface="Arial"/>
              <a:ea typeface="+mn-lt"/>
              <a:cs typeface="+mn-lt"/>
            </a:endParaRPr>
          </a:p>
        </p:txBody>
      </p:sp>
    </p:spTree>
    <p:extLst>
      <p:ext uri="{BB962C8B-B14F-4D97-AF65-F5344CB8AC3E}">
        <p14:creationId xmlns:p14="http://schemas.microsoft.com/office/powerpoint/2010/main" val="2655923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E31E34-3362-9D65-27BF-EDC2FBAF2699}"/>
              </a:ext>
            </a:extLst>
          </p:cNvPr>
          <p:cNvSpPr>
            <a:spLocks noGrp="1"/>
          </p:cNvSpPr>
          <p:nvPr>
            <p:ph idx="1"/>
          </p:nvPr>
        </p:nvSpPr>
        <p:spPr>
          <a:xfrm>
            <a:off x="325670" y="764154"/>
            <a:ext cx="11329500" cy="3763818"/>
          </a:xfrm>
        </p:spPr>
        <p:txBody>
          <a:bodyPr/>
          <a:lstStyle/>
          <a:p>
            <a:r>
              <a:rPr lang="en-US" dirty="0">
                <a:latin typeface="Arial"/>
                <a:ea typeface="ＭＳ Ｐゴシック"/>
              </a:rPr>
              <a:t>What We Learned:</a:t>
            </a:r>
          </a:p>
          <a:p>
            <a:pPr marL="342900" indent="-342900">
              <a:buFont typeface="Arial"/>
              <a:buChar char="•"/>
            </a:pPr>
            <a:endParaRPr lang="en-US" dirty="0">
              <a:latin typeface="Arial"/>
              <a:ea typeface="ＭＳ Ｐゴシック"/>
            </a:endParaRPr>
          </a:p>
          <a:p>
            <a:pPr marL="342900" indent="-342900">
              <a:buFont typeface="Arial"/>
              <a:buChar char="•"/>
            </a:pPr>
            <a:r>
              <a:rPr lang="en-US" dirty="0">
                <a:latin typeface="Arial"/>
                <a:ea typeface="ＭＳ Ｐゴシック"/>
              </a:rPr>
              <a:t>Have internal conversations prior to meeting with architects</a:t>
            </a:r>
            <a:endParaRPr lang="en-US" dirty="0"/>
          </a:p>
          <a:p>
            <a:pPr marL="342900" indent="-342900">
              <a:buFont typeface="Arial"/>
              <a:buChar char="•"/>
            </a:pPr>
            <a:r>
              <a:rPr lang="en-US" dirty="0">
                <a:latin typeface="Arial"/>
                <a:ea typeface="ＭＳ Ｐゴシック"/>
              </a:rPr>
              <a:t>Make sure committees have the people who run operations/services</a:t>
            </a:r>
            <a:endParaRPr lang="en-US" dirty="0"/>
          </a:p>
          <a:p>
            <a:pPr marL="342900" indent="-342900">
              <a:buFont typeface="Arial"/>
              <a:buChar char="•"/>
            </a:pPr>
            <a:r>
              <a:rPr lang="en-US" dirty="0">
                <a:latin typeface="Arial"/>
                <a:ea typeface="ＭＳ Ｐゴシック"/>
              </a:rPr>
              <a:t>Have clearly defined roles for core team</a:t>
            </a:r>
            <a:endParaRPr lang="en-US" dirty="0"/>
          </a:p>
          <a:p>
            <a:pPr marL="1085850" lvl="1" indent="-342900">
              <a:buFont typeface="Arial"/>
              <a:buChar char="•"/>
            </a:pPr>
            <a:r>
              <a:rPr lang="en-US" dirty="0">
                <a:latin typeface="Arial"/>
                <a:ea typeface="ＭＳ Ｐゴシック"/>
                <a:cs typeface="Arial"/>
              </a:rPr>
              <a:t>What requires the whole committee?</a:t>
            </a:r>
          </a:p>
          <a:p>
            <a:pPr marL="1085850" lvl="1" indent="-342900">
              <a:buFont typeface="Arial"/>
              <a:buChar char="•"/>
            </a:pPr>
            <a:r>
              <a:rPr lang="en-US" dirty="0">
                <a:latin typeface="Arial"/>
                <a:ea typeface="ＭＳ Ｐゴシック"/>
                <a:cs typeface="Arial"/>
              </a:rPr>
              <a:t>Who is facilitating internal conversations?</a:t>
            </a:r>
            <a:endParaRPr lang="en-US" dirty="0">
              <a:cs typeface="Arial" panose="020B0604020202020204" pitchFamily="34" charset="0"/>
            </a:endParaRPr>
          </a:p>
          <a:p>
            <a:pPr marL="1085850" lvl="1" indent="-342900">
              <a:buFont typeface="Arial"/>
              <a:buChar char="•"/>
            </a:pPr>
            <a:r>
              <a:rPr lang="en-US" dirty="0">
                <a:latin typeface="Arial"/>
                <a:ea typeface="ＭＳ Ｐゴシック"/>
                <a:cs typeface="Arial"/>
              </a:rPr>
              <a:t>Who is reviewing drawings and tracking comments?</a:t>
            </a:r>
            <a:endParaRPr lang="en-US" dirty="0">
              <a:cs typeface="Arial" panose="020B0604020202020204" pitchFamily="34" charset="0"/>
            </a:endParaRPr>
          </a:p>
          <a:p>
            <a:pPr marL="1085850" lvl="1" indent="-342900">
              <a:buFont typeface="Arial"/>
              <a:buChar char="•"/>
            </a:pPr>
            <a:endParaRPr lang="en-US" dirty="0">
              <a:cs typeface="Arial" panose="020B0604020202020204" pitchFamily="34" charset="0"/>
            </a:endParaRPr>
          </a:p>
          <a:p>
            <a:endParaRPr lang="en-US" dirty="0"/>
          </a:p>
        </p:txBody>
      </p:sp>
    </p:spTree>
    <p:extLst>
      <p:ext uri="{BB962C8B-B14F-4D97-AF65-F5344CB8AC3E}">
        <p14:creationId xmlns:p14="http://schemas.microsoft.com/office/powerpoint/2010/main" val="1082174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 schematic&#10;&#10;Description automatically generated">
            <a:extLst>
              <a:ext uri="{FF2B5EF4-FFF2-40B4-BE49-F238E27FC236}">
                <a16:creationId xmlns:a16="http://schemas.microsoft.com/office/drawing/2014/main" id="{4212338D-9830-2C7F-8744-6F2F0D30A1F7}"/>
              </a:ext>
            </a:extLst>
          </p:cNvPr>
          <p:cNvPicPr>
            <a:picLocks noGrp="1" noChangeAspect="1"/>
          </p:cNvPicPr>
          <p:nvPr>
            <p:ph idx="1"/>
          </p:nvPr>
        </p:nvPicPr>
        <p:blipFill>
          <a:blip r:embed="rId2"/>
          <a:stretch>
            <a:fillRect/>
          </a:stretch>
        </p:blipFill>
        <p:spPr>
          <a:xfrm>
            <a:off x="715359" y="404524"/>
            <a:ext cx="10654830" cy="6026140"/>
          </a:xfrm>
        </p:spPr>
      </p:pic>
      <p:sp>
        <p:nvSpPr>
          <p:cNvPr id="3" name="Title 2">
            <a:extLst>
              <a:ext uri="{FF2B5EF4-FFF2-40B4-BE49-F238E27FC236}">
                <a16:creationId xmlns:a16="http://schemas.microsoft.com/office/drawing/2014/main" id="{815B0E1D-409B-A545-F01C-C5D6DD26B667}"/>
              </a:ext>
            </a:extLst>
          </p:cNvPr>
          <p:cNvSpPr>
            <a:spLocks noGrp="1"/>
          </p:cNvSpPr>
          <p:nvPr>
            <p:ph type="title"/>
          </p:nvPr>
        </p:nvSpPr>
        <p:spPr/>
        <p:txBody>
          <a:bodyPr/>
          <a:lstStyle/>
          <a:p>
            <a:r>
              <a:rPr lang="en-US" dirty="0">
                <a:ea typeface="ＭＳ Ｐゴシック"/>
              </a:rPr>
              <a:t>1st Floor</a:t>
            </a:r>
            <a:endParaRPr lang="en-US" dirty="0"/>
          </a:p>
        </p:txBody>
      </p:sp>
    </p:spTree>
    <p:extLst>
      <p:ext uri="{BB962C8B-B14F-4D97-AF65-F5344CB8AC3E}">
        <p14:creationId xmlns:p14="http://schemas.microsoft.com/office/powerpoint/2010/main" val="3967766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4B08F00-93DA-4F91-B3A7-98F764ECD761}"/>
              </a:ext>
            </a:extLst>
          </p:cNvPr>
          <p:cNvSpPr txBox="1"/>
          <p:nvPr/>
        </p:nvSpPr>
        <p:spPr>
          <a:xfrm>
            <a:off x="362145" y="827890"/>
            <a:ext cx="11379155" cy="4708981"/>
          </a:xfrm>
          <a:prstGeom prst="rect">
            <a:avLst/>
          </a:prstGeom>
          <a:noFill/>
        </p:spPr>
        <p:txBody>
          <a:bodyPr wrap="square" lIns="91440" tIns="45720" rIns="91440" bIns="45720" anchor="t">
            <a:spAutoFit/>
          </a:bodyPr>
          <a:lstStyle/>
          <a:p>
            <a:pPr algn="l"/>
            <a:r>
              <a:rPr lang="en-US" sz="2000" b="1" i="0" u="none" strike="noStrike" baseline="0" dirty="0">
                <a:solidFill>
                  <a:srgbClr val="000000"/>
                </a:solidFill>
                <a:latin typeface="Arial,Bold"/>
              </a:rPr>
              <a:t>Brief Project Description: </a:t>
            </a:r>
            <a:r>
              <a:rPr lang="en-US" sz="2000" b="0" i="0" u="none" strike="noStrike" baseline="0" dirty="0">
                <a:solidFill>
                  <a:srgbClr val="0000CD"/>
                </a:solidFill>
                <a:latin typeface="Arial"/>
                <a:cs typeface="Arial"/>
              </a:rPr>
              <a:t>Construct a new building to house the Library and collections, Center for Academic Success (CAS), Information Technology Services (ITS Client Services), and faculty resources such as the Center for Online Learning Research and Service (COLRS), the Center for Innovative and Engaged Teaching and Learning (CIETL), and the School of Professional and Continuing Education (SCOPE). The new building would require approximately 90 faculty and staff offices (Library 25, CAS 35, ITS 15, and COLRS 15) as well as space to accommodate student employees. COLRS units will need appropriate classroom and laboratory space, ITS will need secure storage and repair facilities as well as a Help Desk area, CAS’s Testing Center will need dedicated computers and quiet space, and the Library will need shelving/collection space, as well as a main service desk. Students and the community will be provided an exploration space (makerspace), and areas for quiet, reflective study and active, collaborative group work. The facility will house tutoring spaces, conference rooms, 30 seat computer labs/classrooms, collaboration space and exploration space (makerspace) for both high-tech activities – 3D printing, vinyl cutters, robotics, etc. – and low-tech reflective study and collaborative group areas. Lastly, the building auditorium space for 100.</a:t>
            </a:r>
            <a:endParaRPr lang="en-US" sz="2000" dirty="0">
              <a:latin typeface="Arial"/>
              <a:cs typeface="Arial"/>
            </a:endParaRPr>
          </a:p>
        </p:txBody>
      </p:sp>
    </p:spTree>
    <p:extLst>
      <p:ext uri="{BB962C8B-B14F-4D97-AF65-F5344CB8AC3E}">
        <p14:creationId xmlns:p14="http://schemas.microsoft.com/office/powerpoint/2010/main" val="2352533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 engineering drawing&#10;&#10;Description automatically generated">
            <a:extLst>
              <a:ext uri="{FF2B5EF4-FFF2-40B4-BE49-F238E27FC236}">
                <a16:creationId xmlns:a16="http://schemas.microsoft.com/office/drawing/2014/main" id="{3BC4D5D6-02D0-95FE-550B-E1C8FAAF6E0E}"/>
              </a:ext>
            </a:extLst>
          </p:cNvPr>
          <p:cNvPicPr>
            <a:picLocks noGrp="1" noChangeAspect="1"/>
          </p:cNvPicPr>
          <p:nvPr>
            <p:ph idx="1"/>
          </p:nvPr>
        </p:nvPicPr>
        <p:blipFill>
          <a:blip r:embed="rId2"/>
          <a:stretch>
            <a:fillRect/>
          </a:stretch>
        </p:blipFill>
        <p:spPr>
          <a:xfrm>
            <a:off x="939068" y="553358"/>
            <a:ext cx="10201875" cy="5741389"/>
          </a:xfrm>
        </p:spPr>
      </p:pic>
      <p:sp>
        <p:nvSpPr>
          <p:cNvPr id="3" name="Title 2">
            <a:extLst>
              <a:ext uri="{FF2B5EF4-FFF2-40B4-BE49-F238E27FC236}">
                <a16:creationId xmlns:a16="http://schemas.microsoft.com/office/drawing/2014/main" id="{7CBAD323-829A-377E-7040-F44C43A4513F}"/>
              </a:ext>
            </a:extLst>
          </p:cNvPr>
          <p:cNvSpPr>
            <a:spLocks noGrp="1"/>
          </p:cNvSpPr>
          <p:nvPr>
            <p:ph type="title"/>
          </p:nvPr>
        </p:nvSpPr>
        <p:spPr/>
        <p:txBody>
          <a:bodyPr/>
          <a:lstStyle/>
          <a:p>
            <a:r>
              <a:rPr lang="en-US" dirty="0">
                <a:ea typeface="ＭＳ Ｐゴシック"/>
              </a:rPr>
              <a:t>2nd Floor</a:t>
            </a:r>
            <a:endParaRPr lang="en-US" dirty="0"/>
          </a:p>
        </p:txBody>
      </p:sp>
    </p:spTree>
    <p:extLst>
      <p:ext uri="{BB962C8B-B14F-4D97-AF65-F5344CB8AC3E}">
        <p14:creationId xmlns:p14="http://schemas.microsoft.com/office/powerpoint/2010/main" val="3548837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10;&#10;Description automatically generated">
            <a:extLst>
              <a:ext uri="{FF2B5EF4-FFF2-40B4-BE49-F238E27FC236}">
                <a16:creationId xmlns:a16="http://schemas.microsoft.com/office/drawing/2014/main" id="{B6FA3AD5-5245-CCFD-26CD-4762E137A0F1}"/>
              </a:ext>
            </a:extLst>
          </p:cNvPr>
          <p:cNvPicPr>
            <a:picLocks noGrp="1" noChangeAspect="1"/>
          </p:cNvPicPr>
          <p:nvPr>
            <p:ph idx="1"/>
          </p:nvPr>
        </p:nvPicPr>
        <p:blipFill>
          <a:blip r:embed="rId2"/>
          <a:stretch>
            <a:fillRect/>
          </a:stretch>
        </p:blipFill>
        <p:spPr>
          <a:xfrm>
            <a:off x="966282" y="598715"/>
            <a:ext cx="10265374" cy="5777675"/>
          </a:xfrm>
        </p:spPr>
      </p:pic>
      <p:sp>
        <p:nvSpPr>
          <p:cNvPr id="3" name="Title 2">
            <a:extLst>
              <a:ext uri="{FF2B5EF4-FFF2-40B4-BE49-F238E27FC236}">
                <a16:creationId xmlns:a16="http://schemas.microsoft.com/office/drawing/2014/main" id="{0C7B8AEA-92F5-13C1-33B4-2799CEFCDB45}"/>
              </a:ext>
            </a:extLst>
          </p:cNvPr>
          <p:cNvSpPr>
            <a:spLocks noGrp="1"/>
          </p:cNvSpPr>
          <p:nvPr>
            <p:ph type="title"/>
          </p:nvPr>
        </p:nvSpPr>
        <p:spPr/>
        <p:txBody>
          <a:bodyPr/>
          <a:lstStyle/>
          <a:p>
            <a:r>
              <a:rPr lang="en-US" dirty="0">
                <a:ea typeface="ＭＳ Ｐゴシック"/>
              </a:rPr>
              <a:t>3rd Floor</a:t>
            </a:r>
            <a:endParaRPr lang="en-US" dirty="0"/>
          </a:p>
        </p:txBody>
      </p:sp>
    </p:spTree>
    <p:extLst>
      <p:ext uri="{BB962C8B-B14F-4D97-AF65-F5344CB8AC3E}">
        <p14:creationId xmlns:p14="http://schemas.microsoft.com/office/powerpoint/2010/main" val="13555563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 engineering drawing&#10;&#10;Description automatically generated">
            <a:extLst>
              <a:ext uri="{FF2B5EF4-FFF2-40B4-BE49-F238E27FC236}">
                <a16:creationId xmlns:a16="http://schemas.microsoft.com/office/drawing/2014/main" id="{C7B0A55B-BEDF-6FFF-BE94-95C40D9CE0FF}"/>
              </a:ext>
            </a:extLst>
          </p:cNvPr>
          <p:cNvPicPr>
            <a:picLocks noGrp="1" noChangeAspect="1"/>
          </p:cNvPicPr>
          <p:nvPr>
            <p:ph idx="1"/>
          </p:nvPr>
        </p:nvPicPr>
        <p:blipFill>
          <a:blip r:embed="rId2"/>
          <a:stretch>
            <a:fillRect/>
          </a:stretch>
        </p:blipFill>
        <p:spPr>
          <a:xfrm>
            <a:off x="-2578" y="1"/>
            <a:ext cx="5816810" cy="3763818"/>
          </a:xfrm>
        </p:spPr>
      </p:pic>
      <p:pic>
        <p:nvPicPr>
          <p:cNvPr id="5" name="Picture 5" descr="Diagram, engineering drawing&#10;&#10;Description automatically generated">
            <a:extLst>
              <a:ext uri="{FF2B5EF4-FFF2-40B4-BE49-F238E27FC236}">
                <a16:creationId xmlns:a16="http://schemas.microsoft.com/office/drawing/2014/main" id="{8325A666-1FD4-4D05-9458-F2B9BB6A8620}"/>
              </a:ext>
            </a:extLst>
          </p:cNvPr>
          <p:cNvPicPr>
            <a:picLocks noChangeAspect="1"/>
          </p:cNvPicPr>
          <p:nvPr/>
        </p:nvPicPr>
        <p:blipFill>
          <a:blip r:embed="rId3"/>
          <a:stretch>
            <a:fillRect/>
          </a:stretch>
        </p:blipFill>
        <p:spPr>
          <a:xfrm>
            <a:off x="-1815" y="3094851"/>
            <a:ext cx="5818413" cy="3761653"/>
          </a:xfrm>
          <a:prstGeom prst="rect">
            <a:avLst/>
          </a:prstGeom>
        </p:spPr>
      </p:pic>
      <p:pic>
        <p:nvPicPr>
          <p:cNvPr id="6" name="Picture 6" descr="A picture containing text, toy&#10;&#10;Description automatically generated">
            <a:extLst>
              <a:ext uri="{FF2B5EF4-FFF2-40B4-BE49-F238E27FC236}">
                <a16:creationId xmlns:a16="http://schemas.microsoft.com/office/drawing/2014/main" id="{151E5393-A6EA-6EB1-41A0-5DDC50CCCC48}"/>
              </a:ext>
            </a:extLst>
          </p:cNvPr>
          <p:cNvPicPr>
            <a:picLocks noChangeAspect="1"/>
          </p:cNvPicPr>
          <p:nvPr/>
        </p:nvPicPr>
        <p:blipFill>
          <a:blip r:embed="rId4"/>
          <a:stretch>
            <a:fillRect/>
          </a:stretch>
        </p:blipFill>
        <p:spPr>
          <a:xfrm>
            <a:off x="6203044" y="1494"/>
            <a:ext cx="5990770" cy="3861439"/>
          </a:xfrm>
          <a:prstGeom prst="rect">
            <a:avLst/>
          </a:prstGeom>
        </p:spPr>
      </p:pic>
      <p:pic>
        <p:nvPicPr>
          <p:cNvPr id="8" name="Picture 8" descr="A picture containing text, indoor, table, worktable&#10;&#10;Description automatically generated">
            <a:extLst>
              <a:ext uri="{FF2B5EF4-FFF2-40B4-BE49-F238E27FC236}">
                <a16:creationId xmlns:a16="http://schemas.microsoft.com/office/drawing/2014/main" id="{94F9764B-DF6F-19E0-1C79-CB0524240C3B}"/>
              </a:ext>
            </a:extLst>
          </p:cNvPr>
          <p:cNvPicPr>
            <a:picLocks noChangeAspect="1"/>
          </p:cNvPicPr>
          <p:nvPr/>
        </p:nvPicPr>
        <p:blipFill>
          <a:blip r:embed="rId5"/>
          <a:stretch>
            <a:fillRect/>
          </a:stretch>
        </p:blipFill>
        <p:spPr>
          <a:xfrm>
            <a:off x="6203043" y="3094851"/>
            <a:ext cx="5981699" cy="3870511"/>
          </a:xfrm>
          <a:prstGeom prst="rect">
            <a:avLst/>
          </a:prstGeom>
        </p:spPr>
      </p:pic>
    </p:spTree>
    <p:extLst>
      <p:ext uri="{BB962C8B-B14F-4D97-AF65-F5344CB8AC3E}">
        <p14:creationId xmlns:p14="http://schemas.microsoft.com/office/powerpoint/2010/main" val="2256292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EEDA4E5C-D64F-D688-6136-0DC9A403A9FB}"/>
              </a:ext>
            </a:extLst>
          </p:cNvPr>
          <p:cNvPicPr>
            <a:picLocks noChangeAspect="1"/>
          </p:cNvPicPr>
          <p:nvPr/>
        </p:nvPicPr>
        <p:blipFill>
          <a:blip r:embed="rId2"/>
          <a:stretch>
            <a:fillRect/>
          </a:stretch>
        </p:blipFill>
        <p:spPr>
          <a:xfrm>
            <a:off x="859972" y="412708"/>
            <a:ext cx="10481127" cy="5887443"/>
          </a:xfrm>
          <a:prstGeom prst="rect">
            <a:avLst/>
          </a:prstGeom>
        </p:spPr>
      </p:pic>
    </p:spTree>
    <p:extLst>
      <p:ext uri="{BB962C8B-B14F-4D97-AF65-F5344CB8AC3E}">
        <p14:creationId xmlns:p14="http://schemas.microsoft.com/office/powerpoint/2010/main" val="31653765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imeline&#10;&#10;Description automatically generated">
            <a:extLst>
              <a:ext uri="{FF2B5EF4-FFF2-40B4-BE49-F238E27FC236}">
                <a16:creationId xmlns:a16="http://schemas.microsoft.com/office/drawing/2014/main" id="{6729EFD3-EC12-6486-934A-9DC8CC560D33}"/>
              </a:ext>
            </a:extLst>
          </p:cNvPr>
          <p:cNvPicPr>
            <a:picLocks noGrp="1" noChangeAspect="1"/>
          </p:cNvPicPr>
          <p:nvPr>
            <p:ph idx="1"/>
          </p:nvPr>
        </p:nvPicPr>
        <p:blipFill>
          <a:blip r:embed="rId2"/>
          <a:stretch>
            <a:fillRect/>
          </a:stretch>
        </p:blipFill>
        <p:spPr>
          <a:xfrm>
            <a:off x="821140" y="508001"/>
            <a:ext cx="10555660" cy="5940960"/>
          </a:xfrm>
        </p:spPr>
      </p:pic>
    </p:spTree>
    <p:extLst>
      <p:ext uri="{BB962C8B-B14F-4D97-AF65-F5344CB8AC3E}">
        <p14:creationId xmlns:p14="http://schemas.microsoft.com/office/powerpoint/2010/main" val="845905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D1B09B9C-9AA9-22C2-DADB-22C09C734516}"/>
              </a:ext>
            </a:extLst>
          </p:cNvPr>
          <p:cNvPicPr>
            <a:picLocks noGrp="1" noChangeAspect="1"/>
          </p:cNvPicPr>
          <p:nvPr>
            <p:ph idx="1"/>
          </p:nvPr>
        </p:nvPicPr>
        <p:blipFill>
          <a:blip r:embed="rId2"/>
          <a:stretch>
            <a:fillRect/>
          </a:stretch>
        </p:blipFill>
        <p:spPr>
          <a:xfrm>
            <a:off x="690698" y="408215"/>
            <a:ext cx="10798401" cy="6031675"/>
          </a:xfrm>
        </p:spPr>
      </p:pic>
    </p:spTree>
    <p:extLst>
      <p:ext uri="{BB962C8B-B14F-4D97-AF65-F5344CB8AC3E}">
        <p14:creationId xmlns:p14="http://schemas.microsoft.com/office/powerpoint/2010/main" val="37850712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grass, outdoor, sky, building&#10;&#10;Description automatically generated">
            <a:extLst>
              <a:ext uri="{FF2B5EF4-FFF2-40B4-BE49-F238E27FC236}">
                <a16:creationId xmlns:a16="http://schemas.microsoft.com/office/drawing/2014/main" id="{1359FD58-19C3-6202-47F5-F306E9B29330}"/>
              </a:ext>
            </a:extLst>
          </p:cNvPr>
          <p:cNvPicPr>
            <a:picLocks noGrp="1" noChangeAspect="1"/>
          </p:cNvPicPr>
          <p:nvPr>
            <p:ph idx="1"/>
          </p:nvPr>
        </p:nvPicPr>
        <p:blipFill>
          <a:blip r:embed="rId2"/>
          <a:stretch>
            <a:fillRect/>
          </a:stretch>
        </p:blipFill>
        <p:spPr>
          <a:xfrm>
            <a:off x="739497" y="462643"/>
            <a:ext cx="10537517" cy="5931889"/>
          </a:xfrm>
        </p:spPr>
      </p:pic>
    </p:spTree>
    <p:extLst>
      <p:ext uri="{BB962C8B-B14F-4D97-AF65-F5344CB8AC3E}">
        <p14:creationId xmlns:p14="http://schemas.microsoft.com/office/powerpoint/2010/main" val="3024714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F96352-66FF-424D-BA40-EEC2600C0883}"/>
              </a:ext>
            </a:extLst>
          </p:cNvPr>
          <p:cNvSpPr>
            <a:spLocks noGrp="1"/>
          </p:cNvSpPr>
          <p:nvPr>
            <p:ph idx="1"/>
          </p:nvPr>
        </p:nvSpPr>
        <p:spPr>
          <a:xfrm>
            <a:off x="403162" y="1190357"/>
            <a:ext cx="5285162" cy="4512902"/>
          </a:xfrm>
        </p:spPr>
        <p:txBody>
          <a:bodyPr/>
          <a:lstStyle/>
          <a:p>
            <a:r>
              <a:rPr lang="en-US" dirty="0">
                <a:latin typeface="Arial"/>
                <a:ea typeface="ＭＳ Ｐゴシック"/>
              </a:rPr>
              <a:t>Original Announcement:</a:t>
            </a:r>
          </a:p>
          <a:p>
            <a:endParaRPr lang="en-US" dirty="0"/>
          </a:p>
          <a:p>
            <a:r>
              <a:rPr lang="en-US" dirty="0">
                <a:latin typeface="Arial"/>
                <a:ea typeface="ＭＳ Ｐゴシック"/>
              </a:rPr>
              <a:t>Units: </a:t>
            </a:r>
          </a:p>
          <a:p>
            <a:pPr marL="342900" indent="-342900">
              <a:buFont typeface="Arial"/>
              <a:buChar char="•"/>
            </a:pPr>
            <a:r>
              <a:rPr lang="en-US" dirty="0">
                <a:latin typeface="Arial"/>
                <a:ea typeface="ＭＳ Ｐゴシック"/>
              </a:rPr>
              <a:t>Library</a:t>
            </a:r>
          </a:p>
          <a:p>
            <a:pPr marL="342900" indent="-342900">
              <a:buFont typeface="Arial"/>
              <a:buChar char="•"/>
            </a:pPr>
            <a:r>
              <a:rPr lang="en-US" dirty="0">
                <a:latin typeface="Arial"/>
                <a:ea typeface="ＭＳ Ｐゴシック"/>
              </a:rPr>
              <a:t>Information Technology Services</a:t>
            </a:r>
          </a:p>
          <a:p>
            <a:pPr marL="342900" indent="-342900">
              <a:buFont typeface="Arial"/>
              <a:buChar char="•"/>
            </a:pPr>
            <a:r>
              <a:rPr lang="en-US" dirty="0">
                <a:latin typeface="Arial"/>
                <a:ea typeface="ＭＳ Ｐゴシック"/>
              </a:rPr>
              <a:t>Center for Online Learning Research &amp; Services</a:t>
            </a:r>
          </a:p>
          <a:p>
            <a:pPr marL="342900" indent="-342900">
              <a:buFont typeface="Arial"/>
              <a:buChar char="•"/>
            </a:pPr>
            <a:r>
              <a:rPr lang="en-US" dirty="0">
                <a:latin typeface="Arial"/>
                <a:ea typeface="ＭＳ Ｐゴシック"/>
              </a:rPr>
              <a:t>Center for Academic Success and Advising</a:t>
            </a:r>
            <a:endParaRPr lang="en-US" dirty="0"/>
          </a:p>
          <a:p>
            <a:endParaRPr lang="en-US" dirty="0"/>
          </a:p>
        </p:txBody>
      </p:sp>
      <p:sp>
        <p:nvSpPr>
          <p:cNvPr id="5" name="Title 4">
            <a:extLst>
              <a:ext uri="{FF2B5EF4-FFF2-40B4-BE49-F238E27FC236}">
                <a16:creationId xmlns:a16="http://schemas.microsoft.com/office/drawing/2014/main" id="{BDAAE1B2-0E44-A327-FB0E-5877CAF7E727}"/>
              </a:ext>
            </a:extLst>
          </p:cNvPr>
          <p:cNvSpPr>
            <a:spLocks noGrp="1"/>
          </p:cNvSpPr>
          <p:nvPr>
            <p:ph type="title"/>
          </p:nvPr>
        </p:nvSpPr>
        <p:spPr>
          <a:xfrm>
            <a:off x="294304" y="-94785"/>
            <a:ext cx="10972800" cy="602796"/>
          </a:xfrm>
        </p:spPr>
        <p:txBody>
          <a:bodyPr/>
          <a:lstStyle/>
          <a:p>
            <a:r>
              <a:rPr lang="en-US" dirty="0">
                <a:solidFill>
                  <a:schemeClr val="bg1"/>
                </a:solidFill>
                <a:ea typeface="ＭＳ Ｐゴシック"/>
              </a:rPr>
              <a:t>Overview</a:t>
            </a:r>
          </a:p>
        </p:txBody>
      </p:sp>
      <p:sp>
        <p:nvSpPr>
          <p:cNvPr id="6" name="TextBox 5">
            <a:extLst>
              <a:ext uri="{FF2B5EF4-FFF2-40B4-BE49-F238E27FC236}">
                <a16:creationId xmlns:a16="http://schemas.microsoft.com/office/drawing/2014/main" id="{93D03FBA-AE50-2915-8C4D-C8223D6BE41B}"/>
              </a:ext>
            </a:extLst>
          </p:cNvPr>
          <p:cNvSpPr txBox="1"/>
          <p:nvPr/>
        </p:nvSpPr>
        <p:spPr>
          <a:xfrm>
            <a:off x="6405966" y="1188203"/>
            <a:ext cx="5501898" cy="44088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buFont typeface="Arial"/>
              <a:buChar char="•"/>
            </a:pPr>
            <a:r>
              <a:rPr lang="en-US" sz="2500" dirty="0">
                <a:latin typeface="Arial"/>
                <a:cs typeface="Times New Roman"/>
              </a:rPr>
              <a:t>50,000 square feet</a:t>
            </a:r>
            <a:endParaRPr lang="en-US"/>
          </a:p>
          <a:p>
            <a:pPr marL="342900" indent="-342900">
              <a:lnSpc>
                <a:spcPct val="150000"/>
              </a:lnSpc>
              <a:buFont typeface="Arial"/>
              <a:buChar char="•"/>
            </a:pPr>
            <a:r>
              <a:rPr lang="en-US" sz="2500" dirty="0">
                <a:latin typeface="Arial"/>
                <a:cs typeface="Times New Roman"/>
              </a:rPr>
              <a:t>750,000 volume collection</a:t>
            </a:r>
          </a:p>
          <a:p>
            <a:pPr marL="342900" indent="-342900">
              <a:lnSpc>
                <a:spcPct val="150000"/>
              </a:lnSpc>
              <a:buFont typeface="Arial"/>
              <a:buChar char="•"/>
            </a:pPr>
            <a:r>
              <a:rPr lang="en-US" sz="2500" dirty="0">
                <a:latin typeface="Arial"/>
                <a:cs typeface="Times New Roman"/>
              </a:rPr>
              <a:t>100 person auditorium</a:t>
            </a:r>
          </a:p>
          <a:p>
            <a:pPr marL="342900" indent="-342900">
              <a:lnSpc>
                <a:spcPct val="150000"/>
              </a:lnSpc>
              <a:buFont typeface="Arial"/>
              <a:buChar char="•"/>
            </a:pPr>
            <a:r>
              <a:rPr lang="en-US" sz="2500" dirty="0">
                <a:latin typeface="Arial"/>
                <a:cs typeface="Times New Roman"/>
              </a:rPr>
              <a:t>Makerspace</a:t>
            </a:r>
          </a:p>
          <a:p>
            <a:pPr marL="342900" indent="-342900">
              <a:lnSpc>
                <a:spcPct val="150000"/>
              </a:lnSpc>
              <a:buFont typeface="Arial"/>
              <a:buChar char="•"/>
            </a:pPr>
            <a:r>
              <a:rPr lang="en-US" sz="2500" dirty="0">
                <a:latin typeface="Arial"/>
                <a:cs typeface="Times New Roman"/>
              </a:rPr>
              <a:t>Classrooms/computer lab</a:t>
            </a:r>
          </a:p>
          <a:p>
            <a:pPr marL="342900" indent="-342900">
              <a:lnSpc>
                <a:spcPct val="150000"/>
              </a:lnSpc>
              <a:buFont typeface="Arial"/>
              <a:buChar char="•"/>
            </a:pPr>
            <a:r>
              <a:rPr lang="en-US" sz="2500" dirty="0">
                <a:latin typeface="Arial"/>
                <a:cs typeface="Times New Roman"/>
              </a:rPr>
              <a:t>Group study</a:t>
            </a:r>
          </a:p>
          <a:p>
            <a:pPr marL="342900" indent="-342900">
              <a:lnSpc>
                <a:spcPct val="150000"/>
              </a:lnSpc>
              <a:buFont typeface="Arial"/>
              <a:buChar char="•"/>
            </a:pPr>
            <a:r>
              <a:rPr lang="en-US" sz="2500" dirty="0">
                <a:latin typeface="Arial"/>
                <a:cs typeface="Times New Roman"/>
              </a:rPr>
              <a:t>Quiet Study</a:t>
            </a:r>
          </a:p>
          <a:p>
            <a:endParaRPr lang="en-US" dirty="0">
              <a:latin typeface="Times New Roman"/>
              <a:cs typeface="Times New Roman"/>
            </a:endParaRPr>
          </a:p>
        </p:txBody>
      </p:sp>
    </p:spTree>
    <p:extLst>
      <p:ext uri="{BB962C8B-B14F-4D97-AF65-F5344CB8AC3E}">
        <p14:creationId xmlns:p14="http://schemas.microsoft.com/office/powerpoint/2010/main" val="3252650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21D984-1E77-E123-97D3-8CCB85D0A04F}"/>
              </a:ext>
            </a:extLst>
          </p:cNvPr>
          <p:cNvSpPr>
            <a:spLocks noGrp="1"/>
          </p:cNvSpPr>
          <p:nvPr>
            <p:ph idx="1"/>
          </p:nvPr>
        </p:nvSpPr>
        <p:spPr>
          <a:xfrm>
            <a:off x="416077" y="1397001"/>
            <a:ext cx="5750111" cy="4629140"/>
          </a:xfrm>
        </p:spPr>
        <p:txBody>
          <a:bodyPr/>
          <a:lstStyle/>
          <a:p>
            <a:r>
              <a:rPr lang="en-US" dirty="0">
                <a:latin typeface="Arial"/>
                <a:ea typeface="ＭＳ Ｐゴシック"/>
              </a:rPr>
              <a:t>Where we landed:</a:t>
            </a:r>
          </a:p>
          <a:p>
            <a:endParaRPr lang="en-US" dirty="0"/>
          </a:p>
          <a:p>
            <a:r>
              <a:rPr lang="en-US" dirty="0">
                <a:cs typeface="Arial"/>
              </a:rPr>
              <a:t>Units: </a:t>
            </a:r>
          </a:p>
          <a:p>
            <a:pPr marL="342900" indent="-342900">
              <a:buFont typeface="Arial,Sans-Serif"/>
              <a:buChar char="•"/>
            </a:pPr>
            <a:r>
              <a:rPr lang="en-US" dirty="0">
                <a:cs typeface="Arial"/>
              </a:rPr>
              <a:t>Library</a:t>
            </a:r>
          </a:p>
          <a:p>
            <a:pPr marL="342900" indent="-342900">
              <a:buFont typeface="Arial,Sans-Serif"/>
              <a:buChar char="•"/>
            </a:pPr>
            <a:r>
              <a:rPr lang="en-US" dirty="0">
                <a:cs typeface="Arial"/>
              </a:rPr>
              <a:t>Information Technology Services</a:t>
            </a:r>
          </a:p>
          <a:p>
            <a:pPr marL="342900" indent="-342900">
              <a:buFont typeface="Arial,Sans-Serif"/>
              <a:buChar char="•"/>
            </a:pPr>
            <a:r>
              <a:rPr lang="en-US" dirty="0">
                <a:highlight>
                  <a:srgbClr val="FFFF00"/>
                </a:highlight>
                <a:latin typeface="Arial"/>
                <a:ea typeface="ＭＳ Ｐゴシック"/>
                <a:cs typeface="Arial"/>
              </a:rPr>
              <a:t>Career Development Center</a:t>
            </a:r>
            <a:endParaRPr lang="en-US" dirty="0">
              <a:highlight>
                <a:srgbClr val="FFFF00"/>
              </a:highlight>
              <a:cs typeface="Arial"/>
            </a:endParaRPr>
          </a:p>
          <a:p>
            <a:pPr marL="342900" indent="-342900">
              <a:buFont typeface="Arial,Sans-Serif"/>
              <a:buChar char="•"/>
            </a:pPr>
            <a:r>
              <a:rPr lang="en-US" dirty="0">
                <a:cs typeface="Arial"/>
              </a:rPr>
              <a:t>Center for Academic Success and Advising</a:t>
            </a:r>
          </a:p>
          <a:p>
            <a:endParaRPr lang="en-US" dirty="0"/>
          </a:p>
        </p:txBody>
      </p:sp>
      <p:sp>
        <p:nvSpPr>
          <p:cNvPr id="5" name="Title 4">
            <a:extLst>
              <a:ext uri="{FF2B5EF4-FFF2-40B4-BE49-F238E27FC236}">
                <a16:creationId xmlns:a16="http://schemas.microsoft.com/office/drawing/2014/main" id="{56909A6F-2A97-65CB-6A5D-3BB0F3946D57}"/>
              </a:ext>
            </a:extLst>
          </p:cNvPr>
          <p:cNvSpPr>
            <a:spLocks noGrp="1"/>
          </p:cNvSpPr>
          <p:nvPr>
            <p:ph type="title"/>
          </p:nvPr>
        </p:nvSpPr>
        <p:spPr/>
        <p:txBody>
          <a:bodyPr/>
          <a:lstStyle/>
          <a:p>
            <a:r>
              <a:rPr lang="en-US" dirty="0">
                <a:ea typeface="ＭＳ Ｐゴシック"/>
              </a:rPr>
              <a:t>Overview</a:t>
            </a:r>
            <a:endParaRPr lang="en-US" dirty="0"/>
          </a:p>
        </p:txBody>
      </p:sp>
      <p:sp>
        <p:nvSpPr>
          <p:cNvPr id="7" name="TextBox 6">
            <a:extLst>
              <a:ext uri="{FF2B5EF4-FFF2-40B4-BE49-F238E27FC236}">
                <a16:creationId xmlns:a16="http://schemas.microsoft.com/office/drawing/2014/main" id="{0CD3B4DC-8CA5-14B7-BD5B-A0FF348DA165}"/>
              </a:ext>
            </a:extLst>
          </p:cNvPr>
          <p:cNvSpPr txBox="1"/>
          <p:nvPr/>
        </p:nvSpPr>
        <p:spPr>
          <a:xfrm>
            <a:off x="6728848" y="1394847"/>
            <a:ext cx="4701153" cy="44088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buFont typeface="Arial"/>
              <a:buChar char="•"/>
            </a:pPr>
            <a:r>
              <a:rPr lang="en-US" sz="2500" dirty="0">
                <a:highlight>
                  <a:srgbClr val="FFFF00"/>
                </a:highlight>
                <a:latin typeface="Arial"/>
                <a:cs typeface="Times New Roman"/>
              </a:rPr>
              <a:t>68,000 square feet</a:t>
            </a:r>
            <a:endParaRPr lang="en-US">
              <a:highlight>
                <a:srgbClr val="FFFF00"/>
              </a:highlight>
              <a:cs typeface="Times New Roman"/>
            </a:endParaRPr>
          </a:p>
          <a:p>
            <a:pPr marL="342900" indent="-342900">
              <a:lnSpc>
                <a:spcPct val="150000"/>
              </a:lnSpc>
              <a:buFont typeface="Arial"/>
              <a:buChar char="•"/>
            </a:pPr>
            <a:r>
              <a:rPr lang="en-US" sz="2500" dirty="0">
                <a:highlight>
                  <a:srgbClr val="FFFF00"/>
                </a:highlight>
                <a:latin typeface="Arial"/>
                <a:cs typeface="Times New Roman"/>
              </a:rPr>
              <a:t>88,000 volume collection</a:t>
            </a:r>
          </a:p>
          <a:p>
            <a:pPr marL="342900" indent="-342900">
              <a:lnSpc>
                <a:spcPct val="150000"/>
              </a:lnSpc>
              <a:buFont typeface="Arial"/>
              <a:buChar char="•"/>
            </a:pPr>
            <a:r>
              <a:rPr lang="en-US" sz="2500" dirty="0">
                <a:highlight>
                  <a:srgbClr val="FFFF00"/>
                </a:highlight>
                <a:latin typeface="Arial"/>
                <a:cs typeface="Times New Roman"/>
              </a:rPr>
              <a:t>200 person classroom</a:t>
            </a:r>
          </a:p>
          <a:p>
            <a:pPr marL="342900" indent="-342900">
              <a:lnSpc>
                <a:spcPct val="150000"/>
              </a:lnSpc>
              <a:buFont typeface="Arial"/>
              <a:buChar char="•"/>
            </a:pPr>
            <a:r>
              <a:rPr lang="en-US" sz="2500" dirty="0">
                <a:latin typeface="Arial"/>
                <a:cs typeface="Times New Roman"/>
              </a:rPr>
              <a:t>Makerspace</a:t>
            </a:r>
          </a:p>
          <a:p>
            <a:pPr marL="342900" indent="-342900">
              <a:lnSpc>
                <a:spcPct val="150000"/>
              </a:lnSpc>
              <a:buFont typeface="Arial,Sans-Serif"/>
              <a:buChar char="•"/>
            </a:pPr>
            <a:r>
              <a:rPr lang="en-US" sz="2500" dirty="0">
                <a:latin typeface="Arial"/>
                <a:cs typeface="Arial"/>
              </a:rPr>
              <a:t>Classrooms/computer lab</a:t>
            </a:r>
          </a:p>
          <a:p>
            <a:pPr marL="342900" indent="-342900">
              <a:lnSpc>
                <a:spcPct val="150000"/>
              </a:lnSpc>
              <a:buFont typeface="Arial,Sans-Serif"/>
              <a:buChar char="•"/>
            </a:pPr>
            <a:r>
              <a:rPr lang="en-US" sz="2500" dirty="0">
                <a:latin typeface="Arial"/>
                <a:cs typeface="Arial"/>
              </a:rPr>
              <a:t>Group study</a:t>
            </a:r>
          </a:p>
          <a:p>
            <a:pPr marL="342900" indent="-342900">
              <a:lnSpc>
                <a:spcPct val="150000"/>
              </a:lnSpc>
              <a:buFont typeface="Arial,Sans-Serif"/>
              <a:buChar char="•"/>
            </a:pPr>
            <a:r>
              <a:rPr lang="en-US" sz="2500" dirty="0">
                <a:latin typeface="Arial"/>
                <a:cs typeface="Arial"/>
              </a:rPr>
              <a:t>Quiet Study</a:t>
            </a:r>
            <a:endParaRPr lang="en-US" dirty="0"/>
          </a:p>
          <a:p>
            <a:endParaRPr lang="en-US" dirty="0">
              <a:cs typeface="Times New Roman"/>
            </a:endParaRPr>
          </a:p>
        </p:txBody>
      </p:sp>
    </p:spTree>
    <p:extLst>
      <p:ext uri="{BB962C8B-B14F-4D97-AF65-F5344CB8AC3E}">
        <p14:creationId xmlns:p14="http://schemas.microsoft.com/office/powerpoint/2010/main" val="546428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635F61-6629-B932-3489-B901489B6BCF}"/>
              </a:ext>
            </a:extLst>
          </p:cNvPr>
          <p:cNvSpPr>
            <a:spLocks noGrp="1"/>
          </p:cNvSpPr>
          <p:nvPr>
            <p:ph idx="1"/>
          </p:nvPr>
        </p:nvSpPr>
        <p:spPr/>
        <p:txBody>
          <a:bodyPr/>
          <a:lstStyle/>
          <a:p>
            <a:r>
              <a:rPr lang="en-US" dirty="0">
                <a:latin typeface="Arial"/>
                <a:ea typeface="ＭＳ Ｐゴシック"/>
              </a:rPr>
              <a:t>Planned and launched a space analysis </a:t>
            </a:r>
            <a:endParaRPr lang="en-US"/>
          </a:p>
          <a:p>
            <a:endParaRPr lang="en-US" dirty="0">
              <a:latin typeface="Arial"/>
              <a:ea typeface="ＭＳ Ｐゴシック"/>
            </a:endParaRPr>
          </a:p>
          <a:p>
            <a:r>
              <a:rPr lang="en-US" dirty="0">
                <a:latin typeface="Arial"/>
                <a:ea typeface="ＭＳ Ｐゴシック"/>
                <a:cs typeface="Arial"/>
              </a:rPr>
              <a:t>Fall 2019 Worked with ITS to analyze use of computers, </a:t>
            </a:r>
            <a:r>
              <a:rPr lang="en-US" dirty="0" err="1">
                <a:latin typeface="Arial"/>
                <a:ea typeface="ＭＳ Ｐゴシック"/>
                <a:cs typeface="Arial"/>
              </a:rPr>
              <a:t>wifi</a:t>
            </a:r>
            <a:r>
              <a:rPr lang="en-US" dirty="0">
                <a:latin typeface="Arial"/>
                <a:ea typeface="ＭＳ Ｐゴシック"/>
                <a:cs typeface="Arial"/>
              </a:rPr>
              <a:t> routers, and printers</a:t>
            </a:r>
          </a:p>
          <a:p>
            <a:endParaRPr lang="en-US" dirty="0">
              <a:latin typeface="Arial"/>
              <a:ea typeface="ＭＳ Ｐゴシック"/>
            </a:endParaRPr>
          </a:p>
          <a:p>
            <a:endParaRPr lang="en-US" dirty="0">
              <a:latin typeface="Arial"/>
              <a:ea typeface="ＭＳ Ｐゴシック"/>
            </a:endParaRPr>
          </a:p>
          <a:p>
            <a:r>
              <a:rPr lang="en-US" dirty="0">
                <a:latin typeface="Arial"/>
                <a:ea typeface="ＭＳ Ｐゴシック"/>
              </a:rPr>
              <a:t>2020 Robust headcounts to be conducted hourly</a:t>
            </a:r>
          </a:p>
          <a:p>
            <a:endParaRPr lang="en-US" dirty="0"/>
          </a:p>
          <a:p>
            <a:endParaRPr lang="en-US" dirty="0"/>
          </a:p>
        </p:txBody>
      </p:sp>
      <p:sp>
        <p:nvSpPr>
          <p:cNvPr id="3" name="Title 2">
            <a:extLst>
              <a:ext uri="{FF2B5EF4-FFF2-40B4-BE49-F238E27FC236}">
                <a16:creationId xmlns:a16="http://schemas.microsoft.com/office/drawing/2014/main" id="{5E803E9E-AEDF-EC2D-AACD-ED365939187A}"/>
              </a:ext>
            </a:extLst>
          </p:cNvPr>
          <p:cNvSpPr>
            <a:spLocks noGrp="1"/>
          </p:cNvSpPr>
          <p:nvPr>
            <p:ph type="title"/>
          </p:nvPr>
        </p:nvSpPr>
        <p:spPr/>
        <p:txBody>
          <a:bodyPr/>
          <a:lstStyle/>
          <a:p>
            <a:r>
              <a:rPr lang="en-US" dirty="0">
                <a:ea typeface="ＭＳ Ｐゴシック"/>
              </a:rPr>
              <a:t>Space Analysis</a:t>
            </a:r>
            <a:endParaRPr lang="en-US" dirty="0"/>
          </a:p>
        </p:txBody>
      </p:sp>
    </p:spTree>
    <p:extLst>
      <p:ext uri="{BB962C8B-B14F-4D97-AF65-F5344CB8AC3E}">
        <p14:creationId xmlns:p14="http://schemas.microsoft.com/office/powerpoint/2010/main" val="1490226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E599CE-7F5B-FF4B-7B04-FBB9A7102F35}"/>
              </a:ext>
            </a:extLst>
          </p:cNvPr>
          <p:cNvSpPr>
            <a:spLocks noGrp="1"/>
          </p:cNvSpPr>
          <p:nvPr>
            <p:ph type="title"/>
          </p:nvPr>
        </p:nvSpPr>
        <p:spPr/>
        <p:txBody>
          <a:bodyPr/>
          <a:lstStyle/>
          <a:p>
            <a:r>
              <a:rPr lang="en-US" dirty="0">
                <a:ea typeface="ＭＳ Ｐゴシック"/>
              </a:rPr>
              <a:t>Space Analysis</a:t>
            </a:r>
            <a:endParaRPr lang="en-US" dirty="0"/>
          </a:p>
        </p:txBody>
      </p:sp>
      <p:pic>
        <p:nvPicPr>
          <p:cNvPr id="8" name="Picture 8" descr="Table&#10;&#10;Description automatically generated">
            <a:extLst>
              <a:ext uri="{FF2B5EF4-FFF2-40B4-BE49-F238E27FC236}">
                <a16:creationId xmlns:a16="http://schemas.microsoft.com/office/drawing/2014/main" id="{AA605404-9022-8081-6662-9DB913E33E99}"/>
              </a:ext>
            </a:extLst>
          </p:cNvPr>
          <p:cNvPicPr>
            <a:picLocks noGrp="1" noChangeAspect="1"/>
          </p:cNvPicPr>
          <p:nvPr>
            <p:ph idx="1"/>
          </p:nvPr>
        </p:nvPicPr>
        <p:blipFill>
          <a:blip r:embed="rId2"/>
          <a:stretch>
            <a:fillRect/>
          </a:stretch>
        </p:blipFill>
        <p:spPr>
          <a:xfrm>
            <a:off x="597470" y="970798"/>
            <a:ext cx="4302442" cy="5113462"/>
          </a:xfrm>
        </p:spPr>
      </p:pic>
      <p:pic>
        <p:nvPicPr>
          <p:cNvPr id="9" name="Picture 9" descr="Table&#10;&#10;Description automatically generated">
            <a:extLst>
              <a:ext uri="{FF2B5EF4-FFF2-40B4-BE49-F238E27FC236}">
                <a16:creationId xmlns:a16="http://schemas.microsoft.com/office/drawing/2014/main" id="{784FE91D-945B-39D7-DFA6-5F2B4488175F}"/>
              </a:ext>
            </a:extLst>
          </p:cNvPr>
          <p:cNvPicPr>
            <a:picLocks noChangeAspect="1"/>
          </p:cNvPicPr>
          <p:nvPr/>
        </p:nvPicPr>
        <p:blipFill>
          <a:blip r:embed="rId3"/>
          <a:stretch>
            <a:fillRect/>
          </a:stretch>
        </p:blipFill>
        <p:spPr>
          <a:xfrm>
            <a:off x="5408908" y="857263"/>
            <a:ext cx="5817030" cy="3348253"/>
          </a:xfrm>
          <a:prstGeom prst="rect">
            <a:avLst/>
          </a:prstGeom>
        </p:spPr>
      </p:pic>
    </p:spTree>
    <p:extLst>
      <p:ext uri="{BB962C8B-B14F-4D97-AF65-F5344CB8AC3E}">
        <p14:creationId xmlns:p14="http://schemas.microsoft.com/office/powerpoint/2010/main" val="2038462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able&#10;&#10;Description automatically generated">
            <a:extLst>
              <a:ext uri="{FF2B5EF4-FFF2-40B4-BE49-F238E27FC236}">
                <a16:creationId xmlns:a16="http://schemas.microsoft.com/office/drawing/2014/main" id="{D234F777-2906-AFAB-FF85-C112F8FD8070}"/>
              </a:ext>
            </a:extLst>
          </p:cNvPr>
          <p:cNvPicPr>
            <a:picLocks noGrp="1" noChangeAspect="1"/>
          </p:cNvPicPr>
          <p:nvPr>
            <p:ph idx="1"/>
          </p:nvPr>
        </p:nvPicPr>
        <p:blipFill>
          <a:blip r:embed="rId2"/>
          <a:stretch>
            <a:fillRect/>
          </a:stretch>
        </p:blipFill>
        <p:spPr>
          <a:xfrm>
            <a:off x="398733" y="1035374"/>
            <a:ext cx="11486882" cy="4797038"/>
          </a:xfrm>
        </p:spPr>
      </p:pic>
      <p:sp>
        <p:nvSpPr>
          <p:cNvPr id="3" name="Title 2">
            <a:extLst>
              <a:ext uri="{FF2B5EF4-FFF2-40B4-BE49-F238E27FC236}">
                <a16:creationId xmlns:a16="http://schemas.microsoft.com/office/drawing/2014/main" id="{A8888832-0D69-BC3B-7FA4-BA2AE8237DA9}"/>
              </a:ext>
            </a:extLst>
          </p:cNvPr>
          <p:cNvSpPr>
            <a:spLocks noGrp="1"/>
          </p:cNvSpPr>
          <p:nvPr>
            <p:ph type="title"/>
          </p:nvPr>
        </p:nvSpPr>
        <p:spPr/>
        <p:txBody>
          <a:bodyPr/>
          <a:lstStyle/>
          <a:p>
            <a:r>
              <a:rPr lang="en-US" dirty="0">
                <a:ea typeface="ＭＳ Ｐゴシック"/>
              </a:rPr>
              <a:t>Space Analysis</a:t>
            </a:r>
            <a:endParaRPr lang="en-US" dirty="0"/>
          </a:p>
        </p:txBody>
      </p:sp>
    </p:spTree>
    <p:extLst>
      <p:ext uri="{BB962C8B-B14F-4D97-AF65-F5344CB8AC3E}">
        <p14:creationId xmlns:p14="http://schemas.microsoft.com/office/powerpoint/2010/main" val="3210710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3C5AEA-48F8-5E65-6001-C4C51524E019}"/>
              </a:ext>
            </a:extLst>
          </p:cNvPr>
          <p:cNvSpPr>
            <a:spLocks noGrp="1"/>
          </p:cNvSpPr>
          <p:nvPr>
            <p:ph type="title"/>
          </p:nvPr>
        </p:nvSpPr>
        <p:spPr/>
        <p:txBody>
          <a:bodyPr/>
          <a:lstStyle/>
          <a:p>
            <a:r>
              <a:rPr lang="en-US" dirty="0">
                <a:ea typeface="ＭＳ Ｐゴシック"/>
              </a:rPr>
              <a:t>Committees</a:t>
            </a:r>
            <a:endParaRPr lang="en-US" dirty="0"/>
          </a:p>
        </p:txBody>
      </p:sp>
      <p:pic>
        <p:nvPicPr>
          <p:cNvPr id="4" name="Picture 4">
            <a:extLst>
              <a:ext uri="{FF2B5EF4-FFF2-40B4-BE49-F238E27FC236}">
                <a16:creationId xmlns:a16="http://schemas.microsoft.com/office/drawing/2014/main" id="{C94F8A69-8276-54A3-B09B-F6C256ED1220}"/>
              </a:ext>
            </a:extLst>
          </p:cNvPr>
          <p:cNvPicPr>
            <a:picLocks noChangeAspect="1"/>
          </p:cNvPicPr>
          <p:nvPr/>
        </p:nvPicPr>
        <p:blipFill>
          <a:blip r:embed="rId2"/>
          <a:stretch>
            <a:fillRect/>
          </a:stretch>
        </p:blipFill>
        <p:spPr>
          <a:xfrm>
            <a:off x="752960" y="431431"/>
            <a:ext cx="10686079" cy="5995138"/>
          </a:xfrm>
          <a:prstGeom prst="rect">
            <a:avLst/>
          </a:prstGeom>
        </p:spPr>
      </p:pic>
    </p:spTree>
    <p:extLst>
      <p:ext uri="{BB962C8B-B14F-4D97-AF65-F5344CB8AC3E}">
        <p14:creationId xmlns:p14="http://schemas.microsoft.com/office/powerpoint/2010/main" val="585064893"/>
      </p:ext>
    </p:extLst>
  </p:cSld>
  <p:clrMapOvr>
    <a:masterClrMapping/>
  </p:clrMapOvr>
</p:sld>
</file>

<file path=ppt/theme/theme1.xml><?xml version="1.0" encoding="utf-8"?>
<a:theme xmlns:a="http://schemas.openxmlformats.org/drawingml/2006/main" name="1_Presentation11">
  <a:themeElements>
    <a:clrScheme name="CARLI colors 1">
      <a:dk1>
        <a:srgbClr val="592C5F"/>
      </a:dk1>
      <a:lt1>
        <a:sysClr val="window" lastClr="FFFFFF"/>
      </a:lt1>
      <a:dk2>
        <a:srgbClr val="493842"/>
      </a:dk2>
      <a:lt2>
        <a:srgbClr val="FFFFFF"/>
      </a:lt2>
      <a:accent1>
        <a:srgbClr val="592C5F"/>
      </a:accent1>
      <a:accent2>
        <a:srgbClr val="0996A9"/>
      </a:accent2>
      <a:accent3>
        <a:srgbClr val="0033A0"/>
      </a:accent3>
      <a:accent4>
        <a:srgbClr val="712177"/>
      </a:accent4>
      <a:accent5>
        <a:srgbClr val="7E8034"/>
      </a:accent5>
      <a:accent6>
        <a:srgbClr val="006647"/>
      </a:accent6>
      <a:hlink>
        <a:srgbClr val="0996A9"/>
      </a:hlink>
      <a:folHlink>
        <a:srgbClr val="71217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6219A4B6F1B6F4A805B028BA5DE83B2" ma:contentTypeVersion="7" ma:contentTypeDescription="Create a new document." ma:contentTypeScope="" ma:versionID="162b38ba6776ced224ca5f34a8bdcabf">
  <xsd:schema xmlns:xsd="http://www.w3.org/2001/XMLSchema" xmlns:xs="http://www.w3.org/2001/XMLSchema" xmlns:p="http://schemas.microsoft.com/office/2006/metadata/properties" xmlns:ns3="5430339e-5a40-42d3-bdc6-deb46b6fc6c2" xmlns:ns4="ef680bac-dbc2-49a0-aa6a-eab4dbbe67df" targetNamespace="http://schemas.microsoft.com/office/2006/metadata/properties" ma:root="true" ma:fieldsID="b8367bc3437c3d283690be27444a712e" ns3:_="" ns4:_="">
    <xsd:import namespace="5430339e-5a40-42d3-bdc6-deb46b6fc6c2"/>
    <xsd:import namespace="ef680bac-dbc2-49a0-aa6a-eab4dbbe67d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30339e-5a40-42d3-bdc6-deb46b6fc6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f680bac-dbc2-49a0-aa6a-eab4dbbe67d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7DE3FB-FC88-4813-AB98-568FCCF2C170}">
  <ds:schemaRefs>
    <ds:schemaRef ds:uri="http://schemas.microsoft.com/sharepoint/v3/contenttype/forms"/>
  </ds:schemaRefs>
</ds:datastoreItem>
</file>

<file path=customXml/itemProps2.xml><?xml version="1.0" encoding="utf-8"?>
<ds:datastoreItem xmlns:ds="http://schemas.openxmlformats.org/officeDocument/2006/customXml" ds:itemID="{425DA99D-84F0-46A0-A4DE-14050C27F606}">
  <ds:schemaRefs>
    <ds:schemaRef ds:uri="http://schemas.microsoft.com/office/2006/documentManagement/types"/>
    <ds:schemaRef ds:uri="http://schemas.openxmlformats.org/package/2006/metadata/core-properties"/>
    <ds:schemaRef ds:uri="http://purl.org/dc/dcmitype/"/>
    <ds:schemaRef ds:uri="http://purl.org/dc/elements/1.1/"/>
    <ds:schemaRef ds:uri="http://schemas.microsoft.com/office/2006/metadata/properties"/>
    <ds:schemaRef ds:uri="http://schemas.microsoft.com/office/infopath/2007/PartnerControls"/>
    <ds:schemaRef ds:uri="ef680bac-dbc2-49a0-aa6a-eab4dbbe67df"/>
    <ds:schemaRef ds:uri="5430339e-5a40-42d3-bdc6-deb46b6fc6c2"/>
    <ds:schemaRef ds:uri="http://www.w3.org/XML/1998/namespace"/>
    <ds:schemaRef ds:uri="http://purl.org/dc/terms/"/>
  </ds:schemaRefs>
</ds:datastoreItem>
</file>

<file path=customXml/itemProps3.xml><?xml version="1.0" encoding="utf-8"?>
<ds:datastoreItem xmlns:ds="http://schemas.openxmlformats.org/officeDocument/2006/customXml" ds:itemID="{9BB13A5B-60E9-48BE-92F1-0ACA2C9E00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30339e-5a40-42d3-bdc6-deb46b6fc6c2"/>
    <ds:schemaRef ds:uri="ef680bac-dbc2-49a0-aa6a-eab4dbbe67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TM03457444[[fn=Basis]]</Template>
  <TotalTime>1775</TotalTime>
  <Words>1362</Words>
  <Application>Microsoft Office PowerPoint</Application>
  <PresentationFormat>Widescreen</PresentationFormat>
  <Paragraphs>178</Paragraphs>
  <Slides>36</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Arial,Bold</vt:lpstr>
      <vt:lpstr>Arial,Sans-Serif</vt:lpstr>
      <vt:lpstr>Calibri</vt:lpstr>
      <vt:lpstr>Georgia Pro</vt:lpstr>
      <vt:lpstr>Times New Roman</vt:lpstr>
      <vt:lpstr>1_Presentation11</vt:lpstr>
      <vt:lpstr>s Getting to a Commons Goal: Designing the New Library Commons at the University of Illinois Springfield   Pattie Piotrowski  Sarah Sagmoen  Stephanie Davis Kahl</vt:lpstr>
      <vt:lpstr>Overview</vt:lpstr>
      <vt:lpstr>PowerPoint Presentation</vt:lpstr>
      <vt:lpstr>Overview</vt:lpstr>
      <vt:lpstr>Overview</vt:lpstr>
      <vt:lpstr>Space Analysis</vt:lpstr>
      <vt:lpstr>Space Analysis</vt:lpstr>
      <vt:lpstr>Space Analysis</vt:lpstr>
      <vt:lpstr>Committees</vt:lpstr>
      <vt:lpstr>Committees</vt:lpstr>
      <vt:lpstr>PowerPoint Presentation</vt:lpstr>
      <vt:lpstr>Program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Owning the Building</vt:lpstr>
      <vt:lpstr>PowerPoint Presentation</vt:lpstr>
      <vt:lpstr>Reviewing Drawings</vt:lpstr>
      <vt:lpstr>PowerPoint Presentation</vt:lpstr>
      <vt:lpstr>PowerPoint Presentation</vt:lpstr>
      <vt:lpstr>PowerPoint Presentation</vt:lpstr>
      <vt:lpstr>1st Floor</vt:lpstr>
      <vt:lpstr>2nd Floor</vt:lpstr>
      <vt:lpstr>3rd Floor</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Cynthia Robinson</dc:creator>
  <cp:lastModifiedBy>Swanson, Nicole Marie</cp:lastModifiedBy>
  <cp:revision>741</cp:revision>
  <cp:lastPrinted>2023-04-04T13:59:56Z</cp:lastPrinted>
  <dcterms:created xsi:type="dcterms:W3CDTF">2019-08-12T20:44:39Z</dcterms:created>
  <dcterms:modified xsi:type="dcterms:W3CDTF">2023-06-16T13:57:54Z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0x01010036219A4B6F1B6F4A805B028BA5DE83B2</vt:lpwstr>
  </property>
</Properties>
</file>