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254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87600" y="2298700"/>
            <a:ext cx="19621500" cy="4648200"/>
          </a:xfrm>
          <a:prstGeom prst="rect">
            <a:avLst/>
          </a:prstGeom>
        </p:spPr>
        <p:txBody>
          <a:bodyPr anchor="b"/>
          <a:lstStyle/>
          <a:p>
            <a:pPr/>
            <a:r>
              <a:t>Title Text</a:t>
            </a:r>
          </a:p>
        </p:txBody>
      </p:sp>
      <p:sp>
        <p:nvSpPr>
          <p:cNvPr id="12" name="Body Level One…"/>
          <p:cNvSpPr txBox="1"/>
          <p:nvPr>
            <p:ph type="body" sz="quarter" idx="1"/>
          </p:nvPr>
        </p:nvSpPr>
        <p:spPr>
          <a:xfrm>
            <a:off x="2387600" y="7073900"/>
            <a:ext cx="196215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21"/>
          </p:nvPr>
        </p:nvSpPr>
        <p:spPr>
          <a:xfrm>
            <a:off x="2387600" y="8953500"/>
            <a:ext cx="19621500" cy="685800"/>
          </a:xfrm>
          <a:prstGeom prst="rect">
            <a:avLst/>
          </a:prstGeom>
        </p:spPr>
        <p:txBody>
          <a:bodyPr anchor="t">
            <a:spAutoFit/>
          </a:bodyPr>
          <a:lstStyle>
            <a:lvl1pPr marL="0" indent="0" algn="ctr">
              <a:spcBef>
                <a:spcPts val="0"/>
              </a:spcBef>
              <a:buSzTx/>
              <a:buNone/>
              <a:defRPr b="1" sz="3800">
                <a:latin typeface="Helvetica"/>
                <a:ea typeface="Helvetica"/>
                <a:cs typeface="Helvetica"/>
                <a:sym typeface="Helvetica"/>
              </a:defRPr>
            </a:lvl1pPr>
          </a:lstStyle>
          <a:p>
            <a:pPr/>
            <a:r>
              <a:t>–Johnny Appleseed</a:t>
            </a:r>
          </a:p>
        </p:txBody>
      </p:sp>
      <p:sp>
        <p:nvSpPr>
          <p:cNvPr id="94" name="“Type a quote here.”"/>
          <p:cNvSpPr txBox="1"/>
          <p:nvPr>
            <p:ph type="body" sz="quarter" idx="22"/>
          </p:nvPr>
        </p:nvSpPr>
        <p:spPr>
          <a:xfrm>
            <a:off x="2387600" y="6007100"/>
            <a:ext cx="19621500" cy="952500"/>
          </a:xfrm>
          <a:prstGeom prst="rect">
            <a:avLst/>
          </a:prstGeom>
        </p:spPr>
        <p:txBody>
          <a:bodyPr>
            <a:spAutoFit/>
          </a:bodyPr>
          <a:lstStyle>
            <a:lvl1pPr marL="0" indent="0" algn="ctr">
              <a:spcBef>
                <a:spcPts val="3400"/>
              </a:spcBef>
              <a:buSzTx/>
              <a:buNone/>
              <a:defRPr sz="5600"/>
            </a:lvl1pPr>
          </a:lstStyle>
          <a:p>
            <a:pPr/>
            <a:r>
              <a:t>“Type a quote here.”</a:t>
            </a:r>
          </a:p>
        </p:txBody>
      </p:sp>
      <p:sp>
        <p:nvSpPr>
          <p:cNvPr id="95"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47625" y="-2540000"/>
            <a:ext cx="24479250" cy="16319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752725" y="-2489200"/>
            <a:ext cx="18840450" cy="12560300"/>
          </a:xfrm>
          <a:prstGeom prst="rect">
            <a:avLst/>
          </a:prstGeom>
        </p:spPr>
        <p:txBody>
          <a:bodyPr lIns="91439" tIns="45719" rIns="91439" bIns="45719" anchor="t">
            <a:noAutofit/>
          </a:bodyPr>
          <a:lstStyle/>
          <a:p>
            <a:pPr/>
          </a:p>
        </p:txBody>
      </p:sp>
      <p:sp>
        <p:nvSpPr>
          <p:cNvPr id="21" name="Title Text"/>
          <p:cNvSpPr txBox="1"/>
          <p:nvPr>
            <p:ph type="title"/>
          </p:nvPr>
        </p:nvSpPr>
        <p:spPr>
          <a:xfrm>
            <a:off x="2387600" y="9448800"/>
            <a:ext cx="19621500" cy="2006600"/>
          </a:xfrm>
          <a:prstGeom prst="rect">
            <a:avLst/>
          </a:prstGeom>
        </p:spPr>
        <p:txBody>
          <a:bodyPr anchor="b"/>
          <a:lstStyle/>
          <a:p>
            <a:pPr/>
            <a:r>
              <a:t>Title Text</a:t>
            </a:r>
          </a:p>
        </p:txBody>
      </p:sp>
      <p:sp>
        <p:nvSpPr>
          <p:cNvPr id="22" name="Body Level One…"/>
          <p:cNvSpPr txBox="1"/>
          <p:nvPr>
            <p:ph type="body" sz="quarter" idx="1"/>
          </p:nvPr>
        </p:nvSpPr>
        <p:spPr>
          <a:xfrm>
            <a:off x="2387600" y="11518900"/>
            <a:ext cx="19621500" cy="1714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87600" y="4533900"/>
            <a:ext cx="196215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12407900" y="-2159000"/>
            <a:ext cx="10337800" cy="15506702"/>
          </a:xfrm>
          <a:prstGeom prst="rect">
            <a:avLst/>
          </a:prstGeom>
        </p:spPr>
        <p:txBody>
          <a:bodyPr lIns="91439" tIns="45719" rIns="91439" bIns="45719" anchor="t">
            <a:noAutofit/>
          </a:bodyPr>
          <a:lstStyle/>
          <a:p>
            <a:pPr/>
          </a:p>
        </p:txBody>
      </p:sp>
      <p:sp>
        <p:nvSpPr>
          <p:cNvPr id="39" name="Title Text"/>
          <p:cNvSpPr txBox="1"/>
          <p:nvPr>
            <p:ph type="title"/>
          </p:nvPr>
        </p:nvSpPr>
        <p:spPr>
          <a:xfrm>
            <a:off x="1790700" y="1066800"/>
            <a:ext cx="10007600" cy="56261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790700" y="7035800"/>
            <a:ext cx="10007600" cy="56261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idx="21"/>
          </p:nvPr>
        </p:nvSpPr>
        <p:spPr>
          <a:xfrm>
            <a:off x="12496800" y="-1485900"/>
            <a:ext cx="10193867" cy="152908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790700" y="3644900"/>
            <a:ext cx="10007600" cy="8839200"/>
          </a:xfrm>
          <a:prstGeom prst="rect">
            <a:avLst/>
          </a:prstGeom>
        </p:spPr>
        <p:txBody>
          <a:bodyPr/>
          <a:lstStyle>
            <a:lvl1pPr marL="431800" indent="-431800">
              <a:spcBef>
                <a:spcPts val="5300"/>
              </a:spcBef>
              <a:defRPr sz="3800"/>
            </a:lvl1pPr>
            <a:lvl2pPr marL="863600" indent="-431800">
              <a:spcBef>
                <a:spcPts val="5300"/>
              </a:spcBef>
              <a:defRPr sz="3800"/>
            </a:lvl2pPr>
            <a:lvl3pPr marL="1295400" indent="-431800">
              <a:spcBef>
                <a:spcPts val="5300"/>
              </a:spcBef>
              <a:defRPr sz="3800"/>
            </a:lvl3pPr>
            <a:lvl4pPr marL="1727200" indent="-431800">
              <a:spcBef>
                <a:spcPts val="5300"/>
              </a:spcBef>
              <a:defRPr sz="3800"/>
            </a:lvl4pPr>
            <a:lvl5pPr marL="2159000" indent="-431800">
              <a:spcBef>
                <a:spcPts val="53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790700" y="1790700"/>
            <a:ext cx="20815300" cy="10147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21"/>
          </p:nvPr>
        </p:nvSpPr>
        <p:spPr>
          <a:xfrm>
            <a:off x="12344400" y="7112000"/>
            <a:ext cx="10439400" cy="6959601"/>
          </a:xfrm>
          <a:prstGeom prst="rect">
            <a:avLst/>
          </a:prstGeom>
        </p:spPr>
        <p:txBody>
          <a:bodyPr lIns="91439" tIns="45719" rIns="91439" bIns="45719" anchor="t">
            <a:noAutofit/>
          </a:bodyPr>
          <a:lstStyle/>
          <a:p>
            <a:pPr/>
          </a:p>
        </p:txBody>
      </p:sp>
      <p:sp>
        <p:nvSpPr>
          <p:cNvPr id="84" name="Image"/>
          <p:cNvSpPr/>
          <p:nvPr>
            <p:ph type="pic" sz="half" idx="22"/>
          </p:nvPr>
        </p:nvSpPr>
        <p:spPr>
          <a:xfrm>
            <a:off x="12407900" y="190500"/>
            <a:ext cx="10363200" cy="6908800"/>
          </a:xfrm>
          <a:prstGeom prst="rect">
            <a:avLst/>
          </a:prstGeom>
        </p:spPr>
        <p:txBody>
          <a:bodyPr lIns="91439" tIns="45719" rIns="91439" bIns="45719" anchor="t">
            <a:noAutofit/>
          </a:bodyPr>
          <a:lstStyle/>
          <a:p>
            <a:pPr/>
          </a:p>
        </p:txBody>
      </p:sp>
      <p:sp>
        <p:nvSpPr>
          <p:cNvPr id="85" name="Image"/>
          <p:cNvSpPr/>
          <p:nvPr>
            <p:ph type="pic" idx="23"/>
          </p:nvPr>
        </p:nvSpPr>
        <p:spPr>
          <a:xfrm>
            <a:off x="1583266" y="-1879600"/>
            <a:ext cx="10414001" cy="156210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790700" y="571500"/>
            <a:ext cx="20815300" cy="298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790700" y="3644900"/>
            <a:ext cx="20815300" cy="8839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5253" y="13004800"/>
            <a:ext cx="453238" cy="4699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FFFFFF"/>
          </a:solidFill>
          <a:uFillTx/>
          <a:latin typeface="+mn-lt"/>
          <a:ea typeface="+mn-ea"/>
          <a:cs typeface="+mn-cs"/>
          <a:sym typeface="Helvetica Light"/>
        </a:defRPr>
      </a:lvl9pPr>
    </p:titleStyle>
    <p:bodyStyle>
      <a:lvl1pPr marL="609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1pPr>
      <a:lvl2pPr marL="1219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2pPr>
      <a:lvl3pPr marL="1828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3pPr>
      <a:lvl4pPr marL="2438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4pPr>
      <a:lvl5pPr marL="30480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5pPr>
      <a:lvl6pPr marL="36576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6pPr>
      <a:lvl7pPr marL="42672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7pPr>
      <a:lvl8pPr marL="48768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8pPr>
      <a:lvl9pPr marL="5486400" marR="0" indent="-609600" algn="l" defTabSz="825500" rtl="0" latinLnBrk="0">
        <a:lnSpc>
          <a:spcPct val="100000"/>
        </a:lnSpc>
        <a:spcBef>
          <a:spcPts val="5900"/>
        </a:spcBef>
        <a:spcAft>
          <a:spcPts val="0"/>
        </a:spcAft>
        <a:buClrTx/>
        <a:buSzPct val="75000"/>
        <a:buFontTx/>
        <a:buChar char="•"/>
        <a:tabLst/>
        <a:defRPr b="0" baseline="0" cap="none" i="0" spc="0" strike="noStrike" sz="5200" u="none">
          <a:solidFill>
            <a:srgbClr val="FFFFFF"/>
          </a:solidFill>
          <a:uFillTx/>
          <a:latin typeface="+mn-lt"/>
          <a:ea typeface="+mn-ea"/>
          <a:cs typeface="+mn-cs"/>
          <a:sym typeface="Helvetica Ligh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carli.illinois.edu/professional-development-alliance"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positivepsychology.com/what-is-positive-psychology-definition/"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9.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0.jpeg"/></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hyperlink" Target="mailto:j_schuitema@msn.com" TargetMode="Externa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19" name="ReturToWork.PNG" descr="ReturToWork.PNG"/>
          <p:cNvPicPr>
            <a:picLocks noChangeAspect="1"/>
          </p:cNvPicPr>
          <p:nvPr>
            <p:ph type="pic" idx="21"/>
          </p:nvPr>
        </p:nvPicPr>
        <p:blipFill>
          <a:blip r:embed="rId2">
            <a:extLst/>
          </a:blip>
          <a:srcRect l="0" t="5136" r="0" b="5136"/>
          <a:stretch>
            <a:fillRect/>
          </a:stretch>
        </p:blipFill>
        <p:spPr>
          <a:xfrm>
            <a:off x="2933700" y="891704"/>
            <a:ext cx="18542000" cy="8318501"/>
          </a:xfrm>
          <a:prstGeom prst="rect">
            <a:avLst/>
          </a:prstGeom>
        </p:spPr>
      </p:pic>
      <p:sp>
        <p:nvSpPr>
          <p:cNvPr id="120" name="The Before and After: Returning to Work with COVID Restrictions Still in Place"/>
          <p:cNvSpPr txBox="1"/>
          <p:nvPr>
            <p:ph type="title"/>
          </p:nvPr>
        </p:nvSpPr>
        <p:spPr>
          <a:prstGeom prst="rect">
            <a:avLst/>
          </a:prstGeom>
          <a:ln w="25400">
            <a:solidFill>
              <a:srgbClr val="FFFFFF"/>
            </a:solidFill>
          </a:ln>
        </p:spPr>
        <p:txBody>
          <a:bodyPr anchor="ctr"/>
          <a:lstStyle/>
          <a:p>
            <a:pPr defTabSz="676909">
              <a:defRPr b="1" sz="4100">
                <a:effectLst>
                  <a:outerShdw sx="100000" sy="100000" kx="0" ky="0" algn="b" rotWithShape="0" blurRad="20828" dist="19678" dir="2700000">
                    <a:srgbClr val="000000">
                      <a:alpha val="31034"/>
                    </a:srgbClr>
                  </a:outerShdw>
                </a:effectLst>
                <a:latin typeface="Helvetica"/>
                <a:ea typeface="Helvetica"/>
                <a:cs typeface="Helvetica"/>
                <a:sym typeface="Helvetica"/>
              </a:defRPr>
            </a:pPr>
            <a:r>
              <a:t>The Before and After: Returning to Work with COVID Restrictions Still in Place</a:t>
            </a:r>
          </a:p>
          <a:p>
            <a:pPr defTabSz="676909">
              <a:defRPr sz="2624">
                <a:effectLst>
                  <a:outerShdw sx="100000" sy="100000" kx="0" ky="0" algn="b" rotWithShape="0" blurRad="20828" dist="19678" dir="2700000">
                    <a:srgbClr val="000000">
                      <a:alpha val="31034"/>
                    </a:srgbClr>
                  </a:outerShdw>
                </a:effectLst>
              </a:defRPr>
            </a:pPr>
            <a:endParaRPr b="1">
              <a:latin typeface="Helvetica"/>
              <a:ea typeface="Helvetica"/>
              <a:cs typeface="Helvetica"/>
              <a:sym typeface="Helvetica"/>
            </a:endParaRPr>
          </a:p>
        </p:txBody>
      </p:sp>
      <p:sp>
        <p:nvSpPr>
          <p:cNvPr id="121" name="Joan Schuitema…"/>
          <p:cNvSpPr txBox="1"/>
          <p:nvPr>
            <p:ph type="body" sz="quarter" idx="1"/>
          </p:nvPr>
        </p:nvSpPr>
        <p:spPr>
          <a:xfrm>
            <a:off x="2381250" y="11525250"/>
            <a:ext cx="19621500" cy="1714500"/>
          </a:xfrm>
          <a:prstGeom prst="rect">
            <a:avLst/>
          </a:prstGeom>
        </p:spPr>
        <p:txBody>
          <a:bodyPr/>
          <a:lstStyle/>
          <a:p>
            <a:pPr defTabSz="685165">
              <a:defRPr b="1" sz="2656">
                <a:effectLst>
                  <a:outerShdw sx="100000" sy="100000" kx="0" ky="0" algn="b" rotWithShape="0" blurRad="21082" dist="19918" dir="2700000">
                    <a:srgbClr val="000000">
                      <a:alpha val="31034"/>
                    </a:srgbClr>
                  </a:outerShdw>
                </a:effectLst>
                <a:latin typeface="Helvetica"/>
                <a:ea typeface="Helvetica"/>
                <a:cs typeface="Helvetica"/>
                <a:sym typeface="Helvetica"/>
              </a:defRPr>
            </a:pPr>
            <a:r>
              <a:t>Joan Schuitema</a:t>
            </a:r>
          </a:p>
          <a:p>
            <a:pPr defTabSz="685165">
              <a:defRPr b="1" sz="2656">
                <a:effectLst>
                  <a:outerShdw sx="100000" sy="100000" kx="0" ky="0" algn="b" rotWithShape="0" blurRad="21082" dist="19918" dir="2700000">
                    <a:srgbClr val="000000">
                      <a:alpha val="31034"/>
                    </a:srgbClr>
                  </a:outerShdw>
                </a:effectLst>
                <a:latin typeface="Helvetica"/>
                <a:ea typeface="Helvetica"/>
                <a:cs typeface="Helvetica"/>
                <a:sym typeface="Helvetica"/>
              </a:defRPr>
            </a:pPr>
            <a:r>
              <a:t>CARLI PDA Series</a:t>
            </a:r>
          </a:p>
          <a:p>
            <a:pPr defTabSz="685165">
              <a:defRPr b="1" sz="2656">
                <a:effectLst>
                  <a:outerShdw sx="100000" sy="100000" kx="0" ky="0" algn="b" rotWithShape="0" blurRad="21082" dist="19918" dir="2700000">
                    <a:srgbClr val="000000">
                      <a:alpha val="31034"/>
                    </a:srgbClr>
                  </a:outerShdw>
                </a:effectLst>
                <a:latin typeface="Helvetica"/>
                <a:ea typeface="Helvetica"/>
                <a:cs typeface="Helvetica"/>
                <a:sym typeface="Helvetica"/>
              </a:defRPr>
            </a:pPr>
            <a:r>
              <a:t>January 19, 2022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49" name="CONTINUED ISOLATION"/>
          <p:cNvSpPr txBox="1"/>
          <p:nvPr>
            <p:ph type="title"/>
          </p:nvPr>
        </p:nvSpPr>
        <p:spPr>
          <a:prstGeom prst="rect">
            <a:avLst/>
          </a:prstGeom>
        </p:spPr>
        <p:txBody>
          <a:bodyPr/>
          <a:lstStyle/>
          <a:p>
            <a:pPr>
              <a:defRPr b="1" sz="10000">
                <a:latin typeface="Helvetica"/>
                <a:ea typeface="Helvetica"/>
                <a:cs typeface="Helvetica"/>
                <a:sym typeface="Helvetica"/>
              </a:defRPr>
            </a:pPr>
            <a:r>
              <a:t>CONTINUED </a:t>
            </a:r>
            <a:r>
              <a:rPr sz="9000"/>
              <a:t>ISOLATION</a:t>
            </a:r>
          </a:p>
        </p:txBody>
      </p:sp>
      <p:sp>
        <p:nvSpPr>
          <p:cNvPr id="150" name="Additional stressors:…"/>
          <p:cNvSpPr txBox="1"/>
          <p:nvPr>
            <p:ph type="body" idx="1"/>
          </p:nvPr>
        </p:nvSpPr>
        <p:spPr>
          <a:prstGeom prst="rect">
            <a:avLst/>
          </a:prstGeom>
        </p:spPr>
        <p:txBody>
          <a:bodyPr/>
          <a:lstStyle/>
          <a:p>
            <a:pPr marL="566927" indent="-566927" defTabSz="767715">
              <a:spcBef>
                <a:spcPts val="5400"/>
              </a:spcBef>
              <a:defRPr b="1" sz="4836">
                <a:latin typeface="Helvetica"/>
                <a:ea typeface="Helvetica"/>
                <a:cs typeface="Helvetica"/>
                <a:sym typeface="Helvetica"/>
              </a:defRPr>
            </a:pPr>
            <a:r>
              <a:t>Additional stressors:</a:t>
            </a:r>
          </a:p>
          <a:p>
            <a:pPr lvl="1" marL="1133855" indent="-566927" defTabSz="767715">
              <a:spcBef>
                <a:spcPts val="5400"/>
              </a:spcBef>
              <a:defRPr b="1" sz="4836">
                <a:latin typeface="Helvetica"/>
                <a:ea typeface="Helvetica"/>
                <a:cs typeface="Helvetica"/>
                <a:sym typeface="Helvetica"/>
              </a:defRPr>
            </a:pPr>
            <a:r>
              <a:t>Organizational identification in terms of status (Waters et al., 2021)</a:t>
            </a:r>
          </a:p>
          <a:p>
            <a:pPr lvl="1" marL="1133855" indent="-566927" defTabSz="767715">
              <a:spcBef>
                <a:spcPts val="5400"/>
              </a:spcBef>
              <a:defRPr b="1" sz="4836">
                <a:latin typeface="Helvetica"/>
                <a:ea typeface="Helvetica"/>
                <a:cs typeface="Helvetica"/>
                <a:sym typeface="Helvetica"/>
              </a:defRPr>
            </a:pPr>
            <a:r>
              <a:t>Blurring of work/home time</a:t>
            </a:r>
          </a:p>
          <a:p>
            <a:pPr lvl="1" marL="1133855" indent="-566927" defTabSz="767715">
              <a:spcBef>
                <a:spcPts val="5400"/>
              </a:spcBef>
              <a:defRPr b="1" sz="4836">
                <a:latin typeface="Helvetica"/>
                <a:ea typeface="Helvetica"/>
                <a:cs typeface="Helvetica"/>
                <a:sym typeface="Helvetica"/>
              </a:defRPr>
            </a:pPr>
            <a:r>
              <a:t>The importance of the unimportant </a:t>
            </a:r>
          </a:p>
          <a:p>
            <a:pPr lvl="2" marL="1700783" indent="-566927" defTabSz="767715">
              <a:spcBef>
                <a:spcPts val="5400"/>
              </a:spcBef>
              <a:defRPr b="1" sz="4836">
                <a:latin typeface="Helvetica"/>
                <a:ea typeface="Helvetica"/>
                <a:cs typeface="Helvetica"/>
                <a:sym typeface="Helvetica"/>
              </a:defRPr>
            </a:pPr>
            <a:r>
              <a:t>Casual conversation</a:t>
            </a:r>
          </a:p>
          <a:p>
            <a:pPr lvl="2" marL="1700783" indent="-566927" defTabSz="767715">
              <a:spcBef>
                <a:spcPts val="5400"/>
              </a:spcBef>
              <a:defRPr b="1" sz="4836">
                <a:latin typeface="Helvetica"/>
                <a:ea typeface="Helvetica"/>
                <a:cs typeface="Helvetica"/>
                <a:sym typeface="Helvetica"/>
              </a:defRPr>
            </a:pPr>
            <a:r>
              <a:t>Lunch dates, dog therapy day, etc.</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52" name="WorkFromHome.PNG" descr="WorkFromHome.PNG"/>
          <p:cNvPicPr>
            <a:picLocks noChangeAspect="1"/>
          </p:cNvPicPr>
          <p:nvPr>
            <p:ph type="pic" idx="21"/>
          </p:nvPr>
        </p:nvPicPr>
        <p:blipFill>
          <a:blip r:embed="rId2">
            <a:extLst/>
          </a:blip>
          <a:srcRect l="16083" t="0" r="16083" b="0"/>
          <a:stretch>
            <a:fillRect/>
          </a:stretch>
        </p:blipFill>
        <p:spPr>
          <a:xfrm>
            <a:off x="12598400" y="3641951"/>
            <a:ext cx="10007600" cy="8851901"/>
          </a:xfrm>
          <a:prstGeom prst="rect">
            <a:avLst/>
          </a:prstGeom>
        </p:spPr>
      </p:pic>
      <p:sp>
        <p:nvSpPr>
          <p:cNvPr id="153" name="CONTINUED ISOLA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CONTINUED ISOLATION</a:t>
            </a:r>
          </a:p>
        </p:txBody>
      </p:sp>
      <p:sp>
        <p:nvSpPr>
          <p:cNvPr id="154" name="New hybrid model…"/>
          <p:cNvSpPr txBox="1"/>
          <p:nvPr>
            <p:ph type="body" sz="half" idx="1"/>
          </p:nvPr>
        </p:nvSpPr>
        <p:spPr>
          <a:prstGeom prst="rect">
            <a:avLst/>
          </a:prstGeom>
        </p:spPr>
        <p:txBody>
          <a:bodyPr/>
          <a:lstStyle/>
          <a:p>
            <a:pPr>
              <a:defRPr b="1">
                <a:latin typeface="Helvetica"/>
                <a:ea typeface="Helvetica"/>
                <a:cs typeface="Helvetica"/>
                <a:sym typeface="Helvetica"/>
              </a:defRPr>
            </a:pPr>
            <a:r>
              <a:t>New hybrid model</a:t>
            </a:r>
          </a:p>
          <a:p>
            <a:pPr lvl="1">
              <a:defRPr b="1">
                <a:latin typeface="Helvetica"/>
                <a:ea typeface="Helvetica"/>
                <a:cs typeface="Helvetica"/>
                <a:sym typeface="Helvetica"/>
              </a:defRPr>
            </a:pPr>
            <a:r>
              <a:t>Will need to reshape conventional ways of working where employees can enjoy benefits of working remotely and enjoy benefits of working together again (Çetin, 2021, p.174)</a:t>
            </a:r>
          </a:p>
          <a:p>
            <a:pPr lvl="1">
              <a:defRPr b="1">
                <a:latin typeface="Helvetica"/>
                <a:ea typeface="Helvetica"/>
                <a:cs typeface="Helvetica"/>
                <a:sym typeface="Helvetica"/>
              </a:defRPr>
            </a:pPr>
            <a:r>
              <a:t>Consider ongoing training </a:t>
            </a:r>
          </a:p>
          <a:p>
            <a:pPr lvl="1">
              <a:defRPr b="1">
                <a:latin typeface="Helvetica"/>
                <a:ea typeface="Helvetica"/>
                <a:cs typeface="Helvetica"/>
                <a:sym typeface="Helvetica"/>
              </a:defRPr>
            </a:pPr>
            <a:r>
              <a:t>Continual process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56" name="Ritual.PNG" descr="Ritual.PNG"/>
          <p:cNvPicPr>
            <a:picLocks noChangeAspect="1"/>
          </p:cNvPicPr>
          <p:nvPr>
            <p:ph type="pic" idx="21"/>
          </p:nvPr>
        </p:nvPicPr>
        <p:blipFill>
          <a:blip r:embed="rId2">
            <a:extLst/>
          </a:blip>
          <a:srcRect l="0" t="2219" r="0" b="2219"/>
          <a:stretch>
            <a:fillRect/>
          </a:stretch>
        </p:blipFill>
        <p:spPr>
          <a:xfrm>
            <a:off x="13911713" y="3641951"/>
            <a:ext cx="7380975" cy="8851901"/>
          </a:xfrm>
          <a:prstGeom prst="rect">
            <a:avLst/>
          </a:prstGeom>
        </p:spPr>
      </p:pic>
      <p:sp>
        <p:nvSpPr>
          <p:cNvPr id="157" name="LOSS OF WORKPLACE TRADITIONS AND RITUALS"/>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LOSS OF WORKPLACE TRADITIONS AND RITUALS</a:t>
            </a:r>
          </a:p>
        </p:txBody>
      </p:sp>
      <p:sp>
        <p:nvSpPr>
          <p:cNvPr id="158" name="Organizational cultures are the signs and symbols, shared practices and underlying assumptions of an organization (Meyerson and Martin, 1987)…"/>
          <p:cNvSpPr txBox="1"/>
          <p:nvPr>
            <p:ph type="body" sz="half" idx="1"/>
          </p:nvPr>
        </p:nvSpPr>
        <p:spPr>
          <a:prstGeom prst="rect">
            <a:avLst/>
          </a:prstGeom>
        </p:spPr>
        <p:txBody>
          <a:bodyPr/>
          <a:lstStyle/>
          <a:p>
            <a:pPr>
              <a:defRPr b="1">
                <a:latin typeface="Helvetica"/>
                <a:ea typeface="Helvetica"/>
                <a:cs typeface="Helvetica"/>
                <a:sym typeface="Helvetica"/>
              </a:defRPr>
            </a:pPr>
            <a:r>
              <a:t>Organizational cultures are the signs and symbols, shared practices and underlying assumptions of an organization (Meyerson and Martin, 1987)</a:t>
            </a:r>
          </a:p>
          <a:p>
            <a:pPr>
              <a:defRPr b="1">
                <a:latin typeface="Helvetica"/>
                <a:ea typeface="Helvetica"/>
                <a:cs typeface="Helvetica"/>
                <a:sym typeface="Helvetica"/>
              </a:defRPr>
            </a:pPr>
            <a:r>
              <a:t>How to build a collective culture while separated from each other?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60" name="LOSS OF WORKPLACE TRADITIONS AND RITUALS"/>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LOSS OF WORKPLACE TRADITIONS AND RITUALS</a:t>
            </a:r>
          </a:p>
        </p:txBody>
      </p:sp>
      <p:sp>
        <p:nvSpPr>
          <p:cNvPr id="161" name="Don’t under-estimate the power of local traditions and rituals…"/>
          <p:cNvSpPr txBox="1"/>
          <p:nvPr>
            <p:ph type="body" idx="1"/>
          </p:nvPr>
        </p:nvSpPr>
        <p:spPr>
          <a:prstGeom prst="rect">
            <a:avLst/>
          </a:prstGeom>
        </p:spPr>
        <p:txBody>
          <a:bodyPr/>
          <a:lstStyle/>
          <a:p>
            <a:pPr>
              <a:defRPr b="1">
                <a:latin typeface="Helvetica"/>
                <a:ea typeface="Helvetica"/>
                <a:cs typeface="Helvetica"/>
                <a:sym typeface="Helvetica"/>
              </a:defRPr>
            </a:pPr>
            <a:r>
              <a:t>Don’t under-estimate the power of local traditions and rituals</a:t>
            </a:r>
          </a:p>
          <a:p>
            <a:pPr lvl="1">
              <a:defRPr b="1">
                <a:latin typeface="Helvetica"/>
                <a:ea typeface="Helvetica"/>
                <a:cs typeface="Helvetica"/>
                <a:sym typeface="Helvetica"/>
              </a:defRPr>
            </a:pPr>
            <a:r>
              <a:t>Most often associated with celebrations within the organization</a:t>
            </a:r>
          </a:p>
          <a:p>
            <a:pPr lvl="1">
              <a:defRPr b="1">
                <a:latin typeface="Helvetica"/>
                <a:ea typeface="Helvetica"/>
                <a:cs typeface="Helvetica"/>
                <a:sym typeface="Helvetica"/>
              </a:defRPr>
            </a:pPr>
            <a:r>
              <a:t>Which should be kept, transformed, discarded?</a:t>
            </a:r>
          </a:p>
          <a:p>
            <a:pPr lvl="1">
              <a:defRPr b="1">
                <a:latin typeface="Helvetica"/>
                <a:ea typeface="Helvetica"/>
                <a:cs typeface="Helvetica"/>
                <a:sym typeface="Helvetica"/>
              </a:defRPr>
            </a:pPr>
            <a:r>
              <a:t>Their loss is often accompanied by grief</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63" name="GriefStages.jpg" descr="GriefStages.jpg"/>
          <p:cNvPicPr>
            <a:picLocks noChangeAspect="1"/>
          </p:cNvPicPr>
          <p:nvPr>
            <p:ph type="pic" idx="21"/>
          </p:nvPr>
        </p:nvPicPr>
        <p:blipFill>
          <a:blip r:embed="rId2">
            <a:extLst/>
          </a:blip>
          <a:srcRect l="3174" t="0" r="3174" b="0"/>
          <a:stretch>
            <a:fillRect/>
          </a:stretch>
        </p:blipFill>
        <p:spPr>
          <a:xfrm>
            <a:off x="12598399" y="4501648"/>
            <a:ext cx="10007601" cy="7132507"/>
          </a:xfrm>
          <a:prstGeom prst="rect">
            <a:avLst/>
          </a:prstGeom>
        </p:spPr>
      </p:pic>
      <p:sp>
        <p:nvSpPr>
          <p:cNvPr id="164" name="GRIEF"/>
          <p:cNvSpPr txBox="1"/>
          <p:nvPr>
            <p:ph type="title"/>
          </p:nvPr>
        </p:nvSpPr>
        <p:spPr>
          <a:prstGeom prst="rect">
            <a:avLst/>
          </a:prstGeom>
        </p:spPr>
        <p:txBody>
          <a:bodyPr/>
          <a:lstStyle>
            <a:lvl1pPr>
              <a:defRPr b="1">
                <a:latin typeface="Helvetica"/>
                <a:ea typeface="Helvetica"/>
                <a:cs typeface="Helvetica"/>
                <a:sym typeface="Helvetica"/>
              </a:defRPr>
            </a:lvl1pPr>
          </a:lstStyle>
          <a:p>
            <a:pPr/>
            <a:r>
              <a:t>GRIEF</a:t>
            </a:r>
          </a:p>
        </p:txBody>
      </p:sp>
      <p:sp>
        <p:nvSpPr>
          <p:cNvPr id="165" name="Stages of grief…"/>
          <p:cNvSpPr txBox="1"/>
          <p:nvPr>
            <p:ph type="body" sz="half" idx="1"/>
          </p:nvPr>
        </p:nvSpPr>
        <p:spPr>
          <a:prstGeom prst="rect">
            <a:avLst/>
          </a:prstGeom>
        </p:spPr>
        <p:txBody>
          <a:bodyPr/>
          <a:lstStyle/>
          <a:p>
            <a:pPr>
              <a:defRPr b="1">
                <a:latin typeface="Helvetica"/>
                <a:ea typeface="Helvetica"/>
                <a:cs typeface="Helvetica"/>
                <a:sym typeface="Helvetica"/>
              </a:defRPr>
            </a:pPr>
            <a:r>
              <a:t>Stages of grief </a:t>
            </a:r>
          </a:p>
          <a:p>
            <a:pPr>
              <a:defRPr b="1">
                <a:latin typeface="Helvetica"/>
                <a:ea typeface="Helvetica"/>
                <a:cs typeface="Helvetica"/>
                <a:sym typeface="Helvetica"/>
              </a:defRPr>
            </a:pPr>
            <a:r>
              <a:t>Ignore at your own risk!</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67" name="Spirituality.JPG" descr="Spirituality.JPG"/>
          <p:cNvPicPr>
            <a:picLocks noChangeAspect="1"/>
          </p:cNvPicPr>
          <p:nvPr>
            <p:ph type="pic" idx="21"/>
          </p:nvPr>
        </p:nvPicPr>
        <p:blipFill>
          <a:blip r:embed="rId2">
            <a:extLst/>
          </a:blip>
          <a:srcRect l="708" t="0" r="708" b="0"/>
          <a:stretch>
            <a:fillRect/>
          </a:stretch>
        </p:blipFill>
        <p:spPr>
          <a:xfrm>
            <a:off x="12496800" y="3456573"/>
            <a:ext cx="10223501" cy="6818548"/>
          </a:xfrm>
          <a:prstGeom prst="rect">
            <a:avLst/>
          </a:prstGeom>
        </p:spPr>
      </p:pic>
      <p:sp>
        <p:nvSpPr>
          <p:cNvPr id="168" name="SPIRITUAL WELLBEING"/>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SPIRITUAL WELLBEING</a:t>
            </a:r>
          </a:p>
        </p:txBody>
      </p:sp>
      <p:sp>
        <p:nvSpPr>
          <p:cNvPr id="169" name="“Spiritual well-being can be defined as a positive state where individuals experience ‘a sense of identity, wholeness, satisfaction, joy, contentment, beauty, love, respect, positive attitudes, inner peace and harmony, and purpose and direction in life’ "/>
          <p:cNvSpPr txBox="1"/>
          <p:nvPr>
            <p:ph type="body" sz="quarter" idx="1"/>
          </p:nvPr>
        </p:nvSpPr>
        <p:spPr>
          <a:prstGeom prst="rect">
            <a:avLst/>
          </a:prstGeom>
        </p:spPr>
        <p:txBody>
          <a:bodyPr/>
          <a:lstStyle/>
          <a:p>
            <a:pPr defTabSz="685165">
              <a:defRPr b="1" sz="3652">
                <a:latin typeface="Helvetica"/>
                <a:ea typeface="Helvetica"/>
                <a:cs typeface="Helvetica"/>
                <a:sym typeface="Helvetica"/>
              </a:defRPr>
            </a:pPr>
            <a:r>
              <a:t>“Spiritual well-being can be defined as a positive state where individuals experience ‘a sense of identity, wholeness, satisfaction, joy, contentment, beauty, love, respect, positive attitudes, inner peace and harmony, and purpose and direction in life’ through the integration of positive cognitions regarding the self, others and the environment”</a:t>
            </a:r>
          </a:p>
          <a:p>
            <a:pPr defTabSz="685165">
              <a:defRPr b="1" sz="3652">
                <a:latin typeface="Helvetica"/>
                <a:ea typeface="Helvetica"/>
                <a:cs typeface="Helvetica"/>
                <a:sym typeface="Helvetica"/>
              </a:defRPr>
            </a:pPr>
            <a:r>
              <a:t>(Gomez &amp; Fisher, 2003, p.1976)</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71" name="InterlockingCircles.JPG" descr="InterlockingCircles.JPG"/>
          <p:cNvPicPr>
            <a:picLocks noChangeAspect="1"/>
          </p:cNvPicPr>
          <p:nvPr>
            <p:ph type="pic" idx="21"/>
          </p:nvPr>
        </p:nvPicPr>
        <p:blipFill>
          <a:blip r:embed="rId2">
            <a:extLst/>
          </a:blip>
          <a:srcRect l="0" t="0" r="0" b="0"/>
          <a:stretch>
            <a:fillRect/>
          </a:stretch>
        </p:blipFill>
        <p:spPr>
          <a:xfrm>
            <a:off x="12631139" y="4759886"/>
            <a:ext cx="9942122" cy="6616031"/>
          </a:xfrm>
          <a:prstGeom prst="rect">
            <a:avLst/>
          </a:prstGeom>
        </p:spPr>
      </p:pic>
      <p:sp>
        <p:nvSpPr>
          <p:cNvPr id="172" name="SPIRITUAL WELLBEING"/>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SPIRITUAL WELLBEING</a:t>
            </a:r>
          </a:p>
        </p:txBody>
      </p:sp>
      <p:sp>
        <p:nvSpPr>
          <p:cNvPr id="173" name="Relationship of body/mind/spirit…"/>
          <p:cNvSpPr txBox="1"/>
          <p:nvPr>
            <p:ph type="body" sz="half" idx="1"/>
          </p:nvPr>
        </p:nvSpPr>
        <p:spPr>
          <a:prstGeom prst="rect">
            <a:avLst/>
          </a:prstGeom>
        </p:spPr>
        <p:txBody>
          <a:bodyPr/>
          <a:lstStyle/>
          <a:p>
            <a:pPr>
              <a:defRPr b="1">
                <a:latin typeface="Helvetica"/>
                <a:ea typeface="Helvetica"/>
                <a:cs typeface="Helvetica"/>
                <a:sym typeface="Helvetica"/>
              </a:defRPr>
            </a:pPr>
            <a:r>
              <a:t>Relationship of body/mind/spirit</a:t>
            </a:r>
          </a:p>
          <a:p>
            <a:pPr>
              <a:defRPr b="1">
                <a:latin typeface="Helvetica"/>
                <a:ea typeface="Helvetica"/>
                <a:cs typeface="Helvetica"/>
                <a:sym typeface="Helvetica"/>
              </a:defRPr>
            </a:pPr>
            <a:r>
              <a:t>Spiritual component is often ignored as taboo</a:t>
            </a:r>
          </a:p>
          <a:p>
            <a:pPr lvl="1">
              <a:defRPr b="1">
                <a:latin typeface="Helvetica"/>
                <a:ea typeface="Helvetica"/>
                <a:cs typeface="Helvetica"/>
                <a:sym typeface="Helvetica"/>
              </a:defRPr>
            </a:pPr>
            <a:r>
              <a:t>Doesn’t belong in the workplace</a:t>
            </a:r>
          </a:p>
          <a:p>
            <a:pPr lvl="1">
              <a:defRPr b="1">
                <a:latin typeface="Helvetica"/>
                <a:ea typeface="Helvetica"/>
                <a:cs typeface="Helvetica"/>
                <a:sym typeface="Helvetica"/>
              </a:defRPr>
            </a:pPr>
            <a:r>
              <a:t>Separation of church and state</a:t>
            </a:r>
          </a:p>
          <a:p>
            <a:pPr>
              <a:defRPr b="1">
                <a:latin typeface="Helvetica"/>
                <a:ea typeface="Helvetica"/>
                <a:cs typeface="Helvetica"/>
                <a:sym typeface="Helvetica"/>
              </a:defRPr>
            </a:pPr>
            <a:r>
              <a:t>True for organizational health as well as individual health</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75" name="Spirituality.JPG" descr="Spirituality.JPG"/>
          <p:cNvPicPr>
            <a:picLocks noChangeAspect="1"/>
          </p:cNvPicPr>
          <p:nvPr>
            <p:ph type="pic" idx="21"/>
          </p:nvPr>
        </p:nvPicPr>
        <p:blipFill>
          <a:blip r:embed="rId2">
            <a:extLst/>
          </a:blip>
          <a:srcRect l="1406" t="0" r="1407" b="0"/>
          <a:stretch>
            <a:fillRect/>
          </a:stretch>
        </p:blipFill>
        <p:spPr>
          <a:xfrm>
            <a:off x="12598400" y="4682641"/>
            <a:ext cx="10007601" cy="6770520"/>
          </a:xfrm>
          <a:prstGeom prst="rect">
            <a:avLst/>
          </a:prstGeom>
        </p:spPr>
      </p:pic>
      <p:sp>
        <p:nvSpPr>
          <p:cNvPr id="176" name="SPIRITUAL WELLBEING"/>
          <p:cNvSpPr txBox="1"/>
          <p:nvPr>
            <p:ph type="title"/>
          </p:nvPr>
        </p:nvSpPr>
        <p:spPr>
          <a:prstGeom prst="rect">
            <a:avLst/>
          </a:prstGeom>
        </p:spPr>
        <p:txBody>
          <a:bodyPr/>
          <a:lstStyle>
            <a:lvl1pPr>
              <a:defRPr b="1" sz="10000">
                <a:latin typeface="Helvetica"/>
                <a:ea typeface="Helvetica"/>
                <a:cs typeface="Helvetica"/>
                <a:sym typeface="Helvetica"/>
              </a:defRPr>
            </a:lvl1pPr>
          </a:lstStyle>
          <a:p>
            <a:pPr/>
            <a:r>
              <a:t>SPIRITUAL WELLBEING</a:t>
            </a:r>
          </a:p>
        </p:txBody>
      </p:sp>
      <p:sp>
        <p:nvSpPr>
          <p:cNvPr id="177" name="Meaning-making…"/>
          <p:cNvSpPr txBox="1"/>
          <p:nvPr>
            <p:ph type="body" sz="half" idx="1"/>
          </p:nvPr>
        </p:nvSpPr>
        <p:spPr>
          <a:prstGeom prst="rect">
            <a:avLst/>
          </a:prstGeom>
        </p:spPr>
        <p:txBody>
          <a:bodyPr/>
          <a:lstStyle/>
          <a:p>
            <a:pPr>
              <a:defRPr b="1">
                <a:latin typeface="Helvetica"/>
                <a:ea typeface="Helvetica"/>
                <a:cs typeface="Helvetica"/>
                <a:sym typeface="Helvetica"/>
              </a:defRPr>
            </a:pPr>
            <a:r>
              <a:t>Meaning-making</a:t>
            </a:r>
          </a:p>
          <a:p>
            <a:pPr lvl="1">
              <a:defRPr b="1">
                <a:latin typeface="Helvetica"/>
                <a:ea typeface="Helvetica"/>
                <a:cs typeface="Helvetica"/>
                <a:sym typeface="Helvetica"/>
              </a:defRPr>
            </a:pPr>
            <a:r>
              <a:t>Individuals seek meaning/sense of calling in their work</a:t>
            </a:r>
          </a:p>
          <a:p>
            <a:pPr lvl="1">
              <a:defRPr b="1">
                <a:latin typeface="Helvetica"/>
                <a:ea typeface="Helvetica"/>
                <a:cs typeface="Helvetica"/>
                <a:sym typeface="Helvetica"/>
              </a:defRPr>
            </a:pPr>
            <a:r>
              <a:t>Source of one’s passion</a:t>
            </a:r>
          </a:p>
          <a:p>
            <a:pPr lvl="1">
              <a:defRPr b="1">
                <a:latin typeface="Helvetica"/>
                <a:ea typeface="Helvetica"/>
                <a:cs typeface="Helvetica"/>
                <a:sym typeface="Helvetica"/>
              </a:defRPr>
            </a:pPr>
            <a:r>
              <a:t>Validated by community</a:t>
            </a:r>
          </a:p>
          <a:p>
            <a:pPr lvl="1">
              <a:defRPr b="1">
                <a:latin typeface="Helvetica"/>
                <a:ea typeface="Helvetica"/>
                <a:cs typeface="Helvetica"/>
                <a:sym typeface="Helvetica"/>
              </a:defRPr>
            </a:pPr>
            <a:r>
              <a:t>Work satisfaction is directly and significantly tied with life satisfaction (Çetin, 2021)</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79" name="Spirituality.JPG" descr="Spirituality.JPG"/>
          <p:cNvPicPr>
            <a:picLocks noChangeAspect="1"/>
          </p:cNvPicPr>
          <p:nvPr>
            <p:ph type="pic" idx="21"/>
          </p:nvPr>
        </p:nvPicPr>
        <p:blipFill>
          <a:blip r:embed="rId2">
            <a:extLst/>
          </a:blip>
          <a:srcRect l="736" t="0" r="736" b="0"/>
          <a:stretch>
            <a:fillRect/>
          </a:stretch>
        </p:blipFill>
        <p:spPr>
          <a:xfrm>
            <a:off x="12598399" y="4728716"/>
            <a:ext cx="10007601" cy="6678370"/>
          </a:xfrm>
          <a:prstGeom prst="rect">
            <a:avLst/>
          </a:prstGeom>
        </p:spPr>
      </p:pic>
      <p:sp>
        <p:nvSpPr>
          <p:cNvPr id="180" name="SPIRITUAL WELLBEING"/>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SPIRITUAL WELLBEING</a:t>
            </a:r>
          </a:p>
        </p:txBody>
      </p:sp>
      <p:sp>
        <p:nvSpPr>
          <p:cNvPr id="181" name="Three components of workplace spirituality (Ashmos &amp; Duchon, 2000)…"/>
          <p:cNvSpPr txBox="1"/>
          <p:nvPr>
            <p:ph type="body" sz="half" idx="1"/>
          </p:nvPr>
        </p:nvSpPr>
        <p:spPr>
          <a:prstGeom prst="rect">
            <a:avLst/>
          </a:prstGeom>
        </p:spPr>
        <p:txBody>
          <a:bodyPr/>
          <a:lstStyle/>
          <a:p>
            <a:pPr marL="384302" indent="-384302" defTabSz="734694">
              <a:spcBef>
                <a:spcPts val="4700"/>
              </a:spcBef>
              <a:defRPr b="1" sz="3382">
                <a:latin typeface="Helvetica"/>
                <a:ea typeface="Helvetica"/>
                <a:cs typeface="Helvetica"/>
                <a:sym typeface="Helvetica"/>
              </a:defRPr>
            </a:pPr>
            <a:r>
              <a:t>Three components of workplace spirituality (Ashmos &amp; Duchon, 2000) </a:t>
            </a:r>
          </a:p>
          <a:p>
            <a:pPr lvl="1" marL="768604" indent="-384302" defTabSz="734694">
              <a:spcBef>
                <a:spcPts val="4700"/>
              </a:spcBef>
              <a:defRPr b="1" sz="3382">
                <a:latin typeface="Helvetica"/>
                <a:ea typeface="Helvetica"/>
                <a:cs typeface="Helvetica"/>
                <a:sym typeface="Helvetica"/>
              </a:defRPr>
            </a:pPr>
            <a:r>
              <a:t>A sense of community where people feel connected with others</a:t>
            </a:r>
          </a:p>
          <a:p>
            <a:pPr lvl="2" marL="1152905" indent="-384302" defTabSz="734694">
              <a:spcBef>
                <a:spcPts val="4700"/>
              </a:spcBef>
              <a:defRPr b="1" sz="3382">
                <a:latin typeface="Helvetica"/>
                <a:ea typeface="Helvetica"/>
                <a:cs typeface="Helvetica"/>
                <a:sym typeface="Helvetica"/>
              </a:defRPr>
            </a:pPr>
            <a:r>
              <a:t>Teams, patrons, supervisors, academy, professional organizations, etc.</a:t>
            </a:r>
          </a:p>
          <a:p>
            <a:pPr lvl="2" marL="1152905" indent="-384302" defTabSz="734694">
              <a:spcBef>
                <a:spcPts val="4700"/>
              </a:spcBef>
              <a:defRPr b="1" sz="3382">
                <a:latin typeface="Helvetica"/>
                <a:ea typeface="Helvetica"/>
                <a:cs typeface="Helvetica"/>
                <a:sym typeface="Helvetica"/>
              </a:defRPr>
            </a:pPr>
            <a:r>
              <a:t>Direct link to loneliness</a:t>
            </a:r>
          </a:p>
          <a:p>
            <a:pPr lvl="1" marL="768604" indent="-384302" defTabSz="734694">
              <a:spcBef>
                <a:spcPts val="4700"/>
              </a:spcBef>
              <a:defRPr b="1" sz="3382">
                <a:latin typeface="Helvetica"/>
                <a:ea typeface="Helvetica"/>
                <a:cs typeface="Helvetica"/>
                <a:sym typeface="Helvetica"/>
              </a:defRPr>
            </a:pPr>
            <a:r>
              <a:t>Meaningful and purposeful work that creates a calling</a:t>
            </a:r>
          </a:p>
          <a:p>
            <a:pPr lvl="1" marL="768604" indent="-384302" defTabSz="734694">
              <a:spcBef>
                <a:spcPts val="4700"/>
              </a:spcBef>
              <a:defRPr b="1" sz="3382">
                <a:latin typeface="Helvetica"/>
                <a:ea typeface="Helvetica"/>
                <a:cs typeface="Helvetica"/>
                <a:sym typeface="Helvetica"/>
              </a:defRPr>
            </a:pPr>
            <a:r>
              <a:t>Inner life that employees can express and can stamp into their work</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83" name="Spirituality.JPG" descr="Spirituality.JPG"/>
          <p:cNvPicPr>
            <a:picLocks noChangeAspect="1"/>
          </p:cNvPicPr>
          <p:nvPr>
            <p:ph type="pic" idx="21"/>
          </p:nvPr>
        </p:nvPicPr>
        <p:blipFill>
          <a:blip r:embed="rId2">
            <a:extLst/>
          </a:blip>
          <a:srcRect l="191" t="0" r="191" b="0"/>
          <a:stretch>
            <a:fillRect/>
          </a:stretch>
        </p:blipFill>
        <p:spPr>
          <a:xfrm>
            <a:off x="12598399" y="4765272"/>
            <a:ext cx="10007601" cy="6605258"/>
          </a:xfrm>
          <a:prstGeom prst="rect">
            <a:avLst/>
          </a:prstGeom>
        </p:spPr>
      </p:pic>
      <p:sp>
        <p:nvSpPr>
          <p:cNvPr id="184" name="SPIRITUAL WELLBEING"/>
          <p:cNvSpPr txBox="1"/>
          <p:nvPr>
            <p:ph type="title"/>
          </p:nvPr>
        </p:nvSpPr>
        <p:spPr>
          <a:prstGeom prst="rect">
            <a:avLst/>
          </a:prstGeom>
        </p:spPr>
        <p:txBody>
          <a:bodyPr/>
          <a:lstStyle>
            <a:lvl1pPr>
              <a:defRPr b="1" sz="10000">
                <a:latin typeface="Helvetica"/>
                <a:ea typeface="Helvetica"/>
                <a:cs typeface="Helvetica"/>
                <a:sym typeface="Helvetica"/>
              </a:defRPr>
            </a:lvl1pPr>
          </a:lstStyle>
          <a:p>
            <a:pPr/>
            <a:r>
              <a:t>SPIRITUAL WELLBEING</a:t>
            </a:r>
          </a:p>
        </p:txBody>
      </p:sp>
      <p:sp>
        <p:nvSpPr>
          <p:cNvPr id="185" name="Seldom able to be replicated in a digital environment…"/>
          <p:cNvSpPr txBox="1"/>
          <p:nvPr>
            <p:ph type="body" sz="half" idx="1"/>
          </p:nvPr>
        </p:nvSpPr>
        <p:spPr>
          <a:prstGeom prst="rect">
            <a:avLst/>
          </a:prstGeom>
        </p:spPr>
        <p:txBody>
          <a:bodyPr/>
          <a:lstStyle/>
          <a:p>
            <a:pPr marL="375665" indent="-375665" defTabSz="718184">
              <a:spcBef>
                <a:spcPts val="4600"/>
              </a:spcBef>
              <a:defRPr b="1" sz="3306">
                <a:latin typeface="Helvetica"/>
                <a:ea typeface="Helvetica"/>
                <a:cs typeface="Helvetica"/>
                <a:sym typeface="Helvetica"/>
              </a:defRPr>
            </a:pPr>
            <a:r>
              <a:t>Seldom able to be replicated in a digital environment</a:t>
            </a:r>
          </a:p>
          <a:p>
            <a:pPr marL="375665" indent="-375665" defTabSz="718184">
              <a:spcBef>
                <a:spcPts val="4600"/>
              </a:spcBef>
              <a:defRPr b="1" sz="3306">
                <a:latin typeface="Helvetica"/>
                <a:ea typeface="Helvetica"/>
                <a:cs typeface="Helvetica"/>
                <a:sym typeface="Helvetica"/>
              </a:defRPr>
            </a:pPr>
            <a:r>
              <a:t>Leaders should implement policies for fostering spirituality (Ghadi, 2017)</a:t>
            </a:r>
          </a:p>
          <a:p>
            <a:pPr lvl="1" marL="751331" indent="-375665" defTabSz="718184">
              <a:spcBef>
                <a:spcPts val="4600"/>
              </a:spcBef>
              <a:defRPr b="1" sz="3306">
                <a:latin typeface="Helvetica"/>
                <a:ea typeface="Helvetica"/>
                <a:cs typeface="Helvetica"/>
                <a:sym typeface="Helvetica"/>
              </a:defRPr>
            </a:pPr>
            <a:r>
              <a:t>It is important to trigger some form of reflectivity (Spicer, 2020)</a:t>
            </a:r>
          </a:p>
          <a:p>
            <a:pPr lvl="1" marL="751331" indent="-375665" defTabSz="718184">
              <a:spcBef>
                <a:spcPts val="4600"/>
              </a:spcBef>
              <a:defRPr b="1" sz="3306">
                <a:latin typeface="Helvetica"/>
                <a:ea typeface="Helvetica"/>
                <a:cs typeface="Helvetica"/>
                <a:sym typeface="Helvetica"/>
              </a:defRPr>
            </a:pPr>
            <a:r>
              <a:t>Supporting feelings of inclusion and cohesion can enhance the spiritual wellbeing of employees (Ashmos &amp; Duchon, 2000)</a:t>
            </a:r>
          </a:p>
          <a:p>
            <a:pPr lvl="1" marL="751331" indent="-375665" defTabSz="718184">
              <a:spcBef>
                <a:spcPts val="4600"/>
              </a:spcBef>
              <a:defRPr b="1" sz="3306">
                <a:latin typeface="Helvetica"/>
                <a:ea typeface="Helvetica"/>
                <a:cs typeface="Helvetica"/>
                <a:sym typeface="Helvetica"/>
              </a:defRPr>
            </a:pPr>
            <a:r>
              <a:t>Excellent way to learn more about diverse cultures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23" name="INTRODUC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INTRODUCTION</a:t>
            </a:r>
          </a:p>
        </p:txBody>
      </p:sp>
      <p:sp>
        <p:nvSpPr>
          <p:cNvPr id="124" name="Welcome to the Beta variant of this presentation!…"/>
          <p:cNvSpPr txBox="1"/>
          <p:nvPr>
            <p:ph type="body" idx="1"/>
          </p:nvPr>
        </p:nvSpPr>
        <p:spPr>
          <a:prstGeom prst="rect">
            <a:avLst/>
          </a:prstGeom>
        </p:spPr>
        <p:txBody>
          <a:bodyPr/>
          <a:lstStyle/>
          <a:p>
            <a:pPr marL="487680" indent="-487680" defTabSz="660400">
              <a:spcBef>
                <a:spcPts val="4700"/>
              </a:spcBef>
              <a:defRPr b="1" sz="4160">
                <a:latin typeface="Helvetica"/>
                <a:ea typeface="Helvetica"/>
                <a:cs typeface="Helvetica"/>
                <a:sym typeface="Helvetica"/>
              </a:defRPr>
            </a:pPr>
            <a:r>
              <a:t>Welcome to the Beta variant of this presentation!</a:t>
            </a:r>
          </a:p>
          <a:p>
            <a:pPr marL="487680" indent="-487680" defTabSz="660400">
              <a:spcBef>
                <a:spcPts val="4700"/>
              </a:spcBef>
              <a:defRPr b="1" sz="4160">
                <a:latin typeface="Helvetica"/>
                <a:ea typeface="Helvetica"/>
                <a:cs typeface="Helvetica"/>
                <a:sym typeface="Helvetica"/>
              </a:defRPr>
            </a:pPr>
            <a:r>
              <a:t>COVID is profoundly transforming organizational culture</a:t>
            </a:r>
          </a:p>
          <a:p>
            <a:pPr lvl="1" marL="975360" indent="-487680" defTabSz="660400">
              <a:spcBef>
                <a:spcPts val="4700"/>
              </a:spcBef>
              <a:defRPr b="1" sz="4160">
                <a:latin typeface="Helvetica"/>
                <a:ea typeface="Helvetica"/>
                <a:cs typeface="Helvetica"/>
                <a:sym typeface="Helvetica"/>
              </a:defRPr>
            </a:pPr>
            <a:r>
              <a:t>Links between societal issues and organizational culture have always existed</a:t>
            </a:r>
          </a:p>
          <a:p>
            <a:pPr lvl="2" marL="1463040" indent="-487680" defTabSz="660400">
              <a:spcBef>
                <a:spcPts val="4700"/>
              </a:spcBef>
              <a:defRPr b="1" sz="4160">
                <a:latin typeface="Helvetica"/>
                <a:ea typeface="Helvetica"/>
                <a:cs typeface="Helvetica"/>
                <a:sym typeface="Helvetica"/>
              </a:defRPr>
            </a:pPr>
            <a:r>
              <a:t>Shifts resulting from the pandemic:</a:t>
            </a:r>
          </a:p>
          <a:p>
            <a:pPr lvl="3" marL="1950720" indent="-487680" defTabSz="660400">
              <a:spcBef>
                <a:spcPts val="4700"/>
              </a:spcBef>
              <a:defRPr b="1" sz="4160">
                <a:latin typeface="Helvetica"/>
                <a:ea typeface="Helvetica"/>
                <a:cs typeface="Helvetica"/>
                <a:sym typeface="Helvetica"/>
              </a:defRPr>
            </a:pPr>
            <a:r>
              <a:t>Working in an office with other people —&gt; working at home with technology</a:t>
            </a:r>
          </a:p>
          <a:p>
            <a:pPr lvl="3" marL="1950720" indent="-487680" defTabSz="660400">
              <a:spcBef>
                <a:spcPts val="4700"/>
              </a:spcBef>
              <a:defRPr b="1" sz="4160">
                <a:latin typeface="Helvetica"/>
                <a:ea typeface="Helvetica"/>
                <a:cs typeface="Helvetica"/>
                <a:sym typeface="Helvetica"/>
              </a:defRPr>
            </a:pPr>
            <a:r>
              <a:t>Office chat —&gt; Zoom</a:t>
            </a:r>
          </a:p>
          <a:p>
            <a:pPr lvl="3" marL="1950720" indent="-487680" defTabSz="660400">
              <a:spcBef>
                <a:spcPts val="4700"/>
              </a:spcBef>
              <a:defRPr b="1" sz="4160">
                <a:latin typeface="Helvetica"/>
                <a:ea typeface="Helvetica"/>
                <a:cs typeface="Helvetica"/>
                <a:sym typeface="Helvetica"/>
              </a:defRPr>
            </a:pPr>
            <a:r>
              <a:t>Focus on creativity and productivity —&gt; focus on safety and resilience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87"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188" name="This pandemic environment will be ongoing…"/>
          <p:cNvSpPr txBox="1"/>
          <p:nvPr>
            <p:ph type="body" idx="1"/>
          </p:nvPr>
        </p:nvSpPr>
        <p:spPr>
          <a:xfrm>
            <a:off x="1784350" y="3644900"/>
            <a:ext cx="20815300" cy="8839200"/>
          </a:xfrm>
          <a:prstGeom prst="rect">
            <a:avLst/>
          </a:prstGeom>
        </p:spPr>
        <p:txBody>
          <a:bodyPr/>
          <a:lstStyle/>
          <a:p>
            <a:pPr marL="591312" indent="-591312" defTabSz="800735">
              <a:spcBef>
                <a:spcPts val="5700"/>
              </a:spcBef>
              <a:defRPr b="1" sz="5044">
                <a:latin typeface="Helvetica"/>
                <a:ea typeface="Helvetica"/>
                <a:cs typeface="Helvetica"/>
                <a:sym typeface="Helvetica"/>
              </a:defRPr>
            </a:pPr>
            <a:r>
              <a:t>This pandemic environment will be ongoing</a:t>
            </a:r>
          </a:p>
          <a:p>
            <a:pPr marL="591312" indent="-591312" defTabSz="800735">
              <a:spcBef>
                <a:spcPts val="5700"/>
              </a:spcBef>
              <a:defRPr b="1" sz="5044">
                <a:latin typeface="Helvetica"/>
                <a:ea typeface="Helvetica"/>
                <a:cs typeface="Helvetica"/>
                <a:sym typeface="Helvetica"/>
              </a:defRPr>
            </a:pPr>
            <a:r>
              <a:t>Enhancing and supporting psychological capacities and resources of the employees during and after this demanding period can augment the efficacy and mitigate the adverse effects of the pandemic. (Çetin, 2021)</a:t>
            </a:r>
            <a:endParaRPr>
              <a:solidFill>
                <a:srgbClr val="FF9300"/>
              </a:solidFill>
            </a:endParaRPr>
          </a:p>
          <a:p>
            <a:pPr marL="591312" indent="-591312" defTabSz="800735">
              <a:spcBef>
                <a:spcPts val="5700"/>
              </a:spcBef>
              <a:defRPr b="1" sz="5044">
                <a:latin typeface="Helvetica"/>
                <a:ea typeface="Helvetica"/>
                <a:cs typeface="Helvetica"/>
                <a:sym typeface="Helvetica"/>
              </a:defRPr>
            </a:pPr>
            <a:r>
              <a:t>In this ongoing environment, loneliness, alienation, and wellbeing problems continue to escalate and effective attention to these issues must become part of establishing and maintaining a healthy and productive work environment. (Çetin, 2021)</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90" name="HealthIntersection.JPG" descr="HealthIntersection.JPG"/>
          <p:cNvPicPr>
            <a:picLocks noChangeAspect="1"/>
          </p:cNvPicPr>
          <p:nvPr>
            <p:ph type="pic" idx="21"/>
          </p:nvPr>
        </p:nvPicPr>
        <p:blipFill>
          <a:blip r:embed="rId2">
            <a:extLst/>
          </a:blip>
          <a:srcRect l="0" t="5774" r="0" b="5774"/>
          <a:stretch>
            <a:fillRect/>
          </a:stretch>
        </p:blipFill>
        <p:spPr>
          <a:xfrm>
            <a:off x="12598400" y="3641951"/>
            <a:ext cx="10007600" cy="8851901"/>
          </a:xfrm>
          <a:prstGeom prst="rect">
            <a:avLst/>
          </a:prstGeom>
        </p:spPr>
      </p:pic>
      <p:sp>
        <p:nvSpPr>
          <p:cNvPr id="191"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192" name="Individual vs. corporate body…"/>
          <p:cNvSpPr txBox="1"/>
          <p:nvPr>
            <p:ph type="body" sz="half" idx="1"/>
          </p:nvPr>
        </p:nvSpPr>
        <p:spPr>
          <a:prstGeom prst="rect">
            <a:avLst/>
          </a:prstGeom>
        </p:spPr>
        <p:txBody>
          <a:bodyPr/>
          <a:lstStyle/>
          <a:p>
            <a:pPr>
              <a:defRPr b="1">
                <a:latin typeface="Helvetica"/>
                <a:ea typeface="Helvetica"/>
                <a:cs typeface="Helvetica"/>
                <a:sym typeface="Helvetica"/>
              </a:defRPr>
            </a:pPr>
            <a:r>
              <a:t>Individual vs. corporate body</a:t>
            </a:r>
          </a:p>
          <a:p>
            <a:pPr>
              <a:defRPr b="1">
                <a:latin typeface="Helvetica"/>
                <a:ea typeface="Helvetica"/>
                <a:cs typeface="Helvetica"/>
                <a:sym typeface="Helvetica"/>
              </a:defRPr>
            </a:pPr>
            <a:r>
              <a:t>Emphasis has been of safety of the body</a:t>
            </a:r>
          </a:p>
          <a:p>
            <a:pPr>
              <a:defRPr b="1">
                <a:latin typeface="Helvetica"/>
                <a:ea typeface="Helvetica"/>
                <a:cs typeface="Helvetica"/>
                <a:sym typeface="Helvetica"/>
              </a:defRPr>
            </a:pPr>
            <a:r>
              <a:t>Next, on the mind in terms of problem solving to keep services running, do our jobs, etc.</a:t>
            </a:r>
          </a:p>
          <a:p>
            <a:pPr>
              <a:defRPr b="1">
                <a:latin typeface="Helvetica"/>
                <a:ea typeface="Helvetica"/>
                <a:cs typeface="Helvetica"/>
                <a:sym typeface="Helvetica"/>
              </a:defRPr>
            </a:pPr>
            <a:r>
              <a:t>Very little attention to the spirit</a:t>
            </a:r>
          </a:p>
          <a:p>
            <a:pPr lvl="1">
              <a:defRPr b="1">
                <a:latin typeface="Helvetica"/>
                <a:ea typeface="Helvetica"/>
                <a:cs typeface="Helvetica"/>
                <a:sym typeface="Helvetica"/>
              </a:defRPr>
            </a:pPr>
            <a:r>
              <a:t>Requires same intent and team effort as does body &amp; mind</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94"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195" name="Encourage at the individual level…"/>
          <p:cNvSpPr txBox="1"/>
          <p:nvPr>
            <p:ph type="body" idx="1"/>
          </p:nvPr>
        </p:nvSpPr>
        <p:spPr>
          <a:prstGeom prst="rect">
            <a:avLst/>
          </a:prstGeom>
        </p:spPr>
        <p:txBody>
          <a:bodyPr/>
          <a:lstStyle/>
          <a:p>
            <a:pPr>
              <a:defRPr b="1">
                <a:latin typeface="Helvetica"/>
                <a:ea typeface="Helvetica"/>
                <a:cs typeface="Helvetica"/>
                <a:sym typeface="Helvetica"/>
              </a:defRPr>
            </a:pPr>
            <a:r>
              <a:t>Encourage at the individual level</a:t>
            </a:r>
          </a:p>
          <a:p>
            <a:pPr lvl="1">
              <a:defRPr b="1">
                <a:latin typeface="Helvetica"/>
                <a:ea typeface="Helvetica"/>
                <a:cs typeface="Helvetica"/>
                <a:sym typeface="Helvetica"/>
              </a:defRPr>
            </a:pPr>
            <a:r>
              <a:t>Revisit “Redefining Self-Care in the midst of a global pandemic”</a:t>
            </a:r>
          </a:p>
          <a:p>
            <a:pPr lvl="2">
              <a:defRPr b="1">
                <a:latin typeface="Helvetica"/>
                <a:ea typeface="Helvetica"/>
                <a:cs typeface="Helvetica"/>
                <a:sym typeface="Helvetica"/>
              </a:defRPr>
            </a:pPr>
            <a:r>
              <a:t>PDA Series 1/12/21 and 1/19/21 (</a:t>
            </a:r>
            <a:r>
              <a:rPr u="sng">
                <a:hlinkClick r:id="rId2" invalidUrl="" action="" tgtFrame="" tooltip="" history="1" highlightClick="0" endSnd="0"/>
              </a:rPr>
              <a:t>https://www.carli.illinois.edu/professional-development-alliance</a:t>
            </a:r>
            <a:r>
              <a:t>)</a:t>
            </a:r>
          </a:p>
          <a:p>
            <a:pPr lvl="2">
              <a:defRPr b="1">
                <a:latin typeface="Helvetica"/>
                <a:ea typeface="Helvetica"/>
                <a:cs typeface="Helvetica"/>
                <a:sym typeface="Helvetica"/>
              </a:defRPr>
            </a:pPr>
            <a:r>
              <a:t>Excellent resource for tools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97" name="Teamwork.JPG" descr="Teamwork.JPG"/>
          <p:cNvPicPr>
            <a:picLocks noChangeAspect="1"/>
          </p:cNvPicPr>
          <p:nvPr>
            <p:ph type="pic" idx="21"/>
          </p:nvPr>
        </p:nvPicPr>
        <p:blipFill>
          <a:blip r:embed="rId2">
            <a:extLst/>
          </a:blip>
          <a:srcRect l="20459" t="0" r="20459" b="0"/>
          <a:stretch>
            <a:fillRect/>
          </a:stretch>
        </p:blipFill>
        <p:spPr>
          <a:xfrm>
            <a:off x="12598400" y="3641951"/>
            <a:ext cx="10007600" cy="8851901"/>
          </a:xfrm>
          <a:prstGeom prst="rect">
            <a:avLst/>
          </a:prstGeom>
        </p:spPr>
      </p:pic>
      <p:sp>
        <p:nvSpPr>
          <p:cNvPr id="198"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199" name="At the workplace level…"/>
          <p:cNvSpPr txBox="1"/>
          <p:nvPr>
            <p:ph type="body" sz="half" idx="1"/>
          </p:nvPr>
        </p:nvSpPr>
        <p:spPr>
          <a:prstGeom prst="rect">
            <a:avLst/>
          </a:prstGeom>
        </p:spPr>
        <p:txBody>
          <a:bodyPr/>
          <a:lstStyle/>
          <a:p>
            <a:pPr marL="315213" indent="-315213" defTabSz="602615">
              <a:spcBef>
                <a:spcPts val="3800"/>
              </a:spcBef>
              <a:defRPr b="1" sz="3796">
                <a:latin typeface="Helvetica"/>
                <a:ea typeface="Helvetica"/>
                <a:cs typeface="Helvetica"/>
                <a:sym typeface="Helvetica"/>
              </a:defRPr>
            </a:pPr>
            <a:r>
              <a:t>At the workplace level</a:t>
            </a:r>
          </a:p>
          <a:p>
            <a:pPr lvl="1" marL="630427" indent="-315213" defTabSz="602615">
              <a:spcBef>
                <a:spcPts val="3800"/>
              </a:spcBef>
              <a:defRPr b="1" sz="3796">
                <a:latin typeface="Helvetica"/>
                <a:ea typeface="Helvetica"/>
                <a:cs typeface="Helvetica"/>
                <a:sym typeface="Helvetica"/>
              </a:defRPr>
            </a:pPr>
            <a:r>
              <a:t>Organizations are responsible for the health and wellbeing of their employees. During this demanding process, they need to both adapt policies for protecting their employees from the virus and also save them from the negative externalities of these policies (Bouziri et al., 2020).</a:t>
            </a:r>
          </a:p>
          <a:p>
            <a:pPr lvl="1" marL="746559" indent="-431345" defTabSz="333756">
              <a:spcBef>
                <a:spcPts val="0"/>
              </a:spcBef>
              <a:defRPr b="1" sz="3796">
                <a:latin typeface="Helvetica"/>
                <a:ea typeface="Helvetica"/>
                <a:cs typeface="Helvetica"/>
                <a:sym typeface="Helvetica"/>
              </a:defRPr>
            </a:pPr>
          </a:p>
          <a:p>
            <a:pPr lvl="1" marL="746559" indent="-431345" defTabSz="333756">
              <a:spcBef>
                <a:spcPts val="0"/>
              </a:spcBef>
              <a:defRPr b="1" sz="3796">
                <a:latin typeface="Helvetica"/>
                <a:ea typeface="Helvetica"/>
                <a:cs typeface="Helvetica"/>
                <a:sym typeface="Helvetica"/>
              </a:defRPr>
            </a:pPr>
            <a:r>
              <a:t>Requires intentionality and community effort</a:t>
            </a:r>
          </a:p>
          <a:p>
            <a:pPr lvl="1" marL="746559" indent="-431345" defTabSz="333756">
              <a:spcBef>
                <a:spcPts val="0"/>
              </a:spcBef>
              <a:defRPr b="1" sz="3796">
                <a:latin typeface="Helvetica"/>
                <a:ea typeface="Helvetica"/>
                <a:cs typeface="Helvetica"/>
                <a:sym typeface="Helvetica"/>
              </a:defRPr>
            </a:pPr>
          </a:p>
          <a:p>
            <a:pPr lvl="1" marL="746559" indent="-431345" defTabSz="333756">
              <a:spcBef>
                <a:spcPts val="0"/>
              </a:spcBef>
              <a:defRPr b="1" sz="3796">
                <a:latin typeface="Helvetica"/>
                <a:ea typeface="Helvetica"/>
                <a:cs typeface="Helvetica"/>
                <a:sym typeface="Helvetica"/>
              </a:defRPr>
            </a:pPr>
            <a:r>
              <a:t>Use of  “Positive Psychology” as a tool</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201" name="PositivePsych3.jpg" descr="PositivePsych3.jpg"/>
          <p:cNvPicPr>
            <a:picLocks noChangeAspect="1"/>
          </p:cNvPicPr>
          <p:nvPr>
            <p:ph type="pic" idx="21"/>
          </p:nvPr>
        </p:nvPicPr>
        <p:blipFill>
          <a:blip r:embed="rId2">
            <a:extLst/>
          </a:blip>
          <a:srcRect l="0" t="65" r="0" b="65"/>
          <a:stretch>
            <a:fillRect/>
          </a:stretch>
        </p:blipFill>
        <p:spPr>
          <a:xfrm>
            <a:off x="2933700" y="891704"/>
            <a:ext cx="18542000" cy="8318501"/>
          </a:xfrm>
          <a:prstGeom prst="rect">
            <a:avLst/>
          </a:prstGeom>
        </p:spPr>
      </p:pic>
      <p:sp>
        <p:nvSpPr>
          <p:cNvPr id="202" name="IMPROVING THE WORKPLACE ENVIRONMENT"/>
          <p:cNvSpPr txBox="1"/>
          <p:nvPr>
            <p:ph type="title"/>
          </p:nvPr>
        </p:nvSpPr>
        <p:spPr>
          <a:prstGeom prst="rect">
            <a:avLst/>
          </a:prstGeom>
        </p:spPr>
        <p:txBody>
          <a:bodyPr/>
          <a:lstStyle>
            <a:lvl1pPr defTabSz="619125">
              <a:defRPr b="1" sz="6750">
                <a:latin typeface="Helvetica"/>
                <a:ea typeface="Helvetica"/>
                <a:cs typeface="Helvetica"/>
                <a:sym typeface="Helvetica"/>
              </a:defRPr>
            </a:lvl1pPr>
          </a:lstStyle>
          <a:p>
            <a:pPr/>
            <a:r>
              <a:t>IMPROVING THE WORKPLACE ENVIRONMENT</a:t>
            </a:r>
          </a:p>
        </p:txBody>
      </p:sp>
      <p:sp>
        <p:nvSpPr>
          <p:cNvPr id="203" name="Double-click to edit"/>
          <p:cNvSpPr txBox="1"/>
          <p:nvPr>
            <p:ph type="body" sz="quarter" idx="1"/>
          </p:nvPr>
        </p:nvSpPr>
        <p:spPr>
          <a:prstGeom prst="rect">
            <a:avLst/>
          </a:prstGeom>
        </p:spPr>
        <p:txBody>
          <a:bodyPr/>
          <a:lstStyle/>
          <a:p>
            <a:pPr/>
          </a:p>
        </p:txBody>
      </p:sp>
      <p:sp>
        <p:nvSpPr>
          <p:cNvPr id="204" name="POSITIVE PSYCHOLOGY"/>
          <p:cNvSpPr txBox="1"/>
          <p:nvPr/>
        </p:nvSpPr>
        <p:spPr>
          <a:xfrm>
            <a:off x="5440617" y="11766550"/>
            <a:ext cx="13769467"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000">
                <a:latin typeface="Helvetica"/>
                <a:ea typeface="Helvetica"/>
                <a:cs typeface="Helvetica"/>
                <a:sym typeface="Helvetica"/>
              </a:defRPr>
            </a:lvl1pPr>
          </a:lstStyle>
          <a:p>
            <a:pPr/>
            <a:r>
              <a:t>POSITIVE PSYCHOLOGY</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06" name="POSITIVE PSYCHOLOGY"/>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POSITIVE PSYCHOLOGY</a:t>
            </a:r>
          </a:p>
        </p:txBody>
      </p:sp>
      <p:sp>
        <p:nvSpPr>
          <p:cNvPr id="207" name="“Positive psychology is a scientific approach to studying human thoughts, feelings, and behavior, with a focus on strengths instead of weaknesses, building the good in life instead of repairing the bad, and taking the lives of average people up to “great"/>
          <p:cNvSpPr txBox="1"/>
          <p:nvPr>
            <p:ph type="body" idx="1"/>
          </p:nvPr>
        </p:nvSpPr>
        <p:spPr>
          <a:prstGeom prst="rect">
            <a:avLst/>
          </a:prstGeom>
        </p:spPr>
        <p:txBody>
          <a:bodyPr/>
          <a:lstStyle/>
          <a:p>
            <a:pPr marL="554736" indent="-554736" defTabSz="751205">
              <a:spcBef>
                <a:spcPts val="5300"/>
              </a:spcBef>
              <a:defRPr b="1" sz="4732">
                <a:latin typeface="Helvetica"/>
                <a:ea typeface="Helvetica"/>
                <a:cs typeface="Helvetica"/>
                <a:sym typeface="Helvetica"/>
              </a:defRPr>
            </a:pPr>
            <a:r>
              <a:t>“Positive psychology is a scientific approach to studying human thoughts, feelings, and behavior, with a focus on strengths instead of weaknesses, building the good in life instead of repairing the bad, and taking the lives of average people up to “great” instead of focusing solely on moving those who are struggling up to “normal.” </a:t>
            </a:r>
            <a:r>
              <a:rPr u="sng">
                <a:hlinkClick r:id="rId2" invalidUrl="" action="" tgtFrame="" tooltip="" history="1" highlightClick="0" endSnd="0"/>
              </a:rPr>
              <a:t>https://positivepsychology.com/what-is-positive-psychology-definition/</a:t>
            </a:r>
          </a:p>
          <a:p>
            <a:pPr marL="554736" indent="-554736" defTabSz="751205">
              <a:spcBef>
                <a:spcPts val="5300"/>
              </a:spcBef>
              <a:defRPr b="1" sz="4732">
                <a:latin typeface="Helvetica"/>
                <a:ea typeface="Helvetica"/>
                <a:cs typeface="Helvetica"/>
                <a:sym typeface="Helvetica"/>
              </a:defRPr>
            </a:pPr>
            <a:r>
              <a:t>It is NOT about ignoring emotions of pain, trauma, etc.</a:t>
            </a:r>
          </a:p>
          <a:p>
            <a:pPr lvl="1" marL="1109472" indent="-554736" defTabSz="751205">
              <a:spcBef>
                <a:spcPts val="5300"/>
              </a:spcBef>
              <a:defRPr b="1" sz="4732">
                <a:latin typeface="Helvetica"/>
                <a:ea typeface="Helvetica"/>
                <a:cs typeface="Helvetica"/>
                <a:sym typeface="Helvetica"/>
              </a:defRPr>
            </a:pPr>
            <a:r>
              <a:t>If emotions are exiled, any attempt to use this approach will be derailed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209" name="PositivePsych3.jpg" descr="PositivePsych3.jpg"/>
          <p:cNvPicPr>
            <a:picLocks noChangeAspect="1"/>
          </p:cNvPicPr>
          <p:nvPr>
            <p:ph type="pic" idx="21"/>
          </p:nvPr>
        </p:nvPicPr>
        <p:blipFill>
          <a:blip r:embed="rId2">
            <a:extLst/>
          </a:blip>
          <a:srcRect l="383" t="0" r="383" b="0"/>
          <a:stretch>
            <a:fillRect/>
          </a:stretch>
        </p:blipFill>
        <p:spPr>
          <a:xfrm>
            <a:off x="12598400" y="5802727"/>
            <a:ext cx="10007601" cy="4530348"/>
          </a:xfrm>
          <a:prstGeom prst="rect">
            <a:avLst/>
          </a:prstGeom>
        </p:spPr>
      </p:pic>
      <p:sp>
        <p:nvSpPr>
          <p:cNvPr id="210" name="POSITIVE PSYCHOLOGY"/>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POSITIVE PSYCHOLOGY</a:t>
            </a:r>
          </a:p>
        </p:txBody>
      </p:sp>
      <p:sp>
        <p:nvSpPr>
          <p:cNvPr id="211" name="Primary concepts:  (Waters et al., 2021)…"/>
          <p:cNvSpPr txBox="1"/>
          <p:nvPr>
            <p:ph type="body" sz="half" idx="1"/>
          </p:nvPr>
        </p:nvSpPr>
        <p:spPr>
          <a:prstGeom prst="rect">
            <a:avLst/>
          </a:prstGeom>
        </p:spPr>
        <p:txBody>
          <a:bodyPr/>
          <a:lstStyle/>
          <a:p>
            <a:pPr>
              <a:defRPr b="1">
                <a:latin typeface="Helvetica"/>
                <a:ea typeface="Helvetica"/>
                <a:cs typeface="Helvetica"/>
                <a:sym typeface="Helvetica"/>
              </a:defRPr>
            </a:pPr>
            <a:r>
              <a:t>Primary concepts:  (Waters et al., 2021)</a:t>
            </a:r>
          </a:p>
          <a:p>
            <a:pPr lvl="1">
              <a:defRPr b="1">
                <a:latin typeface="Helvetica"/>
                <a:ea typeface="Helvetica"/>
                <a:cs typeface="Helvetica"/>
                <a:sym typeface="Helvetica"/>
              </a:defRPr>
            </a:pPr>
            <a:r>
              <a:t>Positive psychology adopts a strengths-based, generative and pro-social view of human capacities</a:t>
            </a:r>
          </a:p>
          <a:p>
            <a:pPr lvl="1">
              <a:defRPr b="1">
                <a:latin typeface="Helvetica"/>
                <a:ea typeface="Helvetica"/>
                <a:cs typeface="Helvetica"/>
                <a:sym typeface="Helvetica"/>
              </a:defRPr>
            </a:pPr>
            <a:r>
              <a:t>Proponents believe that positive psychology plays a role in helping the people cope (i.e., buffer against distress and bolster mental health) with COVID-19 and grow through this crisis (i.e., build new capacities)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213" name="PositivePsych3.jpg" descr="PositivePsych3.jpg"/>
          <p:cNvPicPr>
            <a:picLocks noChangeAspect="1"/>
          </p:cNvPicPr>
          <p:nvPr>
            <p:ph type="pic" idx="21"/>
          </p:nvPr>
        </p:nvPicPr>
        <p:blipFill>
          <a:blip r:embed="rId2">
            <a:extLst/>
          </a:blip>
          <a:srcRect l="8221" t="0" r="8221" b="0"/>
          <a:stretch>
            <a:fillRect/>
          </a:stretch>
        </p:blipFill>
        <p:spPr>
          <a:xfrm>
            <a:off x="12598400" y="5377753"/>
            <a:ext cx="10007601" cy="5380297"/>
          </a:xfrm>
          <a:prstGeom prst="rect">
            <a:avLst/>
          </a:prstGeom>
        </p:spPr>
      </p:pic>
      <p:sp>
        <p:nvSpPr>
          <p:cNvPr id="214" name="POSITIVE PSYCHOLOGY"/>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POSITIVE PSYCHOLOGY</a:t>
            </a:r>
          </a:p>
        </p:txBody>
      </p:sp>
      <p:sp>
        <p:nvSpPr>
          <p:cNvPr id="215" name="Primary concepts…"/>
          <p:cNvSpPr txBox="1"/>
          <p:nvPr>
            <p:ph type="body" sz="half" idx="1"/>
          </p:nvPr>
        </p:nvSpPr>
        <p:spPr>
          <a:prstGeom prst="rect">
            <a:avLst/>
          </a:prstGeom>
        </p:spPr>
        <p:txBody>
          <a:bodyPr/>
          <a:lstStyle/>
          <a:p>
            <a:pPr lvl="1" marL="837691" indent="-418845" defTabSz="800735">
              <a:spcBef>
                <a:spcPts val="5100"/>
              </a:spcBef>
              <a:defRPr b="1" sz="3686">
                <a:latin typeface="Helvetica"/>
                <a:ea typeface="Helvetica"/>
                <a:cs typeface="Helvetica"/>
                <a:sym typeface="Helvetica"/>
              </a:defRPr>
            </a:pPr>
            <a:r>
              <a:t>Primary concepts</a:t>
            </a:r>
          </a:p>
          <a:p>
            <a:pPr lvl="2" marL="1256538" indent="-418845" defTabSz="800735">
              <a:spcBef>
                <a:spcPts val="5100"/>
              </a:spcBef>
              <a:defRPr b="1" sz="3686">
                <a:latin typeface="Helvetica"/>
                <a:ea typeface="Helvetica"/>
                <a:cs typeface="Helvetica"/>
                <a:sym typeface="Helvetica"/>
              </a:defRPr>
            </a:pPr>
            <a:r>
              <a:t>Focuses on positive processes that help individuals recover and rebuild from adversity (e.g., mental toughness, resilience, hardiness, meaning, compassion, forgiveness, and post-traumatic growth)</a:t>
            </a:r>
          </a:p>
          <a:p>
            <a:pPr lvl="2" marL="1256538" indent="-418845" defTabSz="800735">
              <a:spcBef>
                <a:spcPts val="5100"/>
              </a:spcBef>
              <a:defRPr b="1" sz="3686">
                <a:latin typeface="Helvetica"/>
                <a:ea typeface="Helvetica"/>
                <a:cs typeface="Helvetica"/>
                <a:sym typeface="Helvetica"/>
              </a:defRPr>
            </a:pPr>
            <a:r>
              <a:t>Suggests that individuals can endure high levels of distress during this medical pandemic and yet still experience positive mental health (i.e., feeling good, functioning well and doing good)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17" name="POSITIVE PSYCHOLOGY"/>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POSITIVE PSYCHOLOGY</a:t>
            </a:r>
          </a:p>
        </p:txBody>
      </p:sp>
      <p:sp>
        <p:nvSpPr>
          <p:cNvPr id="218" name="9 topics in positive psychology that support people through a pandemic: meaning, coping, self-compassion, courage, gratitude, character strengths, positive emotions, positive interpersonal processes and high-quality connections.…"/>
          <p:cNvSpPr txBox="1"/>
          <p:nvPr>
            <p:ph type="body" idx="1"/>
          </p:nvPr>
        </p:nvSpPr>
        <p:spPr>
          <a:prstGeom prst="rect">
            <a:avLst/>
          </a:prstGeom>
        </p:spPr>
        <p:txBody>
          <a:bodyPr/>
          <a:lstStyle/>
          <a:p>
            <a:pPr marL="481584" indent="-481584" defTabSz="652145">
              <a:spcBef>
                <a:spcPts val="4600"/>
              </a:spcBef>
              <a:defRPr b="1" sz="4108">
                <a:latin typeface="Helvetica"/>
                <a:ea typeface="Helvetica"/>
                <a:cs typeface="Helvetica"/>
                <a:sym typeface="Helvetica"/>
              </a:defRPr>
            </a:pPr>
            <a:r>
              <a:t>9 topics in positive psychology that support people through a pandemic: meaning, coping, self-compassion, courage, gratitude, character strengths, positive emotions, positive interpersonal processes and high-quality connections.</a:t>
            </a:r>
          </a:p>
          <a:p>
            <a:pPr marL="481584" indent="-481584" defTabSz="652145">
              <a:spcBef>
                <a:spcPts val="4600"/>
              </a:spcBef>
              <a:defRPr b="1" sz="4108">
                <a:latin typeface="Helvetica"/>
                <a:ea typeface="Helvetica"/>
                <a:cs typeface="Helvetica"/>
                <a:sym typeface="Helvetica"/>
              </a:defRPr>
            </a:pPr>
            <a:r>
              <a:t>3 kinds of interactions:</a:t>
            </a:r>
          </a:p>
          <a:p>
            <a:pPr lvl="1" marL="963168" indent="-481584" defTabSz="652145">
              <a:spcBef>
                <a:spcPts val="4600"/>
              </a:spcBef>
              <a:defRPr b="1" sz="4108">
                <a:latin typeface="Helvetica"/>
                <a:ea typeface="Helvetica"/>
                <a:cs typeface="Helvetica"/>
                <a:sym typeface="Helvetica"/>
              </a:defRPr>
            </a:pPr>
            <a:r>
              <a:t>Buffering: helps reduce stress (e.g. self-compassion buffers suffering)</a:t>
            </a:r>
          </a:p>
          <a:p>
            <a:pPr lvl="1" marL="963168" indent="-481584" defTabSz="652145">
              <a:spcBef>
                <a:spcPts val="4600"/>
              </a:spcBef>
              <a:defRPr b="1" sz="4108">
                <a:latin typeface="Helvetica"/>
                <a:ea typeface="Helvetica"/>
                <a:cs typeface="Helvetica"/>
                <a:sym typeface="Helvetica"/>
              </a:defRPr>
            </a:pPr>
            <a:r>
              <a:t>Bolstering: maintains mental health (e.g., character strengths that could be used in new ways)</a:t>
            </a:r>
          </a:p>
          <a:p>
            <a:pPr lvl="1" marL="963168" indent="-481584" defTabSz="652145">
              <a:spcBef>
                <a:spcPts val="4600"/>
              </a:spcBef>
              <a:defRPr b="1" sz="4108">
                <a:latin typeface="Helvetica"/>
                <a:ea typeface="Helvetica"/>
                <a:cs typeface="Helvetica"/>
                <a:sym typeface="Helvetica"/>
              </a:defRPr>
            </a:pPr>
            <a:r>
              <a:t>Building: strengthens one’s psychological resources &amp; capabilities (e.g., high quality connections)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20"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221" name="How to use positive psychology tools…"/>
          <p:cNvSpPr txBox="1"/>
          <p:nvPr>
            <p:ph type="body" idx="1"/>
          </p:nvPr>
        </p:nvSpPr>
        <p:spPr>
          <a:prstGeom prst="rect">
            <a:avLst/>
          </a:prstGeom>
        </p:spPr>
        <p:txBody>
          <a:bodyPr/>
          <a:lstStyle/>
          <a:p>
            <a:pPr marL="566927" indent="-566927" defTabSz="767715">
              <a:spcBef>
                <a:spcPts val="5400"/>
              </a:spcBef>
              <a:defRPr b="1" sz="4836">
                <a:latin typeface="Helvetica"/>
                <a:ea typeface="Helvetica"/>
                <a:cs typeface="Helvetica"/>
                <a:sym typeface="Helvetica"/>
              </a:defRPr>
            </a:pPr>
            <a:r>
              <a:t>How to use positive psychology tools</a:t>
            </a:r>
          </a:p>
          <a:p>
            <a:pPr lvl="1" marL="1133855" indent="-566927" defTabSz="767715">
              <a:spcBef>
                <a:spcPts val="5400"/>
              </a:spcBef>
              <a:defRPr b="1" sz="4836">
                <a:latin typeface="Helvetica"/>
                <a:ea typeface="Helvetica"/>
                <a:cs typeface="Helvetica"/>
                <a:sym typeface="Helvetica"/>
              </a:defRPr>
            </a:pPr>
            <a:r>
              <a:t>Use by individuals as desired</a:t>
            </a:r>
          </a:p>
          <a:p>
            <a:pPr lvl="1" marL="1133855" indent="-566927" defTabSz="767715">
              <a:spcBef>
                <a:spcPts val="5400"/>
              </a:spcBef>
              <a:defRPr b="1" sz="4836">
                <a:latin typeface="Helvetica"/>
                <a:ea typeface="Helvetica"/>
                <a:cs typeface="Helvetica"/>
                <a:sym typeface="Helvetica"/>
              </a:defRPr>
            </a:pPr>
            <a:r>
              <a:t>Use within the organization</a:t>
            </a:r>
          </a:p>
          <a:p>
            <a:pPr lvl="2" marL="1700783" indent="-566927" defTabSz="767715">
              <a:spcBef>
                <a:spcPts val="5400"/>
              </a:spcBef>
              <a:defRPr b="1" sz="4836">
                <a:latin typeface="Helvetica"/>
                <a:ea typeface="Helvetica"/>
                <a:cs typeface="Helvetica"/>
                <a:sym typeface="Helvetica"/>
              </a:defRPr>
            </a:pPr>
            <a:r>
              <a:t>Possible support groups that explore the institutional strengths that have been built during the pandemic that enable it to move forward</a:t>
            </a:r>
          </a:p>
          <a:p>
            <a:pPr lvl="3" marL="2267711" indent="-566927" defTabSz="767715">
              <a:spcBef>
                <a:spcPts val="5400"/>
              </a:spcBef>
              <a:defRPr b="1" sz="4836">
                <a:latin typeface="Helvetica"/>
                <a:ea typeface="Helvetica"/>
                <a:cs typeface="Helvetica"/>
                <a:sym typeface="Helvetica"/>
              </a:defRPr>
            </a:pPr>
            <a:r>
              <a:t>Support groups do not require a therapist (as do therapy groups)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26" name="INTRODUC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INTRODUCTION</a:t>
            </a:r>
          </a:p>
        </p:txBody>
      </p:sp>
      <p:sp>
        <p:nvSpPr>
          <p:cNvPr id="127" name="According to Spicer (2020),  environmental jolts can cause reactions such as:…"/>
          <p:cNvSpPr txBox="1"/>
          <p:nvPr>
            <p:ph type="body" idx="1"/>
          </p:nvPr>
        </p:nvSpPr>
        <p:spPr>
          <a:prstGeom prst="rect">
            <a:avLst/>
          </a:prstGeom>
        </p:spPr>
        <p:txBody>
          <a:bodyPr/>
          <a:lstStyle/>
          <a:p>
            <a:pPr lvl="3" marL="1975104" indent="-493776" defTabSz="668655">
              <a:spcBef>
                <a:spcPts val="4700"/>
              </a:spcBef>
              <a:defRPr sz="4212"/>
            </a:pPr>
          </a:p>
          <a:p>
            <a:pPr lvl="1" marL="987552" indent="-493776" defTabSz="668655">
              <a:spcBef>
                <a:spcPts val="4700"/>
              </a:spcBef>
              <a:defRPr b="1" sz="4212">
                <a:latin typeface="Helvetica"/>
                <a:ea typeface="Helvetica"/>
                <a:cs typeface="Helvetica"/>
                <a:sym typeface="Helvetica"/>
              </a:defRPr>
            </a:pPr>
            <a:r>
              <a:t>According to Spicer (2020),  environmental jolts can cause reactions such as:</a:t>
            </a:r>
          </a:p>
          <a:p>
            <a:pPr lvl="2" marL="1481327" indent="-493776" defTabSz="668655">
              <a:spcBef>
                <a:spcPts val="4700"/>
              </a:spcBef>
              <a:defRPr b="1" sz="4212">
                <a:latin typeface="Helvetica"/>
                <a:ea typeface="Helvetica"/>
                <a:cs typeface="Helvetica"/>
                <a:sym typeface="Helvetica"/>
              </a:defRPr>
            </a:pPr>
            <a:r>
              <a:t>Defensiveness, especially if threatened by repressed anger and/or fear</a:t>
            </a:r>
          </a:p>
          <a:p>
            <a:pPr lvl="2" marL="1481327" indent="-493776" defTabSz="668655">
              <a:spcBef>
                <a:spcPts val="4700"/>
              </a:spcBef>
              <a:defRPr b="1" sz="4212">
                <a:latin typeface="Helvetica"/>
                <a:ea typeface="Helvetica"/>
                <a:cs typeface="Helvetica"/>
                <a:sym typeface="Helvetica"/>
              </a:defRPr>
            </a:pPr>
            <a:r>
              <a:t>Hypocritical behavior</a:t>
            </a:r>
          </a:p>
          <a:p>
            <a:pPr lvl="2" marL="1481327" indent="-493776" defTabSz="668655">
              <a:spcBef>
                <a:spcPts val="4700"/>
              </a:spcBef>
              <a:defRPr b="1" sz="4212">
                <a:latin typeface="Helvetica"/>
                <a:ea typeface="Helvetica"/>
                <a:cs typeface="Helvetica"/>
                <a:sym typeface="Helvetica"/>
              </a:defRPr>
            </a:pPr>
            <a:r>
              <a:t>Overacting in thoughtless ways</a:t>
            </a:r>
          </a:p>
          <a:p>
            <a:pPr lvl="2" marL="1481327" indent="-493776" defTabSz="668655">
              <a:spcBef>
                <a:spcPts val="4700"/>
              </a:spcBef>
              <a:defRPr b="1" sz="4212">
                <a:latin typeface="Helvetica"/>
                <a:ea typeface="Helvetica"/>
                <a:cs typeface="Helvetica"/>
                <a:sym typeface="Helvetica"/>
              </a:defRPr>
            </a:pPr>
            <a:r>
              <a:t>Radicalized internal cultures</a:t>
            </a:r>
          </a:p>
          <a:p>
            <a:pPr lvl="1" marL="987552" indent="-493776" defTabSz="668655">
              <a:spcBef>
                <a:spcPts val="4700"/>
              </a:spcBef>
              <a:defRPr b="1" sz="4212">
                <a:latin typeface="Helvetica"/>
                <a:ea typeface="Helvetica"/>
                <a:cs typeface="Helvetica"/>
                <a:sym typeface="Helvetica"/>
              </a:defRPr>
            </a:pPr>
            <a:r>
              <a:t>Such reactions can derail an internal change process </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23" name="IMPROVING THE WORKPLACE ENVIRONMENT"/>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IMPROVING THE WORKPLACE ENVIRONMENT</a:t>
            </a:r>
          </a:p>
        </p:txBody>
      </p:sp>
      <p:sp>
        <p:nvSpPr>
          <p:cNvPr id="224" name="Re-purpose the “Tree of Contemplation”…"/>
          <p:cNvSpPr txBox="1"/>
          <p:nvPr>
            <p:ph type="body" idx="1"/>
          </p:nvPr>
        </p:nvSpPr>
        <p:spPr>
          <a:prstGeom prst="rect">
            <a:avLst/>
          </a:prstGeom>
        </p:spPr>
        <p:txBody>
          <a:bodyPr/>
          <a:lstStyle/>
          <a:p>
            <a:pPr>
              <a:defRPr b="1">
                <a:latin typeface="Helvetica"/>
                <a:ea typeface="Helvetica"/>
                <a:cs typeface="Helvetica"/>
                <a:sym typeface="Helvetica"/>
              </a:defRPr>
            </a:pPr>
            <a:r>
              <a:t>Re-purpose the “Tree of Contemplation”</a:t>
            </a:r>
          </a:p>
          <a:p>
            <a:pPr lvl="1">
              <a:defRPr b="1">
                <a:latin typeface="Helvetica"/>
                <a:ea typeface="Helvetica"/>
                <a:cs typeface="Helvetica"/>
                <a:sym typeface="Helvetica"/>
              </a:defRPr>
            </a:pPr>
            <a:r>
              <a:t>“Tree of Workplace Wellness”</a:t>
            </a:r>
          </a:p>
          <a:p>
            <a:pPr lvl="1">
              <a:defRPr b="1">
                <a:latin typeface="Helvetica"/>
                <a:ea typeface="Helvetica"/>
                <a:cs typeface="Helvetica"/>
                <a:sym typeface="Helvetica"/>
              </a:defRPr>
            </a:pPr>
            <a:r>
              <a:t>Rename the branches</a:t>
            </a:r>
          </a:p>
          <a:p>
            <a:pPr lvl="1">
              <a:defRPr b="1">
                <a:latin typeface="Helvetica"/>
                <a:ea typeface="Helvetica"/>
                <a:cs typeface="Helvetica"/>
                <a:sym typeface="Helvetica"/>
              </a:defRPr>
            </a:pPr>
            <a:r>
              <a:t>Lends itself well to group work</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6" name="2012tree_600x608.jpg" descr="2012tree_600x608.jpg"/>
          <p:cNvPicPr>
            <a:picLocks noChangeAspect="1"/>
          </p:cNvPicPr>
          <p:nvPr>
            <p:ph type="pic" idx="21"/>
          </p:nvPr>
        </p:nvPicPr>
        <p:blipFill>
          <a:blip r:embed="rId2">
            <a:extLst/>
          </a:blip>
          <a:srcRect l="0" t="0" r="0" b="0"/>
          <a:stretch>
            <a:fillRect/>
          </a:stretch>
        </p:blipFill>
        <p:spPr>
          <a:xfrm>
            <a:off x="5424236" y="0"/>
            <a:ext cx="13535527" cy="13716000"/>
          </a:xfrm>
          <a:prstGeom prst="rect">
            <a:avLst/>
          </a:prstGeom>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228" name="2012tree_8x10_BLANK.jpg" descr="2012tree_8x10_BLANK.jpg"/>
          <p:cNvPicPr>
            <a:picLocks noChangeAspect="1"/>
          </p:cNvPicPr>
          <p:nvPr>
            <p:ph type="pic" idx="21"/>
          </p:nvPr>
        </p:nvPicPr>
        <p:blipFill>
          <a:blip r:embed="rId2">
            <a:extLst/>
          </a:blip>
          <a:srcRect l="0" t="0" r="0" b="0"/>
          <a:stretch>
            <a:fillRect/>
          </a:stretch>
        </p:blipFill>
        <p:spPr>
          <a:xfrm>
            <a:off x="7037223" y="0"/>
            <a:ext cx="10309554" cy="13716000"/>
          </a:xfrm>
          <a:prstGeom prst="rect">
            <a:avLst/>
          </a:prstGeom>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30" name="REVIEW"/>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REVIEW</a:t>
            </a:r>
          </a:p>
        </p:txBody>
      </p:sp>
      <p:sp>
        <p:nvSpPr>
          <p:cNvPr id="231" name="Identified major psychological work-related issues that have surfaced during the pandemic…"/>
          <p:cNvSpPr txBox="1"/>
          <p:nvPr>
            <p:ph type="body" idx="1"/>
          </p:nvPr>
        </p:nvSpPr>
        <p:spPr>
          <a:prstGeom prst="rect">
            <a:avLst/>
          </a:prstGeom>
        </p:spPr>
        <p:txBody>
          <a:bodyPr/>
          <a:lstStyle/>
          <a:p>
            <a:pPr marL="481584" indent="-481584" defTabSz="652145">
              <a:spcBef>
                <a:spcPts val="4600"/>
              </a:spcBef>
              <a:defRPr b="1" sz="4740">
                <a:latin typeface="Helvetica"/>
                <a:ea typeface="Helvetica"/>
                <a:cs typeface="Helvetica"/>
                <a:sym typeface="Helvetica"/>
              </a:defRPr>
            </a:pPr>
            <a:r>
              <a:t>Identified major psychological work-related issues that have surfaced during the pandemic</a:t>
            </a:r>
          </a:p>
          <a:p>
            <a:pPr lvl="1" marL="963168" indent="-481584" defTabSz="652145">
              <a:spcBef>
                <a:spcPts val="4600"/>
              </a:spcBef>
              <a:defRPr b="1" sz="4740">
                <a:latin typeface="Helvetica"/>
                <a:ea typeface="Helvetica"/>
                <a:cs typeface="Helvetica"/>
                <a:sym typeface="Helvetica"/>
              </a:defRPr>
            </a:pPr>
            <a:r>
              <a:t>Isolation, Loss of workplace rituals &amp; traditions, &amp; depleted spiritual wellbeing</a:t>
            </a:r>
          </a:p>
          <a:p>
            <a:pPr marL="481584" indent="-481584" defTabSz="652145">
              <a:spcBef>
                <a:spcPts val="4600"/>
              </a:spcBef>
              <a:defRPr b="1" sz="4740">
                <a:latin typeface="Helvetica"/>
                <a:ea typeface="Helvetica"/>
                <a:cs typeface="Helvetica"/>
                <a:sym typeface="Helvetica"/>
              </a:defRPr>
            </a:pPr>
            <a:r>
              <a:t>Explored the challenges in overcoming them as we move forward</a:t>
            </a:r>
          </a:p>
          <a:p>
            <a:pPr lvl="1" marL="963168" indent="-481584" defTabSz="652145">
              <a:spcBef>
                <a:spcPts val="4600"/>
              </a:spcBef>
              <a:defRPr b="1" sz="4740">
                <a:latin typeface="Helvetica"/>
                <a:ea typeface="Helvetica"/>
                <a:cs typeface="Helvetica"/>
                <a:sym typeface="Helvetica"/>
              </a:defRPr>
            </a:pPr>
            <a:r>
              <a:t>Not a “one-and-done” project</a:t>
            </a:r>
          </a:p>
          <a:p>
            <a:pPr lvl="1" marL="963168" indent="-481584" defTabSz="652145">
              <a:spcBef>
                <a:spcPts val="4600"/>
              </a:spcBef>
              <a:defRPr b="1" sz="4740">
                <a:latin typeface="Helvetica"/>
                <a:ea typeface="Helvetica"/>
                <a:cs typeface="Helvetica"/>
                <a:sym typeface="Helvetica"/>
              </a:defRPr>
            </a:pPr>
            <a:r>
              <a:t>Needs to be done at the corporate level as well as individually </a:t>
            </a:r>
          </a:p>
          <a:p>
            <a:pPr lvl="1" marL="963168" indent="-481584" defTabSz="652145">
              <a:spcBef>
                <a:spcPts val="4600"/>
              </a:spcBef>
              <a:defRPr b="1" sz="4740">
                <a:latin typeface="Helvetica"/>
                <a:ea typeface="Helvetica"/>
                <a:cs typeface="Helvetica"/>
                <a:sym typeface="Helvetica"/>
              </a:defRPr>
            </a:pPr>
            <a:r>
              <a:t>Requires intentionality and teamwork</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233" name="REVIEW"/>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REVIEW</a:t>
            </a:r>
          </a:p>
        </p:txBody>
      </p:sp>
      <p:sp>
        <p:nvSpPr>
          <p:cNvPr id="234" name="Discovered tools to address these challenges so as to improve the workplace experience…"/>
          <p:cNvSpPr txBox="1"/>
          <p:nvPr>
            <p:ph type="body" idx="1"/>
          </p:nvPr>
        </p:nvSpPr>
        <p:spPr>
          <a:prstGeom prst="rect">
            <a:avLst/>
          </a:prstGeom>
        </p:spPr>
        <p:txBody>
          <a:bodyPr/>
          <a:lstStyle/>
          <a:p>
            <a:pPr marL="548639" indent="-548639" defTabSz="742950">
              <a:spcBef>
                <a:spcPts val="5300"/>
              </a:spcBef>
              <a:defRPr b="1" sz="5400">
                <a:latin typeface="Helvetica"/>
                <a:ea typeface="Helvetica"/>
                <a:cs typeface="Helvetica"/>
                <a:sym typeface="Helvetica"/>
              </a:defRPr>
            </a:pPr>
            <a:r>
              <a:t>Discovered tools to address these challenges so as to improve the workplace experience</a:t>
            </a:r>
          </a:p>
          <a:p>
            <a:pPr lvl="1" marL="1097279" indent="-548639" defTabSz="742950">
              <a:spcBef>
                <a:spcPts val="5300"/>
              </a:spcBef>
              <a:defRPr b="1" sz="5400">
                <a:latin typeface="Helvetica"/>
                <a:ea typeface="Helvetica"/>
                <a:cs typeface="Helvetica"/>
                <a:sym typeface="Helvetica"/>
              </a:defRPr>
            </a:pPr>
            <a:r>
              <a:t>Positive psychology</a:t>
            </a:r>
          </a:p>
          <a:p>
            <a:pPr lvl="1" marL="1097279" indent="-548639" defTabSz="742950">
              <a:spcBef>
                <a:spcPts val="5300"/>
              </a:spcBef>
              <a:defRPr b="1" sz="5400">
                <a:latin typeface="Helvetica"/>
                <a:ea typeface="Helvetica"/>
                <a:cs typeface="Helvetica"/>
                <a:sym typeface="Helvetica"/>
              </a:defRPr>
            </a:pPr>
            <a:r>
              <a:t>Tree of workplace wellness</a:t>
            </a:r>
          </a:p>
          <a:p>
            <a:pPr marL="548639" indent="-548639" defTabSz="742950">
              <a:spcBef>
                <a:spcPts val="5300"/>
              </a:spcBef>
              <a:defRPr b="1" sz="5400">
                <a:latin typeface="Helvetica"/>
                <a:ea typeface="Helvetica"/>
                <a:cs typeface="Helvetica"/>
                <a:sym typeface="Helvetica"/>
              </a:defRPr>
            </a:pPr>
            <a:r>
              <a:t>Investing in the psychological capital of employees can also serve as a useful policy to carry the organization out from the pandemic safe and successful with their members. (Çetin, 2021)</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6" name="ClosingSlide.JPG" descr="ClosingSlide.JPG"/>
          <p:cNvPicPr>
            <a:picLocks noChangeAspect="1"/>
          </p:cNvPicPr>
          <p:nvPr>
            <p:ph type="pic" idx="21"/>
          </p:nvPr>
        </p:nvPicPr>
        <p:blipFill>
          <a:blip r:embed="rId2">
            <a:extLst/>
          </a:blip>
          <a:srcRect l="0" t="21875" r="0" b="21875"/>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238" name="Thanks.JPG" descr="Thanks.JPG"/>
          <p:cNvPicPr>
            <a:picLocks noChangeAspect="1"/>
          </p:cNvPicPr>
          <p:nvPr>
            <p:ph type="pic" idx="21"/>
          </p:nvPr>
        </p:nvPicPr>
        <p:blipFill>
          <a:blip r:embed="rId2">
            <a:extLst/>
          </a:blip>
          <a:srcRect l="0" t="16291" r="0" b="16291"/>
          <a:stretch>
            <a:fillRect/>
          </a:stretch>
        </p:blipFill>
        <p:spPr>
          <a:xfrm>
            <a:off x="2933700" y="891704"/>
            <a:ext cx="18542000" cy="8318501"/>
          </a:xfrm>
          <a:prstGeom prst="rect">
            <a:avLst/>
          </a:prstGeom>
        </p:spPr>
      </p:pic>
      <p:sp>
        <p:nvSpPr>
          <p:cNvPr id="239" name="Joan Schuitema…"/>
          <p:cNvSpPr txBox="1"/>
          <p:nvPr>
            <p:ph type="title"/>
          </p:nvPr>
        </p:nvSpPr>
        <p:spPr>
          <a:prstGeom prst="rect">
            <a:avLst/>
          </a:prstGeom>
        </p:spPr>
        <p:txBody>
          <a:bodyPr/>
          <a:lstStyle/>
          <a:p>
            <a:pPr defTabSz="784225">
              <a:defRPr sz="4180"/>
            </a:pPr>
            <a:r>
              <a:t>Joan Schuitema</a:t>
            </a:r>
          </a:p>
          <a:p>
            <a:pPr defTabSz="784225">
              <a:defRPr sz="4180"/>
            </a:pPr>
            <a:r>
              <a:rPr u="sng">
                <a:hlinkClick r:id="rId3" invalidUrl="" action="" tgtFrame="" tooltip="" history="1" highlightClick="0" endSnd="0"/>
              </a:rPr>
              <a:t>j_schuitema@msn.com</a:t>
            </a:r>
          </a:p>
          <a:p>
            <a:pPr defTabSz="784225">
              <a:defRPr sz="4180"/>
            </a:pPr>
            <a:r>
              <a:t>773-255-9026</a:t>
            </a:r>
          </a:p>
        </p:txBody>
      </p:sp>
      <p:sp>
        <p:nvSpPr>
          <p:cNvPr id="240" name="Double-click to edit"/>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29" name="INTRODUC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INTRODUCTION</a:t>
            </a:r>
          </a:p>
        </p:txBody>
      </p:sp>
      <p:sp>
        <p:nvSpPr>
          <p:cNvPr id="130" name="Parallel pandemic of physiological disorders (e.g.s: sleep, stress, depression, etc.)…"/>
          <p:cNvSpPr txBox="1"/>
          <p:nvPr>
            <p:ph type="body" idx="1"/>
          </p:nvPr>
        </p:nvSpPr>
        <p:spPr>
          <a:prstGeom prst="rect">
            <a:avLst/>
          </a:prstGeom>
        </p:spPr>
        <p:txBody>
          <a:bodyPr/>
          <a:lstStyle/>
          <a:p>
            <a:pPr lvl="1">
              <a:defRPr b="1">
                <a:latin typeface="Helvetica"/>
                <a:ea typeface="Helvetica"/>
                <a:cs typeface="Helvetica"/>
                <a:sym typeface="Helvetica"/>
              </a:defRPr>
            </a:pPr>
            <a:r>
              <a:t>Parallel pandemic of physiological disorders (e.g.s: sleep, stress, depression, etc.)</a:t>
            </a:r>
          </a:p>
          <a:p>
            <a:pPr lvl="1">
              <a:defRPr b="1">
                <a:latin typeface="Helvetica"/>
                <a:ea typeface="Helvetica"/>
                <a:cs typeface="Helvetica"/>
                <a:sym typeface="Helvetica"/>
              </a:defRPr>
            </a:pPr>
            <a:r>
              <a:t>Conflict between what helps us stay safe and what is causing psychological issues</a:t>
            </a:r>
          </a:p>
          <a:p>
            <a:pPr lvl="1">
              <a:defRPr b="1">
                <a:latin typeface="Helvetica"/>
                <a:ea typeface="Helvetica"/>
                <a:cs typeface="Helvetica"/>
                <a:sym typeface="Helvetica"/>
              </a:defRPr>
            </a:pPr>
            <a:r>
              <a:t>How do we navigate shifting seas in the workplace during the pandemic?</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32" name="OUTCOMES"/>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OUTCOMES</a:t>
            </a:r>
          </a:p>
        </p:txBody>
      </p:sp>
      <p:sp>
        <p:nvSpPr>
          <p:cNvPr id="133" name="Identify major psychological work-related issues that have surfaced during the pandemic…"/>
          <p:cNvSpPr txBox="1"/>
          <p:nvPr>
            <p:ph type="body" idx="1"/>
          </p:nvPr>
        </p:nvSpPr>
        <p:spPr>
          <a:prstGeom prst="rect">
            <a:avLst/>
          </a:prstGeom>
        </p:spPr>
        <p:txBody>
          <a:bodyPr/>
          <a:lstStyle/>
          <a:p>
            <a:pPr>
              <a:defRPr b="1" sz="6000">
                <a:latin typeface="Helvetica"/>
                <a:ea typeface="Helvetica"/>
                <a:cs typeface="Helvetica"/>
                <a:sym typeface="Helvetica"/>
              </a:defRPr>
            </a:pPr>
            <a:r>
              <a:t>Identify major psychological work-related issues that have surfaced during the pandemic</a:t>
            </a:r>
          </a:p>
          <a:p>
            <a:pPr>
              <a:defRPr b="1" sz="6000">
                <a:latin typeface="Helvetica"/>
                <a:ea typeface="Helvetica"/>
                <a:cs typeface="Helvetica"/>
                <a:sym typeface="Helvetica"/>
              </a:defRPr>
            </a:pPr>
            <a:r>
              <a:t>Explore the challenges in overcoming them as we move forward </a:t>
            </a:r>
          </a:p>
          <a:p>
            <a:pPr>
              <a:defRPr b="1" sz="6000">
                <a:latin typeface="Helvetica"/>
                <a:ea typeface="Helvetica"/>
                <a:cs typeface="Helvetica"/>
                <a:sym typeface="Helvetica"/>
              </a:defRPr>
            </a:pPr>
            <a:r>
              <a:t>Discover tools to address these challenges so as to improve the workplace experience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35" name="MAJOR PSYCHOLOGICAL ISSUES"/>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MAJOR PSYCHOLOGICAL ISSUES</a:t>
            </a:r>
          </a:p>
        </p:txBody>
      </p:sp>
      <p:sp>
        <p:nvSpPr>
          <p:cNvPr id="136" name="Continued isolation…"/>
          <p:cNvSpPr txBox="1"/>
          <p:nvPr>
            <p:ph type="body" idx="1"/>
          </p:nvPr>
        </p:nvSpPr>
        <p:spPr>
          <a:prstGeom prst="rect">
            <a:avLst/>
          </a:prstGeom>
        </p:spPr>
        <p:txBody>
          <a:bodyPr/>
          <a:lstStyle/>
          <a:p>
            <a:pPr>
              <a:defRPr b="1" sz="6000">
                <a:latin typeface="Helvetica"/>
                <a:ea typeface="Helvetica"/>
                <a:cs typeface="Helvetica"/>
                <a:sym typeface="Helvetica"/>
              </a:defRPr>
            </a:pPr>
            <a:r>
              <a:t>Continued isolation</a:t>
            </a:r>
          </a:p>
          <a:p>
            <a:pPr>
              <a:defRPr b="1" sz="6000">
                <a:latin typeface="Helvetica"/>
                <a:ea typeface="Helvetica"/>
                <a:cs typeface="Helvetica"/>
                <a:sym typeface="Helvetica"/>
              </a:defRPr>
            </a:pPr>
            <a:r>
              <a:t>Loss of workplace traditions and rituals</a:t>
            </a:r>
          </a:p>
          <a:p>
            <a:pPr>
              <a:defRPr b="1" sz="6000">
                <a:latin typeface="Helvetica"/>
                <a:ea typeface="Helvetica"/>
                <a:cs typeface="Helvetica"/>
                <a:sym typeface="Helvetica"/>
              </a:defRPr>
            </a:pPr>
            <a:r>
              <a:t>Depleted spiritual wellbeing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38" name="Isolation.JPG" descr="Isolation.JPG"/>
          <p:cNvPicPr>
            <a:picLocks noChangeAspect="1"/>
          </p:cNvPicPr>
          <p:nvPr>
            <p:ph type="pic" idx="21"/>
          </p:nvPr>
        </p:nvPicPr>
        <p:blipFill>
          <a:blip r:embed="rId2">
            <a:extLst/>
          </a:blip>
          <a:srcRect l="21736" t="0" r="21736" b="0"/>
          <a:stretch>
            <a:fillRect/>
          </a:stretch>
        </p:blipFill>
        <p:spPr>
          <a:xfrm>
            <a:off x="12598400" y="3641951"/>
            <a:ext cx="10007600" cy="8851901"/>
          </a:xfrm>
          <a:prstGeom prst="rect">
            <a:avLst/>
          </a:prstGeom>
        </p:spPr>
      </p:pic>
      <p:sp>
        <p:nvSpPr>
          <p:cNvPr id="139" name="CONTINUED ISOLA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CONTINUED ISOLATION</a:t>
            </a:r>
          </a:p>
        </p:txBody>
      </p:sp>
      <p:sp>
        <p:nvSpPr>
          <p:cNvPr id="140" name="COVID as the “Loneliness virus” (Çetin, 2021)…"/>
          <p:cNvSpPr txBox="1"/>
          <p:nvPr>
            <p:ph type="body" sz="half" idx="1"/>
          </p:nvPr>
        </p:nvSpPr>
        <p:spPr>
          <a:prstGeom prst="rect">
            <a:avLst/>
          </a:prstGeom>
        </p:spPr>
        <p:txBody>
          <a:bodyPr/>
          <a:lstStyle/>
          <a:p>
            <a:pPr marL="418845" indent="-418845" defTabSz="800735">
              <a:spcBef>
                <a:spcPts val="5100"/>
              </a:spcBef>
              <a:defRPr b="1" sz="3686">
                <a:latin typeface="Helvetica"/>
                <a:ea typeface="Helvetica"/>
                <a:cs typeface="Helvetica"/>
                <a:sym typeface="Helvetica"/>
              </a:defRPr>
            </a:pPr>
            <a:r>
              <a:t>COVID as the “Loneliness virus” (Çetin, 2021)</a:t>
            </a:r>
          </a:p>
          <a:p>
            <a:pPr marL="418845" indent="-418845" defTabSz="800735">
              <a:spcBef>
                <a:spcPts val="5100"/>
              </a:spcBef>
              <a:defRPr b="1" sz="3686">
                <a:latin typeface="Helvetica"/>
                <a:ea typeface="Helvetica"/>
                <a:cs typeface="Helvetica"/>
                <a:sym typeface="Helvetica"/>
              </a:defRPr>
            </a:pPr>
            <a:r>
              <a:t>Workplace loneliness has been described as the perceived lack of quality relationships employees have in the workplace. (Wright, Burt &amp; Strongman, 2006, p.60)</a:t>
            </a:r>
          </a:p>
          <a:p>
            <a:pPr lvl="1" marL="837691" indent="-418845" defTabSz="800735">
              <a:spcBef>
                <a:spcPts val="5100"/>
              </a:spcBef>
              <a:defRPr b="1" sz="3686">
                <a:latin typeface="Helvetica"/>
                <a:ea typeface="Helvetica"/>
                <a:cs typeface="Helvetica"/>
                <a:sym typeface="Helvetica"/>
              </a:defRPr>
            </a:pPr>
            <a:r>
              <a:t>Time spent with colleagues and the frequency of rich human interaction are decreasing with the pandemic even as we return to the office (Çetin, 2021)</a:t>
            </a:r>
          </a:p>
          <a:p>
            <a:pPr marL="418845" indent="-418845" defTabSz="800735">
              <a:spcBef>
                <a:spcPts val="5100"/>
              </a:spcBef>
              <a:defRPr b="1" sz="3686">
                <a:latin typeface="Helvetica"/>
                <a:ea typeface="Helvetica"/>
                <a:cs typeface="Helvetica"/>
                <a:sym typeface="Helvetica"/>
              </a:defRPr>
            </a:pPr>
            <a:r>
              <a:t>Stay safe vs. stay healthy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pic>
        <p:nvPicPr>
          <p:cNvPr id="142" name="Isolation.JPG" descr="Isolation.JPG"/>
          <p:cNvPicPr>
            <a:picLocks noChangeAspect="1"/>
          </p:cNvPicPr>
          <p:nvPr>
            <p:ph type="pic" idx="21"/>
          </p:nvPr>
        </p:nvPicPr>
        <p:blipFill>
          <a:blip r:embed="rId2">
            <a:extLst/>
          </a:blip>
          <a:srcRect l="21736" t="0" r="21736" b="0"/>
          <a:stretch>
            <a:fillRect/>
          </a:stretch>
        </p:blipFill>
        <p:spPr>
          <a:xfrm>
            <a:off x="12598400" y="3641951"/>
            <a:ext cx="10007600" cy="8851901"/>
          </a:xfrm>
          <a:prstGeom prst="rect">
            <a:avLst/>
          </a:prstGeom>
        </p:spPr>
      </p:pic>
      <p:sp>
        <p:nvSpPr>
          <p:cNvPr id="143" name="CONTINUED ISOLA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CONTINUED ISOLATION</a:t>
            </a:r>
          </a:p>
        </p:txBody>
      </p:sp>
      <p:sp>
        <p:nvSpPr>
          <p:cNvPr id="144" name="Physical issues:…"/>
          <p:cNvSpPr txBox="1"/>
          <p:nvPr>
            <p:ph type="body" sz="half" idx="1"/>
          </p:nvPr>
        </p:nvSpPr>
        <p:spPr>
          <a:prstGeom prst="rect">
            <a:avLst/>
          </a:prstGeom>
        </p:spPr>
        <p:txBody>
          <a:bodyPr/>
          <a:lstStyle/>
          <a:p>
            <a:pPr>
              <a:defRPr b="1">
                <a:latin typeface="Helvetica"/>
                <a:ea typeface="Helvetica"/>
                <a:cs typeface="Helvetica"/>
                <a:sym typeface="Helvetica"/>
              </a:defRPr>
            </a:pPr>
            <a:r>
              <a:t>Physical issues:</a:t>
            </a:r>
          </a:p>
          <a:p>
            <a:pPr lvl="1">
              <a:defRPr b="1">
                <a:latin typeface="Helvetica"/>
                <a:ea typeface="Helvetica"/>
                <a:cs typeface="Helvetica"/>
                <a:sym typeface="Helvetica"/>
              </a:defRPr>
            </a:pPr>
            <a:r>
              <a:t>Reduced physical activity/exercise</a:t>
            </a:r>
          </a:p>
          <a:p>
            <a:pPr lvl="1">
              <a:defRPr b="1">
                <a:latin typeface="Helvetica"/>
                <a:ea typeface="Helvetica"/>
                <a:cs typeface="Helvetica"/>
                <a:sym typeface="Helvetica"/>
              </a:defRPr>
            </a:pPr>
            <a:r>
              <a:t>Musculoskeletal issues</a:t>
            </a:r>
          </a:p>
          <a:p>
            <a:pPr lvl="1">
              <a:defRPr b="1">
                <a:latin typeface="Helvetica"/>
                <a:ea typeface="Helvetica"/>
                <a:cs typeface="Helvetica"/>
                <a:sym typeface="Helvetica"/>
              </a:defRPr>
            </a:pPr>
            <a:r>
              <a:t>Disturbed sleep patterns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lumOff val="5363"/>
              </a:schemeClr>
            </a:gs>
            <a:gs pos="100000">
              <a:schemeClr val="accent3">
                <a:lumOff val="-9685"/>
              </a:schemeClr>
            </a:gs>
          </a:gsLst>
          <a:lin ang="5400000" scaled="0"/>
        </a:gradFill>
      </p:bgPr>
    </p:bg>
    <p:spTree>
      <p:nvGrpSpPr>
        <p:cNvPr id="1" name=""/>
        <p:cNvGrpSpPr/>
        <p:nvPr/>
      </p:nvGrpSpPr>
      <p:grpSpPr>
        <a:xfrm>
          <a:off x="0" y="0"/>
          <a:ext cx="0" cy="0"/>
          <a:chOff x="0" y="0"/>
          <a:chExt cx="0" cy="0"/>
        </a:xfrm>
      </p:grpSpPr>
      <p:sp>
        <p:nvSpPr>
          <p:cNvPr id="146" name="CONTINUED ISOLATION"/>
          <p:cNvSpPr txBox="1"/>
          <p:nvPr>
            <p:ph type="title"/>
          </p:nvPr>
        </p:nvSpPr>
        <p:spPr>
          <a:prstGeom prst="rect">
            <a:avLst/>
          </a:prstGeom>
        </p:spPr>
        <p:txBody>
          <a:bodyPr/>
          <a:lstStyle>
            <a:lvl1pPr>
              <a:defRPr b="1" sz="9000">
                <a:latin typeface="Helvetica"/>
                <a:ea typeface="Helvetica"/>
                <a:cs typeface="Helvetica"/>
                <a:sym typeface="Helvetica"/>
              </a:defRPr>
            </a:lvl1pPr>
          </a:lstStyle>
          <a:p>
            <a:pPr/>
            <a:r>
              <a:t>CONTINUED ISOLATION</a:t>
            </a:r>
          </a:p>
        </p:txBody>
      </p:sp>
      <p:sp>
        <p:nvSpPr>
          <p:cNvPr id="147" name="Additional stressors:…"/>
          <p:cNvSpPr txBox="1"/>
          <p:nvPr>
            <p:ph type="body" idx="1"/>
          </p:nvPr>
        </p:nvSpPr>
        <p:spPr>
          <a:prstGeom prst="rect">
            <a:avLst/>
          </a:prstGeom>
        </p:spPr>
        <p:txBody>
          <a:bodyPr/>
          <a:lstStyle/>
          <a:p>
            <a:pPr marL="566927" indent="-566927" defTabSz="767715">
              <a:spcBef>
                <a:spcPts val="5400"/>
              </a:spcBef>
              <a:defRPr b="1" sz="4836">
                <a:latin typeface="Helvetica"/>
                <a:ea typeface="Helvetica"/>
                <a:cs typeface="Helvetica"/>
                <a:sym typeface="Helvetica"/>
              </a:defRPr>
            </a:pPr>
            <a:r>
              <a:t>Additional stressors:</a:t>
            </a:r>
          </a:p>
          <a:p>
            <a:pPr lvl="1" marL="1133855" indent="-566927" defTabSz="767715">
              <a:spcBef>
                <a:spcPts val="5400"/>
              </a:spcBef>
              <a:defRPr b="1" sz="4836">
                <a:latin typeface="Helvetica"/>
                <a:ea typeface="Helvetica"/>
                <a:cs typeface="Helvetica"/>
                <a:sym typeface="Helvetica"/>
              </a:defRPr>
            </a:pPr>
            <a:r>
              <a:t>Alienation</a:t>
            </a:r>
          </a:p>
          <a:p>
            <a:pPr lvl="2" marL="1700783" indent="-566927" defTabSz="767715">
              <a:spcBef>
                <a:spcPts val="5400"/>
              </a:spcBef>
              <a:defRPr b="1" sz="4836">
                <a:latin typeface="Helvetica"/>
                <a:ea typeface="Helvetica"/>
                <a:cs typeface="Helvetica"/>
                <a:sym typeface="Helvetica"/>
              </a:defRPr>
            </a:pPr>
            <a:r>
              <a:t>Work alienation refers to a state where employees are disengaged from work due to decreased levels of meaning and increased levels of isolation. (Hirshfeld &amp; Feild, 2000)</a:t>
            </a:r>
          </a:p>
          <a:p>
            <a:pPr lvl="3" marL="2267711" indent="-566927" defTabSz="767715">
              <a:spcBef>
                <a:spcPts val="5400"/>
              </a:spcBef>
              <a:defRPr b="1" sz="4836">
                <a:latin typeface="Helvetica"/>
                <a:ea typeface="Helvetica"/>
                <a:cs typeface="Helvetica"/>
                <a:sym typeface="Helvetica"/>
              </a:defRPr>
            </a:pPr>
            <a:r>
              <a:t>Example: Wrong conceptionalization and understanding of technology can bring alienation (Heidigger, 1954)</a:t>
            </a:r>
          </a:p>
          <a:p>
            <a:pPr lvl="1" marL="1133855" indent="-566927" defTabSz="767715">
              <a:spcBef>
                <a:spcPts val="5400"/>
              </a:spcBef>
              <a:defRPr b="1" sz="4836">
                <a:latin typeface="Helvetica"/>
                <a:ea typeface="Helvetica"/>
                <a:cs typeface="Helvetica"/>
                <a:sym typeface="Helvetica"/>
              </a:defRPr>
            </a:pPr>
            <a:r>
              <a:t>Zoom fatigue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