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3" r:id="rId1"/>
    <p:sldMasterId id="2147483764" r:id="rId2"/>
    <p:sldMasterId id="2147483753" r:id="rId3"/>
  </p:sldMasterIdLst>
  <p:notesMasterIdLst>
    <p:notesMasterId r:id="rId24"/>
  </p:notesMasterIdLst>
  <p:handoutMasterIdLst>
    <p:handoutMasterId r:id="rId25"/>
  </p:handoutMasterIdLst>
  <p:sldIdLst>
    <p:sldId id="3156" r:id="rId4"/>
    <p:sldId id="411" r:id="rId5"/>
    <p:sldId id="3190" r:id="rId6"/>
    <p:sldId id="3158" r:id="rId7"/>
    <p:sldId id="3192" r:id="rId8"/>
    <p:sldId id="3193" r:id="rId9"/>
    <p:sldId id="3208" r:id="rId10"/>
    <p:sldId id="3209" r:id="rId11"/>
    <p:sldId id="3210" r:id="rId12"/>
    <p:sldId id="3194" r:id="rId13"/>
    <p:sldId id="3196" r:id="rId14"/>
    <p:sldId id="3197" r:id="rId15"/>
    <p:sldId id="3198" r:id="rId16"/>
    <p:sldId id="3200" r:id="rId17"/>
    <p:sldId id="3201" r:id="rId18"/>
    <p:sldId id="3203" r:id="rId19"/>
    <p:sldId id="3202" r:id="rId20"/>
    <p:sldId id="3204" r:id="rId21"/>
    <p:sldId id="3206" r:id="rId22"/>
    <p:sldId id="3161" r:id="rId23"/>
  </p:sldIdLst>
  <p:sldSz cx="9144000" cy="6858000" type="letter"/>
  <p:notesSz cx="6858000" cy="93138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nson, Nicole Marie" initials="SNM" lastIdx="1" clrIdx="0">
    <p:extLst>
      <p:ext uri="{19B8F6BF-5375-455C-9EA6-DF929625EA0E}">
        <p15:presenceInfo xmlns:p15="http://schemas.microsoft.com/office/powerpoint/2012/main" userId="S-1-5-21-2509641344-1052565914-3260824488-395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E2E6E8"/>
    <a:srgbClr val="F1F2F3"/>
    <a:srgbClr val="F2F3F4"/>
    <a:srgbClr val="82817C"/>
    <a:srgbClr val="5A5853"/>
    <a:srgbClr val="D4D7DE"/>
    <a:srgbClr val="E1E3E8"/>
    <a:srgbClr val="BFC9CF"/>
    <a:srgbClr val="4C4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 autoAdjust="0"/>
    <p:restoredTop sz="28636" autoAdjust="0"/>
  </p:normalViewPr>
  <p:slideViewPr>
    <p:cSldViewPr snapToGrid="0" snapToObjects="1">
      <p:cViewPr varScale="1">
        <p:scale>
          <a:sx n="26" d="100"/>
          <a:sy n="26" d="100"/>
        </p:scale>
        <p:origin x="25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756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C9309A-D8A1-47BF-A6E1-A6FDB84A1D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2"/>
            <a:ext cx="2972741" cy="467850"/>
          </a:xfrm>
          <a:prstGeom prst="rect">
            <a:avLst/>
          </a:prstGeom>
        </p:spPr>
        <p:txBody>
          <a:bodyPr vert="horz" lIns="128720" tIns="64360" rIns="128720" bIns="64360" rtlCol="0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3C60F-2F65-4707-A5A9-49BCEB2C29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260" y="2"/>
            <a:ext cx="2970390" cy="467850"/>
          </a:xfrm>
          <a:prstGeom prst="rect">
            <a:avLst/>
          </a:prstGeom>
        </p:spPr>
        <p:txBody>
          <a:bodyPr vert="horz" lIns="128720" tIns="64360" rIns="128720" bIns="64360" rtlCol="0"/>
          <a:lstStyle>
            <a:lvl1pPr algn="r">
              <a:defRPr sz="1700"/>
            </a:lvl1pPr>
          </a:lstStyle>
          <a:p>
            <a:fld id="{05982DDE-1673-4FAD-ABA7-B01B4E41DD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4E268-706B-4645-A9CA-030372244A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8846017"/>
            <a:ext cx="2972741" cy="467848"/>
          </a:xfrm>
          <a:prstGeom prst="rect">
            <a:avLst/>
          </a:prstGeom>
        </p:spPr>
        <p:txBody>
          <a:bodyPr vert="horz" lIns="128720" tIns="64360" rIns="128720" bIns="64360" rtlCol="0" anchor="b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1A59A-014C-4195-86B0-744A65A318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260" y="8846017"/>
            <a:ext cx="2970390" cy="467848"/>
          </a:xfrm>
          <a:prstGeom prst="rect">
            <a:avLst/>
          </a:prstGeom>
        </p:spPr>
        <p:txBody>
          <a:bodyPr vert="horz" lIns="128720" tIns="64360" rIns="128720" bIns="64360" rtlCol="0" anchor="b"/>
          <a:lstStyle>
            <a:lvl1pPr algn="r">
              <a:defRPr sz="1700"/>
            </a:lvl1pPr>
          </a:lstStyle>
          <a:p>
            <a:fld id="{06E4A8E0-CBC9-4654-A5E4-C16A20946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456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71800" cy="923083"/>
          </a:xfrm>
          <a:prstGeom prst="rect">
            <a:avLst/>
          </a:prstGeom>
        </p:spPr>
        <p:txBody>
          <a:bodyPr vert="horz" lIns="128720" tIns="64360" rIns="128720" bIns="64360" rtlCol="0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3"/>
            <a:ext cx="2971800" cy="923083"/>
          </a:xfrm>
          <a:prstGeom prst="rect">
            <a:avLst/>
          </a:prstGeom>
        </p:spPr>
        <p:txBody>
          <a:bodyPr vert="horz" lIns="128720" tIns="64360" rIns="128720" bIns="64360" rtlCol="0"/>
          <a:lstStyle>
            <a:lvl1pPr algn="r">
              <a:defRPr sz="1700"/>
            </a:lvl1pPr>
          </a:lstStyle>
          <a:p>
            <a:fld id="{7B3ACEC6-FD2B-364A-87A5-E4E57BEBA3D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22475" y="606425"/>
            <a:ext cx="3081338" cy="2312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8720" tIns="64360" rIns="128720" bIns="643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3321" y="3002352"/>
            <a:ext cx="6169916" cy="5704504"/>
          </a:xfrm>
          <a:prstGeom prst="rect">
            <a:avLst/>
          </a:prstGeom>
        </p:spPr>
        <p:txBody>
          <a:bodyPr vert="horz" lIns="128720" tIns="64360" rIns="128720" bIns="64360" rtlCol="0"/>
          <a:lstStyle/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10840" y="8251130"/>
            <a:ext cx="2971800" cy="923080"/>
          </a:xfrm>
          <a:prstGeom prst="rect">
            <a:avLst/>
          </a:prstGeom>
        </p:spPr>
        <p:txBody>
          <a:bodyPr vert="horz" lIns="128720" tIns="64360" rIns="128720" bIns="64360" rtlCol="0" anchor="b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5369" y="8251130"/>
            <a:ext cx="2971800" cy="923080"/>
          </a:xfrm>
          <a:prstGeom prst="rect">
            <a:avLst/>
          </a:prstGeom>
        </p:spPr>
        <p:txBody>
          <a:bodyPr vert="horz" lIns="128720" tIns="64360" rIns="128720" bIns="64360" rtlCol="0" anchor="b"/>
          <a:lstStyle>
            <a:lvl1pPr algn="r">
              <a:defRPr sz="1700"/>
            </a:lvl1pPr>
          </a:lstStyle>
          <a:p>
            <a:fld id="{FA2322D7-5974-A64C-97E5-5150CB045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28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1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1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81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53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0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6E45-159A-437B-9313-7EFE5BEEF6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6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7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3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0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B947D-A014-4A42-876B-86248CFCBF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5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70">
              <a:defRPr/>
            </a:pPr>
            <a:fld id="{137D11FC-447A-4EDA-B98C-CF9B20224A98}" type="slidenum">
              <a:rPr lang="en-US" sz="1200">
                <a:solidFill>
                  <a:prstClr val="black"/>
                </a:solidFill>
              </a:rPr>
              <a:pPr defTabSz="457170">
                <a:defRPr/>
              </a:pPr>
              <a:t>2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1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3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2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7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8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047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335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358900"/>
            <a:ext cx="231933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CARLI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906838"/>
            <a:ext cx="223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7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95850"/>
            <a:ext cx="9144000" cy="15128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8952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4455" y="5323454"/>
            <a:ext cx="7273636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004455" y="4504306"/>
            <a:ext cx="7490258" cy="819148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21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9350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0980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4230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68329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2598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759030"/>
            <a:ext cx="4733307" cy="5440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5160963" y="758825"/>
            <a:ext cx="3763962" cy="24733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60963" y="3394075"/>
            <a:ext cx="3763962" cy="28051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83556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1397001"/>
            <a:ext cx="8497125" cy="376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50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5369700"/>
            <a:ext cx="8497125" cy="86484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312057" y="1004888"/>
            <a:ext cx="8496981" cy="41449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0170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91038" cy="63849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1" y="0"/>
            <a:ext cx="4572000" cy="3290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3371997"/>
            <a:ext cx="4572000" cy="301292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128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" y="9769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eResource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741613"/>
            <a:ext cx="50561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51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854016"/>
            <a:ext cx="8497125" cy="5380530"/>
          </a:xfrm>
        </p:spPr>
        <p:txBody>
          <a:bodyPr/>
          <a:lstStyle>
            <a:lvl1pPr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b="1" cap="all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224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358900"/>
            <a:ext cx="231933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CARLI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906838"/>
            <a:ext cx="223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39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" y="9769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eResource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741613"/>
            <a:ext cx="50561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10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" y="12273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9" descr="iShare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725738"/>
            <a:ext cx="34258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036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0" y="-19538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9" descr="CollectionsManagement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82900"/>
            <a:ext cx="8509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75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" y="12991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9" descr="DigitalCollection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92413"/>
            <a:ext cx="71628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12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" y="22042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3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30187" y="634995"/>
            <a:ext cx="4226357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11"/>
          </p:nvPr>
        </p:nvSpPr>
        <p:spPr>
          <a:xfrm>
            <a:off x="4572000" y="634995"/>
            <a:ext cx="428307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30188" y="5599113"/>
            <a:ext cx="8624887" cy="635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90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621338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48927" y="273050"/>
            <a:ext cx="3008313" cy="6736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5216" y="273050"/>
            <a:ext cx="4888345" cy="5853113"/>
          </a:xfrm>
        </p:spPr>
        <p:txBody>
          <a:bodyPr/>
          <a:lstStyle>
            <a:lvl1pPr>
              <a:defRPr sz="2600" b="0" i="0" cap="all">
                <a:solidFill>
                  <a:schemeClr val="bg2"/>
                </a:solidFill>
                <a:latin typeface="+mj-lt"/>
              </a:defRPr>
            </a:lvl1pPr>
            <a:lvl2pPr marL="0" indent="0">
              <a:buFontTx/>
              <a:buNone/>
              <a:defRPr sz="1600" b="0" i="0">
                <a:solidFill>
                  <a:schemeClr val="bg2"/>
                </a:solidFill>
                <a:latin typeface="+mj-lt"/>
              </a:defRPr>
            </a:lvl2pPr>
            <a:lvl3pPr marL="228600" indent="0">
              <a:spcBef>
                <a:spcPts val="500"/>
              </a:spcBef>
              <a:buFontTx/>
              <a:buNone/>
              <a:defRPr sz="1200" b="0" i="0">
                <a:solidFill>
                  <a:schemeClr val="bg2"/>
                </a:solidFill>
                <a:latin typeface="+mj-lt"/>
              </a:defRPr>
            </a:lvl3pPr>
            <a:lvl4pPr>
              <a:defRPr sz="2000" b="0" i="0">
                <a:latin typeface="+mj-lt"/>
              </a:defRPr>
            </a:lvl4pPr>
            <a:lvl5pPr>
              <a:defRPr sz="2000" b="0" i="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8927" y="1054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933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250113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3164" cy="683635"/>
          </a:xfrm>
        </p:spPr>
        <p:txBody>
          <a:bodyPr>
            <a:normAutofit/>
          </a:bodyPr>
          <a:lstStyle>
            <a:lvl1pPr algn="l">
              <a:defRPr sz="2400" b="0" i="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154546"/>
            <a:ext cx="6492875" cy="49065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31075" y="0"/>
            <a:ext cx="1812925" cy="1639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1075" y="1708440"/>
            <a:ext cx="1812925" cy="23320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331075" y="4122305"/>
            <a:ext cx="1812925" cy="22812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954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" y="12273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19" descr="iShare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725738"/>
            <a:ext cx="34258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84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95850"/>
            <a:ext cx="9144000" cy="15128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8952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4455" y="5323454"/>
            <a:ext cx="7273636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004455" y="4504306"/>
            <a:ext cx="7490258" cy="819148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963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66080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33350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46253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61060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26605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759030"/>
            <a:ext cx="4733307" cy="5440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5160963" y="758825"/>
            <a:ext cx="3763962" cy="24733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60963" y="3394075"/>
            <a:ext cx="3763962" cy="28051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20903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1397001"/>
            <a:ext cx="8497125" cy="376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87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5369700"/>
            <a:ext cx="8497125" cy="86484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312057" y="1004888"/>
            <a:ext cx="8496981" cy="41449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962222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91038" cy="63849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1" y="0"/>
            <a:ext cx="4572000" cy="3290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3371997"/>
            <a:ext cx="4572000" cy="301292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661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0" y="-19538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19" descr="CollectionsManagement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82900"/>
            <a:ext cx="8509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18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DD5F4-8AF8-46B9-B655-FECF27EF63FD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54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DC33F-8D7B-46CC-9F59-1A17976147CE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78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1397001"/>
            <a:ext cx="8497125" cy="376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08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8C3B5-686B-1F40-9ED3-3D2FC653CA38}"/>
              </a:ext>
            </a:extLst>
          </p:cNvPr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759030"/>
            <a:ext cx="4733307" cy="5440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5160963" y="758825"/>
            <a:ext cx="3763962" cy="24733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60963" y="3394075"/>
            <a:ext cx="3763962" cy="28051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5859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71EE5C-CCAA-C14A-A5B1-46F66B6E6EAE}"/>
              </a:ext>
            </a:extLst>
          </p:cNvPr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5369700"/>
            <a:ext cx="8497125" cy="86484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312057" y="1004888"/>
            <a:ext cx="8496981" cy="41449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5138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" y="12991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19" descr="DigitalCollection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92413"/>
            <a:ext cx="71628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4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" y="22042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5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30187" y="634995"/>
            <a:ext cx="4226357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11"/>
          </p:nvPr>
        </p:nvSpPr>
        <p:spPr>
          <a:xfrm>
            <a:off x="4572000" y="634995"/>
            <a:ext cx="428307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30188" y="5599113"/>
            <a:ext cx="8624887" cy="635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7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621338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48927" y="273050"/>
            <a:ext cx="3008313" cy="6736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5216" y="273050"/>
            <a:ext cx="4888345" cy="5853113"/>
          </a:xfrm>
        </p:spPr>
        <p:txBody>
          <a:bodyPr/>
          <a:lstStyle>
            <a:lvl1pPr>
              <a:defRPr sz="2600" b="0" i="0" cap="all">
                <a:solidFill>
                  <a:schemeClr val="bg2"/>
                </a:solidFill>
                <a:latin typeface="+mj-lt"/>
              </a:defRPr>
            </a:lvl1pPr>
            <a:lvl2pPr marL="0" indent="0">
              <a:buFontTx/>
              <a:buNone/>
              <a:defRPr sz="1600" b="0" i="0">
                <a:solidFill>
                  <a:schemeClr val="bg2"/>
                </a:solidFill>
                <a:latin typeface="+mj-lt"/>
              </a:defRPr>
            </a:lvl2pPr>
            <a:lvl3pPr marL="228600" indent="0">
              <a:spcBef>
                <a:spcPts val="500"/>
              </a:spcBef>
              <a:buFontTx/>
              <a:buNone/>
              <a:defRPr sz="1200" b="0" i="0">
                <a:solidFill>
                  <a:schemeClr val="bg2"/>
                </a:solidFill>
                <a:latin typeface="+mj-lt"/>
              </a:defRPr>
            </a:lvl3pPr>
            <a:lvl4pPr>
              <a:defRPr sz="2000" b="0" i="0">
                <a:latin typeface="+mj-lt"/>
              </a:defRPr>
            </a:lvl4pPr>
            <a:lvl5pPr>
              <a:defRPr sz="2000" b="0" i="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8927" y="1054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72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250113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3164" cy="683635"/>
          </a:xfrm>
        </p:spPr>
        <p:txBody>
          <a:bodyPr>
            <a:normAutofit/>
          </a:bodyPr>
          <a:lstStyle>
            <a:lvl1pPr algn="l">
              <a:defRPr sz="2400" b="0" i="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154546"/>
            <a:ext cx="6492875" cy="49065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31075" y="0"/>
            <a:ext cx="1812925" cy="1639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1075" y="1708440"/>
            <a:ext cx="1812925" cy="23320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331075" y="4122305"/>
            <a:ext cx="1812925" cy="22812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125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1" y="6450775"/>
            <a:ext cx="9152952" cy="415057"/>
            <a:chOff x="126124" y="6360379"/>
            <a:chExt cx="9091992" cy="504457"/>
          </a:xfrm>
        </p:grpSpPr>
        <p:sp>
          <p:nvSpPr>
            <p:cNvPr id="9" name="Rectangle 8"/>
            <p:cNvSpPr/>
            <p:nvPr userDrawn="1"/>
          </p:nvSpPr>
          <p:spPr>
            <a:xfrm>
              <a:off x="126124" y="6363184"/>
              <a:ext cx="8680743" cy="501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1031" name="Group 9"/>
            <p:cNvGrpSpPr>
              <a:grpSpLocks/>
            </p:cNvGrpSpPr>
            <p:nvPr/>
          </p:nvGrpSpPr>
          <p:grpSpPr bwMode="auto"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321173" y="6360379"/>
                <a:ext cx="1480460" cy="501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72123" y="6360379"/>
                <a:ext cx="1480439" cy="5016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89407" y="6360379"/>
                <a:ext cx="1514105" cy="5016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40335" y="6360379"/>
                <a:ext cx="1480460" cy="5016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682839" y="6360379"/>
                <a:ext cx="1480439" cy="5016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54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88" r:id="rId7"/>
    <p:sldLayoutId id="2147483751" r:id="rId8"/>
    <p:sldLayoutId id="2147483787" r:id="rId9"/>
    <p:sldLayoutId id="2147483786" r:id="rId10"/>
    <p:sldLayoutId id="2147483789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5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1" y="6450775"/>
            <a:ext cx="9152952" cy="415057"/>
            <a:chOff x="126124" y="6360379"/>
            <a:chExt cx="9091992" cy="504457"/>
          </a:xfrm>
        </p:grpSpPr>
        <p:sp>
          <p:nvSpPr>
            <p:cNvPr id="9" name="Rectangle 8"/>
            <p:cNvSpPr/>
            <p:nvPr userDrawn="1"/>
          </p:nvSpPr>
          <p:spPr>
            <a:xfrm>
              <a:off x="126124" y="6363184"/>
              <a:ext cx="8680743" cy="501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031" name="Group 9"/>
            <p:cNvGrpSpPr>
              <a:grpSpLocks/>
            </p:cNvGrpSpPr>
            <p:nvPr/>
          </p:nvGrpSpPr>
          <p:grpSpPr bwMode="auto"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321173" y="6360379"/>
                <a:ext cx="1480460" cy="501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72123" y="6360379"/>
                <a:ext cx="1480439" cy="5016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89407" y="6360379"/>
                <a:ext cx="1514105" cy="5016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40335" y="6360379"/>
                <a:ext cx="1480460" cy="5016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682839" y="6360379"/>
                <a:ext cx="1480439" cy="5016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82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DC0E10-881E-9C44-B935-2691859B21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523BDDA-0FA7-9745-BF35-BC338895E3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7">
            <a:extLst>
              <a:ext uri="{FF2B5EF4-FFF2-40B4-BE49-F238E27FC236}">
                <a16:creationId xmlns:a16="http://schemas.microsoft.com/office/drawing/2014/main" id="{99BFE2B3-7AB6-5A4A-B259-4D8B806F3F0F}"/>
              </a:ext>
            </a:extLst>
          </p:cNvPr>
          <p:cNvGrpSpPr>
            <a:grpSpLocks/>
          </p:cNvGrpSpPr>
          <p:nvPr/>
        </p:nvGrpSpPr>
        <p:grpSpPr bwMode="auto">
          <a:xfrm>
            <a:off x="0" y="6450013"/>
            <a:ext cx="9153525" cy="415925"/>
            <a:chOff x="126124" y="6360379"/>
            <a:chExt cx="9091992" cy="5044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8ED534-06E7-524C-85C2-9B967EAA8EF2}"/>
                </a:ext>
              </a:extLst>
            </p:cNvPr>
            <p:cNvSpPr/>
            <p:nvPr userDrawn="1"/>
          </p:nvSpPr>
          <p:spPr>
            <a:xfrm>
              <a:off x="126124" y="6362304"/>
              <a:ext cx="8680440" cy="5025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1030" name="Group 9">
              <a:extLst>
                <a:ext uri="{FF2B5EF4-FFF2-40B4-BE49-F238E27FC236}">
                  <a16:creationId xmlns:a16="http://schemas.microsoft.com/office/drawing/2014/main" id="{71DB27F9-D974-A341-9CBD-A751C3088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E1F996-4A4A-8443-824A-5A6B0B60DBAD}"/>
                  </a:ext>
                </a:extLst>
              </p:cNvPr>
              <p:cNvSpPr/>
              <p:nvPr/>
            </p:nvSpPr>
            <p:spPr>
              <a:xfrm>
                <a:off x="6331076" y="6360379"/>
                <a:ext cx="1470557" cy="50253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2260AE5-2183-C042-A2FC-AF50811C9CC2}"/>
                  </a:ext>
                </a:extLst>
              </p:cNvPr>
              <p:cNvSpPr/>
              <p:nvPr/>
            </p:nvSpPr>
            <p:spPr>
              <a:xfrm>
                <a:off x="4559734" y="6360379"/>
                <a:ext cx="1503968" cy="5025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A1C362E-AC42-DD44-B339-9A3DE318CE43}"/>
                  </a:ext>
                </a:extLst>
              </p:cNvPr>
              <p:cNvSpPr/>
              <p:nvPr/>
            </p:nvSpPr>
            <p:spPr>
              <a:xfrm>
                <a:off x="2788370" y="6360379"/>
                <a:ext cx="1503989" cy="50253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27EBA2-113F-F748-91AF-19CA918E4C06}"/>
                  </a:ext>
                </a:extLst>
              </p:cNvPr>
              <p:cNvSpPr/>
              <p:nvPr/>
            </p:nvSpPr>
            <p:spPr>
              <a:xfrm>
                <a:off x="1050439" y="6360379"/>
                <a:ext cx="1470557" cy="50253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7FCECA-A556-654A-B438-71D2687C4CD0}"/>
                  </a:ext>
                </a:extLst>
              </p:cNvPr>
              <p:cNvSpPr/>
              <p:nvPr/>
            </p:nvSpPr>
            <p:spPr>
              <a:xfrm>
                <a:off x="-687492" y="6360379"/>
                <a:ext cx="1470557" cy="50253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0" r:id="rId2"/>
    <p:sldLayoutId id="2147483752" r:id="rId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defRPr sz="2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creativecommons.org/licenses/by-nc-sa/2.0/?ref=ccsearch&amp;atype=rich" TargetMode="External"/><Relationship Id="rId4" Type="http://schemas.openxmlformats.org/officeDocument/2006/relationships/hyperlink" Target="https://www.flickr.com/photos/7155605@N0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carli.illinois.edu/products-services/collections-management/open-ed-resource-over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carli.illinois.edu/illinois-scoers-workshops" TargetMode="External"/><Relationship Id="rId4" Type="http://schemas.openxmlformats.org/officeDocument/2006/relationships/hyperlink" Target="https://www.carli.illinois.edu/professional-development-allian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EE9A46BF-9D00-5432-00A4-4B749D788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05" y="5274806"/>
            <a:ext cx="7845576" cy="94048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Open Illinois: </a:t>
            </a:r>
            <a:br>
              <a:rPr lang="en-US" b="1" dirty="0">
                <a:solidFill>
                  <a:schemeClr val="bg2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bg2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Advancing Statewide OER Efforts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3058F8-6761-8432-ACE7-880D10AF185D}"/>
              </a:ext>
            </a:extLst>
          </p:cNvPr>
          <p:cNvSpPr/>
          <p:nvPr/>
        </p:nvSpPr>
        <p:spPr>
          <a:xfrm>
            <a:off x="0" y="1"/>
            <a:ext cx="9144000" cy="970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A32EE68-9E9B-BEFC-99AC-31EC5FFAAF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8371" b="18371"/>
          <a:stretch/>
        </p:blipFill>
        <p:spPr>
          <a:xfrm>
            <a:off x="0" y="1254185"/>
            <a:ext cx="9144000" cy="3841872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ED7243A-0B75-A564-5181-22D89AAA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5377" y="1285369"/>
            <a:ext cx="3038623" cy="374619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Georgia Pro" panose="02040502050405020303" pitchFamily="18" charset="0"/>
              </a:rPr>
              <a:t>“Starved Rock State Park” photo by Tom Shockey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eorgia Pro" panose="02040502050405020303" pitchFamily="18" charset="0"/>
              </a:rPr>
              <a:t> is licensed under CC BY 2.0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90F8660A-696C-FA87-5681-0AA5222FC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1" y="0"/>
            <a:ext cx="3019335" cy="12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2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00F367-74DB-4279-8F67-22F0A209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Collaborate &amp; Create - Institutions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9E5172-527F-41C1-AF3E-FE543210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86" y="405411"/>
            <a:ext cx="7271857" cy="58351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4CBCCE-DC4B-4356-8DA7-99397B8CFA6F}"/>
              </a:ext>
            </a:extLst>
          </p:cNvPr>
          <p:cNvSpPr/>
          <p:nvPr/>
        </p:nvSpPr>
        <p:spPr>
          <a:xfrm>
            <a:off x="3177153" y="1008207"/>
            <a:ext cx="929897" cy="2555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7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A1CF7-2438-E68B-DA99-9A8FBC9E8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542" y="311499"/>
            <a:ext cx="6252063" cy="3275080"/>
          </a:xfrm>
        </p:spPr>
        <p:txBody>
          <a:bodyPr/>
          <a:lstStyle/>
          <a:p>
            <a:r>
              <a:rPr lang="en-US" sz="2400" b="1" dirty="0"/>
              <a:t>Why the Open Textbooks Pilot Program?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Approached by our members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Able to work at scale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Able to insure statewide participation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r>
              <a:rPr lang="en-US" sz="2800" dirty="0"/>
              <a:t>Illinois SCOERs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9F7320-95ED-0045-AC80-BDD304F2E6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0A76A-4ECC-3E6A-E23F-A4E49CD339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1073" y="4109030"/>
            <a:ext cx="1812925" cy="2281238"/>
          </a:xfrm>
          <a:solidFill>
            <a:schemeClr val="accent5">
              <a:lumMod val="60000"/>
              <a:lumOff val="40000"/>
            </a:schemeClr>
          </a:solidFill>
        </p:spPr>
      </p:sp>
      <p:pic>
        <p:nvPicPr>
          <p:cNvPr id="1026" name="Picture 2" descr="US Department of Education">
            <a:extLst>
              <a:ext uri="{FF2B5EF4-FFF2-40B4-BE49-F238E27FC236}">
                <a16:creationId xmlns:a16="http://schemas.microsoft.com/office/drawing/2014/main" id="{04DBD5FC-C8E3-E641-6796-C5E3E448A7B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47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03D4C-55E0-57FB-47F6-09D255C5F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06" r="81180" b="1"/>
          <a:stretch/>
        </p:blipFill>
        <p:spPr>
          <a:xfrm>
            <a:off x="7469890" y="2044691"/>
            <a:ext cx="1535293" cy="1659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156150-6D8E-A6F6-80A5-16690E13E60E}"/>
              </a:ext>
            </a:extLst>
          </p:cNvPr>
          <p:cNvSpPr/>
          <p:nvPr/>
        </p:nvSpPr>
        <p:spPr>
          <a:xfrm>
            <a:off x="7331075" y="4764839"/>
            <a:ext cx="18129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FIPSE</a:t>
            </a:r>
          </a:p>
        </p:txBody>
      </p:sp>
    </p:spTree>
    <p:extLst>
      <p:ext uri="{BB962C8B-B14F-4D97-AF65-F5344CB8AC3E}">
        <p14:creationId xmlns:p14="http://schemas.microsoft.com/office/powerpoint/2010/main" val="370766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C7313C-EE55-3245-BBDF-D3AADAB39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85" y="878771"/>
            <a:ext cx="8229600" cy="54441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 textbook costs for high-enrollment courses in the focus area in CARLI member institutions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student learning outcomes by increasing the use of open-source materials by including personal learning experiences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local expertise about OER and ancillaries creation, publishing, dissemination, adoption, and use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scalable OER model that can be replicated across multiple disciplines and institutions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F96069-8417-D249-8638-F31E7823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117111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77E63D-5D07-47E9-9F58-C9724612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476668"/>
            <a:ext cx="8322542" cy="59046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Partners include: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Illinois Board of Higher Education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Illinois Community College Board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Illinois Department of Commerce and Economic Opportunity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Illinois Library Association</a:t>
            </a:r>
          </a:p>
          <a:p>
            <a:pPr lvl="1" indent="-537210">
              <a:lnSpc>
                <a:spcPct val="120000"/>
              </a:lnSpc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University of Illinois Division of Disability Resources and Educational Services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Illinois Press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Illinois Secretary of State/Illinois State Library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Sciences Librarians of Illinois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CARLI’s OER Committee</a:t>
            </a:r>
          </a:p>
          <a:p>
            <a:pPr lvl="1" indent="-537210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CARLI’s member institutions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1AC694-ABBA-4D44-AC2D-78FC705B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statewide collaboration</a:t>
            </a:r>
          </a:p>
        </p:txBody>
      </p:sp>
      <p:pic>
        <p:nvPicPr>
          <p:cNvPr id="5" name="Graphic 4" descr="Boardroom with solid fill">
            <a:extLst>
              <a:ext uri="{FF2B5EF4-FFF2-40B4-BE49-F238E27FC236}">
                <a16:creationId xmlns:a16="http://schemas.microsoft.com/office/drawing/2014/main" id="{3F3C9428-6BEC-458F-A160-C0AFF0D36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4377" y="206613"/>
            <a:ext cx="1890222" cy="18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2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2">
            <a:extLst>
              <a:ext uri="{FF2B5EF4-FFF2-40B4-BE49-F238E27FC236}">
                <a16:creationId xmlns:a16="http://schemas.microsoft.com/office/drawing/2014/main" id="{7B642DB0-E1B5-DD40-AE62-ABCCBC1F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88" y="592853"/>
            <a:ext cx="4653311" cy="5797899"/>
          </a:xfrm>
        </p:spPr>
        <p:txBody>
          <a:bodyPr/>
          <a:lstStyle/>
          <a:p>
            <a:pPr marL="285750" indent="-285750">
              <a:buSzPct val="103000"/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CARLI Governing Members </a:t>
            </a:r>
          </a:p>
          <a:p>
            <a:pPr marL="285750" indent="-285750">
              <a:buSzPct val="103000"/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Application teams (“workgroups”) can include institutions that are not CARLI Governing Members</a:t>
            </a:r>
          </a:p>
          <a:p>
            <a:pPr marL="285750" indent="-285750">
              <a:buSzPct val="103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Workgroups must include: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librarian/library staff member who will serve as sub-grant coordinator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least one subject matter specialist or author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instructional designer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3D printing coordinator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copyright coordinator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accessibility coordinator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proofreader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75488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industry/sector representative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8D79D-B3A7-B540-A051-E64B389D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8" y="-95250"/>
            <a:ext cx="8229600" cy="6032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Eligibility</a:t>
            </a:r>
            <a:endParaRPr lang="en-US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4" name="Picture Placeholder 3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0447502C-21E4-44CE-BF39-B9106714ED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338" r="5338"/>
          <a:stretch>
            <a:fillRect/>
          </a:stretch>
        </p:blipFill>
        <p:spPr>
          <a:xfrm>
            <a:off x="5160963" y="2953552"/>
            <a:ext cx="3763962" cy="28051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E10B1-7E2C-47C4-B596-6279B32C764B}"/>
              </a:ext>
            </a:extLst>
          </p:cNvPr>
          <p:cNvSpPr txBox="1"/>
          <p:nvPr/>
        </p:nvSpPr>
        <p:spPr>
          <a:xfrm>
            <a:off x="4974672" y="5930225"/>
            <a:ext cx="416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effectLst/>
                <a:latin typeface="Source Sans Pro" panose="020B0503030403020204" pitchFamily="34" charset="0"/>
              </a:rPr>
              <a:t>This Image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by </a:t>
            </a:r>
            <a:r>
              <a:rPr lang="en-US" sz="1600" b="0" i="0" u="none" strike="noStrike" dirty="0">
                <a:solidFill>
                  <a:srgbClr val="E23600"/>
                </a:solidFill>
                <a:effectLst/>
                <a:latin typeface="Source Sans Pro" panose="020B0503030403020204" pitchFamily="34" charset="0"/>
                <a:hlinkClick r:id="rId4"/>
              </a:rPr>
              <a:t>International Livestock Research Institute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is licensed under </a:t>
            </a:r>
            <a:r>
              <a:rPr lang="en-US" sz="1600" b="0" i="0" u="none" strike="noStrike" dirty="0">
                <a:solidFill>
                  <a:srgbClr val="E23600"/>
                </a:solidFill>
                <a:effectLst/>
                <a:latin typeface="Source Sans Pro" panose="020B0503030403020204" pitchFamily="34" charset="0"/>
                <a:hlinkClick r:id="rId5"/>
              </a:rPr>
              <a:t>CC BY-NC-SA 2.0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189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AADCD3-EF11-4CEC-B60D-E2FD58F3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18" y="1082243"/>
            <a:ext cx="8497125" cy="4772292"/>
          </a:xfrm>
        </p:spPr>
        <p:txBody>
          <a:bodyPr/>
          <a:lstStyle/>
          <a:p>
            <a:pPr algn="l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Illinois SCOERs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sub-awards available in the focus area:</a:t>
            </a:r>
          </a:p>
          <a:p>
            <a:pPr lvl="1" indent="0">
              <a:buNone/>
            </a:pPr>
            <a: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Human Condition: Care, Development, and Lifespan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minimum of eight peer-reviewed OER textbooks/ancillary materials will be developed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several FIPSE grants who initiall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80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partial funding and later made whole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FBBFE6-1D27-42D0-AC5D-35B18316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785"/>
            <a:ext cx="9143999" cy="602796"/>
          </a:xfrm>
        </p:spPr>
        <p:txBody>
          <a:bodyPr>
            <a:normAutofit/>
          </a:bodyPr>
          <a:lstStyle/>
          <a:p>
            <a:r>
              <a:rPr lang="en-US" sz="1400" b="1" dirty="0"/>
              <a:t>Thanks to CONGRESS and ED/Fund for the Improvement of Postsecondary Education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69B7D8E-4B7B-48CC-90DD-750F2820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380" y="523295"/>
            <a:ext cx="1850494" cy="1144454"/>
          </a:xfrm>
          <a:prstGeom prst="rect">
            <a:avLst/>
          </a:prstGeom>
        </p:spPr>
      </p:pic>
      <p:pic>
        <p:nvPicPr>
          <p:cNvPr id="1026" name="Picture 2" descr="US Department of Education">
            <a:extLst>
              <a:ext uri="{FF2B5EF4-FFF2-40B4-BE49-F238E27FC236}">
                <a16:creationId xmlns:a16="http://schemas.microsoft.com/office/drawing/2014/main" id="{9B33AA9F-394F-4062-8734-CBA15ED1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97" y="523295"/>
            <a:ext cx="1175023" cy="11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0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8CC5CE-018E-E614-BAA2-7C92DA75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927" y="273050"/>
            <a:ext cx="3008313" cy="673677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Round One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02B32CD-0557-EBD8-8D77-A4773FF37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82" y="4110"/>
            <a:ext cx="3798393" cy="6906171"/>
          </a:xfrm>
          <a:noFill/>
          <a:ln>
            <a:solidFill>
              <a:schemeClr val="accent1"/>
            </a:solidFill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80C6503-BC75-289D-DF9A-B1EA42B10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8927" y="1054105"/>
            <a:ext cx="3008313" cy="2784366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Nine Subgrant Awards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Thirteen institutions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Statewide representation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98DEA-AD8E-8069-9029-64D6A597B59F}"/>
              </a:ext>
            </a:extLst>
          </p:cNvPr>
          <p:cNvSpPr txBox="1"/>
          <p:nvPr/>
        </p:nvSpPr>
        <p:spPr>
          <a:xfrm>
            <a:off x="5840689" y="4166270"/>
            <a:ext cx="2469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353484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BDAF2D-8EF7-CCDE-F11B-0197DE9B5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" y="537700"/>
            <a:ext cx="9047018" cy="5670468"/>
          </a:xfrm>
        </p:spPr>
        <p:txBody>
          <a:bodyPr/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Roosevelt University, DePaul University,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Harper College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“Development and Implementation of Open-Access Problems and Activities for Health-Focused Chemistry Courses”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Nursing/Health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Illinois Central College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“Nurse Assistant Training OER” 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University of Illinois Chicago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“Advancing Open Educational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Visual 	Pedagogy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DIverRse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ASPIRE” 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University of Illinois Urbana-Champaign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Carle College of Medicine 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Knox 	College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	“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Female Reproductive System and Women’s Health Through a Multidisciplinary Lens” 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City Colleges of Chicago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Olive-Harvey College, “Institutional Strategies for Increasing 	Student Success: Equity and Open Educational Resources” 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Morton College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“Diverse Approach to Language Development” 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University of Illinois Springfield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“The Psychology of Exceptional Children”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Physical Therapy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Southern Illinois University Carbondale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“Anatomy and Physiology for Allied 	Health 	Professions”  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Public Administration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National Louis University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“Cultural Humility in Public Administration”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931B26-5590-74D1-4F76-F0202F82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Nine Round One Subgrant Awards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1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C7313C-EE55-3245-BBDF-D3AADAB39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9280"/>
            <a:ext cx="9144000" cy="570992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the word out about the grant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Interviews and email campaign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Walk potential applicants through the application process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Instructional Design, 3D printing, Accessibility, Copyright/Creative Commons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collaboration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Slack channel</a:t>
            </a: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MeetGreetCollaborate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office hours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Answer questions, offer guidance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applicants prior to award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Meet individually with each sub-grant team to discuss progress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F96069-8417-D249-8638-F31E7823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Promoting OER Creation</a:t>
            </a:r>
          </a:p>
        </p:txBody>
      </p:sp>
    </p:spTree>
    <p:extLst>
      <p:ext uri="{BB962C8B-B14F-4D97-AF65-F5344CB8AC3E}">
        <p14:creationId xmlns:p14="http://schemas.microsoft.com/office/powerpoint/2010/main" val="391288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D7CE84-EA63-42D0-A5C4-8DA7AA682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15" y="673239"/>
            <a:ext cx="8686800" cy="54261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Practicalities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Regularly offering a variety of educational programs about OER must be supported and maintained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Changing the paradigm for educational materials is intensive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Looking to the future as part of the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Communication with membership is key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Team-based implementation has been very helpful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Moving forward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Continue to apply what we learn to future efforts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Working for state-based legislative initiatives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B3C6ED-4223-4C2E-BDD5-021B6210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</p:spTree>
    <p:extLst>
      <p:ext uri="{BB962C8B-B14F-4D97-AF65-F5344CB8AC3E}">
        <p14:creationId xmlns:p14="http://schemas.microsoft.com/office/powerpoint/2010/main" val="298292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2"/>
          <p:cNvSpPr>
            <a:spLocks noGrp="1"/>
          </p:cNvSpPr>
          <p:nvPr>
            <p:ph idx="1"/>
          </p:nvPr>
        </p:nvSpPr>
        <p:spPr>
          <a:xfrm>
            <a:off x="230188" y="897070"/>
            <a:ext cx="5295330" cy="2282669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130 member libraries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		</a:t>
            </a:r>
          </a:p>
          <a:p>
            <a:pPr marL="18288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</a:schemeClr>
                </a:solidFill>
              </a:rPr>
              <a:t>Public universities: 				13</a:t>
            </a:r>
          </a:p>
          <a:p>
            <a:pPr marL="18288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</a:schemeClr>
                </a:solidFill>
              </a:rPr>
              <a:t>Community colleges: 			39</a:t>
            </a:r>
          </a:p>
          <a:p>
            <a:pPr marL="18288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</a:schemeClr>
                </a:solidFill>
              </a:rPr>
              <a:t>Private, research, and special: 	78</a:t>
            </a:r>
          </a:p>
          <a:p>
            <a:pPr algn="ctr"/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-95250"/>
            <a:ext cx="8229600" cy="6032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Consortium of Academic and Research Libraries in Illinois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14424" r="41239" b="2844"/>
          <a:stretch/>
        </p:blipFill>
        <p:spPr bwMode="auto">
          <a:xfrm>
            <a:off x="5628337" y="403661"/>
            <a:ext cx="3474719" cy="6050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5A8C2E-03CD-E7A0-B80A-415B1A18716E}"/>
              </a:ext>
            </a:extLst>
          </p:cNvPr>
          <p:cNvSpPr txBox="1"/>
          <p:nvPr/>
        </p:nvSpPr>
        <p:spPr>
          <a:xfrm>
            <a:off x="0" y="3554125"/>
            <a:ext cx="546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800" b="1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CARLI member libraries  serve 90% of Illinois higher education students, faculty,   and staff.</a:t>
            </a:r>
            <a:endParaRPr lang="en-US" sz="2800" b="1" dirty="0">
              <a:solidFill>
                <a:schemeClr val="tx1">
                  <a:lumMod val="75000"/>
                </a:schemeClr>
              </a:solidFill>
              <a:latin typeface="Times New Roman" charset="0"/>
            </a:endParaRPr>
          </a:p>
          <a:p>
            <a:endParaRPr lang="en-US" sz="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5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3C348E21-0167-5859-9210-3DD5D2D89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43" r="27562" b="20506"/>
          <a:stretch/>
        </p:blipFill>
        <p:spPr>
          <a:xfrm>
            <a:off x="0" y="0"/>
            <a:ext cx="9144000" cy="648520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F7DD74-71DE-609A-3FE9-E71CB790AE0E}"/>
              </a:ext>
            </a:extLst>
          </p:cNvPr>
          <p:cNvSpPr/>
          <p:nvPr/>
        </p:nvSpPr>
        <p:spPr>
          <a:xfrm>
            <a:off x="3563493" y="2264898"/>
            <a:ext cx="5580505" cy="4097388"/>
          </a:xfrm>
          <a:prstGeom prst="rect">
            <a:avLst/>
          </a:prstGeom>
          <a:solidFill>
            <a:srgbClr val="4C43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EACEF-4EE4-F571-6EBC-F0BDD99FF04B}"/>
              </a:ext>
            </a:extLst>
          </p:cNvPr>
          <p:cNvSpPr txBox="1"/>
          <p:nvPr/>
        </p:nvSpPr>
        <p:spPr>
          <a:xfrm>
            <a:off x="3563495" y="2412077"/>
            <a:ext cx="558050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400" b="1" dirty="0">
                <a:solidFill>
                  <a:schemeClr val="bg1"/>
                </a:solidFill>
              </a:rPr>
              <a:t>Thank you!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lvl="3"/>
            <a:r>
              <a:rPr lang="en-US" sz="3000" dirty="0">
                <a:solidFill>
                  <a:schemeClr val="bg1"/>
                </a:solidFill>
              </a:rPr>
              <a:t>Elizabeth Clarage</a:t>
            </a:r>
          </a:p>
          <a:p>
            <a:pPr lvl="3"/>
            <a:r>
              <a:rPr lang="en-US" sz="3000" dirty="0">
                <a:solidFill>
                  <a:schemeClr val="bg1"/>
                </a:solidFill>
              </a:rPr>
              <a:t>Michele Leigh</a:t>
            </a:r>
          </a:p>
          <a:p>
            <a:pPr lvl="3"/>
            <a:r>
              <a:rPr lang="en-US" sz="3000" dirty="0">
                <a:solidFill>
                  <a:schemeClr val="bg1"/>
                </a:solidFill>
              </a:rPr>
              <a:t>Nicole Swanson</a:t>
            </a:r>
          </a:p>
          <a:p>
            <a:pPr lvl="3"/>
            <a:endParaRPr lang="en-US" sz="1500" dirty="0">
              <a:solidFill>
                <a:schemeClr val="bg1"/>
              </a:solidFill>
            </a:endParaRPr>
          </a:p>
          <a:p>
            <a:pPr lvl="3"/>
            <a:endParaRPr lang="en-US" sz="800" dirty="0">
              <a:solidFill>
                <a:schemeClr val="bg1"/>
              </a:solidFill>
            </a:endParaRPr>
          </a:p>
          <a:p>
            <a:pPr lvl="2"/>
            <a:r>
              <a:rPr lang="en-US" sz="3400" b="1" dirty="0">
                <a:solidFill>
                  <a:schemeClr val="bg1"/>
                </a:solidFill>
              </a:rPr>
              <a:t>Contact us:</a:t>
            </a:r>
            <a:endParaRPr lang="en-US" sz="3400" dirty="0">
              <a:solidFill>
                <a:schemeClr val="bg1"/>
              </a:solidFill>
            </a:endParaRP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support@carli.illinois.edu </a:t>
            </a:r>
          </a:p>
          <a:p>
            <a:pPr lvl="2"/>
            <a:endParaRPr lang="en-US" sz="20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9C6D2AF-63A2-0A6A-83AF-B3C0B5B45BCE}"/>
              </a:ext>
            </a:extLst>
          </p:cNvPr>
          <p:cNvSpPr txBox="1">
            <a:spLocks/>
          </p:cNvSpPr>
          <p:nvPr/>
        </p:nvSpPr>
        <p:spPr bwMode="auto">
          <a:xfrm>
            <a:off x="7383780" y="705815"/>
            <a:ext cx="1760220" cy="70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Georgia Pro" panose="02040502050405020303" pitchFamily="18" charset="0"/>
              </a:rPr>
              <a:t>“Starved Rock State Park”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eorgia Pro" panose="02040502050405020303" pitchFamily="18" charset="0"/>
              </a:rPr>
              <a:t> photo by Tom Shockey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eorgia Pro" panose="02040502050405020303" pitchFamily="18" charset="0"/>
              </a:rPr>
              <a:t> is licensed under CC BY 2.0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80453-64D1-0743-95F0-285390166DB8}"/>
              </a:ext>
            </a:extLst>
          </p:cNvPr>
          <p:cNvSpPr txBox="1"/>
          <p:nvPr/>
        </p:nvSpPr>
        <p:spPr>
          <a:xfrm>
            <a:off x="3177541" y="6468018"/>
            <a:ext cx="558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This presentation is created by the Consortium of Academic and Research Libraries in Illinois is © 2022 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by the Board of Trustees of the University of Illinois System and is released under a CC-BY 4.0</a:t>
            </a:r>
          </a:p>
        </p:txBody>
      </p:sp>
    </p:spTree>
    <p:extLst>
      <p:ext uri="{BB962C8B-B14F-4D97-AF65-F5344CB8AC3E}">
        <p14:creationId xmlns:p14="http://schemas.microsoft.com/office/powerpoint/2010/main" val="8181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06358-5ABE-85EF-ACBB-38E1EAFB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Focus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6E99E55-69F6-762E-3C87-143012866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15" y="5427261"/>
            <a:ext cx="2410374" cy="1001232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0AA547-9744-BBEC-7347-6A0000C6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46" y="5566412"/>
            <a:ext cx="4474054" cy="701158"/>
          </a:xfrm>
          <a:prstGeom prst="rect">
            <a:avLst/>
          </a:prstGeom>
        </p:spPr>
      </p:pic>
      <p:pic>
        <p:nvPicPr>
          <p:cNvPr id="15" name="Picture 14" descr="Professional Development Alliance of Library Consortia logo">
            <a:extLst>
              <a:ext uri="{FF2B5EF4-FFF2-40B4-BE49-F238E27FC236}">
                <a16:creationId xmlns:a16="http://schemas.microsoft.com/office/drawing/2014/main" id="{E1B48A8A-EDCC-6AF0-0D38-6B3D43AD0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00" y="5566412"/>
            <a:ext cx="1766919" cy="701158"/>
          </a:xfrm>
          <a:prstGeom prst="rect">
            <a:avLst/>
          </a:prstGeom>
        </p:spPr>
      </p:pic>
      <p:pic>
        <p:nvPicPr>
          <p:cNvPr id="5" name="Picture 4" descr="A stack of rocks on a beach">
            <a:extLst>
              <a:ext uri="{FF2B5EF4-FFF2-40B4-BE49-F238E27FC236}">
                <a16:creationId xmlns:a16="http://schemas.microsoft.com/office/drawing/2014/main" id="{9B58DA7F-2C87-8492-A461-06B20944C7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2000"/>
          </a:blip>
          <a:srcRect l="-393" t="35220" r="38004" b="13489"/>
          <a:stretch/>
        </p:blipFill>
        <p:spPr>
          <a:xfrm>
            <a:off x="-64326" y="375077"/>
            <a:ext cx="9208326" cy="504860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3CC21B-6133-6C66-4844-B8235393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728" y="1881888"/>
            <a:ext cx="6062355" cy="2472398"/>
          </a:xfrm>
          <a:solidFill>
            <a:srgbClr val="E2E6E8"/>
          </a:solidFill>
          <a:ln>
            <a:noFill/>
          </a:ln>
        </p:spPr>
        <p:txBody>
          <a:bodyPr/>
          <a:lstStyle/>
          <a:p>
            <a:pPr marL="457200" lvl="1" indent="0">
              <a:buNone/>
            </a:pPr>
            <a:r>
              <a:rPr lang="en-US" sz="25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Building expertise and                cross-institutional collaborations</a:t>
            </a:r>
          </a:p>
          <a:p>
            <a:pPr marL="457200" lvl="1" indent="0">
              <a:buNone/>
            </a:pPr>
            <a:endParaRPr lang="en-US" sz="800" b="1" dirty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pPr marL="1200150" lvl="1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Continuing Education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Open Illinois Hub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Illinois SCOERs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261EAD-C578-1C21-343B-90171C458C13}"/>
              </a:ext>
            </a:extLst>
          </p:cNvPr>
          <p:cNvSpPr txBox="1">
            <a:spLocks/>
          </p:cNvSpPr>
          <p:nvPr/>
        </p:nvSpPr>
        <p:spPr bwMode="auto">
          <a:xfrm>
            <a:off x="6561373" y="371502"/>
            <a:ext cx="2612571" cy="3746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"Stacked Stones" by Photographing Travis is licensed under CC BY 2.0. </a:t>
            </a:r>
          </a:p>
        </p:txBody>
      </p:sp>
    </p:spTree>
    <p:extLst>
      <p:ext uri="{BB962C8B-B14F-4D97-AF65-F5344CB8AC3E}">
        <p14:creationId xmlns:p14="http://schemas.microsoft.com/office/powerpoint/2010/main" val="337650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ck of rocks on a beach">
            <a:extLst>
              <a:ext uri="{FF2B5EF4-FFF2-40B4-BE49-F238E27FC236}">
                <a16:creationId xmlns:a16="http://schemas.microsoft.com/office/drawing/2014/main" id="{8425318F-386B-D492-3EF0-1274A3E39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2000"/>
          </a:blip>
          <a:srcRect l="-393" t="35219" r="38004" b="3156"/>
          <a:stretch/>
        </p:blipFill>
        <p:spPr>
          <a:xfrm>
            <a:off x="-64326" y="385268"/>
            <a:ext cx="9208326" cy="606569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04F202-17D8-005D-692B-27F5C02A7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430" y="1281993"/>
            <a:ext cx="6030687" cy="2971828"/>
          </a:xfrm>
          <a:solidFill>
            <a:srgbClr val="E2E6E8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Website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33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https://www.carli.illinois.edu/products-services/collections-management/open-ed-resource-overview</a:t>
            </a:r>
            <a:endParaRPr lang="en-US" sz="1800" dirty="0">
              <a:solidFill>
                <a:srgbClr val="0033A0"/>
              </a:solidFill>
            </a:endParaRPr>
          </a:p>
          <a:p>
            <a:pPr lvl="1"/>
            <a:endParaRPr lang="en-US" sz="800" dirty="0"/>
          </a:p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OER Course</a:t>
            </a:r>
          </a:p>
          <a:p>
            <a:pPr marL="457200" lvl="1" indent="0">
              <a:buNone/>
            </a:pPr>
            <a:endParaRPr lang="en-US" sz="800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endParaRPr lang="en-US" sz="5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Faculty Workshop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CD8B2-4DAE-7A8C-B4FE-AA185F70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DAF412-163A-B9CF-30A3-BD7DF91EB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606" y="4190204"/>
            <a:ext cx="3090400" cy="1634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3ACFF9-E9AD-8919-D8B5-1E4AAE206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385" y="3828360"/>
            <a:ext cx="2439747" cy="13221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366C130-2710-34F5-B9FF-6AA8F8FE9C6A}"/>
              </a:ext>
            </a:extLst>
          </p:cNvPr>
          <p:cNvSpPr txBox="1">
            <a:spLocks/>
          </p:cNvSpPr>
          <p:nvPr/>
        </p:nvSpPr>
        <p:spPr bwMode="auto">
          <a:xfrm>
            <a:off x="6561373" y="371502"/>
            <a:ext cx="2612571" cy="3746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"Stacked Stones" by Photographing Travis is licensed under CC BY 2.0. </a:t>
            </a:r>
          </a:p>
        </p:txBody>
      </p:sp>
    </p:spTree>
    <p:extLst>
      <p:ext uri="{BB962C8B-B14F-4D97-AF65-F5344CB8AC3E}">
        <p14:creationId xmlns:p14="http://schemas.microsoft.com/office/powerpoint/2010/main" val="134877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CD8B2-4DAE-7A8C-B4FE-AA185F70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8C9D1-5D14-38B6-2045-999198756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2000"/>
          </a:blip>
          <a:srcRect l="-393" t="35219" r="38004" b="3156"/>
          <a:stretch/>
        </p:blipFill>
        <p:spPr>
          <a:xfrm>
            <a:off x="-63748" y="374382"/>
            <a:ext cx="9208326" cy="609173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04F202-17D8-005D-692B-27F5C02A7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747" y="2000622"/>
            <a:ext cx="5898490" cy="2484292"/>
          </a:xfrm>
          <a:solidFill>
            <a:srgbClr val="E2E6E8"/>
          </a:solidFill>
          <a:ln>
            <a:solidFill>
              <a:srgbClr val="E2E6E8"/>
            </a:solidFill>
          </a:ln>
        </p:spPr>
        <p:txBody>
          <a:bodyPr/>
          <a:lstStyle/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CARLI OER Email List</a:t>
            </a:r>
          </a:p>
          <a:p>
            <a:pPr lvl="1"/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Scholarships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OEN Certificate in OER Librarianship</a:t>
            </a:r>
          </a:p>
          <a:p>
            <a:pPr lvl="1"/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OER Office Hours </a:t>
            </a:r>
          </a:p>
          <a:p>
            <a:r>
              <a:rPr lang="en-US" i="1" dirty="0"/>
              <a:t>	</a:t>
            </a:r>
            <a:endParaRPr lang="en-US" sz="800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1C9605C-632C-5ADA-072C-7352F0018156}"/>
              </a:ext>
            </a:extLst>
          </p:cNvPr>
          <p:cNvSpPr txBox="1">
            <a:spLocks/>
          </p:cNvSpPr>
          <p:nvPr/>
        </p:nvSpPr>
        <p:spPr bwMode="auto">
          <a:xfrm>
            <a:off x="6561373" y="371502"/>
            <a:ext cx="2612571" cy="3746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"Stacked Stones" by Photographing Travis is licensed under CC BY 2.0. </a:t>
            </a:r>
          </a:p>
        </p:txBody>
      </p:sp>
    </p:spTree>
    <p:extLst>
      <p:ext uri="{BB962C8B-B14F-4D97-AF65-F5344CB8AC3E}">
        <p14:creationId xmlns:p14="http://schemas.microsoft.com/office/powerpoint/2010/main" val="4067314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8DABC-8651-B502-FAAD-FDFD1E60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4C3F1-C73A-4916-CFAB-12CC5060F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2000"/>
          </a:blip>
          <a:srcRect l="-393" t="35219" r="38004" b="3156"/>
          <a:stretch/>
        </p:blipFill>
        <p:spPr>
          <a:xfrm>
            <a:off x="-90438" y="348343"/>
            <a:ext cx="9264382" cy="61026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A49C18-D3B6-3648-81C0-5E2886F62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782" y="1331686"/>
            <a:ext cx="6096000" cy="4666343"/>
          </a:xfrm>
          <a:solidFill>
            <a:srgbClr val="E2E6E8"/>
          </a:solidFill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Open Illinois Hub 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Advanced Topics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2-part Open Pedagogy Series</a:t>
            </a:r>
          </a:p>
          <a:p>
            <a:pPr marL="857250" lvl="2" indent="0">
              <a:buNone/>
            </a:pPr>
            <a:r>
              <a:rPr lang="en-US" sz="1800" dirty="0">
                <a:solidFill>
                  <a:srgbClr val="0033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https://www.carli.illinois.edu/professional-development-alliance</a:t>
            </a:r>
            <a:r>
              <a:rPr lang="en-US" sz="1800" dirty="0">
                <a:solidFill>
                  <a:srgbClr val="0033A0"/>
                </a:solidFill>
              </a:rPr>
              <a:t> </a:t>
            </a:r>
          </a:p>
          <a:p>
            <a:endParaRPr lang="en-US" sz="1600" dirty="0"/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Programs Supporting Illinois SCOERs </a:t>
            </a: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sz="1800" dirty="0">
                <a:solidFill>
                  <a:srgbClr val="0033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https://www.carli.illinois.edu/illinois-scoers-workshops</a:t>
            </a:r>
            <a:endParaRPr lang="en-US" sz="1800" dirty="0">
              <a:solidFill>
                <a:srgbClr val="0033A0"/>
              </a:solidFill>
            </a:endParaRPr>
          </a:p>
          <a:p>
            <a:endParaRPr lang="en-US" sz="16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US" sz="2500" dirty="0">
                <a:solidFill>
                  <a:schemeClr val="tx1">
                    <a:lumMod val="75000"/>
                  </a:schemeClr>
                </a:solidFill>
              </a:rPr>
              <a:t>FY23 Outreach to Students                  and State Leaders</a:t>
            </a:r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3B82C34-B37C-7DED-7344-1D817151DF01}"/>
              </a:ext>
            </a:extLst>
          </p:cNvPr>
          <p:cNvSpPr txBox="1">
            <a:spLocks/>
          </p:cNvSpPr>
          <p:nvPr/>
        </p:nvSpPr>
        <p:spPr bwMode="auto">
          <a:xfrm>
            <a:off x="6561373" y="371502"/>
            <a:ext cx="2612571" cy="3746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"Stacked Stones" by Photographing Travis is licensed under CC BY 2.0. </a:t>
            </a:r>
          </a:p>
        </p:txBody>
      </p:sp>
    </p:spTree>
    <p:extLst>
      <p:ext uri="{BB962C8B-B14F-4D97-AF65-F5344CB8AC3E}">
        <p14:creationId xmlns:p14="http://schemas.microsoft.com/office/powerpoint/2010/main" val="387953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9A98E-FB37-4A65-8690-17B7696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Illinois Hub on OER Commons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3F8D3-1CEC-488D-BFCD-93CDBEDD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613"/>
            <a:ext cx="9144000" cy="5018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B055D6-5E75-4FD1-BFE9-A609063017A4}"/>
              </a:ext>
            </a:extLst>
          </p:cNvPr>
          <p:cNvSpPr txBox="1"/>
          <p:nvPr/>
        </p:nvSpPr>
        <p:spPr>
          <a:xfrm>
            <a:off x="943338" y="5637288"/>
            <a:ext cx="751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3A0"/>
                </a:solidFill>
              </a:rPr>
              <a:t>https://www.oercommons.org/hubs/openillinois</a:t>
            </a:r>
          </a:p>
        </p:txBody>
      </p:sp>
    </p:spTree>
    <p:extLst>
      <p:ext uri="{BB962C8B-B14F-4D97-AF65-F5344CB8AC3E}">
        <p14:creationId xmlns:p14="http://schemas.microsoft.com/office/powerpoint/2010/main" val="30480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2754F-F931-7262-4532-AF2DFB28F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57" y="1988016"/>
            <a:ext cx="8497125" cy="4246530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Why OER Commons?</a:t>
            </a:r>
            <a:endParaRPr lang="en-US" dirty="0"/>
          </a:p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ＭＳ Ｐゴシック"/>
              </a:rPr>
              <a:t>Unique combination of features including:</a:t>
            </a:r>
            <a:endParaRPr lang="en-US" dirty="0"/>
          </a:p>
          <a:p>
            <a:pPr marL="1200150" lvl="1" indent="-457200">
              <a:buFont typeface="Arial"/>
              <a:buChar char="•"/>
            </a:pPr>
            <a:r>
              <a:rPr lang="en-US" dirty="0">
                <a:ea typeface="ＭＳ Ｐゴシック"/>
              </a:rPr>
              <a:t>Searching/Repository/Authoring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>
                <a:ea typeface="ＭＳ Ｐゴシック"/>
                <a:cs typeface="Times New Roman"/>
              </a:rPr>
              <a:t>Allows for statewide branding as well as institutional branding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>
                <a:ea typeface="ＭＳ Ｐゴシック"/>
                <a:cs typeface="Times New Roman"/>
              </a:rPr>
              <a:t>Collaboration Space</a:t>
            </a:r>
            <a:endParaRPr lang="en-US" dirty="0">
              <a:cs typeface="Times New Roman"/>
            </a:endParaRPr>
          </a:p>
          <a:p>
            <a:pPr marL="1200150" lvl="1" indent="-457200">
              <a:buFont typeface="Arial"/>
              <a:buChar char="•"/>
            </a:pPr>
            <a:r>
              <a:rPr lang="en-US" dirty="0">
                <a:ea typeface="ＭＳ Ｐゴシック"/>
                <a:cs typeface="Times New Roman"/>
              </a:rPr>
              <a:t>Reasonable pricing for features (paid by CARLI)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DF644A-E1FE-533E-A390-628CBA90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Why OER Commons?</a:t>
            </a:r>
            <a:endParaRPr lang="en-US" dirty="0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17671C-6CB2-0A67-E192-9F269CB2D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" b="50877"/>
          <a:stretch/>
        </p:blipFill>
        <p:spPr>
          <a:xfrm>
            <a:off x="1103400" y="717718"/>
            <a:ext cx="6928203" cy="88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2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53011C3-9BDC-75BE-D081-B8961CBA873C}"/>
              </a:ext>
            </a:extLst>
          </p:cNvPr>
          <p:cNvGrpSpPr/>
          <p:nvPr/>
        </p:nvGrpSpPr>
        <p:grpSpPr>
          <a:xfrm>
            <a:off x="230415" y="406255"/>
            <a:ext cx="8836896" cy="6431732"/>
            <a:chOff x="1" y="413302"/>
            <a:chExt cx="9122132" cy="64446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FD2177-E7B7-3DBE-A319-DD190844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413302"/>
              <a:ext cx="9122132" cy="6444698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96E34A-0958-003E-A10A-31305F3123A8}"/>
                </a:ext>
              </a:extLst>
            </p:cNvPr>
            <p:cNvSpPr/>
            <p:nvPr/>
          </p:nvSpPr>
          <p:spPr>
            <a:xfrm>
              <a:off x="4710546" y="2424546"/>
              <a:ext cx="1136073" cy="3186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64407E0-F9BF-4255-B779-B94CFBA9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– OER from Illinois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A34DA2-636C-FEF1-0DF9-1CE5982C97D8}"/>
              </a:ext>
            </a:extLst>
          </p:cNvPr>
          <p:cNvGrpSpPr/>
          <p:nvPr/>
        </p:nvGrpSpPr>
        <p:grpSpPr>
          <a:xfrm>
            <a:off x="0" y="529005"/>
            <a:ext cx="9094304" cy="6308982"/>
            <a:chOff x="105671" y="508011"/>
            <a:chExt cx="8498965" cy="63089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1439A4-2C71-B470-FAC6-A3B2BBE5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71" y="508011"/>
              <a:ext cx="8498965" cy="6308982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4B493A-1577-CF04-331C-C40E9BDC5CFB}"/>
                </a:ext>
              </a:extLst>
            </p:cNvPr>
            <p:cNvSpPr/>
            <p:nvPr/>
          </p:nvSpPr>
          <p:spPr>
            <a:xfrm>
              <a:off x="2904057" y="916197"/>
              <a:ext cx="1255632" cy="3186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35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esentation11">
  <a:themeElements>
    <a:clrScheme name="CARLI colors 1">
      <a:dk1>
        <a:srgbClr val="592C5F"/>
      </a:dk1>
      <a:lt1>
        <a:sysClr val="window" lastClr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ation11">
  <a:themeElements>
    <a:clrScheme name="CARLI colors 1">
      <a:dk1>
        <a:srgbClr val="592C5F"/>
      </a:dk1>
      <a:lt1>
        <a:sysClr val="window" lastClr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esentation11">
  <a:themeElements>
    <a:clrScheme name="CARLI colors 1">
      <a:dk1>
        <a:srgbClr val="592C5F"/>
      </a:dk1>
      <a:lt1>
        <a:sysClr val="window" lastClr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SCOERs_App slides [Autosaved]" id="{3B4AE9EB-1C5A-4D7C-A25C-41376373CCFF}" vid="{7F2A88DD-5D97-4A1A-A9AC-13BD66C215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34743</TotalTime>
  <Words>983</Words>
  <Application>Microsoft Office PowerPoint</Application>
  <PresentationFormat>Letter Paper (8.5x11 in)</PresentationFormat>
  <Paragraphs>184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Courier New</vt:lpstr>
      <vt:lpstr>Georgia Pro</vt:lpstr>
      <vt:lpstr>Source Sans Pro</vt:lpstr>
      <vt:lpstr>Times New Roman</vt:lpstr>
      <vt:lpstr>1_Presentation11</vt:lpstr>
      <vt:lpstr>Presentation11</vt:lpstr>
      <vt:lpstr>Presentation11</vt:lpstr>
      <vt:lpstr>Open Illinois:  Advancing Statewide OER Efforts</vt:lpstr>
      <vt:lpstr>Consortium of Academic and Research Libraries in Illinois</vt:lpstr>
      <vt:lpstr>Program Focus</vt:lpstr>
      <vt:lpstr>Continuing Education</vt:lpstr>
      <vt:lpstr>Continuing Education</vt:lpstr>
      <vt:lpstr>Continuing Education</vt:lpstr>
      <vt:lpstr>Open Illinois Hub on OER Commons</vt:lpstr>
      <vt:lpstr>Why OER Commons?</vt:lpstr>
      <vt:lpstr>Explore – OER from Illinois</vt:lpstr>
      <vt:lpstr>Collaborate &amp; Create - Institutions </vt:lpstr>
      <vt:lpstr>PowerPoint Presentation</vt:lpstr>
      <vt:lpstr>Goals and objectives</vt:lpstr>
      <vt:lpstr>True statewide collaboration</vt:lpstr>
      <vt:lpstr>Eligibility</vt:lpstr>
      <vt:lpstr>Thanks to CONGRESS and ED/Fund for the Improvement of Postsecondary Education</vt:lpstr>
      <vt:lpstr>Round One</vt:lpstr>
      <vt:lpstr>Nine Round One Subgrant Awards</vt:lpstr>
      <vt:lpstr>Model for Promoting OER Creation</vt:lpstr>
      <vt:lpstr>What have we learned?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I-Share Alma Primo VE Office hours will start shortly</dc:title>
  <dc:creator>Masciadrelli, Jennifer</dc:creator>
  <cp:lastModifiedBy>Swanson, Nicole Marie</cp:lastModifiedBy>
  <cp:revision>508</cp:revision>
  <cp:lastPrinted>2022-10-13T19:02:01Z</cp:lastPrinted>
  <dcterms:created xsi:type="dcterms:W3CDTF">2019-09-18T17:05:10Z</dcterms:created>
  <dcterms:modified xsi:type="dcterms:W3CDTF">2022-12-12T20:34:34Z</dcterms:modified>
</cp:coreProperties>
</file>