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684" r:id="rId2"/>
  </p:sldMasterIdLst>
  <p:notesMasterIdLst>
    <p:notesMasterId r:id="rId39"/>
  </p:notesMasterIdLst>
  <p:sldIdLst>
    <p:sldId id="304" r:id="rId3"/>
    <p:sldId id="260" r:id="rId4"/>
    <p:sldId id="259" r:id="rId5"/>
    <p:sldId id="258" r:id="rId6"/>
    <p:sldId id="284" r:id="rId7"/>
    <p:sldId id="263" r:id="rId8"/>
    <p:sldId id="265" r:id="rId9"/>
    <p:sldId id="274" r:id="rId10"/>
    <p:sldId id="277" r:id="rId11"/>
    <p:sldId id="262" r:id="rId12"/>
    <p:sldId id="278" r:id="rId13"/>
    <p:sldId id="279" r:id="rId14"/>
    <p:sldId id="280" r:id="rId15"/>
    <p:sldId id="281" r:id="rId16"/>
    <p:sldId id="282" r:id="rId17"/>
    <p:sldId id="283" r:id="rId18"/>
    <p:sldId id="266" r:id="rId19"/>
    <p:sldId id="287" r:id="rId20"/>
    <p:sldId id="285" r:id="rId21"/>
    <p:sldId id="270" r:id="rId22"/>
    <p:sldId id="288" r:id="rId23"/>
    <p:sldId id="272" r:id="rId24"/>
    <p:sldId id="289" r:id="rId25"/>
    <p:sldId id="290" r:id="rId26"/>
    <p:sldId id="267" r:id="rId27"/>
    <p:sldId id="296" r:id="rId28"/>
    <p:sldId id="301" r:id="rId29"/>
    <p:sldId id="302" r:id="rId30"/>
    <p:sldId id="303" r:id="rId31"/>
    <p:sldId id="295" r:id="rId32"/>
    <p:sldId id="268" r:id="rId33"/>
    <p:sldId id="305" r:id="rId34"/>
    <p:sldId id="306" r:id="rId35"/>
    <p:sldId id="307" r:id="rId36"/>
    <p:sldId id="275"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143AD-784C-424B-A32C-94CF6CF48636}" v="2" dt="2023-10-16T14:16:24.703"/>
    <p1510:client id="{9CA80743-CC64-36DC-42E5-155126808971}" v="17" dt="2023-10-17T00:33:22.888"/>
    <p1510:client id="{CA40B690-8344-152E-8646-C6FC199B6F2A}" v="7" dt="2023-10-16T20:15:44.139"/>
    <p1510:client id="{D64CCFBB-84E2-6745-D800-EF100CDA6F8E}" v="656" dt="2023-10-16T16:49:21.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7" autoAdjust="0"/>
  </p:normalViewPr>
  <p:slideViewPr>
    <p:cSldViewPr snapToGrid="0">
      <p:cViewPr varScale="1">
        <p:scale>
          <a:sx n="98" d="100"/>
          <a:sy n="98" d="100"/>
        </p:scale>
        <p:origin x="10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58A2F-4FC5-484B-9A6B-9F8C1BA5704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05235A6-C2E3-40B6-8F56-CDAA5B052831}">
      <dgm:prSet/>
      <dgm:spPr/>
      <dgm:t>
        <a:bodyPr/>
        <a:lstStyle/>
        <a:p>
          <a:r>
            <a:rPr lang="en-US" dirty="0"/>
            <a:t>Helps new tenure track librarians be successful and can have long lasting effects in higher levels of job satisfaction later.</a:t>
          </a:r>
        </a:p>
      </dgm:t>
    </dgm:pt>
    <dgm:pt modelId="{DC414890-0F0D-40B6-8B0D-4F668CB86FA0}" type="parTrans" cxnId="{D4E9481E-CDC6-4FB4-B6D4-FD3B701AA819}">
      <dgm:prSet/>
      <dgm:spPr/>
      <dgm:t>
        <a:bodyPr/>
        <a:lstStyle/>
        <a:p>
          <a:endParaRPr lang="en-US"/>
        </a:p>
      </dgm:t>
    </dgm:pt>
    <dgm:pt modelId="{3A1297CC-5FEC-4605-A302-1D19486D3C73}" type="sibTrans" cxnId="{D4E9481E-CDC6-4FB4-B6D4-FD3B701AA819}">
      <dgm:prSet/>
      <dgm:spPr/>
      <dgm:t>
        <a:bodyPr/>
        <a:lstStyle/>
        <a:p>
          <a:endParaRPr lang="en-US"/>
        </a:p>
      </dgm:t>
    </dgm:pt>
    <dgm:pt modelId="{74F4964F-7267-4418-9284-C05568D5488A}">
      <dgm:prSet/>
      <dgm:spPr/>
      <dgm:t>
        <a:bodyPr/>
        <a:lstStyle/>
        <a:p>
          <a:r>
            <a:rPr lang="en-US"/>
            <a:t>“Participation in mentorship programs involves valuable help with professional, often tenure related activities on the part of mentees, such as publishing peer-reviewed articles and joining national organizations. Program benefits also included less tangible effects such as increased understanding of institutional culture and improved communication and time management skills, all of which are crucial for librarians pursuing tenure.” (</a:t>
          </a:r>
          <a:r>
            <a:rPr lang="en-US" err="1"/>
            <a:t>Goodsett</a:t>
          </a:r>
          <a:r>
            <a:rPr lang="en-US"/>
            <a:t> &amp; Walsh (2015)</a:t>
          </a:r>
        </a:p>
      </dgm:t>
    </dgm:pt>
    <dgm:pt modelId="{908DB2F0-9EC0-42A0-91B8-DD036B2E6DB1}" type="parTrans" cxnId="{E2E8FBBE-A9B9-45DD-BB2C-5EB7D0E21F02}">
      <dgm:prSet/>
      <dgm:spPr/>
      <dgm:t>
        <a:bodyPr/>
        <a:lstStyle/>
        <a:p>
          <a:endParaRPr lang="en-US"/>
        </a:p>
      </dgm:t>
    </dgm:pt>
    <dgm:pt modelId="{D28DDB52-3457-4F41-9DCC-B3640DF5C373}" type="sibTrans" cxnId="{E2E8FBBE-A9B9-45DD-BB2C-5EB7D0E21F02}">
      <dgm:prSet/>
      <dgm:spPr/>
      <dgm:t>
        <a:bodyPr/>
        <a:lstStyle/>
        <a:p>
          <a:endParaRPr lang="en-US"/>
        </a:p>
      </dgm:t>
    </dgm:pt>
    <dgm:pt modelId="{7295449F-234B-481E-80C5-C10BF6C4115A}" type="pres">
      <dgm:prSet presAssocID="{1BE58A2F-4FC5-484B-9A6B-9F8C1BA57046}" presName="hierChild1" presStyleCnt="0">
        <dgm:presLayoutVars>
          <dgm:chPref val="1"/>
          <dgm:dir/>
          <dgm:animOne val="branch"/>
          <dgm:animLvl val="lvl"/>
          <dgm:resizeHandles/>
        </dgm:presLayoutVars>
      </dgm:prSet>
      <dgm:spPr/>
    </dgm:pt>
    <dgm:pt modelId="{7318C8D7-52F0-44B0-8B06-1FFF27E2C893}" type="pres">
      <dgm:prSet presAssocID="{E05235A6-C2E3-40B6-8F56-CDAA5B052831}" presName="hierRoot1" presStyleCnt="0"/>
      <dgm:spPr/>
    </dgm:pt>
    <dgm:pt modelId="{AC2BCDC5-6278-4608-878E-B4742C0F10DE}" type="pres">
      <dgm:prSet presAssocID="{E05235A6-C2E3-40B6-8F56-CDAA5B052831}" presName="composite" presStyleCnt="0"/>
      <dgm:spPr/>
    </dgm:pt>
    <dgm:pt modelId="{6DB2A094-05E9-4094-B5F4-FD8377AEFC30}" type="pres">
      <dgm:prSet presAssocID="{E05235A6-C2E3-40B6-8F56-CDAA5B052831}" presName="background" presStyleLbl="node0" presStyleIdx="0" presStyleCnt="2"/>
      <dgm:spPr/>
    </dgm:pt>
    <dgm:pt modelId="{214F2494-B8A6-4CFA-9285-C49E18545D7E}" type="pres">
      <dgm:prSet presAssocID="{E05235A6-C2E3-40B6-8F56-CDAA5B052831}" presName="text" presStyleLbl="fgAcc0" presStyleIdx="0" presStyleCnt="2">
        <dgm:presLayoutVars>
          <dgm:chPref val="3"/>
        </dgm:presLayoutVars>
      </dgm:prSet>
      <dgm:spPr/>
    </dgm:pt>
    <dgm:pt modelId="{87FC1616-B80C-4E49-A8B4-191CA8553A33}" type="pres">
      <dgm:prSet presAssocID="{E05235A6-C2E3-40B6-8F56-CDAA5B052831}" presName="hierChild2" presStyleCnt="0"/>
      <dgm:spPr/>
    </dgm:pt>
    <dgm:pt modelId="{EC643C78-BAF9-49EE-9E7D-23507B07374D}" type="pres">
      <dgm:prSet presAssocID="{74F4964F-7267-4418-9284-C05568D5488A}" presName="hierRoot1" presStyleCnt="0"/>
      <dgm:spPr/>
    </dgm:pt>
    <dgm:pt modelId="{F57FD775-F99E-4536-92C4-E8AEFB547873}" type="pres">
      <dgm:prSet presAssocID="{74F4964F-7267-4418-9284-C05568D5488A}" presName="composite" presStyleCnt="0"/>
      <dgm:spPr/>
    </dgm:pt>
    <dgm:pt modelId="{213943A9-CB7E-4A94-9A0B-2F4823F15939}" type="pres">
      <dgm:prSet presAssocID="{74F4964F-7267-4418-9284-C05568D5488A}" presName="background" presStyleLbl="node0" presStyleIdx="1" presStyleCnt="2"/>
      <dgm:spPr/>
    </dgm:pt>
    <dgm:pt modelId="{8F153CDD-0C77-488B-B471-E5564ADC1FCB}" type="pres">
      <dgm:prSet presAssocID="{74F4964F-7267-4418-9284-C05568D5488A}" presName="text" presStyleLbl="fgAcc0" presStyleIdx="1" presStyleCnt="2">
        <dgm:presLayoutVars>
          <dgm:chPref val="3"/>
        </dgm:presLayoutVars>
      </dgm:prSet>
      <dgm:spPr/>
    </dgm:pt>
    <dgm:pt modelId="{107D46EA-898D-416B-9111-3CC98EA2D77A}" type="pres">
      <dgm:prSet presAssocID="{74F4964F-7267-4418-9284-C05568D5488A}" presName="hierChild2" presStyleCnt="0"/>
      <dgm:spPr/>
    </dgm:pt>
  </dgm:ptLst>
  <dgm:cxnLst>
    <dgm:cxn modelId="{D4E9481E-CDC6-4FB4-B6D4-FD3B701AA819}" srcId="{1BE58A2F-4FC5-484B-9A6B-9F8C1BA57046}" destId="{E05235A6-C2E3-40B6-8F56-CDAA5B052831}" srcOrd="0" destOrd="0" parTransId="{DC414890-0F0D-40B6-8B0D-4F668CB86FA0}" sibTransId="{3A1297CC-5FEC-4605-A302-1D19486D3C73}"/>
    <dgm:cxn modelId="{16E1012C-D839-489C-B283-593E35045F3E}" type="presOf" srcId="{E05235A6-C2E3-40B6-8F56-CDAA5B052831}" destId="{214F2494-B8A6-4CFA-9285-C49E18545D7E}" srcOrd="0" destOrd="0" presId="urn:microsoft.com/office/officeart/2005/8/layout/hierarchy1"/>
    <dgm:cxn modelId="{8BB4D73C-A1CB-4D0B-8095-3095BD6F93D7}" type="presOf" srcId="{74F4964F-7267-4418-9284-C05568D5488A}" destId="{8F153CDD-0C77-488B-B471-E5564ADC1FCB}" srcOrd="0" destOrd="0" presId="urn:microsoft.com/office/officeart/2005/8/layout/hierarchy1"/>
    <dgm:cxn modelId="{E2E8FBBE-A9B9-45DD-BB2C-5EB7D0E21F02}" srcId="{1BE58A2F-4FC5-484B-9A6B-9F8C1BA57046}" destId="{74F4964F-7267-4418-9284-C05568D5488A}" srcOrd="1" destOrd="0" parTransId="{908DB2F0-9EC0-42A0-91B8-DD036B2E6DB1}" sibTransId="{D28DDB52-3457-4F41-9DCC-B3640DF5C373}"/>
    <dgm:cxn modelId="{845161F8-76CE-40F0-91B5-59E77B147536}" type="presOf" srcId="{1BE58A2F-4FC5-484B-9A6B-9F8C1BA57046}" destId="{7295449F-234B-481E-80C5-C10BF6C4115A}" srcOrd="0" destOrd="0" presId="urn:microsoft.com/office/officeart/2005/8/layout/hierarchy1"/>
    <dgm:cxn modelId="{608CB122-8FA2-4707-B5FA-038F2251037E}" type="presParOf" srcId="{7295449F-234B-481E-80C5-C10BF6C4115A}" destId="{7318C8D7-52F0-44B0-8B06-1FFF27E2C893}" srcOrd="0" destOrd="0" presId="urn:microsoft.com/office/officeart/2005/8/layout/hierarchy1"/>
    <dgm:cxn modelId="{0B150117-7DE6-4AB9-B220-9F013C43E27D}" type="presParOf" srcId="{7318C8D7-52F0-44B0-8B06-1FFF27E2C893}" destId="{AC2BCDC5-6278-4608-878E-B4742C0F10DE}" srcOrd="0" destOrd="0" presId="urn:microsoft.com/office/officeart/2005/8/layout/hierarchy1"/>
    <dgm:cxn modelId="{582576E3-7913-4D97-A39E-4FAC63E13DCE}" type="presParOf" srcId="{AC2BCDC5-6278-4608-878E-B4742C0F10DE}" destId="{6DB2A094-05E9-4094-B5F4-FD8377AEFC30}" srcOrd="0" destOrd="0" presId="urn:microsoft.com/office/officeart/2005/8/layout/hierarchy1"/>
    <dgm:cxn modelId="{6C3FA001-DFB6-4C74-A47D-74EC2BD0BD9E}" type="presParOf" srcId="{AC2BCDC5-6278-4608-878E-B4742C0F10DE}" destId="{214F2494-B8A6-4CFA-9285-C49E18545D7E}" srcOrd="1" destOrd="0" presId="urn:microsoft.com/office/officeart/2005/8/layout/hierarchy1"/>
    <dgm:cxn modelId="{DAA33DE8-0438-43C1-ADD6-CFDBFF7A70CD}" type="presParOf" srcId="{7318C8D7-52F0-44B0-8B06-1FFF27E2C893}" destId="{87FC1616-B80C-4E49-A8B4-191CA8553A33}" srcOrd="1" destOrd="0" presId="urn:microsoft.com/office/officeart/2005/8/layout/hierarchy1"/>
    <dgm:cxn modelId="{6477D674-5E44-426C-8BC1-4CAF9B497139}" type="presParOf" srcId="{7295449F-234B-481E-80C5-C10BF6C4115A}" destId="{EC643C78-BAF9-49EE-9E7D-23507B07374D}" srcOrd="1" destOrd="0" presId="urn:microsoft.com/office/officeart/2005/8/layout/hierarchy1"/>
    <dgm:cxn modelId="{A86E419E-AC08-4799-9ED1-F6AE3AC3B591}" type="presParOf" srcId="{EC643C78-BAF9-49EE-9E7D-23507B07374D}" destId="{F57FD775-F99E-4536-92C4-E8AEFB547873}" srcOrd="0" destOrd="0" presId="urn:microsoft.com/office/officeart/2005/8/layout/hierarchy1"/>
    <dgm:cxn modelId="{6A628815-95F8-4F2C-97F2-5B81DE9E7667}" type="presParOf" srcId="{F57FD775-F99E-4536-92C4-E8AEFB547873}" destId="{213943A9-CB7E-4A94-9A0B-2F4823F15939}" srcOrd="0" destOrd="0" presId="urn:microsoft.com/office/officeart/2005/8/layout/hierarchy1"/>
    <dgm:cxn modelId="{4EC6ABD7-6D1D-47E7-A43F-376D299AD7EB}" type="presParOf" srcId="{F57FD775-F99E-4536-92C4-E8AEFB547873}" destId="{8F153CDD-0C77-488B-B471-E5564ADC1FCB}" srcOrd="1" destOrd="0" presId="urn:microsoft.com/office/officeart/2005/8/layout/hierarchy1"/>
    <dgm:cxn modelId="{EB059228-64AE-4656-ABED-DC26D8356B6A}" type="presParOf" srcId="{EC643C78-BAF9-49EE-9E7D-23507B07374D}" destId="{107D46EA-898D-416B-9111-3CC98EA2D7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EE4E0-A0DD-4129-A94B-7344E5F43248}"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3FE24000-D325-40FF-8EBE-DA80ACD523F6}">
      <dgm:prSet/>
      <dgm:spPr/>
      <dgm:t>
        <a:bodyPr/>
        <a:lstStyle/>
        <a:p>
          <a:r>
            <a:rPr lang="en-US"/>
            <a:t>Stay</a:t>
          </a:r>
        </a:p>
      </dgm:t>
    </dgm:pt>
    <dgm:pt modelId="{6A0AC882-FB50-420C-AE3C-7F9F7B5E1CC0}" type="parTrans" cxnId="{E09B62E2-A921-457B-ADA5-2572D2CAEFFE}">
      <dgm:prSet/>
      <dgm:spPr/>
      <dgm:t>
        <a:bodyPr/>
        <a:lstStyle/>
        <a:p>
          <a:endParaRPr lang="en-US"/>
        </a:p>
      </dgm:t>
    </dgm:pt>
    <dgm:pt modelId="{C6C06575-7C4A-4E60-AFFF-808F03643399}" type="sibTrans" cxnId="{E09B62E2-A921-457B-ADA5-2572D2CAEFFE}">
      <dgm:prSet/>
      <dgm:spPr/>
      <dgm:t>
        <a:bodyPr/>
        <a:lstStyle/>
        <a:p>
          <a:endParaRPr lang="en-US"/>
        </a:p>
      </dgm:t>
    </dgm:pt>
    <dgm:pt modelId="{37123E78-E1E3-49E7-B3D4-E887E8382443}">
      <dgm:prSet/>
      <dgm:spPr/>
      <dgm:t>
        <a:bodyPr/>
        <a:lstStyle/>
        <a:p>
          <a:r>
            <a:rPr lang="en-US"/>
            <a:t>Stay focused on a research agenda.</a:t>
          </a:r>
        </a:p>
      </dgm:t>
    </dgm:pt>
    <dgm:pt modelId="{1931CEC2-00BA-4285-8FAD-424C00C56D3F}" type="parTrans" cxnId="{CE8B3297-92A3-45FC-98DE-AFB450B47E31}">
      <dgm:prSet/>
      <dgm:spPr/>
      <dgm:t>
        <a:bodyPr/>
        <a:lstStyle/>
        <a:p>
          <a:endParaRPr lang="en-US"/>
        </a:p>
      </dgm:t>
    </dgm:pt>
    <dgm:pt modelId="{D6A40953-3C0F-4FA6-9FB1-788FEA090882}" type="sibTrans" cxnId="{CE8B3297-92A3-45FC-98DE-AFB450B47E31}">
      <dgm:prSet/>
      <dgm:spPr/>
      <dgm:t>
        <a:bodyPr/>
        <a:lstStyle/>
        <a:p>
          <a:endParaRPr lang="en-US"/>
        </a:p>
      </dgm:t>
    </dgm:pt>
    <dgm:pt modelId="{9F97BCAD-7A3A-4D36-9DFC-033D73DA85FD}">
      <dgm:prSet/>
      <dgm:spPr/>
      <dgm:t>
        <a:bodyPr/>
        <a:lstStyle/>
        <a:p>
          <a:r>
            <a:rPr lang="en-US"/>
            <a:t>Recommend</a:t>
          </a:r>
        </a:p>
      </dgm:t>
    </dgm:pt>
    <dgm:pt modelId="{31312483-E0BF-48CC-9947-DB73F3D8EF9B}" type="parTrans" cxnId="{54BBFC49-3036-4D58-BBCD-ABC7550B872B}">
      <dgm:prSet/>
      <dgm:spPr/>
      <dgm:t>
        <a:bodyPr/>
        <a:lstStyle/>
        <a:p>
          <a:endParaRPr lang="en-US"/>
        </a:p>
      </dgm:t>
    </dgm:pt>
    <dgm:pt modelId="{86A9DE0B-B4EB-4A98-8798-EA4F9EFBA214}" type="sibTrans" cxnId="{54BBFC49-3036-4D58-BBCD-ABC7550B872B}">
      <dgm:prSet/>
      <dgm:spPr/>
      <dgm:t>
        <a:bodyPr/>
        <a:lstStyle/>
        <a:p>
          <a:endParaRPr lang="en-US"/>
        </a:p>
      </dgm:t>
    </dgm:pt>
    <dgm:pt modelId="{A76731C5-4C4B-432E-B6CF-D5CF79C5209A}">
      <dgm:prSet/>
      <dgm:spPr/>
      <dgm:t>
        <a:bodyPr/>
        <a:lstStyle/>
        <a:p>
          <a:r>
            <a:rPr lang="en-US"/>
            <a:t>Recommend topics for publication.</a:t>
          </a:r>
        </a:p>
      </dgm:t>
    </dgm:pt>
    <dgm:pt modelId="{15331596-8BC7-4E4C-8656-47F1FB760A5C}" type="parTrans" cxnId="{C8A12425-0BE6-4705-A403-CFD112B27620}">
      <dgm:prSet/>
      <dgm:spPr/>
      <dgm:t>
        <a:bodyPr/>
        <a:lstStyle/>
        <a:p>
          <a:endParaRPr lang="en-US"/>
        </a:p>
      </dgm:t>
    </dgm:pt>
    <dgm:pt modelId="{658E6ED4-D8AD-4FD4-9837-F65903385C0A}" type="sibTrans" cxnId="{C8A12425-0BE6-4705-A403-CFD112B27620}">
      <dgm:prSet/>
      <dgm:spPr/>
      <dgm:t>
        <a:bodyPr/>
        <a:lstStyle/>
        <a:p>
          <a:endParaRPr lang="en-US"/>
        </a:p>
      </dgm:t>
    </dgm:pt>
    <dgm:pt modelId="{E8A3B6E4-6F80-48E9-98B4-81E5D10E1E5D}">
      <dgm:prSet/>
      <dgm:spPr/>
      <dgm:t>
        <a:bodyPr/>
        <a:lstStyle/>
        <a:p>
          <a:r>
            <a:rPr lang="en-US"/>
            <a:t>Share</a:t>
          </a:r>
        </a:p>
      </dgm:t>
    </dgm:pt>
    <dgm:pt modelId="{1E6559BC-5CE2-494D-ADC3-5DF28CC80282}" type="parTrans" cxnId="{8723C5F7-9E82-496B-8187-5EE73871A733}">
      <dgm:prSet/>
      <dgm:spPr/>
      <dgm:t>
        <a:bodyPr/>
        <a:lstStyle/>
        <a:p>
          <a:endParaRPr lang="en-US"/>
        </a:p>
      </dgm:t>
    </dgm:pt>
    <dgm:pt modelId="{C411D15B-0A4B-4E0E-9BA1-576C5D89599B}" type="sibTrans" cxnId="{8723C5F7-9E82-496B-8187-5EE73871A733}">
      <dgm:prSet/>
      <dgm:spPr/>
      <dgm:t>
        <a:bodyPr/>
        <a:lstStyle/>
        <a:p>
          <a:endParaRPr lang="en-US"/>
        </a:p>
      </dgm:t>
    </dgm:pt>
    <dgm:pt modelId="{6A1CE6DB-7E39-400A-B4DD-57301DC67B97}">
      <dgm:prSet/>
      <dgm:spPr/>
      <dgm:t>
        <a:bodyPr/>
        <a:lstStyle/>
        <a:p>
          <a:r>
            <a:rPr lang="en-US"/>
            <a:t>Share publication opportunities.</a:t>
          </a:r>
        </a:p>
      </dgm:t>
    </dgm:pt>
    <dgm:pt modelId="{1A826E5D-6261-4A69-BF1C-4C0F7542BEC0}" type="parTrans" cxnId="{3B51FACB-D089-4FF7-99EF-9AAAF1450A9C}">
      <dgm:prSet/>
      <dgm:spPr/>
      <dgm:t>
        <a:bodyPr/>
        <a:lstStyle/>
        <a:p>
          <a:endParaRPr lang="en-US"/>
        </a:p>
      </dgm:t>
    </dgm:pt>
    <dgm:pt modelId="{66B71155-19D1-4519-98C2-9B80EA369FB9}" type="sibTrans" cxnId="{3B51FACB-D089-4FF7-99EF-9AAAF1450A9C}">
      <dgm:prSet/>
      <dgm:spPr/>
      <dgm:t>
        <a:bodyPr/>
        <a:lstStyle/>
        <a:p>
          <a:endParaRPr lang="en-US"/>
        </a:p>
      </dgm:t>
    </dgm:pt>
    <dgm:pt modelId="{E7FC7CC2-FC06-49BC-842F-7815D18AD02F}">
      <dgm:prSet/>
      <dgm:spPr/>
      <dgm:t>
        <a:bodyPr/>
        <a:lstStyle/>
        <a:p>
          <a:r>
            <a:rPr lang="en-US"/>
            <a:t>Offer</a:t>
          </a:r>
        </a:p>
      </dgm:t>
    </dgm:pt>
    <dgm:pt modelId="{0434F057-43C2-4CE9-8293-4C82DDA20409}" type="parTrans" cxnId="{7A2A5745-AB89-4318-BC7C-01B151A0198D}">
      <dgm:prSet/>
      <dgm:spPr/>
      <dgm:t>
        <a:bodyPr/>
        <a:lstStyle/>
        <a:p>
          <a:endParaRPr lang="en-US"/>
        </a:p>
      </dgm:t>
    </dgm:pt>
    <dgm:pt modelId="{98D0283B-8289-4856-B55E-F8E433074EFE}" type="sibTrans" cxnId="{7A2A5745-AB89-4318-BC7C-01B151A0198D}">
      <dgm:prSet/>
      <dgm:spPr/>
      <dgm:t>
        <a:bodyPr/>
        <a:lstStyle/>
        <a:p>
          <a:endParaRPr lang="en-US"/>
        </a:p>
      </dgm:t>
    </dgm:pt>
    <dgm:pt modelId="{F0CFD67D-D0B4-46CD-BE40-462D87C17D3C}">
      <dgm:prSet/>
      <dgm:spPr/>
      <dgm:t>
        <a:bodyPr/>
        <a:lstStyle/>
        <a:p>
          <a:r>
            <a:rPr lang="en-US"/>
            <a:t>Offer advice about balancing obligations.</a:t>
          </a:r>
        </a:p>
      </dgm:t>
    </dgm:pt>
    <dgm:pt modelId="{79479239-1599-4896-9F33-68D38B345F7B}" type="parTrans" cxnId="{BC4FC328-00C1-41CF-A4DC-1D3B9750B86A}">
      <dgm:prSet/>
      <dgm:spPr/>
      <dgm:t>
        <a:bodyPr/>
        <a:lstStyle/>
        <a:p>
          <a:endParaRPr lang="en-US"/>
        </a:p>
      </dgm:t>
    </dgm:pt>
    <dgm:pt modelId="{88490B6D-324E-4DDF-B1B8-42740B2322C9}" type="sibTrans" cxnId="{BC4FC328-00C1-41CF-A4DC-1D3B9750B86A}">
      <dgm:prSet/>
      <dgm:spPr/>
      <dgm:t>
        <a:bodyPr/>
        <a:lstStyle/>
        <a:p>
          <a:endParaRPr lang="en-US"/>
        </a:p>
      </dgm:t>
    </dgm:pt>
    <dgm:pt modelId="{AE2D3FF8-2F4A-48BF-A03B-ABD692BEACF7}">
      <dgm:prSet/>
      <dgm:spPr/>
      <dgm:t>
        <a:bodyPr/>
        <a:lstStyle/>
        <a:p>
          <a:r>
            <a:rPr lang="en-US"/>
            <a:t>Help</a:t>
          </a:r>
        </a:p>
      </dgm:t>
    </dgm:pt>
    <dgm:pt modelId="{FCB6E47D-3300-40EC-8489-91797FD75EAE}" type="parTrans" cxnId="{15AE49D4-4758-4286-AD52-5B6F29308AD2}">
      <dgm:prSet/>
      <dgm:spPr/>
      <dgm:t>
        <a:bodyPr/>
        <a:lstStyle/>
        <a:p>
          <a:endParaRPr lang="en-US"/>
        </a:p>
      </dgm:t>
    </dgm:pt>
    <dgm:pt modelId="{42CBAA7C-1193-4864-B03C-131B173375AB}" type="sibTrans" cxnId="{15AE49D4-4758-4286-AD52-5B6F29308AD2}">
      <dgm:prSet/>
      <dgm:spPr/>
      <dgm:t>
        <a:bodyPr/>
        <a:lstStyle/>
        <a:p>
          <a:endParaRPr lang="en-US"/>
        </a:p>
      </dgm:t>
    </dgm:pt>
    <dgm:pt modelId="{1A0E63F8-6380-4190-96F5-C14B2FDB3699}">
      <dgm:prSet/>
      <dgm:spPr/>
      <dgm:t>
        <a:bodyPr/>
        <a:lstStyle/>
        <a:p>
          <a:r>
            <a:rPr lang="en-US"/>
            <a:t>Help construct timelines.</a:t>
          </a:r>
        </a:p>
      </dgm:t>
    </dgm:pt>
    <dgm:pt modelId="{AC069456-8553-459D-A3EA-3EE11F9B37D1}" type="parTrans" cxnId="{56DC0AB0-D18D-46AD-AFC3-07B21EC1D4C6}">
      <dgm:prSet/>
      <dgm:spPr/>
      <dgm:t>
        <a:bodyPr/>
        <a:lstStyle/>
        <a:p>
          <a:endParaRPr lang="en-US"/>
        </a:p>
      </dgm:t>
    </dgm:pt>
    <dgm:pt modelId="{138E27D5-6764-4F55-8EF8-04BDFC884039}" type="sibTrans" cxnId="{56DC0AB0-D18D-46AD-AFC3-07B21EC1D4C6}">
      <dgm:prSet/>
      <dgm:spPr/>
      <dgm:t>
        <a:bodyPr/>
        <a:lstStyle/>
        <a:p>
          <a:endParaRPr lang="en-US"/>
        </a:p>
      </dgm:t>
    </dgm:pt>
    <dgm:pt modelId="{04DDF26C-2C3F-4F95-A022-BD1E14B98977}">
      <dgm:prSet/>
      <dgm:spPr/>
      <dgm:t>
        <a:bodyPr/>
        <a:lstStyle/>
        <a:p>
          <a:r>
            <a:rPr lang="en-US"/>
            <a:t>Help</a:t>
          </a:r>
        </a:p>
      </dgm:t>
    </dgm:pt>
    <dgm:pt modelId="{584F1C46-AB06-4F43-B944-BF62704D08CC}" type="parTrans" cxnId="{AF81D5A9-1E74-4B50-9F01-BE1CDE6B6316}">
      <dgm:prSet/>
      <dgm:spPr/>
      <dgm:t>
        <a:bodyPr/>
        <a:lstStyle/>
        <a:p>
          <a:endParaRPr lang="en-US"/>
        </a:p>
      </dgm:t>
    </dgm:pt>
    <dgm:pt modelId="{E67DEAFD-145C-4C8F-A46D-6C305D997347}" type="sibTrans" cxnId="{AF81D5A9-1E74-4B50-9F01-BE1CDE6B6316}">
      <dgm:prSet/>
      <dgm:spPr/>
      <dgm:t>
        <a:bodyPr/>
        <a:lstStyle/>
        <a:p>
          <a:endParaRPr lang="en-US"/>
        </a:p>
      </dgm:t>
    </dgm:pt>
    <dgm:pt modelId="{3F41CA97-3CE9-47CD-B899-7EB6EE219D31}">
      <dgm:prSet/>
      <dgm:spPr/>
      <dgm:t>
        <a:bodyPr/>
        <a:lstStyle/>
        <a:p>
          <a:r>
            <a:rPr lang="en-US"/>
            <a:t>Help with editing.</a:t>
          </a:r>
        </a:p>
      </dgm:t>
    </dgm:pt>
    <dgm:pt modelId="{0A9D18EA-2EAA-4CE4-B03C-39C18BD0897F}" type="parTrans" cxnId="{D200B0F2-8961-45A0-B489-74CE3A33EAA8}">
      <dgm:prSet/>
      <dgm:spPr/>
      <dgm:t>
        <a:bodyPr/>
        <a:lstStyle/>
        <a:p>
          <a:endParaRPr lang="en-US"/>
        </a:p>
      </dgm:t>
    </dgm:pt>
    <dgm:pt modelId="{144D95DB-FD8B-4526-A5C5-1782BDD0D279}" type="sibTrans" cxnId="{D200B0F2-8961-45A0-B489-74CE3A33EAA8}">
      <dgm:prSet/>
      <dgm:spPr/>
      <dgm:t>
        <a:bodyPr/>
        <a:lstStyle/>
        <a:p>
          <a:endParaRPr lang="en-US"/>
        </a:p>
      </dgm:t>
    </dgm:pt>
    <dgm:pt modelId="{963C175E-157B-4F19-B86E-B280DB694E2A}">
      <dgm:prSet/>
      <dgm:spPr/>
      <dgm:t>
        <a:bodyPr/>
        <a:lstStyle/>
        <a:p>
          <a:r>
            <a:rPr lang="en-US"/>
            <a:t>Collaborate</a:t>
          </a:r>
        </a:p>
      </dgm:t>
    </dgm:pt>
    <dgm:pt modelId="{B63ACE09-5022-4492-94E0-892A848A910F}" type="parTrans" cxnId="{B4A5AF7F-CA77-44CC-A557-F9340B771208}">
      <dgm:prSet/>
      <dgm:spPr/>
      <dgm:t>
        <a:bodyPr/>
        <a:lstStyle/>
        <a:p>
          <a:endParaRPr lang="en-US"/>
        </a:p>
      </dgm:t>
    </dgm:pt>
    <dgm:pt modelId="{3399B1E3-A7E3-4334-9B0E-154226ECF1F6}" type="sibTrans" cxnId="{B4A5AF7F-CA77-44CC-A557-F9340B771208}">
      <dgm:prSet/>
      <dgm:spPr/>
      <dgm:t>
        <a:bodyPr/>
        <a:lstStyle/>
        <a:p>
          <a:endParaRPr lang="en-US"/>
        </a:p>
      </dgm:t>
    </dgm:pt>
    <dgm:pt modelId="{3B4B8922-7A6A-4227-95DC-6DA860D868F0}">
      <dgm:prSet/>
      <dgm:spPr/>
      <dgm:t>
        <a:bodyPr/>
        <a:lstStyle/>
        <a:p>
          <a:r>
            <a:rPr lang="en-US"/>
            <a:t>Collaborate with the mentee on research projects.</a:t>
          </a:r>
        </a:p>
      </dgm:t>
    </dgm:pt>
    <dgm:pt modelId="{9AD4C398-27F3-4893-8E57-109075FD5BC0}" type="parTrans" cxnId="{D627AE32-5A1F-47EF-9F8A-E5A7FC52D424}">
      <dgm:prSet/>
      <dgm:spPr/>
      <dgm:t>
        <a:bodyPr/>
        <a:lstStyle/>
        <a:p>
          <a:endParaRPr lang="en-US"/>
        </a:p>
      </dgm:t>
    </dgm:pt>
    <dgm:pt modelId="{64333E69-1267-4E82-A055-6ADEE15056C2}" type="sibTrans" cxnId="{D627AE32-5A1F-47EF-9F8A-E5A7FC52D424}">
      <dgm:prSet/>
      <dgm:spPr/>
      <dgm:t>
        <a:bodyPr/>
        <a:lstStyle/>
        <a:p>
          <a:endParaRPr lang="en-US"/>
        </a:p>
      </dgm:t>
    </dgm:pt>
    <dgm:pt modelId="{45741CA9-6234-4D4B-9404-2836D1D60647}" type="pres">
      <dgm:prSet presAssocID="{02EEE4E0-A0DD-4129-A94B-7344E5F43248}" presName="Name0" presStyleCnt="0">
        <dgm:presLayoutVars>
          <dgm:dir/>
          <dgm:animLvl val="lvl"/>
          <dgm:resizeHandles val="exact"/>
        </dgm:presLayoutVars>
      </dgm:prSet>
      <dgm:spPr/>
    </dgm:pt>
    <dgm:pt modelId="{CE43601B-C334-44F6-9780-BEDF3840B028}" type="pres">
      <dgm:prSet presAssocID="{963C175E-157B-4F19-B86E-B280DB694E2A}" presName="boxAndChildren" presStyleCnt="0"/>
      <dgm:spPr/>
    </dgm:pt>
    <dgm:pt modelId="{CFFF9DEE-0802-4834-A4E5-C8A8E22FCAF3}" type="pres">
      <dgm:prSet presAssocID="{963C175E-157B-4F19-B86E-B280DB694E2A}" presName="parentTextBox" presStyleLbl="alignNode1" presStyleIdx="0" presStyleCnt="7"/>
      <dgm:spPr/>
    </dgm:pt>
    <dgm:pt modelId="{78FE4D81-69B4-4A0D-BE74-C37BCB6F97EE}" type="pres">
      <dgm:prSet presAssocID="{963C175E-157B-4F19-B86E-B280DB694E2A}" presName="descendantBox" presStyleLbl="bgAccFollowNode1" presStyleIdx="0" presStyleCnt="7"/>
      <dgm:spPr/>
    </dgm:pt>
    <dgm:pt modelId="{DF6987A8-61D9-4DA7-813E-882BCC0B94ED}" type="pres">
      <dgm:prSet presAssocID="{E67DEAFD-145C-4C8F-A46D-6C305D997347}" presName="sp" presStyleCnt="0"/>
      <dgm:spPr/>
    </dgm:pt>
    <dgm:pt modelId="{9292CF4E-4570-485A-A6A6-7872CB2DB6E4}" type="pres">
      <dgm:prSet presAssocID="{04DDF26C-2C3F-4F95-A022-BD1E14B98977}" presName="arrowAndChildren" presStyleCnt="0"/>
      <dgm:spPr/>
    </dgm:pt>
    <dgm:pt modelId="{8DB91F3F-15F7-40DD-8C78-ED9170486C5D}" type="pres">
      <dgm:prSet presAssocID="{04DDF26C-2C3F-4F95-A022-BD1E14B98977}" presName="parentTextArrow" presStyleLbl="node1" presStyleIdx="0" presStyleCnt="0"/>
      <dgm:spPr/>
    </dgm:pt>
    <dgm:pt modelId="{0285CE07-805F-49B2-A3A6-E61046A5F1DD}" type="pres">
      <dgm:prSet presAssocID="{04DDF26C-2C3F-4F95-A022-BD1E14B98977}" presName="arrow" presStyleLbl="alignNode1" presStyleIdx="1" presStyleCnt="7"/>
      <dgm:spPr/>
    </dgm:pt>
    <dgm:pt modelId="{9D459038-6875-4C1D-897D-20FF65B938A3}" type="pres">
      <dgm:prSet presAssocID="{04DDF26C-2C3F-4F95-A022-BD1E14B98977}" presName="descendantArrow" presStyleLbl="bgAccFollowNode1" presStyleIdx="1" presStyleCnt="7"/>
      <dgm:spPr/>
    </dgm:pt>
    <dgm:pt modelId="{78302940-0877-4A6E-9F6A-02FC99ADF28D}" type="pres">
      <dgm:prSet presAssocID="{42CBAA7C-1193-4864-B03C-131B173375AB}" presName="sp" presStyleCnt="0"/>
      <dgm:spPr/>
    </dgm:pt>
    <dgm:pt modelId="{169ED312-25ED-4F11-BC27-EE3351E5AB7D}" type="pres">
      <dgm:prSet presAssocID="{AE2D3FF8-2F4A-48BF-A03B-ABD692BEACF7}" presName="arrowAndChildren" presStyleCnt="0"/>
      <dgm:spPr/>
    </dgm:pt>
    <dgm:pt modelId="{5BFE9EA5-168B-4D81-98AE-34101205AA16}" type="pres">
      <dgm:prSet presAssocID="{AE2D3FF8-2F4A-48BF-A03B-ABD692BEACF7}" presName="parentTextArrow" presStyleLbl="node1" presStyleIdx="0" presStyleCnt="0"/>
      <dgm:spPr/>
    </dgm:pt>
    <dgm:pt modelId="{6A4B28E3-29FD-474C-A4D5-FAE76F6577DB}" type="pres">
      <dgm:prSet presAssocID="{AE2D3FF8-2F4A-48BF-A03B-ABD692BEACF7}" presName="arrow" presStyleLbl="alignNode1" presStyleIdx="2" presStyleCnt="7"/>
      <dgm:spPr/>
    </dgm:pt>
    <dgm:pt modelId="{066B67A5-8E9E-4F82-A4F9-6182330B8A3D}" type="pres">
      <dgm:prSet presAssocID="{AE2D3FF8-2F4A-48BF-A03B-ABD692BEACF7}" presName="descendantArrow" presStyleLbl="bgAccFollowNode1" presStyleIdx="2" presStyleCnt="7"/>
      <dgm:spPr/>
    </dgm:pt>
    <dgm:pt modelId="{6C3FC005-A2CB-417C-A9A2-326F9A20A346}" type="pres">
      <dgm:prSet presAssocID="{98D0283B-8289-4856-B55E-F8E433074EFE}" presName="sp" presStyleCnt="0"/>
      <dgm:spPr/>
    </dgm:pt>
    <dgm:pt modelId="{F8452AB7-6D98-4D5D-836C-C0B7B34D86A9}" type="pres">
      <dgm:prSet presAssocID="{E7FC7CC2-FC06-49BC-842F-7815D18AD02F}" presName="arrowAndChildren" presStyleCnt="0"/>
      <dgm:spPr/>
    </dgm:pt>
    <dgm:pt modelId="{34180A46-F6EC-4262-A45D-2E9EA5DF88A7}" type="pres">
      <dgm:prSet presAssocID="{E7FC7CC2-FC06-49BC-842F-7815D18AD02F}" presName="parentTextArrow" presStyleLbl="node1" presStyleIdx="0" presStyleCnt="0"/>
      <dgm:spPr/>
    </dgm:pt>
    <dgm:pt modelId="{F03BC912-81F4-4F30-B0E3-B5315E6F4757}" type="pres">
      <dgm:prSet presAssocID="{E7FC7CC2-FC06-49BC-842F-7815D18AD02F}" presName="arrow" presStyleLbl="alignNode1" presStyleIdx="3" presStyleCnt="7"/>
      <dgm:spPr/>
    </dgm:pt>
    <dgm:pt modelId="{D2488BB7-2F5B-47D2-BB78-C61D793DDDA5}" type="pres">
      <dgm:prSet presAssocID="{E7FC7CC2-FC06-49BC-842F-7815D18AD02F}" presName="descendantArrow" presStyleLbl="bgAccFollowNode1" presStyleIdx="3" presStyleCnt="7"/>
      <dgm:spPr/>
    </dgm:pt>
    <dgm:pt modelId="{745A819F-5845-44FC-B9C6-F47EA88D0216}" type="pres">
      <dgm:prSet presAssocID="{C411D15B-0A4B-4E0E-9BA1-576C5D89599B}" presName="sp" presStyleCnt="0"/>
      <dgm:spPr/>
    </dgm:pt>
    <dgm:pt modelId="{A2C965A7-FC85-4950-946B-F8877612C7F9}" type="pres">
      <dgm:prSet presAssocID="{E8A3B6E4-6F80-48E9-98B4-81E5D10E1E5D}" presName="arrowAndChildren" presStyleCnt="0"/>
      <dgm:spPr/>
    </dgm:pt>
    <dgm:pt modelId="{A56956FF-6D98-4CBB-8CB2-ADCEF594A6DC}" type="pres">
      <dgm:prSet presAssocID="{E8A3B6E4-6F80-48E9-98B4-81E5D10E1E5D}" presName="parentTextArrow" presStyleLbl="node1" presStyleIdx="0" presStyleCnt="0"/>
      <dgm:spPr/>
    </dgm:pt>
    <dgm:pt modelId="{0257A396-7CBA-4DEF-B74D-8A842120924D}" type="pres">
      <dgm:prSet presAssocID="{E8A3B6E4-6F80-48E9-98B4-81E5D10E1E5D}" presName="arrow" presStyleLbl="alignNode1" presStyleIdx="4" presStyleCnt="7"/>
      <dgm:spPr/>
    </dgm:pt>
    <dgm:pt modelId="{BFCD92A0-EC96-4677-99C9-B3D0874E32D1}" type="pres">
      <dgm:prSet presAssocID="{E8A3B6E4-6F80-48E9-98B4-81E5D10E1E5D}" presName="descendantArrow" presStyleLbl="bgAccFollowNode1" presStyleIdx="4" presStyleCnt="7"/>
      <dgm:spPr/>
    </dgm:pt>
    <dgm:pt modelId="{A250DF89-C539-4D6B-97E1-A3D7F28BE41B}" type="pres">
      <dgm:prSet presAssocID="{86A9DE0B-B4EB-4A98-8798-EA4F9EFBA214}" presName="sp" presStyleCnt="0"/>
      <dgm:spPr/>
    </dgm:pt>
    <dgm:pt modelId="{94E6C7DF-4D1C-44F2-BAD6-8DEAE67BBFD7}" type="pres">
      <dgm:prSet presAssocID="{9F97BCAD-7A3A-4D36-9DFC-033D73DA85FD}" presName="arrowAndChildren" presStyleCnt="0"/>
      <dgm:spPr/>
    </dgm:pt>
    <dgm:pt modelId="{0DA6BDC8-6BC7-446E-B757-6CF3A9FE4C18}" type="pres">
      <dgm:prSet presAssocID="{9F97BCAD-7A3A-4D36-9DFC-033D73DA85FD}" presName="parentTextArrow" presStyleLbl="node1" presStyleIdx="0" presStyleCnt="0"/>
      <dgm:spPr/>
    </dgm:pt>
    <dgm:pt modelId="{D99D1C15-F26D-44FF-A126-BC0D79362B4A}" type="pres">
      <dgm:prSet presAssocID="{9F97BCAD-7A3A-4D36-9DFC-033D73DA85FD}" presName="arrow" presStyleLbl="alignNode1" presStyleIdx="5" presStyleCnt="7"/>
      <dgm:spPr/>
    </dgm:pt>
    <dgm:pt modelId="{1C090C17-EC3B-4620-9BFD-B831676374D0}" type="pres">
      <dgm:prSet presAssocID="{9F97BCAD-7A3A-4D36-9DFC-033D73DA85FD}" presName="descendantArrow" presStyleLbl="bgAccFollowNode1" presStyleIdx="5" presStyleCnt="7"/>
      <dgm:spPr/>
    </dgm:pt>
    <dgm:pt modelId="{7152E4C3-5862-46CF-AF2C-52AA974704C3}" type="pres">
      <dgm:prSet presAssocID="{C6C06575-7C4A-4E60-AFFF-808F03643399}" presName="sp" presStyleCnt="0"/>
      <dgm:spPr/>
    </dgm:pt>
    <dgm:pt modelId="{AFC1B41C-B165-4FB8-9286-E74FA5E409E6}" type="pres">
      <dgm:prSet presAssocID="{3FE24000-D325-40FF-8EBE-DA80ACD523F6}" presName="arrowAndChildren" presStyleCnt="0"/>
      <dgm:spPr/>
    </dgm:pt>
    <dgm:pt modelId="{EF6EA140-E599-4CE0-A6D0-ED8870C6D7E8}" type="pres">
      <dgm:prSet presAssocID="{3FE24000-D325-40FF-8EBE-DA80ACD523F6}" presName="parentTextArrow" presStyleLbl="node1" presStyleIdx="0" presStyleCnt="0"/>
      <dgm:spPr/>
    </dgm:pt>
    <dgm:pt modelId="{1B7E3477-97C2-4F10-9B00-CC030BD95EE3}" type="pres">
      <dgm:prSet presAssocID="{3FE24000-D325-40FF-8EBE-DA80ACD523F6}" presName="arrow" presStyleLbl="alignNode1" presStyleIdx="6" presStyleCnt="7"/>
      <dgm:spPr/>
    </dgm:pt>
    <dgm:pt modelId="{40061387-0DAD-41BD-A4E7-C5548F47282D}" type="pres">
      <dgm:prSet presAssocID="{3FE24000-D325-40FF-8EBE-DA80ACD523F6}" presName="descendantArrow" presStyleLbl="bgAccFollowNode1" presStyleIdx="6" presStyleCnt="7"/>
      <dgm:spPr/>
    </dgm:pt>
  </dgm:ptLst>
  <dgm:cxnLst>
    <dgm:cxn modelId="{BEC5C807-5E87-430B-86EA-6F1F547B727F}" type="presOf" srcId="{AE2D3FF8-2F4A-48BF-A03B-ABD692BEACF7}" destId="{5BFE9EA5-168B-4D81-98AE-34101205AA16}" srcOrd="0" destOrd="0" presId="urn:microsoft.com/office/officeart/2016/7/layout/VerticalDownArrowProcess"/>
    <dgm:cxn modelId="{AE32880C-2F59-482E-9D25-D45F0BE7C271}" type="presOf" srcId="{F0CFD67D-D0B4-46CD-BE40-462D87C17D3C}" destId="{D2488BB7-2F5B-47D2-BB78-C61D793DDDA5}" srcOrd="0" destOrd="0" presId="urn:microsoft.com/office/officeart/2016/7/layout/VerticalDownArrowProcess"/>
    <dgm:cxn modelId="{C8A12425-0BE6-4705-A403-CFD112B27620}" srcId="{9F97BCAD-7A3A-4D36-9DFC-033D73DA85FD}" destId="{A76731C5-4C4B-432E-B6CF-D5CF79C5209A}" srcOrd="0" destOrd="0" parTransId="{15331596-8BC7-4E4C-8656-47F1FB760A5C}" sibTransId="{658E6ED4-D8AD-4FD4-9837-F65903385C0A}"/>
    <dgm:cxn modelId="{22615626-2F31-4973-B583-35E4EDBB3C36}" type="presOf" srcId="{6A1CE6DB-7E39-400A-B4DD-57301DC67B97}" destId="{BFCD92A0-EC96-4677-99C9-B3D0874E32D1}" srcOrd="0" destOrd="0" presId="urn:microsoft.com/office/officeart/2016/7/layout/VerticalDownArrowProcess"/>
    <dgm:cxn modelId="{BC4FC328-00C1-41CF-A4DC-1D3B9750B86A}" srcId="{E7FC7CC2-FC06-49BC-842F-7815D18AD02F}" destId="{F0CFD67D-D0B4-46CD-BE40-462D87C17D3C}" srcOrd="0" destOrd="0" parTransId="{79479239-1599-4896-9F33-68D38B345F7B}" sibTransId="{88490B6D-324E-4DDF-B1B8-42740B2322C9}"/>
    <dgm:cxn modelId="{DBF8C528-85BB-4D0D-A177-60746A22F071}" type="presOf" srcId="{04DDF26C-2C3F-4F95-A022-BD1E14B98977}" destId="{8DB91F3F-15F7-40DD-8C78-ED9170486C5D}" srcOrd="0" destOrd="0" presId="urn:microsoft.com/office/officeart/2016/7/layout/VerticalDownArrowProcess"/>
    <dgm:cxn modelId="{AFD28931-B7FE-465D-967F-321C894D106E}" type="presOf" srcId="{963C175E-157B-4F19-B86E-B280DB694E2A}" destId="{CFFF9DEE-0802-4834-A4E5-C8A8E22FCAF3}" srcOrd="0" destOrd="0" presId="urn:microsoft.com/office/officeart/2016/7/layout/VerticalDownArrowProcess"/>
    <dgm:cxn modelId="{D627AE32-5A1F-47EF-9F8A-E5A7FC52D424}" srcId="{963C175E-157B-4F19-B86E-B280DB694E2A}" destId="{3B4B8922-7A6A-4227-95DC-6DA860D868F0}" srcOrd="0" destOrd="0" parTransId="{9AD4C398-27F3-4893-8E57-109075FD5BC0}" sibTransId="{64333E69-1267-4E82-A055-6ADEE15056C2}"/>
    <dgm:cxn modelId="{BF862845-965F-4E5A-AC00-5C0546B26D8C}" type="presOf" srcId="{E7FC7CC2-FC06-49BC-842F-7815D18AD02F}" destId="{F03BC912-81F4-4F30-B0E3-B5315E6F4757}" srcOrd="1" destOrd="0" presId="urn:microsoft.com/office/officeart/2016/7/layout/VerticalDownArrowProcess"/>
    <dgm:cxn modelId="{7A2A5745-AB89-4318-BC7C-01B151A0198D}" srcId="{02EEE4E0-A0DD-4129-A94B-7344E5F43248}" destId="{E7FC7CC2-FC06-49BC-842F-7815D18AD02F}" srcOrd="3" destOrd="0" parTransId="{0434F057-43C2-4CE9-8293-4C82DDA20409}" sibTransId="{98D0283B-8289-4856-B55E-F8E433074EFE}"/>
    <dgm:cxn modelId="{54BBFC49-3036-4D58-BBCD-ABC7550B872B}" srcId="{02EEE4E0-A0DD-4129-A94B-7344E5F43248}" destId="{9F97BCAD-7A3A-4D36-9DFC-033D73DA85FD}" srcOrd="1" destOrd="0" parTransId="{31312483-E0BF-48CC-9947-DB73F3D8EF9B}" sibTransId="{86A9DE0B-B4EB-4A98-8798-EA4F9EFBA214}"/>
    <dgm:cxn modelId="{8E112A52-7E8E-4EA8-A82A-62EE57009933}" type="presOf" srcId="{A76731C5-4C4B-432E-B6CF-D5CF79C5209A}" destId="{1C090C17-EC3B-4620-9BFD-B831676374D0}" srcOrd="0" destOrd="0" presId="urn:microsoft.com/office/officeart/2016/7/layout/VerticalDownArrowProcess"/>
    <dgm:cxn modelId="{B4A5AF7F-CA77-44CC-A557-F9340B771208}" srcId="{02EEE4E0-A0DD-4129-A94B-7344E5F43248}" destId="{963C175E-157B-4F19-B86E-B280DB694E2A}" srcOrd="6" destOrd="0" parTransId="{B63ACE09-5022-4492-94E0-892A848A910F}" sibTransId="{3399B1E3-A7E3-4334-9B0E-154226ECF1F6}"/>
    <dgm:cxn modelId="{7C863881-448F-4A1F-92E3-DE311067421F}" type="presOf" srcId="{E7FC7CC2-FC06-49BC-842F-7815D18AD02F}" destId="{34180A46-F6EC-4262-A45D-2E9EA5DF88A7}" srcOrd="0" destOrd="0" presId="urn:microsoft.com/office/officeart/2016/7/layout/VerticalDownArrowProcess"/>
    <dgm:cxn modelId="{4BA4D496-F0C6-4D83-9DCA-862AEBC3E122}" type="presOf" srcId="{E8A3B6E4-6F80-48E9-98B4-81E5D10E1E5D}" destId="{A56956FF-6D98-4CBB-8CB2-ADCEF594A6DC}" srcOrd="0" destOrd="0" presId="urn:microsoft.com/office/officeart/2016/7/layout/VerticalDownArrowProcess"/>
    <dgm:cxn modelId="{CE8B3297-92A3-45FC-98DE-AFB450B47E31}" srcId="{3FE24000-D325-40FF-8EBE-DA80ACD523F6}" destId="{37123E78-E1E3-49E7-B3D4-E887E8382443}" srcOrd="0" destOrd="0" parTransId="{1931CEC2-00BA-4285-8FAD-424C00C56D3F}" sibTransId="{D6A40953-3C0F-4FA6-9FB1-788FEA090882}"/>
    <dgm:cxn modelId="{D880B8A7-DDE6-4646-A1C4-DDDFB9E9244D}" type="presOf" srcId="{3B4B8922-7A6A-4227-95DC-6DA860D868F0}" destId="{78FE4D81-69B4-4A0D-BE74-C37BCB6F97EE}" srcOrd="0" destOrd="0" presId="urn:microsoft.com/office/officeart/2016/7/layout/VerticalDownArrowProcess"/>
    <dgm:cxn modelId="{AB8CCFA9-A842-4022-B60B-58B17FFB65A3}" type="presOf" srcId="{AE2D3FF8-2F4A-48BF-A03B-ABD692BEACF7}" destId="{6A4B28E3-29FD-474C-A4D5-FAE76F6577DB}" srcOrd="1" destOrd="0" presId="urn:microsoft.com/office/officeart/2016/7/layout/VerticalDownArrowProcess"/>
    <dgm:cxn modelId="{AF81D5A9-1E74-4B50-9F01-BE1CDE6B6316}" srcId="{02EEE4E0-A0DD-4129-A94B-7344E5F43248}" destId="{04DDF26C-2C3F-4F95-A022-BD1E14B98977}" srcOrd="5" destOrd="0" parTransId="{584F1C46-AB06-4F43-B944-BF62704D08CC}" sibTransId="{E67DEAFD-145C-4C8F-A46D-6C305D997347}"/>
    <dgm:cxn modelId="{56DC0AB0-D18D-46AD-AFC3-07B21EC1D4C6}" srcId="{AE2D3FF8-2F4A-48BF-A03B-ABD692BEACF7}" destId="{1A0E63F8-6380-4190-96F5-C14B2FDB3699}" srcOrd="0" destOrd="0" parTransId="{AC069456-8553-459D-A3EA-3EE11F9B37D1}" sibTransId="{138E27D5-6764-4F55-8EF8-04BDFC884039}"/>
    <dgm:cxn modelId="{1AED16B5-A106-4D6F-BD17-C269A1B36B0C}" type="presOf" srcId="{3F41CA97-3CE9-47CD-B899-7EB6EE219D31}" destId="{9D459038-6875-4C1D-897D-20FF65B938A3}" srcOrd="0" destOrd="0" presId="urn:microsoft.com/office/officeart/2016/7/layout/VerticalDownArrowProcess"/>
    <dgm:cxn modelId="{09938FBC-2E03-4AF2-B74C-C69A211CFE0C}" type="presOf" srcId="{3FE24000-D325-40FF-8EBE-DA80ACD523F6}" destId="{1B7E3477-97C2-4F10-9B00-CC030BD95EE3}" srcOrd="1" destOrd="0" presId="urn:microsoft.com/office/officeart/2016/7/layout/VerticalDownArrowProcess"/>
    <dgm:cxn modelId="{9E2468C0-8E08-42CC-9DB8-790934B39276}" type="presOf" srcId="{04DDF26C-2C3F-4F95-A022-BD1E14B98977}" destId="{0285CE07-805F-49B2-A3A6-E61046A5F1DD}" srcOrd="1" destOrd="0" presId="urn:microsoft.com/office/officeart/2016/7/layout/VerticalDownArrowProcess"/>
    <dgm:cxn modelId="{4B1EB5CB-3934-4F9F-B90F-BF7F8DD1843C}" type="presOf" srcId="{1A0E63F8-6380-4190-96F5-C14B2FDB3699}" destId="{066B67A5-8E9E-4F82-A4F9-6182330B8A3D}" srcOrd="0" destOrd="0" presId="urn:microsoft.com/office/officeart/2016/7/layout/VerticalDownArrowProcess"/>
    <dgm:cxn modelId="{3B51FACB-D089-4FF7-99EF-9AAAF1450A9C}" srcId="{E8A3B6E4-6F80-48E9-98B4-81E5D10E1E5D}" destId="{6A1CE6DB-7E39-400A-B4DD-57301DC67B97}" srcOrd="0" destOrd="0" parTransId="{1A826E5D-6261-4A69-BF1C-4C0F7542BEC0}" sibTransId="{66B71155-19D1-4519-98C2-9B80EA369FB9}"/>
    <dgm:cxn modelId="{15AE49D4-4758-4286-AD52-5B6F29308AD2}" srcId="{02EEE4E0-A0DD-4129-A94B-7344E5F43248}" destId="{AE2D3FF8-2F4A-48BF-A03B-ABD692BEACF7}" srcOrd="4" destOrd="0" parTransId="{FCB6E47D-3300-40EC-8489-91797FD75EAE}" sibTransId="{42CBAA7C-1193-4864-B03C-131B173375AB}"/>
    <dgm:cxn modelId="{0CD286D9-D199-4451-A6AB-CD4B49B4E42A}" type="presOf" srcId="{02EEE4E0-A0DD-4129-A94B-7344E5F43248}" destId="{45741CA9-6234-4D4B-9404-2836D1D60647}" srcOrd="0" destOrd="0" presId="urn:microsoft.com/office/officeart/2016/7/layout/VerticalDownArrowProcess"/>
    <dgm:cxn modelId="{15BA3AE2-EA9B-4FDE-9397-04878FE69CB4}" type="presOf" srcId="{9F97BCAD-7A3A-4D36-9DFC-033D73DA85FD}" destId="{0DA6BDC8-6BC7-446E-B757-6CF3A9FE4C18}" srcOrd="0" destOrd="0" presId="urn:microsoft.com/office/officeart/2016/7/layout/VerticalDownArrowProcess"/>
    <dgm:cxn modelId="{E09B62E2-A921-457B-ADA5-2572D2CAEFFE}" srcId="{02EEE4E0-A0DD-4129-A94B-7344E5F43248}" destId="{3FE24000-D325-40FF-8EBE-DA80ACD523F6}" srcOrd="0" destOrd="0" parTransId="{6A0AC882-FB50-420C-AE3C-7F9F7B5E1CC0}" sibTransId="{C6C06575-7C4A-4E60-AFFF-808F03643399}"/>
    <dgm:cxn modelId="{BE40A7E2-757E-417E-B34B-42A6DBD4C2F1}" type="presOf" srcId="{3FE24000-D325-40FF-8EBE-DA80ACD523F6}" destId="{EF6EA140-E599-4CE0-A6D0-ED8870C6D7E8}" srcOrd="0" destOrd="0" presId="urn:microsoft.com/office/officeart/2016/7/layout/VerticalDownArrowProcess"/>
    <dgm:cxn modelId="{478AEFE4-8D2F-4275-A936-6F3E09E8605E}" type="presOf" srcId="{9F97BCAD-7A3A-4D36-9DFC-033D73DA85FD}" destId="{D99D1C15-F26D-44FF-A126-BC0D79362B4A}" srcOrd="1" destOrd="0" presId="urn:microsoft.com/office/officeart/2016/7/layout/VerticalDownArrowProcess"/>
    <dgm:cxn modelId="{43BA9EEC-A1AF-49D1-A1AB-F5BE209126A9}" type="presOf" srcId="{37123E78-E1E3-49E7-B3D4-E887E8382443}" destId="{40061387-0DAD-41BD-A4E7-C5548F47282D}" srcOrd="0" destOrd="0" presId="urn:microsoft.com/office/officeart/2016/7/layout/VerticalDownArrowProcess"/>
    <dgm:cxn modelId="{D200B0F2-8961-45A0-B489-74CE3A33EAA8}" srcId="{04DDF26C-2C3F-4F95-A022-BD1E14B98977}" destId="{3F41CA97-3CE9-47CD-B899-7EB6EE219D31}" srcOrd="0" destOrd="0" parTransId="{0A9D18EA-2EAA-4CE4-B03C-39C18BD0897F}" sibTransId="{144D95DB-FD8B-4526-A5C5-1782BDD0D279}"/>
    <dgm:cxn modelId="{8723C5F7-9E82-496B-8187-5EE73871A733}" srcId="{02EEE4E0-A0DD-4129-A94B-7344E5F43248}" destId="{E8A3B6E4-6F80-48E9-98B4-81E5D10E1E5D}" srcOrd="2" destOrd="0" parTransId="{1E6559BC-5CE2-494D-ADC3-5DF28CC80282}" sibTransId="{C411D15B-0A4B-4E0E-9BA1-576C5D89599B}"/>
    <dgm:cxn modelId="{26F83FF8-B60F-45D4-8BA4-7C0C9BEBC263}" type="presOf" srcId="{E8A3B6E4-6F80-48E9-98B4-81E5D10E1E5D}" destId="{0257A396-7CBA-4DEF-B74D-8A842120924D}" srcOrd="1" destOrd="0" presId="urn:microsoft.com/office/officeart/2016/7/layout/VerticalDownArrowProcess"/>
    <dgm:cxn modelId="{5DD464C9-9535-435A-981B-D0886BC42B43}" type="presParOf" srcId="{45741CA9-6234-4D4B-9404-2836D1D60647}" destId="{CE43601B-C334-44F6-9780-BEDF3840B028}" srcOrd="0" destOrd="0" presId="urn:microsoft.com/office/officeart/2016/7/layout/VerticalDownArrowProcess"/>
    <dgm:cxn modelId="{B6B8F897-C62E-4F91-8D5F-BD82326EAF08}" type="presParOf" srcId="{CE43601B-C334-44F6-9780-BEDF3840B028}" destId="{CFFF9DEE-0802-4834-A4E5-C8A8E22FCAF3}" srcOrd="0" destOrd="0" presId="urn:microsoft.com/office/officeart/2016/7/layout/VerticalDownArrowProcess"/>
    <dgm:cxn modelId="{2BC9BF04-BF93-4AC0-8297-7831C4634F90}" type="presParOf" srcId="{CE43601B-C334-44F6-9780-BEDF3840B028}" destId="{78FE4D81-69B4-4A0D-BE74-C37BCB6F97EE}" srcOrd="1" destOrd="0" presId="urn:microsoft.com/office/officeart/2016/7/layout/VerticalDownArrowProcess"/>
    <dgm:cxn modelId="{C3227ACA-0586-4540-A64D-395BB70B3764}" type="presParOf" srcId="{45741CA9-6234-4D4B-9404-2836D1D60647}" destId="{DF6987A8-61D9-4DA7-813E-882BCC0B94ED}" srcOrd="1" destOrd="0" presId="urn:microsoft.com/office/officeart/2016/7/layout/VerticalDownArrowProcess"/>
    <dgm:cxn modelId="{16B6A7E9-F58C-4C96-9025-20DA7083BC6B}" type="presParOf" srcId="{45741CA9-6234-4D4B-9404-2836D1D60647}" destId="{9292CF4E-4570-485A-A6A6-7872CB2DB6E4}" srcOrd="2" destOrd="0" presId="urn:microsoft.com/office/officeart/2016/7/layout/VerticalDownArrowProcess"/>
    <dgm:cxn modelId="{856977D3-4111-4CA3-93B6-64EC13F8BA54}" type="presParOf" srcId="{9292CF4E-4570-485A-A6A6-7872CB2DB6E4}" destId="{8DB91F3F-15F7-40DD-8C78-ED9170486C5D}" srcOrd="0" destOrd="0" presId="urn:microsoft.com/office/officeart/2016/7/layout/VerticalDownArrowProcess"/>
    <dgm:cxn modelId="{54F0C0EB-1255-4608-B6FF-4C30211C1311}" type="presParOf" srcId="{9292CF4E-4570-485A-A6A6-7872CB2DB6E4}" destId="{0285CE07-805F-49B2-A3A6-E61046A5F1DD}" srcOrd="1" destOrd="0" presId="urn:microsoft.com/office/officeart/2016/7/layout/VerticalDownArrowProcess"/>
    <dgm:cxn modelId="{1488F0CC-C163-4AE4-A14E-0E1614B343DF}" type="presParOf" srcId="{9292CF4E-4570-485A-A6A6-7872CB2DB6E4}" destId="{9D459038-6875-4C1D-897D-20FF65B938A3}" srcOrd="2" destOrd="0" presId="urn:microsoft.com/office/officeart/2016/7/layout/VerticalDownArrowProcess"/>
    <dgm:cxn modelId="{FB19B815-3F27-4391-A828-558C6170F305}" type="presParOf" srcId="{45741CA9-6234-4D4B-9404-2836D1D60647}" destId="{78302940-0877-4A6E-9F6A-02FC99ADF28D}" srcOrd="3" destOrd="0" presId="urn:microsoft.com/office/officeart/2016/7/layout/VerticalDownArrowProcess"/>
    <dgm:cxn modelId="{24213835-BAFD-4A73-BAC5-5A93789DAA00}" type="presParOf" srcId="{45741CA9-6234-4D4B-9404-2836D1D60647}" destId="{169ED312-25ED-4F11-BC27-EE3351E5AB7D}" srcOrd="4" destOrd="0" presId="urn:microsoft.com/office/officeart/2016/7/layout/VerticalDownArrowProcess"/>
    <dgm:cxn modelId="{50BE5AF0-F59D-44E2-ACE0-864772351596}" type="presParOf" srcId="{169ED312-25ED-4F11-BC27-EE3351E5AB7D}" destId="{5BFE9EA5-168B-4D81-98AE-34101205AA16}" srcOrd="0" destOrd="0" presId="urn:microsoft.com/office/officeart/2016/7/layout/VerticalDownArrowProcess"/>
    <dgm:cxn modelId="{2EAF0586-63C8-4C8A-BB09-05F9FB061223}" type="presParOf" srcId="{169ED312-25ED-4F11-BC27-EE3351E5AB7D}" destId="{6A4B28E3-29FD-474C-A4D5-FAE76F6577DB}" srcOrd="1" destOrd="0" presId="urn:microsoft.com/office/officeart/2016/7/layout/VerticalDownArrowProcess"/>
    <dgm:cxn modelId="{EB33F616-1D03-4173-800B-8B2FF1548501}" type="presParOf" srcId="{169ED312-25ED-4F11-BC27-EE3351E5AB7D}" destId="{066B67A5-8E9E-4F82-A4F9-6182330B8A3D}" srcOrd="2" destOrd="0" presId="urn:microsoft.com/office/officeart/2016/7/layout/VerticalDownArrowProcess"/>
    <dgm:cxn modelId="{46556089-FA5A-4A8E-9B72-ED5500A4B308}" type="presParOf" srcId="{45741CA9-6234-4D4B-9404-2836D1D60647}" destId="{6C3FC005-A2CB-417C-A9A2-326F9A20A346}" srcOrd="5" destOrd="0" presId="urn:microsoft.com/office/officeart/2016/7/layout/VerticalDownArrowProcess"/>
    <dgm:cxn modelId="{69E41BAC-EBF2-44CB-AC40-3E81E339D44B}" type="presParOf" srcId="{45741CA9-6234-4D4B-9404-2836D1D60647}" destId="{F8452AB7-6D98-4D5D-836C-C0B7B34D86A9}" srcOrd="6" destOrd="0" presId="urn:microsoft.com/office/officeart/2016/7/layout/VerticalDownArrowProcess"/>
    <dgm:cxn modelId="{DB87B3EC-EF15-4726-A030-7767E449B358}" type="presParOf" srcId="{F8452AB7-6D98-4D5D-836C-C0B7B34D86A9}" destId="{34180A46-F6EC-4262-A45D-2E9EA5DF88A7}" srcOrd="0" destOrd="0" presId="urn:microsoft.com/office/officeart/2016/7/layout/VerticalDownArrowProcess"/>
    <dgm:cxn modelId="{65D1BA8F-931A-43A7-8EDD-198D7191A427}" type="presParOf" srcId="{F8452AB7-6D98-4D5D-836C-C0B7B34D86A9}" destId="{F03BC912-81F4-4F30-B0E3-B5315E6F4757}" srcOrd="1" destOrd="0" presId="urn:microsoft.com/office/officeart/2016/7/layout/VerticalDownArrowProcess"/>
    <dgm:cxn modelId="{08321204-3B17-4A8C-96CF-757882DF70F3}" type="presParOf" srcId="{F8452AB7-6D98-4D5D-836C-C0B7B34D86A9}" destId="{D2488BB7-2F5B-47D2-BB78-C61D793DDDA5}" srcOrd="2" destOrd="0" presId="urn:microsoft.com/office/officeart/2016/7/layout/VerticalDownArrowProcess"/>
    <dgm:cxn modelId="{37F71622-4629-49A1-A607-97CF4FF15C40}" type="presParOf" srcId="{45741CA9-6234-4D4B-9404-2836D1D60647}" destId="{745A819F-5845-44FC-B9C6-F47EA88D0216}" srcOrd="7" destOrd="0" presId="urn:microsoft.com/office/officeart/2016/7/layout/VerticalDownArrowProcess"/>
    <dgm:cxn modelId="{3A488E17-1202-4BCB-8AF9-69FF72CA84A1}" type="presParOf" srcId="{45741CA9-6234-4D4B-9404-2836D1D60647}" destId="{A2C965A7-FC85-4950-946B-F8877612C7F9}" srcOrd="8" destOrd="0" presId="urn:microsoft.com/office/officeart/2016/7/layout/VerticalDownArrowProcess"/>
    <dgm:cxn modelId="{6C2CE2E7-A70C-4E12-B479-AE091E7B70E8}" type="presParOf" srcId="{A2C965A7-FC85-4950-946B-F8877612C7F9}" destId="{A56956FF-6D98-4CBB-8CB2-ADCEF594A6DC}" srcOrd="0" destOrd="0" presId="urn:microsoft.com/office/officeart/2016/7/layout/VerticalDownArrowProcess"/>
    <dgm:cxn modelId="{DE3671A0-369F-4B50-9132-CFBB37ECB17F}" type="presParOf" srcId="{A2C965A7-FC85-4950-946B-F8877612C7F9}" destId="{0257A396-7CBA-4DEF-B74D-8A842120924D}" srcOrd="1" destOrd="0" presId="urn:microsoft.com/office/officeart/2016/7/layout/VerticalDownArrowProcess"/>
    <dgm:cxn modelId="{C429DE69-AD84-41E7-8DFF-F449FD54F210}" type="presParOf" srcId="{A2C965A7-FC85-4950-946B-F8877612C7F9}" destId="{BFCD92A0-EC96-4677-99C9-B3D0874E32D1}" srcOrd="2" destOrd="0" presId="urn:microsoft.com/office/officeart/2016/7/layout/VerticalDownArrowProcess"/>
    <dgm:cxn modelId="{6A147763-AE3B-4D62-A76C-DA9E9EF9538B}" type="presParOf" srcId="{45741CA9-6234-4D4B-9404-2836D1D60647}" destId="{A250DF89-C539-4D6B-97E1-A3D7F28BE41B}" srcOrd="9" destOrd="0" presId="urn:microsoft.com/office/officeart/2016/7/layout/VerticalDownArrowProcess"/>
    <dgm:cxn modelId="{3C85C1AE-FBC5-4FAA-A59E-570DC32EFFBD}" type="presParOf" srcId="{45741CA9-6234-4D4B-9404-2836D1D60647}" destId="{94E6C7DF-4D1C-44F2-BAD6-8DEAE67BBFD7}" srcOrd="10" destOrd="0" presId="urn:microsoft.com/office/officeart/2016/7/layout/VerticalDownArrowProcess"/>
    <dgm:cxn modelId="{2EBC75ED-4AD0-4C93-85C1-1D35DB476752}" type="presParOf" srcId="{94E6C7DF-4D1C-44F2-BAD6-8DEAE67BBFD7}" destId="{0DA6BDC8-6BC7-446E-B757-6CF3A9FE4C18}" srcOrd="0" destOrd="0" presId="urn:microsoft.com/office/officeart/2016/7/layout/VerticalDownArrowProcess"/>
    <dgm:cxn modelId="{2F1041FD-20D7-4AAC-9F95-C94686C55FA5}" type="presParOf" srcId="{94E6C7DF-4D1C-44F2-BAD6-8DEAE67BBFD7}" destId="{D99D1C15-F26D-44FF-A126-BC0D79362B4A}" srcOrd="1" destOrd="0" presId="urn:microsoft.com/office/officeart/2016/7/layout/VerticalDownArrowProcess"/>
    <dgm:cxn modelId="{9C0765BF-2572-4BDA-A818-A2528B2C3D8E}" type="presParOf" srcId="{94E6C7DF-4D1C-44F2-BAD6-8DEAE67BBFD7}" destId="{1C090C17-EC3B-4620-9BFD-B831676374D0}" srcOrd="2" destOrd="0" presId="urn:microsoft.com/office/officeart/2016/7/layout/VerticalDownArrowProcess"/>
    <dgm:cxn modelId="{CA95D114-B6FE-4DE1-8E14-CE2879FB425E}" type="presParOf" srcId="{45741CA9-6234-4D4B-9404-2836D1D60647}" destId="{7152E4C3-5862-46CF-AF2C-52AA974704C3}" srcOrd="11" destOrd="0" presId="urn:microsoft.com/office/officeart/2016/7/layout/VerticalDownArrowProcess"/>
    <dgm:cxn modelId="{DAFB4160-9A73-47AB-B089-F1B6A6EDFADF}" type="presParOf" srcId="{45741CA9-6234-4D4B-9404-2836D1D60647}" destId="{AFC1B41C-B165-4FB8-9286-E74FA5E409E6}" srcOrd="12" destOrd="0" presId="urn:microsoft.com/office/officeart/2016/7/layout/VerticalDownArrowProcess"/>
    <dgm:cxn modelId="{CBBF1741-CB57-4A86-8047-797453F98C36}" type="presParOf" srcId="{AFC1B41C-B165-4FB8-9286-E74FA5E409E6}" destId="{EF6EA140-E599-4CE0-A6D0-ED8870C6D7E8}" srcOrd="0" destOrd="0" presId="urn:microsoft.com/office/officeart/2016/7/layout/VerticalDownArrowProcess"/>
    <dgm:cxn modelId="{9700E0B3-3748-4AA7-A2DC-5238EDCC1192}" type="presParOf" srcId="{AFC1B41C-B165-4FB8-9286-E74FA5E409E6}" destId="{1B7E3477-97C2-4F10-9B00-CC030BD95EE3}" srcOrd="1" destOrd="0" presId="urn:microsoft.com/office/officeart/2016/7/layout/VerticalDownArrowProcess"/>
    <dgm:cxn modelId="{EAFADB59-1E07-4764-87A8-18B489302DC5}" type="presParOf" srcId="{AFC1B41C-B165-4FB8-9286-E74FA5E409E6}" destId="{40061387-0DAD-41BD-A4E7-C5548F47282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E1812-7D04-40B4-A9EA-DBA44169B3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894087-D6B2-4F1A-8F2E-6F5899C4DFF7}">
      <dgm:prSet/>
      <dgm:spPr/>
      <dgm:t>
        <a:bodyPr/>
        <a:lstStyle/>
        <a:p>
          <a:r>
            <a:rPr lang="en-US"/>
            <a:t>Share calls for papers and presentations.</a:t>
          </a:r>
        </a:p>
      </dgm:t>
    </dgm:pt>
    <dgm:pt modelId="{5BA78F95-5671-4690-AFFF-7D4762F2E26C}" type="parTrans" cxnId="{43E6FA60-B80F-4554-A04F-54F932BCF236}">
      <dgm:prSet/>
      <dgm:spPr/>
      <dgm:t>
        <a:bodyPr/>
        <a:lstStyle/>
        <a:p>
          <a:endParaRPr lang="en-US"/>
        </a:p>
      </dgm:t>
    </dgm:pt>
    <dgm:pt modelId="{A349FFD4-2102-4A5E-A737-B667BA3EA2C1}" type="sibTrans" cxnId="{43E6FA60-B80F-4554-A04F-54F932BCF236}">
      <dgm:prSet/>
      <dgm:spPr/>
      <dgm:t>
        <a:bodyPr/>
        <a:lstStyle/>
        <a:p>
          <a:endParaRPr lang="en-US"/>
        </a:p>
      </dgm:t>
    </dgm:pt>
    <dgm:pt modelId="{665EF396-4D23-4311-A237-5799D5CE9D55}">
      <dgm:prSet/>
      <dgm:spPr/>
      <dgm:t>
        <a:bodyPr/>
        <a:lstStyle/>
        <a:p>
          <a:r>
            <a:rPr lang="en-US"/>
            <a:t>Disseminate information about grant funding.</a:t>
          </a:r>
        </a:p>
      </dgm:t>
    </dgm:pt>
    <dgm:pt modelId="{99DE7A77-37B8-4372-9C52-F1E7F317018C}" type="parTrans" cxnId="{70584D9A-02A3-45FC-982B-7AE6D6471110}">
      <dgm:prSet/>
      <dgm:spPr/>
      <dgm:t>
        <a:bodyPr/>
        <a:lstStyle/>
        <a:p>
          <a:endParaRPr lang="en-US"/>
        </a:p>
      </dgm:t>
    </dgm:pt>
    <dgm:pt modelId="{46899189-CE1A-4BE7-B7BA-B71065F8E7FE}" type="sibTrans" cxnId="{70584D9A-02A3-45FC-982B-7AE6D6471110}">
      <dgm:prSet/>
      <dgm:spPr/>
      <dgm:t>
        <a:bodyPr/>
        <a:lstStyle/>
        <a:p>
          <a:endParaRPr lang="en-US"/>
        </a:p>
      </dgm:t>
    </dgm:pt>
    <dgm:pt modelId="{6482FE13-B2E5-4F8F-9D04-9D5E54039670}">
      <dgm:prSet/>
      <dgm:spPr/>
      <dgm:t>
        <a:bodyPr/>
        <a:lstStyle/>
        <a:p>
          <a:r>
            <a:rPr lang="en-US"/>
            <a:t>Share information about resources on campus.</a:t>
          </a:r>
        </a:p>
      </dgm:t>
    </dgm:pt>
    <dgm:pt modelId="{856675D7-00B2-452D-BFC5-D2A9F41A6586}" type="parTrans" cxnId="{DA13E5A9-EA37-4843-94EB-44260EC2B57D}">
      <dgm:prSet/>
      <dgm:spPr/>
      <dgm:t>
        <a:bodyPr/>
        <a:lstStyle/>
        <a:p>
          <a:endParaRPr lang="en-US"/>
        </a:p>
      </dgm:t>
    </dgm:pt>
    <dgm:pt modelId="{70757296-84F2-482E-9BF6-6B017C3CBC6B}" type="sibTrans" cxnId="{DA13E5A9-EA37-4843-94EB-44260EC2B57D}">
      <dgm:prSet/>
      <dgm:spPr/>
      <dgm:t>
        <a:bodyPr/>
        <a:lstStyle/>
        <a:p>
          <a:endParaRPr lang="en-US"/>
        </a:p>
      </dgm:t>
    </dgm:pt>
    <dgm:pt modelId="{2DF56CA7-7172-44CD-A75D-CF7DF0538829}">
      <dgm:prSet/>
      <dgm:spPr/>
      <dgm:t>
        <a:bodyPr/>
        <a:lstStyle/>
        <a:p>
          <a:r>
            <a:rPr lang="en-US"/>
            <a:t>Offer informational sessions.</a:t>
          </a:r>
        </a:p>
      </dgm:t>
    </dgm:pt>
    <dgm:pt modelId="{D824F86D-257F-44CD-9856-C8450F0C3581}" type="parTrans" cxnId="{360B98DF-04BC-455C-8421-B4DD2DE36858}">
      <dgm:prSet/>
      <dgm:spPr/>
      <dgm:t>
        <a:bodyPr/>
        <a:lstStyle/>
        <a:p>
          <a:endParaRPr lang="en-US"/>
        </a:p>
      </dgm:t>
    </dgm:pt>
    <dgm:pt modelId="{611AA9E9-DB69-4B58-AE1A-8F9B202EB3D8}" type="sibTrans" cxnId="{360B98DF-04BC-455C-8421-B4DD2DE36858}">
      <dgm:prSet/>
      <dgm:spPr/>
      <dgm:t>
        <a:bodyPr/>
        <a:lstStyle/>
        <a:p>
          <a:endParaRPr lang="en-US"/>
        </a:p>
      </dgm:t>
    </dgm:pt>
    <dgm:pt modelId="{AD3E8452-D8E9-43D6-AB1B-BC7C58C87AAC}">
      <dgm:prSet/>
      <dgm:spPr/>
      <dgm:t>
        <a:bodyPr/>
        <a:lstStyle/>
        <a:p>
          <a:r>
            <a:rPr lang="en-US"/>
            <a:t>Opportunity to meet others. </a:t>
          </a:r>
        </a:p>
      </dgm:t>
    </dgm:pt>
    <dgm:pt modelId="{AF2477E6-0B7C-418F-A8E8-A79A35073E46}" type="parTrans" cxnId="{FF1EBA0F-C3E8-4112-84E7-BEC81BCEB561}">
      <dgm:prSet/>
      <dgm:spPr/>
      <dgm:t>
        <a:bodyPr/>
        <a:lstStyle/>
        <a:p>
          <a:endParaRPr lang="en-US"/>
        </a:p>
      </dgm:t>
    </dgm:pt>
    <dgm:pt modelId="{0D3B979D-A955-4077-9B92-04F6F30854B5}" type="sibTrans" cxnId="{FF1EBA0F-C3E8-4112-84E7-BEC81BCEB561}">
      <dgm:prSet/>
      <dgm:spPr/>
      <dgm:t>
        <a:bodyPr/>
        <a:lstStyle/>
        <a:p>
          <a:endParaRPr lang="en-US"/>
        </a:p>
      </dgm:t>
    </dgm:pt>
    <dgm:pt modelId="{588690DA-E7F0-46CF-879A-85596615EE49}" type="pres">
      <dgm:prSet presAssocID="{C6BE1812-7D04-40B4-A9EA-DBA44169B355}" presName="root" presStyleCnt="0">
        <dgm:presLayoutVars>
          <dgm:dir/>
          <dgm:resizeHandles val="exact"/>
        </dgm:presLayoutVars>
      </dgm:prSet>
      <dgm:spPr/>
    </dgm:pt>
    <dgm:pt modelId="{716069CA-0FE6-40ED-BB06-8C5A0D34E967}" type="pres">
      <dgm:prSet presAssocID="{85894087-D6B2-4F1A-8F2E-6F5899C4DFF7}" presName="compNode" presStyleCnt="0"/>
      <dgm:spPr/>
    </dgm:pt>
    <dgm:pt modelId="{89740252-A6B4-48C6-B0DD-F7DACCE57C08}" type="pres">
      <dgm:prSet presAssocID="{85894087-D6B2-4F1A-8F2E-6F5899C4DFF7}" presName="bgRect" presStyleLbl="bgShp" presStyleIdx="0" presStyleCnt="5"/>
      <dgm:spPr/>
    </dgm:pt>
    <dgm:pt modelId="{2EA4BAEF-0B48-4482-B8E1-22829CC9EB0C}" type="pres">
      <dgm:prSet presAssocID="{85894087-D6B2-4F1A-8F2E-6F5899C4DFF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EB8D1DD1-985B-4140-9F43-F574063D3FDC}" type="pres">
      <dgm:prSet presAssocID="{85894087-D6B2-4F1A-8F2E-6F5899C4DFF7}" presName="spaceRect" presStyleCnt="0"/>
      <dgm:spPr/>
    </dgm:pt>
    <dgm:pt modelId="{76BE5201-5A8C-4598-A672-353372520CBB}" type="pres">
      <dgm:prSet presAssocID="{85894087-D6B2-4F1A-8F2E-6F5899C4DFF7}" presName="parTx" presStyleLbl="revTx" presStyleIdx="0" presStyleCnt="5">
        <dgm:presLayoutVars>
          <dgm:chMax val="0"/>
          <dgm:chPref val="0"/>
        </dgm:presLayoutVars>
      </dgm:prSet>
      <dgm:spPr/>
    </dgm:pt>
    <dgm:pt modelId="{69262CCF-6DA0-45A6-BDEC-3BDFF26EC56D}" type="pres">
      <dgm:prSet presAssocID="{A349FFD4-2102-4A5E-A737-B667BA3EA2C1}" presName="sibTrans" presStyleCnt="0"/>
      <dgm:spPr/>
    </dgm:pt>
    <dgm:pt modelId="{36246899-1A02-4640-B83C-9C969CECA562}" type="pres">
      <dgm:prSet presAssocID="{665EF396-4D23-4311-A237-5799D5CE9D55}" presName="compNode" presStyleCnt="0"/>
      <dgm:spPr/>
    </dgm:pt>
    <dgm:pt modelId="{6A4E6F5A-E55F-4AAA-9CF7-704FAEB956FE}" type="pres">
      <dgm:prSet presAssocID="{665EF396-4D23-4311-A237-5799D5CE9D55}" presName="bgRect" presStyleLbl="bgShp" presStyleIdx="1" presStyleCnt="5"/>
      <dgm:spPr/>
    </dgm:pt>
    <dgm:pt modelId="{6833C2CE-BB0E-426B-AA53-BFEDAB87B7E9}" type="pres">
      <dgm:prSet presAssocID="{665EF396-4D23-4311-A237-5799D5CE9D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1E4C615C-7C16-4599-8DD7-2B1F0EF7B307}" type="pres">
      <dgm:prSet presAssocID="{665EF396-4D23-4311-A237-5799D5CE9D55}" presName="spaceRect" presStyleCnt="0"/>
      <dgm:spPr/>
    </dgm:pt>
    <dgm:pt modelId="{8CC079F5-7EA4-4E9F-9763-D7E410D80EB7}" type="pres">
      <dgm:prSet presAssocID="{665EF396-4D23-4311-A237-5799D5CE9D55}" presName="parTx" presStyleLbl="revTx" presStyleIdx="1" presStyleCnt="5">
        <dgm:presLayoutVars>
          <dgm:chMax val="0"/>
          <dgm:chPref val="0"/>
        </dgm:presLayoutVars>
      </dgm:prSet>
      <dgm:spPr/>
    </dgm:pt>
    <dgm:pt modelId="{65475D5D-8912-4298-9419-CD5C31F82975}" type="pres">
      <dgm:prSet presAssocID="{46899189-CE1A-4BE7-B7BA-B71065F8E7FE}" presName="sibTrans" presStyleCnt="0"/>
      <dgm:spPr/>
    </dgm:pt>
    <dgm:pt modelId="{C0523B07-2F1C-4C7B-8805-1147E470F845}" type="pres">
      <dgm:prSet presAssocID="{6482FE13-B2E5-4F8F-9D04-9D5E54039670}" presName="compNode" presStyleCnt="0"/>
      <dgm:spPr/>
    </dgm:pt>
    <dgm:pt modelId="{0FD31D34-2852-49C5-ACF6-2154DF3D956B}" type="pres">
      <dgm:prSet presAssocID="{6482FE13-B2E5-4F8F-9D04-9D5E54039670}" presName="bgRect" presStyleLbl="bgShp" presStyleIdx="2" presStyleCnt="5"/>
      <dgm:spPr/>
    </dgm:pt>
    <dgm:pt modelId="{AE91302A-282C-42AA-AE89-210C6136915F}" type="pres">
      <dgm:prSet presAssocID="{6482FE13-B2E5-4F8F-9D04-9D5E540396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DE37ED34-74F6-4447-AD7D-CF1924DC0BA4}" type="pres">
      <dgm:prSet presAssocID="{6482FE13-B2E5-4F8F-9D04-9D5E54039670}" presName="spaceRect" presStyleCnt="0"/>
      <dgm:spPr/>
    </dgm:pt>
    <dgm:pt modelId="{F39D20A6-6C0B-48F4-A96E-8005A72A19C5}" type="pres">
      <dgm:prSet presAssocID="{6482FE13-B2E5-4F8F-9D04-9D5E54039670}" presName="parTx" presStyleLbl="revTx" presStyleIdx="2" presStyleCnt="5">
        <dgm:presLayoutVars>
          <dgm:chMax val="0"/>
          <dgm:chPref val="0"/>
        </dgm:presLayoutVars>
      </dgm:prSet>
      <dgm:spPr/>
    </dgm:pt>
    <dgm:pt modelId="{E6D44639-208A-4CB3-A9F0-3E1A8EEA055D}" type="pres">
      <dgm:prSet presAssocID="{70757296-84F2-482E-9BF6-6B017C3CBC6B}" presName="sibTrans" presStyleCnt="0"/>
      <dgm:spPr/>
    </dgm:pt>
    <dgm:pt modelId="{8DBD6868-A851-40ED-B9B5-C4C4C4282C1C}" type="pres">
      <dgm:prSet presAssocID="{2DF56CA7-7172-44CD-A75D-CF7DF0538829}" presName="compNode" presStyleCnt="0"/>
      <dgm:spPr/>
    </dgm:pt>
    <dgm:pt modelId="{E7205B1B-8D68-4E39-A392-529A17B6660C}" type="pres">
      <dgm:prSet presAssocID="{2DF56CA7-7172-44CD-A75D-CF7DF0538829}" presName="bgRect" presStyleLbl="bgShp" presStyleIdx="3" presStyleCnt="5"/>
      <dgm:spPr/>
    </dgm:pt>
    <dgm:pt modelId="{7D8FCF7E-C375-4879-BD67-B096A4FFE050}" type="pres">
      <dgm:prSet presAssocID="{2DF56CA7-7172-44CD-A75D-CF7DF05388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C5488D4B-664A-441B-9836-8BF62BACC79F}" type="pres">
      <dgm:prSet presAssocID="{2DF56CA7-7172-44CD-A75D-CF7DF0538829}" presName="spaceRect" presStyleCnt="0"/>
      <dgm:spPr/>
    </dgm:pt>
    <dgm:pt modelId="{62EA4E9E-26FB-4D12-BAE5-19F5CEE4EC25}" type="pres">
      <dgm:prSet presAssocID="{2DF56CA7-7172-44CD-A75D-CF7DF0538829}" presName="parTx" presStyleLbl="revTx" presStyleIdx="3" presStyleCnt="5">
        <dgm:presLayoutVars>
          <dgm:chMax val="0"/>
          <dgm:chPref val="0"/>
        </dgm:presLayoutVars>
      </dgm:prSet>
      <dgm:spPr/>
    </dgm:pt>
    <dgm:pt modelId="{4EF50263-11D0-473E-84F0-BFCAC8495E0D}" type="pres">
      <dgm:prSet presAssocID="{611AA9E9-DB69-4B58-AE1A-8F9B202EB3D8}" presName="sibTrans" presStyleCnt="0"/>
      <dgm:spPr/>
    </dgm:pt>
    <dgm:pt modelId="{B815EF35-1EDE-4DF8-A103-9A8EF964CC0C}" type="pres">
      <dgm:prSet presAssocID="{AD3E8452-D8E9-43D6-AB1B-BC7C58C87AAC}" presName="compNode" presStyleCnt="0"/>
      <dgm:spPr/>
    </dgm:pt>
    <dgm:pt modelId="{56071FD1-829A-4FDD-B03F-749FB9F3BD4A}" type="pres">
      <dgm:prSet presAssocID="{AD3E8452-D8E9-43D6-AB1B-BC7C58C87AAC}" presName="bgRect" presStyleLbl="bgShp" presStyleIdx="4" presStyleCnt="5"/>
      <dgm:spPr/>
    </dgm:pt>
    <dgm:pt modelId="{15B24629-E714-4DF4-B0D9-D90C9300A1E7}" type="pres">
      <dgm:prSet presAssocID="{AD3E8452-D8E9-43D6-AB1B-BC7C58C87A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are With Person"/>
        </a:ext>
      </dgm:extLst>
    </dgm:pt>
    <dgm:pt modelId="{A5580EE5-4006-497F-B3B8-185DA0A0719D}" type="pres">
      <dgm:prSet presAssocID="{AD3E8452-D8E9-43D6-AB1B-BC7C58C87AAC}" presName="spaceRect" presStyleCnt="0"/>
      <dgm:spPr/>
    </dgm:pt>
    <dgm:pt modelId="{75CA8F17-18E6-41E5-9931-51F84B10CE9C}" type="pres">
      <dgm:prSet presAssocID="{AD3E8452-D8E9-43D6-AB1B-BC7C58C87AAC}" presName="parTx" presStyleLbl="revTx" presStyleIdx="4" presStyleCnt="5">
        <dgm:presLayoutVars>
          <dgm:chMax val="0"/>
          <dgm:chPref val="0"/>
        </dgm:presLayoutVars>
      </dgm:prSet>
      <dgm:spPr/>
    </dgm:pt>
  </dgm:ptLst>
  <dgm:cxnLst>
    <dgm:cxn modelId="{A7FB1C09-331A-49C4-8D92-4405024B1776}" type="presOf" srcId="{665EF396-4D23-4311-A237-5799D5CE9D55}" destId="{8CC079F5-7EA4-4E9F-9763-D7E410D80EB7}" srcOrd="0" destOrd="0" presId="urn:microsoft.com/office/officeart/2018/2/layout/IconVerticalSolidList"/>
    <dgm:cxn modelId="{7431120D-4126-44EC-8CB8-9CDAAC486B1B}" type="presOf" srcId="{C6BE1812-7D04-40B4-A9EA-DBA44169B355}" destId="{588690DA-E7F0-46CF-879A-85596615EE49}" srcOrd="0" destOrd="0" presId="urn:microsoft.com/office/officeart/2018/2/layout/IconVerticalSolidList"/>
    <dgm:cxn modelId="{FF1EBA0F-C3E8-4112-84E7-BEC81BCEB561}" srcId="{C6BE1812-7D04-40B4-A9EA-DBA44169B355}" destId="{AD3E8452-D8E9-43D6-AB1B-BC7C58C87AAC}" srcOrd="4" destOrd="0" parTransId="{AF2477E6-0B7C-418F-A8E8-A79A35073E46}" sibTransId="{0D3B979D-A955-4077-9B92-04F6F30854B5}"/>
    <dgm:cxn modelId="{15ECBA14-1278-4200-9215-3154DC30183D}" type="presOf" srcId="{85894087-D6B2-4F1A-8F2E-6F5899C4DFF7}" destId="{76BE5201-5A8C-4598-A672-353372520CBB}" srcOrd="0" destOrd="0" presId="urn:microsoft.com/office/officeart/2018/2/layout/IconVerticalSolidList"/>
    <dgm:cxn modelId="{83E18C34-8950-4117-91E4-460B9D96A6EF}" type="presOf" srcId="{6482FE13-B2E5-4F8F-9D04-9D5E54039670}" destId="{F39D20A6-6C0B-48F4-A96E-8005A72A19C5}" srcOrd="0" destOrd="0" presId="urn:microsoft.com/office/officeart/2018/2/layout/IconVerticalSolidList"/>
    <dgm:cxn modelId="{43E6FA60-B80F-4554-A04F-54F932BCF236}" srcId="{C6BE1812-7D04-40B4-A9EA-DBA44169B355}" destId="{85894087-D6B2-4F1A-8F2E-6F5899C4DFF7}" srcOrd="0" destOrd="0" parTransId="{5BA78F95-5671-4690-AFFF-7D4762F2E26C}" sibTransId="{A349FFD4-2102-4A5E-A737-B667BA3EA2C1}"/>
    <dgm:cxn modelId="{EDCE9454-BD13-45FB-8F6D-31763E036802}" type="presOf" srcId="{AD3E8452-D8E9-43D6-AB1B-BC7C58C87AAC}" destId="{75CA8F17-18E6-41E5-9931-51F84B10CE9C}" srcOrd="0" destOrd="0" presId="urn:microsoft.com/office/officeart/2018/2/layout/IconVerticalSolidList"/>
    <dgm:cxn modelId="{7C756294-9B11-495E-A7CB-5C0514FA91BD}" type="presOf" srcId="{2DF56CA7-7172-44CD-A75D-CF7DF0538829}" destId="{62EA4E9E-26FB-4D12-BAE5-19F5CEE4EC25}" srcOrd="0" destOrd="0" presId="urn:microsoft.com/office/officeart/2018/2/layout/IconVerticalSolidList"/>
    <dgm:cxn modelId="{70584D9A-02A3-45FC-982B-7AE6D6471110}" srcId="{C6BE1812-7D04-40B4-A9EA-DBA44169B355}" destId="{665EF396-4D23-4311-A237-5799D5CE9D55}" srcOrd="1" destOrd="0" parTransId="{99DE7A77-37B8-4372-9C52-F1E7F317018C}" sibTransId="{46899189-CE1A-4BE7-B7BA-B71065F8E7FE}"/>
    <dgm:cxn modelId="{DA13E5A9-EA37-4843-94EB-44260EC2B57D}" srcId="{C6BE1812-7D04-40B4-A9EA-DBA44169B355}" destId="{6482FE13-B2E5-4F8F-9D04-9D5E54039670}" srcOrd="2" destOrd="0" parTransId="{856675D7-00B2-452D-BFC5-D2A9F41A6586}" sibTransId="{70757296-84F2-482E-9BF6-6B017C3CBC6B}"/>
    <dgm:cxn modelId="{360B98DF-04BC-455C-8421-B4DD2DE36858}" srcId="{C6BE1812-7D04-40B4-A9EA-DBA44169B355}" destId="{2DF56CA7-7172-44CD-A75D-CF7DF0538829}" srcOrd="3" destOrd="0" parTransId="{D824F86D-257F-44CD-9856-C8450F0C3581}" sibTransId="{611AA9E9-DB69-4B58-AE1A-8F9B202EB3D8}"/>
    <dgm:cxn modelId="{88545251-634B-43A2-9A49-0A5CE8211208}" type="presParOf" srcId="{588690DA-E7F0-46CF-879A-85596615EE49}" destId="{716069CA-0FE6-40ED-BB06-8C5A0D34E967}" srcOrd="0" destOrd="0" presId="urn:microsoft.com/office/officeart/2018/2/layout/IconVerticalSolidList"/>
    <dgm:cxn modelId="{2E3041AB-C7E1-4E5E-8328-01FF76DB123A}" type="presParOf" srcId="{716069CA-0FE6-40ED-BB06-8C5A0D34E967}" destId="{89740252-A6B4-48C6-B0DD-F7DACCE57C08}" srcOrd="0" destOrd="0" presId="urn:microsoft.com/office/officeart/2018/2/layout/IconVerticalSolidList"/>
    <dgm:cxn modelId="{EAE03F2A-8293-4055-BC54-6AE6E45C0D4D}" type="presParOf" srcId="{716069CA-0FE6-40ED-BB06-8C5A0D34E967}" destId="{2EA4BAEF-0B48-4482-B8E1-22829CC9EB0C}" srcOrd="1" destOrd="0" presId="urn:microsoft.com/office/officeart/2018/2/layout/IconVerticalSolidList"/>
    <dgm:cxn modelId="{45109DC4-791C-4B91-82FA-9764ABC15601}" type="presParOf" srcId="{716069CA-0FE6-40ED-BB06-8C5A0D34E967}" destId="{EB8D1DD1-985B-4140-9F43-F574063D3FDC}" srcOrd="2" destOrd="0" presId="urn:microsoft.com/office/officeart/2018/2/layout/IconVerticalSolidList"/>
    <dgm:cxn modelId="{2A00D62B-9D59-4CBF-9AB2-95C30A3AF182}" type="presParOf" srcId="{716069CA-0FE6-40ED-BB06-8C5A0D34E967}" destId="{76BE5201-5A8C-4598-A672-353372520CBB}" srcOrd="3" destOrd="0" presId="urn:microsoft.com/office/officeart/2018/2/layout/IconVerticalSolidList"/>
    <dgm:cxn modelId="{19DC379D-7743-4658-9B1A-0456901FA1C3}" type="presParOf" srcId="{588690DA-E7F0-46CF-879A-85596615EE49}" destId="{69262CCF-6DA0-45A6-BDEC-3BDFF26EC56D}" srcOrd="1" destOrd="0" presId="urn:microsoft.com/office/officeart/2018/2/layout/IconVerticalSolidList"/>
    <dgm:cxn modelId="{D0C91B70-FE28-4774-AF5E-F372372A199F}" type="presParOf" srcId="{588690DA-E7F0-46CF-879A-85596615EE49}" destId="{36246899-1A02-4640-B83C-9C969CECA562}" srcOrd="2" destOrd="0" presId="urn:microsoft.com/office/officeart/2018/2/layout/IconVerticalSolidList"/>
    <dgm:cxn modelId="{9A973A57-A9C3-48EE-BD1E-6BDE4BA491A8}" type="presParOf" srcId="{36246899-1A02-4640-B83C-9C969CECA562}" destId="{6A4E6F5A-E55F-4AAA-9CF7-704FAEB956FE}" srcOrd="0" destOrd="0" presId="urn:microsoft.com/office/officeart/2018/2/layout/IconVerticalSolidList"/>
    <dgm:cxn modelId="{CF946235-E131-4884-9325-CF5597D4600B}" type="presParOf" srcId="{36246899-1A02-4640-B83C-9C969CECA562}" destId="{6833C2CE-BB0E-426B-AA53-BFEDAB87B7E9}" srcOrd="1" destOrd="0" presId="urn:microsoft.com/office/officeart/2018/2/layout/IconVerticalSolidList"/>
    <dgm:cxn modelId="{A5450DD5-EFEB-48C2-931D-99D692E6AF92}" type="presParOf" srcId="{36246899-1A02-4640-B83C-9C969CECA562}" destId="{1E4C615C-7C16-4599-8DD7-2B1F0EF7B307}" srcOrd="2" destOrd="0" presId="urn:microsoft.com/office/officeart/2018/2/layout/IconVerticalSolidList"/>
    <dgm:cxn modelId="{53BEE8AB-C38E-4316-A0F1-7F2597314F78}" type="presParOf" srcId="{36246899-1A02-4640-B83C-9C969CECA562}" destId="{8CC079F5-7EA4-4E9F-9763-D7E410D80EB7}" srcOrd="3" destOrd="0" presId="urn:microsoft.com/office/officeart/2018/2/layout/IconVerticalSolidList"/>
    <dgm:cxn modelId="{BE167E8C-731C-4751-9828-45CE88AECBED}" type="presParOf" srcId="{588690DA-E7F0-46CF-879A-85596615EE49}" destId="{65475D5D-8912-4298-9419-CD5C31F82975}" srcOrd="3" destOrd="0" presId="urn:microsoft.com/office/officeart/2018/2/layout/IconVerticalSolidList"/>
    <dgm:cxn modelId="{06323771-BC40-46AE-BC9C-F980E96968F4}" type="presParOf" srcId="{588690DA-E7F0-46CF-879A-85596615EE49}" destId="{C0523B07-2F1C-4C7B-8805-1147E470F845}" srcOrd="4" destOrd="0" presId="urn:microsoft.com/office/officeart/2018/2/layout/IconVerticalSolidList"/>
    <dgm:cxn modelId="{96DC8F56-DEC4-45EF-AEE3-76B20774AADB}" type="presParOf" srcId="{C0523B07-2F1C-4C7B-8805-1147E470F845}" destId="{0FD31D34-2852-49C5-ACF6-2154DF3D956B}" srcOrd="0" destOrd="0" presId="urn:microsoft.com/office/officeart/2018/2/layout/IconVerticalSolidList"/>
    <dgm:cxn modelId="{9C917D7D-A202-42B5-91F2-61F45F19EF01}" type="presParOf" srcId="{C0523B07-2F1C-4C7B-8805-1147E470F845}" destId="{AE91302A-282C-42AA-AE89-210C6136915F}" srcOrd="1" destOrd="0" presId="urn:microsoft.com/office/officeart/2018/2/layout/IconVerticalSolidList"/>
    <dgm:cxn modelId="{180ADE58-E506-481A-B000-F01C140D1CCE}" type="presParOf" srcId="{C0523B07-2F1C-4C7B-8805-1147E470F845}" destId="{DE37ED34-74F6-4447-AD7D-CF1924DC0BA4}" srcOrd="2" destOrd="0" presId="urn:microsoft.com/office/officeart/2018/2/layout/IconVerticalSolidList"/>
    <dgm:cxn modelId="{B7002EF2-7DD2-485A-9935-F903B87751E9}" type="presParOf" srcId="{C0523B07-2F1C-4C7B-8805-1147E470F845}" destId="{F39D20A6-6C0B-48F4-A96E-8005A72A19C5}" srcOrd="3" destOrd="0" presId="urn:microsoft.com/office/officeart/2018/2/layout/IconVerticalSolidList"/>
    <dgm:cxn modelId="{5AD550A5-FF7C-4CAD-979A-63A353324F83}" type="presParOf" srcId="{588690DA-E7F0-46CF-879A-85596615EE49}" destId="{E6D44639-208A-4CB3-A9F0-3E1A8EEA055D}" srcOrd="5" destOrd="0" presId="urn:microsoft.com/office/officeart/2018/2/layout/IconVerticalSolidList"/>
    <dgm:cxn modelId="{0AC111A2-EFC5-4E14-ABF1-A5E0EBF17D1D}" type="presParOf" srcId="{588690DA-E7F0-46CF-879A-85596615EE49}" destId="{8DBD6868-A851-40ED-B9B5-C4C4C4282C1C}" srcOrd="6" destOrd="0" presId="urn:microsoft.com/office/officeart/2018/2/layout/IconVerticalSolidList"/>
    <dgm:cxn modelId="{7A524A07-00DD-42AC-A632-EAE79A728337}" type="presParOf" srcId="{8DBD6868-A851-40ED-B9B5-C4C4C4282C1C}" destId="{E7205B1B-8D68-4E39-A392-529A17B6660C}" srcOrd="0" destOrd="0" presId="urn:microsoft.com/office/officeart/2018/2/layout/IconVerticalSolidList"/>
    <dgm:cxn modelId="{7F29212F-160C-4BAE-AB6E-6FD92B895D9D}" type="presParOf" srcId="{8DBD6868-A851-40ED-B9B5-C4C4C4282C1C}" destId="{7D8FCF7E-C375-4879-BD67-B096A4FFE050}" srcOrd="1" destOrd="0" presId="urn:microsoft.com/office/officeart/2018/2/layout/IconVerticalSolidList"/>
    <dgm:cxn modelId="{6CF1B528-6304-4524-8149-83D427ED2637}" type="presParOf" srcId="{8DBD6868-A851-40ED-B9B5-C4C4C4282C1C}" destId="{C5488D4B-664A-441B-9836-8BF62BACC79F}" srcOrd="2" destOrd="0" presId="urn:microsoft.com/office/officeart/2018/2/layout/IconVerticalSolidList"/>
    <dgm:cxn modelId="{136261B0-CA4E-490F-9298-B976EEAC1701}" type="presParOf" srcId="{8DBD6868-A851-40ED-B9B5-C4C4C4282C1C}" destId="{62EA4E9E-26FB-4D12-BAE5-19F5CEE4EC25}" srcOrd="3" destOrd="0" presId="urn:microsoft.com/office/officeart/2018/2/layout/IconVerticalSolidList"/>
    <dgm:cxn modelId="{24DC0DFC-B17A-4424-AC23-68EDFF735B60}" type="presParOf" srcId="{588690DA-E7F0-46CF-879A-85596615EE49}" destId="{4EF50263-11D0-473E-84F0-BFCAC8495E0D}" srcOrd="7" destOrd="0" presId="urn:microsoft.com/office/officeart/2018/2/layout/IconVerticalSolidList"/>
    <dgm:cxn modelId="{B9F88C49-F535-45F2-A891-8FB109649CA9}" type="presParOf" srcId="{588690DA-E7F0-46CF-879A-85596615EE49}" destId="{B815EF35-1EDE-4DF8-A103-9A8EF964CC0C}" srcOrd="8" destOrd="0" presId="urn:microsoft.com/office/officeart/2018/2/layout/IconVerticalSolidList"/>
    <dgm:cxn modelId="{EC62FFAC-8A02-4B2A-A702-A16A54990D21}" type="presParOf" srcId="{B815EF35-1EDE-4DF8-A103-9A8EF964CC0C}" destId="{56071FD1-829A-4FDD-B03F-749FB9F3BD4A}" srcOrd="0" destOrd="0" presId="urn:microsoft.com/office/officeart/2018/2/layout/IconVerticalSolidList"/>
    <dgm:cxn modelId="{221D888C-E04A-479A-B115-0E4F240C115B}" type="presParOf" srcId="{B815EF35-1EDE-4DF8-A103-9A8EF964CC0C}" destId="{15B24629-E714-4DF4-B0D9-D90C9300A1E7}" srcOrd="1" destOrd="0" presId="urn:microsoft.com/office/officeart/2018/2/layout/IconVerticalSolidList"/>
    <dgm:cxn modelId="{D04E5033-9923-4B13-8D9D-CD31928D35E8}" type="presParOf" srcId="{B815EF35-1EDE-4DF8-A103-9A8EF964CC0C}" destId="{A5580EE5-4006-497F-B3B8-185DA0A0719D}" srcOrd="2" destOrd="0" presId="urn:microsoft.com/office/officeart/2018/2/layout/IconVerticalSolidList"/>
    <dgm:cxn modelId="{5398BF84-EF71-4A30-9381-973CBDD5D137}" type="presParOf" srcId="{B815EF35-1EDE-4DF8-A103-9A8EF964CC0C}" destId="{75CA8F17-18E6-41E5-9931-51F84B10CE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3791B-5103-4A01-BE59-B8796D80507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4197D7-BE61-443B-85C2-1E8537331D7C}">
      <dgm:prSet/>
      <dgm:spPr/>
      <dgm:t>
        <a:bodyPr/>
        <a:lstStyle/>
        <a:p>
          <a:r>
            <a:rPr lang="en-US"/>
            <a:t>“Having a mentor program may be indicative of a supportive, conducive environment in general.” (</a:t>
          </a:r>
          <a:r>
            <a:rPr lang="en-US">
              <a:latin typeface="Sitka Heading"/>
            </a:rPr>
            <a:t>Vitz</a:t>
          </a:r>
          <a:r>
            <a:rPr lang="en-US"/>
            <a:t> &amp; Poremski )</a:t>
          </a:r>
        </a:p>
      </dgm:t>
    </dgm:pt>
    <dgm:pt modelId="{D0EAA533-AAE6-4437-9A38-FE00EE4FEC8A}" type="parTrans" cxnId="{DA40FC73-E8A9-4B39-AE27-F5195E3CF44F}">
      <dgm:prSet/>
      <dgm:spPr/>
      <dgm:t>
        <a:bodyPr/>
        <a:lstStyle/>
        <a:p>
          <a:endParaRPr lang="en-US"/>
        </a:p>
      </dgm:t>
    </dgm:pt>
    <dgm:pt modelId="{1ADC28C8-B871-40D2-A105-F34F1262C9C9}" type="sibTrans" cxnId="{DA40FC73-E8A9-4B39-AE27-F5195E3CF44F}">
      <dgm:prSet/>
      <dgm:spPr/>
      <dgm:t>
        <a:bodyPr/>
        <a:lstStyle/>
        <a:p>
          <a:endParaRPr lang="en-US"/>
        </a:p>
      </dgm:t>
    </dgm:pt>
    <dgm:pt modelId="{A778A722-B62C-4BEE-A729-4DB2AB5B2713}">
      <dgm:prSet/>
      <dgm:spPr/>
      <dgm:t>
        <a:bodyPr/>
        <a:lstStyle/>
        <a:p>
          <a:r>
            <a:rPr lang="en-US"/>
            <a:t>“Research can only benefit from conversation, collaborations and the development of intellectual communities between generations of diverse and unique academic librarians.” (Sassen &amp; Wahl)</a:t>
          </a:r>
        </a:p>
      </dgm:t>
    </dgm:pt>
    <dgm:pt modelId="{A5636091-70B8-47E9-8BF6-C501732DD5DD}" type="parTrans" cxnId="{7363BEE8-773F-4CCC-AADA-C2B2AB7105B0}">
      <dgm:prSet/>
      <dgm:spPr/>
      <dgm:t>
        <a:bodyPr/>
        <a:lstStyle/>
        <a:p>
          <a:endParaRPr lang="en-US"/>
        </a:p>
      </dgm:t>
    </dgm:pt>
    <dgm:pt modelId="{3807D2CB-27D4-413C-AA72-A2551FA422DD}" type="sibTrans" cxnId="{7363BEE8-773F-4CCC-AADA-C2B2AB7105B0}">
      <dgm:prSet/>
      <dgm:spPr/>
      <dgm:t>
        <a:bodyPr/>
        <a:lstStyle/>
        <a:p>
          <a:endParaRPr lang="en-US"/>
        </a:p>
      </dgm:t>
    </dgm:pt>
    <dgm:pt modelId="{AD5C0617-1AD9-4203-9C02-6A0006A96C45}" type="pres">
      <dgm:prSet presAssocID="{0503791B-5103-4A01-BE59-B8796D805078}" presName="root" presStyleCnt="0">
        <dgm:presLayoutVars>
          <dgm:dir/>
          <dgm:resizeHandles val="exact"/>
        </dgm:presLayoutVars>
      </dgm:prSet>
      <dgm:spPr/>
    </dgm:pt>
    <dgm:pt modelId="{ED66892D-705B-4704-BE7F-80086217641F}" type="pres">
      <dgm:prSet presAssocID="{DA4197D7-BE61-443B-85C2-1E8537331D7C}" presName="compNode" presStyleCnt="0"/>
      <dgm:spPr/>
    </dgm:pt>
    <dgm:pt modelId="{1A53AF2A-8693-44EB-9903-3DF6A1DD2BF5}" type="pres">
      <dgm:prSet presAssocID="{DA4197D7-BE61-443B-85C2-1E8537331D7C}" presName="bgRect" presStyleLbl="bgShp" presStyleIdx="0" presStyleCnt="2"/>
      <dgm:spPr/>
    </dgm:pt>
    <dgm:pt modelId="{2D087F07-9CFE-46B7-991E-78C3D2E85AEB}" type="pres">
      <dgm:prSet presAssocID="{DA4197D7-BE61-443B-85C2-1E8537331D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BD06CBC-146C-4C6B-A102-A05367C550C1}" type="pres">
      <dgm:prSet presAssocID="{DA4197D7-BE61-443B-85C2-1E8537331D7C}" presName="spaceRect" presStyleCnt="0"/>
      <dgm:spPr/>
    </dgm:pt>
    <dgm:pt modelId="{9A07CAFD-F8D4-4BD1-816B-2DF36560A139}" type="pres">
      <dgm:prSet presAssocID="{DA4197D7-BE61-443B-85C2-1E8537331D7C}" presName="parTx" presStyleLbl="revTx" presStyleIdx="0" presStyleCnt="2">
        <dgm:presLayoutVars>
          <dgm:chMax val="0"/>
          <dgm:chPref val="0"/>
        </dgm:presLayoutVars>
      </dgm:prSet>
      <dgm:spPr/>
    </dgm:pt>
    <dgm:pt modelId="{03227C23-A9F1-4186-8DA9-37B006087A80}" type="pres">
      <dgm:prSet presAssocID="{1ADC28C8-B871-40D2-A105-F34F1262C9C9}" presName="sibTrans" presStyleCnt="0"/>
      <dgm:spPr/>
    </dgm:pt>
    <dgm:pt modelId="{D8B9A663-74E4-4C7F-96C2-D86CE0057CBF}" type="pres">
      <dgm:prSet presAssocID="{A778A722-B62C-4BEE-A729-4DB2AB5B2713}" presName="compNode" presStyleCnt="0"/>
      <dgm:spPr/>
    </dgm:pt>
    <dgm:pt modelId="{DD3A5AA2-57A8-4EF8-92A3-89A42727EE0C}" type="pres">
      <dgm:prSet presAssocID="{A778A722-B62C-4BEE-A729-4DB2AB5B2713}" presName="bgRect" presStyleLbl="bgShp" presStyleIdx="1" presStyleCnt="2"/>
      <dgm:spPr/>
    </dgm:pt>
    <dgm:pt modelId="{8F70C987-1B2B-459E-9096-BFE57433FEEF}" type="pres">
      <dgm:prSet presAssocID="{A778A722-B62C-4BEE-A729-4DB2AB5B27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A6780FB-3E03-4D27-9DD9-9C90908C07E8}" type="pres">
      <dgm:prSet presAssocID="{A778A722-B62C-4BEE-A729-4DB2AB5B2713}" presName="spaceRect" presStyleCnt="0"/>
      <dgm:spPr/>
    </dgm:pt>
    <dgm:pt modelId="{9DE57E65-E7D7-4DE3-9E67-A1B10DA6B896}" type="pres">
      <dgm:prSet presAssocID="{A778A722-B62C-4BEE-A729-4DB2AB5B2713}" presName="parTx" presStyleLbl="revTx" presStyleIdx="1" presStyleCnt="2">
        <dgm:presLayoutVars>
          <dgm:chMax val="0"/>
          <dgm:chPref val="0"/>
        </dgm:presLayoutVars>
      </dgm:prSet>
      <dgm:spPr/>
    </dgm:pt>
  </dgm:ptLst>
  <dgm:cxnLst>
    <dgm:cxn modelId="{AE02F76C-6D28-4CDA-B95A-1322A6B30E73}" type="presOf" srcId="{A778A722-B62C-4BEE-A729-4DB2AB5B2713}" destId="{9DE57E65-E7D7-4DE3-9E67-A1B10DA6B896}" srcOrd="0" destOrd="0" presId="urn:microsoft.com/office/officeart/2018/2/layout/IconVerticalSolidList"/>
    <dgm:cxn modelId="{DA40FC73-E8A9-4B39-AE27-F5195E3CF44F}" srcId="{0503791B-5103-4A01-BE59-B8796D805078}" destId="{DA4197D7-BE61-443B-85C2-1E8537331D7C}" srcOrd="0" destOrd="0" parTransId="{D0EAA533-AAE6-4437-9A38-FE00EE4FEC8A}" sibTransId="{1ADC28C8-B871-40D2-A105-F34F1262C9C9}"/>
    <dgm:cxn modelId="{2C06C4A7-2651-460A-909C-B1F9F65E5300}" type="presOf" srcId="{DA4197D7-BE61-443B-85C2-1E8537331D7C}" destId="{9A07CAFD-F8D4-4BD1-816B-2DF36560A139}" srcOrd="0" destOrd="0" presId="urn:microsoft.com/office/officeart/2018/2/layout/IconVerticalSolidList"/>
    <dgm:cxn modelId="{DE9832B7-CBB0-4BB3-989C-2F2DF402E8A4}" type="presOf" srcId="{0503791B-5103-4A01-BE59-B8796D805078}" destId="{AD5C0617-1AD9-4203-9C02-6A0006A96C45}" srcOrd="0" destOrd="0" presId="urn:microsoft.com/office/officeart/2018/2/layout/IconVerticalSolidList"/>
    <dgm:cxn modelId="{7363BEE8-773F-4CCC-AADA-C2B2AB7105B0}" srcId="{0503791B-5103-4A01-BE59-B8796D805078}" destId="{A778A722-B62C-4BEE-A729-4DB2AB5B2713}" srcOrd="1" destOrd="0" parTransId="{A5636091-70B8-47E9-8BF6-C501732DD5DD}" sibTransId="{3807D2CB-27D4-413C-AA72-A2551FA422DD}"/>
    <dgm:cxn modelId="{B34094AB-47F5-4EF2-83C5-EEE5F54A6A58}" type="presParOf" srcId="{AD5C0617-1AD9-4203-9C02-6A0006A96C45}" destId="{ED66892D-705B-4704-BE7F-80086217641F}" srcOrd="0" destOrd="0" presId="urn:microsoft.com/office/officeart/2018/2/layout/IconVerticalSolidList"/>
    <dgm:cxn modelId="{2C134807-03FE-4925-94FD-FD101F9B48BE}" type="presParOf" srcId="{ED66892D-705B-4704-BE7F-80086217641F}" destId="{1A53AF2A-8693-44EB-9903-3DF6A1DD2BF5}" srcOrd="0" destOrd="0" presId="urn:microsoft.com/office/officeart/2018/2/layout/IconVerticalSolidList"/>
    <dgm:cxn modelId="{3F3E49CB-27EE-4454-B979-C8B4EC34E26F}" type="presParOf" srcId="{ED66892D-705B-4704-BE7F-80086217641F}" destId="{2D087F07-9CFE-46B7-991E-78C3D2E85AEB}" srcOrd="1" destOrd="0" presId="urn:microsoft.com/office/officeart/2018/2/layout/IconVerticalSolidList"/>
    <dgm:cxn modelId="{B5700880-1D84-41B0-A6A7-BB17385465B0}" type="presParOf" srcId="{ED66892D-705B-4704-BE7F-80086217641F}" destId="{7BD06CBC-146C-4C6B-A102-A05367C550C1}" srcOrd="2" destOrd="0" presId="urn:microsoft.com/office/officeart/2018/2/layout/IconVerticalSolidList"/>
    <dgm:cxn modelId="{CE24A6D0-A14F-4729-9A83-393DE9E02359}" type="presParOf" srcId="{ED66892D-705B-4704-BE7F-80086217641F}" destId="{9A07CAFD-F8D4-4BD1-816B-2DF36560A139}" srcOrd="3" destOrd="0" presId="urn:microsoft.com/office/officeart/2018/2/layout/IconVerticalSolidList"/>
    <dgm:cxn modelId="{3417656D-D5DB-45DF-A189-EFFFC1ED2BC4}" type="presParOf" srcId="{AD5C0617-1AD9-4203-9C02-6A0006A96C45}" destId="{03227C23-A9F1-4186-8DA9-37B006087A80}" srcOrd="1" destOrd="0" presId="urn:microsoft.com/office/officeart/2018/2/layout/IconVerticalSolidList"/>
    <dgm:cxn modelId="{C28817F4-6F2A-4330-A180-1D6480AEFE8A}" type="presParOf" srcId="{AD5C0617-1AD9-4203-9C02-6A0006A96C45}" destId="{D8B9A663-74E4-4C7F-96C2-D86CE0057CBF}" srcOrd="2" destOrd="0" presId="urn:microsoft.com/office/officeart/2018/2/layout/IconVerticalSolidList"/>
    <dgm:cxn modelId="{8218ED6C-40D5-45D7-B459-41007E048486}" type="presParOf" srcId="{D8B9A663-74E4-4C7F-96C2-D86CE0057CBF}" destId="{DD3A5AA2-57A8-4EF8-92A3-89A42727EE0C}" srcOrd="0" destOrd="0" presId="urn:microsoft.com/office/officeart/2018/2/layout/IconVerticalSolidList"/>
    <dgm:cxn modelId="{11037C1E-B3A1-480D-93B9-6FD77656CE75}" type="presParOf" srcId="{D8B9A663-74E4-4C7F-96C2-D86CE0057CBF}" destId="{8F70C987-1B2B-459E-9096-BFE57433FEEF}" srcOrd="1" destOrd="0" presId="urn:microsoft.com/office/officeart/2018/2/layout/IconVerticalSolidList"/>
    <dgm:cxn modelId="{D7D83301-9620-4669-A165-5C33B5515BCC}" type="presParOf" srcId="{D8B9A663-74E4-4C7F-96C2-D86CE0057CBF}" destId="{2A6780FB-3E03-4D27-9DD9-9C90908C07E8}" srcOrd="2" destOrd="0" presId="urn:microsoft.com/office/officeart/2018/2/layout/IconVerticalSolidList"/>
    <dgm:cxn modelId="{DE3734F3-E876-4F96-8AC4-A75016B1F467}" type="presParOf" srcId="{D8B9A663-74E4-4C7F-96C2-D86CE0057CBF}" destId="{9DE57E65-E7D7-4DE3-9E67-A1B10DA6B8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51C3C7-9885-4D03-8BDC-BBED21452A05}"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70ED50CF-918B-4784-91BA-0C4245C440B8}">
      <dgm:prSet/>
      <dgm:spPr/>
      <dgm:t>
        <a:bodyPr/>
        <a:lstStyle/>
        <a:p>
          <a:pPr rtl="0"/>
          <a:r>
            <a:rPr lang="en-US" dirty="0">
              <a:solidFill>
                <a:schemeClr val="tx1">
                  <a:lumMod val="85000"/>
                </a:schemeClr>
              </a:solidFill>
            </a:rPr>
            <a:t>Strothmann and Ohler (2011) found that formal mentoring programs in libraries are widely recommended in literature but were reported to be available by only 22.2</a:t>
          </a:r>
          <a:r>
            <a:rPr lang="en-US" dirty="0">
              <a:solidFill>
                <a:schemeClr val="tx1">
                  <a:lumMod val="85000"/>
                </a:schemeClr>
              </a:solidFill>
              <a:latin typeface="Sitka Heading"/>
            </a:rPr>
            <a:t>% (n=199) of</a:t>
          </a:r>
          <a:r>
            <a:rPr lang="en-US" dirty="0">
              <a:solidFill>
                <a:schemeClr val="tx1">
                  <a:lumMod val="85000"/>
                </a:schemeClr>
              </a:solidFill>
            </a:rPr>
            <a:t> their survey respondents. </a:t>
          </a:r>
        </a:p>
      </dgm:t>
    </dgm:pt>
    <dgm:pt modelId="{4F86B881-BB7B-472B-B7A3-D40B11AF5AC9}" type="parTrans" cxnId="{8D4C3273-8A88-4833-A1A8-BD7E791A81F4}">
      <dgm:prSet/>
      <dgm:spPr/>
      <dgm:t>
        <a:bodyPr/>
        <a:lstStyle/>
        <a:p>
          <a:endParaRPr lang="en-US"/>
        </a:p>
      </dgm:t>
    </dgm:pt>
    <dgm:pt modelId="{D809347C-3294-4DE1-A9DC-FA20D0CCD1BE}" type="sibTrans" cxnId="{8D4C3273-8A88-4833-A1A8-BD7E791A81F4}">
      <dgm:prSet/>
      <dgm:spPr/>
      <dgm:t>
        <a:bodyPr/>
        <a:lstStyle/>
        <a:p>
          <a:endParaRPr lang="en-US"/>
        </a:p>
      </dgm:t>
    </dgm:pt>
    <dgm:pt modelId="{972A257B-3E76-4542-9989-3C9089F3CA0F}">
      <dgm:prSet/>
      <dgm:spPr/>
      <dgm:t>
        <a:bodyPr/>
        <a:lstStyle/>
        <a:p>
          <a:r>
            <a:rPr lang="en-US" dirty="0" err="1">
              <a:solidFill>
                <a:schemeClr val="tx1">
                  <a:lumMod val="85000"/>
                </a:schemeClr>
              </a:solidFill>
            </a:rPr>
            <a:t>Goodsett</a:t>
          </a:r>
          <a:r>
            <a:rPr lang="en-US" dirty="0">
              <a:solidFill>
                <a:schemeClr val="tx1">
                  <a:lumMod val="85000"/>
                </a:schemeClr>
              </a:solidFill>
            </a:rPr>
            <a:t> and Walsh (2015) found that more than half (60%, n = 96) of their respondents indicated that their library did not have a formal or informal mentoring program beyond new librarian training. </a:t>
          </a:r>
        </a:p>
      </dgm:t>
    </dgm:pt>
    <dgm:pt modelId="{1ABA88E3-43E4-4E16-82F8-EFF0A5AAD99A}" type="parTrans" cxnId="{154A2E2A-2ECE-40A1-8CC8-8F9229A3C97C}">
      <dgm:prSet/>
      <dgm:spPr/>
      <dgm:t>
        <a:bodyPr/>
        <a:lstStyle/>
        <a:p>
          <a:endParaRPr lang="en-US"/>
        </a:p>
      </dgm:t>
    </dgm:pt>
    <dgm:pt modelId="{D47680D8-B53F-44C9-BB07-4B18F3195158}" type="sibTrans" cxnId="{154A2E2A-2ECE-40A1-8CC8-8F9229A3C97C}">
      <dgm:prSet/>
      <dgm:spPr/>
      <dgm:t>
        <a:bodyPr/>
        <a:lstStyle/>
        <a:p>
          <a:endParaRPr lang="en-US"/>
        </a:p>
      </dgm:t>
    </dgm:pt>
    <dgm:pt modelId="{AB010A0F-7E13-41B9-BCE0-09A56175B7C0}">
      <dgm:prSet/>
      <dgm:spPr/>
      <dgm:t>
        <a:bodyPr/>
        <a:lstStyle/>
        <a:p>
          <a:r>
            <a:rPr lang="en-US" dirty="0">
              <a:solidFill>
                <a:schemeClr val="tx1">
                  <a:lumMod val="85000"/>
                </a:schemeClr>
              </a:solidFill>
            </a:rPr>
            <a:t>Things might be different at an R1 university. Couture, Gerke, and Knievel (2020) reported that 80.11 % (n = 270) of respondents indicated that their libraries provide formal mentoring.</a:t>
          </a:r>
        </a:p>
      </dgm:t>
    </dgm:pt>
    <dgm:pt modelId="{AE18E5F3-0945-4E10-AC71-EEE643C1D7D6}" type="parTrans" cxnId="{C08112AF-6323-44C9-B25C-08A7E2EA19DB}">
      <dgm:prSet/>
      <dgm:spPr/>
      <dgm:t>
        <a:bodyPr/>
        <a:lstStyle/>
        <a:p>
          <a:endParaRPr lang="en-US"/>
        </a:p>
      </dgm:t>
    </dgm:pt>
    <dgm:pt modelId="{B7E9CB79-1EA2-46F1-9B4E-177C620C411A}" type="sibTrans" cxnId="{C08112AF-6323-44C9-B25C-08A7E2EA19DB}">
      <dgm:prSet/>
      <dgm:spPr/>
      <dgm:t>
        <a:bodyPr/>
        <a:lstStyle/>
        <a:p>
          <a:endParaRPr lang="en-US"/>
        </a:p>
      </dgm:t>
    </dgm:pt>
    <dgm:pt modelId="{D703C18B-2953-45EC-A800-A79FCE849C30}" type="pres">
      <dgm:prSet presAssocID="{CD51C3C7-9885-4D03-8BDC-BBED21452A05}" presName="vert0" presStyleCnt="0">
        <dgm:presLayoutVars>
          <dgm:dir/>
          <dgm:animOne val="branch"/>
          <dgm:animLvl val="lvl"/>
        </dgm:presLayoutVars>
      </dgm:prSet>
      <dgm:spPr/>
    </dgm:pt>
    <dgm:pt modelId="{BC6170ED-7578-481E-9E97-DD36B591835B}" type="pres">
      <dgm:prSet presAssocID="{70ED50CF-918B-4784-91BA-0C4245C440B8}" presName="thickLine" presStyleLbl="alignNode1" presStyleIdx="0" presStyleCnt="3"/>
      <dgm:spPr/>
    </dgm:pt>
    <dgm:pt modelId="{031D797F-439D-4F22-A07A-823526F0290A}" type="pres">
      <dgm:prSet presAssocID="{70ED50CF-918B-4784-91BA-0C4245C440B8}" presName="horz1" presStyleCnt="0"/>
      <dgm:spPr/>
    </dgm:pt>
    <dgm:pt modelId="{C067A26D-7DF3-4EC6-9868-A4780E35061F}" type="pres">
      <dgm:prSet presAssocID="{70ED50CF-918B-4784-91BA-0C4245C440B8}" presName="tx1" presStyleLbl="revTx" presStyleIdx="0" presStyleCnt="3"/>
      <dgm:spPr/>
    </dgm:pt>
    <dgm:pt modelId="{7B257661-746A-42A0-BA25-87A200B483AC}" type="pres">
      <dgm:prSet presAssocID="{70ED50CF-918B-4784-91BA-0C4245C440B8}" presName="vert1" presStyleCnt="0"/>
      <dgm:spPr/>
    </dgm:pt>
    <dgm:pt modelId="{330A84CE-CD16-482E-8EC3-6E771458AF10}" type="pres">
      <dgm:prSet presAssocID="{972A257B-3E76-4542-9989-3C9089F3CA0F}" presName="thickLine" presStyleLbl="alignNode1" presStyleIdx="1" presStyleCnt="3"/>
      <dgm:spPr/>
    </dgm:pt>
    <dgm:pt modelId="{37786997-4A8C-4FB2-93B3-33E4F50F6D3C}" type="pres">
      <dgm:prSet presAssocID="{972A257B-3E76-4542-9989-3C9089F3CA0F}" presName="horz1" presStyleCnt="0"/>
      <dgm:spPr/>
    </dgm:pt>
    <dgm:pt modelId="{D0BCA4FD-B382-4962-B817-B60EBDED1044}" type="pres">
      <dgm:prSet presAssocID="{972A257B-3E76-4542-9989-3C9089F3CA0F}" presName="tx1" presStyleLbl="revTx" presStyleIdx="1" presStyleCnt="3"/>
      <dgm:spPr/>
    </dgm:pt>
    <dgm:pt modelId="{ED6BBC86-0EBC-4541-A5A3-2921FFD464BD}" type="pres">
      <dgm:prSet presAssocID="{972A257B-3E76-4542-9989-3C9089F3CA0F}" presName="vert1" presStyleCnt="0"/>
      <dgm:spPr/>
    </dgm:pt>
    <dgm:pt modelId="{E9DD6F6E-3FFA-4B99-B40C-30C7F39E84CE}" type="pres">
      <dgm:prSet presAssocID="{AB010A0F-7E13-41B9-BCE0-09A56175B7C0}" presName="thickLine" presStyleLbl="alignNode1" presStyleIdx="2" presStyleCnt="3"/>
      <dgm:spPr/>
    </dgm:pt>
    <dgm:pt modelId="{6B701468-65BB-43A1-A972-C82124603F3B}" type="pres">
      <dgm:prSet presAssocID="{AB010A0F-7E13-41B9-BCE0-09A56175B7C0}" presName="horz1" presStyleCnt="0"/>
      <dgm:spPr/>
    </dgm:pt>
    <dgm:pt modelId="{C8999259-25ED-4E3C-9B75-32F4B855F57C}" type="pres">
      <dgm:prSet presAssocID="{AB010A0F-7E13-41B9-BCE0-09A56175B7C0}" presName="tx1" presStyleLbl="revTx" presStyleIdx="2" presStyleCnt="3"/>
      <dgm:spPr/>
    </dgm:pt>
    <dgm:pt modelId="{7EEB7D4F-29E8-464C-9D2C-09F463259221}" type="pres">
      <dgm:prSet presAssocID="{AB010A0F-7E13-41B9-BCE0-09A56175B7C0}" presName="vert1" presStyleCnt="0"/>
      <dgm:spPr/>
    </dgm:pt>
  </dgm:ptLst>
  <dgm:cxnLst>
    <dgm:cxn modelId="{6626E801-1202-4698-96F6-F41BB5FB06FB}" type="presOf" srcId="{CD51C3C7-9885-4D03-8BDC-BBED21452A05}" destId="{D703C18B-2953-45EC-A800-A79FCE849C30}" srcOrd="0" destOrd="0" presId="urn:microsoft.com/office/officeart/2008/layout/LinedList"/>
    <dgm:cxn modelId="{154A2E2A-2ECE-40A1-8CC8-8F9229A3C97C}" srcId="{CD51C3C7-9885-4D03-8BDC-BBED21452A05}" destId="{972A257B-3E76-4542-9989-3C9089F3CA0F}" srcOrd="1" destOrd="0" parTransId="{1ABA88E3-43E4-4E16-82F8-EFF0A5AAD99A}" sibTransId="{D47680D8-B53F-44C9-BB07-4B18F3195158}"/>
    <dgm:cxn modelId="{8D4C3273-8A88-4833-A1A8-BD7E791A81F4}" srcId="{CD51C3C7-9885-4D03-8BDC-BBED21452A05}" destId="{70ED50CF-918B-4784-91BA-0C4245C440B8}" srcOrd="0" destOrd="0" parTransId="{4F86B881-BB7B-472B-B7A3-D40B11AF5AC9}" sibTransId="{D809347C-3294-4DE1-A9DC-FA20D0CCD1BE}"/>
    <dgm:cxn modelId="{20572158-3625-4C80-9757-97BC57D716D6}" type="presOf" srcId="{AB010A0F-7E13-41B9-BCE0-09A56175B7C0}" destId="{C8999259-25ED-4E3C-9B75-32F4B855F57C}" srcOrd="0" destOrd="0" presId="urn:microsoft.com/office/officeart/2008/layout/LinedList"/>
    <dgm:cxn modelId="{7302A386-81EE-4E78-AC61-AB601DDECD68}" type="presOf" srcId="{70ED50CF-918B-4784-91BA-0C4245C440B8}" destId="{C067A26D-7DF3-4EC6-9868-A4780E35061F}" srcOrd="0" destOrd="0" presId="urn:microsoft.com/office/officeart/2008/layout/LinedList"/>
    <dgm:cxn modelId="{C08112AF-6323-44C9-B25C-08A7E2EA19DB}" srcId="{CD51C3C7-9885-4D03-8BDC-BBED21452A05}" destId="{AB010A0F-7E13-41B9-BCE0-09A56175B7C0}" srcOrd="2" destOrd="0" parTransId="{AE18E5F3-0945-4E10-AC71-EEE643C1D7D6}" sibTransId="{B7E9CB79-1EA2-46F1-9B4E-177C620C411A}"/>
    <dgm:cxn modelId="{9BD207D6-5623-45CF-8F08-805F53A6E604}" type="presOf" srcId="{972A257B-3E76-4542-9989-3C9089F3CA0F}" destId="{D0BCA4FD-B382-4962-B817-B60EBDED1044}" srcOrd="0" destOrd="0" presId="urn:microsoft.com/office/officeart/2008/layout/LinedList"/>
    <dgm:cxn modelId="{FB784EE4-DCEA-4799-8182-B09F515CC5B1}" type="presParOf" srcId="{D703C18B-2953-45EC-A800-A79FCE849C30}" destId="{BC6170ED-7578-481E-9E97-DD36B591835B}" srcOrd="0" destOrd="0" presId="urn:microsoft.com/office/officeart/2008/layout/LinedList"/>
    <dgm:cxn modelId="{8B3BE6E0-81BB-4448-8C86-15B0A31F4D59}" type="presParOf" srcId="{D703C18B-2953-45EC-A800-A79FCE849C30}" destId="{031D797F-439D-4F22-A07A-823526F0290A}" srcOrd="1" destOrd="0" presId="urn:microsoft.com/office/officeart/2008/layout/LinedList"/>
    <dgm:cxn modelId="{DB09118A-3C7D-418A-B62E-AC48D62D66DE}" type="presParOf" srcId="{031D797F-439D-4F22-A07A-823526F0290A}" destId="{C067A26D-7DF3-4EC6-9868-A4780E35061F}" srcOrd="0" destOrd="0" presId="urn:microsoft.com/office/officeart/2008/layout/LinedList"/>
    <dgm:cxn modelId="{193E4E56-F523-4058-975B-D6B232B06DD7}" type="presParOf" srcId="{031D797F-439D-4F22-A07A-823526F0290A}" destId="{7B257661-746A-42A0-BA25-87A200B483AC}" srcOrd="1" destOrd="0" presId="urn:microsoft.com/office/officeart/2008/layout/LinedList"/>
    <dgm:cxn modelId="{CE08953C-0C36-4BF1-B09E-BFD799130809}" type="presParOf" srcId="{D703C18B-2953-45EC-A800-A79FCE849C30}" destId="{330A84CE-CD16-482E-8EC3-6E771458AF10}" srcOrd="2" destOrd="0" presId="urn:microsoft.com/office/officeart/2008/layout/LinedList"/>
    <dgm:cxn modelId="{DF2D6F2F-57EB-49A6-BA75-650D8772AE61}" type="presParOf" srcId="{D703C18B-2953-45EC-A800-A79FCE849C30}" destId="{37786997-4A8C-4FB2-93B3-33E4F50F6D3C}" srcOrd="3" destOrd="0" presId="urn:microsoft.com/office/officeart/2008/layout/LinedList"/>
    <dgm:cxn modelId="{9661CF4B-D092-4CFC-BEFB-3CBEBFFD004D}" type="presParOf" srcId="{37786997-4A8C-4FB2-93B3-33E4F50F6D3C}" destId="{D0BCA4FD-B382-4962-B817-B60EBDED1044}" srcOrd="0" destOrd="0" presId="urn:microsoft.com/office/officeart/2008/layout/LinedList"/>
    <dgm:cxn modelId="{0A06FF06-3E01-4F24-AE83-A3D9A9453D18}" type="presParOf" srcId="{37786997-4A8C-4FB2-93B3-33E4F50F6D3C}" destId="{ED6BBC86-0EBC-4541-A5A3-2921FFD464BD}" srcOrd="1" destOrd="0" presId="urn:microsoft.com/office/officeart/2008/layout/LinedList"/>
    <dgm:cxn modelId="{683F6EE8-7EB1-414E-9EA0-49D6FF61C194}" type="presParOf" srcId="{D703C18B-2953-45EC-A800-A79FCE849C30}" destId="{E9DD6F6E-3FFA-4B99-B40C-30C7F39E84CE}" srcOrd="4" destOrd="0" presId="urn:microsoft.com/office/officeart/2008/layout/LinedList"/>
    <dgm:cxn modelId="{EAA5774D-CA95-4CFC-B6C0-C7A2F5220C94}" type="presParOf" srcId="{D703C18B-2953-45EC-A800-A79FCE849C30}" destId="{6B701468-65BB-43A1-A972-C82124603F3B}" srcOrd="5" destOrd="0" presId="urn:microsoft.com/office/officeart/2008/layout/LinedList"/>
    <dgm:cxn modelId="{1F0430A7-A0F8-47C2-BA55-035B5E3AC180}" type="presParOf" srcId="{6B701468-65BB-43A1-A972-C82124603F3B}" destId="{C8999259-25ED-4E3C-9B75-32F4B855F57C}" srcOrd="0" destOrd="0" presId="urn:microsoft.com/office/officeart/2008/layout/LinedList"/>
    <dgm:cxn modelId="{72B94166-F6AA-44F5-9BF9-9A7C5E0658A6}" type="presParOf" srcId="{6B701468-65BB-43A1-A972-C82124603F3B}" destId="{7EEB7D4F-29E8-464C-9D2C-09F4632592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2A094-05E9-4094-B5F4-FD8377AEFC30}">
      <dsp:nvSpPr>
        <dsp:cNvPr id="0" name=""/>
        <dsp:cNvSpPr/>
      </dsp:nvSpPr>
      <dsp:spPr>
        <a:xfrm>
          <a:off x="80956" y="117"/>
          <a:ext cx="4683583" cy="297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F2494-B8A6-4CFA-9285-C49E18545D7E}">
      <dsp:nvSpPr>
        <dsp:cNvPr id="0" name=""/>
        <dsp:cNvSpPr/>
      </dsp:nvSpPr>
      <dsp:spPr>
        <a:xfrm>
          <a:off x="60135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Helps new tenure track librarians be successful and can have long lasting effects in higher levels of job satisfaction later.</a:t>
          </a:r>
        </a:p>
      </dsp:txBody>
      <dsp:txXfrm>
        <a:off x="688463" y="581604"/>
        <a:ext cx="4509367" cy="2799859"/>
      </dsp:txXfrm>
    </dsp:sp>
    <dsp:sp modelId="{213943A9-CB7E-4A94-9A0B-2F4823F15939}">
      <dsp:nvSpPr>
        <dsp:cNvPr id="0" name=""/>
        <dsp:cNvSpPr/>
      </dsp:nvSpPr>
      <dsp:spPr>
        <a:xfrm>
          <a:off x="5805337" y="117"/>
          <a:ext cx="4683583" cy="297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53CDD-0C77-488B-B471-E5564ADC1FCB}">
      <dsp:nvSpPr>
        <dsp:cNvPr id="0" name=""/>
        <dsp:cNvSpPr/>
      </dsp:nvSpPr>
      <dsp:spPr>
        <a:xfrm>
          <a:off x="632573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“Participation in mentorship programs involves valuable help with professional, often tenure related activities on the part of mentees, such as publishing peer-reviewed articles and joining national organizations. Program benefits also included less tangible effects such as increased understanding of institutional culture and improved communication and time management skills, all of which are crucial for librarians pursuing tenure.” (</a:t>
          </a:r>
          <a:r>
            <a:rPr lang="en-US" sz="1600" kern="1200" err="1"/>
            <a:t>Goodsett</a:t>
          </a:r>
          <a:r>
            <a:rPr lang="en-US" sz="1600" kern="1200"/>
            <a:t> &amp; Walsh (2015)</a:t>
          </a:r>
        </a:p>
      </dsp:txBody>
      <dsp:txXfrm>
        <a:off x="6412843" y="581604"/>
        <a:ext cx="4509367" cy="2799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F9DEE-0802-4834-A4E5-C8A8E22FCAF3}">
      <dsp:nvSpPr>
        <dsp:cNvPr id="0" name=""/>
        <dsp:cNvSpPr/>
      </dsp:nvSpPr>
      <dsp:spPr>
        <a:xfrm>
          <a:off x="0" y="5191204"/>
          <a:ext cx="1593453" cy="5680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Collaborate</a:t>
          </a:r>
        </a:p>
      </dsp:txBody>
      <dsp:txXfrm>
        <a:off x="0" y="5191204"/>
        <a:ext cx="1593453" cy="568070"/>
      </dsp:txXfrm>
    </dsp:sp>
    <dsp:sp modelId="{78FE4D81-69B4-4A0D-BE74-C37BCB6F97EE}">
      <dsp:nvSpPr>
        <dsp:cNvPr id="0" name=""/>
        <dsp:cNvSpPr/>
      </dsp:nvSpPr>
      <dsp:spPr>
        <a:xfrm>
          <a:off x="1593453" y="5191204"/>
          <a:ext cx="4780360" cy="5680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Collaborate with the mentee on research projects.</a:t>
          </a:r>
        </a:p>
      </dsp:txBody>
      <dsp:txXfrm>
        <a:off x="1593453" y="5191204"/>
        <a:ext cx="4780360" cy="568070"/>
      </dsp:txXfrm>
    </dsp:sp>
    <dsp:sp modelId="{0285CE07-805F-49B2-A3A6-E61046A5F1DD}">
      <dsp:nvSpPr>
        <dsp:cNvPr id="0" name=""/>
        <dsp:cNvSpPr/>
      </dsp:nvSpPr>
      <dsp:spPr>
        <a:xfrm rot="10800000">
          <a:off x="0" y="4326033"/>
          <a:ext cx="1593453" cy="873692"/>
        </a:xfrm>
        <a:prstGeom prst="upArrowCallout">
          <a:avLst>
            <a:gd name="adj1" fmla="val 5000"/>
            <a:gd name="adj2" fmla="val 10000"/>
            <a:gd name="adj3" fmla="val 15000"/>
            <a:gd name="adj4" fmla="val 64977"/>
          </a:avLst>
        </a:prstGeom>
        <a:solidFill>
          <a:schemeClr val="accent2">
            <a:hueOff val="1282147"/>
            <a:satOff val="1368"/>
            <a:lumOff val="425"/>
            <a:alphaOff val="0"/>
          </a:schemeClr>
        </a:solidFill>
        <a:ln w="12700" cap="flat" cmpd="sng" algn="ctr">
          <a:solidFill>
            <a:schemeClr val="accent2">
              <a:hueOff val="1282147"/>
              <a:satOff val="1368"/>
              <a:lumOff val="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Help</a:t>
          </a:r>
        </a:p>
      </dsp:txBody>
      <dsp:txXfrm rot="-10800000">
        <a:off x="0" y="4326033"/>
        <a:ext cx="1593453" cy="567900"/>
      </dsp:txXfrm>
    </dsp:sp>
    <dsp:sp modelId="{9D459038-6875-4C1D-897D-20FF65B938A3}">
      <dsp:nvSpPr>
        <dsp:cNvPr id="0" name=""/>
        <dsp:cNvSpPr/>
      </dsp:nvSpPr>
      <dsp:spPr>
        <a:xfrm>
          <a:off x="1593453" y="4326033"/>
          <a:ext cx="4780360" cy="567900"/>
        </a:xfrm>
        <a:prstGeom prst="rect">
          <a:avLst/>
        </a:prstGeom>
        <a:solidFill>
          <a:schemeClr val="accent2">
            <a:tint val="40000"/>
            <a:alpha val="90000"/>
            <a:hueOff val="1341026"/>
            <a:satOff val="2369"/>
            <a:lumOff val="218"/>
            <a:alphaOff val="0"/>
          </a:schemeClr>
        </a:solidFill>
        <a:ln w="12700" cap="flat" cmpd="sng" algn="ctr">
          <a:solidFill>
            <a:schemeClr val="accent2">
              <a:tint val="40000"/>
              <a:alpha val="90000"/>
              <a:hueOff val="1341026"/>
              <a:satOff val="2369"/>
              <a:lumOff val="2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Help with editing.</a:t>
          </a:r>
        </a:p>
      </dsp:txBody>
      <dsp:txXfrm>
        <a:off x="1593453" y="4326033"/>
        <a:ext cx="4780360" cy="567900"/>
      </dsp:txXfrm>
    </dsp:sp>
    <dsp:sp modelId="{6A4B28E3-29FD-474C-A4D5-FAE76F6577DB}">
      <dsp:nvSpPr>
        <dsp:cNvPr id="0" name=""/>
        <dsp:cNvSpPr/>
      </dsp:nvSpPr>
      <dsp:spPr>
        <a:xfrm rot="10800000">
          <a:off x="0" y="3460861"/>
          <a:ext cx="1593453" cy="873692"/>
        </a:xfrm>
        <a:prstGeom prst="upArrowCallout">
          <a:avLst>
            <a:gd name="adj1" fmla="val 5000"/>
            <a:gd name="adj2" fmla="val 10000"/>
            <a:gd name="adj3" fmla="val 15000"/>
            <a:gd name="adj4" fmla="val 64977"/>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Help</a:t>
          </a:r>
        </a:p>
      </dsp:txBody>
      <dsp:txXfrm rot="-10800000">
        <a:off x="0" y="3460861"/>
        <a:ext cx="1593453" cy="567900"/>
      </dsp:txXfrm>
    </dsp:sp>
    <dsp:sp modelId="{066B67A5-8E9E-4F82-A4F9-6182330B8A3D}">
      <dsp:nvSpPr>
        <dsp:cNvPr id="0" name=""/>
        <dsp:cNvSpPr/>
      </dsp:nvSpPr>
      <dsp:spPr>
        <a:xfrm>
          <a:off x="1593453" y="3460861"/>
          <a:ext cx="4780360" cy="567900"/>
        </a:xfrm>
        <a:prstGeom prst="rect">
          <a:avLst/>
        </a:prstGeom>
        <a:solidFill>
          <a:schemeClr val="accent2">
            <a:tint val="40000"/>
            <a:alpha val="90000"/>
            <a:hueOff val="2682051"/>
            <a:satOff val="4737"/>
            <a:lumOff val="435"/>
            <a:alphaOff val="0"/>
          </a:schemeClr>
        </a:solidFill>
        <a:ln w="12700" cap="flat" cmpd="sng" algn="ctr">
          <a:solidFill>
            <a:schemeClr val="accent2">
              <a:tint val="40000"/>
              <a:alpha val="90000"/>
              <a:hueOff val="2682051"/>
              <a:satOff val="4737"/>
              <a:lumOff val="4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Help construct timelines.</a:t>
          </a:r>
        </a:p>
      </dsp:txBody>
      <dsp:txXfrm>
        <a:off x="1593453" y="3460861"/>
        <a:ext cx="4780360" cy="567900"/>
      </dsp:txXfrm>
    </dsp:sp>
    <dsp:sp modelId="{F03BC912-81F4-4F30-B0E3-B5315E6F4757}">
      <dsp:nvSpPr>
        <dsp:cNvPr id="0" name=""/>
        <dsp:cNvSpPr/>
      </dsp:nvSpPr>
      <dsp:spPr>
        <a:xfrm rot="10800000">
          <a:off x="0" y="2595689"/>
          <a:ext cx="1593453" cy="873692"/>
        </a:xfrm>
        <a:prstGeom prst="upArrowCallout">
          <a:avLst>
            <a:gd name="adj1" fmla="val 5000"/>
            <a:gd name="adj2" fmla="val 10000"/>
            <a:gd name="adj3" fmla="val 15000"/>
            <a:gd name="adj4" fmla="val 64977"/>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Offer</a:t>
          </a:r>
        </a:p>
      </dsp:txBody>
      <dsp:txXfrm rot="-10800000">
        <a:off x="0" y="2595689"/>
        <a:ext cx="1593453" cy="567900"/>
      </dsp:txXfrm>
    </dsp:sp>
    <dsp:sp modelId="{D2488BB7-2F5B-47D2-BB78-C61D793DDDA5}">
      <dsp:nvSpPr>
        <dsp:cNvPr id="0" name=""/>
        <dsp:cNvSpPr/>
      </dsp:nvSpPr>
      <dsp:spPr>
        <a:xfrm>
          <a:off x="1593453" y="2595689"/>
          <a:ext cx="4780360" cy="567900"/>
        </a:xfrm>
        <a:prstGeom prst="rect">
          <a:avLst/>
        </a:prstGeom>
        <a:solidFill>
          <a:schemeClr val="accent2">
            <a:tint val="40000"/>
            <a:alpha val="90000"/>
            <a:hueOff val="4023077"/>
            <a:satOff val="7106"/>
            <a:lumOff val="653"/>
            <a:alphaOff val="0"/>
          </a:schemeClr>
        </a:solidFill>
        <a:ln w="12700" cap="flat" cmpd="sng" algn="ctr">
          <a:solidFill>
            <a:schemeClr val="accent2">
              <a:tint val="40000"/>
              <a:alpha val="90000"/>
              <a:hueOff val="4023077"/>
              <a:satOff val="7106"/>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Offer advice about balancing obligations.</a:t>
          </a:r>
        </a:p>
      </dsp:txBody>
      <dsp:txXfrm>
        <a:off x="1593453" y="2595689"/>
        <a:ext cx="4780360" cy="567900"/>
      </dsp:txXfrm>
    </dsp:sp>
    <dsp:sp modelId="{0257A396-7CBA-4DEF-B74D-8A842120924D}">
      <dsp:nvSpPr>
        <dsp:cNvPr id="0" name=""/>
        <dsp:cNvSpPr/>
      </dsp:nvSpPr>
      <dsp:spPr>
        <a:xfrm rot="10800000">
          <a:off x="0" y="1730517"/>
          <a:ext cx="1593453" cy="873692"/>
        </a:xfrm>
        <a:prstGeom prst="upArrowCallout">
          <a:avLst>
            <a:gd name="adj1" fmla="val 5000"/>
            <a:gd name="adj2" fmla="val 10000"/>
            <a:gd name="adj3" fmla="val 15000"/>
            <a:gd name="adj4" fmla="val 64977"/>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Share</a:t>
          </a:r>
        </a:p>
      </dsp:txBody>
      <dsp:txXfrm rot="-10800000">
        <a:off x="0" y="1730517"/>
        <a:ext cx="1593453" cy="567900"/>
      </dsp:txXfrm>
    </dsp:sp>
    <dsp:sp modelId="{BFCD92A0-EC96-4677-99C9-B3D0874E32D1}">
      <dsp:nvSpPr>
        <dsp:cNvPr id="0" name=""/>
        <dsp:cNvSpPr/>
      </dsp:nvSpPr>
      <dsp:spPr>
        <a:xfrm>
          <a:off x="1593453" y="1730517"/>
          <a:ext cx="4780360" cy="567900"/>
        </a:xfrm>
        <a:prstGeom prst="rect">
          <a:avLst/>
        </a:prstGeom>
        <a:solidFill>
          <a:schemeClr val="accent2">
            <a:tint val="40000"/>
            <a:alpha val="90000"/>
            <a:hueOff val="5364102"/>
            <a:satOff val="9475"/>
            <a:lumOff val="870"/>
            <a:alphaOff val="0"/>
          </a:schemeClr>
        </a:solidFill>
        <a:ln w="12700" cap="flat" cmpd="sng" algn="ctr">
          <a:solidFill>
            <a:schemeClr val="accent2">
              <a:tint val="40000"/>
              <a:alpha val="90000"/>
              <a:hueOff val="5364102"/>
              <a:satOff val="9475"/>
              <a:lumOff val="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Share publication opportunities.</a:t>
          </a:r>
        </a:p>
      </dsp:txBody>
      <dsp:txXfrm>
        <a:off x="1593453" y="1730517"/>
        <a:ext cx="4780360" cy="567900"/>
      </dsp:txXfrm>
    </dsp:sp>
    <dsp:sp modelId="{D99D1C15-F26D-44FF-A126-BC0D79362B4A}">
      <dsp:nvSpPr>
        <dsp:cNvPr id="0" name=""/>
        <dsp:cNvSpPr/>
      </dsp:nvSpPr>
      <dsp:spPr>
        <a:xfrm rot="10800000">
          <a:off x="0" y="865346"/>
          <a:ext cx="1593453" cy="873692"/>
        </a:xfrm>
        <a:prstGeom prst="upArrowCallout">
          <a:avLst>
            <a:gd name="adj1" fmla="val 5000"/>
            <a:gd name="adj2" fmla="val 10000"/>
            <a:gd name="adj3" fmla="val 15000"/>
            <a:gd name="adj4" fmla="val 64977"/>
          </a:avLst>
        </a:prstGeom>
        <a:solidFill>
          <a:schemeClr val="accent2">
            <a:hueOff val="6410733"/>
            <a:satOff val="6838"/>
            <a:lumOff val="2126"/>
            <a:alphaOff val="0"/>
          </a:schemeClr>
        </a:solidFill>
        <a:ln w="12700" cap="flat" cmpd="sng" algn="ctr">
          <a:solidFill>
            <a:schemeClr val="accent2">
              <a:hueOff val="6410733"/>
              <a:satOff val="6838"/>
              <a:lumOff val="2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Recommend</a:t>
          </a:r>
        </a:p>
      </dsp:txBody>
      <dsp:txXfrm rot="-10800000">
        <a:off x="0" y="865346"/>
        <a:ext cx="1593453" cy="567900"/>
      </dsp:txXfrm>
    </dsp:sp>
    <dsp:sp modelId="{1C090C17-EC3B-4620-9BFD-B831676374D0}">
      <dsp:nvSpPr>
        <dsp:cNvPr id="0" name=""/>
        <dsp:cNvSpPr/>
      </dsp:nvSpPr>
      <dsp:spPr>
        <a:xfrm>
          <a:off x="1593453" y="865346"/>
          <a:ext cx="4780360" cy="567900"/>
        </a:xfrm>
        <a:prstGeom prst="rect">
          <a:avLst/>
        </a:prstGeom>
        <a:solidFill>
          <a:schemeClr val="accent2">
            <a:tint val="40000"/>
            <a:alpha val="90000"/>
            <a:hueOff val="6705128"/>
            <a:satOff val="11843"/>
            <a:lumOff val="1088"/>
            <a:alphaOff val="0"/>
          </a:schemeClr>
        </a:solidFill>
        <a:ln w="12700" cap="flat" cmpd="sng" algn="ctr">
          <a:solidFill>
            <a:schemeClr val="accent2">
              <a:tint val="40000"/>
              <a:alpha val="90000"/>
              <a:hueOff val="6705128"/>
              <a:satOff val="11843"/>
              <a:lumOff val="10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Recommend topics for publication.</a:t>
          </a:r>
        </a:p>
      </dsp:txBody>
      <dsp:txXfrm>
        <a:off x="1593453" y="865346"/>
        <a:ext cx="4780360" cy="567900"/>
      </dsp:txXfrm>
    </dsp:sp>
    <dsp:sp modelId="{1B7E3477-97C2-4F10-9B00-CC030BD95EE3}">
      <dsp:nvSpPr>
        <dsp:cNvPr id="0" name=""/>
        <dsp:cNvSpPr/>
      </dsp:nvSpPr>
      <dsp:spPr>
        <a:xfrm rot="10800000">
          <a:off x="0" y="174"/>
          <a:ext cx="1593453" cy="873692"/>
        </a:xfrm>
        <a:prstGeom prst="upArrowCallout">
          <a:avLst>
            <a:gd name="adj1" fmla="val 5000"/>
            <a:gd name="adj2" fmla="val 10000"/>
            <a:gd name="adj3" fmla="val 15000"/>
            <a:gd name="adj4" fmla="val 64977"/>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326" tIns="135128" rIns="113326" bIns="135128" numCol="1" spcCol="1270" anchor="ctr" anchorCtr="0">
          <a:noAutofit/>
        </a:bodyPr>
        <a:lstStyle/>
        <a:p>
          <a:pPr marL="0" lvl="0" indent="0" algn="ctr" defTabSz="844550">
            <a:lnSpc>
              <a:spcPct val="90000"/>
            </a:lnSpc>
            <a:spcBef>
              <a:spcPct val="0"/>
            </a:spcBef>
            <a:spcAft>
              <a:spcPct val="35000"/>
            </a:spcAft>
            <a:buNone/>
          </a:pPr>
          <a:r>
            <a:rPr lang="en-US" sz="1900" kern="1200"/>
            <a:t>Stay</a:t>
          </a:r>
        </a:p>
      </dsp:txBody>
      <dsp:txXfrm rot="-10800000">
        <a:off x="0" y="174"/>
        <a:ext cx="1593453" cy="567900"/>
      </dsp:txXfrm>
    </dsp:sp>
    <dsp:sp modelId="{40061387-0DAD-41BD-A4E7-C5548F47282D}">
      <dsp:nvSpPr>
        <dsp:cNvPr id="0" name=""/>
        <dsp:cNvSpPr/>
      </dsp:nvSpPr>
      <dsp:spPr>
        <a:xfrm>
          <a:off x="1593453" y="174"/>
          <a:ext cx="4780360" cy="567900"/>
        </a:xfrm>
        <a:prstGeom prst="rect">
          <a:avLst/>
        </a:prstGeom>
        <a:solidFill>
          <a:schemeClr val="accent2">
            <a:tint val="40000"/>
            <a:alpha val="90000"/>
            <a:hueOff val="8046153"/>
            <a:satOff val="14212"/>
            <a:lumOff val="1305"/>
            <a:alphaOff val="0"/>
          </a:schemeClr>
        </a:solidFill>
        <a:ln w="12700" cap="flat" cmpd="sng" algn="ctr">
          <a:solidFill>
            <a:schemeClr val="accent2">
              <a:tint val="40000"/>
              <a:alpha val="90000"/>
              <a:hueOff val="8046153"/>
              <a:satOff val="14212"/>
              <a:lumOff val="13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68" tIns="177800" rIns="96968" bIns="177800" numCol="1" spcCol="1270" anchor="ctr" anchorCtr="0">
          <a:noAutofit/>
        </a:bodyPr>
        <a:lstStyle/>
        <a:p>
          <a:pPr marL="0" lvl="0" indent="0" algn="l" defTabSz="622300">
            <a:lnSpc>
              <a:spcPct val="90000"/>
            </a:lnSpc>
            <a:spcBef>
              <a:spcPct val="0"/>
            </a:spcBef>
            <a:spcAft>
              <a:spcPct val="35000"/>
            </a:spcAft>
            <a:buNone/>
          </a:pPr>
          <a:r>
            <a:rPr lang="en-US" sz="1400" kern="1200"/>
            <a:t>Stay focused on a research agenda.</a:t>
          </a:r>
        </a:p>
      </dsp:txBody>
      <dsp:txXfrm>
        <a:off x="1593453" y="174"/>
        <a:ext cx="4780360" cy="567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40252-A6B4-48C6-B0DD-F7DACCE57C08}">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4BAEF-0B48-4482-B8E1-22829CC9EB0C}">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E5201-5A8C-4598-A672-353372520CBB}">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Share calls for papers and presentations.</a:t>
          </a:r>
        </a:p>
      </dsp:txBody>
      <dsp:txXfrm>
        <a:off x="1106961" y="4499"/>
        <a:ext cx="5266852" cy="958408"/>
      </dsp:txXfrm>
    </dsp:sp>
    <dsp:sp modelId="{6A4E6F5A-E55F-4AAA-9CF7-704FAEB956FE}">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3C2CE-BB0E-426B-AA53-BFEDAB87B7E9}">
      <dsp:nvSpPr>
        <dsp:cNvPr id="0" name=""/>
        <dsp:cNvSpPr/>
      </dsp:nvSpPr>
      <dsp:spPr>
        <a:xfrm>
          <a:off x="289918" y="1418152"/>
          <a:ext cx="527124" cy="527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C079F5-7EA4-4E9F-9763-D7E410D80EB7}">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Disseminate information about grant funding.</a:t>
          </a:r>
        </a:p>
      </dsp:txBody>
      <dsp:txXfrm>
        <a:off x="1106961" y="1202510"/>
        <a:ext cx="5266852" cy="958408"/>
      </dsp:txXfrm>
    </dsp:sp>
    <dsp:sp modelId="{0FD31D34-2852-49C5-ACF6-2154DF3D956B}">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1302A-282C-42AA-AE89-210C6136915F}">
      <dsp:nvSpPr>
        <dsp:cNvPr id="0" name=""/>
        <dsp:cNvSpPr/>
      </dsp:nvSpPr>
      <dsp:spPr>
        <a:xfrm>
          <a:off x="289918" y="2616162"/>
          <a:ext cx="527124" cy="527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D20A6-6C0B-48F4-A96E-8005A72A19C5}">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Share information about resources on campus.</a:t>
          </a:r>
        </a:p>
      </dsp:txBody>
      <dsp:txXfrm>
        <a:off x="1106961" y="2400520"/>
        <a:ext cx="5266852" cy="958408"/>
      </dsp:txXfrm>
    </dsp:sp>
    <dsp:sp modelId="{E7205B1B-8D68-4E39-A392-529A17B6660C}">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FCF7E-C375-4879-BD67-B096A4FFE050}">
      <dsp:nvSpPr>
        <dsp:cNvPr id="0" name=""/>
        <dsp:cNvSpPr/>
      </dsp:nvSpPr>
      <dsp:spPr>
        <a:xfrm>
          <a:off x="289918" y="3814173"/>
          <a:ext cx="527124" cy="527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A4E9E-26FB-4D12-BAE5-19F5CEE4EC25}">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Offer informational sessions.</a:t>
          </a:r>
        </a:p>
      </dsp:txBody>
      <dsp:txXfrm>
        <a:off x="1106961" y="3598531"/>
        <a:ext cx="5266852" cy="958408"/>
      </dsp:txXfrm>
    </dsp:sp>
    <dsp:sp modelId="{56071FD1-829A-4FDD-B03F-749FB9F3BD4A}">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24629-E714-4DF4-B0D9-D90C9300A1E7}">
      <dsp:nvSpPr>
        <dsp:cNvPr id="0" name=""/>
        <dsp:cNvSpPr/>
      </dsp:nvSpPr>
      <dsp:spPr>
        <a:xfrm>
          <a:off x="289918" y="5012183"/>
          <a:ext cx="527124" cy="527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A8F17-18E6-41E5-9931-51F84B10CE9C}">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Opportunity to meet others. </a:t>
          </a:r>
        </a:p>
      </dsp:txBody>
      <dsp:txXfrm>
        <a:off x="1106961" y="4796541"/>
        <a:ext cx="5266852" cy="958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3AF2A-8693-44EB-9903-3DF6A1DD2BF5}">
      <dsp:nvSpPr>
        <dsp:cNvPr id="0" name=""/>
        <dsp:cNvSpPr/>
      </dsp:nvSpPr>
      <dsp:spPr>
        <a:xfrm>
          <a:off x="0" y="935910"/>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87F07-9CFE-46B7-991E-78C3D2E85AEB}">
      <dsp:nvSpPr>
        <dsp:cNvPr id="0" name=""/>
        <dsp:cNvSpPr/>
      </dsp:nvSpPr>
      <dsp:spPr>
        <a:xfrm>
          <a:off x="522670" y="1324673"/>
          <a:ext cx="950309" cy="950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07CAFD-F8D4-4BD1-816B-2DF36560A139}">
      <dsp:nvSpPr>
        <dsp:cNvPr id="0" name=""/>
        <dsp:cNvSpPr/>
      </dsp:nvSpPr>
      <dsp:spPr>
        <a:xfrm>
          <a:off x="1995649" y="935910"/>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755650">
            <a:lnSpc>
              <a:spcPct val="90000"/>
            </a:lnSpc>
            <a:spcBef>
              <a:spcPct val="0"/>
            </a:spcBef>
            <a:spcAft>
              <a:spcPct val="35000"/>
            </a:spcAft>
            <a:buNone/>
          </a:pPr>
          <a:r>
            <a:rPr lang="en-US" sz="1700" kern="1200"/>
            <a:t>“Having a mentor program may be indicative of a supportive, conducive environment in general.” (</a:t>
          </a:r>
          <a:r>
            <a:rPr lang="en-US" sz="1700" kern="1200">
              <a:latin typeface="Sitka Heading"/>
            </a:rPr>
            <a:t>Vitz</a:t>
          </a:r>
          <a:r>
            <a:rPr lang="en-US" sz="1700" kern="1200"/>
            <a:t> &amp; Poremski )</a:t>
          </a:r>
        </a:p>
      </dsp:txBody>
      <dsp:txXfrm>
        <a:off x="1995649" y="935910"/>
        <a:ext cx="4378164" cy="1727835"/>
      </dsp:txXfrm>
    </dsp:sp>
    <dsp:sp modelId="{DD3A5AA2-57A8-4EF8-92A3-89A42727EE0C}">
      <dsp:nvSpPr>
        <dsp:cNvPr id="0" name=""/>
        <dsp:cNvSpPr/>
      </dsp:nvSpPr>
      <dsp:spPr>
        <a:xfrm>
          <a:off x="0" y="3095704"/>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0C987-1B2B-459E-9096-BFE57433FEEF}">
      <dsp:nvSpPr>
        <dsp:cNvPr id="0" name=""/>
        <dsp:cNvSpPr/>
      </dsp:nvSpPr>
      <dsp:spPr>
        <a:xfrm>
          <a:off x="522670" y="3484467"/>
          <a:ext cx="950309" cy="950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E57E65-E7D7-4DE3-9E67-A1B10DA6B896}">
      <dsp:nvSpPr>
        <dsp:cNvPr id="0" name=""/>
        <dsp:cNvSpPr/>
      </dsp:nvSpPr>
      <dsp:spPr>
        <a:xfrm>
          <a:off x="1995649" y="3095704"/>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755650">
            <a:lnSpc>
              <a:spcPct val="90000"/>
            </a:lnSpc>
            <a:spcBef>
              <a:spcPct val="0"/>
            </a:spcBef>
            <a:spcAft>
              <a:spcPct val="35000"/>
            </a:spcAft>
            <a:buNone/>
          </a:pPr>
          <a:r>
            <a:rPr lang="en-US" sz="1700" kern="1200"/>
            <a:t>“Research can only benefit from conversation, collaborations and the development of intellectual communities between generations of diverse and unique academic librarians.” (Sassen &amp; Wahl)</a:t>
          </a:r>
        </a:p>
      </dsp:txBody>
      <dsp:txXfrm>
        <a:off x="1995649" y="3095704"/>
        <a:ext cx="4378164" cy="1727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170ED-7578-481E-9E97-DD36B591835B}">
      <dsp:nvSpPr>
        <dsp:cNvPr id="0" name=""/>
        <dsp:cNvSpPr/>
      </dsp:nvSpPr>
      <dsp:spPr>
        <a:xfrm>
          <a:off x="0" y="2054"/>
          <a:ext cx="543718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67A26D-7DF3-4EC6-9868-A4780E35061F}">
      <dsp:nvSpPr>
        <dsp:cNvPr id="0" name=""/>
        <dsp:cNvSpPr/>
      </dsp:nvSpPr>
      <dsp:spPr>
        <a:xfrm>
          <a:off x="0" y="2054"/>
          <a:ext cx="5437187" cy="140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chemeClr val="tx1">
                  <a:lumMod val="85000"/>
                </a:schemeClr>
              </a:solidFill>
            </a:rPr>
            <a:t>Strothmann and Ohler (2011) found that formal mentoring programs in libraries are widely recommended in literature but were reported to be available by only 22.2</a:t>
          </a:r>
          <a:r>
            <a:rPr lang="en-US" sz="1700" kern="1200" dirty="0">
              <a:solidFill>
                <a:schemeClr val="tx1">
                  <a:lumMod val="85000"/>
                </a:schemeClr>
              </a:solidFill>
              <a:latin typeface="Sitka Heading"/>
            </a:rPr>
            <a:t>% (n=199) of</a:t>
          </a:r>
          <a:r>
            <a:rPr lang="en-US" sz="1700" kern="1200" dirty="0">
              <a:solidFill>
                <a:schemeClr val="tx1">
                  <a:lumMod val="85000"/>
                </a:schemeClr>
              </a:solidFill>
            </a:rPr>
            <a:t> their survey respondents. </a:t>
          </a:r>
        </a:p>
      </dsp:txBody>
      <dsp:txXfrm>
        <a:off x="0" y="2054"/>
        <a:ext cx="5437187" cy="1400926"/>
      </dsp:txXfrm>
    </dsp:sp>
    <dsp:sp modelId="{330A84CE-CD16-482E-8EC3-6E771458AF10}">
      <dsp:nvSpPr>
        <dsp:cNvPr id="0" name=""/>
        <dsp:cNvSpPr/>
      </dsp:nvSpPr>
      <dsp:spPr>
        <a:xfrm>
          <a:off x="0" y="1402981"/>
          <a:ext cx="543718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BCA4FD-B382-4962-B817-B60EBDED1044}">
      <dsp:nvSpPr>
        <dsp:cNvPr id="0" name=""/>
        <dsp:cNvSpPr/>
      </dsp:nvSpPr>
      <dsp:spPr>
        <a:xfrm>
          <a:off x="0" y="1402981"/>
          <a:ext cx="5437187" cy="140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chemeClr val="tx1">
                  <a:lumMod val="85000"/>
                </a:schemeClr>
              </a:solidFill>
            </a:rPr>
            <a:t>Goodsett</a:t>
          </a:r>
          <a:r>
            <a:rPr lang="en-US" sz="1700" kern="1200" dirty="0">
              <a:solidFill>
                <a:schemeClr val="tx1">
                  <a:lumMod val="85000"/>
                </a:schemeClr>
              </a:solidFill>
            </a:rPr>
            <a:t> and Walsh (2015) found that more than half (60%, n = 96) of their respondents indicated that their library did not have a formal or informal mentoring program beyond new librarian training. </a:t>
          </a:r>
        </a:p>
      </dsp:txBody>
      <dsp:txXfrm>
        <a:off x="0" y="1402981"/>
        <a:ext cx="5437187" cy="1400926"/>
      </dsp:txXfrm>
    </dsp:sp>
    <dsp:sp modelId="{E9DD6F6E-3FFA-4B99-B40C-30C7F39E84CE}">
      <dsp:nvSpPr>
        <dsp:cNvPr id="0" name=""/>
        <dsp:cNvSpPr/>
      </dsp:nvSpPr>
      <dsp:spPr>
        <a:xfrm>
          <a:off x="0" y="2803907"/>
          <a:ext cx="543718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999259-25ED-4E3C-9B75-32F4B855F57C}">
      <dsp:nvSpPr>
        <dsp:cNvPr id="0" name=""/>
        <dsp:cNvSpPr/>
      </dsp:nvSpPr>
      <dsp:spPr>
        <a:xfrm>
          <a:off x="0" y="2803907"/>
          <a:ext cx="5437187" cy="140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lumMod val="85000"/>
                </a:schemeClr>
              </a:solidFill>
            </a:rPr>
            <a:t>Things might be different at an R1 university. Couture, Gerke, and Knievel (2020) reported that 80.11 % (n = 270) of respondents indicated that their libraries provide formal mentoring.</a:t>
          </a:r>
        </a:p>
      </dsp:txBody>
      <dsp:txXfrm>
        <a:off x="0" y="2803907"/>
        <a:ext cx="5437187" cy="14009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74026-1847-49BA-BB0E-CE54C1FB4291}" type="datetimeFigureOut">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6CBF9-D553-4243-A828-377142017FFC}" type="slidenum">
              <a:t>‹#›</a:t>
            </a:fld>
            <a:endParaRPr lang="en-US"/>
          </a:p>
        </p:txBody>
      </p:sp>
    </p:spTree>
    <p:extLst>
      <p:ext uri="{BB962C8B-B14F-4D97-AF65-F5344CB8AC3E}">
        <p14:creationId xmlns:p14="http://schemas.microsoft.com/office/powerpoint/2010/main" val="62117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87292">
              <a:defRPr/>
            </a:pPr>
            <a:endParaRPr lang="en-US" dirty="0"/>
          </a:p>
        </p:txBody>
      </p:sp>
    </p:spTree>
    <p:extLst>
      <p:ext uri="{BB962C8B-B14F-4D97-AF65-F5344CB8AC3E}">
        <p14:creationId xmlns:p14="http://schemas.microsoft.com/office/powerpoint/2010/main" val="99801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October 18, 2023</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282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October 18,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5789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October 18,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8797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9882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96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210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9581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2429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783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October 18,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8339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68298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7336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215522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52569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78543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864660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77901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925228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317863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latin typeface="Arial" panose="020B0604020202020204" pitchFamily="34" charset="0"/>
              </a:rPr>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57225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October 18,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242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74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October 18,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820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October 18,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6245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October 18,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53341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October 18,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7043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October 18,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4463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October 18,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2627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October 18, 2023</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978096081"/>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76" r:id="rId6"/>
    <p:sldLayoutId id="2147483881" r:id="rId7"/>
    <p:sldLayoutId id="2147483877" r:id="rId8"/>
    <p:sldLayoutId id="2147483878" r:id="rId9"/>
    <p:sldLayoutId id="2147483879" r:id="rId10"/>
    <p:sldLayoutId id="2147483880"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latin typeface="Arial" panose="020B0604020202020204" pitchFamily="34" charset="0"/>
                </a:endParaRPr>
              </a:p>
            </p:txBody>
          </p:sp>
        </p:grpSp>
      </p:grpSp>
    </p:spTree>
    <p:extLst>
      <p:ext uri="{BB962C8B-B14F-4D97-AF65-F5344CB8AC3E}">
        <p14:creationId xmlns:p14="http://schemas.microsoft.com/office/powerpoint/2010/main" val="3620044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orditout.com/word-cloud/4344980"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ogojob.site/111187/Mentoring-The/"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aliem.com/survey-lessons-from-your-mentor/" TargetMode="External"/><Relationship Id="rId3" Type="http://schemas.openxmlformats.org/officeDocument/2006/relationships/diagramLayout" Target="../diagrams/layout5.xml"/><Relationship Id="rId7" Type="http://schemas.openxmlformats.org/officeDocument/2006/relationships/image" Target="../media/image43.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hyperlink" Target="https://academy.hsoub.com/design/user-experience/%D8%A3%D9%81%D8%B6%D9%84-%D8%AE%D9%85%D8%B3-%D8%B7%D8%B1%D9%82-%D8%A7%D8%AE%D8%AA%D8%A8%D8%A7%D8%B1-%D9%84%D9%84%D9%85%D8%B3%D8%AA%D8%AE%D8%AF%D9%85-r385/"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hebluediamondgallery.com/tablet-dictionary/m/mentoring.html"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cademy.hsoub.com/design/user-experience/%D8%A3%D9%81%D8%B6%D9%84-%D8%AE%D9%85%D8%B3-%D8%B7%D8%B1%D9%82-%D8%A7%D8%AE%D8%AA%D8%A8%D8%A7%D8%B1-%D9%84%D9%84%D9%85%D8%B3%D8%AA%D8%AE%D8%AF%D9%85-r385/"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y.lerner.udel.edu/wp-content/uploads/Skills_for_Sucessful_Mentoring.pdf"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wmadison.co1.qualtrics.com/jfe/form/SV_5jMT4fhemifK01n?Q_JFE=qdg" TargetMode="External"/><Relationship Id="rId2" Type="http://schemas.openxmlformats.org/officeDocument/2006/relationships/hyperlink" Target="https://uwmadison.co1.qualtrics.com/jfe/form/SV_cZ5jT2DdKYxE66V?Q_JFE=qd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cademy.hsoub.com/design/user-experience/%D8%A3%D9%81%D8%B6%D9%84-%D8%AE%D9%85%D8%B3-%D8%B7%D8%B1%D9%82-%D8%A7%D8%AE%D8%AA%D8%A8%D8%A7%D8%B1-%D9%84%D9%84%D9%85%D8%B3%D8%AA%D8%AE%D8%AF%D9%85-r385/"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loonylabs.org/2020/10/24/more-on-mentorship-2/" TargetMode="External"/><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EE9A46BF-9D00-5432-00A4-4B749D788CF0}"/>
              </a:ext>
            </a:extLst>
          </p:cNvPr>
          <p:cNvSpPr>
            <a:spLocks noGrp="1"/>
          </p:cNvSpPr>
          <p:nvPr>
            <p:ph type="title"/>
          </p:nvPr>
        </p:nvSpPr>
        <p:spPr>
          <a:xfrm>
            <a:off x="3175566" y="4988068"/>
            <a:ext cx="7191229" cy="1727012"/>
          </a:xfrm>
        </p:spPr>
        <p:txBody>
          <a:bodyPr>
            <a:normAutofit/>
          </a:bodyPr>
          <a:lstStyle/>
          <a:p>
            <a:r>
              <a:rPr lang="en-US" sz="2500">
                <a:solidFill>
                  <a:schemeClr val="bg1"/>
                </a:solidFill>
                <a:latin typeface="Georgia Pro" panose="020B0604020202020204" pitchFamily="18" charset="0"/>
                <a:cs typeface="Calibri" panose="020F0502020204030204" pitchFamily="34" charset="0"/>
              </a:rPr>
              <a:t>Giving a Hand Up: </a:t>
            </a:r>
            <a:br>
              <a:rPr lang="en-US" sz="2500">
                <a:solidFill>
                  <a:schemeClr val="bg1"/>
                </a:solidFill>
                <a:latin typeface="Georgia Pro" panose="020B0604020202020204" pitchFamily="18" charset="0"/>
                <a:cs typeface="Calibri" panose="020F0502020204030204" pitchFamily="34" charset="0"/>
              </a:rPr>
            </a:br>
            <a:r>
              <a:rPr lang="en-US" sz="2500">
                <a:solidFill>
                  <a:schemeClr val="bg1"/>
                </a:solidFill>
                <a:latin typeface="Georgia Pro" panose="020B0604020202020204" pitchFamily="18" charset="0"/>
                <a:cs typeface="Calibri" panose="020F0502020204030204" pitchFamily="34" charset="0"/>
              </a:rPr>
              <a:t>Why Mentorship Matters</a:t>
            </a:r>
            <a:br>
              <a:rPr lang="en-US" sz="2500">
                <a:solidFill>
                  <a:schemeClr val="bg1"/>
                </a:solidFill>
                <a:latin typeface="Georgia Pro" panose="020B0604020202020204" pitchFamily="18" charset="0"/>
                <a:cs typeface="Calibri" panose="020F0502020204030204" pitchFamily="34" charset="0"/>
              </a:rPr>
            </a:br>
            <a:r>
              <a:rPr lang="en-US" sz="1200">
                <a:solidFill>
                  <a:schemeClr val="bg1"/>
                </a:solidFill>
                <a:latin typeface="Georgia Pro" panose="020B0604020202020204" pitchFamily="18" charset="0"/>
                <a:cs typeface="Calibri" panose="020F0502020204030204" pitchFamily="34" charset="0"/>
              </a:rPr>
              <a:t> </a:t>
            </a:r>
            <a:br>
              <a:rPr lang="en-US" sz="2400">
                <a:solidFill>
                  <a:schemeClr val="bg1"/>
                </a:solidFill>
                <a:latin typeface="Georgia Pro" panose="020B0604020202020204" pitchFamily="18" charset="0"/>
                <a:cs typeface="Calibri" panose="020F0502020204030204" pitchFamily="34" charset="0"/>
              </a:rPr>
            </a:br>
            <a:r>
              <a:rPr lang="en-US" sz="2400">
                <a:solidFill>
                  <a:schemeClr val="bg1"/>
                </a:solidFill>
                <a:latin typeface="Georgia Pro" panose="020B0604020202020204" pitchFamily="18" charset="0"/>
                <a:cs typeface="Calibri" panose="020F0502020204030204" pitchFamily="34" charset="0"/>
              </a:rPr>
              <a:t>	</a:t>
            </a:r>
            <a:r>
              <a:rPr lang="en-US" sz="2300">
                <a:solidFill>
                  <a:srgbClr val="C1E1F7"/>
                </a:solidFill>
                <a:latin typeface="Georgia Pro" panose="020B0604020202020204" pitchFamily="18" charset="0"/>
                <a:cs typeface="Calibri" panose="020F0502020204030204" pitchFamily="34" charset="0"/>
              </a:rPr>
              <a:t>Tammie Busch and Susan Howell</a:t>
            </a:r>
            <a:endParaRPr lang="en-US" sz="2300">
              <a:solidFill>
                <a:srgbClr val="C1E1F7"/>
              </a:solidFill>
            </a:endParaRPr>
          </a:p>
        </p:txBody>
      </p:sp>
      <p:sp>
        <p:nvSpPr>
          <p:cNvPr id="21" name="Text Placeholder 3">
            <a:extLst>
              <a:ext uri="{FF2B5EF4-FFF2-40B4-BE49-F238E27FC236}">
                <a16:creationId xmlns:a16="http://schemas.microsoft.com/office/drawing/2014/main" id="{2ED7243A-0B75-A564-5181-22D89AAAD5E5}"/>
              </a:ext>
            </a:extLst>
          </p:cNvPr>
          <p:cNvSpPr>
            <a:spLocks noGrp="1"/>
          </p:cNvSpPr>
          <p:nvPr>
            <p:ph type="body" idx="1"/>
          </p:nvPr>
        </p:nvSpPr>
        <p:spPr>
          <a:xfrm>
            <a:off x="9236148" y="4470937"/>
            <a:ext cx="2261294" cy="424849"/>
          </a:xfrm>
        </p:spPr>
        <p:txBody>
          <a:bodyPr>
            <a:normAutofit fontScale="92500" lnSpcReduction="10000"/>
          </a:bodyPr>
          <a:lstStyle/>
          <a:p>
            <a:r>
              <a:rPr lang="en-US" sz="1050" b="0" i="0">
                <a:solidFill>
                  <a:schemeClr val="accent1"/>
                </a:solidFill>
                <a:effectLst/>
                <a:latin typeface="Raleway" pitchFamily="2" charset="0"/>
              </a:rPr>
              <a:t>Mentor by Nick </a:t>
            </a:r>
            <a:r>
              <a:rPr lang="en-US" sz="1050" b="0" i="0" err="1">
                <a:solidFill>
                  <a:schemeClr val="accent1"/>
                </a:solidFill>
                <a:effectLst/>
                <a:latin typeface="Raleway" pitchFamily="2" charset="0"/>
              </a:rPr>
              <a:t>Youngson</a:t>
            </a:r>
            <a:r>
              <a:rPr lang="en-US" sz="1050" b="0" i="0">
                <a:solidFill>
                  <a:schemeClr val="accent1"/>
                </a:solidFill>
                <a:effectLst/>
                <a:latin typeface="Raleway" pitchFamily="2" charset="0"/>
              </a:rPr>
              <a:t> </a:t>
            </a:r>
          </a:p>
          <a:p>
            <a:r>
              <a:rPr lang="en-US" sz="1050" b="0" i="0">
                <a:solidFill>
                  <a:schemeClr val="accent1"/>
                </a:solidFill>
                <a:effectLst/>
                <a:latin typeface="Raleway" pitchFamily="2" charset="0"/>
              </a:rPr>
              <a:t>CC BY-SA 3.0 Alpha Stock Images</a:t>
            </a:r>
          </a:p>
        </p:txBody>
      </p:sp>
      <p:sp>
        <p:nvSpPr>
          <p:cNvPr id="9" name="TextBox 8">
            <a:extLst>
              <a:ext uri="{FF2B5EF4-FFF2-40B4-BE49-F238E27FC236}">
                <a16:creationId xmlns:a16="http://schemas.microsoft.com/office/drawing/2014/main" id="{DDA77436-EAC4-A635-F0F0-1975A2DF347D}"/>
              </a:ext>
            </a:extLst>
          </p:cNvPr>
          <p:cNvSpPr txBox="1"/>
          <p:nvPr/>
        </p:nvSpPr>
        <p:spPr>
          <a:xfrm>
            <a:off x="2229133" y="6534834"/>
            <a:ext cx="7733733" cy="646331"/>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orgia Pro" panose="02040502050405020303" pitchFamily="18" charset="0"/>
                <a:ea typeface="ＭＳ Ｐゴシック" charset="0"/>
                <a:cs typeface="Calibri" panose="020F0502020204030204" pitchFamily="34" charset="0"/>
              </a:rPr>
              <a:t>Zoom’s live </a:t>
            </a:r>
            <a:r>
              <a:rPr lang="en-US" sz="1600" b="1" dirty="0">
                <a:solidFill>
                  <a:srgbClr val="FFFFFF"/>
                </a:solidFill>
                <a:latin typeface="Georgia Pro" panose="02040502050405020303" pitchFamily="18" charset="0"/>
                <a:ea typeface="ＭＳ Ｐゴシック" charset="0"/>
                <a:cs typeface="Calibri" panose="020F0502020204030204" pitchFamily="34" charset="0"/>
              </a:rPr>
              <a:t>t</a:t>
            </a:r>
            <a:r>
              <a:rPr kumimoji="0" lang="en-US" sz="1600" b="1" i="0" u="none" strike="noStrike" kern="1200" cap="none" spc="0" normalizeH="0" baseline="0" noProof="0" dirty="0" err="1">
                <a:ln>
                  <a:noFill/>
                </a:ln>
                <a:solidFill>
                  <a:srgbClr val="FFFFFF"/>
                </a:solidFill>
                <a:effectLst/>
                <a:uLnTx/>
                <a:uFillTx/>
                <a:latin typeface="Georgia Pro" panose="02040502050405020303" pitchFamily="18" charset="0"/>
                <a:ea typeface="ＭＳ Ｐゴシック" charset="0"/>
                <a:cs typeface="Calibri" panose="020F0502020204030204" pitchFamily="34" charset="0"/>
              </a:rPr>
              <a:t>ranscript</a:t>
            </a:r>
            <a:r>
              <a:rPr kumimoji="0" lang="en-US" sz="1600" b="1" i="0" u="none" strike="noStrike" kern="1200" cap="none" spc="0" normalizeH="0" baseline="0" noProof="0" dirty="0">
                <a:ln>
                  <a:noFill/>
                </a:ln>
                <a:solidFill>
                  <a:srgbClr val="FFFFFF"/>
                </a:solidFill>
                <a:effectLst/>
                <a:uLnTx/>
                <a:uFillTx/>
                <a:latin typeface="Georgia Pro" panose="02040502050405020303" pitchFamily="18" charset="0"/>
                <a:ea typeface="ＭＳ Ｐゴシック" charset="0"/>
                <a:cs typeface="Calibri" panose="020F0502020204030204" pitchFamily="34" charset="0"/>
              </a:rPr>
              <a:t> is available on the Show Captions menu.</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eorgia Pro" panose="02040502050405020303" pitchFamily="18" charset="0"/>
                <a:ea typeface="ＭＳ Ｐゴシック" charset="0"/>
                <a:cs typeface="Calibri" panose="020F0502020204030204" pitchFamily="34" charset="0"/>
              </a:rPr>
              <a:t> </a:t>
            </a:r>
          </a:p>
        </p:txBody>
      </p:sp>
      <p:sp>
        <p:nvSpPr>
          <p:cNvPr id="15" name="Rectangle 14">
            <a:extLst>
              <a:ext uri="{FF2B5EF4-FFF2-40B4-BE49-F238E27FC236}">
                <a16:creationId xmlns:a16="http://schemas.microsoft.com/office/drawing/2014/main" id="{FF3058F8-6761-8432-ACE7-880D10AF185D}"/>
              </a:ext>
            </a:extLst>
          </p:cNvPr>
          <p:cNvSpPr/>
          <p:nvPr/>
        </p:nvSpPr>
        <p:spPr>
          <a:xfrm>
            <a:off x="1524000" y="1"/>
            <a:ext cx="9144000" cy="9706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11" name="Picture 10" descr="Professional Development Alliance of Library Consortia logo">
            <a:extLst>
              <a:ext uri="{FF2B5EF4-FFF2-40B4-BE49-F238E27FC236}">
                <a16:creationId xmlns:a16="http://schemas.microsoft.com/office/drawing/2014/main" id="{0858C4FE-E39F-3E9B-9A92-1F984CB3BBAD}"/>
              </a:ext>
            </a:extLst>
          </p:cNvPr>
          <p:cNvPicPr>
            <a:picLocks noChangeAspect="1"/>
          </p:cNvPicPr>
          <p:nvPr/>
        </p:nvPicPr>
        <p:blipFill>
          <a:blip r:embed="rId3"/>
          <a:stretch>
            <a:fillRect/>
          </a:stretch>
        </p:blipFill>
        <p:spPr>
          <a:xfrm>
            <a:off x="9723765" y="10023"/>
            <a:ext cx="2446019" cy="970642"/>
          </a:xfrm>
          <a:prstGeom prst="rect">
            <a:avLst/>
          </a:prstGeom>
        </p:spPr>
      </p:pic>
      <p:pic>
        <p:nvPicPr>
          <p:cNvPr id="13" name="Picture 12" descr="CARLI: Consortium of Academic and Research Libraries in Illinois logo.&#10;">
            <a:extLst>
              <a:ext uri="{FF2B5EF4-FFF2-40B4-BE49-F238E27FC236}">
                <a16:creationId xmlns:a16="http://schemas.microsoft.com/office/drawing/2014/main" id="{F06E6C8B-569A-9046-9555-6EA95B3B2F18}"/>
              </a:ext>
            </a:extLst>
          </p:cNvPr>
          <p:cNvPicPr>
            <a:picLocks noChangeAspect="1"/>
          </p:cNvPicPr>
          <p:nvPr/>
        </p:nvPicPr>
        <p:blipFill>
          <a:blip r:embed="rId4"/>
          <a:stretch>
            <a:fillRect/>
          </a:stretch>
        </p:blipFill>
        <p:spPr>
          <a:xfrm>
            <a:off x="19766" y="10022"/>
            <a:ext cx="5214795" cy="960621"/>
          </a:xfrm>
          <a:prstGeom prst="rect">
            <a:avLst/>
          </a:prstGeom>
        </p:spPr>
      </p:pic>
      <p:pic>
        <p:nvPicPr>
          <p:cNvPr id="3" name="Picture 2" descr="A small chalkboard with text MENTOR on it next to a red book with a black pen and a pair of glasses. ">
            <a:extLst>
              <a:ext uri="{FF2B5EF4-FFF2-40B4-BE49-F238E27FC236}">
                <a16:creationId xmlns:a16="http://schemas.microsoft.com/office/drawing/2014/main" id="{CCDFADB6-77F4-3313-0B06-185CBC085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154" y="1006426"/>
            <a:ext cx="5915376" cy="3889360"/>
          </a:xfrm>
          <a:prstGeom prst="rect">
            <a:avLst/>
          </a:prstGeom>
        </p:spPr>
      </p:pic>
    </p:spTree>
    <p:extLst>
      <p:ext uri="{BB962C8B-B14F-4D97-AF65-F5344CB8AC3E}">
        <p14:creationId xmlns:p14="http://schemas.microsoft.com/office/powerpoint/2010/main" val="108130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7291F-286D-8F8E-7B8D-F215B67FE29A}"/>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US" sz="3600">
                <a:ea typeface="+mj-lt"/>
                <a:cs typeface="+mj-lt"/>
              </a:rPr>
              <a:t>Tenured Focus Group Participant #2 on research</a:t>
            </a:r>
          </a:p>
          <a:p>
            <a:pPr>
              <a:lnSpc>
                <a:spcPct val="90000"/>
              </a:lnSpc>
            </a:pPr>
            <a:endParaRPr lang="en-US"/>
          </a:p>
        </p:txBody>
      </p:sp>
      <p:grpSp>
        <p:nvGrpSpPr>
          <p:cNvPr id="22" name="Group 21">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3" name="Freeform: Shape 22">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A silhouette of a person helping another person climb a mountain. ">
            <a:extLst>
              <a:ext uri="{FF2B5EF4-FFF2-40B4-BE49-F238E27FC236}">
                <a16:creationId xmlns:a16="http://schemas.microsoft.com/office/drawing/2014/main" id="{B2BC3B14-254F-AB7D-FC78-56528723C057}"/>
              </a:ext>
            </a:extLst>
          </p:cNvPr>
          <p:cNvPicPr>
            <a:picLocks noChangeAspect="1"/>
          </p:cNvPicPr>
          <p:nvPr/>
        </p:nvPicPr>
        <p:blipFill rotWithShape="1">
          <a:blip r:embed="rId2"/>
          <a:srcRect r="9497" b="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1C45A5EC-A2E9-21FE-259C-97B6FBEAA29B}"/>
              </a:ext>
            </a:extLst>
          </p:cNvPr>
          <p:cNvSpPr>
            <a:spLocks noGrp="1"/>
          </p:cNvSpPr>
          <p:nvPr>
            <p:ph idx="1"/>
          </p:nvPr>
        </p:nvSpPr>
        <p:spPr>
          <a:xfrm>
            <a:off x="7140575" y="1520825"/>
            <a:ext cx="4500562" cy="4572000"/>
          </a:xfrm>
        </p:spPr>
        <p:txBody>
          <a:bodyPr vert="horz" lIns="0" tIns="0" rIns="0" bIns="0" rtlCol="0" anchor="t">
            <a:normAutofit/>
          </a:bodyPr>
          <a:lstStyle/>
          <a:p>
            <a:pPr>
              <a:buNone/>
            </a:pPr>
            <a:r>
              <a:rPr lang="en-US">
                <a:ea typeface="+mn-lt"/>
                <a:cs typeface="+mn-lt"/>
              </a:rPr>
              <a:t>“I moved into a tenure track position and had no idea what to do and I'm the only cataloger. I would have loved to have had some sort of mentorship or collegial support in terms of, you know, writing. We have a bunch of reference librarians who co-author papers all the time. I didn't have that opportunity, and I really wished that I could have somehow been connected with somebody to get me started on that process.”</a:t>
            </a:r>
          </a:p>
          <a:p>
            <a:pPr>
              <a:buNone/>
            </a:pPr>
            <a:endParaRPr lang="en-US">
              <a:ea typeface="Source Sans Pro"/>
            </a:endParaRPr>
          </a:p>
        </p:txBody>
      </p:sp>
      <p:sp>
        <p:nvSpPr>
          <p:cNvPr id="26" name="Freeform: Shape 25">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479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BE8E5-925D-DDDF-DA7A-11DF420D86D2}"/>
              </a:ext>
            </a:extLst>
          </p:cNvPr>
          <p:cNvSpPr>
            <a:spLocks noGrp="1"/>
          </p:cNvSpPr>
          <p:nvPr>
            <p:ph type="title"/>
          </p:nvPr>
        </p:nvSpPr>
        <p:spPr>
          <a:xfrm>
            <a:off x="550863" y="1520825"/>
            <a:ext cx="4535487" cy="3779838"/>
          </a:xfrm>
        </p:spPr>
        <p:txBody>
          <a:bodyPr anchor="ctr">
            <a:normAutofit/>
          </a:bodyPr>
          <a:lstStyle/>
          <a:p>
            <a:pPr>
              <a:lnSpc>
                <a:spcPct val="90000"/>
              </a:lnSpc>
            </a:pPr>
            <a:r>
              <a:rPr lang="en-US" sz="5400"/>
              <a:t>Mentorship helps new librarians get started with research by</a:t>
            </a:r>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D59C502B-321C-4D5F-166C-DA72BFF64296}"/>
              </a:ext>
            </a:extLst>
          </p:cNvPr>
          <p:cNvGraphicFramePr>
            <a:graphicFrameLocks noGrp="1"/>
          </p:cNvGraphicFramePr>
          <p:nvPr>
            <p:ph idx="1"/>
            <p:extLst>
              <p:ext uri="{D42A27DB-BD31-4B8C-83A1-F6EECF244321}">
                <p14:modId xmlns:p14="http://schemas.microsoft.com/office/powerpoint/2010/main" val="56678404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Footer Placeholder 42">
            <a:extLst>
              <a:ext uri="{FF2B5EF4-FFF2-40B4-BE49-F238E27FC236}">
                <a16:creationId xmlns:a16="http://schemas.microsoft.com/office/drawing/2014/main" id="{76944133-8FE7-5E44-DC21-6C47FD1D431F}"/>
              </a:ext>
            </a:extLst>
          </p:cNvPr>
          <p:cNvSpPr>
            <a:spLocks noGrp="1"/>
          </p:cNvSpPr>
          <p:nvPr>
            <p:ph type="ftr" sz="quarter" idx="11"/>
          </p:nvPr>
        </p:nvSpPr>
        <p:spPr/>
        <p:txBody>
          <a:bodyPr/>
          <a:lstStyle/>
          <a:p>
            <a:r>
              <a:rPr lang="en-US"/>
              <a:t>Sassen &amp; Wahl</a:t>
            </a:r>
          </a:p>
        </p:txBody>
      </p:sp>
    </p:spTree>
    <p:extLst>
      <p:ext uri="{BB962C8B-B14F-4D97-AF65-F5344CB8AC3E}">
        <p14:creationId xmlns:p14="http://schemas.microsoft.com/office/powerpoint/2010/main" val="355901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AF907-28BC-525D-0E8D-3F8FCBF614FD}"/>
              </a:ext>
            </a:extLst>
          </p:cNvPr>
          <p:cNvSpPr>
            <a:spLocks noGrp="1"/>
          </p:cNvSpPr>
          <p:nvPr>
            <p:ph type="title"/>
          </p:nvPr>
        </p:nvSpPr>
        <p:spPr>
          <a:xfrm>
            <a:off x="550863" y="549275"/>
            <a:ext cx="3565525" cy="5543549"/>
          </a:xfrm>
        </p:spPr>
        <p:txBody>
          <a:bodyPr wrap="square" anchor="ctr">
            <a:normAutofit/>
          </a:bodyPr>
          <a:lstStyle/>
          <a:p>
            <a:r>
              <a:rPr lang="en-US"/>
              <a:t>Research Committees</a:t>
            </a:r>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0AFD2D2-276C-1121-FB37-3881AC65D573}"/>
              </a:ext>
            </a:extLst>
          </p:cNvPr>
          <p:cNvSpPr>
            <a:spLocks noGrp="1"/>
          </p:cNvSpPr>
          <p:nvPr>
            <p:ph type="ftr" sz="quarter" idx="11"/>
          </p:nvPr>
        </p:nvSpPr>
        <p:spPr>
          <a:xfrm>
            <a:off x="3359150" y="6507212"/>
            <a:ext cx="6379210" cy="153888"/>
          </a:xfrm>
        </p:spPr>
        <p:txBody>
          <a:bodyPr>
            <a:normAutofit/>
          </a:bodyPr>
          <a:lstStyle/>
          <a:p>
            <a:pPr>
              <a:spcAft>
                <a:spcPts val="600"/>
              </a:spcAft>
            </a:pPr>
            <a:r>
              <a:rPr lang="en-US"/>
              <a:t>Sasson &amp; Wahl</a:t>
            </a:r>
          </a:p>
        </p:txBody>
      </p:sp>
      <p:graphicFrame>
        <p:nvGraphicFramePr>
          <p:cNvPr id="6" name="Content Placeholder 2">
            <a:extLst>
              <a:ext uri="{FF2B5EF4-FFF2-40B4-BE49-F238E27FC236}">
                <a16:creationId xmlns:a16="http://schemas.microsoft.com/office/drawing/2014/main" id="{50D78403-C652-3102-440E-2362AA4DFBC0}"/>
              </a:ext>
            </a:extLst>
          </p:cNvPr>
          <p:cNvGraphicFramePr>
            <a:graphicFrameLocks noGrp="1"/>
          </p:cNvGraphicFramePr>
          <p:nvPr>
            <p:ph idx="1"/>
            <p:extLst>
              <p:ext uri="{D42A27DB-BD31-4B8C-83A1-F6EECF244321}">
                <p14:modId xmlns:p14="http://schemas.microsoft.com/office/powerpoint/2010/main" val="36479774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86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DDE69-285A-4385-51B9-D40F46EFD816}"/>
              </a:ext>
            </a:extLst>
          </p:cNvPr>
          <p:cNvSpPr>
            <a:spLocks noGrp="1"/>
          </p:cNvSpPr>
          <p:nvPr>
            <p:ph type="title"/>
          </p:nvPr>
        </p:nvSpPr>
        <p:spPr>
          <a:xfrm>
            <a:off x="550863" y="549275"/>
            <a:ext cx="3565525" cy="5543549"/>
          </a:xfrm>
        </p:spPr>
        <p:txBody>
          <a:bodyPr wrap="square" anchor="ctr">
            <a:normAutofit/>
          </a:bodyPr>
          <a:lstStyle/>
          <a:p>
            <a:r>
              <a:rPr lang="en-US"/>
              <a:t>Support &amp; Collaboration</a:t>
            </a:r>
          </a:p>
        </p:txBody>
      </p:sp>
      <p:sp>
        <p:nvSpPr>
          <p:cNvPr id="24" name="Rectangle 23">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5E54AF1-7E59-1786-9A4B-1807D0E7AC0C}"/>
              </a:ext>
            </a:extLst>
          </p:cNvPr>
          <p:cNvGraphicFramePr>
            <a:graphicFrameLocks noGrp="1"/>
          </p:cNvGraphicFramePr>
          <p:nvPr>
            <p:ph idx="1"/>
            <p:extLst>
              <p:ext uri="{D42A27DB-BD31-4B8C-83A1-F6EECF244321}">
                <p14:modId xmlns:p14="http://schemas.microsoft.com/office/powerpoint/2010/main" val="233022323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40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F8AA2-E18F-20C2-1A71-7E3DF7F8759F}"/>
              </a:ext>
            </a:extLst>
          </p:cNvPr>
          <p:cNvSpPr>
            <a:spLocks noGrp="1"/>
          </p:cNvSpPr>
          <p:nvPr>
            <p:ph type="title"/>
          </p:nvPr>
        </p:nvSpPr>
        <p:spPr>
          <a:xfrm>
            <a:off x="531572" y="4170905"/>
            <a:ext cx="3188765" cy="2103110"/>
          </a:xfrm>
        </p:spPr>
        <p:txBody>
          <a:bodyPr wrap="square" anchor="t">
            <a:normAutofit/>
          </a:bodyPr>
          <a:lstStyle/>
          <a:p>
            <a:r>
              <a:rPr lang="en-US"/>
              <a:t>Roadmap </a:t>
            </a:r>
            <a:br>
              <a:rPr lang="en-US"/>
            </a:br>
            <a:r>
              <a:rPr lang="en-US"/>
              <a:t>to tenure</a:t>
            </a:r>
          </a:p>
        </p:txBody>
      </p:sp>
      <p:pic>
        <p:nvPicPr>
          <p:cNvPr id="5" name="Picture 4" descr="Person pointing on a map">
            <a:extLst>
              <a:ext uri="{FF2B5EF4-FFF2-40B4-BE49-F238E27FC236}">
                <a16:creationId xmlns:a16="http://schemas.microsoft.com/office/drawing/2014/main" id="{22C269DD-6252-73C9-0527-859D89E562F8}"/>
              </a:ext>
            </a:extLst>
          </p:cNvPr>
          <p:cNvPicPr>
            <a:picLocks noChangeAspect="1"/>
          </p:cNvPicPr>
          <p:nvPr/>
        </p:nvPicPr>
        <p:blipFill rotWithShape="1">
          <a:blip r:embed="rId2"/>
          <a:srcRect t="15557" r="-2" b="37959"/>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1" name="Oval 10">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CE334675-86A1-A8E5-D08B-89EDEF91A321}"/>
              </a:ext>
            </a:extLst>
          </p:cNvPr>
          <p:cNvSpPr>
            <a:spLocks noGrp="1"/>
          </p:cNvSpPr>
          <p:nvPr>
            <p:ph idx="1"/>
          </p:nvPr>
        </p:nvSpPr>
        <p:spPr>
          <a:xfrm>
            <a:off x="3357503" y="3785082"/>
            <a:ext cx="7897812" cy="1562959"/>
          </a:xfrm>
        </p:spPr>
        <p:txBody>
          <a:bodyPr vert="horz" wrap="square" lIns="0" tIns="0" rIns="0" bIns="0" rtlCol="0" anchor="t">
            <a:noAutofit/>
          </a:bodyPr>
          <a:lstStyle/>
          <a:p>
            <a:pPr>
              <a:lnSpc>
                <a:spcPct val="100000"/>
              </a:lnSpc>
            </a:pPr>
            <a:endParaRPr lang="en-US" sz="1000">
              <a:latin typeface="Calibri"/>
              <a:ea typeface="Calibri"/>
              <a:cs typeface="Calibri"/>
            </a:endParaRPr>
          </a:p>
          <a:p>
            <a:pPr>
              <a:lnSpc>
                <a:spcPct val="100000"/>
              </a:lnSpc>
            </a:pPr>
            <a:r>
              <a:rPr lang="en-US">
                <a:latin typeface="Calibri"/>
                <a:ea typeface="Calibri"/>
                <a:cs typeface="Calibri"/>
              </a:rPr>
              <a:t>"Help you get through the red tape, help you fill out the right forms, help you stay on track.”</a:t>
            </a:r>
            <a:endParaRPr lang="en-US">
              <a:solidFill>
                <a:srgbClr val="FFFFFF">
                  <a:alpha val="60000"/>
                </a:srgbClr>
              </a:solidFill>
              <a:latin typeface="Calibri"/>
              <a:ea typeface="Calibri"/>
              <a:cs typeface="Calibri"/>
            </a:endParaRPr>
          </a:p>
          <a:p>
            <a:pPr>
              <a:lnSpc>
                <a:spcPct val="100000"/>
              </a:lnSpc>
            </a:pPr>
            <a:r>
              <a:rPr lang="en-US">
                <a:latin typeface="Calibri"/>
                <a:ea typeface="Calibri"/>
                <a:cs typeface="Calibri"/>
              </a:rPr>
              <a:t>“A better mentor program [would provide a] less vague roadmap toward tenure. What is really expected instead of, 'Just do as much as you can.'”</a:t>
            </a:r>
            <a:endParaRPr lang="en-US">
              <a:solidFill>
                <a:srgbClr val="FFFFFF">
                  <a:alpha val="60000"/>
                </a:srgbClr>
              </a:solidFill>
              <a:latin typeface="Calibri"/>
              <a:ea typeface="Calibri"/>
              <a:cs typeface="Calibri"/>
            </a:endParaRPr>
          </a:p>
          <a:p>
            <a:pPr>
              <a:lnSpc>
                <a:spcPct val="100000"/>
              </a:lnSpc>
            </a:pPr>
            <a:r>
              <a:rPr lang="en-US">
                <a:latin typeface="Calibri"/>
                <a:ea typeface="Calibri"/>
                <a:cs typeface="Calibri"/>
              </a:rPr>
              <a:t>“I was given no direction on what your portfolio should look like.” </a:t>
            </a:r>
            <a:endParaRPr lang="en-US">
              <a:solidFill>
                <a:srgbClr val="FFFFFF">
                  <a:alpha val="60000"/>
                </a:srgbClr>
              </a:solidFill>
              <a:latin typeface="Calibri"/>
              <a:ea typeface="Calibri"/>
              <a:cs typeface="Calibri"/>
            </a:endParaRPr>
          </a:p>
          <a:p>
            <a:pPr>
              <a:lnSpc>
                <a:spcPct val="100000"/>
              </a:lnSpc>
            </a:pPr>
            <a:endParaRPr lang="en-US" sz="1000">
              <a:ea typeface="Source Sans Pro"/>
            </a:endParaRPr>
          </a:p>
        </p:txBody>
      </p:sp>
    </p:spTree>
    <p:extLst>
      <p:ext uri="{BB962C8B-B14F-4D97-AF65-F5344CB8AC3E}">
        <p14:creationId xmlns:p14="http://schemas.microsoft.com/office/powerpoint/2010/main" val="296459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0487A-04EF-A890-2A7C-08DD0DF9613B}"/>
              </a:ext>
            </a:extLst>
          </p:cNvPr>
          <p:cNvSpPr>
            <a:spLocks noGrp="1"/>
          </p:cNvSpPr>
          <p:nvPr>
            <p:ph type="title"/>
          </p:nvPr>
        </p:nvSpPr>
        <p:spPr>
          <a:xfrm>
            <a:off x="444763" y="423883"/>
            <a:ext cx="3565524" cy="1997855"/>
          </a:xfrm>
        </p:spPr>
        <p:txBody>
          <a:bodyPr wrap="square" anchor="b">
            <a:normAutofit/>
          </a:bodyPr>
          <a:lstStyle/>
          <a:p>
            <a:pPr>
              <a:lnSpc>
                <a:spcPct val="90000"/>
              </a:lnSpc>
            </a:pPr>
            <a:r>
              <a:rPr lang="en-US" sz="3000"/>
              <a:t>Confidant... </a:t>
            </a:r>
            <a:br>
              <a:rPr lang="en-US" sz="3000"/>
            </a:br>
            <a:r>
              <a:rPr lang="en-US" sz="3000"/>
              <a:t>what our participants had to say:</a:t>
            </a:r>
            <a:br>
              <a:rPr lang="en-US" sz="3000"/>
            </a:br>
            <a:endParaRPr lang="en-US" sz="3000"/>
          </a:p>
        </p:txBody>
      </p:sp>
      <p:sp>
        <p:nvSpPr>
          <p:cNvPr id="18" name="Content Placeholder 2">
            <a:extLst>
              <a:ext uri="{FF2B5EF4-FFF2-40B4-BE49-F238E27FC236}">
                <a16:creationId xmlns:a16="http://schemas.microsoft.com/office/drawing/2014/main" id="{98A393D1-34B0-8190-F372-6D03516AC9C6}"/>
              </a:ext>
            </a:extLst>
          </p:cNvPr>
          <p:cNvSpPr>
            <a:spLocks noGrp="1"/>
          </p:cNvSpPr>
          <p:nvPr>
            <p:ph idx="1"/>
          </p:nvPr>
        </p:nvSpPr>
        <p:spPr>
          <a:xfrm>
            <a:off x="492990" y="2263641"/>
            <a:ext cx="3565525" cy="4118551"/>
          </a:xfrm>
        </p:spPr>
        <p:txBody>
          <a:bodyPr vert="horz" lIns="0" tIns="0" rIns="0" bIns="0" rtlCol="0" anchor="t">
            <a:normAutofit/>
          </a:bodyPr>
          <a:lstStyle/>
          <a:p>
            <a:r>
              <a:rPr lang="en-US">
                <a:ea typeface="Source Sans Pro"/>
              </a:rPr>
              <a:t>“It’s nice that we can have a conversation and talk not only about our work components, but also about what other issues they’re seeing along the way.”  </a:t>
            </a:r>
            <a:endParaRPr lang="en-US">
              <a:solidFill>
                <a:srgbClr val="FFFFFF">
                  <a:alpha val="60000"/>
                </a:srgbClr>
              </a:solidFill>
              <a:ea typeface="Source Sans Pro"/>
            </a:endParaRPr>
          </a:p>
          <a:p>
            <a:r>
              <a:rPr lang="en-US">
                <a:ea typeface="Source Sans Pro"/>
              </a:rPr>
              <a:t>“I find that my faculty mentor is incredibly supportive and someone who I can always reach out to and be very candid and frank with.”</a:t>
            </a:r>
            <a:endParaRPr lang="en-US">
              <a:solidFill>
                <a:srgbClr val="FFFFFF">
                  <a:alpha val="60000"/>
                </a:srgbClr>
              </a:solidFill>
              <a:ea typeface="Source Sans Pro"/>
            </a:endParaRPr>
          </a:p>
        </p:txBody>
      </p:sp>
      <p:pic>
        <p:nvPicPr>
          <p:cNvPr id="19" name="Picture 18" descr="Large skydiving group mid-air">
            <a:extLst>
              <a:ext uri="{FF2B5EF4-FFF2-40B4-BE49-F238E27FC236}">
                <a16:creationId xmlns:a16="http://schemas.microsoft.com/office/drawing/2014/main" id="{27E124E5-DD20-CE95-A637-A2DCE80C31E0}"/>
              </a:ext>
            </a:extLst>
          </p:cNvPr>
          <p:cNvPicPr>
            <a:picLocks noChangeAspect="1"/>
          </p:cNvPicPr>
          <p:nvPr/>
        </p:nvPicPr>
        <p:blipFill rotWithShape="1">
          <a:blip r:embed="rId2"/>
          <a:srcRect l="21743" r="20894" b="2"/>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27" name="Group 26">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28" name="Freeform: Shape 27">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 name="Oval 30">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572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7BCAE-885A-617B-A074-654E848AB467}"/>
              </a:ext>
            </a:extLst>
          </p:cNvPr>
          <p:cNvSpPr>
            <a:spLocks noGrp="1"/>
          </p:cNvSpPr>
          <p:nvPr>
            <p:ph type="title"/>
          </p:nvPr>
        </p:nvSpPr>
        <p:spPr>
          <a:xfrm>
            <a:off x="550864" y="549275"/>
            <a:ext cx="3565524" cy="1997855"/>
          </a:xfrm>
        </p:spPr>
        <p:txBody>
          <a:bodyPr wrap="square" anchor="b">
            <a:normAutofit/>
          </a:bodyPr>
          <a:lstStyle/>
          <a:p>
            <a:r>
              <a:rPr lang="en-US"/>
              <a:t>Support for supervisors</a:t>
            </a:r>
          </a:p>
        </p:txBody>
      </p:sp>
      <p:sp>
        <p:nvSpPr>
          <p:cNvPr id="3" name="Content Placeholder 2">
            <a:extLst>
              <a:ext uri="{FF2B5EF4-FFF2-40B4-BE49-F238E27FC236}">
                <a16:creationId xmlns:a16="http://schemas.microsoft.com/office/drawing/2014/main" id="{88D06476-4E91-03FE-7B7B-7897F0FFC029}"/>
              </a:ext>
            </a:extLst>
          </p:cNvPr>
          <p:cNvSpPr>
            <a:spLocks noGrp="1"/>
          </p:cNvSpPr>
          <p:nvPr>
            <p:ph idx="1"/>
          </p:nvPr>
        </p:nvSpPr>
        <p:spPr>
          <a:xfrm>
            <a:off x="550863" y="2678400"/>
            <a:ext cx="4597600" cy="3414425"/>
          </a:xfrm>
        </p:spPr>
        <p:txBody>
          <a:bodyPr vert="horz" lIns="0" tIns="0" rIns="0" bIns="0" rtlCol="0" anchor="t">
            <a:normAutofit/>
          </a:bodyPr>
          <a:lstStyle/>
          <a:p>
            <a:r>
              <a:rPr lang="en-US" sz="2400">
                <a:ea typeface="Source Sans Pro"/>
              </a:rPr>
              <a:t>“No one in technical services in our library wants to be a supervisor, even though we all are. I wish that we had a bigger mentor program at our university. They didn’t like supervising, so I had to figure out all that stuff on my own.”</a:t>
            </a:r>
            <a:endParaRPr lang="en-US" sz="2400">
              <a:solidFill>
                <a:srgbClr val="FFFFFF">
                  <a:alpha val="60000"/>
                </a:srgbClr>
              </a:solidFill>
              <a:ea typeface="Source Sans Pro"/>
            </a:endParaRPr>
          </a:p>
        </p:txBody>
      </p:sp>
      <p:pic>
        <p:nvPicPr>
          <p:cNvPr id="19" name="Picture 18" descr="Glasses on top of a book">
            <a:extLst>
              <a:ext uri="{FF2B5EF4-FFF2-40B4-BE49-F238E27FC236}">
                <a16:creationId xmlns:a16="http://schemas.microsoft.com/office/drawing/2014/main" id="{551FDFC7-22AB-8031-851D-FA92C0C1B94D}"/>
              </a:ext>
            </a:extLst>
          </p:cNvPr>
          <p:cNvPicPr>
            <a:picLocks noChangeAspect="1"/>
          </p:cNvPicPr>
          <p:nvPr/>
        </p:nvPicPr>
        <p:blipFill rotWithShape="1">
          <a:blip r:embed="rId2"/>
          <a:srcRect l="4555" r="29197" b="3"/>
          <a:stretch/>
        </p:blipFill>
        <p:spPr>
          <a:xfrm>
            <a:off x="5887013" y="718122"/>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6" name="Group 25">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7"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 name="Oval 30">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39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magnifying glass and question marks in white on a purple background.">
            <a:extLst>
              <a:ext uri="{FF2B5EF4-FFF2-40B4-BE49-F238E27FC236}">
                <a16:creationId xmlns:a16="http://schemas.microsoft.com/office/drawing/2014/main" id="{BB1AC2A2-0FE6-951D-4FE7-CB460652C62A}"/>
              </a:ext>
            </a:extLst>
          </p:cNvPr>
          <p:cNvPicPr>
            <a:picLocks noChangeAspect="1"/>
          </p:cNvPicPr>
          <p:nvPr/>
        </p:nvPicPr>
        <p:blipFill rotWithShape="1">
          <a:blip r:embed="rId2"/>
          <a:srcRect r="-2" b="-2"/>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3" name="Rectangle 22">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A9B82-1EDA-F116-C0F2-BEB05489C9E2}"/>
              </a:ext>
            </a:extLst>
          </p:cNvPr>
          <p:cNvSpPr>
            <a:spLocks noGrp="1"/>
          </p:cNvSpPr>
          <p:nvPr>
            <p:ph type="title"/>
          </p:nvPr>
        </p:nvSpPr>
        <p:spPr>
          <a:xfrm>
            <a:off x="550863" y="549275"/>
            <a:ext cx="7308849" cy="984885"/>
          </a:xfrm>
        </p:spPr>
        <p:txBody>
          <a:bodyPr vert="horz" wrap="square" lIns="0" tIns="0" rIns="0" bIns="0" rtlCol="0" anchor="ctr" anchorCtr="0">
            <a:normAutofit/>
          </a:bodyPr>
          <a:lstStyle/>
          <a:p>
            <a:r>
              <a:rPr lang="en-US" kern="1200" dirty="0">
                <a:solidFill>
                  <a:schemeClr val="tx1"/>
                </a:solidFill>
                <a:latin typeface="+mj-lt"/>
                <a:ea typeface="+mj-ea"/>
                <a:cs typeface="+mj-cs"/>
              </a:rPr>
              <a:t>How To Find a Mentor</a:t>
            </a:r>
          </a:p>
        </p:txBody>
      </p:sp>
      <p:sp>
        <p:nvSpPr>
          <p:cNvPr id="25" name="Rectangle 24">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2F57B9-75A6-C44E-4FFE-A58EB29161AA}"/>
              </a:ext>
            </a:extLst>
          </p:cNvPr>
          <p:cNvSpPr txBox="1"/>
          <p:nvPr/>
        </p:nvSpPr>
        <p:spPr>
          <a:xfrm>
            <a:off x="10225852" y="6415851"/>
            <a:ext cx="18250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mn-lt"/>
                <a:cs typeface="+mn-lt"/>
              </a:rPr>
              <a:t>Creator: GOCMEN | Credit: Getty Images/iStockphoto</a:t>
            </a:r>
            <a:endParaRPr lang="en-US"/>
          </a:p>
        </p:txBody>
      </p:sp>
    </p:spTree>
    <p:extLst>
      <p:ext uri="{BB962C8B-B14F-4D97-AF65-F5344CB8AC3E}">
        <p14:creationId xmlns:p14="http://schemas.microsoft.com/office/powerpoint/2010/main" val="359472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549A5-07E6-B28D-55FA-78217C81C1A0}"/>
              </a:ext>
            </a:extLst>
          </p:cNvPr>
          <p:cNvSpPr>
            <a:spLocks noGrp="1"/>
          </p:cNvSpPr>
          <p:nvPr>
            <p:ph type="title"/>
          </p:nvPr>
        </p:nvSpPr>
        <p:spPr>
          <a:xfrm>
            <a:off x="550864" y="192856"/>
            <a:ext cx="3565524" cy="1715179"/>
          </a:xfrm>
        </p:spPr>
        <p:txBody>
          <a:bodyPr wrap="square" anchor="b">
            <a:normAutofit/>
          </a:bodyPr>
          <a:lstStyle/>
          <a:p>
            <a:r>
              <a:rPr lang="en-US"/>
              <a:t>Types of Mentoring</a:t>
            </a:r>
          </a:p>
        </p:txBody>
      </p:sp>
      <p:sp>
        <p:nvSpPr>
          <p:cNvPr id="3" name="Content Placeholder 2">
            <a:extLst>
              <a:ext uri="{FF2B5EF4-FFF2-40B4-BE49-F238E27FC236}">
                <a16:creationId xmlns:a16="http://schemas.microsoft.com/office/drawing/2014/main" id="{3641B10C-BF90-33B8-007D-FCD3B9EF9399}"/>
              </a:ext>
            </a:extLst>
          </p:cNvPr>
          <p:cNvSpPr>
            <a:spLocks noGrp="1"/>
          </p:cNvSpPr>
          <p:nvPr>
            <p:ph idx="1"/>
          </p:nvPr>
        </p:nvSpPr>
        <p:spPr>
          <a:xfrm>
            <a:off x="477122" y="2223659"/>
            <a:ext cx="4266072" cy="3893746"/>
          </a:xfrm>
        </p:spPr>
        <p:txBody>
          <a:bodyPr vert="horz" lIns="0" tIns="0" rIns="0" bIns="0" rtlCol="0" anchor="t">
            <a:normAutofit/>
          </a:bodyPr>
          <a:lstStyle/>
          <a:p>
            <a:pPr>
              <a:buFont typeface="Courier New"/>
              <a:buChar char="o"/>
            </a:pPr>
            <a:r>
              <a:rPr lang="en-US">
                <a:solidFill>
                  <a:schemeClr val="tx1">
                    <a:lumMod val="85000"/>
                  </a:schemeClr>
                </a:solidFill>
                <a:latin typeface="Source Sans Pro"/>
                <a:ea typeface="Source Sans Pro"/>
                <a:cs typeface="Arial"/>
              </a:rPr>
              <a:t>Formal mentoring relationships are arranged and supported by the library or other organization.</a:t>
            </a:r>
            <a:endParaRPr lang="en-US">
              <a:solidFill>
                <a:schemeClr val="tx1">
                  <a:lumMod val="85000"/>
                </a:schemeClr>
              </a:solidFill>
              <a:latin typeface="Source Sans Pro"/>
              <a:ea typeface="Source Sans Pro"/>
            </a:endParaRPr>
          </a:p>
          <a:p>
            <a:pPr>
              <a:buFont typeface="Courier New"/>
              <a:buChar char="o"/>
            </a:pPr>
            <a:r>
              <a:rPr lang="en-US">
                <a:solidFill>
                  <a:schemeClr val="tx1">
                    <a:lumMod val="85000"/>
                  </a:schemeClr>
                </a:solidFill>
                <a:latin typeface="Source Sans Pro"/>
                <a:ea typeface="Source Sans Pro"/>
                <a:cs typeface="Arial"/>
              </a:rPr>
              <a:t>Informal mentoring </a:t>
            </a:r>
            <a:r>
              <a:rPr lang="en-US">
                <a:solidFill>
                  <a:schemeClr val="tx1">
                    <a:lumMod val="85000"/>
                  </a:schemeClr>
                </a:solidFill>
                <a:latin typeface="Source Sans Pro"/>
                <a:ea typeface="+mn-lt"/>
                <a:cs typeface="Arial"/>
              </a:rPr>
              <a:t>relationships occur outside of organized programs and may develop spontaneously.</a:t>
            </a:r>
            <a:endParaRPr lang="en-US">
              <a:solidFill>
                <a:schemeClr val="tx1">
                  <a:lumMod val="85000"/>
                </a:schemeClr>
              </a:solidFill>
              <a:latin typeface="Source Sans Pro"/>
              <a:ea typeface="Source Sans Pro"/>
              <a:cs typeface="Arial"/>
            </a:endParaRPr>
          </a:p>
          <a:p>
            <a:pPr>
              <a:buFont typeface="Courier New"/>
              <a:buChar char="o"/>
            </a:pPr>
            <a:r>
              <a:rPr lang="en-US">
                <a:solidFill>
                  <a:schemeClr val="tx1">
                    <a:lumMod val="85000"/>
                  </a:schemeClr>
                </a:solidFill>
                <a:latin typeface="Source Sans Pro"/>
                <a:ea typeface="Source Sans Pro"/>
                <a:cs typeface="Arial"/>
              </a:rPr>
              <a:t>Both situations provide guidance, advice, feedback, and support.</a:t>
            </a:r>
          </a:p>
        </p:txBody>
      </p:sp>
      <p:pic>
        <p:nvPicPr>
          <p:cNvPr id="4" name="Picture 3" descr="A group of words on a white background in shades of green, blue, and orange. Words include Help, appreciate, Support, Seek, Nurture, mentee, mentor, Provide, Feedback, Develop, Guide">
            <a:extLst>
              <a:ext uri="{FF2B5EF4-FFF2-40B4-BE49-F238E27FC236}">
                <a16:creationId xmlns:a16="http://schemas.microsoft.com/office/drawing/2014/main" id="{0E67CA4B-DF73-8A4A-D62C-176DF36B93E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413" r="21587"/>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4" name="Group 33">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35"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9" name="Oval 38">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5A37AF4F-F0D5-4D74-5753-A568EAD59AB3}"/>
              </a:ext>
            </a:extLst>
          </p:cNvPr>
          <p:cNvSpPr txBox="1"/>
          <p:nvPr/>
        </p:nvSpPr>
        <p:spPr>
          <a:xfrm>
            <a:off x="9670156" y="6657945"/>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62196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61" name="Freeform: Shape 6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Freeform: Shape 6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66" name="Rectangle 6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6B9E19-D6E6-DDC1-B4A3-68A3DC1EBCBE}"/>
              </a:ext>
            </a:extLst>
          </p:cNvPr>
          <p:cNvSpPr txBox="1"/>
          <p:nvPr/>
        </p:nvSpPr>
        <p:spPr>
          <a:xfrm>
            <a:off x="550863" y="318659"/>
            <a:ext cx="3565525" cy="6327230"/>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800"/>
              </a:spcAft>
            </a:pPr>
            <a:r>
              <a:rPr lang="en-US" sz="2000">
                <a:solidFill>
                  <a:schemeClr val="tx1">
                    <a:lumMod val="85000"/>
                  </a:schemeClr>
                </a:solidFill>
              </a:rPr>
              <a:t>Traditional  mentoring is typically a relationship between a senior and junior employee.</a:t>
            </a:r>
            <a:endParaRPr lang="en-US" sz="2000">
              <a:solidFill>
                <a:schemeClr val="tx1">
                  <a:lumMod val="85000"/>
                </a:schemeClr>
              </a:solidFill>
              <a:ea typeface="Source Sans Pro"/>
            </a:endParaRPr>
          </a:p>
          <a:p>
            <a:pPr indent="-228600">
              <a:spcAft>
                <a:spcPts val="800"/>
              </a:spcAft>
              <a:buFont typeface="Arial" panose="020B0604020202020204" pitchFamily="34" charset="0"/>
              <a:buChar char="•"/>
            </a:pPr>
            <a:endParaRPr lang="en-US" sz="1600">
              <a:ea typeface="Source Sans Pro"/>
            </a:endParaRPr>
          </a:p>
          <a:p>
            <a:pPr>
              <a:spcAft>
                <a:spcPts val="800"/>
              </a:spcAft>
            </a:pPr>
            <a:r>
              <a:rPr lang="en-US" sz="2000">
                <a:solidFill>
                  <a:schemeClr val="tx1">
                    <a:lumMod val="85000"/>
                  </a:schemeClr>
                </a:solidFill>
              </a:rPr>
              <a:t>Outside of this model, other examples of mentorship programs include group mentorship, reverse mentorship, team mentorship, and mentoring up. </a:t>
            </a:r>
            <a:endParaRPr lang="en-US" sz="2000">
              <a:solidFill>
                <a:schemeClr val="tx1">
                  <a:lumMod val="85000"/>
                </a:schemeClr>
              </a:solidFill>
              <a:ea typeface="Source Sans Pro"/>
            </a:endParaRPr>
          </a:p>
          <a:p>
            <a:pPr indent="-228600">
              <a:spcAft>
                <a:spcPts val="800"/>
              </a:spcAft>
              <a:buFont typeface="Arial" panose="020B0604020202020204" pitchFamily="34" charset="0"/>
              <a:buChar char="•"/>
            </a:pPr>
            <a:endParaRPr lang="en-US" sz="1600">
              <a:ea typeface="Source Sans Pro"/>
            </a:endParaRPr>
          </a:p>
          <a:p>
            <a:pPr>
              <a:spcAft>
                <a:spcPts val="800"/>
              </a:spcAft>
            </a:pPr>
            <a:r>
              <a:rPr lang="en-US" sz="2000">
                <a:solidFill>
                  <a:schemeClr val="tx1">
                    <a:lumMod val="85000"/>
                  </a:schemeClr>
                </a:solidFill>
              </a:rPr>
              <a:t>Regardless of the model, "programs are more likely to be successful if plans are well-defined, feedback is sought from participants, and programs are modified in response to feedback (Sassen and Wahl, 2014).”   </a:t>
            </a:r>
            <a:endParaRPr lang="en-US" sz="2000">
              <a:solidFill>
                <a:schemeClr val="tx1">
                  <a:lumMod val="85000"/>
                </a:schemeClr>
              </a:solidFill>
              <a:ea typeface="Source Sans Pro"/>
            </a:endParaRPr>
          </a:p>
        </p:txBody>
      </p:sp>
      <p:pic>
        <p:nvPicPr>
          <p:cNvPr id="3" name="Picture 2" descr="Centered black text &quot;Mentoring&quot; within a cloud with separate arrows pointing to text Advice, Success, Direction, Coaching, Support, Goal, Training, and Motivation.">
            <a:extLst>
              <a:ext uri="{FF2B5EF4-FFF2-40B4-BE49-F238E27FC236}">
                <a16:creationId xmlns:a16="http://schemas.microsoft.com/office/drawing/2014/main" id="{427EFF8F-8A17-083D-7E3B-9E91594EE36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461" r="8304"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68" name="Rectangle 67">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18E4A7-96CE-7B0C-131E-14ACFBFE6418}"/>
              </a:ext>
            </a:extLst>
          </p:cNvPr>
          <p:cNvSpPr txBox="1"/>
          <p:nvPr/>
        </p:nvSpPr>
        <p:spPr>
          <a:xfrm>
            <a:off x="9670156" y="6657945"/>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0633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5D40-A0AC-988C-6AEE-7DCDC8B433E2}"/>
              </a:ext>
            </a:extLst>
          </p:cNvPr>
          <p:cNvSpPr>
            <a:spLocks noGrp="1"/>
          </p:cNvSpPr>
          <p:nvPr>
            <p:ph type="title"/>
          </p:nvPr>
        </p:nvSpPr>
        <p:spPr>
          <a:xfrm>
            <a:off x="447168" y="323032"/>
            <a:ext cx="11090274" cy="685636"/>
          </a:xfrm>
        </p:spPr>
        <p:txBody>
          <a:bodyPr>
            <a:normAutofit fontScale="90000"/>
          </a:bodyPr>
          <a:lstStyle/>
          <a:p>
            <a:r>
              <a:rPr lang="en-US"/>
              <a:t>Introductions</a:t>
            </a:r>
          </a:p>
        </p:txBody>
      </p:sp>
      <p:pic>
        <p:nvPicPr>
          <p:cNvPr id="6" name="Content Placeholder 5" descr="Photo of Tammie Busch.">
            <a:extLst>
              <a:ext uri="{FF2B5EF4-FFF2-40B4-BE49-F238E27FC236}">
                <a16:creationId xmlns:a16="http://schemas.microsoft.com/office/drawing/2014/main" id="{49F29168-F7DA-4F5B-B78C-E47BFDBB77E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53991" y="1160501"/>
            <a:ext cx="2659662" cy="3995737"/>
          </a:xfrm>
        </p:spPr>
      </p:pic>
      <p:pic>
        <p:nvPicPr>
          <p:cNvPr id="5" name="Content Placeholder 4" descr="Photo of Susan Howell.">
            <a:extLst>
              <a:ext uri="{FF2B5EF4-FFF2-40B4-BE49-F238E27FC236}">
                <a16:creationId xmlns:a16="http://schemas.microsoft.com/office/drawing/2014/main" id="{E4EBD161-2903-045F-6F31-12C8883A8CBF}"/>
              </a:ext>
            </a:extLst>
          </p:cNvPr>
          <p:cNvPicPr>
            <a:picLocks noGrp="1" noChangeAspect="1"/>
          </p:cNvPicPr>
          <p:nvPr>
            <p:ph sz="half" idx="2"/>
          </p:nvPr>
        </p:nvPicPr>
        <p:blipFill>
          <a:blip r:embed="rId3"/>
          <a:stretch>
            <a:fillRect/>
          </a:stretch>
        </p:blipFill>
        <p:spPr>
          <a:xfrm>
            <a:off x="6727369" y="1160501"/>
            <a:ext cx="4222215" cy="3995650"/>
          </a:xfrm>
        </p:spPr>
      </p:pic>
      <p:sp>
        <p:nvSpPr>
          <p:cNvPr id="7" name="TextBox 6">
            <a:extLst>
              <a:ext uri="{FF2B5EF4-FFF2-40B4-BE49-F238E27FC236}">
                <a16:creationId xmlns:a16="http://schemas.microsoft.com/office/drawing/2014/main" id="{AA1AEF35-3DC6-4625-AC45-709ACFBA3CB4}"/>
              </a:ext>
            </a:extLst>
          </p:cNvPr>
          <p:cNvSpPr txBox="1"/>
          <p:nvPr/>
        </p:nvSpPr>
        <p:spPr>
          <a:xfrm>
            <a:off x="1338606" y="5524108"/>
            <a:ext cx="4430598" cy="923330"/>
          </a:xfrm>
          <a:prstGeom prst="rect">
            <a:avLst/>
          </a:prstGeom>
          <a:noFill/>
        </p:spPr>
        <p:txBody>
          <a:bodyPr wrap="square" rtlCol="0">
            <a:spAutoFit/>
          </a:bodyPr>
          <a:lstStyle/>
          <a:p>
            <a:r>
              <a:rPr lang="en-US"/>
              <a:t>Tammie Busch</a:t>
            </a:r>
          </a:p>
          <a:p>
            <a:r>
              <a:rPr lang="en-US"/>
              <a:t>Asst. Prof., Catalog &amp; Metadata Librarian</a:t>
            </a:r>
          </a:p>
          <a:p>
            <a:r>
              <a:rPr lang="en-US"/>
              <a:t>Southern Illinois University Edwardsville</a:t>
            </a:r>
          </a:p>
        </p:txBody>
      </p:sp>
      <p:sp>
        <p:nvSpPr>
          <p:cNvPr id="8" name="TextBox 7">
            <a:extLst>
              <a:ext uri="{FF2B5EF4-FFF2-40B4-BE49-F238E27FC236}">
                <a16:creationId xmlns:a16="http://schemas.microsoft.com/office/drawing/2014/main" id="{72C4B867-AAE8-4E16-ADED-B4B2CB164AD8}"/>
              </a:ext>
            </a:extLst>
          </p:cNvPr>
          <p:cNvSpPr txBox="1"/>
          <p:nvPr/>
        </p:nvSpPr>
        <p:spPr>
          <a:xfrm>
            <a:off x="6727369" y="5524108"/>
            <a:ext cx="4581427" cy="923330"/>
          </a:xfrm>
          <a:prstGeom prst="rect">
            <a:avLst/>
          </a:prstGeom>
          <a:noFill/>
        </p:spPr>
        <p:txBody>
          <a:bodyPr wrap="square" rtlCol="0">
            <a:spAutoFit/>
          </a:bodyPr>
          <a:lstStyle/>
          <a:p>
            <a:r>
              <a:rPr lang="en-US"/>
              <a:t>Susan Howell</a:t>
            </a:r>
          </a:p>
          <a:p>
            <a:r>
              <a:rPr lang="en-US"/>
              <a:t>Asst. Prof., Cataloging &amp; Metadata Librarian</a:t>
            </a:r>
          </a:p>
          <a:p>
            <a:r>
              <a:rPr lang="en-US"/>
              <a:t>Southern Illinois University Carbondale</a:t>
            </a:r>
          </a:p>
        </p:txBody>
      </p:sp>
    </p:spTree>
    <p:extLst>
      <p:ext uri="{BB962C8B-B14F-4D97-AF65-F5344CB8AC3E}">
        <p14:creationId xmlns:p14="http://schemas.microsoft.com/office/powerpoint/2010/main" val="150133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88" name="Freeform: Shape 8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Shape 9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93" name="Rectangle 9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108B98-D793-A013-8448-1B019B895043}"/>
              </a:ext>
            </a:extLst>
          </p:cNvPr>
          <p:cNvSpPr>
            <a:spLocks noGrp="1"/>
          </p:cNvSpPr>
          <p:nvPr>
            <p:ph type="title"/>
          </p:nvPr>
        </p:nvSpPr>
        <p:spPr>
          <a:xfrm>
            <a:off x="550864" y="549275"/>
            <a:ext cx="5437186" cy="1258869"/>
          </a:xfrm>
        </p:spPr>
        <p:txBody>
          <a:bodyPr vert="horz" wrap="square" lIns="0" tIns="0" rIns="0" bIns="0" rtlCol="0" anchor="b" anchorCtr="0">
            <a:normAutofit fontScale="90000"/>
          </a:bodyPr>
          <a:lstStyle/>
          <a:p>
            <a:pPr>
              <a:lnSpc>
                <a:spcPct val="90000"/>
              </a:lnSpc>
            </a:pPr>
            <a:r>
              <a:rPr lang="en-US" sz="4800"/>
              <a:t>Formal Mentorship in Libraries</a:t>
            </a:r>
          </a:p>
        </p:txBody>
      </p:sp>
      <p:grpSp>
        <p:nvGrpSpPr>
          <p:cNvPr id="97" name="Group 96">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98"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2" name="Freeform: Shape 101">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Freeform: Shape 103">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8" name="Content Placeholder 3">
            <a:extLst>
              <a:ext uri="{FF2B5EF4-FFF2-40B4-BE49-F238E27FC236}">
                <a16:creationId xmlns:a16="http://schemas.microsoft.com/office/drawing/2014/main" id="{30578410-13A0-6B73-F33A-55B0467890AC}"/>
              </a:ext>
            </a:extLst>
          </p:cNvPr>
          <p:cNvGraphicFramePr>
            <a:graphicFrameLocks noGrp="1"/>
          </p:cNvGraphicFramePr>
          <p:nvPr>
            <p:ph sz="half" idx="2"/>
            <p:extLst>
              <p:ext uri="{D42A27DB-BD31-4B8C-83A1-F6EECF244321}">
                <p14:modId xmlns:p14="http://schemas.microsoft.com/office/powerpoint/2010/main" val="2508402827"/>
              </p:ext>
            </p:extLst>
          </p:nvPr>
        </p:nvGraphicFramePr>
        <p:xfrm>
          <a:off x="550863" y="1874030"/>
          <a:ext cx="5437187" cy="420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descr="Image of one person's arm grabbing the hand of another person's arm.">
            <a:extLst>
              <a:ext uri="{FF2B5EF4-FFF2-40B4-BE49-F238E27FC236}">
                <a16:creationId xmlns:a16="http://schemas.microsoft.com/office/drawing/2014/main" id="{0AAFE095-74BB-4BE8-155B-4CFFA6B09E33}"/>
              </a:ext>
            </a:extLst>
          </p:cNvPr>
          <p:cNvGrpSpPr/>
          <p:nvPr/>
        </p:nvGrpSpPr>
        <p:grpSpPr>
          <a:xfrm>
            <a:off x="7498115" y="549275"/>
            <a:ext cx="3202056" cy="2771775"/>
            <a:chOff x="9097092" y="3562570"/>
            <a:chExt cx="2743435" cy="2374782"/>
          </a:xfrm>
        </p:grpSpPr>
        <p:pic>
          <p:nvPicPr>
            <p:cNvPr id="7" name="Picture 6" descr="A close-up of two people shaking hands&#10;&#10;Description automatically generated">
              <a:extLst>
                <a:ext uri="{FF2B5EF4-FFF2-40B4-BE49-F238E27FC236}">
                  <a16:creationId xmlns:a16="http://schemas.microsoft.com/office/drawing/2014/main" id="{9065C5C6-E00A-5983-6ECF-8CAA76D8ED2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097327" y="3562570"/>
              <a:ext cx="2743200" cy="2057400"/>
            </a:xfrm>
            <a:prstGeom prst="rect">
              <a:avLst/>
            </a:prstGeom>
          </p:spPr>
        </p:pic>
        <p:sp>
          <p:nvSpPr>
            <p:cNvPr id="8" name="TextBox 7">
              <a:extLst>
                <a:ext uri="{FF2B5EF4-FFF2-40B4-BE49-F238E27FC236}">
                  <a16:creationId xmlns:a16="http://schemas.microsoft.com/office/drawing/2014/main" id="{F107C31F-30E2-EDB1-E5B3-B9C532F6A03B}"/>
                </a:ext>
              </a:extLst>
            </p:cNvPr>
            <p:cNvSpPr txBox="1"/>
            <p:nvPr/>
          </p:nvSpPr>
          <p:spPr>
            <a:xfrm>
              <a:off x="9097092" y="5619852"/>
              <a:ext cx="2743200" cy="317500"/>
            </a:xfrm>
            <a:prstGeom prst="rect">
              <a:avLst/>
            </a:prstGeom>
          </p:spPr>
          <p:txBody>
            <a:bodyPr>
              <a:normAutofit/>
            </a:bodyPr>
            <a:lstStyle/>
            <a:p>
              <a:pPr defTabSz="1060704">
                <a:lnSpc>
                  <a:spcPct val="90000"/>
                </a:lnSpc>
                <a:spcAft>
                  <a:spcPts val="600"/>
                </a:spcAft>
              </a:pPr>
              <a:r>
                <a:rPr lang="en-US" sz="900" kern="1200">
                  <a:solidFill>
                    <a:schemeClr val="tx1"/>
                  </a:solidFill>
                  <a:latin typeface="+mn-lt"/>
                  <a:ea typeface="+mn-ea"/>
                  <a:cs typeface="+mn-cs"/>
                  <a:hlinkClick r:id="rId8"/>
                </a:rPr>
                <a:t>This Photo</a:t>
              </a:r>
              <a:r>
                <a:rPr lang="en-US" sz="900" kern="1200">
                  <a:solidFill>
                    <a:schemeClr val="tx1"/>
                  </a:solidFill>
                  <a:latin typeface="+mn-lt"/>
                  <a:ea typeface="+mn-ea"/>
                  <a:cs typeface="+mn-cs"/>
                </a:rPr>
                <a:t> by Unknown author is licensed under </a:t>
              </a:r>
              <a:r>
                <a:rPr lang="en-US" sz="900" kern="1200">
                  <a:solidFill>
                    <a:schemeClr val="tx1"/>
                  </a:solidFill>
                  <a:latin typeface="+mn-lt"/>
                  <a:ea typeface="+mn-ea"/>
                  <a:cs typeface="+mn-cs"/>
                  <a:hlinkClick r:id="rId9"/>
                </a:rPr>
                <a:t>CC BY-NC-ND</a:t>
              </a:r>
              <a:r>
                <a:rPr lang="en-US" sz="900" kern="1200">
                  <a:solidFill>
                    <a:schemeClr val="tx1"/>
                  </a:solidFill>
                  <a:latin typeface="+mn-lt"/>
                  <a:ea typeface="+mn-ea"/>
                  <a:cs typeface="+mn-cs"/>
                </a:rPr>
                <a:t>.</a:t>
              </a:r>
              <a:endParaRPr lang="en-US" sz="900"/>
            </a:p>
          </p:txBody>
        </p:sp>
      </p:grpSp>
    </p:spTree>
    <p:extLst>
      <p:ext uri="{BB962C8B-B14F-4D97-AF65-F5344CB8AC3E}">
        <p14:creationId xmlns:p14="http://schemas.microsoft.com/office/powerpoint/2010/main" val="138233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B0C98-F4A6-DD01-4363-6F91C64854E4}"/>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a:t>Professional Organization Mentorship</a:t>
            </a:r>
          </a:p>
        </p:txBody>
      </p:sp>
      <p:sp>
        <p:nvSpPr>
          <p:cNvPr id="3" name="Content Placeholder 2">
            <a:extLst>
              <a:ext uri="{FF2B5EF4-FFF2-40B4-BE49-F238E27FC236}">
                <a16:creationId xmlns:a16="http://schemas.microsoft.com/office/drawing/2014/main" id="{EB9A8DE0-7F3E-4F4F-F53E-3E2BACB25A67}"/>
              </a:ext>
            </a:extLst>
          </p:cNvPr>
          <p:cNvSpPr>
            <a:spLocks noGrp="1"/>
          </p:cNvSpPr>
          <p:nvPr>
            <p:ph idx="1"/>
          </p:nvPr>
        </p:nvSpPr>
        <p:spPr>
          <a:xfrm>
            <a:off x="550863" y="2677306"/>
            <a:ext cx="3565525" cy="3415519"/>
          </a:xfrm>
        </p:spPr>
        <p:txBody>
          <a:bodyPr vert="horz" lIns="0" tIns="0" rIns="0" bIns="0" rtlCol="0" anchor="t">
            <a:noAutofit/>
          </a:bodyPr>
          <a:lstStyle/>
          <a:p>
            <a:pPr marL="0" indent="0">
              <a:buNone/>
            </a:pPr>
            <a:r>
              <a:rPr lang="en-US">
                <a:solidFill>
                  <a:schemeClr val="tx1">
                    <a:lumMod val="85000"/>
                  </a:schemeClr>
                </a:solidFill>
                <a:ea typeface="Source Sans Pro"/>
                <a:cs typeface="Calibri"/>
              </a:rPr>
              <a:t>Individual</a:t>
            </a:r>
            <a:r>
              <a:rPr lang="en-US">
                <a:solidFill>
                  <a:schemeClr val="tx1">
                    <a:lumMod val="85000"/>
                  </a:schemeClr>
                </a:solidFill>
                <a:latin typeface="Source Sans Pro"/>
                <a:ea typeface="Source Sans Pro"/>
                <a:cs typeface="Calibri"/>
              </a:rPr>
              <a:t> libraries can provide closely tailored support, but professional library organizations are uniquely positioned to reach a wider swath of librarians.... This may be vital for librarians who have fewer opportunities or who have diﬃculty ﬁnding informal mentors or collaborators in their own libraries (Ackerman 2018).</a:t>
            </a:r>
            <a:endParaRPr lang="en-US">
              <a:solidFill>
                <a:schemeClr val="tx1">
                  <a:lumMod val="85000"/>
                </a:schemeClr>
              </a:solidFill>
              <a:latin typeface="Source Sans Pro"/>
              <a:ea typeface="Source Sans Pro"/>
            </a:endParaRPr>
          </a:p>
        </p:txBody>
      </p:sp>
      <p:pic>
        <p:nvPicPr>
          <p:cNvPr id="5" name="Picture 4" descr="Illinois Library Association logo with text ILA in maroon on a white background.">
            <a:extLst>
              <a:ext uri="{FF2B5EF4-FFF2-40B4-BE49-F238E27FC236}">
                <a16:creationId xmlns:a16="http://schemas.microsoft.com/office/drawing/2014/main" id="{AB82F11C-1C44-32D3-4294-14AB503D0572}"/>
              </a:ext>
            </a:extLst>
          </p:cNvPr>
          <p:cNvPicPr>
            <a:picLocks noChangeAspect="1"/>
          </p:cNvPicPr>
          <p:nvPr/>
        </p:nvPicPr>
        <p:blipFill>
          <a:blip r:embed="rId2"/>
          <a:stretch>
            <a:fillRect/>
          </a:stretch>
        </p:blipFill>
        <p:spPr>
          <a:xfrm>
            <a:off x="8594839" y="545552"/>
            <a:ext cx="2794498" cy="2794498"/>
          </a:xfrm>
          <a:custGeom>
            <a:avLst/>
            <a:gdLst/>
            <a:ahLst/>
            <a:cxnLst/>
            <a:rect l="l" t="t" r="r" b="b"/>
            <a:pathLst>
              <a:path w="3547818" h="2883450">
                <a:moveTo>
                  <a:pt x="0" y="0"/>
                </a:moveTo>
                <a:lnTo>
                  <a:pt x="3547818" y="0"/>
                </a:lnTo>
                <a:lnTo>
                  <a:pt x="3547818" y="2883450"/>
                </a:lnTo>
                <a:lnTo>
                  <a:pt x="0" y="2883450"/>
                </a:lnTo>
                <a:close/>
              </a:path>
            </a:pathLst>
          </a:custGeom>
        </p:spPr>
      </p:pic>
      <p:pic>
        <p:nvPicPr>
          <p:cNvPr id="4" name="Picture 3" descr="ALA Core logo with black text Core Leadership Infrastructure Futures on a white background with a 9-point star at the top in white on a red, yellow, light blue, and dark blue background.">
            <a:extLst>
              <a:ext uri="{FF2B5EF4-FFF2-40B4-BE49-F238E27FC236}">
                <a16:creationId xmlns:a16="http://schemas.microsoft.com/office/drawing/2014/main" id="{2091568C-5ADB-17AE-ECF8-3E7ECBF0F174}"/>
              </a:ext>
            </a:extLst>
          </p:cNvPr>
          <p:cNvPicPr>
            <a:picLocks noChangeAspect="1"/>
          </p:cNvPicPr>
          <p:nvPr/>
        </p:nvPicPr>
        <p:blipFill>
          <a:blip r:embed="rId3"/>
          <a:stretch>
            <a:fillRect/>
          </a:stretch>
        </p:blipFill>
        <p:spPr>
          <a:xfrm>
            <a:off x="4868733" y="545551"/>
            <a:ext cx="2794498" cy="2794498"/>
          </a:xfrm>
          <a:custGeom>
            <a:avLst/>
            <a:gdLst/>
            <a:ahLst/>
            <a:cxnLst/>
            <a:rect l="l" t="t" r="r" b="b"/>
            <a:pathLst>
              <a:path w="3547818" h="2883450">
                <a:moveTo>
                  <a:pt x="0" y="0"/>
                </a:moveTo>
                <a:lnTo>
                  <a:pt x="3547818" y="0"/>
                </a:lnTo>
                <a:lnTo>
                  <a:pt x="3547818" y="2883450"/>
                </a:lnTo>
                <a:lnTo>
                  <a:pt x="0" y="2883450"/>
                </a:lnTo>
                <a:close/>
              </a:path>
            </a:pathLst>
          </a:custGeom>
        </p:spPr>
      </p:pic>
      <p:pic>
        <p:nvPicPr>
          <p:cNvPr id="7" name="Picture 6" descr="MLA : MLA News : Article display">
            <a:extLst>
              <a:ext uri="{FF2B5EF4-FFF2-40B4-BE49-F238E27FC236}">
                <a16:creationId xmlns:a16="http://schemas.microsoft.com/office/drawing/2014/main" id="{25D848E2-8658-D244-6DA4-1753CD403289}"/>
              </a:ext>
            </a:extLst>
          </p:cNvPr>
          <p:cNvPicPr>
            <a:picLocks noChangeAspect="1"/>
          </p:cNvPicPr>
          <p:nvPr/>
        </p:nvPicPr>
        <p:blipFill>
          <a:blip r:embed="rId4"/>
          <a:stretch>
            <a:fillRect/>
          </a:stretch>
        </p:blipFill>
        <p:spPr>
          <a:xfrm>
            <a:off x="8272154" y="3757798"/>
            <a:ext cx="3439868" cy="2167116"/>
          </a:xfrm>
          <a:custGeom>
            <a:avLst/>
            <a:gdLst/>
            <a:ahLst/>
            <a:cxnLst/>
            <a:rect l="l" t="t" r="r" b="b"/>
            <a:pathLst>
              <a:path w="3547818" h="2883450">
                <a:moveTo>
                  <a:pt x="0" y="0"/>
                </a:moveTo>
                <a:lnTo>
                  <a:pt x="3547818" y="0"/>
                </a:lnTo>
                <a:lnTo>
                  <a:pt x="3547818" y="2883450"/>
                </a:lnTo>
                <a:lnTo>
                  <a:pt x="0" y="2883450"/>
                </a:lnTo>
                <a:close/>
              </a:path>
            </a:pathLst>
          </a:custGeom>
        </p:spPr>
      </p:pic>
      <p:pic>
        <p:nvPicPr>
          <p:cNvPr id="6" name="Picture 5" descr="Logo with black text Community and Junior College Libraries Section Association of  College &amp; Research Libraries on the right and large blue letters on the left CJCLS.">
            <a:extLst>
              <a:ext uri="{FF2B5EF4-FFF2-40B4-BE49-F238E27FC236}">
                <a16:creationId xmlns:a16="http://schemas.microsoft.com/office/drawing/2014/main" id="{BE771FB0-734A-BAB0-387F-8E876EC5DA0F}"/>
              </a:ext>
            </a:extLst>
          </p:cNvPr>
          <p:cNvPicPr>
            <a:picLocks noChangeAspect="1"/>
          </p:cNvPicPr>
          <p:nvPr/>
        </p:nvPicPr>
        <p:blipFill>
          <a:blip r:embed="rId5"/>
          <a:stretch>
            <a:fillRect/>
          </a:stretch>
        </p:blipFill>
        <p:spPr>
          <a:xfrm>
            <a:off x="4498422" y="4295276"/>
            <a:ext cx="3439870" cy="1092158"/>
          </a:xfrm>
          <a:custGeom>
            <a:avLst/>
            <a:gdLst/>
            <a:ahLst/>
            <a:cxnLst/>
            <a:rect l="l" t="t" r="r" b="b"/>
            <a:pathLst>
              <a:path w="3547818" h="2883450">
                <a:moveTo>
                  <a:pt x="0" y="0"/>
                </a:moveTo>
                <a:lnTo>
                  <a:pt x="3547818" y="0"/>
                </a:lnTo>
                <a:lnTo>
                  <a:pt x="3547818" y="2883450"/>
                </a:lnTo>
                <a:lnTo>
                  <a:pt x="0" y="2883450"/>
                </a:lnTo>
                <a:close/>
              </a:path>
            </a:pathLst>
          </a:custGeom>
        </p:spPr>
      </p:pic>
    </p:spTree>
    <p:extLst>
      <p:ext uri="{BB962C8B-B14F-4D97-AF65-F5344CB8AC3E}">
        <p14:creationId xmlns:p14="http://schemas.microsoft.com/office/powerpoint/2010/main" val="15786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D3403-114C-71D7-050C-E6A12DE9E44C}"/>
              </a:ext>
            </a:extLst>
          </p:cNvPr>
          <p:cNvSpPr>
            <a:spLocks noGrp="1"/>
          </p:cNvSpPr>
          <p:nvPr>
            <p:ph type="title"/>
          </p:nvPr>
        </p:nvSpPr>
        <p:spPr>
          <a:xfrm>
            <a:off x="6201412" y="549275"/>
            <a:ext cx="5437185" cy="1666017"/>
          </a:xfrm>
        </p:spPr>
        <p:txBody>
          <a:bodyPr wrap="square" anchor="b">
            <a:normAutofit/>
          </a:bodyPr>
          <a:lstStyle/>
          <a:p>
            <a:pPr>
              <a:lnSpc>
                <a:spcPct val="90000"/>
              </a:lnSpc>
            </a:pPr>
            <a:r>
              <a:rPr lang="en-US" sz="3700"/>
              <a:t>What did our focus group participants say about formal mentoring?</a:t>
            </a:r>
          </a:p>
        </p:txBody>
      </p:sp>
      <p:pic>
        <p:nvPicPr>
          <p:cNvPr id="4" name="Picture 3" descr="A group of clip art people in teal, red, and white around a table half in yellow and half in orange. People have in front of them letters, paper clips, phons, news papers, calculators, and paper. The background is grey.">
            <a:extLst>
              <a:ext uri="{FF2B5EF4-FFF2-40B4-BE49-F238E27FC236}">
                <a16:creationId xmlns:a16="http://schemas.microsoft.com/office/drawing/2014/main" id="{BEA85FB5-C332-B25B-FF7A-8ACA85ACC9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5836C691-C3C5-6B31-CB98-E45A49F552A9}"/>
              </a:ext>
            </a:extLst>
          </p:cNvPr>
          <p:cNvSpPr>
            <a:spLocks noGrp="1"/>
          </p:cNvSpPr>
          <p:nvPr>
            <p:ph idx="1"/>
          </p:nvPr>
        </p:nvSpPr>
        <p:spPr>
          <a:xfrm>
            <a:off x="6201410" y="2677306"/>
            <a:ext cx="5437187" cy="3771938"/>
          </a:xfrm>
        </p:spPr>
        <p:txBody>
          <a:bodyPr vert="horz" wrap="square" lIns="0" tIns="0" rIns="0" bIns="0" rtlCol="0" anchor="t">
            <a:noAutofit/>
          </a:bodyPr>
          <a:lstStyle/>
          <a:p>
            <a:pPr indent="0">
              <a:buNone/>
            </a:pPr>
            <a:r>
              <a:rPr lang="en-US" sz="2400">
                <a:solidFill>
                  <a:schemeClr val="tx1">
                    <a:lumMod val="85000"/>
                  </a:schemeClr>
                </a:solidFill>
                <a:ea typeface="+mn-lt"/>
                <a:cs typeface="+mn-lt"/>
              </a:rPr>
              <a:t>“I think for me it was the ability to participate outside my library activities and committees and get more involved in ALA and ACRL and the cataloging groups statewide that were going to really help me not only with maybe finding mentors or colleagues … but also keep me abreast of national trends and what was going on in cataloging.”</a:t>
            </a:r>
            <a:endParaRPr lang="en-US" sz="2400">
              <a:solidFill>
                <a:schemeClr val="tx1">
                  <a:lumMod val="85000"/>
                </a:schemeClr>
              </a:solidFill>
              <a:ea typeface="Source Sans Pro"/>
            </a:endParaRPr>
          </a:p>
          <a:p>
            <a:pPr marL="0" indent="0">
              <a:buNone/>
            </a:pPr>
            <a:endParaRPr lang="en-US">
              <a:ea typeface="Source Sans Pro"/>
            </a:endParaRPr>
          </a:p>
        </p:txBody>
      </p:sp>
      <p:sp>
        <p:nvSpPr>
          <p:cNvPr id="5" name="TextBox 4">
            <a:extLst>
              <a:ext uri="{FF2B5EF4-FFF2-40B4-BE49-F238E27FC236}">
                <a16:creationId xmlns:a16="http://schemas.microsoft.com/office/drawing/2014/main" id="{020D9A67-8C14-4B1C-D5FB-13421333D046}"/>
              </a:ext>
            </a:extLst>
          </p:cNvPr>
          <p:cNvSpPr txBox="1"/>
          <p:nvPr/>
        </p:nvSpPr>
        <p:spPr>
          <a:xfrm>
            <a:off x="601717" y="6086445"/>
            <a:ext cx="2505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89758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C04DE-1726-B338-7B58-870123B0BB7D}"/>
              </a:ext>
            </a:extLst>
          </p:cNvPr>
          <p:cNvSpPr>
            <a:spLocks noGrp="1"/>
          </p:cNvSpPr>
          <p:nvPr>
            <p:ph type="title"/>
          </p:nvPr>
        </p:nvSpPr>
        <p:spPr>
          <a:xfrm>
            <a:off x="6201412" y="549275"/>
            <a:ext cx="5437185" cy="817985"/>
          </a:xfrm>
        </p:spPr>
        <p:txBody>
          <a:bodyPr wrap="square" anchor="b">
            <a:normAutofit/>
          </a:bodyPr>
          <a:lstStyle/>
          <a:p>
            <a:r>
              <a:rPr lang="en-US"/>
              <a:t>Informal Mentorship</a:t>
            </a:r>
          </a:p>
        </p:txBody>
      </p:sp>
      <p:pic>
        <p:nvPicPr>
          <p:cNvPr id="4" name="Picture 3" descr="A tablet with a screen displaying text slanting up including the word &quot;mentoring&quot;">
            <a:extLst>
              <a:ext uri="{FF2B5EF4-FFF2-40B4-BE49-F238E27FC236}">
                <a16:creationId xmlns:a16="http://schemas.microsoft.com/office/drawing/2014/main" id="{B0F5A8AA-F15C-179D-290D-FFAB9EA1B1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403" y="1729524"/>
            <a:ext cx="5092062" cy="3398951"/>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25B668BC-0772-2980-7764-F2F8B9E0F194}"/>
              </a:ext>
            </a:extLst>
          </p:cNvPr>
          <p:cNvSpPr>
            <a:spLocks noGrp="1"/>
          </p:cNvSpPr>
          <p:nvPr>
            <p:ph idx="1"/>
          </p:nvPr>
        </p:nvSpPr>
        <p:spPr>
          <a:xfrm>
            <a:off x="6201410" y="1706371"/>
            <a:ext cx="5437187" cy="4890357"/>
          </a:xfrm>
        </p:spPr>
        <p:txBody>
          <a:bodyPr vert="horz" lIns="0" tIns="0" rIns="0" bIns="0" rtlCol="0" anchor="t">
            <a:noAutofit/>
          </a:bodyPr>
          <a:lstStyle/>
          <a:p>
            <a:pPr marL="0" indent="0">
              <a:lnSpc>
                <a:spcPct val="100000"/>
              </a:lnSpc>
              <a:buNone/>
            </a:pPr>
            <a:r>
              <a:rPr lang="en-US" sz="2400">
                <a:solidFill>
                  <a:schemeClr val="tx1">
                    <a:lumMod val="85000"/>
                  </a:schemeClr>
                </a:solidFill>
                <a:ea typeface="Source Sans Pro"/>
              </a:rPr>
              <a:t>“Informal mentorship is a supportive relationship that offers benefits commonly associated with formal mentorship. It does not require long-term commitment or clear goal setting, a specific hierarchical relationship between mentor and mentee, or for contact to occur over a specific medium. It does require two people who are willing to work together in a mutually acceptable way to address the concerns of the mentee, and to share relevant knowledge, expertise, and wisdom (James, Raynor, and Bruno, 2015).”  </a:t>
            </a:r>
          </a:p>
        </p:txBody>
      </p:sp>
      <p:sp>
        <p:nvSpPr>
          <p:cNvPr id="5" name="TextBox 4">
            <a:extLst>
              <a:ext uri="{FF2B5EF4-FFF2-40B4-BE49-F238E27FC236}">
                <a16:creationId xmlns:a16="http://schemas.microsoft.com/office/drawing/2014/main" id="{EA7D2ABC-9E21-27B8-BDC2-E6ABFE488DBF}"/>
              </a:ext>
            </a:extLst>
          </p:cNvPr>
          <p:cNvSpPr txBox="1"/>
          <p:nvPr/>
        </p:nvSpPr>
        <p:spPr>
          <a:xfrm>
            <a:off x="547474" y="5288726"/>
            <a:ext cx="236955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29665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D3403-114C-71D7-050C-E6A12DE9E44C}"/>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en-US" sz="3700"/>
              <a:t>What did our focus group participants say about informal mentoring?</a:t>
            </a:r>
          </a:p>
        </p:txBody>
      </p:sp>
      <p:sp>
        <p:nvSpPr>
          <p:cNvPr id="3" name="Content Placeholder 2">
            <a:extLst>
              <a:ext uri="{FF2B5EF4-FFF2-40B4-BE49-F238E27FC236}">
                <a16:creationId xmlns:a16="http://schemas.microsoft.com/office/drawing/2014/main" id="{5836C691-C3C5-6B31-CB98-E45A49F552A9}"/>
              </a:ext>
            </a:extLst>
          </p:cNvPr>
          <p:cNvSpPr>
            <a:spLocks noGrp="1"/>
          </p:cNvSpPr>
          <p:nvPr>
            <p:ph idx="1"/>
          </p:nvPr>
        </p:nvSpPr>
        <p:spPr>
          <a:xfrm>
            <a:off x="550863" y="3230370"/>
            <a:ext cx="5437187" cy="2862455"/>
          </a:xfrm>
        </p:spPr>
        <p:txBody>
          <a:bodyPr vert="horz" lIns="0" tIns="0" rIns="0" bIns="0" rtlCol="0" anchor="t">
            <a:normAutofit/>
          </a:bodyPr>
          <a:lstStyle/>
          <a:p>
            <a:pPr indent="0">
              <a:buNone/>
            </a:pPr>
            <a:r>
              <a:rPr lang="en-US" sz="2400">
                <a:solidFill>
                  <a:schemeClr val="tx1">
                    <a:lumMod val="85000"/>
                  </a:schemeClr>
                </a:solidFill>
                <a:ea typeface="+mn-lt"/>
                <a:cs typeface="+mn-lt"/>
              </a:rPr>
              <a:t>“...</a:t>
            </a:r>
            <a:r>
              <a:rPr lang="en-US" sz="2400">
                <a:solidFill>
                  <a:schemeClr val="tx1">
                    <a:lumMod val="85000"/>
                  </a:schemeClr>
                </a:solidFill>
                <a:latin typeface="Source Sans Pro"/>
                <a:ea typeface="Source Sans Pro"/>
                <a:cs typeface="Calibri"/>
              </a:rPr>
              <a:t> we organized programs and talked, had sort of peer mentoring …. The fact that we were able to have these discussions and to organize programs and do peer mentoring meant that we were actually, I think, quite supported.” </a:t>
            </a:r>
            <a:endParaRPr lang="en-US" sz="2400">
              <a:solidFill>
                <a:schemeClr val="tx1">
                  <a:lumMod val="85000"/>
                </a:schemeClr>
              </a:solidFill>
              <a:ea typeface="Source Sans Pro"/>
            </a:endParaRPr>
          </a:p>
          <a:p>
            <a:pPr marL="0" indent="0">
              <a:buNone/>
            </a:pPr>
            <a:endParaRPr lang="en-US">
              <a:ea typeface="Source Sans Pro"/>
            </a:endParaRPr>
          </a:p>
        </p:txBody>
      </p:sp>
      <p:pic>
        <p:nvPicPr>
          <p:cNvPr id="4" name="Picture 3">
            <a:extLst>
              <a:ext uri="{FF2B5EF4-FFF2-40B4-BE49-F238E27FC236}">
                <a16:creationId xmlns:a16="http://schemas.microsoft.com/office/drawing/2014/main" id="{BEA85FB5-C332-B25B-FF7A-8ACA85ACC9B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
        <p:nvSpPr>
          <p:cNvPr id="5" name="TextBox 4">
            <a:extLst>
              <a:ext uri="{FF2B5EF4-FFF2-40B4-BE49-F238E27FC236}">
                <a16:creationId xmlns:a16="http://schemas.microsoft.com/office/drawing/2014/main" id="{020D9A67-8C14-4B1C-D5FB-13421333D046}"/>
              </a:ext>
            </a:extLst>
          </p:cNvPr>
          <p:cNvSpPr txBox="1"/>
          <p:nvPr/>
        </p:nvSpPr>
        <p:spPr>
          <a:xfrm>
            <a:off x="6923936" y="5895945"/>
            <a:ext cx="2505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41944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8 yellow wooden figures on the right and one red figure on the left.">
            <a:extLst>
              <a:ext uri="{FF2B5EF4-FFF2-40B4-BE49-F238E27FC236}">
                <a16:creationId xmlns:a16="http://schemas.microsoft.com/office/drawing/2014/main" id="{C1F5AA8E-AE20-BA72-B596-C59439BCD5BB}"/>
              </a:ext>
            </a:extLst>
          </p:cNvPr>
          <p:cNvPicPr>
            <a:picLocks noChangeAspect="1"/>
          </p:cNvPicPr>
          <p:nvPr/>
        </p:nvPicPr>
        <p:blipFill rotWithShape="1">
          <a:blip r:embed="rId2"/>
          <a:srcRect t="15605" r="-2" b="-2"/>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3" name="Rectangle 22">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F8592-918E-29EF-595D-229B7631EEA9}"/>
              </a:ext>
            </a:extLst>
          </p:cNvPr>
          <p:cNvSpPr>
            <a:spLocks noGrp="1"/>
          </p:cNvSpPr>
          <p:nvPr>
            <p:ph type="title"/>
          </p:nvPr>
        </p:nvSpPr>
        <p:spPr>
          <a:xfrm>
            <a:off x="550863" y="549275"/>
            <a:ext cx="7308849" cy="984885"/>
          </a:xfrm>
        </p:spPr>
        <p:txBody>
          <a:bodyPr vert="horz" wrap="square" lIns="0" tIns="0" rIns="0" bIns="0" rtlCol="0" anchor="ctr" anchorCtr="0">
            <a:normAutofit/>
          </a:bodyPr>
          <a:lstStyle/>
          <a:p>
            <a:r>
              <a:rPr lang="en-US"/>
              <a:t>How To Be a Mentor</a:t>
            </a:r>
            <a:endParaRPr lang="en-US" kern="1200">
              <a:latin typeface="+mj-lt"/>
            </a:endParaRPr>
          </a:p>
        </p:txBody>
      </p:sp>
      <p:sp>
        <p:nvSpPr>
          <p:cNvPr id="25" name="Rectangle 24">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8562C7-9439-74D3-6AA5-01F8CDDC4E56}"/>
              </a:ext>
            </a:extLst>
          </p:cNvPr>
          <p:cNvSpPr txBox="1"/>
          <p:nvPr/>
        </p:nvSpPr>
        <p:spPr>
          <a:xfrm>
            <a:off x="8955850" y="6312369"/>
            <a:ext cx="318911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solidFill>
                  <a:schemeClr val="bg1"/>
                </a:solidFill>
              </a:rPr>
              <a:t> Single red toy pawn figure in opposition to a group of yellow figures </a:t>
            </a:r>
            <a:r>
              <a:rPr lang="en-US" sz="800">
                <a:solidFill>
                  <a:schemeClr val="bg1"/>
                </a:solidFill>
                <a:ea typeface="+mn-lt"/>
                <a:cs typeface="+mn-lt"/>
              </a:rPr>
              <a:t>by MichaelJayBerlin/Can Stock Photo</a:t>
            </a:r>
          </a:p>
          <a:p>
            <a:pPr algn="l"/>
            <a:endParaRPr lang="en-US">
              <a:ea typeface="Source Sans Pro"/>
            </a:endParaRPr>
          </a:p>
        </p:txBody>
      </p:sp>
    </p:spTree>
    <p:extLst>
      <p:ext uri="{BB962C8B-B14F-4D97-AF65-F5344CB8AC3E}">
        <p14:creationId xmlns:p14="http://schemas.microsoft.com/office/powerpoint/2010/main" val="216141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venn diagram of The Mentoring Skills Model with Mentee-specific skills on the left, Mentor-specific skills on the right, and shared core skills in the center. &#10;Mentee-specific skills include: acquiring mentors, learning quickly, showing initiative, following through, managing the relationship; Mentor-specific skills include Instructing/Developing Capabilities, Inspiring, Providing Corrective Feedback, Managing Risks, and Opening Doors. Shared Core Skills include Listening Actively, Building Trust, Encouraging, and Identifying Goals &amp; Current Reality.">
            <a:extLst>
              <a:ext uri="{FF2B5EF4-FFF2-40B4-BE49-F238E27FC236}">
                <a16:creationId xmlns:a16="http://schemas.microsoft.com/office/drawing/2014/main" id="{39E003D6-C4A8-D308-780D-154CE3583A82}"/>
              </a:ext>
            </a:extLst>
          </p:cNvPr>
          <p:cNvPicPr>
            <a:picLocks noGrp="1" noChangeAspect="1"/>
          </p:cNvPicPr>
          <p:nvPr>
            <p:ph idx="1"/>
          </p:nvPr>
        </p:nvPicPr>
        <p:blipFill rotWithShape="1">
          <a:blip r:embed="rId2"/>
          <a:srcRect r="133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 name="TextBox 4">
            <a:extLst>
              <a:ext uri="{FF2B5EF4-FFF2-40B4-BE49-F238E27FC236}">
                <a16:creationId xmlns:a16="http://schemas.microsoft.com/office/drawing/2014/main" id="{242549DF-8B61-E78E-DBE4-5B14DCAEB7A3}"/>
              </a:ext>
            </a:extLst>
          </p:cNvPr>
          <p:cNvSpPr txBox="1"/>
          <p:nvPr/>
        </p:nvSpPr>
        <p:spPr>
          <a:xfrm>
            <a:off x="157844" y="6269820"/>
            <a:ext cx="11878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22222"/>
                </a:solidFill>
                <a:latin typeface="Arial"/>
                <a:cs typeface="Arial"/>
              </a:rPr>
              <a:t>Phillips-Jones, L. (2003). </a:t>
            </a:r>
            <a:r>
              <a:rPr lang="en-US" sz="1200" i="1">
                <a:solidFill>
                  <a:srgbClr val="222222"/>
                </a:solidFill>
                <a:latin typeface="Arial"/>
                <a:cs typeface="Arial"/>
              </a:rPr>
              <a:t>Skills for successful mentoring: competencies of outstanding mentors and mentees</a:t>
            </a:r>
            <a:r>
              <a:rPr lang="en-US" sz="1200">
                <a:solidFill>
                  <a:srgbClr val="222222"/>
                </a:solidFill>
                <a:latin typeface="Arial"/>
                <a:cs typeface="Arial"/>
              </a:rPr>
              <a:t>. CCC/The Mentoring Group. </a:t>
            </a:r>
            <a:r>
              <a:rPr lang="en-US" sz="1200">
                <a:solidFill>
                  <a:srgbClr val="222222"/>
                </a:solidFill>
                <a:ea typeface="+mn-lt"/>
                <a:cs typeface="+mn-lt"/>
                <a:hlinkClick r:id="rId3"/>
              </a:rPr>
              <a:t>https://my.lerner.udel.edu/wp-content/uploads/Skills_for_Sucessful_Mentoring.pdf</a:t>
            </a:r>
            <a:endParaRPr lang="en-US" sz="1200">
              <a:solidFill>
                <a:srgbClr val="FFFFFF"/>
              </a:solidFill>
              <a:ea typeface="+mn-lt"/>
              <a:cs typeface="+mn-lt"/>
            </a:endParaRPr>
          </a:p>
          <a:p>
            <a:endParaRPr lang="en-US" sz="1200">
              <a:solidFill>
                <a:srgbClr val="222222"/>
              </a:solidFill>
              <a:ea typeface="Source Sans Pro"/>
            </a:endParaRPr>
          </a:p>
        </p:txBody>
      </p:sp>
    </p:spTree>
    <p:extLst>
      <p:ext uri="{BB962C8B-B14F-4D97-AF65-F5344CB8AC3E}">
        <p14:creationId xmlns:p14="http://schemas.microsoft.com/office/powerpoint/2010/main" val="96192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A484-D7A6-7CC7-2523-2D82B9DD33F5}"/>
              </a:ext>
            </a:extLst>
          </p:cNvPr>
          <p:cNvSpPr>
            <a:spLocks noGrp="1"/>
          </p:cNvSpPr>
          <p:nvPr>
            <p:ph type="title"/>
          </p:nvPr>
        </p:nvSpPr>
        <p:spPr/>
        <p:txBody>
          <a:bodyPr>
            <a:normAutofit/>
          </a:bodyPr>
          <a:lstStyle/>
          <a:p>
            <a:r>
              <a:rPr lang="en-US"/>
              <a:t>Mentoring Competency Assessment (MCA)</a:t>
            </a:r>
          </a:p>
        </p:txBody>
      </p:sp>
      <p:sp>
        <p:nvSpPr>
          <p:cNvPr id="3" name="Content Placeholder 2">
            <a:extLst>
              <a:ext uri="{FF2B5EF4-FFF2-40B4-BE49-F238E27FC236}">
                <a16:creationId xmlns:a16="http://schemas.microsoft.com/office/drawing/2014/main" id="{D8075D86-DA74-7897-1CF5-297433690195}"/>
              </a:ext>
            </a:extLst>
          </p:cNvPr>
          <p:cNvSpPr>
            <a:spLocks noGrp="1"/>
          </p:cNvSpPr>
          <p:nvPr>
            <p:ph idx="1"/>
          </p:nvPr>
        </p:nvSpPr>
        <p:spPr/>
        <p:txBody>
          <a:bodyPr vert="horz" wrap="square" lIns="0" tIns="0" rIns="0" bIns="0" rtlCol="0" anchor="t">
            <a:normAutofit fontScale="92500"/>
          </a:bodyPr>
          <a:lstStyle/>
          <a:p>
            <a:pPr marL="0" indent="0">
              <a:buNone/>
            </a:pPr>
            <a:r>
              <a:rPr lang="en-US" sz="2400">
                <a:solidFill>
                  <a:schemeClr val="tx1">
                    <a:lumMod val="85000"/>
                  </a:schemeClr>
                </a:solidFill>
                <a:ea typeface="+mn-lt"/>
                <a:cs typeface="+mn-lt"/>
              </a:rPr>
              <a:t>A self-reflective 26-item skills inventory that enables mentors and mentees to evaluate six competencies of mentors: maintaining effective communication, aligning expectations, assessing understanding, addressing diversity, fostering independence, and promoting professional development.</a:t>
            </a:r>
          </a:p>
          <a:p>
            <a:pPr marL="0" indent="0">
              <a:buNone/>
            </a:pPr>
            <a:r>
              <a:rPr lang="en-US" sz="2400">
                <a:solidFill>
                  <a:schemeClr val="tx1">
                    <a:lumMod val="85000"/>
                  </a:schemeClr>
                </a:solidFill>
                <a:ea typeface="+mn-lt"/>
                <a:cs typeface="+mn-lt"/>
              </a:rPr>
              <a:t>Mentee MCA for Self-reflection: </a:t>
            </a:r>
            <a:r>
              <a:rPr lang="en-US" sz="2400">
                <a:solidFill>
                  <a:schemeClr val="tx1">
                    <a:lumMod val="85000"/>
                  </a:schemeClr>
                </a:solidFill>
                <a:ea typeface="+mn-lt"/>
                <a:cs typeface="+mn-lt"/>
                <a:hlinkClick r:id="rId2">
                  <a:extLst>
                    <a:ext uri="{A12FA001-AC4F-418D-AE19-62706E023703}">
                      <ahyp:hlinkClr xmlns:ahyp="http://schemas.microsoft.com/office/drawing/2018/hyperlinkcolor" val="tx"/>
                    </a:ext>
                  </a:extLst>
                </a:hlinkClick>
              </a:rPr>
              <a:t>https://uwmadison.co1.qualtrics.com/jfe/form/SV_cZ5jT2DdKYxE66V?Q_JFE=qdg</a:t>
            </a:r>
            <a:endParaRPr lang="en-US">
              <a:solidFill>
                <a:schemeClr val="tx1">
                  <a:lumMod val="85000"/>
                </a:schemeClr>
              </a:solidFill>
              <a:ea typeface="+mn-lt"/>
              <a:cs typeface="+mn-lt"/>
              <a:hlinkClick r:id="rId2">
                <a:extLst>
                  <a:ext uri="{A12FA001-AC4F-418D-AE19-62706E023703}">
                    <ahyp:hlinkClr xmlns:ahyp="http://schemas.microsoft.com/office/drawing/2018/hyperlinkcolor" val="tx"/>
                  </a:ext>
                </a:extLst>
              </a:hlinkClick>
            </a:endParaRPr>
          </a:p>
          <a:p>
            <a:pPr marL="0" indent="0">
              <a:buNone/>
            </a:pPr>
            <a:r>
              <a:rPr lang="en-US" sz="2400">
                <a:solidFill>
                  <a:schemeClr val="tx1">
                    <a:lumMod val="85000"/>
                  </a:schemeClr>
                </a:solidFill>
                <a:ea typeface="+mn-lt"/>
                <a:cs typeface="+mn-lt"/>
              </a:rPr>
              <a:t>Mentor MCA for Self-Reflection: </a:t>
            </a:r>
            <a:r>
              <a:rPr lang="en-US" sz="2400">
                <a:solidFill>
                  <a:schemeClr val="tx1">
                    <a:lumMod val="85000"/>
                  </a:schemeClr>
                </a:solidFill>
                <a:ea typeface="+mn-lt"/>
                <a:cs typeface="+mn-lt"/>
                <a:hlinkClick r:id="rId3">
                  <a:extLst>
                    <a:ext uri="{A12FA001-AC4F-418D-AE19-62706E023703}">
                      <ahyp:hlinkClr xmlns:ahyp="http://schemas.microsoft.com/office/drawing/2018/hyperlinkcolor" val="tx"/>
                    </a:ext>
                  </a:extLst>
                </a:hlinkClick>
              </a:rPr>
              <a:t>https://uwmadison.co1.qualtrics.com/jfe/form/SV_5jMT4fhemifK01n?Q_JFE=qdg</a:t>
            </a:r>
            <a:endParaRPr lang="en-US">
              <a:solidFill>
                <a:schemeClr val="tx1">
                  <a:lumMod val="85000"/>
                </a:schemeClr>
              </a:solidFill>
              <a:ea typeface="Source Sans Pro"/>
              <a:hlinkClick r:id="rId3">
                <a:extLst>
                  <a:ext uri="{A12FA001-AC4F-418D-AE19-62706E023703}">
                    <ahyp:hlinkClr xmlns:ahyp="http://schemas.microsoft.com/office/drawing/2018/hyperlinkcolor" val="tx"/>
                  </a:ext>
                </a:extLst>
              </a:hlinkClick>
            </a:endParaRPr>
          </a:p>
          <a:p>
            <a:pPr marL="0" indent="0">
              <a:buNone/>
            </a:pPr>
            <a:endParaRPr lang="en-US" sz="2400">
              <a:ea typeface="Source Sans Pro"/>
            </a:endParaRPr>
          </a:p>
          <a:p>
            <a:pPr marL="0" indent="0">
              <a:buNone/>
            </a:pPr>
            <a:endParaRPr lang="en-US" sz="2400">
              <a:solidFill>
                <a:srgbClr val="FFFFFF">
                  <a:alpha val="60000"/>
                </a:srgbClr>
              </a:solidFill>
              <a:ea typeface="Source Sans Pro"/>
            </a:endParaRPr>
          </a:p>
        </p:txBody>
      </p:sp>
    </p:spTree>
    <p:extLst>
      <p:ext uri="{BB962C8B-B14F-4D97-AF65-F5344CB8AC3E}">
        <p14:creationId xmlns:p14="http://schemas.microsoft.com/office/powerpoint/2010/main" val="226923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15128F9-29DE-10AD-CED8-02F1E8554942}"/>
              </a:ext>
            </a:extLst>
          </p:cNvPr>
          <p:cNvPicPr>
            <a:picLocks noChangeAspect="1"/>
          </p:cNvPicPr>
          <p:nvPr/>
        </p:nvPicPr>
        <p:blipFill rotWithShape="1">
          <a:blip r:embed="rId2"/>
          <a:srcRect b="3846"/>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86921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D3403-114C-71D7-050C-E6A12DE9E44C}"/>
              </a:ext>
            </a:extLst>
          </p:cNvPr>
          <p:cNvSpPr>
            <a:spLocks noGrp="1"/>
          </p:cNvSpPr>
          <p:nvPr>
            <p:ph type="title"/>
          </p:nvPr>
        </p:nvSpPr>
        <p:spPr>
          <a:xfrm>
            <a:off x="6190526" y="494847"/>
            <a:ext cx="5437185" cy="778655"/>
          </a:xfrm>
        </p:spPr>
        <p:txBody>
          <a:bodyPr wrap="square" anchor="b">
            <a:normAutofit/>
          </a:bodyPr>
          <a:lstStyle/>
          <a:p>
            <a:pPr>
              <a:lnSpc>
                <a:spcPct val="90000"/>
              </a:lnSpc>
            </a:pPr>
            <a:r>
              <a:rPr lang="en-US" sz="3700"/>
              <a:t>Focus Group Final Words</a:t>
            </a:r>
          </a:p>
        </p:txBody>
      </p:sp>
      <p:pic>
        <p:nvPicPr>
          <p:cNvPr id="4" name="Picture 3">
            <a:extLst>
              <a:ext uri="{FF2B5EF4-FFF2-40B4-BE49-F238E27FC236}">
                <a16:creationId xmlns:a16="http://schemas.microsoft.com/office/drawing/2014/main" id="{BEA85FB5-C332-B25B-FF7A-8ACA85ACC9B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5836C691-C3C5-6B31-CB98-E45A49F552A9}"/>
              </a:ext>
            </a:extLst>
          </p:cNvPr>
          <p:cNvSpPr>
            <a:spLocks noGrp="1"/>
          </p:cNvSpPr>
          <p:nvPr>
            <p:ph idx="1"/>
          </p:nvPr>
        </p:nvSpPr>
        <p:spPr>
          <a:xfrm>
            <a:off x="5994581" y="1719363"/>
            <a:ext cx="5437187" cy="2359605"/>
          </a:xfrm>
        </p:spPr>
        <p:txBody>
          <a:bodyPr vert="horz" lIns="0" tIns="0" rIns="0" bIns="0" rtlCol="0" anchor="t">
            <a:normAutofit fontScale="92500"/>
          </a:bodyPr>
          <a:lstStyle/>
          <a:p>
            <a:pPr indent="0">
              <a:buNone/>
            </a:pPr>
            <a:r>
              <a:rPr lang="en-US">
                <a:solidFill>
                  <a:schemeClr val="tx1"/>
                </a:solidFill>
                <a:ea typeface="+mn-lt"/>
                <a:cs typeface="+mn-lt"/>
              </a:rPr>
              <a:t>GOOD MENTORSHIP:</a:t>
            </a:r>
          </a:p>
          <a:p>
            <a:pPr indent="0">
              <a:buNone/>
            </a:pPr>
            <a:r>
              <a:rPr lang="en-US">
                <a:solidFill>
                  <a:schemeClr val="tx1"/>
                </a:solidFill>
                <a:ea typeface="+mn-lt"/>
                <a:cs typeface="+mn-lt"/>
              </a:rPr>
              <a:t>“It's always important to actively mentor. I always look for signs that one of my paraprofessional staff would be a good professional librarian. We benefit when they go through that kind of training, even it if means they don't stay with us as long."</a:t>
            </a:r>
            <a:endParaRPr lang="en-US">
              <a:solidFill>
                <a:schemeClr val="tx1"/>
              </a:solidFill>
              <a:ea typeface="Source Sans Pro"/>
            </a:endParaRPr>
          </a:p>
          <a:p>
            <a:pPr marL="0" indent="0">
              <a:buNone/>
            </a:pPr>
            <a:endParaRPr lang="en-US">
              <a:ea typeface="Source Sans Pro"/>
            </a:endParaRPr>
          </a:p>
        </p:txBody>
      </p:sp>
      <p:sp>
        <p:nvSpPr>
          <p:cNvPr id="5" name="TextBox 4">
            <a:extLst>
              <a:ext uri="{FF2B5EF4-FFF2-40B4-BE49-F238E27FC236}">
                <a16:creationId xmlns:a16="http://schemas.microsoft.com/office/drawing/2014/main" id="{020D9A67-8C14-4B1C-D5FB-13421333D046}"/>
              </a:ext>
            </a:extLst>
          </p:cNvPr>
          <p:cNvSpPr txBox="1"/>
          <p:nvPr/>
        </p:nvSpPr>
        <p:spPr>
          <a:xfrm>
            <a:off x="554092" y="6098351"/>
            <a:ext cx="2505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6" name="TextBox 5">
            <a:extLst>
              <a:ext uri="{FF2B5EF4-FFF2-40B4-BE49-F238E27FC236}">
                <a16:creationId xmlns:a16="http://schemas.microsoft.com/office/drawing/2014/main" id="{045B08EA-26D8-02D7-E584-610E22366BE4}"/>
              </a:ext>
            </a:extLst>
          </p:cNvPr>
          <p:cNvSpPr txBox="1"/>
          <p:nvPr/>
        </p:nvSpPr>
        <p:spPr>
          <a:xfrm>
            <a:off x="6096000" y="4430484"/>
            <a:ext cx="5029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Source Sans Pro"/>
                <a:ea typeface="Source Sans Pro"/>
                <a:cs typeface="Times New Roman"/>
              </a:rPr>
              <a:t>NOT GOOD </a:t>
            </a:r>
            <a:r>
              <a:rPr lang="en-US" sz="2000" dirty="0">
                <a:solidFill>
                  <a:srgbClr val="FFFFFF"/>
                </a:solidFill>
                <a:latin typeface="Source Sans Pro"/>
                <a:ea typeface="Source Sans Pro"/>
                <a:cs typeface="Times New Roman"/>
              </a:rPr>
              <a:t>MENTORSHIP:</a:t>
            </a:r>
          </a:p>
          <a:p>
            <a:endParaRPr lang="en-US" sz="2000" dirty="0">
              <a:solidFill>
                <a:srgbClr val="FFFFFF"/>
              </a:solidFill>
              <a:latin typeface="Source Sans Pro"/>
              <a:ea typeface="Source Sans Pro"/>
              <a:cs typeface="Times New Roman"/>
            </a:endParaRPr>
          </a:p>
          <a:p>
            <a:r>
              <a:rPr lang="en-US" sz="2000" dirty="0">
                <a:solidFill>
                  <a:srgbClr val="FFFFFF"/>
                </a:solidFill>
                <a:latin typeface="Source Sans Pro"/>
                <a:ea typeface="Source Sans Pro"/>
                <a:cs typeface="Times New Roman"/>
              </a:rPr>
              <a:t>“I have tenure and I struggled so you need to get through your own struggle.”</a:t>
            </a:r>
            <a:endParaRPr lang="en-US" sz="2000" dirty="0">
              <a:ea typeface="Source Sans Pro"/>
            </a:endParaRPr>
          </a:p>
        </p:txBody>
      </p:sp>
    </p:spTree>
    <p:extLst>
      <p:ext uri="{BB962C8B-B14F-4D97-AF65-F5344CB8AC3E}">
        <p14:creationId xmlns:p14="http://schemas.microsoft.com/office/powerpoint/2010/main" val="412866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C6B-C419-D315-6EFC-6E3BB6A07AC6}"/>
              </a:ext>
            </a:extLst>
          </p:cNvPr>
          <p:cNvSpPr>
            <a:spLocks noGrp="1"/>
          </p:cNvSpPr>
          <p:nvPr>
            <p:ph type="title"/>
          </p:nvPr>
        </p:nvSpPr>
        <p:spPr>
          <a:xfrm>
            <a:off x="550862" y="549275"/>
            <a:ext cx="10700303" cy="755352"/>
          </a:xfrm>
        </p:spPr>
        <p:txBody>
          <a:bodyPr/>
          <a:lstStyle/>
          <a:p>
            <a:pPr algn="ctr"/>
            <a:r>
              <a:rPr lang="en-US"/>
              <a:t>Backstory</a:t>
            </a:r>
          </a:p>
        </p:txBody>
      </p:sp>
      <p:pic>
        <p:nvPicPr>
          <p:cNvPr id="4" name="Content Placeholder 3" descr="A close up of a logo&#10;&#10;Description automatically generated">
            <a:extLst>
              <a:ext uri="{FF2B5EF4-FFF2-40B4-BE49-F238E27FC236}">
                <a16:creationId xmlns:a16="http://schemas.microsoft.com/office/drawing/2014/main" id="{B612B8E1-9109-72AD-7376-EA18B5EAA69E}"/>
              </a:ext>
            </a:extLst>
          </p:cNvPr>
          <p:cNvPicPr>
            <a:picLocks noGrp="1" noChangeAspect="1"/>
          </p:cNvPicPr>
          <p:nvPr>
            <p:ph idx="1"/>
          </p:nvPr>
        </p:nvPicPr>
        <p:blipFill>
          <a:blip r:embed="rId2"/>
          <a:stretch>
            <a:fillRect/>
          </a:stretch>
        </p:blipFill>
        <p:spPr>
          <a:xfrm>
            <a:off x="3067436" y="1294938"/>
            <a:ext cx="5686425" cy="838200"/>
          </a:xfrm>
        </p:spPr>
      </p:pic>
      <p:pic>
        <p:nvPicPr>
          <p:cNvPr id="5" name="Picture 4" descr="A black and tan dog, Ellie Howell, with its tongue out.&#10;">
            <a:extLst>
              <a:ext uri="{FF2B5EF4-FFF2-40B4-BE49-F238E27FC236}">
                <a16:creationId xmlns:a16="http://schemas.microsoft.com/office/drawing/2014/main" id="{48DAAFF3-CBA5-524A-93B1-6AE76D660839}"/>
              </a:ext>
            </a:extLst>
          </p:cNvPr>
          <p:cNvPicPr>
            <a:picLocks noChangeAspect="1"/>
          </p:cNvPicPr>
          <p:nvPr/>
        </p:nvPicPr>
        <p:blipFill>
          <a:blip r:embed="rId3"/>
          <a:stretch>
            <a:fillRect/>
          </a:stretch>
        </p:blipFill>
        <p:spPr>
          <a:xfrm>
            <a:off x="1346500" y="2402874"/>
            <a:ext cx="2352675" cy="3390900"/>
          </a:xfrm>
          <a:prstGeom prst="rect">
            <a:avLst/>
          </a:prstGeom>
        </p:spPr>
      </p:pic>
      <p:pic>
        <p:nvPicPr>
          <p:cNvPr id="6" name="Picture 5" descr="A black and tan dog, Sadie Howell, with a red collar sitting on a bench.">
            <a:extLst>
              <a:ext uri="{FF2B5EF4-FFF2-40B4-BE49-F238E27FC236}">
                <a16:creationId xmlns:a16="http://schemas.microsoft.com/office/drawing/2014/main" id="{AE833627-2328-5B00-8C1B-4244B190798B}"/>
              </a:ext>
            </a:extLst>
          </p:cNvPr>
          <p:cNvPicPr>
            <a:picLocks noChangeAspect="1"/>
          </p:cNvPicPr>
          <p:nvPr/>
        </p:nvPicPr>
        <p:blipFill>
          <a:blip r:embed="rId4"/>
          <a:stretch>
            <a:fillRect/>
          </a:stretch>
        </p:blipFill>
        <p:spPr>
          <a:xfrm>
            <a:off x="4423333" y="2818757"/>
            <a:ext cx="2743200" cy="2600325"/>
          </a:xfrm>
          <a:prstGeom prst="rect">
            <a:avLst/>
          </a:prstGeom>
        </p:spPr>
      </p:pic>
      <p:pic>
        <p:nvPicPr>
          <p:cNvPr id="7" name="Picture 6" descr="A black and tan dog, Nancy Busch, with paws crossed, sitting in a puffy grey dog bed.">
            <a:extLst>
              <a:ext uri="{FF2B5EF4-FFF2-40B4-BE49-F238E27FC236}">
                <a16:creationId xmlns:a16="http://schemas.microsoft.com/office/drawing/2014/main" id="{4B646881-6434-3DF7-89E8-0907654D5A05}"/>
              </a:ext>
            </a:extLst>
          </p:cNvPr>
          <p:cNvPicPr>
            <a:picLocks noChangeAspect="1"/>
          </p:cNvPicPr>
          <p:nvPr/>
        </p:nvPicPr>
        <p:blipFill>
          <a:blip r:embed="rId5"/>
          <a:stretch>
            <a:fillRect/>
          </a:stretch>
        </p:blipFill>
        <p:spPr>
          <a:xfrm>
            <a:off x="7860571" y="2403646"/>
            <a:ext cx="2505075" cy="3409950"/>
          </a:xfrm>
          <a:prstGeom prst="rect">
            <a:avLst/>
          </a:prstGeom>
        </p:spPr>
      </p:pic>
      <p:sp>
        <p:nvSpPr>
          <p:cNvPr id="8" name="TextBox 7">
            <a:extLst>
              <a:ext uri="{FF2B5EF4-FFF2-40B4-BE49-F238E27FC236}">
                <a16:creationId xmlns:a16="http://schemas.microsoft.com/office/drawing/2014/main" id="{EE518A49-6FEE-877D-DCFA-1D8C90BA7BD7}"/>
              </a:ext>
            </a:extLst>
          </p:cNvPr>
          <p:cNvSpPr txBox="1"/>
          <p:nvPr/>
        </p:nvSpPr>
        <p:spPr>
          <a:xfrm>
            <a:off x="1523999" y="6003324"/>
            <a:ext cx="19770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Source Sans Pro"/>
              </a:rPr>
              <a:t>Ellie Howell</a:t>
            </a:r>
          </a:p>
        </p:txBody>
      </p:sp>
      <p:sp>
        <p:nvSpPr>
          <p:cNvPr id="9" name="TextBox 8">
            <a:extLst>
              <a:ext uri="{FF2B5EF4-FFF2-40B4-BE49-F238E27FC236}">
                <a16:creationId xmlns:a16="http://schemas.microsoft.com/office/drawing/2014/main" id="{268ED985-DC79-2C79-D795-99D05E69172F}"/>
              </a:ext>
            </a:extLst>
          </p:cNvPr>
          <p:cNvSpPr txBox="1"/>
          <p:nvPr/>
        </p:nvSpPr>
        <p:spPr>
          <a:xfrm>
            <a:off x="4870622" y="5673811"/>
            <a:ext cx="20388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Source Sans Pro"/>
              </a:rPr>
              <a:t>Sadie Howell</a:t>
            </a:r>
          </a:p>
        </p:txBody>
      </p:sp>
      <p:sp>
        <p:nvSpPr>
          <p:cNvPr id="10" name="TextBox 9">
            <a:extLst>
              <a:ext uri="{FF2B5EF4-FFF2-40B4-BE49-F238E27FC236}">
                <a16:creationId xmlns:a16="http://schemas.microsoft.com/office/drawing/2014/main" id="{FE5F68C8-4CEA-37A7-D932-006C182704B7}"/>
              </a:ext>
            </a:extLst>
          </p:cNvPr>
          <p:cNvSpPr txBox="1"/>
          <p:nvPr/>
        </p:nvSpPr>
        <p:spPr>
          <a:xfrm>
            <a:off x="8248134" y="6044513"/>
            <a:ext cx="18535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Source Sans Pro"/>
              </a:rPr>
              <a:t>Nancy Busch</a:t>
            </a:r>
          </a:p>
        </p:txBody>
      </p:sp>
    </p:spTree>
    <p:extLst>
      <p:ext uri="{BB962C8B-B14F-4D97-AF65-F5344CB8AC3E}">
        <p14:creationId xmlns:p14="http://schemas.microsoft.com/office/powerpoint/2010/main" val="375464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1" name="Freeform: Shape 3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6" name="Rectangle 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4DC087F-45AF-D618-F464-F21584EE1AD9}"/>
              </a:ext>
              <a:ext uri="{C183D7F6-B498-43B3-948B-1728B52AA6E4}">
                <adec:decorative xmlns:adec="http://schemas.microsoft.com/office/drawing/2017/decorative" val="1"/>
              </a:ext>
            </a:extLst>
          </p:cNvPr>
          <p:cNvPicPr>
            <a:picLocks noChangeAspect="1"/>
          </p:cNvPicPr>
          <p:nvPr/>
        </p:nvPicPr>
        <p:blipFill rotWithShape="1">
          <a:blip r:embed="rId2"/>
          <a:srcRect t="15730"/>
          <a:stretch/>
        </p:blipFill>
        <p:spPr>
          <a:xfrm>
            <a:off x="20" y="1"/>
            <a:ext cx="12191980" cy="6858000"/>
          </a:xfrm>
          <a:prstGeom prst="rect">
            <a:avLst/>
          </a:prstGeom>
        </p:spPr>
      </p:pic>
      <p:sp>
        <p:nvSpPr>
          <p:cNvPr id="38" name="Rectangle 37">
            <a:extLst>
              <a:ext uri="{FF2B5EF4-FFF2-40B4-BE49-F238E27FC236}">
                <a16:creationId xmlns:a16="http://schemas.microsoft.com/office/drawing/2014/main" id="{D7750348-5249-48BE-B8D8-43608AD7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65606C-99AF-A9D1-2575-1B98B778914D}"/>
              </a:ext>
            </a:extLst>
          </p:cNvPr>
          <p:cNvSpPr txBox="1"/>
          <p:nvPr/>
        </p:nvSpPr>
        <p:spPr>
          <a:xfrm>
            <a:off x="550863" y="549275"/>
            <a:ext cx="5437187" cy="2986234"/>
          </a:xfrm>
          <a:prstGeom prst="rect">
            <a:avLst/>
          </a:prstGeom>
        </p:spPr>
        <p:txBody>
          <a:bodyPr rot="0" spcFirstLastPara="0" vert="horz" wrap="square" lIns="0" tIns="0" rIns="0" bIns="0" numCol="1" spcCol="0" rtlCol="0" fromWordArt="0" anchor="b"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a:latin typeface="+mj-lt"/>
                <a:ea typeface="+mj-ea"/>
                <a:cs typeface="+mj-cs"/>
              </a:rPr>
              <a:t>Seize the moment. </a:t>
            </a:r>
          </a:p>
          <a:p>
            <a:pPr>
              <a:lnSpc>
                <a:spcPct val="90000"/>
              </a:lnSpc>
              <a:spcBef>
                <a:spcPct val="0"/>
              </a:spcBef>
              <a:spcAft>
                <a:spcPts val="600"/>
              </a:spcAft>
            </a:pPr>
            <a:endParaRPr lang="en-US" sz="4000">
              <a:latin typeface="+mj-lt"/>
              <a:ea typeface="+mj-ea"/>
              <a:cs typeface="+mj-cs"/>
            </a:endParaRPr>
          </a:p>
          <a:p>
            <a:pPr>
              <a:lnSpc>
                <a:spcPct val="90000"/>
              </a:lnSpc>
              <a:spcBef>
                <a:spcPct val="0"/>
              </a:spcBef>
              <a:spcAft>
                <a:spcPts val="600"/>
              </a:spcAft>
            </a:pPr>
            <a:r>
              <a:rPr lang="en-US" sz="4000">
                <a:latin typeface="+mj-lt"/>
                <a:ea typeface="+mj-ea"/>
                <a:cs typeface="+mj-cs"/>
              </a:rPr>
              <a:t>Opportunities abound for mentors and mentees.    </a:t>
            </a:r>
          </a:p>
        </p:txBody>
      </p:sp>
      <p:sp>
        <p:nvSpPr>
          <p:cNvPr id="40" name="Rectangle 39">
            <a:extLst>
              <a:ext uri="{FF2B5EF4-FFF2-40B4-BE49-F238E27FC236}">
                <a16:creationId xmlns:a16="http://schemas.microsoft.com/office/drawing/2014/main" id="{1BC3C586-41D9-4369-AF7F-3A2DB21DB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84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9" name="Freeform: Shape 7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4" name="Rectangle 8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2E94AD0-C5F6-D7F5-B4C3-A27860CAAE53}"/>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227" r="14996"/>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86" name="Rectangle 85">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C62B9-1620-93EB-52B7-814C19A50EB0}"/>
              </a:ext>
            </a:extLst>
          </p:cNvPr>
          <p:cNvSpPr>
            <a:spLocks noGrp="1"/>
          </p:cNvSpPr>
          <p:nvPr>
            <p:ph type="title"/>
          </p:nvPr>
        </p:nvSpPr>
        <p:spPr>
          <a:xfrm>
            <a:off x="4888887" y="549275"/>
            <a:ext cx="6752251" cy="2986234"/>
          </a:xfrm>
        </p:spPr>
        <p:txBody>
          <a:bodyPr vert="horz" wrap="square" lIns="0" tIns="0" rIns="0" bIns="0" rtlCol="0" anchor="b" anchorCtr="0">
            <a:normAutofit/>
          </a:bodyPr>
          <a:lstStyle/>
          <a:p>
            <a:pPr>
              <a:lnSpc>
                <a:spcPct val="90000"/>
              </a:lnSpc>
            </a:pPr>
            <a:r>
              <a:rPr lang="en-US" sz="5400" kern="1200">
                <a:solidFill>
                  <a:schemeClr val="tx1"/>
                </a:solidFill>
                <a:latin typeface="+mj-lt"/>
                <a:ea typeface="+mj-ea"/>
                <a:cs typeface="+mj-cs"/>
              </a:rPr>
              <a:t>In what ways have you received or provided mentorship?</a:t>
            </a:r>
          </a:p>
        </p:txBody>
      </p:sp>
      <p:sp>
        <p:nvSpPr>
          <p:cNvPr id="8" name="TextBox 7">
            <a:extLst>
              <a:ext uri="{FF2B5EF4-FFF2-40B4-BE49-F238E27FC236}">
                <a16:creationId xmlns:a16="http://schemas.microsoft.com/office/drawing/2014/main" id="{998A083E-4F79-F4EB-B54F-6541FA3DE4C8}"/>
              </a:ext>
            </a:extLst>
          </p:cNvPr>
          <p:cNvSpPr txBox="1"/>
          <p:nvPr/>
        </p:nvSpPr>
        <p:spPr>
          <a:xfrm>
            <a:off x="9670156" y="6657945"/>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1450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063C6-3147-321E-A9F8-9DF4EA910798}"/>
              </a:ext>
            </a:extLst>
          </p:cNvPr>
          <p:cNvSpPr>
            <a:spLocks noGrp="1"/>
          </p:cNvSpPr>
          <p:nvPr>
            <p:ph type="title"/>
          </p:nvPr>
        </p:nvSpPr>
        <p:spPr>
          <a:xfrm>
            <a:off x="550864" y="549275"/>
            <a:ext cx="6373812" cy="984885"/>
          </a:xfrm>
        </p:spPr>
        <p:txBody>
          <a:bodyPr vert="horz" wrap="square" lIns="0" tIns="0" rIns="0" bIns="0" rtlCol="0" anchor="ctr" anchorCtr="0">
            <a:normAutofit/>
          </a:bodyPr>
          <a:lstStyle/>
          <a:p>
            <a:r>
              <a:rPr lang="en-US"/>
              <a:t>Your Responses:</a:t>
            </a:r>
          </a:p>
        </p:txBody>
      </p:sp>
      <p:sp>
        <p:nvSpPr>
          <p:cNvPr id="24" name="Rectangle 23">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0495FB-FB8C-67A4-0C42-1A39D22BD7C9}"/>
              </a:ext>
            </a:extLst>
          </p:cNvPr>
          <p:cNvSpPr txBox="1"/>
          <p:nvPr/>
        </p:nvSpPr>
        <p:spPr>
          <a:xfrm>
            <a:off x="4631473" y="32282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2172023F-F8AE-7531-39F2-A192EC9FB7B9}"/>
              </a:ext>
            </a:extLst>
          </p:cNvPr>
          <p:cNvGraphicFramePr>
            <a:graphicFrameLocks noGrp="1"/>
          </p:cNvGraphicFramePr>
          <p:nvPr>
            <p:extLst>
              <p:ext uri="{D42A27DB-BD31-4B8C-83A1-F6EECF244321}">
                <p14:modId xmlns:p14="http://schemas.microsoft.com/office/powerpoint/2010/main" val="487345945"/>
              </p:ext>
            </p:extLst>
          </p:nvPr>
        </p:nvGraphicFramePr>
        <p:xfrm>
          <a:off x="209196" y="2083435"/>
          <a:ext cx="11773608" cy="4225296"/>
        </p:xfrm>
        <a:graphic>
          <a:graphicData uri="http://schemas.openxmlformats.org/drawingml/2006/table">
            <a:tbl>
              <a:tblPr firstRow="1" firstCol="1" bandRow="1">
                <a:noFill/>
                <a:tableStyleId>{5C22544A-7EE6-4342-B048-85BDC9FD1C3A}</a:tableStyleId>
              </a:tblPr>
              <a:tblGrid>
                <a:gridCol w="5297478">
                  <a:extLst>
                    <a:ext uri="{9D8B030D-6E8A-4147-A177-3AD203B41FA5}">
                      <a16:colId xmlns:a16="http://schemas.microsoft.com/office/drawing/2014/main" val="1010334272"/>
                    </a:ext>
                  </a:extLst>
                </a:gridCol>
                <a:gridCol w="3428752">
                  <a:extLst>
                    <a:ext uri="{9D8B030D-6E8A-4147-A177-3AD203B41FA5}">
                      <a16:colId xmlns:a16="http://schemas.microsoft.com/office/drawing/2014/main" val="1190811497"/>
                    </a:ext>
                  </a:extLst>
                </a:gridCol>
                <a:gridCol w="3047378">
                  <a:extLst>
                    <a:ext uri="{9D8B030D-6E8A-4147-A177-3AD203B41FA5}">
                      <a16:colId xmlns:a16="http://schemas.microsoft.com/office/drawing/2014/main" val="2592305165"/>
                    </a:ext>
                  </a:extLst>
                </a:gridCol>
              </a:tblGrid>
              <a:tr h="528162">
                <a:tc>
                  <a:txBody>
                    <a:bodyPr/>
                    <a:lstStyle/>
                    <a:p>
                      <a:pPr>
                        <a:spcAft>
                          <a:spcPts val="0"/>
                        </a:spcAft>
                      </a:pPr>
                      <a:r>
                        <a:rPr lang="en-US" sz="2300" b="0" cap="none" spc="0">
                          <a:solidFill>
                            <a:schemeClr val="tx1"/>
                          </a:solidFill>
                          <a:effectLst/>
                        </a:rPr>
                        <a:t>TAG</a:t>
                      </a:r>
                    </a:p>
                  </a:txBody>
                  <a:tcPr marL="64938" marR="64938" marT="0" marB="129876" anchor="b">
                    <a:lnL w="12700" cmpd="sng">
                      <a:noFill/>
                    </a:lnL>
                    <a:lnR w="12700" cmpd="sng">
                      <a:noFill/>
                    </a:lnR>
                    <a:lnT w="9525" cap="flat" cmpd="sng" algn="ctr">
                      <a:noFill/>
                      <a:prstDash val="solid"/>
                    </a:lnT>
                    <a:lnB w="38100" cmpd="sng">
                      <a:noFill/>
                    </a:lnB>
                    <a:noFill/>
                  </a:tcPr>
                </a:tc>
                <a:tc>
                  <a:txBody>
                    <a:bodyPr/>
                    <a:lstStyle/>
                    <a:p>
                      <a:pPr>
                        <a:spcAft>
                          <a:spcPts val="0"/>
                        </a:spcAft>
                      </a:pPr>
                      <a:r>
                        <a:rPr lang="en-US" sz="2300" b="0" cap="none" spc="0">
                          <a:solidFill>
                            <a:schemeClr val="tx1"/>
                          </a:solidFill>
                          <a:effectLst/>
                        </a:rPr>
                        <a:t>FORMAL/ INFORMAL</a:t>
                      </a:r>
                    </a:p>
                  </a:txBody>
                  <a:tcPr marL="64938" marR="64938" marT="0" marB="129876" anchor="b">
                    <a:lnL w="12700" cmpd="sng">
                      <a:noFill/>
                    </a:lnL>
                    <a:lnR w="12700" cmpd="sng">
                      <a:noFill/>
                    </a:lnR>
                    <a:lnT w="9525" cap="flat" cmpd="sng" algn="ctr">
                      <a:noFill/>
                      <a:prstDash val="solid"/>
                    </a:lnT>
                    <a:lnB w="38100" cmpd="sng">
                      <a:noFill/>
                    </a:lnB>
                    <a:noFill/>
                  </a:tcPr>
                </a:tc>
                <a:tc>
                  <a:txBody>
                    <a:bodyPr/>
                    <a:lstStyle/>
                    <a:p>
                      <a:pPr>
                        <a:spcAft>
                          <a:spcPts val="0"/>
                        </a:spcAft>
                      </a:pPr>
                      <a:r>
                        <a:rPr lang="en-US" sz="2300" b="0" cap="none" spc="0">
                          <a:solidFill>
                            <a:schemeClr val="tx1"/>
                          </a:solidFill>
                          <a:effectLst/>
                        </a:rPr>
                        <a:t>NUMBER</a:t>
                      </a:r>
                    </a:p>
                  </a:txBody>
                  <a:tcPr marL="64938" marR="64938" marT="0" marB="129876"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238958040"/>
                  </a:ext>
                </a:extLst>
              </a:tr>
              <a:tr h="528162">
                <a:tc>
                  <a:txBody>
                    <a:bodyPr/>
                    <a:lstStyle/>
                    <a:p>
                      <a:pPr>
                        <a:spcAft>
                          <a:spcPts val="0"/>
                        </a:spcAft>
                      </a:pPr>
                      <a:r>
                        <a:rPr lang="en-US" sz="2300" b="0" cap="none" spc="0">
                          <a:solidFill>
                            <a:schemeClr val="tx1"/>
                          </a:solidFill>
                          <a:effectLst/>
                        </a:rPr>
                        <a:t>Student mentoring</a:t>
                      </a:r>
                    </a:p>
                  </a:txBody>
                  <a:tcPr marL="64938" marR="64938" marT="0" marB="12987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3</a:t>
                      </a:r>
                    </a:p>
                  </a:txBody>
                  <a:tcPr marL="64938" marR="64938" marT="0" marB="129876">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312469181"/>
                  </a:ext>
                </a:extLst>
              </a:tr>
              <a:tr h="528162">
                <a:tc>
                  <a:txBody>
                    <a:bodyPr/>
                    <a:lstStyle/>
                    <a:p>
                      <a:pPr>
                        <a:spcAft>
                          <a:spcPts val="0"/>
                        </a:spcAft>
                      </a:pPr>
                      <a:r>
                        <a:rPr lang="en-US" sz="2300" b="0" cap="none" spc="0" dirty="0">
                          <a:solidFill>
                            <a:schemeClr val="tx1"/>
                          </a:solidFill>
                          <a:effectLst/>
                        </a:rPr>
                        <a:t>Peer mentoring</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2</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29942424"/>
                  </a:ext>
                </a:extLst>
              </a:tr>
              <a:tr h="528162">
                <a:tc>
                  <a:txBody>
                    <a:bodyPr/>
                    <a:lstStyle/>
                    <a:p>
                      <a:pPr>
                        <a:spcAft>
                          <a:spcPts val="0"/>
                        </a:spcAft>
                      </a:pPr>
                      <a:r>
                        <a:rPr lang="en-US" sz="2300" b="0" cap="none" spc="0">
                          <a:solidFill>
                            <a:schemeClr val="tx1"/>
                          </a:solidFill>
                          <a:effectLst/>
                        </a:rPr>
                        <a:t>Cohort mentoring</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2</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825424362"/>
                  </a:ext>
                </a:extLst>
              </a:tr>
              <a:tr h="528162">
                <a:tc>
                  <a:txBody>
                    <a:bodyPr/>
                    <a:lstStyle/>
                    <a:p>
                      <a:pPr>
                        <a:spcAft>
                          <a:spcPts val="0"/>
                        </a:spcAft>
                      </a:pPr>
                      <a:r>
                        <a:rPr lang="en-US" sz="2300" b="0" cap="none" spc="0">
                          <a:solidFill>
                            <a:schemeClr val="tx1"/>
                          </a:solidFill>
                          <a:effectLst/>
                        </a:rPr>
                        <a:t>Staff mentoring</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2</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431501168"/>
                  </a:ext>
                </a:extLst>
              </a:tr>
              <a:tr h="528162">
                <a:tc>
                  <a:txBody>
                    <a:bodyPr/>
                    <a:lstStyle/>
                    <a:p>
                      <a:pPr>
                        <a:spcAft>
                          <a:spcPts val="0"/>
                        </a:spcAft>
                      </a:pPr>
                      <a:r>
                        <a:rPr lang="en-US" sz="2300" b="0" cap="none" spc="0">
                          <a:solidFill>
                            <a:schemeClr val="tx1"/>
                          </a:solidFill>
                          <a:effectLst/>
                        </a:rPr>
                        <a:t>Networking</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spcAft>
                          <a:spcPts val="0"/>
                        </a:spcAft>
                      </a:pPr>
                      <a:r>
                        <a:rPr lang="en-US" sz="1700" cap="none" spc="0">
                          <a:solidFill>
                            <a:schemeClr val="tx1"/>
                          </a:solidFill>
                          <a:effectLst/>
                        </a:rPr>
                        <a:t>2</a:t>
                      </a:r>
                    </a:p>
                  </a:txBody>
                  <a:tcPr marL="64938" marR="64938" marT="0" marB="12987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00713402"/>
                  </a:ext>
                </a:extLst>
              </a:tr>
              <a:tr h="528162">
                <a:tc>
                  <a:txBody>
                    <a:bodyPr/>
                    <a:lstStyle/>
                    <a:p>
                      <a:pPr>
                        <a:spcAft>
                          <a:spcPts val="0"/>
                        </a:spcAft>
                      </a:pPr>
                      <a:r>
                        <a:rPr lang="en-US" sz="2300" b="0" cap="none" spc="0">
                          <a:solidFill>
                            <a:schemeClr val="tx1"/>
                          </a:solidFill>
                          <a:effectLst/>
                        </a:rPr>
                        <a:t>New hires</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Informal</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spcAft>
                          <a:spcPts val="0"/>
                        </a:spcAft>
                      </a:pPr>
                      <a:r>
                        <a:rPr lang="en-US" sz="1700" cap="none" spc="0">
                          <a:solidFill>
                            <a:schemeClr val="tx1"/>
                          </a:solidFill>
                          <a:effectLst/>
                        </a:rPr>
                        <a:t>1</a:t>
                      </a:r>
                    </a:p>
                  </a:txBody>
                  <a:tcPr marL="64938" marR="64938" marT="0" marB="12987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994327583"/>
                  </a:ext>
                </a:extLst>
              </a:tr>
              <a:tr h="528162">
                <a:tc>
                  <a:txBody>
                    <a:bodyPr/>
                    <a:lstStyle/>
                    <a:p>
                      <a:pPr>
                        <a:spcAft>
                          <a:spcPts val="0"/>
                        </a:spcAft>
                      </a:pPr>
                      <a:r>
                        <a:rPr lang="en-US" sz="2300" b="0" cap="none" spc="0">
                          <a:solidFill>
                            <a:schemeClr val="tx1"/>
                          </a:solidFill>
                          <a:effectLst/>
                        </a:rPr>
                        <a:t>Library professional organization</a:t>
                      </a:r>
                    </a:p>
                  </a:txBody>
                  <a:tcPr marL="64938" marR="64938" marT="0" marB="129876">
                    <a:lnL w="12700" cmpd="sng">
                      <a:noFill/>
                      <a:prstDash val="solid"/>
                    </a:lnL>
                    <a:lnR w="12700" cmpd="sng">
                      <a:noFill/>
                      <a:prstDash val="solid"/>
                    </a:lnR>
                    <a:lnT w="12700" cmpd="sng">
                      <a:noFill/>
                      <a:prstDash val="solid"/>
                    </a:lnT>
                    <a:lnB w="12700" cmpd="sng">
                      <a:noFill/>
                      <a:prstDash val="solid"/>
                    </a:lnB>
                    <a:noFill/>
                  </a:tcPr>
                </a:tc>
                <a:tc>
                  <a:txBody>
                    <a:bodyPr/>
                    <a:lstStyle/>
                    <a:p>
                      <a:pPr>
                        <a:spcAft>
                          <a:spcPts val="0"/>
                        </a:spcAft>
                      </a:pPr>
                      <a:r>
                        <a:rPr lang="en-US" sz="1700" cap="none" spc="0">
                          <a:solidFill>
                            <a:schemeClr val="tx1"/>
                          </a:solidFill>
                          <a:effectLst/>
                        </a:rPr>
                        <a:t>Formal</a:t>
                      </a:r>
                    </a:p>
                  </a:txBody>
                  <a:tcPr marL="64938" marR="64938" marT="0" marB="129876">
                    <a:lnL w="12700" cmpd="sng">
                      <a:noFill/>
                      <a:prstDash val="solid"/>
                    </a:lnL>
                    <a:lnR w="12700" cmpd="sng">
                      <a:noFill/>
                      <a:prstDash val="solid"/>
                    </a:lnR>
                    <a:lnT w="12700" cmpd="sng">
                      <a:noFill/>
                      <a:prstDash val="solid"/>
                    </a:lnT>
                    <a:lnB w="12700" cmpd="sng">
                      <a:noFill/>
                      <a:prstDash val="solid"/>
                    </a:lnB>
                    <a:noFill/>
                  </a:tcPr>
                </a:tc>
                <a:tc>
                  <a:txBody>
                    <a:bodyPr/>
                    <a:lstStyle/>
                    <a:p>
                      <a:pPr>
                        <a:spcAft>
                          <a:spcPts val="0"/>
                        </a:spcAft>
                      </a:pPr>
                      <a:r>
                        <a:rPr lang="en-US" sz="1700" cap="none" spc="0" dirty="0">
                          <a:solidFill>
                            <a:schemeClr val="tx1"/>
                          </a:solidFill>
                          <a:effectLst/>
                        </a:rPr>
                        <a:t>1</a:t>
                      </a:r>
                    </a:p>
                  </a:txBody>
                  <a:tcPr marL="64938" marR="64938" marT="0" marB="12987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56628619"/>
                  </a:ext>
                </a:extLst>
              </a:tr>
            </a:tbl>
          </a:graphicData>
        </a:graphic>
      </p:graphicFrame>
    </p:spTree>
    <p:extLst>
      <p:ext uri="{BB962C8B-B14F-4D97-AF65-F5344CB8AC3E}">
        <p14:creationId xmlns:p14="http://schemas.microsoft.com/office/powerpoint/2010/main" val="249476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7" name="Freeform: Shape 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97D0C-3C7D-A27A-CCD7-C309AE608480}"/>
              </a:ext>
            </a:extLst>
          </p:cNvPr>
          <p:cNvSpPr>
            <a:spLocks noGrp="1"/>
          </p:cNvSpPr>
          <p:nvPr>
            <p:ph type="title"/>
          </p:nvPr>
        </p:nvSpPr>
        <p:spPr>
          <a:xfrm>
            <a:off x="550862" y="580363"/>
            <a:ext cx="5437188" cy="756078"/>
          </a:xfrm>
        </p:spPr>
        <p:txBody>
          <a:bodyPr vert="horz" wrap="square" lIns="0" tIns="0" rIns="0" bIns="0" rtlCol="0" anchor="t" anchorCtr="0">
            <a:normAutofit/>
          </a:bodyPr>
          <a:lstStyle/>
          <a:p>
            <a:r>
              <a:rPr lang="en-US"/>
              <a:t>Your experiences:</a:t>
            </a:r>
          </a:p>
        </p:txBody>
      </p:sp>
      <p:sp>
        <p:nvSpPr>
          <p:cNvPr id="18" name="Oval 17">
            <a:extLst>
              <a:ext uri="{FF2B5EF4-FFF2-40B4-BE49-F238E27FC236}">
                <a16:creationId xmlns:a16="http://schemas.microsoft.com/office/drawing/2014/main" id="{6959C3E7-D59B-44C4-9BBD-3BC2A41A0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151" y="329564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3654876B-FB01-4E58-9C9F-3D510011B1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2329" y="4018501"/>
            <a:ext cx="1468514" cy="1521012"/>
            <a:chOff x="8926879" y="88028"/>
            <a:chExt cx="1468514" cy="1521012"/>
          </a:xfrm>
        </p:grpSpPr>
        <p:sp>
          <p:nvSpPr>
            <p:cNvPr id="28" name="Freeform 5">
              <a:extLst>
                <a:ext uri="{FF2B5EF4-FFF2-40B4-BE49-F238E27FC236}">
                  <a16:creationId xmlns:a16="http://schemas.microsoft.com/office/drawing/2014/main" id="{6EE14B10-2C91-4CF8-ABB6-7E21AA98C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153221" y="88028"/>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6">
              <a:extLst>
                <a:ext uri="{FF2B5EF4-FFF2-40B4-BE49-F238E27FC236}">
                  <a16:creationId xmlns:a16="http://schemas.microsoft.com/office/drawing/2014/main" id="{5A93B35E-1AB2-4CCC-91AC-122E57A18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8926879" y="221946"/>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8">
              <a:extLst>
                <a:ext uri="{FF2B5EF4-FFF2-40B4-BE49-F238E27FC236}">
                  <a16:creationId xmlns:a16="http://schemas.microsoft.com/office/drawing/2014/main" id="{E9951197-11BD-489A-BF2C-E542541AB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455555" y="532490"/>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Box 2">
            <a:extLst>
              <a:ext uri="{FF2B5EF4-FFF2-40B4-BE49-F238E27FC236}">
                <a16:creationId xmlns:a16="http://schemas.microsoft.com/office/drawing/2014/main" id="{B5AA964E-B456-AB99-864F-D9C5459132BE}"/>
              </a:ext>
            </a:extLst>
          </p:cNvPr>
          <p:cNvSpPr txBox="1"/>
          <p:nvPr/>
        </p:nvSpPr>
        <p:spPr>
          <a:xfrm>
            <a:off x="6303316" y="2047640"/>
            <a:ext cx="4910314" cy="3577330"/>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Aft>
                <a:spcPts val="800"/>
              </a:spcAft>
            </a:pPr>
            <a:r>
              <a:rPr lang="en-US" sz="2000" dirty="0"/>
              <a:t>"A person in a mid-level role demonstrating call-out and call-in behavior when folks higher on the organizational chart do something problematic. This has served as a model for lower-level personnel to see how they too can speak up as well as show that leaders are open to apologizing, reconsidering, learning more, etc. (or not, unfortunately)."</a:t>
            </a:r>
          </a:p>
        </p:txBody>
      </p:sp>
      <p:sp>
        <p:nvSpPr>
          <p:cNvPr id="4" name="TextBox 3">
            <a:extLst>
              <a:ext uri="{FF2B5EF4-FFF2-40B4-BE49-F238E27FC236}">
                <a16:creationId xmlns:a16="http://schemas.microsoft.com/office/drawing/2014/main" id="{7E4F8D1E-F339-6BF2-A8C6-5F9DDA6F5968}"/>
              </a:ext>
            </a:extLst>
          </p:cNvPr>
          <p:cNvSpPr txBox="1"/>
          <p:nvPr/>
        </p:nvSpPr>
        <p:spPr>
          <a:xfrm>
            <a:off x="978370" y="1740370"/>
            <a:ext cx="2743200"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dirty="0">
                <a:ea typeface="Source Sans Pro"/>
              </a:rPr>
              <a:t>"I started a networking group for library Administrative Assistant professionals."</a:t>
            </a:r>
            <a:endParaRPr lang="en-US" sz="2000" dirty="0"/>
          </a:p>
          <a:p>
            <a:pPr>
              <a:spcAft>
                <a:spcPts val="600"/>
              </a:spcAft>
            </a:pPr>
            <a:endParaRPr lang="en-US" dirty="0">
              <a:ea typeface="Source Sans Pro"/>
            </a:endParaRPr>
          </a:p>
        </p:txBody>
      </p:sp>
      <p:sp>
        <p:nvSpPr>
          <p:cNvPr id="5" name="TextBox 4">
            <a:extLst>
              <a:ext uri="{FF2B5EF4-FFF2-40B4-BE49-F238E27FC236}">
                <a16:creationId xmlns:a16="http://schemas.microsoft.com/office/drawing/2014/main" id="{1E599DF3-82C8-29BC-25BB-8416A93DA43C}"/>
              </a:ext>
            </a:extLst>
          </p:cNvPr>
          <p:cNvSpPr txBox="1"/>
          <p:nvPr/>
        </p:nvSpPr>
        <p:spPr>
          <a:xfrm>
            <a:off x="865481" y="3913481"/>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dirty="0">
                <a:ea typeface="Source Sans Pro"/>
              </a:rPr>
              <a:t>"Cohort mentoring takes the form of activities, professional development, and social gatherings."</a:t>
            </a:r>
            <a:endParaRPr lang="en-US" sz="2000" dirty="0"/>
          </a:p>
        </p:txBody>
      </p:sp>
    </p:spTree>
    <p:extLst>
      <p:ext uri="{BB962C8B-B14F-4D97-AF65-F5344CB8AC3E}">
        <p14:creationId xmlns:p14="http://schemas.microsoft.com/office/powerpoint/2010/main" val="222904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262C-8A3B-EA52-E558-8C18BAB60022}"/>
              </a:ext>
            </a:extLst>
          </p:cNvPr>
          <p:cNvSpPr>
            <a:spLocks noGrp="1"/>
          </p:cNvSpPr>
          <p:nvPr>
            <p:ph type="title"/>
          </p:nvPr>
        </p:nvSpPr>
        <p:spPr>
          <a:xfrm>
            <a:off x="3278939" y="550799"/>
            <a:ext cx="8363523" cy="5542025"/>
          </a:xfrm>
        </p:spPr>
        <p:txBody>
          <a:bodyPr>
            <a:normAutofit/>
          </a:bodyPr>
          <a:lstStyle/>
          <a:p>
            <a:r>
              <a:rPr lang="en-US" sz="2400" dirty="0">
                <a:latin typeface="Source Sans Pro"/>
                <a:ea typeface="Source Sans Pro"/>
              </a:rPr>
              <a:t>"I receive mentorship through an innovative program offered through the Wisconsin Library Association ALA Chapter. I am a public library employee looking for full time work in the library field and my mentor happens to be a director of a library system (2 counties, about 24 libraries). She helps in many ways, reviewing resumes and </a:t>
            </a:r>
            <a:r>
              <a:rPr lang="en-US" sz="2400">
                <a:latin typeface="Source Sans Pro"/>
                <a:ea typeface="Source Sans Pro"/>
              </a:rPr>
              <a:t>cover letters</a:t>
            </a:r>
            <a:r>
              <a:rPr lang="en-US" sz="2400" dirty="0">
                <a:latin typeface="Source Sans Pro"/>
                <a:ea typeface="Source Sans Pro"/>
              </a:rPr>
              <a:t> to general advice. I observed her lobby at Library Legislative Day. Also, the WLA offers training called LDI-Leadership Development Institute with mainly library director participation. I am not a library director, but I learned a lot of great communication and organizational information and it is a great way to network also." </a:t>
            </a:r>
          </a:p>
          <a:p>
            <a:endParaRPr lang="en-US" sz="2000"/>
          </a:p>
        </p:txBody>
      </p:sp>
    </p:spTree>
    <p:extLst>
      <p:ext uri="{BB962C8B-B14F-4D97-AF65-F5344CB8AC3E}">
        <p14:creationId xmlns:p14="http://schemas.microsoft.com/office/powerpoint/2010/main" val="1855810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1A1D3F-A136-F82A-FEDB-F33DA3DD9F5D}"/>
              </a:ext>
            </a:extLst>
          </p:cNvPr>
          <p:cNvSpPr txBox="1"/>
          <p:nvPr/>
        </p:nvSpPr>
        <p:spPr>
          <a:xfrm>
            <a:off x="529682" y="362414"/>
            <a:ext cx="11283175" cy="7494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a:latin typeface="Times New Roman"/>
                <a:ea typeface="Source Sans Pro"/>
                <a:cs typeface="Times New Roman"/>
              </a:rPr>
              <a:t>References</a:t>
            </a:r>
          </a:p>
          <a:p>
            <a:endParaRPr lang="en-US" sz="1300">
              <a:latin typeface="Times New Roman"/>
              <a:ea typeface="Source Sans Pro"/>
              <a:cs typeface="Calibri"/>
            </a:endParaRPr>
          </a:p>
          <a:p>
            <a:r>
              <a:rPr lang="en-US" sz="1300">
                <a:latin typeface="Times New Roman"/>
                <a:ea typeface="Calibri"/>
                <a:cs typeface="Calibri"/>
              </a:rPr>
              <a:t>Cambridge Advanced Learner's Dictionary &amp; Thesaurus © Cambridge University Press. (n.d.). Mentor. In Cambridge Advanced Learner's Dictionary &amp; Thesaurus. Retrieved October 16, 2023, from https://dictionary.cambridge.org/us/dictionary/english/mentorship</a:t>
            </a:r>
            <a:endParaRPr lang="en-US" sz="1300">
              <a:latin typeface="Times New Roman"/>
              <a:ea typeface="Source Sans Pro"/>
              <a:cs typeface="Times New Roman"/>
            </a:endParaRPr>
          </a:p>
          <a:p>
            <a:endParaRPr lang="en-US" sz="1300">
              <a:latin typeface="Times New Roman"/>
              <a:ea typeface="Source Sans Pro"/>
              <a:cs typeface="Times New Roman"/>
            </a:endParaRPr>
          </a:p>
          <a:p>
            <a:r>
              <a:rPr lang="en-US" sz="1300">
                <a:latin typeface="Times New Roman"/>
                <a:ea typeface="+mn-lt"/>
                <a:cs typeface="+mn-lt"/>
              </a:rPr>
              <a:t>Fleming, M., House, S.,  Hanson, V.  S.,  Yu, L., Garbutt, J., McGee, R., Kroenke, K., Abedin, Z., &amp; Rubio, D. M. The mentoring competency assessment: Validation of a new instrument to evaluate skills of research mentors. Academic Medicine: Journal of the Association of American Medical Colleges, 88(7), 1002-1008, July 2013. | DOI: 10.1097/ACM.0b013e318295e298 </a:t>
            </a:r>
          </a:p>
          <a:p>
            <a:endParaRPr lang="en-US" sz="1300">
              <a:latin typeface="Times New Roman"/>
              <a:ea typeface="Source Sans Pro"/>
              <a:cs typeface="Times New Roman"/>
            </a:endParaRPr>
          </a:p>
          <a:p>
            <a:r>
              <a:rPr lang="en-US" sz="1300" err="1">
                <a:latin typeface="Times New Roman"/>
                <a:ea typeface="Source Sans Pro"/>
                <a:cs typeface="Times New Roman"/>
              </a:rPr>
              <a:t>Goodsett</a:t>
            </a:r>
            <a:r>
              <a:rPr lang="en-US" sz="1300">
                <a:latin typeface="Times New Roman"/>
                <a:ea typeface="Source Sans Pro"/>
                <a:cs typeface="Times New Roman"/>
              </a:rPr>
              <a:t>, M., &amp; Walsh, A. (2015). Building a strong foundation: Mentoring programs for novice tenure-track librarians in academic libraries. College &amp; Research Libraries, 76(7), 914-933.</a:t>
            </a:r>
          </a:p>
          <a:p>
            <a:endParaRPr lang="en-US" sz="1300">
              <a:latin typeface="Times New Roman"/>
              <a:ea typeface="Source Sans Pro"/>
              <a:cs typeface="Times New Roman"/>
            </a:endParaRPr>
          </a:p>
          <a:p>
            <a:r>
              <a:rPr lang="en-US" sz="1300">
                <a:latin typeface="Times New Roman"/>
                <a:ea typeface="Source Sans Pro"/>
                <a:cs typeface="Times New Roman"/>
              </a:rPr>
              <a:t>Heady, C., Fyn, A. F., Kaufman, A. F., Hosier, A. &amp; Weber, M. (2020) Contributory factors to academic librarian turnover: A mixed-methods study. Journal of Library Administration, 60(6), 579-599. DOI: 10.1080/01930826.2020.1748425</a:t>
            </a:r>
          </a:p>
          <a:p>
            <a:endParaRPr lang="en-US" sz="1300">
              <a:latin typeface="Times New Roman"/>
              <a:ea typeface="Source Sans Pro"/>
              <a:cs typeface="Times New Roman"/>
            </a:endParaRPr>
          </a:p>
          <a:p>
            <a:r>
              <a:rPr lang="en-US" sz="1300">
                <a:latin typeface="Times New Roman"/>
                <a:ea typeface="Source Sans Pro"/>
                <a:cs typeface="Times New Roman"/>
              </a:rPr>
              <a:t>Hughes, C. (2018). A change of pace: Successfully transitioning to tenure-track librarianship. Library Leadership &amp; Management, 32(4).</a:t>
            </a:r>
          </a:p>
          <a:p>
            <a:endParaRPr lang="en-US" sz="1300">
              <a:latin typeface="Times New Roman"/>
              <a:ea typeface="Source Sans Pro"/>
              <a:cs typeface="Times New Roman"/>
            </a:endParaRPr>
          </a:p>
          <a:p>
            <a:r>
              <a:rPr lang="en-US" sz="1300">
                <a:latin typeface="Times New Roman"/>
                <a:ea typeface="Source Sans Pro"/>
                <a:cs typeface="Times New Roman"/>
              </a:rPr>
              <a:t>James, J. M., Rayner, A., &amp; Bruno, J. (2015). Are you my mentor? New perspectives and research on informal mentorship. The Journal of Academic Librarianship, 41(5), 532-539.</a:t>
            </a:r>
            <a:endParaRPr lang="en-US" sz="1300">
              <a:latin typeface="Times New Roman"/>
              <a:cs typeface="Times New Roman"/>
            </a:endParaRPr>
          </a:p>
          <a:p>
            <a:endParaRPr lang="en-US" sz="1300">
              <a:latin typeface="Times New Roman"/>
              <a:ea typeface="Source Sans Pro"/>
              <a:cs typeface="Times New Roman"/>
            </a:endParaRPr>
          </a:p>
          <a:p>
            <a:r>
              <a:rPr lang="en-US" sz="1300">
                <a:latin typeface="Times New Roman"/>
                <a:ea typeface="Source Sans Pro"/>
                <a:cs typeface="Times New Roman"/>
              </a:rPr>
              <a:t>Larson, L. R., Duffy, L. N., Fernandez, M., </a:t>
            </a:r>
            <a:r>
              <a:rPr lang="en-US" sz="1300" err="1">
                <a:latin typeface="Times New Roman"/>
                <a:ea typeface="Source Sans Pro"/>
                <a:cs typeface="Times New Roman"/>
              </a:rPr>
              <a:t>Sturts</a:t>
            </a:r>
            <a:r>
              <a:rPr lang="en-US" sz="1300">
                <a:latin typeface="Times New Roman"/>
                <a:ea typeface="Source Sans Pro"/>
                <a:cs typeface="Times New Roman"/>
              </a:rPr>
              <a:t>, J., Gray, J., &amp; Powell, G. M. (2019). Getting started on the tenure track: Challenges and strategies for success. SCHOLE: A Journal of Leisure Studies and Recreation Education, 34(1), 36-51.</a:t>
            </a:r>
          </a:p>
          <a:p>
            <a:endParaRPr lang="en-US" sz="1300">
              <a:latin typeface="Times New Roman"/>
              <a:ea typeface="Source Sans Pro"/>
              <a:cs typeface="Times New Roman"/>
            </a:endParaRPr>
          </a:p>
          <a:p>
            <a:r>
              <a:rPr lang="en-US" sz="1300">
                <a:latin typeface="Times New Roman"/>
                <a:ea typeface="Source Sans Pro"/>
                <a:cs typeface="Times New Roman"/>
              </a:rPr>
              <a:t>Rooney, M. P. (2010). The current state of middle management preparation, training, and development in academic libraries. The Journal of Academic Librarianship, 36(5), 383-393.</a:t>
            </a:r>
          </a:p>
          <a:p>
            <a:endParaRPr lang="en-US" sz="1300">
              <a:latin typeface="Times New Roman"/>
              <a:ea typeface="Source Sans Pro"/>
              <a:cs typeface="Times New Roman"/>
            </a:endParaRPr>
          </a:p>
          <a:p>
            <a:r>
              <a:rPr lang="en-US" sz="1300">
                <a:latin typeface="Times New Roman"/>
                <a:ea typeface="Source Sans Pro"/>
                <a:cs typeface="Times New Roman"/>
              </a:rPr>
              <a:t>Sassen, C., &amp; Wahl, D. (2014). Fostering research and publication in academic libraries. College &amp; Research Libraries, 75(4), 458-491.</a:t>
            </a:r>
          </a:p>
          <a:p>
            <a:endParaRPr lang="en-US" sz="1300">
              <a:latin typeface="Times New Roman"/>
              <a:ea typeface="Source Sans Pro"/>
              <a:cs typeface="Times New Roman"/>
            </a:endParaRPr>
          </a:p>
          <a:p>
            <a:r>
              <a:rPr lang="en-US" sz="1300">
                <a:solidFill>
                  <a:srgbClr val="FFFFFF"/>
                </a:solidFill>
                <a:latin typeface="Times New Roman"/>
                <a:ea typeface="Source Sans Pro"/>
                <a:cs typeface="Arial"/>
              </a:rPr>
              <a:t>Strothmann, M., &amp; Angie Ohler, L. (2011). Retaining academic librarians: by chance or by design? Library management, 32(3), 191-208.</a:t>
            </a:r>
            <a:endParaRPr lang="en-US" sz="1300">
              <a:latin typeface="Times New Roman"/>
              <a:cs typeface="Times New Roman"/>
            </a:endParaRPr>
          </a:p>
          <a:p>
            <a:endParaRPr lang="en-US" sz="1300">
              <a:latin typeface="Times New Roman"/>
              <a:ea typeface="Source Sans Pro"/>
              <a:cs typeface="Times New Roman"/>
            </a:endParaRPr>
          </a:p>
          <a:p>
            <a:r>
              <a:rPr lang="en-US" sz="1300" err="1">
                <a:latin typeface="Times New Roman"/>
                <a:ea typeface="Source Sans Pro"/>
                <a:cs typeface="Times New Roman"/>
              </a:rPr>
              <a:t>Vilz</a:t>
            </a:r>
            <a:r>
              <a:rPr lang="en-US" sz="1300">
                <a:latin typeface="Times New Roman"/>
                <a:ea typeface="Source Sans Pro"/>
                <a:cs typeface="Times New Roman"/>
              </a:rPr>
              <a:t>, A. J., &amp; Poremski, M. D. (2015). Perceptions of support systems for tenure-track librarians. College &amp; Undergraduate Libraries, 22(2), 149-166.</a:t>
            </a:r>
          </a:p>
          <a:p>
            <a:endParaRPr lang="en-US" sz="1300">
              <a:latin typeface="Times New Roman"/>
              <a:ea typeface="Source Sans Pro"/>
              <a:cs typeface="Times New Roman"/>
            </a:endParaRPr>
          </a:p>
          <a:p>
            <a:endParaRPr lang="en-US" sz="1300">
              <a:latin typeface="Times New Roman"/>
              <a:ea typeface="Source Sans Pro"/>
              <a:cs typeface="Times New Roman"/>
            </a:endParaRPr>
          </a:p>
          <a:p>
            <a:endParaRPr lang="en-US" sz="1300">
              <a:latin typeface="Times New Roman"/>
              <a:ea typeface="Source Sans Pro"/>
              <a:cs typeface="Arial"/>
            </a:endParaRPr>
          </a:p>
          <a:p>
            <a:endParaRPr lang="en-US" sz="1300">
              <a:latin typeface="Times New Roman"/>
              <a:ea typeface="Source Sans Pro"/>
              <a:cs typeface="Arial"/>
            </a:endParaRPr>
          </a:p>
          <a:p>
            <a:endParaRPr lang="en-US" sz="1300">
              <a:latin typeface="Times New Roman"/>
              <a:ea typeface="Source Sans Pro"/>
              <a:cs typeface="Arial"/>
            </a:endParaRPr>
          </a:p>
          <a:p>
            <a:endParaRPr lang="en-US" sz="1300">
              <a:latin typeface="Times New Roman"/>
              <a:ea typeface="Source Sans Pro"/>
              <a:cs typeface="Arial"/>
            </a:endParaRPr>
          </a:p>
        </p:txBody>
      </p:sp>
    </p:spTree>
    <p:extLst>
      <p:ext uri="{BB962C8B-B14F-4D97-AF65-F5344CB8AC3E}">
        <p14:creationId xmlns:p14="http://schemas.microsoft.com/office/powerpoint/2010/main" val="302781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51336-0A41-EBD6-5EF7-77AA096487F3}"/>
              </a:ext>
            </a:extLst>
          </p:cNvPr>
          <p:cNvSpPr txBox="1"/>
          <p:nvPr/>
        </p:nvSpPr>
        <p:spPr>
          <a:xfrm>
            <a:off x="4246756" y="127309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26EBBFA2-4E0F-DB6A-82D5-8DEE91A4CA68}"/>
              </a:ext>
            </a:extLst>
          </p:cNvPr>
          <p:cNvSpPr txBox="1"/>
          <p:nvPr/>
        </p:nvSpPr>
        <p:spPr>
          <a:xfrm>
            <a:off x="869497" y="2324087"/>
            <a:ext cx="587483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Source Sans Pro"/>
              </a:rPr>
              <a:t>Contact Information</a:t>
            </a:r>
          </a:p>
          <a:p>
            <a:pPr marL="285750" indent="-285750">
              <a:buFont typeface="Arial"/>
              <a:buChar char="•"/>
            </a:pPr>
            <a:endParaRPr lang="en-US">
              <a:ea typeface="Source Sans Pro"/>
            </a:endParaRPr>
          </a:p>
          <a:p>
            <a:r>
              <a:rPr lang="en-US">
                <a:ea typeface="Source Sans Pro"/>
              </a:rPr>
              <a:t>Tammie Busch</a:t>
            </a:r>
          </a:p>
          <a:p>
            <a:r>
              <a:rPr lang="en-US">
                <a:ea typeface="Source Sans Pro"/>
              </a:rPr>
              <a:t>Assistant Professor, Catalog &amp; Metadata Librarian</a:t>
            </a:r>
          </a:p>
          <a:p>
            <a:r>
              <a:rPr lang="en-US">
                <a:ea typeface="Source Sans Pro"/>
              </a:rPr>
              <a:t>Southern Illinois University Edwardsville</a:t>
            </a:r>
          </a:p>
          <a:p>
            <a:r>
              <a:rPr lang="en-US">
                <a:ea typeface="Source Sans Pro"/>
              </a:rPr>
              <a:t>tabusch@siue.edu</a:t>
            </a:r>
          </a:p>
          <a:p>
            <a:endParaRPr lang="en-US">
              <a:ea typeface="Source Sans Pro"/>
            </a:endParaRPr>
          </a:p>
          <a:p>
            <a:r>
              <a:rPr lang="en-US">
                <a:ea typeface="Source Sans Pro"/>
              </a:rPr>
              <a:t>Susan Howell</a:t>
            </a:r>
          </a:p>
          <a:p>
            <a:r>
              <a:rPr lang="en-US">
                <a:ea typeface="Source Sans Pro"/>
              </a:rPr>
              <a:t>Assistant Professor, Cataloging &amp; Metadata Librarian</a:t>
            </a:r>
          </a:p>
          <a:p>
            <a:r>
              <a:rPr lang="en-US">
                <a:ea typeface="Source Sans Pro"/>
              </a:rPr>
              <a:t>Southern Illinois University Carbondale</a:t>
            </a:r>
          </a:p>
          <a:p>
            <a:r>
              <a:rPr lang="en-US">
                <a:ea typeface="Source Sans Pro"/>
              </a:rPr>
              <a:t>showell@lib.siu.edu</a:t>
            </a:r>
          </a:p>
        </p:txBody>
      </p:sp>
      <p:sp>
        <p:nvSpPr>
          <p:cNvPr id="4" name="TextBox 3">
            <a:extLst>
              <a:ext uri="{FF2B5EF4-FFF2-40B4-BE49-F238E27FC236}">
                <a16:creationId xmlns:a16="http://schemas.microsoft.com/office/drawing/2014/main" id="{AFBE78F6-B1CC-7D58-C374-CB502D98124C}"/>
              </a:ext>
            </a:extLst>
          </p:cNvPr>
          <p:cNvSpPr txBox="1"/>
          <p:nvPr/>
        </p:nvSpPr>
        <p:spPr>
          <a:xfrm>
            <a:off x="4666074" y="83725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ea typeface="Source Sans Pro"/>
              </a:rPr>
              <a:t>Questions? Comments?</a:t>
            </a:r>
          </a:p>
        </p:txBody>
      </p:sp>
    </p:spTree>
    <p:extLst>
      <p:ext uri="{BB962C8B-B14F-4D97-AF65-F5344CB8AC3E}">
        <p14:creationId xmlns:p14="http://schemas.microsoft.com/office/powerpoint/2010/main" val="397217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2CEF-17C2-8166-5361-05E71201C230}"/>
              </a:ext>
            </a:extLst>
          </p:cNvPr>
          <p:cNvSpPr>
            <a:spLocks noGrp="1"/>
          </p:cNvSpPr>
          <p:nvPr>
            <p:ph type="title"/>
          </p:nvPr>
        </p:nvSpPr>
        <p:spPr>
          <a:xfrm>
            <a:off x="3359149" y="1520825"/>
            <a:ext cx="8281987" cy="1333057"/>
          </a:xfrm>
        </p:spPr>
        <p:txBody>
          <a:bodyPr wrap="square" anchor="t">
            <a:normAutofit/>
          </a:bodyPr>
          <a:lstStyle/>
          <a:p>
            <a:pPr>
              <a:lnSpc>
                <a:spcPct val="90000"/>
              </a:lnSpc>
            </a:pPr>
            <a:r>
              <a:rPr lang="en-US" sz="3400"/>
              <a:t>The Experiences of Tenure-track Librarians Who Supervise: A Balancing Act</a:t>
            </a:r>
          </a:p>
        </p:txBody>
      </p:sp>
      <p:sp>
        <p:nvSpPr>
          <p:cNvPr id="32" name="Oval 31">
            <a:extLst>
              <a:ext uri="{FF2B5EF4-FFF2-40B4-BE49-F238E27FC236}">
                <a16:creationId xmlns:a16="http://schemas.microsoft.com/office/drawing/2014/main" id="{504E6BD3-B518-46A4-9CC0-30D09555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9157" y="158455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A31FBE92-3FC2-48E4-874B-A5273A042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526" y="2488515"/>
            <a:ext cx="1262947" cy="1335600"/>
            <a:chOff x="2678417" y="2427951"/>
            <a:chExt cx="1262947" cy="1335600"/>
          </a:xfrm>
        </p:grpSpPr>
        <p:sp>
          <p:nvSpPr>
            <p:cNvPr id="35" name="Freeform: Shape 34">
              <a:extLst>
                <a:ext uri="{FF2B5EF4-FFF2-40B4-BE49-F238E27FC236}">
                  <a16:creationId xmlns:a16="http://schemas.microsoft.com/office/drawing/2014/main" id="{4F7C333A-2381-4657-ACDA-47654B21FA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74A5CCC1-7BBD-4F00-82CF-C7683D9FF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8" name="Freeform: Shape 37">
            <a:extLst>
              <a:ext uri="{FF2B5EF4-FFF2-40B4-BE49-F238E27FC236}">
                <a16:creationId xmlns:a16="http://schemas.microsoft.com/office/drawing/2014/main" id="{A0DAEA90-11E9-4069-BC2C-6F65C6C1C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600937" y="4090109"/>
            <a:ext cx="3682485" cy="1853969"/>
          </a:xfrm>
          <a:custGeom>
            <a:avLst/>
            <a:gdLst>
              <a:gd name="connsiteX0" fmla="*/ 3682485 w 3682485"/>
              <a:gd name="connsiteY0" fmla="*/ 1853969 h 1853969"/>
              <a:gd name="connsiteX1" fmla="*/ 2755500 w 3682485"/>
              <a:gd name="connsiteY1" fmla="*/ 1853969 h 1853969"/>
              <a:gd name="connsiteX2" fmla="*/ 1828517 w 3682485"/>
              <a:gd name="connsiteY2" fmla="*/ 926985 h 1853969"/>
              <a:gd name="connsiteX3" fmla="*/ 901534 w 3682485"/>
              <a:gd name="connsiteY3" fmla="*/ 1853969 h 1853969"/>
              <a:gd name="connsiteX4" fmla="*/ 293606 w 3682485"/>
              <a:gd name="connsiteY4" fmla="*/ 1853969 h 1853969"/>
              <a:gd name="connsiteX5" fmla="*/ 0 w 3682485"/>
              <a:gd name="connsiteY5" fmla="*/ 1560363 h 1853969"/>
              <a:gd name="connsiteX6" fmla="*/ 12215 w 3682485"/>
              <a:gd name="connsiteY6" fmla="*/ 1480329 h 1853969"/>
              <a:gd name="connsiteX7" fmla="*/ 1828517 w 3682485"/>
              <a:gd name="connsiteY7" fmla="*/ 0 h 1853969"/>
              <a:gd name="connsiteX8" fmla="*/ 3682485 w 3682485"/>
              <a:gd name="connsiteY8"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485" h="1853969">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508000" dist="101600" dir="96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0" name="Freeform: Shape 39">
            <a:extLst>
              <a:ext uri="{FF2B5EF4-FFF2-40B4-BE49-F238E27FC236}">
                <a16:creationId xmlns:a16="http://schemas.microsoft.com/office/drawing/2014/main" id="{E0E8189B-747E-48AE-99A9-1BEE68012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711129" y="3843994"/>
            <a:ext cx="3644147" cy="2149759"/>
          </a:xfrm>
          <a:custGeom>
            <a:avLst/>
            <a:gdLst>
              <a:gd name="connsiteX0" fmla="*/ 3644147 w 3644147"/>
              <a:gd name="connsiteY0" fmla="*/ 2149759 h 2149759"/>
              <a:gd name="connsiteX1" fmla="*/ 2717163 w 3644147"/>
              <a:gd name="connsiteY1" fmla="*/ 2149759 h 2149759"/>
              <a:gd name="connsiteX2" fmla="*/ 1790179 w 3644147"/>
              <a:gd name="connsiteY2" fmla="*/ 1074881 h 2149759"/>
              <a:gd name="connsiteX3" fmla="*/ 863196 w 3644147"/>
              <a:gd name="connsiteY3" fmla="*/ 2149759 h 2149759"/>
              <a:gd name="connsiteX4" fmla="*/ 551057 w 3644147"/>
              <a:gd name="connsiteY4" fmla="*/ 2149759 h 2149759"/>
              <a:gd name="connsiteX5" fmla="*/ 0 w 3644147"/>
              <a:gd name="connsiteY5" fmla="*/ 1598702 h 2149759"/>
              <a:gd name="connsiteX6" fmla="*/ 19562 w 3644147"/>
              <a:gd name="connsiteY6" fmla="*/ 1510486 h 2149759"/>
              <a:gd name="connsiteX7" fmla="*/ 1790179 w 3644147"/>
              <a:gd name="connsiteY7" fmla="*/ 0 h 2149759"/>
              <a:gd name="connsiteX8" fmla="*/ 3644147 w 3644147"/>
              <a:gd name="connsiteY8" fmla="*/ 2149759 h 2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147" h="2149759">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chemeClr val="bg2">
              <a:lumMod val="50000"/>
              <a:lumOff val="50000"/>
              <a:alpha val="6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0F784A-4A83-2D6A-0E35-7C22C67A1FF9}"/>
              </a:ext>
            </a:extLst>
          </p:cNvPr>
          <p:cNvSpPr>
            <a:spLocks noGrp="1"/>
          </p:cNvSpPr>
          <p:nvPr>
            <p:ph idx="1"/>
          </p:nvPr>
        </p:nvSpPr>
        <p:spPr>
          <a:xfrm>
            <a:off x="3377566" y="3052367"/>
            <a:ext cx="5418772" cy="3040458"/>
          </a:xfrm>
        </p:spPr>
        <p:txBody>
          <a:bodyPr vert="horz" lIns="0" tIns="0" rIns="0" bIns="0" rtlCol="0" anchor="t">
            <a:normAutofit/>
          </a:bodyPr>
          <a:lstStyle/>
          <a:p>
            <a:pPr marL="0" indent="0">
              <a:buNone/>
            </a:pPr>
            <a:r>
              <a:rPr lang="en-US" sz="2800" i="1">
                <a:ea typeface="+mn-lt"/>
                <a:cs typeface="+mn-lt"/>
              </a:rPr>
              <a:t>In what ways do the responsibilities of tenure-track librarians who supervise staff impact the amount of time they are able to devote to the requirements of tenure?</a:t>
            </a:r>
            <a:endParaRPr lang="en-US" sz="2800">
              <a:ea typeface="+mn-lt"/>
              <a:cs typeface="+mn-lt"/>
            </a:endParaRPr>
          </a:p>
        </p:txBody>
      </p:sp>
      <p:sp>
        <p:nvSpPr>
          <p:cNvPr id="42" name="Oval 41">
            <a:extLst>
              <a:ext uri="{FF2B5EF4-FFF2-40B4-BE49-F238E27FC236}">
                <a16:creationId xmlns:a16="http://schemas.microsoft.com/office/drawing/2014/main" id="{D9DE43D0-73AC-46B4-A39F-E66967A1F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0021470" y="292006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Freeform: Shape 43">
            <a:extLst>
              <a:ext uri="{FF2B5EF4-FFF2-40B4-BE49-F238E27FC236}">
                <a16:creationId xmlns:a16="http://schemas.microsoft.com/office/drawing/2014/main" id="{803C343E-7EAC-4512-955A-33B1833F2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1901768" y="4915975"/>
            <a:ext cx="214196" cy="701949"/>
          </a:xfrm>
          <a:custGeom>
            <a:avLst/>
            <a:gdLst>
              <a:gd name="connsiteX0" fmla="*/ 128682 w 214196"/>
              <a:gd name="connsiteY0" fmla="*/ 9479 h 701949"/>
              <a:gd name="connsiteX1" fmla="*/ 214196 w 214196"/>
              <a:gd name="connsiteY1" fmla="*/ 466589 h 701949"/>
              <a:gd name="connsiteX2" fmla="*/ 213337 w 214196"/>
              <a:gd name="connsiteY2" fmla="*/ 503724 h 701949"/>
              <a:gd name="connsiteX3" fmla="*/ 15112 w 214196"/>
              <a:gd name="connsiteY3" fmla="*/ 701949 h 701949"/>
              <a:gd name="connsiteX4" fmla="*/ 8417 w 214196"/>
              <a:gd name="connsiteY4" fmla="*/ 648207 h 701949"/>
              <a:gd name="connsiteX5" fmla="*/ 0 w 214196"/>
              <a:gd name="connsiteY5" fmla="*/ 466589 h 701949"/>
              <a:gd name="connsiteX6" fmla="*/ 107098 w 214196"/>
              <a:gd name="connsiteY6" fmla="*/ 0 h 701949"/>
              <a:gd name="connsiteX7" fmla="*/ 128682 w 214196"/>
              <a:gd name="connsiteY7" fmla="*/ 9479 h 7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96" h="701949">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078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04D5-039F-203B-BED5-497519651142}"/>
              </a:ext>
            </a:extLst>
          </p:cNvPr>
          <p:cNvSpPr>
            <a:spLocks noGrp="1"/>
          </p:cNvSpPr>
          <p:nvPr>
            <p:ph type="title"/>
          </p:nvPr>
        </p:nvSpPr>
        <p:spPr/>
        <p:txBody>
          <a:bodyPr/>
          <a:lstStyle/>
          <a:p>
            <a:r>
              <a:rPr lang="en-US"/>
              <a:t>What we learned</a:t>
            </a:r>
          </a:p>
        </p:txBody>
      </p:sp>
      <p:sp>
        <p:nvSpPr>
          <p:cNvPr id="3" name="Content Placeholder 2">
            <a:extLst>
              <a:ext uri="{FF2B5EF4-FFF2-40B4-BE49-F238E27FC236}">
                <a16:creationId xmlns:a16="http://schemas.microsoft.com/office/drawing/2014/main" id="{267276BF-E37B-EBBA-92FA-23B88439AB75}"/>
              </a:ext>
            </a:extLst>
          </p:cNvPr>
          <p:cNvSpPr>
            <a:spLocks noGrp="1"/>
          </p:cNvSpPr>
          <p:nvPr>
            <p:ph idx="1"/>
          </p:nvPr>
        </p:nvSpPr>
        <p:spPr/>
        <p:txBody>
          <a:bodyPr vert="horz" wrap="square" lIns="0" tIns="0" rIns="0" bIns="0" rtlCol="0" anchor="t">
            <a:normAutofit/>
          </a:bodyPr>
          <a:lstStyle/>
          <a:p>
            <a:pPr marL="0" indent="0">
              <a:buNone/>
            </a:pPr>
            <a:r>
              <a:rPr lang="en-US" sz="2800">
                <a:solidFill>
                  <a:srgbClr val="FFFFFF">
                    <a:alpha val="60000"/>
                  </a:srgbClr>
                </a:solidFill>
                <a:ea typeface="Source Sans Pro"/>
              </a:rPr>
              <a:t>Focus group participants felt more successful when provided mentorship with both supervision duties and getting started with scholarship.</a:t>
            </a:r>
          </a:p>
          <a:p>
            <a:pPr marL="0" indent="0">
              <a:buNone/>
            </a:pPr>
            <a:endParaRPr lang="en-US" sz="2800">
              <a:solidFill>
                <a:srgbClr val="FFFFFF">
                  <a:alpha val="60000"/>
                </a:srgbClr>
              </a:solidFill>
              <a:ea typeface="Source Sans Pro"/>
            </a:endParaRPr>
          </a:p>
        </p:txBody>
      </p:sp>
      <p:pic>
        <p:nvPicPr>
          <p:cNvPr id="4" name="Picture 3" descr="Mentor clip art image of two people on stair steps, the one on the higher step reaching back and holding the person on the lower step's hand. The image is a blue circle with people and stair steps in white.">
            <a:extLst>
              <a:ext uri="{FF2B5EF4-FFF2-40B4-BE49-F238E27FC236}">
                <a16:creationId xmlns:a16="http://schemas.microsoft.com/office/drawing/2014/main" id="{F7EE97B5-0520-02C6-3198-C052F50140F3}"/>
              </a:ext>
            </a:extLst>
          </p:cNvPr>
          <p:cNvPicPr>
            <a:picLocks noChangeAspect="1"/>
          </p:cNvPicPr>
          <p:nvPr/>
        </p:nvPicPr>
        <p:blipFill>
          <a:blip r:embed="rId2"/>
          <a:stretch>
            <a:fillRect/>
          </a:stretch>
        </p:blipFill>
        <p:spPr>
          <a:xfrm>
            <a:off x="7569843" y="3311324"/>
            <a:ext cx="2743200" cy="2743200"/>
          </a:xfrm>
          <a:prstGeom prst="rect">
            <a:avLst/>
          </a:prstGeom>
        </p:spPr>
      </p:pic>
    </p:spTree>
    <p:extLst>
      <p:ext uri="{BB962C8B-B14F-4D97-AF65-F5344CB8AC3E}">
        <p14:creationId xmlns:p14="http://schemas.microsoft.com/office/powerpoint/2010/main" val="401368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with a word bubble with a question mark with white text asking &quot;What is a mentor&quot; and black text answering &quot;a trusted counselor or guide.&quot; The background is yellow. ">
            <a:extLst>
              <a:ext uri="{FF2B5EF4-FFF2-40B4-BE49-F238E27FC236}">
                <a16:creationId xmlns:a16="http://schemas.microsoft.com/office/drawing/2014/main" id="{D09F6F44-11DB-DD32-3597-536FA0FFBB0E}"/>
              </a:ext>
            </a:extLst>
          </p:cNvPr>
          <p:cNvPicPr>
            <a:picLocks noChangeAspect="1"/>
          </p:cNvPicPr>
          <p:nvPr/>
        </p:nvPicPr>
        <p:blipFill rotWithShape="1">
          <a:blip r:embed="rId2"/>
          <a:srcRect r="-2" b="15603"/>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3" name="Rectangle 22">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958D7-8B46-A3DA-6D63-9328CCF62E0A}"/>
              </a:ext>
            </a:extLst>
          </p:cNvPr>
          <p:cNvSpPr>
            <a:spLocks noGrp="1"/>
          </p:cNvSpPr>
          <p:nvPr>
            <p:ph type="title"/>
          </p:nvPr>
        </p:nvSpPr>
        <p:spPr>
          <a:xfrm>
            <a:off x="550863" y="549275"/>
            <a:ext cx="7308849" cy="984885"/>
          </a:xfrm>
        </p:spPr>
        <p:txBody>
          <a:bodyPr vert="horz" wrap="square" lIns="0" tIns="0" rIns="0" bIns="0" rtlCol="0" anchor="ctr" anchorCtr="0">
            <a:normAutofit/>
          </a:bodyPr>
          <a:lstStyle/>
          <a:p>
            <a:r>
              <a:rPr lang="en-US" kern="1200" dirty="0">
                <a:latin typeface="+mj-lt"/>
                <a:ea typeface="+mj-ea"/>
                <a:cs typeface="+mj-cs"/>
              </a:rPr>
              <a:t>What</a:t>
            </a:r>
            <a:r>
              <a:rPr lang="en-US" dirty="0"/>
              <a:t> is</a:t>
            </a:r>
            <a:r>
              <a:rPr lang="en-US" kern="1200" dirty="0">
                <a:latin typeface="+mj-lt"/>
                <a:ea typeface="+mj-ea"/>
                <a:cs typeface="+mj-cs"/>
              </a:rPr>
              <a:t> </a:t>
            </a:r>
            <a:r>
              <a:rPr lang="en-US" dirty="0"/>
              <a:t>a</a:t>
            </a:r>
            <a:r>
              <a:rPr lang="en-US" kern="1200" dirty="0">
                <a:latin typeface="+mj-lt"/>
                <a:ea typeface="+mj-ea"/>
                <a:cs typeface="+mj-cs"/>
              </a:rPr>
              <a:t> </a:t>
            </a:r>
            <a:r>
              <a:rPr lang="en-US" dirty="0"/>
              <a:t>mentor</a:t>
            </a:r>
            <a:r>
              <a:rPr lang="en-US" kern="1200" dirty="0">
                <a:latin typeface="+mj-lt"/>
                <a:ea typeface="+mj-ea"/>
                <a:cs typeface="+mj-cs"/>
              </a:rPr>
              <a:t>?</a:t>
            </a:r>
          </a:p>
        </p:txBody>
      </p:sp>
      <p:sp>
        <p:nvSpPr>
          <p:cNvPr id="25" name="Rectangle 24">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16C5C4-2FC1-8FE4-8A31-692572BE2610}"/>
              </a:ext>
            </a:extLst>
          </p:cNvPr>
          <p:cNvSpPr txBox="1"/>
          <p:nvPr/>
        </p:nvSpPr>
        <p:spPr>
          <a:xfrm>
            <a:off x="10122370" y="6340593"/>
            <a:ext cx="195674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Wooden Man With Question Mark Speech Bubble b</a:t>
            </a:r>
            <a:r>
              <a:rPr lang="en-US" sz="800">
                <a:solidFill>
                  <a:schemeClr val="bg1"/>
                </a:solidFill>
                <a:ea typeface="+mn-lt"/>
                <a:cs typeface="+mn-lt"/>
              </a:rPr>
              <a:t>y </a:t>
            </a:r>
            <a:r>
              <a:rPr lang="en-US" sz="800" err="1">
                <a:solidFill>
                  <a:schemeClr val="bg1"/>
                </a:solidFill>
                <a:ea typeface="+mn-lt"/>
                <a:cs typeface="+mn-lt"/>
              </a:rPr>
              <a:t>christianchan</a:t>
            </a:r>
            <a:r>
              <a:rPr lang="en-US" sz="800">
                <a:solidFill>
                  <a:schemeClr val="bg1"/>
                </a:solidFill>
                <a:ea typeface="+mn-lt"/>
                <a:cs typeface="+mn-lt"/>
              </a:rPr>
              <a:t>/Adobe Stock</a:t>
            </a:r>
            <a:endParaRPr lang="en-US" sz="800">
              <a:solidFill>
                <a:schemeClr val="bg1"/>
              </a:solidFill>
              <a:ea typeface="Source Sans Pro"/>
            </a:endParaRPr>
          </a:p>
          <a:p>
            <a:pPr algn="l"/>
            <a:endParaRPr lang="en-US">
              <a:ea typeface="Source Sans Pro"/>
            </a:endParaRPr>
          </a:p>
        </p:txBody>
      </p:sp>
      <p:sp>
        <p:nvSpPr>
          <p:cNvPr id="4" name="TextBox 3">
            <a:extLst>
              <a:ext uri="{FF2B5EF4-FFF2-40B4-BE49-F238E27FC236}">
                <a16:creationId xmlns:a16="http://schemas.microsoft.com/office/drawing/2014/main" id="{7CB76D73-FD0D-0E63-0DC8-02DFF568ADCB}"/>
              </a:ext>
            </a:extLst>
          </p:cNvPr>
          <p:cNvSpPr txBox="1"/>
          <p:nvPr/>
        </p:nvSpPr>
        <p:spPr>
          <a:xfrm>
            <a:off x="6337609" y="4683512"/>
            <a:ext cx="53544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212529"/>
                </a:solidFill>
                <a:latin typeface="Helvetica"/>
                <a:cs typeface="Helvetica"/>
              </a:rPr>
              <a:t>a trusted counselor or guide</a:t>
            </a:r>
            <a:endParaRPr lang="en-US" sz="2800" b="1"/>
          </a:p>
        </p:txBody>
      </p:sp>
    </p:spTree>
    <p:extLst>
      <p:ext uri="{BB962C8B-B14F-4D97-AF65-F5344CB8AC3E}">
        <p14:creationId xmlns:p14="http://schemas.microsoft.com/office/powerpoint/2010/main" val="87408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55" name="Freeform: Shape 5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0" name="Rectangle 5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Background image of 9 stones being stacked, one on top of the other.">
            <a:extLst>
              <a:ext uri="{FF2B5EF4-FFF2-40B4-BE49-F238E27FC236}">
                <a16:creationId xmlns:a16="http://schemas.microsoft.com/office/drawing/2014/main" id="{5F381A1A-989A-160F-64B2-318FAB564B45}"/>
              </a:ext>
            </a:extLst>
          </p:cNvPr>
          <p:cNvPicPr>
            <a:picLocks noChangeAspect="1"/>
          </p:cNvPicPr>
          <p:nvPr/>
        </p:nvPicPr>
        <p:blipFill rotWithShape="1">
          <a:blip r:embed="rId2"/>
          <a:srcRect t="6333" b="9397"/>
          <a:stretch/>
        </p:blipFill>
        <p:spPr>
          <a:xfrm>
            <a:off x="20" y="1"/>
            <a:ext cx="12191980" cy="6857999"/>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1A54E-854F-64B7-D4EA-EB749F6A30ED}"/>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kern="1200">
                <a:solidFill>
                  <a:schemeClr val="tx1"/>
                </a:solidFill>
                <a:latin typeface="+mj-lt"/>
                <a:ea typeface="+mj-ea"/>
                <a:cs typeface="+mj-cs"/>
              </a:rPr>
              <a:t>Benefits of Mentorship</a:t>
            </a:r>
          </a:p>
        </p:txBody>
      </p:sp>
    </p:spTree>
    <p:extLst>
      <p:ext uri="{BB962C8B-B14F-4D97-AF65-F5344CB8AC3E}">
        <p14:creationId xmlns:p14="http://schemas.microsoft.com/office/powerpoint/2010/main" val="2624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D5B6B-861C-2026-C7AC-629FE42C3DD3}"/>
              </a:ext>
            </a:extLst>
          </p:cNvPr>
          <p:cNvSpPr>
            <a:spLocks noGrp="1"/>
          </p:cNvSpPr>
          <p:nvPr>
            <p:ph type="title"/>
          </p:nvPr>
        </p:nvSpPr>
        <p:spPr>
          <a:xfrm>
            <a:off x="550863" y="550800"/>
            <a:ext cx="7308850" cy="986400"/>
          </a:xfrm>
        </p:spPr>
        <p:txBody>
          <a:bodyPr wrap="square" anchor="ctr">
            <a:normAutofit/>
          </a:bodyPr>
          <a:lstStyle/>
          <a:p>
            <a:r>
              <a:rPr lang="en-US"/>
              <a:t>Benefits of Mentorship</a:t>
            </a:r>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769F8F-64F4-249C-8B6A-2A29C6A73425}"/>
              </a:ext>
            </a:extLst>
          </p:cNvPr>
          <p:cNvGraphicFramePr>
            <a:graphicFrameLocks noGrp="1"/>
          </p:cNvGraphicFramePr>
          <p:nvPr>
            <p:ph idx="1"/>
            <p:extLst>
              <p:ext uri="{D42A27DB-BD31-4B8C-83A1-F6EECF244321}">
                <p14:modId xmlns:p14="http://schemas.microsoft.com/office/powerpoint/2010/main" val="324201663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0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303EB-6539-F1A7-7956-747CB70C6307}"/>
              </a:ext>
            </a:extLst>
          </p:cNvPr>
          <p:cNvSpPr>
            <a:spLocks noGrp="1"/>
          </p:cNvSpPr>
          <p:nvPr>
            <p:ph type="title"/>
          </p:nvPr>
        </p:nvSpPr>
        <p:spPr>
          <a:xfrm>
            <a:off x="550864" y="756238"/>
            <a:ext cx="3565524" cy="1019485"/>
          </a:xfrm>
        </p:spPr>
        <p:txBody>
          <a:bodyPr wrap="square" anchor="b">
            <a:normAutofit/>
          </a:bodyPr>
          <a:lstStyle/>
          <a:p>
            <a:r>
              <a:rPr lang="en-US" sz="3200"/>
              <a:t>Four themes that emerged:</a:t>
            </a:r>
          </a:p>
        </p:txBody>
      </p:sp>
      <p:sp>
        <p:nvSpPr>
          <p:cNvPr id="3" name="Content Placeholder 2">
            <a:extLst>
              <a:ext uri="{FF2B5EF4-FFF2-40B4-BE49-F238E27FC236}">
                <a16:creationId xmlns:a16="http://schemas.microsoft.com/office/drawing/2014/main" id="{6AE0E471-F07A-D843-82A7-CC38B8C34DD0}"/>
              </a:ext>
            </a:extLst>
          </p:cNvPr>
          <p:cNvSpPr>
            <a:spLocks noGrp="1"/>
          </p:cNvSpPr>
          <p:nvPr>
            <p:ph idx="1"/>
          </p:nvPr>
        </p:nvSpPr>
        <p:spPr>
          <a:xfrm>
            <a:off x="494419" y="2113956"/>
            <a:ext cx="3621969" cy="3988276"/>
          </a:xfrm>
        </p:spPr>
        <p:txBody>
          <a:bodyPr vert="horz" lIns="0" tIns="0" rIns="0" bIns="0" rtlCol="0" anchor="t">
            <a:normAutofit/>
          </a:bodyPr>
          <a:lstStyle/>
          <a:p>
            <a:pPr>
              <a:lnSpc>
                <a:spcPct val="100000"/>
              </a:lnSpc>
            </a:pPr>
            <a:r>
              <a:rPr lang="en-US" sz="1800">
                <a:latin typeface="Arial"/>
                <a:cs typeface="Arial"/>
              </a:rPr>
              <a:t>Gives new tenure track librarians a start with research, scholarship, and service.</a:t>
            </a:r>
            <a:endParaRPr lang="en-US" sz="1800">
              <a:solidFill>
                <a:srgbClr val="FFFFFF">
                  <a:alpha val="60000"/>
                </a:srgbClr>
              </a:solidFill>
              <a:latin typeface="Arial"/>
              <a:cs typeface="Arial"/>
            </a:endParaRPr>
          </a:p>
          <a:p>
            <a:pPr>
              <a:lnSpc>
                <a:spcPct val="100000"/>
              </a:lnSpc>
            </a:pPr>
            <a:r>
              <a:rPr lang="en-US" sz="1800">
                <a:latin typeface="Arial"/>
                <a:cs typeface="Arial"/>
              </a:rPr>
              <a:t>Gives  new tenure track librarians a good start on their path towards attaining tenure.</a:t>
            </a:r>
            <a:endParaRPr lang="en-US" sz="1800">
              <a:solidFill>
                <a:srgbClr val="FFFFFF">
                  <a:alpha val="60000"/>
                </a:srgbClr>
              </a:solidFill>
              <a:latin typeface="Arial"/>
              <a:cs typeface="Arial"/>
            </a:endParaRPr>
          </a:p>
          <a:p>
            <a:pPr>
              <a:lnSpc>
                <a:spcPct val="100000"/>
              </a:lnSpc>
            </a:pPr>
            <a:r>
              <a:rPr lang="en-US" sz="1800">
                <a:latin typeface="Arial"/>
                <a:cs typeface="Arial"/>
              </a:rPr>
              <a:t>Gives new tenure track librarians someone to talk to and get advice from.</a:t>
            </a:r>
            <a:endParaRPr lang="en-US" sz="1800">
              <a:solidFill>
                <a:srgbClr val="FFFFFF">
                  <a:alpha val="60000"/>
                </a:srgbClr>
              </a:solidFill>
              <a:latin typeface="Arial"/>
              <a:cs typeface="Arial"/>
            </a:endParaRPr>
          </a:p>
          <a:p>
            <a:pPr>
              <a:lnSpc>
                <a:spcPct val="100000"/>
              </a:lnSpc>
            </a:pPr>
            <a:r>
              <a:rPr lang="en-US" sz="1800">
                <a:latin typeface="Arial"/>
                <a:cs typeface="Arial"/>
              </a:rPr>
              <a:t>Can offer support to help develop management and supervisory skills.</a:t>
            </a:r>
            <a:endParaRPr lang="en-US" sz="1800">
              <a:solidFill>
                <a:srgbClr val="FFFFFF">
                  <a:alpha val="60000"/>
                </a:srgbClr>
              </a:solidFill>
              <a:ea typeface="Source Sans Pro"/>
            </a:endParaRPr>
          </a:p>
        </p:txBody>
      </p:sp>
      <p:pic>
        <p:nvPicPr>
          <p:cNvPr id="5" name="Picture 4" descr="Plant growing in a concrete crack">
            <a:extLst>
              <a:ext uri="{FF2B5EF4-FFF2-40B4-BE49-F238E27FC236}">
                <a16:creationId xmlns:a16="http://schemas.microsoft.com/office/drawing/2014/main" id="{6DE1A611-10FE-1405-2377-7F7BF73E511D}"/>
              </a:ext>
            </a:extLst>
          </p:cNvPr>
          <p:cNvPicPr>
            <a:picLocks noChangeAspect="1"/>
          </p:cNvPicPr>
          <p:nvPr/>
        </p:nvPicPr>
        <p:blipFill rotWithShape="1">
          <a:blip r:embed="rId2"/>
          <a:srcRect l="12035" r="30385"/>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18" name="Group 17">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19" name="Freeform: Shape 18">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Oval 21">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4732227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2402</Words>
  <Application>Microsoft Office PowerPoint</Application>
  <PresentationFormat>Widescreen</PresentationFormat>
  <Paragraphs>187</Paragraphs>
  <Slides>36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Courier New</vt:lpstr>
      <vt:lpstr>Georgia Pro</vt:lpstr>
      <vt:lpstr>Helvetica</vt:lpstr>
      <vt:lpstr>Raleway</vt:lpstr>
      <vt:lpstr>Sitka Heading</vt:lpstr>
      <vt:lpstr>Source Sans Pro</vt:lpstr>
      <vt:lpstr>Times New Roman</vt:lpstr>
      <vt:lpstr>3DFloatVTI</vt:lpstr>
      <vt:lpstr>1_Presentation11</vt:lpstr>
      <vt:lpstr>Giving a Hand Up:  Why Mentorship Matters    Tammie Busch and Susan Howell</vt:lpstr>
      <vt:lpstr>Introductions</vt:lpstr>
      <vt:lpstr>Backstory</vt:lpstr>
      <vt:lpstr>The Experiences of Tenure-track Librarians Who Supervise: A Balancing Act</vt:lpstr>
      <vt:lpstr>What we learned</vt:lpstr>
      <vt:lpstr>What is a mentor?</vt:lpstr>
      <vt:lpstr>Benefits of Mentorship</vt:lpstr>
      <vt:lpstr>Benefits of Mentorship</vt:lpstr>
      <vt:lpstr>Four themes that emerged:</vt:lpstr>
      <vt:lpstr>Tenured Focus Group Participant #2 on research </vt:lpstr>
      <vt:lpstr>Mentorship helps new librarians get started with research by</vt:lpstr>
      <vt:lpstr>Research Committees</vt:lpstr>
      <vt:lpstr>Support &amp; Collaboration</vt:lpstr>
      <vt:lpstr>Roadmap  to tenure</vt:lpstr>
      <vt:lpstr>Confidant...  what our participants had to say: </vt:lpstr>
      <vt:lpstr>Support for supervisors</vt:lpstr>
      <vt:lpstr>How To Find a Mentor</vt:lpstr>
      <vt:lpstr>Types of Mentoring</vt:lpstr>
      <vt:lpstr>PowerPoint Presentation</vt:lpstr>
      <vt:lpstr>Formal Mentorship in Libraries</vt:lpstr>
      <vt:lpstr>Professional Organization Mentorship</vt:lpstr>
      <vt:lpstr>What did our focus group participants say about formal mentoring?</vt:lpstr>
      <vt:lpstr>Informal Mentorship</vt:lpstr>
      <vt:lpstr>What did our focus group participants say about informal mentoring?</vt:lpstr>
      <vt:lpstr>How To Be a Mentor</vt:lpstr>
      <vt:lpstr>PowerPoint Presentation</vt:lpstr>
      <vt:lpstr>Mentoring Competency Assessment (MCA)</vt:lpstr>
      <vt:lpstr>PowerPoint Presentation</vt:lpstr>
      <vt:lpstr>Focus Group Final Words</vt:lpstr>
      <vt:lpstr>PowerPoint Presentation</vt:lpstr>
      <vt:lpstr>In what ways have you received or provided mentorship?</vt:lpstr>
      <vt:lpstr>Your Responses:</vt:lpstr>
      <vt:lpstr>Your experiences:</vt:lpstr>
      <vt:lpstr>"I receive mentorship through an innovative program offered through the Wisconsin Library Association ALA Chapter. I am a public library employee looking for full time work in the library field and my mentor happens to be a director of a library system (2 counties, about 24 libraries). She helps in many ways, reviewing resumes and cover letters to general advice. I observed her lobby at Library Legislative Day. Also, the WLA offers training called LDI-Leadership Development Institute with mainly library director participation. I am not a library director, but I learned a lot of great communication and organizational information and it is a great way to network also."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Swanson, Nicole Marie</dc:creator>
  <cp:lastModifiedBy>Swanson, Nicole Marie</cp:lastModifiedBy>
  <cp:revision>16</cp:revision>
  <dcterms:created xsi:type="dcterms:W3CDTF">2023-08-13T14:32:38Z</dcterms:created>
  <dcterms:modified xsi:type="dcterms:W3CDTF">2023-10-18T14:56:45Z</dcterms:modified>
</cp:coreProperties>
</file>