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4"/>
  </p:sldMasterIdLst>
  <p:notesMasterIdLst>
    <p:notesMasterId r:id="rId30"/>
  </p:notesMasterIdLst>
  <p:sldIdLst>
    <p:sldId id="256" r:id="rId5"/>
    <p:sldId id="282" r:id="rId6"/>
    <p:sldId id="283" r:id="rId7"/>
    <p:sldId id="261" r:id="rId8"/>
    <p:sldId id="264" r:id="rId9"/>
    <p:sldId id="267" r:id="rId10"/>
    <p:sldId id="263" r:id="rId11"/>
    <p:sldId id="268" r:id="rId12"/>
    <p:sldId id="271" r:id="rId13"/>
    <p:sldId id="269" r:id="rId14"/>
    <p:sldId id="270" r:id="rId15"/>
    <p:sldId id="273" r:id="rId16"/>
    <p:sldId id="290" r:id="rId17"/>
    <p:sldId id="291" r:id="rId18"/>
    <p:sldId id="286" r:id="rId19"/>
    <p:sldId id="287" r:id="rId20"/>
    <p:sldId id="274" r:id="rId21"/>
    <p:sldId id="275" r:id="rId22"/>
    <p:sldId id="277" r:id="rId23"/>
    <p:sldId id="278" r:id="rId24"/>
    <p:sldId id="280" r:id="rId25"/>
    <p:sldId id="289" r:id="rId26"/>
    <p:sldId id="288" r:id="rId27"/>
    <p:sldId id="284"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0" autoAdjust="0"/>
    <p:restoredTop sz="94660"/>
  </p:normalViewPr>
  <p:slideViewPr>
    <p:cSldViewPr snapToGrid="0">
      <p:cViewPr varScale="1">
        <p:scale>
          <a:sx n="98" d="100"/>
          <a:sy n="98" d="100"/>
        </p:scale>
        <p:origin x="3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E47BC-E6DD-4B72-B02F-0913DBF1CB11}"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A38D-E51A-4B67-810C-6BDD04E85E8F}" type="slidenum">
              <a:rPr lang="en-US" smtClean="0"/>
              <a:t>‹#›</a:t>
            </a:fld>
            <a:endParaRPr lang="en-US"/>
          </a:p>
        </p:txBody>
      </p:sp>
    </p:spTree>
    <p:extLst>
      <p:ext uri="{BB962C8B-B14F-4D97-AF65-F5344CB8AC3E}">
        <p14:creationId xmlns:p14="http://schemas.microsoft.com/office/powerpoint/2010/main" val="240162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72CA47-4EEE-4777-8357-44AC101A38CB}" type="datetime1">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42721617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342556-1390-48E2-B9B6-F3FF502E8058}" type="datetime1">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199843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84DF5-F31A-42B3-BFB7-A2FB4D886AE3}" type="datetime1">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54852682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5A689C-D24D-45F6-B84B-FD3B8ECA8A69}" type="datetime1">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205401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68B0AA-A7E9-453A-85EF-574B1A3E0574}" type="datetime1">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311972074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B606527-CD3B-417F-82EA-35AF002BEE6D}" type="datetime1">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379249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B63DA-10D0-4FC9-94EB-D201D91E9DF6}" type="datetime1">
              <a:rPr lang="en-US" smtClean="0"/>
              <a:t>9/23/2025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218404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0DAD12-6316-4835-A06E-F948F842D5CA}" type="datetime1">
              <a:rPr lang="en-US" smtClean="0"/>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32721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39317-789F-44C6-9099-CE4CEBF5F1D8}" type="datetime1">
              <a:rPr lang="en-US" smtClean="0"/>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13504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5F9AD6-E1FC-40D5-B0FA-A7EEBB05B56A}" type="datetime1">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304524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1D6B3-06EA-42ED-998C-E472F028B8A9}" type="datetime1">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03DEA-F23C-45EC-9BDE-07FA344BED3B}" type="slidenum">
              <a:rPr lang="en-US" smtClean="0"/>
              <a:t>‹#›</a:t>
            </a:fld>
            <a:endParaRPr lang="en-US" dirty="0"/>
          </a:p>
        </p:txBody>
      </p:sp>
    </p:spTree>
    <p:extLst>
      <p:ext uri="{BB962C8B-B14F-4D97-AF65-F5344CB8AC3E}">
        <p14:creationId xmlns:p14="http://schemas.microsoft.com/office/powerpoint/2010/main" val="93175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101B01B9-2300-4339-A249-69D76EA3C853}" type="datetime1">
              <a:rPr lang="en-US" smtClean="0"/>
              <a:pPr/>
              <a:t>9/23/2025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FF66CC"/>
                </a:solidFill>
              </a:defRPr>
            </a:lvl1pPr>
          </a:lstStyle>
          <a:p>
            <a:fld id="{16803DEA-F23C-45EC-9BDE-07FA344BED3B}" type="slidenum">
              <a:rPr lang="en-US" smtClean="0"/>
              <a:pPr/>
              <a:t>‹#›</a:t>
            </a:fld>
            <a:endParaRPr lang="en-US" dirty="0"/>
          </a:p>
        </p:txBody>
      </p:sp>
    </p:spTree>
    <p:extLst>
      <p:ext uri="{BB962C8B-B14F-4D97-AF65-F5344CB8AC3E}">
        <p14:creationId xmlns:p14="http://schemas.microsoft.com/office/powerpoint/2010/main" val="2906149222"/>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66CC"/>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66CC"/>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66CC"/>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66CC"/>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66CC"/>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iadp.ahs.illinois.edu/"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www.accessibilityassociation.org/s/certified-professional-web-accessibility"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ricdrown.uneportfolio.org/chunkin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alexandersandberg.com/tabs-for-accessibili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P7JOvPCl35I&amp;t=38s"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citl.illinois.edu/citl-101/teaching-learning/myca/document-a11y-guides/word-a11y-guide" TargetMode="External"/><Relationship Id="rId3" Type="http://schemas.openxmlformats.org/officeDocument/2006/relationships/hyperlink" Target="tel:217-300-3408" TargetMode="External"/><Relationship Id="rId7" Type="http://schemas.openxmlformats.org/officeDocument/2006/relationships/hyperlink" Target="https://support.microsoft.com/en-us/office/office-accessibility-center-resources-for-people-with-disabilities-ecab0fcf-d143-4fe8-a2ff-6cd596bddc6d?ui=en-us&amp;rs=en-us&amp;ad=us" TargetMode="External"/><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hyperlink" Target="https://mediaspace.illinois.edu/media/t/1_l13cihkz" TargetMode="External"/><Relationship Id="rId11" Type="http://schemas.openxmlformats.org/officeDocument/2006/relationships/hyperlink" Target="https://www.accessibilityassociation.org/s/certification" TargetMode="External"/><Relationship Id="rId5" Type="http://schemas.openxmlformats.org/officeDocument/2006/relationships/hyperlink" Target="https://mediaspace.illinois.edu/media/t/1_bbp8amf5" TargetMode="External"/><Relationship Id="rId10" Type="http://schemas.openxmlformats.org/officeDocument/2006/relationships/hyperlink" Target="Information%20Accessibility%20Design%20and%20Policy%20(IADP)" TargetMode="External"/><Relationship Id="rId4" Type="http://schemas.openxmlformats.org/officeDocument/2006/relationships/hyperlink" Target="mailto:mcmccar2@uillinois.edu" TargetMode="External"/><Relationship Id="rId9" Type="http://schemas.openxmlformats.org/officeDocument/2006/relationships/hyperlink" Target="https://answers.uillinois.edu/training/14750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news-room/fact-sheets/detail/disability-and-health"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pexels.com/@shvetsa" TargetMode="External"/><Relationship Id="rId4" Type="http://schemas.openxmlformats.org/officeDocument/2006/relationships/hyperlink" Target="https://www.cdc.gov/ncbddd/disabilityandhealth/infographic-disability-impacts-all.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thecplawyer.com/other-legal-services/education-advocacy/section-504/parents-gui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exeze58p1v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A91773-E484-2793-4AEE-5CA727DD99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649206"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19215E-2BE1-4959-8891-8019B728E83E}"/>
              </a:ext>
            </a:extLst>
          </p:cNvPr>
          <p:cNvSpPr>
            <a:spLocks noGrp="1"/>
          </p:cNvSpPr>
          <p:nvPr>
            <p:ph type="ctrTitle"/>
          </p:nvPr>
        </p:nvSpPr>
        <p:spPr>
          <a:xfrm>
            <a:off x="2683349" y="1911531"/>
            <a:ext cx="9508651" cy="1872866"/>
          </a:xfrm>
          <a:solidFill>
            <a:schemeClr val="bg1">
              <a:alpha val="25000"/>
            </a:schemeClr>
          </a:solidFill>
        </p:spPr>
        <p:txBody>
          <a:bodyPr anchor="b">
            <a:noAutofit/>
          </a:bodyPr>
          <a:lstStyle/>
          <a:p>
            <a:pPr algn="l"/>
            <a:r>
              <a:rPr lang="en-US" sz="6600" b="1" dirty="0">
                <a:ln>
                  <a:solidFill>
                    <a:sysClr val="windowText" lastClr="000000"/>
                  </a:solidFill>
                </a:ln>
                <a:effectLst>
                  <a:outerShdw blurRad="50800" dist="38100" dir="2700000" algn="tl" rotWithShape="0">
                    <a:prstClr val="black">
                      <a:alpha val="40000"/>
                    </a:prstClr>
                  </a:outerShdw>
                </a:effectLst>
                <a:latin typeface="Calibri Light" panose="020F0302020204030204" pitchFamily="34" charset="0"/>
                <a:ea typeface="Calibri Light" panose="020F0302020204030204" pitchFamily="34" charset="0"/>
                <a:cs typeface="Calibri Light" panose="020F0302020204030204" pitchFamily="34" charset="0"/>
              </a:rPr>
              <a:t>ADA Title II </a:t>
            </a:r>
            <a:br>
              <a:rPr lang="en-US" sz="6600" b="1" dirty="0">
                <a:ln>
                  <a:solidFill>
                    <a:sysClr val="windowText" lastClr="000000"/>
                  </a:solidFill>
                </a:ln>
                <a:effectLst>
                  <a:outerShdw blurRad="50800" dist="38100" dir="2700000" algn="tl" rotWithShape="0">
                    <a:prstClr val="black">
                      <a:alpha val="40000"/>
                    </a:prstClr>
                  </a:outerShdw>
                </a:effectLst>
                <a:latin typeface="Calibri Light" panose="020F0302020204030204" pitchFamily="34" charset="0"/>
                <a:ea typeface="Calibri Light" panose="020F0302020204030204" pitchFamily="34" charset="0"/>
                <a:cs typeface="Calibri Light" panose="020F0302020204030204" pitchFamily="34" charset="0"/>
              </a:rPr>
            </a:br>
            <a:r>
              <a:rPr lang="en-US" sz="6600" b="1" dirty="0">
                <a:ln>
                  <a:solidFill>
                    <a:sysClr val="windowText" lastClr="000000"/>
                  </a:solidFill>
                </a:ln>
                <a:effectLst>
                  <a:outerShdw blurRad="50800" dist="38100" dir="2700000" algn="tl" rotWithShape="0">
                    <a:prstClr val="black">
                      <a:alpha val="40000"/>
                    </a:prstClr>
                  </a:outerShdw>
                </a:effectLst>
                <a:latin typeface="Calibri Light" panose="020F0302020204030204" pitchFamily="34" charset="0"/>
                <a:ea typeface="Calibri Light" panose="020F0302020204030204" pitchFamily="34" charset="0"/>
                <a:cs typeface="Calibri Light" panose="020F0302020204030204" pitchFamily="34" charset="0"/>
              </a:rPr>
              <a:t>Toolkit for Libraries</a:t>
            </a:r>
          </a:p>
        </p:txBody>
      </p:sp>
      <p:sp>
        <p:nvSpPr>
          <p:cNvPr id="3" name="Subtitle 2">
            <a:extLst>
              <a:ext uri="{FF2B5EF4-FFF2-40B4-BE49-F238E27FC236}">
                <a16:creationId xmlns:a16="http://schemas.microsoft.com/office/drawing/2014/main" id="{8F124220-7123-4832-845B-CF8EC391644C}"/>
              </a:ext>
            </a:extLst>
          </p:cNvPr>
          <p:cNvSpPr>
            <a:spLocks noGrp="1"/>
          </p:cNvSpPr>
          <p:nvPr>
            <p:ph type="subTitle" idx="1"/>
          </p:nvPr>
        </p:nvSpPr>
        <p:spPr>
          <a:xfrm>
            <a:off x="2683349" y="4224729"/>
            <a:ext cx="9508651" cy="1979321"/>
          </a:xfrm>
          <a:solidFill>
            <a:schemeClr val="bg1">
              <a:alpha val="25000"/>
            </a:schemeClr>
          </a:solidFill>
          <a:ln>
            <a:noFill/>
          </a:ln>
        </p:spPr>
        <p:txBody>
          <a:bodyPr anchor="t">
            <a:normAutofit fontScale="92500" lnSpcReduction="10000"/>
          </a:bodyPr>
          <a:lstStyle/>
          <a:p>
            <a:pPr algn="l"/>
            <a:r>
              <a:rPr lang="en-US" sz="3600" b="1" dirty="0">
                <a:effectLst>
                  <a:outerShdw blurRad="50800" dist="38100" dir="2700000" algn="tl" rotWithShape="0">
                    <a:prstClr val="black">
                      <a:alpha val="40000"/>
                    </a:prstClr>
                  </a:outerShdw>
                </a:effectLst>
                <a:latin typeface="Calibri Light" panose="020F0302020204030204" pitchFamily="34" charset="0"/>
                <a:ea typeface="Calibri Light" panose="020F0302020204030204" pitchFamily="34" charset="0"/>
                <a:cs typeface="Calibri Light" panose="020F0302020204030204" pitchFamily="34" charset="0"/>
              </a:rPr>
              <a:t>Accessible Documents and Emails </a:t>
            </a:r>
          </a:p>
          <a:p>
            <a:pPr algn="l"/>
            <a:r>
              <a:rPr lang="en-US" sz="2800" dirty="0">
                <a:ln w="12700">
                  <a:noFill/>
                </a:ln>
              </a:rPr>
              <a:t>Mark McCarthy, MSIM, </a:t>
            </a:r>
            <a:r>
              <a:rPr lang="en-US" sz="2800" dirty="0">
                <a:ln w="12700">
                  <a:noFill/>
                </a:ln>
                <a:solidFill>
                  <a:srgbClr val="FF00FF"/>
                </a:solidFill>
                <a:hlinkClick r:id="rId3">
                  <a:extLst>
                    <a:ext uri="{A12FA001-AC4F-418D-AE19-62706E023703}">
                      <ahyp:hlinkClr xmlns:ahyp="http://schemas.microsoft.com/office/drawing/2018/hyperlinkcolor" val="tx"/>
                    </a:ext>
                  </a:extLst>
                </a:hlinkClick>
              </a:rPr>
              <a:t>IADP</a:t>
            </a:r>
            <a:r>
              <a:rPr lang="en-US" sz="2800" dirty="0">
                <a:ln w="12700">
                  <a:noFill/>
                </a:ln>
              </a:rPr>
              <a:t>, </a:t>
            </a:r>
            <a:r>
              <a:rPr lang="en-US" sz="2800" dirty="0">
                <a:ln w="12700">
                  <a:noFill/>
                </a:ln>
                <a:solidFill>
                  <a:srgbClr val="FF00FF"/>
                </a:solidFill>
                <a:hlinkClick r:id="rId4">
                  <a:extLst>
                    <a:ext uri="{A12FA001-AC4F-418D-AE19-62706E023703}">
                      <ahyp:hlinkClr xmlns:ahyp="http://schemas.microsoft.com/office/drawing/2018/hyperlinkcolor" val="tx"/>
                    </a:ext>
                  </a:extLst>
                </a:hlinkClick>
              </a:rPr>
              <a:t>CPWA</a:t>
            </a:r>
            <a:endParaRPr lang="en-US" sz="2800" dirty="0">
              <a:ln w="12700">
                <a:noFill/>
              </a:ln>
              <a:solidFill>
                <a:srgbClr val="FF00FF"/>
              </a:solidFill>
            </a:endParaRPr>
          </a:p>
          <a:p>
            <a:pPr algn="l"/>
            <a:endParaRPr lang="en-US" sz="28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3000" b="1" dirty="0">
                <a:latin typeface="Calibri Light" panose="020F0302020204030204" pitchFamily="34" charset="0"/>
                <a:ea typeface="Calibri Light" panose="020F0302020204030204" pitchFamily="34" charset="0"/>
                <a:cs typeface="Calibri Light" panose="020F0302020204030204" pitchFamily="34" charset="0"/>
              </a:rPr>
              <a:t>Zoom’s live transcript is available on the Show Captions menu.</a:t>
            </a:r>
          </a:p>
        </p:txBody>
      </p:sp>
      <p:sp>
        <p:nvSpPr>
          <p:cNvPr id="6" name="Slide Number Placeholder 5">
            <a:extLst>
              <a:ext uri="{FF2B5EF4-FFF2-40B4-BE49-F238E27FC236}">
                <a16:creationId xmlns:a16="http://schemas.microsoft.com/office/drawing/2014/main" id="{AD16BFFA-7295-4732-BB15-CB6992C4237E}"/>
              </a:ext>
            </a:extLst>
          </p:cNvPr>
          <p:cNvSpPr>
            <a:spLocks noGrp="1"/>
          </p:cNvSpPr>
          <p:nvPr>
            <p:ph type="sldNum" sz="quarter" idx="12"/>
          </p:nvPr>
        </p:nvSpPr>
        <p:spPr/>
        <p:txBody>
          <a:bodyPr/>
          <a:lstStyle/>
          <a:p>
            <a:fld id="{16803DEA-F23C-45EC-9BDE-07FA344BED3B}" type="slidenum">
              <a:rPr lang="en-US" smtClean="0"/>
              <a:t>1</a:t>
            </a:fld>
            <a:endParaRPr lang="en-US" dirty="0"/>
          </a:p>
        </p:txBody>
      </p:sp>
      <p:grpSp>
        <p:nvGrpSpPr>
          <p:cNvPr id="15" name="Group 14">
            <a:extLst>
              <a:ext uri="{FF2B5EF4-FFF2-40B4-BE49-F238E27FC236}">
                <a16:creationId xmlns:a16="http://schemas.microsoft.com/office/drawing/2014/main" id="{6D6AA0A2-D852-9A37-1A24-0594053A614D}"/>
              </a:ext>
            </a:extLst>
          </p:cNvPr>
          <p:cNvGrpSpPr>
            <a:grpSpLocks/>
          </p:cNvGrpSpPr>
          <p:nvPr/>
        </p:nvGrpSpPr>
        <p:grpSpPr>
          <a:xfrm>
            <a:off x="308549" y="1909064"/>
            <a:ext cx="1990242" cy="2568055"/>
            <a:chOff x="308549" y="1909064"/>
            <a:chExt cx="1990242" cy="2568055"/>
          </a:xfrm>
          <a:solidFill>
            <a:srgbClr val="FF00FF"/>
          </a:solidFill>
          <a:effectLst>
            <a:outerShdw blurRad="50800" dist="38100" dir="2700000" algn="tl" rotWithShape="0">
              <a:prstClr val="black">
                <a:alpha val="40000"/>
              </a:prstClr>
            </a:outerShdw>
          </a:effectLst>
        </p:grpSpPr>
        <p:sp>
          <p:nvSpPr>
            <p:cNvPr id="9" name="Freeform 8">
              <a:extLst>
                <a:ext uri="{FF2B5EF4-FFF2-40B4-BE49-F238E27FC236}">
                  <a16:creationId xmlns:a16="http://schemas.microsoft.com/office/drawing/2014/main" id="{32E385DB-1068-DB51-A13F-F20B67CBDFFE}"/>
                </a:ext>
              </a:extLst>
            </p:cNvPr>
            <p:cNvSpPr>
              <a:spLocks/>
            </p:cNvSpPr>
            <p:nvPr/>
          </p:nvSpPr>
          <p:spPr>
            <a:xfrm>
              <a:off x="308549" y="1909064"/>
              <a:ext cx="1990242" cy="2568055"/>
            </a:xfrm>
            <a:custGeom>
              <a:avLst/>
              <a:gdLst>
                <a:gd name="connsiteX0" fmla="*/ 192604 w 1990242"/>
                <a:gd name="connsiteY0" fmla="*/ 2375451 h 2568055"/>
                <a:gd name="connsiteX1" fmla="*/ 192604 w 1990242"/>
                <a:gd name="connsiteY1" fmla="*/ 192604 h 2568055"/>
                <a:gd name="connsiteX2" fmla="*/ 995121 w 1990242"/>
                <a:gd name="connsiteY2" fmla="*/ 192604 h 2568055"/>
                <a:gd name="connsiteX3" fmla="*/ 995121 w 1990242"/>
                <a:gd name="connsiteY3" fmla="*/ 866719 h 2568055"/>
                <a:gd name="connsiteX4" fmla="*/ 1797639 w 1990242"/>
                <a:gd name="connsiteY4" fmla="*/ 866719 h 2568055"/>
                <a:gd name="connsiteX5" fmla="*/ 1797639 w 1990242"/>
                <a:gd name="connsiteY5" fmla="*/ 2375451 h 2568055"/>
                <a:gd name="connsiteX6" fmla="*/ 192604 w 1990242"/>
                <a:gd name="connsiteY6" fmla="*/ 2375451 h 2568055"/>
                <a:gd name="connsiteX7" fmla="*/ 1187726 w 1990242"/>
                <a:gd name="connsiteY7" fmla="*/ 272856 h 2568055"/>
                <a:gd name="connsiteX8" fmla="*/ 1588984 w 1990242"/>
                <a:gd name="connsiteY8" fmla="*/ 674114 h 2568055"/>
                <a:gd name="connsiteX9" fmla="*/ 1187726 w 1990242"/>
                <a:gd name="connsiteY9" fmla="*/ 674114 h 2568055"/>
                <a:gd name="connsiteX10" fmla="*/ 1187726 w 1990242"/>
                <a:gd name="connsiteY10" fmla="*/ 272856 h 2568055"/>
                <a:gd name="connsiteX11" fmla="*/ 1187726 w 1990242"/>
                <a:gd name="connsiteY11" fmla="*/ 0 h 2568055"/>
                <a:gd name="connsiteX12" fmla="*/ 0 w 1990242"/>
                <a:gd name="connsiteY12" fmla="*/ 0 h 2568055"/>
                <a:gd name="connsiteX13" fmla="*/ 0 w 1990242"/>
                <a:gd name="connsiteY13" fmla="*/ 2568055 h 2568055"/>
                <a:gd name="connsiteX14" fmla="*/ 1990243 w 1990242"/>
                <a:gd name="connsiteY14" fmla="*/ 2568055 h 2568055"/>
                <a:gd name="connsiteX15" fmla="*/ 1990243 w 1990242"/>
                <a:gd name="connsiteY15" fmla="*/ 706215 h 2568055"/>
                <a:gd name="connsiteX16" fmla="*/ 1187726 w 1990242"/>
                <a:gd name="connsiteY16" fmla="*/ 0 h 256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0242" h="2568055">
                  <a:moveTo>
                    <a:pt x="192604" y="2375451"/>
                  </a:moveTo>
                  <a:lnTo>
                    <a:pt x="192604" y="192604"/>
                  </a:lnTo>
                  <a:lnTo>
                    <a:pt x="995121" y="192604"/>
                  </a:lnTo>
                  <a:lnTo>
                    <a:pt x="995121" y="866719"/>
                  </a:lnTo>
                  <a:lnTo>
                    <a:pt x="1797639" y="866719"/>
                  </a:lnTo>
                  <a:lnTo>
                    <a:pt x="1797639" y="2375451"/>
                  </a:lnTo>
                  <a:lnTo>
                    <a:pt x="192604" y="2375451"/>
                  </a:lnTo>
                  <a:close/>
                  <a:moveTo>
                    <a:pt x="1187726" y="272856"/>
                  </a:moveTo>
                  <a:lnTo>
                    <a:pt x="1588984" y="674114"/>
                  </a:lnTo>
                  <a:lnTo>
                    <a:pt x="1187726" y="674114"/>
                  </a:lnTo>
                  <a:lnTo>
                    <a:pt x="1187726" y="272856"/>
                  </a:lnTo>
                  <a:close/>
                  <a:moveTo>
                    <a:pt x="1187726" y="0"/>
                  </a:moveTo>
                  <a:lnTo>
                    <a:pt x="0" y="0"/>
                  </a:lnTo>
                  <a:lnTo>
                    <a:pt x="0" y="2568055"/>
                  </a:lnTo>
                  <a:lnTo>
                    <a:pt x="1990243" y="2568055"/>
                  </a:lnTo>
                  <a:lnTo>
                    <a:pt x="1990243" y="706215"/>
                  </a:lnTo>
                  <a:lnTo>
                    <a:pt x="1187726" y="0"/>
                  </a:lnTo>
                  <a:close/>
                </a:path>
              </a:pathLst>
            </a:custGeom>
            <a:grpFill/>
            <a:ln w="32048" cap="flat">
              <a:no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F05F68E0-572B-417A-AC65-CE538770DEC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224" y="2709948"/>
              <a:ext cx="1598895" cy="1598895"/>
            </a:xfrm>
            <a:prstGeom prst="rect">
              <a:avLst/>
            </a:prstGeom>
          </p:spPr>
        </p:pic>
      </p:grpSp>
      <p:sp>
        <p:nvSpPr>
          <p:cNvPr id="4" name="Rectangle 3">
            <a:extLst>
              <a:ext uri="{FF2B5EF4-FFF2-40B4-BE49-F238E27FC236}">
                <a16:creationId xmlns:a16="http://schemas.microsoft.com/office/drawing/2014/main" id="{1330D3AD-12BA-B57F-F39A-0AD114912B95}"/>
              </a:ext>
            </a:extLst>
          </p:cNvPr>
          <p:cNvSpPr/>
          <p:nvPr/>
        </p:nvSpPr>
        <p:spPr>
          <a:xfrm>
            <a:off x="1524000" y="-7324"/>
            <a:ext cx="10668000" cy="97710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5" name="Picture 4" descr="Professional Development Alliance of Library Consortia logo with a spining blue circle with tails in navy, blue, and light orange followed by professional development alliance in blue text and of library consortia in orange text on a white background. ">
            <a:extLst>
              <a:ext uri="{FF2B5EF4-FFF2-40B4-BE49-F238E27FC236}">
                <a16:creationId xmlns:a16="http://schemas.microsoft.com/office/drawing/2014/main" id="{FFCF4379-84F7-C293-367D-57C9960F56D8}"/>
              </a:ext>
            </a:extLst>
          </p:cNvPr>
          <p:cNvPicPr>
            <a:picLocks noChangeAspect="1"/>
          </p:cNvPicPr>
          <p:nvPr/>
        </p:nvPicPr>
        <p:blipFill>
          <a:blip r:embed="rId7"/>
          <a:stretch>
            <a:fillRect/>
          </a:stretch>
        </p:blipFill>
        <p:spPr>
          <a:xfrm>
            <a:off x="9745981" y="-860"/>
            <a:ext cx="2446019" cy="970642"/>
          </a:xfrm>
          <a:prstGeom prst="rect">
            <a:avLst/>
          </a:prstGeom>
        </p:spPr>
      </p:pic>
      <p:pic>
        <p:nvPicPr>
          <p:cNvPr id="7" name="Picture 6" descr="CARLI: Consortium of Academic and Research Libraries in Illinois logo with tilted hashtag in olive, green, teal, blue, and purple with text CARLI in purple on a while background. After a grey line, purple text Consortium of Academic and Research Libraries in Illinois displays. &#10;">
            <a:extLst>
              <a:ext uri="{FF2B5EF4-FFF2-40B4-BE49-F238E27FC236}">
                <a16:creationId xmlns:a16="http://schemas.microsoft.com/office/drawing/2014/main" id="{56E6FF6A-8218-39D9-23CC-C690434C6619}"/>
              </a:ext>
            </a:extLst>
          </p:cNvPr>
          <p:cNvPicPr>
            <a:picLocks noChangeAspect="1"/>
          </p:cNvPicPr>
          <p:nvPr/>
        </p:nvPicPr>
        <p:blipFill>
          <a:blip r:embed="rId8"/>
          <a:stretch>
            <a:fillRect/>
          </a:stretch>
        </p:blipFill>
        <p:spPr>
          <a:xfrm>
            <a:off x="0" y="2"/>
            <a:ext cx="5231219" cy="963646"/>
          </a:xfrm>
          <a:prstGeom prst="rect">
            <a:avLst/>
          </a:prstGeom>
        </p:spPr>
      </p:pic>
      <p:sp>
        <p:nvSpPr>
          <p:cNvPr id="11" name="TextBox 10">
            <a:extLst>
              <a:ext uri="{FF2B5EF4-FFF2-40B4-BE49-F238E27FC236}">
                <a16:creationId xmlns:a16="http://schemas.microsoft.com/office/drawing/2014/main" id="{0BE445F6-17F9-B035-E69E-CDA6F7D509F5}"/>
              </a:ext>
            </a:extLst>
          </p:cNvPr>
          <p:cNvSpPr txBox="1"/>
          <p:nvPr/>
        </p:nvSpPr>
        <p:spPr>
          <a:xfrm>
            <a:off x="-62405" y="6567586"/>
            <a:ext cx="6915150" cy="307777"/>
          </a:xfrm>
          <a:prstGeom prst="rect">
            <a:avLst/>
          </a:prstGeom>
          <a:noFill/>
        </p:spPr>
        <p:txBody>
          <a:bodyPr wrap="square">
            <a:spAutoFit/>
          </a:bodyPr>
          <a:lstStyle/>
          <a:p>
            <a:pPr algn="l"/>
            <a:r>
              <a:rPr lang="en-US" sz="1400" dirty="0">
                <a:ln w="12700">
                  <a:noFill/>
                </a:ln>
                <a:effectLst>
                  <a:outerShdw blurRad="50800" dist="38100" dir="2700000" algn="tl" rotWithShape="0">
                    <a:prstClr val="black">
                      <a:alpha val="40000"/>
                    </a:prstClr>
                  </a:outerShdw>
                </a:effectLst>
              </a:rPr>
              <a:t>BG: Pearls Before Swine by Stephan Pastis</a:t>
            </a:r>
          </a:p>
        </p:txBody>
      </p:sp>
    </p:spTree>
    <p:extLst>
      <p:ext uri="{BB962C8B-B14F-4D97-AF65-F5344CB8AC3E}">
        <p14:creationId xmlns:p14="http://schemas.microsoft.com/office/powerpoint/2010/main" val="95682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Lists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0" lvl="0" indent="0" algn="l" rtl="0">
              <a:spcBef>
                <a:spcPts val="0"/>
              </a:spcBef>
              <a:spcAft>
                <a:spcPts val="0"/>
              </a:spcAft>
              <a:buClr>
                <a:srgbClr val="FF66CC"/>
              </a:buClr>
              <a:buSzPts val="2850"/>
              <a:buNone/>
            </a:pPr>
            <a:r>
              <a:rPr lang="en-US" sz="2800" dirty="0"/>
              <a:t>You may be more familiar with lists, since </a:t>
            </a:r>
            <a:r>
              <a:rPr lang="en-US" dirty="0"/>
              <a:t>W</a:t>
            </a:r>
            <a:r>
              <a:rPr lang="en-US" sz="2800" dirty="0"/>
              <a:t>ord nudges you to use them.</a:t>
            </a:r>
          </a:p>
          <a:p>
            <a:pPr>
              <a:spcBef>
                <a:spcPts val="0"/>
              </a:spcBef>
              <a:buClr>
                <a:srgbClr val="FF66CC"/>
              </a:buClr>
              <a:buSzPts val="2850"/>
            </a:pPr>
            <a:r>
              <a:rPr lang="en-US" sz="2400" dirty="0"/>
              <a:t>Unordered lists (like this one, with bullets) are useful for information where the order doesn’t matter.</a:t>
            </a:r>
          </a:p>
          <a:p>
            <a:pPr lvl="1">
              <a:spcBef>
                <a:spcPts val="0"/>
              </a:spcBef>
              <a:buClr>
                <a:srgbClr val="FF66CC"/>
              </a:buClr>
              <a:buSzPts val="2850"/>
            </a:pPr>
            <a:r>
              <a:rPr lang="en-US" sz="2000" dirty="0"/>
              <a:t>Think about ingredients for a recipe.</a:t>
            </a:r>
          </a:p>
          <a:p>
            <a:pPr>
              <a:spcBef>
                <a:spcPts val="0"/>
              </a:spcBef>
              <a:buClr>
                <a:srgbClr val="FF66CC"/>
              </a:buClr>
              <a:buSzPts val="2850"/>
            </a:pPr>
            <a:r>
              <a:rPr lang="en-US" sz="2400" dirty="0"/>
              <a:t>Ordered lists (with numbers) are useful where order matters.</a:t>
            </a:r>
          </a:p>
          <a:p>
            <a:pPr lvl="1">
              <a:spcBef>
                <a:spcPts val="0"/>
              </a:spcBef>
              <a:buClr>
                <a:srgbClr val="FF66CC"/>
              </a:buClr>
              <a:buSzPts val="2850"/>
            </a:pPr>
            <a:r>
              <a:rPr lang="en-US" sz="2000" dirty="0"/>
              <a:t>Think about the steps to a recipe.</a:t>
            </a:r>
          </a:p>
          <a:p>
            <a:pPr>
              <a:spcBef>
                <a:spcPts val="0"/>
              </a:spcBef>
              <a:buClr>
                <a:srgbClr val="FF66CC"/>
              </a:buClr>
              <a:buSzPts val="2850"/>
            </a:pPr>
            <a:r>
              <a:rPr lang="en-US" sz="2400" dirty="0"/>
              <a:t>Chunks up information, making it easier to parse and read than if it was in a narrative format. </a:t>
            </a:r>
          </a:p>
          <a:p>
            <a:pPr>
              <a:spcBef>
                <a:spcPts val="0"/>
              </a:spcBef>
              <a:buClr>
                <a:srgbClr val="FF66CC"/>
              </a:buClr>
              <a:buSzPts val="2850"/>
            </a:pPr>
            <a:endParaRPr lang="en-US" sz="20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43AF3779-67DD-459B-8579-848501D4C7A3}"/>
              </a:ext>
            </a:extLst>
          </p:cNvPr>
          <p:cNvSpPr>
            <a:spLocks noGrp="1"/>
          </p:cNvSpPr>
          <p:nvPr>
            <p:ph type="sldNum" sz="quarter" idx="12"/>
          </p:nvPr>
        </p:nvSpPr>
        <p:spPr/>
        <p:txBody>
          <a:bodyPr/>
          <a:lstStyle/>
          <a:p>
            <a:fld id="{16803DEA-F23C-45EC-9BDE-07FA344BED3B}" type="slidenum">
              <a:rPr lang="en-US" smtClean="0"/>
              <a:t>10</a:t>
            </a:fld>
            <a:endParaRPr lang="en-US" dirty="0"/>
          </a:p>
        </p:txBody>
      </p:sp>
      <p:cxnSp>
        <p:nvCxnSpPr>
          <p:cNvPr id="7" name="Straight Connector 6">
            <a:extLst>
              <a:ext uri="{FF2B5EF4-FFF2-40B4-BE49-F238E27FC236}">
                <a16:creationId xmlns:a16="http://schemas.microsoft.com/office/drawing/2014/main" id="{FA160D14-79EC-40D7-A7A4-0B657C565904}"/>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34A1F7B-C959-4530-8614-64AD95E2D277}"/>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shot highlighting the list options in word">
            <a:extLst>
              <a:ext uri="{FF2B5EF4-FFF2-40B4-BE49-F238E27FC236}">
                <a16:creationId xmlns:a16="http://schemas.microsoft.com/office/drawing/2014/main" id="{307A89E2-3463-4D96-982A-411507D8078D}"/>
              </a:ext>
            </a:extLst>
          </p:cNvPr>
          <p:cNvPicPr>
            <a:picLocks noChangeAspect="1"/>
          </p:cNvPicPr>
          <p:nvPr/>
        </p:nvPicPr>
        <p:blipFill>
          <a:blip r:embed="rId2"/>
          <a:stretch>
            <a:fillRect/>
          </a:stretch>
        </p:blipFill>
        <p:spPr>
          <a:xfrm>
            <a:off x="7405828" y="5129405"/>
            <a:ext cx="3334215" cy="971686"/>
          </a:xfrm>
          <a:prstGeom prst="rect">
            <a:avLst/>
          </a:prstGeom>
        </p:spPr>
      </p:pic>
    </p:spTree>
    <p:extLst>
      <p:ext uri="{BB962C8B-B14F-4D97-AF65-F5344CB8AC3E}">
        <p14:creationId xmlns:p14="http://schemas.microsoft.com/office/powerpoint/2010/main" val="49190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Can I see an example?</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0" lvl="0" indent="0" algn="l" rtl="0">
              <a:spcBef>
                <a:spcPts val="0"/>
              </a:spcBef>
              <a:spcAft>
                <a:spcPts val="0"/>
              </a:spcAft>
              <a:buClr>
                <a:srgbClr val="FF66CC"/>
              </a:buClr>
              <a:buSzPts val="2850"/>
              <a:buNone/>
            </a:pPr>
            <a:r>
              <a:rPr lang="en-US" sz="2800" dirty="0"/>
              <a:t>Sure! Here’s the same content, in paragraph form.</a:t>
            </a:r>
          </a:p>
          <a:p>
            <a:pPr marL="0" lvl="0" indent="0" algn="l" rtl="0">
              <a:spcBef>
                <a:spcPts val="0"/>
              </a:spcBef>
              <a:spcAft>
                <a:spcPts val="0"/>
              </a:spcAft>
              <a:buClr>
                <a:srgbClr val="FF66CC"/>
              </a:buClr>
              <a:buSzPts val="2850"/>
              <a:buNone/>
            </a:pPr>
            <a:endParaRPr lang="en-US" dirty="0"/>
          </a:p>
          <a:p>
            <a:pPr marL="0" lvl="0" indent="0" algn="l" rtl="0">
              <a:spcBef>
                <a:spcPts val="0"/>
              </a:spcBef>
              <a:spcAft>
                <a:spcPts val="0"/>
              </a:spcAft>
              <a:buClr>
                <a:srgbClr val="FF66CC"/>
              </a:buClr>
              <a:buSzPts val="2850"/>
              <a:buNone/>
            </a:pPr>
            <a:r>
              <a:rPr lang="en-US" sz="2800" dirty="0"/>
              <a:t>You may be more familiar with lists, since </a:t>
            </a:r>
            <a:r>
              <a:rPr lang="en-US" dirty="0"/>
              <a:t>W</a:t>
            </a:r>
            <a:r>
              <a:rPr lang="en-US" sz="2800" dirty="0"/>
              <a:t>ord nudges you to use them. </a:t>
            </a:r>
            <a:r>
              <a:rPr lang="en-US" dirty="0"/>
              <a:t>Unordered lists (like this one, with bullets) are useful for information where the order doesn’t matter. Think about ingredients for a recipe. Ordered lists (with numbers) are useful where order matters. Think about the steps to a recipe. Chunks up information, making it easier to parse and read than if it was in a narrative format. </a:t>
            </a:r>
          </a:p>
          <a:p>
            <a:pPr>
              <a:spcBef>
                <a:spcPts val="0"/>
              </a:spcBef>
              <a:buClr>
                <a:srgbClr val="FF66CC"/>
              </a:buClr>
              <a:buSzPts val="2850"/>
            </a:pPr>
            <a:endParaRPr lang="en-US" sz="20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98E7CFE1-1B84-4D97-9739-CAE2780D8E43}"/>
              </a:ext>
            </a:extLst>
          </p:cNvPr>
          <p:cNvSpPr>
            <a:spLocks noGrp="1"/>
          </p:cNvSpPr>
          <p:nvPr>
            <p:ph type="sldNum" sz="quarter" idx="12"/>
          </p:nvPr>
        </p:nvSpPr>
        <p:spPr/>
        <p:txBody>
          <a:bodyPr/>
          <a:lstStyle/>
          <a:p>
            <a:fld id="{16803DEA-F23C-45EC-9BDE-07FA344BED3B}" type="slidenum">
              <a:rPr lang="en-US" smtClean="0"/>
              <a:t>11</a:t>
            </a:fld>
            <a:endParaRPr lang="en-US" dirty="0"/>
          </a:p>
        </p:txBody>
      </p:sp>
      <p:cxnSp>
        <p:nvCxnSpPr>
          <p:cNvPr id="7" name="Straight Connector 6">
            <a:extLst>
              <a:ext uri="{FF2B5EF4-FFF2-40B4-BE49-F238E27FC236}">
                <a16:creationId xmlns:a16="http://schemas.microsoft.com/office/drawing/2014/main" id="{3A3F6E0F-7297-49CE-8945-87D990A4242C}"/>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EA7D311-1C8A-472C-B923-20DA262400A8}"/>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42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0" lvl="0" indent="0" algn="l" rtl="0">
              <a:spcBef>
                <a:spcPts val="0"/>
              </a:spcBef>
              <a:spcAft>
                <a:spcPts val="0"/>
              </a:spcAft>
              <a:buClr>
                <a:srgbClr val="FF66CC"/>
              </a:buClr>
              <a:buSzPts val="2850"/>
              <a:buNone/>
            </a:pPr>
            <a:r>
              <a:rPr lang="en-US" sz="2800" dirty="0"/>
              <a:t>Feel free to use images in your documents! Just a few things:</a:t>
            </a:r>
          </a:p>
          <a:p>
            <a:pPr marL="0" lvl="0" indent="0" algn="l" rtl="0">
              <a:spcBef>
                <a:spcPts val="0"/>
              </a:spcBef>
              <a:spcAft>
                <a:spcPts val="0"/>
              </a:spcAft>
              <a:buClr>
                <a:srgbClr val="FF66CC"/>
              </a:buClr>
              <a:buSzPts val="2850"/>
              <a:buNone/>
            </a:pPr>
            <a:endParaRPr lang="en-US" sz="2800" dirty="0"/>
          </a:p>
          <a:p>
            <a:pPr>
              <a:spcBef>
                <a:spcPts val="0"/>
              </a:spcBef>
              <a:buClr>
                <a:srgbClr val="FF66CC"/>
              </a:buClr>
              <a:buSzPct val="100000"/>
            </a:pPr>
            <a:r>
              <a:rPr lang="en-US" dirty="0"/>
              <a:t>Does your image contain text? Make sure it’s legible and contrasty, or (better) written out in the document.</a:t>
            </a:r>
          </a:p>
          <a:p>
            <a:pPr>
              <a:spcBef>
                <a:spcPts val="0"/>
              </a:spcBef>
              <a:buClr>
                <a:srgbClr val="FF66CC"/>
              </a:buClr>
              <a:buSzPct val="100000"/>
            </a:pPr>
            <a:r>
              <a:rPr lang="en-US" dirty="0"/>
              <a:t>Does your image have a meaning, or is it just for fluff?</a:t>
            </a:r>
          </a:p>
          <a:p>
            <a:pPr lvl="1">
              <a:spcBef>
                <a:spcPts val="0"/>
              </a:spcBef>
              <a:buClr>
                <a:srgbClr val="FF66CC"/>
              </a:buClr>
              <a:buSzPct val="100000"/>
            </a:pPr>
            <a:r>
              <a:rPr lang="en-US" dirty="0"/>
              <a:t>If it has meaning, it needs alternative text! Right-click your image or access it from the Selection Pane, choose Edit Alt Text, and include your description.</a:t>
            </a:r>
          </a:p>
          <a:p>
            <a:pPr lvl="2">
              <a:spcBef>
                <a:spcPts val="0"/>
              </a:spcBef>
              <a:buClr>
                <a:srgbClr val="FF66CC"/>
              </a:buClr>
              <a:buSzPct val="100000"/>
            </a:pPr>
            <a:r>
              <a:rPr lang="en-US" dirty="0"/>
              <a:t>Think about how and what you would describe to someone on the phone.</a:t>
            </a:r>
          </a:p>
          <a:p>
            <a:pPr lvl="1">
              <a:spcBef>
                <a:spcPts val="0"/>
              </a:spcBef>
              <a:buClr>
                <a:srgbClr val="FF66CC"/>
              </a:buClr>
              <a:buSzPct val="100000"/>
            </a:pPr>
            <a:r>
              <a:rPr lang="en-US" dirty="0"/>
              <a:t>If it is for fluff, it’s decorative! Same steps as before but check the Mark as Decorative checkbox. </a:t>
            </a:r>
          </a:p>
          <a:p>
            <a:pPr lvl="2">
              <a:spcBef>
                <a:spcPts val="0"/>
              </a:spcBef>
              <a:buClr>
                <a:srgbClr val="FF66CC"/>
              </a:buClr>
              <a:buSzPct val="100000"/>
            </a:pPr>
            <a:r>
              <a:rPr lang="en-US" dirty="0"/>
              <a:t>This goes for shapes (like the lines and shapes in this presentation) too.</a:t>
            </a:r>
          </a:p>
          <a:p>
            <a:pPr>
              <a:spcBef>
                <a:spcPts val="0"/>
              </a:spcBef>
              <a:buClr>
                <a:srgbClr val="FF66CC"/>
              </a:buClr>
              <a:buSzPts val="2850"/>
            </a:pPr>
            <a:endParaRPr lang="en-US" sz="20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CFDDC335-95D7-434F-AA69-D8958A5D6C7A}"/>
              </a:ext>
            </a:extLst>
          </p:cNvPr>
          <p:cNvSpPr>
            <a:spLocks noGrp="1"/>
          </p:cNvSpPr>
          <p:nvPr>
            <p:ph type="sldNum" sz="quarter" idx="12"/>
          </p:nvPr>
        </p:nvSpPr>
        <p:spPr/>
        <p:txBody>
          <a:bodyPr/>
          <a:lstStyle/>
          <a:p>
            <a:fld id="{16803DEA-F23C-45EC-9BDE-07FA344BED3B}" type="slidenum">
              <a:rPr lang="en-US" smtClean="0"/>
              <a:t>12</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44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EB43A-8007-A197-8DAE-9746202FE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722AD-39A7-2293-0F7B-4C3B810BB995}"/>
              </a:ext>
            </a:extLst>
          </p:cNvPr>
          <p:cNvSpPr>
            <a:spLocks noGrp="1"/>
          </p:cNvSpPr>
          <p:nvPr>
            <p:ph type="title"/>
          </p:nvPr>
        </p:nvSpPr>
        <p:spPr/>
        <p:txBody>
          <a:bodyPr/>
          <a:lstStyle/>
          <a:p>
            <a:r>
              <a:rPr lang="en-US" dirty="0"/>
              <a:t>Logos</a:t>
            </a:r>
          </a:p>
        </p:txBody>
      </p:sp>
      <p:sp>
        <p:nvSpPr>
          <p:cNvPr id="3" name="Content Placeholder 2">
            <a:extLst>
              <a:ext uri="{FF2B5EF4-FFF2-40B4-BE49-F238E27FC236}">
                <a16:creationId xmlns:a16="http://schemas.microsoft.com/office/drawing/2014/main" id="{FE71D954-B327-E488-1F49-6C61F25F59B7}"/>
              </a:ext>
            </a:extLst>
          </p:cNvPr>
          <p:cNvSpPr>
            <a:spLocks noGrp="1"/>
          </p:cNvSpPr>
          <p:nvPr>
            <p:ph sz="half" idx="1"/>
          </p:nvPr>
        </p:nvSpPr>
        <p:spPr/>
        <p:txBody>
          <a:bodyPr>
            <a:normAutofit/>
          </a:bodyPr>
          <a:lstStyle/>
          <a:p>
            <a:pPr marL="0" lvl="0" indent="0" algn="l" rtl="0">
              <a:spcBef>
                <a:spcPts val="0"/>
              </a:spcBef>
              <a:spcAft>
                <a:spcPts val="0"/>
              </a:spcAft>
              <a:buClr>
                <a:srgbClr val="FF66CC"/>
              </a:buClr>
              <a:buSzPts val="2850"/>
              <a:buNone/>
            </a:pPr>
            <a:r>
              <a:rPr lang="en-US" sz="2400" dirty="0"/>
              <a:t>Logos are informative! They </a:t>
            </a:r>
            <a:r>
              <a:rPr lang="en-US" sz="2400" i="1" dirty="0"/>
              <a:t>mean</a:t>
            </a:r>
            <a:r>
              <a:rPr lang="en-US" sz="2400" dirty="0"/>
              <a:t> something.</a:t>
            </a:r>
          </a:p>
          <a:p>
            <a:pPr>
              <a:spcBef>
                <a:spcPts val="0"/>
              </a:spcBef>
              <a:buSzPts val="2850"/>
            </a:pPr>
            <a:r>
              <a:rPr lang="en-US" sz="2400" dirty="0"/>
              <a:t>Use alt text to describe the first instance of your logo. </a:t>
            </a:r>
          </a:p>
          <a:p>
            <a:pPr lvl="1">
              <a:spcBef>
                <a:spcPts val="0"/>
              </a:spcBef>
              <a:buSzPts val="2850"/>
            </a:pPr>
            <a:r>
              <a:rPr lang="en-US" sz="2000" dirty="0"/>
              <a:t>You don’t have to describe them in detail, generally just what they convey.</a:t>
            </a:r>
          </a:p>
          <a:p>
            <a:pPr lvl="1">
              <a:spcBef>
                <a:spcPts val="0"/>
              </a:spcBef>
              <a:buSzPts val="2850"/>
            </a:pPr>
            <a:r>
              <a:rPr lang="en-US" sz="2000" dirty="0"/>
              <a:t>You might describe this as “University of Illinois System wordmark” </a:t>
            </a:r>
          </a:p>
          <a:p>
            <a:pPr lvl="1">
              <a:spcBef>
                <a:spcPts val="0"/>
              </a:spcBef>
              <a:buSzPts val="2850"/>
            </a:pPr>
            <a:r>
              <a:rPr lang="en-US" sz="2000" dirty="0"/>
              <a:t>Similarly, this would be “US Centers for </a:t>
            </a:r>
            <a:br>
              <a:rPr lang="en-US" sz="2000" dirty="0"/>
            </a:br>
            <a:r>
              <a:rPr lang="en-US" sz="2000" dirty="0"/>
              <a:t>Disease Control and Prevention logo”</a:t>
            </a:r>
          </a:p>
          <a:p>
            <a:pPr>
              <a:spcBef>
                <a:spcPts val="0"/>
              </a:spcBef>
              <a:buSzPts val="2850"/>
            </a:pPr>
            <a:r>
              <a:rPr lang="en-US" sz="2400" dirty="0"/>
              <a:t>Subsequent logos can be marked as decorative.</a:t>
            </a:r>
          </a:p>
          <a:p>
            <a:pPr marL="457200" lvl="1" indent="0">
              <a:spcBef>
                <a:spcPts val="0"/>
              </a:spcBef>
              <a:buSzPts val="2850"/>
              <a:buNone/>
            </a:pPr>
            <a:endParaRPr lang="en-US" dirty="0"/>
          </a:p>
          <a:p>
            <a:pPr>
              <a:spcBef>
                <a:spcPts val="0"/>
              </a:spcBef>
              <a:buSzPts val="2850"/>
            </a:pPr>
            <a:endParaRPr lang="en-US" dirty="0"/>
          </a:p>
        </p:txBody>
      </p:sp>
      <p:sp>
        <p:nvSpPr>
          <p:cNvPr id="4" name="Slide Number Placeholder 3">
            <a:extLst>
              <a:ext uri="{FF2B5EF4-FFF2-40B4-BE49-F238E27FC236}">
                <a16:creationId xmlns:a16="http://schemas.microsoft.com/office/drawing/2014/main" id="{48935F9B-455D-67E0-27E7-9243870DE5EE}"/>
              </a:ext>
            </a:extLst>
          </p:cNvPr>
          <p:cNvSpPr>
            <a:spLocks noGrp="1"/>
          </p:cNvSpPr>
          <p:nvPr>
            <p:ph type="sldNum" sz="quarter" idx="12"/>
          </p:nvPr>
        </p:nvSpPr>
        <p:spPr/>
        <p:txBody>
          <a:bodyPr/>
          <a:lstStyle/>
          <a:p>
            <a:fld id="{16803DEA-F23C-45EC-9BDE-07FA344BED3B}" type="slidenum">
              <a:rPr lang="en-US" smtClean="0"/>
              <a:t>13</a:t>
            </a:fld>
            <a:endParaRPr lang="en-US" dirty="0"/>
          </a:p>
        </p:txBody>
      </p:sp>
      <p:cxnSp>
        <p:nvCxnSpPr>
          <p:cNvPr id="7" name="Straight Connector 6">
            <a:extLst>
              <a:ext uri="{FF2B5EF4-FFF2-40B4-BE49-F238E27FC236}">
                <a16:creationId xmlns:a16="http://schemas.microsoft.com/office/drawing/2014/main" id="{DC0705DE-1463-30D6-7AFE-D186C0217AB0}"/>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980E51D-2D16-B853-A470-4430C11077B6}"/>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University of illinois system logo example">
            <a:extLst>
              <a:ext uri="{FF2B5EF4-FFF2-40B4-BE49-F238E27FC236}">
                <a16:creationId xmlns:a16="http://schemas.microsoft.com/office/drawing/2014/main" id="{1DEBB51F-9D92-9C95-E371-C813B05FB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966474"/>
            <a:ext cx="4348430" cy="3142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enters for Disease Control and Prevention logo example">
            <a:extLst>
              <a:ext uri="{FF2B5EF4-FFF2-40B4-BE49-F238E27FC236}">
                <a16:creationId xmlns:a16="http://schemas.microsoft.com/office/drawing/2014/main" id="{12DF0372-C36F-80B2-5A63-49BA00F56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654" y="1353017"/>
            <a:ext cx="272752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 incomplete sphere made of large, white jigsaw puzzle pieces. Each puzzle piece contains one glyph from a different writing system, with each glyph written in black.">
            <a:extLst>
              <a:ext uri="{FF2B5EF4-FFF2-40B4-BE49-F238E27FC236}">
                <a16:creationId xmlns:a16="http://schemas.microsoft.com/office/drawing/2014/main" id="{C1CF95E3-914D-0F1B-BFC1-ACA3C1E51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710" y="3700135"/>
            <a:ext cx="2301409" cy="210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95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F1E8B-4BDB-2582-FA23-16A42C6CF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E396D-75A4-A477-62BF-3C9092940499}"/>
              </a:ext>
            </a:extLst>
          </p:cNvPr>
          <p:cNvSpPr>
            <a:spLocks noGrp="1"/>
          </p:cNvSpPr>
          <p:nvPr>
            <p:ph type="title"/>
          </p:nvPr>
        </p:nvSpPr>
        <p:spPr/>
        <p:txBody>
          <a:bodyPr/>
          <a:lstStyle/>
          <a:p>
            <a:r>
              <a:rPr lang="en-US" dirty="0"/>
              <a:t>Logos, </a:t>
            </a:r>
            <a:r>
              <a:rPr lang="en-US" dirty="0" err="1"/>
              <a:t>con’t</a:t>
            </a:r>
            <a:endParaRPr lang="en-US" dirty="0"/>
          </a:p>
        </p:txBody>
      </p:sp>
      <p:sp>
        <p:nvSpPr>
          <p:cNvPr id="3" name="Content Placeholder 2">
            <a:extLst>
              <a:ext uri="{FF2B5EF4-FFF2-40B4-BE49-F238E27FC236}">
                <a16:creationId xmlns:a16="http://schemas.microsoft.com/office/drawing/2014/main" id="{AC1DF2D2-6BD0-C2C7-B1F8-8DA94503C1B6}"/>
              </a:ext>
            </a:extLst>
          </p:cNvPr>
          <p:cNvSpPr>
            <a:spLocks noGrp="1"/>
          </p:cNvSpPr>
          <p:nvPr>
            <p:ph sz="half" idx="1"/>
          </p:nvPr>
        </p:nvSpPr>
        <p:spPr/>
        <p:txBody>
          <a:bodyPr>
            <a:normAutofit/>
          </a:bodyPr>
          <a:lstStyle/>
          <a:p>
            <a:pPr marL="0" lvl="0" indent="0" algn="l" rtl="0">
              <a:spcBef>
                <a:spcPts val="0"/>
              </a:spcBef>
              <a:spcAft>
                <a:spcPts val="0"/>
              </a:spcAft>
              <a:buClr>
                <a:srgbClr val="FF66CC"/>
              </a:buClr>
              <a:buSzPts val="2850"/>
              <a:buNone/>
            </a:pPr>
            <a:r>
              <a:rPr lang="en-US" sz="2400" dirty="0"/>
              <a:t>Context still matters! Some logos </a:t>
            </a:r>
            <a:r>
              <a:rPr lang="en-US" sz="2400" i="1" dirty="0"/>
              <a:t>may</a:t>
            </a:r>
            <a:r>
              <a:rPr lang="en-US" sz="2400" dirty="0"/>
              <a:t> be very descriptive. For instance:</a:t>
            </a:r>
          </a:p>
          <a:p>
            <a:pPr>
              <a:spcBef>
                <a:spcPts val="0"/>
              </a:spcBef>
              <a:buSzPts val="2850"/>
            </a:pPr>
            <a:r>
              <a:rPr lang="en-US" sz="2400" dirty="0"/>
              <a:t>“An incomplete sphere made of large, white jigsaw puzzle pieces. Each puzzle piece contains one glyph from a different writing system, with each glyph written in black.”</a:t>
            </a:r>
          </a:p>
          <a:p>
            <a:pPr>
              <a:spcBef>
                <a:spcPts val="0"/>
              </a:spcBef>
              <a:buSzPts val="2850"/>
            </a:pPr>
            <a:r>
              <a:rPr lang="en-US" sz="2400" dirty="0"/>
              <a:t>However, this has no context on its own in this case. We would use “Wikipedia logo” in this presentation.</a:t>
            </a:r>
          </a:p>
          <a:p>
            <a:pPr marL="457200" lvl="1" indent="0">
              <a:spcBef>
                <a:spcPts val="0"/>
              </a:spcBef>
              <a:buSzPts val="2850"/>
              <a:buNone/>
            </a:pPr>
            <a:endParaRPr lang="en-US" dirty="0"/>
          </a:p>
          <a:p>
            <a:pPr>
              <a:spcBef>
                <a:spcPts val="0"/>
              </a:spcBef>
              <a:buSzPts val="2850"/>
            </a:pPr>
            <a:endParaRPr lang="en-US" dirty="0"/>
          </a:p>
        </p:txBody>
      </p:sp>
      <p:sp>
        <p:nvSpPr>
          <p:cNvPr id="4" name="Slide Number Placeholder 3">
            <a:extLst>
              <a:ext uri="{FF2B5EF4-FFF2-40B4-BE49-F238E27FC236}">
                <a16:creationId xmlns:a16="http://schemas.microsoft.com/office/drawing/2014/main" id="{D2887A59-55B4-B7FE-7198-B8E8C61D50DB}"/>
              </a:ext>
            </a:extLst>
          </p:cNvPr>
          <p:cNvSpPr>
            <a:spLocks noGrp="1"/>
          </p:cNvSpPr>
          <p:nvPr>
            <p:ph type="sldNum" sz="quarter" idx="12"/>
          </p:nvPr>
        </p:nvSpPr>
        <p:spPr/>
        <p:txBody>
          <a:bodyPr/>
          <a:lstStyle/>
          <a:p>
            <a:fld id="{16803DEA-F23C-45EC-9BDE-07FA344BED3B}" type="slidenum">
              <a:rPr lang="en-US" smtClean="0"/>
              <a:t>14</a:t>
            </a:fld>
            <a:endParaRPr lang="en-US" dirty="0"/>
          </a:p>
        </p:txBody>
      </p:sp>
      <p:cxnSp>
        <p:nvCxnSpPr>
          <p:cNvPr id="7" name="Straight Connector 6">
            <a:extLst>
              <a:ext uri="{FF2B5EF4-FFF2-40B4-BE49-F238E27FC236}">
                <a16:creationId xmlns:a16="http://schemas.microsoft.com/office/drawing/2014/main" id="{16AC546B-9AF8-A9B6-DE80-A75A44C30B3E}"/>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EA46F4-ACCA-5FAE-F9D2-050679DBAEB2}"/>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University of illinois system logo example">
            <a:extLst>
              <a:ext uri="{FF2B5EF4-FFF2-40B4-BE49-F238E27FC236}">
                <a16:creationId xmlns:a16="http://schemas.microsoft.com/office/drawing/2014/main" id="{EF746889-3D27-F8E0-4019-42D425650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966474"/>
            <a:ext cx="4348430" cy="3142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enters for Disease Control and Prevention logo example">
            <a:extLst>
              <a:ext uri="{FF2B5EF4-FFF2-40B4-BE49-F238E27FC236}">
                <a16:creationId xmlns:a16="http://schemas.microsoft.com/office/drawing/2014/main" id="{C621DB5C-483D-B581-AF26-CDB4518E5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654" y="1353017"/>
            <a:ext cx="272752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Wikipedia logo. An incomplete sphere made of large, white jigsaw puzzle pieces. Each puzzle piece contains one glyph from a different writing system, with each glyph written in black.">
            <a:extLst>
              <a:ext uri="{FF2B5EF4-FFF2-40B4-BE49-F238E27FC236}">
                <a16:creationId xmlns:a16="http://schemas.microsoft.com/office/drawing/2014/main" id="{448E16BB-25E6-F98D-4BA6-686709FA8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710" y="3700135"/>
            <a:ext cx="2301409" cy="210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1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How to describe an image</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514350" lvl="0" indent="-514350" algn="l" rtl="0">
              <a:spcBef>
                <a:spcPts val="0"/>
              </a:spcBef>
              <a:spcAft>
                <a:spcPts val="0"/>
              </a:spcAft>
              <a:buClr>
                <a:srgbClr val="FF66CC"/>
              </a:buClr>
              <a:buSzPts val="2850"/>
              <a:buFont typeface="+mj-lt"/>
              <a:buAutoNum type="arabicPeriod"/>
            </a:pPr>
            <a:r>
              <a:rPr lang="en-US" dirty="0"/>
              <a:t>Find the image you’d like to describe,</a:t>
            </a:r>
          </a:p>
          <a:p>
            <a:pPr marL="514350" lvl="0" indent="-514350" algn="l" rtl="0">
              <a:spcBef>
                <a:spcPts val="0"/>
              </a:spcBef>
              <a:spcAft>
                <a:spcPts val="0"/>
              </a:spcAft>
              <a:buClr>
                <a:srgbClr val="FF66CC"/>
              </a:buClr>
              <a:buSzPts val="2850"/>
              <a:buFont typeface="+mj-lt"/>
              <a:buAutoNum type="arabicPeriod"/>
            </a:pPr>
            <a:r>
              <a:rPr lang="en-US" dirty="0"/>
              <a:t>Right click, or access via the selection pane, and choose “Edit Alt Text”</a:t>
            </a:r>
          </a:p>
          <a:p>
            <a:pPr marL="514350" lvl="0" indent="-514350" algn="l" rtl="0">
              <a:spcBef>
                <a:spcPts val="0"/>
              </a:spcBef>
              <a:spcAft>
                <a:spcPts val="0"/>
              </a:spcAft>
              <a:buClr>
                <a:srgbClr val="FF66CC"/>
              </a:buClr>
              <a:buSzPts val="2850"/>
              <a:buFont typeface="+mj-lt"/>
              <a:buAutoNum type="arabicPeriod"/>
            </a:pPr>
            <a:r>
              <a:rPr lang="en-US" dirty="0"/>
              <a:t>Use your desired method!</a:t>
            </a:r>
          </a:p>
          <a:p>
            <a:pPr marL="514350" lvl="0" indent="-514350" algn="l" rtl="0">
              <a:spcBef>
                <a:spcPts val="0"/>
              </a:spcBef>
              <a:spcAft>
                <a:spcPts val="0"/>
              </a:spcAft>
              <a:buClr>
                <a:srgbClr val="FF66CC"/>
              </a:buClr>
              <a:buSzPts val="2850"/>
              <a:buFont typeface="+mj-lt"/>
              <a:buAutoNum type="arabicPeriod"/>
            </a:pPr>
            <a:r>
              <a:rPr lang="en-US" sz="2000" dirty="0"/>
              <a:t>Note: Do not rely on Word’s </a:t>
            </a:r>
            <a:br>
              <a:rPr lang="en-US" sz="2000" dirty="0"/>
            </a:br>
            <a:r>
              <a:rPr lang="en-US" sz="2000" dirty="0"/>
              <a:t>automatically generated text. It’s </a:t>
            </a:r>
            <a:br>
              <a:rPr lang="en-US" sz="2000" dirty="0"/>
            </a:br>
            <a:r>
              <a:rPr lang="en-US" sz="2000" dirty="0"/>
              <a:t>gotten better than it used to be, but</a:t>
            </a:r>
            <a:br>
              <a:rPr lang="en-US" sz="2000" dirty="0"/>
            </a:br>
            <a:r>
              <a:rPr lang="en-US" sz="2000" dirty="0"/>
              <a:t>is generally not accurate enough to</a:t>
            </a:r>
            <a:br>
              <a:rPr lang="en-US" sz="2000" dirty="0"/>
            </a:br>
            <a:r>
              <a:rPr lang="en-US" sz="2000" dirty="0"/>
              <a:t>be relied on. It </a:t>
            </a:r>
            <a:r>
              <a:rPr lang="en-US" sz="2000" i="1" dirty="0"/>
              <a:t>can</a:t>
            </a:r>
            <a:r>
              <a:rPr lang="en-US" sz="2000" dirty="0"/>
              <a:t> be a good starting</a:t>
            </a:r>
            <a:br>
              <a:rPr lang="en-US" sz="2000" dirty="0"/>
            </a:br>
            <a:r>
              <a:rPr lang="en-US" sz="2000" dirty="0"/>
              <a:t>point.</a:t>
            </a:r>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CFDDC335-95D7-434F-AA69-D8958A5D6C7A}"/>
              </a:ext>
            </a:extLst>
          </p:cNvPr>
          <p:cNvSpPr>
            <a:spLocks noGrp="1"/>
          </p:cNvSpPr>
          <p:nvPr>
            <p:ph type="sldNum" sz="quarter" idx="12"/>
          </p:nvPr>
        </p:nvSpPr>
        <p:spPr/>
        <p:txBody>
          <a:bodyPr/>
          <a:lstStyle/>
          <a:p>
            <a:fld id="{16803DEA-F23C-45EC-9BDE-07FA344BED3B}" type="slidenum">
              <a:rPr lang="en-US" smtClean="0"/>
              <a:t>15</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shot showing the edit alt text option in a context menu">
            <a:extLst>
              <a:ext uri="{FF2B5EF4-FFF2-40B4-BE49-F238E27FC236}">
                <a16:creationId xmlns:a16="http://schemas.microsoft.com/office/drawing/2014/main" id="{A560AECA-9A2D-44CF-A703-98D9E1A2C3C9}"/>
              </a:ext>
            </a:extLst>
          </p:cNvPr>
          <p:cNvPicPr>
            <a:picLocks noChangeAspect="1"/>
          </p:cNvPicPr>
          <p:nvPr/>
        </p:nvPicPr>
        <p:blipFill>
          <a:blip r:embed="rId2"/>
          <a:stretch>
            <a:fillRect/>
          </a:stretch>
        </p:blipFill>
        <p:spPr>
          <a:xfrm>
            <a:off x="5337724" y="2804593"/>
            <a:ext cx="1231788" cy="3724298"/>
          </a:xfrm>
          <a:prstGeom prst="rect">
            <a:avLst/>
          </a:prstGeom>
        </p:spPr>
      </p:pic>
      <p:pic>
        <p:nvPicPr>
          <p:cNvPr id="10" name="Picture 9" descr="screenshot showing a decorative alt text option">
            <a:extLst>
              <a:ext uri="{FF2B5EF4-FFF2-40B4-BE49-F238E27FC236}">
                <a16:creationId xmlns:a16="http://schemas.microsoft.com/office/drawing/2014/main" id="{39A7E46D-1A9B-4AA1-94C1-1666FADFA6D5}"/>
              </a:ext>
            </a:extLst>
          </p:cNvPr>
          <p:cNvPicPr>
            <a:picLocks noChangeAspect="1"/>
          </p:cNvPicPr>
          <p:nvPr/>
        </p:nvPicPr>
        <p:blipFill>
          <a:blip r:embed="rId3"/>
          <a:stretch>
            <a:fillRect/>
          </a:stretch>
        </p:blipFill>
        <p:spPr>
          <a:xfrm>
            <a:off x="6736185" y="3325311"/>
            <a:ext cx="2089055" cy="3027616"/>
          </a:xfrm>
          <a:prstGeom prst="rect">
            <a:avLst/>
          </a:prstGeom>
        </p:spPr>
      </p:pic>
      <p:pic>
        <p:nvPicPr>
          <p:cNvPr id="11" name="Picture 10" descr="screenshot showing an informative alt text option">
            <a:extLst>
              <a:ext uri="{FF2B5EF4-FFF2-40B4-BE49-F238E27FC236}">
                <a16:creationId xmlns:a16="http://schemas.microsoft.com/office/drawing/2014/main" id="{6A42447F-6587-4774-ADF5-6446DE4E2626}"/>
              </a:ext>
            </a:extLst>
          </p:cNvPr>
          <p:cNvPicPr>
            <a:picLocks noChangeAspect="1"/>
          </p:cNvPicPr>
          <p:nvPr/>
        </p:nvPicPr>
        <p:blipFill>
          <a:blip r:embed="rId4"/>
          <a:stretch>
            <a:fillRect/>
          </a:stretch>
        </p:blipFill>
        <p:spPr>
          <a:xfrm>
            <a:off x="8948282" y="2804593"/>
            <a:ext cx="1928650" cy="3027616"/>
          </a:xfrm>
          <a:prstGeom prst="rect">
            <a:avLst/>
          </a:prstGeom>
        </p:spPr>
      </p:pic>
    </p:spTree>
    <p:extLst>
      <p:ext uri="{BB962C8B-B14F-4D97-AF65-F5344CB8AC3E}">
        <p14:creationId xmlns:p14="http://schemas.microsoft.com/office/powerpoint/2010/main" val="305237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Use the Accessibility Checker!</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sz="half" idx="1"/>
          </p:nvPr>
        </p:nvSpPr>
        <p:spPr/>
        <p:txBody>
          <a:bodyPr>
            <a:normAutofit lnSpcReduction="10000"/>
          </a:bodyPr>
          <a:lstStyle/>
          <a:p>
            <a:pPr marL="0" lvl="0" indent="0" algn="l" rtl="0">
              <a:spcBef>
                <a:spcPts val="0"/>
              </a:spcBef>
              <a:spcAft>
                <a:spcPts val="0"/>
              </a:spcAft>
              <a:buClr>
                <a:srgbClr val="FF66CC"/>
              </a:buClr>
              <a:buSzPts val="2850"/>
              <a:buNone/>
            </a:pPr>
            <a:r>
              <a:rPr lang="en-US" sz="2200" dirty="0"/>
              <a:t>Since Office 365 came onto the scene, Office software includes an accessibility checking tool! </a:t>
            </a:r>
            <a:r>
              <a:rPr lang="en-US" sz="2200" b="1" u="sng" dirty="0"/>
              <a:t>BUT</a:t>
            </a:r>
            <a:r>
              <a:rPr lang="en-US" sz="2200" dirty="0"/>
              <a:t>: it’s very basic. It can,</a:t>
            </a:r>
          </a:p>
          <a:p>
            <a:pPr lvl="1">
              <a:spcBef>
                <a:spcPts val="0"/>
              </a:spcBef>
              <a:buClr>
                <a:srgbClr val="FF66CC"/>
              </a:buClr>
              <a:buSzPct val="100000"/>
            </a:pPr>
            <a:r>
              <a:rPr lang="en-US" sz="1900" dirty="0"/>
              <a:t>check some color contrast issues,</a:t>
            </a:r>
          </a:p>
          <a:p>
            <a:pPr lvl="1">
              <a:spcBef>
                <a:spcPts val="0"/>
              </a:spcBef>
              <a:buClr>
                <a:srgbClr val="FF66CC"/>
              </a:buClr>
              <a:buSzPct val="100000"/>
            </a:pPr>
            <a:r>
              <a:rPr lang="en-US" sz="1900" dirty="0"/>
              <a:t>remind you about describing images,</a:t>
            </a:r>
          </a:p>
          <a:p>
            <a:pPr lvl="1">
              <a:spcBef>
                <a:spcPts val="0"/>
              </a:spcBef>
              <a:buClr>
                <a:srgbClr val="FF66CC"/>
              </a:buClr>
              <a:buSzPct val="100000"/>
            </a:pPr>
            <a:r>
              <a:rPr lang="en-US" sz="1900" dirty="0"/>
              <a:t>remind you about reading order,</a:t>
            </a:r>
          </a:p>
          <a:p>
            <a:pPr lvl="1">
              <a:spcBef>
                <a:spcPts val="0"/>
              </a:spcBef>
              <a:buClr>
                <a:srgbClr val="FF66CC"/>
              </a:buClr>
              <a:buSzPct val="100000"/>
            </a:pPr>
            <a:r>
              <a:rPr lang="en-US" sz="1900" dirty="0"/>
              <a:t>and a few other select tasks.</a:t>
            </a:r>
          </a:p>
          <a:p>
            <a:pPr marL="0" indent="0">
              <a:spcBef>
                <a:spcPts val="0"/>
              </a:spcBef>
              <a:buClr>
                <a:srgbClr val="FF66CC"/>
              </a:buClr>
              <a:buSzPts val="2850"/>
              <a:buNone/>
            </a:pPr>
            <a:r>
              <a:rPr lang="en-US" sz="2200" dirty="0"/>
              <a:t>Computers are remarkably inept at solving most accessibility issues, unless they’re black and white (ha ha – contrast joke). </a:t>
            </a:r>
          </a:p>
          <a:p>
            <a:pPr marL="0" indent="0">
              <a:spcBef>
                <a:spcPts val="0"/>
              </a:spcBef>
              <a:buClr>
                <a:srgbClr val="FF66CC"/>
              </a:buClr>
              <a:buSzPts val="2850"/>
              <a:buNone/>
            </a:pPr>
            <a:endParaRPr lang="en-US" sz="2200" dirty="0"/>
          </a:p>
          <a:p>
            <a:pPr marL="0" indent="0">
              <a:spcBef>
                <a:spcPts val="0"/>
              </a:spcBef>
              <a:buClr>
                <a:srgbClr val="FF66CC"/>
              </a:buClr>
              <a:buSzPts val="2850"/>
              <a:buNone/>
            </a:pPr>
            <a:r>
              <a:rPr lang="en-US" sz="2200" dirty="0"/>
              <a:t>The </a:t>
            </a:r>
            <a:r>
              <a:rPr lang="en-US" sz="2200" i="1" dirty="0"/>
              <a:t>vast majority </a:t>
            </a:r>
            <a:r>
              <a:rPr lang="en-US" sz="2200" dirty="0"/>
              <a:t>of accessibility issues or work must be manually performed and verified. Be careful with it, but do use it for basics!</a:t>
            </a:r>
          </a:p>
          <a:p>
            <a:pPr>
              <a:spcBef>
                <a:spcPts val="0"/>
              </a:spcBef>
              <a:buClr>
                <a:srgbClr val="FF66CC"/>
              </a:buClr>
              <a:buSzPts val="2850"/>
            </a:pPr>
            <a:endParaRPr lang="en-US" dirty="0"/>
          </a:p>
        </p:txBody>
      </p:sp>
      <p:sp>
        <p:nvSpPr>
          <p:cNvPr id="5" name="Content Placeholder 4">
            <a:extLst>
              <a:ext uri="{FF2B5EF4-FFF2-40B4-BE49-F238E27FC236}">
                <a16:creationId xmlns:a16="http://schemas.microsoft.com/office/drawing/2014/main" id="{470F02AD-9382-41EA-B4CF-9DBD8E6A07F5}"/>
              </a:ext>
            </a:extLst>
          </p:cNvPr>
          <p:cNvSpPr>
            <a:spLocks noGrp="1"/>
          </p:cNvSpPr>
          <p:nvPr>
            <p:ph sz="half" idx="2"/>
          </p:nvPr>
        </p:nvSpPr>
        <p:spPr>
          <a:xfrm>
            <a:off x="6172200" y="1825625"/>
            <a:ext cx="4567843" cy="4351338"/>
          </a:xfrm>
        </p:spPr>
        <p:txBody>
          <a:bodyPr>
            <a:normAutofit lnSpcReduction="10000"/>
          </a:bodyPr>
          <a:lstStyle/>
          <a:p>
            <a:pPr marL="0" indent="0">
              <a:buNone/>
            </a:pPr>
            <a:r>
              <a:rPr lang="en-US" sz="2200" dirty="0"/>
              <a:t>To use it:</a:t>
            </a:r>
          </a:p>
          <a:p>
            <a:pPr marL="514350" indent="-514350">
              <a:buClr>
                <a:srgbClr val="FF66CC"/>
              </a:buClr>
              <a:buFont typeface="+mj-lt"/>
              <a:buAutoNum type="arabicPeriod"/>
            </a:pPr>
            <a:r>
              <a:rPr lang="en-US" sz="2200" dirty="0"/>
              <a:t>Find the Review tab of your Ribbon.</a:t>
            </a:r>
          </a:p>
          <a:p>
            <a:pPr marL="514350" indent="-514350">
              <a:buClr>
                <a:srgbClr val="FF66CC"/>
              </a:buClr>
              <a:buFont typeface="+mj-lt"/>
              <a:buAutoNum type="arabicPeriod"/>
            </a:pPr>
            <a:r>
              <a:rPr lang="en-US" sz="2200" dirty="0"/>
              <a:t>Select “Check Accessibility.”</a:t>
            </a:r>
          </a:p>
          <a:p>
            <a:pPr marL="514350" indent="-514350">
              <a:buClr>
                <a:srgbClr val="FF66CC"/>
              </a:buClr>
              <a:buFont typeface="+mj-lt"/>
              <a:buAutoNum type="arabicPeriod"/>
            </a:pPr>
            <a:r>
              <a:rPr lang="en-US" sz="2200" dirty="0"/>
              <a:t>It can also be clicked on inside the bottom status bar.</a:t>
            </a:r>
          </a:p>
        </p:txBody>
      </p:sp>
      <p:sp>
        <p:nvSpPr>
          <p:cNvPr id="4" name="Slide Number Placeholder 3">
            <a:extLst>
              <a:ext uri="{FF2B5EF4-FFF2-40B4-BE49-F238E27FC236}">
                <a16:creationId xmlns:a16="http://schemas.microsoft.com/office/drawing/2014/main" id="{CFDDC335-95D7-434F-AA69-D8958A5D6C7A}"/>
              </a:ext>
            </a:extLst>
          </p:cNvPr>
          <p:cNvSpPr>
            <a:spLocks noGrp="1"/>
          </p:cNvSpPr>
          <p:nvPr>
            <p:ph type="sldNum" sz="quarter" idx="12"/>
          </p:nvPr>
        </p:nvSpPr>
        <p:spPr/>
        <p:txBody>
          <a:bodyPr/>
          <a:lstStyle/>
          <a:p>
            <a:fld id="{16803DEA-F23C-45EC-9BDE-07FA344BED3B}" type="slidenum">
              <a:rPr lang="en-US" smtClean="0"/>
              <a:t>16</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creenshot showing how to access the accessibility checker in the status bar">
            <a:extLst>
              <a:ext uri="{FF2B5EF4-FFF2-40B4-BE49-F238E27FC236}">
                <a16:creationId xmlns:a16="http://schemas.microsoft.com/office/drawing/2014/main" id="{AF72B945-EFBE-48FC-A30C-7260619030A2}"/>
              </a:ext>
            </a:extLst>
          </p:cNvPr>
          <p:cNvPicPr>
            <a:picLocks noChangeAspect="1"/>
          </p:cNvPicPr>
          <p:nvPr/>
        </p:nvPicPr>
        <p:blipFill rotWithShape="1">
          <a:blip r:embed="rId2"/>
          <a:srcRect t="33543"/>
          <a:stretch/>
        </p:blipFill>
        <p:spPr>
          <a:xfrm>
            <a:off x="6096000" y="5336771"/>
            <a:ext cx="3029373" cy="1443436"/>
          </a:xfrm>
          <a:prstGeom prst="rect">
            <a:avLst/>
          </a:prstGeom>
        </p:spPr>
      </p:pic>
      <p:pic>
        <p:nvPicPr>
          <p:cNvPr id="12" name="Picture 11" descr="screenshot showing how to access the accessibility checker in the ribbon">
            <a:extLst>
              <a:ext uri="{FF2B5EF4-FFF2-40B4-BE49-F238E27FC236}">
                <a16:creationId xmlns:a16="http://schemas.microsoft.com/office/drawing/2014/main" id="{230D5408-EF73-4683-AD6B-547A50ADCC15}"/>
              </a:ext>
            </a:extLst>
          </p:cNvPr>
          <p:cNvPicPr>
            <a:picLocks noChangeAspect="1"/>
          </p:cNvPicPr>
          <p:nvPr/>
        </p:nvPicPr>
        <p:blipFill>
          <a:blip r:embed="rId3"/>
          <a:stretch>
            <a:fillRect/>
          </a:stretch>
        </p:blipFill>
        <p:spPr>
          <a:xfrm>
            <a:off x="6443750" y="4194280"/>
            <a:ext cx="5046885" cy="955581"/>
          </a:xfrm>
          <a:prstGeom prst="rect">
            <a:avLst/>
          </a:prstGeom>
        </p:spPr>
      </p:pic>
    </p:spTree>
    <p:extLst>
      <p:ext uri="{BB962C8B-B14F-4D97-AF65-F5344CB8AC3E}">
        <p14:creationId xmlns:p14="http://schemas.microsoft.com/office/powerpoint/2010/main" val="336819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You’ve talked a lot about “chunking…”</a:t>
            </a:r>
          </a:p>
        </p:txBody>
      </p:sp>
      <p:sp>
        <p:nvSpPr>
          <p:cNvPr id="6" name="Content Placeholder 5">
            <a:extLst>
              <a:ext uri="{FF2B5EF4-FFF2-40B4-BE49-F238E27FC236}">
                <a16:creationId xmlns:a16="http://schemas.microsoft.com/office/drawing/2014/main" id="{1ABA0C57-EBD2-478D-84C0-08E3CB9A0CC7}"/>
              </a:ext>
            </a:extLst>
          </p:cNvPr>
          <p:cNvSpPr>
            <a:spLocks noGrp="1"/>
          </p:cNvSpPr>
          <p:nvPr>
            <p:ph sz="half" idx="1"/>
          </p:nvPr>
        </p:nvSpPr>
        <p:spPr>
          <a:xfrm>
            <a:off x="607522" y="1825624"/>
            <a:ext cx="5488478" cy="4667249"/>
          </a:xfrm>
        </p:spPr>
        <p:txBody>
          <a:bodyPr>
            <a:normAutofit/>
          </a:bodyPr>
          <a:lstStyle/>
          <a:p>
            <a:pPr marL="0" lvl="0" indent="0" algn="l" rtl="0">
              <a:spcBef>
                <a:spcPts val="0"/>
              </a:spcBef>
              <a:spcAft>
                <a:spcPts val="0"/>
              </a:spcAft>
              <a:buClr>
                <a:srgbClr val="FF66CC"/>
              </a:buClr>
              <a:buSzPts val="2850"/>
              <a:buNone/>
            </a:pPr>
            <a:r>
              <a:rPr lang="en-US" dirty="0"/>
              <a:t>Indeed! Sight-dependent folks often subconsciously break apart text into manageable chunks of information. Many things help with this:</a:t>
            </a:r>
          </a:p>
          <a:p>
            <a:pPr>
              <a:spcBef>
                <a:spcPts val="0"/>
              </a:spcBef>
              <a:buClr>
                <a:srgbClr val="FF66CC"/>
              </a:buClr>
              <a:buSzPts val="2850"/>
            </a:pPr>
            <a:r>
              <a:rPr lang="en-US" dirty="0"/>
              <a:t>Line indentation</a:t>
            </a:r>
          </a:p>
          <a:p>
            <a:pPr>
              <a:spcBef>
                <a:spcPts val="0"/>
              </a:spcBef>
              <a:buClr>
                <a:srgbClr val="FF66CC"/>
              </a:buClr>
              <a:buSzPts val="2850"/>
            </a:pPr>
            <a:r>
              <a:rPr lang="en-US" dirty="0"/>
              <a:t>Line spacing</a:t>
            </a:r>
          </a:p>
          <a:p>
            <a:pPr>
              <a:spcBef>
                <a:spcPts val="0"/>
              </a:spcBef>
              <a:buClr>
                <a:srgbClr val="FF66CC"/>
              </a:buClr>
              <a:buSzPts val="2850"/>
            </a:pPr>
            <a:r>
              <a:rPr lang="en-US" dirty="0"/>
              <a:t>Headings</a:t>
            </a:r>
          </a:p>
          <a:p>
            <a:pPr>
              <a:spcBef>
                <a:spcPts val="0"/>
              </a:spcBef>
              <a:buClr>
                <a:srgbClr val="FF66CC"/>
              </a:buClr>
              <a:buSzPts val="2850"/>
            </a:pPr>
            <a:r>
              <a:rPr lang="en-US" dirty="0"/>
              <a:t>Font size</a:t>
            </a:r>
          </a:p>
          <a:p>
            <a:pPr>
              <a:spcBef>
                <a:spcPts val="0"/>
              </a:spcBef>
              <a:buClr>
                <a:srgbClr val="FF66CC"/>
              </a:buClr>
              <a:buSzPts val="2850"/>
            </a:pPr>
            <a:r>
              <a:rPr lang="en-US" dirty="0"/>
              <a:t>Font face</a:t>
            </a:r>
          </a:p>
          <a:p>
            <a:pPr>
              <a:spcBef>
                <a:spcPts val="0"/>
              </a:spcBef>
              <a:buClr>
                <a:srgbClr val="FF66CC"/>
              </a:buClr>
              <a:buSzPts val="2850"/>
            </a:pPr>
            <a:r>
              <a:rPr lang="en-US" dirty="0"/>
              <a:t>Sentence length</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sz="1100" dirty="0"/>
              <a:t>Photo via </a:t>
            </a:r>
            <a:r>
              <a:rPr lang="en-US" sz="1100" dirty="0">
                <a:hlinkClick r:id="rId2"/>
              </a:rPr>
              <a:t>Dr. Eric Drown @ University of New England</a:t>
            </a:r>
            <a:endParaRPr lang="en-US" sz="1100" dirty="0"/>
          </a:p>
          <a:p>
            <a:endParaRPr lang="en-US" dirty="0"/>
          </a:p>
        </p:txBody>
      </p:sp>
      <p:pic>
        <p:nvPicPr>
          <p:cNvPr id="11" name="Content Placeholder 10" descr="A book highlighted with main topics and subtopics underlined and broken apart into separate pieces.">
            <a:extLst>
              <a:ext uri="{FF2B5EF4-FFF2-40B4-BE49-F238E27FC236}">
                <a16:creationId xmlns:a16="http://schemas.microsoft.com/office/drawing/2014/main" id="{EBD12AF5-AE6C-42B3-8205-FC8ED53D4A8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6172200" y="2184698"/>
            <a:ext cx="5181600" cy="3633192"/>
          </a:xfrm>
        </p:spPr>
      </p:pic>
      <p:sp>
        <p:nvSpPr>
          <p:cNvPr id="12" name="Slide Number Placeholder 11">
            <a:extLst>
              <a:ext uri="{FF2B5EF4-FFF2-40B4-BE49-F238E27FC236}">
                <a16:creationId xmlns:a16="http://schemas.microsoft.com/office/drawing/2014/main" id="{59E100D0-3E18-408F-B45B-C56CFAB76659}"/>
              </a:ext>
            </a:extLst>
          </p:cNvPr>
          <p:cNvSpPr>
            <a:spLocks noGrp="1"/>
          </p:cNvSpPr>
          <p:nvPr>
            <p:ph type="sldNum" sz="quarter" idx="12"/>
          </p:nvPr>
        </p:nvSpPr>
        <p:spPr/>
        <p:txBody>
          <a:bodyPr/>
          <a:lstStyle/>
          <a:p>
            <a:fld id="{16803DEA-F23C-45EC-9BDE-07FA344BED3B}" type="slidenum">
              <a:rPr lang="en-US" smtClean="0"/>
              <a:t>17</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6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Chunking, now I’m getting it…</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772291" cy="4351338"/>
          </a:xfrm>
        </p:spPr>
        <p:txBody>
          <a:bodyPr>
            <a:normAutofit lnSpcReduction="10000"/>
          </a:bodyPr>
          <a:lstStyle/>
          <a:p>
            <a:pPr marL="0" indent="0">
              <a:spcBef>
                <a:spcPts val="0"/>
              </a:spcBef>
              <a:buClr>
                <a:srgbClr val="FF66CC"/>
              </a:buClr>
              <a:buSzPts val="2850"/>
              <a:buNone/>
            </a:pPr>
            <a:r>
              <a:rPr lang="en-US" dirty="0"/>
              <a:t>Here are some tips to help! Especially if your documents will be printed and displayed. </a:t>
            </a:r>
            <a:r>
              <a:rPr lang="en-US" baseline="30000" dirty="0"/>
              <a:t>vs. accessing the Word document directly.</a:t>
            </a:r>
            <a:endParaRPr lang="en-US" dirty="0"/>
          </a:p>
          <a:p>
            <a:pPr marL="0" indent="0">
              <a:spcBef>
                <a:spcPts val="0"/>
              </a:spcBef>
              <a:buClr>
                <a:srgbClr val="FF66CC"/>
              </a:buClr>
              <a:buSzPts val="2850"/>
              <a:buNone/>
            </a:pPr>
            <a:endParaRPr lang="en-US" dirty="0"/>
          </a:p>
          <a:p>
            <a:pPr>
              <a:spcBef>
                <a:spcPts val="0"/>
              </a:spcBef>
              <a:buClr>
                <a:srgbClr val="FF66CC"/>
              </a:buClr>
              <a:buSzPct val="100000"/>
            </a:pPr>
            <a:r>
              <a:rPr lang="en-US" dirty="0"/>
              <a:t>Use Tabs* to indent your lines.</a:t>
            </a:r>
          </a:p>
          <a:p>
            <a:pPr>
              <a:spcBef>
                <a:spcPts val="0"/>
              </a:spcBef>
              <a:buClr>
                <a:srgbClr val="FF66CC"/>
              </a:buClr>
              <a:buSzPct val="100000"/>
            </a:pPr>
            <a:r>
              <a:rPr lang="en-US" dirty="0"/>
              <a:t>Try to break apart paragraphs logically.</a:t>
            </a:r>
          </a:p>
          <a:p>
            <a:pPr>
              <a:spcBef>
                <a:spcPts val="0"/>
              </a:spcBef>
              <a:buClr>
                <a:srgbClr val="FF66CC"/>
              </a:buClr>
              <a:buSzPct val="100000"/>
            </a:pPr>
            <a:r>
              <a:rPr lang="en-US" dirty="0"/>
              <a:t>Use 1.5 (or greater) line spacing.</a:t>
            </a:r>
          </a:p>
          <a:p>
            <a:pPr>
              <a:spcBef>
                <a:spcPts val="0"/>
              </a:spcBef>
              <a:buClr>
                <a:srgbClr val="FF66CC"/>
              </a:buClr>
              <a:buSzPct val="100000"/>
            </a:pPr>
            <a:r>
              <a:rPr lang="en-US" dirty="0"/>
              <a:t>Keep line lengths to about 70 characters, with some error depending on font size.</a:t>
            </a:r>
          </a:p>
          <a:p>
            <a:pPr>
              <a:spcBef>
                <a:spcPts val="0"/>
              </a:spcBef>
              <a:buClr>
                <a:srgbClr val="FF66CC"/>
              </a:buClr>
              <a:buSzPts val="2850"/>
            </a:pPr>
            <a:endParaRPr lang="en-US" dirty="0"/>
          </a:p>
          <a:p>
            <a:pPr marL="0" indent="0">
              <a:spcBef>
                <a:spcPts val="0"/>
              </a:spcBef>
              <a:buClr>
                <a:srgbClr val="FF66CC"/>
              </a:buClr>
              <a:buSzPts val="2850"/>
              <a:buNone/>
            </a:pPr>
            <a:r>
              <a:rPr lang="en-US" dirty="0"/>
              <a:t>*Using </a:t>
            </a:r>
            <a:r>
              <a:rPr lang="en-US" dirty="0">
                <a:hlinkClick r:id="rId2"/>
              </a:rPr>
              <a:t>Tabs vs. Spaces</a:t>
            </a:r>
            <a:r>
              <a:rPr lang="en-US" dirty="0"/>
              <a:t> can be very helpful if someone is accessing your document on a computer, if they have particular settings they use. </a:t>
            </a:r>
            <a:r>
              <a:rPr lang="en-US" baseline="30000" dirty="0"/>
              <a:t>(This matters more in programming, but good to know anyway.)</a:t>
            </a:r>
            <a:endParaRPr lang="en-US" dirty="0"/>
          </a:p>
        </p:txBody>
      </p:sp>
      <p:sp>
        <p:nvSpPr>
          <p:cNvPr id="4" name="Slide Number Placeholder 3">
            <a:extLst>
              <a:ext uri="{FF2B5EF4-FFF2-40B4-BE49-F238E27FC236}">
                <a16:creationId xmlns:a16="http://schemas.microsoft.com/office/drawing/2014/main" id="{036F8403-696A-4280-8451-3A4C6CB9B7D0}"/>
              </a:ext>
            </a:extLst>
          </p:cNvPr>
          <p:cNvSpPr>
            <a:spLocks noGrp="1"/>
          </p:cNvSpPr>
          <p:nvPr>
            <p:ph type="sldNum" sz="quarter" idx="12"/>
          </p:nvPr>
        </p:nvSpPr>
        <p:spPr/>
        <p:txBody>
          <a:bodyPr/>
          <a:lstStyle/>
          <a:p>
            <a:fld id="{16803DEA-F23C-45EC-9BDE-07FA344BED3B}" type="slidenum">
              <a:rPr lang="en-US" smtClean="0"/>
              <a:t>18</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083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6E2FC1-D2A2-4810-B927-7C415B433A84}"/>
              </a:ext>
              <a:ext uri="{C183D7F6-B498-43B3-948B-1728B52AA6E4}">
                <adec:decorative xmlns:adec="http://schemas.microsoft.com/office/drawing/2017/decorative" val="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509895" y="1550053"/>
            <a:ext cx="9182745" cy="5012672"/>
          </a:xfrm>
          <a:prstGeom prst="rect">
            <a:avLst/>
          </a:prstGeom>
        </p:spPr>
      </p:pic>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A quick note on PDF “security…”</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1" y="1825625"/>
            <a:ext cx="8854440" cy="4351338"/>
          </a:xfrm>
        </p:spPr>
        <p:txBody>
          <a:bodyPr>
            <a:normAutofit fontScale="77500" lnSpcReduction="20000"/>
          </a:bodyPr>
          <a:lstStyle/>
          <a:p>
            <a:pPr>
              <a:spcBef>
                <a:spcPts val="0"/>
              </a:spcBef>
              <a:buClr>
                <a:srgbClr val="FF66CC"/>
              </a:buClr>
              <a:buSzPct val="100000"/>
            </a:pPr>
            <a:r>
              <a:rPr lang="en-US" dirty="0"/>
              <a:t>“I use PDFs because they’re more secure!” </a:t>
            </a:r>
          </a:p>
          <a:p>
            <a:pPr>
              <a:spcBef>
                <a:spcPts val="0"/>
              </a:spcBef>
              <a:buClr>
                <a:srgbClr val="FF66CC"/>
              </a:buClr>
              <a:buSzPct val="100000"/>
            </a:pPr>
            <a:r>
              <a:rPr lang="en-US" dirty="0"/>
              <a:t>“PDFs look nicer.” </a:t>
            </a:r>
          </a:p>
          <a:p>
            <a:pPr>
              <a:spcBef>
                <a:spcPts val="0"/>
              </a:spcBef>
              <a:buClr>
                <a:srgbClr val="FF66CC"/>
              </a:buClr>
              <a:buSzPct val="100000"/>
            </a:pPr>
            <a:r>
              <a:rPr lang="en-US" dirty="0"/>
              <a:t>“PDF is my favorite acronym.”</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I’ve heard it all. </a:t>
            </a:r>
            <a:r>
              <a:rPr lang="en-US" b="1" dirty="0"/>
              <a:t>PDFs are no more</a:t>
            </a:r>
            <a:r>
              <a:rPr lang="en-US" dirty="0"/>
              <a:t>, and perhaps </a:t>
            </a:r>
            <a:r>
              <a:rPr lang="en-US" i="1" dirty="0"/>
              <a:t>less</a:t>
            </a:r>
            <a:r>
              <a:rPr lang="en-US" dirty="0"/>
              <a:t>, </a:t>
            </a:r>
            <a:r>
              <a:rPr lang="en-US" b="1" dirty="0"/>
              <a:t>secure than Word documents</a:t>
            </a:r>
            <a:r>
              <a:rPr lang="en-US" dirty="0"/>
              <a:t>. PDFs are a printer’s </a:t>
            </a:r>
            <a:r>
              <a:rPr lang="en-US" sz="2000" dirty="0"/>
              <a:t>(both the profession and 80s hardware) </a:t>
            </a:r>
            <a:r>
              <a:rPr lang="en-US" dirty="0"/>
              <a:t>format and were more important before modern word processors existed. </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They are </a:t>
            </a:r>
            <a:r>
              <a:rPr lang="en-US" i="1" dirty="0"/>
              <a:t>almost always</a:t>
            </a:r>
            <a:r>
              <a:rPr lang="en-US" dirty="0"/>
              <a:t> less accessible and can take up to an hour per page to make accessible – even by experts.</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In short, </a:t>
            </a:r>
            <a:r>
              <a:rPr lang="en-US" dirty="0">
                <a:hlinkClick r:id="rId3"/>
              </a:rPr>
              <a:t>PDFs SUCK</a:t>
            </a:r>
            <a:r>
              <a:rPr lang="en-US" dirty="0"/>
              <a:t>! </a:t>
            </a:r>
            <a:r>
              <a:rPr lang="en-US" sz="2000" baseline="30000" dirty="0"/>
              <a:t>(Yes, they have a place, but I’m biased today.) (This video is educational I promise.)</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Use a DOCX instead. (You can use PDFs if you really want, but that’s another presentation altogether.)</a:t>
            </a:r>
          </a:p>
          <a:p>
            <a:pPr marL="0" indent="0">
              <a:spcBef>
                <a:spcPts val="0"/>
              </a:spcBef>
              <a:buClr>
                <a:srgbClr val="FF66CC"/>
              </a:buClr>
              <a:buSzPts val="2850"/>
              <a:buNone/>
            </a:pPr>
            <a:endParaRPr lang="en-US" sz="1100" dirty="0"/>
          </a:p>
          <a:p>
            <a:pPr marL="0" indent="0">
              <a:spcBef>
                <a:spcPts val="0"/>
              </a:spcBef>
              <a:buClr>
                <a:srgbClr val="FF66CC"/>
              </a:buClr>
              <a:buSzPts val="2850"/>
              <a:buNone/>
            </a:pPr>
            <a:endParaRPr lang="en-US" sz="1100" dirty="0"/>
          </a:p>
          <a:p>
            <a:pPr marL="0" indent="0" algn="r">
              <a:spcBef>
                <a:spcPts val="0"/>
              </a:spcBef>
              <a:buClr>
                <a:srgbClr val="FF66CC"/>
              </a:buClr>
              <a:buSzPts val="2850"/>
              <a:buNone/>
            </a:pPr>
            <a:r>
              <a:rPr lang="en-US" sz="1100" dirty="0"/>
              <a:t>BG via Linus Tech Tips</a:t>
            </a:r>
          </a:p>
        </p:txBody>
      </p:sp>
      <p:sp>
        <p:nvSpPr>
          <p:cNvPr id="4" name="Slide Number Placeholder 3">
            <a:extLst>
              <a:ext uri="{FF2B5EF4-FFF2-40B4-BE49-F238E27FC236}">
                <a16:creationId xmlns:a16="http://schemas.microsoft.com/office/drawing/2014/main" id="{036F8403-696A-4280-8451-3A4C6CB9B7D0}"/>
              </a:ext>
            </a:extLst>
          </p:cNvPr>
          <p:cNvSpPr>
            <a:spLocks noGrp="1"/>
          </p:cNvSpPr>
          <p:nvPr>
            <p:ph type="sldNum" sz="quarter" idx="12"/>
          </p:nvPr>
        </p:nvSpPr>
        <p:spPr/>
        <p:txBody>
          <a:bodyPr/>
          <a:lstStyle/>
          <a:p>
            <a:fld id="{16803DEA-F23C-45EC-9BDE-07FA344BED3B}" type="slidenum">
              <a:rPr lang="en-US" smtClean="0"/>
              <a:t>19</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8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391E-6F9B-449E-AA0C-30B4039FA46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E5D77A7-4A90-4FA2-A68C-632E93C3394F}"/>
              </a:ext>
            </a:extLst>
          </p:cNvPr>
          <p:cNvSpPr>
            <a:spLocks noGrp="1"/>
          </p:cNvSpPr>
          <p:nvPr>
            <p:ph idx="1"/>
          </p:nvPr>
        </p:nvSpPr>
        <p:spPr>
          <a:xfrm>
            <a:off x="838200" y="1825625"/>
            <a:ext cx="7319211" cy="4667250"/>
          </a:xfrm>
        </p:spPr>
        <p:txBody>
          <a:bodyPr>
            <a:normAutofit fontScale="85000" lnSpcReduction="20000"/>
          </a:bodyPr>
          <a:lstStyle/>
          <a:p>
            <a:pPr marL="514350" indent="-514350">
              <a:buClr>
                <a:srgbClr val="FF66CC"/>
              </a:buClr>
              <a:buFont typeface="+mj-lt"/>
              <a:buAutoNum type="arabicPeriod"/>
            </a:pPr>
            <a:r>
              <a:rPr lang="en-US" dirty="0"/>
              <a:t>What defines disability?</a:t>
            </a:r>
          </a:p>
          <a:p>
            <a:pPr marL="514350" indent="-514350">
              <a:buClr>
                <a:srgbClr val="FF66CC"/>
              </a:buClr>
              <a:buFont typeface="+mj-lt"/>
              <a:buAutoNum type="arabicPeriod"/>
            </a:pPr>
            <a:r>
              <a:rPr lang="en-US" dirty="0"/>
              <a:t>Language perspectives</a:t>
            </a:r>
          </a:p>
          <a:p>
            <a:pPr marL="514350" indent="-514350">
              <a:buClr>
                <a:srgbClr val="FF66CC"/>
              </a:buClr>
              <a:buFont typeface="+mj-lt"/>
              <a:buAutoNum type="arabicPeriod"/>
            </a:pPr>
            <a:r>
              <a:rPr lang="en-US" dirty="0"/>
              <a:t>The meat and potatoes: Word</a:t>
            </a:r>
          </a:p>
          <a:p>
            <a:pPr lvl="1">
              <a:buClr>
                <a:srgbClr val="FF66CC"/>
              </a:buClr>
            </a:pPr>
            <a:r>
              <a:rPr lang="en-US" dirty="0"/>
              <a:t>Headings</a:t>
            </a:r>
          </a:p>
          <a:p>
            <a:pPr lvl="1">
              <a:buClr>
                <a:srgbClr val="FF66CC"/>
              </a:buClr>
            </a:pPr>
            <a:r>
              <a:rPr lang="en-US" dirty="0"/>
              <a:t>Lists</a:t>
            </a:r>
          </a:p>
          <a:p>
            <a:pPr lvl="1">
              <a:buClr>
                <a:srgbClr val="FF66CC"/>
              </a:buClr>
            </a:pPr>
            <a:r>
              <a:rPr lang="en-US" dirty="0"/>
              <a:t>Images</a:t>
            </a:r>
          </a:p>
          <a:p>
            <a:pPr lvl="1">
              <a:buClr>
                <a:srgbClr val="FF66CC"/>
              </a:buClr>
            </a:pPr>
            <a:r>
              <a:rPr lang="en-US" dirty="0"/>
              <a:t>Readability</a:t>
            </a:r>
          </a:p>
          <a:p>
            <a:pPr lvl="1">
              <a:buClr>
                <a:srgbClr val="FF66CC"/>
              </a:buClr>
            </a:pPr>
            <a:r>
              <a:rPr lang="en-US" dirty="0"/>
              <a:t>Oh my!</a:t>
            </a:r>
          </a:p>
          <a:p>
            <a:pPr marL="514350" indent="-514350">
              <a:buClr>
                <a:srgbClr val="FF66CC"/>
              </a:buClr>
              <a:buFont typeface="+mj-lt"/>
              <a:buAutoNum type="arabicPeriod"/>
            </a:pPr>
            <a:r>
              <a:rPr lang="en-US" dirty="0"/>
              <a:t>Securing documents and PDF discussion</a:t>
            </a:r>
          </a:p>
          <a:p>
            <a:pPr marL="514350" indent="-514350">
              <a:buClr>
                <a:srgbClr val="FF66CC"/>
              </a:buClr>
              <a:buFont typeface="+mj-lt"/>
              <a:buAutoNum type="arabicPeriod"/>
            </a:pPr>
            <a:r>
              <a:rPr lang="en-US" dirty="0"/>
              <a:t>Accommodation statements</a:t>
            </a:r>
          </a:p>
          <a:p>
            <a:pPr marL="514350" indent="-514350">
              <a:buClr>
                <a:srgbClr val="FF66CC"/>
              </a:buClr>
              <a:buFont typeface="+mj-lt"/>
              <a:buAutoNum type="arabicPeriod"/>
            </a:pPr>
            <a:r>
              <a:rPr lang="en-US" dirty="0"/>
              <a:t>Specific Qs to A</a:t>
            </a:r>
          </a:p>
          <a:p>
            <a:pPr marL="514350" indent="-514350">
              <a:buClr>
                <a:srgbClr val="FF66CC"/>
              </a:buClr>
              <a:buFont typeface="+mj-lt"/>
              <a:buAutoNum type="arabicPeriod"/>
            </a:pPr>
            <a:r>
              <a:rPr lang="en-US" dirty="0"/>
              <a:t>Summary</a:t>
            </a:r>
          </a:p>
          <a:p>
            <a:pPr marL="514350" indent="-514350">
              <a:buClr>
                <a:srgbClr val="FF66CC"/>
              </a:buClr>
              <a:buFont typeface="+mj-lt"/>
              <a:buAutoNum type="arabicPeriod"/>
            </a:pPr>
            <a:r>
              <a:rPr lang="en-US" dirty="0"/>
              <a:t>Wrap-up/Q&amp;A</a:t>
            </a:r>
          </a:p>
          <a:p>
            <a:pPr marL="914400" lvl="1" indent="-457200">
              <a:buClr>
                <a:srgbClr val="FF66CC"/>
              </a:buClr>
              <a:buFont typeface="+mj-lt"/>
              <a:buAutoNum type="arabicPeriod"/>
            </a:pPr>
            <a:endParaRPr lang="en-US" dirty="0"/>
          </a:p>
        </p:txBody>
      </p:sp>
      <p:sp>
        <p:nvSpPr>
          <p:cNvPr id="15" name="Slide Number Placeholder 14">
            <a:extLst>
              <a:ext uri="{FF2B5EF4-FFF2-40B4-BE49-F238E27FC236}">
                <a16:creationId xmlns:a16="http://schemas.microsoft.com/office/drawing/2014/main" id="{F48771C7-F4E5-41E8-BEBE-A686B6B87106}"/>
              </a:ext>
            </a:extLst>
          </p:cNvPr>
          <p:cNvSpPr>
            <a:spLocks noGrp="1"/>
          </p:cNvSpPr>
          <p:nvPr>
            <p:ph type="sldNum" sz="quarter" idx="12"/>
          </p:nvPr>
        </p:nvSpPr>
        <p:spPr/>
        <p:txBody>
          <a:bodyPr/>
          <a:lstStyle/>
          <a:p>
            <a:fld id="{16803DEA-F23C-45EC-9BDE-07FA344BED3B}" type="slidenum">
              <a:rPr lang="en-US" smtClean="0"/>
              <a:t>2</a:t>
            </a:fld>
            <a:endParaRPr lang="en-US" dirty="0"/>
          </a:p>
        </p:txBody>
      </p:sp>
      <p:pic>
        <p:nvPicPr>
          <p:cNvPr id="9" name="Picture 8">
            <a:extLst>
              <a:ext uri="{FF2B5EF4-FFF2-40B4-BE49-F238E27FC236}">
                <a16:creationId xmlns:a16="http://schemas.microsoft.com/office/drawing/2014/main" id="{4AD7B412-2429-4517-9906-36BB3C035A0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0000" y="0"/>
            <a:ext cx="4572000" cy="6858000"/>
          </a:xfrm>
          <a:prstGeom prst="rect">
            <a:avLst/>
          </a:prstGeom>
        </p:spPr>
      </p:pic>
      <p:cxnSp>
        <p:nvCxnSpPr>
          <p:cNvPr id="11" name="Straight Connector 10">
            <a:extLst>
              <a:ext uri="{FF2B5EF4-FFF2-40B4-BE49-F238E27FC236}">
                <a16:creationId xmlns:a16="http://schemas.microsoft.com/office/drawing/2014/main" id="{E862C9FB-9034-4553-A727-9970ED3DDD94}"/>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94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OK smart guy, how do I secure a DOCX?</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6979506" cy="4351338"/>
          </a:xfrm>
        </p:spPr>
        <p:txBody>
          <a:bodyPr>
            <a:normAutofit fontScale="92500" lnSpcReduction="20000"/>
          </a:bodyPr>
          <a:lstStyle/>
          <a:p>
            <a:pPr marL="0" indent="0">
              <a:spcBef>
                <a:spcPts val="0"/>
              </a:spcBef>
              <a:buClr>
                <a:srgbClr val="FF66CC"/>
              </a:buClr>
              <a:buSzPts val="2850"/>
              <a:buNone/>
            </a:pPr>
            <a:r>
              <a:rPr lang="en-US" sz="2400" dirty="0"/>
              <a:t>Word provides many options for restricting access, editing, and more. Under the Info menu in the File tab:</a:t>
            </a:r>
          </a:p>
          <a:p>
            <a:pPr marL="514350" indent="-514350">
              <a:lnSpc>
                <a:spcPct val="120000"/>
              </a:lnSpc>
              <a:spcBef>
                <a:spcPts val="0"/>
              </a:spcBef>
              <a:buClr>
                <a:srgbClr val="FF66CC"/>
              </a:buClr>
              <a:buSzPts val="2850"/>
              <a:buFont typeface="+mj-lt"/>
              <a:buAutoNum type="arabicPeriod"/>
            </a:pPr>
            <a:r>
              <a:rPr lang="en-US" sz="2400" dirty="0"/>
              <a:t>Click Protect Document,</a:t>
            </a:r>
          </a:p>
          <a:p>
            <a:pPr marL="514350" indent="-514350">
              <a:lnSpc>
                <a:spcPct val="120000"/>
              </a:lnSpc>
              <a:spcBef>
                <a:spcPts val="0"/>
              </a:spcBef>
              <a:buClr>
                <a:srgbClr val="FF66CC"/>
              </a:buClr>
              <a:buSzPts val="2850"/>
              <a:buFont typeface="+mj-lt"/>
              <a:buAutoNum type="arabicPeriod"/>
            </a:pPr>
            <a:r>
              <a:rPr lang="en-US" sz="2400" dirty="0"/>
              <a:t>Choose Open Read Only, Mark as Final, Restrict Editing, or Restrict Access.</a:t>
            </a:r>
          </a:p>
          <a:p>
            <a:pPr>
              <a:spcBef>
                <a:spcPts val="0"/>
              </a:spcBef>
              <a:buClr>
                <a:srgbClr val="FF66CC"/>
              </a:buClr>
              <a:buSzPts val="2850"/>
            </a:pPr>
            <a:endParaRPr lang="en-US" sz="2400" dirty="0"/>
          </a:p>
          <a:p>
            <a:pPr marL="0" indent="0">
              <a:spcBef>
                <a:spcPts val="0"/>
              </a:spcBef>
              <a:buClr>
                <a:srgbClr val="FF66CC"/>
              </a:buClr>
              <a:buSzPts val="2850"/>
              <a:buNone/>
            </a:pPr>
            <a:r>
              <a:rPr lang="en-US" sz="2400" dirty="0"/>
              <a:t>These all do different things, but if you are concerned about security, Restrict Editing or Access may be the most useful. Word provides explanations for each of these as you use them.</a:t>
            </a:r>
          </a:p>
          <a:p>
            <a:pPr marL="0" indent="0">
              <a:spcBef>
                <a:spcPts val="0"/>
              </a:spcBef>
              <a:buClr>
                <a:srgbClr val="FF66CC"/>
              </a:buClr>
              <a:buSzPts val="2850"/>
              <a:buNone/>
            </a:pPr>
            <a:endParaRPr lang="en-US" sz="2400" dirty="0"/>
          </a:p>
          <a:p>
            <a:pPr marL="0" indent="0">
              <a:spcBef>
                <a:spcPts val="0"/>
              </a:spcBef>
              <a:buClr>
                <a:srgbClr val="FF66CC"/>
              </a:buClr>
              <a:buSzPts val="2850"/>
              <a:buNone/>
            </a:pPr>
            <a:r>
              <a:rPr lang="en-US" sz="2400" dirty="0"/>
              <a:t>Note: Whether a PDF or DOCX, text can almost always be copied out, or formats modified, by intrepid nefarious individuals.</a:t>
            </a:r>
          </a:p>
          <a:p>
            <a:pPr marL="0" indent="0">
              <a:spcBef>
                <a:spcPts val="0"/>
              </a:spcBef>
              <a:buClr>
                <a:srgbClr val="FF66CC"/>
              </a:buClr>
              <a:buSzPts val="2850"/>
              <a:buNone/>
            </a:pPr>
            <a:endParaRPr lang="en-US" sz="2400" dirty="0"/>
          </a:p>
          <a:p>
            <a:pPr marL="0" indent="0">
              <a:spcBef>
                <a:spcPts val="0"/>
              </a:spcBef>
              <a:buClr>
                <a:srgbClr val="FF66CC"/>
              </a:buClr>
              <a:buSzPts val="2850"/>
              <a:buNone/>
            </a:pPr>
            <a:r>
              <a:rPr lang="en-US" sz="2400" dirty="0"/>
              <a:t>Note: Some of these options work best with a password.</a:t>
            </a:r>
          </a:p>
        </p:txBody>
      </p:sp>
      <p:sp>
        <p:nvSpPr>
          <p:cNvPr id="4" name="Slide Number Placeholder 3">
            <a:extLst>
              <a:ext uri="{FF2B5EF4-FFF2-40B4-BE49-F238E27FC236}">
                <a16:creationId xmlns:a16="http://schemas.microsoft.com/office/drawing/2014/main" id="{036F8403-696A-4280-8451-3A4C6CB9B7D0}"/>
              </a:ext>
            </a:extLst>
          </p:cNvPr>
          <p:cNvSpPr>
            <a:spLocks noGrp="1"/>
          </p:cNvSpPr>
          <p:nvPr>
            <p:ph type="sldNum" sz="quarter" idx="12"/>
          </p:nvPr>
        </p:nvSpPr>
        <p:spPr/>
        <p:txBody>
          <a:bodyPr/>
          <a:lstStyle/>
          <a:p>
            <a:fld id="{16803DEA-F23C-45EC-9BDE-07FA344BED3B}" type="slidenum">
              <a:rPr lang="en-US" smtClean="0"/>
              <a:t>20</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shot showing restrict editing options">
            <a:extLst>
              <a:ext uri="{FF2B5EF4-FFF2-40B4-BE49-F238E27FC236}">
                <a16:creationId xmlns:a16="http://schemas.microsoft.com/office/drawing/2014/main" id="{81C0D898-6F52-478C-9966-B80091429E3F}"/>
              </a:ext>
            </a:extLst>
          </p:cNvPr>
          <p:cNvPicPr>
            <a:picLocks noChangeAspect="1"/>
          </p:cNvPicPr>
          <p:nvPr/>
        </p:nvPicPr>
        <p:blipFill>
          <a:blip r:embed="rId2"/>
          <a:stretch>
            <a:fillRect/>
          </a:stretch>
        </p:blipFill>
        <p:spPr>
          <a:xfrm>
            <a:off x="7817705" y="1930178"/>
            <a:ext cx="2852401" cy="4142232"/>
          </a:xfrm>
          <a:prstGeom prst="rect">
            <a:avLst/>
          </a:prstGeom>
        </p:spPr>
      </p:pic>
    </p:spTree>
    <p:extLst>
      <p:ext uri="{BB962C8B-B14F-4D97-AF65-F5344CB8AC3E}">
        <p14:creationId xmlns:p14="http://schemas.microsoft.com/office/powerpoint/2010/main" val="345430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But I need, nay, crave PDFs!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sz="half" idx="1"/>
          </p:nvPr>
        </p:nvSpPr>
        <p:spPr/>
        <p:txBody>
          <a:bodyPr>
            <a:normAutofit/>
          </a:bodyPr>
          <a:lstStyle/>
          <a:p>
            <a:pPr marL="0" indent="0">
              <a:spcBef>
                <a:spcPts val="0"/>
              </a:spcBef>
              <a:buClr>
                <a:srgbClr val="FF66CC"/>
              </a:buClr>
              <a:buSzPts val="2850"/>
              <a:buNone/>
            </a:pPr>
            <a:r>
              <a:rPr lang="en-US" sz="2000" dirty="0"/>
              <a:t>There are times where you </a:t>
            </a:r>
            <a:r>
              <a:rPr lang="en-US" sz="2000" i="1" dirty="0"/>
              <a:t>must </a:t>
            </a:r>
            <a:r>
              <a:rPr lang="en-US" sz="2000" dirty="0"/>
              <a:t>use them, so make sure to produce them the best you can!</a:t>
            </a:r>
          </a:p>
          <a:p>
            <a:pPr marL="514350" indent="-514350">
              <a:spcBef>
                <a:spcPts val="0"/>
              </a:spcBef>
              <a:buClr>
                <a:srgbClr val="FF66CC"/>
              </a:buClr>
              <a:buSzPts val="2850"/>
              <a:buFont typeface="+mj-lt"/>
              <a:buAutoNum type="arabicPeriod"/>
            </a:pPr>
            <a:r>
              <a:rPr lang="en-US" sz="2000" dirty="0"/>
              <a:t>Open your File menu,</a:t>
            </a:r>
          </a:p>
          <a:p>
            <a:pPr marL="514350" indent="-514350">
              <a:spcBef>
                <a:spcPts val="0"/>
              </a:spcBef>
              <a:buClr>
                <a:srgbClr val="FF66CC"/>
              </a:buClr>
              <a:buSzPts val="2850"/>
              <a:buFont typeface="+mj-lt"/>
              <a:buAutoNum type="arabicPeriod"/>
            </a:pPr>
            <a:r>
              <a:rPr lang="en-US" sz="2000" dirty="0"/>
              <a:t>Choose Save As… then More Options…</a:t>
            </a:r>
          </a:p>
          <a:p>
            <a:pPr lvl="1">
              <a:spcBef>
                <a:spcPts val="0"/>
              </a:spcBef>
              <a:buSzPct val="100000"/>
            </a:pPr>
            <a:r>
              <a:rPr lang="en-US" sz="1800" dirty="0"/>
              <a:t>NEVER use Save as Adobe PDF</a:t>
            </a:r>
          </a:p>
          <a:p>
            <a:pPr marL="514350" indent="-514350">
              <a:spcBef>
                <a:spcPts val="0"/>
              </a:spcBef>
              <a:buClr>
                <a:srgbClr val="FF66CC"/>
              </a:buClr>
              <a:buSzPts val="2850"/>
              <a:buFont typeface="+mj-lt"/>
              <a:buAutoNum type="arabicPeriod"/>
            </a:pPr>
            <a:r>
              <a:rPr lang="en-US" sz="2000" dirty="0"/>
              <a:t>Options… again, then check</a:t>
            </a:r>
          </a:p>
          <a:p>
            <a:pPr lvl="1">
              <a:spcBef>
                <a:spcPts val="0"/>
              </a:spcBef>
              <a:buClr>
                <a:srgbClr val="FF66CC"/>
              </a:buClr>
              <a:buSzPct val="100000"/>
            </a:pPr>
            <a:r>
              <a:rPr lang="en-US" sz="1800" dirty="0"/>
              <a:t>Create bookmarks using: [headings]</a:t>
            </a:r>
          </a:p>
          <a:p>
            <a:pPr lvl="1">
              <a:spcBef>
                <a:spcPts val="0"/>
              </a:spcBef>
              <a:buClr>
                <a:srgbClr val="FF66CC"/>
              </a:buClr>
              <a:buSzPct val="100000"/>
            </a:pPr>
            <a:r>
              <a:rPr lang="en-US" sz="1800" dirty="0"/>
              <a:t>Document properties</a:t>
            </a:r>
          </a:p>
          <a:p>
            <a:pPr lvl="1">
              <a:spcBef>
                <a:spcPts val="0"/>
              </a:spcBef>
              <a:buClr>
                <a:srgbClr val="FF66CC"/>
              </a:buClr>
              <a:buSzPct val="100000"/>
            </a:pPr>
            <a:r>
              <a:rPr lang="en-US" sz="1800" dirty="0"/>
              <a:t>Document structure tags for accessibility</a:t>
            </a:r>
          </a:p>
          <a:p>
            <a:pPr marL="457200" indent="-457200">
              <a:spcBef>
                <a:spcPts val="0"/>
              </a:spcBef>
              <a:buClr>
                <a:srgbClr val="FF66CC"/>
              </a:buClr>
              <a:buSzPts val="2850"/>
              <a:buFont typeface="+mj-lt"/>
              <a:buAutoNum type="arabicPeriod"/>
            </a:pPr>
            <a:r>
              <a:rPr lang="en-US" sz="2200" dirty="0"/>
              <a:t>Finally, title and save your document.</a:t>
            </a:r>
          </a:p>
          <a:p>
            <a:pPr marL="0" indent="0">
              <a:spcBef>
                <a:spcPts val="0"/>
              </a:spcBef>
              <a:buClr>
                <a:srgbClr val="FF66CC"/>
              </a:buClr>
              <a:buSzPts val="2850"/>
              <a:buNone/>
            </a:pPr>
            <a:endParaRPr lang="en-US" sz="2000" dirty="0"/>
          </a:p>
          <a:p>
            <a:pPr marL="0" indent="0">
              <a:spcBef>
                <a:spcPts val="0"/>
              </a:spcBef>
              <a:buClr>
                <a:srgbClr val="FF66CC"/>
              </a:buClr>
              <a:buSzPts val="2850"/>
              <a:buNone/>
            </a:pPr>
            <a:r>
              <a:rPr lang="en-US" sz="2000" dirty="0"/>
              <a:t>This </a:t>
            </a:r>
            <a:r>
              <a:rPr lang="en-US" sz="2000" i="1" dirty="0"/>
              <a:t>should</a:t>
            </a:r>
            <a:r>
              <a:rPr lang="en-US" sz="2000" dirty="0"/>
              <a:t> result in a </a:t>
            </a:r>
            <a:r>
              <a:rPr lang="en-US" sz="2000" i="1" dirty="0"/>
              <a:t>reasonably but imperfectly</a:t>
            </a:r>
            <a:r>
              <a:rPr lang="en-US" sz="2000" dirty="0"/>
              <a:t> accessible PDF. </a:t>
            </a:r>
          </a:p>
          <a:p>
            <a:pPr marL="0" indent="0">
              <a:spcBef>
                <a:spcPts val="0"/>
              </a:spcBef>
              <a:buClr>
                <a:srgbClr val="FF66CC"/>
              </a:buClr>
              <a:buSzPts val="2850"/>
              <a:buNone/>
            </a:pPr>
            <a:endParaRPr lang="en-US" sz="2000" dirty="0"/>
          </a:p>
          <a:p>
            <a:pPr marL="0" indent="0">
              <a:spcBef>
                <a:spcPts val="0"/>
              </a:spcBef>
              <a:buClr>
                <a:srgbClr val="FF66CC"/>
              </a:buClr>
              <a:buSzPts val="2850"/>
              <a:buNone/>
            </a:pPr>
            <a:r>
              <a:rPr lang="en-US" sz="2000" dirty="0"/>
              <a:t>But please, use a DOCX whenever possible.</a:t>
            </a:r>
          </a:p>
        </p:txBody>
      </p:sp>
      <p:pic>
        <p:nvPicPr>
          <p:cNvPr id="9" name="Content Placeholder 8" descr="Screenshot of saving details for PDFs from word. Description is present in the slide text.">
            <a:extLst>
              <a:ext uri="{FF2B5EF4-FFF2-40B4-BE49-F238E27FC236}">
                <a16:creationId xmlns:a16="http://schemas.microsoft.com/office/drawing/2014/main" id="{282B6F46-9806-4C0F-9555-4C38AD8AEDC6}"/>
              </a:ext>
            </a:extLst>
          </p:cNvPr>
          <p:cNvPicPr>
            <a:picLocks noGrp="1" noChangeAspect="1"/>
          </p:cNvPicPr>
          <p:nvPr>
            <p:ph sz="half" idx="2"/>
          </p:nvPr>
        </p:nvPicPr>
        <p:blipFill>
          <a:blip r:embed="rId2"/>
          <a:stretch>
            <a:fillRect/>
          </a:stretch>
        </p:blipFill>
        <p:spPr>
          <a:xfrm>
            <a:off x="6274124" y="1825625"/>
            <a:ext cx="4977751" cy="4351338"/>
          </a:xfrm>
        </p:spPr>
      </p:pic>
      <p:sp>
        <p:nvSpPr>
          <p:cNvPr id="4" name="Slide Number Placeholder 3">
            <a:extLst>
              <a:ext uri="{FF2B5EF4-FFF2-40B4-BE49-F238E27FC236}">
                <a16:creationId xmlns:a16="http://schemas.microsoft.com/office/drawing/2014/main" id="{036F8403-696A-4280-8451-3A4C6CB9B7D0}"/>
              </a:ext>
            </a:extLst>
          </p:cNvPr>
          <p:cNvSpPr>
            <a:spLocks noGrp="1"/>
          </p:cNvSpPr>
          <p:nvPr>
            <p:ph type="sldNum" sz="quarter" idx="12"/>
          </p:nvPr>
        </p:nvSpPr>
        <p:spPr/>
        <p:txBody>
          <a:bodyPr/>
          <a:lstStyle/>
          <a:p>
            <a:fld id="{16803DEA-F23C-45EC-9BDE-07FA344BED3B}" type="slidenum">
              <a:rPr lang="en-US" smtClean="0"/>
              <a:t>21</a:t>
            </a:fld>
            <a:endParaRPr lang="en-US" dirty="0"/>
          </a:p>
        </p:txBody>
      </p:sp>
      <p:cxnSp>
        <p:nvCxnSpPr>
          <p:cNvPr id="7" name="Straight Connector 6">
            <a:extLst>
              <a:ext uri="{FF2B5EF4-FFF2-40B4-BE49-F238E27FC236}">
                <a16:creationId xmlns:a16="http://schemas.microsoft.com/office/drawing/2014/main" id="{A5C74F03-5FEF-478C-946E-7AE4FAF033C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C4F38-4D0D-4592-B56C-1BA9873BDB05}"/>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446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A4A8A-E236-7390-78A4-AB4F42099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948B3E-3448-6C54-52E9-48A2FADBE4B5}"/>
              </a:ext>
            </a:extLst>
          </p:cNvPr>
          <p:cNvSpPr>
            <a:spLocks noGrp="1"/>
          </p:cNvSpPr>
          <p:nvPr>
            <p:ph type="title"/>
          </p:nvPr>
        </p:nvSpPr>
        <p:spPr/>
        <p:txBody>
          <a:bodyPr/>
          <a:lstStyle/>
          <a:p>
            <a:r>
              <a:rPr lang="en-US" dirty="0"/>
              <a:t>So, what about emails?</a:t>
            </a:r>
          </a:p>
        </p:txBody>
      </p:sp>
      <p:sp>
        <p:nvSpPr>
          <p:cNvPr id="3" name="Content Placeholder 2">
            <a:extLst>
              <a:ext uri="{FF2B5EF4-FFF2-40B4-BE49-F238E27FC236}">
                <a16:creationId xmlns:a16="http://schemas.microsoft.com/office/drawing/2014/main" id="{0120C4E9-54EA-7906-B8EE-EC85A212B7EA}"/>
              </a:ext>
            </a:extLst>
          </p:cNvPr>
          <p:cNvSpPr>
            <a:spLocks noGrp="1"/>
          </p:cNvSpPr>
          <p:nvPr>
            <p:ph idx="1"/>
          </p:nvPr>
        </p:nvSpPr>
        <p:spPr>
          <a:xfrm>
            <a:off x="838200" y="1825625"/>
            <a:ext cx="9591675" cy="4351338"/>
          </a:xfrm>
        </p:spPr>
        <p:txBody>
          <a:bodyPr>
            <a:normAutofit/>
          </a:bodyPr>
          <a:lstStyle/>
          <a:p>
            <a:pPr marL="0" lvl="0" indent="0" algn="l" rtl="0">
              <a:spcBef>
                <a:spcPts val="600"/>
              </a:spcBef>
              <a:spcAft>
                <a:spcPts val="600"/>
              </a:spcAft>
              <a:buSzPts val="2550"/>
              <a:buNone/>
            </a:pPr>
            <a:r>
              <a:rPr lang="en-US" sz="2800" dirty="0"/>
              <a:t>By and large, all the same rules apply!</a:t>
            </a:r>
          </a:p>
          <a:p>
            <a:pPr>
              <a:spcBef>
                <a:spcPts val="600"/>
              </a:spcBef>
              <a:spcAft>
                <a:spcPts val="600"/>
              </a:spcAft>
              <a:buSzPts val="2550"/>
            </a:pPr>
            <a:r>
              <a:rPr lang="en-US" b="1" dirty="0"/>
              <a:t>This will all vary by email client.</a:t>
            </a:r>
          </a:p>
          <a:p>
            <a:pPr>
              <a:spcBef>
                <a:spcPts val="600"/>
              </a:spcBef>
              <a:spcAft>
                <a:spcPts val="600"/>
              </a:spcAft>
              <a:buSzPts val="2550"/>
            </a:pPr>
            <a:r>
              <a:rPr lang="en-US" dirty="0"/>
              <a:t>Use lists and headings where available.</a:t>
            </a:r>
          </a:p>
          <a:p>
            <a:pPr>
              <a:spcBef>
                <a:spcPts val="600"/>
              </a:spcBef>
              <a:spcAft>
                <a:spcPts val="600"/>
              </a:spcAft>
              <a:buSzPts val="2550"/>
            </a:pPr>
            <a:r>
              <a:rPr lang="en-US" dirty="0"/>
              <a:t>Give images appropriate alt text (or describe them).</a:t>
            </a:r>
          </a:p>
          <a:p>
            <a:pPr>
              <a:spcBef>
                <a:spcPts val="600"/>
              </a:spcBef>
              <a:spcAft>
                <a:spcPts val="600"/>
              </a:spcAft>
              <a:buSzPts val="2550"/>
            </a:pPr>
            <a:r>
              <a:rPr lang="en-US" dirty="0"/>
              <a:t>Make sure links describe where they’re going (no “click </a:t>
            </a:r>
            <a:r>
              <a:rPr lang="en-US" dirty="0" err="1"/>
              <a:t>here”s</a:t>
            </a:r>
            <a:r>
              <a:rPr lang="en-US" dirty="0"/>
              <a:t>.)</a:t>
            </a:r>
          </a:p>
          <a:p>
            <a:pPr>
              <a:spcBef>
                <a:spcPts val="600"/>
              </a:spcBef>
              <a:spcAft>
                <a:spcPts val="600"/>
              </a:spcAft>
              <a:buSzPts val="2550"/>
            </a:pPr>
            <a:r>
              <a:rPr lang="en-US" dirty="0"/>
              <a:t>Avoid sending ONLY images of text/fliers.</a:t>
            </a:r>
          </a:p>
          <a:p>
            <a:pPr>
              <a:spcBef>
                <a:spcPts val="600"/>
              </a:spcBef>
              <a:spcAft>
                <a:spcPts val="600"/>
              </a:spcAft>
              <a:buSzPts val="2550"/>
            </a:pPr>
            <a:r>
              <a:rPr lang="en-US" dirty="0"/>
              <a:t>Avoid using tables to line up or lay out information.</a:t>
            </a:r>
          </a:p>
        </p:txBody>
      </p:sp>
      <p:sp>
        <p:nvSpPr>
          <p:cNvPr id="4" name="Slide Number Placeholder 3">
            <a:extLst>
              <a:ext uri="{FF2B5EF4-FFF2-40B4-BE49-F238E27FC236}">
                <a16:creationId xmlns:a16="http://schemas.microsoft.com/office/drawing/2014/main" id="{F5657869-4336-0147-B538-F954B32A5855}"/>
              </a:ext>
            </a:extLst>
          </p:cNvPr>
          <p:cNvSpPr>
            <a:spLocks noGrp="1"/>
          </p:cNvSpPr>
          <p:nvPr>
            <p:ph type="sldNum" sz="quarter" idx="12"/>
          </p:nvPr>
        </p:nvSpPr>
        <p:spPr/>
        <p:txBody>
          <a:bodyPr/>
          <a:lstStyle/>
          <a:p>
            <a:fld id="{16803DEA-F23C-45EC-9BDE-07FA344BED3B}" type="slidenum">
              <a:rPr lang="en-US" smtClean="0"/>
              <a:t>22</a:t>
            </a:fld>
            <a:endParaRPr lang="en-US" dirty="0"/>
          </a:p>
        </p:txBody>
      </p:sp>
      <p:cxnSp>
        <p:nvCxnSpPr>
          <p:cNvPr id="7" name="Straight Connector 6">
            <a:extLst>
              <a:ext uri="{FF2B5EF4-FFF2-40B4-BE49-F238E27FC236}">
                <a16:creationId xmlns:a16="http://schemas.microsoft.com/office/drawing/2014/main" id="{C181CCE8-FCC4-353A-B768-6D9C158B91FF}"/>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3F8D4D7-4CCD-8366-45CE-1C08370B7078}"/>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23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B9427-B2FE-38B5-22E3-E59BB370C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957A0-0C6B-29E8-5D35-31B632A7DEAC}"/>
              </a:ext>
            </a:extLst>
          </p:cNvPr>
          <p:cNvSpPr>
            <a:spLocks noGrp="1"/>
          </p:cNvSpPr>
          <p:nvPr>
            <p:ph type="title"/>
          </p:nvPr>
        </p:nvSpPr>
        <p:spPr/>
        <p:txBody>
          <a:bodyPr/>
          <a:lstStyle/>
          <a:p>
            <a:r>
              <a:rPr lang="en-US" dirty="0"/>
              <a:t>On Accommodation Statements</a:t>
            </a:r>
          </a:p>
        </p:txBody>
      </p:sp>
      <p:sp>
        <p:nvSpPr>
          <p:cNvPr id="3" name="Content Placeholder 2">
            <a:extLst>
              <a:ext uri="{FF2B5EF4-FFF2-40B4-BE49-F238E27FC236}">
                <a16:creationId xmlns:a16="http://schemas.microsoft.com/office/drawing/2014/main" id="{CAC62932-1D52-69DE-E0FA-BE2C200092BE}"/>
              </a:ext>
            </a:extLst>
          </p:cNvPr>
          <p:cNvSpPr>
            <a:spLocks noGrp="1"/>
          </p:cNvSpPr>
          <p:nvPr>
            <p:ph idx="1"/>
          </p:nvPr>
        </p:nvSpPr>
        <p:spPr>
          <a:xfrm>
            <a:off x="838200" y="1825625"/>
            <a:ext cx="9266129" cy="4351338"/>
          </a:xfrm>
        </p:spPr>
        <p:txBody>
          <a:bodyPr>
            <a:normAutofit/>
          </a:bodyPr>
          <a:lstStyle/>
          <a:p>
            <a:pPr marL="0" lvl="0" indent="0" algn="l" rtl="0">
              <a:spcBef>
                <a:spcPts val="600"/>
              </a:spcBef>
              <a:spcAft>
                <a:spcPts val="600"/>
              </a:spcAft>
              <a:buSzPts val="2550"/>
              <a:buNone/>
            </a:pPr>
            <a:r>
              <a:rPr lang="en-US" sz="2800" dirty="0"/>
              <a:t>You may not always need them for your documents, but it is good practice to include them in places where documents may be accessed, or on the bottom of flyers, etc.</a:t>
            </a:r>
          </a:p>
          <a:p>
            <a:pPr lvl="1">
              <a:spcBef>
                <a:spcPts val="600"/>
              </a:spcBef>
              <a:spcAft>
                <a:spcPts val="600"/>
              </a:spcAft>
              <a:buSzPts val="2550"/>
            </a:pPr>
            <a:r>
              <a:rPr lang="en-US" dirty="0"/>
              <a:t>“If you require any accommodations to more fully participate in this event, please email Gillian Anderson at </a:t>
            </a:r>
            <a:r>
              <a:rPr lang="en-US" dirty="0" err="1"/>
              <a:t>scully@illinois.edu</a:t>
            </a:r>
            <a:r>
              <a:rPr lang="en-US" dirty="0"/>
              <a:t>.”</a:t>
            </a:r>
          </a:p>
          <a:p>
            <a:pPr lvl="1">
              <a:spcBef>
                <a:spcPts val="600"/>
              </a:spcBef>
              <a:spcAft>
                <a:spcPts val="600"/>
              </a:spcAft>
              <a:buSzPts val="2550"/>
            </a:pPr>
            <a:r>
              <a:rPr lang="en-US" dirty="0"/>
              <a:t>For questions about accessibility or to request accommodations please contact (name) at (email, phone). </a:t>
            </a:r>
          </a:p>
          <a:p>
            <a:pPr lvl="1">
              <a:spcBef>
                <a:spcPts val="600"/>
              </a:spcBef>
              <a:spcAft>
                <a:spcPts val="600"/>
              </a:spcAft>
              <a:buSzPts val="2550"/>
            </a:pPr>
            <a:r>
              <a:rPr lang="en-US" dirty="0"/>
              <a:t>All participants are welcome. If you need disability-related accommodations, please call (number).</a:t>
            </a:r>
          </a:p>
          <a:p>
            <a:pPr lvl="1">
              <a:spcBef>
                <a:spcPts val="600"/>
              </a:spcBef>
              <a:spcAft>
                <a:spcPts val="600"/>
              </a:spcAft>
              <a:buSzPts val="2550"/>
            </a:pPr>
            <a:r>
              <a:rPr lang="en-US" dirty="0"/>
              <a:t>May not just be related to disabilities!</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CD893150-590A-2C26-9405-D8169A156646}"/>
              </a:ext>
            </a:extLst>
          </p:cNvPr>
          <p:cNvSpPr>
            <a:spLocks noGrp="1"/>
          </p:cNvSpPr>
          <p:nvPr>
            <p:ph type="sldNum" sz="quarter" idx="12"/>
          </p:nvPr>
        </p:nvSpPr>
        <p:spPr/>
        <p:txBody>
          <a:bodyPr/>
          <a:lstStyle/>
          <a:p>
            <a:fld id="{16803DEA-F23C-45EC-9BDE-07FA344BED3B}" type="slidenum">
              <a:rPr lang="en-US" smtClean="0"/>
              <a:t>23</a:t>
            </a:fld>
            <a:endParaRPr lang="en-US" dirty="0"/>
          </a:p>
        </p:txBody>
      </p:sp>
      <p:cxnSp>
        <p:nvCxnSpPr>
          <p:cNvPr id="7" name="Straight Connector 6">
            <a:extLst>
              <a:ext uri="{FF2B5EF4-FFF2-40B4-BE49-F238E27FC236}">
                <a16:creationId xmlns:a16="http://schemas.microsoft.com/office/drawing/2014/main" id="{C48AD784-C0A9-57FE-1109-FD45DBF907FC}"/>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BC883D9-F614-2EE6-6474-EFAE5A9A555F}"/>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819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fontScale="92500" lnSpcReduction="20000"/>
          </a:bodyPr>
          <a:lstStyle/>
          <a:p>
            <a:pPr marL="0" lvl="0" indent="0" algn="l" rtl="0">
              <a:spcBef>
                <a:spcPts val="600"/>
              </a:spcBef>
              <a:spcAft>
                <a:spcPts val="600"/>
              </a:spcAft>
              <a:buSzPts val="2550"/>
              <a:buNone/>
            </a:pPr>
            <a:r>
              <a:rPr lang="en-US" sz="2800" dirty="0"/>
              <a:t>Word can do a lot!</a:t>
            </a:r>
          </a:p>
          <a:p>
            <a:pPr>
              <a:spcBef>
                <a:spcPts val="600"/>
              </a:spcBef>
              <a:spcAft>
                <a:spcPts val="600"/>
              </a:spcAft>
              <a:buClr>
                <a:srgbClr val="FF66CC"/>
              </a:buClr>
              <a:buSzPct val="91000"/>
              <a:buFont typeface="Wingdings" panose="05000000000000000000" pitchFamily="2" charset="2"/>
              <a:buChar char="§"/>
            </a:pPr>
            <a:r>
              <a:rPr lang="en-US" dirty="0"/>
              <a:t>Use headings, lists, and good formatting </a:t>
            </a:r>
          </a:p>
          <a:p>
            <a:pPr>
              <a:spcBef>
                <a:spcPts val="600"/>
              </a:spcBef>
              <a:spcAft>
                <a:spcPts val="600"/>
              </a:spcAft>
              <a:buClr>
                <a:srgbClr val="FF66CC"/>
              </a:buClr>
              <a:buSzPct val="91000"/>
              <a:buFont typeface="Wingdings" panose="05000000000000000000" pitchFamily="2" charset="2"/>
              <a:buChar char="§"/>
            </a:pPr>
            <a:r>
              <a:rPr lang="en-US" dirty="0"/>
              <a:t>Make sure any images used are described or marked decorative</a:t>
            </a:r>
          </a:p>
          <a:p>
            <a:pPr>
              <a:spcBef>
                <a:spcPts val="600"/>
              </a:spcBef>
              <a:spcAft>
                <a:spcPts val="600"/>
              </a:spcAft>
              <a:buClr>
                <a:srgbClr val="FF66CC"/>
              </a:buClr>
              <a:buSzPct val="91000"/>
              <a:buFont typeface="Wingdings" panose="05000000000000000000" pitchFamily="2" charset="2"/>
              <a:buChar char="§"/>
            </a:pPr>
            <a:r>
              <a:rPr lang="en-US" dirty="0"/>
              <a:t>Use the accessibility checker! Word and PowerPoint provide this in the Review tab of the Ribbon.</a:t>
            </a:r>
          </a:p>
          <a:p>
            <a:pPr lvl="1">
              <a:spcBef>
                <a:spcPts val="600"/>
              </a:spcBef>
              <a:spcAft>
                <a:spcPts val="600"/>
              </a:spcAft>
              <a:buClr>
                <a:srgbClr val="FF66CC"/>
              </a:buClr>
              <a:buSzPct val="91000"/>
              <a:buFont typeface="Wingdings" panose="05000000000000000000" pitchFamily="2" charset="2"/>
              <a:buChar char="§"/>
            </a:pPr>
            <a:r>
              <a:rPr lang="en-US" dirty="0"/>
              <a:t>But don’t </a:t>
            </a:r>
            <a:r>
              <a:rPr lang="en-US" i="1" dirty="0"/>
              <a:t>rely</a:t>
            </a:r>
            <a:r>
              <a:rPr lang="en-US" dirty="0"/>
              <a:t> on it! It’s only good at basic things. </a:t>
            </a:r>
          </a:p>
          <a:p>
            <a:pPr>
              <a:spcBef>
                <a:spcPts val="600"/>
              </a:spcBef>
              <a:spcAft>
                <a:spcPts val="600"/>
              </a:spcAft>
              <a:buClr>
                <a:srgbClr val="FF66CC"/>
              </a:buClr>
              <a:buSzPct val="91000"/>
              <a:buFont typeface="Wingdings" panose="05000000000000000000" pitchFamily="2" charset="2"/>
              <a:buChar char="§"/>
            </a:pPr>
            <a:r>
              <a:rPr lang="en-US" dirty="0"/>
              <a:t>Restrict your documents as you need.</a:t>
            </a:r>
          </a:p>
          <a:p>
            <a:pPr>
              <a:spcBef>
                <a:spcPts val="600"/>
              </a:spcBef>
              <a:spcAft>
                <a:spcPts val="600"/>
              </a:spcAft>
              <a:buClr>
                <a:srgbClr val="FF66CC"/>
              </a:buClr>
              <a:buSzPct val="91000"/>
              <a:buFont typeface="Wingdings" panose="05000000000000000000" pitchFamily="2" charset="2"/>
              <a:buChar char="§"/>
            </a:pPr>
            <a:r>
              <a:rPr lang="en-US" dirty="0"/>
              <a:t>Make sure you consider alternate formats and needs – try to avoid PDFs.</a:t>
            </a:r>
          </a:p>
          <a:p>
            <a:pPr>
              <a:spcBef>
                <a:spcPts val="600"/>
              </a:spcBef>
              <a:spcAft>
                <a:spcPts val="600"/>
              </a:spcAft>
              <a:buClr>
                <a:srgbClr val="FF66CC"/>
              </a:buClr>
              <a:buSzPct val="91000"/>
              <a:buFont typeface="Wingdings" panose="05000000000000000000" pitchFamily="2" charset="2"/>
              <a:buChar char="§"/>
            </a:pPr>
            <a:r>
              <a:rPr lang="en-US" dirty="0"/>
              <a:t>Provide accommodation statements where necessary!</a:t>
            </a:r>
          </a:p>
          <a:p>
            <a:pPr>
              <a:spcBef>
                <a:spcPts val="600"/>
              </a:spcBef>
              <a:spcAft>
                <a:spcPts val="600"/>
              </a:spcAft>
              <a:buSzPts val="2550"/>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8B1DCB2C-7E15-4B38-8342-1B193E34F9A2}"/>
              </a:ext>
            </a:extLst>
          </p:cNvPr>
          <p:cNvSpPr>
            <a:spLocks noGrp="1"/>
          </p:cNvSpPr>
          <p:nvPr>
            <p:ph type="sldNum" sz="quarter" idx="12"/>
          </p:nvPr>
        </p:nvSpPr>
        <p:spPr/>
        <p:txBody>
          <a:bodyPr/>
          <a:lstStyle/>
          <a:p>
            <a:fld id="{16803DEA-F23C-45EC-9BDE-07FA344BED3B}" type="slidenum">
              <a:rPr lang="en-US" smtClean="0"/>
              <a:t>24</a:t>
            </a:fld>
            <a:endParaRPr lang="en-US" dirty="0"/>
          </a:p>
        </p:txBody>
      </p:sp>
      <p:cxnSp>
        <p:nvCxnSpPr>
          <p:cNvPr id="7" name="Straight Connector 6">
            <a:extLst>
              <a:ext uri="{FF2B5EF4-FFF2-40B4-BE49-F238E27FC236}">
                <a16:creationId xmlns:a16="http://schemas.microsoft.com/office/drawing/2014/main" id="{349DD072-0CFE-466A-8E1A-00692B0540B9}"/>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F7F3463-D993-41A8-800A-A2D87E34A13A}"/>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840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Call me beep me!</a:t>
            </a:r>
          </a:p>
        </p:txBody>
      </p:sp>
      <p:pic>
        <p:nvPicPr>
          <p:cNvPr id="10" name="Picture 9" descr="Appa from Kim's Convience, warmly saying &quot;OK, see you!&quot;">
            <a:extLst>
              <a:ext uri="{FF2B5EF4-FFF2-40B4-BE49-F238E27FC236}">
                <a16:creationId xmlns:a16="http://schemas.microsoft.com/office/drawing/2014/main" id="{70B802AD-47EA-4611-A91D-6E55B54D9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596" y="307254"/>
            <a:ext cx="3656216" cy="2056622"/>
          </a:xfrm>
          <a:prstGeom prst="rect">
            <a:avLst/>
          </a:prstGeom>
        </p:spPr>
      </p:pic>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fontScale="70000" lnSpcReduction="20000"/>
          </a:bodyPr>
          <a:lstStyle/>
          <a:p>
            <a:pPr marL="0" lvl="0" indent="0" algn="l" rtl="0">
              <a:spcBef>
                <a:spcPts val="0"/>
              </a:spcBef>
              <a:spcAft>
                <a:spcPts val="0"/>
              </a:spcAft>
              <a:buNone/>
            </a:pPr>
            <a:r>
              <a:rPr lang="en-US" dirty="0"/>
              <a:t>Mark McCarthy</a:t>
            </a:r>
          </a:p>
          <a:p>
            <a:pPr marL="0" lvl="0" indent="0" algn="l" rtl="0">
              <a:spcBef>
                <a:spcPts val="0"/>
              </a:spcBef>
              <a:spcAft>
                <a:spcPts val="0"/>
              </a:spcAft>
              <a:buNone/>
            </a:pPr>
            <a:r>
              <a:rPr lang="en-US" sz="2000" dirty="0"/>
              <a:t>Lead Accessibility Engineer</a:t>
            </a:r>
          </a:p>
          <a:p>
            <a:pPr marL="0" lvl="0" indent="0" algn="l" rtl="0">
              <a:spcBef>
                <a:spcPts val="0"/>
              </a:spcBef>
              <a:spcAft>
                <a:spcPts val="0"/>
              </a:spcAft>
              <a:buNone/>
            </a:pPr>
            <a:r>
              <a:rPr lang="en-US" sz="2000" dirty="0"/>
              <a:t>Administrative Information Technology Services</a:t>
            </a:r>
          </a:p>
          <a:p>
            <a:pPr marL="0" lvl="0" indent="0" algn="l" rtl="0">
              <a:spcBef>
                <a:spcPts val="0"/>
              </a:spcBef>
              <a:spcAft>
                <a:spcPts val="0"/>
              </a:spcAft>
              <a:buNone/>
            </a:pPr>
            <a:r>
              <a:rPr lang="en-US" sz="2000" dirty="0"/>
              <a:t>University of Illinois System Office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3"/>
              </a:rPr>
              <a:t>217-300-3408</a:t>
            </a:r>
            <a:r>
              <a:rPr lang="en-US" dirty="0"/>
              <a:t> | </a:t>
            </a:r>
            <a:r>
              <a:rPr lang="en-US" dirty="0">
                <a:hlinkClick r:id="rId4"/>
              </a:rPr>
              <a:t>mcmccar2@uillinois.edu</a:t>
            </a:r>
            <a:endParaRPr lang="en-US" dirty="0"/>
          </a:p>
          <a:p>
            <a:pPr marL="0" lvl="0" indent="0" algn="l" rtl="0">
              <a:spcBef>
                <a:spcPts val="0"/>
              </a:spcBef>
              <a:spcAft>
                <a:spcPts val="0"/>
              </a:spcAft>
              <a:buNone/>
            </a:pPr>
            <a:endParaRPr lang="en-US" dirty="0"/>
          </a:p>
          <a:p>
            <a:pPr marL="0" lvl="0" indent="0" algn="l" rtl="0">
              <a:lnSpc>
                <a:spcPct val="160000"/>
              </a:lnSpc>
              <a:spcBef>
                <a:spcPts val="0"/>
              </a:spcBef>
              <a:spcAft>
                <a:spcPts val="0"/>
              </a:spcAft>
              <a:buNone/>
            </a:pPr>
            <a:r>
              <a:rPr lang="en-US" sz="2400" dirty="0"/>
              <a:t>Want more? I’ve got some friends for you!</a:t>
            </a:r>
            <a:endParaRPr lang="en-US" sz="2400" dirty="0">
              <a:hlinkClick r:id="rId5"/>
            </a:endParaRPr>
          </a:p>
          <a:p>
            <a:pPr>
              <a:lnSpc>
                <a:spcPct val="160000"/>
              </a:lnSpc>
              <a:spcBef>
                <a:spcPts val="0"/>
              </a:spcBef>
              <a:buClr>
                <a:srgbClr val="FF66CC"/>
              </a:buClr>
              <a:buFont typeface="Wingdings" panose="05000000000000000000" pitchFamily="2" charset="2"/>
              <a:buChar char="§"/>
            </a:pPr>
            <a:r>
              <a:rPr lang="en-US" sz="2400" dirty="0">
                <a:hlinkClick r:id="rId5"/>
              </a:rPr>
              <a:t>Interacting with Customers with Disabilities</a:t>
            </a:r>
            <a:r>
              <a:rPr lang="en-US" sz="2400" dirty="0"/>
              <a:t> with JJ Pionke (formerly @ UIUC Library)</a:t>
            </a:r>
          </a:p>
          <a:p>
            <a:pPr>
              <a:lnSpc>
                <a:spcPct val="160000"/>
              </a:lnSpc>
              <a:spcBef>
                <a:spcPts val="0"/>
              </a:spcBef>
              <a:buClr>
                <a:srgbClr val="FF66CC"/>
              </a:buClr>
              <a:buFont typeface="Wingdings" panose="05000000000000000000" pitchFamily="2" charset="2"/>
              <a:buChar char="§"/>
            </a:pPr>
            <a:r>
              <a:rPr lang="en-US" sz="2400" dirty="0">
                <a:hlinkClick r:id="rId6"/>
              </a:rPr>
              <a:t>PDF Accessibility Basics</a:t>
            </a:r>
            <a:r>
              <a:rPr lang="en-US" sz="2400" dirty="0"/>
              <a:t> with Christy Blew </a:t>
            </a:r>
          </a:p>
          <a:p>
            <a:pPr>
              <a:lnSpc>
                <a:spcPct val="160000"/>
              </a:lnSpc>
              <a:spcBef>
                <a:spcPts val="0"/>
              </a:spcBef>
              <a:buClr>
                <a:srgbClr val="FF66CC"/>
              </a:buClr>
              <a:buFont typeface="Wingdings" panose="05000000000000000000" pitchFamily="2" charset="2"/>
              <a:buChar char="§"/>
            </a:pPr>
            <a:r>
              <a:rPr lang="en-US" sz="2400" dirty="0"/>
              <a:t>Microsoft provides a plethora of </a:t>
            </a:r>
            <a:r>
              <a:rPr lang="en-US" sz="2400" dirty="0">
                <a:hlinkClick r:id="rId7"/>
              </a:rPr>
              <a:t>Office Accessibility Support</a:t>
            </a:r>
            <a:r>
              <a:rPr lang="en-US" sz="2400" dirty="0"/>
              <a:t> resources</a:t>
            </a:r>
          </a:p>
          <a:p>
            <a:pPr>
              <a:lnSpc>
                <a:spcPct val="160000"/>
              </a:lnSpc>
              <a:spcBef>
                <a:spcPts val="0"/>
              </a:spcBef>
              <a:buClr>
                <a:srgbClr val="FF66CC"/>
              </a:buClr>
              <a:buFont typeface="Wingdings" panose="05000000000000000000" pitchFamily="2" charset="2"/>
              <a:buChar char="§"/>
            </a:pPr>
            <a:r>
              <a:rPr lang="en-US" sz="2200" dirty="0">
                <a:hlinkClick r:id="rId8"/>
              </a:rPr>
              <a:t>UIUC CITL Word Accessibility Guide</a:t>
            </a:r>
            <a:r>
              <a:rPr lang="en-US" sz="2200" dirty="0"/>
              <a:t> / </a:t>
            </a:r>
            <a:r>
              <a:rPr lang="en-US" sz="2200" dirty="0">
                <a:hlinkClick r:id="rId9"/>
              </a:rPr>
              <a:t>UI System Office Word Accessibility Guide</a:t>
            </a:r>
            <a:endParaRPr lang="en-US" sz="2200" dirty="0"/>
          </a:p>
          <a:p>
            <a:pPr>
              <a:lnSpc>
                <a:spcPct val="160000"/>
              </a:lnSpc>
              <a:spcBef>
                <a:spcPts val="0"/>
              </a:spcBef>
              <a:buClr>
                <a:srgbClr val="FF66CC"/>
              </a:buClr>
              <a:buFont typeface="Wingdings" panose="05000000000000000000" pitchFamily="2" charset="2"/>
              <a:buChar char="§"/>
            </a:pPr>
            <a:r>
              <a:rPr lang="en-US" sz="2400" dirty="0"/>
              <a:t>Want to be certified in some accessibility basics (or advanced…s)? </a:t>
            </a:r>
          </a:p>
          <a:p>
            <a:pPr lvl="1">
              <a:lnSpc>
                <a:spcPct val="160000"/>
              </a:lnSpc>
              <a:spcBef>
                <a:spcPts val="0"/>
              </a:spcBef>
              <a:buClr>
                <a:srgbClr val="FF66CC"/>
              </a:buClr>
              <a:buFont typeface="Wingdings" panose="05000000000000000000" pitchFamily="2" charset="2"/>
              <a:buChar char="§"/>
            </a:pPr>
            <a:r>
              <a:rPr lang="en-US" sz="2000" dirty="0"/>
              <a:t>Look into UIUC’s </a:t>
            </a:r>
            <a:r>
              <a:rPr lang="en-US" sz="2000" dirty="0">
                <a:hlinkClick r:id="rId10"/>
              </a:rPr>
              <a:t>IADP program</a:t>
            </a:r>
            <a:r>
              <a:rPr lang="en-US" sz="2000" dirty="0"/>
              <a:t> (I’m an instructor!) or </a:t>
            </a:r>
            <a:r>
              <a:rPr lang="en-US" sz="2000" dirty="0">
                <a:hlinkClick r:id="rId11"/>
              </a:rPr>
              <a:t>IAAP’s various offerings</a:t>
            </a:r>
            <a:r>
              <a:rPr lang="en-US" sz="2000" dirty="0"/>
              <a:t>!</a:t>
            </a:r>
          </a:p>
          <a:p>
            <a:pPr marL="457200" lvl="1" indent="0">
              <a:spcBef>
                <a:spcPts val="0"/>
              </a:spcBef>
              <a:buClr>
                <a:srgbClr val="FF66CC"/>
              </a:buClr>
              <a:buNone/>
            </a:pPr>
            <a:endParaRPr lang="en-US" sz="2000" dirty="0"/>
          </a:p>
          <a:p>
            <a:pPr marL="0" indent="0">
              <a:spcBef>
                <a:spcPts val="0"/>
              </a:spcBef>
              <a:buNone/>
            </a:pPr>
            <a:r>
              <a:rPr lang="en-US" sz="1100" dirty="0"/>
              <a:t>Kim’s Convenience, CBC TV</a:t>
            </a:r>
          </a:p>
          <a:p>
            <a:pPr marL="457200" lvl="1" indent="0">
              <a:spcBef>
                <a:spcPts val="0"/>
              </a:spcBef>
              <a:buNone/>
            </a:pPr>
            <a:endParaRPr lang="en-US" sz="2000"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8B1DCB2C-7E15-4B38-8342-1B193E34F9A2}"/>
              </a:ext>
            </a:extLst>
          </p:cNvPr>
          <p:cNvSpPr>
            <a:spLocks noGrp="1"/>
          </p:cNvSpPr>
          <p:nvPr>
            <p:ph type="sldNum" sz="quarter" idx="12"/>
          </p:nvPr>
        </p:nvSpPr>
        <p:spPr/>
        <p:txBody>
          <a:bodyPr/>
          <a:lstStyle/>
          <a:p>
            <a:fld id="{16803DEA-F23C-45EC-9BDE-07FA344BED3B}" type="slidenum">
              <a:rPr lang="en-US" smtClean="0"/>
              <a:t>25</a:t>
            </a:fld>
            <a:endParaRPr lang="en-US" dirty="0"/>
          </a:p>
        </p:txBody>
      </p:sp>
      <p:cxnSp>
        <p:nvCxnSpPr>
          <p:cNvPr id="7" name="Straight Connector 6">
            <a:extLst>
              <a:ext uri="{FF2B5EF4-FFF2-40B4-BE49-F238E27FC236}">
                <a16:creationId xmlns:a16="http://schemas.microsoft.com/office/drawing/2014/main" id="{349DD072-0CFE-466A-8E1A-00692B0540B9}"/>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F7F3463-D993-41A8-800A-A2D87E34A13A}"/>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81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636A-569E-42B7-80A5-EDB0301FE56C}"/>
              </a:ext>
            </a:extLst>
          </p:cNvPr>
          <p:cNvSpPr>
            <a:spLocks noGrp="1"/>
          </p:cNvSpPr>
          <p:nvPr>
            <p:ph type="title"/>
          </p:nvPr>
        </p:nvSpPr>
        <p:spPr>
          <a:xfrm>
            <a:off x="4965430" y="629268"/>
            <a:ext cx="6586491" cy="1286160"/>
          </a:xfrm>
        </p:spPr>
        <p:txBody>
          <a:bodyPr anchor="b">
            <a:normAutofit/>
          </a:bodyPr>
          <a:lstStyle/>
          <a:p>
            <a:r>
              <a:rPr lang="en-US" dirty="0"/>
              <a:t>Disability?</a:t>
            </a:r>
          </a:p>
        </p:txBody>
      </p:sp>
      <p:pic>
        <p:nvPicPr>
          <p:cNvPr id="6" name="Picture 5">
            <a:extLst>
              <a:ext uri="{FF2B5EF4-FFF2-40B4-BE49-F238E27FC236}">
                <a16:creationId xmlns:a16="http://schemas.microsoft.com/office/drawing/2014/main" id="{58E8B8A9-5F47-43A5-8C0A-9AB9C8D1280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686" b="686"/>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87B49851-24BD-40BD-A7C8-F3FEA2D4B982}"/>
              </a:ext>
            </a:extLst>
          </p:cNvPr>
          <p:cNvSpPr>
            <a:spLocks noGrp="1"/>
          </p:cNvSpPr>
          <p:nvPr>
            <p:ph idx="1"/>
          </p:nvPr>
        </p:nvSpPr>
        <p:spPr>
          <a:xfrm>
            <a:off x="4965431" y="1915428"/>
            <a:ext cx="7013209" cy="4440914"/>
          </a:xfrm>
        </p:spPr>
        <p:txBody>
          <a:bodyPr>
            <a:normAutofit fontScale="77500" lnSpcReduction="20000"/>
          </a:bodyPr>
          <a:lstStyle/>
          <a:p>
            <a:pPr>
              <a:lnSpc>
                <a:spcPct val="120000"/>
              </a:lnSpc>
              <a:buClr>
                <a:srgbClr val="FF66CC"/>
              </a:buClr>
              <a:buFont typeface="Wingdings" panose="05000000000000000000" pitchFamily="2" charset="2"/>
              <a:buChar char="§"/>
            </a:pPr>
            <a:r>
              <a:rPr lang="en-US" sz="2000" dirty="0"/>
              <a:t>The ADA defines a person with a disability as a “person who </a:t>
            </a:r>
            <a:r>
              <a:rPr lang="en-US" sz="2000" b="1" dirty="0">
                <a:solidFill>
                  <a:srgbClr val="FF66CC"/>
                </a:solidFill>
              </a:rPr>
              <a:t>has</a:t>
            </a:r>
            <a:r>
              <a:rPr lang="en-US" sz="2000" dirty="0"/>
              <a:t> a physical or mental impairment that substantially limits one or more major life activities, a person who </a:t>
            </a:r>
            <a:r>
              <a:rPr lang="en-US" sz="2000" b="1" dirty="0">
                <a:solidFill>
                  <a:srgbClr val="FF66CC"/>
                </a:solidFill>
              </a:rPr>
              <a:t>has a history or record of such an impairment</a:t>
            </a:r>
            <a:r>
              <a:rPr lang="en-US" sz="2000" dirty="0"/>
              <a:t>, or a person who is </a:t>
            </a:r>
            <a:r>
              <a:rPr lang="en-US" sz="2000" b="1" dirty="0">
                <a:solidFill>
                  <a:srgbClr val="FF66CC"/>
                </a:solidFill>
              </a:rPr>
              <a:t>perceived by others </a:t>
            </a:r>
            <a:r>
              <a:rPr lang="en-US" sz="2000" dirty="0"/>
              <a:t>as having such an impairment. [It] does not specifically name all of the impairments that are covered.” </a:t>
            </a:r>
          </a:p>
          <a:p>
            <a:pPr>
              <a:lnSpc>
                <a:spcPct val="120000"/>
              </a:lnSpc>
              <a:buClr>
                <a:srgbClr val="FF66CC"/>
              </a:buClr>
              <a:buFont typeface="Wingdings" panose="05000000000000000000" pitchFamily="2" charset="2"/>
              <a:buChar char="§"/>
            </a:pPr>
            <a:r>
              <a:rPr lang="en-US" sz="2000" dirty="0"/>
              <a:t>Likely more people than you think live with disabilities!</a:t>
            </a:r>
          </a:p>
          <a:p>
            <a:pPr lvl="1">
              <a:lnSpc>
                <a:spcPct val="120000"/>
              </a:lnSpc>
              <a:buClr>
                <a:srgbClr val="FF66CC"/>
              </a:buClr>
              <a:buFont typeface="Wingdings" panose="05000000000000000000" pitchFamily="2" charset="2"/>
              <a:buChar char="§"/>
            </a:pPr>
            <a:r>
              <a:rPr lang="en-US" sz="2000" dirty="0"/>
              <a:t>About </a:t>
            </a:r>
            <a:r>
              <a:rPr lang="en-US" sz="2000" dirty="0">
                <a:hlinkClick r:id="rId3"/>
              </a:rPr>
              <a:t>16% of the world’s population</a:t>
            </a:r>
            <a:r>
              <a:rPr lang="en-US" sz="2000" dirty="0"/>
              <a:t> – that’s 1.3 BILLION people – live with a disability. </a:t>
            </a:r>
          </a:p>
          <a:p>
            <a:pPr lvl="2">
              <a:lnSpc>
                <a:spcPct val="120000"/>
              </a:lnSpc>
              <a:buClr>
                <a:srgbClr val="FF66CC"/>
              </a:buClr>
              <a:buFont typeface="Wingdings" panose="05000000000000000000" pitchFamily="2" charset="2"/>
              <a:buChar char="§"/>
            </a:pPr>
            <a:r>
              <a:rPr lang="en-US" sz="1600" dirty="0"/>
              <a:t>That’s more than the </a:t>
            </a:r>
            <a:r>
              <a:rPr lang="en-US" sz="1600" b="1" dirty="0"/>
              <a:t>entire</a:t>
            </a:r>
            <a:r>
              <a:rPr lang="en-US" sz="1600" dirty="0"/>
              <a:t> population of Europe, and only a little less than all of China!</a:t>
            </a:r>
          </a:p>
          <a:p>
            <a:pPr lvl="1">
              <a:lnSpc>
                <a:spcPct val="120000"/>
              </a:lnSpc>
              <a:buClr>
                <a:srgbClr val="FF66CC"/>
              </a:buClr>
              <a:buFont typeface="Wingdings" panose="05000000000000000000" pitchFamily="2" charset="2"/>
              <a:buChar char="§"/>
            </a:pPr>
            <a:r>
              <a:rPr lang="en-US" sz="2000" dirty="0"/>
              <a:t>The CDC estimates about </a:t>
            </a:r>
            <a:r>
              <a:rPr lang="en-US" sz="2000" dirty="0">
                <a:hlinkClick r:id="rId4"/>
              </a:rPr>
              <a:t>29% of Americans</a:t>
            </a:r>
            <a:r>
              <a:rPr lang="en-US" sz="2000" dirty="0"/>
              <a:t> – almost 1 in 3 – live with a disability. That’s 10x the size of NYC, and this number is probably </a:t>
            </a:r>
            <a:r>
              <a:rPr lang="en-US" sz="2000" i="1" dirty="0"/>
              <a:t>low</a:t>
            </a:r>
            <a:r>
              <a:rPr lang="en-US" sz="2000" dirty="0"/>
              <a:t>!</a:t>
            </a:r>
            <a:endParaRPr lang="en-US" sz="1600" dirty="0"/>
          </a:p>
          <a:p>
            <a:pPr lvl="1">
              <a:lnSpc>
                <a:spcPct val="120000"/>
              </a:lnSpc>
              <a:buClr>
                <a:srgbClr val="FF66CC"/>
              </a:buClr>
              <a:buFont typeface="Wingdings" panose="05000000000000000000" pitchFamily="2" charset="2"/>
              <a:buChar char="§"/>
            </a:pPr>
            <a:r>
              <a:rPr lang="en-US" sz="2000" dirty="0"/>
              <a:t>Disabilities can be mixed and matched or taken à la carte!</a:t>
            </a:r>
          </a:p>
          <a:p>
            <a:pPr lvl="1">
              <a:lnSpc>
                <a:spcPct val="120000"/>
              </a:lnSpc>
              <a:buClr>
                <a:srgbClr val="FF66CC"/>
              </a:buClr>
              <a:buFont typeface="Wingdings" panose="05000000000000000000" pitchFamily="2" charset="2"/>
              <a:buChar char="§"/>
            </a:pPr>
            <a:r>
              <a:rPr lang="en-US" sz="2000" dirty="0"/>
              <a:t>Disabled folks are the worlds’ majority minority.</a:t>
            </a:r>
          </a:p>
          <a:p>
            <a:pPr lvl="1">
              <a:lnSpc>
                <a:spcPct val="120000"/>
              </a:lnSpc>
              <a:buClr>
                <a:srgbClr val="FF66CC"/>
              </a:buClr>
              <a:buFont typeface="Wingdings" panose="05000000000000000000" pitchFamily="2" charset="2"/>
              <a:buChar char="§"/>
            </a:pPr>
            <a:r>
              <a:rPr lang="en-US" sz="2000" dirty="0"/>
              <a:t>It’s not a bad word!</a:t>
            </a:r>
          </a:p>
          <a:p>
            <a:pPr marL="0" indent="0">
              <a:buClr>
                <a:srgbClr val="FF66CC"/>
              </a:buClr>
              <a:buNone/>
            </a:pPr>
            <a:r>
              <a:rPr lang="en-US" sz="1200" dirty="0"/>
              <a:t>Photo via </a:t>
            </a:r>
            <a:r>
              <a:rPr lang="en-US" sz="1200" dirty="0">
                <a:hlinkClick r:id="rId5"/>
              </a:rPr>
              <a:t>Anna Shvets on </a:t>
            </a:r>
            <a:r>
              <a:rPr lang="en-US" sz="1200" dirty="0" err="1">
                <a:hlinkClick r:id="rId5"/>
              </a:rPr>
              <a:t>Pexels</a:t>
            </a:r>
            <a:r>
              <a:rPr lang="en-US" sz="1200" dirty="0"/>
              <a:t> </a:t>
            </a:r>
          </a:p>
          <a:p>
            <a:pPr>
              <a:buFont typeface="Wingdings" panose="05000000000000000000" pitchFamily="2" charset="2"/>
              <a:buChar char="§"/>
            </a:pPr>
            <a:endParaRPr lang="en-US" sz="2000" dirty="0"/>
          </a:p>
          <a:p>
            <a:pPr lvl="1">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E065F688-2FAC-47CC-A9C4-B2A698000AF2}"/>
              </a:ext>
            </a:extLst>
          </p:cNvPr>
          <p:cNvSpPr>
            <a:spLocks noGrp="1"/>
          </p:cNvSpPr>
          <p:nvPr>
            <p:ph type="sldNum" sz="quarter" idx="12"/>
          </p:nvPr>
        </p:nvSpPr>
        <p:spPr/>
        <p:txBody>
          <a:bodyPr/>
          <a:lstStyle/>
          <a:p>
            <a:fld id="{16803DEA-F23C-45EC-9BDE-07FA344BED3B}" type="slidenum">
              <a:rPr lang="en-US" smtClean="0"/>
              <a:t>3</a:t>
            </a:fld>
            <a:endParaRPr lang="en-US" dirty="0"/>
          </a:p>
        </p:txBody>
      </p:sp>
    </p:spTree>
    <p:extLst>
      <p:ext uri="{BB962C8B-B14F-4D97-AF65-F5344CB8AC3E}">
        <p14:creationId xmlns:p14="http://schemas.microsoft.com/office/powerpoint/2010/main" val="168890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sz="4400" dirty="0"/>
              <a:t>Major life activities?</a:t>
            </a:r>
            <a:endParaRPr lang="en-US" dirty="0"/>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5124189" cy="4351338"/>
          </a:xfrm>
        </p:spPr>
        <p:txBody>
          <a:bodyPr>
            <a:normAutofit lnSpcReduction="10000"/>
          </a:bodyPr>
          <a:lstStyle/>
          <a:p>
            <a:pPr>
              <a:buClr>
                <a:srgbClr val="FF66CC"/>
              </a:buClr>
              <a:buFont typeface="Wingdings" panose="05000000000000000000" pitchFamily="2" charset="2"/>
              <a:buChar char="§"/>
            </a:pPr>
            <a:r>
              <a:rPr lang="en-US" sz="2000" dirty="0"/>
              <a:t>Major life activities, or activities of daily living, can include things like, but are not limited to:</a:t>
            </a:r>
          </a:p>
          <a:p>
            <a:pPr lvl="1">
              <a:buClr>
                <a:srgbClr val="FF66CC"/>
              </a:buClr>
              <a:buFont typeface="Wingdings" panose="05000000000000000000" pitchFamily="2" charset="2"/>
              <a:buChar char="§"/>
            </a:pPr>
            <a:r>
              <a:rPr lang="en-US" sz="2000" dirty="0"/>
              <a:t>Self-care</a:t>
            </a:r>
          </a:p>
          <a:p>
            <a:pPr lvl="1">
              <a:buClr>
                <a:srgbClr val="FF66CC"/>
              </a:buClr>
              <a:buFont typeface="Wingdings" panose="05000000000000000000" pitchFamily="2" charset="2"/>
              <a:buChar char="§"/>
            </a:pPr>
            <a:r>
              <a:rPr lang="en-US" sz="2000" dirty="0"/>
              <a:t>Eating</a:t>
            </a:r>
          </a:p>
          <a:p>
            <a:pPr lvl="1">
              <a:buClr>
                <a:srgbClr val="FF66CC"/>
              </a:buClr>
              <a:buFont typeface="Wingdings" panose="05000000000000000000" pitchFamily="2" charset="2"/>
              <a:buChar char="§"/>
            </a:pPr>
            <a:r>
              <a:rPr lang="en-US" sz="2000" dirty="0"/>
              <a:t>Hearing</a:t>
            </a:r>
          </a:p>
          <a:p>
            <a:pPr lvl="1">
              <a:buClr>
                <a:srgbClr val="FF66CC"/>
              </a:buClr>
              <a:buFont typeface="Wingdings" panose="05000000000000000000" pitchFamily="2" charset="2"/>
              <a:buChar char="§"/>
            </a:pPr>
            <a:r>
              <a:rPr lang="en-US" sz="2000" dirty="0"/>
              <a:t>Seeing</a:t>
            </a:r>
          </a:p>
          <a:p>
            <a:pPr lvl="1">
              <a:buClr>
                <a:srgbClr val="FF66CC"/>
              </a:buClr>
              <a:buFont typeface="Wingdings" panose="05000000000000000000" pitchFamily="2" charset="2"/>
              <a:buChar char="§"/>
            </a:pPr>
            <a:r>
              <a:rPr lang="en-US" sz="2000" dirty="0"/>
              <a:t>Walking</a:t>
            </a:r>
          </a:p>
          <a:p>
            <a:pPr lvl="1">
              <a:buClr>
                <a:srgbClr val="FF66CC"/>
              </a:buClr>
              <a:buFont typeface="Wingdings" panose="05000000000000000000" pitchFamily="2" charset="2"/>
              <a:buChar char="§"/>
            </a:pPr>
            <a:r>
              <a:rPr lang="en-US" sz="2000" dirty="0"/>
              <a:t>Speaking</a:t>
            </a:r>
          </a:p>
          <a:p>
            <a:pPr lvl="1">
              <a:buClr>
                <a:srgbClr val="FF66CC"/>
              </a:buClr>
              <a:buFont typeface="Wingdings" panose="05000000000000000000" pitchFamily="2" charset="2"/>
              <a:buChar char="§"/>
            </a:pPr>
            <a:r>
              <a:rPr lang="en-US" sz="2000" dirty="0"/>
              <a:t>Thinking</a:t>
            </a:r>
          </a:p>
          <a:p>
            <a:pPr marL="457200" lvl="1" indent="0">
              <a:buClr>
                <a:srgbClr val="FF66CC"/>
              </a:buClr>
              <a:buNone/>
            </a:pPr>
            <a:endParaRPr lang="en-US" sz="2000" dirty="0"/>
          </a:p>
          <a:p>
            <a:pPr marL="457200" lvl="1" indent="0">
              <a:buClr>
                <a:srgbClr val="FF66CC"/>
              </a:buClr>
              <a:buNone/>
            </a:pPr>
            <a:endParaRPr lang="en-US" sz="2000" dirty="0"/>
          </a:p>
          <a:p>
            <a:pPr marL="457200" lvl="1" indent="0">
              <a:buClr>
                <a:srgbClr val="FF66CC"/>
              </a:buClr>
              <a:buNone/>
            </a:pPr>
            <a:r>
              <a:rPr lang="en-US" sz="1400" dirty="0"/>
              <a:t>h/t Lindsay Haitz</a:t>
            </a:r>
          </a:p>
          <a:p>
            <a:pPr marL="457200" lvl="1" indent="0">
              <a:buClr>
                <a:srgbClr val="FF66CC"/>
              </a:buClr>
              <a:buNone/>
            </a:pPr>
            <a:r>
              <a:rPr lang="en-US" sz="1100" dirty="0"/>
              <a:t>Photo via </a:t>
            </a:r>
            <a:r>
              <a:rPr lang="en-US" sz="1100" dirty="0">
                <a:hlinkClick r:id="rId2"/>
              </a:rPr>
              <a:t>The CP Lawyer</a:t>
            </a:r>
            <a:r>
              <a:rPr lang="en-US" sz="1100" dirty="0"/>
              <a:t>, 2021</a:t>
            </a:r>
          </a:p>
        </p:txBody>
      </p:sp>
      <p:sp>
        <p:nvSpPr>
          <p:cNvPr id="13" name="Slide Number Placeholder 12">
            <a:extLst>
              <a:ext uri="{FF2B5EF4-FFF2-40B4-BE49-F238E27FC236}">
                <a16:creationId xmlns:a16="http://schemas.microsoft.com/office/drawing/2014/main" id="{D6979798-2F08-4788-94D8-3069C667BC75}"/>
              </a:ext>
            </a:extLst>
          </p:cNvPr>
          <p:cNvSpPr>
            <a:spLocks noGrp="1"/>
          </p:cNvSpPr>
          <p:nvPr>
            <p:ph type="sldNum" sz="quarter" idx="12"/>
          </p:nvPr>
        </p:nvSpPr>
        <p:spPr/>
        <p:txBody>
          <a:bodyPr/>
          <a:lstStyle/>
          <a:p>
            <a:fld id="{16803DEA-F23C-45EC-9BDE-07FA344BED3B}" type="slidenum">
              <a:rPr lang="en-US" smtClean="0"/>
              <a:t>4</a:t>
            </a:fld>
            <a:endParaRPr lang="en-US" dirty="0"/>
          </a:p>
        </p:txBody>
      </p:sp>
      <p:sp>
        <p:nvSpPr>
          <p:cNvPr id="5" name="Rectangle 4">
            <a:extLst>
              <a:ext uri="{FF2B5EF4-FFF2-40B4-BE49-F238E27FC236}">
                <a16:creationId xmlns:a16="http://schemas.microsoft.com/office/drawing/2014/main" id="{B9517B81-1744-496C-B735-BC0DE4F6B826}"/>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ome major life activities, including: caring for oneself, seeing, hearing, eating, walking, standing, lifting, speaking, learning, breathing, reading, thinking, concentrating, communicating, working">
            <a:extLst>
              <a:ext uri="{FF2B5EF4-FFF2-40B4-BE49-F238E27FC236}">
                <a16:creationId xmlns:a16="http://schemas.microsoft.com/office/drawing/2014/main" id="{12B8FC9D-81C1-40CB-8675-A1B6FB9F9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409" y="1675661"/>
            <a:ext cx="5151667" cy="4651266"/>
          </a:xfrm>
          <a:prstGeom prst="rect">
            <a:avLst/>
          </a:prstGeom>
        </p:spPr>
      </p:pic>
      <p:cxnSp>
        <p:nvCxnSpPr>
          <p:cNvPr id="12" name="Straight Connector 11">
            <a:extLst>
              <a:ext uri="{FF2B5EF4-FFF2-40B4-BE49-F238E27FC236}">
                <a16:creationId xmlns:a16="http://schemas.microsoft.com/office/drawing/2014/main" id="{F678D21E-C2A8-4E19-AAA7-DC7908D9C356}"/>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1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sz="4400" dirty="0"/>
              <a:t>Person-First Language</a:t>
            </a:r>
            <a:endParaRPr lang="en-US" dirty="0"/>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a:lnSpc>
                <a:spcPct val="100000"/>
              </a:lnSpc>
              <a:spcBef>
                <a:spcPts val="0"/>
              </a:spcBef>
              <a:buSzPts val="3300"/>
              <a:defRPr/>
            </a:pPr>
            <a:r>
              <a:rPr kumimoji="0" lang="en-US" sz="2800" b="0" i="0" u="none" strike="noStrike" kern="0" cap="none" spc="0" normalizeH="0" baseline="0" noProof="0" dirty="0">
                <a:ln>
                  <a:noFill/>
                </a:ln>
                <a:effectLst/>
                <a:uLnTx/>
                <a:uFillTx/>
                <a:latin typeface="Open Sans"/>
                <a:ea typeface="Open Sans"/>
                <a:cs typeface="Open Sans"/>
                <a:sym typeface="Open Sans"/>
              </a:rPr>
              <a:t>Person with a disability</a:t>
            </a:r>
            <a:endParaRPr kumimoji="0" lang="en-US" sz="2000" b="0" i="0" u="none" strike="noStrike" kern="0" cap="none" spc="0" normalizeH="0" baseline="0" noProof="0" dirty="0">
              <a:ln>
                <a:noFill/>
              </a:ln>
              <a:effectLst/>
              <a:uLnTx/>
              <a:uFillTx/>
              <a:latin typeface="Open Sans"/>
              <a:ea typeface="Open Sans"/>
              <a:cs typeface="Open Sans"/>
              <a:sym typeface="Open Sans"/>
            </a:endParaRPr>
          </a:p>
          <a:p>
            <a:pPr>
              <a:lnSpc>
                <a:spcPct val="100000"/>
              </a:lnSpc>
              <a:spcBef>
                <a:spcPts val="0"/>
              </a:spcBef>
              <a:buSzPts val="3300"/>
              <a:defRPr/>
            </a:pPr>
            <a:r>
              <a:rPr kumimoji="0" lang="en-US" sz="2800" b="0" i="0" u="none" strike="noStrike" kern="0" cap="none" spc="0" normalizeH="0" baseline="0" noProof="0" dirty="0">
                <a:ln>
                  <a:noFill/>
                </a:ln>
                <a:effectLst/>
                <a:uLnTx/>
                <a:uFillTx/>
                <a:latin typeface="Open Sans"/>
                <a:ea typeface="Open Sans"/>
                <a:cs typeface="Open Sans"/>
                <a:sym typeface="Open Sans"/>
              </a:rPr>
              <a:t>Individual </a:t>
            </a:r>
            <a:r>
              <a:rPr kumimoji="0" lang="en-US" sz="2800" b="1" i="0" u="none" strike="noStrike" kern="0" cap="none" spc="0" normalizeH="0" baseline="0" noProof="0" dirty="0">
                <a:ln>
                  <a:noFill/>
                </a:ln>
                <a:effectLst/>
                <a:uLnTx/>
                <a:uFillTx/>
                <a:latin typeface="Open Sans"/>
                <a:ea typeface="Open Sans"/>
                <a:cs typeface="Open Sans"/>
                <a:sym typeface="Open Sans"/>
              </a:rPr>
              <a:t>with</a:t>
            </a:r>
            <a:r>
              <a:rPr kumimoji="0" lang="en-US" sz="2800" b="0" i="0" u="none" strike="noStrike" kern="0" cap="none" spc="0" normalizeH="0" baseline="0" noProof="0" dirty="0">
                <a:ln>
                  <a:noFill/>
                </a:ln>
                <a:effectLst/>
                <a:uLnTx/>
                <a:uFillTx/>
                <a:latin typeface="Open Sans"/>
                <a:ea typeface="Open Sans"/>
                <a:cs typeface="Open Sans"/>
                <a:sym typeface="Open Sans"/>
              </a:rPr>
              <a:t> _____ (e.g., epilepsy, psychiatric disability, intellectual disability, mental illness, etc.)</a:t>
            </a:r>
            <a:endParaRPr kumimoji="0" lang="en-US" sz="2000" b="0" i="0" u="none" strike="noStrike" kern="0" cap="none" spc="0" normalizeH="0" baseline="0" noProof="0" dirty="0">
              <a:ln>
                <a:noFill/>
              </a:ln>
              <a:effectLst/>
              <a:uLnTx/>
              <a:uFillTx/>
              <a:latin typeface="Open Sans"/>
              <a:ea typeface="Open Sans"/>
              <a:cs typeface="Open Sans"/>
              <a:sym typeface="Open Sans"/>
            </a:endParaRPr>
          </a:p>
          <a:p>
            <a:pPr>
              <a:lnSpc>
                <a:spcPct val="100000"/>
              </a:lnSpc>
              <a:spcBef>
                <a:spcPts val="0"/>
              </a:spcBef>
              <a:buSzPts val="3300"/>
              <a:defRPr/>
            </a:pPr>
            <a:r>
              <a:rPr kumimoji="0" lang="en-US" sz="2800" b="0" i="0" u="none" strike="noStrike" kern="0" cap="none" spc="0" normalizeH="0" baseline="0" noProof="0" dirty="0">
                <a:ln>
                  <a:noFill/>
                </a:ln>
                <a:effectLst/>
                <a:uLnTx/>
                <a:uFillTx/>
                <a:latin typeface="Open Sans"/>
                <a:ea typeface="Open Sans"/>
                <a:cs typeface="Open Sans"/>
                <a:sym typeface="Open Sans"/>
              </a:rPr>
              <a:t>Person </a:t>
            </a:r>
            <a:r>
              <a:rPr kumimoji="0" lang="en-US" sz="2800" b="1" i="0" u="none" strike="noStrike" kern="0" cap="none" spc="0" normalizeH="0" baseline="0" noProof="0" dirty="0">
                <a:ln>
                  <a:noFill/>
                </a:ln>
                <a:effectLst/>
                <a:uLnTx/>
                <a:uFillTx/>
                <a:latin typeface="Open Sans"/>
                <a:ea typeface="Open Sans"/>
                <a:cs typeface="Open Sans"/>
                <a:sym typeface="Open Sans"/>
              </a:rPr>
              <a:t>who is </a:t>
            </a:r>
            <a:r>
              <a:rPr kumimoji="0" lang="en-US" sz="2800" b="0" i="0" u="none" strike="noStrike" kern="0" cap="none" spc="0" normalizeH="0" baseline="0" noProof="0" dirty="0">
                <a:ln>
                  <a:noFill/>
                </a:ln>
                <a:effectLst/>
                <a:uLnTx/>
                <a:uFillTx/>
                <a:latin typeface="Open Sans"/>
                <a:ea typeface="Open Sans"/>
                <a:cs typeface="Open Sans"/>
                <a:sym typeface="Open Sans"/>
              </a:rPr>
              <a:t>____ (e.g., deaf, blind, hard of hearing)</a:t>
            </a:r>
            <a:endParaRPr kumimoji="0" lang="en-US" sz="2000" b="0" i="0" u="none" strike="noStrike" kern="0" cap="none" spc="0" normalizeH="0" baseline="0" noProof="0" dirty="0">
              <a:ln>
                <a:noFill/>
              </a:ln>
              <a:effectLst/>
              <a:uLnTx/>
              <a:uFillTx/>
              <a:latin typeface="Open Sans"/>
              <a:ea typeface="Open Sans"/>
              <a:cs typeface="Open Sans"/>
              <a:sym typeface="Open Sans"/>
            </a:endParaRPr>
          </a:p>
          <a:p>
            <a:pPr>
              <a:lnSpc>
                <a:spcPct val="100000"/>
              </a:lnSpc>
              <a:spcBef>
                <a:spcPts val="0"/>
              </a:spcBef>
              <a:buSzPts val="3300"/>
              <a:defRPr/>
            </a:pPr>
            <a:r>
              <a:rPr kumimoji="0" lang="en-US" sz="2800" b="0" i="0" u="none" strike="noStrike" kern="0" cap="none" spc="0" normalizeH="0" baseline="0" noProof="0" dirty="0">
                <a:ln>
                  <a:noFill/>
                </a:ln>
                <a:effectLst/>
                <a:uLnTx/>
                <a:uFillTx/>
                <a:latin typeface="Open Sans"/>
                <a:ea typeface="Open Sans"/>
                <a:cs typeface="Open Sans"/>
                <a:sym typeface="Open Sans"/>
              </a:rPr>
              <a:t>Individual </a:t>
            </a:r>
            <a:r>
              <a:rPr kumimoji="0" lang="en-US" sz="2800" b="1" i="0" u="none" strike="noStrike" kern="0" cap="none" spc="0" normalizeH="0" baseline="0" noProof="0" dirty="0">
                <a:ln>
                  <a:noFill/>
                </a:ln>
                <a:effectLst/>
                <a:uLnTx/>
                <a:uFillTx/>
                <a:latin typeface="Open Sans"/>
                <a:ea typeface="Open Sans"/>
                <a:cs typeface="Open Sans"/>
                <a:sym typeface="Open Sans"/>
              </a:rPr>
              <a:t>who uses </a:t>
            </a:r>
            <a:r>
              <a:rPr kumimoji="0" lang="en-US" sz="2800" b="0" i="0" u="none" strike="noStrike" kern="0" cap="none" spc="0" normalizeH="0" baseline="0" noProof="0" dirty="0">
                <a:ln>
                  <a:noFill/>
                </a:ln>
                <a:effectLst/>
                <a:uLnTx/>
                <a:uFillTx/>
                <a:latin typeface="Open Sans"/>
                <a:ea typeface="Open Sans"/>
                <a:cs typeface="Open Sans"/>
                <a:sym typeface="Open Sans"/>
              </a:rPr>
              <a:t>a  ____ (e.g., wheelchair, cane, walker)</a:t>
            </a:r>
            <a:endParaRPr kumimoji="0" lang="en-US" sz="2000" b="0" i="0" u="none" strike="noStrike" kern="0" cap="none" spc="0" normalizeH="0" baseline="0" noProof="0" dirty="0">
              <a:ln>
                <a:noFill/>
              </a:ln>
              <a:effectLst/>
              <a:uLnTx/>
              <a:uFillTx/>
              <a:latin typeface="Open Sans"/>
              <a:ea typeface="Open Sans"/>
              <a:cs typeface="Open Sans"/>
              <a:sym typeface="Open Sans"/>
            </a:endParaRPr>
          </a:p>
          <a:p>
            <a:pPr>
              <a:lnSpc>
                <a:spcPct val="100000"/>
              </a:lnSpc>
              <a:spcBef>
                <a:spcPts val="0"/>
              </a:spcBef>
              <a:buSzPts val="3300"/>
              <a:defRPr/>
            </a:pPr>
            <a:r>
              <a:rPr kumimoji="0" lang="en-US" sz="2800" b="0" i="0" u="none" strike="noStrike" kern="0" cap="none" spc="0" normalizeH="0" baseline="0" noProof="0" dirty="0">
                <a:ln>
                  <a:noFill/>
                </a:ln>
                <a:effectLst/>
                <a:uLnTx/>
                <a:uFillTx/>
                <a:latin typeface="Open Sans"/>
                <a:ea typeface="Open Sans"/>
                <a:cs typeface="Open Sans"/>
                <a:sym typeface="Open Sans"/>
              </a:rPr>
              <a:t>Person </a:t>
            </a:r>
            <a:r>
              <a:rPr kumimoji="0" lang="en-US" sz="2800" b="1" i="0" u="none" strike="noStrike" kern="0" cap="none" spc="0" normalizeH="0" baseline="0" noProof="0" dirty="0">
                <a:ln>
                  <a:noFill/>
                </a:ln>
                <a:effectLst/>
                <a:uLnTx/>
                <a:uFillTx/>
                <a:latin typeface="Open Sans"/>
                <a:ea typeface="Open Sans"/>
                <a:cs typeface="Open Sans"/>
                <a:sym typeface="Open Sans"/>
              </a:rPr>
              <a:t>who has </a:t>
            </a:r>
            <a:r>
              <a:rPr kumimoji="0" lang="en-US" sz="2800" b="0" i="0" u="none" strike="noStrike" kern="0" cap="none" spc="0" normalizeH="0" baseline="0" noProof="0" dirty="0">
                <a:ln>
                  <a:noFill/>
                </a:ln>
                <a:effectLst/>
                <a:uLnTx/>
                <a:uFillTx/>
                <a:latin typeface="Open Sans"/>
                <a:ea typeface="Open Sans"/>
                <a:cs typeface="Open Sans"/>
                <a:sym typeface="Open Sans"/>
              </a:rPr>
              <a:t>_____ (e.g., depression, anxiety, ADHD) </a:t>
            </a:r>
          </a:p>
          <a:p>
            <a:pPr marL="285750" marR="0" lvl="0" indent="-285750" algn="l" defTabSz="914400" rtl="0" eaLnBrk="1" fontAlgn="auto" latinLnBrk="0" hangingPunct="1">
              <a:lnSpc>
                <a:spcPct val="100000"/>
              </a:lnSpc>
              <a:spcBef>
                <a:spcPts val="0"/>
              </a:spcBef>
              <a:spcAft>
                <a:spcPts val="0"/>
              </a:spcAft>
              <a:buClr>
                <a:srgbClr val="FF66CC"/>
              </a:buClr>
              <a:buSzPts val="3300"/>
              <a:buFont typeface="Noto Sans Symbols"/>
              <a:buChar char="▪"/>
              <a:tabLst/>
              <a:defRPr/>
            </a:pPr>
            <a:endParaRPr lang="en-US" kern="0" dirty="0">
              <a:latin typeface="Open Sans"/>
              <a:ea typeface="Open Sans"/>
              <a:cs typeface="Open Sans"/>
              <a:sym typeface="Open Sans"/>
            </a:endParaRPr>
          </a:p>
          <a:p>
            <a:pPr marL="0" indent="0">
              <a:spcBef>
                <a:spcPts val="0"/>
              </a:spcBef>
              <a:buClr>
                <a:srgbClr val="FF66CC"/>
              </a:buClr>
              <a:buSzPts val="2850"/>
              <a:buNone/>
              <a:defRPr/>
            </a:pPr>
            <a:r>
              <a:rPr lang="en-US" sz="1400" dirty="0"/>
              <a:t>H/t Lindsay Haitz</a:t>
            </a:r>
          </a:p>
          <a:p>
            <a:pPr marL="285750" marR="0" lvl="0" indent="-285750" algn="l" defTabSz="914400" rtl="0" eaLnBrk="1" fontAlgn="auto" latinLnBrk="0" hangingPunct="1">
              <a:lnSpc>
                <a:spcPct val="100000"/>
              </a:lnSpc>
              <a:spcBef>
                <a:spcPts val="0"/>
              </a:spcBef>
              <a:spcAft>
                <a:spcPts val="0"/>
              </a:spcAft>
              <a:buClr>
                <a:srgbClr val="FF66CC"/>
              </a:buClr>
              <a:buSzPts val="3300"/>
              <a:buFont typeface="Noto Sans Symbols"/>
              <a:buChar char="▪"/>
              <a:tabLst/>
              <a:defRPr/>
            </a:pPr>
            <a:endParaRPr kumimoji="0" lang="en-US" sz="2000" b="0" i="0" u="none" strike="noStrike" kern="0" cap="none" spc="0" normalizeH="0" baseline="0" noProof="0" dirty="0">
              <a:ln>
                <a:noFill/>
              </a:ln>
              <a:effectLst/>
              <a:uLnTx/>
              <a:uFillTx/>
              <a:latin typeface="Open Sans"/>
              <a:ea typeface="Open Sans"/>
              <a:cs typeface="Open Sans"/>
              <a:sym typeface="Open Sans"/>
            </a:endParaRPr>
          </a:p>
          <a:p>
            <a:pPr marL="285750" marR="0" lvl="0" indent="-76200" algn="l" defTabSz="914400" rtl="0" eaLnBrk="1" fontAlgn="auto" latinLnBrk="0" hangingPunct="1">
              <a:lnSpc>
                <a:spcPct val="100000"/>
              </a:lnSpc>
              <a:spcBef>
                <a:spcPts val="0"/>
              </a:spcBef>
              <a:spcAft>
                <a:spcPts val="0"/>
              </a:spcAft>
              <a:buClr>
                <a:srgbClr val="FF66CC"/>
              </a:buClr>
              <a:buSzPts val="3300"/>
              <a:buFont typeface="Noto Sans Symbols"/>
              <a:buNone/>
              <a:tabLst/>
              <a:defRPr/>
            </a:pPr>
            <a:endParaRPr kumimoji="0" lang="en-US" sz="2800" b="0" i="0" u="none" strike="noStrike" kern="0" cap="none" spc="0" normalizeH="0" baseline="0" noProof="0" dirty="0">
              <a:ln>
                <a:noFill/>
              </a:ln>
              <a:effectLst/>
              <a:uLnTx/>
              <a:uFillTx/>
              <a:latin typeface="Open Sans"/>
              <a:ea typeface="Open Sans"/>
              <a:cs typeface="Open Sans"/>
              <a:sym typeface="Open Sans"/>
            </a:endParaRPr>
          </a:p>
        </p:txBody>
      </p:sp>
      <p:sp>
        <p:nvSpPr>
          <p:cNvPr id="4" name="Slide Number Placeholder 3">
            <a:extLst>
              <a:ext uri="{FF2B5EF4-FFF2-40B4-BE49-F238E27FC236}">
                <a16:creationId xmlns:a16="http://schemas.microsoft.com/office/drawing/2014/main" id="{4F02D58A-15EC-45E5-A6B8-A6F2BF2567F7}"/>
              </a:ext>
            </a:extLst>
          </p:cNvPr>
          <p:cNvSpPr>
            <a:spLocks noGrp="1"/>
          </p:cNvSpPr>
          <p:nvPr>
            <p:ph type="sldNum" sz="quarter" idx="12"/>
          </p:nvPr>
        </p:nvSpPr>
        <p:spPr/>
        <p:txBody>
          <a:bodyPr/>
          <a:lstStyle/>
          <a:p>
            <a:fld id="{16803DEA-F23C-45EC-9BDE-07FA344BED3B}" type="slidenum">
              <a:rPr lang="en-US" smtClean="0"/>
              <a:t>5</a:t>
            </a:fld>
            <a:endParaRPr lang="en-US" dirty="0"/>
          </a:p>
        </p:txBody>
      </p:sp>
      <p:cxnSp>
        <p:nvCxnSpPr>
          <p:cNvPr id="7" name="Straight Connector 6">
            <a:extLst>
              <a:ext uri="{FF2B5EF4-FFF2-40B4-BE49-F238E27FC236}">
                <a16:creationId xmlns:a16="http://schemas.microsoft.com/office/drawing/2014/main" id="{1051F3DB-A75B-4467-98D7-6EB25AC93CE1}"/>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04F451F-528E-4F38-A023-5FA95C2DFF19}"/>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37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Identity-First Language </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8688185" cy="4375670"/>
          </a:xfrm>
        </p:spPr>
        <p:txBody>
          <a:bodyPr>
            <a:normAutofit fontScale="62500" lnSpcReduction="20000"/>
          </a:bodyPr>
          <a:lstStyle/>
          <a:p>
            <a:pPr marL="0" lvl="0" indent="0" algn="l" rtl="0">
              <a:lnSpc>
                <a:spcPct val="110000"/>
              </a:lnSpc>
              <a:spcBef>
                <a:spcPts val="0"/>
              </a:spcBef>
              <a:spcAft>
                <a:spcPts val="0"/>
              </a:spcAft>
              <a:buClr>
                <a:srgbClr val="FF66CC"/>
              </a:buClr>
              <a:buSzPts val="2850"/>
              <a:buNone/>
            </a:pPr>
            <a:r>
              <a:rPr lang="en-US" sz="2800" b="1" dirty="0"/>
              <a:t>Some individuals prefer Identity-First language</a:t>
            </a:r>
            <a:endParaRPr lang="en-US" dirty="0"/>
          </a:p>
          <a:p>
            <a:pPr lvl="0" algn="l" rtl="0">
              <a:lnSpc>
                <a:spcPct val="120000"/>
              </a:lnSpc>
              <a:spcBef>
                <a:spcPts val="0"/>
              </a:spcBef>
              <a:spcAft>
                <a:spcPts val="0"/>
              </a:spcAft>
              <a:buClr>
                <a:srgbClr val="FF66CC"/>
              </a:buClr>
              <a:buSzPts val="2850"/>
              <a:buFont typeface="Wingdings" panose="05000000000000000000" pitchFamily="2" charset="2"/>
              <a:buChar char="§"/>
            </a:pPr>
            <a:r>
              <a:rPr lang="en-US" sz="2800" dirty="0"/>
              <a:t>Disabled Person</a:t>
            </a:r>
            <a:endParaRPr lang="en-US" dirty="0"/>
          </a:p>
          <a:p>
            <a:pPr lvl="0" algn="l" rtl="0">
              <a:lnSpc>
                <a:spcPct val="120000"/>
              </a:lnSpc>
              <a:spcBef>
                <a:spcPts val="0"/>
              </a:spcBef>
              <a:spcAft>
                <a:spcPts val="0"/>
              </a:spcAft>
              <a:buClr>
                <a:srgbClr val="FF66CC"/>
              </a:buClr>
              <a:buSzPts val="2850"/>
              <a:buFont typeface="Wingdings" panose="05000000000000000000" pitchFamily="2" charset="2"/>
              <a:buChar char="§"/>
            </a:pPr>
            <a:r>
              <a:rPr lang="en-US" sz="2800" dirty="0"/>
              <a:t>Deaf Person (Big D refers to Deaf culture, little d refers to medical condition of deafness)</a:t>
            </a:r>
            <a:endParaRPr lang="en-US" dirty="0"/>
          </a:p>
          <a:p>
            <a:pPr lvl="0" algn="l" rtl="0">
              <a:lnSpc>
                <a:spcPct val="120000"/>
              </a:lnSpc>
              <a:spcBef>
                <a:spcPts val="0"/>
              </a:spcBef>
              <a:spcAft>
                <a:spcPts val="0"/>
              </a:spcAft>
              <a:buClr>
                <a:srgbClr val="FF66CC"/>
              </a:buClr>
              <a:buSzPts val="2850"/>
              <a:buFont typeface="Wingdings" panose="05000000000000000000" pitchFamily="2" charset="2"/>
              <a:buChar char="§"/>
            </a:pPr>
            <a:r>
              <a:rPr lang="en-US" sz="2800" dirty="0"/>
              <a:t>Autistic Person </a:t>
            </a:r>
            <a:endParaRPr lang="en-US" dirty="0"/>
          </a:p>
          <a:p>
            <a:pPr lvl="0" algn="l" rtl="0">
              <a:lnSpc>
                <a:spcPct val="110000"/>
              </a:lnSpc>
              <a:spcBef>
                <a:spcPts val="0"/>
              </a:spcBef>
              <a:spcAft>
                <a:spcPts val="0"/>
              </a:spcAft>
              <a:buClr>
                <a:srgbClr val="FF66CC"/>
              </a:buClr>
              <a:buSzPts val="2850"/>
              <a:buFont typeface="Wingdings" panose="05000000000000000000" pitchFamily="2" charset="2"/>
              <a:buChar char="§"/>
            </a:pPr>
            <a:endParaRPr lang="en-US" sz="2800" dirty="0"/>
          </a:p>
          <a:p>
            <a:pPr marL="0" lvl="0" indent="0" algn="l" rtl="0">
              <a:lnSpc>
                <a:spcPct val="110000"/>
              </a:lnSpc>
              <a:spcBef>
                <a:spcPts val="0"/>
              </a:spcBef>
              <a:spcAft>
                <a:spcPts val="0"/>
              </a:spcAft>
              <a:buClr>
                <a:srgbClr val="FF66CC"/>
              </a:buClr>
              <a:buSzPts val="2850"/>
              <a:buNone/>
            </a:pPr>
            <a:r>
              <a:rPr lang="en-US" sz="2800" b="1" dirty="0"/>
              <a:t>Some things to think about…</a:t>
            </a:r>
          </a:p>
          <a:p>
            <a:pPr>
              <a:lnSpc>
                <a:spcPct val="110000"/>
              </a:lnSpc>
              <a:spcBef>
                <a:spcPts val="0"/>
              </a:spcBef>
              <a:buSzPts val="2850"/>
            </a:pPr>
            <a:r>
              <a:rPr lang="en-US" sz="2800" dirty="0"/>
              <a:t>There will always be exceptions;</a:t>
            </a:r>
            <a:endParaRPr lang="en-US" dirty="0"/>
          </a:p>
          <a:p>
            <a:pPr>
              <a:lnSpc>
                <a:spcPct val="110000"/>
              </a:lnSpc>
              <a:spcBef>
                <a:spcPts val="0"/>
              </a:spcBef>
              <a:buSzPts val="2850"/>
            </a:pPr>
            <a:r>
              <a:rPr lang="en-US" sz="2800" dirty="0"/>
              <a:t>Ask if you are in a position to ask (“May I ask about…?”);</a:t>
            </a:r>
            <a:endParaRPr lang="en-US" dirty="0"/>
          </a:p>
          <a:p>
            <a:pPr>
              <a:lnSpc>
                <a:spcPct val="110000"/>
              </a:lnSpc>
              <a:spcBef>
                <a:spcPts val="0"/>
              </a:spcBef>
              <a:buSzPts val="2850"/>
            </a:pPr>
            <a:r>
              <a:rPr lang="en-US" sz="2800" dirty="0"/>
              <a:t>When referring to a broad community use default language most commonly used by members of the community (not parents or allies);</a:t>
            </a:r>
            <a:endParaRPr lang="en-US" dirty="0"/>
          </a:p>
          <a:p>
            <a:pPr>
              <a:lnSpc>
                <a:spcPct val="110000"/>
              </a:lnSpc>
              <a:spcBef>
                <a:spcPts val="0"/>
              </a:spcBef>
              <a:buSzPts val="2850"/>
            </a:pPr>
            <a:r>
              <a:rPr lang="en-US" sz="2800" dirty="0"/>
              <a:t>Pay attention to how the person refers to themselves;</a:t>
            </a:r>
          </a:p>
          <a:p>
            <a:pPr>
              <a:lnSpc>
                <a:spcPct val="110000"/>
              </a:lnSpc>
              <a:spcBef>
                <a:spcPts val="0"/>
              </a:spcBef>
              <a:buSzPts val="2850"/>
            </a:pPr>
            <a:r>
              <a:rPr lang="en-US" dirty="0">
                <a:hlinkClick r:id="rId2"/>
              </a:rPr>
              <a:t>Ask how they would like to be referred to</a:t>
            </a:r>
            <a:r>
              <a:rPr lang="en-US" dirty="0"/>
              <a:t>.</a:t>
            </a:r>
            <a:endParaRPr lang="en-US" sz="2800" dirty="0"/>
          </a:p>
          <a:p>
            <a:pPr marL="0" lvl="0" indent="0" algn="l" rtl="0">
              <a:lnSpc>
                <a:spcPct val="110000"/>
              </a:lnSpc>
              <a:spcBef>
                <a:spcPts val="0"/>
              </a:spcBef>
              <a:spcAft>
                <a:spcPts val="0"/>
              </a:spcAft>
              <a:buClr>
                <a:srgbClr val="FF66CC"/>
              </a:buClr>
              <a:buSzPts val="2850"/>
              <a:buNone/>
            </a:pPr>
            <a:endParaRPr lang="en-US" dirty="0"/>
          </a:p>
          <a:p>
            <a:pPr marL="0" lvl="0" indent="0" algn="l" rtl="0">
              <a:lnSpc>
                <a:spcPct val="110000"/>
              </a:lnSpc>
              <a:spcBef>
                <a:spcPts val="0"/>
              </a:spcBef>
              <a:spcAft>
                <a:spcPts val="0"/>
              </a:spcAft>
              <a:buClr>
                <a:srgbClr val="FF66CC"/>
              </a:buClr>
              <a:buSzPts val="2850"/>
              <a:buNone/>
            </a:pPr>
            <a:r>
              <a:rPr lang="en-US" dirty="0"/>
              <a:t>This is a lot like, and intersects with, interacting with queer folx!</a:t>
            </a:r>
          </a:p>
          <a:p>
            <a:pPr marL="0" indent="0">
              <a:lnSpc>
                <a:spcPct val="110000"/>
              </a:lnSpc>
              <a:spcBef>
                <a:spcPts val="0"/>
              </a:spcBef>
              <a:buClr>
                <a:srgbClr val="FF66CC"/>
              </a:buClr>
              <a:buSzPts val="2850"/>
              <a:buNone/>
            </a:pPr>
            <a:endParaRPr lang="en-US" sz="2800" dirty="0"/>
          </a:p>
          <a:p>
            <a:pPr marL="0" indent="0">
              <a:lnSpc>
                <a:spcPct val="110000"/>
              </a:lnSpc>
              <a:spcBef>
                <a:spcPts val="0"/>
              </a:spcBef>
              <a:buClr>
                <a:srgbClr val="FF66CC"/>
              </a:buClr>
              <a:buSzPts val="2850"/>
              <a:buNone/>
            </a:pPr>
            <a:r>
              <a:rPr lang="en-US" sz="2200" dirty="0"/>
              <a:t>H/t Lindsay Haitz</a:t>
            </a:r>
          </a:p>
        </p:txBody>
      </p:sp>
      <p:sp>
        <p:nvSpPr>
          <p:cNvPr id="4" name="Slide Number Placeholder 3">
            <a:extLst>
              <a:ext uri="{FF2B5EF4-FFF2-40B4-BE49-F238E27FC236}">
                <a16:creationId xmlns:a16="http://schemas.microsoft.com/office/drawing/2014/main" id="{EF36CFE3-F37B-4940-B28A-8A49C9DC638C}"/>
              </a:ext>
            </a:extLst>
          </p:cNvPr>
          <p:cNvSpPr>
            <a:spLocks noGrp="1"/>
          </p:cNvSpPr>
          <p:nvPr>
            <p:ph type="sldNum" sz="quarter" idx="12"/>
          </p:nvPr>
        </p:nvSpPr>
        <p:spPr/>
        <p:txBody>
          <a:bodyPr/>
          <a:lstStyle/>
          <a:p>
            <a:fld id="{16803DEA-F23C-45EC-9BDE-07FA344BED3B}" type="slidenum">
              <a:rPr lang="en-US" smtClean="0"/>
              <a:t>6</a:t>
            </a:fld>
            <a:endParaRPr lang="en-US" dirty="0"/>
          </a:p>
        </p:txBody>
      </p:sp>
      <p:cxnSp>
        <p:nvCxnSpPr>
          <p:cNvPr id="7" name="Straight Connector 6">
            <a:extLst>
              <a:ext uri="{FF2B5EF4-FFF2-40B4-BE49-F238E27FC236}">
                <a16:creationId xmlns:a16="http://schemas.microsoft.com/office/drawing/2014/main" id="{026E3D82-DCA5-42D2-A9D7-6532E5DB1047}"/>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6234484-CD93-4CD7-875D-7B989E7172BD}"/>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63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Word is Powerful!</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627524" cy="4351338"/>
          </a:xfrm>
        </p:spPr>
        <p:txBody>
          <a:bodyPr>
            <a:normAutofit/>
          </a:bodyPr>
          <a:lstStyle/>
          <a:p>
            <a:pPr marL="0" lvl="0" indent="0" algn="l" rtl="0">
              <a:spcBef>
                <a:spcPts val="0"/>
              </a:spcBef>
              <a:spcAft>
                <a:spcPts val="0"/>
              </a:spcAft>
              <a:buClr>
                <a:srgbClr val="FF66CC"/>
              </a:buClr>
              <a:buSzPts val="2850"/>
              <a:buNone/>
            </a:pPr>
            <a:r>
              <a:rPr lang="en-US" sz="2800" dirty="0"/>
              <a:t>Word can do a LOT, maybe more than you thought!</a:t>
            </a:r>
          </a:p>
          <a:p>
            <a:pPr>
              <a:spcBef>
                <a:spcPts val="0"/>
              </a:spcBef>
              <a:buClr>
                <a:srgbClr val="FF66CC"/>
              </a:buClr>
              <a:buSzPts val="2850"/>
            </a:pPr>
            <a:r>
              <a:rPr lang="en-US" dirty="0"/>
              <a:t>Headings</a:t>
            </a:r>
          </a:p>
          <a:p>
            <a:pPr>
              <a:spcBef>
                <a:spcPts val="0"/>
              </a:spcBef>
              <a:buClr>
                <a:srgbClr val="FF66CC"/>
              </a:buClr>
              <a:buSzPts val="2850"/>
            </a:pPr>
            <a:r>
              <a:rPr lang="en-US" dirty="0"/>
              <a:t>Lists</a:t>
            </a:r>
          </a:p>
          <a:p>
            <a:pPr>
              <a:spcBef>
                <a:spcPts val="0"/>
              </a:spcBef>
              <a:buClr>
                <a:srgbClr val="FF66CC"/>
              </a:buClr>
              <a:buSzPts val="2850"/>
            </a:pPr>
            <a:r>
              <a:rPr lang="en-US" dirty="0"/>
              <a:t>Image support</a:t>
            </a:r>
          </a:p>
          <a:p>
            <a:pPr>
              <a:spcBef>
                <a:spcPts val="0"/>
              </a:spcBef>
              <a:buClr>
                <a:srgbClr val="FF66CC"/>
              </a:buClr>
              <a:buSzPts val="2850"/>
            </a:pPr>
            <a:r>
              <a:rPr lang="en-US" dirty="0"/>
              <a:t>Formatting and styling</a:t>
            </a:r>
          </a:p>
          <a:p>
            <a:pPr>
              <a:spcBef>
                <a:spcPts val="0"/>
              </a:spcBef>
              <a:buClr>
                <a:srgbClr val="FF66CC"/>
              </a:buClr>
              <a:buSzPts val="2850"/>
            </a:pPr>
            <a:r>
              <a:rPr lang="en-US" dirty="0"/>
              <a:t>Security, or the illusion of…</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This presentation is great reference material!</a:t>
            </a:r>
          </a:p>
          <a:p>
            <a:pPr>
              <a:spcBef>
                <a:spcPts val="0"/>
              </a:spcBef>
              <a:buClr>
                <a:srgbClr val="FF66CC"/>
              </a:buClr>
              <a:buSzPts val="2850"/>
            </a:pPr>
            <a:endParaRPr lang="en-US" dirty="0"/>
          </a:p>
          <a:p>
            <a:pPr marL="0" indent="0">
              <a:spcBef>
                <a:spcPts val="0"/>
              </a:spcBef>
              <a:buClr>
                <a:srgbClr val="FF66CC"/>
              </a:buClr>
              <a:buSzPts val="2850"/>
              <a:buNone/>
            </a:pPr>
            <a:r>
              <a:rPr lang="en-US" sz="2000" dirty="0"/>
              <a:t>(I apologize in advance for the coming deluge of Microsoft terms…)</a:t>
            </a:r>
          </a:p>
          <a:p>
            <a:pPr marL="0" indent="0">
              <a:spcBef>
                <a:spcPts val="0"/>
              </a:spcBef>
              <a:buClr>
                <a:srgbClr val="FF66CC"/>
              </a:buClr>
              <a:buSzPts val="2850"/>
              <a:buNone/>
            </a:pPr>
            <a:endParaRPr lang="en-US" sz="28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42AE136C-8E1D-406A-8811-10FA158B5289}"/>
              </a:ext>
            </a:extLst>
          </p:cNvPr>
          <p:cNvSpPr>
            <a:spLocks noGrp="1"/>
          </p:cNvSpPr>
          <p:nvPr>
            <p:ph type="sldNum" sz="quarter" idx="12"/>
          </p:nvPr>
        </p:nvSpPr>
        <p:spPr/>
        <p:txBody>
          <a:bodyPr/>
          <a:lstStyle/>
          <a:p>
            <a:fld id="{16803DEA-F23C-45EC-9BDE-07FA344BED3B}" type="slidenum">
              <a:rPr lang="en-US" smtClean="0"/>
              <a:t>7</a:t>
            </a:fld>
            <a:endParaRPr lang="en-US" dirty="0"/>
          </a:p>
        </p:txBody>
      </p:sp>
      <p:cxnSp>
        <p:nvCxnSpPr>
          <p:cNvPr id="7" name="Straight Connector 6">
            <a:extLst>
              <a:ext uri="{FF2B5EF4-FFF2-40B4-BE49-F238E27FC236}">
                <a16:creationId xmlns:a16="http://schemas.microsoft.com/office/drawing/2014/main" id="{3881BB71-CC9A-4F7C-A4EC-675DB6F0B8AB}"/>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7D09383-11FE-47BB-B16D-BEA6E091E230}"/>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31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Headings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a:bodyPr>
          <a:lstStyle/>
          <a:p>
            <a:pPr marL="0" lvl="0" indent="0" algn="l" rtl="0">
              <a:spcBef>
                <a:spcPts val="0"/>
              </a:spcBef>
              <a:spcAft>
                <a:spcPts val="0"/>
              </a:spcAft>
              <a:buClr>
                <a:srgbClr val="FF66CC"/>
              </a:buClr>
              <a:buSzPts val="2850"/>
              <a:buNone/>
            </a:pPr>
            <a:r>
              <a:rPr lang="en-US" sz="2800" dirty="0"/>
              <a:t>Headings are important for a variety of reasons.</a:t>
            </a:r>
          </a:p>
          <a:p>
            <a:pPr>
              <a:spcBef>
                <a:spcPts val="0"/>
              </a:spcBef>
              <a:buClr>
                <a:srgbClr val="FF66CC"/>
              </a:buClr>
              <a:buSzPts val="2850"/>
            </a:pPr>
            <a:r>
              <a:rPr lang="en-US" dirty="0"/>
              <a:t>Provides a sight-dependent user the means to quickly scan and chunk a page.</a:t>
            </a:r>
          </a:p>
          <a:p>
            <a:pPr>
              <a:spcBef>
                <a:spcPts val="0"/>
              </a:spcBef>
              <a:buClr>
                <a:srgbClr val="FF66CC"/>
              </a:buClr>
              <a:buSzPts val="2850"/>
            </a:pPr>
            <a:r>
              <a:rPr lang="en-US" dirty="0"/>
              <a:t>Gives a screen reader user </a:t>
            </a:r>
            <a:r>
              <a:rPr lang="en-US" sz="2000" baseline="30000" dirty="0"/>
              <a:t>(remember not all of them are blind) </a:t>
            </a:r>
            <a:r>
              <a:rPr lang="en-US" dirty="0"/>
              <a:t>the ability to quickly jump between them via keyboard.</a:t>
            </a:r>
          </a:p>
          <a:p>
            <a:pPr>
              <a:spcBef>
                <a:spcPts val="0"/>
              </a:spcBef>
              <a:buClr>
                <a:srgbClr val="FF66CC"/>
              </a:buClr>
              <a:buSzPts val="2850"/>
            </a:pPr>
            <a:r>
              <a:rPr lang="en-US" dirty="0"/>
              <a:t>Gives everyone access to Word’s Navigation Pane, allowing quick parsing of long documents.</a:t>
            </a:r>
          </a:p>
          <a:p>
            <a:pPr marL="0" indent="0">
              <a:spcBef>
                <a:spcPts val="0"/>
              </a:spcBef>
              <a:buClr>
                <a:srgbClr val="FF66CC"/>
              </a:buClr>
              <a:buSzPts val="2850"/>
              <a:buNone/>
            </a:pPr>
            <a:r>
              <a:rPr lang="en-US" dirty="0"/>
              <a:t>There are 6 heading levels to use, Heading 1 only being used once. </a:t>
            </a:r>
            <a:r>
              <a:rPr lang="en-US" baseline="30000" dirty="0"/>
              <a:t>* In most standard cases. It can sometimes be used twice.</a:t>
            </a:r>
          </a:p>
          <a:p>
            <a:pPr marL="0" indent="0">
              <a:spcBef>
                <a:spcPts val="0"/>
              </a:spcBef>
              <a:buClr>
                <a:srgbClr val="FF66CC"/>
              </a:buClr>
              <a:buSzPts val="2850"/>
              <a:buNone/>
            </a:pPr>
            <a:endParaRPr lang="en-US" dirty="0"/>
          </a:p>
          <a:p>
            <a:pPr>
              <a:spcBef>
                <a:spcPts val="0"/>
              </a:spcBef>
              <a:buClr>
                <a:srgbClr val="FF66CC"/>
              </a:buClr>
              <a:buSzPts val="2850"/>
            </a:pPr>
            <a:endParaRPr lang="en-US" sz="2000" dirty="0"/>
          </a:p>
          <a:p>
            <a:pPr>
              <a:spcBef>
                <a:spcPts val="0"/>
              </a:spcBef>
              <a:buClr>
                <a:srgbClr val="FF66CC"/>
              </a:buClr>
              <a:buSzPts val="2850"/>
            </a:pPr>
            <a:endParaRPr lang="en-US" dirty="0"/>
          </a:p>
        </p:txBody>
      </p:sp>
      <p:sp>
        <p:nvSpPr>
          <p:cNvPr id="4" name="Slide Number Placeholder 3">
            <a:extLst>
              <a:ext uri="{FF2B5EF4-FFF2-40B4-BE49-F238E27FC236}">
                <a16:creationId xmlns:a16="http://schemas.microsoft.com/office/drawing/2014/main" id="{417C861E-9F78-4848-A601-66B381DBD196}"/>
              </a:ext>
            </a:extLst>
          </p:cNvPr>
          <p:cNvSpPr>
            <a:spLocks noGrp="1"/>
          </p:cNvSpPr>
          <p:nvPr>
            <p:ph type="sldNum" sz="quarter" idx="12"/>
          </p:nvPr>
        </p:nvSpPr>
        <p:spPr/>
        <p:txBody>
          <a:bodyPr/>
          <a:lstStyle/>
          <a:p>
            <a:fld id="{16803DEA-F23C-45EC-9BDE-07FA344BED3B}" type="slidenum">
              <a:rPr lang="en-US" smtClean="0"/>
              <a:t>8</a:t>
            </a:fld>
            <a:endParaRPr lang="en-US" dirty="0"/>
          </a:p>
        </p:txBody>
      </p:sp>
      <p:cxnSp>
        <p:nvCxnSpPr>
          <p:cNvPr id="7" name="Straight Connector 6">
            <a:extLst>
              <a:ext uri="{FF2B5EF4-FFF2-40B4-BE49-F238E27FC236}">
                <a16:creationId xmlns:a16="http://schemas.microsoft.com/office/drawing/2014/main" id="{A06498AA-220D-4384-9DC1-08F4AA54B888}"/>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C9F3B13-E69A-4949-89DE-A267E67D740F}"/>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36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Awesome, how do I use headings?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3617260"/>
          </a:xfrm>
        </p:spPr>
        <p:txBody>
          <a:bodyPr>
            <a:normAutofit fontScale="77500" lnSpcReduction="20000"/>
          </a:bodyPr>
          <a:lstStyle/>
          <a:p>
            <a:pPr marL="0" lvl="0" indent="0" algn="l" rtl="0">
              <a:spcBef>
                <a:spcPts val="0"/>
              </a:spcBef>
              <a:spcAft>
                <a:spcPts val="0"/>
              </a:spcAft>
              <a:buClr>
                <a:srgbClr val="FF66CC"/>
              </a:buClr>
              <a:buSzPts val="2850"/>
              <a:buNone/>
            </a:pPr>
            <a:endParaRPr lang="en-US" sz="2800" dirty="0"/>
          </a:p>
          <a:p>
            <a:pPr marL="0" lvl="0" indent="0" algn="l" rtl="0">
              <a:spcBef>
                <a:spcPts val="0"/>
              </a:spcBef>
              <a:spcAft>
                <a:spcPts val="0"/>
              </a:spcAft>
              <a:buClr>
                <a:srgbClr val="FF66CC"/>
              </a:buClr>
              <a:buSzPts val="2850"/>
              <a:buNone/>
            </a:pPr>
            <a:r>
              <a:rPr lang="en-US" sz="2800" dirty="0"/>
              <a:t>When in Word:</a:t>
            </a:r>
          </a:p>
          <a:p>
            <a:pPr marL="514350" indent="-514350">
              <a:lnSpc>
                <a:spcPct val="120000"/>
              </a:lnSpc>
              <a:spcBef>
                <a:spcPts val="0"/>
              </a:spcBef>
              <a:buClr>
                <a:srgbClr val="FF66CC"/>
              </a:buClr>
              <a:buSzPts val="2850"/>
              <a:buFont typeface="+mj-lt"/>
              <a:buAutoNum type="arabicPeriod"/>
            </a:pPr>
            <a:r>
              <a:rPr lang="en-US" dirty="0"/>
              <a:t>Find your Ribbon at the top of the window.</a:t>
            </a:r>
          </a:p>
          <a:p>
            <a:pPr marL="514350" indent="-514350">
              <a:lnSpc>
                <a:spcPct val="120000"/>
              </a:lnSpc>
              <a:spcBef>
                <a:spcPts val="0"/>
              </a:spcBef>
              <a:buClr>
                <a:srgbClr val="FF66CC"/>
              </a:buClr>
              <a:buSzPts val="2850"/>
              <a:buFont typeface="+mj-lt"/>
              <a:buAutoNum type="arabicPeriod"/>
            </a:pPr>
            <a:r>
              <a:rPr lang="en-US" dirty="0"/>
              <a:t>Under the Home tab of the Ribbon, find the Styles pane.</a:t>
            </a:r>
          </a:p>
          <a:p>
            <a:pPr marL="514350" indent="-514350">
              <a:lnSpc>
                <a:spcPct val="120000"/>
              </a:lnSpc>
              <a:spcBef>
                <a:spcPts val="0"/>
              </a:spcBef>
              <a:buClr>
                <a:srgbClr val="FF66CC"/>
              </a:buClr>
              <a:buSzPts val="2850"/>
              <a:buFont typeface="+mj-lt"/>
              <a:buAutoNum type="arabicPeriod"/>
            </a:pPr>
            <a:r>
              <a:rPr lang="en-US" dirty="0"/>
              <a:t>Select the heading you want to use!</a:t>
            </a:r>
          </a:p>
          <a:p>
            <a:pPr lvl="1">
              <a:lnSpc>
                <a:spcPct val="120000"/>
              </a:lnSpc>
              <a:spcBef>
                <a:spcPts val="0"/>
              </a:spcBef>
              <a:buClr>
                <a:srgbClr val="FF66CC"/>
              </a:buClr>
              <a:buSzPts val="2850"/>
            </a:pPr>
            <a:r>
              <a:rPr lang="en-US" dirty="0"/>
              <a:t>Feel free to restyle it with different (contrasty) colors or different (legible) fonts.</a:t>
            </a:r>
          </a:p>
          <a:p>
            <a:pPr marL="514350" indent="-514350">
              <a:lnSpc>
                <a:spcPct val="120000"/>
              </a:lnSpc>
              <a:spcBef>
                <a:spcPts val="0"/>
              </a:spcBef>
              <a:buClr>
                <a:srgbClr val="FF66CC"/>
              </a:buClr>
              <a:buSzPts val="2850"/>
              <a:buFont typeface="+mj-lt"/>
              <a:buAutoNum type="arabicPeriod"/>
            </a:pPr>
            <a:r>
              <a:rPr lang="en-US" dirty="0"/>
              <a:t>More heading levels will appear as you use them!</a:t>
            </a:r>
          </a:p>
          <a:p>
            <a:pPr marL="0" indent="0">
              <a:spcBef>
                <a:spcPts val="0"/>
              </a:spcBef>
              <a:buClr>
                <a:srgbClr val="FF66CC"/>
              </a:buClr>
              <a:buSzPts val="2850"/>
              <a:buNone/>
            </a:pPr>
            <a:endParaRPr lang="en-US" dirty="0"/>
          </a:p>
          <a:p>
            <a:pPr marL="0" indent="0">
              <a:spcBef>
                <a:spcPts val="0"/>
              </a:spcBef>
              <a:buClr>
                <a:srgbClr val="FF66CC"/>
              </a:buClr>
              <a:buSzPts val="2850"/>
              <a:buNone/>
            </a:pPr>
            <a:r>
              <a:rPr lang="en-US" dirty="0"/>
              <a:t>Note: For access improvements, don’t use the other styles options – they do not provide the same meaning as H1-H6. </a:t>
            </a:r>
          </a:p>
          <a:p>
            <a:pPr marL="0" indent="0">
              <a:spcBef>
                <a:spcPts val="0"/>
              </a:spcBef>
              <a:buClr>
                <a:srgbClr val="FF66CC"/>
              </a:buClr>
              <a:buSzPts val="2850"/>
              <a:buNone/>
            </a:pPr>
            <a:r>
              <a:rPr lang="en-US" dirty="0"/>
              <a:t>Notably, the “Title” style used to (may still) appear in a PDF as an H4. Don’t ask why.</a:t>
            </a:r>
          </a:p>
          <a:p>
            <a:pPr marL="0" indent="0">
              <a:spcBef>
                <a:spcPts val="0"/>
              </a:spcBef>
              <a:buClr>
                <a:srgbClr val="FF66CC"/>
              </a:buClr>
              <a:buSzPts val="2850"/>
              <a:buNone/>
            </a:pPr>
            <a:endParaRPr lang="en-US" dirty="0"/>
          </a:p>
          <a:p>
            <a:pPr lvl="1">
              <a:spcBef>
                <a:spcPts val="0"/>
              </a:spcBef>
              <a:buClr>
                <a:srgbClr val="FF66CC"/>
              </a:buClr>
              <a:buSzPts val="2850"/>
            </a:pPr>
            <a:endParaRPr lang="en-US" dirty="0"/>
          </a:p>
          <a:p>
            <a:pPr marL="0" indent="0">
              <a:spcBef>
                <a:spcPts val="0"/>
              </a:spcBef>
              <a:buClr>
                <a:srgbClr val="FF66CC"/>
              </a:buClr>
              <a:buSzPts val="2850"/>
              <a:buNone/>
            </a:pPr>
            <a:endParaRPr lang="en-US" sz="2000" dirty="0"/>
          </a:p>
          <a:p>
            <a:pPr>
              <a:spcBef>
                <a:spcPts val="0"/>
              </a:spcBef>
              <a:buClr>
                <a:srgbClr val="FF66CC"/>
              </a:buClr>
              <a:buSzPts val="2850"/>
            </a:pPr>
            <a:endParaRPr lang="en-US" dirty="0"/>
          </a:p>
        </p:txBody>
      </p:sp>
      <p:cxnSp>
        <p:nvCxnSpPr>
          <p:cNvPr id="7" name="Straight Connector 6">
            <a:extLst>
              <a:ext uri="{FF2B5EF4-FFF2-40B4-BE49-F238E27FC236}">
                <a16:creationId xmlns:a16="http://schemas.microsoft.com/office/drawing/2014/main" id="{2509AE25-CFAC-499C-A398-DA012D5FC160}"/>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432065E-A2B3-4C33-AC6E-ABC9F3495157}"/>
              </a:ext>
            </a:extLst>
          </p:cNvPr>
          <p:cNvSpPr>
            <a:spLocks noGrp="1"/>
          </p:cNvSpPr>
          <p:nvPr>
            <p:ph type="sldNum" sz="quarter" idx="12"/>
          </p:nvPr>
        </p:nvSpPr>
        <p:spPr/>
        <p:txBody>
          <a:bodyPr/>
          <a:lstStyle/>
          <a:p>
            <a:fld id="{16803DEA-F23C-45EC-9BDE-07FA344BED3B}" type="slidenum">
              <a:rPr lang="en-US" smtClean="0"/>
              <a:t>9</a:t>
            </a:fld>
            <a:endParaRPr lang="en-US" dirty="0"/>
          </a:p>
        </p:txBody>
      </p:sp>
      <p:sp>
        <p:nvSpPr>
          <p:cNvPr id="8" name="Rectangle 7">
            <a:extLst>
              <a:ext uri="{FF2B5EF4-FFF2-40B4-BE49-F238E27FC236}">
                <a16:creationId xmlns:a16="http://schemas.microsoft.com/office/drawing/2014/main" id="{5D4FEBD1-D0E3-430E-B804-28EB38439A0E}"/>
              </a:ext>
              <a:ext uri="{C183D7F6-B498-43B3-948B-1728B52AA6E4}">
                <adec:decorative xmlns:adec="http://schemas.microsoft.com/office/drawing/2017/decorative" val="1"/>
              </a:ext>
            </a:extLst>
          </p:cNvPr>
          <p:cNvSpPr/>
          <p:nvPr/>
        </p:nvSpPr>
        <p:spPr>
          <a:xfrm>
            <a:off x="10740043" y="0"/>
            <a:ext cx="949245" cy="3374967"/>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shot highlighting the Home ribbon, then the Styles area and expand button">
            <a:extLst>
              <a:ext uri="{FF2B5EF4-FFF2-40B4-BE49-F238E27FC236}">
                <a16:creationId xmlns:a16="http://schemas.microsoft.com/office/drawing/2014/main" id="{089A9C45-EB75-4B27-B54A-6F73F9B5501F}"/>
              </a:ext>
            </a:extLst>
          </p:cNvPr>
          <p:cNvPicPr>
            <a:picLocks noChangeAspect="1"/>
          </p:cNvPicPr>
          <p:nvPr/>
        </p:nvPicPr>
        <p:blipFill rotWithShape="1">
          <a:blip r:embed="rId2"/>
          <a:srcRect r="15319"/>
          <a:stretch/>
        </p:blipFill>
        <p:spPr>
          <a:xfrm>
            <a:off x="133003" y="5442885"/>
            <a:ext cx="7065297" cy="701876"/>
          </a:xfrm>
          <a:prstGeom prst="rect">
            <a:avLst/>
          </a:prstGeom>
        </p:spPr>
      </p:pic>
      <p:pic>
        <p:nvPicPr>
          <p:cNvPr id="10" name="Picture 9" descr="screenshot showing an expanded styles section">
            <a:extLst>
              <a:ext uri="{FF2B5EF4-FFF2-40B4-BE49-F238E27FC236}">
                <a16:creationId xmlns:a16="http://schemas.microsoft.com/office/drawing/2014/main" id="{9607906C-5D15-4A5E-99DD-DDFAF28CCBCD}"/>
              </a:ext>
            </a:extLst>
          </p:cNvPr>
          <p:cNvPicPr>
            <a:picLocks noChangeAspect="1"/>
          </p:cNvPicPr>
          <p:nvPr/>
        </p:nvPicPr>
        <p:blipFill>
          <a:blip r:embed="rId3"/>
          <a:stretch>
            <a:fillRect/>
          </a:stretch>
        </p:blipFill>
        <p:spPr>
          <a:xfrm>
            <a:off x="7421603" y="5102951"/>
            <a:ext cx="3690583" cy="1593334"/>
          </a:xfrm>
          <a:prstGeom prst="rect">
            <a:avLst/>
          </a:prstGeom>
        </p:spPr>
      </p:pic>
    </p:spTree>
    <p:extLst>
      <p:ext uri="{BB962C8B-B14F-4D97-AF65-F5344CB8AC3E}">
        <p14:creationId xmlns:p14="http://schemas.microsoft.com/office/powerpoint/2010/main" val="3424869739"/>
      </p:ext>
    </p:extLst>
  </p:cSld>
  <p:clrMapOvr>
    <a:masterClrMapping/>
  </p:clrMapOvr>
</p:sld>
</file>

<file path=ppt/theme/theme1.xml><?xml version="1.0" encoding="utf-8"?>
<a:theme xmlns:a="http://schemas.openxmlformats.org/drawingml/2006/main" name="Office Theme">
  <a:themeElements>
    <a:clrScheme name="Black/Pink">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66CC"/>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392123EC52F347AECFE47C06AA1395" ma:contentTypeVersion="10" ma:contentTypeDescription="Create a new document." ma:contentTypeScope="" ma:versionID="6075edd60c780bbc285c8a51458008c8">
  <xsd:schema xmlns:xsd="http://www.w3.org/2001/XMLSchema" xmlns:xs="http://www.w3.org/2001/XMLSchema" xmlns:p="http://schemas.microsoft.com/office/2006/metadata/properties" xmlns:ns3="9ba5b869-0cd0-47f4-acd6-3d54b985ded1" xmlns:ns4="ac32ce5c-4824-43f8-b9a7-681720286239" targetNamespace="http://schemas.microsoft.com/office/2006/metadata/properties" ma:root="true" ma:fieldsID="19cf371ef384e35f60692ed4e38118c2" ns3:_="" ns4:_="">
    <xsd:import namespace="9ba5b869-0cd0-47f4-acd6-3d54b985ded1"/>
    <xsd:import namespace="ac32ce5c-4824-43f8-b9a7-68172028623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5b869-0cd0-47f4-acd6-3d54b985d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32ce5c-4824-43f8-b9a7-6817202862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225FFF-4C25-47A9-8BD1-034A2F8C6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5b869-0cd0-47f4-acd6-3d54b985ded1"/>
    <ds:schemaRef ds:uri="ac32ce5c-4824-43f8-b9a7-681720286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3F6014-2467-4778-97BA-FC5F66C35F13}">
  <ds:schemaRefs>
    <ds:schemaRef ds:uri="http://schemas.microsoft.com/office/2006/metadata/properties"/>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ac32ce5c-4824-43f8-b9a7-681720286239"/>
    <ds:schemaRef ds:uri="9ba5b869-0cd0-47f4-acd6-3d54b985ded1"/>
  </ds:schemaRefs>
</ds:datastoreItem>
</file>

<file path=customXml/itemProps3.xml><?xml version="1.0" encoding="utf-8"?>
<ds:datastoreItem xmlns:ds="http://schemas.openxmlformats.org/officeDocument/2006/customXml" ds:itemID="{2519877C-DE3E-4541-ABCE-00319D3E79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650</TotalTime>
  <Words>2376</Words>
  <Application>Microsoft Office PowerPoint</Application>
  <PresentationFormat>Widescreen</PresentationFormat>
  <Paragraphs>271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Noto Sans Symbols</vt:lpstr>
      <vt:lpstr>Open Sans</vt:lpstr>
      <vt:lpstr>Times New Roman</vt:lpstr>
      <vt:lpstr>Wingdings</vt:lpstr>
      <vt:lpstr>Office Theme</vt:lpstr>
      <vt:lpstr>ADA Title II  Toolkit for Libraries</vt:lpstr>
      <vt:lpstr>Agenda</vt:lpstr>
      <vt:lpstr>Disability?</vt:lpstr>
      <vt:lpstr>Major life activities?</vt:lpstr>
      <vt:lpstr>Person-First Language</vt:lpstr>
      <vt:lpstr>Identity-First Language </vt:lpstr>
      <vt:lpstr>Word is Powerful!</vt:lpstr>
      <vt:lpstr>Headings</vt:lpstr>
      <vt:lpstr>Awesome, how do I use headings?</vt:lpstr>
      <vt:lpstr>Lists</vt:lpstr>
      <vt:lpstr>Can I see an example?</vt:lpstr>
      <vt:lpstr>Images</vt:lpstr>
      <vt:lpstr>Logos</vt:lpstr>
      <vt:lpstr>Logos, con’t</vt:lpstr>
      <vt:lpstr>How to describe an image</vt:lpstr>
      <vt:lpstr>Use the Accessibility Checker!</vt:lpstr>
      <vt:lpstr>You’ve talked a lot about “chunking…”</vt:lpstr>
      <vt:lpstr>Chunking, now I’m getting it…</vt:lpstr>
      <vt:lpstr>A quick note on PDF “security…”</vt:lpstr>
      <vt:lpstr>OK smart guy, how do I secure a DOCX?</vt:lpstr>
      <vt:lpstr>But I need, nay, crave PDFs!</vt:lpstr>
      <vt:lpstr>So, what about emails?</vt:lpstr>
      <vt:lpstr>On Accommodation Statements</vt:lpstr>
      <vt:lpstr>In summary:</vt:lpstr>
      <vt:lpstr>Call me beep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Word Document Basics</dc:title>
  <dc:creator>McCarthy, Mark C</dc:creator>
  <cp:lastModifiedBy>Swanson, Nicole Marie</cp:lastModifiedBy>
  <cp:revision>9</cp:revision>
  <dcterms:created xsi:type="dcterms:W3CDTF">2021-09-01T01:36:43Z</dcterms:created>
  <dcterms:modified xsi:type="dcterms:W3CDTF">2025-09-23T13:47:16Z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0x010100FA392123EC52F347AECFE47C06AA1395</vt:lpwstr>
  </property>
</Properties>
</file>