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82" r:id="rId3"/>
    <p:sldId id="283" r:id="rId4"/>
    <p:sldId id="261" r:id="rId5"/>
    <p:sldId id="264" r:id="rId6"/>
    <p:sldId id="267" r:id="rId7"/>
    <p:sldId id="269" r:id="rId8"/>
    <p:sldId id="292" r:id="rId9"/>
    <p:sldId id="270" r:id="rId10"/>
    <p:sldId id="273" r:id="rId11"/>
    <p:sldId id="302" r:id="rId12"/>
    <p:sldId id="290" r:id="rId13"/>
    <p:sldId id="291" r:id="rId14"/>
    <p:sldId id="286" r:id="rId15"/>
    <p:sldId id="287" r:id="rId16"/>
    <p:sldId id="293" r:id="rId17"/>
    <p:sldId id="303" r:id="rId18"/>
    <p:sldId id="294" r:id="rId19"/>
    <p:sldId id="277" r:id="rId20"/>
    <p:sldId id="275" r:id="rId21"/>
    <p:sldId id="276" r:id="rId22"/>
    <p:sldId id="295" r:id="rId23"/>
    <p:sldId id="281" r:id="rId24"/>
    <p:sldId id="278" r:id="rId25"/>
    <p:sldId id="296" r:id="rId26"/>
    <p:sldId id="297" r:id="rId27"/>
    <p:sldId id="272" r:id="rId28"/>
    <p:sldId id="258" r:id="rId29"/>
    <p:sldId id="279" r:id="rId30"/>
    <p:sldId id="298" r:id="rId31"/>
    <p:sldId id="280" r:id="rId32"/>
    <p:sldId id="299" r:id="rId33"/>
    <p:sldId id="288" r:id="rId34"/>
    <p:sldId id="284" r:id="rId35"/>
    <p:sldId id="300" r:id="rId36"/>
    <p:sldId id="3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2"/>
    <p:restoredTop sz="90917"/>
  </p:normalViewPr>
  <p:slideViewPr>
    <p:cSldViewPr snapToGrid="0">
      <p:cViewPr varScale="1">
        <p:scale>
          <a:sx n="94" d="100"/>
          <a:sy n="94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9A417-A058-1B4E-8BAE-59CF51719B3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8AC40-D1F2-A143-9131-95652DE0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Cz7RLhM-E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7CBA7-72D2-4B08-AA69-DDA07176DC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https://www.youtube.com/watch?v=dLCz7RLhM-E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7CBA7-72D2-4B08-AA69-DDA07176DC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Video Conferencing software is in high demand since the Stay at Home orders began and the software is changing quickly. If there is an issue with a software now, it may be fixed in the next release, so keep your software updated.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Following Meeting Best Practices can make a meeting more accessible, too. For example, providing an agenda, having a moderator and sharing your slides ahead of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Meetings may be one on one or in various sized groups, it is best to include in your meeting invitation a welcoming way for someone to let you know that they may need an accommodation. This accommodation may vary from needing an ASL interpreter or captioning to needing any slides with a dark background and light font.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While live captioning is a WCAG 2.0 requirement, captions can be distracting for some attendees, including some individuals with certain processing issues. When possible, enable auto-captions by default for all meetings and let attendees turn them on in their individual clients. Announce to participants that auto-captioning is available should they wish to turn the feature 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7CBA7-72D2-4B08-AA69-DDA07176DC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4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Closed Captioning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Turn on /off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DIY </a:t>
            </a:r>
            <a:r>
              <a:rPr lang="en-US"/>
              <a:t>Captioning class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Open Captions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On for everyone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7CBA7-72D2-4B08-AA69-DDA07176DC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0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sng" dirty="0">
                <a:solidFill>
                  <a:srgbClr val="9EA2FF"/>
                </a:solidFill>
                <a:effectLst/>
                <a:latin typeface="Segoe UI" panose="020B0502040204020203" pitchFamily="34" charset="0"/>
                <a:hlinkClick r:id="" action="ppaction://noaction"/>
              </a:rPr>
              <a:t>Mark</a:t>
            </a:r>
          </a:p>
          <a:p>
            <a:endParaRPr lang="en-US" b="0" i="0" u="sng" dirty="0">
              <a:solidFill>
                <a:srgbClr val="9EA2FF"/>
              </a:solidFill>
              <a:effectLst/>
              <a:latin typeface="Segoe UI" panose="020B0502040204020203" pitchFamily="34" charset="0"/>
              <a:hlinkClick r:id="" action="ppaction://noaction"/>
            </a:endParaRPr>
          </a:p>
          <a:p>
            <a:r>
              <a:rPr lang="en-US" b="0" i="0" u="sng" dirty="0">
                <a:solidFill>
                  <a:srgbClr val="9EA2FF"/>
                </a:solidFill>
                <a:effectLst/>
                <a:latin typeface="Segoe UI" panose="020B0502040204020203" pitchFamily="34" charset="0"/>
                <a:hlinkClick r:id="" action="ppaction://noaction"/>
              </a:rPr>
              <a:t>https://support.zoom.us/hc/en-us/articles/360048870451-Using-screen-reader-alerts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7CBA7-72D2-4B08-AA69-DDA07176DC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7CBA7-72D2-4B08-AA69-DDA07176DC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7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7CBA7-72D2-4B08-AA69-DDA07176DC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5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5DD4-DABA-0E67-BAF6-76D82DBCD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B8A94-AB6F-4F48-6BD4-54B1876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C123-60F4-F5D6-F08B-CE6DCF21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B34-ED96-D74F-BB4B-63494CA1E1F2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7DA12-4A4B-75B4-E7B8-1A67A0E2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8583-545C-1F0D-9DA4-B9661D8B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E306-917E-B852-F364-C55BD16D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8C2E8-EA0F-1F8B-B433-902A9ACC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2B417-B1BC-741B-8265-8050B431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F63B-A159-3D4C-8047-B47D39F86660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3A32B-1D7F-3136-8E2E-C68E7966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F72F0-ABC2-3762-F417-E01A2ED5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9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A8270F-CD86-79AF-6EAC-C60226901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6155E-06A5-D867-E60E-4FC873F8B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03CC5-0F41-7704-50E7-C4E41571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E26A-070D-D340-88BC-AE86442FDB7A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566D8-D097-E486-1B86-493F2585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A2D57-C75F-59C5-3D73-5A3B4174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opic mar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75681"/>
            <a:ext cx="9448800" cy="23066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5892-A26E-AA45-8852-CADF01B91C33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6FB3-EFC6-4B6A-87EE-B7F15EF4E8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A7A7DA-DD9E-65E7-4EDF-4A9B3FB29756}"/>
              </a:ext>
            </a:extLst>
          </p:cNvPr>
          <p:cNvSpPr/>
          <p:nvPr userDrawn="1"/>
        </p:nvSpPr>
        <p:spPr>
          <a:xfrm>
            <a:off x="1257993" y="2144683"/>
            <a:ext cx="9664931" cy="2552007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1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BB94-B93C-C57D-49DC-2B00450E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9CD6C-ABE3-990A-48E5-304EA487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9B9CD-3BC2-0D41-F132-B331EA50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D09F204-99C6-D14F-8E34-D40658D283A0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2B3A4-D34E-B5E5-FC99-610D08D7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20B1-B96C-FA91-1F74-12CEA616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48AD9B71-73E9-44D0-978F-8A2E14E8C0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BCBA7-AB7E-1F76-CE35-309BF5B94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1467293"/>
            <a:ext cx="5403112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42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26DA2-DEDE-F0B7-A9AC-CD9722C0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4055-B60F-592C-7524-12CA7951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5849C-3C85-BD9C-9B61-B919EBAE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C06-F11C-8D4F-A32A-AF810B45AE1F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EE88E-A33E-BC63-3ABD-86A74EB0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93DEE-329C-FF41-3F18-1E33CD1D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C43A-3887-65BA-F41A-B1D2A667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E0BB-3E75-DADB-6E90-DBF58E436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B2FB3-63E7-A9C8-609B-6E7FABFD0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608F3-3BC8-B805-2790-20573989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B767-8CDD-E14C-AE68-18CC14720977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8AAF4-3B2B-F720-E12B-5917DFF0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0249B-CA74-4DCD-DEBB-32E35804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6EB8F6-EDDD-C16C-7FB9-6CB40DF09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1467293"/>
            <a:ext cx="5403112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7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9257-DEDC-99ED-8EBA-CAB9B2F6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9A44A-BEB4-E38D-5308-E1F6FEBBA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E07BD-660D-B970-2DDF-0357D07BC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E5578-5FBA-F10D-03CC-AE7B1CEE2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C8D83-9930-9747-0590-A45194A5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35C8CF-4490-E7AA-4604-BAAA8E71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C5B9-8706-E64B-A99A-3E5585F24366}" type="datetime1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2CE21-44C1-7171-4270-631266F6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DA321-5A3B-4B0D-C5D6-CAB1E684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25FFA-94AD-94F9-3FAF-BF9D41709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1467293"/>
            <a:ext cx="5403112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07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A5D0-3B34-A1D8-FEA8-CECBAE3B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7E220-4DD3-6CE0-76EA-3783BEAB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6BE3-5678-A24A-AA8C-69CF4314F669}" type="datetime1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3E85A-9B94-FB52-1AC0-5F5BB6AC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5C580-1EA7-A039-F1EF-EF1D67C3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DD9E8F-1005-0BD5-002B-5CD8C158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1467293"/>
            <a:ext cx="5403112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20C07-BDE5-9855-56A1-943C6201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94FE-A048-CD4C-A7A3-4FD83631D649}" type="datetime1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84FC4-ADC0-0C96-095A-BC624674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37EBA-5FF8-5299-5184-DE96590F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9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7D9A-6535-BA7A-F3CF-F5EA8BEA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17507-9545-9537-4A29-126630EB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971C8-92A4-8143-6293-2EC281505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4614-6B7C-7A8B-1A71-88B08B3E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2FEB-7A40-B446-BE5A-50B757E3720F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5B7C3-55C6-D242-5033-9056B653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A4252-C537-686A-3BB0-0E65AF60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4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5A83-B866-E17A-4983-070E22D2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5521B-C7A6-EAAC-ABDA-D7A1C019A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F5DFF-E395-6E16-9414-31B44CF4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64D-45DC-0FE0-95F5-F67BA886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03FC-6D81-5643-8676-EF514BCC7A5E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796C-6403-3B22-7F82-592FC52B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CFA71-11EE-7F16-A0DD-56FAAB61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B7CEF-C017-5559-F21E-DA8E1720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91E5A-F168-F522-624A-72F7B3C01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979C6-4E39-E914-CE81-5C6BDD8AE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E47-4803-BA41-91DB-89B42303B892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F1A29-E8CD-507C-C173-8AE7DC44A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ADA Title II Toolkit for Libraries: </a:t>
            </a:r>
            <a:br>
              <a:rPr lang="en-US"/>
            </a:br>
            <a:r>
              <a:rPr lang="en-US"/>
              <a:t>Accessible PowerPoints and Presentations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42306-CFE1-4D6C-73D2-BCE6A413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9B71-73E9-44D0-978F-8A2E14E8C0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40E17-5D02-347C-3192-FCB23DC08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26233" y="0"/>
            <a:ext cx="744279" cy="27432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89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C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C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C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C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C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7JOvPCl35I&amp;t=38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Cz7RLhM-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disability-and-health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ncbddd/disabilityandhealth/infographic-disability-impacts-all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zLPqKIJF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360048870451-Using-screen-reader-aler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que.com/blog/virtual-meeting-accessible-zoom/" TargetMode="External"/><Relationship Id="rId3" Type="http://schemas.openxmlformats.org/officeDocument/2006/relationships/hyperlink" Target="https://www.disability.illinois.edu/academic-supports/accommodations/interpreting-live-captioning-cart-or-typewell" TargetMode="External"/><Relationship Id="rId7" Type="http://schemas.openxmlformats.org/officeDocument/2006/relationships/hyperlink" Target="https://www.washington.edu/accessibility/online-meeting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a.gov/business/accessiblemtg.htm" TargetMode="External"/><Relationship Id="rId5" Type="http://schemas.openxmlformats.org/officeDocument/2006/relationships/hyperlink" Target="https://support.zoom.us/hc/en-us/articles/360048870451-Using-screen-reader-alerts" TargetMode="External"/><Relationship Id="rId4" Type="http://schemas.openxmlformats.org/officeDocument/2006/relationships/hyperlink" Target="https://zoom.us/accessibility" TargetMode="External"/><Relationship Id="rId9" Type="http://schemas.openxmlformats.org/officeDocument/2006/relationships/hyperlink" Target="https://bighack.org/best-videoconferencing-apps-and-software-for-accessibility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gaccess.org/accessible-virtual-conferences/" TargetMode="External"/><Relationship Id="rId3" Type="http://schemas.openxmlformats.org/officeDocument/2006/relationships/hyperlink" Target="https://www.accessibilityunraveled.com/ppt/" TargetMode="External"/><Relationship Id="rId7" Type="http://schemas.openxmlformats.org/officeDocument/2006/relationships/hyperlink" Target="http://www.sigaccess.org/community/accessible_conferen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.org/TR/remote-meetings/" TargetMode="External"/><Relationship Id="rId11" Type="http://schemas.openxmlformats.org/officeDocument/2006/relationships/hyperlink" Target="https://answers.uillinois.edu/training/147504" TargetMode="External"/><Relationship Id="rId5" Type="http://schemas.openxmlformats.org/officeDocument/2006/relationships/hyperlink" Target="https://www.w3.org/WAI/teach-advocate/accessible-presentations/" TargetMode="External"/><Relationship Id="rId10" Type="http://schemas.openxmlformats.org/officeDocument/2006/relationships/hyperlink" Target="https://citl.illinois.edu/citl-101/teaching-learning/myca/document-a11y-guides/ppt-a11y-guide" TargetMode="External"/><Relationship Id="rId4" Type="http://schemas.openxmlformats.org/officeDocument/2006/relationships/hyperlink" Target="https://www.disability.illinois.edu/academic-supports/accommodations/interpreting-live-captioning-cart-or-typewell" TargetMode="External"/><Relationship Id="rId9" Type="http://schemas.openxmlformats.org/officeDocument/2006/relationships/hyperlink" Target="https://support.microsoft.com/en-us/office/create-a-presentation-in-powerpoint-422250f8-5721-4cea-92cc-202fa7b89617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crutchesandspice.com/" TargetMode="External"/><Relationship Id="rId3" Type="http://schemas.openxmlformats.org/officeDocument/2006/relationships/hyperlink" Target="mailto:mcmccar2@uillinois.edu" TargetMode="External"/><Relationship Id="rId7" Type="http://schemas.openxmlformats.org/officeDocument/2006/relationships/hyperlink" Target="https://mediaspace.illinois.edu/media/t/1_l13cihkz" TargetMode="External"/><Relationship Id="rId12" Type="http://schemas.openxmlformats.org/officeDocument/2006/relationships/image" Target="../media/image22.gif"/><Relationship Id="rId2" Type="http://schemas.openxmlformats.org/officeDocument/2006/relationships/hyperlink" Target="tel:217-300-34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iaccess.com/accessucd/interact.html" TargetMode="External"/><Relationship Id="rId11" Type="http://schemas.openxmlformats.org/officeDocument/2006/relationships/hyperlink" Target="https://www.accessibilityassociation.org/s/certification" TargetMode="External"/><Relationship Id="rId5" Type="http://schemas.openxmlformats.org/officeDocument/2006/relationships/hyperlink" Target="https://mediaspace.illinois.edu/media/t/1_bbp8amf5" TargetMode="External"/><Relationship Id="rId10" Type="http://schemas.openxmlformats.org/officeDocument/2006/relationships/hyperlink" Target="https://iadp.ahs.illinois.edu/" TargetMode="External"/><Relationship Id="rId4" Type="http://schemas.openxmlformats.org/officeDocument/2006/relationships/hyperlink" Target="https://mediaspace.illinois.edu/media/t/1_wohlrjlg" TargetMode="External"/><Relationship Id="rId9" Type="http://schemas.openxmlformats.org/officeDocument/2006/relationships/hyperlink" Target="http://www.andrewgurza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thecplawyer.com/other-legal-services/education-advocacy/section-504/parents-gui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eze58p1v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6AAE-ED9F-3499-3DA7-6C0BAABF9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ea typeface="Calibri Light" panose="020F0302020204030204" pitchFamily="34" charset="0"/>
                <a:cs typeface="Calibri Light" panose="020F0302020204030204" pitchFamily="34" charset="0"/>
              </a:rPr>
              <a:t>ADA Title II </a:t>
            </a:r>
            <a:br>
              <a:rPr lang="en-US" sz="4400" b="1" dirty="0">
                <a:latin typeface="Comic Sans MS" panose="030F0902030302020204" pitchFamily="66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400" b="1" dirty="0">
                <a:latin typeface="Comic Sans MS" panose="030F0902030302020204" pitchFamily="66" charset="0"/>
                <a:ea typeface="Calibri Light" panose="020F0302020204030204" pitchFamily="34" charset="0"/>
                <a:cs typeface="Calibri Light" panose="020F0302020204030204" pitchFamily="34" charset="0"/>
              </a:rPr>
              <a:t>Toolkit for Libraries: </a:t>
            </a:r>
            <a:br>
              <a:rPr lang="en-US" sz="4400" b="1" dirty="0">
                <a:latin typeface="Comic Sans MS" panose="030F0902030302020204" pitchFamily="66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b="1" dirty="0">
                <a:latin typeface="Comic Sans MS" panose="030F0902030302020204" pitchFamily="66" charset="0"/>
                <a:ea typeface="Calibri Light" panose="020F0302020204030204" pitchFamily="34" charset="0"/>
                <a:cs typeface="Calibri Light" panose="020F0302020204030204" pitchFamily="34" charset="0"/>
              </a:rPr>
              <a:t>Accessible PowerPoints and Presentations</a:t>
            </a:r>
            <a:endParaRPr lang="en-US" sz="4400" dirty="0">
              <a:latin typeface="Comic Sans MS" panose="030F09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443B0-55E7-F703-D0B4-E4D622626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6592" y="3409978"/>
            <a:ext cx="7114722" cy="1494107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Mark McCarthy, MSIM, IADP, CPWA</a:t>
            </a:r>
          </a:p>
          <a:p>
            <a:r>
              <a:rPr lang="en-US" dirty="0">
                <a:latin typeface="Comic Sans MS" panose="030F0902030302020204" pitchFamily="66" charset="0"/>
              </a:rPr>
              <a:t>9/25/25</a:t>
            </a:r>
          </a:p>
        </p:txBody>
      </p:sp>
      <p:pic>
        <p:nvPicPr>
          <p:cNvPr id="1026" name="Picture 2" descr="Calvin, with spiky blonde hair and a striped red shirt, and his friend Hobbes the tiger, pulling silly faces to the camera">
            <a:extLst>
              <a:ext uri="{FF2B5EF4-FFF2-40B4-BE49-F238E27FC236}">
                <a16:creationId xmlns:a16="http://schemas.microsoft.com/office/drawing/2014/main" id="{9572AC69-EB4A-9B36-FF0E-E08A7ABE67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20" b="99812" l="5946" r="98018">
                        <a14:foregroundMark x1="23964" y1="81168" x2="40541" y2="83804"/>
                        <a14:foregroundMark x1="16036" y1="91337" x2="41622" y2="95104"/>
                        <a14:foregroundMark x1="25225" y1="84557" x2="38018" y2="84746"/>
                        <a14:foregroundMark x1="33694" y1="74011" x2="38919" y2="74200"/>
                        <a14:foregroundMark x1="26486" y1="86629" x2="38919" y2="86817"/>
                        <a14:foregroundMark x1="21261" y1="95104" x2="35676" y2="97552"/>
                        <a14:foregroundMark x1="35676" y1="97552" x2="36937" y2="97552"/>
                        <a14:foregroundMark x1="13514" y1="83992" x2="12432" y2="91714"/>
                        <a14:foregroundMark x1="9910" y1="92467" x2="6126" y2="89831"/>
                        <a14:foregroundMark x1="61261" y1="96422" x2="74054" y2="99058"/>
                        <a14:foregroundMark x1="74054" y1="99058" x2="87207" y2="98493"/>
                        <a14:foregroundMark x1="87207" y1="98493" x2="86667" y2="89266"/>
                        <a14:foregroundMark x1="43243" y1="99812" x2="20000" y2="98682"/>
                        <a14:foregroundMark x1="44505" y1="17891" x2="55135" y2="6780"/>
                        <a14:foregroundMark x1="55135" y1="6780" x2="63423" y2="8851"/>
                        <a14:foregroundMark x1="64324" y1="6591" x2="67207" y2="4520"/>
                        <a14:foregroundMark x1="87207" y1="24670" x2="98018" y2="32768"/>
                        <a14:foregroundMark x1="98018" y1="32768" x2="83423" y2="36347"/>
                        <a14:foregroundMark x1="41441" y1="18267" x2="36216" y2="16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065" y="3448022"/>
            <a:ext cx="3705109" cy="35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 descr="Consortium of Academic and Research Libraries in Illinois Profesional Development Alliance of Library Consotria">
            <a:extLst>
              <a:ext uri="{FF2B5EF4-FFF2-40B4-BE49-F238E27FC236}">
                <a16:creationId xmlns:a16="http://schemas.microsoft.com/office/drawing/2014/main" id="{70F3067F-93FF-23F8-A3FE-C12AB73DCC09}"/>
              </a:ext>
            </a:extLst>
          </p:cNvPr>
          <p:cNvGrpSpPr>
            <a:grpSpLocks/>
          </p:cNvGrpSpPr>
          <p:nvPr/>
        </p:nvGrpSpPr>
        <p:grpSpPr>
          <a:xfrm>
            <a:off x="19766" y="-11842"/>
            <a:ext cx="12152468" cy="973124"/>
            <a:chOff x="19766" y="3148"/>
            <a:chExt cx="12152468" cy="9731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4BCF6B-0F1D-A688-3AC9-89AE2E8BC3B9}"/>
                </a:ext>
              </a:extLst>
            </p:cNvPr>
            <p:cNvSpPr>
              <a:spLocks/>
            </p:cNvSpPr>
            <p:nvPr/>
          </p:nvSpPr>
          <p:spPr>
            <a:xfrm>
              <a:off x="1524000" y="3148"/>
              <a:ext cx="9144000" cy="970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9" name="Picture 8" descr="Professional Development Alliance of Library Consortia logo with a spining blue circle with tails in navy, blue, and light orange followed by professional development alliance in blue text and of library consortia in orange text on a white background. ">
              <a:extLst>
                <a:ext uri="{FF2B5EF4-FFF2-40B4-BE49-F238E27FC236}">
                  <a16:creationId xmlns:a16="http://schemas.microsoft.com/office/drawing/2014/main" id="{718BACC1-996B-2F69-5478-E17AB9635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26215" y="3765"/>
              <a:ext cx="2446019" cy="9706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CARLI: Consortium of Academic and Research Libraries in Illinois logo with tilted hashtag in olive, green, teal, blue, and purple with text CARLI in purple on a while background. After a grey line, purple text Consortium of Academic and Research Libraries in Illinois displays. &#10;">
              <a:extLst>
                <a:ext uri="{FF2B5EF4-FFF2-40B4-BE49-F238E27FC236}">
                  <a16:creationId xmlns:a16="http://schemas.microsoft.com/office/drawing/2014/main" id="{95DB809F-3A52-0D9A-E0D6-C5658033077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66" y="15651"/>
              <a:ext cx="5214795" cy="9606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891B38-92CA-DB64-2012-FB3465998FDB}"/>
              </a:ext>
            </a:extLst>
          </p:cNvPr>
          <p:cNvSpPr txBox="1"/>
          <p:nvPr/>
        </p:nvSpPr>
        <p:spPr>
          <a:xfrm>
            <a:off x="-632085" y="6457890"/>
            <a:ext cx="100678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902030302020204" pitchFamily="66" charset="0"/>
                <a:ea typeface="Calibri Light" panose="020F0302020204030204" pitchFamily="34" charset="0"/>
                <a:cs typeface="Calibri Light" panose="020F0302020204030204" pitchFamily="34" charset="0"/>
              </a:rPr>
              <a:t>Zoom’s live </a:t>
            </a:r>
            <a:r>
              <a:rPr lang="en-US" sz="2300" b="1" dirty="0">
                <a:latin typeface="Comic Sans MS" panose="030F0902030302020204" pitchFamily="66" charset="0"/>
                <a:ea typeface="Calibri Light" panose="020F0302020204030204" pitchFamily="34" charset="0"/>
                <a:cs typeface="Calibri Light" panose="020F0302020204030204" pitchFamily="34" charset="0"/>
              </a:rPr>
              <a:t>transcript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902030302020204" pitchFamily="66" charset="0"/>
                <a:ea typeface="Calibri Light" panose="020F0302020204030204" pitchFamily="34" charset="0"/>
                <a:cs typeface="Calibri Light" panose="020F0302020204030204" pitchFamily="34" charset="0"/>
              </a:rPr>
              <a:t> is available on the Show Captions menu.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902030302020204" pitchFamily="66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BF458-1722-49D0-593D-2AC6708B11FC}"/>
              </a:ext>
            </a:extLst>
          </p:cNvPr>
          <p:cNvSpPr txBox="1"/>
          <p:nvPr/>
        </p:nvSpPr>
        <p:spPr>
          <a:xfrm rot="16200000">
            <a:off x="10642444" y="2700024"/>
            <a:ext cx="2797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BG: Calvin and Hobbes, Bill Watterson</a:t>
            </a:r>
          </a:p>
        </p:txBody>
      </p:sp>
    </p:spTree>
    <p:extLst>
      <p:ext uri="{BB962C8B-B14F-4D97-AF65-F5344CB8AC3E}">
        <p14:creationId xmlns:p14="http://schemas.microsoft.com/office/powerpoint/2010/main" val="339944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r>
              <a:rPr lang="en-US" sz="2800" dirty="0"/>
              <a:t>Feel free to use images in your documents! Just a few things: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endParaRPr lang="en-US" sz="2800" dirty="0"/>
          </a:p>
          <a:p>
            <a:pPr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dirty="0"/>
              <a:t>Does your image contain text? Make sure it’s legible and contrasty, or (better) written out in the document.</a:t>
            </a:r>
          </a:p>
          <a:p>
            <a:pPr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dirty="0"/>
              <a:t>Does your image have a meaning, or is it just for fluff?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dirty="0"/>
              <a:t>If it has meaning, it needs alternative text! Right-click your image or access it from the Selection Pane, choose Edit Alt Text, and include your description.</a:t>
            </a:r>
          </a:p>
          <a:p>
            <a:pPr lvl="2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dirty="0"/>
              <a:t>Think about how and what you would describe to someone on the phone.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dirty="0"/>
              <a:t>If it is for fluff, it’s decorative! Same steps as before but check the Mark as Decorative checkbox. </a:t>
            </a:r>
          </a:p>
          <a:p>
            <a:pPr lvl="2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dirty="0"/>
              <a:t>This goes for shapes (like the lines and shapes in this presentation) too.</a:t>
            </a:r>
          </a:p>
          <a:p>
            <a:pPr>
              <a:spcBef>
                <a:spcPts val="0"/>
              </a:spcBef>
              <a:buClr>
                <a:srgbClr val="FF66CC"/>
              </a:buClr>
              <a:buSzPts val="2850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C5401-0AA5-5AB7-C0EF-27D28DD8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9C7-81B5-BC4A-A497-CFD3998357F3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C1506-D6BE-2133-20A0-58822D68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4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E968A-E7F5-8AD7-65FE-299CAF02C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3DDA4F-7E1F-EF2F-F31D-92C91731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Backgrounds and Designs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53C2ED-5210-D663-8F4B-EDA5CF78DC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Try your best to do all your backgrounds and designing in the Slide Master.</a:t>
            </a:r>
          </a:p>
          <a:p>
            <a:pPr lvl="1"/>
            <a:r>
              <a:rPr lang="en-US" dirty="0"/>
              <a:t>This keeps everything in the “background,” not exposed to AT users.</a:t>
            </a:r>
          </a:p>
          <a:p>
            <a:pPr lvl="1"/>
            <a:r>
              <a:rPr lang="en-US" dirty="0"/>
              <a:t>Less work to keep a consistent look for style.</a:t>
            </a:r>
          </a:p>
          <a:p>
            <a:r>
              <a:rPr lang="en-US" dirty="0"/>
              <a:t>You can change colors, designs, link styles, bullets, spacing, and more.</a:t>
            </a:r>
          </a:p>
          <a:p>
            <a:r>
              <a:rPr lang="en-US" dirty="0"/>
              <a:t>Same interface cross-OS.</a:t>
            </a:r>
          </a:p>
          <a:p>
            <a:pPr lvl="1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3B6E31-5009-BEBF-8672-A80069DAF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35089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open your master slide design:</a:t>
            </a:r>
          </a:p>
          <a:p>
            <a:pPr marL="971550" lvl="1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Find the </a:t>
            </a:r>
            <a:r>
              <a:rPr lang="en-US" dirty="0">
                <a:solidFill>
                  <a:schemeClr val="accent4"/>
                </a:solidFill>
              </a:rPr>
              <a:t>View</a:t>
            </a:r>
            <a:r>
              <a:rPr lang="en-US" dirty="0"/>
              <a:t> tab of your Ribbon.</a:t>
            </a:r>
          </a:p>
          <a:p>
            <a:pPr marL="971550" lvl="1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>
                <a:solidFill>
                  <a:schemeClr val="accent4"/>
                </a:solidFill>
              </a:rPr>
              <a:t>Slide Master</a:t>
            </a:r>
            <a:r>
              <a:rPr lang="en-US" dirty="0"/>
              <a:t>.</a:t>
            </a:r>
          </a:p>
        </p:txBody>
      </p:sp>
      <p:pic>
        <p:nvPicPr>
          <p:cNvPr id="3" name="Picture 2" descr="Screenshot of slide master setting">
            <a:extLst>
              <a:ext uri="{FF2B5EF4-FFF2-40B4-BE49-F238E27FC236}">
                <a16:creationId xmlns:a16="http://schemas.microsoft.com/office/drawing/2014/main" id="{33FBF33C-A316-9CC5-19A0-E074D69E1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45" y="5216577"/>
            <a:ext cx="5891734" cy="88215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44AE0BA-CC13-A83C-BBE2-8CE1C4D5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3B4-9663-884C-BDDF-A3F188EC1D4F}" type="datetime1">
              <a:rPr lang="en-US" smtClean="0">
                <a:solidFill>
                  <a:schemeClr val="accent4"/>
                </a:solidFill>
              </a:rPr>
              <a:t>9/25/2025</a:t>
            </a:fld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939BDD0-1574-A846-320A-2D0BFA6C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>
                <a:solidFill>
                  <a:schemeClr val="accent4"/>
                </a:solidFill>
              </a:rPr>
              <a:t>11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6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EB43A-8007-A197-8DAE-9746202FE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22AD-39A7-2293-0F7B-4C3B810B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D954-B327-E488-1F49-6C61F25F59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r>
              <a:rPr lang="en-US" sz="2400" dirty="0"/>
              <a:t>Logos are informative! They </a:t>
            </a:r>
            <a:r>
              <a:rPr lang="en-US" sz="2400" i="1" dirty="0"/>
              <a:t>mean</a:t>
            </a:r>
            <a:r>
              <a:rPr lang="en-US" sz="2400" dirty="0"/>
              <a:t> something.</a:t>
            </a:r>
          </a:p>
          <a:p>
            <a:pPr>
              <a:spcBef>
                <a:spcPts val="0"/>
              </a:spcBef>
              <a:buSzPts val="2850"/>
            </a:pPr>
            <a:r>
              <a:rPr lang="en-US" sz="2400" dirty="0"/>
              <a:t>Use alt text to describe the first instance of your logo. </a:t>
            </a:r>
          </a:p>
          <a:p>
            <a:pPr lvl="1">
              <a:spcBef>
                <a:spcPts val="0"/>
              </a:spcBef>
              <a:buSzPts val="2850"/>
            </a:pPr>
            <a:r>
              <a:rPr lang="en-US" sz="2000" dirty="0"/>
              <a:t>You don’t have to describe them in detail, generally just what they convey.</a:t>
            </a:r>
          </a:p>
          <a:p>
            <a:pPr lvl="1">
              <a:spcBef>
                <a:spcPts val="0"/>
              </a:spcBef>
              <a:buSzPts val="2850"/>
            </a:pPr>
            <a:r>
              <a:rPr lang="en-US" sz="2000" dirty="0"/>
              <a:t>You might describe this as “University of Illinois System wordmark” </a:t>
            </a:r>
          </a:p>
          <a:p>
            <a:pPr lvl="1">
              <a:spcBef>
                <a:spcPts val="0"/>
              </a:spcBef>
              <a:buSzPts val="2850"/>
            </a:pPr>
            <a:r>
              <a:rPr lang="en-US" sz="2000" dirty="0"/>
              <a:t>Similarly, this would be “US Centers for </a:t>
            </a:r>
            <a:br>
              <a:rPr lang="en-US" sz="2000" dirty="0"/>
            </a:br>
            <a:r>
              <a:rPr lang="en-US" sz="2000" dirty="0"/>
              <a:t>Disease Control and Prevention logo”</a:t>
            </a:r>
          </a:p>
          <a:p>
            <a:pPr>
              <a:spcBef>
                <a:spcPts val="0"/>
              </a:spcBef>
              <a:buSzPts val="2850"/>
            </a:pPr>
            <a:r>
              <a:rPr lang="en-US" sz="2400" dirty="0"/>
              <a:t>Subsequent logos can be marked as decorative.</a:t>
            </a:r>
          </a:p>
          <a:p>
            <a:pPr marL="457200" lvl="1" indent="0">
              <a:spcBef>
                <a:spcPts val="0"/>
              </a:spcBef>
              <a:buSzPts val="2850"/>
              <a:buNone/>
            </a:pPr>
            <a:endParaRPr lang="en-US" dirty="0"/>
          </a:p>
          <a:p>
            <a:pPr>
              <a:spcBef>
                <a:spcPts val="0"/>
              </a:spcBef>
              <a:buSzPts val="2850"/>
            </a:pPr>
            <a:endParaRPr lang="en-US" dirty="0"/>
          </a:p>
        </p:txBody>
      </p:sp>
      <p:pic>
        <p:nvPicPr>
          <p:cNvPr id="9" name="Picture 4" descr="University of illinois system logo example">
            <a:extLst>
              <a:ext uri="{FF2B5EF4-FFF2-40B4-BE49-F238E27FC236}">
                <a16:creationId xmlns:a16="http://schemas.microsoft.com/office/drawing/2014/main" id="{1DEBB51F-9D92-9C95-E371-C813B05FB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966474"/>
            <a:ext cx="4348430" cy="3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nters for Disease Control and Prevention logo example">
            <a:extLst>
              <a:ext uri="{FF2B5EF4-FFF2-40B4-BE49-F238E27FC236}">
                <a16:creationId xmlns:a16="http://schemas.microsoft.com/office/drawing/2014/main" id="{12DF0372-C36F-80B2-5A63-49BA00F5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54" y="1353017"/>
            <a:ext cx="272752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 incomplete sphere made of large, white jigsaw puzzle pieces. Each puzzle piece contains one glyph from a different writing system, with each glyph written in black.">
            <a:extLst>
              <a:ext uri="{FF2B5EF4-FFF2-40B4-BE49-F238E27FC236}">
                <a16:creationId xmlns:a16="http://schemas.microsoft.com/office/drawing/2014/main" id="{C1CF95E3-914D-0F1B-BFC1-ACA3C1E5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10" y="3700135"/>
            <a:ext cx="2301409" cy="21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739BE-E3E7-0BE7-F7F5-4255E86A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ACFD-8EC0-424D-AB89-4BDA5AF4582B}" type="datetime1">
              <a:rPr lang="en-US" smtClean="0">
                <a:solidFill>
                  <a:schemeClr val="accent4"/>
                </a:solidFill>
              </a:rPr>
              <a:t>9/25/2025</a:t>
            </a:fld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62DD-D8C3-423B-0CC9-58388296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>
                <a:solidFill>
                  <a:schemeClr val="accent4"/>
                </a:solidFill>
              </a:rPr>
              <a:t>12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5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F1E8B-4BDB-2582-FA23-16A42C6C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396D-75A4-A477-62BF-3C909294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Logos,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2D2-6BD0-C2C7-B1F8-8DA94503C1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r>
              <a:rPr lang="en-US" sz="2400" dirty="0"/>
              <a:t>Context still matters! Some logos </a:t>
            </a:r>
            <a:r>
              <a:rPr lang="en-US" sz="2400" i="1" dirty="0"/>
              <a:t>may</a:t>
            </a:r>
            <a:r>
              <a:rPr lang="en-US" sz="2400" dirty="0"/>
              <a:t> be very descriptive. For instance:</a:t>
            </a:r>
          </a:p>
          <a:p>
            <a:pPr>
              <a:spcBef>
                <a:spcPts val="0"/>
              </a:spcBef>
              <a:buSzPts val="2850"/>
            </a:pPr>
            <a:r>
              <a:rPr lang="en-US" sz="2400" dirty="0"/>
              <a:t>“An incomplete sphere made of large, white jigsaw puzzle pieces. Each puzzle piece contains one glyph from a different writing system, with each glyph written in black.”</a:t>
            </a:r>
          </a:p>
          <a:p>
            <a:pPr>
              <a:spcBef>
                <a:spcPts val="0"/>
              </a:spcBef>
              <a:buSzPts val="2850"/>
            </a:pPr>
            <a:r>
              <a:rPr lang="en-US" sz="2400" dirty="0"/>
              <a:t>However, this has no context on its own in this case. We would use “Wikipedia logo” in this presentation.</a:t>
            </a:r>
          </a:p>
          <a:p>
            <a:pPr marL="457200" lvl="1" indent="0">
              <a:spcBef>
                <a:spcPts val="0"/>
              </a:spcBef>
              <a:buSzPts val="2850"/>
              <a:buNone/>
            </a:pPr>
            <a:endParaRPr lang="en-US" dirty="0"/>
          </a:p>
          <a:p>
            <a:pPr>
              <a:spcBef>
                <a:spcPts val="0"/>
              </a:spcBef>
              <a:buSzPts val="2850"/>
            </a:pPr>
            <a:endParaRPr lang="en-US" dirty="0"/>
          </a:p>
        </p:txBody>
      </p:sp>
      <p:pic>
        <p:nvPicPr>
          <p:cNvPr id="9" name="Picture 4" descr="University of illinois system logo example">
            <a:extLst>
              <a:ext uri="{FF2B5EF4-FFF2-40B4-BE49-F238E27FC236}">
                <a16:creationId xmlns:a16="http://schemas.microsoft.com/office/drawing/2014/main" id="{EF746889-3D27-F8E0-4019-42D42565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966474"/>
            <a:ext cx="4348430" cy="3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nters for Disease Control and Prevention logo example">
            <a:extLst>
              <a:ext uri="{FF2B5EF4-FFF2-40B4-BE49-F238E27FC236}">
                <a16:creationId xmlns:a16="http://schemas.microsoft.com/office/drawing/2014/main" id="{C621DB5C-483D-B581-AF26-CDB4518E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54" y="1353017"/>
            <a:ext cx="272752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Wikipedia logo. An incomplete sphere made of large, white jigsaw puzzle pieces. Each puzzle piece contains one glyph from a different writing system, with each glyph written in black.">
            <a:extLst>
              <a:ext uri="{FF2B5EF4-FFF2-40B4-BE49-F238E27FC236}">
                <a16:creationId xmlns:a16="http://schemas.microsoft.com/office/drawing/2014/main" id="{448E16BB-25E6-F98D-4BA6-686709FA8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10" y="3700135"/>
            <a:ext cx="2301409" cy="21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EE148-CC09-4339-CB63-04E6C2BD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819E-FDA3-C64F-8A6A-E1F03E31B76C}" type="datetime1">
              <a:rPr lang="en-US" smtClean="0">
                <a:solidFill>
                  <a:schemeClr val="accent4"/>
                </a:solidFill>
              </a:rPr>
              <a:t>9/25/2025</a:t>
            </a:fld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06A9E-1786-B957-E9E0-18054DD2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>
                <a:solidFill>
                  <a:schemeClr val="accent4"/>
                </a:solidFill>
              </a:rPr>
              <a:t>13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1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describe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50"/>
              <a:buFont typeface="+mj-lt"/>
              <a:buAutoNum type="arabicPeriod"/>
            </a:pPr>
            <a:r>
              <a:rPr lang="en-US" dirty="0"/>
              <a:t>Find the image you’d like to describe,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50"/>
              <a:buFont typeface="+mj-lt"/>
              <a:buAutoNum type="arabicPeriod"/>
            </a:pPr>
            <a:r>
              <a:rPr lang="en-US" dirty="0"/>
              <a:t>Right click, or access via the selection pane, and choose “Edit Alt Text”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50"/>
              <a:buFont typeface="+mj-lt"/>
              <a:buAutoNum type="arabicPeriod"/>
            </a:pPr>
            <a:r>
              <a:rPr lang="en-US" dirty="0"/>
              <a:t>Use your desired method!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50"/>
              <a:buFont typeface="+mj-lt"/>
              <a:buAutoNum type="arabicPeriod"/>
            </a:pPr>
            <a:r>
              <a:rPr lang="en-US" sz="2000" dirty="0"/>
              <a:t>Note: Do not rely on Word’s </a:t>
            </a:r>
            <a:br>
              <a:rPr lang="en-US" sz="2000" dirty="0"/>
            </a:br>
            <a:r>
              <a:rPr lang="en-US" sz="2000" dirty="0"/>
              <a:t>automatically generated text. It’s </a:t>
            </a:r>
            <a:br>
              <a:rPr lang="en-US" sz="2000" dirty="0"/>
            </a:br>
            <a:r>
              <a:rPr lang="en-US" sz="2000" dirty="0"/>
              <a:t>gotten better than it used to be, but</a:t>
            </a:r>
            <a:br>
              <a:rPr lang="en-US" sz="2000" dirty="0"/>
            </a:br>
            <a:r>
              <a:rPr lang="en-US" sz="2000" dirty="0"/>
              <a:t>is generally not accurate enough to</a:t>
            </a:r>
            <a:br>
              <a:rPr lang="en-US" sz="2000" dirty="0"/>
            </a:br>
            <a:r>
              <a:rPr lang="en-US" sz="2000" dirty="0"/>
              <a:t>be relied on. It </a:t>
            </a:r>
            <a:r>
              <a:rPr lang="en-US" sz="2000" i="1" dirty="0"/>
              <a:t>can</a:t>
            </a:r>
            <a:r>
              <a:rPr lang="en-US" sz="2000" dirty="0"/>
              <a:t> be a good starting</a:t>
            </a:r>
            <a:br>
              <a:rPr lang="en-US" sz="2000" dirty="0"/>
            </a:br>
            <a:r>
              <a:rPr lang="en-US" sz="2000" dirty="0"/>
              <a:t>point.</a:t>
            </a:r>
          </a:p>
          <a:p>
            <a:pPr>
              <a:spcBef>
                <a:spcPts val="0"/>
              </a:spcBef>
              <a:buClr>
                <a:srgbClr val="FF66CC"/>
              </a:buClr>
              <a:buSzPts val="2850"/>
            </a:pPr>
            <a:endParaRPr lang="en-US" dirty="0"/>
          </a:p>
        </p:txBody>
      </p:sp>
      <p:pic>
        <p:nvPicPr>
          <p:cNvPr id="9" name="Picture 8" descr="screenshot showing the edit alt text option in a context menu">
            <a:extLst>
              <a:ext uri="{FF2B5EF4-FFF2-40B4-BE49-F238E27FC236}">
                <a16:creationId xmlns:a16="http://schemas.microsoft.com/office/drawing/2014/main" id="{A560AECA-9A2D-44CF-A703-98D9E1A2C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724" y="2804593"/>
            <a:ext cx="1231788" cy="3724298"/>
          </a:xfrm>
          <a:prstGeom prst="rect">
            <a:avLst/>
          </a:prstGeom>
        </p:spPr>
      </p:pic>
      <p:pic>
        <p:nvPicPr>
          <p:cNvPr id="10" name="Picture 9" descr="screenshot showing a decorative alt text option">
            <a:extLst>
              <a:ext uri="{FF2B5EF4-FFF2-40B4-BE49-F238E27FC236}">
                <a16:creationId xmlns:a16="http://schemas.microsoft.com/office/drawing/2014/main" id="{39A7E46D-1A9B-4AA1-94C1-1666FADFA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185" y="3325311"/>
            <a:ext cx="2089055" cy="3027616"/>
          </a:xfrm>
          <a:prstGeom prst="rect">
            <a:avLst/>
          </a:prstGeom>
        </p:spPr>
      </p:pic>
      <p:pic>
        <p:nvPicPr>
          <p:cNvPr id="11" name="Picture 10" descr="screenshot showing an informative alt text option">
            <a:extLst>
              <a:ext uri="{FF2B5EF4-FFF2-40B4-BE49-F238E27FC236}">
                <a16:creationId xmlns:a16="http://schemas.microsoft.com/office/drawing/2014/main" id="{6A42447F-6587-4774-ADF5-6446DE4E2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282" y="2804593"/>
            <a:ext cx="1928650" cy="302761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A6CC0-6D2B-F7FF-ACEC-8BA0B20D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653B-C0A4-5141-B32A-880F513D74FD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6AE07-97AA-3FF9-AA46-E6E9D23E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Accessibility Checker!</a:t>
            </a:r>
          </a:p>
        </p:txBody>
      </p:sp>
      <p:pic>
        <p:nvPicPr>
          <p:cNvPr id="2050" name="Picture 2" descr="Spiderman saying “With great power comes great responsibility.”">
            <a:extLst>
              <a:ext uri="{FF2B5EF4-FFF2-40B4-BE49-F238E27FC236}">
                <a16:creationId xmlns:a16="http://schemas.microsoft.com/office/drawing/2014/main" id="{326735F9-762D-5443-2955-BA2D688B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332" y="0"/>
            <a:ext cx="2584221" cy="32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r>
              <a:rPr lang="en-US" sz="2200" dirty="0"/>
              <a:t>Since Office 365 came onto the scene, Office software includes an accessibility checking tool! </a:t>
            </a:r>
            <a:r>
              <a:rPr lang="en-US" sz="2200" b="1" u="sng" dirty="0"/>
              <a:t>BUT</a:t>
            </a:r>
            <a:r>
              <a:rPr lang="en-US" sz="2200" dirty="0"/>
              <a:t>: it’s very basic. It can,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1900" dirty="0"/>
              <a:t>check some color contrast issues,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1900" dirty="0"/>
              <a:t>remind you about describing images,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1900" dirty="0"/>
              <a:t>remind you about reading order,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1900" dirty="0"/>
              <a:t>and a few other select tasks.</a:t>
            </a:r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r>
              <a:rPr lang="en-US" sz="2200" dirty="0"/>
              <a:t>Computers are remarkably inept at solving most problems, never mind accessibility ones, unless they’re black and white (ha ha – contrast joke). </a:t>
            </a:r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r>
              <a:rPr lang="en-US" sz="2200" dirty="0"/>
              <a:t>The </a:t>
            </a:r>
            <a:r>
              <a:rPr lang="en-US" sz="2200" i="1" dirty="0"/>
              <a:t>vast majority </a:t>
            </a:r>
            <a:r>
              <a:rPr lang="en-US" sz="2200" dirty="0"/>
              <a:t>of accessibility issues or work must be manually performed and verified. Be careful with it, but do use it for basics!</a:t>
            </a:r>
          </a:p>
          <a:p>
            <a:pPr>
              <a:spcBef>
                <a:spcPts val="0"/>
              </a:spcBef>
              <a:buClr>
                <a:srgbClr val="FF66CC"/>
              </a:buClr>
              <a:buSzPts val="2850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F02AD-9382-41EA-B4CF-9DBD8E6A0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3893694" cy="43513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To use it: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200" dirty="0"/>
              <a:t>Find the </a:t>
            </a:r>
            <a:r>
              <a:rPr lang="en-US" sz="2200" dirty="0">
                <a:solidFill>
                  <a:schemeClr val="accent4"/>
                </a:solidFill>
              </a:rPr>
              <a:t>Review</a:t>
            </a:r>
            <a:r>
              <a:rPr lang="en-US" sz="2200" dirty="0"/>
              <a:t> tab of your Ribbon.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200" dirty="0"/>
              <a:t>Select “</a:t>
            </a:r>
            <a:r>
              <a:rPr lang="en-US" sz="2200" dirty="0">
                <a:solidFill>
                  <a:schemeClr val="accent4"/>
                </a:solidFill>
              </a:rPr>
              <a:t>Check Accessibility.”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sz="2200" dirty="0"/>
              <a:t>It can also be clicked on inside the bottom status bar.</a:t>
            </a:r>
          </a:p>
        </p:txBody>
      </p:sp>
      <p:pic>
        <p:nvPicPr>
          <p:cNvPr id="14" name="Picture 13" descr="screenshot showing how to access the accessibility checker in the status bar">
            <a:extLst>
              <a:ext uri="{FF2B5EF4-FFF2-40B4-BE49-F238E27FC236}">
                <a16:creationId xmlns:a16="http://schemas.microsoft.com/office/drawing/2014/main" id="{AF72B945-EFBE-48FC-A30C-726061903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43"/>
          <a:stretch/>
        </p:blipFill>
        <p:spPr>
          <a:xfrm>
            <a:off x="6096000" y="5336771"/>
            <a:ext cx="3029373" cy="1443436"/>
          </a:xfrm>
          <a:prstGeom prst="rect">
            <a:avLst/>
          </a:prstGeom>
        </p:spPr>
      </p:pic>
      <p:pic>
        <p:nvPicPr>
          <p:cNvPr id="12" name="Picture 11" descr="screenshot showing how to access the accessibility checker in the ribbon">
            <a:extLst>
              <a:ext uri="{FF2B5EF4-FFF2-40B4-BE49-F238E27FC236}">
                <a16:creationId xmlns:a16="http://schemas.microsoft.com/office/drawing/2014/main" id="{230D5408-EF73-4683-AD6B-547A50ADC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750" y="4194280"/>
            <a:ext cx="5046885" cy="95558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2873CD-BC29-8F59-203C-A019C1DE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07DD-F10D-694F-B54B-9DFCA4DEC245}" type="datetime1">
              <a:rPr lang="en-US" smtClean="0">
                <a:solidFill>
                  <a:schemeClr val="accent4"/>
                </a:solidFill>
              </a:rPr>
              <a:t>9/25/2025</a:t>
            </a:fld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9A876-705F-602E-A2CC-A203902D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>
                <a:solidFill>
                  <a:schemeClr val="accent4"/>
                </a:solidFill>
              </a:rPr>
              <a:t>15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9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25AC1A-7C4D-4F91-921F-168C7DDE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Animations and Movement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2A30D-344E-C3A4-F8C5-B3E162D97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54915" cy="4351338"/>
          </a:xfrm>
        </p:spPr>
        <p:txBody>
          <a:bodyPr/>
          <a:lstStyle/>
          <a:p>
            <a:r>
              <a:rPr lang="en-US" dirty="0"/>
              <a:t>Try to resist the temptation to make presentations flashy and sparkly!</a:t>
            </a:r>
          </a:p>
          <a:p>
            <a:r>
              <a:rPr lang="en-US" dirty="0"/>
              <a:t>Keep things simple - beneficial for folks with motion sickness, vertigo, cognitive disabilities.</a:t>
            </a:r>
          </a:p>
          <a:p>
            <a:r>
              <a:rPr lang="en-US" dirty="0"/>
              <a:t>Easier to construct – win/win!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4FB8702-42D2-B5DD-C0AB-F8E36A6D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200C-CFD3-B147-9AD8-224DBE7FEB97}" type="datetime1">
              <a:rPr lang="en-US" smtClean="0"/>
              <a:t>9/25/2025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30654-2F9A-6C16-76FF-7707B688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6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9DD2D-0709-9CCA-B334-2F0790E5B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2D7748-041C-5B99-780F-269A7E32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Reading Order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43195C-D36A-388F-5304-B46DB2310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order a screen reader  will navigate through your slides.</a:t>
            </a:r>
          </a:p>
          <a:p>
            <a:r>
              <a:rPr lang="en-US" dirty="0"/>
              <a:t>May not necessarily be in the same visual order.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6C530-D830-1591-4FA4-0D7149A26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use it:</a:t>
            </a:r>
          </a:p>
          <a:p>
            <a:pPr lvl="1"/>
            <a:r>
              <a:rPr lang="en-US" dirty="0"/>
              <a:t>macOS</a:t>
            </a:r>
          </a:p>
          <a:p>
            <a:pPr lvl="2"/>
            <a:r>
              <a:rPr lang="en-US" sz="1800" dirty="0"/>
              <a:t>Find the Review tab of your Ribbon.</a:t>
            </a:r>
          </a:p>
          <a:p>
            <a:pPr lvl="2"/>
            <a:r>
              <a:rPr lang="en-US" sz="1800" dirty="0"/>
              <a:t>Select the “</a:t>
            </a:r>
            <a:r>
              <a:rPr lang="en-US" sz="1800" dirty="0">
                <a:solidFill>
                  <a:schemeClr val="accent4"/>
                </a:solidFill>
              </a:rPr>
              <a:t>Check Accessibility</a:t>
            </a:r>
            <a:r>
              <a:rPr lang="en-US" sz="1800" dirty="0"/>
              <a:t>” menu.</a:t>
            </a:r>
          </a:p>
          <a:p>
            <a:pPr lvl="2"/>
            <a:r>
              <a:rPr lang="en-US" sz="1800" dirty="0"/>
              <a:t>Select </a:t>
            </a:r>
            <a:r>
              <a:rPr lang="en-US" sz="1800" dirty="0">
                <a:solidFill>
                  <a:schemeClr val="accent4"/>
                </a:solidFill>
              </a:rPr>
              <a:t>Reading Order</a:t>
            </a:r>
            <a:r>
              <a:rPr lang="en-US" sz="1800" dirty="0"/>
              <a:t>.</a:t>
            </a:r>
          </a:p>
          <a:p>
            <a:pPr lvl="1">
              <a:buClr>
                <a:schemeClr val="accent4"/>
              </a:buClr>
            </a:pPr>
            <a:r>
              <a:rPr lang="en-US" dirty="0"/>
              <a:t>Windows</a:t>
            </a:r>
          </a:p>
          <a:p>
            <a:pPr lvl="2">
              <a:buClr>
                <a:schemeClr val="accent4"/>
              </a:buClr>
            </a:pPr>
            <a:r>
              <a:rPr lang="en-US" dirty="0"/>
              <a:t>Find the </a:t>
            </a:r>
            <a:r>
              <a:rPr lang="en-US" dirty="0">
                <a:solidFill>
                  <a:schemeClr val="accent4"/>
                </a:solidFill>
              </a:rPr>
              <a:t>Review</a:t>
            </a:r>
            <a:r>
              <a:rPr lang="en-US" dirty="0"/>
              <a:t> tab of your Ribbon OR select “Check Accessibility” from the status bar.</a:t>
            </a:r>
          </a:p>
          <a:p>
            <a:pPr lvl="2">
              <a:buClr>
                <a:schemeClr val="accent4"/>
              </a:buClr>
            </a:pPr>
            <a:r>
              <a:rPr lang="en-US" dirty="0"/>
              <a:t>Select “</a:t>
            </a:r>
            <a:r>
              <a:rPr lang="en-US" dirty="0">
                <a:solidFill>
                  <a:schemeClr val="accent4"/>
                </a:solidFill>
              </a:rPr>
              <a:t>Check reading order</a:t>
            </a:r>
            <a:r>
              <a:rPr lang="en-US" dirty="0"/>
              <a:t>” from the “</a:t>
            </a:r>
            <a:r>
              <a:rPr lang="en-US" dirty="0">
                <a:solidFill>
                  <a:schemeClr val="accent4"/>
                </a:solidFill>
              </a:rPr>
              <a:t>Warnings</a:t>
            </a:r>
            <a:r>
              <a:rPr lang="en-US" dirty="0"/>
              <a:t>” category.</a:t>
            </a:r>
            <a:endParaRPr lang="en-US" sz="1400" dirty="0"/>
          </a:p>
          <a:p>
            <a:pPr lvl="2"/>
            <a:endParaRPr lang="en-US" dirty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3" name="Picture 2" descr="screenshot of macOS method">
            <a:extLst>
              <a:ext uri="{FF2B5EF4-FFF2-40B4-BE49-F238E27FC236}">
                <a16:creationId xmlns:a16="http://schemas.microsoft.com/office/drawing/2014/main" id="{5C49908B-3FA8-5836-07AD-99F9CED4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01294"/>
            <a:ext cx="5001717" cy="957775"/>
          </a:xfrm>
          <a:prstGeom prst="rect">
            <a:avLst/>
          </a:prstGeom>
        </p:spPr>
      </p:pic>
      <p:pic>
        <p:nvPicPr>
          <p:cNvPr id="3074" name="Picture 2" descr="screenshot of Windows method">
            <a:extLst>
              <a:ext uri="{FF2B5EF4-FFF2-40B4-BE49-F238E27FC236}">
                <a16:creationId xmlns:a16="http://schemas.microsoft.com/office/drawing/2014/main" id="{5FEE4E9F-FE23-FBF4-E06F-76C9AC20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79" y="4124325"/>
            <a:ext cx="1428024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shot of reading pane">
            <a:extLst>
              <a:ext uri="{FF2B5EF4-FFF2-40B4-BE49-F238E27FC236}">
                <a16:creationId xmlns:a16="http://schemas.microsoft.com/office/drawing/2014/main" id="{BE446E91-99A8-AE94-E389-622535B628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2132560" cy="2676293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566795-E2C5-86FA-BD81-85514010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4DBD-9085-D146-B928-38DE99B1EF54}" type="datetime1">
              <a:rPr lang="en-US" smtClean="0">
                <a:solidFill>
                  <a:schemeClr val="accent4"/>
                </a:solidFill>
              </a:rPr>
              <a:t>9/25/2025</a:t>
            </a:fld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2B692-172D-7AFC-AFBA-CA0D1CA4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>
                <a:solidFill>
                  <a:schemeClr val="accent4"/>
                </a:solidFill>
              </a:rPr>
              <a:t>17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4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43E5C-3E8E-397A-5E11-986C77EC9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08749F-868A-F946-402B-7F6C09FA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of this sounds like Word…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3C2D2C-D8C4-BFDB-9D3B-7CB96ADE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5491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Yep! Office apps in general have many of the same features and facets. You can use many of the same lessons you’ve learned for Word with PowerPoints.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D0045-6596-932F-0178-2F03A0AE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3A36-47B9-CC43-8F95-3E8CC016E8AB}" type="datetime1">
              <a:rPr lang="en-US" smtClean="0"/>
              <a:t>9/25/2025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8CA944-E197-033A-38CB-05BE4658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6E2FC1-D2A2-4810-B927-7C415B433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5" y="1550053"/>
            <a:ext cx="9182745" cy="5012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note on PDF “security…”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854440" cy="435133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dirty="0"/>
              <a:t>“I use PDFs because they’re more secure!” </a:t>
            </a:r>
          </a:p>
          <a:p>
            <a:pPr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dirty="0"/>
              <a:t>“PDFs look nicer.” </a:t>
            </a:r>
          </a:p>
          <a:p>
            <a:pPr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dirty="0"/>
              <a:t>“PDF is my favorite acronym.”</a:t>
            </a:r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r>
              <a:rPr lang="en-US" dirty="0"/>
              <a:t>I’ve heard it all. </a:t>
            </a:r>
            <a:r>
              <a:rPr lang="en-US" b="1" dirty="0"/>
              <a:t>PDFs are no more</a:t>
            </a:r>
            <a:r>
              <a:rPr lang="en-US" dirty="0"/>
              <a:t>, and perhaps </a:t>
            </a:r>
            <a:r>
              <a:rPr lang="en-US" i="1" dirty="0"/>
              <a:t>less</a:t>
            </a:r>
            <a:r>
              <a:rPr lang="en-US" dirty="0"/>
              <a:t>, </a:t>
            </a:r>
            <a:r>
              <a:rPr lang="en-US" b="1" dirty="0"/>
              <a:t>secure than Word (or PowerPoint) documents</a:t>
            </a:r>
            <a:r>
              <a:rPr lang="en-US" dirty="0"/>
              <a:t>. PDFs are a printer’s </a:t>
            </a:r>
            <a:r>
              <a:rPr lang="en-US" sz="2000" dirty="0"/>
              <a:t>(both the profession and 80s hardware) </a:t>
            </a:r>
            <a:r>
              <a:rPr lang="en-US" dirty="0"/>
              <a:t>format and were more important before modern word processors existed. </a:t>
            </a:r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r>
              <a:rPr lang="en-US" dirty="0"/>
              <a:t>They are </a:t>
            </a:r>
            <a:r>
              <a:rPr lang="en-US" i="1" dirty="0"/>
              <a:t>almost always</a:t>
            </a:r>
            <a:r>
              <a:rPr lang="en-US" dirty="0"/>
              <a:t> less accessible and can take up to an hour per page to make accessible – even by experts.</a:t>
            </a:r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r>
              <a:rPr lang="en-US" dirty="0"/>
              <a:t>In short, </a:t>
            </a:r>
            <a:r>
              <a:rPr lang="en-US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PDFs SUCK</a:t>
            </a:r>
            <a:r>
              <a:rPr lang="en-US" dirty="0"/>
              <a:t>! </a:t>
            </a:r>
            <a:r>
              <a:rPr lang="en-US" sz="2000" baseline="30000" dirty="0"/>
              <a:t>(Yes, they have a place, but I’m biased today.) (This video is educational I promise.)</a:t>
            </a:r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r>
              <a:rPr lang="en-US" dirty="0"/>
              <a:t>Use a DOCX/PPTX instead. (You can use PDFs if you really want, but that’s another presentation altogether.)</a:t>
            </a:r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endParaRPr lang="en-US" sz="1100" dirty="0"/>
          </a:p>
          <a:p>
            <a:pPr marL="0" indent="0" algn="r"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r>
              <a:rPr lang="en-US" sz="1100" dirty="0"/>
              <a:t>BG via Linus Tech Tips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B10A3-650B-D9FA-CCDA-FE556086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26A-2350-8D42-B607-8C34B111FE7E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3CCEC-49E6-2319-1E72-727C8096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391E-6F9B-449E-AA0C-30B4039F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77A7-4A90-4FA2-A68C-632E93C33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9211" cy="466725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What defines disability?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Language perspectives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The meat and potatoes: PowerPoint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Accessible file tips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Accessible presenting/conferencing tips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/>
              <a:t>Wrap-up/Q&amp;A</a:t>
            </a:r>
          </a:p>
          <a:p>
            <a:pPr marL="914400" lvl="1" indent="-457200">
              <a:buClr>
                <a:schemeClr val="accent4"/>
              </a:buClr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D7B412-2429-4517-9906-36BB3C035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691F5-997E-FF9E-83C6-49CED399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D8D2-437D-044D-BBA9-4E14B0518519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169D7-BC90-FCB5-2DB5-0504E424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4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PowerPoints: </a:t>
            </a:r>
            <a:br>
              <a:rPr lang="en-US" dirty="0"/>
            </a:br>
            <a:r>
              <a:rPr lang="en-US" dirty="0"/>
              <a:t>What Can We Do?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F58FD-4250-A5CC-CEC1-EB0C6992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0CB9-A217-784B-9E4B-D022F395DAA3}" type="datetime1">
              <a:rPr lang="en-US" smtClean="0">
                <a:solidFill>
                  <a:schemeClr val="accent4"/>
                </a:solidFill>
              </a:rPr>
              <a:t>9/25/2025</a:t>
            </a:fld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597F2D-937A-1416-F878-E12ABED2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6FB3-EFC6-4B6A-87EE-B7F15EF4E84C}" type="slidenum">
              <a:rPr lang="en-US" smtClean="0">
                <a:solidFill>
                  <a:schemeClr val="accent4"/>
                </a:solidFill>
              </a:rPr>
              <a:t>20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39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Someone needs help SEEING 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Provide useful alt text for photos and charts.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Export to a readable format (e.g., PPTX).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Ensure you’re using contrasty colors.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Send materials out beforehand.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Set up good, “priority” seating.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Use large font sizes, easy to distinguish font faces.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Check your hardware!</a:t>
            </a:r>
          </a:p>
          <a:p>
            <a:pPr marL="1123950" lvl="1" indent="-457200">
              <a:lnSpc>
                <a:spcPct val="100000"/>
              </a:lnSpc>
              <a:spcBef>
                <a:spcPts val="0"/>
              </a:spcBef>
              <a:buSzPts val="3300"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Some projectors will wash out colors, create “halos”, have old lamps/dead LEDs, etc.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1D6A2-7C48-067F-0D88-03D15E2E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EBBE-612F-174D-8E9B-3C5EEC6B511D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A2E0E-75CA-3451-6CB8-4EDE0013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06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Someone needs help HEARING</a:t>
            </a:r>
            <a:r>
              <a:rPr lang="en-US" sz="4400" dirty="0"/>
              <a:t>🦻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Use a platform that provides captioning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enable it.</a:t>
            </a:r>
          </a:p>
          <a:p>
            <a:pPr marL="1123950" lvl="1" indent="-457200">
              <a:lnSpc>
                <a:spcPct val="100000"/>
              </a:lnSpc>
              <a:spcBef>
                <a:spcPts val="0"/>
              </a:spcBef>
              <a:buSzPts val="3300"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Consider real-time captioning for events!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Ensure any videos used are captioned.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Arrange for Assistive Listening Devices (e.g., hearing loops) if needed.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Provide adequate space for speakers AND interpreters.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Use PowerPoint’s subtitling only if you MUST.</a:t>
            </a:r>
          </a:p>
          <a:p>
            <a:pPr marL="1123950" lvl="1" indent="-457200">
              <a:lnSpc>
                <a:spcPct val="100000"/>
              </a:lnSpc>
              <a:spcBef>
                <a:spcPts val="0"/>
              </a:spcBef>
              <a:buSzPts val="3300"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Set this up and double check before you present – it’s very finnicky!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533AF-6C25-1538-9ACA-0DB5871D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2ADE-B60D-2A4F-B50B-5CC8F40BAFA2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C1ED5-6B49-8598-CD06-C61D489B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60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captioning is required 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6827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Required when an accommodation request is made for captioning,</a:t>
            </a:r>
          </a:p>
          <a:p>
            <a:r>
              <a:rPr lang="en-US" dirty="0"/>
              <a:t>A pre-existing accommodation is defined for one or more people attending the meeting or webinar, and/or,</a:t>
            </a:r>
          </a:p>
          <a:p>
            <a:r>
              <a:rPr lang="en-US" dirty="0"/>
              <a:t>When an event would be considered a public event, where those with disabilities may attend without registering.</a:t>
            </a:r>
          </a:p>
          <a:p>
            <a:r>
              <a:rPr lang="en-US" dirty="0"/>
              <a:t>Captioning helps much more than just poor hearing!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Auto-captioning is </a:t>
            </a:r>
            <a:r>
              <a:rPr lang="en-US" b="1" i="1" dirty="0">
                <a:solidFill>
                  <a:srgbClr val="FFCC00"/>
                </a:solidFill>
              </a:rPr>
              <a:t>not</a:t>
            </a:r>
            <a:r>
              <a:rPr lang="en-US" dirty="0"/>
              <a:t> a replacement for Live Captioning.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h/t Leslie Sherman @ College of Education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7BEDF-07FC-66D4-1E9F-FAB93E8E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8E3E-F243-9243-9562-535441FD4DAD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46362-FFD8-D0BC-1DBD-22448EDC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5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Someone needs help UNDERSTANDING </a:t>
            </a:r>
            <a:r>
              <a:rPr lang="en-US" sz="4400" dirty="0"/>
              <a:t>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Provide useful alt text for photos and charts.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Use simple language when able.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Provide handouts, and/or copies of your slides as far in advance as possible.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Allow plenty of time for questions!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0B5C1-B9E1-97C8-AB46-C51954F5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B9EE-3D39-0F48-B85A-488DDA886277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3DFA9-7088-CEDD-BCBF-EAB8B271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0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4814" cy="1325563"/>
          </a:xfrm>
        </p:spPr>
        <p:txBody>
          <a:bodyPr/>
          <a:lstStyle/>
          <a:p>
            <a:r>
              <a:rPr lang="en-US" dirty="0"/>
              <a:t>Someone needs help with SPACE👩‍🦽👨‍🦼 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Keep lots of space between aisles/chairs.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Set up easy, good line of sight seating.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Allow enough time for breaks between sessions.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Check int</a:t>
            </a:r>
            <a:r>
              <a:rPr lang="en-US" kern="0" dirty="0">
                <a:latin typeface="Open Sans"/>
                <a:ea typeface="Open Sans"/>
                <a:cs typeface="Open Sans"/>
                <a:sym typeface="Open Sans"/>
              </a:rPr>
              <a:t>o accessibility of facilities beforehand.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Provide physical/facility info ahead of time.</a:t>
            </a:r>
          </a:p>
          <a:p>
            <a:pPr marL="6667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3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43F0-8DFC-83A4-81B1-4F7E42A0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B336-06F8-6544-8C9C-7C9B088320BF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DF43C-ABD5-A647-B641-5F9837E2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1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About Actually </a:t>
            </a:r>
            <a:r>
              <a:rPr lang="en-US" i="1" dirty="0"/>
              <a:t>Presenting </a:t>
            </a:r>
            <a:r>
              <a:rPr lang="en-US" dirty="0"/>
              <a:t>Them??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92052-005F-4B87-E834-3918DE7A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EEAF-E7E7-0B4C-8A86-9528DCCB464F}" type="datetime1">
              <a:rPr lang="en-US" smtClean="0"/>
              <a:t>9/25/2025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CFE79-774C-1D67-F94C-06C46DF4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6FB3-EFC6-4B6A-87EE-B7F15EF4E8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28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F0DD-8402-4547-A3C2-A53997EB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general Tips and Etiquette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2DEA-78E8-4798-A894-CB245CAE4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 for Accessible Virtual Meetings: At a Glance [CC] by Microsoft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Do not require video for participants.</a:t>
            </a:r>
          </a:p>
          <a:p>
            <a:r>
              <a:rPr lang="en-US" dirty="0"/>
              <a:t>Ask all participants to identify themselves before speaking.</a:t>
            </a:r>
          </a:p>
          <a:p>
            <a:r>
              <a:rPr lang="en-US" dirty="0"/>
              <a:t>Encourage speakers to use their video when speaking.</a:t>
            </a:r>
          </a:p>
          <a:p>
            <a:r>
              <a:rPr lang="en-US" dirty="0"/>
              <a:t>Use simple presentation themes.</a:t>
            </a:r>
          </a:p>
          <a:p>
            <a:r>
              <a:rPr lang="en-US" dirty="0"/>
              <a:t>Encourage speakers/presenters to give a visual description of themselves if hey like (more so for any remote presentations).</a:t>
            </a:r>
          </a:p>
          <a:p>
            <a:r>
              <a:rPr lang="en-US" dirty="0"/>
              <a:t>Speak clearly, with simple language.</a:t>
            </a:r>
          </a:p>
          <a:p>
            <a:r>
              <a:rPr lang="en-US" dirty="0"/>
              <a:t>Prepare for multiple modalities.</a:t>
            </a:r>
          </a:p>
          <a:p>
            <a:r>
              <a:rPr lang="en-US" dirty="0"/>
              <a:t>Include remote attendees in your presentations</a:t>
            </a:r>
          </a:p>
          <a:p>
            <a:pPr lvl="1"/>
            <a:r>
              <a:rPr lang="en-US" dirty="0"/>
              <a:t>Repeat questions, include relevant environmental info, ask attendees to wait for mics, etc.</a:t>
            </a:r>
          </a:p>
          <a:p>
            <a:endParaRPr lang="en-US" dirty="0"/>
          </a:p>
          <a:p>
            <a:pPr marL="0" lv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h/t Leslie Sherman @ </a:t>
            </a:r>
            <a:r>
              <a:rPr lang="en-US" sz="1800" dirty="0">
                <a:solidFill>
                  <a:prstClr val="white"/>
                </a:solidFill>
              </a:rPr>
              <a:t>UIUC College of 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C87E7-F19F-8B22-E0A3-F1793CA3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A7BE-FD72-374F-B655-2A2FD0298F78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44852-C747-7330-090C-144A821F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8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Keep your video conferencing software up to date.</a:t>
            </a:r>
          </a:p>
          <a:p>
            <a:r>
              <a:rPr lang="en-US" dirty="0"/>
              <a:t>Provide an agenda and slides before the meeting if possible.</a:t>
            </a:r>
          </a:p>
          <a:p>
            <a:r>
              <a:rPr lang="en-US" dirty="0"/>
              <a:t>Include in meeting/webinar invitations a way for people to request accommodations.</a:t>
            </a:r>
          </a:p>
          <a:p>
            <a:r>
              <a:rPr lang="en-US" dirty="0"/>
              <a:t>Determine which live captioning method to use.</a:t>
            </a:r>
          </a:p>
          <a:p>
            <a:pPr lvl="1"/>
            <a:r>
              <a:rPr lang="en-US" dirty="0"/>
              <a:t>Request CART or ASL interpreters as early as possible to ensure availability (usually 2 weeks’ notice or more in most cases).</a:t>
            </a:r>
          </a:p>
          <a:p>
            <a:r>
              <a:rPr lang="en-US" dirty="0"/>
              <a:t>Make sure materials you are sharing have good color contrast.</a:t>
            </a:r>
          </a:p>
          <a:p>
            <a:r>
              <a:rPr lang="en-US" dirty="0"/>
              <a:t>Designate a co-facilitator to monitor the chat.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h/t Leslie Sherman @ UIUC College of Education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9E4A8-18C9-0E17-010E-A7F5197F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5C9C-3BBF-244A-8CB3-5CC8C0E4B70B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0C7A8-C1B2-2BCF-F06A-8AC4D496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87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EBAA-A358-4E45-93C9-AC16ECF6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CD9A9-69C8-47D1-BFFE-0C7378F10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Enable auto-captioning when possible and notify attendees of its availability.</a:t>
            </a:r>
          </a:p>
          <a:p>
            <a:pPr lvl="1"/>
            <a:r>
              <a:rPr lang="en-US" dirty="0"/>
              <a:t>Avoid using built-in PowerPoint subtitle feature (unless necessary/physically presenting).</a:t>
            </a:r>
          </a:p>
          <a:p>
            <a:r>
              <a:rPr lang="en-US" sz="2800" dirty="0"/>
              <a:t>Orient participants to Mute, Raise Hand, Chat, and CC features.</a:t>
            </a:r>
          </a:p>
          <a:p>
            <a:r>
              <a:rPr lang="en-US" sz="2800" dirty="0"/>
              <a:t>Ask participants to mute their microphones.</a:t>
            </a:r>
          </a:p>
          <a:p>
            <a:r>
              <a:rPr lang="en-US" sz="2800" dirty="0"/>
              <a:t>Ask participants to state their name before speaking.</a:t>
            </a:r>
          </a:p>
          <a:p>
            <a:r>
              <a:rPr lang="en-US" sz="2800" dirty="0"/>
              <a:t>Describe key points of the visual information.</a:t>
            </a:r>
          </a:p>
          <a:p>
            <a:r>
              <a:rPr lang="en-US" dirty="0"/>
              <a:t>Repeat questions asked via Chat before answering them.</a:t>
            </a:r>
          </a:p>
          <a:p>
            <a:endParaRPr lang="en-US" sz="2800" dirty="0"/>
          </a:p>
          <a:p>
            <a:pPr marL="0" lvl="0" indent="0"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h/t Leslie Sherman @ </a:t>
            </a:r>
            <a:r>
              <a:rPr lang="en-US" sz="1900" dirty="0">
                <a:solidFill>
                  <a:prstClr val="white"/>
                </a:solidFill>
              </a:rPr>
              <a:t>UIUC College of Education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C8E8-EDA9-55B0-C0C3-44160F04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0380-A6D3-DA44-BB27-45739B437075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77A5B-E0AF-7EF8-A7A3-C7FADD66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0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636A-569E-42B7-80A5-EDB0301F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802293"/>
          </a:xfrm>
        </p:spPr>
        <p:txBody>
          <a:bodyPr anchor="b">
            <a:normAutofit/>
          </a:bodyPr>
          <a:lstStyle/>
          <a:p>
            <a:r>
              <a:rPr lang="en-US" dirty="0"/>
              <a:t>Disability?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8B8A9-5F47-43A5-8C0A-9AB9C8D12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b="6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49851-24BD-40BD-A7C8-F3FEA2D4B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1528998"/>
            <a:ext cx="5497702" cy="48273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300" dirty="0"/>
              <a:t>The ADA defines a person with a disability as a “person who </a:t>
            </a:r>
            <a:r>
              <a:rPr lang="en-US" sz="2300" b="1" dirty="0">
                <a:solidFill>
                  <a:schemeClr val="accent4"/>
                </a:solidFill>
              </a:rPr>
              <a:t>has</a:t>
            </a:r>
            <a:r>
              <a:rPr lang="en-US" sz="2300" dirty="0"/>
              <a:t> a physical or mental impairment that substantially limits one or more major life activities, a person who </a:t>
            </a:r>
            <a:r>
              <a:rPr lang="en-US" sz="2300" b="1" dirty="0">
                <a:solidFill>
                  <a:schemeClr val="accent4"/>
                </a:solidFill>
              </a:rPr>
              <a:t>has a history or record of such an impairment</a:t>
            </a:r>
            <a:r>
              <a:rPr lang="en-US" sz="2300" dirty="0"/>
              <a:t>, or a person who is </a:t>
            </a:r>
            <a:r>
              <a:rPr lang="en-US" sz="2300" b="1" dirty="0">
                <a:solidFill>
                  <a:schemeClr val="accent4"/>
                </a:solidFill>
              </a:rPr>
              <a:t>perceived by others </a:t>
            </a:r>
            <a:r>
              <a:rPr lang="en-US" sz="2300" dirty="0"/>
              <a:t>as having such an impairment. [It] does not specifically name all of the impairments that are covered.” 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300" dirty="0"/>
              <a:t>Likely more people than you think live with disabilities!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300" dirty="0"/>
              <a:t>About </a:t>
            </a:r>
            <a:r>
              <a:rPr lang="en-US" sz="23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16% of the world’s population</a:t>
            </a:r>
            <a:r>
              <a:rPr lang="en-US" sz="2300" dirty="0">
                <a:solidFill>
                  <a:schemeClr val="accent4"/>
                </a:solidFill>
              </a:rPr>
              <a:t> </a:t>
            </a:r>
            <a:r>
              <a:rPr lang="en-US" sz="2300" dirty="0"/>
              <a:t>– that’s 1.3 BILLION people – live with a disability. </a:t>
            </a:r>
          </a:p>
          <a:p>
            <a:pPr lvl="2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That’s more than the </a:t>
            </a:r>
            <a:r>
              <a:rPr lang="en-US" sz="1700" b="1" dirty="0"/>
              <a:t>entire</a:t>
            </a:r>
            <a:r>
              <a:rPr lang="en-US" sz="1700" dirty="0"/>
              <a:t> population of Europe, and only a little less than all of China!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300" dirty="0"/>
              <a:t>The CDC estimates about </a:t>
            </a:r>
            <a:r>
              <a:rPr lang="en-US" sz="2300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29% of Americans</a:t>
            </a:r>
            <a:r>
              <a:rPr lang="en-US" sz="2300" dirty="0">
                <a:solidFill>
                  <a:schemeClr val="accent4"/>
                </a:solidFill>
              </a:rPr>
              <a:t> </a:t>
            </a:r>
            <a:r>
              <a:rPr lang="en-US" sz="2300" dirty="0"/>
              <a:t>– almost 1 in 3 – live with a disability. That’s 10x the size of NYC, and this number is probably </a:t>
            </a:r>
            <a:r>
              <a:rPr lang="en-US" sz="2300" i="1" dirty="0"/>
              <a:t>low</a:t>
            </a:r>
            <a:r>
              <a:rPr lang="en-US" sz="2300" dirty="0"/>
              <a:t>!</a:t>
            </a:r>
            <a:endParaRPr lang="en-US" sz="1700" dirty="0"/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300" dirty="0"/>
              <a:t>Disabilities can be mixed and matched or taken à la carte!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300" dirty="0"/>
              <a:t>Disabled folks are the worlds’ majority minority.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300" dirty="0"/>
              <a:t>It’s not a bad word!</a:t>
            </a:r>
          </a:p>
          <a:p>
            <a:pPr marL="0" indent="0">
              <a:buClr>
                <a:schemeClr val="accent4"/>
              </a:buClr>
              <a:buNone/>
            </a:pPr>
            <a:endParaRPr lang="en-US" sz="2000" dirty="0"/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02766-FEAD-BECF-8433-85E48484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A438-714A-9042-A3AC-B83B1F467E03}" type="datetime1">
              <a:rPr lang="en-US" smtClean="0"/>
              <a:t>9/25/2025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7360B-878F-E0FA-1AA9-F3799AB6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4BDA-7697-4675-ACC8-8A63B7AF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57EA9-0FA6-4E48-A0A8-A1A671A7A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Live captioning</a:t>
            </a:r>
          </a:p>
          <a:p>
            <a:pPr lvl="1"/>
            <a:r>
              <a:rPr lang="en-US" dirty="0"/>
              <a:t>Auto captioning</a:t>
            </a:r>
          </a:p>
          <a:p>
            <a:pPr lvl="2"/>
            <a:r>
              <a:rPr lang="en-US" dirty="0"/>
              <a:t>Lower quality, 90-95% accurate (1 error per sentence)</a:t>
            </a:r>
          </a:p>
          <a:p>
            <a:pPr lvl="1"/>
            <a:r>
              <a:rPr lang="en-US" dirty="0" err="1"/>
              <a:t>TypeWell</a:t>
            </a:r>
            <a:r>
              <a:rPr lang="en-US" dirty="0"/>
              <a:t>™</a:t>
            </a:r>
          </a:p>
          <a:p>
            <a:pPr lvl="2"/>
            <a:r>
              <a:rPr lang="en-US" dirty="0"/>
              <a:t>96-98% accurate, transcript is “meaning for meaning” (1 error per paragraph)</a:t>
            </a:r>
          </a:p>
          <a:p>
            <a:pPr lvl="1"/>
            <a:r>
              <a:rPr lang="en-US" dirty="0"/>
              <a:t>CART (Communication Access Realtime Translation)</a:t>
            </a:r>
          </a:p>
          <a:p>
            <a:pPr lvl="2"/>
            <a:r>
              <a:rPr lang="en-US" dirty="0"/>
              <a:t>High quality with ≥98% accuracy (1 error per page)</a:t>
            </a:r>
          </a:p>
          <a:p>
            <a:pPr lvl="2"/>
            <a:r>
              <a:rPr lang="en-US" dirty="0"/>
              <a:t>Used for most campus-wide events</a:t>
            </a:r>
          </a:p>
          <a:p>
            <a:r>
              <a:rPr lang="en-US" dirty="0"/>
              <a:t>Closed Captions</a:t>
            </a:r>
          </a:p>
          <a:p>
            <a:r>
              <a:rPr lang="en-US" dirty="0"/>
              <a:t>Open Captions</a:t>
            </a:r>
          </a:p>
          <a:p>
            <a:r>
              <a:rPr lang="en-US" i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Human Captioning?</a:t>
            </a:r>
            <a:r>
              <a:rPr lang="en-US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with </a:t>
            </a:r>
            <a:r>
              <a:rPr lang="en-US" dirty="0" err="1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Mirabai</a:t>
            </a:r>
            <a:r>
              <a:rPr lang="en-US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Knight [CC], A11yNYC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1900" dirty="0"/>
              <a:t>h/t Leslie Sherman @ College of Education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58168-574C-6120-094E-B951806A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904-0C9A-E74D-80EA-299A30D3D580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D81D-2051-69E6-C5DE-3BC01CD2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4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A76E-3673-494B-80A2-467C7417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0EE8-98DD-4C72-BA04-0A18C207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54915" cy="4351338"/>
          </a:xfrm>
        </p:spPr>
        <p:txBody>
          <a:bodyPr/>
          <a:lstStyle/>
          <a:p>
            <a:r>
              <a:rPr lang="en-US" sz="2800" dirty="0"/>
              <a:t>Designate a co-facilitator to monitor the chat.</a:t>
            </a:r>
          </a:p>
          <a:p>
            <a:r>
              <a:rPr lang="en-US" sz="2800" dirty="0"/>
              <a:t>Use Chat feature sparingly and not for side conversations (tempting though it is).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Note: If someone mentions it is too “noisy” or they are using a screen reader, </a:t>
            </a:r>
            <a:r>
              <a:rPr lang="en-US" sz="24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 provides some customization options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/>
              <a:t>for assistive tech.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h/t Leslie Sherman @ </a:t>
            </a:r>
            <a:r>
              <a:rPr lang="en-US" sz="1800" dirty="0">
                <a:solidFill>
                  <a:prstClr val="white"/>
                </a:solidFill>
              </a:rPr>
              <a:t>UIUC College of 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4A93F-673E-E4C7-2BE5-FA0C5EF8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1726-193D-9949-9F5F-24454DCF7D8C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704B6-0ED6-E003-B399-D534CA16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1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Accommodation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550"/>
              <a:buNone/>
            </a:pPr>
            <a:r>
              <a:rPr lang="en-US" sz="2800" dirty="0"/>
              <a:t>It is good practice to include them in places where documents may be accessed, on the bottom of flyers, etc.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ts val="2550"/>
            </a:pPr>
            <a:r>
              <a:rPr lang="en-US" dirty="0"/>
              <a:t>“If you require any accommodations to more fully participate in this event, please email </a:t>
            </a:r>
            <a:r>
              <a:rPr lang="en-US" u="sng" dirty="0" err="1">
                <a:solidFill>
                  <a:srgbClr val="FFCC00"/>
                </a:solidFill>
              </a:rPr>
              <a:t>scully@instituion.org</a:t>
            </a:r>
            <a:r>
              <a:rPr lang="en-US" dirty="0"/>
              <a:t>.”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ts val="2550"/>
            </a:pPr>
            <a:r>
              <a:rPr lang="en-US" dirty="0"/>
              <a:t>“For questions about accessibility or to request accommodations please contact Gillian Anderson at </a:t>
            </a:r>
            <a:r>
              <a:rPr lang="en-US" u="sng" dirty="0">
                <a:solidFill>
                  <a:srgbClr val="FFCC00"/>
                </a:solidFill>
              </a:rPr>
              <a:t>gands@insitution.org</a:t>
            </a:r>
            <a:r>
              <a:rPr lang="en-US" dirty="0"/>
              <a:t> or 999-555-0123.”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ts val="2550"/>
            </a:pPr>
            <a:r>
              <a:rPr lang="en-US" dirty="0"/>
              <a:t>“All participants are welcome. Participants are encouraged to request accommodations as early as possible. Please call Gillian at 999-555-0123 or… .”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ts val="2550"/>
            </a:pPr>
            <a:r>
              <a:rPr lang="en-US" dirty="0"/>
              <a:t>May not just be related to disabilities!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ts val="2550"/>
            </a:pPr>
            <a:r>
              <a:rPr lang="en-US" dirty="0"/>
              <a:t>Ensure the person set up for contact </a:t>
            </a:r>
            <a:r>
              <a:rPr lang="en-US" b="1" dirty="0">
                <a:solidFill>
                  <a:srgbClr val="FFCC00"/>
                </a:solidFill>
              </a:rPr>
              <a:t>knows</a:t>
            </a:r>
            <a:r>
              <a:rPr lang="en-US" dirty="0">
                <a:solidFill>
                  <a:srgbClr val="FFCC00"/>
                </a:solidFill>
              </a:rPr>
              <a:t> </a:t>
            </a:r>
            <a:r>
              <a:rPr lang="en-US" dirty="0"/>
              <a:t>they may be contacted and </a:t>
            </a:r>
            <a:r>
              <a:rPr lang="en-US" i="1" dirty="0">
                <a:solidFill>
                  <a:srgbClr val="FFCC00"/>
                </a:solidFill>
              </a:rPr>
              <a:t>what to do if so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ECCC3E-70E8-33EF-AF8D-C067ABA1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F300-AF0C-7147-A605-21193FBF9DCA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ED5D3-DB4B-035D-AC86-C5DC2CEF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04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EBAA-A358-4E45-93C9-AC16ECF6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Physical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CD9A9-69C8-47D1-BFFE-0C7378F10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 people venue information early and in detail.</a:t>
            </a:r>
          </a:p>
          <a:p>
            <a:pPr lvl="1"/>
            <a:r>
              <a:rPr lang="en-US" dirty="0"/>
              <a:t>Transportation</a:t>
            </a:r>
          </a:p>
          <a:p>
            <a:pPr lvl="2"/>
            <a:r>
              <a:rPr lang="en-US" dirty="0"/>
              <a:t>Mass transit options, closest parking, accessible parking available, etc.</a:t>
            </a:r>
          </a:p>
          <a:p>
            <a:pPr lvl="1"/>
            <a:r>
              <a:rPr lang="en-US" dirty="0"/>
              <a:t>Restrooms and locations (may include an area for service animals).</a:t>
            </a:r>
          </a:p>
          <a:p>
            <a:pPr lvl="2"/>
            <a:r>
              <a:rPr lang="en-US" dirty="0"/>
              <a:t>Single use/gender agnostic options?</a:t>
            </a:r>
          </a:p>
          <a:p>
            <a:pPr lvl="1"/>
            <a:r>
              <a:rPr lang="en-US" dirty="0"/>
              <a:t>May include details like carpeting, automatic doors, amenities, etc.</a:t>
            </a:r>
          </a:p>
          <a:p>
            <a:r>
              <a:rPr lang="en-US" dirty="0"/>
              <a:t>Set up designated “quiet” areas.</a:t>
            </a:r>
          </a:p>
          <a:p>
            <a:r>
              <a:rPr lang="en-US" dirty="0"/>
              <a:t>Limit distractions.</a:t>
            </a:r>
          </a:p>
          <a:p>
            <a:r>
              <a:rPr lang="en-US" dirty="0"/>
              <a:t>Provide ample signage in large, easy to read fonts.</a:t>
            </a:r>
          </a:p>
          <a:p>
            <a:r>
              <a:rPr lang="en-US" dirty="0"/>
              <a:t>Consider the projection hardware when designing slides.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14D247-F7C4-59D4-6CB6-DF2F551C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DE66-7EBC-7249-BDF4-5951E83CCA61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258F6-3433-26C0-A4A4-529B922E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38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DRES Interpreting &amp; Live Captioning Request Information</a:t>
            </a:r>
          </a:p>
          <a:p>
            <a:r>
              <a:rPr lang="en-US" sz="2400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 Accessibility website</a:t>
            </a:r>
            <a:endParaRPr lang="en-US" sz="2400" dirty="0">
              <a:solidFill>
                <a:schemeClr val="accent4"/>
              </a:solidFill>
            </a:endParaRPr>
          </a:p>
          <a:p>
            <a:r>
              <a:rPr lang="en-US" sz="2400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 screen reader related customizations</a:t>
            </a:r>
            <a:endParaRPr lang="en-US" sz="2400" dirty="0">
              <a:solidFill>
                <a:schemeClr val="accent4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i="1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Meeting on a Level Playing Field, </a:t>
            </a:r>
            <a:r>
              <a:rPr lang="en-US" sz="2400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 </a:t>
            </a:r>
            <a:r>
              <a:rPr lang="en-US" sz="2400" dirty="0" err="1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DoJ</a:t>
            </a:r>
            <a:r>
              <a:rPr lang="en-US" sz="2400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Civil Rights Division</a:t>
            </a:r>
            <a:endParaRPr lang="en-US" sz="2400" dirty="0">
              <a:solidFill>
                <a:schemeClr val="accent4"/>
              </a:solidFill>
            </a:endParaRPr>
          </a:p>
          <a:p>
            <a:r>
              <a:rPr lang="en-US" sz="2400" i="1" dirty="0">
                <a:solidFill>
                  <a:schemeClr val="accent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Hosting Accessible Online Meetings, </a:t>
            </a:r>
            <a:r>
              <a:rPr lang="en-US" sz="2400" dirty="0">
                <a:solidFill>
                  <a:schemeClr val="accent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Washington</a:t>
            </a:r>
            <a:endParaRPr lang="en-US" sz="2400" dirty="0">
              <a:solidFill>
                <a:schemeClr val="accent4"/>
              </a:solidFill>
            </a:endParaRPr>
          </a:p>
          <a:p>
            <a:r>
              <a:rPr lang="en-US" sz="2400" i="1" dirty="0">
                <a:solidFill>
                  <a:schemeClr val="accent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Virtual Meetings, </a:t>
            </a:r>
            <a:r>
              <a:rPr lang="en-US" sz="2400" dirty="0">
                <a:solidFill>
                  <a:schemeClr val="accent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Deque</a:t>
            </a:r>
            <a:endParaRPr lang="en-US" sz="2400" dirty="0">
              <a:solidFill>
                <a:schemeClr val="accent4"/>
              </a:solidFill>
            </a:endParaRPr>
          </a:p>
          <a:p>
            <a:r>
              <a:rPr lang="en-US" sz="2400" i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 Practices for Inclusive Virtual Meetings, </a:t>
            </a:r>
            <a:r>
              <a:rPr lang="en-US" sz="24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Keith Hays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</a:p>
          <a:p>
            <a:r>
              <a:rPr lang="en-US" sz="2400" i="1" dirty="0">
                <a:solidFill>
                  <a:schemeClr val="accent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 Video Conferencing Apps and Software for Accessibility, </a:t>
            </a:r>
            <a:r>
              <a:rPr lang="en-US" sz="2400" dirty="0">
                <a:solidFill>
                  <a:schemeClr val="accent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Big Hack</a:t>
            </a:r>
            <a:endParaRPr lang="en-US" sz="24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09BEF-1BF6-B3DC-62ED-926A2770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9FAC-AA20-6D48-8DFC-FF502C123438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73141-CAA4-10DB-C1A5-9D01B249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6025" cy="4351338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FFCC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Presentation Tips</a:t>
            </a:r>
            <a:r>
              <a:rPr lang="en-US" sz="2400" dirty="0">
                <a:solidFill>
                  <a:srgbClr val="FFCC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Dax Castro &amp; Chad </a:t>
            </a:r>
            <a:r>
              <a:rPr lang="en-US" sz="2400" dirty="0" err="1">
                <a:solidFill>
                  <a:srgbClr val="FFCC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Chelius</a:t>
            </a:r>
            <a:r>
              <a:rPr lang="en-US" sz="2400" dirty="0">
                <a:solidFill>
                  <a:srgbClr val="FFCC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(PDF)</a:t>
            </a:r>
            <a:endParaRPr lang="en-US" sz="2400" dirty="0">
              <a:solidFill>
                <a:srgbClr val="FFCC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1800" dirty="0"/>
              <a:t>PowerPoint tips, presenting tips, design tips, even more!</a:t>
            </a:r>
          </a:p>
          <a:p>
            <a:pPr lvl="1"/>
            <a:r>
              <a:rPr lang="en-US" sz="1800" dirty="0"/>
              <a:t>(Requires sign-up, but you can request </a:t>
            </a:r>
            <a:r>
              <a:rPr lang="en-US" sz="1800" i="1" dirty="0"/>
              <a:t>only</a:t>
            </a:r>
            <a:r>
              <a:rPr lang="en-US" sz="1800" dirty="0"/>
              <a:t> his materials – no spam. </a:t>
            </a:r>
            <a:r>
              <a:rPr lang="en-US" sz="1800" dirty="0">
                <a:sym typeface="Wingdings" panose="05000000000000000000" pitchFamily="2" charset="2"/>
              </a:rPr>
              <a:t> I have a handout for you, too!)</a:t>
            </a:r>
            <a:endParaRPr lang="en-US" sz="18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i="1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Meeting/Conference/Training Accessibility “Checklist”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/>
              <a:t>W3C </a:t>
            </a:r>
            <a:endParaRPr lang="en-US" sz="2000" dirty="0"/>
          </a:p>
          <a:p>
            <a:r>
              <a:rPr lang="en-US" sz="2400" i="1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on Accessible Remote Meetings</a:t>
            </a:r>
            <a:r>
              <a:rPr lang="en-US" sz="2400" dirty="0"/>
              <a:t>, W3C</a:t>
            </a:r>
          </a:p>
          <a:p>
            <a:r>
              <a:rPr lang="en-US" sz="2400" i="1" dirty="0">
                <a:solidFill>
                  <a:schemeClr val="accent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[Physical] Conference Planning Guide</a:t>
            </a:r>
            <a:r>
              <a:rPr lang="en-US" sz="2400" dirty="0"/>
              <a:t>, SIGACCESS</a:t>
            </a:r>
          </a:p>
          <a:p>
            <a:r>
              <a:rPr lang="en-US" sz="2400" i="1" dirty="0">
                <a:solidFill>
                  <a:schemeClr val="accent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[Virtual] Conference Planning Guide</a:t>
            </a:r>
            <a:r>
              <a:rPr lang="en-US" sz="2400" dirty="0"/>
              <a:t>, SIGACCESS</a:t>
            </a:r>
          </a:p>
          <a:p>
            <a:r>
              <a:rPr lang="en-US" sz="2400" i="1" dirty="0">
                <a:solidFill>
                  <a:schemeClr val="accent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PowerPoint Tips</a:t>
            </a:r>
            <a:r>
              <a:rPr lang="en-US" sz="2400" dirty="0"/>
              <a:t>, Microsoft</a:t>
            </a:r>
          </a:p>
          <a:p>
            <a:pPr lvl="1"/>
            <a:r>
              <a:rPr lang="en-US" sz="2000" dirty="0"/>
              <a:t>“ “ </a:t>
            </a:r>
            <a:r>
              <a:rPr lang="en-US" sz="2000" dirty="0">
                <a:solidFill>
                  <a:schemeClr val="accent4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UIUC CITL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4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 Office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03122-C8F0-E894-976E-38C88739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EB0B-3301-0544-BC3E-8D91024327B7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243B-5350-5876-C3A9-55CF2A51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3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me beep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266129" cy="4794983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 McCarthy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Lead Accessibility Engineer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Administrative Information Technology Services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University of Illinois System Office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217-300-3408</a:t>
            </a:r>
            <a:r>
              <a:rPr lang="en-US" dirty="0"/>
              <a:t> | </a:t>
            </a:r>
            <a:r>
              <a:rPr lang="en-US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mcmccar2@uillinois.edu</a:t>
            </a:r>
            <a:endParaRPr lang="en-US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Want more? 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 Accessibility Basics [CC]</a:t>
            </a:r>
            <a:endParaRPr lang="en-US" sz="2400" i="1" dirty="0">
              <a:solidFill>
                <a:schemeClr val="accent4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Interacting with Disabled Folks, Just Ask</a:t>
            </a:r>
            <a:r>
              <a:rPr lang="en-US" sz="2400" dirty="0"/>
              <a:t>, </a:t>
            </a:r>
            <a:r>
              <a:rPr lang="en-US" sz="2400" dirty="0" err="1"/>
              <a:t>UIAccess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accent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 Accessibility Basics [CC]</a:t>
            </a:r>
            <a:r>
              <a:rPr lang="en-US" sz="2400" i="1" dirty="0">
                <a:solidFill>
                  <a:schemeClr val="accent4"/>
                </a:solidFill>
              </a:rPr>
              <a:t>, </a:t>
            </a:r>
            <a:r>
              <a:rPr lang="en-US" sz="2400" dirty="0"/>
              <a:t>DRES’ Christy Blew</a:t>
            </a:r>
          </a:p>
          <a:p>
            <a:pPr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accent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Crutches and Spice</a:t>
            </a:r>
            <a:r>
              <a:rPr lang="en-US" sz="2400" dirty="0"/>
              <a:t>, a blog by the renowned Imani Barbarin</a:t>
            </a:r>
          </a:p>
          <a:p>
            <a:pPr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accent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Andrew </a:t>
            </a:r>
            <a:r>
              <a:rPr lang="en-US" sz="2400" i="1" dirty="0" err="1">
                <a:solidFill>
                  <a:schemeClr val="accent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Gurza</a:t>
            </a:r>
            <a:r>
              <a:rPr lang="en-US" sz="2400" dirty="0"/>
              <a:t>, an award winning speaker/advocate </a:t>
            </a:r>
            <a:r>
              <a:rPr lang="en-US" sz="1700" dirty="0"/>
              <a:t>🌈x♿</a:t>
            </a:r>
            <a:endParaRPr lang="en-US" sz="2400" dirty="0"/>
          </a:p>
          <a:p>
            <a:pPr marL="0" indent="0">
              <a:spcBef>
                <a:spcPts val="0"/>
              </a:spcBef>
              <a:buClr>
                <a:srgbClr val="FFCC00"/>
              </a:buClr>
              <a:buNone/>
            </a:pPr>
            <a:endParaRPr lang="en-US" sz="2400" dirty="0"/>
          </a:p>
          <a:p>
            <a:pPr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Want to be </a:t>
            </a:r>
            <a:r>
              <a:rPr lang="en-US" sz="2400" i="1" dirty="0"/>
              <a:t>certified</a:t>
            </a:r>
            <a:r>
              <a:rPr lang="en-US" sz="2400" dirty="0"/>
              <a:t> in some accessibility basics (or advanced…s)? </a:t>
            </a:r>
          </a:p>
          <a:p>
            <a:pPr lvl="1"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Look into UIUC’s </a:t>
            </a:r>
            <a:r>
              <a:rPr lang="en-US" sz="2000" dirty="0">
                <a:solidFill>
                  <a:schemeClr val="accent4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IADP program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/>
              <a:t>(I’m an instructor!) or,</a:t>
            </a:r>
          </a:p>
          <a:p>
            <a:pPr lvl="1"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Association of Accessibility Professionals’ various offerings</a:t>
            </a:r>
            <a:r>
              <a:rPr lang="en-US" sz="2000" dirty="0"/>
              <a:t>!</a:t>
            </a:r>
          </a:p>
          <a:p>
            <a:pPr marL="0" indent="0">
              <a:spcBef>
                <a:spcPts val="0"/>
              </a:spcBef>
              <a:buClr>
                <a:srgbClr val="FFCC00"/>
              </a:buClr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Kim’s Convenience, CBC TV</a:t>
            </a:r>
            <a:endParaRPr lang="en-US" dirty="0"/>
          </a:p>
        </p:txBody>
      </p:sp>
      <p:pic>
        <p:nvPicPr>
          <p:cNvPr id="10" name="Picture 9" descr="Appa from Kim's Convience, warmly saying &quot;OK, see you!&quot;">
            <a:extLst>
              <a:ext uri="{FF2B5EF4-FFF2-40B4-BE49-F238E27FC236}">
                <a16:creationId xmlns:a16="http://schemas.microsoft.com/office/drawing/2014/main" id="{70B802AD-47EA-4611-A91D-6E55B54D9C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96" y="307254"/>
            <a:ext cx="3656216" cy="205662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85FC6-E79F-0D30-29E4-1FD9EEBA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B57-7E34-4745-BE52-92DC6ADF9FE9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9D28C-4248-56E7-E7C9-36F07326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1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Major life activities?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4189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Major life activities, or activities of daily living, can include things like, but are not limited to: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Self-care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Eating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Hearing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Seeing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Walking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Speaking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Thinking</a:t>
            </a:r>
          </a:p>
          <a:p>
            <a:pPr marL="457200" lvl="1" indent="0">
              <a:buClr>
                <a:srgbClr val="FF66CC"/>
              </a:buClr>
              <a:buNone/>
            </a:pPr>
            <a:endParaRPr lang="en-US" sz="2000" dirty="0"/>
          </a:p>
          <a:p>
            <a:pPr marL="457200" lvl="1" indent="0">
              <a:buClr>
                <a:srgbClr val="FF66CC"/>
              </a:buClr>
              <a:buNone/>
            </a:pPr>
            <a:endParaRPr lang="en-US" sz="2000" dirty="0"/>
          </a:p>
          <a:p>
            <a:pPr marL="457200" lvl="1" indent="0">
              <a:buClr>
                <a:srgbClr val="FF66CC"/>
              </a:buClr>
              <a:buNone/>
            </a:pPr>
            <a:r>
              <a:rPr lang="en-US" sz="1400" dirty="0"/>
              <a:t>h/t Lindsay Haitz</a:t>
            </a:r>
          </a:p>
          <a:p>
            <a:pPr marL="457200" lvl="1" indent="0">
              <a:buClr>
                <a:srgbClr val="FF66CC"/>
              </a:buClr>
              <a:buNone/>
            </a:pPr>
            <a:r>
              <a:rPr lang="en-US" sz="1100" dirty="0"/>
              <a:t>Photo via </a:t>
            </a:r>
            <a:r>
              <a:rPr lang="en-US" sz="11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CP Lawyer</a:t>
            </a:r>
            <a:r>
              <a:rPr lang="en-US" sz="1100" dirty="0"/>
              <a:t>, 2021</a:t>
            </a:r>
          </a:p>
        </p:txBody>
      </p:sp>
      <p:pic>
        <p:nvPicPr>
          <p:cNvPr id="10" name="Picture 9" descr="some major life activities, including: caring for oneself, seeing, hearing, eating, walking, standing, lifting, speaking, learning, breathing, reading, thinking, concentrating, communicating, working">
            <a:extLst>
              <a:ext uri="{FF2B5EF4-FFF2-40B4-BE49-F238E27FC236}">
                <a16:creationId xmlns:a16="http://schemas.microsoft.com/office/drawing/2014/main" id="{12B8FC9D-81C1-40CB-8675-A1B6FB9F9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09" y="1675661"/>
            <a:ext cx="5151667" cy="465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4703C-E50E-6EB2-F03C-3A40478D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00BA-CE02-C14A-80B5-C565DE055BD4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FB52-EBB4-AA6B-A3D4-94833C46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1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Person-First Language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Person with a disability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Individual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with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_____ (e.g., epilepsy, psychiatric disability, intellectual disability, mental illness, etc.)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Person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who is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____ (e.g., deaf, blind, hard of hearing)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Individual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who uses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  ____ (e.g., wheelchair, cane, walker)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Person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who has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_____ (e.g., depression, anxiety, ADHD)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3300"/>
              <a:buFont typeface="Noto Sans Symbols"/>
              <a:buChar char="▪"/>
              <a:tabLst/>
              <a:defRPr/>
            </a:pPr>
            <a:endParaRPr lang="en-US" kern="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0"/>
              </a:spcBef>
              <a:buClr>
                <a:srgbClr val="FF66CC"/>
              </a:buClr>
              <a:buSzPts val="2850"/>
              <a:buNone/>
              <a:defRPr/>
            </a:pPr>
            <a:r>
              <a:rPr lang="en-US" sz="1400" dirty="0"/>
              <a:t>h/t Lindsay Haitz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3300"/>
              <a:buFont typeface="Noto Sans Symbols"/>
              <a:buChar char="▪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3300"/>
              <a:buFont typeface="Noto Sans Symbols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5FF45-7623-DA3F-448C-82D8FD9B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239E-32F8-7440-9909-248B24FFE49F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9FF3D-7B59-8261-3F51-F95DBF21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Identity-First Language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88185" cy="4375670"/>
          </a:xfrm>
        </p:spPr>
        <p:txBody>
          <a:bodyPr>
            <a:normAutofit fontScale="6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r>
              <a:rPr lang="en-US" sz="2800" b="1" dirty="0"/>
              <a:t>Some individuals prefer Identity-First language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800" dirty="0"/>
              <a:t>Disabled Person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800" dirty="0"/>
              <a:t>Deaf Person (Big D refers to Deaf culture, little d refers to medical condition of deafness)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800" dirty="0"/>
              <a:t>Autistic Person </a:t>
            </a:r>
            <a:endParaRPr lang="en-US" dirty="0"/>
          </a:p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r>
              <a:rPr lang="en-US" sz="2800" b="1" dirty="0"/>
              <a:t>Some things to think about…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800" dirty="0"/>
              <a:t>There will always be exceptions;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800" dirty="0"/>
              <a:t>Ask if you are in a position to ask (“May I ask about…?”);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800" dirty="0"/>
              <a:t>When referring to a broad community use default language most commonly used by members of the community (not parents or allies);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800" dirty="0"/>
              <a:t>Pay attention to how the person refers to themselves;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 how they would like to be referred to</a:t>
            </a:r>
            <a:r>
              <a:rPr lang="en-US" dirty="0"/>
              <a:t>.</a:t>
            </a:r>
            <a:endParaRPr lang="en-US" sz="28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endParaRPr lang="en-US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r>
              <a:rPr lang="en-US" dirty="0"/>
              <a:t>This is a lot like, and intersects with, interacting with queer folx!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66CC"/>
              </a:buClr>
              <a:buSzPts val="2850"/>
              <a:buNone/>
            </a:pPr>
            <a:r>
              <a:rPr lang="en-US" sz="1900" dirty="0"/>
              <a:t>h/t Lindsay Haitz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7DDF9-0641-CE15-8486-D450BFB9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EA4B-F887-2A4F-9678-935F9BAC05CD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ED82A-57AD-CCFF-6517-1CA78B9A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4"/>
              </a:buClr>
              <a:buSzPts val="2850"/>
            </a:pPr>
            <a:r>
              <a:rPr lang="en-US" sz="2400" dirty="0"/>
              <a:t>Slides’ titles are similar to headings in Word and other linear documents.</a:t>
            </a:r>
          </a:p>
          <a:p>
            <a:pPr>
              <a:spcBef>
                <a:spcPts val="0"/>
              </a:spcBef>
              <a:buClr>
                <a:schemeClr val="accent4"/>
              </a:buClr>
              <a:buSzPts val="2850"/>
            </a:pPr>
            <a:r>
              <a:rPr lang="en-US" sz="2400" dirty="0"/>
              <a:t>Use a unique title for each slide.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ts val="2850"/>
            </a:pPr>
            <a:r>
              <a:rPr lang="en-US" sz="2000" dirty="0"/>
              <a:t>Multiple slides on the same topic could be numbered, use ”continued,” etc.</a:t>
            </a:r>
          </a:p>
          <a:p>
            <a:pPr lvl="2">
              <a:spcBef>
                <a:spcPts val="0"/>
              </a:spcBef>
              <a:buClr>
                <a:schemeClr val="accent4"/>
              </a:buClr>
              <a:buSzPts val="2850"/>
            </a:pPr>
            <a:r>
              <a:rPr lang="en-US" sz="1600" dirty="0"/>
              <a:t>”Slide Titles, 2” or “Slide Titles </a:t>
            </a:r>
            <a:r>
              <a:rPr lang="en-US" sz="1600" dirty="0" err="1"/>
              <a:t>con’t</a:t>
            </a:r>
            <a:r>
              <a:rPr lang="en-US" sz="1600" dirty="0"/>
              <a:t>” for instance.</a:t>
            </a:r>
          </a:p>
          <a:p>
            <a:pPr>
              <a:spcBef>
                <a:spcPts val="0"/>
              </a:spcBef>
              <a:buClr>
                <a:schemeClr val="accent4"/>
              </a:buClr>
              <a:buSzPts val="2850"/>
            </a:pPr>
            <a:r>
              <a:rPr lang="en-US" sz="2400" dirty="0"/>
              <a:t>Keep them short and to the point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ts val="2850"/>
            </a:pPr>
            <a:r>
              <a:rPr lang="en-US" sz="2000" dirty="0"/>
              <a:t>Makes for easier navigation</a:t>
            </a:r>
          </a:p>
          <a:p>
            <a:pPr>
              <a:spcBef>
                <a:spcPts val="0"/>
              </a:spcBef>
              <a:buClr>
                <a:srgbClr val="FF66CC"/>
              </a:buClr>
              <a:buSzPts val="2850"/>
            </a:pPr>
            <a:endParaRPr lang="en-US" sz="2000" dirty="0"/>
          </a:p>
          <a:p>
            <a:pPr>
              <a:spcBef>
                <a:spcPts val="0"/>
              </a:spcBef>
              <a:buClr>
                <a:srgbClr val="FF66CC"/>
              </a:buClr>
              <a:buSzPts val="2850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5E189-766D-181E-844C-93EC09FC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51C9-EC13-274F-800B-5FA548262EA2}" type="datetime1">
              <a:rPr lang="en-US" smtClean="0"/>
              <a:t>9/25/2025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61E40-9C01-53CA-C94D-B2291228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0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6A6A6-253B-DC12-202A-DADF1ABBD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5DB6-A111-FB05-C8D7-B432E03A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C117-3C5D-B976-220E-95653DDD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r>
              <a:rPr lang="en-US" sz="2800" dirty="0"/>
              <a:t>You may be more familiar with lists, since </a:t>
            </a:r>
            <a:r>
              <a:rPr lang="en-US" dirty="0"/>
              <a:t>W</a:t>
            </a:r>
            <a:r>
              <a:rPr lang="en-US" sz="2800" dirty="0"/>
              <a:t>ord nudges you to use them.</a:t>
            </a:r>
          </a:p>
          <a:p>
            <a:pPr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400" dirty="0"/>
              <a:t>Unordered lists (like this one, with bullets) are useful for information where the order doesn’t matter.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dirty="0"/>
              <a:t>Think about ingredients for a recipe.</a:t>
            </a:r>
          </a:p>
          <a:p>
            <a:pPr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400" dirty="0"/>
              <a:t>Ordered lists (with numbers) are useful where order matters.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dirty="0"/>
              <a:t>Think about the steps to a recipe.</a:t>
            </a:r>
          </a:p>
          <a:p>
            <a:pPr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400" dirty="0"/>
              <a:t>Chunks up information, making it easier to parse and read than if it was in a narrative format. </a:t>
            </a:r>
          </a:p>
          <a:p>
            <a:pPr>
              <a:spcBef>
                <a:spcPts val="0"/>
              </a:spcBef>
              <a:buClr>
                <a:srgbClr val="FF66CC"/>
              </a:buClr>
              <a:buSzPts val="2850"/>
            </a:pPr>
            <a:endParaRPr lang="en-US" sz="2000" dirty="0"/>
          </a:p>
          <a:p>
            <a:pPr>
              <a:spcBef>
                <a:spcPts val="0"/>
              </a:spcBef>
              <a:buClr>
                <a:srgbClr val="FF66CC"/>
              </a:buClr>
              <a:buSzPts val="2850"/>
            </a:pPr>
            <a:endParaRPr lang="en-US" dirty="0"/>
          </a:p>
        </p:txBody>
      </p:sp>
      <p:pic>
        <p:nvPicPr>
          <p:cNvPr id="6" name="Picture 5" descr="screenshot highlighting the list options in word">
            <a:extLst>
              <a:ext uri="{FF2B5EF4-FFF2-40B4-BE49-F238E27FC236}">
                <a16:creationId xmlns:a16="http://schemas.microsoft.com/office/drawing/2014/main" id="{564B40C6-3B8B-6B11-9567-B1957A54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828" y="5129405"/>
            <a:ext cx="3334215" cy="97168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95E6E-F3F2-162A-7546-BA9ABF14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0397-1B68-0F47-AFAE-0BAA8BB43AE7}" type="datetime1">
              <a:rPr lang="en-US" smtClean="0"/>
              <a:t>9/25/2025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16FE8-EFEA-500C-298B-47AD6BF2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7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A08-DC78-43AF-8800-737EBE4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see an 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94FA-FA82-466B-A3A9-3A67E69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6129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r>
              <a:rPr lang="en-US" sz="2800" dirty="0"/>
              <a:t>Sure! Here’s the same content, in paragraph form.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2850"/>
              <a:buNone/>
            </a:pPr>
            <a:r>
              <a:rPr lang="en-US" sz="2800" dirty="0"/>
              <a:t>“You may be more familiar with lists, since </a:t>
            </a:r>
            <a:r>
              <a:rPr lang="en-US" dirty="0"/>
              <a:t>W</a:t>
            </a:r>
            <a:r>
              <a:rPr lang="en-US" sz="2800" dirty="0"/>
              <a:t>ord nudges you to use them. </a:t>
            </a:r>
            <a:r>
              <a:rPr lang="en-US" dirty="0"/>
              <a:t>Unordered lists (like this one, with bullets) are useful for information where the order doesn’t matter. Think about ingredients for a recipe. Ordered lists (with numbers) are useful where order matters. Think about the steps to a recipe. Chunks up information, making it easier to parse and read than if it was in a narrative format.”</a:t>
            </a:r>
          </a:p>
          <a:p>
            <a:pPr>
              <a:spcBef>
                <a:spcPts val="0"/>
              </a:spcBef>
              <a:buClr>
                <a:srgbClr val="FF66CC"/>
              </a:buClr>
              <a:buSzPts val="2850"/>
            </a:pPr>
            <a:endParaRPr lang="en-US" sz="2000" dirty="0"/>
          </a:p>
          <a:p>
            <a:pPr>
              <a:spcBef>
                <a:spcPts val="0"/>
              </a:spcBef>
              <a:buClr>
                <a:srgbClr val="FF66CC"/>
              </a:buClr>
              <a:buSzPts val="2850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8DFA4-DA77-CCA2-F80E-ABA5AA1D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1129-962C-A94D-9A36-D31C3B3F1F74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4BB63-5A3C-EA9C-E9EA-F99B3B1A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B71-73E9-44D0-978F-8A2E14E8C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nyellow">
  <a:themeElements>
    <a:clrScheme name="Black/P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66C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nyellow" id="{BE74E7C8-3065-48F9-B619-EFD325906195}" vid="{09D21C32-4614-41B1-B582-78F4635C9F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blacknyellow</Template>
  <TotalTime>427</TotalTime>
  <Words>3233</Words>
  <Application>Microsoft Office PowerPoint</Application>
  <PresentationFormat>Widescreen</PresentationFormat>
  <Paragraphs>400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Comic Sans MS</vt:lpstr>
      <vt:lpstr>Noto Sans Symbols</vt:lpstr>
      <vt:lpstr>Open Sans</vt:lpstr>
      <vt:lpstr>Segoe UI</vt:lpstr>
      <vt:lpstr>Times New Roman</vt:lpstr>
      <vt:lpstr>Wingdings</vt:lpstr>
      <vt:lpstr>blacknyellow</vt:lpstr>
      <vt:lpstr>ADA Title II  Toolkit for Libraries:  Accessible PowerPoints and Presentations</vt:lpstr>
      <vt:lpstr>Agenda</vt:lpstr>
      <vt:lpstr>Disability?</vt:lpstr>
      <vt:lpstr>Major life activities?</vt:lpstr>
      <vt:lpstr>Person-First Language</vt:lpstr>
      <vt:lpstr>Identity-First Language </vt:lpstr>
      <vt:lpstr>Slide Titles</vt:lpstr>
      <vt:lpstr>Lists</vt:lpstr>
      <vt:lpstr>Can I see an example?</vt:lpstr>
      <vt:lpstr>Images</vt:lpstr>
      <vt:lpstr>Backgrounds and Designs</vt:lpstr>
      <vt:lpstr>Logos</vt:lpstr>
      <vt:lpstr>Logos, con’t</vt:lpstr>
      <vt:lpstr>How to describe an image</vt:lpstr>
      <vt:lpstr>Use the Accessibility Checker!</vt:lpstr>
      <vt:lpstr>Animations and Movement</vt:lpstr>
      <vt:lpstr>Check your Reading Order</vt:lpstr>
      <vt:lpstr>Most of this sounds like Word…</vt:lpstr>
      <vt:lpstr>A quick note on PDF “security…”</vt:lpstr>
      <vt:lpstr>PowerPoints:  What Can We Do?</vt:lpstr>
      <vt:lpstr>Someone needs help SEEING 👀</vt:lpstr>
      <vt:lpstr>Someone needs help HEARING🦻 </vt:lpstr>
      <vt:lpstr>When captioning is required 💬</vt:lpstr>
      <vt:lpstr>Someone needs help UNDERSTANDING 🧠</vt:lpstr>
      <vt:lpstr>Someone needs help with SPACE👩‍🦽👨‍🦼 🦯</vt:lpstr>
      <vt:lpstr>What About Actually Presenting Them??</vt:lpstr>
      <vt:lpstr>Some general Tips and Etiquette</vt:lpstr>
      <vt:lpstr>Before a Meeting</vt:lpstr>
      <vt:lpstr>During the Meeting</vt:lpstr>
      <vt:lpstr>Captioning Options</vt:lpstr>
      <vt:lpstr>Chat Tips</vt:lpstr>
      <vt:lpstr>On Accommodation Statements</vt:lpstr>
      <vt:lpstr>More Physical Tips</vt:lpstr>
      <vt:lpstr>Resources</vt:lpstr>
      <vt:lpstr>Even More Resources</vt:lpstr>
      <vt:lpstr>Call me beep 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McCarthy, Mark C</dc:creator>
  <cp:lastModifiedBy>Swanson, Nicole Marie</cp:lastModifiedBy>
  <cp:revision>3</cp:revision>
  <dcterms:created xsi:type="dcterms:W3CDTF">2025-09-24T15:48:12Z</dcterms:created>
  <dcterms:modified xsi:type="dcterms:W3CDTF">2025-09-25T15:50:58Z</dcterms:modified>
</cp:coreProperties>
</file>