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8"/>
  </p:notesMasterIdLst>
  <p:sldIdLst>
    <p:sldId id="3205" r:id="rId2"/>
    <p:sldId id="366" r:id="rId3"/>
    <p:sldId id="3204" r:id="rId4"/>
    <p:sldId id="396" r:id="rId5"/>
    <p:sldId id="3237" r:id="rId6"/>
    <p:sldId id="412" r:id="rId7"/>
    <p:sldId id="350" r:id="rId8"/>
    <p:sldId id="264" r:id="rId9"/>
    <p:sldId id="3294" r:id="rId10"/>
    <p:sldId id="3196" r:id="rId11"/>
    <p:sldId id="3197" r:id="rId12"/>
    <p:sldId id="409" r:id="rId13"/>
    <p:sldId id="3231" r:id="rId14"/>
    <p:sldId id="415" r:id="rId15"/>
    <p:sldId id="3295" r:id="rId16"/>
    <p:sldId id="3298" r:id="rId17"/>
    <p:sldId id="3228" r:id="rId18"/>
    <p:sldId id="3301" r:id="rId19"/>
    <p:sldId id="282" r:id="rId20"/>
    <p:sldId id="3296" r:id="rId21"/>
    <p:sldId id="269" r:id="rId22"/>
    <p:sldId id="3267" r:id="rId23"/>
    <p:sldId id="3164" r:id="rId24"/>
    <p:sldId id="439" r:id="rId25"/>
    <p:sldId id="3240" r:id="rId26"/>
    <p:sldId id="3276" r:id="rId27"/>
    <p:sldId id="3284" r:id="rId28"/>
    <p:sldId id="3302" r:id="rId29"/>
    <p:sldId id="3268" r:id="rId30"/>
    <p:sldId id="3271" r:id="rId31"/>
    <p:sldId id="3290" r:id="rId32"/>
    <p:sldId id="3305" r:id="rId33"/>
    <p:sldId id="3303" r:id="rId34"/>
    <p:sldId id="3269" r:id="rId35"/>
    <p:sldId id="3291" r:id="rId36"/>
    <p:sldId id="3272" r:id="rId37"/>
    <p:sldId id="3263" r:id="rId38"/>
    <p:sldId id="3289" r:id="rId39"/>
    <p:sldId id="3278" r:id="rId40"/>
    <p:sldId id="3279" r:id="rId41"/>
    <p:sldId id="316" r:id="rId42"/>
    <p:sldId id="3306" r:id="rId43"/>
    <p:sldId id="3253" r:id="rId44"/>
    <p:sldId id="3254" r:id="rId45"/>
    <p:sldId id="3255" r:id="rId46"/>
    <p:sldId id="3256" r:id="rId47"/>
    <p:sldId id="3257" r:id="rId48"/>
    <p:sldId id="3258" r:id="rId49"/>
    <p:sldId id="3259" r:id="rId50"/>
    <p:sldId id="3260" r:id="rId51"/>
    <p:sldId id="3264" r:id="rId52"/>
    <p:sldId id="3307" r:id="rId53"/>
    <p:sldId id="3280" r:id="rId54"/>
    <p:sldId id="3292" r:id="rId55"/>
    <p:sldId id="3281" r:id="rId56"/>
    <p:sldId id="3283" r:id="rId57"/>
    <p:sldId id="3233" r:id="rId58"/>
    <p:sldId id="3200" r:id="rId59"/>
    <p:sldId id="3300" r:id="rId60"/>
    <p:sldId id="3261" r:id="rId61"/>
    <p:sldId id="3262" r:id="rId62"/>
    <p:sldId id="3234" r:id="rId63"/>
    <p:sldId id="3285" r:id="rId64"/>
    <p:sldId id="3286" r:id="rId65"/>
    <p:sldId id="3288" r:id="rId66"/>
    <p:sldId id="3275"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4D04"/>
    <a:srgbClr val="91651C"/>
    <a:srgbClr val="EA9E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45"/>
    <p:restoredTop sz="83946"/>
  </p:normalViewPr>
  <p:slideViewPr>
    <p:cSldViewPr snapToGrid="0" snapToObjects="1">
      <p:cViewPr varScale="1">
        <p:scale>
          <a:sx n="106" d="100"/>
          <a:sy n="106" d="100"/>
        </p:scale>
        <p:origin x="89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3AA008-530A-4B3C-B6F9-EB3456040266}" type="doc">
      <dgm:prSet loTypeId="urn:microsoft.com/office/officeart/2005/8/layout/matrix3" loCatId="matrix" qsTypeId="urn:microsoft.com/office/officeart/2005/8/quickstyle/simple1" qsCatId="simple" csTypeId="urn:microsoft.com/office/officeart/2005/8/colors/colorful1" csCatId="colorful"/>
      <dgm:spPr/>
      <dgm:t>
        <a:bodyPr/>
        <a:lstStyle/>
        <a:p>
          <a:endParaRPr lang="en-US"/>
        </a:p>
      </dgm:t>
    </dgm:pt>
    <dgm:pt modelId="{1BC452FF-7EA2-4BE1-9840-47D04B7817A4}">
      <dgm:prSet/>
      <dgm:spPr/>
      <dgm:t>
        <a:bodyPr/>
        <a:lstStyle/>
        <a:p>
          <a:r>
            <a:rPr lang="en-US"/>
            <a:t>40 librarians from public and community college libraries</a:t>
          </a:r>
        </a:p>
      </dgm:t>
    </dgm:pt>
    <dgm:pt modelId="{C5616B75-FF1B-47B2-A87F-A1003A402736}" type="parTrans" cxnId="{80CD8F1C-818B-490A-B66C-9FE71788906D}">
      <dgm:prSet/>
      <dgm:spPr/>
      <dgm:t>
        <a:bodyPr/>
        <a:lstStyle/>
        <a:p>
          <a:endParaRPr lang="en-US"/>
        </a:p>
      </dgm:t>
    </dgm:pt>
    <dgm:pt modelId="{A6AD10DD-979B-49E8-BA54-A0BB77800A30}" type="sibTrans" cxnId="{80CD8F1C-818B-490A-B66C-9FE71788906D}">
      <dgm:prSet/>
      <dgm:spPr/>
      <dgm:t>
        <a:bodyPr/>
        <a:lstStyle/>
        <a:p>
          <a:endParaRPr lang="en-US"/>
        </a:p>
      </dgm:t>
    </dgm:pt>
    <dgm:pt modelId="{0AA248C7-D273-48C1-A78C-748D2EA4A4FE}">
      <dgm:prSet/>
      <dgm:spPr/>
      <dgm:t>
        <a:bodyPr/>
        <a:lstStyle/>
        <a:p>
          <a:r>
            <a:rPr lang="en-US"/>
            <a:t>From across the United States</a:t>
          </a:r>
        </a:p>
      </dgm:t>
    </dgm:pt>
    <dgm:pt modelId="{75ECD62C-5995-4D1C-96F8-522DCAFCD89E}" type="parTrans" cxnId="{7AC9C83B-5B4E-42FD-BEEC-624120ED51EE}">
      <dgm:prSet/>
      <dgm:spPr/>
      <dgm:t>
        <a:bodyPr/>
        <a:lstStyle/>
        <a:p>
          <a:endParaRPr lang="en-US"/>
        </a:p>
      </dgm:t>
    </dgm:pt>
    <dgm:pt modelId="{D431ACC1-B73E-4879-8F7A-4BFA9C248EE6}" type="sibTrans" cxnId="{7AC9C83B-5B4E-42FD-BEEC-624120ED51EE}">
      <dgm:prSet/>
      <dgm:spPr/>
      <dgm:t>
        <a:bodyPr/>
        <a:lstStyle/>
        <a:p>
          <a:endParaRPr lang="en-US"/>
        </a:p>
      </dgm:t>
    </dgm:pt>
    <dgm:pt modelId="{6DD822F9-DA81-428A-9897-B79EA5846050}">
      <dgm:prSet/>
      <dgm:spPr/>
      <dgm:t>
        <a:bodyPr/>
        <a:lstStyle/>
        <a:p>
          <a:r>
            <a:rPr lang="en-US"/>
            <a:t>Participants in collaborative workshops from 2022-2023</a:t>
          </a:r>
        </a:p>
      </dgm:t>
    </dgm:pt>
    <dgm:pt modelId="{4B7AF8BD-27E5-4C04-B294-D9B3E455002A}" type="parTrans" cxnId="{27847541-23A4-433E-A8BA-BDCF3F60040C}">
      <dgm:prSet/>
      <dgm:spPr/>
      <dgm:t>
        <a:bodyPr/>
        <a:lstStyle/>
        <a:p>
          <a:endParaRPr lang="en-US"/>
        </a:p>
      </dgm:t>
    </dgm:pt>
    <dgm:pt modelId="{EF31E0D2-7C57-421D-ABE6-7C2917A339A4}" type="sibTrans" cxnId="{27847541-23A4-433E-A8BA-BDCF3F60040C}">
      <dgm:prSet/>
      <dgm:spPr/>
      <dgm:t>
        <a:bodyPr/>
        <a:lstStyle/>
        <a:p>
          <a:endParaRPr lang="en-US"/>
        </a:p>
      </dgm:t>
    </dgm:pt>
    <dgm:pt modelId="{A7D72042-8AF0-44DE-816D-15EFFE213859}">
      <dgm:prSet/>
      <dgm:spPr/>
      <dgm:t>
        <a:bodyPr/>
        <a:lstStyle/>
        <a:p>
          <a:r>
            <a:rPr lang="en-US"/>
            <a:t>No more than 10 hours for the </a:t>
          </a:r>
          <a:r>
            <a:rPr lang="en-US" i="1"/>
            <a:t>year</a:t>
          </a:r>
          <a:endParaRPr lang="en-US"/>
        </a:p>
      </dgm:t>
    </dgm:pt>
    <dgm:pt modelId="{D2C88027-DB91-4CD8-A6EE-DB5BA55A8CEC}" type="parTrans" cxnId="{12BF0109-B859-4656-BD46-2244C2D82852}">
      <dgm:prSet/>
      <dgm:spPr/>
      <dgm:t>
        <a:bodyPr/>
        <a:lstStyle/>
        <a:p>
          <a:endParaRPr lang="en-US"/>
        </a:p>
      </dgm:t>
    </dgm:pt>
    <dgm:pt modelId="{A36982DE-29CE-41B3-88D5-CFA67A089396}" type="sibTrans" cxnId="{12BF0109-B859-4656-BD46-2244C2D82852}">
      <dgm:prSet/>
      <dgm:spPr/>
      <dgm:t>
        <a:bodyPr/>
        <a:lstStyle/>
        <a:p>
          <a:endParaRPr lang="en-US"/>
        </a:p>
      </dgm:t>
    </dgm:pt>
    <dgm:pt modelId="{833D91A0-1437-424E-BA58-220A487FEFCF}" type="pres">
      <dgm:prSet presAssocID="{683AA008-530A-4B3C-B6F9-EB3456040266}" presName="matrix" presStyleCnt="0">
        <dgm:presLayoutVars>
          <dgm:chMax val="1"/>
          <dgm:dir/>
          <dgm:resizeHandles val="exact"/>
        </dgm:presLayoutVars>
      </dgm:prSet>
      <dgm:spPr/>
    </dgm:pt>
    <dgm:pt modelId="{DC5F5CAD-8C30-8C40-9F99-E8EDEF6F87E5}" type="pres">
      <dgm:prSet presAssocID="{683AA008-530A-4B3C-B6F9-EB3456040266}" presName="diamond" presStyleLbl="bgShp" presStyleIdx="0" presStyleCnt="1"/>
      <dgm:spPr/>
    </dgm:pt>
    <dgm:pt modelId="{8D7296FD-FA7C-8A40-9B54-8359E2EF2470}" type="pres">
      <dgm:prSet presAssocID="{683AA008-530A-4B3C-B6F9-EB3456040266}" presName="quad1" presStyleLbl="node1" presStyleIdx="0" presStyleCnt="4">
        <dgm:presLayoutVars>
          <dgm:chMax val="0"/>
          <dgm:chPref val="0"/>
          <dgm:bulletEnabled val="1"/>
        </dgm:presLayoutVars>
      </dgm:prSet>
      <dgm:spPr/>
    </dgm:pt>
    <dgm:pt modelId="{AADA6E9B-2A8D-BD49-A8F3-02BBFF266970}" type="pres">
      <dgm:prSet presAssocID="{683AA008-530A-4B3C-B6F9-EB3456040266}" presName="quad2" presStyleLbl="node1" presStyleIdx="1" presStyleCnt="4">
        <dgm:presLayoutVars>
          <dgm:chMax val="0"/>
          <dgm:chPref val="0"/>
          <dgm:bulletEnabled val="1"/>
        </dgm:presLayoutVars>
      </dgm:prSet>
      <dgm:spPr/>
    </dgm:pt>
    <dgm:pt modelId="{A16FA9B0-F7DB-3F4D-8E5A-CBC796EC1343}" type="pres">
      <dgm:prSet presAssocID="{683AA008-530A-4B3C-B6F9-EB3456040266}" presName="quad3" presStyleLbl="node1" presStyleIdx="2" presStyleCnt="4">
        <dgm:presLayoutVars>
          <dgm:chMax val="0"/>
          <dgm:chPref val="0"/>
          <dgm:bulletEnabled val="1"/>
        </dgm:presLayoutVars>
      </dgm:prSet>
      <dgm:spPr/>
    </dgm:pt>
    <dgm:pt modelId="{A0FAC802-C440-F246-867A-2A802C46A9D1}" type="pres">
      <dgm:prSet presAssocID="{683AA008-530A-4B3C-B6F9-EB3456040266}" presName="quad4" presStyleLbl="node1" presStyleIdx="3" presStyleCnt="4">
        <dgm:presLayoutVars>
          <dgm:chMax val="0"/>
          <dgm:chPref val="0"/>
          <dgm:bulletEnabled val="1"/>
        </dgm:presLayoutVars>
      </dgm:prSet>
      <dgm:spPr/>
    </dgm:pt>
  </dgm:ptLst>
  <dgm:cxnLst>
    <dgm:cxn modelId="{12BF0109-B859-4656-BD46-2244C2D82852}" srcId="{683AA008-530A-4B3C-B6F9-EB3456040266}" destId="{A7D72042-8AF0-44DE-816D-15EFFE213859}" srcOrd="3" destOrd="0" parTransId="{D2C88027-DB91-4CD8-A6EE-DB5BA55A8CEC}" sibTransId="{A36982DE-29CE-41B3-88D5-CFA67A089396}"/>
    <dgm:cxn modelId="{80CD8F1C-818B-490A-B66C-9FE71788906D}" srcId="{683AA008-530A-4B3C-B6F9-EB3456040266}" destId="{1BC452FF-7EA2-4BE1-9840-47D04B7817A4}" srcOrd="0" destOrd="0" parTransId="{C5616B75-FF1B-47B2-A87F-A1003A402736}" sibTransId="{A6AD10DD-979B-49E8-BA54-A0BB77800A30}"/>
    <dgm:cxn modelId="{7AC9C83B-5B4E-42FD-BEEC-624120ED51EE}" srcId="{683AA008-530A-4B3C-B6F9-EB3456040266}" destId="{0AA248C7-D273-48C1-A78C-748D2EA4A4FE}" srcOrd="1" destOrd="0" parTransId="{75ECD62C-5995-4D1C-96F8-522DCAFCD89E}" sibTransId="{D431ACC1-B73E-4879-8F7A-4BFA9C248EE6}"/>
    <dgm:cxn modelId="{27847541-23A4-433E-A8BA-BDCF3F60040C}" srcId="{683AA008-530A-4B3C-B6F9-EB3456040266}" destId="{6DD822F9-DA81-428A-9897-B79EA5846050}" srcOrd="2" destOrd="0" parTransId="{4B7AF8BD-27E5-4C04-B294-D9B3E455002A}" sibTransId="{EF31E0D2-7C57-421D-ABE6-7C2917A339A4}"/>
    <dgm:cxn modelId="{FC0BA467-362D-BC48-B83E-B85CCF0FE766}" type="presOf" srcId="{A7D72042-8AF0-44DE-816D-15EFFE213859}" destId="{A0FAC802-C440-F246-867A-2A802C46A9D1}" srcOrd="0" destOrd="0" presId="urn:microsoft.com/office/officeart/2005/8/layout/matrix3"/>
    <dgm:cxn modelId="{5E0AD2BE-8F8E-EE49-98DE-3866309C3A9D}" type="presOf" srcId="{683AA008-530A-4B3C-B6F9-EB3456040266}" destId="{833D91A0-1437-424E-BA58-220A487FEFCF}" srcOrd="0" destOrd="0" presId="urn:microsoft.com/office/officeart/2005/8/layout/matrix3"/>
    <dgm:cxn modelId="{CF9A1ACF-7F4D-BD4B-B906-FB61A421EE15}" type="presOf" srcId="{1BC452FF-7EA2-4BE1-9840-47D04B7817A4}" destId="{8D7296FD-FA7C-8A40-9B54-8359E2EF2470}" srcOrd="0" destOrd="0" presId="urn:microsoft.com/office/officeart/2005/8/layout/matrix3"/>
    <dgm:cxn modelId="{359AD5EC-9F69-7447-BC87-14248341BC4D}" type="presOf" srcId="{0AA248C7-D273-48C1-A78C-748D2EA4A4FE}" destId="{AADA6E9B-2A8D-BD49-A8F3-02BBFF266970}" srcOrd="0" destOrd="0" presId="urn:microsoft.com/office/officeart/2005/8/layout/matrix3"/>
    <dgm:cxn modelId="{41A469F8-5AA1-ED44-8F65-8F7000CA4BE3}" type="presOf" srcId="{6DD822F9-DA81-428A-9897-B79EA5846050}" destId="{A16FA9B0-F7DB-3F4D-8E5A-CBC796EC1343}" srcOrd="0" destOrd="0" presId="urn:microsoft.com/office/officeart/2005/8/layout/matrix3"/>
    <dgm:cxn modelId="{72D83EBC-2916-0745-8C3B-CB8EDAAC8898}" type="presParOf" srcId="{833D91A0-1437-424E-BA58-220A487FEFCF}" destId="{DC5F5CAD-8C30-8C40-9F99-E8EDEF6F87E5}" srcOrd="0" destOrd="0" presId="urn:microsoft.com/office/officeart/2005/8/layout/matrix3"/>
    <dgm:cxn modelId="{F4667548-91BE-4D4A-96EA-56286621705E}" type="presParOf" srcId="{833D91A0-1437-424E-BA58-220A487FEFCF}" destId="{8D7296FD-FA7C-8A40-9B54-8359E2EF2470}" srcOrd="1" destOrd="0" presId="urn:microsoft.com/office/officeart/2005/8/layout/matrix3"/>
    <dgm:cxn modelId="{3169BA91-8B14-4C4B-ACB8-BBC8CA0EE169}" type="presParOf" srcId="{833D91A0-1437-424E-BA58-220A487FEFCF}" destId="{AADA6E9B-2A8D-BD49-A8F3-02BBFF266970}" srcOrd="2" destOrd="0" presId="urn:microsoft.com/office/officeart/2005/8/layout/matrix3"/>
    <dgm:cxn modelId="{F679B8B2-CFFE-F040-8E7D-86476BC5B627}" type="presParOf" srcId="{833D91A0-1437-424E-BA58-220A487FEFCF}" destId="{A16FA9B0-F7DB-3F4D-8E5A-CBC796EC1343}" srcOrd="3" destOrd="0" presId="urn:microsoft.com/office/officeart/2005/8/layout/matrix3"/>
    <dgm:cxn modelId="{2C6431B5-7B4F-CB48-99DD-4DEEADBD19A6}" type="presParOf" srcId="{833D91A0-1437-424E-BA58-220A487FEFCF}" destId="{A0FAC802-C440-F246-867A-2A802C46A9D1}"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5F5CAD-8C30-8C40-9F99-E8EDEF6F87E5}">
      <dsp:nvSpPr>
        <dsp:cNvPr id="0" name=""/>
        <dsp:cNvSpPr/>
      </dsp:nvSpPr>
      <dsp:spPr>
        <a:xfrm>
          <a:off x="637103" y="0"/>
          <a:ext cx="6285297" cy="6285297"/>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7296FD-FA7C-8A40-9B54-8359E2EF2470}">
      <dsp:nvSpPr>
        <dsp:cNvPr id="0" name=""/>
        <dsp:cNvSpPr/>
      </dsp:nvSpPr>
      <dsp:spPr>
        <a:xfrm>
          <a:off x="1234206" y="597103"/>
          <a:ext cx="2451265" cy="245126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40 librarians from public and community college libraries</a:t>
          </a:r>
        </a:p>
      </dsp:txBody>
      <dsp:txXfrm>
        <a:off x="1353867" y="716764"/>
        <a:ext cx="2211943" cy="2211943"/>
      </dsp:txXfrm>
    </dsp:sp>
    <dsp:sp modelId="{AADA6E9B-2A8D-BD49-A8F3-02BBFF266970}">
      <dsp:nvSpPr>
        <dsp:cNvPr id="0" name=""/>
        <dsp:cNvSpPr/>
      </dsp:nvSpPr>
      <dsp:spPr>
        <a:xfrm>
          <a:off x="3874031" y="597103"/>
          <a:ext cx="2451265" cy="245126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From across the United States</a:t>
          </a:r>
        </a:p>
      </dsp:txBody>
      <dsp:txXfrm>
        <a:off x="3993692" y="716764"/>
        <a:ext cx="2211943" cy="2211943"/>
      </dsp:txXfrm>
    </dsp:sp>
    <dsp:sp modelId="{A16FA9B0-F7DB-3F4D-8E5A-CBC796EC1343}">
      <dsp:nvSpPr>
        <dsp:cNvPr id="0" name=""/>
        <dsp:cNvSpPr/>
      </dsp:nvSpPr>
      <dsp:spPr>
        <a:xfrm>
          <a:off x="1234206" y="3236927"/>
          <a:ext cx="2451265" cy="245126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Participants in collaborative workshops from 2022-2023</a:t>
          </a:r>
        </a:p>
      </dsp:txBody>
      <dsp:txXfrm>
        <a:off x="1353867" y="3356588"/>
        <a:ext cx="2211943" cy="2211943"/>
      </dsp:txXfrm>
    </dsp:sp>
    <dsp:sp modelId="{A0FAC802-C440-F246-867A-2A802C46A9D1}">
      <dsp:nvSpPr>
        <dsp:cNvPr id="0" name=""/>
        <dsp:cNvSpPr/>
      </dsp:nvSpPr>
      <dsp:spPr>
        <a:xfrm>
          <a:off x="3874031" y="3236927"/>
          <a:ext cx="2451265" cy="245126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No more than 10 hours for the </a:t>
          </a:r>
          <a:r>
            <a:rPr lang="en-US" sz="2500" i="1" kern="1200"/>
            <a:t>year</a:t>
          </a:r>
          <a:endParaRPr lang="en-US" sz="2500" kern="1200"/>
        </a:p>
      </dsp:txBody>
      <dsp:txXfrm>
        <a:off x="3993692" y="3356588"/>
        <a:ext cx="2211943" cy="2211943"/>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05C3F-00DA-B945-A4FE-22605812D51A}" type="datetimeFigureOut">
              <a:rPr lang="en-US" smtClean="0"/>
              <a:t>5/24/23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C9382D-DDBA-E44A-9C69-334536234AC6}" type="slidenum">
              <a:rPr lang="en-US" smtClean="0"/>
              <a:t>‹#›</a:t>
            </a:fld>
            <a:endParaRPr lang="en-US"/>
          </a:p>
        </p:txBody>
      </p:sp>
    </p:spTree>
    <p:extLst>
      <p:ext uri="{BB962C8B-B14F-4D97-AF65-F5344CB8AC3E}">
        <p14:creationId xmlns:p14="http://schemas.microsoft.com/office/powerpoint/2010/main" val="2620029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C9382D-DDBA-E44A-9C69-334536234AC6}" type="slidenum">
              <a:rPr lang="en-US" smtClean="0"/>
              <a:t>2</a:t>
            </a:fld>
            <a:endParaRPr lang="en-US"/>
          </a:p>
        </p:txBody>
      </p:sp>
    </p:spTree>
    <p:extLst>
      <p:ext uri="{BB962C8B-B14F-4D97-AF65-F5344CB8AC3E}">
        <p14:creationId xmlns:p14="http://schemas.microsoft.com/office/powerpoint/2010/main" val="3466643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bigger goal: data to teller to teller. Retelling.</a:t>
            </a:r>
          </a:p>
          <a:p>
            <a:pPr lvl="1"/>
            <a:r>
              <a:rPr lang="en-US" sz="1200" kern="1200" dirty="0">
                <a:solidFill>
                  <a:schemeClr val="tx1"/>
                </a:solidFill>
                <a:effectLst/>
                <a:latin typeface="+mn-lt"/>
                <a:ea typeface="+mn-ea"/>
                <a:cs typeface="+mn-cs"/>
              </a:rPr>
              <a:t>We need to tell stories that sustain beyond the moment of first telling. </a:t>
            </a:r>
          </a:p>
          <a:p>
            <a:pPr lvl="1"/>
            <a:r>
              <a:rPr lang="en-US" sz="1200" kern="1200" dirty="0">
                <a:solidFill>
                  <a:schemeClr val="tx1"/>
                </a:solidFill>
                <a:effectLst/>
                <a:latin typeface="+mn-lt"/>
                <a:ea typeface="+mn-ea"/>
                <a:cs typeface="+mn-cs"/>
              </a:rPr>
              <a:t>How will we know? We check in with audiences, especially practice audiences.</a:t>
            </a:r>
          </a:p>
          <a:p>
            <a:pPr lvl="1"/>
            <a:r>
              <a:rPr lang="en-US" sz="1200" kern="1200" dirty="0">
                <a:solidFill>
                  <a:schemeClr val="tx1"/>
                </a:solidFill>
                <a:effectLst/>
                <a:latin typeface="+mn-lt"/>
                <a:ea typeface="+mn-ea"/>
                <a:cs typeface="+mn-cs"/>
              </a:rPr>
              <a:t>Ask: What did you hear, ask them to tell it back to you</a:t>
            </a:r>
          </a:p>
          <a:p>
            <a:endParaRPr lang="en-US" dirty="0"/>
          </a:p>
        </p:txBody>
      </p:sp>
      <p:sp>
        <p:nvSpPr>
          <p:cNvPr id="4" name="Slide Number Placeholder 3"/>
          <p:cNvSpPr>
            <a:spLocks noGrp="1"/>
          </p:cNvSpPr>
          <p:nvPr>
            <p:ph type="sldNum" sz="quarter" idx="5"/>
          </p:nvPr>
        </p:nvSpPr>
        <p:spPr/>
        <p:txBody>
          <a:bodyPr/>
          <a:lstStyle/>
          <a:p>
            <a:fld id="{7DC9382D-DDBA-E44A-9C69-334536234AC6}" type="slidenum">
              <a:rPr lang="en-US" smtClean="0"/>
              <a:t>11</a:t>
            </a:fld>
            <a:endParaRPr lang="en-US"/>
          </a:p>
        </p:txBody>
      </p:sp>
    </p:spTree>
    <p:extLst>
      <p:ext uri="{BB962C8B-B14F-4D97-AF65-F5344CB8AC3E}">
        <p14:creationId xmlns:p14="http://schemas.microsoft.com/office/powerpoint/2010/main" val="2527570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C9382D-DDBA-E44A-9C69-334536234AC6}" type="slidenum">
              <a:rPr lang="en-US" smtClean="0"/>
              <a:t>14</a:t>
            </a:fld>
            <a:endParaRPr lang="en-US"/>
          </a:p>
        </p:txBody>
      </p:sp>
    </p:spTree>
    <p:extLst>
      <p:ext uri="{BB962C8B-B14F-4D97-AF65-F5344CB8AC3E}">
        <p14:creationId xmlns:p14="http://schemas.microsoft.com/office/powerpoint/2010/main" val="3516617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On Tyranny: Twenty Lessons from the Twentieth Century by Timothy Snyder (graphic edition)</a:t>
            </a:r>
          </a:p>
        </p:txBody>
      </p:sp>
      <p:sp>
        <p:nvSpPr>
          <p:cNvPr id="4" name="Slide Number Placeholder 3"/>
          <p:cNvSpPr>
            <a:spLocks noGrp="1"/>
          </p:cNvSpPr>
          <p:nvPr>
            <p:ph type="sldNum" sz="quarter" idx="5"/>
          </p:nvPr>
        </p:nvSpPr>
        <p:spPr/>
        <p:txBody>
          <a:bodyPr/>
          <a:lstStyle/>
          <a:p>
            <a:fld id="{7DC9382D-DDBA-E44A-9C69-334536234AC6}" type="slidenum">
              <a:rPr lang="en-US" smtClean="0"/>
              <a:t>16</a:t>
            </a:fld>
            <a:endParaRPr lang="en-US"/>
          </a:p>
        </p:txBody>
      </p:sp>
    </p:spTree>
    <p:extLst>
      <p:ext uri="{BB962C8B-B14F-4D97-AF65-F5344CB8AC3E}">
        <p14:creationId xmlns:p14="http://schemas.microsoft.com/office/powerpoint/2010/main" val="3021800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Excerpt from one student who did a study of data about economic disparities between libraries</a:t>
            </a:r>
          </a:p>
        </p:txBody>
      </p:sp>
      <p:sp>
        <p:nvSpPr>
          <p:cNvPr id="4" name="Slide Number Placeholder 3"/>
          <p:cNvSpPr>
            <a:spLocks noGrp="1"/>
          </p:cNvSpPr>
          <p:nvPr>
            <p:ph type="sldNum" sz="quarter" idx="5"/>
          </p:nvPr>
        </p:nvSpPr>
        <p:spPr/>
        <p:txBody>
          <a:bodyPr/>
          <a:lstStyle/>
          <a:p>
            <a:fld id="{CFD7C913-3B0B-5843-AF3C-1F129DD931C5}" type="slidenum">
              <a:rPr lang="en-US" smtClean="0"/>
              <a:t>17</a:t>
            </a:fld>
            <a:endParaRPr lang="en-US"/>
          </a:p>
        </p:txBody>
      </p:sp>
    </p:spTree>
    <p:extLst>
      <p:ext uri="{BB962C8B-B14F-4D97-AF65-F5344CB8AC3E}">
        <p14:creationId xmlns:p14="http://schemas.microsoft.com/office/powerpoint/2010/main" val="93421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Beth </a:t>
            </a:r>
            <a:r>
              <a:rPr lang="en-US" dirty="0" err="1"/>
              <a:t>Patin</a:t>
            </a:r>
            <a:r>
              <a:rPr lang="en-US" dirty="0"/>
              <a:t> at Syracuse, </a:t>
            </a:r>
            <a:r>
              <a:rPr lang="en-US" dirty="0" err="1"/>
              <a:t>epistemicide</a:t>
            </a:r>
            <a:r>
              <a:rPr lang="en-US" dirty="0"/>
              <a:t>, the harm of preventing future generations from knowing</a:t>
            </a:r>
          </a:p>
          <a:p>
            <a:r>
              <a:rPr lang="en-US" dirty="0"/>
              <a:t>Francesca </a:t>
            </a:r>
            <a:r>
              <a:rPr lang="en-US" dirty="0" err="1"/>
              <a:t>Polletta</a:t>
            </a:r>
            <a:r>
              <a:rPr lang="en-US" dirty="0"/>
              <a:t>, </a:t>
            </a:r>
            <a:r>
              <a:rPr lang="en-US" i="1" dirty="0"/>
              <a:t>It Was Like a Fever</a:t>
            </a:r>
            <a:r>
              <a:rPr lang="en-US" i="0" dirty="0"/>
              <a:t>:</a:t>
            </a:r>
            <a:r>
              <a:rPr lang="en-US" i="1" dirty="0"/>
              <a:t> Storytelling in Protest and Politics</a:t>
            </a:r>
            <a:endParaRPr lang="en-US" i="0" dirty="0"/>
          </a:p>
          <a:p>
            <a:r>
              <a:rPr lang="en-US" i="0" dirty="0"/>
              <a:t>Lee Anne Bell, </a:t>
            </a:r>
            <a:r>
              <a:rPr lang="en-US" i="1" dirty="0"/>
              <a:t>Storytelling for Social Justice</a:t>
            </a:r>
          </a:p>
        </p:txBody>
      </p:sp>
      <p:sp>
        <p:nvSpPr>
          <p:cNvPr id="4" name="Slide Number Placeholder 3"/>
          <p:cNvSpPr>
            <a:spLocks noGrp="1"/>
          </p:cNvSpPr>
          <p:nvPr>
            <p:ph type="sldNum" sz="quarter" idx="5"/>
          </p:nvPr>
        </p:nvSpPr>
        <p:spPr/>
        <p:txBody>
          <a:bodyPr/>
          <a:lstStyle/>
          <a:p>
            <a:fld id="{590CAD40-CA1F-8144-B5ED-1AFC481236CC}" type="slidenum">
              <a:rPr lang="en-US" smtClean="0"/>
              <a:t>19</a:t>
            </a:fld>
            <a:endParaRPr lang="en-US"/>
          </a:p>
        </p:txBody>
      </p:sp>
    </p:spTree>
    <p:extLst>
      <p:ext uri="{BB962C8B-B14F-4D97-AF65-F5344CB8AC3E}">
        <p14:creationId xmlns:p14="http://schemas.microsoft.com/office/powerpoint/2010/main" val="4286769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a:extLst>
              <a:ext uri="{FF2B5EF4-FFF2-40B4-BE49-F238E27FC236}">
                <a16:creationId xmlns:a16="http://schemas.microsoft.com/office/drawing/2014/main" id="{A7B9F55A-317B-2F45-B76B-E368E2BC30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6" name="Notes Placeholder 2">
            <a:extLst>
              <a:ext uri="{FF2B5EF4-FFF2-40B4-BE49-F238E27FC236}">
                <a16:creationId xmlns:a16="http://schemas.microsoft.com/office/drawing/2014/main" id="{9C26768F-3935-5A42-AE99-98C24AF4FF8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From </a:t>
            </a:r>
            <a:r>
              <a:rPr lang="en-US" dirty="0">
                <a:effectLst/>
              </a:rPr>
              <a:t>Welch, W. (2009). Who Owns the Story? </a:t>
            </a:r>
            <a:r>
              <a:rPr lang="en-US" i="1" dirty="0">
                <a:effectLst/>
              </a:rPr>
              <a:t>Storytelling, Self, Society</a:t>
            </a:r>
            <a:r>
              <a:rPr lang="en-US" dirty="0">
                <a:effectLst/>
              </a:rPr>
              <a:t>, </a:t>
            </a:r>
            <a:r>
              <a:rPr lang="en-US" i="1" dirty="0">
                <a:effectLst/>
              </a:rPr>
              <a:t>5</a:t>
            </a:r>
            <a:r>
              <a:rPr lang="en-US" dirty="0">
                <a:effectLst/>
              </a:rPr>
              <a:t>(1), 1–22.</a:t>
            </a:r>
          </a:p>
          <a:p>
            <a:endParaRPr lang="en-US" altLang="en-US" dirty="0"/>
          </a:p>
        </p:txBody>
      </p:sp>
      <p:sp>
        <p:nvSpPr>
          <p:cNvPr id="88067" name="Slide Number Placeholder 3">
            <a:extLst>
              <a:ext uri="{FF2B5EF4-FFF2-40B4-BE49-F238E27FC236}">
                <a16:creationId xmlns:a16="http://schemas.microsoft.com/office/drawing/2014/main" id="{B5B6CF15-07EA-0143-AD8F-66875CD2A8B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fld id="{22948D8B-8794-5643-AFC9-B70754DF8D78}" type="slidenum">
              <a:rPr lang="en-US" altLang="en-US" smtClean="0"/>
              <a:pPr/>
              <a:t>21</a:t>
            </a:fld>
            <a:endParaRPr lang="en-US" altLang="en-US"/>
          </a:p>
        </p:txBody>
      </p:sp>
    </p:spTree>
    <p:extLst>
      <p:ext uri="{BB962C8B-B14F-4D97-AF65-F5344CB8AC3E}">
        <p14:creationId xmlns:p14="http://schemas.microsoft.com/office/powerpoint/2010/main" val="448411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C9382D-DDBA-E44A-9C69-334536234AC6}" type="slidenum">
              <a:rPr lang="en-US" smtClean="0"/>
              <a:t>22</a:t>
            </a:fld>
            <a:endParaRPr lang="en-US"/>
          </a:p>
        </p:txBody>
      </p:sp>
    </p:spTree>
    <p:extLst>
      <p:ext uri="{BB962C8B-B14F-4D97-AF65-F5344CB8AC3E}">
        <p14:creationId xmlns:p14="http://schemas.microsoft.com/office/powerpoint/2010/main" val="3260317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C9382D-DDBA-E44A-9C69-334536234AC6}" type="slidenum">
              <a:rPr lang="en-US" smtClean="0"/>
              <a:t>23</a:t>
            </a:fld>
            <a:endParaRPr lang="en-US"/>
          </a:p>
        </p:txBody>
      </p:sp>
    </p:spTree>
    <p:extLst>
      <p:ext uri="{BB962C8B-B14F-4D97-AF65-F5344CB8AC3E}">
        <p14:creationId xmlns:p14="http://schemas.microsoft.com/office/powerpoint/2010/main" val="986849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399958-E442-8F45-AEC3-CE038859E1E8}" type="slidenum">
              <a:rPr lang="en-US" smtClean="0"/>
              <a:t>24</a:t>
            </a:fld>
            <a:endParaRPr lang="en-US"/>
          </a:p>
        </p:txBody>
      </p:sp>
    </p:spTree>
    <p:extLst>
      <p:ext uri="{BB962C8B-B14F-4D97-AF65-F5344CB8AC3E}">
        <p14:creationId xmlns:p14="http://schemas.microsoft.com/office/powerpoint/2010/main" val="942912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Love of narrative as a strength creates potential for a stories-first approach that broadly motivates librarians to richly engage with data. Data on its own can seem abstract and impersonal, while storytelling with data implies a connection between teller and audience. </a:t>
            </a:r>
            <a:endParaRPr lang="en-US" sz="1800" dirty="0">
              <a:effectLst/>
              <a:latin typeface="Cambria" panose="02040503050406030204" pitchFamily="18" charset="0"/>
              <a:ea typeface="Calibri" panose="020F0502020204030204" pitchFamily="34" charset="0"/>
              <a:cs typeface="Times New Roman" panose="02020603050405020304" pitchFamily="18" charset="0"/>
            </a:endParaRPr>
          </a:p>
          <a:p>
            <a:endParaRPr lang="en-US" sz="2200" dirty="0"/>
          </a:p>
          <a:p>
            <a:endParaRPr lang="en-US" sz="2200" dirty="0"/>
          </a:p>
          <a:p>
            <a:r>
              <a:rPr lang="en-US" sz="2200" dirty="0"/>
              <a:t>Too little time (need for efficient tools and templates)</a:t>
            </a:r>
          </a:p>
          <a:p>
            <a:pPr lvl="1"/>
            <a:r>
              <a:rPr lang="en-US" sz="2200" dirty="0"/>
              <a:t>“Can gather data, but I don't have time to synthesize and tell the story. Library small; staff cover operating functions.” </a:t>
            </a:r>
          </a:p>
          <a:p>
            <a:r>
              <a:rPr lang="en-US" sz="2200" dirty="0"/>
              <a:t>Fear of “story”</a:t>
            </a:r>
          </a:p>
          <a:p>
            <a:pPr lvl="1"/>
            <a:r>
              <a:rPr lang="en-US" sz="1900" dirty="0"/>
              <a:t>“</a:t>
            </a:r>
            <a:r>
              <a:rPr lang="en-US" sz="2200" dirty="0"/>
              <a:t>I think this is very difficult for librarians, because it is like creating fictionalized non-fiction. It feels awkward.”</a:t>
            </a:r>
            <a:endParaRPr lang="en-US" sz="1900" dirty="0"/>
          </a:p>
          <a:p>
            <a:r>
              <a:rPr lang="en-US" sz="2200" dirty="0"/>
              <a:t>Fear of “data” </a:t>
            </a:r>
          </a:p>
          <a:p>
            <a:pPr lvl="1"/>
            <a:r>
              <a:rPr lang="en-US" sz="2200" dirty="0"/>
              <a:t>“We don’t even use the word data in our workshops (for librarians), because they won’t come.”</a:t>
            </a:r>
            <a:endParaRPr lang="en-US" sz="1900" dirty="0"/>
          </a:p>
          <a:p>
            <a:endParaRPr lang="en-US" dirty="0"/>
          </a:p>
        </p:txBody>
      </p:sp>
      <p:sp>
        <p:nvSpPr>
          <p:cNvPr id="4" name="Slide Number Placeholder 3"/>
          <p:cNvSpPr>
            <a:spLocks noGrp="1"/>
          </p:cNvSpPr>
          <p:nvPr>
            <p:ph type="sldNum" sz="quarter" idx="5"/>
          </p:nvPr>
        </p:nvSpPr>
        <p:spPr/>
        <p:txBody>
          <a:bodyPr/>
          <a:lstStyle/>
          <a:p>
            <a:fld id="{C3399958-E442-8F45-AEC3-CE038859E1E8}" type="slidenum">
              <a:rPr lang="en-US" smtClean="0"/>
              <a:t>25</a:t>
            </a:fld>
            <a:endParaRPr lang="en-US"/>
          </a:p>
        </p:txBody>
      </p:sp>
    </p:spTree>
    <p:extLst>
      <p:ext uri="{BB962C8B-B14F-4D97-AF65-F5344CB8AC3E}">
        <p14:creationId xmlns:p14="http://schemas.microsoft.com/office/powerpoint/2010/main" val="2660421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Trust between teller and audience</a:t>
            </a:r>
          </a:p>
        </p:txBody>
      </p:sp>
      <p:sp>
        <p:nvSpPr>
          <p:cNvPr id="4" name="Slide Number Placeholder 3"/>
          <p:cNvSpPr>
            <a:spLocks noGrp="1"/>
          </p:cNvSpPr>
          <p:nvPr>
            <p:ph type="sldNum" sz="quarter" idx="5"/>
          </p:nvPr>
        </p:nvSpPr>
        <p:spPr/>
        <p:txBody>
          <a:bodyPr/>
          <a:lstStyle/>
          <a:p>
            <a:fld id="{48261105-4E88-A244-A429-1EEB8C8E7033}" type="slidenum">
              <a:rPr lang="en-US" smtClean="0"/>
              <a:t>3</a:t>
            </a:fld>
            <a:endParaRPr lang="en-US"/>
          </a:p>
        </p:txBody>
      </p:sp>
    </p:spTree>
    <p:extLst>
      <p:ext uri="{BB962C8B-B14F-4D97-AF65-F5344CB8AC3E}">
        <p14:creationId xmlns:p14="http://schemas.microsoft.com/office/powerpoint/2010/main" val="27635744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399958-E442-8F45-AEC3-CE038859E1E8}" type="slidenum">
              <a:rPr lang="en-US" smtClean="0"/>
              <a:t>26</a:t>
            </a:fld>
            <a:endParaRPr lang="en-US"/>
          </a:p>
        </p:txBody>
      </p:sp>
    </p:spTree>
    <p:extLst>
      <p:ext uri="{BB962C8B-B14F-4D97-AF65-F5344CB8AC3E}">
        <p14:creationId xmlns:p14="http://schemas.microsoft.com/office/powerpoint/2010/main" val="1596848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C9382D-DDBA-E44A-9C69-334536234AC6}" type="slidenum">
              <a:rPr lang="en-US" smtClean="0"/>
              <a:t>29</a:t>
            </a:fld>
            <a:endParaRPr lang="en-US"/>
          </a:p>
        </p:txBody>
      </p:sp>
    </p:spTree>
    <p:extLst>
      <p:ext uri="{BB962C8B-B14F-4D97-AF65-F5344CB8AC3E}">
        <p14:creationId xmlns:p14="http://schemas.microsoft.com/office/powerpoint/2010/main" val="10402980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elearning.ala.org</a:t>
            </a:r>
            <a:r>
              <a:rPr lang="en-US" dirty="0"/>
              <a:t>/local/catalog/view/</a:t>
            </a:r>
            <a:r>
              <a:rPr lang="en-US" dirty="0" err="1"/>
              <a:t>product.php?productid</a:t>
            </a:r>
            <a:r>
              <a:rPr lang="en-US" dirty="0"/>
              <a:t>=269</a:t>
            </a:r>
          </a:p>
          <a:p>
            <a:endParaRPr lang="en-US" dirty="0"/>
          </a:p>
        </p:txBody>
      </p:sp>
      <p:sp>
        <p:nvSpPr>
          <p:cNvPr id="4" name="Slide Number Placeholder 3"/>
          <p:cNvSpPr>
            <a:spLocks noGrp="1"/>
          </p:cNvSpPr>
          <p:nvPr>
            <p:ph type="sldNum" sz="quarter" idx="5"/>
          </p:nvPr>
        </p:nvSpPr>
        <p:spPr/>
        <p:txBody>
          <a:bodyPr/>
          <a:lstStyle/>
          <a:p>
            <a:fld id="{7DC9382D-DDBA-E44A-9C69-334536234AC6}" type="slidenum">
              <a:rPr lang="en-US" smtClean="0"/>
              <a:t>32</a:t>
            </a:fld>
            <a:endParaRPr lang="en-US"/>
          </a:p>
        </p:txBody>
      </p:sp>
    </p:spTree>
    <p:extLst>
      <p:ext uri="{BB962C8B-B14F-4D97-AF65-F5344CB8AC3E}">
        <p14:creationId xmlns:p14="http://schemas.microsoft.com/office/powerpoint/2010/main" val="59059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C9382D-DDBA-E44A-9C69-334536234AC6}" type="slidenum">
              <a:rPr lang="en-US" smtClean="0"/>
              <a:t>33</a:t>
            </a:fld>
            <a:endParaRPr lang="en-US"/>
          </a:p>
        </p:txBody>
      </p:sp>
    </p:spTree>
    <p:extLst>
      <p:ext uri="{BB962C8B-B14F-4D97-AF65-F5344CB8AC3E}">
        <p14:creationId xmlns:p14="http://schemas.microsoft.com/office/powerpoint/2010/main" val="3290271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eaLnBrk="1" fontAlgn="base" latinLnBrk="0" hangingPunct="1">
              <a:spcBef>
                <a:spcPts val="0"/>
              </a:spcBef>
              <a:spcAft>
                <a:spcPts val="0"/>
              </a:spcAft>
              <a:buNone/>
            </a:pPr>
            <a:r>
              <a:rPr lang="en-US" dirty="0"/>
              <a:t>Local data</a:t>
            </a:r>
            <a:endParaRPr lang="en-US" b="0" i="0" u="none" strike="noStrike" dirty="0">
              <a:effectLst/>
            </a:endParaRPr>
          </a:p>
          <a:p>
            <a:pPr marL="0" rtl="0" eaLnBrk="1" fontAlgn="base" latinLnBrk="0" hangingPunct="1">
              <a:spcBef>
                <a:spcPts val="0"/>
              </a:spcBef>
              <a:spcAft>
                <a:spcPts val="0"/>
              </a:spcAft>
            </a:pPr>
            <a:r>
              <a:rPr lang="en-US" dirty="0"/>
              <a:t>C</a:t>
            </a:r>
            <a:r>
              <a:rPr lang="en-US" b="0" i="0" u="none" strike="noStrike" kern="1200" dirty="0">
                <a:effectLst/>
              </a:rPr>
              <a:t>ommunity demographics  </a:t>
            </a:r>
            <a:endParaRPr lang="en-US" b="0" i="0" u="none" strike="noStrike" dirty="0">
              <a:effectLst/>
            </a:endParaRPr>
          </a:p>
          <a:p>
            <a:pPr marL="0" fontAlgn="base">
              <a:spcBef>
                <a:spcPts val="0"/>
              </a:spcBef>
            </a:pPr>
            <a:r>
              <a:rPr lang="en-US" dirty="0"/>
              <a:t>Community</a:t>
            </a:r>
            <a:r>
              <a:rPr lang="en-US" b="0" i="0" u="none" strike="noStrike" kern="1200" dirty="0">
                <a:effectLst/>
              </a:rPr>
              <a:t> surveys: school district</a:t>
            </a:r>
            <a:r>
              <a:rPr lang="en-US" dirty="0"/>
              <a:t>, park district, regional food bank, etc.</a:t>
            </a:r>
            <a:r>
              <a:rPr lang="en-US" b="0" i="0" u="none" strike="noStrike" kern="1200" dirty="0">
                <a:effectLst/>
              </a:rPr>
              <a:t>  </a:t>
            </a:r>
            <a:endParaRPr lang="en-US" b="0" i="0" u="none" strike="noStrike" dirty="0">
              <a:effectLst/>
            </a:endParaRPr>
          </a:p>
          <a:p>
            <a:pPr marL="0" rtl="0" eaLnBrk="1" fontAlgn="base" latinLnBrk="0" hangingPunct="1">
              <a:spcBef>
                <a:spcPts val="0"/>
              </a:spcBef>
              <a:spcAft>
                <a:spcPts val="0"/>
              </a:spcAft>
            </a:pPr>
            <a:r>
              <a:rPr lang="en-US" dirty="0"/>
              <a:t>Service/program</a:t>
            </a:r>
            <a:r>
              <a:rPr lang="en-US" b="0" i="0" u="none" strike="noStrike" kern="1200" dirty="0">
                <a:effectLst/>
              </a:rPr>
              <a:t> user surveys  </a:t>
            </a:r>
          </a:p>
          <a:p>
            <a:pPr marL="0" rtl="0" eaLnBrk="1" fontAlgn="base" latinLnBrk="0" hangingPunct="1">
              <a:spcBef>
                <a:spcPts val="0"/>
              </a:spcBef>
              <a:spcAft>
                <a:spcPts val="0"/>
              </a:spcAft>
            </a:pPr>
            <a:endParaRPr lang="en-US" b="0" i="0" u="none" strike="noStrike" kern="1200" dirty="0">
              <a:effectLst/>
            </a:endParaRPr>
          </a:p>
          <a:p>
            <a:pPr marL="0" indent="0" rtl="0" eaLnBrk="1" fontAlgn="base" latinLnBrk="0" hangingPunct="1">
              <a:spcBef>
                <a:spcPts val="0"/>
              </a:spcBef>
              <a:spcAft>
                <a:spcPts val="0"/>
              </a:spcAft>
              <a:buNone/>
            </a:pPr>
            <a:r>
              <a:rPr lang="en-US" dirty="0"/>
              <a:t>Comparative data</a:t>
            </a:r>
            <a:endParaRPr lang="en-US" b="0" i="0" u="none" strike="noStrike" dirty="0">
              <a:effectLst/>
            </a:endParaRPr>
          </a:p>
          <a:p>
            <a:pPr marL="0" rtl="0" eaLnBrk="1" fontAlgn="base" latinLnBrk="0" hangingPunct="1">
              <a:spcBef>
                <a:spcPts val="0"/>
              </a:spcBef>
              <a:spcAft>
                <a:spcPts val="0"/>
              </a:spcAft>
            </a:pPr>
            <a:r>
              <a:rPr lang="en-US" b="0" i="0" u="none" strike="noStrike" kern="1200" dirty="0">
                <a:effectLst/>
              </a:rPr>
              <a:t>State or national agencies’ reports for comparative trends</a:t>
            </a:r>
          </a:p>
          <a:p>
            <a:pPr marL="0" rtl="0" eaLnBrk="1" fontAlgn="base" latinLnBrk="0" hangingPunct="1">
              <a:spcBef>
                <a:spcPts val="0"/>
              </a:spcBef>
              <a:spcAft>
                <a:spcPts val="0"/>
              </a:spcAft>
            </a:pPr>
            <a:r>
              <a:rPr lang="en-US" dirty="0"/>
              <a:t>Other institutions’ published reports, trends or snapshots</a:t>
            </a:r>
            <a:endParaRPr lang="en-US" b="0" i="0" u="none" strike="noStrike" kern="1200" dirty="0">
              <a:effectLst/>
            </a:endParaRPr>
          </a:p>
          <a:p>
            <a:endParaRPr lang="en-US" dirty="0"/>
          </a:p>
        </p:txBody>
      </p:sp>
      <p:sp>
        <p:nvSpPr>
          <p:cNvPr id="4" name="Slide Number Placeholder 3"/>
          <p:cNvSpPr>
            <a:spLocks noGrp="1"/>
          </p:cNvSpPr>
          <p:nvPr>
            <p:ph type="sldNum" sz="quarter" idx="5"/>
          </p:nvPr>
        </p:nvSpPr>
        <p:spPr/>
        <p:txBody>
          <a:bodyPr/>
          <a:lstStyle/>
          <a:p>
            <a:fld id="{7DC9382D-DDBA-E44A-9C69-334536234AC6}" type="slidenum">
              <a:rPr lang="en-US" smtClean="0"/>
              <a:t>35</a:t>
            </a:fld>
            <a:endParaRPr lang="en-US"/>
          </a:p>
        </p:txBody>
      </p:sp>
    </p:spTree>
    <p:extLst>
      <p:ext uri="{BB962C8B-B14F-4D97-AF65-F5344CB8AC3E}">
        <p14:creationId xmlns:p14="http://schemas.microsoft.com/office/powerpoint/2010/main" val="1025288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C9382D-DDBA-E44A-9C69-334536234AC6}" type="slidenum">
              <a:rPr lang="en-US" smtClean="0"/>
              <a:t>37</a:t>
            </a:fld>
            <a:endParaRPr lang="en-US"/>
          </a:p>
        </p:txBody>
      </p:sp>
    </p:spTree>
    <p:extLst>
      <p:ext uri="{BB962C8B-B14F-4D97-AF65-F5344CB8AC3E}">
        <p14:creationId xmlns:p14="http://schemas.microsoft.com/office/powerpoint/2010/main" val="10882564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to teller-our first goal</a:t>
            </a:r>
          </a:p>
          <a:p>
            <a:endParaRPr lang="en-US" dirty="0"/>
          </a:p>
        </p:txBody>
      </p:sp>
      <p:sp>
        <p:nvSpPr>
          <p:cNvPr id="4" name="Slide Number Placeholder 3"/>
          <p:cNvSpPr>
            <a:spLocks noGrp="1"/>
          </p:cNvSpPr>
          <p:nvPr>
            <p:ph type="sldNum" sz="quarter" idx="5"/>
          </p:nvPr>
        </p:nvSpPr>
        <p:spPr/>
        <p:txBody>
          <a:bodyPr/>
          <a:lstStyle/>
          <a:p>
            <a:fld id="{7DC9382D-DDBA-E44A-9C69-334536234AC6}" type="slidenum">
              <a:rPr lang="en-US" smtClean="0"/>
              <a:t>38</a:t>
            </a:fld>
            <a:endParaRPr lang="en-US"/>
          </a:p>
        </p:txBody>
      </p:sp>
    </p:spTree>
    <p:extLst>
      <p:ext uri="{BB962C8B-B14F-4D97-AF65-F5344CB8AC3E}">
        <p14:creationId xmlns:p14="http://schemas.microsoft.com/office/powerpoint/2010/main" val="23477549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bigger goal: data to teller to teller. </a:t>
            </a:r>
          </a:p>
          <a:p>
            <a:pPr lvl="1"/>
            <a:r>
              <a:rPr lang="en-US" sz="1200" kern="1200" dirty="0">
                <a:solidFill>
                  <a:schemeClr val="tx1"/>
                </a:solidFill>
                <a:effectLst/>
                <a:latin typeface="+mn-lt"/>
                <a:ea typeface="+mn-ea"/>
                <a:cs typeface="+mn-cs"/>
              </a:rPr>
              <a:t>We need to tell stories that sustain beyond the moment of first telling. </a:t>
            </a:r>
          </a:p>
          <a:p>
            <a:pPr lvl="1"/>
            <a:r>
              <a:rPr lang="en-US" sz="1200" kern="1200" dirty="0">
                <a:solidFill>
                  <a:schemeClr val="tx1"/>
                </a:solidFill>
                <a:effectLst/>
                <a:latin typeface="+mn-lt"/>
                <a:ea typeface="+mn-ea"/>
                <a:cs typeface="+mn-cs"/>
              </a:rPr>
              <a:t>How will we know? We check in with audiences, especially practice audiences. Ask: What did you hear, ask them to tell it back to you</a:t>
            </a:r>
          </a:p>
          <a:p>
            <a:endParaRPr lang="en-US" dirty="0"/>
          </a:p>
        </p:txBody>
      </p:sp>
      <p:sp>
        <p:nvSpPr>
          <p:cNvPr id="4" name="Slide Number Placeholder 3"/>
          <p:cNvSpPr>
            <a:spLocks noGrp="1"/>
          </p:cNvSpPr>
          <p:nvPr>
            <p:ph type="sldNum" sz="quarter" idx="5"/>
          </p:nvPr>
        </p:nvSpPr>
        <p:spPr/>
        <p:txBody>
          <a:bodyPr/>
          <a:lstStyle/>
          <a:p>
            <a:fld id="{7DC9382D-DDBA-E44A-9C69-334536234AC6}" type="slidenum">
              <a:rPr lang="en-US" smtClean="0"/>
              <a:t>39</a:t>
            </a:fld>
            <a:endParaRPr lang="en-US"/>
          </a:p>
        </p:txBody>
      </p:sp>
    </p:spTree>
    <p:extLst>
      <p:ext uri="{BB962C8B-B14F-4D97-AF65-F5344CB8AC3E}">
        <p14:creationId xmlns:p14="http://schemas.microsoft.com/office/powerpoint/2010/main" val="2945207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Stories that LAST</a:t>
            </a:r>
          </a:p>
          <a:p>
            <a:endParaRPr lang="en-US" altLang="en-US" dirty="0"/>
          </a:p>
          <a:p>
            <a:r>
              <a:rPr lang="en-US" altLang="en-US" dirty="0"/>
              <a:t>Good leaders tell stories and listen, changing roles as needed, </a:t>
            </a:r>
          </a:p>
          <a:p>
            <a:r>
              <a:rPr lang="en-US" altLang="en-US" dirty="0"/>
              <a:t>But they help the group collaboratively define a collective story</a:t>
            </a:r>
          </a:p>
          <a:p>
            <a:r>
              <a:rPr lang="en-US" altLang="en-US" dirty="0"/>
              <a:t>That is good enough to be retold on its own, that stands up to scrutiny, and ultimately stands the test of time.</a:t>
            </a:r>
          </a:p>
          <a:p>
            <a:r>
              <a:rPr lang="en-US" altLang="en-US" dirty="0"/>
              <a:t>I’m interested in stories that have lasted. Folklore, hundreds and thousands of years</a:t>
            </a:r>
          </a:p>
        </p:txBody>
      </p:sp>
      <p:sp>
        <p:nvSpPr>
          <p:cNvPr id="552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ckwell" charset="0"/>
                <a:ea typeface="ＭＳ Ｐゴシック" charset="-128"/>
              </a:defRPr>
            </a:lvl1pPr>
            <a:lvl2pPr marL="742950" indent="-285750">
              <a:defRPr>
                <a:solidFill>
                  <a:schemeClr val="tx1"/>
                </a:solidFill>
                <a:latin typeface="Rockwell" charset="0"/>
                <a:ea typeface="ＭＳ Ｐゴシック" charset="-128"/>
              </a:defRPr>
            </a:lvl2pPr>
            <a:lvl3pPr marL="1143000" indent="-228600">
              <a:defRPr>
                <a:solidFill>
                  <a:schemeClr val="tx1"/>
                </a:solidFill>
                <a:latin typeface="Rockwell" charset="0"/>
                <a:ea typeface="ＭＳ Ｐゴシック" charset="-128"/>
              </a:defRPr>
            </a:lvl3pPr>
            <a:lvl4pPr marL="1600200" indent="-228600">
              <a:defRPr>
                <a:solidFill>
                  <a:schemeClr val="tx1"/>
                </a:solidFill>
                <a:latin typeface="Rockwell" charset="0"/>
                <a:ea typeface="ＭＳ Ｐゴシック" charset="-128"/>
              </a:defRPr>
            </a:lvl4pPr>
            <a:lvl5pPr marL="2057400" indent="-228600">
              <a:defRPr>
                <a:solidFill>
                  <a:schemeClr val="tx1"/>
                </a:solidFill>
                <a:latin typeface="Rockwel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Rockwel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Rockwel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Rockwel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Rockwell" charset="0"/>
                <a:ea typeface="ＭＳ Ｐゴシック" charset="-128"/>
              </a:defRPr>
            </a:lvl9pPr>
          </a:lstStyle>
          <a:p>
            <a:fld id="{8752AB00-C2DF-0049-9812-687D4913B861}" type="slidenum">
              <a:rPr lang="en-US" altLang="en-US"/>
              <a:pPr/>
              <a:t>40</a:t>
            </a:fld>
            <a:endParaRPr lang="en-US" altLang="en-US"/>
          </a:p>
        </p:txBody>
      </p:sp>
    </p:spTree>
    <p:extLst>
      <p:ext uri="{BB962C8B-B14F-4D97-AF65-F5344CB8AC3E}">
        <p14:creationId xmlns:p14="http://schemas.microsoft.com/office/powerpoint/2010/main" val="22833487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B56A998B-8AEC-3246-A9C9-73B7195EC0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a:extLst>
              <a:ext uri="{FF2B5EF4-FFF2-40B4-BE49-F238E27FC236}">
                <a16:creationId xmlns:a16="http://schemas.microsoft.com/office/drawing/2014/main" id="{F50FC933-85DE-A246-816A-75B19E3BBF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6083" name="Slide Number Placeholder 3">
            <a:extLst>
              <a:ext uri="{FF2B5EF4-FFF2-40B4-BE49-F238E27FC236}">
                <a16:creationId xmlns:a16="http://schemas.microsoft.com/office/drawing/2014/main" id="{57C8125C-60CF-4745-9813-417B26D975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fld id="{2C74AA9D-B2FC-1540-9367-EA498CB85601}" type="slidenum">
              <a:rPr lang="en-US" altLang="en-US" smtClean="0"/>
              <a:pPr/>
              <a:t>41</a:t>
            </a:fld>
            <a:endParaRPr lang="en-US" altLang="en-US"/>
          </a:p>
        </p:txBody>
      </p:sp>
    </p:spTree>
    <p:extLst>
      <p:ext uri="{BB962C8B-B14F-4D97-AF65-F5344CB8AC3E}">
        <p14:creationId xmlns:p14="http://schemas.microsoft.com/office/powerpoint/2010/main" val="3691102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 as fundamental information form</a:t>
            </a:r>
          </a:p>
          <a:p>
            <a:r>
              <a:rPr lang="en-US" dirty="0"/>
              <a:t>Storytelling as fundamental information dynamic</a:t>
            </a:r>
          </a:p>
        </p:txBody>
      </p:sp>
      <p:sp>
        <p:nvSpPr>
          <p:cNvPr id="4" name="Slide Number Placeholder 3"/>
          <p:cNvSpPr>
            <a:spLocks noGrp="1"/>
          </p:cNvSpPr>
          <p:nvPr>
            <p:ph type="sldNum" sz="quarter" idx="5"/>
          </p:nvPr>
        </p:nvSpPr>
        <p:spPr/>
        <p:txBody>
          <a:bodyPr/>
          <a:lstStyle/>
          <a:p>
            <a:fld id="{7DC9382D-DDBA-E44A-9C69-334536234AC6}" type="slidenum">
              <a:rPr lang="en-US" smtClean="0"/>
              <a:t>4</a:t>
            </a:fld>
            <a:endParaRPr lang="en-US"/>
          </a:p>
        </p:txBody>
      </p:sp>
    </p:spTree>
    <p:extLst>
      <p:ext uri="{BB962C8B-B14F-4D97-AF65-F5344CB8AC3E}">
        <p14:creationId xmlns:p14="http://schemas.microsoft.com/office/powerpoint/2010/main" val="17780835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8BE2C87B-4222-B142-8FCB-A45229D29FE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76AECB50-C277-D346-8D7F-C7D55BC957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15 MINUTES</a:t>
            </a:r>
            <a:r>
              <a:rPr lang="en-US" sz="1200" kern="1200" dirty="0">
                <a:solidFill>
                  <a:schemeClr val="tx1"/>
                </a:solidFill>
                <a:effectLst/>
                <a:latin typeface="+mn-lt"/>
                <a:ea typeface="+mn-ea"/>
                <a:cs typeface="+mn-cs"/>
              </a:rPr>
              <a:t>) </a:t>
            </a:r>
            <a:r>
              <a:rPr lang="en-US" altLang="en-US" dirty="0"/>
              <a:t>3 structures. First one: </a:t>
            </a:r>
            <a:r>
              <a:rPr lang="en-US" altLang="en-US" dirty="0" err="1"/>
              <a:t>Equlibrium</a:t>
            </a:r>
            <a:r>
              <a:rPr lang="en-US" altLang="en-US" dirty="0"/>
              <a:t>. Find trouble? Good, now find the resolution.</a:t>
            </a:r>
          </a:p>
          <a:p>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Equilibrium, continuity, recovery from disturbance</a:t>
            </a:r>
          </a:p>
          <a:p>
            <a:endParaRPr lang="en-US" altLang="en-US" dirty="0"/>
          </a:p>
        </p:txBody>
      </p:sp>
      <p:sp>
        <p:nvSpPr>
          <p:cNvPr id="48131" name="Slide Number Placeholder 3">
            <a:extLst>
              <a:ext uri="{FF2B5EF4-FFF2-40B4-BE49-F238E27FC236}">
                <a16:creationId xmlns:a16="http://schemas.microsoft.com/office/drawing/2014/main" id="{4E332727-0414-AA4E-A433-C03D2771D33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fld id="{3C4A9CF9-99FE-A042-A08D-270933DDFE5E}" type="slidenum">
              <a:rPr lang="en-US" altLang="en-US" smtClean="0"/>
              <a:pPr/>
              <a:t>43</a:t>
            </a:fld>
            <a:endParaRPr lang="en-US" altLang="en-US"/>
          </a:p>
        </p:txBody>
      </p:sp>
    </p:spTree>
    <p:extLst>
      <p:ext uri="{BB962C8B-B14F-4D97-AF65-F5344CB8AC3E}">
        <p14:creationId xmlns:p14="http://schemas.microsoft.com/office/powerpoint/2010/main" val="9414021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77B32818-5028-1745-9174-3258DA3F8D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58404775-ED5F-CF43-83C0-63735681FC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r>
              <a:rPr lang="en-US" sz="1200" kern="1200" dirty="0">
                <a:solidFill>
                  <a:schemeClr val="tx1"/>
                </a:solidFill>
                <a:effectLst/>
                <a:latin typeface="+mn-lt"/>
                <a:ea typeface="+mn-ea"/>
                <a:cs typeface="+mn-cs"/>
              </a:rPr>
              <a:t>Still pool, big splash, still pool again. </a:t>
            </a:r>
          </a:p>
          <a:p>
            <a:pPr lvl="1"/>
            <a:r>
              <a:rPr lang="en-US" sz="1200" kern="1200" dirty="0">
                <a:solidFill>
                  <a:schemeClr val="tx1"/>
                </a:solidFill>
                <a:effectLst/>
                <a:latin typeface="+mn-lt"/>
                <a:ea typeface="+mn-ea"/>
                <a:cs typeface="+mn-cs"/>
              </a:rPr>
              <a:t>Think “despite the challenges of Covid, we sustained service to people without homes or jobs in our computer lab. Here’s what we learned, here’s what we did. Example: installed software to allow librarians to control computer remotely, to help with filling out housing or job applications &amp; maintain 6 ft distance.”</a:t>
            </a:r>
          </a:p>
          <a:p>
            <a:endParaRPr lang="en-US" altLang="en-US" dirty="0"/>
          </a:p>
          <a:p>
            <a:endParaRPr lang="en-US" altLang="en-US" dirty="0"/>
          </a:p>
          <a:p>
            <a:r>
              <a:rPr lang="en-US" altLang="en-US" dirty="0"/>
              <a:t>Feeling is that of a still pool, disrupted, and then still again.</a:t>
            </a:r>
          </a:p>
        </p:txBody>
      </p:sp>
      <p:sp>
        <p:nvSpPr>
          <p:cNvPr id="50179" name="Slide Number Placeholder 3">
            <a:extLst>
              <a:ext uri="{FF2B5EF4-FFF2-40B4-BE49-F238E27FC236}">
                <a16:creationId xmlns:a16="http://schemas.microsoft.com/office/drawing/2014/main" id="{3968A33F-E5B1-B545-B03B-98E33245CE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fld id="{477F7343-12EE-3A4D-9092-6F1476D30B0D}" type="slidenum">
              <a:rPr lang="en-US" altLang="en-US" smtClean="0"/>
              <a:pPr/>
              <a:t>44</a:t>
            </a:fld>
            <a:endParaRPr lang="en-US" altLang="en-US"/>
          </a:p>
        </p:txBody>
      </p:sp>
    </p:spTree>
    <p:extLst>
      <p:ext uri="{BB962C8B-B14F-4D97-AF65-F5344CB8AC3E}">
        <p14:creationId xmlns:p14="http://schemas.microsoft.com/office/powerpoint/2010/main" val="28205040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29AFCC11-6E9C-6D42-9AD4-ED1B68EDC4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a:extLst>
              <a:ext uri="{FF2B5EF4-FFF2-40B4-BE49-F238E27FC236}">
                <a16:creationId xmlns:a16="http://schemas.microsoft.com/office/drawing/2014/main" id="{A6A3A681-57F1-CD4B-ABC3-AB2725E9DB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Hero’s journey, story of transformation, overcoming obstacles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Think awe, amazing accomplishments. Superhero stuff. Think </a:t>
            </a:r>
          </a:p>
          <a:p>
            <a:pPr lvl="1"/>
            <a:r>
              <a:rPr lang="en-US" sz="1200" kern="1200" dirty="0">
                <a:solidFill>
                  <a:schemeClr val="tx1"/>
                </a:solidFill>
                <a:effectLst/>
                <a:latin typeface="+mn-lt"/>
                <a:ea typeface="+mn-ea"/>
                <a:cs typeface="+mn-cs"/>
              </a:rPr>
              <a:t>“how the library helped one person get a job so they could stop living in their car and rent an apartment.” Reaction should be “wow, the library can do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person’s story may be “anecdata” or it may be inspirational to help make sense of data. But focusing on one person can help to overcome the phenomenon of numbness when we are flooded</a:t>
            </a:r>
          </a:p>
          <a:p>
            <a:endParaRPr lang="en-US" altLang="en-US" dirty="0"/>
          </a:p>
        </p:txBody>
      </p:sp>
      <p:sp>
        <p:nvSpPr>
          <p:cNvPr id="52227" name="Slide Number Placeholder 3">
            <a:extLst>
              <a:ext uri="{FF2B5EF4-FFF2-40B4-BE49-F238E27FC236}">
                <a16:creationId xmlns:a16="http://schemas.microsoft.com/office/drawing/2014/main" id="{67C208FE-3D9C-9540-B69F-AC19586D6C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fld id="{0F2F1AFC-3FD8-0441-8883-8663725F21E1}" type="slidenum">
              <a:rPr lang="en-US" altLang="en-US" smtClean="0"/>
              <a:pPr/>
              <a:t>45</a:t>
            </a:fld>
            <a:endParaRPr lang="en-US" altLang="en-US"/>
          </a:p>
        </p:txBody>
      </p:sp>
    </p:spTree>
    <p:extLst>
      <p:ext uri="{BB962C8B-B14F-4D97-AF65-F5344CB8AC3E}">
        <p14:creationId xmlns:p14="http://schemas.microsoft.com/office/powerpoint/2010/main" val="42482697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Only danger: Superheroes, not most of us. Breaks trust. </a:t>
            </a:r>
          </a:p>
          <a:p>
            <a:r>
              <a:rPr lang="en-US" altLang="en-US" dirty="0"/>
              <a:t>Feeling should be that of awe.</a:t>
            </a:r>
          </a:p>
        </p:txBody>
      </p:sp>
      <p:sp>
        <p:nvSpPr>
          <p:cNvPr id="68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ckwell" charset="0"/>
                <a:ea typeface="ＭＳ Ｐゴシック" charset="-128"/>
              </a:defRPr>
            </a:lvl1pPr>
            <a:lvl2pPr marL="742950" indent="-285750">
              <a:defRPr>
                <a:solidFill>
                  <a:schemeClr val="tx1"/>
                </a:solidFill>
                <a:latin typeface="Rockwell" charset="0"/>
                <a:ea typeface="ＭＳ Ｐゴシック" charset="-128"/>
              </a:defRPr>
            </a:lvl2pPr>
            <a:lvl3pPr marL="1143000" indent="-228600">
              <a:defRPr>
                <a:solidFill>
                  <a:schemeClr val="tx1"/>
                </a:solidFill>
                <a:latin typeface="Rockwell" charset="0"/>
                <a:ea typeface="ＭＳ Ｐゴシック" charset="-128"/>
              </a:defRPr>
            </a:lvl3pPr>
            <a:lvl4pPr marL="1600200" indent="-228600">
              <a:defRPr>
                <a:solidFill>
                  <a:schemeClr val="tx1"/>
                </a:solidFill>
                <a:latin typeface="Rockwell" charset="0"/>
                <a:ea typeface="ＭＳ Ｐゴシック" charset="-128"/>
              </a:defRPr>
            </a:lvl4pPr>
            <a:lvl5pPr marL="2057400" indent="-228600">
              <a:defRPr>
                <a:solidFill>
                  <a:schemeClr val="tx1"/>
                </a:solidFill>
                <a:latin typeface="Rockwel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Rockwel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Rockwel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Rockwel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Rockwell" charset="0"/>
                <a:ea typeface="ＭＳ Ｐゴシック" charset="-128"/>
              </a:defRPr>
            </a:lvl9pPr>
          </a:lstStyle>
          <a:p>
            <a:fld id="{1EF6BD2D-442A-2649-8B3A-3FE15C2EB34F}" type="slidenum">
              <a:rPr lang="en-US" altLang="en-US"/>
              <a:pPr/>
              <a:t>46</a:t>
            </a:fld>
            <a:endParaRPr lang="en-US" altLang="en-US"/>
          </a:p>
        </p:txBody>
      </p:sp>
    </p:spTree>
    <p:extLst>
      <p:ext uri="{BB962C8B-B14F-4D97-AF65-F5344CB8AC3E}">
        <p14:creationId xmlns:p14="http://schemas.microsoft.com/office/powerpoint/2010/main" val="21215362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EF7BE874-0EF8-9042-9A94-DAA4E58F38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a:extLst>
              <a:ext uri="{FF2B5EF4-FFF2-40B4-BE49-F238E27FC236}">
                <a16:creationId xmlns:a16="http://schemas.microsoft.com/office/drawing/2014/main" id="{DE0DAFF7-5CC9-E74D-B2DD-03AD3E6A2F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Bangla Sangam MN" panose="02000000000000000000" pitchFamily="2" charset="0"/>
                <a:ea typeface="Bangla Sangam MN" panose="02000000000000000000" pitchFamily="2" charset="0"/>
                <a:cs typeface="Bangla Sangam MN" panose="02000000000000000000" pitchFamily="2" charset="0"/>
              </a:rPr>
              <a:t>Leading an audience through information. Revealing more as you go.</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effectLst/>
                <a:latin typeface="+mn-lt"/>
                <a:ea typeface="+mn-ea"/>
                <a:cs typeface="+mn-cs"/>
              </a:rPr>
              <a:t>Enigma, story of exploration and discovery. Learning, exploring data, coming to understand something complex, difficult, mysterious</a:t>
            </a:r>
          </a:p>
          <a:p>
            <a:pPr eaLnBrk="1" hangingPunct="1">
              <a:spcBef>
                <a:spcPct val="0"/>
              </a:spcBef>
            </a:pPr>
            <a:endParaRPr lang="en-US" altLang="en-US" dirty="0">
              <a:latin typeface="Bangla Sangam MN" panose="02000000000000000000" pitchFamily="2" charset="0"/>
              <a:ea typeface="Bangla Sangam MN" panose="02000000000000000000" pitchFamily="2" charset="0"/>
              <a:cs typeface="Bangla Sangam MN" panose="02000000000000000000" pitchFamily="2" charset="0"/>
            </a:endParaRPr>
          </a:p>
          <a:p>
            <a:pPr eaLnBrk="1" hangingPunct="1">
              <a:spcBef>
                <a:spcPct val="0"/>
              </a:spcBef>
            </a:pPr>
            <a:endParaRPr lang="en-US" altLang="en-US" dirty="0">
              <a:latin typeface="Bangla Sangam MN" panose="02000000000000000000" pitchFamily="2" charset="0"/>
              <a:ea typeface="Bangla Sangam MN" panose="02000000000000000000" pitchFamily="2" charset="0"/>
              <a:cs typeface="Bangla Sangam MN" panose="02000000000000000000" pitchFamily="2" charset="0"/>
            </a:endParaRPr>
          </a:p>
          <a:p>
            <a:pPr eaLnBrk="1" hangingPunct="1">
              <a:spcBef>
                <a:spcPct val="0"/>
              </a:spcBef>
            </a:pPr>
            <a:r>
              <a:rPr lang="en-US" altLang="en-US" dirty="0">
                <a:latin typeface="Bangla Sangam MN" panose="02000000000000000000" pitchFamily="2" charset="0"/>
                <a:ea typeface="Bangla Sangam MN" panose="02000000000000000000" pitchFamily="2" charset="0"/>
                <a:cs typeface="Bangla Sangam MN" panose="02000000000000000000" pitchFamily="2" charset="0"/>
              </a:rPr>
              <a:t>Mystery and Revelation</a:t>
            </a:r>
          </a:p>
          <a:p>
            <a:r>
              <a:rPr lang="en-US" altLang="en-US" dirty="0"/>
              <a:t>Primary mystery: “Why are you telling me this now?”</a:t>
            </a:r>
          </a:p>
          <a:p>
            <a:r>
              <a:rPr lang="en-US" altLang="en-US" dirty="0"/>
              <a:t> </a:t>
            </a:r>
          </a:p>
        </p:txBody>
      </p:sp>
      <p:sp>
        <p:nvSpPr>
          <p:cNvPr id="56323" name="Slide Number Placeholder 3">
            <a:extLst>
              <a:ext uri="{FF2B5EF4-FFF2-40B4-BE49-F238E27FC236}">
                <a16:creationId xmlns:a16="http://schemas.microsoft.com/office/drawing/2014/main" id="{39241E43-E584-5444-BBA6-3AE44277A51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fld id="{8372D1AB-D718-C84B-86C9-B81248CDC48D}" type="slidenum">
              <a:rPr lang="en-US" altLang="en-US" smtClean="0"/>
              <a:pPr/>
              <a:t>47</a:t>
            </a:fld>
            <a:endParaRPr lang="en-US" altLang="en-US"/>
          </a:p>
        </p:txBody>
      </p:sp>
    </p:spTree>
    <p:extLst>
      <p:ext uri="{BB962C8B-B14F-4D97-AF65-F5344CB8AC3E}">
        <p14:creationId xmlns:p14="http://schemas.microsoft.com/office/powerpoint/2010/main" val="216807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15759433-CACF-BE4B-B0ED-25BB6FE789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Notes Placeholder 2">
            <a:extLst>
              <a:ext uri="{FF2B5EF4-FFF2-40B4-BE49-F238E27FC236}">
                <a16:creationId xmlns:a16="http://schemas.microsoft.com/office/drawing/2014/main" id="{40E1FC6F-843D-384B-AF02-0E1CCC3032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Feel is that of a detective adventure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Think questions and answers, suspense and resolution</a:t>
            </a:r>
          </a:p>
          <a:p>
            <a:endParaRPr lang="en-US" altLang="en-US" dirty="0"/>
          </a:p>
        </p:txBody>
      </p:sp>
      <p:sp>
        <p:nvSpPr>
          <p:cNvPr id="58371" name="Slide Number Placeholder 3">
            <a:extLst>
              <a:ext uri="{FF2B5EF4-FFF2-40B4-BE49-F238E27FC236}">
                <a16:creationId xmlns:a16="http://schemas.microsoft.com/office/drawing/2014/main" id="{D426E416-3FE3-6641-BAC6-9DE7D2F579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fld id="{E248C995-29FC-894F-ABBB-F2230543C1F3}" type="slidenum">
              <a:rPr lang="en-US" altLang="en-US" smtClean="0"/>
              <a:pPr/>
              <a:t>48</a:t>
            </a:fld>
            <a:endParaRPr lang="en-US" altLang="en-US"/>
          </a:p>
        </p:txBody>
      </p:sp>
    </p:spTree>
    <p:extLst>
      <p:ext uri="{BB962C8B-B14F-4D97-AF65-F5344CB8AC3E}">
        <p14:creationId xmlns:p14="http://schemas.microsoft.com/office/powerpoint/2010/main" val="39918188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09FC137D-E256-874B-AC36-1500B01D14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9B55EACA-9526-E241-9B97-DD359F1E83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r>
              <a:rPr lang="en-US" sz="1200" kern="1200" dirty="0">
                <a:solidFill>
                  <a:schemeClr val="tx1"/>
                </a:solidFill>
                <a:effectLst/>
                <a:latin typeface="+mn-lt"/>
                <a:ea typeface="+mn-ea"/>
                <a:cs typeface="+mn-cs"/>
              </a:rPr>
              <a:t>Think </a:t>
            </a:r>
          </a:p>
          <a:p>
            <a:pPr lvl="1"/>
            <a:r>
              <a:rPr lang="en-US" sz="1200" kern="1200" dirty="0">
                <a:solidFill>
                  <a:schemeClr val="tx1"/>
                </a:solidFill>
                <a:effectLst/>
                <a:latin typeface="+mn-lt"/>
                <a:ea typeface="+mn-ea"/>
                <a:cs typeface="+mn-cs"/>
              </a:rPr>
              <a:t>“We knew there were children without library cards, but we didn’t know how many, so we used census data and then conducted a survey to find out more about how many, where they live, and what the barriers are. Here’s what we found out and here’s what we’re doing next.”</a:t>
            </a:r>
          </a:p>
        </p:txBody>
      </p:sp>
      <p:sp>
        <p:nvSpPr>
          <p:cNvPr id="31747" name="Slide Number Placeholder 3">
            <a:extLst>
              <a:ext uri="{FF2B5EF4-FFF2-40B4-BE49-F238E27FC236}">
                <a16:creationId xmlns:a16="http://schemas.microsoft.com/office/drawing/2014/main" id="{8199EAAC-AF27-FC46-B951-8B5BCBCAFF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fld id="{35F66E7A-F0E1-1145-A070-E65BE3AB7229}" type="slidenum">
              <a:rPr lang="en-US" altLang="en-US" smtClean="0"/>
              <a:pPr/>
              <a:t>49</a:t>
            </a:fld>
            <a:endParaRPr lang="en-US" altLang="en-US"/>
          </a:p>
        </p:txBody>
      </p:sp>
    </p:spTree>
    <p:extLst>
      <p:ext uri="{BB962C8B-B14F-4D97-AF65-F5344CB8AC3E}">
        <p14:creationId xmlns:p14="http://schemas.microsoft.com/office/powerpoint/2010/main" val="11157239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Remember: circle, mountain, flashlight</a:t>
            </a:r>
          </a:p>
          <a:p>
            <a:pPr lvl="1"/>
            <a:r>
              <a:rPr lang="en-US" sz="1200" kern="1200" dirty="0">
                <a:solidFill>
                  <a:schemeClr val="tx1"/>
                </a:solidFill>
                <a:effectLst/>
                <a:latin typeface="+mn-lt"/>
                <a:ea typeface="+mn-ea"/>
                <a:cs typeface="+mn-cs"/>
              </a:rPr>
              <a:t>Leave you with three resources, two books and one project to keep an eye out for in future</a:t>
            </a:r>
          </a:p>
          <a:p>
            <a:pPr lvl="1"/>
            <a:r>
              <a:rPr lang="en-US" sz="1200" kern="1200" dirty="0">
                <a:solidFill>
                  <a:schemeClr val="tx1"/>
                </a:solidFill>
                <a:effectLst/>
                <a:latin typeface="+mn-lt"/>
                <a:ea typeface="+mn-ea"/>
                <a:cs typeface="+mn-cs"/>
              </a:rPr>
              <a:t>Multiple discomforts in this process, including owning our role as expert interpreters of library data. Encourage you!</a:t>
            </a:r>
          </a:p>
          <a:p>
            <a:endParaRPr lang="en-US" dirty="0"/>
          </a:p>
        </p:txBody>
      </p:sp>
      <p:sp>
        <p:nvSpPr>
          <p:cNvPr id="4" name="Slide Number Placeholder 3"/>
          <p:cNvSpPr>
            <a:spLocks noGrp="1"/>
          </p:cNvSpPr>
          <p:nvPr>
            <p:ph type="sldNum" sz="quarter" idx="5"/>
          </p:nvPr>
        </p:nvSpPr>
        <p:spPr/>
        <p:txBody>
          <a:bodyPr/>
          <a:lstStyle/>
          <a:p>
            <a:fld id="{7DC9382D-DDBA-E44A-9C69-334536234AC6}" type="slidenum">
              <a:rPr lang="en-US" smtClean="0"/>
              <a:t>50</a:t>
            </a:fld>
            <a:endParaRPr lang="en-US"/>
          </a:p>
        </p:txBody>
      </p:sp>
    </p:spTree>
    <p:extLst>
      <p:ext uri="{BB962C8B-B14F-4D97-AF65-F5344CB8AC3E}">
        <p14:creationId xmlns:p14="http://schemas.microsoft.com/office/powerpoint/2010/main" val="2931728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C9382D-DDBA-E44A-9C69-334536234AC6}" type="slidenum">
              <a:rPr lang="en-US" smtClean="0"/>
              <a:t>51</a:t>
            </a:fld>
            <a:endParaRPr lang="en-US"/>
          </a:p>
        </p:txBody>
      </p:sp>
    </p:spTree>
    <p:extLst>
      <p:ext uri="{BB962C8B-B14F-4D97-AF65-F5344CB8AC3E}">
        <p14:creationId xmlns:p14="http://schemas.microsoft.com/office/powerpoint/2010/main" val="33028739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Weekend conference, students planned and advertised without telling school administration. Rumors were flying.</a:t>
            </a:r>
          </a:p>
        </p:txBody>
      </p:sp>
      <p:sp>
        <p:nvSpPr>
          <p:cNvPr id="4" name="Slide Number Placeholder 3"/>
          <p:cNvSpPr>
            <a:spLocks noGrp="1"/>
          </p:cNvSpPr>
          <p:nvPr>
            <p:ph type="sldNum" sz="quarter" idx="5"/>
          </p:nvPr>
        </p:nvSpPr>
        <p:spPr/>
        <p:txBody>
          <a:bodyPr/>
          <a:lstStyle/>
          <a:p>
            <a:fld id="{7DC9382D-DDBA-E44A-9C69-334536234AC6}" type="slidenum">
              <a:rPr lang="en-US" smtClean="0"/>
              <a:t>56</a:t>
            </a:fld>
            <a:endParaRPr lang="en-US"/>
          </a:p>
        </p:txBody>
      </p:sp>
    </p:spTree>
    <p:extLst>
      <p:ext uri="{BB962C8B-B14F-4D97-AF65-F5344CB8AC3E}">
        <p14:creationId xmlns:p14="http://schemas.microsoft.com/office/powerpoint/2010/main" val="1358459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and emotion together</a:t>
            </a:r>
          </a:p>
        </p:txBody>
      </p:sp>
      <p:sp>
        <p:nvSpPr>
          <p:cNvPr id="4" name="Slide Number Placeholder 3"/>
          <p:cNvSpPr>
            <a:spLocks noGrp="1"/>
          </p:cNvSpPr>
          <p:nvPr>
            <p:ph type="sldNum" sz="quarter" idx="5"/>
          </p:nvPr>
        </p:nvSpPr>
        <p:spPr/>
        <p:txBody>
          <a:bodyPr/>
          <a:lstStyle/>
          <a:p>
            <a:fld id="{914B6F92-D57F-DC4E-9495-BF3D9F229C68}" type="slidenum">
              <a:rPr lang="en-US" smtClean="0"/>
              <a:t>5</a:t>
            </a:fld>
            <a:endParaRPr lang="en-US"/>
          </a:p>
        </p:txBody>
      </p:sp>
    </p:spTree>
    <p:extLst>
      <p:ext uri="{BB962C8B-B14F-4D97-AF65-F5344CB8AC3E}">
        <p14:creationId xmlns:p14="http://schemas.microsoft.com/office/powerpoint/2010/main" val="31519736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C9382D-DDBA-E44A-9C69-334536234AC6}" type="slidenum">
              <a:rPr lang="en-US" smtClean="0"/>
              <a:t>60</a:t>
            </a:fld>
            <a:endParaRPr lang="en-US"/>
          </a:p>
        </p:txBody>
      </p:sp>
    </p:spTree>
    <p:extLst>
      <p:ext uri="{BB962C8B-B14F-4D97-AF65-F5344CB8AC3E}">
        <p14:creationId xmlns:p14="http://schemas.microsoft.com/office/powerpoint/2010/main" val="27964976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C9382D-DDBA-E44A-9C69-334536234AC6}" type="slidenum">
              <a:rPr lang="en-US" smtClean="0"/>
              <a:t>61</a:t>
            </a:fld>
            <a:endParaRPr lang="en-US"/>
          </a:p>
        </p:txBody>
      </p:sp>
    </p:spTree>
    <p:extLst>
      <p:ext uri="{BB962C8B-B14F-4D97-AF65-F5344CB8AC3E}">
        <p14:creationId xmlns:p14="http://schemas.microsoft.com/office/powerpoint/2010/main" val="39289202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C9382D-DDBA-E44A-9C69-334536234AC6}" type="slidenum">
              <a:rPr lang="en-US" smtClean="0"/>
              <a:t>62</a:t>
            </a:fld>
            <a:endParaRPr lang="en-US"/>
          </a:p>
        </p:txBody>
      </p:sp>
    </p:spTree>
    <p:extLst>
      <p:ext uri="{BB962C8B-B14F-4D97-AF65-F5344CB8AC3E}">
        <p14:creationId xmlns:p14="http://schemas.microsoft.com/office/powerpoint/2010/main" val="6375706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C9382D-DDBA-E44A-9C69-334536234AC6}" type="slidenum">
              <a:rPr lang="en-US" smtClean="0"/>
              <a:t>64</a:t>
            </a:fld>
            <a:endParaRPr lang="en-US"/>
          </a:p>
        </p:txBody>
      </p:sp>
    </p:spTree>
    <p:extLst>
      <p:ext uri="{BB962C8B-B14F-4D97-AF65-F5344CB8AC3E}">
        <p14:creationId xmlns:p14="http://schemas.microsoft.com/office/powerpoint/2010/main" val="9283142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C9382D-DDBA-E44A-9C69-334536234AC6}" type="slidenum">
              <a:rPr lang="en-US" smtClean="0"/>
              <a:t>65</a:t>
            </a:fld>
            <a:endParaRPr lang="en-US"/>
          </a:p>
        </p:txBody>
      </p:sp>
    </p:spTree>
    <p:extLst>
      <p:ext uri="{BB962C8B-B14F-4D97-AF65-F5344CB8AC3E}">
        <p14:creationId xmlns:p14="http://schemas.microsoft.com/office/powerpoint/2010/main" val="3208116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story, or both?</a:t>
            </a:r>
          </a:p>
        </p:txBody>
      </p:sp>
      <p:sp>
        <p:nvSpPr>
          <p:cNvPr id="4" name="Slide Number Placeholder 3"/>
          <p:cNvSpPr>
            <a:spLocks noGrp="1"/>
          </p:cNvSpPr>
          <p:nvPr>
            <p:ph type="sldNum" sz="quarter" idx="5"/>
          </p:nvPr>
        </p:nvSpPr>
        <p:spPr/>
        <p:txBody>
          <a:bodyPr/>
          <a:lstStyle/>
          <a:p>
            <a:fld id="{7DC9382D-DDBA-E44A-9C69-334536234AC6}" type="slidenum">
              <a:rPr lang="en-US" smtClean="0"/>
              <a:t>6</a:t>
            </a:fld>
            <a:endParaRPr lang="en-US"/>
          </a:p>
        </p:txBody>
      </p:sp>
    </p:spTree>
    <p:extLst>
      <p:ext uri="{BB962C8B-B14F-4D97-AF65-F5344CB8AC3E}">
        <p14:creationId xmlns:p14="http://schemas.microsoft.com/office/powerpoint/2010/main" val="1257142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F0BAEA26-2CDA-F349-B3DA-73C019607C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83107B57-42C7-3E44-8E3A-21F65ECC0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r>
              <a:rPr lang="en-US" sz="1200" kern="1200" dirty="0">
                <a:solidFill>
                  <a:schemeClr val="tx1"/>
                </a:solidFill>
                <a:effectLst/>
                <a:latin typeface="+mn-lt"/>
                <a:ea typeface="+mn-ea"/>
                <a:cs typeface="+mn-cs"/>
              </a:rPr>
              <a:t>Neuroscience of storytelling</a:t>
            </a:r>
          </a:p>
          <a:p>
            <a:pPr lvl="1"/>
            <a:r>
              <a:rPr lang="en-US" sz="1200" kern="1200" dirty="0">
                <a:solidFill>
                  <a:schemeClr val="tx1"/>
                </a:solidFill>
                <a:effectLst/>
                <a:latin typeface="+mn-lt"/>
                <a:ea typeface="+mn-ea"/>
                <a:cs typeface="+mn-cs"/>
              </a:rPr>
              <a:t>connects us, we like it, activates our brains in complex ways</a:t>
            </a:r>
          </a:p>
          <a:p>
            <a:endParaRPr lang="en-US" altLang="en-US" dirty="0"/>
          </a:p>
          <a:p>
            <a:r>
              <a:rPr lang="en-US" altLang="en-US" dirty="0"/>
              <a:t>https://</a:t>
            </a:r>
            <a:r>
              <a:rPr lang="en-US" altLang="en-US" dirty="0" err="1"/>
              <a:t>www.onespot.com</a:t>
            </a:r>
            <a:r>
              <a:rPr lang="en-US" altLang="en-US" dirty="0"/>
              <a:t>/blog/infographic-the-science-of-storytelling/</a:t>
            </a:r>
          </a:p>
          <a:p>
            <a:r>
              <a:rPr lang="en-US" altLang="en-US" dirty="0"/>
              <a:t>From the infographic "The Science of Storytelling," by </a:t>
            </a:r>
            <a:r>
              <a:rPr lang="en-US" altLang="en-US" dirty="0" err="1"/>
              <a:t>OneSpot</a:t>
            </a:r>
            <a:r>
              <a:rPr lang="en-US" altLang="en-US" dirty="0"/>
              <a:t>.</a:t>
            </a:r>
          </a:p>
        </p:txBody>
      </p:sp>
      <p:sp>
        <p:nvSpPr>
          <p:cNvPr id="18435" name="Slide Number Placeholder 3">
            <a:extLst>
              <a:ext uri="{FF2B5EF4-FFF2-40B4-BE49-F238E27FC236}">
                <a16:creationId xmlns:a16="http://schemas.microsoft.com/office/drawing/2014/main" id="{02FA7292-1C0A-244D-A2FF-7B9CBDAD5D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fld id="{16EC11FB-4FDC-DA41-AD65-9C3070D70FF2}" type="slidenum">
              <a:rPr lang="en-US" altLang="en-US" smtClean="0"/>
              <a:pPr/>
              <a:t>7</a:t>
            </a:fld>
            <a:endParaRPr lang="en-US" altLang="en-US"/>
          </a:p>
        </p:txBody>
      </p:sp>
    </p:spTree>
    <p:extLst>
      <p:ext uri="{BB962C8B-B14F-4D97-AF65-F5344CB8AC3E}">
        <p14:creationId xmlns:p14="http://schemas.microsoft.com/office/powerpoint/2010/main" val="3291830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 delivery of story from teller to audience</a:t>
            </a:r>
          </a:p>
          <a:p>
            <a:r>
              <a:rPr lang="en-US" dirty="0"/>
              <a:t>Emerges between</a:t>
            </a:r>
          </a:p>
          <a:p>
            <a:r>
              <a:rPr lang="en-US" dirty="0"/>
              <a:t>Roles can shift or switch, teller becomes listener</a:t>
            </a:r>
          </a:p>
          <a:p>
            <a:endParaRPr lang="en-US" dirty="0"/>
          </a:p>
          <a:p>
            <a:pPr lvl="0"/>
            <a:r>
              <a:rPr lang="en-US" sz="1200" kern="1200" dirty="0">
                <a:solidFill>
                  <a:schemeClr val="tx1"/>
                </a:solidFill>
                <a:effectLst/>
                <a:latin typeface="+mn-lt"/>
                <a:ea typeface="+mn-ea"/>
                <a:cs typeface="+mn-cs"/>
              </a:rPr>
              <a:t>Triangle, several things: </a:t>
            </a:r>
          </a:p>
          <a:p>
            <a:pPr lvl="1"/>
            <a:r>
              <a:rPr lang="en-US" sz="1200" kern="1200" dirty="0">
                <a:solidFill>
                  <a:schemeClr val="tx1"/>
                </a:solidFill>
                <a:effectLst/>
                <a:latin typeface="+mn-lt"/>
                <a:ea typeface="+mn-ea"/>
                <a:cs typeface="+mn-cs"/>
              </a:rPr>
              <a:t>Dynamic, story emerges between teller and audience. So practice.</a:t>
            </a:r>
          </a:p>
          <a:p>
            <a:pPr lvl="1"/>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Six relationships. For example, audience can see the teller’s relationship to the story. True whether it’s a data story or a culturally fake/authentic story, audience is aware</a:t>
            </a:r>
          </a:p>
        </p:txBody>
      </p:sp>
      <p:sp>
        <p:nvSpPr>
          <p:cNvPr id="4" name="Slide Number Placeholder 3"/>
          <p:cNvSpPr>
            <a:spLocks noGrp="1"/>
          </p:cNvSpPr>
          <p:nvPr>
            <p:ph type="sldNum" sz="quarter" idx="5"/>
          </p:nvPr>
        </p:nvSpPr>
        <p:spPr/>
        <p:txBody>
          <a:bodyPr/>
          <a:lstStyle/>
          <a:p>
            <a:fld id="{7DC9382D-DDBA-E44A-9C69-334536234AC6}" type="slidenum">
              <a:rPr lang="en-US" smtClean="0"/>
              <a:t>8</a:t>
            </a:fld>
            <a:endParaRPr lang="en-US"/>
          </a:p>
        </p:txBody>
      </p:sp>
    </p:spTree>
    <p:extLst>
      <p:ext uri="{BB962C8B-B14F-4D97-AF65-F5344CB8AC3E}">
        <p14:creationId xmlns:p14="http://schemas.microsoft.com/office/powerpoint/2010/main" val="3506412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C9382D-DDBA-E44A-9C69-334536234AC6}" type="slidenum">
              <a:rPr lang="en-US" smtClean="0"/>
              <a:t>9</a:t>
            </a:fld>
            <a:endParaRPr lang="en-US"/>
          </a:p>
        </p:txBody>
      </p:sp>
    </p:spTree>
    <p:extLst>
      <p:ext uri="{BB962C8B-B14F-4D97-AF65-F5344CB8AC3E}">
        <p14:creationId xmlns:p14="http://schemas.microsoft.com/office/powerpoint/2010/main" val="148487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to teller-our first goal</a:t>
            </a:r>
          </a:p>
          <a:p>
            <a:endParaRPr lang="en-US" dirty="0"/>
          </a:p>
        </p:txBody>
      </p:sp>
      <p:sp>
        <p:nvSpPr>
          <p:cNvPr id="4" name="Slide Number Placeholder 3"/>
          <p:cNvSpPr>
            <a:spLocks noGrp="1"/>
          </p:cNvSpPr>
          <p:nvPr>
            <p:ph type="sldNum" sz="quarter" idx="5"/>
          </p:nvPr>
        </p:nvSpPr>
        <p:spPr/>
        <p:txBody>
          <a:bodyPr/>
          <a:lstStyle/>
          <a:p>
            <a:fld id="{7DC9382D-DDBA-E44A-9C69-334536234AC6}" type="slidenum">
              <a:rPr lang="en-US" smtClean="0"/>
              <a:t>10</a:t>
            </a:fld>
            <a:endParaRPr lang="en-US"/>
          </a:p>
        </p:txBody>
      </p:sp>
    </p:spTree>
    <p:extLst>
      <p:ext uri="{BB962C8B-B14F-4D97-AF65-F5344CB8AC3E}">
        <p14:creationId xmlns:p14="http://schemas.microsoft.com/office/powerpoint/2010/main" val="2325115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806E9-F218-6245-8FC9-17675A2888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3FD6AA-C671-0043-A69A-0A2AE2AF1A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206D92-A596-4E4E-BD20-4D8D5CFF8072}"/>
              </a:ext>
            </a:extLst>
          </p:cNvPr>
          <p:cNvSpPr>
            <a:spLocks noGrp="1"/>
          </p:cNvSpPr>
          <p:nvPr>
            <p:ph type="dt" sz="half" idx="10"/>
          </p:nvPr>
        </p:nvSpPr>
        <p:spPr/>
        <p:txBody>
          <a:bodyPr/>
          <a:lstStyle/>
          <a:p>
            <a:fld id="{A5C37E5D-4FC4-E24D-A5C3-15724AED4466}" type="datetimeFigureOut">
              <a:rPr lang="en-US" smtClean="0"/>
              <a:t>5/24/23</a:t>
            </a:fld>
            <a:endParaRPr lang="en-US"/>
          </a:p>
        </p:txBody>
      </p:sp>
      <p:sp>
        <p:nvSpPr>
          <p:cNvPr id="5" name="Footer Placeholder 4">
            <a:extLst>
              <a:ext uri="{FF2B5EF4-FFF2-40B4-BE49-F238E27FC236}">
                <a16:creationId xmlns:a16="http://schemas.microsoft.com/office/drawing/2014/main" id="{5BC60EA0-7D0D-CD42-A52E-A9378BAF2E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84AFFB-62C2-F74F-BD7C-D605C79B384C}"/>
              </a:ext>
            </a:extLst>
          </p:cNvPr>
          <p:cNvSpPr>
            <a:spLocks noGrp="1"/>
          </p:cNvSpPr>
          <p:nvPr>
            <p:ph type="sldNum" sz="quarter" idx="12"/>
          </p:nvPr>
        </p:nvSpPr>
        <p:spPr/>
        <p:txBody>
          <a:bodyPr/>
          <a:lstStyle/>
          <a:p>
            <a:fld id="{E0B87FD9-3378-A544-B606-379662BFA036}" type="slidenum">
              <a:rPr lang="en-US" smtClean="0"/>
              <a:t>‹#›</a:t>
            </a:fld>
            <a:endParaRPr lang="en-US"/>
          </a:p>
        </p:txBody>
      </p:sp>
    </p:spTree>
    <p:extLst>
      <p:ext uri="{BB962C8B-B14F-4D97-AF65-F5344CB8AC3E}">
        <p14:creationId xmlns:p14="http://schemas.microsoft.com/office/powerpoint/2010/main" val="3594072906"/>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227E3-5BC3-B043-9758-C1200264F2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28012D-944D-5B45-BE6F-271AF773B87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854422-CEF0-734E-8F12-B99F87AD3826}"/>
              </a:ext>
            </a:extLst>
          </p:cNvPr>
          <p:cNvSpPr>
            <a:spLocks noGrp="1"/>
          </p:cNvSpPr>
          <p:nvPr>
            <p:ph type="dt" sz="half" idx="10"/>
          </p:nvPr>
        </p:nvSpPr>
        <p:spPr/>
        <p:txBody>
          <a:bodyPr/>
          <a:lstStyle/>
          <a:p>
            <a:fld id="{A5C37E5D-4FC4-E24D-A5C3-15724AED4466}" type="datetimeFigureOut">
              <a:rPr lang="en-US" smtClean="0"/>
              <a:t>5/24/23</a:t>
            </a:fld>
            <a:endParaRPr lang="en-US"/>
          </a:p>
        </p:txBody>
      </p:sp>
      <p:sp>
        <p:nvSpPr>
          <p:cNvPr id="5" name="Footer Placeholder 4">
            <a:extLst>
              <a:ext uri="{FF2B5EF4-FFF2-40B4-BE49-F238E27FC236}">
                <a16:creationId xmlns:a16="http://schemas.microsoft.com/office/drawing/2014/main" id="{7F06086B-1556-174B-BDE6-0B5240C541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4391B1-C172-7B42-AD5A-687FEFC8A96D}"/>
              </a:ext>
            </a:extLst>
          </p:cNvPr>
          <p:cNvSpPr>
            <a:spLocks noGrp="1"/>
          </p:cNvSpPr>
          <p:nvPr>
            <p:ph type="sldNum" sz="quarter" idx="12"/>
          </p:nvPr>
        </p:nvSpPr>
        <p:spPr/>
        <p:txBody>
          <a:bodyPr/>
          <a:lstStyle/>
          <a:p>
            <a:fld id="{E0B87FD9-3378-A544-B606-379662BFA036}" type="slidenum">
              <a:rPr lang="en-US" smtClean="0"/>
              <a:t>‹#›</a:t>
            </a:fld>
            <a:endParaRPr lang="en-US"/>
          </a:p>
        </p:txBody>
      </p:sp>
    </p:spTree>
    <p:extLst>
      <p:ext uri="{BB962C8B-B14F-4D97-AF65-F5344CB8AC3E}">
        <p14:creationId xmlns:p14="http://schemas.microsoft.com/office/powerpoint/2010/main" val="927926378"/>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CEB606-E818-5B41-BD67-D33E325286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41FD90-908C-DD4E-A6FA-B8CFC861D00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E73C7F-566F-2246-9A54-5BA14886893E}"/>
              </a:ext>
            </a:extLst>
          </p:cNvPr>
          <p:cNvSpPr>
            <a:spLocks noGrp="1"/>
          </p:cNvSpPr>
          <p:nvPr>
            <p:ph type="dt" sz="half" idx="10"/>
          </p:nvPr>
        </p:nvSpPr>
        <p:spPr/>
        <p:txBody>
          <a:bodyPr/>
          <a:lstStyle/>
          <a:p>
            <a:fld id="{A5C37E5D-4FC4-E24D-A5C3-15724AED4466}" type="datetimeFigureOut">
              <a:rPr lang="en-US" smtClean="0"/>
              <a:t>5/24/23</a:t>
            </a:fld>
            <a:endParaRPr lang="en-US"/>
          </a:p>
        </p:txBody>
      </p:sp>
      <p:sp>
        <p:nvSpPr>
          <p:cNvPr id="5" name="Footer Placeholder 4">
            <a:extLst>
              <a:ext uri="{FF2B5EF4-FFF2-40B4-BE49-F238E27FC236}">
                <a16:creationId xmlns:a16="http://schemas.microsoft.com/office/drawing/2014/main" id="{67E1BF30-0057-474D-B41A-193417CCC0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456E96-1E78-284A-BC78-3B915411330D}"/>
              </a:ext>
            </a:extLst>
          </p:cNvPr>
          <p:cNvSpPr>
            <a:spLocks noGrp="1"/>
          </p:cNvSpPr>
          <p:nvPr>
            <p:ph type="sldNum" sz="quarter" idx="12"/>
          </p:nvPr>
        </p:nvSpPr>
        <p:spPr/>
        <p:txBody>
          <a:bodyPr/>
          <a:lstStyle/>
          <a:p>
            <a:fld id="{E0B87FD9-3378-A544-B606-379662BFA036}" type="slidenum">
              <a:rPr lang="en-US" smtClean="0"/>
              <a:t>‹#›</a:t>
            </a:fld>
            <a:endParaRPr lang="en-US"/>
          </a:p>
        </p:txBody>
      </p:sp>
    </p:spTree>
    <p:extLst>
      <p:ext uri="{BB962C8B-B14F-4D97-AF65-F5344CB8AC3E}">
        <p14:creationId xmlns:p14="http://schemas.microsoft.com/office/powerpoint/2010/main" val="3219504849"/>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96A28-C95F-574F-92FE-646C7BE2C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46F9A0-0493-B240-9607-9B919AE46A2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9C64AB-D25B-3B46-9B66-0BCDFA5CA02D}"/>
              </a:ext>
            </a:extLst>
          </p:cNvPr>
          <p:cNvSpPr>
            <a:spLocks noGrp="1"/>
          </p:cNvSpPr>
          <p:nvPr>
            <p:ph type="dt" sz="half" idx="10"/>
          </p:nvPr>
        </p:nvSpPr>
        <p:spPr/>
        <p:txBody>
          <a:bodyPr/>
          <a:lstStyle/>
          <a:p>
            <a:fld id="{A5C37E5D-4FC4-E24D-A5C3-15724AED4466}" type="datetimeFigureOut">
              <a:rPr lang="en-US" smtClean="0"/>
              <a:t>5/24/23</a:t>
            </a:fld>
            <a:endParaRPr lang="en-US"/>
          </a:p>
        </p:txBody>
      </p:sp>
      <p:sp>
        <p:nvSpPr>
          <p:cNvPr id="5" name="Footer Placeholder 4">
            <a:extLst>
              <a:ext uri="{FF2B5EF4-FFF2-40B4-BE49-F238E27FC236}">
                <a16:creationId xmlns:a16="http://schemas.microsoft.com/office/drawing/2014/main" id="{DA336580-CD2F-FA4D-8DCD-8E5A3AECBC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8BD020-DC82-274E-914B-5DEBD3413245}"/>
              </a:ext>
            </a:extLst>
          </p:cNvPr>
          <p:cNvSpPr>
            <a:spLocks noGrp="1"/>
          </p:cNvSpPr>
          <p:nvPr>
            <p:ph type="sldNum" sz="quarter" idx="12"/>
          </p:nvPr>
        </p:nvSpPr>
        <p:spPr/>
        <p:txBody>
          <a:bodyPr/>
          <a:lstStyle/>
          <a:p>
            <a:fld id="{E0B87FD9-3378-A544-B606-379662BFA036}" type="slidenum">
              <a:rPr lang="en-US" smtClean="0"/>
              <a:t>‹#›</a:t>
            </a:fld>
            <a:endParaRPr lang="en-US"/>
          </a:p>
        </p:txBody>
      </p:sp>
    </p:spTree>
    <p:extLst>
      <p:ext uri="{BB962C8B-B14F-4D97-AF65-F5344CB8AC3E}">
        <p14:creationId xmlns:p14="http://schemas.microsoft.com/office/powerpoint/2010/main" val="819679460"/>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F1577-4A00-9D42-A791-4001909835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1C1E7D-4C75-B242-ABE8-84CCC9FCAB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D4D2272-AFE4-DB45-B3B3-EB3AB48399D5}"/>
              </a:ext>
            </a:extLst>
          </p:cNvPr>
          <p:cNvSpPr>
            <a:spLocks noGrp="1"/>
          </p:cNvSpPr>
          <p:nvPr>
            <p:ph type="dt" sz="half" idx="10"/>
          </p:nvPr>
        </p:nvSpPr>
        <p:spPr/>
        <p:txBody>
          <a:bodyPr/>
          <a:lstStyle/>
          <a:p>
            <a:fld id="{A5C37E5D-4FC4-E24D-A5C3-15724AED4466}" type="datetimeFigureOut">
              <a:rPr lang="en-US" smtClean="0"/>
              <a:t>5/24/23</a:t>
            </a:fld>
            <a:endParaRPr lang="en-US"/>
          </a:p>
        </p:txBody>
      </p:sp>
      <p:sp>
        <p:nvSpPr>
          <p:cNvPr id="5" name="Footer Placeholder 4">
            <a:extLst>
              <a:ext uri="{FF2B5EF4-FFF2-40B4-BE49-F238E27FC236}">
                <a16:creationId xmlns:a16="http://schemas.microsoft.com/office/drawing/2014/main" id="{C01F9E61-FECF-784C-9392-B701DBF2FB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48593D-FF62-2148-AF63-3DA7FE7268D9}"/>
              </a:ext>
            </a:extLst>
          </p:cNvPr>
          <p:cNvSpPr>
            <a:spLocks noGrp="1"/>
          </p:cNvSpPr>
          <p:nvPr>
            <p:ph type="sldNum" sz="quarter" idx="12"/>
          </p:nvPr>
        </p:nvSpPr>
        <p:spPr/>
        <p:txBody>
          <a:bodyPr/>
          <a:lstStyle/>
          <a:p>
            <a:fld id="{E0B87FD9-3378-A544-B606-379662BFA036}" type="slidenum">
              <a:rPr lang="en-US" smtClean="0"/>
              <a:t>‹#›</a:t>
            </a:fld>
            <a:endParaRPr lang="en-US"/>
          </a:p>
        </p:txBody>
      </p:sp>
    </p:spTree>
    <p:extLst>
      <p:ext uri="{BB962C8B-B14F-4D97-AF65-F5344CB8AC3E}">
        <p14:creationId xmlns:p14="http://schemas.microsoft.com/office/powerpoint/2010/main" val="3551803201"/>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8E3AD-81B3-F94B-8C2E-82385556A0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FA9F1F-0616-F040-A91D-FCFE5A0F463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25BD74-A479-B443-B5D4-2268AD2314C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7064F5-CD67-6F45-A4DE-50EBE6924112}"/>
              </a:ext>
            </a:extLst>
          </p:cNvPr>
          <p:cNvSpPr>
            <a:spLocks noGrp="1"/>
          </p:cNvSpPr>
          <p:nvPr>
            <p:ph type="dt" sz="half" idx="10"/>
          </p:nvPr>
        </p:nvSpPr>
        <p:spPr/>
        <p:txBody>
          <a:bodyPr/>
          <a:lstStyle/>
          <a:p>
            <a:fld id="{A5C37E5D-4FC4-E24D-A5C3-15724AED4466}" type="datetimeFigureOut">
              <a:rPr lang="en-US" smtClean="0"/>
              <a:t>5/24/23</a:t>
            </a:fld>
            <a:endParaRPr lang="en-US"/>
          </a:p>
        </p:txBody>
      </p:sp>
      <p:sp>
        <p:nvSpPr>
          <p:cNvPr id="6" name="Footer Placeholder 5">
            <a:extLst>
              <a:ext uri="{FF2B5EF4-FFF2-40B4-BE49-F238E27FC236}">
                <a16:creationId xmlns:a16="http://schemas.microsoft.com/office/drawing/2014/main" id="{99BEDA68-9141-6E46-A27C-5B0CD38CBF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86E1EC-3BB2-EC4D-9376-13C1DFFCDA68}"/>
              </a:ext>
            </a:extLst>
          </p:cNvPr>
          <p:cNvSpPr>
            <a:spLocks noGrp="1"/>
          </p:cNvSpPr>
          <p:nvPr>
            <p:ph type="sldNum" sz="quarter" idx="12"/>
          </p:nvPr>
        </p:nvSpPr>
        <p:spPr/>
        <p:txBody>
          <a:bodyPr/>
          <a:lstStyle/>
          <a:p>
            <a:fld id="{E0B87FD9-3378-A544-B606-379662BFA036}" type="slidenum">
              <a:rPr lang="en-US" smtClean="0"/>
              <a:t>‹#›</a:t>
            </a:fld>
            <a:endParaRPr lang="en-US"/>
          </a:p>
        </p:txBody>
      </p:sp>
    </p:spTree>
    <p:extLst>
      <p:ext uri="{BB962C8B-B14F-4D97-AF65-F5344CB8AC3E}">
        <p14:creationId xmlns:p14="http://schemas.microsoft.com/office/powerpoint/2010/main" val="652975539"/>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C92D7-088D-7F43-91D6-EA4FAF6483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79B433-4FA0-D841-9069-8F895D24C4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BCC5527-F033-3F44-AEB9-15B482BA522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3E91F5-FB29-6B45-806C-046AD013A8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9E99457-6EB8-0E48-A7EB-AA6956D1BA1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2ED81-0027-DF4E-B65D-D3B8A728F7BE}"/>
              </a:ext>
            </a:extLst>
          </p:cNvPr>
          <p:cNvSpPr>
            <a:spLocks noGrp="1"/>
          </p:cNvSpPr>
          <p:nvPr>
            <p:ph type="dt" sz="half" idx="10"/>
          </p:nvPr>
        </p:nvSpPr>
        <p:spPr/>
        <p:txBody>
          <a:bodyPr/>
          <a:lstStyle/>
          <a:p>
            <a:fld id="{A5C37E5D-4FC4-E24D-A5C3-15724AED4466}" type="datetimeFigureOut">
              <a:rPr lang="en-US" smtClean="0"/>
              <a:t>5/24/23</a:t>
            </a:fld>
            <a:endParaRPr lang="en-US"/>
          </a:p>
        </p:txBody>
      </p:sp>
      <p:sp>
        <p:nvSpPr>
          <p:cNvPr id="8" name="Footer Placeholder 7">
            <a:extLst>
              <a:ext uri="{FF2B5EF4-FFF2-40B4-BE49-F238E27FC236}">
                <a16:creationId xmlns:a16="http://schemas.microsoft.com/office/drawing/2014/main" id="{01AA7E23-8290-4649-9984-7728B1BEE3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397B37-065A-9C4F-8D11-F8F6DAA7D43B}"/>
              </a:ext>
            </a:extLst>
          </p:cNvPr>
          <p:cNvSpPr>
            <a:spLocks noGrp="1"/>
          </p:cNvSpPr>
          <p:nvPr>
            <p:ph type="sldNum" sz="quarter" idx="12"/>
          </p:nvPr>
        </p:nvSpPr>
        <p:spPr/>
        <p:txBody>
          <a:bodyPr/>
          <a:lstStyle/>
          <a:p>
            <a:fld id="{E0B87FD9-3378-A544-B606-379662BFA036}" type="slidenum">
              <a:rPr lang="en-US" smtClean="0"/>
              <a:t>‹#›</a:t>
            </a:fld>
            <a:endParaRPr lang="en-US"/>
          </a:p>
        </p:txBody>
      </p:sp>
    </p:spTree>
    <p:extLst>
      <p:ext uri="{BB962C8B-B14F-4D97-AF65-F5344CB8AC3E}">
        <p14:creationId xmlns:p14="http://schemas.microsoft.com/office/powerpoint/2010/main" val="3112350547"/>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E90C9-78B7-6540-B20E-09E080BD14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BB25B6-3A36-9B4D-AA75-E95F193636BE}"/>
              </a:ext>
            </a:extLst>
          </p:cNvPr>
          <p:cNvSpPr>
            <a:spLocks noGrp="1"/>
          </p:cNvSpPr>
          <p:nvPr>
            <p:ph type="dt" sz="half" idx="10"/>
          </p:nvPr>
        </p:nvSpPr>
        <p:spPr/>
        <p:txBody>
          <a:bodyPr/>
          <a:lstStyle/>
          <a:p>
            <a:fld id="{A5C37E5D-4FC4-E24D-A5C3-15724AED4466}" type="datetimeFigureOut">
              <a:rPr lang="en-US" smtClean="0"/>
              <a:t>5/24/23</a:t>
            </a:fld>
            <a:endParaRPr lang="en-US"/>
          </a:p>
        </p:txBody>
      </p:sp>
      <p:sp>
        <p:nvSpPr>
          <p:cNvPr id="4" name="Footer Placeholder 3">
            <a:extLst>
              <a:ext uri="{FF2B5EF4-FFF2-40B4-BE49-F238E27FC236}">
                <a16:creationId xmlns:a16="http://schemas.microsoft.com/office/drawing/2014/main" id="{20D6C4F1-C84F-8E4A-830E-92D3A80C58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C1482D-B9D5-B744-B1AB-3E286CB1DBB6}"/>
              </a:ext>
            </a:extLst>
          </p:cNvPr>
          <p:cNvSpPr>
            <a:spLocks noGrp="1"/>
          </p:cNvSpPr>
          <p:nvPr>
            <p:ph type="sldNum" sz="quarter" idx="12"/>
          </p:nvPr>
        </p:nvSpPr>
        <p:spPr/>
        <p:txBody>
          <a:bodyPr/>
          <a:lstStyle/>
          <a:p>
            <a:fld id="{E0B87FD9-3378-A544-B606-379662BFA036}" type="slidenum">
              <a:rPr lang="en-US" smtClean="0"/>
              <a:t>‹#›</a:t>
            </a:fld>
            <a:endParaRPr lang="en-US"/>
          </a:p>
        </p:txBody>
      </p:sp>
    </p:spTree>
    <p:extLst>
      <p:ext uri="{BB962C8B-B14F-4D97-AF65-F5344CB8AC3E}">
        <p14:creationId xmlns:p14="http://schemas.microsoft.com/office/powerpoint/2010/main" val="2521391869"/>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622E7C-5B78-7540-8815-B309FE36BB13}"/>
              </a:ext>
            </a:extLst>
          </p:cNvPr>
          <p:cNvSpPr>
            <a:spLocks noGrp="1"/>
          </p:cNvSpPr>
          <p:nvPr>
            <p:ph type="dt" sz="half" idx="10"/>
          </p:nvPr>
        </p:nvSpPr>
        <p:spPr/>
        <p:txBody>
          <a:bodyPr/>
          <a:lstStyle/>
          <a:p>
            <a:fld id="{A5C37E5D-4FC4-E24D-A5C3-15724AED4466}" type="datetimeFigureOut">
              <a:rPr lang="en-US" smtClean="0"/>
              <a:t>5/24/23</a:t>
            </a:fld>
            <a:endParaRPr lang="en-US"/>
          </a:p>
        </p:txBody>
      </p:sp>
      <p:sp>
        <p:nvSpPr>
          <p:cNvPr id="3" name="Footer Placeholder 2">
            <a:extLst>
              <a:ext uri="{FF2B5EF4-FFF2-40B4-BE49-F238E27FC236}">
                <a16:creationId xmlns:a16="http://schemas.microsoft.com/office/drawing/2014/main" id="{15FEC49D-B96D-2244-832D-B548FF1F70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E32297-D606-E548-AF77-09F8DB8F33AB}"/>
              </a:ext>
            </a:extLst>
          </p:cNvPr>
          <p:cNvSpPr>
            <a:spLocks noGrp="1"/>
          </p:cNvSpPr>
          <p:nvPr>
            <p:ph type="sldNum" sz="quarter" idx="12"/>
          </p:nvPr>
        </p:nvSpPr>
        <p:spPr/>
        <p:txBody>
          <a:bodyPr/>
          <a:lstStyle/>
          <a:p>
            <a:fld id="{E0B87FD9-3378-A544-B606-379662BFA036}" type="slidenum">
              <a:rPr lang="en-US" smtClean="0"/>
              <a:t>‹#›</a:t>
            </a:fld>
            <a:endParaRPr lang="en-US"/>
          </a:p>
        </p:txBody>
      </p:sp>
    </p:spTree>
    <p:extLst>
      <p:ext uri="{BB962C8B-B14F-4D97-AF65-F5344CB8AC3E}">
        <p14:creationId xmlns:p14="http://schemas.microsoft.com/office/powerpoint/2010/main" val="1481126654"/>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1661C-BBD2-1146-BE55-C8D87894D3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F0C7C7-219A-5645-A135-F30F80E315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A12474-C43E-9747-BB10-BF496A51CB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BBC030E-C178-E347-B9CC-58E88030AF8B}"/>
              </a:ext>
            </a:extLst>
          </p:cNvPr>
          <p:cNvSpPr>
            <a:spLocks noGrp="1"/>
          </p:cNvSpPr>
          <p:nvPr>
            <p:ph type="dt" sz="half" idx="10"/>
          </p:nvPr>
        </p:nvSpPr>
        <p:spPr/>
        <p:txBody>
          <a:bodyPr/>
          <a:lstStyle/>
          <a:p>
            <a:fld id="{A5C37E5D-4FC4-E24D-A5C3-15724AED4466}" type="datetimeFigureOut">
              <a:rPr lang="en-US" smtClean="0"/>
              <a:t>5/24/23</a:t>
            </a:fld>
            <a:endParaRPr lang="en-US"/>
          </a:p>
        </p:txBody>
      </p:sp>
      <p:sp>
        <p:nvSpPr>
          <p:cNvPr id="6" name="Footer Placeholder 5">
            <a:extLst>
              <a:ext uri="{FF2B5EF4-FFF2-40B4-BE49-F238E27FC236}">
                <a16:creationId xmlns:a16="http://schemas.microsoft.com/office/drawing/2014/main" id="{A90A2917-B366-F040-8185-F6EED58DFF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24CC17-F98C-5B49-910D-497539F2DE3F}"/>
              </a:ext>
            </a:extLst>
          </p:cNvPr>
          <p:cNvSpPr>
            <a:spLocks noGrp="1"/>
          </p:cNvSpPr>
          <p:nvPr>
            <p:ph type="sldNum" sz="quarter" idx="12"/>
          </p:nvPr>
        </p:nvSpPr>
        <p:spPr/>
        <p:txBody>
          <a:bodyPr/>
          <a:lstStyle/>
          <a:p>
            <a:fld id="{E0B87FD9-3378-A544-B606-379662BFA036}" type="slidenum">
              <a:rPr lang="en-US" smtClean="0"/>
              <a:t>‹#›</a:t>
            </a:fld>
            <a:endParaRPr lang="en-US"/>
          </a:p>
        </p:txBody>
      </p:sp>
    </p:spTree>
    <p:extLst>
      <p:ext uri="{BB962C8B-B14F-4D97-AF65-F5344CB8AC3E}">
        <p14:creationId xmlns:p14="http://schemas.microsoft.com/office/powerpoint/2010/main" val="2840154538"/>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25FA7-3D2F-CF41-9EAD-8E1CC8EFA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398B65-4E3C-7648-8D12-0F8858EA8F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41E1DB-BA47-A244-9588-CB9B655F98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95B100-9265-EB4D-9B6B-1089C59A196D}"/>
              </a:ext>
            </a:extLst>
          </p:cNvPr>
          <p:cNvSpPr>
            <a:spLocks noGrp="1"/>
          </p:cNvSpPr>
          <p:nvPr>
            <p:ph type="dt" sz="half" idx="10"/>
          </p:nvPr>
        </p:nvSpPr>
        <p:spPr/>
        <p:txBody>
          <a:bodyPr/>
          <a:lstStyle/>
          <a:p>
            <a:fld id="{A5C37E5D-4FC4-E24D-A5C3-15724AED4466}" type="datetimeFigureOut">
              <a:rPr lang="en-US" smtClean="0"/>
              <a:t>5/24/23</a:t>
            </a:fld>
            <a:endParaRPr lang="en-US"/>
          </a:p>
        </p:txBody>
      </p:sp>
      <p:sp>
        <p:nvSpPr>
          <p:cNvPr id="6" name="Footer Placeholder 5">
            <a:extLst>
              <a:ext uri="{FF2B5EF4-FFF2-40B4-BE49-F238E27FC236}">
                <a16:creationId xmlns:a16="http://schemas.microsoft.com/office/drawing/2014/main" id="{BCC11578-06CB-5A48-9C4C-530462671E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0A49CC-2B5C-1E47-AB12-FB309162D3A3}"/>
              </a:ext>
            </a:extLst>
          </p:cNvPr>
          <p:cNvSpPr>
            <a:spLocks noGrp="1"/>
          </p:cNvSpPr>
          <p:nvPr>
            <p:ph type="sldNum" sz="quarter" idx="12"/>
          </p:nvPr>
        </p:nvSpPr>
        <p:spPr/>
        <p:txBody>
          <a:bodyPr/>
          <a:lstStyle/>
          <a:p>
            <a:fld id="{E0B87FD9-3378-A544-B606-379662BFA036}" type="slidenum">
              <a:rPr lang="en-US" smtClean="0"/>
              <a:t>‹#›</a:t>
            </a:fld>
            <a:endParaRPr lang="en-US"/>
          </a:p>
        </p:txBody>
      </p:sp>
    </p:spTree>
    <p:extLst>
      <p:ext uri="{BB962C8B-B14F-4D97-AF65-F5344CB8AC3E}">
        <p14:creationId xmlns:p14="http://schemas.microsoft.com/office/powerpoint/2010/main" val="1698910716"/>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351C40-048F-974E-9CEB-E4FA89ECC3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909E48-765B-5B4C-AA81-BB0A051450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B12483-3847-9546-A74B-9B010526C5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C37E5D-4FC4-E24D-A5C3-15724AED4466}" type="datetimeFigureOut">
              <a:rPr lang="en-US" smtClean="0"/>
              <a:t>5/24/23</a:t>
            </a:fld>
            <a:endParaRPr lang="en-US"/>
          </a:p>
        </p:txBody>
      </p:sp>
      <p:sp>
        <p:nvSpPr>
          <p:cNvPr id="5" name="Footer Placeholder 4">
            <a:extLst>
              <a:ext uri="{FF2B5EF4-FFF2-40B4-BE49-F238E27FC236}">
                <a16:creationId xmlns:a16="http://schemas.microsoft.com/office/drawing/2014/main" id="{228C8A40-6A17-C543-B1F1-47C48D0285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9EE6A2-D5D3-E64C-BB13-AA40431DA0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B87FD9-3378-A544-B606-379662BFA036}" type="slidenum">
              <a:rPr lang="en-US" smtClean="0"/>
              <a:t>‹#›</a:t>
            </a:fld>
            <a:endParaRPr lang="en-US"/>
          </a:p>
        </p:txBody>
      </p:sp>
    </p:spTree>
    <p:extLst>
      <p:ext uri="{BB962C8B-B14F-4D97-AF65-F5344CB8AC3E}">
        <p14:creationId xmlns:p14="http://schemas.microsoft.com/office/powerpoint/2010/main" val="1381794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5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doi.org/10.2307/1345003" TargetMode="External"/><Relationship Id="rId2" Type="http://schemas.openxmlformats.org/officeDocument/2006/relationships/hyperlink" Target="https://doi.org/10.2307/537371"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49.jpg"/><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hyperlink" Target="https://uiucdstl.wixsite.com/uiucdstl" TargetMode="External"/><Relationship Id="rId5" Type="http://schemas.openxmlformats.org/officeDocument/2006/relationships/hyperlink" Target="https://www.linkedin.com/in/kate-mcdowell-86130122/" TargetMode="External"/><Relationship Id="rId4" Type="http://schemas.openxmlformats.org/officeDocument/2006/relationships/hyperlink" Target="mailto:kmcdowel@Illinois.edu"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jps.library.utoronto.ca/index.php/des/article/view/18630" TargetMode="External"/><Relationship Id="rId2" Type="http://schemas.openxmlformats.org/officeDocument/2006/relationships/hyperlink" Target="https://doi.org/10.1002/asi.24466"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archon.library.illinois.edu/ala/index.php?p=digitallibrary/digitalcontent&amp;id=2791"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www.nypl.org/blog/2021/03/01/nypls-augusta-braxton-baker-fighting-stereotypes-and-developing-diverse-collections"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doi.org/10.5860/crl.84.1.49"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s://informationmatters.org/2021/10/storytelling-as-information-part-2-future-s-dikw-research/" TargetMode="External"/><Relationship Id="rId5" Type="http://schemas.openxmlformats.org/officeDocument/2006/relationships/hyperlink" Target="https://informationmatters.org/2021/10/storytelling-as-information-part-1-the-s-dikw-framework/" TargetMode="External"/><Relationship Id="rId4" Type="http://schemas.openxmlformats.org/officeDocument/2006/relationships/hyperlink" Target="https://doi.org/10.1086/721391"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658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1666CB-F88E-36E4-FCF1-D7BA3FEEAE7D}"/>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dirty="0">
                <a:solidFill>
                  <a:srgbClr val="FFFFFF"/>
                </a:solidFill>
                <a:latin typeface="+mj-lt"/>
                <a:ea typeface="+mj-ea"/>
                <a:cs typeface="+mj-cs"/>
              </a:rPr>
              <a:t>New Directors’ Institute</a:t>
            </a:r>
            <a:br>
              <a:rPr lang="en-US" sz="2600" b="1" kern="1200" dirty="0">
                <a:solidFill>
                  <a:srgbClr val="FFFFFF"/>
                </a:solidFill>
                <a:latin typeface="+mj-lt"/>
                <a:ea typeface="+mj-ea"/>
                <a:cs typeface="+mj-cs"/>
              </a:rPr>
            </a:br>
            <a:r>
              <a:rPr lang="en-US" sz="2000" b="1" kern="1200" dirty="0">
                <a:solidFill>
                  <a:srgbClr val="FFFFFF"/>
                </a:solidFill>
                <a:latin typeface="+mj-lt"/>
                <a:ea typeface="+mj-ea"/>
                <a:cs typeface="+mj-cs"/>
              </a:rPr>
              <a:t>May 25, 2023</a:t>
            </a:r>
            <a:endParaRPr lang="en-US" sz="2600" b="1" kern="1200" dirty="0">
              <a:solidFill>
                <a:srgbClr val="FFFFFF"/>
              </a:solidFill>
              <a:latin typeface="+mj-lt"/>
              <a:ea typeface="+mj-ea"/>
              <a:cs typeface="+mj-cs"/>
            </a:endParaRPr>
          </a:p>
        </p:txBody>
      </p:sp>
      <p:sp>
        <p:nvSpPr>
          <p:cNvPr id="5" name="Rectangle 2">
            <a:extLst>
              <a:ext uri="{FF2B5EF4-FFF2-40B4-BE49-F238E27FC236}">
                <a16:creationId xmlns:a16="http://schemas.microsoft.com/office/drawing/2014/main" id="{CE07A62F-DACD-BD77-A33C-0E3F450B7309}"/>
              </a:ext>
            </a:extLst>
          </p:cNvPr>
          <p:cNvSpPr>
            <a:spLocks noChangeArrowheads="1"/>
          </p:cNvSpPr>
          <p:nvPr/>
        </p:nvSpPr>
        <p:spPr bwMode="auto">
          <a:xfrm>
            <a:off x="4182894" y="68103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image1.jpeg">
            <a:extLst>
              <a:ext uri="{FF2B5EF4-FFF2-40B4-BE49-F238E27FC236}">
                <a16:creationId xmlns:a16="http://schemas.microsoft.com/office/drawing/2014/main" id="{654F63A1-78AB-AC48-6E2A-FFBFD28560C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59732" y="4847811"/>
            <a:ext cx="8392188" cy="16375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erson wearing glasses&#10;&#10;Description automatically generated with medium confidence">
            <a:extLst>
              <a:ext uri="{FF2B5EF4-FFF2-40B4-BE49-F238E27FC236}">
                <a16:creationId xmlns:a16="http://schemas.microsoft.com/office/drawing/2014/main" id="{93162E7D-5255-8208-01F4-D427BE537921}"/>
              </a:ext>
            </a:extLst>
          </p:cNvPr>
          <p:cNvPicPr>
            <a:picLocks noChangeAspect="1"/>
          </p:cNvPicPr>
          <p:nvPr/>
        </p:nvPicPr>
        <p:blipFill>
          <a:blip r:embed="rId3"/>
          <a:stretch>
            <a:fillRect/>
          </a:stretch>
        </p:blipFill>
        <p:spPr>
          <a:xfrm>
            <a:off x="8553177" y="372689"/>
            <a:ext cx="3451434" cy="3346094"/>
          </a:xfrm>
          <a:prstGeom prst="rect">
            <a:avLst/>
          </a:prstGeom>
        </p:spPr>
      </p:pic>
      <p:sp>
        <p:nvSpPr>
          <p:cNvPr id="12" name="TextBox 11">
            <a:extLst>
              <a:ext uri="{FF2B5EF4-FFF2-40B4-BE49-F238E27FC236}">
                <a16:creationId xmlns:a16="http://schemas.microsoft.com/office/drawing/2014/main" id="{310B770C-0B89-D2F8-D2D2-FA940E29D946}"/>
              </a:ext>
            </a:extLst>
          </p:cNvPr>
          <p:cNvSpPr txBox="1"/>
          <p:nvPr/>
        </p:nvSpPr>
        <p:spPr>
          <a:xfrm>
            <a:off x="3641138" y="909637"/>
            <a:ext cx="4588461" cy="2585323"/>
          </a:xfrm>
          <a:prstGeom prst="rect">
            <a:avLst/>
          </a:prstGeom>
          <a:noFill/>
        </p:spPr>
        <p:txBody>
          <a:bodyPr wrap="square" rtlCol="0">
            <a:spAutoFit/>
          </a:bodyPr>
          <a:lstStyle/>
          <a:p>
            <a:pPr algn="ctr"/>
            <a:r>
              <a:rPr lang="en-US" sz="5400" b="1" dirty="0">
                <a:solidFill>
                  <a:srgbClr val="664D04"/>
                </a:solidFill>
                <a:latin typeface="Arial Rounded MT Bold" panose="020F0704030504030204" pitchFamily="34" charset="77"/>
              </a:rPr>
              <a:t>Library Storytelling with Data</a:t>
            </a:r>
          </a:p>
        </p:txBody>
      </p:sp>
    </p:spTree>
    <p:extLst>
      <p:ext uri="{BB962C8B-B14F-4D97-AF65-F5344CB8AC3E}">
        <p14:creationId xmlns:p14="http://schemas.microsoft.com/office/powerpoint/2010/main" val="1942450917"/>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652679-9880-794C-B122-CA585EA382B9}"/>
              </a:ext>
            </a:extLst>
          </p:cNvPr>
          <p:cNvPicPr>
            <a:picLocks noChangeAspect="1"/>
          </p:cNvPicPr>
          <p:nvPr/>
        </p:nvPicPr>
        <p:blipFill>
          <a:blip r:embed="rId3"/>
          <a:stretch>
            <a:fillRect/>
          </a:stretch>
        </p:blipFill>
        <p:spPr>
          <a:xfrm>
            <a:off x="5719482" y="480476"/>
            <a:ext cx="7502383" cy="5797296"/>
          </a:xfrm>
          <a:prstGeom prst="rect">
            <a:avLst/>
          </a:prstGeom>
        </p:spPr>
      </p:pic>
      <p:pic>
        <p:nvPicPr>
          <p:cNvPr id="4" name="Picture 3">
            <a:extLst>
              <a:ext uri="{FF2B5EF4-FFF2-40B4-BE49-F238E27FC236}">
                <a16:creationId xmlns:a16="http://schemas.microsoft.com/office/drawing/2014/main" id="{AD58E310-3657-194B-B91E-82CB3F118B7D}"/>
              </a:ext>
            </a:extLst>
          </p:cNvPr>
          <p:cNvPicPr>
            <a:picLocks noChangeAspect="1"/>
          </p:cNvPicPr>
          <p:nvPr/>
        </p:nvPicPr>
        <p:blipFill>
          <a:blip r:embed="rId4"/>
          <a:stretch>
            <a:fillRect/>
          </a:stretch>
        </p:blipFill>
        <p:spPr>
          <a:xfrm>
            <a:off x="-938425" y="480476"/>
            <a:ext cx="7590596" cy="5865460"/>
          </a:xfrm>
          <a:prstGeom prst="rect">
            <a:avLst/>
          </a:prstGeom>
        </p:spPr>
      </p:pic>
      <p:pic>
        <p:nvPicPr>
          <p:cNvPr id="6" name="Picture 5">
            <a:extLst>
              <a:ext uri="{FF2B5EF4-FFF2-40B4-BE49-F238E27FC236}">
                <a16:creationId xmlns:a16="http://schemas.microsoft.com/office/drawing/2014/main" id="{852FB276-B302-ED4A-A3DD-2DB456404593}"/>
              </a:ext>
            </a:extLst>
          </p:cNvPr>
          <p:cNvPicPr>
            <a:picLocks noChangeAspect="1"/>
          </p:cNvPicPr>
          <p:nvPr/>
        </p:nvPicPr>
        <p:blipFill>
          <a:blip r:embed="rId5"/>
          <a:stretch>
            <a:fillRect/>
          </a:stretch>
        </p:blipFill>
        <p:spPr>
          <a:xfrm rot="10800000">
            <a:off x="4932022" y="2103120"/>
            <a:ext cx="2319349" cy="1792224"/>
          </a:xfrm>
          <a:prstGeom prst="rect">
            <a:avLst/>
          </a:prstGeom>
        </p:spPr>
      </p:pic>
    </p:spTree>
    <p:extLst>
      <p:ext uri="{BB962C8B-B14F-4D97-AF65-F5344CB8AC3E}">
        <p14:creationId xmlns:p14="http://schemas.microsoft.com/office/powerpoint/2010/main" val="2996110055"/>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652679-9880-794C-B122-CA585EA382B9}"/>
              </a:ext>
            </a:extLst>
          </p:cNvPr>
          <p:cNvPicPr>
            <a:picLocks noChangeAspect="1"/>
          </p:cNvPicPr>
          <p:nvPr/>
        </p:nvPicPr>
        <p:blipFill>
          <a:blip r:embed="rId3"/>
          <a:stretch>
            <a:fillRect/>
          </a:stretch>
        </p:blipFill>
        <p:spPr>
          <a:xfrm>
            <a:off x="3601299" y="1794992"/>
            <a:ext cx="4589929" cy="3546763"/>
          </a:xfrm>
          <a:prstGeom prst="rect">
            <a:avLst/>
          </a:prstGeom>
        </p:spPr>
      </p:pic>
      <p:pic>
        <p:nvPicPr>
          <p:cNvPr id="4" name="Picture 3">
            <a:extLst>
              <a:ext uri="{FF2B5EF4-FFF2-40B4-BE49-F238E27FC236}">
                <a16:creationId xmlns:a16="http://schemas.microsoft.com/office/drawing/2014/main" id="{AD58E310-3657-194B-B91E-82CB3F118B7D}"/>
              </a:ext>
            </a:extLst>
          </p:cNvPr>
          <p:cNvPicPr>
            <a:picLocks noChangeAspect="1"/>
          </p:cNvPicPr>
          <p:nvPr/>
        </p:nvPicPr>
        <p:blipFill>
          <a:blip r:embed="rId4"/>
          <a:stretch>
            <a:fillRect/>
          </a:stretch>
        </p:blipFill>
        <p:spPr>
          <a:xfrm>
            <a:off x="-407900" y="1857894"/>
            <a:ext cx="3832591" cy="2961547"/>
          </a:xfrm>
          <a:prstGeom prst="rect">
            <a:avLst/>
          </a:prstGeom>
        </p:spPr>
      </p:pic>
      <p:pic>
        <p:nvPicPr>
          <p:cNvPr id="6" name="Picture 5">
            <a:extLst>
              <a:ext uri="{FF2B5EF4-FFF2-40B4-BE49-F238E27FC236}">
                <a16:creationId xmlns:a16="http://schemas.microsoft.com/office/drawing/2014/main" id="{852FB276-B302-ED4A-A3DD-2DB456404593}"/>
              </a:ext>
            </a:extLst>
          </p:cNvPr>
          <p:cNvPicPr>
            <a:picLocks noChangeAspect="1"/>
          </p:cNvPicPr>
          <p:nvPr/>
        </p:nvPicPr>
        <p:blipFill>
          <a:blip r:embed="rId5"/>
          <a:stretch>
            <a:fillRect/>
          </a:stretch>
        </p:blipFill>
        <p:spPr>
          <a:xfrm rot="10800000">
            <a:off x="2654627" y="2607148"/>
            <a:ext cx="1893346" cy="1463040"/>
          </a:xfrm>
          <a:prstGeom prst="rect">
            <a:avLst/>
          </a:prstGeom>
        </p:spPr>
      </p:pic>
      <p:pic>
        <p:nvPicPr>
          <p:cNvPr id="7" name="Picture 6">
            <a:extLst>
              <a:ext uri="{FF2B5EF4-FFF2-40B4-BE49-F238E27FC236}">
                <a16:creationId xmlns:a16="http://schemas.microsoft.com/office/drawing/2014/main" id="{1B77CC01-DE2F-ED4D-AE4F-76F56F2CCF50}"/>
              </a:ext>
            </a:extLst>
          </p:cNvPr>
          <p:cNvPicPr>
            <a:picLocks noChangeAspect="1"/>
          </p:cNvPicPr>
          <p:nvPr/>
        </p:nvPicPr>
        <p:blipFill>
          <a:blip r:embed="rId5"/>
          <a:stretch>
            <a:fillRect/>
          </a:stretch>
        </p:blipFill>
        <p:spPr>
          <a:xfrm rot="10800000">
            <a:off x="7244555" y="2607148"/>
            <a:ext cx="1893346" cy="1463040"/>
          </a:xfrm>
          <a:prstGeom prst="rect">
            <a:avLst/>
          </a:prstGeom>
        </p:spPr>
      </p:pic>
      <p:pic>
        <p:nvPicPr>
          <p:cNvPr id="9" name="Picture 8">
            <a:extLst>
              <a:ext uri="{FF2B5EF4-FFF2-40B4-BE49-F238E27FC236}">
                <a16:creationId xmlns:a16="http://schemas.microsoft.com/office/drawing/2014/main" id="{7BC5033A-A02C-CD42-96C0-79F38A5B810D}"/>
              </a:ext>
            </a:extLst>
          </p:cNvPr>
          <p:cNvPicPr>
            <a:picLocks noChangeAspect="1"/>
          </p:cNvPicPr>
          <p:nvPr/>
        </p:nvPicPr>
        <p:blipFill>
          <a:blip r:embed="rId3"/>
          <a:stretch>
            <a:fillRect/>
          </a:stretch>
        </p:blipFill>
        <p:spPr>
          <a:xfrm>
            <a:off x="8103278" y="1794991"/>
            <a:ext cx="4589929" cy="3546763"/>
          </a:xfrm>
          <a:prstGeom prst="rect">
            <a:avLst/>
          </a:prstGeom>
        </p:spPr>
      </p:pic>
    </p:spTree>
    <p:extLst>
      <p:ext uri="{BB962C8B-B14F-4D97-AF65-F5344CB8AC3E}">
        <p14:creationId xmlns:p14="http://schemas.microsoft.com/office/powerpoint/2010/main" val="135205849"/>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E09C7-0349-B440-B85E-FE7D3F1E6791}"/>
              </a:ext>
            </a:extLst>
          </p:cNvPr>
          <p:cNvSpPr>
            <a:spLocks noGrp="1"/>
          </p:cNvSpPr>
          <p:nvPr>
            <p:ph type="title"/>
          </p:nvPr>
        </p:nvSpPr>
        <p:spPr>
          <a:xfrm>
            <a:off x="773408" y="992094"/>
            <a:ext cx="3616913" cy="3868664"/>
          </a:xfrm>
        </p:spPr>
        <p:txBody>
          <a:bodyPr vert="horz" lIns="91440" tIns="45720" rIns="91440" bIns="45720" rtlCol="0" anchor="b">
            <a:normAutofit/>
          </a:bodyPr>
          <a:lstStyle/>
          <a:p>
            <a:pPr algn="ctr"/>
            <a:r>
              <a:rPr lang="en-US" sz="4000" dirty="0">
                <a:solidFill>
                  <a:srgbClr val="91651C"/>
                </a:solidFill>
                <a:latin typeface="Arial Rounded MT Bold" panose="020F0704030504030204" pitchFamily="34" charset="77"/>
              </a:rPr>
              <a:t>Water conservation</a:t>
            </a:r>
            <a:br>
              <a:rPr lang="en-US" sz="4000" dirty="0">
                <a:solidFill>
                  <a:srgbClr val="91651C"/>
                </a:solidFill>
                <a:latin typeface="Arial Rounded MT Bold" panose="020F0704030504030204" pitchFamily="34" charset="77"/>
              </a:rPr>
            </a:br>
            <a:r>
              <a:rPr lang="en-US" sz="4000" dirty="0">
                <a:solidFill>
                  <a:srgbClr val="91651C"/>
                </a:solidFill>
                <a:latin typeface="Arial Rounded MT Bold" panose="020F0704030504030204" pitchFamily="34" charset="77"/>
              </a:rPr>
              <a:t>&amp; </a:t>
            </a:r>
            <a:br>
              <a:rPr lang="en-US" sz="4000" dirty="0">
                <a:solidFill>
                  <a:srgbClr val="91651C"/>
                </a:solidFill>
                <a:latin typeface="Arial Rounded MT Bold" panose="020F0704030504030204" pitchFamily="34" charset="77"/>
              </a:rPr>
            </a:br>
            <a:r>
              <a:rPr lang="en-US" sz="4000" dirty="0">
                <a:solidFill>
                  <a:srgbClr val="91651C"/>
                </a:solidFill>
                <a:latin typeface="Arial Rounded MT Bold" panose="020F0704030504030204" pitchFamily="34" charset="77"/>
              </a:rPr>
              <a:t>n</a:t>
            </a:r>
            <a:r>
              <a:rPr lang="en-US" sz="4000" kern="1200" dirty="0">
                <a:solidFill>
                  <a:srgbClr val="91651C"/>
                </a:solidFill>
                <a:latin typeface="Arial Rounded MT Bold" panose="020F0704030504030204" pitchFamily="34" charset="77"/>
              </a:rPr>
              <a:t>ew river stories</a:t>
            </a:r>
          </a:p>
        </p:txBody>
      </p:sp>
      <p:pic>
        <p:nvPicPr>
          <p:cNvPr id="5" name="Content Placeholder 4">
            <a:extLst>
              <a:ext uri="{FF2B5EF4-FFF2-40B4-BE49-F238E27FC236}">
                <a16:creationId xmlns:a16="http://schemas.microsoft.com/office/drawing/2014/main" id="{EEDF9060-CC51-8F47-B50C-7350BB972251}"/>
              </a:ext>
            </a:extLst>
          </p:cNvPr>
          <p:cNvPicPr>
            <a:picLocks noGrp="1" noChangeAspect="1"/>
          </p:cNvPicPr>
          <p:nvPr>
            <p:ph idx="1"/>
          </p:nvPr>
        </p:nvPicPr>
        <p:blipFill>
          <a:blip r:embed="rId2"/>
          <a:stretch>
            <a:fillRect/>
          </a:stretch>
        </p:blipFill>
        <p:spPr>
          <a:xfrm>
            <a:off x="4390321" y="593725"/>
            <a:ext cx="5475012" cy="5670549"/>
          </a:xfrm>
          <a:prstGeom prst="rect">
            <a:avLst/>
          </a:prstGeom>
        </p:spPr>
      </p:pic>
    </p:spTree>
    <p:extLst>
      <p:ext uri="{BB962C8B-B14F-4D97-AF65-F5344CB8AC3E}">
        <p14:creationId xmlns:p14="http://schemas.microsoft.com/office/powerpoint/2010/main" val="4230046678"/>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ewspaper, bunch, white goods&#10;&#10;Description automatically generated">
            <a:extLst>
              <a:ext uri="{FF2B5EF4-FFF2-40B4-BE49-F238E27FC236}">
                <a16:creationId xmlns:a16="http://schemas.microsoft.com/office/drawing/2014/main" id="{3618FEF3-92A2-9434-FE1F-115D799F33FC}"/>
              </a:ext>
            </a:extLst>
          </p:cNvPr>
          <p:cNvPicPr>
            <a:picLocks noChangeAspect="1"/>
          </p:cNvPicPr>
          <p:nvPr/>
        </p:nvPicPr>
        <p:blipFill rotWithShape="1">
          <a:blip r:embed="rId2"/>
          <a:srcRect t="1494" r="1" b="8635"/>
          <a:stretch/>
        </p:blipFill>
        <p:spPr>
          <a:xfrm>
            <a:off x="637448" y="174018"/>
            <a:ext cx="11052043" cy="6431440"/>
          </a:xfrm>
          <a:prstGeom prst="rect">
            <a:avLst/>
          </a:prstGeom>
        </p:spPr>
      </p:pic>
    </p:spTree>
    <p:extLst>
      <p:ext uri="{BB962C8B-B14F-4D97-AF65-F5344CB8AC3E}">
        <p14:creationId xmlns:p14="http://schemas.microsoft.com/office/powerpoint/2010/main" val="530507484"/>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ECFE5C1-9EB1-F743-8E74-876A1C4D0B78}"/>
              </a:ext>
            </a:extLst>
          </p:cNvPr>
          <p:cNvSpPr>
            <a:spLocks noGrp="1"/>
          </p:cNvSpPr>
          <p:nvPr>
            <p:ph type="ctrTitle"/>
          </p:nvPr>
        </p:nvSpPr>
        <p:spPr>
          <a:xfrm>
            <a:off x="2555631" y="1441938"/>
            <a:ext cx="7080738" cy="3974124"/>
          </a:xfrm>
        </p:spPr>
        <p:txBody>
          <a:bodyPr vert="horz" lIns="91440" tIns="45720" rIns="91440" bIns="45720" rtlCol="0" anchor="ctr">
            <a:normAutofit/>
          </a:bodyPr>
          <a:lstStyle/>
          <a:p>
            <a:r>
              <a:rPr lang="en-US" sz="4400" b="1" dirty="0">
                <a:solidFill>
                  <a:schemeClr val="bg1">
                    <a:lumMod val="95000"/>
                    <a:lumOff val="5000"/>
                  </a:schemeClr>
                </a:solidFill>
                <a:latin typeface="Arial Rounded MT Bold" panose="020F0704030504030204" pitchFamily="34" charset="77"/>
              </a:rPr>
              <a:t>Critical Data Storytelling</a:t>
            </a:r>
            <a:br>
              <a:rPr lang="en-US" sz="4600" dirty="0">
                <a:solidFill>
                  <a:schemeClr val="bg1">
                    <a:lumMod val="95000"/>
                    <a:lumOff val="5000"/>
                  </a:schemeClr>
                </a:solidFill>
              </a:rPr>
            </a:br>
            <a:r>
              <a:rPr lang="en-US" sz="4600" dirty="0">
                <a:solidFill>
                  <a:schemeClr val="bg1">
                    <a:lumMod val="95000"/>
                    <a:lumOff val="5000"/>
                  </a:schemeClr>
                </a:solidFill>
              </a:rPr>
              <a:t>means advocating with stories based on data to make change toward equity and social justice</a:t>
            </a:r>
          </a:p>
        </p:txBody>
      </p:sp>
    </p:spTree>
    <p:extLst>
      <p:ext uri="{BB962C8B-B14F-4D97-AF65-F5344CB8AC3E}">
        <p14:creationId xmlns:p14="http://schemas.microsoft.com/office/powerpoint/2010/main" val="2254322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23BC0E-94BE-A7FA-4285-92C5DB2EC242}"/>
              </a:ext>
            </a:extLst>
          </p:cNvPr>
          <p:cNvSpPr>
            <a:spLocks noGrp="1"/>
          </p:cNvSpPr>
          <p:nvPr>
            <p:ph type="title"/>
          </p:nvPr>
        </p:nvSpPr>
        <p:spPr>
          <a:xfrm>
            <a:off x="640080" y="325369"/>
            <a:ext cx="4368602" cy="1956841"/>
          </a:xfrm>
        </p:spPr>
        <p:txBody>
          <a:bodyPr anchor="b">
            <a:normAutofit/>
          </a:bodyPr>
          <a:lstStyle/>
          <a:p>
            <a:r>
              <a:rPr lang="en-US" sz="4200"/>
              <a:t>Critical data storytelling is inspired by</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B99EA5B-BA95-BFC0-8C77-904A822167AA}"/>
              </a:ext>
            </a:extLst>
          </p:cNvPr>
          <p:cNvSpPr>
            <a:spLocks noGrp="1"/>
          </p:cNvSpPr>
          <p:nvPr>
            <p:ph idx="1"/>
          </p:nvPr>
        </p:nvSpPr>
        <p:spPr>
          <a:xfrm>
            <a:off x="640080" y="2872899"/>
            <a:ext cx="4243589" cy="3320668"/>
          </a:xfrm>
        </p:spPr>
        <p:txBody>
          <a:bodyPr>
            <a:normAutofit/>
          </a:bodyPr>
          <a:lstStyle/>
          <a:p>
            <a:r>
              <a:rPr lang="en-US" sz="2200" dirty="0">
                <a:effectLst/>
              </a:rPr>
              <a:t>W.E.B. Du </a:t>
            </a:r>
            <a:r>
              <a:rPr lang="en-US" sz="2200" dirty="0" err="1">
                <a:effectLst/>
              </a:rPr>
              <a:t>Bois</a:t>
            </a:r>
            <a:r>
              <a:rPr lang="en-US" sz="2200" dirty="0">
                <a:effectLst/>
              </a:rPr>
              <a:t>, </a:t>
            </a:r>
            <a:r>
              <a:rPr lang="en-US" sz="2200" i="1" dirty="0">
                <a:effectLst/>
              </a:rPr>
              <a:t>W.E.B. Du </a:t>
            </a:r>
            <a:r>
              <a:rPr lang="en-US" sz="2200" i="1" dirty="0" err="1">
                <a:effectLst/>
              </a:rPr>
              <a:t>Bois’s</a:t>
            </a:r>
            <a:r>
              <a:rPr lang="en-US" sz="2200" i="1" dirty="0">
                <a:effectLst/>
              </a:rPr>
              <a:t> Data Portraits: Visualizing Black America : The Color Line at the Turn of the Twentieth Century </a:t>
            </a:r>
          </a:p>
          <a:p>
            <a:r>
              <a:rPr lang="en-US" sz="2200" dirty="0"/>
              <a:t>Catherine </a:t>
            </a:r>
            <a:r>
              <a:rPr lang="en-US" sz="2200" dirty="0" err="1"/>
              <a:t>D’Ignazio</a:t>
            </a:r>
            <a:r>
              <a:rPr lang="en-US" sz="2200" dirty="0"/>
              <a:t> and Lauren F. Klein, </a:t>
            </a:r>
            <a:r>
              <a:rPr lang="en-US" sz="2200" i="1" dirty="0"/>
              <a:t>Data Feminism</a:t>
            </a:r>
            <a:endParaRPr lang="en-US" sz="2200" dirty="0"/>
          </a:p>
        </p:txBody>
      </p:sp>
      <p:pic>
        <p:nvPicPr>
          <p:cNvPr id="5" name="Picture 4" descr="Shape&#10;&#10;Description automatically generated with medium confidence">
            <a:extLst>
              <a:ext uri="{FF2B5EF4-FFF2-40B4-BE49-F238E27FC236}">
                <a16:creationId xmlns:a16="http://schemas.microsoft.com/office/drawing/2014/main" id="{DDFDF6AB-42A9-FACE-A462-1934E8AF8BCF}"/>
              </a:ext>
            </a:extLst>
          </p:cNvPr>
          <p:cNvPicPr>
            <a:picLocks noChangeAspect="1"/>
          </p:cNvPicPr>
          <p:nvPr/>
        </p:nvPicPr>
        <p:blipFill rotWithShape="1">
          <a:blip r:embed="rId2"/>
          <a:srcRect l="11496" r="1327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3176706"/>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BDAC5B6-20CE-447F-8BA1-F2274AC7A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1D22B31-BF8F-446B-9009-8A251FB17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3094406 w 12192000"/>
              <a:gd name="connsiteY0" fmla="*/ 283966 h 6858000"/>
              <a:gd name="connsiteX1" fmla="*/ 3038833 w 12192000"/>
              <a:gd name="connsiteY1" fmla="*/ 309661 h 6858000"/>
              <a:gd name="connsiteX2" fmla="*/ 3348384 w 12192000"/>
              <a:gd name="connsiteY2" fmla="*/ 406000 h 6858000"/>
              <a:gd name="connsiteX3" fmla="*/ 2864309 w 12192000"/>
              <a:gd name="connsiteY3" fmla="*/ 355295 h 6858000"/>
              <a:gd name="connsiteX4" fmla="*/ 2856039 w 12192000"/>
              <a:gd name="connsiteY4" fmla="*/ 388058 h 6858000"/>
              <a:gd name="connsiteX5" fmla="*/ 3405794 w 12192000"/>
              <a:gd name="connsiteY5" fmla="*/ 512089 h 6858000"/>
              <a:gd name="connsiteX6" fmla="*/ 3356651 w 12192000"/>
              <a:gd name="connsiteY6" fmla="*/ 531204 h 6858000"/>
              <a:gd name="connsiteX7" fmla="*/ 3064552 w 12192000"/>
              <a:gd name="connsiteY7" fmla="*/ 483228 h 6858000"/>
              <a:gd name="connsiteX8" fmla="*/ 3005765 w 12192000"/>
              <a:gd name="connsiteY8" fmla="*/ 495708 h 6858000"/>
              <a:gd name="connsiteX9" fmla="*/ 3034700 w 12192000"/>
              <a:gd name="connsiteY9" fmla="*/ 553823 h 6858000"/>
              <a:gd name="connsiteX10" fmla="*/ 3161459 w 12192000"/>
              <a:gd name="connsiteY10" fmla="*/ 576445 h 6858000"/>
              <a:gd name="connsiteX11" fmla="*/ 3358949 w 12192000"/>
              <a:gd name="connsiteY11" fmla="*/ 712961 h 6858000"/>
              <a:gd name="connsiteX12" fmla="*/ 3059960 w 12192000"/>
              <a:gd name="connsiteY12" fmla="*/ 696576 h 6858000"/>
              <a:gd name="connsiteX13" fmla="*/ 3007143 w 12192000"/>
              <a:gd name="connsiteY13" fmla="*/ 729732 h 6858000"/>
              <a:gd name="connsiteX14" fmla="*/ 2986935 w 12192000"/>
              <a:gd name="connsiteY14" fmla="*/ 772635 h 6858000"/>
              <a:gd name="connsiteX15" fmla="*/ 2871197 w 12192000"/>
              <a:gd name="connsiteY15" fmla="*/ 808127 h 6858000"/>
              <a:gd name="connsiteX16" fmla="*/ 3053071 w 12192000"/>
              <a:gd name="connsiteY16" fmla="*/ 847913 h 6858000"/>
              <a:gd name="connsiteX17" fmla="*/ 2858796 w 12192000"/>
              <a:gd name="connsiteY17" fmla="*/ 847913 h 6858000"/>
              <a:gd name="connsiteX18" fmla="*/ 2635588 w 12192000"/>
              <a:gd name="connsiteY18" fmla="*/ 820611 h 6858000"/>
              <a:gd name="connsiteX19" fmla="*/ 2397683 w 12192000"/>
              <a:gd name="connsiteY19" fmla="*/ 829190 h 6858000"/>
              <a:gd name="connsiteX20" fmla="*/ 1921874 w 12192000"/>
              <a:gd name="connsiteY20" fmla="*/ 778877 h 6858000"/>
              <a:gd name="connsiteX21" fmla="*/ 1695450 w 12192000"/>
              <a:gd name="connsiteY21" fmla="*/ 782386 h 6858000"/>
              <a:gd name="connsiteX22" fmla="*/ 2954324 w 12192000"/>
              <a:gd name="connsiteY22" fmla="*/ 1120940 h 6858000"/>
              <a:gd name="connsiteX23" fmla="*/ 2890028 w 12192000"/>
              <a:gd name="connsiteY23" fmla="*/ 1195435 h 6858000"/>
              <a:gd name="connsiteX24" fmla="*/ 3153652 w 12192000"/>
              <a:gd name="connsiteY24" fmla="*/ 1276563 h 6858000"/>
              <a:gd name="connsiteX25" fmla="*/ 3218410 w 12192000"/>
              <a:gd name="connsiteY25" fmla="*/ 1356911 h 6858000"/>
              <a:gd name="connsiteX26" fmla="*/ 3137118 w 12192000"/>
              <a:gd name="connsiteY26" fmla="*/ 1349891 h 6858000"/>
              <a:gd name="connsiteX27" fmla="*/ 3067309 w 12192000"/>
              <a:gd name="connsiteY27" fmla="*/ 1365102 h 6858000"/>
              <a:gd name="connsiteX28" fmla="*/ 3096243 w 12192000"/>
              <a:gd name="connsiteY28" fmla="*/ 1467292 h 6858000"/>
              <a:gd name="connsiteX29" fmla="*/ 3468716 w 12192000"/>
              <a:gd name="connsiteY29" fmla="*/ 1599125 h 6858000"/>
              <a:gd name="connsiteX30" fmla="*/ 3502241 w 12192000"/>
              <a:gd name="connsiteY30" fmla="*/ 1642029 h 6858000"/>
              <a:gd name="connsiteX31" fmla="*/ 3457692 w 12192000"/>
              <a:gd name="connsiteY31" fmla="*/ 1672453 h 6858000"/>
              <a:gd name="connsiteX32" fmla="*/ 3337362 w 12192000"/>
              <a:gd name="connsiteY32" fmla="*/ 1688053 h 6858000"/>
              <a:gd name="connsiteX33" fmla="*/ 3505915 w 12192000"/>
              <a:gd name="connsiteY33" fmla="*/ 1834318 h 6858000"/>
              <a:gd name="connsiteX34" fmla="*/ 3567458 w 12192000"/>
              <a:gd name="connsiteY34" fmla="*/ 1874880 h 6858000"/>
              <a:gd name="connsiteX35" fmla="*/ 3672634 w 12192000"/>
              <a:gd name="connsiteY35" fmla="*/ 1937678 h 6858000"/>
              <a:gd name="connsiteX36" fmla="*/ 3674470 w 12192000"/>
              <a:gd name="connsiteY36" fmla="*/ 1956789 h 6858000"/>
              <a:gd name="connsiteX37" fmla="*/ 3531176 w 12192000"/>
              <a:gd name="connsiteY37" fmla="*/ 2024266 h 6858000"/>
              <a:gd name="connsiteX38" fmla="*/ 3272604 w 12192000"/>
              <a:gd name="connsiteY38" fmla="*/ 2005933 h 6858000"/>
              <a:gd name="connsiteX39" fmla="*/ 3654720 w 12192000"/>
              <a:gd name="connsiteY39" fmla="*/ 2106564 h 6858000"/>
              <a:gd name="connsiteX40" fmla="*/ 2417892 w 12192000"/>
              <a:gd name="connsiteY40" fmla="*/ 1866690 h 6858000"/>
              <a:gd name="connsiteX41" fmla="*/ 2496888 w 12192000"/>
              <a:gd name="connsiteY41" fmla="*/ 1929487 h 6858000"/>
              <a:gd name="connsiteX42" fmla="*/ 2929526 w 12192000"/>
              <a:gd name="connsiteY42" fmla="*/ 2094862 h 6858000"/>
              <a:gd name="connsiteX43" fmla="*/ 3052152 w 12192000"/>
              <a:gd name="connsiteY43" fmla="*/ 2198613 h 6858000"/>
              <a:gd name="connsiteX44" fmla="*/ 3180748 w 12192000"/>
              <a:gd name="connsiteY44" fmla="*/ 2255948 h 6858000"/>
              <a:gd name="connsiteX45" fmla="*/ 3361244 w 12192000"/>
              <a:gd name="connsiteY45" fmla="*/ 2254777 h 6858000"/>
              <a:gd name="connsiteX46" fmla="*/ 3489382 w 12192000"/>
              <a:gd name="connsiteY46" fmla="*/ 2342926 h 6858000"/>
              <a:gd name="connsiteX47" fmla="*/ 3355733 w 12192000"/>
              <a:gd name="connsiteY47" fmla="*/ 2361649 h 6858000"/>
              <a:gd name="connsiteX48" fmla="*/ 3199121 w 12192000"/>
              <a:gd name="connsiteY48" fmla="*/ 2347216 h 6858000"/>
              <a:gd name="connsiteX49" fmla="*/ 2861091 w 12192000"/>
              <a:gd name="connsiteY49" fmla="*/ 2351896 h 6858000"/>
              <a:gd name="connsiteX50" fmla="*/ 2667278 w 12192000"/>
              <a:gd name="connsiteY50" fmla="*/ 2369058 h 6858000"/>
              <a:gd name="connsiteX51" fmla="*/ 2221781 w 12192000"/>
              <a:gd name="connsiteY51" fmla="*/ 2339805 h 6858000"/>
              <a:gd name="connsiteX52" fmla="*/ 2247961 w 12192000"/>
              <a:gd name="connsiteY52" fmla="*/ 2414693 h 6858000"/>
              <a:gd name="connsiteX53" fmla="*/ 2231425 w 12192000"/>
              <a:gd name="connsiteY53" fmla="*/ 2479828 h 6858000"/>
              <a:gd name="connsiteX54" fmla="*/ 2224996 w 12192000"/>
              <a:gd name="connsiteY54" fmla="*/ 2621414 h 6858000"/>
              <a:gd name="connsiteX55" fmla="*/ 2229131 w 12192000"/>
              <a:gd name="connsiteY55" fmla="*/ 2644426 h 6858000"/>
              <a:gd name="connsiteX56" fmla="*/ 2129466 w 12192000"/>
              <a:gd name="connsiteY56" fmla="*/ 2659247 h 6858000"/>
              <a:gd name="connsiteX57" fmla="*/ 2723312 w 12192000"/>
              <a:gd name="connsiteY57" fmla="*/ 2953726 h 6858000"/>
              <a:gd name="connsiteX58" fmla="*/ 2326496 w 12192000"/>
              <a:gd name="connsiteY58" fmla="*/ 2878838 h 6858000"/>
              <a:gd name="connsiteX59" fmla="*/ 2272759 w 12192000"/>
              <a:gd name="connsiteY59" fmla="*/ 3002480 h 6858000"/>
              <a:gd name="connsiteX60" fmla="*/ 2459226 w 12192000"/>
              <a:gd name="connsiteY60" fmla="*/ 3112471 h 6858000"/>
              <a:gd name="connsiteX61" fmla="*/ 2528117 w 12192000"/>
              <a:gd name="connsiteY61" fmla="*/ 3330111 h 6858000"/>
              <a:gd name="connsiteX62" fmla="*/ 2494590 w 12192000"/>
              <a:gd name="connsiteY62" fmla="*/ 3529029 h 6858000"/>
              <a:gd name="connsiteX63" fmla="*/ 2414677 w 12192000"/>
              <a:gd name="connsiteY63" fmla="*/ 3592215 h 6858000"/>
              <a:gd name="connsiteX64" fmla="*/ 2298940 w 12192000"/>
              <a:gd name="connsiteY64" fmla="*/ 3705716 h 6858000"/>
              <a:gd name="connsiteX65" fmla="*/ 2227294 w 12192000"/>
              <a:gd name="connsiteY65" fmla="*/ 3775921 h 6858000"/>
              <a:gd name="connsiteX66" fmla="*/ 1978366 w 12192000"/>
              <a:gd name="connsiteY66" fmla="*/ 3748620 h 6858000"/>
              <a:gd name="connsiteX67" fmla="*/ 2310421 w 12192000"/>
              <a:gd name="connsiteY67" fmla="*/ 3926868 h 6858000"/>
              <a:gd name="connsiteX68" fmla="*/ 2041285 w 12192000"/>
              <a:gd name="connsiteY68" fmla="*/ 3904635 h 6858000"/>
              <a:gd name="connsiteX69" fmla="*/ 1953565 w 12192000"/>
              <a:gd name="connsiteY69" fmla="*/ 3917116 h 6858000"/>
              <a:gd name="connsiteX70" fmla="*/ 2003623 w 12192000"/>
              <a:gd name="connsiteY70" fmla="*/ 3974842 h 6858000"/>
              <a:gd name="connsiteX71" fmla="*/ 2201114 w 12192000"/>
              <a:gd name="connsiteY71" fmla="*/ 4072742 h 6858000"/>
              <a:gd name="connsiteX72" fmla="*/ 2608032 w 12192000"/>
              <a:gd name="connsiteY72" fmla="*/ 4337967 h 6858000"/>
              <a:gd name="connsiteX73" fmla="*/ 2213973 w 12192000"/>
              <a:gd name="connsiteY73" fmla="*/ 4216277 h 6858000"/>
              <a:gd name="connsiteX74" fmla="*/ 2629158 w 12192000"/>
              <a:gd name="connsiteY74" fmla="*/ 4488911 h 6858000"/>
              <a:gd name="connsiteX75" fmla="*/ 2721471 w 12192000"/>
              <a:gd name="connsiteY75" fmla="*/ 4579399 h 6858000"/>
              <a:gd name="connsiteX76" fmla="*/ 2907939 w 12192000"/>
              <a:gd name="connsiteY76" fmla="*/ 4804062 h 6858000"/>
              <a:gd name="connsiteX77" fmla="*/ 2898753 w 12192000"/>
              <a:gd name="connsiteY77" fmla="*/ 4829414 h 6858000"/>
              <a:gd name="connsiteX78" fmla="*/ 2683352 w 12192000"/>
              <a:gd name="connsiteY78" fmla="*/ 4793141 h 6858000"/>
              <a:gd name="connsiteX79" fmla="*/ 2962594 w 12192000"/>
              <a:gd name="connsiteY79" fmla="*/ 4981920 h 6858000"/>
              <a:gd name="connsiteX80" fmla="*/ 3251019 w 12192000"/>
              <a:gd name="connsiteY80" fmla="*/ 5127012 h 6858000"/>
              <a:gd name="connsiteX81" fmla="*/ 3046180 w 12192000"/>
              <a:gd name="connsiteY81" fmla="*/ 5104781 h 6858000"/>
              <a:gd name="connsiteX82" fmla="*/ 2764646 w 12192000"/>
              <a:gd name="connsiteY82" fmla="*/ 5021703 h 6858000"/>
              <a:gd name="connsiteX83" fmla="*/ 2666820 w 12192000"/>
              <a:gd name="connsiteY83" fmla="*/ 5052905 h 6858000"/>
              <a:gd name="connsiteX84" fmla="*/ 2933657 w 12192000"/>
              <a:gd name="connsiteY84" fmla="*/ 5190198 h 6858000"/>
              <a:gd name="connsiteX85" fmla="*/ 3086598 w 12192000"/>
              <a:gd name="connsiteY85" fmla="*/ 5253776 h 6858000"/>
              <a:gd name="connsiteX86" fmla="*/ 3147680 w 12192000"/>
              <a:gd name="connsiteY86" fmla="*/ 5302531 h 6858000"/>
              <a:gd name="connsiteX87" fmla="*/ 3322204 w 12192000"/>
              <a:gd name="connsiteY87" fmla="*/ 5476487 h 6858000"/>
              <a:gd name="connsiteX88" fmla="*/ 3834758 w 12192000"/>
              <a:gd name="connsiteY88" fmla="*/ 5666434 h 6858000"/>
              <a:gd name="connsiteX89" fmla="*/ 4314240 w 12192000"/>
              <a:gd name="connsiteY89" fmla="*/ 5902409 h 6858000"/>
              <a:gd name="connsiteX90" fmla="*/ 4688552 w 12192000"/>
              <a:gd name="connsiteY90" fmla="*/ 6049453 h 6858000"/>
              <a:gd name="connsiteX91" fmla="*/ 5634660 w 12192000"/>
              <a:gd name="connsiteY91" fmla="*/ 6238620 h 6858000"/>
              <a:gd name="connsiteX92" fmla="*/ 9222980 w 12192000"/>
              <a:gd name="connsiteY92" fmla="*/ 4955397 h 6858000"/>
              <a:gd name="connsiteX93" fmla="*/ 9268448 w 12192000"/>
              <a:gd name="connsiteY93" fmla="*/ 4917173 h 6858000"/>
              <a:gd name="connsiteX94" fmla="*/ 9442512 w 12192000"/>
              <a:gd name="connsiteY94" fmla="*/ 4773251 h 6858000"/>
              <a:gd name="connsiteX95" fmla="*/ 9590400 w 12192000"/>
              <a:gd name="connsiteY95" fmla="*/ 4643756 h 6858000"/>
              <a:gd name="connsiteX96" fmla="*/ 9513242 w 12192000"/>
              <a:gd name="connsiteY96" fmla="*/ 4600073 h 6858000"/>
              <a:gd name="connsiteX97" fmla="*/ 9617498 w 12192000"/>
              <a:gd name="connsiteY97" fmla="*/ 4476430 h 6858000"/>
              <a:gd name="connsiteX98" fmla="*/ 9949094 w 12192000"/>
              <a:gd name="connsiteY98" fmla="*/ 4095364 h 6858000"/>
              <a:gd name="connsiteX99" fmla="*/ 10094686 w 12192000"/>
              <a:gd name="connsiteY99" fmla="*/ 4011507 h 6858000"/>
              <a:gd name="connsiteX100" fmla="*/ 10271967 w 12192000"/>
              <a:gd name="connsiteY100" fmla="*/ 3800497 h 6858000"/>
              <a:gd name="connsiteX101" fmla="*/ 10297226 w 12192000"/>
              <a:gd name="connsiteY101" fmla="*/ 3751742 h 6858000"/>
              <a:gd name="connsiteX102" fmla="*/ 10260943 w 12192000"/>
              <a:gd name="connsiteY102" fmla="*/ 3689723 h 6858000"/>
              <a:gd name="connsiteX103" fmla="*/ 10233847 w 12192000"/>
              <a:gd name="connsiteY103" fmla="*/ 3627319 h 6858000"/>
              <a:gd name="connsiteX104" fmla="*/ 10269209 w 12192000"/>
              <a:gd name="connsiteY104" fmla="*/ 3608986 h 6858000"/>
              <a:gd name="connsiteX105" fmla="*/ 10496550 w 12192000"/>
              <a:gd name="connsiteY105" fmla="*/ 3577393 h 6858000"/>
              <a:gd name="connsiteX106" fmla="*/ 10364738 w 12192000"/>
              <a:gd name="connsiteY106" fmla="*/ 3458823 h 6858000"/>
              <a:gd name="connsiteX107" fmla="*/ 10132346 w 12192000"/>
              <a:gd name="connsiteY107" fmla="*/ 3282137 h 6858000"/>
              <a:gd name="connsiteX108" fmla="*/ 10026712 w 12192000"/>
              <a:gd name="connsiteY108" fmla="*/ 3156543 h 6858000"/>
              <a:gd name="connsiteX109" fmla="*/ 10014312 w 12192000"/>
              <a:gd name="connsiteY109" fmla="*/ 3044213 h 6858000"/>
              <a:gd name="connsiteX110" fmla="*/ 9806718 w 12192000"/>
              <a:gd name="connsiteY110" fmla="*/ 2977907 h 6858000"/>
              <a:gd name="connsiteX111" fmla="*/ 10001912 w 12192000"/>
              <a:gd name="connsiteY111" fmla="*/ 2740374 h 6858000"/>
              <a:gd name="connsiteX112" fmla="*/ 10021662 w 12192000"/>
              <a:gd name="connsiteY112" fmla="*/ 2691231 h 6858000"/>
              <a:gd name="connsiteX113" fmla="*/ 9904546 w 12192000"/>
              <a:gd name="connsiteY113" fmla="*/ 2515322 h 6858000"/>
              <a:gd name="connsiteX114" fmla="*/ 9885256 w 12192000"/>
              <a:gd name="connsiteY114" fmla="*/ 2487240 h 6858000"/>
              <a:gd name="connsiteX115" fmla="*/ 9842085 w 12192000"/>
              <a:gd name="connsiteY115" fmla="*/ 2431074 h 6858000"/>
              <a:gd name="connsiteX116" fmla="*/ 9718078 w 12192000"/>
              <a:gd name="connsiteY116" fmla="*/ 2417424 h 6858000"/>
              <a:gd name="connsiteX117" fmla="*/ 9782378 w 12192000"/>
              <a:gd name="connsiteY117" fmla="*/ 2377641 h 6858000"/>
              <a:gd name="connsiteX118" fmla="*/ 9907302 w 12192000"/>
              <a:gd name="connsiteY118" fmla="*/ 2243078 h 6858000"/>
              <a:gd name="connsiteX119" fmla="*/ 9824171 w 12192000"/>
              <a:gd name="connsiteY119" fmla="*/ 2114365 h 6858000"/>
              <a:gd name="connsiteX120" fmla="*/ 9818662 w 12192000"/>
              <a:gd name="connsiteY120" fmla="*/ 2043377 h 6858000"/>
              <a:gd name="connsiteX121" fmla="*/ 9958740 w 12192000"/>
              <a:gd name="connsiteY121" fmla="*/ 1952499 h 6858000"/>
              <a:gd name="connsiteX122" fmla="*/ 10064374 w 12192000"/>
              <a:gd name="connsiteY122" fmla="*/ 1916615 h 6858000"/>
              <a:gd name="connsiteX123" fmla="*/ 10113055 w 12192000"/>
              <a:gd name="connsiteY123" fmla="*/ 1865131 h 6858000"/>
              <a:gd name="connsiteX124" fmla="*/ 10055646 w 12192000"/>
              <a:gd name="connsiteY124" fmla="*/ 1822227 h 6858000"/>
              <a:gd name="connsiteX125" fmla="*/ 9800748 w 12192000"/>
              <a:gd name="connsiteY125" fmla="*/ 1720036 h 6858000"/>
              <a:gd name="connsiteX126" fmla="*/ 9938071 w 12192000"/>
              <a:gd name="connsiteY126" fmla="*/ 1634617 h 6858000"/>
              <a:gd name="connsiteX127" fmla="*/ 9220224 w 12192000"/>
              <a:gd name="connsiteY127" fmla="*/ 1231709 h 6858000"/>
              <a:gd name="connsiteX128" fmla="*/ 9133419 w 12192000"/>
              <a:gd name="connsiteY128" fmla="*/ 1170083 h 6858000"/>
              <a:gd name="connsiteX129" fmla="*/ 8672768 w 12192000"/>
              <a:gd name="connsiteY129" fmla="*/ 1020699 h 6858000"/>
              <a:gd name="connsiteX130" fmla="*/ 8198797 w 12192000"/>
              <a:gd name="connsiteY130" fmla="*/ 915000 h 6858000"/>
              <a:gd name="connsiteX131" fmla="*/ 8528095 w 12192000"/>
              <a:gd name="connsiteY131" fmla="*/ 691898 h 6858000"/>
              <a:gd name="connsiteX132" fmla="*/ 8025190 w 12192000"/>
              <a:gd name="connsiteY132" fmla="*/ 640021 h 6858000"/>
              <a:gd name="connsiteX133" fmla="*/ 7976047 w 12192000"/>
              <a:gd name="connsiteY133" fmla="*/ 641584 h 6858000"/>
              <a:gd name="connsiteX134" fmla="*/ 6988604 w 12192000"/>
              <a:gd name="connsiteY134" fmla="*/ 607260 h 6858000"/>
              <a:gd name="connsiteX135" fmla="*/ 5573116 w 12192000"/>
              <a:gd name="connsiteY135" fmla="*/ 493368 h 6858000"/>
              <a:gd name="connsiteX136" fmla="*/ 4401503 w 12192000"/>
              <a:gd name="connsiteY136" fmla="*/ 425112 h 6858000"/>
              <a:gd name="connsiteX137" fmla="*/ 3154109 w 12192000"/>
              <a:gd name="connsiteY137" fmla="*/ 292499 h 6858000"/>
              <a:gd name="connsiteX138" fmla="*/ 3094406 w 12192000"/>
              <a:gd name="connsiteY138" fmla="*/ 28396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3094406" y="283966"/>
                </a:moveTo>
                <a:cubicBezTo>
                  <a:pt x="3074312" y="283528"/>
                  <a:pt x="3054907" y="288795"/>
                  <a:pt x="3038833" y="309661"/>
                </a:cubicBezTo>
                <a:cubicBezTo>
                  <a:pt x="3124259" y="364657"/>
                  <a:pt x="3233105" y="343983"/>
                  <a:pt x="3348384" y="406000"/>
                </a:cubicBezTo>
                <a:cubicBezTo>
                  <a:pt x="3161001" y="386497"/>
                  <a:pt x="3012653" y="370896"/>
                  <a:pt x="2864309" y="355295"/>
                </a:cubicBezTo>
                <a:cubicBezTo>
                  <a:pt x="2861553" y="366216"/>
                  <a:pt x="2858796" y="377136"/>
                  <a:pt x="2856039" y="388058"/>
                </a:cubicBezTo>
                <a:cubicBezTo>
                  <a:pt x="3045722" y="411070"/>
                  <a:pt x="3221166" y="470356"/>
                  <a:pt x="3405794" y="512089"/>
                </a:cubicBezTo>
                <a:cubicBezTo>
                  <a:pt x="3388799" y="537835"/>
                  <a:pt x="3371808" y="532763"/>
                  <a:pt x="3356651" y="531204"/>
                </a:cubicBezTo>
                <a:cubicBezTo>
                  <a:pt x="3257907" y="521062"/>
                  <a:pt x="3159164" y="510922"/>
                  <a:pt x="3064552" y="483228"/>
                </a:cubicBezTo>
                <a:cubicBezTo>
                  <a:pt x="3043427" y="476987"/>
                  <a:pt x="3017704" y="476987"/>
                  <a:pt x="3005765" y="495708"/>
                </a:cubicBezTo>
                <a:cubicBezTo>
                  <a:pt x="2988771" y="522231"/>
                  <a:pt x="3013113" y="539393"/>
                  <a:pt x="3034700" y="553823"/>
                </a:cubicBezTo>
                <a:cubicBezTo>
                  <a:pt x="3072360" y="578787"/>
                  <a:pt x="3117827" y="571767"/>
                  <a:pt x="3161459" y="576445"/>
                </a:cubicBezTo>
                <a:cubicBezTo>
                  <a:pt x="3277655" y="588537"/>
                  <a:pt x="3333228" y="626370"/>
                  <a:pt x="3358949" y="712961"/>
                </a:cubicBezTo>
                <a:cubicBezTo>
                  <a:pt x="3256987" y="677857"/>
                  <a:pt x="3158703" y="721151"/>
                  <a:pt x="3059960" y="696576"/>
                </a:cubicBezTo>
                <a:cubicBezTo>
                  <a:pt x="3034240" y="690338"/>
                  <a:pt x="2993364" y="699698"/>
                  <a:pt x="3007143" y="729732"/>
                </a:cubicBezTo>
                <a:cubicBezTo>
                  <a:pt x="3020003" y="757814"/>
                  <a:pt x="3062716" y="778096"/>
                  <a:pt x="2986935" y="772635"/>
                </a:cubicBezTo>
                <a:cubicBezTo>
                  <a:pt x="2932740" y="768735"/>
                  <a:pt x="2826647" y="800329"/>
                  <a:pt x="2871197" y="808127"/>
                </a:cubicBezTo>
                <a:cubicBezTo>
                  <a:pt x="2927228" y="817881"/>
                  <a:pt x="2981883" y="831921"/>
                  <a:pt x="3053071" y="847913"/>
                </a:cubicBezTo>
                <a:cubicBezTo>
                  <a:pt x="2974533" y="874043"/>
                  <a:pt x="2918042" y="868584"/>
                  <a:pt x="2858796" y="847913"/>
                </a:cubicBezTo>
                <a:cubicBezTo>
                  <a:pt x="2787150" y="822949"/>
                  <a:pt x="2693916" y="792528"/>
                  <a:pt x="2635588" y="820611"/>
                </a:cubicBezTo>
                <a:cubicBezTo>
                  <a:pt x="2548326" y="862734"/>
                  <a:pt x="2475760" y="836211"/>
                  <a:pt x="2397683" y="829190"/>
                </a:cubicBezTo>
                <a:cubicBezTo>
                  <a:pt x="2238775" y="814759"/>
                  <a:pt x="2081241" y="790576"/>
                  <a:pt x="1921874" y="778877"/>
                </a:cubicBezTo>
                <a:cubicBezTo>
                  <a:pt x="1858036" y="774195"/>
                  <a:pt x="1789143" y="751964"/>
                  <a:pt x="1695450" y="782386"/>
                </a:cubicBezTo>
                <a:cubicBezTo>
                  <a:pt x="2119822" y="938012"/>
                  <a:pt x="2575423" y="928262"/>
                  <a:pt x="2954324" y="1120940"/>
                </a:cubicBezTo>
                <a:cubicBezTo>
                  <a:pt x="2938251" y="1139269"/>
                  <a:pt x="2856502" y="1191535"/>
                  <a:pt x="2890028" y="1195435"/>
                </a:cubicBezTo>
                <a:cubicBezTo>
                  <a:pt x="2984178" y="1206748"/>
                  <a:pt x="3067767" y="1244971"/>
                  <a:pt x="3153652" y="1276563"/>
                </a:cubicBezTo>
                <a:cubicBezTo>
                  <a:pt x="3190855" y="1290216"/>
                  <a:pt x="3235862" y="1308157"/>
                  <a:pt x="3218410" y="1356911"/>
                </a:cubicBezTo>
                <a:cubicBezTo>
                  <a:pt x="3186719" y="1370562"/>
                  <a:pt x="3163296" y="1351451"/>
                  <a:pt x="3137118" y="1349891"/>
                </a:cubicBezTo>
                <a:cubicBezTo>
                  <a:pt x="3110480" y="1348331"/>
                  <a:pt x="3050773" y="1358471"/>
                  <a:pt x="3067309" y="1365102"/>
                </a:cubicBezTo>
                <a:cubicBezTo>
                  <a:pt x="3142629" y="1395136"/>
                  <a:pt x="3007143" y="1467292"/>
                  <a:pt x="3096243" y="1467292"/>
                </a:cubicBezTo>
                <a:cubicBezTo>
                  <a:pt x="3245506" y="1467681"/>
                  <a:pt x="3324961" y="1595613"/>
                  <a:pt x="3468716" y="1599125"/>
                </a:cubicBezTo>
                <a:cubicBezTo>
                  <a:pt x="3491677" y="1599513"/>
                  <a:pt x="3502700" y="1622137"/>
                  <a:pt x="3502241" y="1642029"/>
                </a:cubicBezTo>
                <a:cubicBezTo>
                  <a:pt x="3502241" y="1665822"/>
                  <a:pt x="3481116" y="1670112"/>
                  <a:pt x="3457692" y="1672453"/>
                </a:cubicBezTo>
                <a:cubicBezTo>
                  <a:pt x="3421868" y="1675962"/>
                  <a:pt x="3384667" y="1642029"/>
                  <a:pt x="3337362" y="1688053"/>
                </a:cubicBezTo>
                <a:cubicBezTo>
                  <a:pt x="3422329" y="1714966"/>
                  <a:pt x="3507294" y="1741878"/>
                  <a:pt x="3505915" y="1834318"/>
                </a:cubicBezTo>
                <a:cubicBezTo>
                  <a:pt x="3505457" y="1859279"/>
                  <a:pt x="3540820" y="1868640"/>
                  <a:pt x="3567458" y="1874880"/>
                </a:cubicBezTo>
                <a:cubicBezTo>
                  <a:pt x="3611549" y="1885023"/>
                  <a:pt x="3648750" y="1902965"/>
                  <a:pt x="3672634" y="1937678"/>
                </a:cubicBezTo>
                <a:cubicBezTo>
                  <a:pt x="3672172" y="1944308"/>
                  <a:pt x="3671715" y="1951329"/>
                  <a:pt x="3674470" y="1956789"/>
                </a:cubicBezTo>
                <a:cubicBezTo>
                  <a:pt x="3666664" y="2040646"/>
                  <a:pt x="3602363" y="2038306"/>
                  <a:pt x="3531176" y="2024266"/>
                </a:cubicBezTo>
                <a:cubicBezTo>
                  <a:pt x="3446211" y="2007103"/>
                  <a:pt x="3362164" y="1975900"/>
                  <a:pt x="3272604" y="2005933"/>
                </a:cubicBezTo>
                <a:cubicBezTo>
                  <a:pt x="3398905" y="2046107"/>
                  <a:pt x="3536229" y="2049228"/>
                  <a:pt x="3654720" y="2106564"/>
                </a:cubicBezTo>
                <a:cubicBezTo>
                  <a:pt x="3221166" y="2117095"/>
                  <a:pt x="2838130" y="1936116"/>
                  <a:pt x="2417892" y="1866690"/>
                </a:cubicBezTo>
                <a:cubicBezTo>
                  <a:pt x="2432130" y="1913105"/>
                  <a:pt x="2466114" y="1922465"/>
                  <a:pt x="2496888" y="1929487"/>
                </a:cubicBezTo>
                <a:cubicBezTo>
                  <a:pt x="2652123" y="1964590"/>
                  <a:pt x="2788067" y="2034408"/>
                  <a:pt x="2929526" y="2094862"/>
                </a:cubicBezTo>
                <a:cubicBezTo>
                  <a:pt x="2987851" y="2119825"/>
                  <a:pt x="3030106" y="2144789"/>
                  <a:pt x="3052152" y="2198613"/>
                </a:cubicBezTo>
                <a:cubicBezTo>
                  <a:pt x="3071903" y="2247367"/>
                  <a:pt x="3110021" y="2269990"/>
                  <a:pt x="3180748" y="2255948"/>
                </a:cubicBezTo>
                <a:cubicBezTo>
                  <a:pt x="3238157" y="2244246"/>
                  <a:pt x="3301078" y="2250487"/>
                  <a:pt x="3361244" y="2254777"/>
                </a:cubicBezTo>
                <a:cubicBezTo>
                  <a:pt x="3430596" y="2259459"/>
                  <a:pt x="3508213" y="2314455"/>
                  <a:pt x="3489382" y="2342926"/>
                </a:cubicBezTo>
                <a:cubicBezTo>
                  <a:pt x="3457233" y="2391292"/>
                  <a:pt x="3403498" y="2367110"/>
                  <a:pt x="3355733" y="2361649"/>
                </a:cubicBezTo>
                <a:cubicBezTo>
                  <a:pt x="3301537" y="2355018"/>
                  <a:pt x="3200957" y="2341367"/>
                  <a:pt x="3199121" y="2347216"/>
                </a:cubicBezTo>
                <a:cubicBezTo>
                  <a:pt x="3163754" y="2468518"/>
                  <a:pt x="2914827" y="2362819"/>
                  <a:pt x="2861091" y="2351896"/>
                </a:cubicBezTo>
                <a:cubicBezTo>
                  <a:pt x="2794038" y="2338245"/>
                  <a:pt x="2731116" y="2363208"/>
                  <a:pt x="2667278" y="2369058"/>
                </a:cubicBezTo>
                <a:cubicBezTo>
                  <a:pt x="2610328" y="2374518"/>
                  <a:pt x="2288376" y="2391292"/>
                  <a:pt x="2221781" y="2339805"/>
                </a:cubicBezTo>
                <a:cubicBezTo>
                  <a:pt x="2212595" y="2379978"/>
                  <a:pt x="2231884" y="2396361"/>
                  <a:pt x="2247961" y="2414693"/>
                </a:cubicBezTo>
                <a:cubicBezTo>
                  <a:pt x="2270465" y="2440824"/>
                  <a:pt x="2274138" y="2459157"/>
                  <a:pt x="2231425" y="2479828"/>
                </a:cubicBezTo>
                <a:cubicBezTo>
                  <a:pt x="2109717" y="2539115"/>
                  <a:pt x="2111557" y="2541065"/>
                  <a:pt x="2224996" y="2621414"/>
                </a:cubicBezTo>
                <a:cubicBezTo>
                  <a:pt x="2230509" y="2624923"/>
                  <a:pt x="2228211" y="2636624"/>
                  <a:pt x="2229131" y="2644426"/>
                </a:cubicBezTo>
                <a:cubicBezTo>
                  <a:pt x="2199276" y="2656906"/>
                  <a:pt x="2164373" y="2625703"/>
                  <a:pt x="2129466" y="2659247"/>
                </a:cubicBezTo>
                <a:cubicBezTo>
                  <a:pt x="2281487" y="2806680"/>
                  <a:pt x="2513421" y="2842953"/>
                  <a:pt x="2723312" y="2953726"/>
                </a:cubicBezTo>
                <a:cubicBezTo>
                  <a:pt x="2553377" y="2990389"/>
                  <a:pt x="2451419" y="2862456"/>
                  <a:pt x="2326496" y="2878838"/>
                </a:cubicBezTo>
                <a:cubicBezTo>
                  <a:pt x="2264036" y="2919012"/>
                  <a:pt x="2449582" y="2983367"/>
                  <a:pt x="2272759" y="3002480"/>
                </a:cubicBezTo>
                <a:cubicBezTo>
                  <a:pt x="2349461" y="3037583"/>
                  <a:pt x="2406411" y="3071905"/>
                  <a:pt x="2459226" y="3112471"/>
                </a:cubicBezTo>
                <a:cubicBezTo>
                  <a:pt x="2553377" y="3185016"/>
                  <a:pt x="2571749" y="3232602"/>
                  <a:pt x="2528117" y="3330111"/>
                </a:cubicBezTo>
                <a:cubicBezTo>
                  <a:pt x="2499642" y="3394076"/>
                  <a:pt x="2457848" y="3452973"/>
                  <a:pt x="2494590" y="3529029"/>
                </a:cubicBezTo>
                <a:cubicBezTo>
                  <a:pt x="2520308" y="3581294"/>
                  <a:pt x="2510206" y="3615617"/>
                  <a:pt x="2414677" y="3592215"/>
                </a:cubicBezTo>
                <a:cubicBezTo>
                  <a:pt x="2311799" y="3567251"/>
                  <a:pt x="2273221" y="3614057"/>
                  <a:pt x="2298940" y="3705716"/>
                </a:cubicBezTo>
                <a:cubicBezTo>
                  <a:pt x="2315473" y="3764612"/>
                  <a:pt x="2298020" y="3782553"/>
                  <a:pt x="2227294" y="3775921"/>
                </a:cubicBezTo>
                <a:cubicBezTo>
                  <a:pt x="2149215" y="3768512"/>
                  <a:pt x="2074811" y="3729898"/>
                  <a:pt x="1978366" y="3748620"/>
                </a:cubicBezTo>
                <a:cubicBezTo>
                  <a:pt x="2055522" y="3855492"/>
                  <a:pt x="2220403" y="3825068"/>
                  <a:pt x="2310421" y="3926868"/>
                </a:cubicBezTo>
                <a:cubicBezTo>
                  <a:pt x="2202950" y="3927259"/>
                  <a:pt x="2120739" y="3926868"/>
                  <a:pt x="2041285" y="3904635"/>
                </a:cubicBezTo>
                <a:cubicBezTo>
                  <a:pt x="2008216" y="3895664"/>
                  <a:pt x="1971934" y="3886305"/>
                  <a:pt x="1953565" y="3917116"/>
                </a:cubicBezTo>
                <a:cubicBezTo>
                  <a:pt x="1931978" y="3954170"/>
                  <a:pt x="1976527" y="3968211"/>
                  <a:pt x="2003623" y="3974842"/>
                </a:cubicBezTo>
                <a:cubicBezTo>
                  <a:pt x="2079866" y="3993563"/>
                  <a:pt x="2138192" y="4038028"/>
                  <a:pt x="2201114" y="4072742"/>
                </a:cubicBezTo>
                <a:cubicBezTo>
                  <a:pt x="2339356" y="4148800"/>
                  <a:pt x="2490917" y="4212375"/>
                  <a:pt x="2608032" y="4337967"/>
                </a:cubicBezTo>
                <a:cubicBezTo>
                  <a:pt x="2460606" y="4305983"/>
                  <a:pt x="2350838" y="4231487"/>
                  <a:pt x="2213973" y="4216277"/>
                </a:cubicBezTo>
                <a:cubicBezTo>
                  <a:pt x="2332467" y="4330557"/>
                  <a:pt x="2484945" y="4405834"/>
                  <a:pt x="2629158" y="4488911"/>
                </a:cubicBezTo>
                <a:cubicBezTo>
                  <a:pt x="2670494" y="4512315"/>
                  <a:pt x="2712289" y="4528306"/>
                  <a:pt x="2721471" y="4579399"/>
                </a:cubicBezTo>
                <a:cubicBezTo>
                  <a:pt x="2739385" y="4678470"/>
                  <a:pt x="2793121" y="4760378"/>
                  <a:pt x="2907939" y="4804062"/>
                </a:cubicBezTo>
                <a:cubicBezTo>
                  <a:pt x="2908859" y="4804452"/>
                  <a:pt x="2902428" y="4819274"/>
                  <a:pt x="2898753" y="4829414"/>
                </a:cubicBezTo>
                <a:cubicBezTo>
                  <a:pt x="2828485" y="4832536"/>
                  <a:pt x="2772912" y="4774028"/>
                  <a:pt x="2683352" y="4793141"/>
                </a:cubicBezTo>
                <a:cubicBezTo>
                  <a:pt x="2769239" y="4872708"/>
                  <a:pt x="2840885" y="4944087"/>
                  <a:pt x="2962594" y="4981920"/>
                </a:cubicBezTo>
                <a:cubicBezTo>
                  <a:pt x="3059960" y="5011952"/>
                  <a:pt x="3180289" y="5029503"/>
                  <a:pt x="3251019" y="5127012"/>
                </a:cubicBezTo>
                <a:cubicBezTo>
                  <a:pt x="3168808" y="5146126"/>
                  <a:pt x="3107723" y="5121944"/>
                  <a:pt x="3046180" y="5104781"/>
                </a:cubicBezTo>
                <a:cubicBezTo>
                  <a:pt x="2952030" y="5078258"/>
                  <a:pt x="2858796" y="5048226"/>
                  <a:pt x="2764646" y="5021703"/>
                </a:cubicBezTo>
                <a:cubicBezTo>
                  <a:pt x="2728821" y="5011563"/>
                  <a:pt x="2689782" y="5004540"/>
                  <a:pt x="2666820" y="5052905"/>
                </a:cubicBezTo>
                <a:cubicBezTo>
                  <a:pt x="2786691" y="5063047"/>
                  <a:pt x="2858337" y="5128575"/>
                  <a:pt x="2933657" y="5190198"/>
                </a:cubicBezTo>
                <a:cubicBezTo>
                  <a:pt x="2975911" y="5224912"/>
                  <a:pt x="3010358" y="5271328"/>
                  <a:pt x="3086598" y="5253776"/>
                </a:cubicBezTo>
                <a:cubicBezTo>
                  <a:pt x="3126554" y="5244415"/>
                  <a:pt x="3151814" y="5270547"/>
                  <a:pt x="3147680" y="5302531"/>
                </a:cubicBezTo>
                <a:cubicBezTo>
                  <a:pt x="3132525" y="5415251"/>
                  <a:pt x="3225759" y="5454645"/>
                  <a:pt x="3322204" y="5476487"/>
                </a:cubicBezTo>
                <a:cubicBezTo>
                  <a:pt x="3504998" y="5517440"/>
                  <a:pt x="3657018" y="5613779"/>
                  <a:pt x="3834758" y="5666434"/>
                </a:cubicBezTo>
                <a:cubicBezTo>
                  <a:pt x="4007445" y="5717529"/>
                  <a:pt x="4141095" y="5838830"/>
                  <a:pt x="4314240" y="5902409"/>
                </a:cubicBezTo>
                <a:cubicBezTo>
                  <a:pt x="4439624" y="5948433"/>
                  <a:pt x="4559494" y="6007718"/>
                  <a:pt x="4688552" y="6049453"/>
                </a:cubicBezTo>
                <a:cubicBezTo>
                  <a:pt x="4993968" y="6148131"/>
                  <a:pt x="5305360" y="6227308"/>
                  <a:pt x="5634660" y="6238620"/>
                </a:cubicBezTo>
                <a:cubicBezTo>
                  <a:pt x="5906549" y="6247590"/>
                  <a:pt x="8264931" y="6239010"/>
                  <a:pt x="9222980" y="4955397"/>
                </a:cubicBezTo>
                <a:cubicBezTo>
                  <a:pt x="9241350" y="4949155"/>
                  <a:pt x="9262017" y="4932775"/>
                  <a:pt x="9268448" y="4917173"/>
                </a:cubicBezTo>
                <a:cubicBezTo>
                  <a:pt x="9299220" y="4844235"/>
                  <a:pt x="9374540" y="4812644"/>
                  <a:pt x="9442512" y="4773251"/>
                </a:cubicBezTo>
                <a:cubicBezTo>
                  <a:pt x="9502220" y="4738536"/>
                  <a:pt x="9565600" y="4702263"/>
                  <a:pt x="9590400" y="4643756"/>
                </a:cubicBezTo>
                <a:cubicBezTo>
                  <a:pt x="9623008" y="4565749"/>
                  <a:pt x="9530236" y="4629716"/>
                  <a:pt x="9513242" y="4600073"/>
                </a:cubicBezTo>
                <a:cubicBezTo>
                  <a:pt x="9548605" y="4559509"/>
                  <a:pt x="9603261" y="4522454"/>
                  <a:pt x="9617498" y="4476430"/>
                </a:cubicBezTo>
                <a:cubicBezTo>
                  <a:pt x="9669394" y="4310276"/>
                  <a:pt x="9781460" y="4189364"/>
                  <a:pt x="9949094" y="4095364"/>
                </a:cubicBezTo>
                <a:cubicBezTo>
                  <a:pt x="9997318" y="4068452"/>
                  <a:pt x="10029007" y="4019306"/>
                  <a:pt x="10094686" y="4011507"/>
                </a:cubicBezTo>
                <a:cubicBezTo>
                  <a:pt x="10240735" y="3994345"/>
                  <a:pt x="10194808" y="3860171"/>
                  <a:pt x="10271967" y="3800497"/>
                </a:cubicBezTo>
                <a:cubicBezTo>
                  <a:pt x="10286662" y="3789184"/>
                  <a:pt x="10299980" y="3766953"/>
                  <a:pt x="10297226" y="3751742"/>
                </a:cubicBezTo>
                <a:cubicBezTo>
                  <a:pt x="10293091" y="3729898"/>
                  <a:pt x="10275639" y="3709227"/>
                  <a:pt x="10260943" y="3689723"/>
                </a:cubicBezTo>
                <a:cubicBezTo>
                  <a:pt x="10245786" y="3670222"/>
                  <a:pt x="10222825" y="3653061"/>
                  <a:pt x="10233847" y="3627319"/>
                </a:cubicBezTo>
                <a:cubicBezTo>
                  <a:pt x="10238437" y="3616788"/>
                  <a:pt x="10235225" y="3580125"/>
                  <a:pt x="10269209" y="3608986"/>
                </a:cubicBezTo>
                <a:cubicBezTo>
                  <a:pt x="10362443" y="3688165"/>
                  <a:pt x="10416637" y="3613279"/>
                  <a:pt x="10496550" y="3577393"/>
                </a:cubicBezTo>
                <a:cubicBezTo>
                  <a:pt x="10432253" y="3540340"/>
                  <a:pt x="10374383" y="3514208"/>
                  <a:pt x="10364738" y="3458823"/>
                </a:cubicBezTo>
                <a:cubicBezTo>
                  <a:pt x="10344991" y="3344542"/>
                  <a:pt x="10260485" y="3292277"/>
                  <a:pt x="10132346" y="3282137"/>
                </a:cubicBezTo>
                <a:cubicBezTo>
                  <a:pt x="10179650" y="3171757"/>
                  <a:pt x="10179650" y="3171757"/>
                  <a:pt x="10026712" y="3156543"/>
                </a:cubicBezTo>
                <a:cubicBezTo>
                  <a:pt x="10085499" y="3086337"/>
                  <a:pt x="10085499" y="3068396"/>
                  <a:pt x="10014312" y="3044213"/>
                </a:cubicBezTo>
                <a:cubicBezTo>
                  <a:pt x="9945880" y="3021201"/>
                  <a:pt x="9870100" y="3013401"/>
                  <a:pt x="9806718" y="2977907"/>
                </a:cubicBezTo>
                <a:cubicBezTo>
                  <a:pt x="9865047" y="2888199"/>
                  <a:pt x="9881580" y="2784060"/>
                  <a:pt x="10001912" y="2740374"/>
                </a:cubicBezTo>
                <a:cubicBezTo>
                  <a:pt x="10020741" y="2733743"/>
                  <a:pt x="10033600" y="2706830"/>
                  <a:pt x="10021662" y="2691231"/>
                </a:cubicBezTo>
                <a:cubicBezTo>
                  <a:pt x="9978030" y="2634675"/>
                  <a:pt x="10040492" y="2527414"/>
                  <a:pt x="9904546" y="2515322"/>
                </a:cubicBezTo>
                <a:cubicBezTo>
                  <a:pt x="9887552" y="2514152"/>
                  <a:pt x="9871936" y="2502450"/>
                  <a:pt x="9885256" y="2487240"/>
                </a:cubicBezTo>
                <a:cubicBezTo>
                  <a:pt x="9931184" y="2434196"/>
                  <a:pt x="9875611" y="2437706"/>
                  <a:pt x="9842085" y="2431074"/>
                </a:cubicBezTo>
                <a:cubicBezTo>
                  <a:pt x="9801668" y="2422884"/>
                  <a:pt x="9755740" y="2446287"/>
                  <a:pt x="9718078" y="2417424"/>
                </a:cubicBezTo>
                <a:cubicBezTo>
                  <a:pt x="9726806" y="2386999"/>
                  <a:pt x="9759413" y="2387390"/>
                  <a:pt x="9782378" y="2377641"/>
                </a:cubicBezTo>
                <a:cubicBezTo>
                  <a:pt x="9849430" y="2349558"/>
                  <a:pt x="9904086" y="2316013"/>
                  <a:pt x="9907302" y="2243078"/>
                </a:cubicBezTo>
                <a:cubicBezTo>
                  <a:pt x="9909596" y="2184182"/>
                  <a:pt x="9916946" y="2132305"/>
                  <a:pt x="9824171" y="2114365"/>
                </a:cubicBezTo>
                <a:cubicBezTo>
                  <a:pt x="9785593" y="2106953"/>
                  <a:pt x="9796616" y="2064440"/>
                  <a:pt x="9818662" y="2043377"/>
                </a:cubicBezTo>
                <a:cubicBezTo>
                  <a:pt x="9858160" y="2005933"/>
                  <a:pt x="9890766" y="1956008"/>
                  <a:pt x="9958740" y="1952499"/>
                </a:cubicBezTo>
                <a:cubicBezTo>
                  <a:pt x="10000075" y="1950158"/>
                  <a:pt x="10031764" y="1934556"/>
                  <a:pt x="10064374" y="1916615"/>
                </a:cubicBezTo>
                <a:cubicBezTo>
                  <a:pt x="10087795" y="1903743"/>
                  <a:pt x="10115810" y="1892823"/>
                  <a:pt x="10113055" y="1865131"/>
                </a:cubicBezTo>
                <a:cubicBezTo>
                  <a:pt x="10110302" y="1838607"/>
                  <a:pt x="10083203" y="1827686"/>
                  <a:pt x="10055646" y="1822227"/>
                </a:cubicBezTo>
                <a:cubicBezTo>
                  <a:pt x="9963792" y="1804675"/>
                  <a:pt x="9877448" y="1778933"/>
                  <a:pt x="9800748" y="1720036"/>
                </a:cubicBezTo>
                <a:cubicBezTo>
                  <a:pt x="9851726" y="1688834"/>
                  <a:pt x="9900410" y="1666211"/>
                  <a:pt x="9938071" y="1634617"/>
                </a:cubicBezTo>
                <a:cubicBezTo>
                  <a:pt x="10029007" y="1558172"/>
                  <a:pt x="9258802" y="1317517"/>
                  <a:pt x="9220224" y="1231709"/>
                </a:cubicBezTo>
                <a:cubicBezTo>
                  <a:pt x="9208284" y="1205187"/>
                  <a:pt x="9167410" y="1177883"/>
                  <a:pt x="9133419" y="1170083"/>
                </a:cubicBezTo>
                <a:cubicBezTo>
                  <a:pt x="8974052" y="1133420"/>
                  <a:pt x="8835810" y="1051123"/>
                  <a:pt x="8672768" y="1020699"/>
                </a:cubicBezTo>
                <a:cubicBezTo>
                  <a:pt x="8518912" y="991837"/>
                  <a:pt x="8367350" y="953222"/>
                  <a:pt x="8198797" y="915000"/>
                </a:cubicBezTo>
                <a:cubicBezTo>
                  <a:pt x="8302134" y="819048"/>
                  <a:pt x="8485382" y="830361"/>
                  <a:pt x="8528095" y="691898"/>
                </a:cubicBezTo>
                <a:cubicBezTo>
                  <a:pt x="8361379" y="656013"/>
                  <a:pt x="8185937" y="696968"/>
                  <a:pt x="8025190" y="640021"/>
                </a:cubicBezTo>
                <a:cubicBezTo>
                  <a:pt x="8011411" y="634954"/>
                  <a:pt x="7992579" y="640021"/>
                  <a:pt x="7976047" y="641584"/>
                </a:cubicBezTo>
                <a:cubicBezTo>
                  <a:pt x="7644909" y="672005"/>
                  <a:pt x="7315149" y="645484"/>
                  <a:pt x="6988604" y="607260"/>
                </a:cubicBezTo>
                <a:cubicBezTo>
                  <a:pt x="6518305" y="552656"/>
                  <a:pt x="6046170" y="517941"/>
                  <a:pt x="5573116" y="493368"/>
                </a:cubicBezTo>
                <a:cubicBezTo>
                  <a:pt x="5182272" y="473086"/>
                  <a:pt x="4790511" y="464116"/>
                  <a:pt x="4401503" y="425112"/>
                </a:cubicBezTo>
                <a:cubicBezTo>
                  <a:pt x="3985401" y="383379"/>
                  <a:pt x="3569756" y="336184"/>
                  <a:pt x="3154109" y="292499"/>
                </a:cubicBezTo>
                <a:cubicBezTo>
                  <a:pt x="3135280" y="290549"/>
                  <a:pt x="3114499" y="284406"/>
                  <a:pt x="3094406" y="28396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Picture 2" descr="Text&#10;&#10;Description automatically generated">
            <a:extLst>
              <a:ext uri="{FF2B5EF4-FFF2-40B4-BE49-F238E27FC236}">
                <a16:creationId xmlns:a16="http://schemas.microsoft.com/office/drawing/2014/main" id="{36424436-42AD-CED8-2037-416E694272F6}"/>
              </a:ext>
            </a:extLst>
          </p:cNvPr>
          <p:cNvPicPr>
            <a:picLocks noChangeAspect="1"/>
          </p:cNvPicPr>
          <p:nvPr/>
        </p:nvPicPr>
        <p:blipFill>
          <a:blip r:embed="rId3"/>
          <a:stretch>
            <a:fillRect/>
          </a:stretch>
        </p:blipFill>
        <p:spPr>
          <a:xfrm>
            <a:off x="3895463" y="-1"/>
            <a:ext cx="4275081" cy="7066251"/>
          </a:xfrm>
          <a:prstGeom prst="rect">
            <a:avLst/>
          </a:prstGeom>
        </p:spPr>
      </p:pic>
    </p:spTree>
    <p:extLst>
      <p:ext uri="{BB962C8B-B14F-4D97-AF65-F5344CB8AC3E}">
        <p14:creationId xmlns:p14="http://schemas.microsoft.com/office/powerpoint/2010/main" val="3364655097"/>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able&#10;&#10;Description automatically generated">
            <a:extLst>
              <a:ext uri="{FF2B5EF4-FFF2-40B4-BE49-F238E27FC236}">
                <a16:creationId xmlns:a16="http://schemas.microsoft.com/office/drawing/2014/main" id="{2624DA0C-CAF3-B098-AE02-5C6A11FD5018}"/>
              </a:ext>
            </a:extLst>
          </p:cNvPr>
          <p:cNvPicPr>
            <a:picLocks noChangeAspect="1"/>
          </p:cNvPicPr>
          <p:nvPr/>
        </p:nvPicPr>
        <p:blipFill>
          <a:blip r:embed="rId3"/>
          <a:stretch>
            <a:fillRect/>
          </a:stretch>
        </p:blipFill>
        <p:spPr>
          <a:xfrm>
            <a:off x="643467" y="1959716"/>
            <a:ext cx="5294716" cy="2938565"/>
          </a:xfrm>
          <a:prstGeom prst="rect">
            <a:avLst/>
          </a:prstGeom>
        </p:spPr>
      </p:pic>
      <p:cxnSp>
        <p:nvCxnSpPr>
          <p:cNvPr id="29" name="Straight Connector 28">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 name="Picture 2" descr="Table&#10;&#10;Description automatically generated">
            <a:extLst>
              <a:ext uri="{FF2B5EF4-FFF2-40B4-BE49-F238E27FC236}">
                <a16:creationId xmlns:a16="http://schemas.microsoft.com/office/drawing/2014/main" id="{D1223C0B-01BE-9B22-C296-B2CB4D0B6EE4}"/>
              </a:ext>
            </a:extLst>
          </p:cNvPr>
          <p:cNvPicPr>
            <a:picLocks noChangeAspect="1"/>
          </p:cNvPicPr>
          <p:nvPr/>
        </p:nvPicPr>
        <p:blipFill rotWithShape="1">
          <a:blip r:embed="rId4"/>
          <a:srcRect t="4165" r="855" b="9305"/>
          <a:stretch/>
        </p:blipFill>
        <p:spPr>
          <a:xfrm>
            <a:off x="6253817" y="2129336"/>
            <a:ext cx="5294715" cy="2599328"/>
          </a:xfrm>
          <a:prstGeom prst="rect">
            <a:avLst/>
          </a:prstGeom>
        </p:spPr>
      </p:pic>
    </p:spTree>
    <p:extLst>
      <p:ext uri="{BB962C8B-B14F-4D97-AF65-F5344CB8AC3E}">
        <p14:creationId xmlns:p14="http://schemas.microsoft.com/office/powerpoint/2010/main" val="115119806"/>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Table&#10;&#10;Description automatically generated">
            <a:extLst>
              <a:ext uri="{FF2B5EF4-FFF2-40B4-BE49-F238E27FC236}">
                <a16:creationId xmlns:a16="http://schemas.microsoft.com/office/drawing/2014/main" id="{63654315-9DA7-D286-CA65-345317837275}"/>
              </a:ext>
            </a:extLst>
          </p:cNvPr>
          <p:cNvPicPr>
            <a:picLocks noChangeAspect="1"/>
          </p:cNvPicPr>
          <p:nvPr/>
        </p:nvPicPr>
        <p:blipFill>
          <a:blip r:embed="rId2"/>
          <a:stretch>
            <a:fillRect/>
          </a:stretch>
        </p:blipFill>
        <p:spPr>
          <a:xfrm>
            <a:off x="1772242" y="1123527"/>
            <a:ext cx="8647510" cy="4604800"/>
          </a:xfrm>
          <a:prstGeom prst="rect">
            <a:avLst/>
          </a:prstGeom>
        </p:spPr>
      </p:pic>
    </p:spTree>
    <p:extLst>
      <p:ext uri="{BB962C8B-B14F-4D97-AF65-F5344CB8AC3E}">
        <p14:creationId xmlns:p14="http://schemas.microsoft.com/office/powerpoint/2010/main" val="1684996744"/>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descr="Background pattern&#10;&#10;Description automatically generated">
            <a:extLst>
              <a:ext uri="{FF2B5EF4-FFF2-40B4-BE49-F238E27FC236}">
                <a16:creationId xmlns:a16="http://schemas.microsoft.com/office/drawing/2014/main" id="{5FF82AD5-B87E-D702-ABD3-544E63204EF2}"/>
              </a:ext>
            </a:extLst>
          </p:cNvPr>
          <p:cNvPicPr>
            <a:picLocks noChangeAspect="1"/>
          </p:cNvPicPr>
          <p:nvPr/>
        </p:nvPicPr>
        <p:blipFill rotWithShape="1">
          <a:blip r:embed="rId3">
            <a:alphaModFix amt="50000"/>
          </a:blip>
          <a:srcRect t="5800" b="2364"/>
          <a:stretch/>
        </p:blipFill>
        <p:spPr>
          <a:xfrm>
            <a:off x="20" y="1"/>
            <a:ext cx="12191980" cy="6857999"/>
          </a:xfrm>
          <a:prstGeom prst="rect">
            <a:avLst/>
          </a:prstGeom>
        </p:spPr>
      </p:pic>
      <p:sp>
        <p:nvSpPr>
          <p:cNvPr id="2" name="Title 1">
            <a:extLst>
              <a:ext uri="{FF2B5EF4-FFF2-40B4-BE49-F238E27FC236}">
                <a16:creationId xmlns:a16="http://schemas.microsoft.com/office/drawing/2014/main" id="{981C756D-05C7-AC4D-5CC9-19B6651504ED}"/>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3800" b="1" dirty="0">
                <a:solidFill>
                  <a:srgbClr val="FFFFFF"/>
                </a:solidFill>
                <a:effectLst/>
              </a:rPr>
              <a:t> </a:t>
            </a:r>
            <a:r>
              <a:rPr lang="en-US" b="1" dirty="0">
                <a:solidFill>
                  <a:srgbClr val="FFFFFF"/>
                </a:solidFill>
                <a:effectLst/>
              </a:rPr>
              <a:t>Social Justice Storytelling: </a:t>
            </a:r>
            <a:br>
              <a:rPr lang="en-US" b="1" dirty="0">
                <a:solidFill>
                  <a:srgbClr val="FFFFFF"/>
                </a:solidFill>
                <a:effectLst/>
              </a:rPr>
            </a:br>
            <a:r>
              <a:rPr lang="en-US" b="1" dirty="0">
                <a:solidFill>
                  <a:srgbClr val="FFFFFF"/>
                </a:solidFill>
                <a:effectLst/>
              </a:rPr>
              <a:t>A Pedagogical Imperative </a:t>
            </a:r>
            <a:br>
              <a:rPr lang="en-US" sz="3800" dirty="0">
                <a:solidFill>
                  <a:srgbClr val="FFFFFF"/>
                </a:solidFill>
                <a:effectLst/>
              </a:rPr>
            </a:br>
            <a:r>
              <a:rPr lang="en-US" sz="3800" dirty="0">
                <a:solidFill>
                  <a:srgbClr val="FFFFFF"/>
                </a:solidFill>
                <a:effectLst/>
              </a:rPr>
              <a:t>Kate McDowell and Nicole A. Cooke</a:t>
            </a:r>
            <a:endParaRPr lang="en-US" sz="3800" dirty="0">
              <a:solidFill>
                <a:srgbClr val="FFFFFF"/>
              </a:solidFill>
            </a:endParaRPr>
          </a:p>
        </p:txBody>
      </p:sp>
      <p:sp>
        <p:nvSpPr>
          <p:cNvPr id="3" name="Text Placeholder 2">
            <a:extLst>
              <a:ext uri="{FF2B5EF4-FFF2-40B4-BE49-F238E27FC236}">
                <a16:creationId xmlns:a16="http://schemas.microsoft.com/office/drawing/2014/main" id="{9D3CE522-8B5C-0AD1-07FE-5BDCB88D7E94}"/>
              </a:ext>
            </a:extLst>
          </p:cNvPr>
          <p:cNvSpPr>
            <a:spLocks noGrp="1"/>
          </p:cNvSpPr>
          <p:nvPr>
            <p:ph type="body" idx="1"/>
          </p:nvPr>
        </p:nvSpPr>
        <p:spPr>
          <a:xfrm>
            <a:off x="1524000" y="4159404"/>
            <a:ext cx="9144000" cy="1098395"/>
          </a:xfrm>
        </p:spPr>
        <p:txBody>
          <a:bodyPr vert="horz" lIns="91440" tIns="45720" rIns="91440" bIns="45720" rtlCol="0">
            <a:normAutofit/>
          </a:bodyPr>
          <a:lstStyle/>
          <a:p>
            <a:pPr algn="ctr"/>
            <a:endParaRPr lang="en-US" sz="1700" dirty="0">
              <a:solidFill>
                <a:srgbClr val="FFFFFF"/>
              </a:solidFill>
              <a:effectLst/>
              <a:hlinkClick r:id="" action="ppaction://noaction">
                <a:extLst>
                  <a:ext uri="{A12FA001-AC4F-418D-AE19-62706E023703}">
                    <ahyp:hlinkClr xmlns:ahyp="http://schemas.microsoft.com/office/drawing/2018/hyperlinkcolor" val="tx"/>
                  </a:ext>
                </a:extLst>
              </a:hlinkClick>
            </a:endParaRPr>
          </a:p>
          <a:p>
            <a:pPr algn="ctr"/>
            <a:r>
              <a:rPr lang="en-US" sz="1800" dirty="0">
                <a:solidFill>
                  <a:srgbClr val="FFFFFF"/>
                </a:solidFill>
                <a:effectLst/>
              </a:rPr>
              <a:t> </a:t>
            </a:r>
            <a:r>
              <a:rPr lang="en-US" sz="1800" i="1" dirty="0">
                <a:solidFill>
                  <a:srgbClr val="FFFFFF"/>
                </a:solidFill>
                <a:effectLst/>
              </a:rPr>
              <a:t>The Library Quarterly</a:t>
            </a:r>
            <a:r>
              <a:rPr lang="en-US" sz="1800" dirty="0">
                <a:solidFill>
                  <a:srgbClr val="FFFFFF"/>
                </a:solidFill>
                <a:effectLst/>
              </a:rPr>
              <a:t> 92, no. 4 (October 2022): 355–78. </a:t>
            </a:r>
          </a:p>
          <a:p>
            <a:pPr algn="ctr"/>
            <a:r>
              <a:rPr lang="en-US" sz="1700" dirty="0">
                <a:solidFill>
                  <a:srgbClr val="FFFFFF"/>
                </a:solidFill>
                <a:effectLst/>
                <a:hlinkClick r:id="" action="ppaction://noaction">
                  <a:extLst>
                    <a:ext uri="{A12FA001-AC4F-418D-AE19-62706E023703}">
                      <ahyp:hlinkClr xmlns:ahyp="http://schemas.microsoft.com/office/drawing/2018/hyperlinkcolor" val="tx"/>
                    </a:ext>
                  </a:extLst>
                </a:hlinkClick>
              </a:rPr>
              <a:t>https://doi.org/10.1086/721391</a:t>
            </a:r>
            <a:r>
              <a:rPr lang="en-US" sz="1700" dirty="0">
                <a:solidFill>
                  <a:srgbClr val="FFFFFF"/>
                </a:solidFill>
                <a:effectLst/>
              </a:rPr>
              <a:t> </a:t>
            </a:r>
          </a:p>
        </p:txBody>
      </p:sp>
    </p:spTree>
    <p:extLst>
      <p:ext uri="{BB962C8B-B14F-4D97-AF65-F5344CB8AC3E}">
        <p14:creationId xmlns:p14="http://schemas.microsoft.com/office/powerpoint/2010/main" val="12919267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18D13D-0262-804A-A75D-EC2BB50041C0}"/>
              </a:ext>
            </a:extLst>
          </p:cNvPr>
          <p:cNvSpPr/>
          <p:nvPr/>
        </p:nvSpPr>
        <p:spPr>
          <a:xfrm>
            <a:off x="533400" y="342900"/>
            <a:ext cx="11125200" cy="61499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0C39B21-EA6B-C047-B1BC-04269A19BCC9}"/>
              </a:ext>
            </a:extLst>
          </p:cNvPr>
          <p:cNvSpPr>
            <a:spLocks noGrp="1"/>
          </p:cNvSpPr>
          <p:nvPr>
            <p:ph idx="1"/>
          </p:nvPr>
        </p:nvSpPr>
        <p:spPr/>
        <p:txBody>
          <a:bodyPr>
            <a:normAutofit/>
          </a:bodyPr>
          <a:lstStyle/>
          <a:p>
            <a:endParaRPr lang="en-US" dirty="0"/>
          </a:p>
          <a:p>
            <a:pPr marL="514350" marR="0" indent="-742950">
              <a:spcBef>
                <a:spcPts val="0"/>
              </a:spcBef>
              <a:spcAft>
                <a:spcPts val="0"/>
              </a:spcAft>
              <a:buFont typeface="+mj-lt"/>
              <a:buAutoNum type="arabicPeriod"/>
            </a:pPr>
            <a:r>
              <a:rPr lang="en-US" sz="3200" b="0" i="0" u="none" strike="noStrike" dirty="0">
                <a:solidFill>
                  <a:srgbClr val="212121"/>
                </a:solidFill>
                <a:effectLst/>
                <a:latin typeface="Calibri" panose="020F0502020204030204" pitchFamily="34" charset="0"/>
              </a:rPr>
              <a:t>Storytelling, data storytelling, and critical data storytelling</a:t>
            </a:r>
          </a:p>
          <a:p>
            <a:pPr marL="514350" marR="0" indent="-742950">
              <a:spcBef>
                <a:spcPts val="0"/>
              </a:spcBef>
              <a:spcAft>
                <a:spcPts val="0"/>
              </a:spcAft>
              <a:buFont typeface="+mj-lt"/>
              <a:buAutoNum type="arabicPeriod"/>
            </a:pPr>
            <a:r>
              <a:rPr lang="en-US" sz="3200" b="0" i="0" u="none" strike="noStrike" dirty="0">
                <a:solidFill>
                  <a:srgbClr val="212121"/>
                </a:solidFill>
                <a:effectLst/>
                <a:latin typeface="Calibri" panose="020F0502020204030204" pitchFamily="34" charset="0"/>
              </a:rPr>
              <a:t>DSTL &amp; obstacles</a:t>
            </a:r>
          </a:p>
          <a:p>
            <a:pPr marL="514350" marR="0" indent="-742950">
              <a:spcBef>
                <a:spcPts val="0"/>
              </a:spcBef>
              <a:spcAft>
                <a:spcPts val="0"/>
              </a:spcAft>
              <a:buFont typeface="+mj-lt"/>
              <a:buAutoNum type="arabicPeriod"/>
            </a:pPr>
            <a:r>
              <a:rPr lang="en-US" sz="3200" b="0" i="0" u="none" strike="noStrike" dirty="0">
                <a:solidFill>
                  <a:srgbClr val="212121"/>
                </a:solidFill>
                <a:effectLst/>
                <a:latin typeface="Calibri" panose="020F0502020204030204" pitchFamily="34" charset="0"/>
              </a:rPr>
              <a:t>Evidence &amp; arguments</a:t>
            </a:r>
          </a:p>
          <a:p>
            <a:pPr marL="514350" marR="0" indent="-742950">
              <a:spcBef>
                <a:spcPts val="0"/>
              </a:spcBef>
              <a:spcAft>
                <a:spcPts val="0"/>
              </a:spcAft>
              <a:buFont typeface="+mj-lt"/>
              <a:buAutoNum type="arabicPeriod"/>
            </a:pPr>
            <a:r>
              <a:rPr lang="en-US" sz="3200" b="0" i="0" u="none" strike="noStrike" dirty="0">
                <a:solidFill>
                  <a:srgbClr val="212121"/>
                </a:solidFill>
                <a:effectLst/>
                <a:latin typeface="Calibri" panose="020F0502020204030204" pitchFamily="34" charset="0"/>
              </a:rPr>
              <a:t>Story structures</a:t>
            </a:r>
          </a:p>
          <a:p>
            <a:pPr marL="514350" marR="0" indent="-742950">
              <a:spcBef>
                <a:spcPts val="0"/>
              </a:spcBef>
              <a:spcAft>
                <a:spcPts val="0"/>
              </a:spcAft>
              <a:buFont typeface="+mj-lt"/>
              <a:buAutoNum type="arabicPeriod"/>
            </a:pPr>
            <a:r>
              <a:rPr lang="en-US" sz="3200" b="0" i="0" u="none" strike="noStrike" dirty="0">
                <a:solidFill>
                  <a:srgbClr val="212121"/>
                </a:solidFill>
                <a:effectLst/>
                <a:latin typeface="Calibri" panose="020F0502020204030204" pitchFamily="34" charset="0"/>
              </a:rPr>
              <a:t>New: tone </a:t>
            </a:r>
            <a:r>
              <a:rPr lang="en-US" sz="3200" dirty="0">
                <a:solidFill>
                  <a:srgbClr val="212121"/>
                </a:solidFill>
                <a:latin typeface="Calibri" panose="020F0502020204030204" pitchFamily="34" charset="0"/>
              </a:rPr>
              <a:t>&amp;</a:t>
            </a:r>
            <a:r>
              <a:rPr lang="en-US" sz="3200" b="0" i="0" u="none" strike="noStrike" dirty="0">
                <a:solidFill>
                  <a:srgbClr val="212121"/>
                </a:solidFill>
                <a:effectLst/>
                <a:latin typeface="Calibri" panose="020F0502020204030204" pitchFamily="34" charset="0"/>
              </a:rPr>
              <a:t> tactics for audiences</a:t>
            </a:r>
          </a:p>
          <a:p>
            <a:pPr marL="514350" marR="0" indent="-742950">
              <a:spcBef>
                <a:spcPts val="0"/>
              </a:spcBef>
              <a:spcAft>
                <a:spcPts val="0"/>
              </a:spcAft>
              <a:buFont typeface="+mj-lt"/>
              <a:buAutoNum type="arabicPeriod"/>
            </a:pPr>
            <a:r>
              <a:rPr lang="en-US" sz="3200" dirty="0">
                <a:solidFill>
                  <a:srgbClr val="212121"/>
                </a:solidFill>
                <a:latin typeface="Calibri" panose="020F0502020204030204" pitchFamily="34" charset="0"/>
              </a:rPr>
              <a:t>Questions? More resources!</a:t>
            </a:r>
            <a:endParaRPr lang="en-US" sz="3200" b="0" i="0" u="none" strike="noStrike" dirty="0">
              <a:solidFill>
                <a:srgbClr val="212121"/>
              </a:solidFill>
              <a:effectLst/>
              <a:latin typeface="Calibri" panose="020F0502020204030204" pitchFamily="34" charset="0"/>
            </a:endParaRPr>
          </a:p>
        </p:txBody>
      </p:sp>
      <p:sp>
        <p:nvSpPr>
          <p:cNvPr id="2" name="Title 1">
            <a:extLst>
              <a:ext uri="{FF2B5EF4-FFF2-40B4-BE49-F238E27FC236}">
                <a16:creationId xmlns:a16="http://schemas.microsoft.com/office/drawing/2014/main" id="{3860FCFD-1FA5-2845-8EDB-36138C773D96}"/>
              </a:ext>
            </a:extLst>
          </p:cNvPr>
          <p:cNvSpPr>
            <a:spLocks noGrp="1"/>
          </p:cNvSpPr>
          <p:nvPr>
            <p:ph type="title"/>
          </p:nvPr>
        </p:nvSpPr>
        <p:spPr/>
        <p:txBody>
          <a:bodyPr/>
          <a:lstStyle/>
          <a:p>
            <a:r>
              <a:rPr lang="en-US" b="1" dirty="0">
                <a:solidFill>
                  <a:schemeClr val="accent2">
                    <a:lumMod val="50000"/>
                  </a:schemeClr>
                </a:solidFill>
                <a:latin typeface="Arial Rounded MT Bold" panose="020F0704030504030204" pitchFamily="34" charset="77"/>
              </a:rPr>
              <a:t>Contents &amp; Agenda</a:t>
            </a:r>
          </a:p>
        </p:txBody>
      </p:sp>
    </p:spTree>
    <p:extLst>
      <p:ext uri="{BB962C8B-B14F-4D97-AF65-F5344CB8AC3E}">
        <p14:creationId xmlns:p14="http://schemas.microsoft.com/office/powerpoint/2010/main" val="1667909929"/>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Background pattern&#10;&#10;Description automatically generated">
            <a:extLst>
              <a:ext uri="{FF2B5EF4-FFF2-40B4-BE49-F238E27FC236}">
                <a16:creationId xmlns:a16="http://schemas.microsoft.com/office/drawing/2014/main" id="{91875CB3-CDCE-0DB1-627E-29EE932A73D5}"/>
              </a:ext>
            </a:extLst>
          </p:cNvPr>
          <p:cNvPicPr>
            <a:picLocks noChangeAspect="1"/>
          </p:cNvPicPr>
          <p:nvPr/>
        </p:nvPicPr>
        <p:blipFill rotWithShape="1">
          <a:blip r:embed="rId2">
            <a:alphaModFix amt="40000"/>
          </a:blip>
          <a:srcRect t="5800" b="2364"/>
          <a:stretch/>
        </p:blipFill>
        <p:spPr>
          <a:xfrm>
            <a:off x="20" y="1"/>
            <a:ext cx="12191980" cy="6857999"/>
          </a:xfrm>
          <a:prstGeom prst="rect">
            <a:avLst/>
          </a:prstGeom>
        </p:spPr>
      </p:pic>
      <p:sp>
        <p:nvSpPr>
          <p:cNvPr id="2" name="Title 1">
            <a:extLst>
              <a:ext uri="{FF2B5EF4-FFF2-40B4-BE49-F238E27FC236}">
                <a16:creationId xmlns:a16="http://schemas.microsoft.com/office/drawing/2014/main" id="{9A04BF56-E941-655D-6B36-FC7319756A41}"/>
              </a:ext>
            </a:extLst>
          </p:cNvPr>
          <p:cNvSpPr>
            <a:spLocks noGrp="1"/>
          </p:cNvSpPr>
          <p:nvPr>
            <p:ph type="title"/>
          </p:nvPr>
        </p:nvSpPr>
        <p:spPr>
          <a:xfrm>
            <a:off x="838200" y="365125"/>
            <a:ext cx="10515600" cy="1325563"/>
          </a:xfrm>
        </p:spPr>
        <p:txBody>
          <a:bodyPr>
            <a:normAutofit/>
          </a:bodyPr>
          <a:lstStyle/>
          <a:p>
            <a:r>
              <a:rPr lang="en-US" sz="4200" dirty="0">
                <a:solidFill>
                  <a:srgbClr val="FFFFFF"/>
                </a:solidFill>
              </a:rPr>
              <a:t>Excerpt from</a:t>
            </a:r>
            <a:br>
              <a:rPr lang="en-US" sz="4200" dirty="0">
                <a:solidFill>
                  <a:srgbClr val="FFFFFF"/>
                </a:solidFill>
              </a:rPr>
            </a:br>
            <a:r>
              <a:rPr lang="en-US" sz="4200" dirty="0">
                <a:solidFill>
                  <a:srgbClr val="FFFFFF"/>
                </a:solidFill>
              </a:rPr>
              <a:t>A universal social justice stance for LIS curricula:</a:t>
            </a:r>
          </a:p>
        </p:txBody>
      </p:sp>
      <p:sp>
        <p:nvSpPr>
          <p:cNvPr id="11"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604E175-0951-7003-97C1-4B21CCE25D8E}"/>
              </a:ext>
            </a:extLst>
          </p:cNvPr>
          <p:cNvSpPr>
            <a:spLocks noGrp="1"/>
          </p:cNvSpPr>
          <p:nvPr>
            <p:ph idx="1"/>
          </p:nvPr>
        </p:nvSpPr>
        <p:spPr>
          <a:xfrm>
            <a:off x="838200" y="2004446"/>
            <a:ext cx="10515600" cy="4176897"/>
          </a:xfrm>
        </p:spPr>
        <p:txBody>
          <a:bodyPr>
            <a:normAutofit/>
          </a:bodyPr>
          <a:lstStyle/>
          <a:p>
            <a:r>
              <a:rPr lang="en-US" sz="2200" dirty="0">
                <a:solidFill>
                  <a:srgbClr val="FFFFFF"/>
                </a:solidFill>
              </a:rPr>
              <a:t>All humans have an inherent worth and deserve information services that help address their needs.</a:t>
            </a:r>
          </a:p>
          <a:p>
            <a:r>
              <a:rPr lang="en-US" sz="2200" dirty="0">
                <a:solidFill>
                  <a:srgbClr val="FFFFFF"/>
                </a:solidFill>
              </a:rPr>
              <a:t>People perceive reality and information in different ways, and in different contexts. This needs to be acknowledged.</a:t>
            </a:r>
          </a:p>
          <a:p>
            <a:r>
              <a:rPr lang="en-US" sz="2200" dirty="0">
                <a:solidFill>
                  <a:srgbClr val="FFFFFF"/>
                </a:solidFill>
              </a:rPr>
              <a:t>The provision of information is an inherently powerful activity. </a:t>
            </a:r>
          </a:p>
          <a:p>
            <a:pPr marL="0" indent="0">
              <a:buNone/>
            </a:pPr>
            <a:r>
              <a:rPr lang="en-US" sz="2200" b="1" dirty="0">
                <a:solidFill>
                  <a:srgbClr val="FFFFFF"/>
                </a:solidFill>
              </a:rPr>
              <a:t>    </a:t>
            </a:r>
            <a:r>
              <a:rPr lang="en-US" sz="3200" b="1" dirty="0">
                <a:solidFill>
                  <a:srgbClr val="FFFFFF"/>
                </a:solidFill>
              </a:rPr>
              <a:t>Distributing information is, in itself, a political act. </a:t>
            </a:r>
          </a:p>
          <a:p>
            <a:pPr marL="0" indent="0">
              <a:buNone/>
            </a:pPr>
            <a:endParaRPr lang="en-US" sz="2200" dirty="0">
              <a:solidFill>
                <a:srgbClr val="FFFFFF"/>
              </a:solidFill>
            </a:endParaRPr>
          </a:p>
          <a:p>
            <a:pPr marL="0" indent="0">
              <a:buNone/>
            </a:pPr>
            <a:endParaRPr lang="en-US" sz="2200" dirty="0">
              <a:solidFill>
                <a:srgbClr val="FFFFFF"/>
              </a:solidFill>
            </a:endParaRPr>
          </a:p>
          <a:p>
            <a:pPr marL="0" indent="0">
              <a:buNone/>
            </a:pPr>
            <a:r>
              <a:rPr lang="en-US" sz="2200" dirty="0">
                <a:solidFill>
                  <a:srgbClr val="FFFFFF"/>
                </a:solidFill>
              </a:rPr>
              <a:t>(Cooke and Sweeney 2017, 36–40)</a:t>
            </a:r>
          </a:p>
        </p:txBody>
      </p:sp>
    </p:spTree>
    <p:extLst>
      <p:ext uri="{BB962C8B-B14F-4D97-AF65-F5344CB8AC3E}">
        <p14:creationId xmlns:p14="http://schemas.microsoft.com/office/powerpoint/2010/main" val="31979218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3" descr="ssss_ownsastory.png">
            <a:extLst>
              <a:ext uri="{FF2B5EF4-FFF2-40B4-BE49-F238E27FC236}">
                <a16:creationId xmlns:a16="http://schemas.microsoft.com/office/drawing/2014/main" id="{FEF7AA41-C813-3B40-B218-0BC42B9EB3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2" name="Picture 1" descr="globe.png">
            <a:extLst>
              <a:ext uri="{FF2B5EF4-FFF2-40B4-BE49-F238E27FC236}">
                <a16:creationId xmlns:a16="http://schemas.microsoft.com/office/drawing/2014/main" id="{A9CA8117-9627-204A-8B1F-AC0021DFB9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1337934">
            <a:off x="1957388" y="1225550"/>
            <a:ext cx="28765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3516243"/>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ircular jigsaw puzzle">
            <a:extLst>
              <a:ext uri="{FF2B5EF4-FFF2-40B4-BE49-F238E27FC236}">
                <a16:creationId xmlns:a16="http://schemas.microsoft.com/office/drawing/2014/main" id="{B663465A-A1B9-EEE1-0832-95093237E5D1}"/>
              </a:ext>
            </a:extLst>
          </p:cNvPr>
          <p:cNvPicPr>
            <a:picLocks noChangeAspect="1"/>
          </p:cNvPicPr>
          <p:nvPr/>
        </p:nvPicPr>
        <p:blipFill rotWithShape="1">
          <a:blip r:embed="rId3"/>
          <a:srcRect t="979" b="14751"/>
          <a:stretch/>
        </p:blipFill>
        <p:spPr>
          <a:xfrm>
            <a:off x="-3047" y="10"/>
            <a:ext cx="12191999" cy="6857990"/>
          </a:xfrm>
          <a:prstGeom prst="rect">
            <a:avLst/>
          </a:prstGeom>
        </p:spPr>
      </p:pic>
      <p:sp>
        <p:nvSpPr>
          <p:cNvPr id="2" name="Title 1">
            <a:extLst>
              <a:ext uri="{FF2B5EF4-FFF2-40B4-BE49-F238E27FC236}">
                <a16:creationId xmlns:a16="http://schemas.microsoft.com/office/drawing/2014/main" id="{BFE043A8-F9A6-8944-B6AB-4379C54C9896}"/>
              </a:ext>
            </a:extLst>
          </p:cNvPr>
          <p:cNvSpPr>
            <a:spLocks noGrp="1"/>
          </p:cNvSpPr>
          <p:nvPr>
            <p:ph type="title"/>
          </p:nvPr>
        </p:nvSpPr>
        <p:spPr>
          <a:xfrm>
            <a:off x="1097280" y="325549"/>
            <a:ext cx="10058400" cy="4342703"/>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11500" b="1" dirty="0">
                <a:solidFill>
                  <a:srgbClr val="FFFFFF"/>
                </a:solidFill>
                <a:latin typeface="Arial Rounded MT Bold" panose="020F0704030504030204" pitchFamily="34" charset="77"/>
              </a:rPr>
              <a:t>DSTL</a:t>
            </a:r>
            <a:br>
              <a:rPr lang="en-US" sz="11500" b="1" dirty="0">
                <a:solidFill>
                  <a:srgbClr val="FFFFFF"/>
                </a:solidFill>
                <a:latin typeface="Arial Rounded MT Bold" panose="020F0704030504030204" pitchFamily="34" charset="77"/>
              </a:rPr>
            </a:br>
            <a:r>
              <a:rPr lang="en-US" b="1" dirty="0">
                <a:solidFill>
                  <a:srgbClr val="FFFFFF"/>
                </a:solidFill>
                <a:latin typeface="Arial Rounded MT Bold" panose="020F0704030504030204" pitchFamily="34" charset="77"/>
              </a:rPr>
              <a:t>or “distill”</a:t>
            </a:r>
            <a:endParaRPr lang="en-US" sz="11500" b="1" dirty="0">
              <a:solidFill>
                <a:srgbClr val="FFFFFF"/>
              </a:solidFill>
              <a:latin typeface="Arial Rounded MT Bold" panose="020F0704030504030204" pitchFamily="34" charset="77"/>
            </a:endParaRPr>
          </a:p>
        </p:txBody>
      </p:sp>
    </p:spTree>
    <p:extLst>
      <p:ext uri="{BB962C8B-B14F-4D97-AF65-F5344CB8AC3E}">
        <p14:creationId xmlns:p14="http://schemas.microsoft.com/office/powerpoint/2010/main" val="223937616"/>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indoor, lots, shelf, many&#10;&#10;Description automatically generated">
            <a:extLst>
              <a:ext uri="{FF2B5EF4-FFF2-40B4-BE49-F238E27FC236}">
                <a16:creationId xmlns:a16="http://schemas.microsoft.com/office/drawing/2014/main" id="{1031D08D-0FBA-9743-8823-6958CD7A90B7}"/>
              </a:ext>
            </a:extLst>
          </p:cNvPr>
          <p:cNvPicPr>
            <a:picLocks noGrp="1" noChangeAspect="1"/>
          </p:cNvPicPr>
          <p:nvPr>
            <p:ph idx="1"/>
          </p:nvPr>
        </p:nvPicPr>
        <p:blipFill rotWithShape="1">
          <a:blip r:embed="rId3"/>
          <a:srcRect l="9091" t="19136" b="3968"/>
          <a:stretch/>
        </p:blipFill>
        <p:spPr>
          <a:xfrm>
            <a:off x="20" y="10"/>
            <a:ext cx="12191981" cy="6857990"/>
          </a:xfrm>
          <a:prstGeom prst="rect">
            <a:avLst/>
          </a:prstGeom>
        </p:spPr>
      </p:pic>
      <p:sp>
        <p:nvSpPr>
          <p:cNvPr id="2" name="Title 1">
            <a:extLst>
              <a:ext uri="{FF2B5EF4-FFF2-40B4-BE49-F238E27FC236}">
                <a16:creationId xmlns:a16="http://schemas.microsoft.com/office/drawing/2014/main" id="{B4A01E5D-C257-8F45-90EB-F8E51CC6AAFE}"/>
              </a:ext>
            </a:extLst>
          </p:cNvPr>
          <p:cNvSpPr>
            <a:spLocks noGrp="1"/>
          </p:cNvSpPr>
          <p:nvPr>
            <p:ph type="title"/>
          </p:nvPr>
        </p:nvSpPr>
        <p:spPr>
          <a:xfrm>
            <a:off x="404553" y="3091928"/>
            <a:ext cx="9078562" cy="2387600"/>
          </a:xfrm>
        </p:spPr>
        <p:txBody>
          <a:bodyPr vert="horz" lIns="91440" tIns="45720" rIns="91440" bIns="45720" rtlCol="0" anchor="b">
            <a:noAutofit/>
          </a:bodyPr>
          <a:lstStyle/>
          <a:p>
            <a:r>
              <a:rPr lang="en-US" sz="4800" dirty="0">
                <a:solidFill>
                  <a:schemeClr val="bg1"/>
                </a:solidFill>
                <a:latin typeface="Arial Rounded MT Bold" panose="020F0704030504030204" pitchFamily="34" charset="77"/>
              </a:rPr>
              <a:t>Library data needs</a:t>
            </a:r>
            <a:br>
              <a:rPr lang="en-US" sz="4800" dirty="0">
                <a:solidFill>
                  <a:schemeClr val="bg1"/>
                </a:solidFill>
                <a:latin typeface="Arial Rounded MT Bold" panose="020F0704030504030204" pitchFamily="34" charset="77"/>
              </a:rPr>
            </a:br>
            <a:r>
              <a:rPr lang="en-US" sz="4800" dirty="0">
                <a:solidFill>
                  <a:schemeClr val="bg1"/>
                </a:solidFill>
                <a:latin typeface="Arial Rounded MT Bold" panose="020F0704030504030204" pitchFamily="34" charset="77"/>
              </a:rPr>
              <a:t>story before storage</a:t>
            </a:r>
          </a:p>
        </p:txBody>
      </p:sp>
    </p:spTree>
    <p:extLst>
      <p:ext uri="{BB962C8B-B14F-4D97-AF65-F5344CB8AC3E}">
        <p14:creationId xmlns:p14="http://schemas.microsoft.com/office/powerpoint/2010/main" val="294127169"/>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6634-1547-2445-A98C-9477C76AD2A0}"/>
              </a:ext>
            </a:extLst>
          </p:cNvPr>
          <p:cNvSpPr>
            <a:spLocks noGrp="1"/>
          </p:cNvSpPr>
          <p:nvPr>
            <p:ph type="title"/>
          </p:nvPr>
        </p:nvSpPr>
        <p:spPr>
          <a:xfrm>
            <a:off x="770965" y="548640"/>
            <a:ext cx="10496585" cy="1018903"/>
          </a:xfrm>
        </p:spPr>
        <p:txBody>
          <a:bodyPr>
            <a:normAutofit fontScale="90000"/>
          </a:bodyPr>
          <a:lstStyle/>
          <a:p>
            <a:r>
              <a:rPr lang="en-US" sz="5300" dirty="0">
                <a:solidFill>
                  <a:schemeClr val="accent1"/>
                </a:solidFill>
                <a:latin typeface="Arial Rounded MT Bold" panose="020F0704030504030204" pitchFamily="34" charset="77"/>
              </a:rPr>
              <a:t>Obstacles for Librarians</a:t>
            </a:r>
            <a:br>
              <a:rPr lang="en-US" sz="3600" dirty="0">
                <a:solidFill>
                  <a:schemeClr val="accent1"/>
                </a:solidFill>
                <a:latin typeface="Arial Rounded MT Bold" panose="020F0704030504030204" pitchFamily="34" charset="77"/>
              </a:rPr>
            </a:br>
            <a:endParaRPr lang="en-US" sz="3600" b="1" dirty="0">
              <a:solidFill>
                <a:schemeClr val="accent1"/>
              </a:solidFill>
              <a:latin typeface="Arial Rounded MT Bold" panose="020F0704030504030204" pitchFamily="34" charset="77"/>
            </a:endParaRPr>
          </a:p>
        </p:txBody>
      </p:sp>
      <p:graphicFrame>
        <p:nvGraphicFramePr>
          <p:cNvPr id="4" name="Content Placeholder 3">
            <a:extLst>
              <a:ext uri="{FF2B5EF4-FFF2-40B4-BE49-F238E27FC236}">
                <a16:creationId xmlns:a16="http://schemas.microsoft.com/office/drawing/2014/main" id="{0193F521-6801-6DE2-BF18-C96DD32D304E}"/>
              </a:ext>
            </a:extLst>
          </p:cNvPr>
          <p:cNvGraphicFramePr>
            <a:graphicFrameLocks noGrp="1"/>
          </p:cNvGraphicFramePr>
          <p:nvPr>
            <p:ph idx="1"/>
            <p:extLst>
              <p:ext uri="{D42A27DB-BD31-4B8C-83A1-F6EECF244321}">
                <p14:modId xmlns:p14="http://schemas.microsoft.com/office/powerpoint/2010/main" val="874613789"/>
              </p:ext>
            </p:extLst>
          </p:nvPr>
        </p:nvGraphicFramePr>
        <p:xfrm>
          <a:off x="987552" y="2066543"/>
          <a:ext cx="10113264" cy="4041648"/>
        </p:xfrm>
        <a:graphic>
          <a:graphicData uri="http://schemas.openxmlformats.org/drawingml/2006/table">
            <a:tbl>
              <a:tblPr firstRow="1" firstCol="1" bandRow="1">
                <a:tableStyleId>{5C22544A-7EE6-4342-B048-85BDC9FD1C3A}</a:tableStyleId>
              </a:tblPr>
              <a:tblGrid>
                <a:gridCol w="3434652">
                  <a:extLst>
                    <a:ext uri="{9D8B030D-6E8A-4147-A177-3AD203B41FA5}">
                      <a16:colId xmlns:a16="http://schemas.microsoft.com/office/drawing/2014/main" val="2491897897"/>
                    </a:ext>
                  </a:extLst>
                </a:gridCol>
                <a:gridCol w="6678612">
                  <a:extLst>
                    <a:ext uri="{9D8B030D-6E8A-4147-A177-3AD203B41FA5}">
                      <a16:colId xmlns:a16="http://schemas.microsoft.com/office/drawing/2014/main" val="3257113051"/>
                    </a:ext>
                  </a:extLst>
                </a:gridCol>
              </a:tblGrid>
              <a:tr h="577378">
                <a:tc>
                  <a:txBody>
                    <a:bodyPr/>
                    <a:lstStyle/>
                    <a:p>
                      <a:pPr marL="0" marR="0">
                        <a:spcBef>
                          <a:spcPts val="0"/>
                        </a:spcBef>
                        <a:spcAft>
                          <a:spcPts val="0"/>
                        </a:spcAft>
                      </a:pPr>
                      <a:r>
                        <a:rPr lang="en-US" sz="2400">
                          <a:effectLst/>
                        </a:rPr>
                        <a:t>Qualitative Data Sources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Primary Obstacles Identified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29718455"/>
                  </a:ext>
                </a:extLst>
              </a:tr>
              <a:tr h="577378">
                <a:tc>
                  <a:txBody>
                    <a:bodyPr/>
                    <a:lstStyle/>
                    <a:p>
                      <a:pPr marL="0" marR="0">
                        <a:spcBef>
                          <a:spcPts val="0"/>
                        </a:spcBef>
                        <a:spcAft>
                          <a:spcPts val="0"/>
                        </a:spcAft>
                      </a:pPr>
                      <a:r>
                        <a:rPr lang="en-US" sz="2400">
                          <a:effectLst/>
                        </a:rPr>
                        <a:t>Interviews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u="none" dirty="0">
                          <a:effectLst/>
                        </a:rPr>
                        <a:t>Fear of data, too little time, lack of story strategies</a:t>
                      </a:r>
                      <a:endParaRPr lang="en-US" sz="1600" u="non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68247712"/>
                  </a:ext>
                </a:extLst>
              </a:tr>
              <a:tr h="577378">
                <a:tc>
                  <a:txBody>
                    <a:bodyPr/>
                    <a:lstStyle/>
                    <a:p>
                      <a:pPr marL="0" marR="0">
                        <a:spcBef>
                          <a:spcPts val="0"/>
                        </a:spcBef>
                        <a:spcAft>
                          <a:spcPts val="0"/>
                        </a:spcAft>
                      </a:pPr>
                      <a:r>
                        <a:rPr lang="en-US" sz="2400">
                          <a:effectLst/>
                        </a:rPr>
                        <a:t>Questionnaire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Tools, training, connecting to audience, lack of time</a:t>
                      </a:r>
                      <a:endParaRPr lang="en-US" sz="240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36886373"/>
                  </a:ext>
                </a:extLst>
              </a:tr>
              <a:tr h="1154757">
                <a:tc>
                  <a:txBody>
                    <a:bodyPr/>
                    <a:lstStyle/>
                    <a:p>
                      <a:pPr marL="0" marR="0">
                        <a:spcBef>
                          <a:spcPts val="0"/>
                        </a:spcBef>
                        <a:spcAft>
                          <a:spcPts val="0"/>
                        </a:spcAft>
                      </a:pPr>
                      <a:r>
                        <a:rPr lang="en-US" sz="2400">
                          <a:effectLst/>
                        </a:rPr>
                        <a:t>Ranking Exercise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Time consuming, data are misread, data are not used, narrow focus on “the number”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0635805"/>
                  </a:ext>
                </a:extLst>
              </a:tr>
              <a:tr h="1154757">
                <a:tc>
                  <a:txBody>
                    <a:bodyPr/>
                    <a:lstStyle/>
                    <a:p>
                      <a:pPr marL="0" marR="0">
                        <a:spcBef>
                          <a:spcPts val="0"/>
                        </a:spcBef>
                        <a:spcAft>
                          <a:spcPts val="0"/>
                        </a:spcAft>
                      </a:pPr>
                      <a:r>
                        <a:rPr lang="en-US" sz="2400">
                          <a:effectLst/>
                        </a:rPr>
                        <a:t>Workshop Discussions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Data collected but not used, unclear how to tell the story of the library, unsure how to tell stories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06902380"/>
                  </a:ext>
                </a:extLst>
              </a:tr>
            </a:tbl>
          </a:graphicData>
        </a:graphic>
      </p:graphicFrame>
    </p:spTree>
    <p:extLst>
      <p:ext uri="{BB962C8B-B14F-4D97-AF65-F5344CB8AC3E}">
        <p14:creationId xmlns:p14="http://schemas.microsoft.com/office/powerpoint/2010/main" val="1804265709"/>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6634-1547-2445-A98C-9477C76AD2A0}"/>
              </a:ext>
            </a:extLst>
          </p:cNvPr>
          <p:cNvSpPr>
            <a:spLocks noGrp="1"/>
          </p:cNvSpPr>
          <p:nvPr>
            <p:ph type="title"/>
          </p:nvPr>
        </p:nvSpPr>
        <p:spPr>
          <a:xfrm>
            <a:off x="640080" y="325369"/>
            <a:ext cx="4368602" cy="1956841"/>
          </a:xfrm>
        </p:spPr>
        <p:txBody>
          <a:bodyPr anchor="b">
            <a:normAutofit/>
          </a:bodyPr>
          <a:lstStyle/>
          <a:p>
            <a:r>
              <a:rPr lang="en-US" sz="5400" dirty="0">
                <a:solidFill>
                  <a:srgbClr val="91651C"/>
                </a:solidFill>
                <a:latin typeface="Arial Rounded MT Bold" panose="020F0704030504030204" pitchFamily="34" charset="77"/>
              </a:rPr>
              <a:t>Two kinds of obstacles</a:t>
            </a:r>
          </a:p>
        </p:txBody>
      </p:sp>
      <p:sp>
        <p:nvSpPr>
          <p:cNvPr id="3" name="Content Placeholder 2">
            <a:extLst>
              <a:ext uri="{FF2B5EF4-FFF2-40B4-BE49-F238E27FC236}">
                <a16:creationId xmlns:a16="http://schemas.microsoft.com/office/drawing/2014/main" id="{64AFF897-DFD1-6140-A870-6FA1C4E3FA12}"/>
              </a:ext>
            </a:extLst>
          </p:cNvPr>
          <p:cNvSpPr>
            <a:spLocks noGrp="1"/>
          </p:cNvSpPr>
          <p:nvPr>
            <p:ph idx="1"/>
          </p:nvPr>
        </p:nvSpPr>
        <p:spPr>
          <a:xfrm>
            <a:off x="640080" y="2872899"/>
            <a:ext cx="4243589" cy="3320668"/>
          </a:xfrm>
        </p:spPr>
        <p:txBody>
          <a:bodyPr>
            <a:normAutofit/>
          </a:bodyPr>
          <a:lstStyle/>
          <a:p>
            <a:pPr marL="0" indent="0">
              <a:buNone/>
            </a:pPr>
            <a:r>
              <a:rPr lang="en-US" dirty="0"/>
              <a:t>1. Emotions and attitudes</a:t>
            </a:r>
          </a:p>
          <a:p>
            <a:pPr lvl="1"/>
            <a:r>
              <a:rPr lang="en-US" sz="2200" dirty="0"/>
              <a:t>Fear of data</a:t>
            </a:r>
          </a:p>
          <a:p>
            <a:pPr lvl="1"/>
            <a:r>
              <a:rPr lang="en-US" sz="2200" dirty="0"/>
              <a:t>Fear of story</a:t>
            </a:r>
          </a:p>
          <a:p>
            <a:pPr marL="0" indent="0">
              <a:buNone/>
            </a:pPr>
            <a:r>
              <a:rPr lang="en-US" dirty="0"/>
              <a:t>2. Time, tools, and training</a:t>
            </a:r>
          </a:p>
          <a:p>
            <a:pPr marL="0" indent="0">
              <a:buNone/>
            </a:pPr>
            <a:endParaRPr lang="en-US" dirty="0"/>
          </a:p>
          <a:p>
            <a:pPr marL="0" indent="0">
              <a:buNone/>
            </a:pPr>
            <a:r>
              <a:rPr lang="en-US" sz="1300" dirty="0">
                <a:latin typeface=""/>
              </a:rPr>
              <a:t>“</a:t>
            </a:r>
            <a:r>
              <a:rPr lang="en-US" sz="1300" dirty="0">
                <a:effectLst/>
                <a:latin typeface=""/>
                <a:ea typeface="Calibri" panose="020F0502020204030204" pitchFamily="34" charset="0"/>
              </a:rPr>
              <a:t>Library Data Storytelling: Obstacles and Paths Forward” </a:t>
            </a:r>
            <a:r>
              <a:rPr lang="en-US" sz="1300" i="1" dirty="0">
                <a:effectLst/>
                <a:latin typeface=""/>
                <a:ea typeface="Calibri" panose="020F0502020204030204" pitchFamily="34" charset="0"/>
              </a:rPr>
              <a:t>Public Library Quarterly</a:t>
            </a:r>
            <a:r>
              <a:rPr lang="en-US" sz="1300" dirty="0">
                <a:effectLst/>
                <a:latin typeface=""/>
                <a:ea typeface="Calibri" panose="020F0502020204030204" pitchFamily="34" charset="0"/>
              </a:rPr>
              <a:t> summer 2023 (in press)</a:t>
            </a:r>
            <a:r>
              <a:rPr lang="en-US" sz="1300" dirty="0">
                <a:effectLst/>
                <a:latin typeface=""/>
              </a:rPr>
              <a:t> </a:t>
            </a:r>
            <a:endParaRPr lang="en-US" sz="1300" dirty="0">
              <a:latin typeface=""/>
            </a:endParaRPr>
          </a:p>
        </p:txBody>
      </p:sp>
      <p:pic>
        <p:nvPicPr>
          <p:cNvPr id="5" name="Picture 4" descr="Hammer and nail">
            <a:extLst>
              <a:ext uri="{FF2B5EF4-FFF2-40B4-BE49-F238E27FC236}">
                <a16:creationId xmlns:a16="http://schemas.microsoft.com/office/drawing/2014/main" id="{BA9C1AA4-83A0-46FF-E03B-F491A582FD06}"/>
              </a:ext>
            </a:extLst>
          </p:cNvPr>
          <p:cNvPicPr>
            <a:picLocks noChangeAspect="1"/>
          </p:cNvPicPr>
          <p:nvPr/>
        </p:nvPicPr>
        <p:blipFill rotWithShape="1">
          <a:blip r:embed="rId3"/>
          <a:srcRect r="3304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236286529"/>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ride&#10;&#10;Description automatically generated">
            <a:extLst>
              <a:ext uri="{FF2B5EF4-FFF2-40B4-BE49-F238E27FC236}">
                <a16:creationId xmlns:a16="http://schemas.microsoft.com/office/drawing/2014/main" id="{59186278-B8E9-B44D-9F07-A6DCB7E697C9}"/>
              </a:ext>
            </a:extLst>
          </p:cNvPr>
          <p:cNvPicPr>
            <a:picLocks noChangeAspect="1"/>
          </p:cNvPicPr>
          <p:nvPr/>
        </p:nvPicPr>
        <p:blipFill rotWithShape="1">
          <a:blip r:embed="rId3"/>
          <a:srcRect t="11007" r="1" b="1"/>
          <a:stretch/>
        </p:blipFill>
        <p:spPr>
          <a:xfrm>
            <a:off x="301835" y="1"/>
            <a:ext cx="11588329" cy="6857999"/>
          </a:xfrm>
          <a:prstGeom prst="rect">
            <a:avLst/>
          </a:prstGeom>
        </p:spPr>
      </p:pic>
      <p:sp>
        <p:nvSpPr>
          <p:cNvPr id="8" name="Rounded Rectangle 7">
            <a:extLst>
              <a:ext uri="{FF2B5EF4-FFF2-40B4-BE49-F238E27FC236}">
                <a16:creationId xmlns:a16="http://schemas.microsoft.com/office/drawing/2014/main" id="{896E5592-D2DA-E352-D07C-1D9EB88D47AF}"/>
              </a:ext>
            </a:extLst>
          </p:cNvPr>
          <p:cNvSpPr/>
          <p:nvPr/>
        </p:nvSpPr>
        <p:spPr>
          <a:xfrm>
            <a:off x="908020" y="2053389"/>
            <a:ext cx="5187979" cy="42899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6EFF53D-DBD6-6C47-ABCA-C2116FD1CB71}"/>
              </a:ext>
            </a:extLst>
          </p:cNvPr>
          <p:cNvSpPr>
            <a:spLocks noGrp="1"/>
          </p:cNvSpPr>
          <p:nvPr>
            <p:ph idx="1"/>
          </p:nvPr>
        </p:nvSpPr>
        <p:spPr>
          <a:xfrm>
            <a:off x="1166649" y="1714291"/>
            <a:ext cx="4784972" cy="4852047"/>
          </a:xfrm>
        </p:spPr>
        <p:txBody>
          <a:bodyPr anchor="ctr">
            <a:normAutofit/>
          </a:bodyPr>
          <a:lstStyle/>
          <a:p>
            <a:r>
              <a:rPr lang="en-US" sz="2400" b="1" dirty="0">
                <a:solidFill>
                  <a:schemeClr val="bg1"/>
                </a:solidFill>
              </a:rPr>
              <a:t>IMLS-funded, Laura Bush 21st Century Librarian program</a:t>
            </a:r>
          </a:p>
          <a:p>
            <a:r>
              <a:rPr lang="en-US" sz="2400" b="1" dirty="0">
                <a:solidFill>
                  <a:schemeClr val="bg1"/>
                </a:solidFill>
              </a:rPr>
              <a:t>with co-PI Matt Turk and RA </a:t>
            </a:r>
            <a:r>
              <a:rPr lang="en-US" sz="2400" b="1" dirty="0" err="1">
                <a:solidFill>
                  <a:schemeClr val="bg1"/>
                </a:solidFill>
              </a:rPr>
              <a:t>Xinhui</a:t>
            </a:r>
            <a:r>
              <a:rPr lang="en-US" sz="2400" b="1" dirty="0">
                <a:solidFill>
                  <a:schemeClr val="bg1"/>
                </a:solidFill>
              </a:rPr>
              <a:t> Hu</a:t>
            </a:r>
          </a:p>
          <a:p>
            <a:r>
              <a:rPr lang="en-US" sz="2400" b="1" dirty="0">
                <a:solidFill>
                  <a:schemeClr val="bg1"/>
                </a:solidFill>
              </a:rPr>
              <a:t>Toolkits for easy data storytelling for common data uses in libraries</a:t>
            </a:r>
          </a:p>
          <a:p>
            <a:pPr lvl="1"/>
            <a:r>
              <a:rPr lang="en-US" b="1" dirty="0">
                <a:solidFill>
                  <a:schemeClr val="bg1"/>
                </a:solidFill>
              </a:rPr>
              <a:t>Public</a:t>
            </a:r>
          </a:p>
          <a:p>
            <a:pPr lvl="1"/>
            <a:r>
              <a:rPr lang="en-US" b="1" dirty="0">
                <a:solidFill>
                  <a:schemeClr val="bg1"/>
                </a:solidFill>
              </a:rPr>
              <a:t>Community college</a:t>
            </a:r>
          </a:p>
        </p:txBody>
      </p:sp>
      <p:sp>
        <p:nvSpPr>
          <p:cNvPr id="4" name="TextBox 3">
            <a:extLst>
              <a:ext uri="{FF2B5EF4-FFF2-40B4-BE49-F238E27FC236}">
                <a16:creationId xmlns:a16="http://schemas.microsoft.com/office/drawing/2014/main" id="{C409F7C4-0FD9-D1A5-8CC8-E1A4205E00C4}"/>
              </a:ext>
            </a:extLst>
          </p:cNvPr>
          <p:cNvSpPr txBox="1"/>
          <p:nvPr/>
        </p:nvSpPr>
        <p:spPr>
          <a:xfrm>
            <a:off x="943949" y="883294"/>
            <a:ext cx="9753020" cy="830997"/>
          </a:xfrm>
          <a:prstGeom prst="rect">
            <a:avLst/>
          </a:prstGeom>
          <a:noFill/>
        </p:spPr>
        <p:txBody>
          <a:bodyPr wrap="square" rtlCol="0">
            <a:spAutoFit/>
          </a:bodyPr>
          <a:lstStyle/>
          <a:p>
            <a:r>
              <a:rPr lang="en-US" sz="4800" b="1" dirty="0">
                <a:solidFill>
                  <a:schemeClr val="bg1"/>
                </a:solidFill>
              </a:rPr>
              <a:t>Data Storytelling Toolkit for Librarians</a:t>
            </a:r>
          </a:p>
        </p:txBody>
      </p:sp>
    </p:spTree>
    <p:extLst>
      <p:ext uri="{BB962C8B-B14F-4D97-AF65-F5344CB8AC3E}">
        <p14:creationId xmlns:p14="http://schemas.microsoft.com/office/powerpoint/2010/main" val="1638794196"/>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C9D119-C29F-B449-BD58-EC14A33C3426}"/>
              </a:ext>
            </a:extLst>
          </p:cNvPr>
          <p:cNvSpPr>
            <a:spLocks noGrp="1"/>
          </p:cNvSpPr>
          <p:nvPr>
            <p:ph type="title"/>
          </p:nvPr>
        </p:nvSpPr>
        <p:spPr>
          <a:xfrm>
            <a:off x="572493" y="238539"/>
            <a:ext cx="11018520" cy="1434415"/>
          </a:xfrm>
        </p:spPr>
        <p:txBody>
          <a:bodyPr anchor="b">
            <a:normAutofit/>
          </a:bodyPr>
          <a:lstStyle/>
          <a:p>
            <a:r>
              <a:rPr lang="en-US" sz="6000" dirty="0">
                <a:latin typeface="Arial Rounded MT Bold" panose="020F0704030504030204" pitchFamily="34" charset="77"/>
              </a:rPr>
              <a:t>Planning for DSTL</a:t>
            </a:r>
          </a:p>
        </p:txBody>
      </p:sp>
      <p:sp>
        <p:nvSpPr>
          <p:cNvPr id="1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6EFF53D-DBD6-6C47-ABCA-C2116FD1CB71}"/>
              </a:ext>
            </a:extLst>
          </p:cNvPr>
          <p:cNvSpPr>
            <a:spLocks noGrp="1"/>
          </p:cNvSpPr>
          <p:nvPr>
            <p:ph idx="1"/>
          </p:nvPr>
        </p:nvSpPr>
        <p:spPr>
          <a:xfrm>
            <a:off x="572493" y="2071316"/>
            <a:ext cx="6713552" cy="4119172"/>
          </a:xfrm>
        </p:spPr>
        <p:txBody>
          <a:bodyPr anchor="t">
            <a:normAutofit/>
          </a:bodyPr>
          <a:lstStyle/>
          <a:p>
            <a:r>
              <a:rPr lang="en-US" sz="2200" b="1" dirty="0"/>
              <a:t>Phase 1: </a:t>
            </a:r>
            <a:r>
              <a:rPr lang="en-US" sz="2200" dirty="0"/>
              <a:t>Identify obstacles to data storytelling, conduct a survey, and recruit Core Design Team (CDT) participants. </a:t>
            </a:r>
          </a:p>
          <a:p>
            <a:r>
              <a:rPr lang="en-US" sz="2200" b="1" dirty="0"/>
              <a:t>Phase 2: </a:t>
            </a:r>
            <a:r>
              <a:rPr lang="en-US" sz="2200" dirty="0"/>
              <a:t>Create the DSTL demo. CDT joins a series of online workshops to give structure input on the DSTL design elements. </a:t>
            </a:r>
          </a:p>
          <a:p>
            <a:endParaRPr lang="en-US" sz="2200" b="1" dirty="0">
              <a:solidFill>
                <a:schemeClr val="accent2">
                  <a:lumMod val="75000"/>
                </a:schemeClr>
              </a:solidFill>
            </a:endParaRPr>
          </a:p>
          <a:p>
            <a:r>
              <a:rPr lang="en-US" sz="2200" b="1" dirty="0">
                <a:solidFill>
                  <a:schemeClr val="accent2">
                    <a:lumMod val="75000"/>
                  </a:schemeClr>
                </a:solidFill>
              </a:rPr>
              <a:t>Phase 3: Coming fall 2023! </a:t>
            </a:r>
            <a:r>
              <a:rPr lang="en-US" sz="2200" dirty="0"/>
              <a:t>Pilot data storytelling toolkit through publicly advertised 1-hour introductory and 2- hour workshops of up to 80 online participants. (6 months) </a:t>
            </a:r>
          </a:p>
          <a:p>
            <a:endParaRPr lang="en-US" sz="2200" dirty="0"/>
          </a:p>
        </p:txBody>
      </p:sp>
      <p:pic>
        <p:nvPicPr>
          <p:cNvPr id="6" name="Picture 5" descr="A picture containing text, sign&#10;&#10;Description automatically generated">
            <a:extLst>
              <a:ext uri="{FF2B5EF4-FFF2-40B4-BE49-F238E27FC236}">
                <a16:creationId xmlns:a16="http://schemas.microsoft.com/office/drawing/2014/main" id="{323E90D7-2E3E-64EB-0D40-16FCE349FF0E}"/>
              </a:ext>
            </a:extLst>
          </p:cNvPr>
          <p:cNvPicPr>
            <a:picLocks noChangeAspect="1"/>
          </p:cNvPicPr>
          <p:nvPr/>
        </p:nvPicPr>
        <p:blipFill rotWithShape="1">
          <a:blip r:embed="rId2"/>
          <a:srcRect l="3795" r="-3" b="-3"/>
          <a:stretch/>
        </p:blipFill>
        <p:spPr>
          <a:xfrm>
            <a:off x="7446466" y="1880155"/>
            <a:ext cx="4559466" cy="4739306"/>
          </a:xfrm>
          <a:prstGeom prst="rect">
            <a:avLst/>
          </a:prstGeom>
        </p:spPr>
      </p:pic>
    </p:spTree>
    <p:extLst>
      <p:ext uri="{BB962C8B-B14F-4D97-AF65-F5344CB8AC3E}">
        <p14:creationId xmlns:p14="http://schemas.microsoft.com/office/powerpoint/2010/main" val="558714179"/>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2" name="Group 11">
            <a:extLst>
              <a:ext uri="{FF2B5EF4-FFF2-40B4-BE49-F238E27FC236}">
                <a16:creationId xmlns:a16="http://schemas.microsoft.com/office/drawing/2014/main" id="{B29018A0-5DE6-4CC9-AB25-675616AF7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24400" cy="6858000"/>
            <a:chOff x="7467600" y="0"/>
            <a:chExt cx="4724400" cy="6858000"/>
          </a:xfrm>
        </p:grpSpPr>
        <p:sp>
          <p:nvSpPr>
            <p:cNvPr id="13" name="Rectangle 12">
              <a:extLst>
                <a:ext uri="{FF2B5EF4-FFF2-40B4-BE49-F238E27FC236}">
                  <a16:creationId xmlns:a16="http://schemas.microsoft.com/office/drawing/2014/main" id="{BAD5C302-E4AF-4B3F-818D-17AEA68E7F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D27820F-8F33-4F10-AFA0-72D2722D2F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6" name="Freeform: Shape 15">
            <a:extLst>
              <a:ext uri="{FF2B5EF4-FFF2-40B4-BE49-F238E27FC236}">
                <a16:creationId xmlns:a16="http://schemas.microsoft.com/office/drawing/2014/main" id="{8B88B599-C539-4F18-A32A-40207EC6E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24401" cy="6858000"/>
          </a:xfrm>
          <a:custGeom>
            <a:avLst/>
            <a:gdLst>
              <a:gd name="connsiteX0" fmla="*/ 369702 w 4724401"/>
              <a:gd name="connsiteY0" fmla="*/ 6712169 h 6858000"/>
              <a:gd name="connsiteX1" fmla="*/ 366575 w 4724401"/>
              <a:gd name="connsiteY1" fmla="*/ 6715556 h 6858000"/>
              <a:gd name="connsiteX2" fmla="*/ 371637 w 4724401"/>
              <a:gd name="connsiteY2" fmla="*/ 6713954 h 6858000"/>
              <a:gd name="connsiteX3" fmla="*/ 1019354 w 4724401"/>
              <a:gd name="connsiteY3" fmla="*/ 6315006 h 6858000"/>
              <a:gd name="connsiteX4" fmla="*/ 441046 w 4724401"/>
              <a:gd name="connsiteY4" fmla="*/ 6691153 h 6858000"/>
              <a:gd name="connsiteX5" fmla="*/ 1019354 w 4724401"/>
              <a:gd name="connsiteY5" fmla="*/ 6315006 h 6858000"/>
              <a:gd name="connsiteX6" fmla="*/ 991680 w 4724401"/>
              <a:gd name="connsiteY6" fmla="*/ 6298413 h 6858000"/>
              <a:gd name="connsiteX7" fmla="*/ 409060 w 4724401"/>
              <a:gd name="connsiteY7" fmla="*/ 6671470 h 6858000"/>
              <a:gd name="connsiteX8" fmla="*/ 991680 w 4724401"/>
              <a:gd name="connsiteY8" fmla="*/ 6298413 h 6858000"/>
              <a:gd name="connsiteX9" fmla="*/ 4724401 w 4724401"/>
              <a:gd name="connsiteY9" fmla="*/ 6289099 h 6858000"/>
              <a:gd name="connsiteX10" fmla="*/ 4724401 w 4724401"/>
              <a:gd name="connsiteY10" fmla="*/ 6407899 h 6858000"/>
              <a:gd name="connsiteX11" fmla="*/ 4689678 w 4724401"/>
              <a:gd name="connsiteY11" fmla="*/ 6440241 h 6858000"/>
              <a:gd name="connsiteX12" fmla="*/ 4477543 w 4724401"/>
              <a:gd name="connsiteY12" fmla="*/ 6674836 h 6858000"/>
              <a:gd name="connsiteX13" fmla="*/ 4329957 w 4724401"/>
              <a:gd name="connsiteY13" fmla="*/ 6858000 h 6858000"/>
              <a:gd name="connsiteX14" fmla="*/ 4218595 w 4724401"/>
              <a:gd name="connsiteY14" fmla="*/ 6858000 h 6858000"/>
              <a:gd name="connsiteX15" fmla="*/ 4368888 w 4724401"/>
              <a:gd name="connsiteY15" fmla="*/ 6668412 h 6858000"/>
              <a:gd name="connsiteX16" fmla="*/ 4563091 w 4724401"/>
              <a:gd name="connsiteY16" fmla="*/ 6442508 h 6858000"/>
              <a:gd name="connsiteX17" fmla="*/ 4660205 w 4724401"/>
              <a:gd name="connsiteY17" fmla="*/ 6345369 h 6858000"/>
              <a:gd name="connsiteX18" fmla="*/ 4724401 w 4724401"/>
              <a:gd name="connsiteY18" fmla="*/ 6198577 h 6858000"/>
              <a:gd name="connsiteX19" fmla="*/ 4724401 w 4724401"/>
              <a:gd name="connsiteY19" fmla="*/ 6238480 h 6858000"/>
              <a:gd name="connsiteX20" fmla="*/ 4689789 w 4724401"/>
              <a:gd name="connsiteY20" fmla="*/ 6268382 h 6858000"/>
              <a:gd name="connsiteX21" fmla="*/ 4418722 w 4724401"/>
              <a:gd name="connsiteY21" fmla="*/ 6570886 h 6858000"/>
              <a:gd name="connsiteX22" fmla="*/ 4214944 w 4724401"/>
              <a:gd name="connsiteY22" fmla="*/ 6858000 h 6858000"/>
              <a:gd name="connsiteX23" fmla="*/ 4177898 w 4724401"/>
              <a:gd name="connsiteY23" fmla="*/ 6858000 h 6858000"/>
              <a:gd name="connsiteX24" fmla="*/ 4391597 w 4724401"/>
              <a:gd name="connsiteY24" fmla="*/ 6556370 h 6858000"/>
              <a:gd name="connsiteX25" fmla="*/ 4668889 w 4724401"/>
              <a:gd name="connsiteY25" fmla="*/ 6246399 h 6858000"/>
              <a:gd name="connsiteX26" fmla="*/ 4724401 w 4724401"/>
              <a:gd name="connsiteY26" fmla="*/ 5924240 h 6858000"/>
              <a:gd name="connsiteX27" fmla="*/ 4724401 w 4724401"/>
              <a:gd name="connsiteY27" fmla="*/ 6044002 h 6858000"/>
              <a:gd name="connsiteX28" fmla="*/ 4695216 w 4724401"/>
              <a:gd name="connsiteY28" fmla="*/ 6071545 h 6858000"/>
              <a:gd name="connsiteX29" fmla="*/ 4317146 w 4724401"/>
              <a:gd name="connsiteY29" fmla="*/ 6587716 h 6858000"/>
              <a:gd name="connsiteX30" fmla="*/ 4171627 w 4724401"/>
              <a:gd name="connsiteY30" fmla="*/ 6858000 h 6858000"/>
              <a:gd name="connsiteX31" fmla="*/ 4081585 w 4724401"/>
              <a:gd name="connsiteY31" fmla="*/ 6858000 h 6858000"/>
              <a:gd name="connsiteX32" fmla="*/ 4238603 w 4724401"/>
              <a:gd name="connsiteY32" fmla="*/ 6559341 h 6858000"/>
              <a:gd name="connsiteX33" fmla="*/ 4620848 w 4724401"/>
              <a:gd name="connsiteY33" fmla="*/ 6021419 h 6858000"/>
              <a:gd name="connsiteX34" fmla="*/ 103333 w 4724401"/>
              <a:gd name="connsiteY34" fmla="*/ 5699602 h 6858000"/>
              <a:gd name="connsiteX35" fmla="*/ 233938 w 4724401"/>
              <a:gd name="connsiteY35" fmla="*/ 5809416 h 6858000"/>
              <a:gd name="connsiteX36" fmla="*/ 883580 w 4724401"/>
              <a:gd name="connsiteY36" fmla="*/ 6180710 h 6858000"/>
              <a:gd name="connsiteX37" fmla="*/ 487337 w 4724401"/>
              <a:gd name="connsiteY37" fmla="*/ 5950182 h 6858000"/>
              <a:gd name="connsiteX38" fmla="*/ 354051 w 4724401"/>
              <a:gd name="connsiteY38" fmla="*/ 5854912 h 6858000"/>
              <a:gd name="connsiteX39" fmla="*/ 195436 w 4724401"/>
              <a:gd name="connsiteY39" fmla="*/ 5755068 h 6858000"/>
              <a:gd name="connsiteX40" fmla="*/ 51253 w 4724401"/>
              <a:gd name="connsiteY40" fmla="*/ 5631825 h 6858000"/>
              <a:gd name="connsiteX41" fmla="*/ 211622 w 4724401"/>
              <a:gd name="connsiteY41" fmla="*/ 5728803 h 6858000"/>
              <a:gd name="connsiteX42" fmla="*/ 371652 w 4724401"/>
              <a:gd name="connsiteY42" fmla="*/ 5829062 h 6858000"/>
              <a:gd name="connsiteX43" fmla="*/ 505903 w 4724401"/>
              <a:gd name="connsiteY43" fmla="*/ 5925221 h 6858000"/>
              <a:gd name="connsiteX44" fmla="*/ 899240 w 4724401"/>
              <a:gd name="connsiteY44" fmla="*/ 6153068 h 6858000"/>
              <a:gd name="connsiteX45" fmla="*/ 988114 w 4724401"/>
              <a:gd name="connsiteY45" fmla="*/ 6174204 h 6858000"/>
              <a:gd name="connsiteX46" fmla="*/ 845971 w 4724401"/>
              <a:gd name="connsiteY46" fmla="*/ 6067177 h 6858000"/>
              <a:gd name="connsiteX47" fmla="*/ 448057 w 4724401"/>
              <a:gd name="connsiteY47" fmla="*/ 5841376 h 6858000"/>
              <a:gd name="connsiteX48" fmla="*/ 51253 w 4724401"/>
              <a:gd name="connsiteY48" fmla="*/ 5631825 h 6858000"/>
              <a:gd name="connsiteX49" fmla="*/ 2606687 w 4724401"/>
              <a:gd name="connsiteY49" fmla="*/ 5630718 h 6858000"/>
              <a:gd name="connsiteX50" fmla="*/ 2645658 w 4724401"/>
              <a:gd name="connsiteY50" fmla="*/ 6640259 h 6858000"/>
              <a:gd name="connsiteX51" fmla="*/ 2606687 w 4724401"/>
              <a:gd name="connsiteY51" fmla="*/ 5630718 h 6858000"/>
              <a:gd name="connsiteX52" fmla="*/ 3642057 w 4724401"/>
              <a:gd name="connsiteY52" fmla="*/ 5573487 h 6858000"/>
              <a:gd name="connsiteX53" fmla="*/ 3632981 w 4724401"/>
              <a:gd name="connsiteY53" fmla="*/ 5579437 h 6858000"/>
              <a:gd name="connsiteX54" fmla="*/ 3382436 w 4724401"/>
              <a:gd name="connsiteY54" fmla="*/ 5952726 h 6858000"/>
              <a:gd name="connsiteX55" fmla="*/ 3191929 w 4724401"/>
              <a:gd name="connsiteY55" fmla="*/ 6662669 h 6858000"/>
              <a:gd name="connsiteX56" fmla="*/ 3369898 w 4724401"/>
              <a:gd name="connsiteY56" fmla="*/ 6081771 h 6858000"/>
              <a:gd name="connsiteX57" fmla="*/ 3642057 w 4724401"/>
              <a:gd name="connsiteY57" fmla="*/ 5573487 h 6858000"/>
              <a:gd name="connsiteX58" fmla="*/ 2650666 w 4724401"/>
              <a:gd name="connsiteY58" fmla="*/ 5530686 h 6858000"/>
              <a:gd name="connsiteX59" fmla="*/ 2650249 w 4724401"/>
              <a:gd name="connsiteY59" fmla="*/ 5532101 h 6858000"/>
              <a:gd name="connsiteX60" fmla="*/ 2663808 w 4724401"/>
              <a:gd name="connsiteY60" fmla="*/ 6535215 h 6858000"/>
              <a:gd name="connsiteX61" fmla="*/ 2665418 w 4724401"/>
              <a:gd name="connsiteY61" fmla="*/ 6132756 h 6858000"/>
              <a:gd name="connsiteX62" fmla="*/ 2650666 w 4724401"/>
              <a:gd name="connsiteY62" fmla="*/ 5530686 h 6858000"/>
              <a:gd name="connsiteX63" fmla="*/ 2680277 w 4724401"/>
              <a:gd name="connsiteY63" fmla="*/ 5479204 h 6858000"/>
              <a:gd name="connsiteX64" fmla="*/ 2678972 w 4724401"/>
              <a:gd name="connsiteY64" fmla="*/ 5481582 h 6858000"/>
              <a:gd name="connsiteX65" fmla="*/ 2696666 w 4724401"/>
              <a:gd name="connsiteY65" fmla="*/ 6133836 h 6858000"/>
              <a:gd name="connsiteX66" fmla="*/ 2695769 w 4724401"/>
              <a:gd name="connsiteY66" fmla="*/ 6390955 h 6858000"/>
              <a:gd name="connsiteX67" fmla="*/ 2739893 w 4724401"/>
              <a:gd name="connsiteY67" fmla="*/ 6108357 h 6858000"/>
              <a:gd name="connsiteX68" fmla="*/ 2680277 w 4724401"/>
              <a:gd name="connsiteY68" fmla="*/ 5479204 h 6858000"/>
              <a:gd name="connsiteX69" fmla="*/ 1132195 w 4724401"/>
              <a:gd name="connsiteY69" fmla="*/ 5467980 h 6858000"/>
              <a:gd name="connsiteX70" fmla="*/ 1679056 w 4724401"/>
              <a:gd name="connsiteY70" fmla="*/ 5516907 h 6858000"/>
              <a:gd name="connsiteX71" fmla="*/ 2128648 w 4724401"/>
              <a:gd name="connsiteY71" fmla="*/ 5474249 h 6858000"/>
              <a:gd name="connsiteX72" fmla="*/ 1825619 w 4724401"/>
              <a:gd name="connsiteY72" fmla="*/ 5478447 h 6858000"/>
              <a:gd name="connsiteX73" fmla="*/ 1737798 w 4724401"/>
              <a:gd name="connsiteY73" fmla="*/ 5483353 h 6858000"/>
              <a:gd name="connsiteX74" fmla="*/ 1132195 w 4724401"/>
              <a:gd name="connsiteY74" fmla="*/ 5467980 h 6858000"/>
              <a:gd name="connsiteX75" fmla="*/ 1456157 w 4724401"/>
              <a:gd name="connsiteY75" fmla="*/ 5371404 h 6858000"/>
              <a:gd name="connsiteX76" fmla="*/ 1244432 w 4724401"/>
              <a:gd name="connsiteY76" fmla="*/ 5385601 h 6858000"/>
              <a:gd name="connsiteX77" fmla="*/ 973990 w 4724401"/>
              <a:gd name="connsiteY77" fmla="*/ 5424940 h 6858000"/>
              <a:gd name="connsiteX78" fmla="*/ 1103809 w 4724401"/>
              <a:gd name="connsiteY78" fmla="*/ 5433720 h 6858000"/>
              <a:gd name="connsiteX79" fmla="*/ 1123454 w 4724401"/>
              <a:gd name="connsiteY79" fmla="*/ 5435727 h 6858000"/>
              <a:gd name="connsiteX80" fmla="*/ 1737017 w 4724401"/>
              <a:gd name="connsiteY80" fmla="*/ 5452183 h 6858000"/>
              <a:gd name="connsiteX81" fmla="*/ 1824397 w 4724401"/>
              <a:gd name="connsiteY81" fmla="*/ 5447757 h 6858000"/>
              <a:gd name="connsiteX82" fmla="*/ 2070059 w 4724401"/>
              <a:gd name="connsiteY82" fmla="*/ 5441660 h 6858000"/>
              <a:gd name="connsiteX83" fmla="*/ 1456157 w 4724401"/>
              <a:gd name="connsiteY83" fmla="*/ 5371404 h 6858000"/>
              <a:gd name="connsiteX84" fmla="*/ 4724401 w 4724401"/>
              <a:gd name="connsiteY84" fmla="*/ 5202141 h 6858000"/>
              <a:gd name="connsiteX85" fmla="*/ 4724401 w 4724401"/>
              <a:gd name="connsiteY85" fmla="*/ 5319690 h 6858000"/>
              <a:gd name="connsiteX86" fmla="*/ 4690088 w 4724401"/>
              <a:gd name="connsiteY86" fmla="*/ 5349711 h 6858000"/>
              <a:gd name="connsiteX87" fmla="*/ 4463413 w 4724401"/>
              <a:gd name="connsiteY87" fmla="*/ 5615162 h 6858000"/>
              <a:gd name="connsiteX88" fmla="*/ 4358134 w 4724401"/>
              <a:gd name="connsiteY88" fmla="*/ 5742791 h 6858000"/>
              <a:gd name="connsiteX89" fmla="*/ 4376219 w 4724401"/>
              <a:gd name="connsiteY89" fmla="*/ 5729027 h 6858000"/>
              <a:gd name="connsiteX90" fmla="*/ 4582340 w 4724401"/>
              <a:gd name="connsiteY90" fmla="*/ 5561037 h 6858000"/>
              <a:gd name="connsiteX91" fmla="*/ 4694684 w 4724401"/>
              <a:gd name="connsiteY91" fmla="*/ 5447098 h 6858000"/>
              <a:gd name="connsiteX92" fmla="*/ 4724401 w 4724401"/>
              <a:gd name="connsiteY92" fmla="*/ 5415874 h 6858000"/>
              <a:gd name="connsiteX93" fmla="*/ 4724401 w 4724401"/>
              <a:gd name="connsiteY93" fmla="*/ 5461678 h 6858000"/>
              <a:gd name="connsiteX94" fmla="*/ 4718341 w 4724401"/>
              <a:gd name="connsiteY94" fmla="*/ 5468043 h 6858000"/>
              <a:gd name="connsiteX95" fmla="*/ 4604655 w 4724401"/>
              <a:gd name="connsiteY95" fmla="*/ 5583434 h 6858000"/>
              <a:gd name="connsiteX96" fmla="*/ 4565074 w 4724401"/>
              <a:gd name="connsiteY96" fmla="*/ 5618550 h 6858000"/>
              <a:gd name="connsiteX97" fmla="*/ 4682209 w 4724401"/>
              <a:gd name="connsiteY97" fmla="*/ 5532923 h 6858000"/>
              <a:gd name="connsiteX98" fmla="*/ 4724401 w 4724401"/>
              <a:gd name="connsiteY98" fmla="*/ 5499248 h 6858000"/>
              <a:gd name="connsiteX99" fmla="*/ 4724401 w 4724401"/>
              <a:gd name="connsiteY99" fmla="*/ 5608295 h 6858000"/>
              <a:gd name="connsiteX100" fmla="*/ 4713577 w 4724401"/>
              <a:gd name="connsiteY100" fmla="*/ 5616803 h 6858000"/>
              <a:gd name="connsiteX101" fmla="*/ 3989559 w 4724401"/>
              <a:gd name="connsiteY101" fmla="*/ 6145945 h 6858000"/>
              <a:gd name="connsiteX102" fmla="*/ 3939824 w 4724401"/>
              <a:gd name="connsiteY102" fmla="*/ 6066900 h 6858000"/>
              <a:gd name="connsiteX103" fmla="*/ 4584537 w 4724401"/>
              <a:gd name="connsiteY103" fmla="*/ 5324826 h 6858000"/>
              <a:gd name="connsiteX104" fmla="*/ 4682005 w 4724401"/>
              <a:gd name="connsiteY104" fmla="*/ 5231398 h 6858000"/>
              <a:gd name="connsiteX105" fmla="*/ 1903353 w 4724401"/>
              <a:gd name="connsiteY105" fmla="*/ 5044827 h 6858000"/>
              <a:gd name="connsiteX106" fmla="*/ 1936931 w 4724401"/>
              <a:gd name="connsiteY106" fmla="*/ 5093954 h 6858000"/>
              <a:gd name="connsiteX107" fmla="*/ 2195868 w 4724401"/>
              <a:gd name="connsiteY107" fmla="*/ 5396574 h 6858000"/>
              <a:gd name="connsiteX108" fmla="*/ 2088852 w 4724401"/>
              <a:gd name="connsiteY108" fmla="*/ 5166123 h 6858000"/>
              <a:gd name="connsiteX109" fmla="*/ 1958241 w 4724401"/>
              <a:gd name="connsiteY109" fmla="*/ 5067955 h 6858000"/>
              <a:gd name="connsiteX110" fmla="*/ 1903353 w 4724401"/>
              <a:gd name="connsiteY110" fmla="*/ 5044827 h 6858000"/>
              <a:gd name="connsiteX111" fmla="*/ 1979378 w 4724401"/>
              <a:gd name="connsiteY111" fmla="*/ 4769504 h 6858000"/>
              <a:gd name="connsiteX112" fmla="*/ 2882120 w 4724401"/>
              <a:gd name="connsiteY112" fmla="*/ 5064547 h 6858000"/>
              <a:gd name="connsiteX113" fmla="*/ 2793103 w 4724401"/>
              <a:gd name="connsiteY113" fmla="*/ 5039699 h 6858000"/>
              <a:gd name="connsiteX114" fmla="*/ 2770041 w 4724401"/>
              <a:gd name="connsiteY114" fmla="*/ 5033634 h 6858000"/>
              <a:gd name="connsiteX115" fmla="*/ 1979378 w 4724401"/>
              <a:gd name="connsiteY115" fmla="*/ 4769504 h 6858000"/>
              <a:gd name="connsiteX116" fmla="*/ 1927410 w 4724401"/>
              <a:gd name="connsiteY116" fmla="*/ 4716164 h 6858000"/>
              <a:gd name="connsiteX117" fmla="*/ 1959587 w 4724401"/>
              <a:gd name="connsiteY117" fmla="*/ 4728849 h 6858000"/>
              <a:gd name="connsiteX118" fmla="*/ 2777707 w 4724401"/>
              <a:gd name="connsiteY118" fmla="*/ 5003991 h 6858000"/>
              <a:gd name="connsiteX119" fmla="*/ 2800768 w 4724401"/>
              <a:gd name="connsiteY119" fmla="*/ 5010056 h 6858000"/>
              <a:gd name="connsiteX120" fmla="*/ 2879408 w 4724401"/>
              <a:gd name="connsiteY120" fmla="*/ 5031590 h 6858000"/>
              <a:gd name="connsiteX121" fmla="*/ 2862295 w 4724401"/>
              <a:gd name="connsiteY121" fmla="*/ 5022958 h 6858000"/>
              <a:gd name="connsiteX122" fmla="*/ 2813343 w 4724401"/>
              <a:gd name="connsiteY122" fmla="*/ 4998369 h 6858000"/>
              <a:gd name="connsiteX123" fmla="*/ 2646245 w 4724401"/>
              <a:gd name="connsiteY123" fmla="*/ 4930999 h 6858000"/>
              <a:gd name="connsiteX124" fmla="*/ 1999243 w 4724401"/>
              <a:gd name="connsiteY124" fmla="*/ 4730524 h 6858000"/>
              <a:gd name="connsiteX125" fmla="*/ 1979527 w 4724401"/>
              <a:gd name="connsiteY125" fmla="*/ 4726651 h 6858000"/>
              <a:gd name="connsiteX126" fmla="*/ 1997014 w 4724401"/>
              <a:gd name="connsiteY126" fmla="*/ 4698007 h 6858000"/>
              <a:gd name="connsiteX127" fmla="*/ 2005458 w 4724401"/>
              <a:gd name="connsiteY127" fmla="*/ 4699540 h 6858000"/>
              <a:gd name="connsiteX128" fmla="*/ 2657186 w 4724401"/>
              <a:gd name="connsiteY128" fmla="*/ 4901687 h 6858000"/>
              <a:gd name="connsiteX129" fmla="*/ 2826662 w 4724401"/>
              <a:gd name="connsiteY129" fmla="*/ 4970362 h 6858000"/>
              <a:gd name="connsiteX130" fmla="*/ 2876100 w 4724401"/>
              <a:gd name="connsiteY130" fmla="*/ 4995397 h 6858000"/>
              <a:gd name="connsiteX131" fmla="*/ 3042600 w 4724401"/>
              <a:gd name="connsiteY131" fmla="*/ 5059532 h 6858000"/>
              <a:gd name="connsiteX132" fmla="*/ 1997014 w 4724401"/>
              <a:gd name="connsiteY132" fmla="*/ 4698007 h 6858000"/>
              <a:gd name="connsiteX133" fmla="*/ 2305292 w 4724401"/>
              <a:gd name="connsiteY133" fmla="*/ 4219492 h 6858000"/>
              <a:gd name="connsiteX134" fmla="*/ 3360922 w 4724401"/>
              <a:gd name="connsiteY134" fmla="*/ 4529373 h 6858000"/>
              <a:gd name="connsiteX135" fmla="*/ 3492420 w 4724401"/>
              <a:gd name="connsiteY135" fmla="*/ 4510145 h 6858000"/>
              <a:gd name="connsiteX136" fmla="*/ 3364086 w 4724401"/>
              <a:gd name="connsiteY136" fmla="*/ 4480340 h 6858000"/>
              <a:gd name="connsiteX137" fmla="*/ 3225818 w 4724401"/>
              <a:gd name="connsiteY137" fmla="*/ 4411822 h 6858000"/>
              <a:gd name="connsiteX138" fmla="*/ 3129696 w 4724401"/>
              <a:gd name="connsiteY138" fmla="*/ 4360704 h 6858000"/>
              <a:gd name="connsiteX139" fmla="*/ 2814545 w 4724401"/>
              <a:gd name="connsiteY139" fmla="*/ 4282955 h 6858000"/>
              <a:gd name="connsiteX140" fmla="*/ 2305292 w 4724401"/>
              <a:gd name="connsiteY140" fmla="*/ 4219492 h 6858000"/>
              <a:gd name="connsiteX141" fmla="*/ 2626982 w 4724401"/>
              <a:gd name="connsiteY141" fmla="*/ 4206450 h 6858000"/>
              <a:gd name="connsiteX142" fmla="*/ 2490617 w 4724401"/>
              <a:gd name="connsiteY142" fmla="*/ 4206951 h 6858000"/>
              <a:gd name="connsiteX143" fmla="*/ 2819869 w 4724401"/>
              <a:gd name="connsiteY143" fmla="*/ 4252936 h 6858000"/>
              <a:gd name="connsiteX144" fmla="*/ 3143018 w 4724401"/>
              <a:gd name="connsiteY144" fmla="*/ 4332698 h 6858000"/>
              <a:gd name="connsiteX145" fmla="*/ 3241520 w 4724401"/>
              <a:gd name="connsiteY145" fmla="*/ 4385112 h 6858000"/>
              <a:gd name="connsiteX146" fmla="*/ 3374575 w 4724401"/>
              <a:gd name="connsiteY146" fmla="*/ 4451517 h 6858000"/>
              <a:gd name="connsiteX147" fmla="*/ 3505221 w 4724401"/>
              <a:gd name="connsiteY147" fmla="*/ 4480757 h 6858000"/>
              <a:gd name="connsiteX148" fmla="*/ 2626982 w 4724401"/>
              <a:gd name="connsiteY148" fmla="*/ 4206450 h 6858000"/>
              <a:gd name="connsiteX149" fmla="*/ 1310106 w 4724401"/>
              <a:gd name="connsiteY149" fmla="*/ 3943217 h 6858000"/>
              <a:gd name="connsiteX150" fmla="*/ 854994 w 4724401"/>
              <a:gd name="connsiteY150" fmla="*/ 4399136 h 6858000"/>
              <a:gd name="connsiteX151" fmla="*/ 742462 w 4724401"/>
              <a:gd name="connsiteY151" fmla="*/ 4594648 h 6858000"/>
              <a:gd name="connsiteX152" fmla="*/ 820602 w 4724401"/>
              <a:gd name="connsiteY152" fmla="*/ 4485915 h 6858000"/>
              <a:gd name="connsiteX153" fmla="*/ 878295 w 4724401"/>
              <a:gd name="connsiteY153" fmla="*/ 4403594 h 6858000"/>
              <a:gd name="connsiteX154" fmla="*/ 1240607 w 4724401"/>
              <a:gd name="connsiteY154" fmla="*/ 4010401 h 6858000"/>
              <a:gd name="connsiteX155" fmla="*/ 1423113 w 4724401"/>
              <a:gd name="connsiteY155" fmla="*/ 3874565 h 6858000"/>
              <a:gd name="connsiteX156" fmla="*/ 1260565 w 4724401"/>
              <a:gd name="connsiteY156" fmla="*/ 4031982 h 6858000"/>
              <a:gd name="connsiteX157" fmla="*/ 901900 w 4724401"/>
              <a:gd name="connsiteY157" fmla="*/ 4421236 h 6858000"/>
              <a:gd name="connsiteX158" fmla="*/ 845044 w 4724401"/>
              <a:gd name="connsiteY158" fmla="*/ 4502436 h 6858000"/>
              <a:gd name="connsiteX159" fmla="*/ 685926 w 4724401"/>
              <a:gd name="connsiteY159" fmla="*/ 4703069 h 6858000"/>
              <a:gd name="connsiteX160" fmla="*/ 684248 w 4724401"/>
              <a:gd name="connsiteY160" fmla="*/ 4706721 h 6858000"/>
              <a:gd name="connsiteX161" fmla="*/ 1423113 w 4724401"/>
              <a:gd name="connsiteY161" fmla="*/ 3874565 h 6858000"/>
              <a:gd name="connsiteX162" fmla="*/ 3316479 w 4724401"/>
              <a:gd name="connsiteY162" fmla="*/ 3872136 h 6858000"/>
              <a:gd name="connsiteX163" fmla="*/ 3546806 w 4724401"/>
              <a:gd name="connsiteY163" fmla="*/ 4356139 h 6858000"/>
              <a:gd name="connsiteX164" fmla="*/ 3364433 w 4724401"/>
              <a:gd name="connsiteY164" fmla="*/ 3953121 h 6858000"/>
              <a:gd name="connsiteX165" fmla="*/ 3291335 w 4724401"/>
              <a:gd name="connsiteY165" fmla="*/ 3767420 h 6858000"/>
              <a:gd name="connsiteX166" fmla="*/ 3390805 w 4724401"/>
              <a:gd name="connsiteY166" fmla="*/ 3937163 h 6858000"/>
              <a:gd name="connsiteX167" fmla="*/ 3579062 w 4724401"/>
              <a:gd name="connsiteY167" fmla="*/ 4359040 h 6858000"/>
              <a:gd name="connsiteX168" fmla="*/ 3467355 w 4724401"/>
              <a:gd name="connsiteY168" fmla="*/ 3988130 h 6858000"/>
              <a:gd name="connsiteX169" fmla="*/ 3310753 w 4724401"/>
              <a:gd name="connsiteY169" fmla="*/ 3787140 h 6858000"/>
              <a:gd name="connsiteX170" fmla="*/ 3291335 w 4724401"/>
              <a:gd name="connsiteY170" fmla="*/ 3767420 h 6858000"/>
              <a:gd name="connsiteX171" fmla="*/ 1635889 w 4724401"/>
              <a:gd name="connsiteY171" fmla="*/ 3709494 h 6858000"/>
              <a:gd name="connsiteX172" fmla="*/ 1634800 w 4724401"/>
              <a:gd name="connsiteY172" fmla="*/ 3731111 h 6858000"/>
              <a:gd name="connsiteX173" fmla="*/ 1635889 w 4724401"/>
              <a:gd name="connsiteY173" fmla="*/ 3709494 h 6858000"/>
              <a:gd name="connsiteX174" fmla="*/ 1510397 w 4724401"/>
              <a:gd name="connsiteY174" fmla="*/ 3684705 h 6858000"/>
              <a:gd name="connsiteX175" fmla="*/ 1146550 w 4724401"/>
              <a:gd name="connsiteY175" fmla="*/ 3802012 h 6858000"/>
              <a:gd name="connsiteX176" fmla="*/ 698834 w 4724401"/>
              <a:gd name="connsiteY176" fmla="*/ 3952272 h 6858000"/>
              <a:gd name="connsiteX177" fmla="*/ 34256 w 4724401"/>
              <a:gd name="connsiteY177" fmla="*/ 4347603 h 6858000"/>
              <a:gd name="connsiteX178" fmla="*/ 527241 w 4724401"/>
              <a:gd name="connsiteY178" fmla="*/ 4065078 h 6858000"/>
              <a:gd name="connsiteX179" fmla="*/ 1510397 w 4724401"/>
              <a:gd name="connsiteY179" fmla="*/ 3684705 h 6858000"/>
              <a:gd name="connsiteX180" fmla="*/ 1313114 w 4724401"/>
              <a:gd name="connsiteY180" fmla="*/ 3655216 h 6858000"/>
              <a:gd name="connsiteX181" fmla="*/ 1109304 w 4724401"/>
              <a:gd name="connsiteY181" fmla="*/ 3669030 h 6858000"/>
              <a:gd name="connsiteX182" fmla="*/ 8129 w 4724401"/>
              <a:gd name="connsiteY182" fmla="*/ 4330519 h 6858000"/>
              <a:gd name="connsiteX183" fmla="*/ 687572 w 4724401"/>
              <a:gd name="connsiteY183" fmla="*/ 3925629 h 6858000"/>
              <a:gd name="connsiteX184" fmla="*/ 1138365 w 4724401"/>
              <a:gd name="connsiteY184" fmla="*/ 3774515 h 6858000"/>
              <a:gd name="connsiteX185" fmla="*/ 1505579 w 4724401"/>
              <a:gd name="connsiteY185" fmla="*/ 3655526 h 6858000"/>
              <a:gd name="connsiteX186" fmla="*/ 1313114 w 4724401"/>
              <a:gd name="connsiteY186" fmla="*/ 3655216 h 6858000"/>
              <a:gd name="connsiteX187" fmla="*/ 3655073 w 4724401"/>
              <a:gd name="connsiteY187" fmla="*/ 3650884 h 6858000"/>
              <a:gd name="connsiteX188" fmla="*/ 3989938 w 4724401"/>
              <a:gd name="connsiteY188" fmla="*/ 3991685 h 6858000"/>
              <a:gd name="connsiteX189" fmla="*/ 4393907 w 4724401"/>
              <a:gd name="connsiteY189" fmla="*/ 4261258 h 6858000"/>
              <a:gd name="connsiteX190" fmla="*/ 4648051 w 4724401"/>
              <a:gd name="connsiteY190" fmla="*/ 4374051 h 6858000"/>
              <a:gd name="connsiteX191" fmla="*/ 4383389 w 4724401"/>
              <a:gd name="connsiteY191" fmla="*/ 4184369 h 6858000"/>
              <a:gd name="connsiteX192" fmla="*/ 4165508 w 4724401"/>
              <a:gd name="connsiteY192" fmla="*/ 4035196 h 6858000"/>
              <a:gd name="connsiteX193" fmla="*/ 4068162 w 4724401"/>
              <a:gd name="connsiteY193" fmla="*/ 3953394 h 6858000"/>
              <a:gd name="connsiteX194" fmla="*/ 3981416 w 4724401"/>
              <a:gd name="connsiteY194" fmla="*/ 3880482 h 6858000"/>
              <a:gd name="connsiteX195" fmla="*/ 3800147 w 4724401"/>
              <a:gd name="connsiteY195" fmla="*/ 3749872 h 6858000"/>
              <a:gd name="connsiteX196" fmla="*/ 3670252 w 4724401"/>
              <a:gd name="connsiteY196" fmla="*/ 3622798 h 6858000"/>
              <a:gd name="connsiteX197" fmla="*/ 3817258 w 4724401"/>
              <a:gd name="connsiteY197" fmla="*/ 3723577 h 6858000"/>
              <a:gd name="connsiteX198" fmla="*/ 4000461 w 4724401"/>
              <a:gd name="connsiteY198" fmla="*/ 3855966 h 6858000"/>
              <a:gd name="connsiteX199" fmla="*/ 4088180 w 4724401"/>
              <a:gd name="connsiteY199" fmla="*/ 3929774 h 6858000"/>
              <a:gd name="connsiteX200" fmla="*/ 4184555 w 4724401"/>
              <a:gd name="connsiteY200" fmla="*/ 4010683 h 6858000"/>
              <a:gd name="connsiteX201" fmla="*/ 4399563 w 4724401"/>
              <a:gd name="connsiteY201" fmla="*/ 4158106 h 6858000"/>
              <a:gd name="connsiteX202" fmla="*/ 4684469 w 4724401"/>
              <a:gd name="connsiteY202" fmla="*/ 4364680 h 6858000"/>
              <a:gd name="connsiteX203" fmla="*/ 4690271 w 4724401"/>
              <a:gd name="connsiteY203" fmla="*/ 4370034 h 6858000"/>
              <a:gd name="connsiteX204" fmla="*/ 4136093 w 4724401"/>
              <a:gd name="connsiteY204" fmla="*/ 3858466 h 6858000"/>
              <a:gd name="connsiteX205" fmla="*/ 3670252 w 4724401"/>
              <a:gd name="connsiteY205" fmla="*/ 3622798 h 6858000"/>
              <a:gd name="connsiteX206" fmla="*/ 3174829 w 4724401"/>
              <a:gd name="connsiteY206" fmla="*/ 3620110 h 6858000"/>
              <a:gd name="connsiteX207" fmla="*/ 3189263 w 4724401"/>
              <a:gd name="connsiteY207" fmla="*/ 3625726 h 6858000"/>
              <a:gd name="connsiteX208" fmla="*/ 3560912 w 4724401"/>
              <a:gd name="connsiteY208" fmla="*/ 4079863 h 6858000"/>
              <a:gd name="connsiteX209" fmla="*/ 3626636 w 4724401"/>
              <a:gd name="connsiteY209" fmla="*/ 4512230 h 6858000"/>
              <a:gd name="connsiteX210" fmla="*/ 3653088 w 4724401"/>
              <a:gd name="connsiteY210" fmla="*/ 4521417 h 6858000"/>
              <a:gd name="connsiteX211" fmla="*/ 3988128 w 4724401"/>
              <a:gd name="connsiteY211" fmla="*/ 4817267 h 6858000"/>
              <a:gd name="connsiteX212" fmla="*/ 4618309 w 4724401"/>
              <a:gd name="connsiteY212" fmla="*/ 4699202 h 6858000"/>
              <a:gd name="connsiteX213" fmla="*/ 4724401 w 4724401"/>
              <a:gd name="connsiteY213" fmla="*/ 4687606 h 6858000"/>
              <a:gd name="connsiteX214" fmla="*/ 4724401 w 4724401"/>
              <a:gd name="connsiteY214" fmla="*/ 4773345 h 6858000"/>
              <a:gd name="connsiteX215" fmla="*/ 4671155 w 4724401"/>
              <a:gd name="connsiteY215" fmla="*/ 4778608 h 6858000"/>
              <a:gd name="connsiteX216" fmla="*/ 4086300 w 4724401"/>
              <a:gd name="connsiteY216" fmla="*/ 4884599 h 6858000"/>
              <a:gd name="connsiteX217" fmla="*/ 4085485 w 4724401"/>
              <a:gd name="connsiteY217" fmla="*/ 4899070 h 6858000"/>
              <a:gd name="connsiteX218" fmla="*/ 3871915 w 4724401"/>
              <a:gd name="connsiteY218" fmla="*/ 5253645 h 6858000"/>
              <a:gd name="connsiteX219" fmla="*/ 3799374 w 4724401"/>
              <a:gd name="connsiteY219" fmla="*/ 5466127 h 6858000"/>
              <a:gd name="connsiteX220" fmla="*/ 3498850 w 4724401"/>
              <a:gd name="connsiteY220" fmla="*/ 6661888 h 6858000"/>
              <a:gd name="connsiteX221" fmla="*/ 3399216 w 4724401"/>
              <a:gd name="connsiteY221" fmla="*/ 6858000 h 6858000"/>
              <a:gd name="connsiteX222" fmla="*/ 3303688 w 4724401"/>
              <a:gd name="connsiteY222" fmla="*/ 6858000 h 6858000"/>
              <a:gd name="connsiteX223" fmla="*/ 3391774 w 4724401"/>
              <a:gd name="connsiteY223" fmla="*/ 6697181 h 6858000"/>
              <a:gd name="connsiteX224" fmla="*/ 3735540 w 4724401"/>
              <a:gd name="connsiteY224" fmla="*/ 5546923 h 6858000"/>
              <a:gd name="connsiteX225" fmla="*/ 3729438 w 4724401"/>
              <a:gd name="connsiteY225" fmla="*/ 5569058 h 6858000"/>
              <a:gd name="connsiteX226" fmla="*/ 3707782 w 4724401"/>
              <a:gd name="connsiteY226" fmla="*/ 5644908 h 6858000"/>
              <a:gd name="connsiteX227" fmla="*/ 3583827 w 4724401"/>
              <a:gd name="connsiteY227" fmla="*/ 6039215 h 6858000"/>
              <a:gd name="connsiteX228" fmla="*/ 3547861 w 4724401"/>
              <a:gd name="connsiteY228" fmla="*/ 6129609 h 6858000"/>
              <a:gd name="connsiteX229" fmla="*/ 3490905 w 4724401"/>
              <a:gd name="connsiteY229" fmla="*/ 6277660 h 6858000"/>
              <a:gd name="connsiteX230" fmla="*/ 3455859 w 4724401"/>
              <a:gd name="connsiteY230" fmla="*/ 6391301 h 6858000"/>
              <a:gd name="connsiteX231" fmla="*/ 3429112 w 4724401"/>
              <a:gd name="connsiteY231" fmla="*/ 6479469 h 6858000"/>
              <a:gd name="connsiteX232" fmla="*/ 3304862 w 4724401"/>
              <a:gd name="connsiteY232" fmla="*/ 6796476 h 6858000"/>
              <a:gd name="connsiteX233" fmla="*/ 3276071 w 4724401"/>
              <a:gd name="connsiteY233" fmla="*/ 6858000 h 6858000"/>
              <a:gd name="connsiteX234" fmla="*/ 3240805 w 4724401"/>
              <a:gd name="connsiteY234" fmla="*/ 6858000 h 6858000"/>
              <a:gd name="connsiteX235" fmla="*/ 3275917 w 4724401"/>
              <a:gd name="connsiteY235" fmla="*/ 6783192 h 6858000"/>
              <a:gd name="connsiteX236" fmla="*/ 3399358 w 4724401"/>
              <a:gd name="connsiteY236" fmla="*/ 6469011 h 6858000"/>
              <a:gd name="connsiteX237" fmla="*/ 3425650 w 4724401"/>
              <a:gd name="connsiteY237" fmla="*/ 6381333 h 6858000"/>
              <a:gd name="connsiteX238" fmla="*/ 3460661 w 4724401"/>
              <a:gd name="connsiteY238" fmla="*/ 6266763 h 6858000"/>
              <a:gd name="connsiteX239" fmla="*/ 3518021 w 4724401"/>
              <a:gd name="connsiteY239" fmla="*/ 6117298 h 6858000"/>
              <a:gd name="connsiteX240" fmla="*/ 3554035 w 4724401"/>
              <a:gd name="connsiteY240" fmla="*/ 6027832 h 6858000"/>
              <a:gd name="connsiteX241" fmla="*/ 3677174 w 4724401"/>
              <a:gd name="connsiteY241" fmla="*/ 5636351 h 6858000"/>
              <a:gd name="connsiteX242" fmla="*/ 3698819 w 4724401"/>
              <a:gd name="connsiteY242" fmla="*/ 5560503 h 6858000"/>
              <a:gd name="connsiteX243" fmla="*/ 3702094 w 4724401"/>
              <a:gd name="connsiteY243" fmla="*/ 5549194 h 6858000"/>
              <a:gd name="connsiteX244" fmla="*/ 3398355 w 4724401"/>
              <a:gd name="connsiteY244" fmla="*/ 6094603 h 6858000"/>
              <a:gd name="connsiteX245" fmla="*/ 3193941 w 4724401"/>
              <a:gd name="connsiteY245" fmla="*/ 6798775 h 6858000"/>
              <a:gd name="connsiteX246" fmla="*/ 3184140 w 4724401"/>
              <a:gd name="connsiteY246" fmla="*/ 6858000 h 6858000"/>
              <a:gd name="connsiteX247" fmla="*/ 3099978 w 4724401"/>
              <a:gd name="connsiteY247" fmla="*/ 6858000 h 6858000"/>
              <a:gd name="connsiteX248" fmla="*/ 3101556 w 4724401"/>
              <a:gd name="connsiteY248" fmla="*/ 6843337 h 6858000"/>
              <a:gd name="connsiteX249" fmla="*/ 3370162 w 4724401"/>
              <a:gd name="connsiteY249" fmla="*/ 5785550 h 6858000"/>
              <a:gd name="connsiteX250" fmla="*/ 3746477 w 4724401"/>
              <a:gd name="connsiteY250" fmla="*/ 5377889 h 6858000"/>
              <a:gd name="connsiteX251" fmla="*/ 3863399 w 4724401"/>
              <a:gd name="connsiteY251" fmla="*/ 5087257 h 6858000"/>
              <a:gd name="connsiteX252" fmla="*/ 3968712 w 4724401"/>
              <a:gd name="connsiteY252" fmla="*/ 4913989 h 6858000"/>
              <a:gd name="connsiteX253" fmla="*/ 2792390 w 4724401"/>
              <a:gd name="connsiteY253" fmla="*/ 5382974 h 6858000"/>
              <a:gd name="connsiteX254" fmla="*/ 2714982 w 4724401"/>
              <a:gd name="connsiteY254" fmla="*/ 5427051 h 6858000"/>
              <a:gd name="connsiteX255" fmla="*/ 2813361 w 4724401"/>
              <a:gd name="connsiteY255" fmla="*/ 6023912 h 6858000"/>
              <a:gd name="connsiteX256" fmla="*/ 2688430 w 4724401"/>
              <a:gd name="connsiteY256" fmla="*/ 6801564 h 6858000"/>
              <a:gd name="connsiteX257" fmla="*/ 2629626 w 4724401"/>
              <a:gd name="connsiteY257" fmla="*/ 6763394 h 6858000"/>
              <a:gd name="connsiteX258" fmla="*/ 2565328 w 4724401"/>
              <a:gd name="connsiteY258" fmla="*/ 5516399 h 6858000"/>
              <a:gd name="connsiteX259" fmla="*/ 1922999 w 4724401"/>
              <a:gd name="connsiteY259" fmla="*/ 5980343 h 6858000"/>
              <a:gd name="connsiteX260" fmla="*/ 1950261 w 4724401"/>
              <a:gd name="connsiteY260" fmla="*/ 6405858 h 6858000"/>
              <a:gd name="connsiteX261" fmla="*/ 2365554 w 4724401"/>
              <a:gd name="connsiteY261" fmla="*/ 6759107 h 6858000"/>
              <a:gd name="connsiteX262" fmla="*/ 2424142 w 4724401"/>
              <a:gd name="connsiteY262" fmla="*/ 6858000 h 6858000"/>
              <a:gd name="connsiteX263" fmla="*/ 2395994 w 4724401"/>
              <a:gd name="connsiteY263" fmla="*/ 6858000 h 6858000"/>
              <a:gd name="connsiteX264" fmla="*/ 2392863 w 4724401"/>
              <a:gd name="connsiteY264" fmla="*/ 6852964 h 6858000"/>
              <a:gd name="connsiteX265" fmla="*/ 2017589 w 4724401"/>
              <a:gd name="connsiteY265" fmla="*/ 6493982 h 6858000"/>
              <a:gd name="connsiteX266" fmla="*/ 2147336 w 4724401"/>
              <a:gd name="connsiteY266" fmla="*/ 6594052 h 6858000"/>
              <a:gd name="connsiteX267" fmla="*/ 2207047 w 4724401"/>
              <a:gd name="connsiteY267" fmla="*/ 6654540 h 6858000"/>
              <a:gd name="connsiteX268" fmla="*/ 2299106 w 4724401"/>
              <a:gd name="connsiteY268" fmla="*/ 6778931 h 6858000"/>
              <a:gd name="connsiteX269" fmla="*/ 2314430 w 4724401"/>
              <a:gd name="connsiteY269" fmla="*/ 6801144 h 6858000"/>
              <a:gd name="connsiteX270" fmla="*/ 2352406 w 4724401"/>
              <a:gd name="connsiteY270" fmla="*/ 6858000 h 6858000"/>
              <a:gd name="connsiteX271" fmla="*/ 2314492 w 4724401"/>
              <a:gd name="connsiteY271" fmla="*/ 6858000 h 6858000"/>
              <a:gd name="connsiteX272" fmla="*/ 2288095 w 4724401"/>
              <a:gd name="connsiteY272" fmla="*/ 6818030 h 6858000"/>
              <a:gd name="connsiteX273" fmla="*/ 2272768 w 4724401"/>
              <a:gd name="connsiteY273" fmla="*/ 6795822 h 6858000"/>
              <a:gd name="connsiteX274" fmla="*/ 2182715 w 4724401"/>
              <a:gd name="connsiteY274" fmla="*/ 6675071 h 6858000"/>
              <a:gd name="connsiteX275" fmla="*/ 2032061 w 4724401"/>
              <a:gd name="connsiteY275" fmla="*/ 6541380 h 6858000"/>
              <a:gd name="connsiteX276" fmla="*/ 2257220 w 4724401"/>
              <a:gd name="connsiteY276" fmla="*/ 6826257 h 6858000"/>
              <a:gd name="connsiteX277" fmla="*/ 2281324 w 4724401"/>
              <a:gd name="connsiteY277" fmla="*/ 6858000 h 6858000"/>
              <a:gd name="connsiteX278" fmla="*/ 2242860 w 4724401"/>
              <a:gd name="connsiteY278" fmla="*/ 6858000 h 6858000"/>
              <a:gd name="connsiteX279" fmla="*/ 2232818 w 4724401"/>
              <a:gd name="connsiteY279" fmla="*/ 6844926 h 6858000"/>
              <a:gd name="connsiteX280" fmla="*/ 1990172 w 4724401"/>
              <a:gd name="connsiteY280" fmla="*/ 6542121 h 6858000"/>
              <a:gd name="connsiteX281" fmla="*/ 2124090 w 4724401"/>
              <a:gd name="connsiteY281" fmla="*/ 6761017 h 6858000"/>
              <a:gd name="connsiteX282" fmla="*/ 2200380 w 4724401"/>
              <a:gd name="connsiteY282" fmla="*/ 6858000 h 6858000"/>
              <a:gd name="connsiteX283" fmla="*/ 2147507 w 4724401"/>
              <a:gd name="connsiteY283" fmla="*/ 6858000 h 6858000"/>
              <a:gd name="connsiteX284" fmla="*/ 2070668 w 4724401"/>
              <a:gd name="connsiteY284" fmla="*/ 6761520 h 6858000"/>
              <a:gd name="connsiteX285" fmla="*/ 1975142 w 4724401"/>
              <a:gd name="connsiteY285" fmla="*/ 6585570 h 6858000"/>
              <a:gd name="connsiteX286" fmla="*/ 2050035 w 4724401"/>
              <a:gd name="connsiteY286" fmla="*/ 6813345 h 6858000"/>
              <a:gd name="connsiteX287" fmla="*/ 2063025 w 4724401"/>
              <a:gd name="connsiteY287" fmla="*/ 6858000 h 6858000"/>
              <a:gd name="connsiteX288" fmla="*/ 2021675 w 4724401"/>
              <a:gd name="connsiteY288" fmla="*/ 6858000 h 6858000"/>
              <a:gd name="connsiteX289" fmla="*/ 2019308 w 4724401"/>
              <a:gd name="connsiteY289" fmla="*/ 6847118 h 6858000"/>
              <a:gd name="connsiteX290" fmla="*/ 1938835 w 4724401"/>
              <a:gd name="connsiteY290" fmla="*/ 6551160 h 6858000"/>
              <a:gd name="connsiteX291" fmla="*/ 1953230 w 4724401"/>
              <a:gd name="connsiteY291" fmla="*/ 6759699 h 6858000"/>
              <a:gd name="connsiteX292" fmla="*/ 1956763 w 4724401"/>
              <a:gd name="connsiteY292" fmla="*/ 6778191 h 6858000"/>
              <a:gd name="connsiteX293" fmla="*/ 1967925 w 4724401"/>
              <a:gd name="connsiteY293" fmla="*/ 6858000 h 6858000"/>
              <a:gd name="connsiteX294" fmla="*/ 1936622 w 4724401"/>
              <a:gd name="connsiteY294" fmla="*/ 6858000 h 6858000"/>
              <a:gd name="connsiteX295" fmla="*/ 1926261 w 4724401"/>
              <a:gd name="connsiteY295" fmla="*/ 6784064 h 6858000"/>
              <a:gd name="connsiteX296" fmla="*/ 1922724 w 4724401"/>
              <a:gd name="connsiteY296" fmla="*/ 6765577 h 6858000"/>
              <a:gd name="connsiteX297" fmla="*/ 1904650 w 4724401"/>
              <a:gd name="connsiteY297" fmla="*/ 6639616 h 6858000"/>
              <a:gd name="connsiteX298" fmla="*/ 1885273 w 4724401"/>
              <a:gd name="connsiteY298" fmla="*/ 6858000 h 6858000"/>
              <a:gd name="connsiteX299" fmla="*/ 1854363 w 4724401"/>
              <a:gd name="connsiteY299" fmla="*/ 6858000 h 6858000"/>
              <a:gd name="connsiteX300" fmla="*/ 1880391 w 4724401"/>
              <a:gd name="connsiteY300" fmla="*/ 6603796 h 6858000"/>
              <a:gd name="connsiteX301" fmla="*/ 1818273 w 4724401"/>
              <a:gd name="connsiteY301" fmla="*/ 6715729 h 6858000"/>
              <a:gd name="connsiteX302" fmla="*/ 1794691 w 4724401"/>
              <a:gd name="connsiteY302" fmla="*/ 6843239 h 6858000"/>
              <a:gd name="connsiteX303" fmla="*/ 1794914 w 4724401"/>
              <a:gd name="connsiteY303" fmla="*/ 6858000 h 6858000"/>
              <a:gd name="connsiteX304" fmla="*/ 1746128 w 4724401"/>
              <a:gd name="connsiteY304" fmla="*/ 6858000 h 6858000"/>
              <a:gd name="connsiteX305" fmla="*/ 1753934 w 4724401"/>
              <a:gd name="connsiteY305" fmla="*/ 6724796 h 6858000"/>
              <a:gd name="connsiteX306" fmla="*/ 1792053 w 4724401"/>
              <a:gd name="connsiteY306" fmla="*/ 6572396 h 6858000"/>
              <a:gd name="connsiteX307" fmla="*/ 1862248 w 4724401"/>
              <a:gd name="connsiteY307" fmla="*/ 6266397 h 6858000"/>
              <a:gd name="connsiteX308" fmla="*/ 1862250 w 4724401"/>
              <a:gd name="connsiteY308" fmla="*/ 6033531 h 6858000"/>
              <a:gd name="connsiteX309" fmla="*/ 1211999 w 4724401"/>
              <a:gd name="connsiteY309" fmla="*/ 6683610 h 6858000"/>
              <a:gd name="connsiteX310" fmla="*/ 1213266 w 4724401"/>
              <a:gd name="connsiteY310" fmla="*/ 6691947 h 6858000"/>
              <a:gd name="connsiteX311" fmla="*/ 1203370 w 4724401"/>
              <a:gd name="connsiteY311" fmla="*/ 6850676 h 6858000"/>
              <a:gd name="connsiteX312" fmla="*/ 1203671 w 4724401"/>
              <a:gd name="connsiteY312" fmla="*/ 6858000 h 6858000"/>
              <a:gd name="connsiteX313" fmla="*/ 1143180 w 4724401"/>
              <a:gd name="connsiteY313" fmla="*/ 6858000 h 6858000"/>
              <a:gd name="connsiteX314" fmla="*/ 1142176 w 4724401"/>
              <a:gd name="connsiteY314" fmla="*/ 6766045 h 6858000"/>
              <a:gd name="connsiteX315" fmla="*/ 1067484 w 4724401"/>
              <a:gd name="connsiteY315" fmla="*/ 6858000 h 6858000"/>
              <a:gd name="connsiteX316" fmla="*/ 953928 w 4724401"/>
              <a:gd name="connsiteY316" fmla="*/ 6858000 h 6858000"/>
              <a:gd name="connsiteX317" fmla="*/ 959715 w 4724401"/>
              <a:gd name="connsiteY317" fmla="*/ 6850185 h 6858000"/>
              <a:gd name="connsiteX318" fmla="*/ 1483788 w 4724401"/>
              <a:gd name="connsiteY318" fmla="*/ 6259174 h 6858000"/>
              <a:gd name="connsiteX319" fmla="*/ 1100671 w 4724401"/>
              <a:gd name="connsiteY319" fmla="*/ 6252137 h 6858000"/>
              <a:gd name="connsiteX320" fmla="*/ 1090144 w 4724401"/>
              <a:gd name="connsiteY320" fmla="*/ 6256748 h 6858000"/>
              <a:gd name="connsiteX321" fmla="*/ 1095872 w 4724401"/>
              <a:gd name="connsiteY321" fmla="*/ 6271892 h 6858000"/>
              <a:gd name="connsiteX322" fmla="*/ 262785 w 4724401"/>
              <a:gd name="connsiteY322" fmla="*/ 6845450 h 6858000"/>
              <a:gd name="connsiteX323" fmla="*/ 209968 w 4724401"/>
              <a:gd name="connsiteY323" fmla="*/ 6770713 h 6858000"/>
              <a:gd name="connsiteX324" fmla="*/ 873460 w 4724401"/>
              <a:gd name="connsiteY324" fmla="*/ 6253768 h 6858000"/>
              <a:gd name="connsiteX325" fmla="*/ 192686 w 4724401"/>
              <a:gd name="connsiteY325" fmla="*/ 5849257 h 6858000"/>
              <a:gd name="connsiteX326" fmla="*/ 4696 w 4724401"/>
              <a:gd name="connsiteY326" fmla="*/ 5697668 h 6858000"/>
              <a:gd name="connsiteX327" fmla="*/ 0 w 4724401"/>
              <a:gd name="connsiteY327" fmla="*/ 5689984 h 6858000"/>
              <a:gd name="connsiteX328" fmla="*/ 0 w 4724401"/>
              <a:gd name="connsiteY328" fmla="*/ 5513472 h 6858000"/>
              <a:gd name="connsiteX329" fmla="*/ 174101 w 4724401"/>
              <a:gd name="connsiteY329" fmla="*/ 5620277 h 6858000"/>
              <a:gd name="connsiteX330" fmla="*/ 891800 w 4724401"/>
              <a:gd name="connsiteY330" fmla="*/ 6036935 h 6858000"/>
              <a:gd name="connsiteX331" fmla="*/ 1072219 w 4724401"/>
              <a:gd name="connsiteY331" fmla="*/ 6169443 h 6858000"/>
              <a:gd name="connsiteX332" fmla="*/ 1074117 w 4724401"/>
              <a:gd name="connsiteY332" fmla="*/ 6170301 h 6858000"/>
              <a:gd name="connsiteX333" fmla="*/ 1083114 w 4724401"/>
              <a:gd name="connsiteY333" fmla="*/ 6174131 h 6858000"/>
              <a:gd name="connsiteX334" fmla="*/ 1543010 w 4724401"/>
              <a:gd name="connsiteY334" fmla="*/ 6191140 h 6858000"/>
              <a:gd name="connsiteX335" fmla="*/ 1551080 w 4724401"/>
              <a:gd name="connsiteY335" fmla="*/ 6195006 h 6858000"/>
              <a:gd name="connsiteX336" fmla="*/ 2345443 w 4724401"/>
              <a:gd name="connsiteY336" fmla="*/ 5549882 h 6858000"/>
              <a:gd name="connsiteX337" fmla="*/ 1721499 w 4724401"/>
              <a:gd name="connsiteY337" fmla="*/ 5599969 h 6858000"/>
              <a:gd name="connsiteX338" fmla="*/ 767716 w 4724401"/>
              <a:gd name="connsiteY338" fmla="*/ 5472768 h 6858000"/>
              <a:gd name="connsiteX339" fmla="*/ 722147 w 4724401"/>
              <a:gd name="connsiteY339" fmla="*/ 5393091 h 6858000"/>
              <a:gd name="connsiteX340" fmla="*/ 1485552 w 4724401"/>
              <a:gd name="connsiteY340" fmla="*/ 5313202 h 6858000"/>
              <a:gd name="connsiteX341" fmla="*/ 2143004 w 4724401"/>
              <a:gd name="connsiteY341" fmla="*/ 5402420 h 6858000"/>
              <a:gd name="connsiteX342" fmla="*/ 1933391 w 4724401"/>
              <a:gd name="connsiteY342" fmla="*/ 5156971 h 6858000"/>
              <a:gd name="connsiteX343" fmla="*/ 1827118 w 4724401"/>
              <a:gd name="connsiteY343" fmla="*/ 4968410 h 6858000"/>
              <a:gd name="connsiteX344" fmla="*/ 1837349 w 4724401"/>
              <a:gd name="connsiteY344" fmla="*/ 4956357 h 6858000"/>
              <a:gd name="connsiteX345" fmla="*/ 2162835 w 4724401"/>
              <a:gd name="connsiteY345" fmla="*/ 5187853 h 6858000"/>
              <a:gd name="connsiteX346" fmla="*/ 2257167 w 4724401"/>
              <a:gd name="connsiteY346" fmla="*/ 5462123 h 6858000"/>
              <a:gd name="connsiteX347" fmla="*/ 2261598 w 4724401"/>
              <a:gd name="connsiteY347" fmla="*/ 5467998 h 6858000"/>
              <a:gd name="connsiteX348" fmla="*/ 2437177 w 4724401"/>
              <a:gd name="connsiteY348" fmla="*/ 5479608 h 6858000"/>
              <a:gd name="connsiteX349" fmla="*/ 2445247 w 4724401"/>
              <a:gd name="connsiteY349" fmla="*/ 5483476 h 6858000"/>
              <a:gd name="connsiteX350" fmla="*/ 2743626 w 4724401"/>
              <a:gd name="connsiteY350" fmla="*/ 5304819 h 6858000"/>
              <a:gd name="connsiteX351" fmla="*/ 3048102 w 4724401"/>
              <a:gd name="connsiteY351" fmla="*/ 5150595 h 6858000"/>
              <a:gd name="connsiteX352" fmla="*/ 1799414 w 4724401"/>
              <a:gd name="connsiteY352" fmla="*/ 4694732 h 6858000"/>
              <a:gd name="connsiteX353" fmla="*/ 1771735 w 4724401"/>
              <a:gd name="connsiteY353" fmla="*/ 4619929 h 6858000"/>
              <a:gd name="connsiteX354" fmla="*/ 3104273 w 4724401"/>
              <a:gd name="connsiteY354" fmla="*/ 5076159 h 6858000"/>
              <a:gd name="connsiteX355" fmla="*/ 3113245 w 4724401"/>
              <a:gd name="connsiteY355" fmla="*/ 5090705 h 6858000"/>
              <a:gd name="connsiteX356" fmla="*/ 3126294 w 4724401"/>
              <a:gd name="connsiteY356" fmla="*/ 5114400 h 6858000"/>
              <a:gd name="connsiteX357" fmla="*/ 3937433 w 4724401"/>
              <a:gd name="connsiteY357" fmla="*/ 4830473 h 6858000"/>
              <a:gd name="connsiteX358" fmla="*/ 3590475 w 4724401"/>
              <a:gd name="connsiteY358" fmla="*/ 4597974 h 6858000"/>
              <a:gd name="connsiteX359" fmla="*/ 3100264 w 4724401"/>
              <a:gd name="connsiteY359" fmla="*/ 4579845 h 6858000"/>
              <a:gd name="connsiteX360" fmla="*/ 2183576 w 4724401"/>
              <a:gd name="connsiteY360" fmla="*/ 4227150 h 6858000"/>
              <a:gd name="connsiteX361" fmla="*/ 2151029 w 4724401"/>
              <a:gd name="connsiteY361" fmla="*/ 4146947 h 6858000"/>
              <a:gd name="connsiteX362" fmla="*/ 3563434 w 4724401"/>
              <a:gd name="connsiteY362" fmla="*/ 4469115 h 6858000"/>
              <a:gd name="connsiteX363" fmla="*/ 3177952 w 4724401"/>
              <a:gd name="connsiteY363" fmla="*/ 3657386 h 6858000"/>
              <a:gd name="connsiteX364" fmla="*/ 3174829 w 4724401"/>
              <a:gd name="connsiteY364" fmla="*/ 3620110 h 6858000"/>
              <a:gd name="connsiteX365" fmla="*/ 3429186 w 4724401"/>
              <a:gd name="connsiteY365" fmla="*/ 3458784 h 6858000"/>
              <a:gd name="connsiteX366" fmla="*/ 3446761 w 4724401"/>
              <a:gd name="connsiteY366" fmla="*/ 3461278 h 6858000"/>
              <a:gd name="connsiteX367" fmla="*/ 4419733 w 4724401"/>
              <a:gd name="connsiteY367" fmla="*/ 3963555 h 6858000"/>
              <a:gd name="connsiteX368" fmla="*/ 4659448 w 4724401"/>
              <a:gd name="connsiteY368" fmla="*/ 4172746 h 6858000"/>
              <a:gd name="connsiteX369" fmla="*/ 4724401 w 4724401"/>
              <a:gd name="connsiteY369" fmla="*/ 4275524 h 6858000"/>
              <a:gd name="connsiteX370" fmla="*/ 4724401 w 4724401"/>
              <a:gd name="connsiteY370" fmla="*/ 4519331 h 6858000"/>
              <a:gd name="connsiteX371" fmla="*/ 4695727 w 4724401"/>
              <a:gd name="connsiteY371" fmla="*/ 4489837 h 6858000"/>
              <a:gd name="connsiteX372" fmla="*/ 4036318 w 4724401"/>
              <a:gd name="connsiteY372" fmla="*/ 4147013 h 6858000"/>
              <a:gd name="connsiteX373" fmla="*/ 3432098 w 4724401"/>
              <a:gd name="connsiteY373" fmla="*/ 3537312 h 6858000"/>
              <a:gd name="connsiteX374" fmla="*/ 3429186 w 4724401"/>
              <a:gd name="connsiteY374" fmla="*/ 3458784 h 6858000"/>
              <a:gd name="connsiteX375" fmla="*/ 4287835 w 4724401"/>
              <a:gd name="connsiteY375" fmla="*/ 3252276 h 6858000"/>
              <a:gd name="connsiteX376" fmla="*/ 4305321 w 4724401"/>
              <a:gd name="connsiteY376" fmla="*/ 3256953 h 6858000"/>
              <a:gd name="connsiteX377" fmla="*/ 4633631 w 4724401"/>
              <a:gd name="connsiteY377" fmla="*/ 3503706 h 6858000"/>
              <a:gd name="connsiteX378" fmla="*/ 4724401 w 4724401"/>
              <a:gd name="connsiteY378" fmla="*/ 3579225 h 6858000"/>
              <a:gd name="connsiteX379" fmla="*/ 4724401 w 4724401"/>
              <a:gd name="connsiteY379" fmla="*/ 3637622 h 6858000"/>
              <a:gd name="connsiteX380" fmla="*/ 4594837 w 4724401"/>
              <a:gd name="connsiteY380" fmla="*/ 3532274 h 6858000"/>
              <a:gd name="connsiteX381" fmla="*/ 4441737 w 4724401"/>
              <a:gd name="connsiteY381" fmla="*/ 3399734 h 6858000"/>
              <a:gd name="connsiteX382" fmla="*/ 4431236 w 4724401"/>
              <a:gd name="connsiteY382" fmla="*/ 3400954 h 6858000"/>
              <a:gd name="connsiteX383" fmla="*/ 4557150 w 4724401"/>
              <a:gd name="connsiteY383" fmla="*/ 3510023 h 6858000"/>
              <a:gd name="connsiteX384" fmla="*/ 4709959 w 4724401"/>
              <a:gd name="connsiteY384" fmla="*/ 3658245 h 6858000"/>
              <a:gd name="connsiteX385" fmla="*/ 4724401 w 4724401"/>
              <a:gd name="connsiteY385" fmla="*/ 3673072 h 6858000"/>
              <a:gd name="connsiteX386" fmla="*/ 4724401 w 4724401"/>
              <a:gd name="connsiteY386" fmla="*/ 3718516 h 6858000"/>
              <a:gd name="connsiteX387" fmla="*/ 4642986 w 4724401"/>
              <a:gd name="connsiteY387" fmla="*/ 3635718 h 6858000"/>
              <a:gd name="connsiteX388" fmla="*/ 4440129 w 4724401"/>
              <a:gd name="connsiteY388" fmla="*/ 3448571 h 6858000"/>
              <a:gd name="connsiteX389" fmla="*/ 4700658 w 4724401"/>
              <a:gd name="connsiteY389" fmla="*/ 3767518 h 6858000"/>
              <a:gd name="connsiteX390" fmla="*/ 4724401 w 4724401"/>
              <a:gd name="connsiteY390" fmla="*/ 3790032 h 6858000"/>
              <a:gd name="connsiteX391" fmla="*/ 4724401 w 4724401"/>
              <a:gd name="connsiteY391" fmla="*/ 3871856 h 6858000"/>
              <a:gd name="connsiteX392" fmla="*/ 4649232 w 4724401"/>
              <a:gd name="connsiteY392" fmla="*/ 3785028 h 6858000"/>
              <a:gd name="connsiteX393" fmla="*/ 4294126 w 4724401"/>
              <a:gd name="connsiteY393" fmla="*/ 3303048 h 6858000"/>
              <a:gd name="connsiteX394" fmla="*/ 4287835 w 4724401"/>
              <a:gd name="connsiteY394" fmla="*/ 3252276 h 6858000"/>
              <a:gd name="connsiteX395" fmla="*/ 1318687 w 4724401"/>
              <a:gd name="connsiteY395" fmla="*/ 3113840 h 6858000"/>
              <a:gd name="connsiteX396" fmla="*/ 1066793 w 4724401"/>
              <a:gd name="connsiteY396" fmla="*/ 3212171 h 6858000"/>
              <a:gd name="connsiteX397" fmla="*/ 993319 w 4724401"/>
              <a:gd name="connsiteY397" fmla="*/ 3247648 h 6858000"/>
              <a:gd name="connsiteX398" fmla="*/ 853081 w 4724401"/>
              <a:gd name="connsiteY398" fmla="*/ 3312410 h 6858000"/>
              <a:gd name="connsiteX399" fmla="*/ 805957 w 4724401"/>
              <a:gd name="connsiteY399" fmla="*/ 3330443 h 6858000"/>
              <a:gd name="connsiteX400" fmla="*/ 1318687 w 4724401"/>
              <a:gd name="connsiteY400" fmla="*/ 3113840 h 6858000"/>
              <a:gd name="connsiteX401" fmla="*/ 1238695 w 4724401"/>
              <a:gd name="connsiteY401" fmla="*/ 3076820 h 6858000"/>
              <a:gd name="connsiteX402" fmla="*/ 716371 w 4724401"/>
              <a:gd name="connsiteY402" fmla="*/ 3293249 h 6858000"/>
              <a:gd name="connsiteX403" fmla="*/ 579522 w 4724401"/>
              <a:gd name="connsiteY403" fmla="*/ 3371759 h 6858000"/>
              <a:gd name="connsiteX404" fmla="*/ 600288 w 4724401"/>
              <a:gd name="connsiteY404" fmla="*/ 3365555 h 6858000"/>
              <a:gd name="connsiteX405" fmla="*/ 840692 w 4724401"/>
              <a:gd name="connsiteY405" fmla="*/ 3284921 h 6858000"/>
              <a:gd name="connsiteX406" fmla="*/ 979248 w 4724401"/>
              <a:gd name="connsiteY406" fmla="*/ 3221003 h 6858000"/>
              <a:gd name="connsiteX407" fmla="*/ 1053282 w 4724401"/>
              <a:gd name="connsiteY407" fmla="*/ 3185247 h 6858000"/>
              <a:gd name="connsiteX408" fmla="*/ 1320603 w 4724401"/>
              <a:gd name="connsiteY408" fmla="*/ 3081281 h 6858000"/>
              <a:gd name="connsiteX409" fmla="*/ 1238695 w 4724401"/>
              <a:gd name="connsiteY409" fmla="*/ 3076820 h 6858000"/>
              <a:gd name="connsiteX410" fmla="*/ 2399523 w 4724401"/>
              <a:gd name="connsiteY410" fmla="*/ 1428234 h 6858000"/>
              <a:gd name="connsiteX411" fmla="*/ 2224982 w 4724401"/>
              <a:gd name="connsiteY411" fmla="*/ 1826201 h 6858000"/>
              <a:gd name="connsiteX412" fmla="*/ 2096099 w 4724401"/>
              <a:gd name="connsiteY412" fmla="*/ 2345900 h 6858000"/>
              <a:gd name="connsiteX413" fmla="*/ 2283317 w 4724401"/>
              <a:gd name="connsiteY413" fmla="*/ 1796925 h 6858000"/>
              <a:gd name="connsiteX414" fmla="*/ 2448558 w 4724401"/>
              <a:gd name="connsiteY414" fmla="*/ 1373435 h 6858000"/>
              <a:gd name="connsiteX415" fmla="*/ 2312521 w 4724401"/>
              <a:gd name="connsiteY415" fmla="*/ 1806140 h 6858000"/>
              <a:gd name="connsiteX416" fmla="*/ 2127533 w 4724401"/>
              <a:gd name="connsiteY416" fmla="*/ 2348380 h 6858000"/>
              <a:gd name="connsiteX417" fmla="*/ 2358080 w 4724401"/>
              <a:gd name="connsiteY417" fmla="*/ 1866134 h 6858000"/>
              <a:gd name="connsiteX418" fmla="*/ 2407436 w 4724401"/>
              <a:gd name="connsiteY418" fmla="*/ 1651070 h 6858000"/>
              <a:gd name="connsiteX419" fmla="*/ 2448558 w 4724401"/>
              <a:gd name="connsiteY419" fmla="*/ 1373435 h 6858000"/>
              <a:gd name="connsiteX420" fmla="*/ 278707 w 4724401"/>
              <a:gd name="connsiteY420" fmla="*/ 1352270 h 6858000"/>
              <a:gd name="connsiteX421" fmla="*/ 321570 w 4724401"/>
              <a:gd name="connsiteY421" fmla="*/ 1861610 h 6858000"/>
              <a:gd name="connsiteX422" fmla="*/ 294281 w 4724401"/>
              <a:gd name="connsiteY422" fmla="*/ 1440658 h 6858000"/>
              <a:gd name="connsiteX423" fmla="*/ 1423821 w 4724401"/>
              <a:gd name="connsiteY423" fmla="*/ 1351958 h 6858000"/>
              <a:gd name="connsiteX424" fmla="*/ 1638521 w 4724401"/>
              <a:gd name="connsiteY424" fmla="*/ 1908470 h 6858000"/>
              <a:gd name="connsiteX425" fmla="*/ 1754199 w 4724401"/>
              <a:gd name="connsiteY425" fmla="*/ 2149284 h 6858000"/>
              <a:gd name="connsiteX426" fmla="*/ 1908359 w 4724401"/>
              <a:gd name="connsiteY426" fmla="*/ 2364988 h 6858000"/>
              <a:gd name="connsiteX427" fmla="*/ 1647661 w 4724401"/>
              <a:gd name="connsiteY427" fmla="*/ 1825945 h 6858000"/>
              <a:gd name="connsiteX428" fmla="*/ 1423821 w 4724401"/>
              <a:gd name="connsiteY428" fmla="*/ 1351958 h 6858000"/>
              <a:gd name="connsiteX429" fmla="*/ 1431890 w 4724401"/>
              <a:gd name="connsiteY429" fmla="*/ 1306475 h 6858000"/>
              <a:gd name="connsiteX430" fmla="*/ 1507597 w 4724401"/>
              <a:gd name="connsiteY430" fmla="*/ 1446132 h 6858000"/>
              <a:gd name="connsiteX431" fmla="*/ 1674586 w 4724401"/>
              <a:gd name="connsiteY431" fmla="*/ 1813832 h 6858000"/>
              <a:gd name="connsiteX432" fmla="*/ 1815950 w 4724401"/>
              <a:gd name="connsiteY432" fmla="*/ 2128564 h 6858000"/>
              <a:gd name="connsiteX433" fmla="*/ 1984242 w 4724401"/>
              <a:gd name="connsiteY433" fmla="*/ 2430829 h 6858000"/>
              <a:gd name="connsiteX434" fmla="*/ 2014023 w 4724401"/>
              <a:gd name="connsiteY434" fmla="*/ 2450995 h 6858000"/>
              <a:gd name="connsiteX435" fmla="*/ 1747337 w 4724401"/>
              <a:gd name="connsiteY435" fmla="*/ 1855264 h 6858000"/>
              <a:gd name="connsiteX436" fmla="*/ 1533749 w 4724401"/>
              <a:gd name="connsiteY436" fmla="*/ 1478656 h 6858000"/>
              <a:gd name="connsiteX437" fmla="*/ 1431890 w 4724401"/>
              <a:gd name="connsiteY437" fmla="*/ 1306475 h 6858000"/>
              <a:gd name="connsiteX438" fmla="*/ 655236 w 4724401"/>
              <a:gd name="connsiteY438" fmla="*/ 1268632 h 6858000"/>
              <a:gd name="connsiteX439" fmla="*/ 839521 w 4724401"/>
              <a:gd name="connsiteY439" fmla="*/ 1685315 h 6858000"/>
              <a:gd name="connsiteX440" fmla="*/ 1109416 w 4724401"/>
              <a:gd name="connsiteY440" fmla="*/ 2061663 h 6858000"/>
              <a:gd name="connsiteX441" fmla="*/ 1298300 w 4724401"/>
              <a:gd name="connsiteY441" fmla="*/ 2247742 h 6858000"/>
              <a:gd name="connsiteX442" fmla="*/ 1125871 w 4724401"/>
              <a:gd name="connsiteY442" fmla="*/ 1989513 h 6858000"/>
              <a:gd name="connsiteX443" fmla="*/ 981574 w 4724401"/>
              <a:gd name="connsiteY443" fmla="*/ 1783157 h 6858000"/>
              <a:gd name="connsiteX444" fmla="*/ 922198 w 4724401"/>
              <a:gd name="connsiteY444" fmla="*/ 1677437 h 6858000"/>
              <a:gd name="connsiteX445" fmla="*/ 869293 w 4724401"/>
              <a:gd name="connsiteY445" fmla="*/ 1583214 h 6858000"/>
              <a:gd name="connsiteX446" fmla="*/ 751431 w 4724401"/>
              <a:gd name="connsiteY446" fmla="*/ 1405731 h 6858000"/>
              <a:gd name="connsiteX447" fmla="*/ 291466 w 4724401"/>
              <a:gd name="connsiteY447" fmla="*/ 1250369 h 6858000"/>
              <a:gd name="connsiteX448" fmla="*/ 323180 w 4724401"/>
              <a:gd name="connsiteY448" fmla="*/ 1435283 h 6858000"/>
              <a:gd name="connsiteX449" fmla="*/ 349381 w 4724401"/>
              <a:gd name="connsiteY449" fmla="*/ 1875041 h 6858000"/>
              <a:gd name="connsiteX450" fmla="*/ 374363 w 4724401"/>
              <a:gd name="connsiteY450" fmla="*/ 1506494 h 6858000"/>
              <a:gd name="connsiteX451" fmla="*/ 302168 w 4724401"/>
              <a:gd name="connsiteY451" fmla="*/ 1274495 h 6858000"/>
              <a:gd name="connsiteX452" fmla="*/ 291466 w 4724401"/>
              <a:gd name="connsiteY452" fmla="*/ 1250369 h 6858000"/>
              <a:gd name="connsiteX453" fmla="*/ 678222 w 4724401"/>
              <a:gd name="connsiteY453" fmla="*/ 1248670 h 6858000"/>
              <a:gd name="connsiteX454" fmla="*/ 775536 w 4724401"/>
              <a:gd name="connsiteY454" fmla="*/ 1388015 h 6858000"/>
              <a:gd name="connsiteX455" fmla="*/ 894529 w 4724401"/>
              <a:gd name="connsiteY455" fmla="*/ 1567739 h 6858000"/>
              <a:gd name="connsiteX456" fmla="*/ 948000 w 4724401"/>
              <a:gd name="connsiteY456" fmla="*/ 1663088 h 6858000"/>
              <a:gd name="connsiteX457" fmla="*/ 1006812 w 4724401"/>
              <a:gd name="connsiteY457" fmla="*/ 1767683 h 6858000"/>
              <a:gd name="connsiteX458" fmla="*/ 1149133 w 4724401"/>
              <a:gd name="connsiteY458" fmla="*/ 1971513 h 6858000"/>
              <a:gd name="connsiteX459" fmla="*/ 1333952 w 4724401"/>
              <a:gd name="connsiteY459" fmla="*/ 2251620 h 6858000"/>
              <a:gd name="connsiteX460" fmla="*/ 1337329 w 4724401"/>
              <a:gd name="connsiteY460" fmla="*/ 2258350 h 6858000"/>
              <a:gd name="connsiteX461" fmla="*/ 1014726 w 4724401"/>
              <a:gd name="connsiteY461" fmla="*/ 1615556 h 6858000"/>
              <a:gd name="connsiteX462" fmla="*/ 678222 w 4724401"/>
              <a:gd name="connsiteY462" fmla="*/ 1248670 h 6858000"/>
              <a:gd name="connsiteX463" fmla="*/ 4002475 w 4724401"/>
              <a:gd name="connsiteY463" fmla="*/ 1037802 h 6858000"/>
              <a:gd name="connsiteX464" fmla="*/ 4000324 w 4724401"/>
              <a:gd name="connsiteY464" fmla="*/ 1039362 h 6858000"/>
              <a:gd name="connsiteX465" fmla="*/ 4002862 w 4724401"/>
              <a:gd name="connsiteY465" fmla="*/ 1042866 h 6858000"/>
              <a:gd name="connsiteX466" fmla="*/ 4002475 w 4724401"/>
              <a:gd name="connsiteY466" fmla="*/ 1037802 h 6858000"/>
              <a:gd name="connsiteX467" fmla="*/ 506322 w 4724401"/>
              <a:gd name="connsiteY467" fmla="*/ 1020997 h 6858000"/>
              <a:gd name="connsiteX468" fmla="*/ 533068 w 4724401"/>
              <a:gd name="connsiteY468" fmla="*/ 1029409 h 6858000"/>
              <a:gd name="connsiteX469" fmla="*/ 1232525 w 4724401"/>
              <a:gd name="connsiteY469" fmla="*/ 1804675 h 6858000"/>
              <a:gd name="connsiteX470" fmla="*/ 1388858 w 4724401"/>
              <a:gd name="connsiteY470" fmla="*/ 2368011 h 6858000"/>
              <a:gd name="connsiteX471" fmla="*/ 1384098 w 4724401"/>
              <a:gd name="connsiteY471" fmla="*/ 2378125 h 6858000"/>
              <a:gd name="connsiteX472" fmla="*/ 1425393 w 4724401"/>
              <a:gd name="connsiteY472" fmla="*/ 2589124 h 6858000"/>
              <a:gd name="connsiteX473" fmla="*/ 1424001 w 4724401"/>
              <a:gd name="connsiteY473" fmla="*/ 2597541 h 6858000"/>
              <a:gd name="connsiteX474" fmla="*/ 2152729 w 4724401"/>
              <a:gd name="connsiteY474" fmla="*/ 2864487 h 6858000"/>
              <a:gd name="connsiteX475" fmla="*/ 2020609 w 4724401"/>
              <a:gd name="connsiteY475" fmla="*/ 2539671 h 6858000"/>
              <a:gd name="connsiteX476" fmla="*/ 2018920 w 4724401"/>
              <a:gd name="connsiteY476" fmla="*/ 2536309 h 6858000"/>
              <a:gd name="connsiteX477" fmla="*/ 1342441 w 4724401"/>
              <a:gd name="connsiteY477" fmla="*/ 1173017 h 6858000"/>
              <a:gd name="connsiteX478" fmla="*/ 1367925 w 4724401"/>
              <a:gd name="connsiteY478" fmla="*/ 1135648 h 6858000"/>
              <a:gd name="connsiteX479" fmla="*/ 1771401 w 4724401"/>
              <a:gd name="connsiteY479" fmla="*/ 1806673 h 6858000"/>
              <a:gd name="connsiteX480" fmla="*/ 1972385 w 4724401"/>
              <a:gd name="connsiteY480" fmla="*/ 2198735 h 6858000"/>
              <a:gd name="connsiteX481" fmla="*/ 2040892 w 4724401"/>
              <a:gd name="connsiteY481" fmla="*/ 2405205 h 6858000"/>
              <a:gd name="connsiteX482" fmla="*/ 2131689 w 4724401"/>
              <a:gd name="connsiteY482" fmla="*/ 1936926 h 6858000"/>
              <a:gd name="connsiteX483" fmla="*/ 2454820 w 4724401"/>
              <a:gd name="connsiteY483" fmla="*/ 1248808 h 6858000"/>
              <a:gd name="connsiteX484" fmla="*/ 2492512 w 4724401"/>
              <a:gd name="connsiteY484" fmla="*/ 1302920 h 6858000"/>
              <a:gd name="connsiteX485" fmla="*/ 2081216 w 4724401"/>
              <a:gd name="connsiteY485" fmla="*/ 2527513 h 6858000"/>
              <a:gd name="connsiteX486" fmla="*/ 2081211 w 4724401"/>
              <a:gd name="connsiteY486" fmla="*/ 2528916 h 6858000"/>
              <a:gd name="connsiteX487" fmla="*/ 2199067 w 4724401"/>
              <a:gd name="connsiteY487" fmla="*/ 2884061 h 6858000"/>
              <a:gd name="connsiteX488" fmla="*/ 3192586 w 4724401"/>
              <a:gd name="connsiteY488" fmla="*/ 3411496 h 6858000"/>
              <a:gd name="connsiteX489" fmla="*/ 3182620 w 4724401"/>
              <a:gd name="connsiteY489" fmla="*/ 3483279 h 6858000"/>
              <a:gd name="connsiteX490" fmla="*/ 2435119 w 4724401"/>
              <a:gd name="connsiteY490" fmla="*/ 3080173 h 6858000"/>
              <a:gd name="connsiteX491" fmla="*/ 2410152 w 4724401"/>
              <a:gd name="connsiteY491" fmla="*/ 3063751 h 6858000"/>
              <a:gd name="connsiteX492" fmla="*/ 2408099 w 4724401"/>
              <a:gd name="connsiteY492" fmla="*/ 3064403 h 6858000"/>
              <a:gd name="connsiteX493" fmla="*/ 2407218 w 4724401"/>
              <a:gd name="connsiteY493" fmla="*/ 3070324 h 6858000"/>
              <a:gd name="connsiteX494" fmla="*/ 2380138 w 4724401"/>
              <a:gd name="connsiteY494" fmla="*/ 3099341 h 6858000"/>
              <a:gd name="connsiteX495" fmla="*/ 1765923 w 4724401"/>
              <a:gd name="connsiteY495" fmla="*/ 3581043 h 6858000"/>
              <a:gd name="connsiteX496" fmla="*/ 1702258 w 4724401"/>
              <a:gd name="connsiteY496" fmla="*/ 3612286 h 6858000"/>
              <a:gd name="connsiteX497" fmla="*/ 1538370 w 4724401"/>
              <a:gd name="connsiteY497" fmla="*/ 3811804 h 6858000"/>
              <a:gd name="connsiteX498" fmla="*/ 542867 w 4724401"/>
              <a:gd name="connsiteY498" fmla="*/ 4944092 h 6858000"/>
              <a:gd name="connsiteX499" fmla="*/ 515800 w 4724401"/>
              <a:gd name="connsiteY499" fmla="*/ 4862180 h 6858000"/>
              <a:gd name="connsiteX500" fmla="*/ 909145 w 4724401"/>
              <a:gd name="connsiteY500" fmla="*/ 4199225 h 6858000"/>
              <a:gd name="connsiteX501" fmla="*/ 1214067 w 4724401"/>
              <a:gd name="connsiteY501" fmla="*/ 3908561 h 6858000"/>
              <a:gd name="connsiteX502" fmla="*/ 640967 w 4724401"/>
              <a:gd name="connsiteY502" fmla="*/ 4105601 h 6858000"/>
              <a:gd name="connsiteX503" fmla="*/ 112563 w 4724401"/>
              <a:gd name="connsiteY503" fmla="*/ 4396952 h 6858000"/>
              <a:gd name="connsiteX504" fmla="*/ 0 w 4724401"/>
              <a:gd name="connsiteY504" fmla="*/ 4466006 h 6858000"/>
              <a:gd name="connsiteX505" fmla="*/ 0 w 4724401"/>
              <a:gd name="connsiteY505" fmla="*/ 4233763 h 6858000"/>
              <a:gd name="connsiteX506" fmla="*/ 36881 w 4724401"/>
              <a:gd name="connsiteY506" fmla="*/ 4200118 h 6858000"/>
              <a:gd name="connsiteX507" fmla="*/ 910534 w 4724401"/>
              <a:gd name="connsiteY507" fmla="*/ 3629753 h 6858000"/>
              <a:gd name="connsiteX508" fmla="*/ 1578717 w 4724401"/>
              <a:gd name="connsiteY508" fmla="*/ 3575982 h 6858000"/>
              <a:gd name="connsiteX509" fmla="*/ 2338780 w 4724401"/>
              <a:gd name="connsiteY509" fmla="*/ 3033725 h 6858000"/>
              <a:gd name="connsiteX510" fmla="*/ 1807991 w 4724401"/>
              <a:gd name="connsiteY510" fmla="*/ 2807184 h 6858000"/>
              <a:gd name="connsiteX511" fmla="*/ 1416358 w 4724401"/>
              <a:gd name="connsiteY511" fmla="*/ 3112571 h 6858000"/>
              <a:gd name="connsiteX512" fmla="*/ 939066 w 4724401"/>
              <a:gd name="connsiteY512" fmla="*/ 3378798 h 6858000"/>
              <a:gd name="connsiteX513" fmla="*/ 115099 w 4724401"/>
              <a:gd name="connsiteY513" fmla="*/ 3607650 h 6858000"/>
              <a:gd name="connsiteX514" fmla="*/ 97284 w 4724401"/>
              <a:gd name="connsiteY514" fmla="*/ 3520393 h 6858000"/>
              <a:gd name="connsiteX515" fmla="*/ 922050 w 4724401"/>
              <a:gd name="connsiteY515" fmla="*/ 3074867 h 6858000"/>
              <a:gd name="connsiteX516" fmla="*/ 1405265 w 4724401"/>
              <a:gd name="connsiteY516" fmla="*/ 3016319 h 6858000"/>
              <a:gd name="connsiteX517" fmla="*/ 1407512 w 4724401"/>
              <a:gd name="connsiteY517" fmla="*/ 3018001 h 6858000"/>
              <a:gd name="connsiteX518" fmla="*/ 1726266 w 4724401"/>
              <a:gd name="connsiteY518" fmla="*/ 2777274 h 6858000"/>
              <a:gd name="connsiteX519" fmla="*/ 625390 w 4724401"/>
              <a:gd name="connsiteY519" fmla="*/ 2514541 h 6858000"/>
              <a:gd name="connsiteX520" fmla="*/ 619799 w 4724401"/>
              <a:gd name="connsiteY520" fmla="*/ 2527180 h 6858000"/>
              <a:gd name="connsiteX521" fmla="*/ 310030 w 4724401"/>
              <a:gd name="connsiteY521" fmla="*/ 2771818 h 6858000"/>
              <a:gd name="connsiteX522" fmla="*/ 173877 w 4724401"/>
              <a:gd name="connsiteY522" fmla="*/ 2937056 h 6858000"/>
              <a:gd name="connsiteX523" fmla="*/ 77889 w 4724401"/>
              <a:gd name="connsiteY523" fmla="*/ 3138440 h 6858000"/>
              <a:gd name="connsiteX524" fmla="*/ 0 w 4724401"/>
              <a:gd name="connsiteY524" fmla="*/ 3271395 h 6858000"/>
              <a:gd name="connsiteX525" fmla="*/ 0 w 4724401"/>
              <a:gd name="connsiteY525" fmla="*/ 3153002 h 6858000"/>
              <a:gd name="connsiteX526" fmla="*/ 2386 w 4724401"/>
              <a:gd name="connsiteY526" fmla="*/ 3149203 h 6858000"/>
              <a:gd name="connsiteX527" fmla="*/ 89753 w 4724401"/>
              <a:gd name="connsiteY527" fmla="*/ 2987702 h 6858000"/>
              <a:gd name="connsiteX528" fmla="*/ 76869 w 4724401"/>
              <a:gd name="connsiteY528" fmla="*/ 3005404 h 6858000"/>
              <a:gd name="connsiteX529" fmla="*/ 32049 w 4724401"/>
              <a:gd name="connsiteY529" fmla="*/ 3065814 h 6858000"/>
              <a:gd name="connsiteX530" fmla="*/ 0 w 4724401"/>
              <a:gd name="connsiteY530" fmla="*/ 3108744 h 6858000"/>
              <a:gd name="connsiteX531" fmla="*/ 0 w 4724401"/>
              <a:gd name="connsiteY531" fmla="*/ 3058059 h 6858000"/>
              <a:gd name="connsiteX532" fmla="*/ 7610 w 4724401"/>
              <a:gd name="connsiteY532" fmla="*/ 3047889 h 6858000"/>
              <a:gd name="connsiteX533" fmla="*/ 52419 w 4724401"/>
              <a:gd name="connsiteY533" fmla="*/ 2987479 h 6858000"/>
              <a:gd name="connsiteX534" fmla="*/ 59142 w 4724401"/>
              <a:gd name="connsiteY534" fmla="*/ 2978488 h 6858000"/>
              <a:gd name="connsiteX535" fmla="*/ 0 w 4724401"/>
              <a:gd name="connsiteY535" fmla="*/ 3015334 h 6858000"/>
              <a:gd name="connsiteX536" fmla="*/ 0 w 4724401"/>
              <a:gd name="connsiteY536" fmla="*/ 2914286 h 6858000"/>
              <a:gd name="connsiteX537" fmla="*/ 36383 w 4724401"/>
              <a:gd name="connsiteY537" fmla="*/ 2901128 h 6858000"/>
              <a:gd name="connsiteX538" fmla="*/ 156329 w 4724401"/>
              <a:gd name="connsiteY538" fmla="*/ 2840533 h 6858000"/>
              <a:gd name="connsiteX539" fmla="*/ 358355 w 4724401"/>
              <a:gd name="connsiteY539" fmla="*/ 2620471 h 6858000"/>
              <a:gd name="connsiteX540" fmla="*/ 510577 w 4724401"/>
              <a:gd name="connsiteY540" fmla="*/ 2501244 h 6858000"/>
              <a:gd name="connsiteX541" fmla="*/ 211967 w 4724401"/>
              <a:gd name="connsiteY541" fmla="*/ 2479171 h 6858000"/>
              <a:gd name="connsiteX542" fmla="*/ 0 w 4724401"/>
              <a:gd name="connsiteY542" fmla="*/ 2476398 h 6858000"/>
              <a:gd name="connsiteX543" fmla="*/ 0 w 4724401"/>
              <a:gd name="connsiteY543" fmla="*/ 2389189 h 6858000"/>
              <a:gd name="connsiteX544" fmla="*/ 103062 w 4724401"/>
              <a:gd name="connsiteY544" fmla="*/ 2389518 h 6858000"/>
              <a:gd name="connsiteX545" fmla="*/ 510734 w 4724401"/>
              <a:gd name="connsiteY545" fmla="*/ 2416201 h 6858000"/>
              <a:gd name="connsiteX546" fmla="*/ 279257 w 4724401"/>
              <a:gd name="connsiteY546" fmla="*/ 2092102 h 6858000"/>
              <a:gd name="connsiteX547" fmla="*/ 65265 w 4724401"/>
              <a:gd name="connsiteY547" fmla="*/ 2006049 h 6858000"/>
              <a:gd name="connsiteX548" fmla="*/ 0 w 4724401"/>
              <a:gd name="connsiteY548" fmla="*/ 1982532 h 6858000"/>
              <a:gd name="connsiteX549" fmla="*/ 0 w 4724401"/>
              <a:gd name="connsiteY549" fmla="*/ 1912789 h 6858000"/>
              <a:gd name="connsiteX550" fmla="*/ 97460 w 4724401"/>
              <a:gd name="connsiteY550" fmla="*/ 1953725 h 6858000"/>
              <a:gd name="connsiteX551" fmla="*/ 221272 w 4724401"/>
              <a:gd name="connsiteY551" fmla="*/ 1980766 h 6858000"/>
              <a:gd name="connsiteX552" fmla="*/ 116765 w 4724401"/>
              <a:gd name="connsiteY552" fmla="*/ 1911033 h 6858000"/>
              <a:gd name="connsiteX553" fmla="*/ 16405 w 4724401"/>
              <a:gd name="connsiteY553" fmla="*/ 1803412 h 6858000"/>
              <a:gd name="connsiteX554" fmla="*/ 0 w 4724401"/>
              <a:gd name="connsiteY554" fmla="*/ 1784777 h 6858000"/>
              <a:gd name="connsiteX555" fmla="*/ 0 w 4724401"/>
              <a:gd name="connsiteY555" fmla="*/ 1740082 h 6858000"/>
              <a:gd name="connsiteX556" fmla="*/ 39394 w 4724401"/>
              <a:gd name="connsiteY556" fmla="*/ 1784856 h 6858000"/>
              <a:gd name="connsiteX557" fmla="*/ 135813 w 4724401"/>
              <a:gd name="connsiteY557" fmla="*/ 1888838 h 6858000"/>
              <a:gd name="connsiteX558" fmla="*/ 242575 w 4724401"/>
              <a:gd name="connsiteY558" fmla="*/ 1958841 h 6858000"/>
              <a:gd name="connsiteX559" fmla="*/ 82197 w 4724401"/>
              <a:gd name="connsiteY559" fmla="*/ 1754826 h 6858000"/>
              <a:gd name="connsiteX560" fmla="*/ 0 w 4724401"/>
              <a:gd name="connsiteY560" fmla="*/ 1679650 h 6858000"/>
              <a:gd name="connsiteX561" fmla="*/ 0 w 4724401"/>
              <a:gd name="connsiteY561" fmla="*/ 1602463 h 6858000"/>
              <a:gd name="connsiteX562" fmla="*/ 84689 w 4724401"/>
              <a:gd name="connsiteY562" fmla="*/ 1677442 h 6858000"/>
              <a:gd name="connsiteX563" fmla="*/ 298437 w 4724401"/>
              <a:gd name="connsiteY563" fmla="*/ 1968019 h 6858000"/>
              <a:gd name="connsiteX564" fmla="*/ 227269 w 4724401"/>
              <a:gd name="connsiteY564" fmla="*/ 1114064 h 6858000"/>
              <a:gd name="connsiteX565" fmla="*/ 248003 w 4724401"/>
              <a:gd name="connsiteY565" fmla="*/ 1089613 h 6858000"/>
              <a:gd name="connsiteX566" fmla="*/ 427020 w 4724401"/>
              <a:gd name="connsiteY566" fmla="*/ 1619803 h 6858000"/>
              <a:gd name="connsiteX567" fmla="*/ 340345 w 4724401"/>
              <a:gd name="connsiteY567" fmla="*/ 2027739 h 6858000"/>
              <a:gd name="connsiteX568" fmla="*/ 360865 w 4724401"/>
              <a:gd name="connsiteY568" fmla="*/ 2044827 h 6858000"/>
              <a:gd name="connsiteX569" fmla="*/ 560414 w 4724401"/>
              <a:gd name="connsiteY569" fmla="*/ 2421457 h 6858000"/>
              <a:gd name="connsiteX570" fmla="*/ 1359703 w 4724401"/>
              <a:gd name="connsiteY570" fmla="*/ 2578554 h 6858000"/>
              <a:gd name="connsiteX571" fmla="*/ 1359422 w 4724401"/>
              <a:gd name="connsiteY571" fmla="*/ 2577994 h 6858000"/>
              <a:gd name="connsiteX572" fmla="*/ 828701 w 4724401"/>
              <a:gd name="connsiteY572" fmla="*/ 1839520 h 6858000"/>
              <a:gd name="connsiteX573" fmla="*/ 494427 w 4724401"/>
              <a:gd name="connsiteY573" fmla="*/ 1092333 h 6858000"/>
              <a:gd name="connsiteX574" fmla="*/ 506322 w 4724401"/>
              <a:gd name="connsiteY574" fmla="*/ 1020997 h 6858000"/>
              <a:gd name="connsiteX575" fmla="*/ 4570198 w 4724401"/>
              <a:gd name="connsiteY575" fmla="*/ 978081 h 6858000"/>
              <a:gd name="connsiteX576" fmla="*/ 4523691 w 4724401"/>
              <a:gd name="connsiteY576" fmla="*/ 1127776 h 6858000"/>
              <a:gd name="connsiteX577" fmla="*/ 4509875 w 4724401"/>
              <a:gd name="connsiteY577" fmla="*/ 1167552 h 6858000"/>
              <a:gd name="connsiteX578" fmla="*/ 4478168 w 4724401"/>
              <a:gd name="connsiteY578" fmla="*/ 1260735 h 6858000"/>
              <a:gd name="connsiteX579" fmla="*/ 4409309 w 4724401"/>
              <a:gd name="connsiteY579" fmla="*/ 1666996 h 6858000"/>
              <a:gd name="connsiteX580" fmla="*/ 4370031 w 4724401"/>
              <a:gd name="connsiteY580" fmla="*/ 1955666 h 6858000"/>
              <a:gd name="connsiteX581" fmla="*/ 4570198 w 4724401"/>
              <a:gd name="connsiteY581" fmla="*/ 978081 h 6858000"/>
              <a:gd name="connsiteX582" fmla="*/ 4557898 w 4724401"/>
              <a:gd name="connsiteY582" fmla="*/ 900011 h 6858000"/>
              <a:gd name="connsiteX583" fmla="*/ 4344840 w 4724401"/>
              <a:gd name="connsiteY583" fmla="*/ 1922038 h 6858000"/>
              <a:gd name="connsiteX584" fmla="*/ 4378710 w 4724401"/>
              <a:gd name="connsiteY584" fmla="*/ 1665516 h 6858000"/>
              <a:gd name="connsiteX585" fmla="*/ 4448798 w 4724401"/>
              <a:gd name="connsiteY585" fmla="*/ 1253024 h 6858000"/>
              <a:gd name="connsiteX586" fmla="*/ 4480315 w 4724401"/>
              <a:gd name="connsiteY586" fmla="*/ 1158454 h 6858000"/>
              <a:gd name="connsiteX587" fmla="*/ 4494133 w 4724401"/>
              <a:gd name="connsiteY587" fmla="*/ 1118676 h 6858000"/>
              <a:gd name="connsiteX588" fmla="*/ 4557898 w 4724401"/>
              <a:gd name="connsiteY588" fmla="*/ 900011 h 6858000"/>
              <a:gd name="connsiteX589" fmla="*/ 3607114 w 4724401"/>
              <a:gd name="connsiteY589" fmla="*/ 467441 h 6858000"/>
              <a:gd name="connsiteX590" fmla="*/ 3296242 w 4724401"/>
              <a:gd name="connsiteY590" fmla="*/ 807991 h 6858000"/>
              <a:gd name="connsiteX591" fmla="*/ 3174674 w 4724401"/>
              <a:gd name="connsiteY591" fmla="*/ 919759 h 6858000"/>
              <a:gd name="connsiteX592" fmla="*/ 3042978 w 4724401"/>
              <a:gd name="connsiteY592" fmla="*/ 1054894 h 6858000"/>
              <a:gd name="connsiteX593" fmla="*/ 2968914 w 4724401"/>
              <a:gd name="connsiteY593" fmla="*/ 1133756 h 6858000"/>
              <a:gd name="connsiteX594" fmla="*/ 3103823 w 4724401"/>
              <a:gd name="connsiteY594" fmla="*/ 1026814 h 6858000"/>
              <a:gd name="connsiteX595" fmla="*/ 3607114 w 4724401"/>
              <a:gd name="connsiteY595" fmla="*/ 467441 h 6858000"/>
              <a:gd name="connsiteX596" fmla="*/ 3744487 w 4724401"/>
              <a:gd name="connsiteY596" fmla="*/ 383136 h 6858000"/>
              <a:gd name="connsiteX597" fmla="*/ 3970213 w 4724401"/>
              <a:gd name="connsiteY597" fmla="*/ 995559 h 6858000"/>
              <a:gd name="connsiteX598" fmla="*/ 3744487 w 4724401"/>
              <a:gd name="connsiteY598" fmla="*/ 383136 h 6858000"/>
              <a:gd name="connsiteX599" fmla="*/ 3624562 w 4724401"/>
              <a:gd name="connsiteY599" fmla="*/ 367041 h 6858000"/>
              <a:gd name="connsiteX600" fmla="*/ 3489712 w 4724401"/>
              <a:gd name="connsiteY600" fmla="*/ 485386 h 6858000"/>
              <a:gd name="connsiteX601" fmla="*/ 3182994 w 4724401"/>
              <a:gd name="connsiteY601" fmla="*/ 828265 h 6858000"/>
              <a:gd name="connsiteX602" fmla="*/ 2892114 w 4724401"/>
              <a:gd name="connsiteY602" fmla="*/ 1172635 h 6858000"/>
              <a:gd name="connsiteX603" fmla="*/ 3021459 w 4724401"/>
              <a:gd name="connsiteY603" fmla="*/ 1035385 h 6858000"/>
              <a:gd name="connsiteX604" fmla="*/ 3153873 w 4724401"/>
              <a:gd name="connsiteY604" fmla="*/ 898971 h 6858000"/>
              <a:gd name="connsiteX605" fmla="*/ 3276511 w 4724401"/>
              <a:gd name="connsiteY605" fmla="*/ 786423 h 6858000"/>
              <a:gd name="connsiteX606" fmla="*/ 3584154 w 4724401"/>
              <a:gd name="connsiteY606" fmla="*/ 448218 h 6858000"/>
              <a:gd name="connsiteX607" fmla="*/ 3624562 w 4724401"/>
              <a:gd name="connsiteY607" fmla="*/ 367041 h 6858000"/>
              <a:gd name="connsiteX608" fmla="*/ 3766672 w 4724401"/>
              <a:gd name="connsiteY608" fmla="*/ 359429 h 6858000"/>
              <a:gd name="connsiteX609" fmla="*/ 3996338 w 4724401"/>
              <a:gd name="connsiteY609" fmla="*/ 968237 h 6858000"/>
              <a:gd name="connsiteX610" fmla="*/ 3766672 w 4724401"/>
              <a:gd name="connsiteY610" fmla="*/ 359429 h 6858000"/>
              <a:gd name="connsiteX611" fmla="*/ 3882765 w 4724401"/>
              <a:gd name="connsiteY611" fmla="*/ 0 h 6858000"/>
              <a:gd name="connsiteX612" fmla="*/ 3995099 w 4724401"/>
              <a:gd name="connsiteY612" fmla="*/ 0 h 6858000"/>
              <a:gd name="connsiteX613" fmla="*/ 4163818 w 4724401"/>
              <a:gd name="connsiteY613" fmla="*/ 234104 h 6858000"/>
              <a:gd name="connsiteX614" fmla="*/ 4172099 w 4724401"/>
              <a:gd name="connsiteY614" fmla="*/ 234207 h 6858000"/>
              <a:gd name="connsiteX615" fmla="*/ 4628589 w 4724401"/>
              <a:gd name="connsiteY615" fmla="*/ 289746 h 6858000"/>
              <a:gd name="connsiteX616" fmla="*/ 4724401 w 4724401"/>
              <a:gd name="connsiteY616" fmla="*/ 281632 h 6858000"/>
              <a:gd name="connsiteX617" fmla="*/ 4724401 w 4724401"/>
              <a:gd name="connsiteY617" fmla="*/ 330664 h 6858000"/>
              <a:gd name="connsiteX618" fmla="*/ 4657975 w 4724401"/>
              <a:gd name="connsiteY618" fmla="*/ 338772 h 6858000"/>
              <a:gd name="connsiteX619" fmla="*/ 4227047 w 4724401"/>
              <a:gd name="connsiteY619" fmla="*/ 313415 h 6858000"/>
              <a:gd name="connsiteX620" fmla="*/ 4346041 w 4724401"/>
              <a:gd name="connsiteY620" fmla="*/ 456086 h 6858000"/>
              <a:gd name="connsiteX621" fmla="*/ 4599604 w 4724401"/>
              <a:gd name="connsiteY621" fmla="*/ 723178 h 6858000"/>
              <a:gd name="connsiteX622" fmla="*/ 4724401 w 4724401"/>
              <a:gd name="connsiteY622" fmla="*/ 833497 h 6858000"/>
              <a:gd name="connsiteX623" fmla="*/ 4724401 w 4724401"/>
              <a:gd name="connsiteY623" fmla="*/ 950118 h 6858000"/>
              <a:gd name="connsiteX624" fmla="*/ 4655015 w 4724401"/>
              <a:gd name="connsiteY624" fmla="*/ 891426 h 6858000"/>
              <a:gd name="connsiteX625" fmla="*/ 4348002 w 4724401"/>
              <a:gd name="connsiteY625" fmla="*/ 2205895 h 6858000"/>
              <a:gd name="connsiteX626" fmla="*/ 4262250 w 4724401"/>
              <a:gd name="connsiteY626" fmla="*/ 2219972 h 6858000"/>
              <a:gd name="connsiteX627" fmla="*/ 4550611 w 4724401"/>
              <a:gd name="connsiteY627" fmla="*/ 817540 h 6858000"/>
              <a:gd name="connsiteX628" fmla="*/ 4564418 w 4724401"/>
              <a:gd name="connsiteY628" fmla="*/ 808293 h 6858000"/>
              <a:gd name="connsiteX629" fmla="*/ 4266388 w 4724401"/>
              <a:gd name="connsiteY629" fmla="*/ 500083 h 6858000"/>
              <a:gd name="connsiteX630" fmla="*/ 4032842 w 4724401"/>
              <a:gd name="connsiteY630" fmla="*/ 211809 h 6858000"/>
              <a:gd name="connsiteX631" fmla="*/ 3721337 w 4724401"/>
              <a:gd name="connsiteY631" fmla="*/ 0 h 6858000"/>
              <a:gd name="connsiteX632" fmla="*/ 3797544 w 4724401"/>
              <a:gd name="connsiteY632" fmla="*/ 0 h 6858000"/>
              <a:gd name="connsiteX633" fmla="*/ 3775734 w 4724401"/>
              <a:gd name="connsiteY633" fmla="*/ 95131 h 6858000"/>
              <a:gd name="connsiteX634" fmla="*/ 3724807 w 4724401"/>
              <a:gd name="connsiteY634" fmla="*/ 272257 h 6858000"/>
              <a:gd name="connsiteX635" fmla="*/ 3726844 w 4724401"/>
              <a:gd name="connsiteY635" fmla="*/ 282988 h 6858000"/>
              <a:gd name="connsiteX636" fmla="*/ 3742664 w 4724401"/>
              <a:gd name="connsiteY636" fmla="*/ 279918 h 6858000"/>
              <a:gd name="connsiteX637" fmla="*/ 4103910 w 4724401"/>
              <a:gd name="connsiteY637" fmla="*/ 1161917 h 6858000"/>
              <a:gd name="connsiteX638" fmla="*/ 4020269 w 4724401"/>
              <a:gd name="connsiteY638" fmla="*/ 1200406 h 6858000"/>
              <a:gd name="connsiteX639" fmla="*/ 3674882 w 4724401"/>
              <a:gd name="connsiteY639" fmla="*/ 488524 h 6858000"/>
              <a:gd name="connsiteX640" fmla="*/ 3132682 w 4724401"/>
              <a:gd name="connsiteY640" fmla="*/ 1072284 h 6858000"/>
              <a:gd name="connsiteX641" fmla="*/ 2716346 w 4724401"/>
              <a:gd name="connsiteY641" fmla="*/ 1276376 h 6858000"/>
              <a:gd name="connsiteX642" fmla="*/ 2716772 w 4724401"/>
              <a:gd name="connsiteY642" fmla="*/ 1255462 h 6858000"/>
              <a:gd name="connsiteX643" fmla="*/ 3471096 w 4724401"/>
              <a:gd name="connsiteY643" fmla="*/ 437072 h 6858000"/>
              <a:gd name="connsiteX644" fmla="*/ 3639057 w 4724401"/>
              <a:gd name="connsiteY644" fmla="*/ 286334 h 6858000"/>
              <a:gd name="connsiteX645" fmla="*/ 3640309 w 4724401"/>
              <a:gd name="connsiteY645" fmla="*/ 284664 h 6858000"/>
              <a:gd name="connsiteX646" fmla="*/ 3646022 w 4724401"/>
              <a:gd name="connsiteY646" fmla="*/ 276711 h 6858000"/>
              <a:gd name="connsiteX647" fmla="*/ 3707943 w 4724401"/>
              <a:gd name="connsiteY647" fmla="*/ 65958 h 6858000"/>
              <a:gd name="connsiteX648" fmla="*/ 2867960 w 4724401"/>
              <a:gd name="connsiteY648" fmla="*/ 0 h 6858000"/>
              <a:gd name="connsiteX649" fmla="*/ 2926351 w 4724401"/>
              <a:gd name="connsiteY649" fmla="*/ 0 h 6858000"/>
              <a:gd name="connsiteX650" fmla="*/ 2902823 w 4724401"/>
              <a:gd name="connsiteY650" fmla="*/ 262929 h 6858000"/>
              <a:gd name="connsiteX651" fmla="*/ 2940663 w 4724401"/>
              <a:gd name="connsiteY651" fmla="*/ 140884 h 6858000"/>
              <a:gd name="connsiteX652" fmla="*/ 2947039 w 4724401"/>
              <a:gd name="connsiteY652" fmla="*/ 122524 h 6858000"/>
              <a:gd name="connsiteX653" fmla="*/ 2984316 w 4724401"/>
              <a:gd name="connsiteY653" fmla="*/ 0 h 6858000"/>
              <a:gd name="connsiteX654" fmla="*/ 3016114 w 4724401"/>
              <a:gd name="connsiteY654" fmla="*/ 0 h 6858000"/>
              <a:gd name="connsiteX655" fmla="*/ 2979949 w 4724401"/>
              <a:gd name="connsiteY655" fmla="*/ 119274 h 6858000"/>
              <a:gd name="connsiteX656" fmla="*/ 3023879 w 4724401"/>
              <a:gd name="connsiteY656" fmla="*/ 0 h 6858000"/>
              <a:gd name="connsiteX657" fmla="*/ 3105400 w 4724401"/>
              <a:gd name="connsiteY657" fmla="*/ 0 h 6858000"/>
              <a:gd name="connsiteX658" fmla="*/ 3094669 w 4724401"/>
              <a:gd name="connsiteY658" fmla="*/ 30308 h 6858000"/>
              <a:gd name="connsiteX659" fmla="*/ 2901945 w 4724401"/>
              <a:gd name="connsiteY659" fmla="*/ 466538 h 6858000"/>
              <a:gd name="connsiteX660" fmla="*/ 2815209 w 4724401"/>
              <a:gd name="connsiteY660" fmla="*/ 497361 h 6858000"/>
              <a:gd name="connsiteX661" fmla="*/ 2844845 w 4724401"/>
              <a:gd name="connsiteY661" fmla="*/ 127638 h 6858000"/>
              <a:gd name="connsiteX662" fmla="*/ 1057230 w 4724401"/>
              <a:gd name="connsiteY662" fmla="*/ 0 h 6858000"/>
              <a:gd name="connsiteX663" fmla="*/ 1111003 w 4724401"/>
              <a:gd name="connsiteY663" fmla="*/ 0 h 6858000"/>
              <a:gd name="connsiteX664" fmla="*/ 1125553 w 4724401"/>
              <a:gd name="connsiteY664" fmla="*/ 52588 h 6858000"/>
              <a:gd name="connsiteX665" fmla="*/ 1304276 w 4724401"/>
              <a:gd name="connsiteY665" fmla="*/ 476275 h 6858000"/>
              <a:gd name="connsiteX666" fmla="*/ 1492066 w 4724401"/>
              <a:gd name="connsiteY666" fmla="*/ 886333 h 6858000"/>
              <a:gd name="connsiteX667" fmla="*/ 1423698 w 4724401"/>
              <a:gd name="connsiteY667" fmla="*/ 710817 h 6858000"/>
              <a:gd name="connsiteX668" fmla="*/ 1357609 w 4724401"/>
              <a:gd name="connsiteY668" fmla="*/ 532892 h 6858000"/>
              <a:gd name="connsiteX669" fmla="*/ 1309550 w 4724401"/>
              <a:gd name="connsiteY669" fmla="*/ 374031 h 6858000"/>
              <a:gd name="connsiteX670" fmla="*/ 1193673 w 4724401"/>
              <a:gd name="connsiteY670" fmla="*/ 49533 h 6858000"/>
              <a:gd name="connsiteX671" fmla="*/ 1164391 w 4724401"/>
              <a:gd name="connsiteY671" fmla="*/ 0 h 6858000"/>
              <a:gd name="connsiteX672" fmla="*/ 1200666 w 4724401"/>
              <a:gd name="connsiteY672" fmla="*/ 0 h 6858000"/>
              <a:gd name="connsiteX673" fmla="*/ 1223408 w 4724401"/>
              <a:gd name="connsiteY673" fmla="*/ 38996 h 6858000"/>
              <a:gd name="connsiteX674" fmla="*/ 1339635 w 4724401"/>
              <a:gd name="connsiteY674" fmla="*/ 365517 h 6858000"/>
              <a:gd name="connsiteX675" fmla="*/ 1387469 w 4724401"/>
              <a:gd name="connsiteY675" fmla="*/ 523079 h 6858000"/>
              <a:gd name="connsiteX676" fmla="*/ 1452685 w 4724401"/>
              <a:gd name="connsiteY676" fmla="*/ 699806 h 6858000"/>
              <a:gd name="connsiteX677" fmla="*/ 1492092 w 4724401"/>
              <a:gd name="connsiteY677" fmla="*/ 800424 h 6858000"/>
              <a:gd name="connsiteX678" fmla="*/ 1455302 w 4724401"/>
              <a:gd name="connsiteY678" fmla="*/ 632913 h 6858000"/>
              <a:gd name="connsiteX679" fmla="*/ 1222336 w 4724401"/>
              <a:gd name="connsiteY679" fmla="*/ 9480 h 6858000"/>
              <a:gd name="connsiteX680" fmla="*/ 1214634 w 4724401"/>
              <a:gd name="connsiteY680" fmla="*/ 0 h 6858000"/>
              <a:gd name="connsiteX681" fmla="*/ 1289827 w 4724401"/>
              <a:gd name="connsiteY681" fmla="*/ 0 h 6858000"/>
              <a:gd name="connsiteX682" fmla="*/ 1321076 w 4724401"/>
              <a:gd name="connsiteY682" fmla="*/ 59722 h 6858000"/>
              <a:gd name="connsiteX683" fmla="*/ 1512579 w 4724401"/>
              <a:gd name="connsiteY683" fmla="*/ 626441 h 6858000"/>
              <a:gd name="connsiteX684" fmla="*/ 1506076 w 4724401"/>
              <a:gd name="connsiteY684" fmla="*/ 1089289 h 6858000"/>
              <a:gd name="connsiteX685" fmla="*/ 1486346 w 4724401"/>
              <a:gd name="connsiteY685" fmla="*/ 1079919 h 6858000"/>
              <a:gd name="connsiteX686" fmla="*/ 1070511 w 4724401"/>
              <a:gd name="connsiteY686" fmla="*/ 48609 h 6858000"/>
              <a:gd name="connsiteX687" fmla="*/ 43151 w 4724401"/>
              <a:gd name="connsiteY687" fmla="*/ 0 h 6858000"/>
              <a:gd name="connsiteX688" fmla="*/ 95283 w 4724401"/>
              <a:gd name="connsiteY688" fmla="*/ 0 h 6858000"/>
              <a:gd name="connsiteX689" fmla="*/ 300708 w 4724401"/>
              <a:gd name="connsiteY689" fmla="*/ 154571 h 6858000"/>
              <a:gd name="connsiteX690" fmla="*/ 530414 w 4724401"/>
              <a:gd name="connsiteY690" fmla="*/ 354673 h 6858000"/>
              <a:gd name="connsiteX691" fmla="*/ 333785 w 4724401"/>
              <a:gd name="connsiteY691" fmla="*/ 161564 h 6858000"/>
              <a:gd name="connsiteX692" fmla="*/ 147005 w 4724401"/>
              <a:gd name="connsiteY692" fmla="*/ 0 h 6858000"/>
              <a:gd name="connsiteX693" fmla="*/ 272509 w 4724401"/>
              <a:gd name="connsiteY693" fmla="*/ 0 h 6858000"/>
              <a:gd name="connsiteX694" fmla="*/ 326276 w 4724401"/>
              <a:gd name="connsiteY694" fmla="*/ 45847 h 6858000"/>
              <a:gd name="connsiteX695" fmla="*/ 823759 w 4724401"/>
              <a:gd name="connsiteY695" fmla="*/ 574145 h 6858000"/>
              <a:gd name="connsiteX696" fmla="*/ 811254 w 4724401"/>
              <a:gd name="connsiteY696" fmla="*/ 665546 h 6858000"/>
              <a:gd name="connsiteX697" fmla="*/ 154042 w 4724401"/>
              <a:gd name="connsiteY697" fmla="*/ 261522 h 6858000"/>
              <a:gd name="connsiteX698" fmla="*/ 13550 w 4724401"/>
              <a:gd name="connsiteY698" fmla="*/ 158423 h 6858000"/>
              <a:gd name="connsiteX699" fmla="*/ 0 w 4724401"/>
              <a:gd name="connsiteY699" fmla="*/ 146618 h 6858000"/>
              <a:gd name="connsiteX700" fmla="*/ 0 w 4724401"/>
              <a:gd name="connsiteY700" fmla="*/ 59161 h 6858000"/>
              <a:gd name="connsiteX701" fmla="*/ 45427 w 4724401"/>
              <a:gd name="connsiteY701" fmla="*/ 101078 h 6858000"/>
              <a:gd name="connsiteX702" fmla="*/ 630103 w 4724401"/>
              <a:gd name="connsiteY702" fmla="*/ 485885 h 6858000"/>
              <a:gd name="connsiteX703" fmla="*/ 532040 w 4724401"/>
              <a:gd name="connsiteY703" fmla="*/ 399359 h 6858000"/>
              <a:gd name="connsiteX704" fmla="*/ 517618 w 4724401"/>
              <a:gd name="connsiteY704" fmla="*/ 385726 h 6858000"/>
              <a:gd name="connsiteX705" fmla="*/ 285074 w 4724401"/>
              <a:gd name="connsiteY705"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Lst>
            <a:rect l="l" t="t" r="r" b="b"/>
            <a:pathLst>
              <a:path w="4724401" h="6858000">
                <a:moveTo>
                  <a:pt x="369702" y="6712169"/>
                </a:moveTo>
                <a:lnTo>
                  <a:pt x="366575" y="6715556"/>
                </a:lnTo>
                <a:cubicBezTo>
                  <a:pt x="367954" y="6715031"/>
                  <a:pt x="369326" y="6714512"/>
                  <a:pt x="371637" y="6713954"/>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4724401" y="6289099"/>
                </a:moveTo>
                <a:lnTo>
                  <a:pt x="4724401" y="6407899"/>
                </a:lnTo>
                <a:lnTo>
                  <a:pt x="4689678" y="6440241"/>
                </a:ln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593999" y="6408904"/>
                  <a:pt x="4626518" y="6376648"/>
                  <a:pt x="4660205" y="6345369"/>
                </a:cubicBezTo>
                <a:close/>
                <a:moveTo>
                  <a:pt x="4724401" y="6198577"/>
                </a:moveTo>
                <a:lnTo>
                  <a:pt x="4724401" y="6238480"/>
                </a:lnTo>
                <a:lnTo>
                  <a:pt x="4689789" y="6268382"/>
                </a:ln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lose/>
                <a:moveTo>
                  <a:pt x="4724401" y="5924240"/>
                </a:moveTo>
                <a:lnTo>
                  <a:pt x="4724401" y="6044002"/>
                </a:lnTo>
                <a:lnTo>
                  <a:pt x="4695216" y="6071545"/>
                </a:lnTo>
                <a:cubicBezTo>
                  <a:pt x="4548599" y="6220767"/>
                  <a:pt x="4426366" y="6399245"/>
                  <a:pt x="4317146" y="6587716"/>
                </a:cubicBezTo>
                <a:lnTo>
                  <a:pt x="4171627" y="6858000"/>
                </a:lnTo>
                <a:lnTo>
                  <a:pt x="4081585" y="6858000"/>
                </a:lnTo>
                <a:lnTo>
                  <a:pt x="4238603" y="6559341"/>
                </a:lnTo>
                <a:cubicBezTo>
                  <a:pt x="4349147" y="6364728"/>
                  <a:pt x="4472301" y="6179172"/>
                  <a:pt x="4620848" y="6021419"/>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724401" y="5202141"/>
                </a:moveTo>
                <a:lnTo>
                  <a:pt x="4724401" y="5319690"/>
                </a:lnTo>
                <a:lnTo>
                  <a:pt x="4690088" y="5349711"/>
                </a:lnTo>
                <a:cubicBezTo>
                  <a:pt x="4608685" y="5427949"/>
                  <a:pt x="4537495" y="5522778"/>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lnTo>
                  <a:pt x="4724401" y="5415874"/>
                </a:lnTo>
                <a:lnTo>
                  <a:pt x="4724401" y="5461678"/>
                </a:lnTo>
                <a:lnTo>
                  <a:pt x="4718341" y="5468043"/>
                </a:lnTo>
                <a:cubicBezTo>
                  <a:pt x="4681696" y="5506771"/>
                  <a:pt x="4644162" y="5546455"/>
                  <a:pt x="4604655" y="5583434"/>
                </a:cubicBezTo>
                <a:cubicBezTo>
                  <a:pt x="4591636" y="5595592"/>
                  <a:pt x="4578581" y="5606832"/>
                  <a:pt x="4565074" y="5618550"/>
                </a:cubicBezTo>
                <a:cubicBezTo>
                  <a:pt x="4601957" y="5591693"/>
                  <a:pt x="4641858" y="5563143"/>
                  <a:pt x="4682209" y="5532923"/>
                </a:cubicBezTo>
                <a:lnTo>
                  <a:pt x="4724401" y="5499248"/>
                </a:lnTo>
                <a:lnTo>
                  <a:pt x="4724401" y="5608295"/>
                </a:lnTo>
                <a:lnTo>
                  <a:pt x="4713577" y="5616803"/>
                </a:ln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616120" y="5290612"/>
                  <a:pt x="4648400" y="5259282"/>
                  <a:pt x="4682005" y="5231398"/>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3174829" y="3620110"/>
                </a:moveTo>
                <a:cubicBezTo>
                  <a:pt x="3177710" y="3619202"/>
                  <a:pt x="3182308" y="3620648"/>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195984" y="4765295"/>
                  <a:pt x="4406452" y="4726316"/>
                  <a:pt x="4618309" y="4699202"/>
                </a:cubicBezTo>
                <a:lnTo>
                  <a:pt x="4724401" y="4687606"/>
                </a:lnTo>
                <a:lnTo>
                  <a:pt x="4724401" y="4773345"/>
                </a:lnTo>
                <a:lnTo>
                  <a:pt x="4671155" y="4778608"/>
                </a:lnTo>
                <a:cubicBezTo>
                  <a:pt x="4474613" y="4803290"/>
                  <a:pt x="4279364" y="4838457"/>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2991" y="3646754"/>
                  <a:pt x="3166185" y="3622836"/>
                  <a:pt x="3174829" y="3620110"/>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24401" y="4275524"/>
                </a:lnTo>
                <a:lnTo>
                  <a:pt x="4724401" y="4519331"/>
                </a:lnTo>
                <a:lnTo>
                  <a:pt x="4695727" y="4489837"/>
                </a:lnTo>
                <a:cubicBezTo>
                  <a:pt x="4513213" y="4341718"/>
                  <a:pt x="4213060" y="4286653"/>
                  <a:pt x="4036318" y="4147013"/>
                </a:cubicBezTo>
                <a:cubicBezTo>
                  <a:pt x="3810777" y="3969273"/>
                  <a:pt x="3654591" y="3720297"/>
                  <a:pt x="3432098" y="3537312"/>
                </a:cubicBezTo>
                <a:cubicBezTo>
                  <a:pt x="3408505" y="3517876"/>
                  <a:pt x="3395188" y="3461306"/>
                  <a:pt x="3429186" y="3458784"/>
                </a:cubicBezTo>
                <a:close/>
                <a:moveTo>
                  <a:pt x="4287835" y="3252276"/>
                </a:moveTo>
                <a:cubicBezTo>
                  <a:pt x="4291252" y="3250181"/>
                  <a:pt x="4296821" y="3251122"/>
                  <a:pt x="4305321" y="3256953"/>
                </a:cubicBezTo>
                <a:cubicBezTo>
                  <a:pt x="4417921" y="3335817"/>
                  <a:pt x="4526830" y="3418438"/>
                  <a:pt x="4633631" y="3503706"/>
                </a:cubicBezTo>
                <a:lnTo>
                  <a:pt x="4724401" y="3579225"/>
                </a:lnTo>
                <a:lnTo>
                  <a:pt x="4724401" y="3637622"/>
                </a:lnTo>
                <a:lnTo>
                  <a:pt x="4594837" y="3532274"/>
                </a:ln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09378" y="3558235"/>
                  <a:pt x="4660155" y="3608017"/>
                  <a:pt x="4709959" y="3658245"/>
                </a:cubicBezTo>
                <a:lnTo>
                  <a:pt x="4724401" y="3673072"/>
                </a:lnTo>
                <a:lnTo>
                  <a:pt x="4724401" y="3718516"/>
                </a:lnTo>
                <a:lnTo>
                  <a:pt x="4642986" y="3635718"/>
                </a:lnTo>
                <a:cubicBezTo>
                  <a:pt x="4577419" y="3571274"/>
                  <a:pt x="4510044" y="3508184"/>
                  <a:pt x="4440129" y="3448571"/>
                </a:cubicBezTo>
                <a:cubicBezTo>
                  <a:pt x="4477976" y="3543407"/>
                  <a:pt x="4595539" y="3666345"/>
                  <a:pt x="4700658" y="3767518"/>
                </a:cubicBezTo>
                <a:lnTo>
                  <a:pt x="4724401" y="3790032"/>
                </a:lnTo>
                <a:lnTo>
                  <a:pt x="4724401" y="3871856"/>
                </a:lnTo>
                <a:lnTo>
                  <a:pt x="4649232" y="3785028"/>
                </a:lnTo>
                <a:cubicBezTo>
                  <a:pt x="4512119" y="3616669"/>
                  <a:pt x="4392441" y="3442504"/>
                  <a:pt x="4294126" y="3303048"/>
                </a:cubicBezTo>
                <a:cubicBezTo>
                  <a:pt x="4286701" y="3292165"/>
                  <a:pt x="4277584" y="3258559"/>
                  <a:pt x="4287835" y="3252276"/>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3882765" y="0"/>
                </a:moveTo>
                <a:lnTo>
                  <a:pt x="3995099" y="0"/>
                </a:lnTo>
                <a:lnTo>
                  <a:pt x="4163818" y="234104"/>
                </a:lnTo>
                <a:cubicBezTo>
                  <a:pt x="4167056" y="234046"/>
                  <a:pt x="4169933" y="233486"/>
                  <a:pt x="4172099" y="234207"/>
                </a:cubicBezTo>
                <a:cubicBezTo>
                  <a:pt x="4320772" y="276387"/>
                  <a:pt x="4473568" y="294979"/>
                  <a:pt x="4628589" y="289746"/>
                </a:cubicBezTo>
                <a:lnTo>
                  <a:pt x="4724401" y="281632"/>
                </a:lnTo>
                <a:lnTo>
                  <a:pt x="4724401" y="330664"/>
                </a:lnTo>
                <a:lnTo>
                  <a:pt x="4657975" y="338772"/>
                </a:lnTo>
                <a:cubicBezTo>
                  <a:pt x="4512264" y="350060"/>
                  <a:pt x="4368090" y="341672"/>
                  <a:pt x="4227047" y="313415"/>
                </a:cubicBezTo>
                <a:cubicBezTo>
                  <a:pt x="4265992" y="361495"/>
                  <a:pt x="4305481" y="409180"/>
                  <a:pt x="4346041" y="456086"/>
                </a:cubicBezTo>
                <a:cubicBezTo>
                  <a:pt x="4427343" y="550152"/>
                  <a:pt x="4511990" y="638932"/>
                  <a:pt x="4599604" y="723178"/>
                </a:cubicBezTo>
                <a:lnTo>
                  <a:pt x="4724401" y="833497"/>
                </a:lnTo>
                <a:lnTo>
                  <a:pt x="4724401" y="950118"/>
                </a:lnTo>
                <a:lnTo>
                  <a:pt x="4655015" y="891426"/>
                </a:ln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7" y="990600"/>
            <a:ext cx="6096003"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E354C15-B045-0ACE-A12A-13348E15F885}"/>
              </a:ext>
            </a:extLst>
          </p:cNvPr>
          <p:cNvSpPr>
            <a:spLocks noGrp="1"/>
          </p:cNvSpPr>
          <p:nvPr>
            <p:ph idx="1"/>
          </p:nvPr>
        </p:nvSpPr>
        <p:spPr>
          <a:xfrm>
            <a:off x="6781798" y="1959430"/>
            <a:ext cx="4953000" cy="3222170"/>
          </a:xfrm>
        </p:spPr>
        <p:txBody>
          <a:bodyPr>
            <a:normAutofit/>
          </a:bodyPr>
          <a:lstStyle/>
          <a:p>
            <a:pPr marL="742950" indent="-742950">
              <a:buFont typeface="+mj-lt"/>
              <a:buAutoNum type="arabicPeriod"/>
            </a:pPr>
            <a:r>
              <a:rPr lang="en-US" sz="4400" b="1" dirty="0">
                <a:solidFill>
                  <a:schemeClr val="accent2">
                    <a:lumMod val="75000"/>
                    <a:alpha val="55000"/>
                  </a:schemeClr>
                </a:solidFill>
                <a:latin typeface="Arial Rounded MT Bold" panose="020F0704030504030204" pitchFamily="34" charset="77"/>
              </a:rPr>
              <a:t>Evidence</a:t>
            </a:r>
          </a:p>
          <a:p>
            <a:pPr marL="742950" indent="-742950">
              <a:buFont typeface="+mj-lt"/>
              <a:buAutoNum type="arabicPeriod"/>
            </a:pPr>
            <a:r>
              <a:rPr lang="en-US" sz="4400" b="1" dirty="0">
                <a:solidFill>
                  <a:schemeClr val="accent2">
                    <a:lumMod val="75000"/>
                    <a:alpha val="55000"/>
                  </a:schemeClr>
                </a:solidFill>
                <a:latin typeface="Arial Rounded MT Bold" panose="020F0704030504030204" pitchFamily="34" charset="77"/>
              </a:rPr>
              <a:t>Arguments</a:t>
            </a:r>
          </a:p>
          <a:p>
            <a:pPr marL="742950" indent="-742950">
              <a:buFont typeface="+mj-lt"/>
              <a:buAutoNum type="arabicPeriod"/>
            </a:pPr>
            <a:r>
              <a:rPr lang="en-US" sz="4400" b="1" dirty="0">
                <a:solidFill>
                  <a:schemeClr val="accent2">
                    <a:lumMod val="75000"/>
                    <a:alpha val="55000"/>
                  </a:schemeClr>
                </a:solidFill>
                <a:latin typeface="Arial Rounded MT Bold" panose="020F0704030504030204" pitchFamily="34" charset="77"/>
              </a:rPr>
              <a:t>Story Structures</a:t>
            </a:r>
          </a:p>
        </p:txBody>
      </p:sp>
      <p:sp useBgFill="1">
        <p:nvSpPr>
          <p:cNvPr id="20" name="Rectangle 19">
            <a:extLst>
              <a:ext uri="{FF2B5EF4-FFF2-40B4-BE49-F238E27FC236}">
                <a16:creationId xmlns:a16="http://schemas.microsoft.com/office/drawing/2014/main" id="{A17BF396-6023-48D8-9C0C-893820872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197" y="457199"/>
            <a:ext cx="5638800" cy="5943599"/>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icture 4" descr="A picture containing text, sign&#10;&#10;Description automatically generated">
            <a:extLst>
              <a:ext uri="{FF2B5EF4-FFF2-40B4-BE49-F238E27FC236}">
                <a16:creationId xmlns:a16="http://schemas.microsoft.com/office/drawing/2014/main" id="{F33DAFC1-ED58-6CE9-A601-3A185B7DFC58}"/>
              </a:ext>
            </a:extLst>
          </p:cNvPr>
          <p:cNvPicPr>
            <a:picLocks noChangeAspect="1"/>
          </p:cNvPicPr>
          <p:nvPr/>
        </p:nvPicPr>
        <p:blipFill rotWithShape="1">
          <a:blip r:embed="rId2"/>
          <a:srcRect l="817" r="2308"/>
          <a:stretch/>
        </p:blipFill>
        <p:spPr>
          <a:xfrm>
            <a:off x="914399" y="990597"/>
            <a:ext cx="4724400" cy="4876799"/>
          </a:xfrm>
          <a:prstGeom prst="rect">
            <a:avLst/>
          </a:prstGeom>
        </p:spPr>
      </p:pic>
    </p:spTree>
    <p:extLst>
      <p:ext uri="{BB962C8B-B14F-4D97-AF65-F5344CB8AC3E}">
        <p14:creationId xmlns:p14="http://schemas.microsoft.com/office/powerpoint/2010/main" val="931185118"/>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ircular jigsaw puzzle">
            <a:extLst>
              <a:ext uri="{FF2B5EF4-FFF2-40B4-BE49-F238E27FC236}">
                <a16:creationId xmlns:a16="http://schemas.microsoft.com/office/drawing/2014/main" id="{B663465A-A1B9-EEE1-0832-95093237E5D1}"/>
              </a:ext>
            </a:extLst>
          </p:cNvPr>
          <p:cNvPicPr>
            <a:picLocks noChangeAspect="1"/>
          </p:cNvPicPr>
          <p:nvPr/>
        </p:nvPicPr>
        <p:blipFill rotWithShape="1">
          <a:blip r:embed="rId3"/>
          <a:srcRect t="979" b="14751"/>
          <a:stretch/>
        </p:blipFill>
        <p:spPr>
          <a:xfrm>
            <a:off x="-3047" y="10"/>
            <a:ext cx="12191999" cy="6857990"/>
          </a:xfrm>
          <a:prstGeom prst="rect">
            <a:avLst/>
          </a:prstGeom>
        </p:spPr>
      </p:pic>
      <p:sp>
        <p:nvSpPr>
          <p:cNvPr id="2" name="Title 1">
            <a:extLst>
              <a:ext uri="{FF2B5EF4-FFF2-40B4-BE49-F238E27FC236}">
                <a16:creationId xmlns:a16="http://schemas.microsoft.com/office/drawing/2014/main" id="{BFE043A8-F9A6-8944-B6AB-4379C54C9896}"/>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8000" b="1" dirty="0">
                <a:solidFill>
                  <a:srgbClr val="FFFFFF"/>
                </a:solidFill>
                <a:latin typeface="Arial Rounded MT Bold" panose="020F0704030504030204" pitchFamily="34" charset="77"/>
              </a:rPr>
              <a:t>Evidence</a:t>
            </a:r>
          </a:p>
        </p:txBody>
      </p:sp>
    </p:spTree>
    <p:extLst>
      <p:ext uri="{BB962C8B-B14F-4D97-AF65-F5344CB8AC3E}">
        <p14:creationId xmlns:p14="http://schemas.microsoft.com/office/powerpoint/2010/main" val="3457927577"/>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198E6474-EEBE-EAEA-860F-F7C74E5C56D5}"/>
              </a:ext>
            </a:extLst>
          </p:cNvPr>
          <p:cNvSpPr/>
          <p:nvPr/>
        </p:nvSpPr>
        <p:spPr>
          <a:xfrm>
            <a:off x="636873" y="580954"/>
            <a:ext cx="5459127" cy="1653322"/>
          </a:xfrm>
          <a:prstGeom prst="roundRect">
            <a:avLst/>
          </a:prstGeom>
          <a:solidFill>
            <a:srgbClr val="EA9E6A"/>
          </a:solidFill>
          <a:effectLst>
            <a:softEdge rad="129235"/>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50687C-8A92-DB42-A15F-939EECCE1BFA}"/>
              </a:ext>
            </a:extLst>
          </p:cNvPr>
          <p:cNvSpPr>
            <a:spLocks noGrp="1"/>
          </p:cNvSpPr>
          <p:nvPr>
            <p:ph type="title"/>
          </p:nvPr>
        </p:nvSpPr>
        <p:spPr>
          <a:xfrm>
            <a:off x="805543" y="744834"/>
            <a:ext cx="5163810" cy="1325563"/>
          </a:xfrm>
        </p:spPr>
        <p:txBody>
          <a:bodyPr>
            <a:normAutofit/>
          </a:bodyPr>
          <a:lstStyle/>
          <a:p>
            <a:pPr algn="ctr"/>
            <a:r>
              <a:rPr lang="en-US" sz="4000" dirty="0">
                <a:solidFill>
                  <a:schemeClr val="accent2">
                    <a:lumMod val="50000"/>
                  </a:schemeClr>
                </a:solidFill>
                <a:latin typeface="Arial Rounded MT Bold" panose="020F0704030504030204" pitchFamily="34" charset="77"/>
              </a:rPr>
              <a:t>130 Years of LIS Storytelling</a:t>
            </a:r>
          </a:p>
        </p:txBody>
      </p:sp>
      <p:sp>
        <p:nvSpPr>
          <p:cNvPr id="3" name="Content Placeholder 2">
            <a:extLst>
              <a:ext uri="{FF2B5EF4-FFF2-40B4-BE49-F238E27FC236}">
                <a16:creationId xmlns:a16="http://schemas.microsoft.com/office/drawing/2014/main" id="{EF492FFE-3A70-4F47-9DF0-638AC16CFD25}"/>
              </a:ext>
            </a:extLst>
          </p:cNvPr>
          <p:cNvSpPr>
            <a:spLocks noGrp="1"/>
          </p:cNvSpPr>
          <p:nvPr>
            <p:ph idx="1"/>
          </p:nvPr>
        </p:nvSpPr>
        <p:spPr>
          <a:xfrm>
            <a:off x="805543" y="2070396"/>
            <a:ext cx="4558309" cy="4628983"/>
          </a:xfrm>
        </p:spPr>
        <p:txBody>
          <a:bodyPr anchor="t">
            <a:normAutofit fontScale="92500" lnSpcReduction="20000"/>
          </a:bodyPr>
          <a:lstStyle/>
          <a:p>
            <a:pPr fontAlgn="base"/>
            <a:endParaRPr lang="en-US" sz="1800" dirty="0"/>
          </a:p>
          <a:p>
            <a:pPr fontAlgn="base"/>
            <a:endParaRPr lang="en-US" sz="1800" dirty="0"/>
          </a:p>
          <a:p>
            <a:pPr marL="0" indent="0" fontAlgn="base">
              <a:buNone/>
            </a:pPr>
            <a:r>
              <a:rPr lang="en-US" sz="1800" dirty="0"/>
              <a:t>Augusta Baker, first to hold the position of Storytelling Specialist at the New York Public Library, emphasized the story rather than the storyteller,</a:t>
            </a:r>
          </a:p>
          <a:p>
            <a:pPr marL="457200" lvl="1" indent="0" fontAlgn="base">
              <a:buNone/>
            </a:pPr>
            <a:r>
              <a:rPr lang="en-US" sz="1800" dirty="0"/>
              <a:t>“who is, for the time being, simply a vehicle through which the beauty and wisdom and humor of the story comes to the listeners.” (Baker &amp; Greene, 1977)</a:t>
            </a:r>
          </a:p>
          <a:p>
            <a:pPr marL="0" indent="0" fontAlgn="base">
              <a:buNone/>
            </a:pPr>
            <a:endParaRPr lang="en-US" sz="1100" dirty="0"/>
          </a:p>
          <a:p>
            <a:pPr marL="0" indent="0" fontAlgn="base">
              <a:buNone/>
            </a:pPr>
            <a:endParaRPr lang="en-US" sz="1100" dirty="0"/>
          </a:p>
          <a:p>
            <a:pPr marL="0" indent="0" fontAlgn="base">
              <a:buNone/>
            </a:pPr>
            <a:endParaRPr lang="en-US" sz="1100" dirty="0"/>
          </a:p>
          <a:p>
            <a:pPr marL="0" indent="0" fontAlgn="base">
              <a:buNone/>
            </a:pPr>
            <a:endParaRPr lang="en-US" sz="1100" dirty="0"/>
          </a:p>
          <a:p>
            <a:pPr marL="0" indent="0" fontAlgn="base">
              <a:buNone/>
            </a:pPr>
            <a:endParaRPr lang="en-US" sz="1100" dirty="0"/>
          </a:p>
          <a:p>
            <a:pPr marL="0" indent="0" fontAlgn="base">
              <a:buNone/>
            </a:pPr>
            <a:endParaRPr lang="en-US" sz="1100" dirty="0"/>
          </a:p>
          <a:p>
            <a:pPr marL="0" indent="0" fontAlgn="base">
              <a:buNone/>
            </a:pPr>
            <a:endParaRPr lang="en-US" sz="1100" dirty="0"/>
          </a:p>
          <a:p>
            <a:pPr marL="0" indent="0" fontAlgn="base">
              <a:buNone/>
            </a:pPr>
            <a:endParaRPr lang="en-US" sz="1100" dirty="0"/>
          </a:p>
          <a:p>
            <a:pPr marL="0" indent="0" fontAlgn="base">
              <a:buNone/>
            </a:pPr>
            <a:r>
              <a:rPr lang="en-US" sz="1100" dirty="0"/>
              <a:t>Caroline </a:t>
            </a:r>
            <a:r>
              <a:rPr lang="en-US" sz="1100" dirty="0" err="1"/>
              <a:t>Hewins</a:t>
            </a:r>
            <a:r>
              <a:rPr lang="en-US" sz="1100" dirty="0"/>
              <a:t>, Reading of the Young reports (1882-1898) </a:t>
            </a:r>
            <a:br>
              <a:rPr lang="en-US" sz="1100" dirty="0"/>
            </a:br>
            <a:r>
              <a:rPr lang="en-US" sz="1100" dirty="0"/>
              <a:t>Betsy Hearne, ethics of folktale retelling in children’s books</a:t>
            </a:r>
            <a:endParaRPr lang="en-US" sz="1100" baseline="30000" dirty="0"/>
          </a:p>
        </p:txBody>
      </p:sp>
      <p:pic>
        <p:nvPicPr>
          <p:cNvPr id="5" name="Picture 4">
            <a:extLst>
              <a:ext uri="{FF2B5EF4-FFF2-40B4-BE49-F238E27FC236}">
                <a16:creationId xmlns:a16="http://schemas.microsoft.com/office/drawing/2014/main" id="{EEB9E343-01B2-D944-A1EE-7B6E6FE237F1}"/>
              </a:ext>
            </a:extLst>
          </p:cNvPr>
          <p:cNvPicPr>
            <a:picLocks noChangeAspect="1"/>
          </p:cNvPicPr>
          <p:nvPr/>
        </p:nvPicPr>
        <p:blipFill rotWithShape="1">
          <a:blip r:embed="rId3"/>
          <a:srcRect r="3" b="34502"/>
          <a:stretch/>
        </p:blipFill>
        <p:spPr>
          <a:xfrm>
            <a:off x="5969353" y="2815228"/>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6" name="Picture 5" descr="A picture containing text, person, indoor, book&#10;&#10;Description automatically generated">
            <a:extLst>
              <a:ext uri="{FF2B5EF4-FFF2-40B4-BE49-F238E27FC236}">
                <a16:creationId xmlns:a16="http://schemas.microsoft.com/office/drawing/2014/main" id="{A873385C-F10E-B14C-9F05-7D71B70B7F8F}"/>
              </a:ext>
            </a:extLst>
          </p:cNvPr>
          <p:cNvPicPr>
            <a:picLocks noChangeAspect="1"/>
          </p:cNvPicPr>
          <p:nvPr/>
        </p:nvPicPr>
        <p:blipFill rotWithShape="1">
          <a:blip r:embed="rId4"/>
          <a:srcRect r="2" b="5035"/>
          <a:stretch/>
        </p:blipFill>
        <p:spPr>
          <a:xfrm>
            <a:off x="8160603" y="2"/>
            <a:ext cx="4034316" cy="3486455"/>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pic>
        <p:nvPicPr>
          <p:cNvPr id="7" name="Picture 6" descr="A picture containing text, book, shelf, indoor&#10;&#10;Description automatically generated">
            <a:extLst>
              <a:ext uri="{FF2B5EF4-FFF2-40B4-BE49-F238E27FC236}">
                <a16:creationId xmlns:a16="http://schemas.microsoft.com/office/drawing/2014/main" id="{A59C52AB-34A7-944D-9A89-BDD6DCF627AD}"/>
              </a:ext>
            </a:extLst>
          </p:cNvPr>
          <p:cNvPicPr>
            <a:picLocks noChangeAspect="1"/>
          </p:cNvPicPr>
          <p:nvPr/>
        </p:nvPicPr>
        <p:blipFill rotWithShape="1">
          <a:blip r:embed="rId5"/>
          <a:srcRect t="6942" r="-4" b="36685"/>
          <a:stretch/>
        </p:blipFill>
        <p:spPr>
          <a:xfrm>
            <a:off x="9053088" y="4197217"/>
            <a:ext cx="3138912" cy="2660795"/>
          </a:xfrm>
          <a:custGeom>
            <a:avLst/>
            <a:gdLst/>
            <a:ahLst/>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sp>
        <p:nvSpPr>
          <p:cNvPr id="12" name="TextBox 11">
            <a:extLst>
              <a:ext uri="{FF2B5EF4-FFF2-40B4-BE49-F238E27FC236}">
                <a16:creationId xmlns:a16="http://schemas.microsoft.com/office/drawing/2014/main" id="{779F14DA-CC9B-A24D-BBA0-0DDBD7CEA476}"/>
              </a:ext>
            </a:extLst>
          </p:cNvPr>
          <p:cNvSpPr txBox="1"/>
          <p:nvPr/>
        </p:nvSpPr>
        <p:spPr>
          <a:xfrm>
            <a:off x="11476131" y="4223579"/>
            <a:ext cx="179353" cy="369332"/>
          </a:xfrm>
          <a:prstGeom prst="rect">
            <a:avLst/>
          </a:prstGeom>
          <a:noFill/>
        </p:spPr>
        <p:txBody>
          <a:bodyPr wrap="square" rtlCol="0">
            <a:spAutoFit/>
          </a:bodyPr>
          <a:lstStyle/>
          <a:p>
            <a:pPr>
              <a:spcAft>
                <a:spcPts val="600"/>
              </a:spcAft>
            </a:pPr>
            <a:r>
              <a:rPr lang="en-US" dirty="0"/>
              <a:t>3</a:t>
            </a:r>
            <a:endParaRPr lang="en-US"/>
          </a:p>
        </p:txBody>
      </p:sp>
    </p:spTree>
    <p:extLst>
      <p:ext uri="{BB962C8B-B14F-4D97-AF65-F5344CB8AC3E}">
        <p14:creationId xmlns:p14="http://schemas.microsoft.com/office/powerpoint/2010/main" val="1376893692"/>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961356-4F1F-FAB9-19C7-D7689CDAFC51}"/>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Examples:</a:t>
            </a:r>
            <a:br>
              <a:rPr lang="en-US" sz="4000" dirty="0">
                <a:solidFill>
                  <a:srgbClr val="FFFFFF"/>
                </a:solidFill>
              </a:rPr>
            </a:br>
            <a:r>
              <a:rPr lang="en-US" sz="4000" dirty="0">
                <a:solidFill>
                  <a:srgbClr val="FFFFFF"/>
                </a:solidFill>
              </a:rPr>
              <a:t>Library data as evidence</a:t>
            </a:r>
          </a:p>
        </p:txBody>
      </p:sp>
      <p:sp>
        <p:nvSpPr>
          <p:cNvPr id="3" name="Content Placeholder 2">
            <a:extLst>
              <a:ext uri="{FF2B5EF4-FFF2-40B4-BE49-F238E27FC236}">
                <a16:creationId xmlns:a16="http://schemas.microsoft.com/office/drawing/2014/main" id="{F97B2BE3-A630-A62D-4B12-0262B91EABCB}"/>
              </a:ext>
            </a:extLst>
          </p:cNvPr>
          <p:cNvSpPr>
            <a:spLocks noGrp="1"/>
          </p:cNvSpPr>
          <p:nvPr>
            <p:ph idx="1"/>
          </p:nvPr>
        </p:nvSpPr>
        <p:spPr>
          <a:xfrm>
            <a:off x="4810259" y="511388"/>
            <a:ext cx="6555347" cy="5684139"/>
          </a:xfrm>
        </p:spPr>
        <p:txBody>
          <a:bodyPr anchor="ctr">
            <a:normAutofit/>
          </a:bodyPr>
          <a:lstStyle/>
          <a:p>
            <a:pPr marL="0" indent="0" rtl="0" eaLnBrk="1" fontAlgn="base" latinLnBrk="0" hangingPunct="1">
              <a:spcBef>
                <a:spcPts val="0"/>
              </a:spcBef>
              <a:spcAft>
                <a:spcPts val="0"/>
              </a:spcAft>
              <a:buNone/>
            </a:pPr>
            <a:r>
              <a:rPr lang="en-US" dirty="0"/>
              <a:t>Local data</a:t>
            </a:r>
            <a:endParaRPr lang="en-US" b="0" i="0" u="none" strike="noStrike" dirty="0">
              <a:effectLst/>
            </a:endParaRPr>
          </a:p>
          <a:p>
            <a:pPr marL="0" rtl="0" eaLnBrk="1" fontAlgn="base" latinLnBrk="0" hangingPunct="1">
              <a:spcBef>
                <a:spcPts val="0"/>
              </a:spcBef>
              <a:spcAft>
                <a:spcPts val="0"/>
              </a:spcAft>
            </a:pPr>
            <a:r>
              <a:rPr lang="en-US" dirty="0"/>
              <a:t>C</a:t>
            </a:r>
            <a:r>
              <a:rPr lang="en-US" b="0" i="0" u="none" strike="noStrike" kern="1200" dirty="0">
                <a:effectLst/>
              </a:rPr>
              <a:t>ommunity demographics  </a:t>
            </a:r>
            <a:endParaRPr lang="en-US" b="0" i="0" u="none" strike="noStrike" dirty="0">
              <a:effectLst/>
            </a:endParaRPr>
          </a:p>
          <a:p>
            <a:pPr marL="0" fontAlgn="base">
              <a:spcBef>
                <a:spcPts val="0"/>
              </a:spcBef>
            </a:pPr>
            <a:r>
              <a:rPr lang="en-US" dirty="0"/>
              <a:t>Community</a:t>
            </a:r>
            <a:r>
              <a:rPr lang="en-US" b="0" i="0" u="none" strike="noStrike" kern="1200" dirty="0">
                <a:effectLst/>
              </a:rPr>
              <a:t> surveys: school district</a:t>
            </a:r>
            <a:r>
              <a:rPr lang="en-US" dirty="0"/>
              <a:t>, park district, regional food bank, etc.</a:t>
            </a:r>
            <a:r>
              <a:rPr lang="en-US" b="0" i="0" u="none" strike="noStrike" kern="1200" dirty="0">
                <a:effectLst/>
              </a:rPr>
              <a:t>  </a:t>
            </a:r>
            <a:endParaRPr lang="en-US" b="0" i="0" u="none" strike="noStrike" dirty="0">
              <a:effectLst/>
            </a:endParaRPr>
          </a:p>
          <a:p>
            <a:pPr marL="0" rtl="0" eaLnBrk="1" fontAlgn="base" latinLnBrk="0" hangingPunct="1">
              <a:spcBef>
                <a:spcPts val="0"/>
              </a:spcBef>
              <a:spcAft>
                <a:spcPts val="0"/>
              </a:spcAft>
            </a:pPr>
            <a:r>
              <a:rPr lang="en-US" dirty="0"/>
              <a:t>Service/program</a:t>
            </a:r>
            <a:r>
              <a:rPr lang="en-US" b="0" i="0" u="none" strike="noStrike" kern="1200" dirty="0">
                <a:effectLst/>
              </a:rPr>
              <a:t> user surveys  </a:t>
            </a:r>
          </a:p>
          <a:p>
            <a:pPr marL="0" rtl="0" eaLnBrk="1" fontAlgn="base" latinLnBrk="0" hangingPunct="1">
              <a:spcBef>
                <a:spcPts val="0"/>
              </a:spcBef>
              <a:spcAft>
                <a:spcPts val="0"/>
              </a:spcAft>
            </a:pPr>
            <a:endParaRPr lang="en-US" b="0" i="0" u="none" strike="noStrike" kern="1200" dirty="0">
              <a:effectLst/>
            </a:endParaRPr>
          </a:p>
          <a:p>
            <a:pPr marL="0" indent="0" rtl="0" eaLnBrk="1" fontAlgn="base" latinLnBrk="0" hangingPunct="1">
              <a:spcBef>
                <a:spcPts val="0"/>
              </a:spcBef>
              <a:spcAft>
                <a:spcPts val="0"/>
              </a:spcAft>
              <a:buNone/>
            </a:pPr>
            <a:r>
              <a:rPr lang="en-US" dirty="0"/>
              <a:t>Comparative data</a:t>
            </a:r>
            <a:endParaRPr lang="en-US" b="0" i="0" u="none" strike="noStrike" dirty="0">
              <a:effectLst/>
            </a:endParaRPr>
          </a:p>
          <a:p>
            <a:pPr marL="0" rtl="0" eaLnBrk="1" fontAlgn="base" latinLnBrk="0" hangingPunct="1">
              <a:spcBef>
                <a:spcPts val="0"/>
              </a:spcBef>
              <a:spcAft>
                <a:spcPts val="0"/>
              </a:spcAft>
            </a:pPr>
            <a:r>
              <a:rPr lang="en-US" b="0" i="0" u="none" strike="noStrike" kern="1200" dirty="0">
                <a:effectLst/>
              </a:rPr>
              <a:t>State or national agencies’ reports for comparative trends</a:t>
            </a:r>
          </a:p>
          <a:p>
            <a:pPr marL="0" rtl="0" eaLnBrk="1" fontAlgn="base" latinLnBrk="0" hangingPunct="1">
              <a:spcBef>
                <a:spcPts val="0"/>
              </a:spcBef>
              <a:spcAft>
                <a:spcPts val="0"/>
              </a:spcAft>
            </a:pPr>
            <a:r>
              <a:rPr lang="en-US" dirty="0"/>
              <a:t>Other institutions’ published reports, trends or snapshots</a:t>
            </a:r>
            <a:endParaRPr lang="en-US" b="0" i="0" u="none" strike="noStrike" kern="1200" dirty="0">
              <a:effectLst/>
            </a:endParaRPr>
          </a:p>
          <a:p>
            <a:pPr marL="0" indent="0" rtl="0" eaLnBrk="1" fontAlgn="base" latinLnBrk="0" hangingPunct="1">
              <a:spcBef>
                <a:spcPts val="0"/>
              </a:spcBef>
              <a:spcAft>
                <a:spcPts val="0"/>
              </a:spcAft>
              <a:buNone/>
            </a:pPr>
            <a:endParaRPr lang="en-US" b="0" i="0" u="none" strike="noStrike" dirty="0">
              <a:effectLst/>
            </a:endParaRPr>
          </a:p>
        </p:txBody>
      </p:sp>
    </p:spTree>
    <p:extLst>
      <p:ext uri="{BB962C8B-B14F-4D97-AF65-F5344CB8AC3E}">
        <p14:creationId xmlns:p14="http://schemas.microsoft.com/office/powerpoint/2010/main" val="3043015702"/>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Sticky notes with question marks">
            <a:extLst>
              <a:ext uri="{FF2B5EF4-FFF2-40B4-BE49-F238E27FC236}">
                <a16:creationId xmlns:a16="http://schemas.microsoft.com/office/drawing/2014/main" id="{5AD06647-C315-9392-9CE1-FA3F50433EE5}"/>
              </a:ext>
            </a:extLst>
          </p:cNvPr>
          <p:cNvPicPr>
            <a:picLocks noChangeAspect="1"/>
          </p:cNvPicPr>
          <p:nvPr/>
        </p:nvPicPr>
        <p:blipFill rotWithShape="1">
          <a:blip r:embed="rId2">
            <a:duotone>
              <a:prstClr val="black"/>
              <a:schemeClr val="tx2">
                <a:tint val="45000"/>
                <a:satMod val="400000"/>
              </a:schemeClr>
            </a:duotone>
            <a:alphaModFix amt="25000"/>
          </a:blip>
          <a:srcRect t="10841" b="4889"/>
          <a:stretch/>
        </p:blipFill>
        <p:spPr>
          <a:xfrm>
            <a:off x="20" y="1"/>
            <a:ext cx="12191980" cy="6857999"/>
          </a:xfrm>
          <a:prstGeom prst="rect">
            <a:avLst/>
          </a:prstGeom>
        </p:spPr>
      </p:pic>
      <p:sp>
        <p:nvSpPr>
          <p:cNvPr id="2" name="Title 1">
            <a:extLst>
              <a:ext uri="{FF2B5EF4-FFF2-40B4-BE49-F238E27FC236}">
                <a16:creationId xmlns:a16="http://schemas.microsoft.com/office/drawing/2014/main" id="{C1317BED-C4F4-A4F9-B62C-D9AD00BFF24A}"/>
              </a:ext>
            </a:extLst>
          </p:cNvPr>
          <p:cNvSpPr>
            <a:spLocks noGrp="1"/>
          </p:cNvSpPr>
          <p:nvPr>
            <p:ph type="title"/>
          </p:nvPr>
        </p:nvSpPr>
        <p:spPr>
          <a:xfrm>
            <a:off x="1524000" y="1122363"/>
            <a:ext cx="9144000" cy="3233069"/>
          </a:xfrm>
        </p:spPr>
        <p:txBody>
          <a:bodyPr vert="horz" lIns="91440" tIns="45720" rIns="91440" bIns="45720" rtlCol="0" anchor="b">
            <a:normAutofit/>
          </a:bodyPr>
          <a:lstStyle/>
          <a:p>
            <a:pPr algn="ctr"/>
            <a:r>
              <a:rPr lang="en-US" b="1" dirty="0">
                <a:latin typeface="Arial Rounded MT Bold" panose="020F0704030504030204" pitchFamily="34" charset="77"/>
              </a:rPr>
              <a:t>What kinds of data do you have as evidence?</a:t>
            </a:r>
          </a:p>
        </p:txBody>
      </p:sp>
    </p:spTree>
    <p:extLst>
      <p:ext uri="{BB962C8B-B14F-4D97-AF65-F5344CB8AC3E}">
        <p14:creationId xmlns:p14="http://schemas.microsoft.com/office/powerpoint/2010/main" val="24013377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37EEDD6D-DD15-A808-DBD9-D18FD29960EE}"/>
              </a:ext>
            </a:extLst>
          </p:cNvPr>
          <p:cNvPicPr>
            <a:picLocks noChangeAspect="1"/>
          </p:cNvPicPr>
          <p:nvPr/>
        </p:nvPicPr>
        <p:blipFill>
          <a:blip r:embed="rId3"/>
          <a:stretch>
            <a:fillRect/>
          </a:stretch>
        </p:blipFill>
        <p:spPr>
          <a:xfrm>
            <a:off x="488828" y="457200"/>
            <a:ext cx="11214343" cy="5943600"/>
          </a:xfrm>
          <a:prstGeom prst="rect">
            <a:avLst/>
          </a:prstGeom>
        </p:spPr>
      </p:pic>
    </p:spTree>
    <p:extLst>
      <p:ext uri="{BB962C8B-B14F-4D97-AF65-F5344CB8AC3E}">
        <p14:creationId xmlns:p14="http://schemas.microsoft.com/office/powerpoint/2010/main" val="3556670220"/>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ircular jigsaw puzzle">
            <a:extLst>
              <a:ext uri="{FF2B5EF4-FFF2-40B4-BE49-F238E27FC236}">
                <a16:creationId xmlns:a16="http://schemas.microsoft.com/office/drawing/2014/main" id="{B663465A-A1B9-EEE1-0832-95093237E5D1}"/>
              </a:ext>
            </a:extLst>
          </p:cNvPr>
          <p:cNvPicPr>
            <a:picLocks noChangeAspect="1"/>
          </p:cNvPicPr>
          <p:nvPr/>
        </p:nvPicPr>
        <p:blipFill rotWithShape="1">
          <a:blip r:embed="rId3"/>
          <a:srcRect t="979" b="14751"/>
          <a:stretch/>
        </p:blipFill>
        <p:spPr>
          <a:xfrm>
            <a:off x="-3047" y="10"/>
            <a:ext cx="12191999" cy="6857990"/>
          </a:xfrm>
          <a:prstGeom prst="rect">
            <a:avLst/>
          </a:prstGeom>
        </p:spPr>
      </p:pic>
      <p:sp>
        <p:nvSpPr>
          <p:cNvPr id="2" name="Title 1">
            <a:extLst>
              <a:ext uri="{FF2B5EF4-FFF2-40B4-BE49-F238E27FC236}">
                <a16:creationId xmlns:a16="http://schemas.microsoft.com/office/drawing/2014/main" id="{BFE043A8-F9A6-8944-B6AB-4379C54C9896}"/>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8000" b="1" dirty="0">
                <a:solidFill>
                  <a:srgbClr val="FFFFFF"/>
                </a:solidFill>
                <a:latin typeface="Arial Rounded MT Bold" panose="020F0704030504030204" pitchFamily="34" charset="77"/>
              </a:rPr>
              <a:t>Arguments</a:t>
            </a:r>
          </a:p>
        </p:txBody>
      </p:sp>
    </p:spTree>
    <p:extLst>
      <p:ext uri="{BB962C8B-B14F-4D97-AF65-F5344CB8AC3E}">
        <p14:creationId xmlns:p14="http://schemas.microsoft.com/office/powerpoint/2010/main" val="3918623588"/>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F46A63-328B-11F7-DC29-B5BCE1B4134E}"/>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latin typeface="Arial Rounded MT Bold" panose="020F0704030504030204" pitchFamily="34" charset="77"/>
              </a:rPr>
              <a:t>Five Classic Arguments</a:t>
            </a:r>
          </a:p>
        </p:txBody>
      </p:sp>
      <p:sp>
        <p:nvSpPr>
          <p:cNvPr id="3" name="Content Placeholder 2">
            <a:extLst>
              <a:ext uri="{FF2B5EF4-FFF2-40B4-BE49-F238E27FC236}">
                <a16:creationId xmlns:a16="http://schemas.microsoft.com/office/drawing/2014/main" id="{2A3BFB9E-B0DF-1432-5311-B4EEC8A731B7}"/>
              </a:ext>
            </a:extLst>
          </p:cNvPr>
          <p:cNvSpPr>
            <a:spLocks noGrp="1"/>
          </p:cNvSpPr>
          <p:nvPr>
            <p:ph idx="1"/>
          </p:nvPr>
        </p:nvSpPr>
        <p:spPr>
          <a:xfrm>
            <a:off x="4810259" y="649480"/>
            <a:ext cx="6555347" cy="5546047"/>
          </a:xfrm>
        </p:spPr>
        <p:txBody>
          <a:bodyPr anchor="ctr">
            <a:normAutofit/>
          </a:bodyPr>
          <a:lstStyle/>
          <a:p>
            <a:pPr marL="457200" indent="-457200" rtl="0" fontAlgn="base">
              <a:spcAft>
                <a:spcPts val="1000"/>
              </a:spcAft>
              <a:buFont typeface="+mj-lt"/>
              <a:buAutoNum type="arabicPeriod"/>
            </a:pPr>
            <a:r>
              <a:rPr lang="en-US" sz="3600" b="1" dirty="0">
                <a:latin typeface="Arial Rounded MT Bold" panose="020F0704030504030204" pitchFamily="34" charset="77"/>
              </a:rPr>
              <a:t>U</a:t>
            </a:r>
            <a:r>
              <a:rPr lang="en-US" sz="3600" b="1" i="0" dirty="0">
                <a:effectLst/>
                <a:latin typeface="Arial Rounded MT Bold" panose="020F0704030504030204" pitchFamily="34" charset="77"/>
              </a:rPr>
              <a:t>nderstand</a:t>
            </a:r>
            <a:r>
              <a:rPr lang="en-US" sz="3600" b="0" i="0" dirty="0">
                <a:effectLst/>
                <a:latin typeface="Arial Rounded MT Bold" panose="020F0704030504030204" pitchFamily="34" charset="77"/>
              </a:rPr>
              <a:t> the real needs</a:t>
            </a:r>
          </a:p>
          <a:p>
            <a:pPr marL="457200" indent="-457200" rtl="0" fontAlgn="base">
              <a:spcAft>
                <a:spcPts val="1000"/>
              </a:spcAft>
              <a:buFont typeface="+mj-lt"/>
              <a:buAutoNum type="arabicPeriod"/>
            </a:pPr>
            <a:r>
              <a:rPr lang="en-US" sz="3600" b="1" i="0" dirty="0">
                <a:effectLst/>
                <a:latin typeface="Arial Rounded MT Bold" panose="020F0704030504030204" pitchFamily="34" charset="77"/>
              </a:rPr>
              <a:t>Serve</a:t>
            </a:r>
            <a:r>
              <a:rPr lang="en-US" sz="3600" b="0" i="0" dirty="0">
                <a:effectLst/>
                <a:latin typeface="Arial Rounded MT Bold" panose="020F0704030504030204" pitchFamily="34" charset="77"/>
              </a:rPr>
              <a:t> the real needs</a:t>
            </a:r>
          </a:p>
          <a:p>
            <a:pPr marL="457200" indent="-457200" rtl="0" fontAlgn="base">
              <a:spcAft>
                <a:spcPts val="1000"/>
              </a:spcAft>
              <a:buFont typeface="+mj-lt"/>
              <a:buAutoNum type="arabicPeriod"/>
            </a:pPr>
            <a:r>
              <a:rPr lang="en-US" sz="3600" b="1" dirty="0">
                <a:latin typeface="Arial Rounded MT Bold" panose="020F0704030504030204" pitchFamily="34" charset="77"/>
              </a:rPr>
              <a:t>Compare well</a:t>
            </a:r>
            <a:r>
              <a:rPr lang="en-US" sz="3600" b="1" i="0" dirty="0">
                <a:effectLst/>
                <a:latin typeface="Arial Rounded MT Bold" panose="020F0704030504030204" pitchFamily="34" charset="77"/>
              </a:rPr>
              <a:t> </a:t>
            </a:r>
            <a:r>
              <a:rPr lang="en-US" sz="3600" b="0" i="0" dirty="0">
                <a:effectLst/>
                <a:latin typeface="Arial Rounded MT Bold" panose="020F0704030504030204" pitchFamily="34" charset="77"/>
              </a:rPr>
              <a:t>with similar institutions</a:t>
            </a:r>
          </a:p>
          <a:p>
            <a:pPr marL="457200" indent="-457200" rtl="0" fontAlgn="base">
              <a:spcAft>
                <a:spcPts val="1000"/>
              </a:spcAft>
              <a:buFont typeface="+mj-lt"/>
              <a:buAutoNum type="arabicPeriod"/>
            </a:pPr>
            <a:r>
              <a:rPr lang="en-US" sz="3600" b="1" dirty="0">
                <a:latin typeface="Arial Rounded MT Bold" panose="020F0704030504030204" pitchFamily="34" charset="77"/>
              </a:rPr>
              <a:t>B</a:t>
            </a:r>
            <a:r>
              <a:rPr lang="en-US" sz="3600" b="1" i="0" dirty="0">
                <a:effectLst/>
                <a:latin typeface="Arial Rounded MT Bold" panose="020F0704030504030204" pitchFamily="34" charset="77"/>
              </a:rPr>
              <a:t>uild </a:t>
            </a:r>
            <a:r>
              <a:rPr lang="en-US" sz="3600" b="0" i="0" dirty="0">
                <a:effectLst/>
                <a:latin typeface="Arial Rounded MT Bold" panose="020F0704030504030204" pitchFamily="34" charset="77"/>
              </a:rPr>
              <a:t>on existing strengths  </a:t>
            </a:r>
          </a:p>
          <a:p>
            <a:pPr marL="457200" indent="-457200" rtl="0" fontAlgn="base">
              <a:spcAft>
                <a:spcPts val="1000"/>
              </a:spcAft>
              <a:buFont typeface="+mj-lt"/>
              <a:buAutoNum type="arabicPeriod"/>
            </a:pPr>
            <a:r>
              <a:rPr lang="en-US" sz="3600" b="1" dirty="0">
                <a:latin typeface="Arial Rounded MT Bold" panose="020F0704030504030204" pitchFamily="34" charset="77"/>
              </a:rPr>
              <a:t>A</a:t>
            </a:r>
            <a:r>
              <a:rPr lang="en-US" sz="3600" b="1" i="0" dirty="0">
                <a:effectLst/>
                <a:latin typeface="Arial Rounded MT Bold" panose="020F0704030504030204" pitchFamily="34" charset="77"/>
              </a:rPr>
              <a:t>ddress</a:t>
            </a:r>
            <a:r>
              <a:rPr lang="en-US" sz="3600" i="0" dirty="0">
                <a:effectLst/>
                <a:latin typeface="Arial Rounded MT Bold" panose="020F0704030504030204" pitchFamily="34" charset="77"/>
              </a:rPr>
              <a:t> deficits</a:t>
            </a:r>
            <a:endParaRPr lang="en-US" sz="3600" dirty="0">
              <a:latin typeface="Arial Rounded MT Bold" panose="020F0704030504030204" pitchFamily="34" charset="77"/>
            </a:endParaRPr>
          </a:p>
        </p:txBody>
      </p:sp>
    </p:spTree>
    <p:extLst>
      <p:ext uri="{BB962C8B-B14F-4D97-AF65-F5344CB8AC3E}">
        <p14:creationId xmlns:p14="http://schemas.microsoft.com/office/powerpoint/2010/main" val="2600134398"/>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F46A63-328B-11F7-DC29-B5BCE1B4134E}"/>
              </a:ext>
            </a:extLst>
          </p:cNvPr>
          <p:cNvSpPr>
            <a:spLocks noGrp="1"/>
          </p:cNvSpPr>
          <p:nvPr>
            <p:ph type="title"/>
          </p:nvPr>
        </p:nvSpPr>
        <p:spPr>
          <a:xfrm>
            <a:off x="466722" y="586855"/>
            <a:ext cx="3201366" cy="3387497"/>
          </a:xfrm>
        </p:spPr>
        <p:txBody>
          <a:bodyPr anchor="b">
            <a:normAutofit/>
          </a:bodyPr>
          <a:lstStyle/>
          <a:p>
            <a:pPr algn="r"/>
            <a:r>
              <a:rPr lang="en-US" sz="3600">
                <a:solidFill>
                  <a:srgbClr val="FFFFFF"/>
                </a:solidFill>
                <a:latin typeface="Arial Rounded MT Bold" panose="020F0704030504030204" pitchFamily="34" charset="77"/>
              </a:rPr>
              <a:t>Connecting</a:t>
            </a:r>
            <a:br>
              <a:rPr lang="en-US" sz="3600">
                <a:solidFill>
                  <a:srgbClr val="FFFFFF"/>
                </a:solidFill>
                <a:latin typeface="Arial Rounded MT Bold" panose="020F0704030504030204" pitchFamily="34" charset="77"/>
              </a:rPr>
            </a:br>
            <a:r>
              <a:rPr lang="en-US" sz="3600">
                <a:solidFill>
                  <a:srgbClr val="FFFFFF"/>
                </a:solidFill>
                <a:latin typeface="Arial Rounded MT Bold" panose="020F0704030504030204" pitchFamily="34" charset="77"/>
              </a:rPr>
              <a:t>Five </a:t>
            </a:r>
            <a:r>
              <a:rPr lang="en-US" sz="3600" dirty="0">
                <a:solidFill>
                  <a:srgbClr val="FFFFFF"/>
                </a:solidFill>
                <a:latin typeface="Arial Rounded MT Bold" panose="020F0704030504030204" pitchFamily="34" charset="77"/>
              </a:rPr>
              <a:t>Classic Arguments and Evidence</a:t>
            </a:r>
          </a:p>
        </p:txBody>
      </p:sp>
      <p:sp>
        <p:nvSpPr>
          <p:cNvPr id="3" name="Content Placeholder 2">
            <a:extLst>
              <a:ext uri="{FF2B5EF4-FFF2-40B4-BE49-F238E27FC236}">
                <a16:creationId xmlns:a16="http://schemas.microsoft.com/office/drawing/2014/main" id="{2A3BFB9E-B0DF-1432-5311-B4EEC8A731B7}"/>
              </a:ext>
            </a:extLst>
          </p:cNvPr>
          <p:cNvSpPr>
            <a:spLocks noGrp="1"/>
          </p:cNvSpPr>
          <p:nvPr>
            <p:ph idx="1"/>
          </p:nvPr>
        </p:nvSpPr>
        <p:spPr>
          <a:xfrm>
            <a:off x="4810259" y="649480"/>
            <a:ext cx="6555347" cy="5546047"/>
          </a:xfrm>
        </p:spPr>
        <p:txBody>
          <a:bodyPr anchor="ctr">
            <a:normAutofit/>
          </a:bodyPr>
          <a:lstStyle/>
          <a:p>
            <a:pPr marL="457200" indent="-457200" rtl="0" fontAlgn="base">
              <a:buFont typeface="+mj-lt"/>
              <a:buAutoNum type="arabicPeriod"/>
            </a:pPr>
            <a:r>
              <a:rPr lang="en-US" sz="2400" b="1" dirty="0">
                <a:latin typeface="Cambria Math" panose="02040503050406030204" pitchFamily="18" charset="0"/>
                <a:ea typeface="Cambria Math" panose="02040503050406030204" pitchFamily="18" charset="0"/>
                <a:cs typeface="Times New Roman" panose="02020603050405020304" pitchFamily="18" charset="0"/>
              </a:rPr>
              <a:t>U</a:t>
            </a:r>
            <a:r>
              <a:rPr lang="en-US" sz="2400" b="1" i="0" dirty="0">
                <a:effectLst/>
                <a:latin typeface="Cambria Math" panose="02040503050406030204" pitchFamily="18" charset="0"/>
                <a:ea typeface="Cambria Math" panose="02040503050406030204" pitchFamily="18" charset="0"/>
                <a:cs typeface="Times New Roman" panose="02020603050405020304" pitchFamily="18" charset="0"/>
              </a:rPr>
              <a:t>nderstand</a:t>
            </a:r>
            <a:r>
              <a:rPr lang="en-US" sz="2400" b="0" i="0" dirty="0">
                <a:effectLst/>
                <a:latin typeface="Cambria Math" panose="02040503050406030204" pitchFamily="18" charset="0"/>
                <a:ea typeface="Cambria Math" panose="02040503050406030204" pitchFamily="18" charset="0"/>
                <a:cs typeface="Times New Roman" panose="02020603050405020304" pitchFamily="18" charset="0"/>
              </a:rPr>
              <a:t> the real needs of communities </a:t>
            </a:r>
          </a:p>
          <a:p>
            <a:pPr lvl="1" fontAlgn="base"/>
            <a:r>
              <a:rPr lang="en-US" sz="2000" dirty="0">
                <a:latin typeface="Cambria Math" panose="02040503050406030204" pitchFamily="18" charset="0"/>
                <a:ea typeface="Cambria Math" panose="02040503050406030204" pitchFamily="18" charset="0"/>
                <a:cs typeface="Times New Roman" panose="02020603050405020304" pitchFamily="18" charset="0"/>
              </a:rPr>
              <a:t>Local community demographics, surveys</a:t>
            </a:r>
            <a:endParaRPr lang="en-US" sz="2000" b="0" i="0" dirty="0">
              <a:effectLst/>
              <a:latin typeface="Cambria Math" panose="02040503050406030204" pitchFamily="18" charset="0"/>
              <a:ea typeface="Cambria Math" panose="02040503050406030204" pitchFamily="18" charset="0"/>
              <a:cs typeface="Times New Roman" panose="02020603050405020304" pitchFamily="18" charset="0"/>
            </a:endParaRPr>
          </a:p>
          <a:p>
            <a:pPr marL="457200" indent="-457200" rtl="0" fontAlgn="base">
              <a:buFont typeface="+mj-lt"/>
              <a:buAutoNum type="arabicPeriod"/>
            </a:pPr>
            <a:r>
              <a:rPr lang="en-US" sz="2400" b="1" i="0" dirty="0">
                <a:effectLst/>
                <a:latin typeface="Cambria Math" panose="02040503050406030204" pitchFamily="18" charset="0"/>
                <a:ea typeface="Cambria Math" panose="02040503050406030204" pitchFamily="18" charset="0"/>
                <a:cs typeface="Times New Roman" panose="02020603050405020304" pitchFamily="18" charset="0"/>
              </a:rPr>
              <a:t>Serve</a:t>
            </a:r>
            <a:r>
              <a:rPr lang="en-US" sz="2400" b="0" i="0" dirty="0">
                <a:effectLst/>
                <a:latin typeface="Cambria Math" panose="02040503050406030204" pitchFamily="18" charset="0"/>
                <a:ea typeface="Cambria Math" panose="02040503050406030204" pitchFamily="18" charset="0"/>
                <a:cs typeface="Times New Roman" panose="02020603050405020304" pitchFamily="18" charset="0"/>
              </a:rPr>
              <a:t> the real needs of communities  </a:t>
            </a:r>
          </a:p>
          <a:p>
            <a:pPr lvl="1" fontAlgn="base"/>
            <a:r>
              <a:rPr lang="en-US" sz="2000" dirty="0">
                <a:latin typeface="Cambria Math" panose="02040503050406030204" pitchFamily="18" charset="0"/>
                <a:ea typeface="Cambria Math" panose="02040503050406030204" pitchFamily="18" charset="0"/>
                <a:cs typeface="Times New Roman" panose="02020603050405020304" pitchFamily="18" charset="0"/>
              </a:rPr>
              <a:t>Local community demographics or surveys</a:t>
            </a:r>
          </a:p>
          <a:p>
            <a:pPr lvl="1" fontAlgn="base"/>
            <a:r>
              <a:rPr lang="en-US" sz="2000" dirty="0">
                <a:latin typeface="Cambria Math" panose="02040503050406030204" pitchFamily="18" charset="0"/>
                <a:ea typeface="Cambria Math" panose="02040503050406030204" pitchFamily="18" charset="0"/>
                <a:cs typeface="Times New Roman" panose="02020603050405020304" pitchFamily="18" charset="0"/>
              </a:rPr>
              <a:t>Service/program user surveys</a:t>
            </a:r>
            <a:endParaRPr lang="en-US" sz="2000" b="0" i="0" dirty="0">
              <a:effectLst/>
              <a:latin typeface="Cambria Math" panose="02040503050406030204" pitchFamily="18" charset="0"/>
              <a:ea typeface="Cambria Math" panose="02040503050406030204" pitchFamily="18" charset="0"/>
              <a:cs typeface="Times New Roman" panose="02020603050405020304" pitchFamily="18" charset="0"/>
            </a:endParaRPr>
          </a:p>
          <a:p>
            <a:pPr marL="457200" indent="-457200" rtl="0" fontAlgn="base">
              <a:buFont typeface="+mj-lt"/>
              <a:buAutoNum type="arabicPeriod"/>
            </a:pPr>
            <a:r>
              <a:rPr lang="en-US" sz="2400" b="1" dirty="0">
                <a:latin typeface="Cambria Math" panose="02040503050406030204" pitchFamily="18" charset="0"/>
                <a:ea typeface="Cambria Math" panose="02040503050406030204" pitchFamily="18" charset="0"/>
                <a:cs typeface="Times New Roman" panose="02020603050405020304" pitchFamily="18" charset="0"/>
              </a:rPr>
              <a:t>Compare well</a:t>
            </a:r>
            <a:r>
              <a:rPr lang="en-US" sz="2400" b="1" i="0" dirty="0">
                <a:effectLst/>
                <a:latin typeface="Cambria Math" panose="02040503050406030204" pitchFamily="18" charset="0"/>
                <a:ea typeface="Cambria Math" panose="02040503050406030204" pitchFamily="18" charset="0"/>
                <a:cs typeface="Times New Roman" panose="02020603050405020304" pitchFamily="18" charset="0"/>
              </a:rPr>
              <a:t> </a:t>
            </a:r>
            <a:r>
              <a:rPr lang="en-US" sz="2400" b="0" i="0" dirty="0">
                <a:effectLst/>
                <a:latin typeface="Cambria Math" panose="02040503050406030204" pitchFamily="18" charset="0"/>
                <a:ea typeface="Cambria Math" panose="02040503050406030204" pitchFamily="18" charset="0"/>
                <a:cs typeface="Times New Roman" panose="02020603050405020304" pitchFamily="18" charset="0"/>
              </a:rPr>
              <a:t>with similar institutions</a:t>
            </a:r>
          </a:p>
          <a:p>
            <a:pPr lvl="1" fontAlgn="base"/>
            <a:r>
              <a:rPr lang="en-US" sz="2000" b="0" i="0" dirty="0">
                <a:effectLst/>
                <a:latin typeface="Cambria Math" panose="02040503050406030204" pitchFamily="18" charset="0"/>
                <a:ea typeface="Cambria Math" panose="02040503050406030204" pitchFamily="18" charset="0"/>
                <a:cs typeface="Times New Roman" panose="02020603050405020304" pitchFamily="18" charset="0"/>
              </a:rPr>
              <a:t>State or national reports</a:t>
            </a:r>
          </a:p>
          <a:p>
            <a:pPr lvl="1" fontAlgn="base"/>
            <a:r>
              <a:rPr lang="en-US" sz="2000" dirty="0">
                <a:latin typeface="Cambria Math" panose="02040503050406030204" pitchFamily="18" charset="0"/>
                <a:ea typeface="Cambria Math" panose="02040503050406030204" pitchFamily="18" charset="0"/>
                <a:cs typeface="Times New Roman" panose="02020603050405020304" pitchFamily="18" charset="0"/>
              </a:rPr>
              <a:t>Other institutions’ reports</a:t>
            </a:r>
            <a:endParaRPr lang="en-US" sz="2000" b="0" i="0" dirty="0">
              <a:effectLst/>
              <a:latin typeface="Cambria Math" panose="02040503050406030204" pitchFamily="18" charset="0"/>
              <a:ea typeface="Cambria Math" panose="02040503050406030204" pitchFamily="18" charset="0"/>
              <a:cs typeface="Times New Roman" panose="02020603050405020304" pitchFamily="18" charset="0"/>
            </a:endParaRPr>
          </a:p>
          <a:p>
            <a:pPr marL="457200" indent="-457200" rtl="0" fontAlgn="base">
              <a:buFont typeface="+mj-lt"/>
              <a:buAutoNum type="arabicPeriod"/>
            </a:pPr>
            <a:r>
              <a:rPr lang="en-US" sz="2400" b="1" dirty="0">
                <a:latin typeface="Cambria Math" panose="02040503050406030204" pitchFamily="18" charset="0"/>
                <a:ea typeface="Cambria Math" panose="02040503050406030204" pitchFamily="18" charset="0"/>
                <a:cs typeface="Times New Roman" panose="02020603050405020304" pitchFamily="18" charset="0"/>
              </a:rPr>
              <a:t>B</a:t>
            </a:r>
            <a:r>
              <a:rPr lang="en-US" sz="2400" b="1" i="0" dirty="0">
                <a:effectLst/>
                <a:latin typeface="Cambria Math" panose="02040503050406030204" pitchFamily="18" charset="0"/>
                <a:ea typeface="Cambria Math" panose="02040503050406030204" pitchFamily="18" charset="0"/>
                <a:cs typeface="Times New Roman" panose="02020603050405020304" pitchFamily="18" charset="0"/>
              </a:rPr>
              <a:t>uild </a:t>
            </a:r>
            <a:r>
              <a:rPr lang="en-US" sz="2400" b="0" i="0" dirty="0">
                <a:effectLst/>
                <a:latin typeface="Cambria Math" panose="02040503050406030204" pitchFamily="18" charset="0"/>
                <a:ea typeface="Cambria Math" panose="02040503050406030204" pitchFamily="18" charset="0"/>
                <a:cs typeface="Times New Roman" panose="02020603050405020304" pitchFamily="18" charset="0"/>
              </a:rPr>
              <a:t>on existing strengths</a:t>
            </a:r>
          </a:p>
          <a:p>
            <a:pPr lvl="1" fontAlgn="base"/>
            <a:r>
              <a:rPr lang="en-US" sz="2000" dirty="0">
                <a:latin typeface="Cambria Math" panose="02040503050406030204" pitchFamily="18" charset="0"/>
                <a:ea typeface="Cambria Math" panose="02040503050406030204" pitchFamily="18" charset="0"/>
                <a:cs typeface="Times New Roman" panose="02020603050405020304" pitchFamily="18" charset="0"/>
              </a:rPr>
              <a:t>Evidence of strengths: (comparative) usage rates or uptake, feedback, community surveys</a:t>
            </a:r>
            <a:endParaRPr lang="en-US" sz="2000" b="0" i="0" dirty="0">
              <a:effectLst/>
              <a:latin typeface="Cambria Math" panose="02040503050406030204" pitchFamily="18" charset="0"/>
              <a:ea typeface="Cambria Math" panose="02040503050406030204" pitchFamily="18" charset="0"/>
              <a:cs typeface="Times New Roman" panose="02020603050405020304" pitchFamily="18" charset="0"/>
            </a:endParaRPr>
          </a:p>
          <a:p>
            <a:pPr marL="457200" indent="-457200" rtl="0" fontAlgn="base">
              <a:buFont typeface="+mj-lt"/>
              <a:buAutoNum type="arabicPeriod"/>
            </a:pPr>
            <a:r>
              <a:rPr lang="en-US" sz="2400" b="1" dirty="0">
                <a:latin typeface="Cambria Math" panose="02040503050406030204" pitchFamily="18" charset="0"/>
                <a:ea typeface="Cambria Math" panose="02040503050406030204" pitchFamily="18" charset="0"/>
                <a:cs typeface="Times New Roman" panose="02020603050405020304" pitchFamily="18" charset="0"/>
              </a:rPr>
              <a:t>A</a:t>
            </a:r>
            <a:r>
              <a:rPr lang="en-US" sz="2400" b="1" i="0" dirty="0">
                <a:effectLst/>
                <a:latin typeface="Cambria Math" panose="02040503050406030204" pitchFamily="18" charset="0"/>
                <a:ea typeface="Cambria Math" panose="02040503050406030204" pitchFamily="18" charset="0"/>
                <a:cs typeface="Times New Roman" panose="02020603050405020304" pitchFamily="18" charset="0"/>
              </a:rPr>
              <a:t>ddress</a:t>
            </a:r>
            <a:r>
              <a:rPr lang="en-US" sz="2400" i="0" dirty="0">
                <a:effectLst/>
                <a:latin typeface="Cambria Math" panose="02040503050406030204" pitchFamily="18" charset="0"/>
                <a:ea typeface="Cambria Math" panose="02040503050406030204" pitchFamily="18" charset="0"/>
                <a:cs typeface="Times New Roman" panose="02020603050405020304" pitchFamily="18" charset="0"/>
              </a:rPr>
              <a:t> deficits</a:t>
            </a:r>
          </a:p>
          <a:p>
            <a:pPr lvl="1" fontAlgn="base"/>
            <a:r>
              <a:rPr lang="en-US" sz="2000" dirty="0">
                <a:latin typeface="Cambria Math" panose="02040503050406030204" pitchFamily="18" charset="0"/>
                <a:ea typeface="Cambria Math" panose="02040503050406030204" pitchFamily="18" charset="0"/>
                <a:cs typeface="Times New Roman" panose="02020603050405020304" pitchFamily="18" charset="0"/>
              </a:rPr>
              <a:t>Comparative data, surveys, trends</a:t>
            </a:r>
          </a:p>
        </p:txBody>
      </p:sp>
    </p:spTree>
    <p:extLst>
      <p:ext uri="{BB962C8B-B14F-4D97-AF65-F5344CB8AC3E}">
        <p14:creationId xmlns:p14="http://schemas.microsoft.com/office/powerpoint/2010/main" val="3146392426"/>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8CE05-6A98-2C38-724D-E61D4E47445E}"/>
              </a:ext>
            </a:extLst>
          </p:cNvPr>
          <p:cNvSpPr>
            <a:spLocks noGrp="1"/>
          </p:cNvSpPr>
          <p:nvPr>
            <p:ph type="title"/>
          </p:nvPr>
        </p:nvSpPr>
        <p:spPr/>
        <p:txBody>
          <a:bodyPr/>
          <a:lstStyle/>
          <a:p>
            <a:r>
              <a:rPr lang="en-US" dirty="0">
                <a:solidFill>
                  <a:schemeClr val="accent2">
                    <a:lumMod val="50000"/>
                  </a:schemeClr>
                </a:solidFill>
                <a:latin typeface="Arial Rounded MT Bold" panose="020F0704030504030204" pitchFamily="34" charset="77"/>
              </a:rPr>
              <a:t>Arguments &amp; Story Structures</a:t>
            </a:r>
          </a:p>
        </p:txBody>
      </p:sp>
      <p:graphicFrame>
        <p:nvGraphicFramePr>
          <p:cNvPr id="4" name="Content Placeholder 3">
            <a:extLst>
              <a:ext uri="{FF2B5EF4-FFF2-40B4-BE49-F238E27FC236}">
                <a16:creationId xmlns:a16="http://schemas.microsoft.com/office/drawing/2014/main" id="{E489E6C4-662B-6F7E-3D5A-0E13A01037FB}"/>
              </a:ext>
            </a:extLst>
          </p:cNvPr>
          <p:cNvGraphicFramePr>
            <a:graphicFrameLocks noGrp="1"/>
          </p:cNvGraphicFramePr>
          <p:nvPr>
            <p:ph idx="1"/>
            <p:extLst>
              <p:ext uri="{D42A27DB-BD31-4B8C-83A1-F6EECF244321}">
                <p14:modId xmlns:p14="http://schemas.microsoft.com/office/powerpoint/2010/main" val="1564249739"/>
              </p:ext>
            </p:extLst>
          </p:nvPr>
        </p:nvGraphicFramePr>
        <p:xfrm>
          <a:off x="996394" y="1488029"/>
          <a:ext cx="9335429" cy="4647912"/>
        </p:xfrm>
        <a:graphic>
          <a:graphicData uri="http://schemas.openxmlformats.org/drawingml/2006/table">
            <a:tbl>
              <a:tblPr/>
              <a:tblGrid>
                <a:gridCol w="5508909">
                  <a:extLst>
                    <a:ext uri="{9D8B030D-6E8A-4147-A177-3AD203B41FA5}">
                      <a16:colId xmlns:a16="http://schemas.microsoft.com/office/drawing/2014/main" val="3705171025"/>
                    </a:ext>
                  </a:extLst>
                </a:gridCol>
                <a:gridCol w="3826520">
                  <a:extLst>
                    <a:ext uri="{9D8B030D-6E8A-4147-A177-3AD203B41FA5}">
                      <a16:colId xmlns:a16="http://schemas.microsoft.com/office/drawing/2014/main" val="3535686484"/>
                    </a:ext>
                  </a:extLst>
                </a:gridCol>
              </a:tblGrid>
              <a:tr h="696214">
                <a:tc>
                  <a:txBody>
                    <a:bodyPr/>
                    <a:lstStyle/>
                    <a:p>
                      <a:pPr algn="l" rtl="0" fontAlgn="base"/>
                      <a:r>
                        <a:rPr lang="en-US" sz="3200" b="1" i="0" dirty="0">
                          <a:solidFill>
                            <a:srgbClr val="000000"/>
                          </a:solidFill>
                          <a:effectLst/>
                          <a:latin typeface="Cambria" panose="02040503050406030204" pitchFamily="18" charset="0"/>
                        </a:rPr>
                        <a:t>Arguments</a:t>
                      </a:r>
                      <a:endParaRPr lang="en-US" sz="3200" b="0" i="0" dirty="0">
                        <a:effectLst/>
                      </a:endParaRPr>
                    </a:p>
                  </a:txBody>
                  <a:tcPr marL="87027" marR="87027" marT="43513" marB="4351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r>
                        <a:rPr lang="en-US" sz="3200" b="1" i="0" dirty="0">
                          <a:solidFill>
                            <a:srgbClr val="000000"/>
                          </a:solidFill>
                          <a:effectLst/>
                          <a:latin typeface="Cambria" panose="02040503050406030204" pitchFamily="18" charset="0"/>
                        </a:rPr>
                        <a:t>Stories</a:t>
                      </a:r>
                      <a:endParaRPr lang="en-US" sz="3200" b="0" i="0" dirty="0">
                        <a:effectLst/>
                      </a:endParaRPr>
                    </a:p>
                  </a:txBody>
                  <a:tcPr marL="87027" marR="87027" marT="43513" marB="4351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2742238"/>
                  </a:ext>
                </a:extLst>
              </a:tr>
              <a:tr h="696214">
                <a:tc>
                  <a:txBody>
                    <a:bodyPr/>
                    <a:lstStyle/>
                    <a:p>
                      <a:pPr marL="0" marR="0" lvl="0" indent="0" algn="l" defTabSz="914400" rtl="0" eaLnBrk="1" fontAlgn="base" latinLnBrk="0" hangingPunct="1">
                        <a:lnSpc>
                          <a:spcPct val="90000"/>
                        </a:lnSpc>
                        <a:spcBef>
                          <a:spcPts val="1000"/>
                        </a:spcBef>
                        <a:spcAft>
                          <a:spcPts val="0"/>
                        </a:spcAft>
                        <a:buClrTx/>
                        <a:buSzTx/>
                        <a:buFont typeface="+mj-lt"/>
                        <a:buNone/>
                        <a:tabLst/>
                        <a:defRPr/>
                      </a:pP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Understand</a:t>
                      </a:r>
                      <a:r>
                        <a:rPr kumimoji="0" lang="en-US"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the real needs of communities </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87027" marR="87027" marT="43513" marB="4351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r>
                        <a:rPr lang="en-US" sz="2600" b="0" i="0" dirty="0">
                          <a:solidFill>
                            <a:schemeClr val="accent2">
                              <a:lumMod val="75000"/>
                            </a:schemeClr>
                          </a:solidFill>
                          <a:effectLst/>
                          <a:latin typeface="Cambria" panose="02040503050406030204" pitchFamily="18" charset="0"/>
                        </a:rPr>
                        <a:t>Discovery </a:t>
                      </a:r>
                      <a:endParaRPr lang="en-US" sz="2600" b="0" i="0" dirty="0">
                        <a:solidFill>
                          <a:schemeClr val="accent2">
                            <a:lumMod val="75000"/>
                          </a:schemeClr>
                        </a:solidFill>
                        <a:effectLst/>
                      </a:endParaRPr>
                    </a:p>
                  </a:txBody>
                  <a:tcPr marL="87027" marR="87027" marT="43513" marB="4351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5481946"/>
                  </a:ext>
                </a:extLst>
              </a:tr>
              <a:tr h="696214">
                <a:tc>
                  <a:txBody>
                    <a:bodyPr/>
                    <a:lstStyle/>
                    <a:p>
                      <a:pPr marL="0" marR="0" lvl="0" indent="0" algn="l" defTabSz="914400" rtl="0" eaLnBrk="1" fontAlgn="base" latinLnBrk="0" hangingPunct="1">
                        <a:lnSpc>
                          <a:spcPct val="90000"/>
                        </a:lnSpc>
                        <a:spcBef>
                          <a:spcPts val="1000"/>
                        </a:spcBef>
                        <a:spcAft>
                          <a:spcPts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Serve</a:t>
                      </a:r>
                      <a:r>
                        <a:rPr kumimoji="0" lang="en-US"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the real needs of their communities  </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87027" marR="87027" marT="43513" marB="4351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r>
                        <a:rPr lang="en-US" sz="2600" b="0" i="0" dirty="0">
                          <a:solidFill>
                            <a:schemeClr val="accent2">
                              <a:lumMod val="75000"/>
                            </a:schemeClr>
                          </a:solidFill>
                          <a:effectLst/>
                          <a:latin typeface="Cambria" panose="02040503050406030204" pitchFamily="18" charset="0"/>
                        </a:rPr>
                        <a:t>Continuity or Transformation </a:t>
                      </a:r>
                      <a:endParaRPr lang="en-US" sz="2600" b="0" i="0" dirty="0">
                        <a:solidFill>
                          <a:schemeClr val="accent2">
                            <a:lumMod val="75000"/>
                          </a:schemeClr>
                        </a:solidFill>
                        <a:effectLst/>
                      </a:endParaRPr>
                    </a:p>
                  </a:txBody>
                  <a:tcPr marL="87027" marR="87027" marT="43513" marB="4351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2247103"/>
                  </a:ext>
                </a:extLst>
              </a:tr>
              <a:tr h="629204">
                <a:tc>
                  <a:txBody>
                    <a:bodyPr/>
                    <a:lstStyle/>
                    <a:p>
                      <a:pPr marL="0" marR="0" lvl="0" indent="0" algn="l" defTabSz="914400" rtl="0" eaLnBrk="1" fontAlgn="base" latinLnBrk="0" hangingPunct="1">
                        <a:lnSpc>
                          <a:spcPct val="90000"/>
                        </a:lnSpc>
                        <a:spcBef>
                          <a:spcPts val="1000"/>
                        </a:spcBef>
                        <a:spcAft>
                          <a:spcPts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Keep up </a:t>
                      </a:r>
                      <a:r>
                        <a:rPr kumimoji="0" lang="en-US"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with other institutions</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87027" marR="87027" marT="43513" marB="4351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r>
                        <a:rPr lang="en-US" sz="2600" b="0" i="0" dirty="0">
                          <a:solidFill>
                            <a:schemeClr val="accent2">
                              <a:lumMod val="75000"/>
                            </a:schemeClr>
                          </a:solidFill>
                          <a:effectLst/>
                          <a:latin typeface="Cambria" panose="02040503050406030204" pitchFamily="18" charset="0"/>
                        </a:rPr>
                        <a:t>Continuity or Transformation </a:t>
                      </a:r>
                      <a:endParaRPr lang="en-US" sz="2600" b="0" i="0" dirty="0">
                        <a:solidFill>
                          <a:schemeClr val="accent2">
                            <a:lumMod val="75000"/>
                          </a:schemeClr>
                        </a:solidFill>
                        <a:effectLst/>
                      </a:endParaRPr>
                    </a:p>
                  </a:txBody>
                  <a:tcPr marL="87027" marR="87027" marT="43513" marB="4351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3838507"/>
                  </a:ext>
                </a:extLst>
              </a:tr>
              <a:tr h="696214">
                <a:tc>
                  <a:txBody>
                    <a:bodyPr/>
                    <a:lstStyle/>
                    <a:p>
                      <a:pPr marL="0" marR="0" lvl="0" indent="0" algn="l" defTabSz="914400" rtl="0" eaLnBrk="1" fontAlgn="base" latinLnBrk="0" hangingPunct="1">
                        <a:lnSpc>
                          <a:spcPct val="90000"/>
                        </a:lnSpc>
                        <a:spcBef>
                          <a:spcPts val="1000"/>
                        </a:spcBef>
                        <a:spcAft>
                          <a:spcPts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Build </a:t>
                      </a:r>
                      <a:r>
                        <a:rPr kumimoji="0" lang="en-US"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on existing strengths  </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87027" marR="87027" marT="43513" marB="4351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r>
                        <a:rPr lang="en-US" sz="2600" b="0" i="0" dirty="0">
                          <a:solidFill>
                            <a:schemeClr val="accent2">
                              <a:lumMod val="75000"/>
                            </a:schemeClr>
                          </a:solidFill>
                          <a:effectLst/>
                          <a:latin typeface="Cambria" panose="02040503050406030204" pitchFamily="18" charset="0"/>
                        </a:rPr>
                        <a:t>Transformation </a:t>
                      </a:r>
                      <a:endParaRPr lang="en-US" sz="2600" b="0" i="0" dirty="0">
                        <a:solidFill>
                          <a:schemeClr val="accent2">
                            <a:lumMod val="75000"/>
                          </a:schemeClr>
                        </a:solidFill>
                        <a:effectLst/>
                      </a:endParaRPr>
                    </a:p>
                  </a:txBody>
                  <a:tcPr marL="87027" marR="87027" marT="43513" marB="4351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3679622"/>
                  </a:ext>
                </a:extLst>
              </a:tr>
              <a:tr h="696214">
                <a:tc>
                  <a:txBody>
                    <a:bodyPr/>
                    <a:lstStyle/>
                    <a:p>
                      <a:pPr marL="0" marR="0" lvl="0" indent="0" algn="l" defTabSz="914400" rtl="0" eaLnBrk="1" fontAlgn="base" latinLnBrk="0" hangingPunct="1">
                        <a:lnSpc>
                          <a:spcPct val="90000"/>
                        </a:lnSpc>
                        <a:spcBef>
                          <a:spcPts val="1000"/>
                        </a:spcBef>
                        <a:spcAft>
                          <a:spcPts val="0"/>
                        </a:spcAft>
                        <a:buClrTx/>
                        <a:buSzTx/>
                        <a:buFont typeface="+mj-lt"/>
                        <a:buNone/>
                        <a:tabLst/>
                        <a:defRPr/>
                      </a:pP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Identify </a:t>
                      </a:r>
                      <a:r>
                        <a:rPr kumimoji="0" lang="en-US"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and address deficits</a:t>
                      </a: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87027" marR="87027" marT="43513" marB="4351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r>
                        <a:rPr lang="en-US" sz="2600" b="0" i="0" dirty="0">
                          <a:solidFill>
                            <a:schemeClr val="accent2">
                              <a:lumMod val="75000"/>
                            </a:schemeClr>
                          </a:solidFill>
                          <a:effectLst/>
                          <a:latin typeface="Cambria" panose="02040503050406030204" pitchFamily="18" charset="0"/>
                        </a:rPr>
                        <a:t>Transformation </a:t>
                      </a:r>
                      <a:endParaRPr lang="en-US" sz="2600" b="0" i="0" dirty="0">
                        <a:solidFill>
                          <a:schemeClr val="accent2">
                            <a:lumMod val="75000"/>
                          </a:schemeClr>
                        </a:solidFill>
                        <a:effectLst/>
                      </a:endParaRPr>
                    </a:p>
                  </a:txBody>
                  <a:tcPr marL="87027" marR="87027" marT="43513" marB="4351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8872226"/>
                  </a:ext>
                </a:extLst>
              </a:tr>
            </a:tbl>
          </a:graphicData>
        </a:graphic>
      </p:graphicFrame>
    </p:spTree>
    <p:extLst>
      <p:ext uri="{BB962C8B-B14F-4D97-AF65-F5344CB8AC3E}">
        <p14:creationId xmlns:p14="http://schemas.microsoft.com/office/powerpoint/2010/main" val="2036925161"/>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ircular jigsaw puzzle">
            <a:extLst>
              <a:ext uri="{FF2B5EF4-FFF2-40B4-BE49-F238E27FC236}">
                <a16:creationId xmlns:a16="http://schemas.microsoft.com/office/drawing/2014/main" id="{B663465A-A1B9-EEE1-0832-95093237E5D1}"/>
              </a:ext>
            </a:extLst>
          </p:cNvPr>
          <p:cNvPicPr>
            <a:picLocks noChangeAspect="1"/>
          </p:cNvPicPr>
          <p:nvPr/>
        </p:nvPicPr>
        <p:blipFill rotWithShape="1">
          <a:blip r:embed="rId3"/>
          <a:srcRect t="979" b="14751"/>
          <a:stretch/>
        </p:blipFill>
        <p:spPr>
          <a:xfrm>
            <a:off x="-3047" y="10"/>
            <a:ext cx="12191999" cy="6857990"/>
          </a:xfrm>
          <a:prstGeom prst="rect">
            <a:avLst/>
          </a:prstGeom>
        </p:spPr>
      </p:pic>
      <p:sp>
        <p:nvSpPr>
          <p:cNvPr id="2" name="Title 1">
            <a:extLst>
              <a:ext uri="{FF2B5EF4-FFF2-40B4-BE49-F238E27FC236}">
                <a16:creationId xmlns:a16="http://schemas.microsoft.com/office/drawing/2014/main" id="{BFE043A8-F9A6-8944-B6AB-4379C54C9896}"/>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8000" b="1" dirty="0">
                <a:solidFill>
                  <a:srgbClr val="FFFFFF"/>
                </a:solidFill>
                <a:latin typeface="Arial Rounded MT Bold" panose="020F0704030504030204" pitchFamily="34" charset="77"/>
              </a:rPr>
              <a:t>Story Structures</a:t>
            </a:r>
          </a:p>
        </p:txBody>
      </p:sp>
    </p:spTree>
    <p:extLst>
      <p:ext uri="{BB962C8B-B14F-4D97-AF65-F5344CB8AC3E}">
        <p14:creationId xmlns:p14="http://schemas.microsoft.com/office/powerpoint/2010/main" val="2909766821"/>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652679-9880-794C-B122-CA585EA382B9}"/>
              </a:ext>
            </a:extLst>
          </p:cNvPr>
          <p:cNvPicPr>
            <a:picLocks noChangeAspect="1"/>
          </p:cNvPicPr>
          <p:nvPr/>
        </p:nvPicPr>
        <p:blipFill>
          <a:blip r:embed="rId3"/>
          <a:stretch>
            <a:fillRect/>
          </a:stretch>
        </p:blipFill>
        <p:spPr>
          <a:xfrm>
            <a:off x="5719482" y="480476"/>
            <a:ext cx="7502383" cy="5797296"/>
          </a:xfrm>
          <a:prstGeom prst="rect">
            <a:avLst/>
          </a:prstGeom>
        </p:spPr>
      </p:pic>
      <p:pic>
        <p:nvPicPr>
          <p:cNvPr id="4" name="Picture 3">
            <a:extLst>
              <a:ext uri="{FF2B5EF4-FFF2-40B4-BE49-F238E27FC236}">
                <a16:creationId xmlns:a16="http://schemas.microsoft.com/office/drawing/2014/main" id="{AD58E310-3657-194B-B91E-82CB3F118B7D}"/>
              </a:ext>
            </a:extLst>
          </p:cNvPr>
          <p:cNvPicPr>
            <a:picLocks noChangeAspect="1"/>
          </p:cNvPicPr>
          <p:nvPr/>
        </p:nvPicPr>
        <p:blipFill>
          <a:blip r:embed="rId4"/>
          <a:stretch>
            <a:fillRect/>
          </a:stretch>
        </p:blipFill>
        <p:spPr>
          <a:xfrm>
            <a:off x="-938425" y="480476"/>
            <a:ext cx="7590596" cy="5865460"/>
          </a:xfrm>
          <a:prstGeom prst="rect">
            <a:avLst/>
          </a:prstGeom>
        </p:spPr>
      </p:pic>
      <p:pic>
        <p:nvPicPr>
          <p:cNvPr id="6" name="Picture 5">
            <a:extLst>
              <a:ext uri="{FF2B5EF4-FFF2-40B4-BE49-F238E27FC236}">
                <a16:creationId xmlns:a16="http://schemas.microsoft.com/office/drawing/2014/main" id="{852FB276-B302-ED4A-A3DD-2DB456404593}"/>
              </a:ext>
            </a:extLst>
          </p:cNvPr>
          <p:cNvPicPr>
            <a:picLocks noChangeAspect="1"/>
          </p:cNvPicPr>
          <p:nvPr/>
        </p:nvPicPr>
        <p:blipFill>
          <a:blip r:embed="rId5"/>
          <a:stretch>
            <a:fillRect/>
          </a:stretch>
        </p:blipFill>
        <p:spPr>
          <a:xfrm rot="10800000">
            <a:off x="4932022" y="2103120"/>
            <a:ext cx="2319349" cy="1792224"/>
          </a:xfrm>
          <a:prstGeom prst="rect">
            <a:avLst/>
          </a:prstGeom>
        </p:spPr>
      </p:pic>
    </p:spTree>
    <p:extLst>
      <p:ext uri="{BB962C8B-B14F-4D97-AF65-F5344CB8AC3E}">
        <p14:creationId xmlns:p14="http://schemas.microsoft.com/office/powerpoint/2010/main" val="748235445"/>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652679-9880-794C-B122-CA585EA382B9}"/>
              </a:ext>
            </a:extLst>
          </p:cNvPr>
          <p:cNvPicPr>
            <a:picLocks noChangeAspect="1"/>
          </p:cNvPicPr>
          <p:nvPr/>
        </p:nvPicPr>
        <p:blipFill>
          <a:blip r:embed="rId3"/>
          <a:stretch>
            <a:fillRect/>
          </a:stretch>
        </p:blipFill>
        <p:spPr>
          <a:xfrm>
            <a:off x="3601299" y="1794992"/>
            <a:ext cx="4589929" cy="3546763"/>
          </a:xfrm>
          <a:prstGeom prst="rect">
            <a:avLst/>
          </a:prstGeom>
        </p:spPr>
      </p:pic>
      <p:pic>
        <p:nvPicPr>
          <p:cNvPr id="4" name="Picture 3">
            <a:extLst>
              <a:ext uri="{FF2B5EF4-FFF2-40B4-BE49-F238E27FC236}">
                <a16:creationId xmlns:a16="http://schemas.microsoft.com/office/drawing/2014/main" id="{AD58E310-3657-194B-B91E-82CB3F118B7D}"/>
              </a:ext>
            </a:extLst>
          </p:cNvPr>
          <p:cNvPicPr>
            <a:picLocks noChangeAspect="1"/>
          </p:cNvPicPr>
          <p:nvPr/>
        </p:nvPicPr>
        <p:blipFill>
          <a:blip r:embed="rId4"/>
          <a:stretch>
            <a:fillRect/>
          </a:stretch>
        </p:blipFill>
        <p:spPr>
          <a:xfrm>
            <a:off x="-407900" y="1857894"/>
            <a:ext cx="3832591" cy="2961547"/>
          </a:xfrm>
          <a:prstGeom prst="rect">
            <a:avLst/>
          </a:prstGeom>
        </p:spPr>
      </p:pic>
      <p:pic>
        <p:nvPicPr>
          <p:cNvPr id="6" name="Picture 5">
            <a:extLst>
              <a:ext uri="{FF2B5EF4-FFF2-40B4-BE49-F238E27FC236}">
                <a16:creationId xmlns:a16="http://schemas.microsoft.com/office/drawing/2014/main" id="{852FB276-B302-ED4A-A3DD-2DB456404593}"/>
              </a:ext>
            </a:extLst>
          </p:cNvPr>
          <p:cNvPicPr>
            <a:picLocks noChangeAspect="1"/>
          </p:cNvPicPr>
          <p:nvPr/>
        </p:nvPicPr>
        <p:blipFill>
          <a:blip r:embed="rId5"/>
          <a:stretch>
            <a:fillRect/>
          </a:stretch>
        </p:blipFill>
        <p:spPr>
          <a:xfrm rot="10800000">
            <a:off x="2654627" y="2607148"/>
            <a:ext cx="1893346" cy="1463040"/>
          </a:xfrm>
          <a:prstGeom prst="rect">
            <a:avLst/>
          </a:prstGeom>
        </p:spPr>
      </p:pic>
      <p:pic>
        <p:nvPicPr>
          <p:cNvPr id="7" name="Picture 6">
            <a:extLst>
              <a:ext uri="{FF2B5EF4-FFF2-40B4-BE49-F238E27FC236}">
                <a16:creationId xmlns:a16="http://schemas.microsoft.com/office/drawing/2014/main" id="{1B77CC01-DE2F-ED4D-AE4F-76F56F2CCF50}"/>
              </a:ext>
            </a:extLst>
          </p:cNvPr>
          <p:cNvPicPr>
            <a:picLocks noChangeAspect="1"/>
          </p:cNvPicPr>
          <p:nvPr/>
        </p:nvPicPr>
        <p:blipFill>
          <a:blip r:embed="rId5"/>
          <a:stretch>
            <a:fillRect/>
          </a:stretch>
        </p:blipFill>
        <p:spPr>
          <a:xfrm rot="10800000">
            <a:off x="7244555" y="2607148"/>
            <a:ext cx="1893346" cy="1463040"/>
          </a:xfrm>
          <a:prstGeom prst="rect">
            <a:avLst/>
          </a:prstGeom>
        </p:spPr>
      </p:pic>
      <p:pic>
        <p:nvPicPr>
          <p:cNvPr id="9" name="Picture 8">
            <a:extLst>
              <a:ext uri="{FF2B5EF4-FFF2-40B4-BE49-F238E27FC236}">
                <a16:creationId xmlns:a16="http://schemas.microsoft.com/office/drawing/2014/main" id="{7BC5033A-A02C-CD42-96C0-79F38A5B810D}"/>
              </a:ext>
            </a:extLst>
          </p:cNvPr>
          <p:cNvPicPr>
            <a:picLocks noChangeAspect="1"/>
          </p:cNvPicPr>
          <p:nvPr/>
        </p:nvPicPr>
        <p:blipFill>
          <a:blip r:embed="rId3"/>
          <a:stretch>
            <a:fillRect/>
          </a:stretch>
        </p:blipFill>
        <p:spPr>
          <a:xfrm>
            <a:off x="8103278" y="1794991"/>
            <a:ext cx="4589929" cy="3546763"/>
          </a:xfrm>
          <a:prstGeom prst="rect">
            <a:avLst/>
          </a:prstGeom>
        </p:spPr>
      </p:pic>
    </p:spTree>
    <p:extLst>
      <p:ext uri="{BB962C8B-B14F-4D97-AF65-F5344CB8AC3E}">
        <p14:creationId xmlns:p14="http://schemas.microsoft.com/office/powerpoint/2010/main" val="3306885255"/>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chool of Information Sciences, University of Illinois at Urbana-Champaign&#10;">
            <a:extLst>
              <a:ext uri="{FF2B5EF4-FFF2-40B4-BE49-F238E27FC236}">
                <a16:creationId xmlns:a16="http://schemas.microsoft.com/office/drawing/2014/main" id="{B2068EA5-F86A-2CFF-6FBF-305C584F50E4}"/>
              </a:ext>
            </a:extLst>
          </p:cNvPr>
          <p:cNvPicPr>
            <a:picLocks noChangeAspect="1"/>
          </p:cNvPicPr>
          <p:nvPr/>
        </p:nvPicPr>
        <p:blipFill>
          <a:blip r:embed="rId3"/>
          <a:stretch>
            <a:fillRect/>
          </a:stretch>
        </p:blipFill>
        <p:spPr>
          <a:xfrm>
            <a:off x="703207" y="1221447"/>
            <a:ext cx="4508556" cy="1440790"/>
          </a:xfrm>
          <a:prstGeom prst="rect">
            <a:avLst/>
          </a:prstGeom>
        </p:spPr>
      </p:pic>
      <p:pic>
        <p:nvPicPr>
          <p:cNvPr id="8" name="Picture 7" descr="Advancement at the University of Illinois (three-campus system)">
            <a:extLst>
              <a:ext uri="{FF2B5EF4-FFF2-40B4-BE49-F238E27FC236}">
                <a16:creationId xmlns:a16="http://schemas.microsoft.com/office/drawing/2014/main" id="{CC719E48-DA45-1334-98FB-79B927503771}"/>
              </a:ext>
            </a:extLst>
          </p:cNvPr>
          <p:cNvPicPr>
            <a:picLocks noChangeAspect="1"/>
          </p:cNvPicPr>
          <p:nvPr/>
        </p:nvPicPr>
        <p:blipFill>
          <a:blip r:embed="rId4"/>
          <a:stretch>
            <a:fillRect/>
          </a:stretch>
        </p:blipFill>
        <p:spPr>
          <a:xfrm>
            <a:off x="5791201" y="1135238"/>
            <a:ext cx="5313694" cy="1359167"/>
          </a:xfrm>
          <a:prstGeom prst="rect">
            <a:avLst/>
          </a:prstGeom>
        </p:spPr>
      </p:pic>
      <p:pic>
        <p:nvPicPr>
          <p:cNvPr id="6" name="Picture 5" descr="Consortium of Academic and Research Libraries in Illinois (CARLI)&#10;">
            <a:extLst>
              <a:ext uri="{FF2B5EF4-FFF2-40B4-BE49-F238E27FC236}">
                <a16:creationId xmlns:a16="http://schemas.microsoft.com/office/drawing/2014/main" id="{D5DDCD74-1DC2-075E-8EF9-BA60A5EDF7D1}"/>
              </a:ext>
            </a:extLst>
          </p:cNvPr>
          <p:cNvPicPr>
            <a:picLocks noChangeAspect="1"/>
          </p:cNvPicPr>
          <p:nvPr/>
        </p:nvPicPr>
        <p:blipFill>
          <a:blip r:embed="rId5"/>
          <a:stretch>
            <a:fillRect/>
          </a:stretch>
        </p:blipFill>
        <p:spPr>
          <a:xfrm>
            <a:off x="642938" y="4022725"/>
            <a:ext cx="6216650" cy="1096963"/>
          </a:xfrm>
          <a:prstGeom prst="rect">
            <a:avLst/>
          </a:prstGeom>
        </p:spPr>
      </p:pic>
      <p:pic>
        <p:nvPicPr>
          <p:cNvPr id="3" name="Picture 2" descr="Public Library Association, part of the American Library Association, covering North America">
            <a:extLst>
              <a:ext uri="{FF2B5EF4-FFF2-40B4-BE49-F238E27FC236}">
                <a16:creationId xmlns:a16="http://schemas.microsoft.com/office/drawing/2014/main" id="{D86A2173-DDAC-BF33-DA39-95DD84EBFA1D}"/>
              </a:ext>
            </a:extLst>
          </p:cNvPr>
          <p:cNvPicPr>
            <a:picLocks noChangeAspect="1"/>
          </p:cNvPicPr>
          <p:nvPr/>
        </p:nvPicPr>
        <p:blipFill>
          <a:blip r:embed="rId6"/>
          <a:stretch>
            <a:fillRect/>
          </a:stretch>
        </p:blipFill>
        <p:spPr>
          <a:xfrm>
            <a:off x="6935788" y="4022725"/>
            <a:ext cx="4613275" cy="1096963"/>
          </a:xfrm>
          <a:prstGeom prst="rect">
            <a:avLst/>
          </a:prstGeom>
        </p:spPr>
      </p:pic>
      <p:pic>
        <p:nvPicPr>
          <p:cNvPr id="17" name="Picture 16" descr="National Chung Hsing University, Taiwan">
            <a:extLst>
              <a:ext uri="{FF2B5EF4-FFF2-40B4-BE49-F238E27FC236}">
                <a16:creationId xmlns:a16="http://schemas.microsoft.com/office/drawing/2014/main" id="{C74D6DA6-F084-E6AF-6B35-E0C01913F427}"/>
              </a:ext>
            </a:extLst>
          </p:cNvPr>
          <p:cNvPicPr>
            <a:picLocks noChangeAspect="1"/>
          </p:cNvPicPr>
          <p:nvPr/>
        </p:nvPicPr>
        <p:blipFill>
          <a:blip r:embed="rId7"/>
          <a:stretch>
            <a:fillRect/>
          </a:stretch>
        </p:blipFill>
        <p:spPr>
          <a:xfrm>
            <a:off x="642938" y="5192713"/>
            <a:ext cx="4492625" cy="1003300"/>
          </a:xfrm>
          <a:prstGeom prst="rect">
            <a:avLst/>
          </a:prstGeom>
        </p:spPr>
      </p:pic>
      <p:pic>
        <p:nvPicPr>
          <p:cNvPr id="10" name="Picture 9" descr="Association of Fundraising Professionals">
            <a:extLst>
              <a:ext uri="{FF2B5EF4-FFF2-40B4-BE49-F238E27FC236}">
                <a16:creationId xmlns:a16="http://schemas.microsoft.com/office/drawing/2014/main" id="{DF994DE2-64A9-2446-1705-5DF86F1E2299}"/>
              </a:ext>
            </a:extLst>
          </p:cNvPr>
          <p:cNvPicPr>
            <a:picLocks noChangeAspect="1"/>
          </p:cNvPicPr>
          <p:nvPr/>
        </p:nvPicPr>
        <p:blipFill>
          <a:blip r:embed="rId8"/>
          <a:stretch>
            <a:fillRect/>
          </a:stretch>
        </p:blipFill>
        <p:spPr>
          <a:xfrm>
            <a:off x="5588248" y="5060492"/>
            <a:ext cx="1542554" cy="1267742"/>
          </a:xfrm>
          <a:prstGeom prst="rect">
            <a:avLst/>
          </a:prstGeom>
        </p:spPr>
      </p:pic>
      <p:pic>
        <p:nvPicPr>
          <p:cNvPr id="15" name="Picture 14" descr="Prairie Rivers Network, statewide Illinois water conservation nonprofit">
            <a:extLst>
              <a:ext uri="{FF2B5EF4-FFF2-40B4-BE49-F238E27FC236}">
                <a16:creationId xmlns:a16="http://schemas.microsoft.com/office/drawing/2014/main" id="{24B36A71-648D-9E70-AEDB-8A99A2BDF7CF}"/>
              </a:ext>
            </a:extLst>
          </p:cNvPr>
          <p:cNvPicPr>
            <a:picLocks noChangeAspect="1"/>
          </p:cNvPicPr>
          <p:nvPr/>
        </p:nvPicPr>
        <p:blipFill>
          <a:blip r:embed="rId9"/>
          <a:stretch>
            <a:fillRect/>
          </a:stretch>
        </p:blipFill>
        <p:spPr>
          <a:xfrm>
            <a:off x="7583488" y="5192713"/>
            <a:ext cx="3963988" cy="1003300"/>
          </a:xfrm>
          <a:prstGeom prst="rect">
            <a:avLst/>
          </a:prstGeom>
        </p:spPr>
      </p:pic>
      <p:pic>
        <p:nvPicPr>
          <p:cNvPr id="7" name="Picture 6" descr="Pan American Health Organization, affiliate of the World Health Organization">
            <a:extLst>
              <a:ext uri="{FF2B5EF4-FFF2-40B4-BE49-F238E27FC236}">
                <a16:creationId xmlns:a16="http://schemas.microsoft.com/office/drawing/2014/main" id="{CFCEA0FD-17A7-703A-68D9-D1B48885D035}"/>
              </a:ext>
            </a:extLst>
          </p:cNvPr>
          <p:cNvPicPr>
            <a:picLocks noChangeAspect="1"/>
          </p:cNvPicPr>
          <p:nvPr/>
        </p:nvPicPr>
        <p:blipFill>
          <a:blip r:embed="rId10"/>
          <a:stretch>
            <a:fillRect/>
          </a:stretch>
        </p:blipFill>
        <p:spPr>
          <a:xfrm>
            <a:off x="866290" y="2567430"/>
            <a:ext cx="10205420" cy="1163442"/>
          </a:xfrm>
          <a:prstGeom prst="rect">
            <a:avLst/>
          </a:prstGeom>
        </p:spPr>
      </p:pic>
      <p:sp>
        <p:nvSpPr>
          <p:cNvPr id="4" name="Rounded Rectangle 3">
            <a:extLst>
              <a:ext uri="{FF2B5EF4-FFF2-40B4-BE49-F238E27FC236}">
                <a16:creationId xmlns:a16="http://schemas.microsoft.com/office/drawing/2014/main" id="{0F0D1035-567C-1700-8228-E93995B26379}"/>
              </a:ext>
            </a:extLst>
          </p:cNvPr>
          <p:cNvSpPr/>
          <p:nvPr/>
        </p:nvSpPr>
        <p:spPr>
          <a:xfrm>
            <a:off x="703207" y="230581"/>
            <a:ext cx="4704816" cy="1163442"/>
          </a:xfrm>
          <a:prstGeom prst="roundRect">
            <a:avLst/>
          </a:prstGeom>
          <a:solidFill>
            <a:srgbClr val="EA9E6A"/>
          </a:solidFill>
          <a:effectLst>
            <a:softEdge rad="129235"/>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accent2">
                    <a:lumMod val="50000"/>
                  </a:schemeClr>
                </a:solidFill>
                <a:latin typeface="Arial Rounded MT Bold" panose="020F0704030504030204" pitchFamily="34" charset="77"/>
              </a:rPr>
              <a:t>Consulting</a:t>
            </a:r>
          </a:p>
        </p:txBody>
      </p:sp>
    </p:spTree>
    <p:extLst>
      <p:ext uri="{BB962C8B-B14F-4D97-AF65-F5344CB8AC3E}">
        <p14:creationId xmlns:p14="http://schemas.microsoft.com/office/powerpoint/2010/main" val="490856677"/>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3" descr="retell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865892" y="512839"/>
            <a:ext cx="8460215" cy="634516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8398551"/>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a:extLst>
              <a:ext uri="{FF2B5EF4-FFF2-40B4-BE49-F238E27FC236}">
                <a16:creationId xmlns:a16="http://schemas.microsoft.com/office/drawing/2014/main" id="{3024D0DF-7309-9644-A4D2-D5F700B689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7018" y="-887413"/>
            <a:ext cx="11172826" cy="863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6" name="TextBox 2">
            <a:extLst>
              <a:ext uri="{FF2B5EF4-FFF2-40B4-BE49-F238E27FC236}">
                <a16:creationId xmlns:a16="http://schemas.microsoft.com/office/drawing/2014/main" id="{33B68A64-01B3-AC49-A13D-605356A4EEDD}"/>
              </a:ext>
            </a:extLst>
          </p:cNvPr>
          <p:cNvSpPr txBox="1">
            <a:spLocks noChangeArrowheads="1"/>
          </p:cNvSpPr>
          <p:nvPr/>
        </p:nvSpPr>
        <p:spPr bwMode="auto">
          <a:xfrm>
            <a:off x="2841462" y="1297862"/>
            <a:ext cx="6863937"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Rockwell" charset="0"/>
                <a:ea typeface="ＭＳ Ｐゴシック" charset="-128"/>
              </a:defRPr>
            </a:lvl1pPr>
            <a:lvl2pPr marL="742950" indent="-285750">
              <a:spcBef>
                <a:spcPct val="20000"/>
              </a:spcBef>
              <a:buFont typeface="Arial" charset="0"/>
              <a:buChar char="–"/>
              <a:defRPr sz="2800">
                <a:solidFill>
                  <a:schemeClr val="tx1"/>
                </a:solidFill>
                <a:latin typeface="Rockwell" charset="0"/>
                <a:ea typeface="ＭＳ Ｐゴシック" charset="-128"/>
              </a:defRPr>
            </a:lvl2pPr>
            <a:lvl3pPr marL="1143000" indent="-228600">
              <a:spcBef>
                <a:spcPct val="20000"/>
              </a:spcBef>
              <a:buFont typeface="Arial" charset="0"/>
              <a:buChar char="•"/>
              <a:defRPr sz="2400">
                <a:solidFill>
                  <a:schemeClr val="tx1"/>
                </a:solidFill>
                <a:latin typeface="Rockwell" charset="0"/>
                <a:ea typeface="ＭＳ Ｐゴシック" charset="-128"/>
              </a:defRPr>
            </a:lvl3pPr>
            <a:lvl4pPr marL="1600200" indent="-228600">
              <a:spcBef>
                <a:spcPct val="20000"/>
              </a:spcBef>
              <a:buFont typeface="Arial" charset="0"/>
              <a:buChar char="–"/>
              <a:defRPr sz="2000">
                <a:solidFill>
                  <a:schemeClr val="tx1"/>
                </a:solidFill>
                <a:latin typeface="Rockwell" charset="0"/>
                <a:ea typeface="ＭＳ Ｐゴシック" charset="-128"/>
              </a:defRPr>
            </a:lvl4pPr>
            <a:lvl5pPr marL="2057400" indent="-228600">
              <a:spcBef>
                <a:spcPct val="20000"/>
              </a:spcBef>
              <a:buFont typeface="Arial" charset="0"/>
              <a:buChar char="»"/>
              <a:defRPr sz="2000">
                <a:solidFill>
                  <a:schemeClr val="tx1"/>
                </a:solidFill>
                <a:latin typeface="Rockwell"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Rockwell"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Rockwell"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Rockwell"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Rockwell" charset="0"/>
                <a:ea typeface="ＭＳ Ｐゴシック" charset="-128"/>
              </a:defRPr>
            </a:lvl9pPr>
          </a:lstStyle>
          <a:p>
            <a:pPr>
              <a:spcBef>
                <a:spcPct val="0"/>
              </a:spcBef>
              <a:buFontTx/>
              <a:buNone/>
              <a:defRPr/>
            </a:pPr>
            <a:r>
              <a:rPr lang="en-US" altLang="x-none" sz="2000" i="1" dirty="0">
                <a:latin typeface="Cambria Math" charset="0"/>
                <a:ea typeface="Cambria Math" charset="0"/>
                <a:cs typeface="Cambria Math" charset="0"/>
              </a:rPr>
              <a:t>	</a:t>
            </a:r>
          </a:p>
          <a:p>
            <a:pPr>
              <a:spcBef>
                <a:spcPct val="0"/>
              </a:spcBef>
              <a:buFontTx/>
              <a:buNone/>
              <a:defRPr/>
            </a:pPr>
            <a:r>
              <a:rPr lang="en-US" altLang="x-none" i="1" dirty="0">
                <a:latin typeface="Malayalam MN" pitchFamily="2" charset="0"/>
                <a:ea typeface="Cambria Math" charset="0"/>
                <a:cs typeface="Malayalam MN" pitchFamily="2" charset="0"/>
              </a:rPr>
              <a:t>	</a:t>
            </a:r>
            <a:r>
              <a:rPr lang="en-US" altLang="x-none" sz="5400" dirty="0">
                <a:latin typeface="Malayalam MN" pitchFamily="2" charset="0"/>
                <a:ea typeface="Cambria Math" charset="0"/>
                <a:cs typeface="Malayalam MN" pitchFamily="2" charset="0"/>
              </a:rPr>
              <a:t>1. Continuity</a:t>
            </a:r>
          </a:p>
          <a:p>
            <a:pPr>
              <a:spcBef>
                <a:spcPct val="0"/>
              </a:spcBef>
              <a:buFontTx/>
              <a:buNone/>
              <a:defRPr/>
            </a:pPr>
            <a:r>
              <a:rPr lang="en-US" altLang="x-none" sz="5400" dirty="0">
                <a:latin typeface="Malayalam MN" pitchFamily="2" charset="0"/>
                <a:ea typeface="Cambria Math" charset="0"/>
                <a:cs typeface="Malayalam MN" pitchFamily="2" charset="0"/>
              </a:rPr>
              <a:t>	2. Transformation</a:t>
            </a:r>
          </a:p>
          <a:p>
            <a:pPr>
              <a:spcBef>
                <a:spcPct val="0"/>
              </a:spcBef>
              <a:buFontTx/>
              <a:buNone/>
              <a:defRPr/>
            </a:pPr>
            <a:r>
              <a:rPr lang="en-US" altLang="x-none" sz="5400" dirty="0">
                <a:latin typeface="Malayalam MN" pitchFamily="2" charset="0"/>
                <a:ea typeface="Cambria Math" charset="0"/>
                <a:cs typeface="Malayalam MN" pitchFamily="2" charset="0"/>
              </a:rPr>
              <a:t>	3. Discovery</a:t>
            </a:r>
          </a:p>
        </p:txBody>
      </p:sp>
    </p:spTree>
    <p:extLst>
      <p:ext uri="{BB962C8B-B14F-4D97-AF65-F5344CB8AC3E}">
        <p14:creationId xmlns:p14="http://schemas.microsoft.com/office/powerpoint/2010/main" val="4003442523"/>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96A318C-334B-4D13-19AE-3D738B0C61EE}"/>
              </a:ext>
            </a:extLst>
          </p:cNvPr>
          <p:cNvGraphicFramePr>
            <a:graphicFrameLocks noGrp="1"/>
          </p:cNvGraphicFramePr>
          <p:nvPr/>
        </p:nvGraphicFramePr>
        <p:xfrm>
          <a:off x="1341025" y="586855"/>
          <a:ext cx="8932434" cy="4587989"/>
        </p:xfrm>
        <a:graphic>
          <a:graphicData uri="http://schemas.openxmlformats.org/drawingml/2006/table">
            <a:tbl>
              <a:tblPr>
                <a:tableStyleId>{35758FB7-9AC5-4552-8A53-C91805E547FA}</a:tableStyleId>
              </a:tblPr>
              <a:tblGrid>
                <a:gridCol w="2828995">
                  <a:extLst>
                    <a:ext uri="{9D8B030D-6E8A-4147-A177-3AD203B41FA5}">
                      <a16:colId xmlns:a16="http://schemas.microsoft.com/office/drawing/2014/main" val="2994129045"/>
                    </a:ext>
                  </a:extLst>
                </a:gridCol>
                <a:gridCol w="3110331">
                  <a:extLst>
                    <a:ext uri="{9D8B030D-6E8A-4147-A177-3AD203B41FA5}">
                      <a16:colId xmlns:a16="http://schemas.microsoft.com/office/drawing/2014/main" val="692851052"/>
                    </a:ext>
                  </a:extLst>
                </a:gridCol>
                <a:gridCol w="2993108">
                  <a:extLst>
                    <a:ext uri="{9D8B030D-6E8A-4147-A177-3AD203B41FA5}">
                      <a16:colId xmlns:a16="http://schemas.microsoft.com/office/drawing/2014/main" val="1801152314"/>
                    </a:ext>
                  </a:extLst>
                </a:gridCol>
              </a:tblGrid>
              <a:tr h="390198">
                <a:tc>
                  <a:txBody>
                    <a:bodyPr/>
                    <a:lstStyle/>
                    <a:p>
                      <a:pPr algn="l" fontAlgn="base"/>
                      <a:r>
                        <a:rPr lang="en-US" sz="2200" b="1" dirty="0">
                          <a:solidFill>
                            <a:srgbClr val="FFFFFF"/>
                          </a:solidFill>
                          <a:effectLst/>
                        </a:rPr>
                        <a:t>Narrative Structure​</a:t>
                      </a:r>
                      <a:endParaRPr lang="en-US" sz="1500" b="1" i="0" dirty="0">
                        <a:solidFill>
                          <a:srgbClr val="FFFFFF"/>
                        </a:solidFill>
                        <a:effectLst/>
                      </a:endParaRPr>
                    </a:p>
                  </a:txBody>
                  <a:tcPr marL="75023" marR="75023" marT="37512" marB="375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pPr algn="l" fontAlgn="base"/>
                      <a:r>
                        <a:rPr lang="en-US" sz="2200" b="1">
                          <a:solidFill>
                            <a:srgbClr val="FFFFFF"/>
                          </a:solidFill>
                          <a:effectLst/>
                        </a:rPr>
                        <a:t>Emotional Impact​</a:t>
                      </a:r>
                      <a:endParaRPr lang="en-US" sz="1500" b="1" i="0">
                        <a:solidFill>
                          <a:srgbClr val="FFFFFF"/>
                        </a:solidFill>
                        <a:effectLst/>
                      </a:endParaRPr>
                    </a:p>
                  </a:txBody>
                  <a:tcPr marL="75023" marR="75023" marT="37512" marB="375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pPr algn="l" fontAlgn="base"/>
                      <a:r>
                        <a:rPr lang="en-US" sz="2200" b="1">
                          <a:solidFill>
                            <a:srgbClr val="FFFFFF"/>
                          </a:solidFill>
                          <a:effectLst/>
                        </a:rPr>
                        <a:t>Originating theory​</a:t>
                      </a:r>
                      <a:endParaRPr lang="en-US" sz="1500" b="1" i="0">
                        <a:solidFill>
                          <a:srgbClr val="FFFFFF"/>
                        </a:solidFill>
                        <a:effectLst/>
                      </a:endParaRPr>
                    </a:p>
                  </a:txBody>
                  <a:tcPr marL="75023" marR="75023" marT="37512" marB="375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extLst>
                  <a:ext uri="{0D108BD9-81ED-4DB2-BD59-A6C34878D82A}">
                    <a16:rowId xmlns:a16="http://schemas.microsoft.com/office/drawing/2014/main" val="1180893717"/>
                  </a:ext>
                </a:extLst>
              </a:tr>
              <a:tr h="1027898">
                <a:tc>
                  <a:txBody>
                    <a:bodyPr/>
                    <a:lstStyle/>
                    <a:p>
                      <a:pPr algn="l" fontAlgn="base"/>
                      <a:r>
                        <a:rPr lang="en-US" sz="2200" b="1">
                          <a:solidFill>
                            <a:srgbClr val="FFFFFF"/>
                          </a:solidFill>
                          <a:effectLst/>
                        </a:rPr>
                        <a:t>Transformation​</a:t>
                      </a:r>
                      <a:endParaRPr lang="en-US" sz="1500" b="1" i="0">
                        <a:solidFill>
                          <a:srgbClr val="FFFFFF"/>
                        </a:solidFill>
                        <a:effectLst/>
                      </a:endParaRPr>
                    </a:p>
                  </a:txBody>
                  <a:tcPr marL="75023" marR="75023" marT="37512" marB="375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pPr algn="l" fontAlgn="base"/>
                      <a:r>
                        <a:rPr lang="en-US" sz="2200" b="0">
                          <a:solidFill>
                            <a:srgbClr val="000000"/>
                          </a:solidFill>
                          <a:effectLst/>
                        </a:rPr>
                        <a:t>Awe at transformation, joy of watching a hero triumph​</a:t>
                      </a:r>
                      <a:endParaRPr lang="en-US" sz="1500" b="0" i="0">
                        <a:solidFill>
                          <a:srgbClr val="000000"/>
                        </a:solidFill>
                        <a:effectLst/>
                      </a:endParaRPr>
                    </a:p>
                  </a:txBody>
                  <a:tcPr marL="75023" marR="75023" marT="37512" marB="375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pPr algn="l" fontAlgn="base"/>
                      <a:r>
                        <a:rPr lang="en-US" sz="2200" b="0" dirty="0">
                          <a:solidFill>
                            <a:srgbClr val="000000"/>
                          </a:solidFill>
                          <a:effectLst/>
                        </a:rPr>
                        <a:t>Joseph Campbell’s The Hero With a Thousand Faces​</a:t>
                      </a:r>
                      <a:endParaRPr lang="en-US" sz="1500" b="0" i="0" dirty="0">
                        <a:solidFill>
                          <a:srgbClr val="000000"/>
                        </a:solidFill>
                        <a:effectLst/>
                      </a:endParaRPr>
                    </a:p>
                  </a:txBody>
                  <a:tcPr marL="75023" marR="75023" marT="37512" marB="375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extLst>
                  <a:ext uri="{0D108BD9-81ED-4DB2-BD59-A6C34878D82A}">
                    <a16:rowId xmlns:a16="http://schemas.microsoft.com/office/drawing/2014/main" val="1776812196"/>
                  </a:ext>
                </a:extLst>
              </a:tr>
              <a:tr h="1346748">
                <a:tc>
                  <a:txBody>
                    <a:bodyPr/>
                    <a:lstStyle/>
                    <a:p>
                      <a:pPr algn="l" fontAlgn="base"/>
                      <a:r>
                        <a:rPr lang="en-US" sz="2200" b="1" dirty="0">
                          <a:solidFill>
                            <a:srgbClr val="FFFFFF"/>
                          </a:solidFill>
                          <a:effectLst/>
                        </a:rPr>
                        <a:t>Continuity​</a:t>
                      </a:r>
                      <a:endParaRPr lang="en-US" sz="1500" b="1" i="0" dirty="0">
                        <a:solidFill>
                          <a:srgbClr val="FFFFFF"/>
                        </a:solidFill>
                        <a:effectLst/>
                      </a:endParaRPr>
                    </a:p>
                  </a:txBody>
                  <a:tcPr marL="75023" marR="75023" marT="37512" marB="375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pPr algn="l" fontAlgn="base"/>
                      <a:r>
                        <a:rPr lang="en-US" sz="2200" b="0" dirty="0">
                          <a:solidFill>
                            <a:srgbClr val="000000"/>
                          </a:solidFill>
                          <a:effectLst/>
                        </a:rPr>
                        <a:t>Stability and resilience despite challenges, reassurance of continuity​</a:t>
                      </a:r>
                      <a:endParaRPr lang="en-US" sz="1500" b="0" i="0" dirty="0">
                        <a:solidFill>
                          <a:srgbClr val="000000"/>
                        </a:solidFill>
                        <a:effectLst/>
                      </a:endParaRPr>
                    </a:p>
                  </a:txBody>
                  <a:tcPr marL="75023" marR="75023" marT="37512" marB="375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pPr algn="l" fontAlgn="base"/>
                      <a:r>
                        <a:rPr lang="en-US" sz="2200" b="0" dirty="0" err="1">
                          <a:solidFill>
                            <a:srgbClr val="000000"/>
                          </a:solidFill>
                          <a:effectLst/>
                        </a:rPr>
                        <a:t>Tsvetan</a:t>
                      </a:r>
                      <a:r>
                        <a:rPr lang="en-US" sz="2200" b="0" dirty="0">
                          <a:solidFill>
                            <a:srgbClr val="000000"/>
                          </a:solidFill>
                          <a:effectLst/>
                        </a:rPr>
                        <a:t> Todorov’s Structural Analysis of Narrative (with A. Weinstein)</a:t>
                      </a:r>
                      <a:endParaRPr lang="en-US" sz="1500" b="0" i="0" dirty="0">
                        <a:solidFill>
                          <a:srgbClr val="000000"/>
                        </a:solidFill>
                        <a:effectLst/>
                      </a:endParaRPr>
                    </a:p>
                  </a:txBody>
                  <a:tcPr marL="75023" marR="75023" marT="37512" marB="375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extLst>
                  <a:ext uri="{0D108BD9-81ED-4DB2-BD59-A6C34878D82A}">
                    <a16:rowId xmlns:a16="http://schemas.microsoft.com/office/drawing/2014/main" val="4042956976"/>
                  </a:ext>
                </a:extLst>
              </a:tr>
              <a:tr h="1680677">
                <a:tc>
                  <a:txBody>
                    <a:bodyPr/>
                    <a:lstStyle/>
                    <a:p>
                      <a:pPr algn="l" fontAlgn="base"/>
                      <a:r>
                        <a:rPr lang="en-US" sz="2200" b="1" dirty="0">
                          <a:solidFill>
                            <a:srgbClr val="FFFFFF"/>
                          </a:solidFill>
                          <a:effectLst/>
                        </a:rPr>
                        <a:t>Discovery​</a:t>
                      </a:r>
                      <a:endParaRPr lang="en-US" sz="1500" b="1" i="0" dirty="0">
                        <a:solidFill>
                          <a:srgbClr val="FFFFFF"/>
                        </a:solidFill>
                        <a:effectLst/>
                      </a:endParaRPr>
                    </a:p>
                  </a:txBody>
                  <a:tcPr marL="75023" marR="75023" marT="37512" marB="375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pPr algn="l" fontAlgn="base"/>
                      <a:r>
                        <a:rPr lang="en-US" sz="2200" b="0" dirty="0">
                          <a:solidFill>
                            <a:srgbClr val="000000"/>
                          </a:solidFill>
                          <a:effectLst/>
                        </a:rPr>
                        <a:t>Mystery, suspense, intrigue and satisfaction of coming to understanding​</a:t>
                      </a:r>
                      <a:endParaRPr lang="en-US" sz="1500" b="0" i="0" dirty="0">
                        <a:solidFill>
                          <a:srgbClr val="000000"/>
                        </a:solidFill>
                        <a:effectLst/>
                      </a:endParaRPr>
                    </a:p>
                  </a:txBody>
                  <a:tcPr marL="75023" marR="75023" marT="37512" marB="375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pPr algn="l" fontAlgn="base"/>
                      <a:r>
                        <a:rPr lang="en-US" sz="2200" b="0" dirty="0">
                          <a:solidFill>
                            <a:srgbClr val="000000"/>
                          </a:solidFill>
                          <a:effectLst/>
                        </a:rPr>
                        <a:t>Roland Barthes’ S/Z​</a:t>
                      </a:r>
                      <a:endParaRPr lang="en-US" sz="1500" b="0" i="0" dirty="0">
                        <a:solidFill>
                          <a:srgbClr val="000000"/>
                        </a:solidFill>
                        <a:effectLst/>
                      </a:endParaRPr>
                    </a:p>
                  </a:txBody>
                  <a:tcPr marL="75023" marR="75023" marT="37512" marB="375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extLst>
                  <a:ext uri="{0D108BD9-81ED-4DB2-BD59-A6C34878D82A}">
                    <a16:rowId xmlns:a16="http://schemas.microsoft.com/office/drawing/2014/main" val="3197791783"/>
                  </a:ext>
                </a:extLst>
              </a:tr>
            </a:tbl>
          </a:graphicData>
        </a:graphic>
      </p:graphicFrame>
      <p:sp>
        <p:nvSpPr>
          <p:cNvPr id="3" name="Rectangle 1">
            <a:extLst>
              <a:ext uri="{FF2B5EF4-FFF2-40B4-BE49-F238E27FC236}">
                <a16:creationId xmlns:a16="http://schemas.microsoft.com/office/drawing/2014/main" id="{7F5C664E-86E3-8641-FDA2-D1D3613CBE44}"/>
              </a:ext>
            </a:extLst>
          </p:cNvPr>
          <p:cNvSpPr>
            <a:spLocks noChangeArrowheads="1"/>
          </p:cNvSpPr>
          <p:nvPr/>
        </p:nvSpPr>
        <p:spPr bwMode="auto">
          <a:xfrm>
            <a:off x="1630363" y="1825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Times" pitchFamily="2" charset="0"/>
              </a:rPr>
              <a:t> </a:t>
            </a:r>
            <a:endParaRPr kumimoji="0" lang="en-US" altLang="en-US"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EE5E939D-F58A-87E0-6129-41079FF580AF}"/>
              </a:ext>
            </a:extLst>
          </p:cNvPr>
          <p:cNvSpPr txBox="1"/>
          <p:nvPr/>
        </p:nvSpPr>
        <p:spPr>
          <a:xfrm>
            <a:off x="1341025" y="5500048"/>
            <a:ext cx="8758318" cy="1723549"/>
          </a:xfrm>
          <a:prstGeom prst="rect">
            <a:avLst/>
          </a:prstGeom>
          <a:noFill/>
        </p:spPr>
        <p:txBody>
          <a:bodyPr wrap="square" rtlCol="0">
            <a:spAutoFit/>
          </a:bodyPr>
          <a:lstStyle/>
          <a:p>
            <a:pPr marL="285750" indent="-285750">
              <a:buFont typeface="Arial" panose="020B0604020202020204" pitchFamily="34" charset="0"/>
              <a:buChar char="•"/>
            </a:pPr>
            <a:r>
              <a:rPr lang="en-US" sz="1400" dirty="0">
                <a:effectLst/>
              </a:rPr>
              <a:t>Barthes, R. (1974). </a:t>
            </a:r>
            <a:r>
              <a:rPr lang="en-US" sz="1400" i="1" dirty="0">
                <a:effectLst/>
              </a:rPr>
              <a:t>S/Z</a:t>
            </a:r>
            <a:r>
              <a:rPr lang="en-US" sz="1400" dirty="0">
                <a:effectLst/>
              </a:rPr>
              <a:t> (1st American ed.). Hill and Wang.</a:t>
            </a:r>
          </a:p>
          <a:p>
            <a:pPr marL="285750" indent="-285750">
              <a:buFont typeface="Arial" panose="020B0604020202020204" pitchFamily="34" charset="0"/>
              <a:buChar char="•"/>
            </a:pPr>
            <a:r>
              <a:rPr lang="en-US" sz="1400" dirty="0">
                <a:effectLst/>
              </a:rPr>
              <a:t>Campbell, J. (1949). The Hero with a Thousand Faces. In </a:t>
            </a:r>
            <a:r>
              <a:rPr lang="en-US" sz="1400" i="1" dirty="0">
                <a:effectLst/>
              </a:rPr>
              <a:t>The Journal of American Folklore</a:t>
            </a:r>
            <a:r>
              <a:rPr lang="en-US" sz="1400" dirty="0">
                <a:effectLst/>
              </a:rPr>
              <a:t> (Vol. 63). </a:t>
            </a:r>
            <a:r>
              <a:rPr lang="en-US" sz="1400" dirty="0">
                <a:effectLst/>
                <a:hlinkClick r:id="rId2"/>
              </a:rPr>
              <a:t>https://doi.org/10.2307/537371</a:t>
            </a:r>
            <a:endParaRPr lang="en-US" sz="1400" dirty="0">
              <a:effectLst/>
            </a:endParaRPr>
          </a:p>
          <a:p>
            <a:pPr marL="285750" indent="-285750">
              <a:buFont typeface="Arial" panose="020B0604020202020204" pitchFamily="34" charset="0"/>
              <a:buChar char="•"/>
            </a:pPr>
            <a:r>
              <a:rPr lang="en-US" sz="1400" dirty="0">
                <a:effectLst/>
              </a:rPr>
              <a:t>Tzvetan Todorov &amp; Arnold Weinstein. (1969). Structural Analysis of Narrative. </a:t>
            </a:r>
            <a:r>
              <a:rPr lang="en-US" sz="1400" i="1" dirty="0">
                <a:effectLst/>
              </a:rPr>
              <a:t>NOVEL: A Forum on Fiction</a:t>
            </a:r>
            <a:r>
              <a:rPr lang="en-US" sz="1400" dirty="0">
                <a:effectLst/>
              </a:rPr>
              <a:t>, </a:t>
            </a:r>
            <a:r>
              <a:rPr lang="en-US" sz="1400" i="1" dirty="0">
                <a:effectLst/>
              </a:rPr>
              <a:t>3</a:t>
            </a:r>
            <a:r>
              <a:rPr lang="en-US" sz="1400" dirty="0">
                <a:effectLst/>
              </a:rPr>
              <a:t>(1), 70–76. </a:t>
            </a:r>
            <a:r>
              <a:rPr lang="en-US" sz="1400" dirty="0">
                <a:effectLst/>
                <a:hlinkClick r:id="rId3"/>
              </a:rPr>
              <a:t>https://doi.org/10.2307/1345003</a:t>
            </a:r>
            <a:endParaRPr lang="en-US" sz="1400" dirty="0">
              <a:effectLst/>
            </a:endParaRPr>
          </a:p>
          <a:p>
            <a:pPr marL="285750" indent="-285750">
              <a:buFont typeface="Arial" panose="020B0604020202020204" pitchFamily="34" charset="0"/>
              <a:buChar char="•"/>
            </a:pPr>
            <a:endParaRPr lang="en-US" dirty="0">
              <a:effectLst/>
            </a:endParaRPr>
          </a:p>
          <a:p>
            <a:endParaRPr lang="en-US" dirty="0"/>
          </a:p>
        </p:txBody>
      </p:sp>
    </p:spTree>
    <p:extLst>
      <p:ext uri="{BB962C8B-B14F-4D97-AF65-F5344CB8AC3E}">
        <p14:creationId xmlns:p14="http://schemas.microsoft.com/office/powerpoint/2010/main" val="3461087036"/>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a:extLst>
              <a:ext uri="{FF2B5EF4-FFF2-40B4-BE49-F238E27FC236}">
                <a16:creationId xmlns:a16="http://schemas.microsoft.com/office/drawing/2014/main" id="{C4FEF228-CA7D-2A4D-A7B4-970EE6ADE0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9674269"/>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4E11DD-E0B7-8D43-A95D-AC8649BD2551}"/>
              </a:ext>
            </a:extLst>
          </p:cNvPr>
          <p:cNvPicPr/>
          <p:nvPr/>
        </p:nvPicPr>
        <p:blipFill>
          <a:blip r:embed="rId3">
            <a:extLst>
              <a:ext uri="{28A0092B-C50C-407E-A947-70E740481C1C}">
                <a14:useLocalDpi xmlns:a14="http://schemas.microsoft.com/office/drawing/2010/main" val="0"/>
              </a:ext>
            </a:extLst>
          </a:blip>
          <a:stretch>
            <a:fillRect/>
          </a:stretch>
        </p:blipFill>
        <p:spPr>
          <a:xfrm>
            <a:off x="2133801" y="971859"/>
            <a:ext cx="7656871" cy="5056239"/>
          </a:xfrm>
          <a:prstGeom prst="roundRect">
            <a:avLst/>
          </a:prstGeom>
        </p:spPr>
      </p:pic>
    </p:spTree>
    <p:extLst>
      <p:ext uri="{BB962C8B-B14F-4D97-AF65-F5344CB8AC3E}">
        <p14:creationId xmlns:p14="http://schemas.microsoft.com/office/powerpoint/2010/main" val="1111586783"/>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a:extLst>
              <a:ext uri="{FF2B5EF4-FFF2-40B4-BE49-F238E27FC236}">
                <a16:creationId xmlns:a16="http://schemas.microsoft.com/office/drawing/2014/main" id="{58F4DB5E-E35E-DA4A-B73A-D4A1C2817F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7464399"/>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1" y="0"/>
            <a:ext cx="887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3506525"/>
      </p:ext>
    </p:extLst>
  </p:cSld>
  <p:clrMapOvr>
    <a:masterClrMapping/>
  </p:clrMapOvr>
  <mc:AlternateContent xmlns:mc="http://schemas.openxmlformats.org/markup-compatibility/2006" xmlns:p14="http://schemas.microsoft.com/office/powerpoint/2010/main">
    <mc:Choice Requires="p14">
      <p:transition spd="slow" p14:dur="20500" advTm="20000"/>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5">
            <a:extLst>
              <a:ext uri="{FF2B5EF4-FFF2-40B4-BE49-F238E27FC236}">
                <a16:creationId xmlns:a16="http://schemas.microsoft.com/office/drawing/2014/main" id="{C2FCABA5-5EE5-A046-97A4-008E7AB606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7861311"/>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a:extLst>
              <a:ext uri="{FF2B5EF4-FFF2-40B4-BE49-F238E27FC236}">
                <a16:creationId xmlns:a16="http://schemas.microsoft.com/office/drawing/2014/main" id="{417DE955-BC5C-B74C-874F-661781AF33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0238" y="1182688"/>
            <a:ext cx="8445500"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8678577"/>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a:extLst>
              <a:ext uri="{FF2B5EF4-FFF2-40B4-BE49-F238E27FC236}">
                <a16:creationId xmlns:a16="http://schemas.microsoft.com/office/drawing/2014/main" id="{7C9D4DC0-6BAA-CC42-83FB-055C4C3C9F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0238" y="1182688"/>
            <a:ext cx="8445500"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TextBox 1">
            <a:extLst>
              <a:ext uri="{FF2B5EF4-FFF2-40B4-BE49-F238E27FC236}">
                <a16:creationId xmlns:a16="http://schemas.microsoft.com/office/drawing/2014/main" id="{03AC8384-1203-EC4C-834A-116A3A5FA6F7}"/>
              </a:ext>
            </a:extLst>
          </p:cNvPr>
          <p:cNvSpPr txBox="1">
            <a:spLocks noChangeArrowheads="1"/>
          </p:cNvSpPr>
          <p:nvPr/>
        </p:nvSpPr>
        <p:spPr bwMode="auto">
          <a:xfrm>
            <a:off x="5921375" y="4292600"/>
            <a:ext cx="14112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r>
              <a:rPr lang="en-US" altLang="en-US"/>
              <a:t>question</a:t>
            </a:r>
          </a:p>
        </p:txBody>
      </p:sp>
      <p:sp>
        <p:nvSpPr>
          <p:cNvPr id="30723" name="TextBox 2">
            <a:extLst>
              <a:ext uri="{FF2B5EF4-FFF2-40B4-BE49-F238E27FC236}">
                <a16:creationId xmlns:a16="http://schemas.microsoft.com/office/drawing/2014/main" id="{8A147A72-1A60-FF4D-A921-DFC97702FA44}"/>
              </a:ext>
            </a:extLst>
          </p:cNvPr>
          <p:cNvSpPr txBox="1">
            <a:spLocks noChangeArrowheads="1"/>
          </p:cNvSpPr>
          <p:nvPr/>
        </p:nvSpPr>
        <p:spPr bwMode="auto">
          <a:xfrm>
            <a:off x="6267450" y="4597400"/>
            <a:ext cx="1047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r>
              <a:rPr lang="en-US" altLang="en-US"/>
              <a:t>mystery</a:t>
            </a:r>
          </a:p>
        </p:txBody>
      </p:sp>
      <p:sp>
        <p:nvSpPr>
          <p:cNvPr id="30724" name="TextBox 3">
            <a:extLst>
              <a:ext uri="{FF2B5EF4-FFF2-40B4-BE49-F238E27FC236}">
                <a16:creationId xmlns:a16="http://schemas.microsoft.com/office/drawing/2014/main" id="{4BE3CFF4-4CAA-8745-807F-849910DA5050}"/>
              </a:ext>
            </a:extLst>
          </p:cNvPr>
          <p:cNvSpPr txBox="1">
            <a:spLocks noChangeArrowheads="1"/>
          </p:cNvSpPr>
          <p:nvPr/>
        </p:nvSpPr>
        <p:spPr bwMode="auto">
          <a:xfrm>
            <a:off x="5524500" y="3967164"/>
            <a:ext cx="1390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r>
              <a:rPr lang="en-US" altLang="en-US"/>
              <a:t>uncertainty</a:t>
            </a:r>
          </a:p>
        </p:txBody>
      </p:sp>
      <p:sp>
        <p:nvSpPr>
          <p:cNvPr id="30725" name="TextBox 4">
            <a:extLst>
              <a:ext uri="{FF2B5EF4-FFF2-40B4-BE49-F238E27FC236}">
                <a16:creationId xmlns:a16="http://schemas.microsoft.com/office/drawing/2014/main" id="{A29498FB-3884-D841-B95C-ABD94BDDA7F6}"/>
              </a:ext>
            </a:extLst>
          </p:cNvPr>
          <p:cNvSpPr txBox="1">
            <a:spLocks noChangeArrowheads="1"/>
          </p:cNvSpPr>
          <p:nvPr/>
        </p:nvSpPr>
        <p:spPr bwMode="auto">
          <a:xfrm>
            <a:off x="7662864" y="4289425"/>
            <a:ext cx="1755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r>
              <a:rPr lang="en-US" altLang="en-US"/>
              <a:t>information</a:t>
            </a:r>
          </a:p>
        </p:txBody>
      </p:sp>
      <p:sp>
        <p:nvSpPr>
          <p:cNvPr id="30726" name="TextBox 5">
            <a:extLst>
              <a:ext uri="{FF2B5EF4-FFF2-40B4-BE49-F238E27FC236}">
                <a16:creationId xmlns:a16="http://schemas.microsoft.com/office/drawing/2014/main" id="{A24A074C-2E0F-FF43-AD93-48213BD070F6}"/>
              </a:ext>
            </a:extLst>
          </p:cNvPr>
          <p:cNvSpPr txBox="1">
            <a:spLocks noChangeArrowheads="1"/>
          </p:cNvSpPr>
          <p:nvPr/>
        </p:nvSpPr>
        <p:spPr bwMode="auto">
          <a:xfrm>
            <a:off x="7854950" y="4608514"/>
            <a:ext cx="1023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r>
              <a:rPr lang="en-US" altLang="en-US"/>
              <a:t>solution</a:t>
            </a:r>
          </a:p>
        </p:txBody>
      </p:sp>
      <p:sp>
        <p:nvSpPr>
          <p:cNvPr id="30727" name="TextBox 6">
            <a:extLst>
              <a:ext uri="{FF2B5EF4-FFF2-40B4-BE49-F238E27FC236}">
                <a16:creationId xmlns:a16="http://schemas.microsoft.com/office/drawing/2014/main" id="{5BC16EB4-5912-B94F-BCE5-6C64360A0AE8}"/>
              </a:ext>
            </a:extLst>
          </p:cNvPr>
          <p:cNvSpPr txBox="1">
            <a:spLocks noChangeArrowheads="1"/>
          </p:cNvSpPr>
          <p:nvPr/>
        </p:nvSpPr>
        <p:spPr bwMode="auto">
          <a:xfrm>
            <a:off x="7988300" y="3968750"/>
            <a:ext cx="641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r>
              <a:rPr lang="en-US" altLang="en-US"/>
              <a:t>data</a:t>
            </a:r>
          </a:p>
        </p:txBody>
      </p:sp>
      <p:sp>
        <p:nvSpPr>
          <p:cNvPr id="30728" name="TextBox 8">
            <a:extLst>
              <a:ext uri="{FF2B5EF4-FFF2-40B4-BE49-F238E27FC236}">
                <a16:creationId xmlns:a16="http://schemas.microsoft.com/office/drawing/2014/main" id="{F45BCF7F-8ACE-1441-B6D6-0B5B2BCEA976}"/>
              </a:ext>
            </a:extLst>
          </p:cNvPr>
          <p:cNvSpPr txBox="1">
            <a:spLocks noChangeArrowheads="1"/>
          </p:cNvSpPr>
          <p:nvPr/>
        </p:nvSpPr>
        <p:spPr bwMode="auto">
          <a:xfrm>
            <a:off x="4119564" y="2436814"/>
            <a:ext cx="954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r>
              <a:rPr lang="en-US" altLang="en-US"/>
              <a:t>inquiry</a:t>
            </a:r>
          </a:p>
        </p:txBody>
      </p:sp>
    </p:spTree>
    <p:extLst>
      <p:ext uri="{BB962C8B-B14F-4D97-AF65-F5344CB8AC3E}">
        <p14:creationId xmlns:p14="http://schemas.microsoft.com/office/powerpoint/2010/main" val="1351516136"/>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D62E68B0-5415-6E75-B0C5-E6A4ACF0FABC}"/>
              </a:ext>
            </a:extLst>
          </p:cNvPr>
          <p:cNvSpPr/>
          <p:nvPr/>
        </p:nvSpPr>
        <p:spPr>
          <a:xfrm>
            <a:off x="643468" y="522413"/>
            <a:ext cx="5048386" cy="1404600"/>
          </a:xfrm>
          <a:prstGeom prst="roundRect">
            <a:avLst/>
          </a:prstGeom>
          <a:solidFill>
            <a:srgbClr val="EA9E6A"/>
          </a:solidFill>
          <a:effectLst>
            <a:softEdge rad="129235"/>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AB55E7-F5E0-EF4E-8EDB-D5FD36260CBF}"/>
              </a:ext>
            </a:extLst>
          </p:cNvPr>
          <p:cNvSpPr>
            <a:spLocks noGrp="1"/>
          </p:cNvSpPr>
          <p:nvPr>
            <p:ph type="title"/>
          </p:nvPr>
        </p:nvSpPr>
        <p:spPr>
          <a:xfrm>
            <a:off x="909897" y="645160"/>
            <a:ext cx="4620584" cy="961813"/>
          </a:xfrm>
        </p:spPr>
        <p:txBody>
          <a:bodyPr vert="horz" lIns="91440" tIns="45720" rIns="91440" bIns="45720" rtlCol="0" anchor="b">
            <a:normAutofit fontScale="90000"/>
          </a:bodyPr>
          <a:lstStyle/>
          <a:p>
            <a:pPr algn="ctr"/>
            <a:r>
              <a:rPr lang="en-US" sz="4400" b="1" dirty="0">
                <a:solidFill>
                  <a:schemeClr val="accent2">
                    <a:lumMod val="50000"/>
                  </a:schemeClr>
                </a:solidFill>
                <a:latin typeface="Arial Rounded MT Bold" panose="020F0704030504030204" pitchFamily="34" charset="77"/>
              </a:rPr>
              <a:t>Data Storytelling </a:t>
            </a:r>
          </a:p>
        </p:txBody>
      </p:sp>
      <p:sp>
        <p:nvSpPr>
          <p:cNvPr id="3" name="Text Placeholder 2">
            <a:extLst>
              <a:ext uri="{FF2B5EF4-FFF2-40B4-BE49-F238E27FC236}">
                <a16:creationId xmlns:a16="http://schemas.microsoft.com/office/drawing/2014/main" id="{8B8C4343-9635-D249-A96E-104F40CC8866}"/>
              </a:ext>
            </a:extLst>
          </p:cNvPr>
          <p:cNvSpPr>
            <a:spLocks noGrp="1"/>
          </p:cNvSpPr>
          <p:nvPr>
            <p:ph type="body" idx="1"/>
          </p:nvPr>
        </p:nvSpPr>
        <p:spPr>
          <a:xfrm>
            <a:off x="914399" y="2248746"/>
            <a:ext cx="5048387" cy="3804431"/>
          </a:xfrm>
        </p:spPr>
        <p:txBody>
          <a:bodyPr vert="horz" lIns="91440" tIns="45720" rIns="91440" bIns="45720" rtlCol="0">
            <a:normAutofit/>
          </a:bodyPr>
          <a:lstStyle/>
          <a:p>
            <a:pPr marL="0" lvl="1">
              <a:spcBef>
                <a:spcPts val="1000"/>
              </a:spcBef>
            </a:pPr>
            <a:r>
              <a:rPr lang="en-US" dirty="0">
                <a:solidFill>
                  <a:schemeClr val="tx1"/>
                </a:solidFill>
              </a:rPr>
              <a:t>Courses in ethical and accurate information communication, situated in a world of burgeoning data and new storytelling challenges. We take on those challenges directly, acknowledging the flexibility of expression available in data and story while being honest.</a:t>
            </a:r>
          </a:p>
          <a:p>
            <a:pPr marL="0" lvl="1">
              <a:spcBef>
                <a:spcPts val="1000"/>
              </a:spcBef>
            </a:pPr>
            <a:endParaRPr lang="en-US" dirty="0">
              <a:solidFill>
                <a:schemeClr val="tx1"/>
              </a:solidFill>
            </a:endParaRPr>
          </a:p>
          <a:p>
            <a:pPr marL="0" lvl="1">
              <a:spcBef>
                <a:spcPts val="1000"/>
              </a:spcBef>
            </a:pPr>
            <a:r>
              <a:rPr lang="en-US" sz="1800" dirty="0">
                <a:solidFill>
                  <a:schemeClr val="tx1"/>
                </a:solidFill>
              </a:rPr>
              <a:t>Co-created by Dr. Kate McDowell and Dr. Matt Turk. Other co-instructors include Dr. Jill </a:t>
            </a:r>
            <a:r>
              <a:rPr lang="en-US" sz="1800" dirty="0" err="1">
                <a:solidFill>
                  <a:schemeClr val="tx1"/>
                </a:solidFill>
              </a:rPr>
              <a:t>Naiman</a:t>
            </a:r>
            <a:r>
              <a:rPr lang="en-US" sz="1800" dirty="0">
                <a:solidFill>
                  <a:schemeClr val="tx1"/>
                </a:solidFill>
              </a:rPr>
              <a:t>, Dr. Sharon Comstock, and doctoral students Courtney Richardson, Andy </a:t>
            </a:r>
            <a:r>
              <a:rPr lang="en-US" sz="1800" dirty="0" err="1">
                <a:solidFill>
                  <a:schemeClr val="tx1"/>
                </a:solidFill>
              </a:rPr>
              <a:t>Zalot</a:t>
            </a:r>
            <a:r>
              <a:rPr lang="en-US" sz="1800" dirty="0">
                <a:solidFill>
                  <a:schemeClr val="tx1"/>
                </a:solidFill>
              </a:rPr>
              <a:t>, and Morgan Lundy.</a:t>
            </a:r>
            <a:endParaRPr lang="en-US" sz="800" dirty="0">
              <a:solidFill>
                <a:schemeClr val="tx1"/>
              </a:solidFill>
            </a:endParaRPr>
          </a:p>
          <a:p>
            <a:endParaRPr lang="en-US" sz="800" dirty="0">
              <a:solidFill>
                <a:schemeClr val="tx1"/>
              </a:solidFill>
            </a:endParaRPr>
          </a:p>
        </p:txBody>
      </p:sp>
      <p:pic>
        <p:nvPicPr>
          <p:cNvPr id="5" name="Picture 4" descr="Glowing dandylions">
            <a:extLst>
              <a:ext uri="{FF2B5EF4-FFF2-40B4-BE49-F238E27FC236}">
                <a16:creationId xmlns:a16="http://schemas.microsoft.com/office/drawing/2014/main" id="{4190022E-E787-4705-803D-E060DAE29FA2}"/>
              </a:ext>
            </a:extLst>
          </p:cNvPr>
          <p:cNvPicPr>
            <a:picLocks noChangeAspect="1"/>
          </p:cNvPicPr>
          <p:nvPr/>
        </p:nvPicPr>
        <p:blipFill rotWithShape="1">
          <a:blip r:embed="rId3"/>
          <a:srcRect l="15503" r="35590"/>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31854151"/>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561" y="1981581"/>
            <a:ext cx="2880360" cy="289483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7976" y="2557689"/>
            <a:ext cx="2880360" cy="1742618"/>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8356" y="1667771"/>
            <a:ext cx="2879083" cy="3522453"/>
          </a:xfrm>
          <a:prstGeom prst="rect">
            <a:avLst/>
          </a:prstGeom>
        </p:spPr>
      </p:pic>
    </p:spTree>
    <p:extLst>
      <p:ext uri="{BB962C8B-B14F-4D97-AF65-F5344CB8AC3E}">
        <p14:creationId xmlns:p14="http://schemas.microsoft.com/office/powerpoint/2010/main" val="1131616941"/>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ircular jigsaw puzzle">
            <a:extLst>
              <a:ext uri="{FF2B5EF4-FFF2-40B4-BE49-F238E27FC236}">
                <a16:creationId xmlns:a16="http://schemas.microsoft.com/office/drawing/2014/main" id="{B663465A-A1B9-EEE1-0832-95093237E5D1}"/>
              </a:ext>
            </a:extLst>
          </p:cNvPr>
          <p:cNvPicPr>
            <a:picLocks noChangeAspect="1"/>
          </p:cNvPicPr>
          <p:nvPr/>
        </p:nvPicPr>
        <p:blipFill rotWithShape="1">
          <a:blip r:embed="rId3"/>
          <a:srcRect t="979" b="14751"/>
          <a:stretch/>
        </p:blipFill>
        <p:spPr>
          <a:xfrm>
            <a:off x="-3047" y="10"/>
            <a:ext cx="12191999" cy="6857990"/>
          </a:xfrm>
          <a:prstGeom prst="rect">
            <a:avLst/>
          </a:prstGeom>
        </p:spPr>
      </p:pic>
      <p:sp>
        <p:nvSpPr>
          <p:cNvPr id="2" name="Title 1">
            <a:extLst>
              <a:ext uri="{FF2B5EF4-FFF2-40B4-BE49-F238E27FC236}">
                <a16:creationId xmlns:a16="http://schemas.microsoft.com/office/drawing/2014/main" id="{BFE043A8-F9A6-8944-B6AB-4379C54C9896}"/>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8000" b="1" dirty="0">
                <a:solidFill>
                  <a:srgbClr val="FFFFFF"/>
                </a:solidFill>
                <a:latin typeface="Arial Rounded MT Bold" panose="020F0704030504030204" pitchFamily="34" charset="77"/>
              </a:rPr>
              <a:t>NEW</a:t>
            </a:r>
            <a:br>
              <a:rPr lang="en-US" sz="8000" b="1" dirty="0">
                <a:solidFill>
                  <a:srgbClr val="FFFFFF"/>
                </a:solidFill>
                <a:latin typeface="Arial Rounded MT Bold" panose="020F0704030504030204" pitchFamily="34" charset="77"/>
              </a:rPr>
            </a:br>
            <a:r>
              <a:rPr lang="en-US" sz="8000" b="1" dirty="0">
                <a:solidFill>
                  <a:srgbClr val="FFFFFF"/>
                </a:solidFill>
                <a:latin typeface="Arial Rounded MT Bold" panose="020F0704030504030204" pitchFamily="34" charset="77"/>
              </a:rPr>
              <a:t>Tone and Tactics</a:t>
            </a:r>
          </a:p>
        </p:txBody>
      </p:sp>
    </p:spTree>
    <p:extLst>
      <p:ext uri="{BB962C8B-B14F-4D97-AF65-F5344CB8AC3E}">
        <p14:creationId xmlns:p14="http://schemas.microsoft.com/office/powerpoint/2010/main" val="1453858972"/>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 Teams&#10;&#10;Description automatically generated">
            <a:extLst>
              <a:ext uri="{FF2B5EF4-FFF2-40B4-BE49-F238E27FC236}">
                <a16:creationId xmlns:a16="http://schemas.microsoft.com/office/drawing/2014/main" id="{70A14908-9AC2-C7F9-4B00-BED5DF6D4B6B}"/>
              </a:ext>
            </a:extLst>
          </p:cNvPr>
          <p:cNvPicPr>
            <a:picLocks noChangeAspect="1"/>
          </p:cNvPicPr>
          <p:nvPr/>
        </p:nvPicPr>
        <p:blipFill>
          <a:blip r:embed="rId2"/>
          <a:stretch>
            <a:fillRect/>
          </a:stretch>
        </p:blipFill>
        <p:spPr>
          <a:xfrm>
            <a:off x="1449899" y="0"/>
            <a:ext cx="9292202" cy="6858000"/>
          </a:xfrm>
          <a:prstGeom prst="rect">
            <a:avLst/>
          </a:prstGeom>
        </p:spPr>
      </p:pic>
    </p:spTree>
    <p:extLst>
      <p:ext uri="{BB962C8B-B14F-4D97-AF65-F5344CB8AC3E}">
        <p14:creationId xmlns:p14="http://schemas.microsoft.com/office/powerpoint/2010/main" val="507634361"/>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0E2AA1-610B-7FF8-255D-E0C93285F747}"/>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Audiences Have Attitudes</a:t>
            </a:r>
          </a:p>
        </p:txBody>
      </p:sp>
      <p:pic>
        <p:nvPicPr>
          <p:cNvPr id="3" name="Content Placeholder 2" descr="Graphical user interface&#10;&#10;Description automatically generated">
            <a:extLst>
              <a:ext uri="{FF2B5EF4-FFF2-40B4-BE49-F238E27FC236}">
                <a16:creationId xmlns:a16="http://schemas.microsoft.com/office/drawing/2014/main" id="{F5B7688F-A604-19C0-CD24-48C4CCC4ABBA}"/>
              </a:ext>
            </a:extLst>
          </p:cNvPr>
          <p:cNvPicPr>
            <a:picLocks noGrp="1" noChangeAspect="1"/>
          </p:cNvPicPr>
          <p:nvPr>
            <p:ph idx="1"/>
          </p:nvPr>
        </p:nvPicPr>
        <p:blipFill>
          <a:blip r:embed="rId2"/>
          <a:stretch>
            <a:fillRect/>
          </a:stretch>
        </p:blipFill>
        <p:spPr>
          <a:xfrm>
            <a:off x="643467" y="2563720"/>
            <a:ext cx="10905066" cy="2617213"/>
          </a:xfrm>
          <a:prstGeom prst="rect">
            <a:avLst/>
          </a:prstGeom>
        </p:spPr>
      </p:pic>
    </p:spTree>
    <p:extLst>
      <p:ext uri="{BB962C8B-B14F-4D97-AF65-F5344CB8AC3E}">
        <p14:creationId xmlns:p14="http://schemas.microsoft.com/office/powerpoint/2010/main" val="963206679"/>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CB49665F-0298-4449-8D2D-209989CB9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A71EEC14-174A-46FA-B046-474750457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875F24CC-6494-622D-BE0B-857953B70E0E}"/>
              </a:ext>
            </a:extLst>
          </p:cNvPr>
          <p:cNvSpPr/>
          <p:nvPr/>
        </p:nvSpPr>
        <p:spPr>
          <a:xfrm>
            <a:off x="-21757" y="-108287"/>
            <a:ext cx="12186111" cy="70745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EB6CB95-E653-4C6C-AE51-62FD848E8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89" y="-2"/>
            <a:ext cx="3468234" cy="6858000"/>
            <a:chOff x="651279" y="598259"/>
            <a:chExt cx="10889442" cy="5680742"/>
          </a:xfrm>
        </p:grpSpPr>
        <p:sp>
          <p:nvSpPr>
            <p:cNvPr id="14" name="Color">
              <a:extLst>
                <a:ext uri="{FF2B5EF4-FFF2-40B4-BE49-F238E27FC236}">
                  <a16:creationId xmlns:a16="http://schemas.microsoft.com/office/drawing/2014/main" id="{BDD3CB8E-ABA7-4F37-BB2C-64FFD1981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CA788A-B2FD-494C-BED0-83E31F6DF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9AEE0F4E-0999-BE97-7489-97B18052A9A9}"/>
              </a:ext>
            </a:extLst>
          </p:cNvPr>
          <p:cNvSpPr>
            <a:spLocks noGrp="1"/>
          </p:cNvSpPr>
          <p:nvPr>
            <p:ph type="title"/>
          </p:nvPr>
        </p:nvSpPr>
        <p:spPr>
          <a:xfrm rot="16200000">
            <a:off x="-1325880" y="1947672"/>
            <a:ext cx="5961888" cy="2788920"/>
          </a:xfrm>
        </p:spPr>
        <p:txBody>
          <a:bodyPr anchor="ctr">
            <a:normAutofit/>
          </a:bodyPr>
          <a:lstStyle/>
          <a:p>
            <a:r>
              <a:rPr lang="en-US" sz="4800">
                <a:solidFill>
                  <a:schemeClr val="bg1"/>
                </a:solidFill>
              </a:rPr>
              <a:t>The Core Design Team</a:t>
            </a:r>
          </a:p>
        </p:txBody>
      </p:sp>
      <p:graphicFrame>
        <p:nvGraphicFramePr>
          <p:cNvPr id="5" name="Content Placeholder 2">
            <a:extLst>
              <a:ext uri="{FF2B5EF4-FFF2-40B4-BE49-F238E27FC236}">
                <a16:creationId xmlns:a16="http://schemas.microsoft.com/office/drawing/2014/main" id="{9696C5FA-27C6-4CDD-03C0-C3351AC40578}"/>
              </a:ext>
            </a:extLst>
          </p:cNvPr>
          <p:cNvGraphicFramePr>
            <a:graphicFrameLocks noGrp="1"/>
          </p:cNvGraphicFramePr>
          <p:nvPr>
            <p:ph idx="1"/>
            <p:extLst>
              <p:ext uri="{D42A27DB-BD31-4B8C-83A1-F6EECF244321}">
                <p14:modId xmlns:p14="http://schemas.microsoft.com/office/powerpoint/2010/main" val="1976526121"/>
              </p:ext>
            </p:extLst>
          </p:nvPr>
        </p:nvGraphicFramePr>
        <p:xfrm>
          <a:off x="3794296" y="288758"/>
          <a:ext cx="7559504" cy="6285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8310816"/>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0B229E-800A-FD1E-7F67-0A39AB624F91}"/>
              </a:ext>
            </a:extLst>
          </p:cNvPr>
          <p:cNvSpPr>
            <a:spLocks noGrp="1"/>
          </p:cNvSpPr>
          <p:nvPr>
            <p:ph type="title"/>
          </p:nvPr>
        </p:nvSpPr>
        <p:spPr/>
        <p:txBody>
          <a:bodyPr/>
          <a:lstStyle/>
          <a:p>
            <a:r>
              <a:rPr lang="en-US" dirty="0"/>
              <a:t>				</a:t>
            </a:r>
          </a:p>
        </p:txBody>
      </p:sp>
      <p:sp>
        <p:nvSpPr>
          <p:cNvPr id="12" name="Content Placeholder 11">
            <a:extLst>
              <a:ext uri="{FF2B5EF4-FFF2-40B4-BE49-F238E27FC236}">
                <a16:creationId xmlns:a16="http://schemas.microsoft.com/office/drawing/2014/main" id="{CCB440A9-A3A7-3BEF-33B2-600D51EDC3CF}"/>
              </a:ext>
            </a:extLst>
          </p:cNvPr>
          <p:cNvSpPr>
            <a:spLocks noGrp="1"/>
          </p:cNvSpPr>
          <p:nvPr>
            <p:ph sz="half" idx="1"/>
          </p:nvPr>
        </p:nvSpPr>
        <p:spPr>
          <a:xfrm>
            <a:off x="838200" y="1825625"/>
            <a:ext cx="2884714" cy="4351338"/>
          </a:xfrm>
        </p:spPr>
        <p:txBody>
          <a:bodyPr>
            <a:normAutofit/>
          </a:bodyPr>
          <a:lstStyle/>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Tone</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Transparent, open.</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latin typeface="Calibri" panose="020F0502020204030204" pitchFamily="34" charset="0"/>
                <a:ea typeface="Calibri" panose="020F0502020204030204" pitchFamily="34" charset="0"/>
                <a:cs typeface="Times New Roman" panose="02020603050405020304" pitchFamily="18" charset="0"/>
              </a:rPr>
              <a:t>Tactics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Build trust.</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Don’t overestimate sympathy of audience or take it for granted.</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Make sure messaging is repeated or echoed.</a:t>
            </a:r>
          </a:p>
          <a:p>
            <a:endParaRPr lang="en-US" dirty="0"/>
          </a:p>
        </p:txBody>
      </p:sp>
      <p:sp>
        <p:nvSpPr>
          <p:cNvPr id="10" name="Content Placeholder 9">
            <a:extLst>
              <a:ext uri="{FF2B5EF4-FFF2-40B4-BE49-F238E27FC236}">
                <a16:creationId xmlns:a16="http://schemas.microsoft.com/office/drawing/2014/main" id="{1161B913-D24A-9ABD-C48E-27A7250CE24A}"/>
              </a:ext>
            </a:extLst>
          </p:cNvPr>
          <p:cNvSpPr>
            <a:spLocks noGrp="1"/>
          </p:cNvSpPr>
          <p:nvPr>
            <p:ph sz="half" idx="2"/>
          </p:nvPr>
        </p:nvSpPr>
        <p:spPr>
          <a:xfrm>
            <a:off x="3733802" y="1825625"/>
            <a:ext cx="3663041" cy="4351338"/>
          </a:xfrm>
        </p:spPr>
        <p:txBody>
          <a:bodyPr>
            <a:normAutofit/>
          </a:bodyPr>
          <a:lstStyle/>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Tone</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Model calm demeanor in face of aggressive manner.</a:t>
            </a:r>
          </a:p>
          <a:p>
            <a:pPr marL="0" marR="0">
              <a:spcBef>
                <a:spcPts val="0"/>
              </a:spcBef>
              <a:spcAft>
                <a:spcPts val="0"/>
              </a:spcAft>
            </a:pPr>
            <a:r>
              <a:rPr lang="en-US" sz="1800" dirty="0">
                <a:latin typeface="Calibri" panose="020F0502020204030204" pitchFamily="34" charset="0"/>
                <a:ea typeface="Calibri" panose="020F0502020204030204" pitchFamily="34" charset="0"/>
                <a:cs typeface="Times New Roman" panose="02020603050405020304" pitchFamily="18" charset="0"/>
              </a:rPr>
              <a:t>Don’t take</a:t>
            </a:r>
            <a:r>
              <a:rPr lang="en-US" sz="1800" dirty="0">
                <a:effectLst/>
                <a:latin typeface="Calibri" panose="020F0502020204030204" pitchFamily="34" charset="0"/>
                <a:ea typeface="Calibri" panose="020F0502020204030204" pitchFamily="34" charset="0"/>
                <a:cs typeface="Times New Roman" panose="02020603050405020304" pitchFamily="18" charset="0"/>
              </a:rPr>
              <a:t> it personally. Stay on message.</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Recognizing that aggression is a demonstration of fear; how can we turn fear into common strength?</a:t>
            </a:r>
          </a:p>
          <a:p>
            <a:pPr marL="0" marR="0">
              <a:spcBef>
                <a:spcPts val="0"/>
              </a:spcBef>
              <a:spcAft>
                <a:spcPts val="0"/>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Tactics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Find a point of agreement--what is one thing we can agree on?</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Active listening and acknowledge concerns/validating them as a person/reframe-restate what you are hearing in a positive way</a:t>
            </a: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Content Placeholder 7" descr="Graphical user interface&#10;&#10;Description automatically generated">
            <a:extLst>
              <a:ext uri="{FF2B5EF4-FFF2-40B4-BE49-F238E27FC236}">
                <a16:creationId xmlns:a16="http://schemas.microsoft.com/office/drawing/2014/main" id="{9828BF8C-8F53-112F-AF37-1FBA7CC1E727}"/>
              </a:ext>
            </a:extLst>
          </p:cNvPr>
          <p:cNvPicPr>
            <a:picLocks noChangeAspect="1"/>
          </p:cNvPicPr>
          <p:nvPr/>
        </p:nvPicPr>
        <p:blipFill rotWithShape="1">
          <a:blip r:embed="rId2"/>
          <a:srcRect l="24632" r="50368"/>
          <a:stretch/>
        </p:blipFill>
        <p:spPr>
          <a:xfrm>
            <a:off x="3722912" y="230187"/>
            <a:ext cx="1654627" cy="1580639"/>
          </a:xfrm>
          <a:prstGeom prst="rect">
            <a:avLst/>
          </a:prstGeom>
        </p:spPr>
      </p:pic>
      <p:pic>
        <p:nvPicPr>
          <p:cNvPr id="2" name="Content Placeholder 7" descr="Graphical user interface&#10;&#10;Description automatically generated">
            <a:extLst>
              <a:ext uri="{FF2B5EF4-FFF2-40B4-BE49-F238E27FC236}">
                <a16:creationId xmlns:a16="http://schemas.microsoft.com/office/drawing/2014/main" id="{192DFF3E-6B42-9578-65B3-D08E69991B42}"/>
              </a:ext>
            </a:extLst>
          </p:cNvPr>
          <p:cNvPicPr>
            <a:picLocks noChangeAspect="1"/>
          </p:cNvPicPr>
          <p:nvPr/>
        </p:nvPicPr>
        <p:blipFill rotWithShape="1">
          <a:blip r:embed="rId2"/>
          <a:srcRect l="50000" r="24264"/>
          <a:stretch/>
        </p:blipFill>
        <p:spPr>
          <a:xfrm>
            <a:off x="7707087" y="155210"/>
            <a:ext cx="1654627" cy="1535478"/>
          </a:xfrm>
          <a:prstGeom prst="rect">
            <a:avLst/>
          </a:prstGeom>
        </p:spPr>
      </p:pic>
      <p:pic>
        <p:nvPicPr>
          <p:cNvPr id="3" name="Content Placeholder 2" descr="Graphical user interface&#10;&#10;Description automatically generated">
            <a:extLst>
              <a:ext uri="{FF2B5EF4-FFF2-40B4-BE49-F238E27FC236}">
                <a16:creationId xmlns:a16="http://schemas.microsoft.com/office/drawing/2014/main" id="{C8F7D378-A717-A8B2-A35D-1564185102DF}"/>
              </a:ext>
            </a:extLst>
          </p:cNvPr>
          <p:cNvPicPr>
            <a:picLocks noChangeAspect="1"/>
          </p:cNvPicPr>
          <p:nvPr/>
        </p:nvPicPr>
        <p:blipFill rotWithShape="1">
          <a:blip r:embed="rId2"/>
          <a:srcRect t="1" r="74606" b="182"/>
          <a:stretch/>
        </p:blipFill>
        <p:spPr>
          <a:xfrm>
            <a:off x="838200" y="230187"/>
            <a:ext cx="1654627" cy="1560958"/>
          </a:xfrm>
          <a:prstGeom prst="rect">
            <a:avLst/>
          </a:prstGeom>
        </p:spPr>
      </p:pic>
      <p:sp>
        <p:nvSpPr>
          <p:cNvPr id="5" name="TextBox 4">
            <a:extLst>
              <a:ext uri="{FF2B5EF4-FFF2-40B4-BE49-F238E27FC236}">
                <a16:creationId xmlns:a16="http://schemas.microsoft.com/office/drawing/2014/main" id="{340D8444-CD65-9DD0-8802-3C7D7B43C7F4}"/>
              </a:ext>
            </a:extLst>
          </p:cNvPr>
          <p:cNvSpPr txBox="1"/>
          <p:nvPr/>
        </p:nvSpPr>
        <p:spPr>
          <a:xfrm>
            <a:off x="7707087" y="1825625"/>
            <a:ext cx="4000500" cy="4524315"/>
          </a:xfrm>
          <a:prstGeom prst="rect">
            <a:avLst/>
          </a:prstGeom>
          <a:noFill/>
        </p:spPr>
        <p:txBody>
          <a:bodyPr wrap="square" rtlCol="0">
            <a:spAutoFit/>
          </a:bodyPr>
          <a:lstStyle/>
          <a:p>
            <a:r>
              <a:rPr lang="en-US" dirty="0"/>
              <a:t>Tone</a:t>
            </a:r>
          </a:p>
          <a:p>
            <a:pPr marL="742950" lvl="1" indent="-285750">
              <a:buFont typeface="Arial" panose="020B0604020202020204" pitchFamily="34" charset="0"/>
              <a:buChar char="•"/>
            </a:pPr>
            <a:r>
              <a:rPr lang="en-US" dirty="0"/>
              <a:t>Transparent and open.</a:t>
            </a:r>
          </a:p>
          <a:p>
            <a:pPr marL="742950" lvl="1" indent="-285750">
              <a:buFont typeface="Arial" panose="020B0604020202020204" pitchFamily="34" charset="0"/>
              <a:buChar char="•"/>
            </a:pPr>
            <a:r>
              <a:rPr lang="en-US" dirty="0"/>
              <a:t>Model calm demeanor in face of aggression.</a:t>
            </a:r>
          </a:p>
          <a:p>
            <a:r>
              <a:rPr lang="en-US" dirty="0"/>
              <a:t>Tactics</a:t>
            </a:r>
          </a:p>
          <a:p>
            <a:pPr marL="742950" lvl="1" indent="-285750">
              <a:buFont typeface="Arial" panose="020B0604020202020204" pitchFamily="34" charset="0"/>
              <a:buChar char="•"/>
            </a:pPr>
            <a:r>
              <a:rPr lang="en-US" dirty="0"/>
              <a:t>Don’t overestimate audience sympathy or take it for granted.</a:t>
            </a:r>
          </a:p>
          <a:p>
            <a:pPr marL="742950" lvl="1" indent="-285750">
              <a:buFont typeface="Arial" panose="020B0604020202020204" pitchFamily="34" charset="0"/>
              <a:buChar char="•"/>
            </a:pPr>
            <a:r>
              <a:rPr lang="en-US" dirty="0"/>
              <a:t>Find a point of agreement.</a:t>
            </a:r>
          </a:p>
          <a:p>
            <a:pPr marL="800100" lvl="1" indent="-342900">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Active listening and acknowledge concerns/validating them as a person/reframe-restate what you are hearing in a positive way</a:t>
            </a:r>
            <a:endParaRPr lang="en-US" dirty="0"/>
          </a:p>
          <a:p>
            <a:pPr marL="742950" lvl="1" indent="-285750">
              <a:buFont typeface="Arial" panose="020B0604020202020204" pitchFamily="34" charset="0"/>
              <a:buChar char="•"/>
            </a:pPr>
            <a:r>
              <a:rPr lang="en-US" dirty="0"/>
              <a:t>What is the actual issue?</a:t>
            </a:r>
          </a:p>
          <a:p>
            <a:endParaRPr lang="en-US" dirty="0"/>
          </a:p>
        </p:txBody>
      </p:sp>
    </p:spTree>
    <p:extLst>
      <p:ext uri="{BB962C8B-B14F-4D97-AF65-F5344CB8AC3E}">
        <p14:creationId xmlns:p14="http://schemas.microsoft.com/office/powerpoint/2010/main" val="1268598612"/>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6754C-58C1-2BC0-927D-F2BF87904691}"/>
              </a:ext>
            </a:extLst>
          </p:cNvPr>
          <p:cNvSpPr>
            <a:spLocks noGrp="1"/>
          </p:cNvSpPr>
          <p:nvPr>
            <p:ph type="title"/>
          </p:nvPr>
        </p:nvSpPr>
        <p:spPr/>
        <p:txBody>
          <a:bodyPr/>
          <a:lstStyle/>
          <a:p>
            <a:r>
              <a:rPr lang="en-US" dirty="0"/>
              <a:t>Polarized</a:t>
            </a:r>
          </a:p>
        </p:txBody>
      </p:sp>
      <p:sp>
        <p:nvSpPr>
          <p:cNvPr id="3" name="Content Placeholder 2">
            <a:extLst>
              <a:ext uri="{FF2B5EF4-FFF2-40B4-BE49-F238E27FC236}">
                <a16:creationId xmlns:a16="http://schemas.microsoft.com/office/drawing/2014/main" id="{41370B8C-7980-300D-61CA-DCB93F0F4C85}"/>
              </a:ext>
            </a:extLst>
          </p:cNvPr>
          <p:cNvSpPr>
            <a:spLocks noGrp="1"/>
          </p:cNvSpPr>
          <p:nvPr>
            <p:ph sz="half" idx="1"/>
          </p:nvPr>
        </p:nvSpPr>
        <p:spPr/>
        <p:txBody>
          <a:bodyPr>
            <a:normAutofit lnSpcReduction="10000"/>
          </a:bodyPr>
          <a:lstStyle/>
          <a:p>
            <a:pPr marL="0" indent="0">
              <a:buNone/>
            </a:pPr>
            <a:r>
              <a:rPr lang="en-US" dirty="0"/>
              <a:t>Tone</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Calm, nonreactive.</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Establish a shared language with those involved in the decision-making from the outset.</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Ask questions: </a:t>
            </a:r>
          </a:p>
          <a:p>
            <a:pPr marL="457200" lvl="1">
              <a:spcBef>
                <a:spcPts val="0"/>
              </a:spcBef>
            </a:pPr>
            <a:r>
              <a:rPr lang="en-US" sz="2000" dirty="0">
                <a:effectLst/>
                <a:latin typeface="Calibri" panose="020F0502020204030204" pitchFamily="34" charset="0"/>
                <a:ea typeface="Calibri" panose="020F0502020204030204" pitchFamily="34" charset="0"/>
                <a:cs typeface="Times New Roman" panose="02020603050405020304" pitchFamily="18" charset="0"/>
              </a:rPr>
              <a:t>Why is this happening? </a:t>
            </a:r>
          </a:p>
          <a:p>
            <a:pPr marL="457200" lvl="1">
              <a:spcBef>
                <a:spcPts val="0"/>
              </a:spcBef>
            </a:pPr>
            <a:r>
              <a:rPr lang="en-US" sz="2000" dirty="0">
                <a:effectLst/>
                <a:latin typeface="Calibri" panose="020F0502020204030204" pitchFamily="34" charset="0"/>
                <a:ea typeface="Calibri" panose="020F0502020204030204" pitchFamily="34" charset="0"/>
                <a:cs typeface="Times New Roman" panose="02020603050405020304" pitchFamily="18" charset="0"/>
              </a:rPr>
              <a:t>Why has this issue been chosen? </a:t>
            </a:r>
          </a:p>
          <a:p>
            <a:pPr marL="457200" lvl="1">
              <a:spcBef>
                <a:spcPts val="0"/>
              </a:spcBef>
            </a:pPr>
            <a:r>
              <a:rPr lang="en-US" sz="2000" dirty="0">
                <a:effectLst/>
                <a:latin typeface="Calibri" panose="020F0502020204030204" pitchFamily="34" charset="0"/>
                <a:ea typeface="Calibri" panose="020F0502020204030204" pitchFamily="34" charset="0"/>
                <a:cs typeface="Times New Roman" panose="02020603050405020304" pitchFamily="18" charset="0"/>
              </a:rPr>
              <a:t>What are our goals? </a:t>
            </a:r>
            <a:endParaRPr lang="en-US" sz="3600" dirty="0"/>
          </a:p>
        </p:txBody>
      </p:sp>
      <p:sp>
        <p:nvSpPr>
          <p:cNvPr id="4" name="Content Placeholder 3">
            <a:extLst>
              <a:ext uri="{FF2B5EF4-FFF2-40B4-BE49-F238E27FC236}">
                <a16:creationId xmlns:a16="http://schemas.microsoft.com/office/drawing/2014/main" id="{D6589B7A-5AA1-78E5-ECF2-9404D4706FEE}"/>
              </a:ext>
            </a:extLst>
          </p:cNvPr>
          <p:cNvSpPr>
            <a:spLocks noGrp="1"/>
          </p:cNvSpPr>
          <p:nvPr>
            <p:ph sz="half" idx="2"/>
          </p:nvPr>
        </p:nvSpPr>
        <p:spPr/>
        <p:txBody>
          <a:bodyPr>
            <a:normAutofit lnSpcReduction="10000"/>
          </a:bodyPr>
          <a:lstStyle/>
          <a:p>
            <a:pPr marL="0" marR="0" indent="0">
              <a:spcBef>
                <a:spcPts val="0"/>
              </a:spcBef>
              <a:spcAft>
                <a:spcPts val="0"/>
              </a:spcAft>
              <a:buNone/>
            </a:pPr>
            <a:r>
              <a:rPr lang="en-US" dirty="0">
                <a:effectLst/>
                <a:latin typeface="Calibri" panose="020F0502020204030204" pitchFamily="34" charset="0"/>
                <a:ea typeface="Calibri" panose="020F0502020204030204" pitchFamily="34" charset="0"/>
                <a:cs typeface="Times New Roman" panose="02020603050405020304" pitchFamily="18" charset="0"/>
              </a:rPr>
              <a:t>Tactics</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Connect goals with community/patron needs. It's not personal. It's not "Librarian XYZ'" agenda, but a response to a real need.</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Research counterarguments/ popular misinformation, and provide evidence/stories that address misconceptions.</a:t>
            </a:r>
          </a:p>
          <a:p>
            <a:pPr marL="0" marR="0">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Focus on winning over the voting majority. Stay the course. This may require consistent reinforcing of message.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Content Placeholder 7" descr="Graphical user interface&#10;&#10;Description automatically generated">
            <a:extLst>
              <a:ext uri="{FF2B5EF4-FFF2-40B4-BE49-F238E27FC236}">
                <a16:creationId xmlns:a16="http://schemas.microsoft.com/office/drawing/2014/main" id="{AE6FAD73-D6AE-DD7A-A76F-5CA23310902A}"/>
              </a:ext>
            </a:extLst>
          </p:cNvPr>
          <p:cNvPicPr>
            <a:picLocks noChangeAspect="1"/>
          </p:cNvPicPr>
          <p:nvPr/>
        </p:nvPicPr>
        <p:blipFill rotWithShape="1">
          <a:blip r:embed="rId3"/>
          <a:srcRect l="75367" r="1"/>
          <a:stretch/>
        </p:blipFill>
        <p:spPr>
          <a:xfrm>
            <a:off x="3219138" y="453213"/>
            <a:ext cx="1276350" cy="1237475"/>
          </a:xfrm>
          <a:prstGeom prst="rect">
            <a:avLst/>
          </a:prstGeom>
        </p:spPr>
      </p:pic>
    </p:spTree>
    <p:extLst>
      <p:ext uri="{BB962C8B-B14F-4D97-AF65-F5344CB8AC3E}">
        <p14:creationId xmlns:p14="http://schemas.microsoft.com/office/powerpoint/2010/main" val="727938087"/>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8B798-D57F-D7D8-5B39-72898B63FCA6}"/>
              </a:ext>
            </a:extLst>
          </p:cNvPr>
          <p:cNvSpPr>
            <a:spLocks noGrp="1"/>
          </p:cNvSpPr>
          <p:nvPr>
            <p:ph type="title"/>
          </p:nvPr>
        </p:nvSpPr>
        <p:spPr>
          <a:xfrm>
            <a:off x="838200" y="365126"/>
            <a:ext cx="10515600" cy="908504"/>
          </a:xfrm>
        </p:spPr>
        <p:txBody>
          <a:bodyPr/>
          <a:lstStyle/>
          <a:p>
            <a:r>
              <a:rPr lang="en-US" dirty="0">
                <a:solidFill>
                  <a:schemeClr val="accent2">
                    <a:lumMod val="50000"/>
                  </a:schemeClr>
                </a:solidFill>
                <a:latin typeface="Arial Rounded MT Bold" panose="020F0704030504030204" pitchFamily="34" charset="77"/>
              </a:rPr>
              <a:t>Process for DSTL User</a:t>
            </a:r>
          </a:p>
        </p:txBody>
      </p:sp>
      <p:sp>
        <p:nvSpPr>
          <p:cNvPr id="3" name="Content Placeholder 2">
            <a:extLst>
              <a:ext uri="{FF2B5EF4-FFF2-40B4-BE49-F238E27FC236}">
                <a16:creationId xmlns:a16="http://schemas.microsoft.com/office/drawing/2014/main" id="{AD3872CA-E582-7043-24C1-7D22D5FB4AEA}"/>
              </a:ext>
            </a:extLst>
          </p:cNvPr>
          <p:cNvSpPr>
            <a:spLocks noGrp="1"/>
          </p:cNvSpPr>
          <p:nvPr>
            <p:ph idx="1"/>
          </p:nvPr>
        </p:nvSpPr>
        <p:spPr>
          <a:xfrm>
            <a:off x="838200" y="1409700"/>
            <a:ext cx="10515600" cy="4767263"/>
          </a:xfrm>
        </p:spPr>
        <p:txBody>
          <a:bodyPr>
            <a:normAutofit fontScale="85000" lnSpcReduction="20000"/>
          </a:bodyPr>
          <a:lstStyle/>
          <a:p>
            <a:r>
              <a:rPr lang="en-US" b="0" i="0" dirty="0">
                <a:effectLst/>
                <a:latin typeface="Arial" panose="020B0604020202020204" pitchFamily="34" charset="0"/>
              </a:rPr>
              <a:t>Choose the </a:t>
            </a:r>
            <a:r>
              <a:rPr lang="en-US" b="1" i="0" dirty="0">
                <a:effectLst/>
                <a:latin typeface="Arial" panose="020B0604020202020204" pitchFamily="34" charset="0"/>
              </a:rPr>
              <a:t>argument</a:t>
            </a:r>
            <a:r>
              <a:rPr lang="en-US" b="1" dirty="0">
                <a:latin typeface="Arial" panose="020B0604020202020204" pitchFamily="34" charset="0"/>
              </a:rPr>
              <a:t> </a:t>
            </a:r>
            <a:r>
              <a:rPr lang="en-US" dirty="0">
                <a:latin typeface="Arial" panose="020B0604020202020204" pitchFamily="34" charset="0"/>
              </a:rPr>
              <a:t>of the</a:t>
            </a:r>
            <a:r>
              <a:rPr lang="en-US" i="0" dirty="0">
                <a:effectLst/>
                <a:latin typeface="Arial" panose="020B0604020202020204" pitchFamily="34" charset="0"/>
              </a:rPr>
              <a:t> </a:t>
            </a:r>
            <a:r>
              <a:rPr lang="en-US" b="0" i="0" dirty="0">
                <a:effectLst/>
                <a:latin typeface="Arial" panose="020B0604020202020204" pitchFamily="34" charset="0"/>
              </a:rPr>
              <a:t>story (one of five options) </a:t>
            </a:r>
          </a:p>
          <a:p>
            <a:r>
              <a:rPr lang="en-US" b="1" dirty="0">
                <a:latin typeface="Arial" panose="020B0604020202020204" pitchFamily="34" charset="0"/>
              </a:rPr>
              <a:t>E</a:t>
            </a:r>
            <a:r>
              <a:rPr lang="en-US" b="1" i="0" dirty="0">
                <a:effectLst/>
                <a:latin typeface="Arial" panose="020B0604020202020204" pitchFamily="34" charset="0"/>
              </a:rPr>
              <a:t>vidence </a:t>
            </a:r>
            <a:r>
              <a:rPr lang="en-US" i="0" dirty="0">
                <a:effectLst/>
                <a:latin typeface="Arial" panose="020B0604020202020204" pitchFamily="34" charset="0"/>
              </a:rPr>
              <a:t>to support this argument (e</a:t>
            </a:r>
            <a:r>
              <a:rPr lang="en-US" dirty="0">
                <a:latin typeface="Arial" panose="020B0604020202020204" pitchFamily="34" charset="0"/>
              </a:rPr>
              <a:t>xplore, analyze, and c</a:t>
            </a:r>
            <a:r>
              <a:rPr lang="en-US" b="0" i="0" dirty="0">
                <a:effectLst/>
                <a:latin typeface="Arial" panose="020B0604020202020204" pitchFamily="34" charset="0"/>
              </a:rPr>
              <a:t>hoose type) </a:t>
            </a:r>
            <a:endParaRPr lang="en-US" b="1" i="0" dirty="0">
              <a:effectLst/>
              <a:latin typeface="Arial" panose="020B0604020202020204" pitchFamily="34" charset="0"/>
            </a:endParaRPr>
          </a:p>
          <a:p>
            <a:pPr lvl="1"/>
            <a:r>
              <a:rPr lang="en-US" b="0" i="0" dirty="0">
                <a:effectLst/>
                <a:latin typeface="Arial" panose="020B0604020202020204" pitchFamily="34" charset="0"/>
              </a:rPr>
              <a:t>Local community (surveys, census, school district, municipal)</a:t>
            </a:r>
          </a:p>
          <a:p>
            <a:pPr lvl="1"/>
            <a:r>
              <a:rPr lang="en-US" dirty="0">
                <a:latin typeface="Arial" panose="020B0604020202020204" pitchFamily="34" charset="0"/>
              </a:rPr>
              <a:t>N</a:t>
            </a:r>
            <a:r>
              <a:rPr lang="en-US" b="0" i="0" dirty="0">
                <a:effectLst/>
                <a:latin typeface="Arial" panose="020B0604020202020204" pitchFamily="34" charset="0"/>
              </a:rPr>
              <a:t>ational comparisons (census, Benchmark, Project Outcome, PLS data from IMLS)</a:t>
            </a:r>
          </a:p>
          <a:p>
            <a:r>
              <a:rPr lang="en-US" b="0" i="0" dirty="0">
                <a:effectLst/>
                <a:latin typeface="Arial" panose="020B0604020202020204" pitchFamily="34" charset="0"/>
              </a:rPr>
              <a:t>Select </a:t>
            </a:r>
            <a:r>
              <a:rPr lang="en-US" b="1" i="0" dirty="0">
                <a:effectLst/>
                <a:latin typeface="Arial" panose="020B0604020202020204" pitchFamily="34" charset="0"/>
              </a:rPr>
              <a:t>attitude of audience </a:t>
            </a:r>
            <a:r>
              <a:rPr lang="en-US" b="0" i="0" dirty="0">
                <a:effectLst/>
                <a:latin typeface="Arial" panose="020B0604020202020204" pitchFamily="34" charset="0"/>
              </a:rPr>
              <a:t>(board, administration, public) </a:t>
            </a:r>
            <a:r>
              <a:rPr lang="en-US" dirty="0">
                <a:latin typeface="Arial" panose="020B0604020202020204" pitchFamily="34" charset="0"/>
              </a:rPr>
              <a:t>about this topic</a:t>
            </a:r>
          </a:p>
          <a:p>
            <a:r>
              <a:rPr lang="en-US" b="0" i="0" dirty="0">
                <a:effectLst/>
                <a:latin typeface="Arial" panose="020B0604020202020204" pitchFamily="34" charset="0"/>
              </a:rPr>
              <a:t>Select </a:t>
            </a:r>
            <a:r>
              <a:rPr lang="en-US" b="1" i="0" dirty="0">
                <a:effectLst/>
                <a:latin typeface="Arial" panose="020B0604020202020204" pitchFamily="34" charset="0"/>
              </a:rPr>
              <a:t>narrative strategy</a:t>
            </a:r>
            <a:endParaRPr lang="en-US" b="1" dirty="0">
              <a:latin typeface="Arial" panose="020B0604020202020204" pitchFamily="34" charset="0"/>
            </a:endParaRPr>
          </a:p>
          <a:p>
            <a:r>
              <a:rPr lang="en-US" b="1" dirty="0">
                <a:latin typeface="Arial" panose="020B0604020202020204" pitchFamily="34" charset="0"/>
              </a:rPr>
              <a:t>D</a:t>
            </a:r>
            <a:r>
              <a:rPr lang="en-US" b="1" i="0" dirty="0">
                <a:effectLst/>
                <a:latin typeface="Arial" panose="020B0604020202020204" pitchFamily="34" charset="0"/>
              </a:rPr>
              <a:t>ata</a:t>
            </a:r>
            <a:endParaRPr lang="en-US" b="0" i="0" dirty="0">
              <a:effectLst/>
              <a:latin typeface="Arial" panose="020B0604020202020204" pitchFamily="34" charset="0"/>
            </a:endParaRPr>
          </a:p>
          <a:p>
            <a:pPr lvl="1"/>
            <a:r>
              <a:rPr lang="en-US" b="0" i="0" dirty="0">
                <a:effectLst/>
                <a:latin typeface="Arial" panose="020B0604020202020204" pitchFamily="34" charset="0"/>
              </a:rPr>
              <a:t>Idea for sources of data with links</a:t>
            </a:r>
          </a:p>
          <a:p>
            <a:pPr lvl="2"/>
            <a:r>
              <a:rPr lang="en-US" dirty="0">
                <a:latin typeface="Arial" panose="020B0604020202020204" pitchFamily="34" charset="0"/>
              </a:rPr>
              <a:t>Big projects: </a:t>
            </a:r>
            <a:r>
              <a:rPr lang="en-US" b="0" i="0" dirty="0">
                <a:effectLst/>
                <a:latin typeface="Arial" panose="020B0604020202020204" pitchFamily="34" charset="0"/>
              </a:rPr>
              <a:t>Benchmark, Project Outcome, PLS data from IMLS</a:t>
            </a:r>
          </a:p>
          <a:p>
            <a:pPr lvl="2"/>
            <a:r>
              <a:rPr lang="en-US" b="0" i="0" dirty="0">
                <a:effectLst/>
                <a:latin typeface="Arial" panose="020B0604020202020204" pitchFamily="34" charset="0"/>
              </a:rPr>
              <a:t>Census data</a:t>
            </a:r>
          </a:p>
          <a:p>
            <a:pPr lvl="2"/>
            <a:r>
              <a:rPr lang="en-US" b="0" i="0" dirty="0">
                <a:effectLst/>
                <a:latin typeface="Arial" panose="020B0604020202020204" pitchFamily="34" charset="0"/>
              </a:rPr>
              <a:t>Other suggested local sources to explore (school board data, municipal data, etc.)</a:t>
            </a:r>
          </a:p>
          <a:p>
            <a:pPr lvl="1"/>
            <a:r>
              <a:rPr lang="en-US" b="0" i="0" dirty="0">
                <a:effectLst/>
                <a:latin typeface="Arial" panose="020B0604020202020204" pitchFamily="34" charset="0"/>
              </a:rPr>
              <a:t>Specific example of budgets for staff </a:t>
            </a:r>
          </a:p>
          <a:p>
            <a:pPr lvl="2"/>
            <a:r>
              <a:rPr lang="en-US" b="0" i="0" dirty="0">
                <a:effectLst/>
                <a:latin typeface="Arial" panose="020B0604020202020204" pitchFamily="34" charset="0"/>
              </a:rPr>
              <a:t>Input: data; output: comparative/trend data viz</a:t>
            </a:r>
          </a:p>
          <a:p>
            <a:r>
              <a:rPr lang="en-US" b="0" i="0" dirty="0">
                <a:effectLst/>
                <a:latin typeface="Arial" panose="020B0604020202020204" pitchFamily="34" charset="0"/>
              </a:rPr>
              <a:t>Examples of similar </a:t>
            </a:r>
            <a:r>
              <a:rPr lang="en-US" b="1" i="0" dirty="0">
                <a:effectLst/>
                <a:latin typeface="Arial" panose="020B0604020202020204" pitchFamily="34" charset="0"/>
              </a:rPr>
              <a:t>success stories</a:t>
            </a:r>
            <a:endParaRPr lang="en-US" b="1" dirty="0"/>
          </a:p>
        </p:txBody>
      </p:sp>
    </p:spTree>
    <p:extLst>
      <p:ext uri="{BB962C8B-B14F-4D97-AF65-F5344CB8AC3E}">
        <p14:creationId xmlns:p14="http://schemas.microsoft.com/office/powerpoint/2010/main" val="3671491919"/>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B993B9-1AB0-2F17-7657-80319AB5A181}"/>
              </a:ext>
              <a:ext uri="{C183D7F6-B498-43B3-948B-1728B52AA6E4}">
                <adec:decorative xmlns:adec="http://schemas.microsoft.com/office/drawing/2017/decorative" val="1"/>
              </a:ext>
            </a:extLst>
          </p:cNvPr>
          <p:cNvPicPr>
            <a:picLocks noChangeAspect="1"/>
          </p:cNvPicPr>
          <p:nvPr/>
        </p:nvPicPr>
        <p:blipFill rotWithShape="1">
          <a:blip r:embed="rId2"/>
          <a:srcRect t="14673" b="1057"/>
          <a:stretch/>
        </p:blipFill>
        <p:spPr>
          <a:xfrm>
            <a:off x="-3047" y="10"/>
            <a:ext cx="12191999" cy="6857990"/>
          </a:xfrm>
          <a:prstGeom prst="rect">
            <a:avLst/>
          </a:prstGeom>
        </p:spPr>
      </p:pic>
      <p:sp>
        <p:nvSpPr>
          <p:cNvPr id="4" name="Title 3">
            <a:extLst>
              <a:ext uri="{FF2B5EF4-FFF2-40B4-BE49-F238E27FC236}">
                <a16:creationId xmlns:a16="http://schemas.microsoft.com/office/drawing/2014/main" id="{06706E24-33A4-FE45-8B5C-21F5B3A88EA0}"/>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dirty="0">
                <a:solidFill>
                  <a:srgbClr val="FFFFFF"/>
                </a:solidFill>
                <a:latin typeface="Arial Rounded MT Bold" panose="020F0704030504030204" pitchFamily="34" charset="77"/>
              </a:rPr>
              <a:t>Long Term Vision</a:t>
            </a:r>
          </a:p>
        </p:txBody>
      </p:sp>
      <p:sp>
        <p:nvSpPr>
          <p:cNvPr id="3" name="Content Placeholder 2">
            <a:extLst>
              <a:ext uri="{FF2B5EF4-FFF2-40B4-BE49-F238E27FC236}">
                <a16:creationId xmlns:a16="http://schemas.microsoft.com/office/drawing/2014/main" id="{51E133EF-A27A-F04C-B9DC-2E2678E2E21E}"/>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b="1" dirty="0">
                <a:solidFill>
                  <a:srgbClr val="FFFFFF"/>
                </a:solidFill>
              </a:rPr>
              <a:t>The long-term vision is to cultivate data storytelling expertise as a signature expertise of our field, so that when communities have data storytelling needs, they are met at libraries and by librarians.</a:t>
            </a:r>
          </a:p>
          <a:p>
            <a:endParaRPr lang="en-US" dirty="0">
              <a:solidFill>
                <a:srgbClr val="FFFFFF"/>
              </a:solidFill>
            </a:endParaRPr>
          </a:p>
        </p:txBody>
      </p:sp>
    </p:spTree>
    <p:extLst>
      <p:ext uri="{BB962C8B-B14F-4D97-AF65-F5344CB8AC3E}">
        <p14:creationId xmlns:p14="http://schemas.microsoft.com/office/powerpoint/2010/main" val="3103766339"/>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49D31CCA-8E1B-88E8-1564-E10FFD08FB59}"/>
              </a:ext>
            </a:extLst>
          </p:cNvPr>
          <p:cNvPicPr>
            <a:picLocks noChangeAspect="1"/>
          </p:cNvPicPr>
          <p:nvPr/>
        </p:nvPicPr>
        <p:blipFill>
          <a:blip r:embed="rId2"/>
          <a:stretch>
            <a:fillRect/>
          </a:stretch>
        </p:blipFill>
        <p:spPr>
          <a:xfrm>
            <a:off x="2903412" y="643467"/>
            <a:ext cx="6385175"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Arrow 1">
            <a:extLst>
              <a:ext uri="{FF2B5EF4-FFF2-40B4-BE49-F238E27FC236}">
                <a16:creationId xmlns:a16="http://schemas.microsoft.com/office/drawing/2014/main" id="{9ED6D15C-F0E0-E8EE-AF11-D013E0E3636B}"/>
              </a:ext>
            </a:extLst>
          </p:cNvPr>
          <p:cNvSpPr/>
          <p:nvPr/>
        </p:nvSpPr>
        <p:spPr>
          <a:xfrm>
            <a:off x="408214" y="4625824"/>
            <a:ext cx="2710543" cy="1273628"/>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a:extLst>
              <a:ext uri="{FF2B5EF4-FFF2-40B4-BE49-F238E27FC236}">
                <a16:creationId xmlns:a16="http://schemas.microsoft.com/office/drawing/2014/main" id="{59C09B60-B742-A72E-F7CB-D8D3CD06DFF9}"/>
              </a:ext>
            </a:extLst>
          </p:cNvPr>
          <p:cNvSpPr/>
          <p:nvPr/>
        </p:nvSpPr>
        <p:spPr>
          <a:xfrm>
            <a:off x="8418983" y="4646991"/>
            <a:ext cx="2710543" cy="1273628"/>
          </a:xfrm>
          <a:prstGeom prst="rightArrow">
            <a:avLst/>
          </a:prstGeom>
          <a:solidFill>
            <a:srgbClr val="C00000"/>
          </a:solidFill>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509366"/>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56670-F35B-8B4D-AE79-049AC3E2D5F4}"/>
              </a:ext>
            </a:extLst>
          </p:cNvPr>
          <p:cNvSpPr>
            <a:spLocks noGrp="1"/>
          </p:cNvSpPr>
          <p:nvPr>
            <p:ph type="title"/>
          </p:nvPr>
        </p:nvSpPr>
        <p:spPr/>
        <p:txBody>
          <a:bodyPr/>
          <a:lstStyle/>
          <a:p>
            <a:r>
              <a:rPr lang="en-US" dirty="0"/>
              <a:t>Comfort levels: data, story, both?</a:t>
            </a:r>
          </a:p>
        </p:txBody>
      </p:sp>
      <p:pic>
        <p:nvPicPr>
          <p:cNvPr id="5" name="Content Placeholder 4">
            <a:extLst>
              <a:ext uri="{FF2B5EF4-FFF2-40B4-BE49-F238E27FC236}">
                <a16:creationId xmlns:a16="http://schemas.microsoft.com/office/drawing/2014/main" id="{C1C26C45-C4CF-2F42-A9D9-7F79DBA2FD87}"/>
              </a:ext>
            </a:extLst>
          </p:cNvPr>
          <p:cNvPicPr>
            <a:picLocks noGrp="1" noChangeAspect="1"/>
          </p:cNvPicPr>
          <p:nvPr>
            <p:ph idx="1"/>
          </p:nvPr>
        </p:nvPicPr>
        <p:blipFill>
          <a:blip r:embed="rId3"/>
          <a:stretch>
            <a:fillRect/>
          </a:stretch>
        </p:blipFill>
        <p:spPr>
          <a:xfrm>
            <a:off x="3280170" y="1825625"/>
            <a:ext cx="5631660"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91729069"/>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25AC23-D0F3-2443-8661-7C808082ED10}"/>
              </a:ext>
            </a:extLst>
          </p:cNvPr>
          <p:cNvSpPr>
            <a:spLocks noGrp="1"/>
          </p:cNvSpPr>
          <p:nvPr>
            <p:ph type="title"/>
          </p:nvPr>
        </p:nvSpPr>
        <p:spPr>
          <a:xfrm>
            <a:off x="5297762" y="329184"/>
            <a:ext cx="6251110" cy="1783080"/>
          </a:xfrm>
        </p:spPr>
        <p:txBody>
          <a:bodyPr anchor="b">
            <a:normAutofit/>
          </a:bodyPr>
          <a:lstStyle/>
          <a:p>
            <a:r>
              <a:rPr lang="en-US" sz="3800"/>
              <a:t>Dear Data: Visual Strategies for</a:t>
            </a:r>
            <a:br>
              <a:rPr lang="en-US" sz="3800"/>
            </a:br>
            <a:r>
              <a:rPr lang="en-US" sz="3800"/>
              <a:t>Developing Stories</a:t>
            </a:r>
          </a:p>
        </p:txBody>
      </p:sp>
      <p:pic>
        <p:nvPicPr>
          <p:cNvPr id="6" name="Picture 5" descr="Text&#10;&#10;Description automatically generated with low confidence">
            <a:extLst>
              <a:ext uri="{FF2B5EF4-FFF2-40B4-BE49-F238E27FC236}">
                <a16:creationId xmlns:a16="http://schemas.microsoft.com/office/drawing/2014/main" id="{18E7FC4D-6325-2194-229B-068FED980B20}"/>
              </a:ext>
            </a:extLst>
          </p:cNvPr>
          <p:cNvPicPr>
            <a:picLocks noChangeAspect="1"/>
          </p:cNvPicPr>
          <p:nvPr/>
        </p:nvPicPr>
        <p:blipFill rotWithShape="1">
          <a:blip r:embed="rId3"/>
          <a:srcRect l="2974" r="355"/>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2AF167B-F1A5-4941-A09A-4529F246C998}"/>
              </a:ext>
            </a:extLst>
          </p:cNvPr>
          <p:cNvSpPr>
            <a:spLocks noGrp="1"/>
          </p:cNvSpPr>
          <p:nvPr>
            <p:ph idx="1"/>
          </p:nvPr>
        </p:nvSpPr>
        <p:spPr>
          <a:xfrm>
            <a:off x="5297762" y="2706624"/>
            <a:ext cx="6251110" cy="3483864"/>
          </a:xfrm>
        </p:spPr>
        <p:txBody>
          <a:bodyPr>
            <a:normAutofit/>
          </a:bodyPr>
          <a:lstStyle/>
          <a:p>
            <a:r>
              <a:rPr lang="en-US" sz="2200" dirty="0"/>
              <a:t>Anything can be measured, objects to experiences and beyond</a:t>
            </a:r>
          </a:p>
          <a:p>
            <a:r>
              <a:rPr lang="en-US" sz="2200" dirty="0"/>
              <a:t>Full of creative hand-drawn data visualization</a:t>
            </a:r>
          </a:p>
        </p:txBody>
      </p:sp>
    </p:spTree>
    <p:extLst>
      <p:ext uri="{BB962C8B-B14F-4D97-AF65-F5344CB8AC3E}">
        <p14:creationId xmlns:p14="http://schemas.microsoft.com/office/powerpoint/2010/main" val="1845103818"/>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27B3-0BD4-604D-980E-EF14559E2FBC}"/>
              </a:ext>
            </a:extLst>
          </p:cNvPr>
          <p:cNvSpPr>
            <a:spLocks noGrp="1"/>
          </p:cNvSpPr>
          <p:nvPr>
            <p:ph type="title"/>
          </p:nvPr>
        </p:nvSpPr>
        <p:spPr>
          <a:xfrm>
            <a:off x="5297762" y="329184"/>
            <a:ext cx="6251110" cy="1783080"/>
          </a:xfrm>
        </p:spPr>
        <p:txBody>
          <a:bodyPr anchor="b">
            <a:normAutofit/>
          </a:bodyPr>
          <a:lstStyle/>
          <a:p>
            <a:r>
              <a:rPr lang="en-US" sz="4200" dirty="0"/>
              <a:t>Counting </a:t>
            </a:r>
            <a:br>
              <a:rPr lang="en-US" sz="4200" dirty="0"/>
            </a:br>
            <a:r>
              <a:rPr lang="en-US" sz="4200" dirty="0"/>
              <a:t>and What Counts</a:t>
            </a:r>
          </a:p>
        </p:txBody>
      </p:sp>
      <p:pic>
        <p:nvPicPr>
          <p:cNvPr id="5" name="Picture 4" descr="A picture containing object, abacus&#10;&#10;Description automatically generated">
            <a:extLst>
              <a:ext uri="{FF2B5EF4-FFF2-40B4-BE49-F238E27FC236}">
                <a16:creationId xmlns:a16="http://schemas.microsoft.com/office/drawing/2014/main" id="{87A998FA-FC75-254E-8546-3FAF1F9A662B}"/>
              </a:ext>
            </a:extLst>
          </p:cNvPr>
          <p:cNvPicPr>
            <a:picLocks noChangeAspect="1"/>
          </p:cNvPicPr>
          <p:nvPr/>
        </p:nvPicPr>
        <p:blipFill rotWithShape="1">
          <a:blip r:embed="rId3"/>
          <a:srcRect t="1950" r="1" b="49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F970A3A6-A428-C541-B1B2-B190EF1BDE46}"/>
              </a:ext>
            </a:extLst>
          </p:cNvPr>
          <p:cNvSpPr>
            <a:spLocks noGrp="1"/>
          </p:cNvSpPr>
          <p:nvPr>
            <p:ph idx="1"/>
          </p:nvPr>
        </p:nvSpPr>
        <p:spPr>
          <a:xfrm>
            <a:off x="5297762" y="2706624"/>
            <a:ext cx="6251110" cy="3483864"/>
          </a:xfrm>
        </p:spPr>
        <p:txBody>
          <a:bodyPr>
            <a:normAutofit/>
          </a:bodyPr>
          <a:lstStyle/>
          <a:p>
            <a:r>
              <a:rPr lang="en-US" sz="2200" dirty="0"/>
              <a:t>Numbers are not more real than other kinds of data </a:t>
            </a:r>
          </a:p>
          <a:p>
            <a:pPr lvl="1"/>
            <a:r>
              <a:rPr lang="en-US" sz="2200" dirty="0"/>
              <a:t>“Counting is a lot like being a judge. Before we can </a:t>
            </a:r>
            <a:r>
              <a:rPr lang="en-US" sz="2200" i="1" dirty="0"/>
              <a:t>count up</a:t>
            </a:r>
            <a:r>
              <a:rPr lang="en-US" sz="2200" dirty="0"/>
              <a:t> ‘somethings’ we have to decide what </a:t>
            </a:r>
            <a:r>
              <a:rPr lang="en-US" sz="2200" i="1" dirty="0"/>
              <a:t>counts</a:t>
            </a:r>
            <a:r>
              <a:rPr lang="en-US" sz="2200" dirty="0"/>
              <a:t> as a something.” (p. 179)</a:t>
            </a:r>
          </a:p>
          <a:p>
            <a:r>
              <a:rPr lang="en-US" sz="2200" dirty="0"/>
              <a:t>Finding ways to measure value requires both creativity and integrity</a:t>
            </a:r>
          </a:p>
        </p:txBody>
      </p:sp>
    </p:spTree>
    <p:extLst>
      <p:ext uri="{BB962C8B-B14F-4D97-AF65-F5344CB8AC3E}">
        <p14:creationId xmlns:p14="http://schemas.microsoft.com/office/powerpoint/2010/main" val="146248687"/>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of the Indianapolis Public Library from inside the glass atrium that connects the new building to the old building, symbolizing both innovation and historical continuity.">
            <a:extLst>
              <a:ext uri="{FF2B5EF4-FFF2-40B4-BE49-F238E27FC236}">
                <a16:creationId xmlns:a16="http://schemas.microsoft.com/office/drawing/2014/main" id="{46FC8835-D6A9-FAD8-A5CF-6554E97AE2E3}"/>
              </a:ext>
            </a:extLst>
          </p:cNvPr>
          <p:cNvPicPr>
            <a:picLocks noChangeAspect="1"/>
          </p:cNvPicPr>
          <p:nvPr/>
        </p:nvPicPr>
        <p:blipFill rotWithShape="1">
          <a:blip r:embed="rId3">
            <a:alphaModFix amt="45000"/>
          </a:blip>
          <a:srcRect r="6237"/>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5DD882-98C3-F547-AC23-B701B6909B20}"/>
              </a:ext>
            </a:extLst>
          </p:cNvPr>
          <p:cNvSpPr>
            <a:spLocks noGrp="1"/>
          </p:cNvSpPr>
          <p:nvPr>
            <p:ph type="ctrTitle"/>
          </p:nvPr>
        </p:nvSpPr>
        <p:spPr>
          <a:xfrm>
            <a:off x="838200" y="365125"/>
            <a:ext cx="3822189" cy="1899912"/>
          </a:xfrm>
        </p:spPr>
        <p:txBody>
          <a:bodyPr vert="horz" lIns="91440" tIns="45720" rIns="91440" bIns="45720" rtlCol="0" anchor="ctr">
            <a:normAutofit/>
          </a:bodyPr>
          <a:lstStyle/>
          <a:p>
            <a:pPr algn="l"/>
            <a:r>
              <a:rPr lang="en-US" sz="4000" b="1" dirty="0"/>
              <a:t>Questions? </a:t>
            </a:r>
            <a:br>
              <a:rPr lang="en-US" sz="4000" b="1" dirty="0"/>
            </a:br>
            <a:r>
              <a:rPr lang="en-US" sz="4000" b="1" dirty="0"/>
              <a:t>Thank you!</a:t>
            </a:r>
          </a:p>
        </p:txBody>
      </p:sp>
      <p:sp>
        <p:nvSpPr>
          <p:cNvPr id="3" name="Subtitle 2">
            <a:extLst>
              <a:ext uri="{FF2B5EF4-FFF2-40B4-BE49-F238E27FC236}">
                <a16:creationId xmlns:a16="http://schemas.microsoft.com/office/drawing/2014/main" id="{F1EBD9DB-0178-3C49-A451-1EB939E6597C}"/>
              </a:ext>
            </a:extLst>
          </p:cNvPr>
          <p:cNvSpPr>
            <a:spLocks noGrp="1"/>
          </p:cNvSpPr>
          <p:nvPr>
            <p:ph type="subTitle" idx="1"/>
          </p:nvPr>
        </p:nvSpPr>
        <p:spPr>
          <a:xfrm>
            <a:off x="838200" y="2630151"/>
            <a:ext cx="8236218" cy="3546811"/>
          </a:xfrm>
        </p:spPr>
        <p:txBody>
          <a:bodyPr vert="horz" lIns="91440" tIns="45720" rIns="91440" bIns="45720" rtlCol="0">
            <a:normAutofit/>
          </a:bodyPr>
          <a:lstStyle/>
          <a:p>
            <a:pPr indent="-228600" algn="l">
              <a:buFont typeface="Arial" panose="020B0604020202020204" pitchFamily="34" charset="0"/>
              <a:buChar char="•"/>
            </a:pPr>
            <a:r>
              <a:rPr lang="en-US" sz="2800" b="1" dirty="0">
                <a:hlinkClick r:id="rId4"/>
              </a:rPr>
              <a:t>kmcdowel@Illinois.edu</a:t>
            </a:r>
            <a:endParaRPr lang="en-US" sz="2800" b="1" dirty="0"/>
          </a:p>
          <a:p>
            <a:pPr indent="-228600" algn="l">
              <a:buFont typeface="Arial" panose="020B0604020202020204" pitchFamily="34" charset="0"/>
              <a:buChar char="•"/>
            </a:pPr>
            <a:r>
              <a:rPr lang="en-US" sz="2800" b="1" dirty="0"/>
              <a:t>Twitter @</a:t>
            </a:r>
            <a:r>
              <a:rPr lang="en-US" sz="2800" b="1" dirty="0" err="1"/>
              <a:t>katenarrative</a:t>
            </a:r>
            <a:r>
              <a:rPr lang="en-US" sz="2800" b="1" dirty="0"/>
              <a:t> or @</a:t>
            </a:r>
            <a:r>
              <a:rPr lang="en-US" sz="2800" b="1" dirty="0" err="1"/>
              <a:t>uiucdstl</a:t>
            </a:r>
            <a:endParaRPr lang="en-US" sz="2800" b="1" dirty="0"/>
          </a:p>
          <a:p>
            <a:pPr indent="-228600" algn="l">
              <a:buFont typeface="Arial" panose="020B0604020202020204" pitchFamily="34" charset="0"/>
              <a:buChar char="•"/>
            </a:pPr>
            <a:r>
              <a:rPr lang="en-US" sz="2800" b="1" dirty="0">
                <a:hlinkClick r:id="rId5"/>
              </a:rPr>
              <a:t>https://www.linkedin.com/in/kate-mcdowell-86130122/</a:t>
            </a:r>
            <a:r>
              <a:rPr lang="en-US" sz="2800" b="1" dirty="0"/>
              <a:t> </a:t>
            </a:r>
          </a:p>
          <a:p>
            <a:pPr indent="-228600" algn="l">
              <a:buFont typeface="Arial" panose="020B0604020202020204" pitchFamily="34" charset="0"/>
              <a:buChar char="•"/>
            </a:pPr>
            <a:r>
              <a:rPr lang="en-US" sz="2800" b="1" dirty="0">
                <a:hlinkClick r:id="rId6"/>
              </a:rPr>
              <a:t>https://uiucdstl.wixsite.com/uiucdstl</a:t>
            </a:r>
            <a:r>
              <a:rPr lang="en-US" sz="2800" b="1" dirty="0"/>
              <a:t> </a:t>
            </a:r>
          </a:p>
          <a:p>
            <a:pPr indent="-228600" algn="l">
              <a:buFont typeface="Arial" panose="020B0604020202020204" pitchFamily="34" charset="0"/>
              <a:buChar char="•"/>
            </a:pPr>
            <a:endParaRPr lang="en-US" sz="2000" dirty="0"/>
          </a:p>
        </p:txBody>
      </p:sp>
    </p:spTree>
    <p:extLst>
      <p:ext uri="{BB962C8B-B14F-4D97-AF65-F5344CB8AC3E}">
        <p14:creationId xmlns:p14="http://schemas.microsoft.com/office/powerpoint/2010/main" val="2734523558"/>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2EA84-3E80-C948-9D4D-8D3CFF92BF1C}"/>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05B0478E-99C3-9244-B3B3-5D00674FF17D}"/>
              </a:ext>
            </a:extLst>
          </p:cNvPr>
          <p:cNvSpPr>
            <a:spLocks noGrp="1"/>
          </p:cNvSpPr>
          <p:nvPr>
            <p:ph idx="1"/>
          </p:nvPr>
        </p:nvSpPr>
        <p:spPr/>
        <p:txBody>
          <a:bodyPr>
            <a:normAutofit fontScale="62500" lnSpcReduction="20000"/>
          </a:bodyPr>
          <a:lstStyle/>
          <a:p>
            <a:r>
              <a:rPr lang="en-US" dirty="0"/>
              <a:t>Baker, A., &amp; Greene, E. (1977). </a:t>
            </a:r>
            <a:r>
              <a:rPr lang="en-US" i="1" dirty="0"/>
              <a:t>Storytelling: Art and technique</a:t>
            </a:r>
            <a:r>
              <a:rPr lang="en-US" dirty="0"/>
              <a:t>. Bowker.</a:t>
            </a:r>
            <a:endParaRPr lang="en-US" dirty="0">
              <a:effectLst/>
            </a:endParaRPr>
          </a:p>
          <a:p>
            <a:r>
              <a:rPr lang="en-US" dirty="0" err="1">
                <a:effectLst/>
              </a:rPr>
              <a:t>D’Ignazio</a:t>
            </a:r>
            <a:r>
              <a:rPr lang="en-US" dirty="0">
                <a:effectLst/>
              </a:rPr>
              <a:t>, Catherine. </a:t>
            </a:r>
            <a:r>
              <a:rPr lang="en-US" i="1" dirty="0">
                <a:effectLst/>
              </a:rPr>
              <a:t>Data Feminism</a:t>
            </a:r>
            <a:r>
              <a:rPr lang="en-US" dirty="0">
                <a:effectLst/>
              </a:rPr>
              <a:t>. &lt;strong&gt; Ideas Series. Cambridge, Massachusetts: The MIT Press, 2020.</a:t>
            </a:r>
          </a:p>
          <a:p>
            <a:r>
              <a:rPr lang="en-US" dirty="0">
                <a:effectLst/>
              </a:rPr>
              <a:t>Du </a:t>
            </a:r>
            <a:r>
              <a:rPr lang="en-US" dirty="0" err="1">
                <a:effectLst/>
              </a:rPr>
              <a:t>Bois</a:t>
            </a:r>
            <a:r>
              <a:rPr lang="en-US" dirty="0">
                <a:effectLst/>
              </a:rPr>
              <a:t>, W. E. B. </a:t>
            </a:r>
            <a:r>
              <a:rPr lang="en-US" i="1" dirty="0">
                <a:effectLst/>
              </a:rPr>
              <a:t>W.E.B. Du </a:t>
            </a:r>
            <a:r>
              <a:rPr lang="en-US" i="1" dirty="0" err="1">
                <a:effectLst/>
              </a:rPr>
              <a:t>Bois’s</a:t>
            </a:r>
            <a:r>
              <a:rPr lang="en-US" i="1" dirty="0">
                <a:effectLst/>
              </a:rPr>
              <a:t> Data Portraits: Visualizing Black America : The Color Line at the Turn of the Twentieth Century</a:t>
            </a:r>
            <a:r>
              <a:rPr lang="en-US" dirty="0">
                <a:effectLst/>
              </a:rPr>
              <a:t>. First edition. Amherst, Massachusetts: The W.E.B. Du </a:t>
            </a:r>
            <a:r>
              <a:rPr lang="en-US" dirty="0" err="1">
                <a:effectLst/>
              </a:rPr>
              <a:t>Bois</a:t>
            </a:r>
            <a:r>
              <a:rPr lang="en-US" dirty="0">
                <a:effectLst/>
              </a:rPr>
              <a:t> Center at the University of Massachusetts Amherst, 2018.</a:t>
            </a:r>
            <a:endParaRPr lang="en-US" dirty="0"/>
          </a:p>
          <a:p>
            <a:r>
              <a:rPr lang="en-US" dirty="0" err="1"/>
              <a:t>Lupi</a:t>
            </a:r>
            <a:r>
              <a:rPr lang="en-US" dirty="0"/>
              <a:t>, G. (2016). </a:t>
            </a:r>
            <a:r>
              <a:rPr lang="en-US" i="1" dirty="0"/>
              <a:t>Dear Data</a:t>
            </a:r>
            <a:r>
              <a:rPr lang="en-US" dirty="0"/>
              <a:t> (Princeton Architectural Press edition.). Princeton Architectural Press.</a:t>
            </a:r>
          </a:p>
          <a:p>
            <a:r>
              <a:rPr lang="en-US" dirty="0"/>
              <a:t>McDowell, K. (2021). Storytelling wisdom: Story, information, and DIKW. </a:t>
            </a:r>
            <a:r>
              <a:rPr lang="en-US" i="1" dirty="0"/>
              <a:t>Journal of the Association for Information Science and Technology</a:t>
            </a:r>
            <a:r>
              <a:rPr lang="en-US" dirty="0"/>
              <a:t>, </a:t>
            </a:r>
            <a:r>
              <a:rPr lang="en-US" i="1" dirty="0"/>
              <a:t>72</a:t>
            </a:r>
            <a:r>
              <a:rPr lang="en-US" dirty="0"/>
              <a:t>(10 (Special Issue: Paradigm Shift in the Field of Information)), 1223–1233. </a:t>
            </a:r>
            <a:r>
              <a:rPr lang="en-US" dirty="0">
                <a:hlinkClick r:id="rId2"/>
              </a:rPr>
              <a:t>https://doi.org/10.1002/asi.24466</a:t>
            </a:r>
            <a:endParaRPr lang="en-US" dirty="0"/>
          </a:p>
          <a:p>
            <a:r>
              <a:rPr lang="en-US" dirty="0">
                <a:effectLst/>
              </a:rPr>
              <a:t>Million, Dian. “Felt Theory: An Indigenous Feminist Approach to Affect and History.” </a:t>
            </a:r>
            <a:r>
              <a:rPr lang="en-US" i="1" dirty="0" err="1">
                <a:effectLst/>
              </a:rPr>
              <a:t>Wicazo</a:t>
            </a:r>
            <a:r>
              <a:rPr lang="en-US" i="1" dirty="0">
                <a:effectLst/>
              </a:rPr>
              <a:t> Sa Review</a:t>
            </a:r>
            <a:r>
              <a:rPr lang="en-US" dirty="0">
                <a:effectLst/>
              </a:rPr>
              <a:t> 24, no. 2 (2009): 53–76.</a:t>
            </a:r>
            <a:endParaRPr lang="en-US" dirty="0"/>
          </a:p>
          <a:p>
            <a:r>
              <a:rPr lang="en-US" dirty="0"/>
              <a:t>Stone, Deborah. (2020). </a:t>
            </a:r>
            <a:r>
              <a:rPr lang="en-US" i="1" dirty="0"/>
              <a:t>Counting: How We Use Numbers to Decide What Matters</a:t>
            </a:r>
            <a:r>
              <a:rPr lang="en-US" dirty="0"/>
              <a:t>. Liveright.</a:t>
            </a:r>
          </a:p>
          <a:p>
            <a:r>
              <a:rPr lang="en-US" dirty="0">
                <a:effectLst/>
              </a:rPr>
              <a:t>Tuck, Eve, and K. Wayne Yang. “Decolonization Is Not a Metaphor.” </a:t>
            </a:r>
            <a:r>
              <a:rPr lang="en-US" i="1" dirty="0">
                <a:effectLst/>
              </a:rPr>
              <a:t>Decolonization: Indigeneity, Education &amp; Society</a:t>
            </a:r>
            <a:r>
              <a:rPr lang="en-US" dirty="0">
                <a:effectLst/>
              </a:rPr>
              <a:t> 1, no. 1 (September 8, 2012). </a:t>
            </a:r>
            <a:r>
              <a:rPr lang="en-US" dirty="0">
                <a:effectLst/>
                <a:hlinkClick r:id="rId3"/>
              </a:rPr>
              <a:t>https://jps.library.utoronto.ca/index.php/des/article/view/18630</a:t>
            </a:r>
            <a:r>
              <a:rPr lang="en-US" dirty="0">
                <a:effectLst/>
              </a:rPr>
              <a:t>.</a:t>
            </a:r>
          </a:p>
          <a:p>
            <a:r>
              <a:rPr lang="en-US" dirty="0">
                <a:effectLst/>
              </a:rPr>
              <a:t>Welch, W. (2009). Who Owns the Story? </a:t>
            </a:r>
            <a:r>
              <a:rPr lang="en-US" i="1" dirty="0">
                <a:effectLst/>
              </a:rPr>
              <a:t>Storytelling, Self, Society</a:t>
            </a:r>
            <a:r>
              <a:rPr lang="en-US" dirty="0">
                <a:effectLst/>
              </a:rPr>
              <a:t>, </a:t>
            </a:r>
            <a:r>
              <a:rPr lang="en-US" i="1" dirty="0">
                <a:effectLst/>
              </a:rPr>
              <a:t>5</a:t>
            </a:r>
            <a:r>
              <a:rPr lang="en-US" dirty="0">
                <a:effectLst/>
              </a:rPr>
              <a:t>(1), 1–22.</a:t>
            </a:r>
          </a:p>
          <a:p>
            <a:endParaRPr lang="en-US" dirty="0">
              <a:effectLst/>
            </a:endParaRPr>
          </a:p>
          <a:p>
            <a:endParaRPr lang="en-US" dirty="0"/>
          </a:p>
        </p:txBody>
      </p:sp>
    </p:spTree>
    <p:extLst>
      <p:ext uri="{BB962C8B-B14F-4D97-AF65-F5344CB8AC3E}">
        <p14:creationId xmlns:p14="http://schemas.microsoft.com/office/powerpoint/2010/main" val="1272275597"/>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F704A-D777-BD4D-8645-6BEDAD6BB03D}"/>
              </a:ext>
            </a:extLst>
          </p:cNvPr>
          <p:cNvSpPr>
            <a:spLocks noGrp="1"/>
          </p:cNvSpPr>
          <p:nvPr>
            <p:ph type="title"/>
          </p:nvPr>
        </p:nvSpPr>
        <p:spPr/>
        <p:txBody>
          <a:bodyPr/>
          <a:lstStyle/>
          <a:p>
            <a:r>
              <a:rPr lang="en-US" dirty="0"/>
              <a:t>Image credits</a:t>
            </a:r>
          </a:p>
        </p:txBody>
      </p:sp>
      <p:sp>
        <p:nvSpPr>
          <p:cNvPr id="3" name="Content Placeholder 2">
            <a:extLst>
              <a:ext uri="{FF2B5EF4-FFF2-40B4-BE49-F238E27FC236}">
                <a16:creationId xmlns:a16="http://schemas.microsoft.com/office/drawing/2014/main" id="{FF9EC943-D9AE-AA46-A428-57BBC8425993}"/>
              </a:ext>
            </a:extLst>
          </p:cNvPr>
          <p:cNvSpPr>
            <a:spLocks noGrp="1"/>
          </p:cNvSpPr>
          <p:nvPr>
            <p:ph idx="1"/>
          </p:nvPr>
        </p:nvSpPr>
        <p:spPr/>
        <p:txBody>
          <a:bodyPr>
            <a:normAutofit fontScale="85000" lnSpcReduction="20000"/>
          </a:bodyPr>
          <a:lstStyle/>
          <a:p>
            <a:r>
              <a:rPr lang="en-US" dirty="0"/>
              <a:t>“How Storytelling Affects the Brain” </a:t>
            </a:r>
            <a:r>
              <a:rPr lang="en-US" altLang="en-US" dirty="0"/>
              <a:t>From the infographic "The Science of Storytelling," by </a:t>
            </a:r>
            <a:r>
              <a:rPr lang="en-US" altLang="en-US" dirty="0" err="1"/>
              <a:t>OneSpot</a:t>
            </a:r>
            <a:r>
              <a:rPr lang="en-US" altLang="en-US" dirty="0"/>
              <a:t>, https://</a:t>
            </a:r>
            <a:r>
              <a:rPr lang="en-US" altLang="en-US" dirty="0" err="1"/>
              <a:t>www.onespot.com</a:t>
            </a:r>
            <a:r>
              <a:rPr lang="en-US" altLang="en-US" dirty="0"/>
              <a:t>/blog/infographic-the-science-of-storytelling/</a:t>
            </a:r>
            <a:endParaRPr lang="en-US" dirty="0"/>
          </a:p>
          <a:p>
            <a:r>
              <a:rPr lang="en-US" dirty="0"/>
              <a:t>Caroline </a:t>
            </a:r>
            <a:r>
              <a:rPr lang="en-US" dirty="0" err="1"/>
              <a:t>Hewins</a:t>
            </a:r>
            <a:r>
              <a:rPr lang="en-US" dirty="0"/>
              <a:t>, University of Illinois Archives, The American Library Association Archives, </a:t>
            </a:r>
            <a:r>
              <a:rPr lang="en-US" dirty="0">
                <a:hlinkClick r:id="rId3"/>
              </a:rPr>
              <a:t>https://archon.library.illinois.edu/ala/index.php?p=digitallibrary/digitalcontent&amp;id=2791</a:t>
            </a:r>
            <a:endParaRPr lang="en-US" dirty="0"/>
          </a:p>
          <a:p>
            <a:r>
              <a:rPr lang="en-US" dirty="0"/>
              <a:t>Betsy Hearne, Storytelling from Fireplace to Cyberspace conference, Betsy Hearne</a:t>
            </a:r>
          </a:p>
          <a:p>
            <a:r>
              <a:rPr lang="en-US" dirty="0"/>
              <a:t>Augusta Baker, New York Public Library, </a:t>
            </a:r>
            <a:r>
              <a:rPr lang="en-US" dirty="0">
                <a:hlinkClick r:id="rId4"/>
              </a:rPr>
              <a:t>https://www.nypl.org/blog/2021/03/01/nypls-augusta-braxton-baker-fighting-stereotypes-and-developing-diverse-collections</a:t>
            </a:r>
            <a:endParaRPr lang="en-US" dirty="0"/>
          </a:p>
          <a:p>
            <a:r>
              <a:rPr lang="en-US" dirty="0"/>
              <a:t>Other photographs from </a:t>
            </a:r>
            <a:r>
              <a:rPr lang="en-US" dirty="0" err="1"/>
              <a:t>Pixabay</a:t>
            </a:r>
            <a:r>
              <a:rPr lang="en-US" dirty="0"/>
              <a:t>, creative commons license</a:t>
            </a:r>
          </a:p>
          <a:p>
            <a:r>
              <a:rPr lang="en-US" dirty="0"/>
              <a:t>Illustrations by Hilary Pope, graphic designer</a:t>
            </a:r>
          </a:p>
        </p:txBody>
      </p:sp>
    </p:spTree>
    <p:extLst>
      <p:ext uri="{BB962C8B-B14F-4D97-AF65-F5344CB8AC3E}">
        <p14:creationId xmlns:p14="http://schemas.microsoft.com/office/powerpoint/2010/main" val="1499359458"/>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69E62-4FF8-0647-899D-C460DDE4ADD3}"/>
              </a:ext>
            </a:extLst>
          </p:cNvPr>
          <p:cNvSpPr>
            <a:spLocks noGrp="1"/>
          </p:cNvSpPr>
          <p:nvPr>
            <p:ph type="title"/>
          </p:nvPr>
        </p:nvSpPr>
        <p:spPr/>
        <p:txBody>
          <a:bodyPr/>
          <a:lstStyle/>
          <a:p>
            <a:r>
              <a:rPr lang="en-US" dirty="0"/>
              <a:t>More by Kate McDowell and Collaborators</a:t>
            </a:r>
          </a:p>
        </p:txBody>
      </p:sp>
      <p:sp>
        <p:nvSpPr>
          <p:cNvPr id="3" name="Content Placeholder 2">
            <a:extLst>
              <a:ext uri="{FF2B5EF4-FFF2-40B4-BE49-F238E27FC236}">
                <a16:creationId xmlns:a16="http://schemas.microsoft.com/office/drawing/2014/main" id="{1F97FDA1-2FC5-6948-9C6D-C8C92F8DCAA2}"/>
              </a:ext>
            </a:extLst>
          </p:cNvPr>
          <p:cNvSpPr>
            <a:spLocks noGrp="1"/>
          </p:cNvSpPr>
          <p:nvPr>
            <p:ph idx="1"/>
          </p:nvPr>
        </p:nvSpPr>
        <p:spPr/>
        <p:txBody>
          <a:bodyPr>
            <a:noAutofit/>
          </a:bodyPr>
          <a:lstStyle/>
          <a:p>
            <a:r>
              <a:rPr lang="en-US" sz="1600" dirty="0">
                <a:effectLst/>
              </a:rPr>
              <a:t>McDowell, Kate. </a:t>
            </a:r>
            <a:r>
              <a:rPr lang="en-US" sz="1600" i="1" dirty="0">
                <a:effectLst/>
              </a:rPr>
              <a:t>Book Stories: 20 Years of Library Book Plate Celebrations. </a:t>
            </a:r>
            <a:r>
              <a:rPr lang="en-US" sz="1600" dirty="0">
                <a:effectLst/>
              </a:rPr>
              <a:t>College &amp; Research Libraries, January 4, 2023. </a:t>
            </a:r>
            <a:r>
              <a:rPr lang="en-US" sz="1600" dirty="0">
                <a:effectLst/>
                <a:hlinkClick r:id="rId3"/>
              </a:rPr>
              <a:t>https://doi.org/10.5860/crl.84.1.49</a:t>
            </a:r>
            <a:r>
              <a:rPr lang="en-US" sz="1600" dirty="0">
                <a:effectLst/>
              </a:rPr>
              <a:t>. (open access)</a:t>
            </a:r>
            <a:endParaRPr lang="en-US" sz="1600" dirty="0"/>
          </a:p>
          <a:p>
            <a:r>
              <a:rPr lang="en-US" sz="1600" dirty="0"/>
              <a:t>McDowell, K. and Cooke, N. (2022, October).</a:t>
            </a:r>
            <a:r>
              <a:rPr lang="en-US" sz="1600" i="1" dirty="0"/>
              <a:t> Storytelling and Social Justice: A Pedagogical Imperative.</a:t>
            </a:r>
            <a:r>
              <a:rPr lang="en-US" sz="1600" dirty="0"/>
              <a:t> The Library Quarterly. (HTML version free until 1/1/23: </a:t>
            </a:r>
            <a:r>
              <a:rPr lang="en-US" sz="1600" dirty="0">
                <a:effectLst/>
                <a:hlinkClick r:id="rId4">
                  <a:extLst>
                    <a:ext uri="{A12FA001-AC4F-418D-AE19-62706E023703}">
                      <ahyp:hlinkClr xmlns:ahyp="http://schemas.microsoft.com/office/drawing/2018/hyperlinkcolor" val="tx"/>
                    </a:ext>
                  </a:extLst>
                </a:hlinkClick>
              </a:rPr>
              <a:t>https://doi.org/10.1086/721391</a:t>
            </a:r>
            <a:r>
              <a:rPr lang="en-US" sz="1600" dirty="0">
                <a:effectLst/>
              </a:rPr>
              <a:t> </a:t>
            </a:r>
            <a:endParaRPr lang="en-US" sz="1600" dirty="0"/>
          </a:p>
          <a:p>
            <a:r>
              <a:rPr lang="en-US" sz="1600" dirty="0"/>
              <a:t>McDowell, K. (2021, October 19). </a:t>
            </a:r>
            <a:r>
              <a:rPr lang="en-US" sz="1600" i="1" dirty="0"/>
              <a:t>Storytelling as information part 1: The S-DIKW framework</a:t>
            </a:r>
            <a:r>
              <a:rPr lang="en-US" sz="1600" dirty="0"/>
              <a:t>. Information Matters. </a:t>
            </a:r>
            <a:r>
              <a:rPr lang="en-US" sz="1600" dirty="0">
                <a:hlinkClick r:id="rId5"/>
              </a:rPr>
              <a:t>https://informationmatters.org/2021/10/storytelling-as-information-part-1-the-s-dikw-framework/</a:t>
            </a:r>
            <a:r>
              <a:rPr lang="en-US" sz="1600" dirty="0"/>
              <a:t> </a:t>
            </a:r>
            <a:r>
              <a:rPr lang="en-US" sz="1600" dirty="0">
                <a:effectLst/>
              </a:rPr>
              <a:t>(open access)</a:t>
            </a:r>
            <a:endParaRPr lang="en-US" sz="1600" dirty="0"/>
          </a:p>
          <a:p>
            <a:r>
              <a:rPr lang="en-US" sz="1600" dirty="0"/>
              <a:t>_____. (2021, October 19). </a:t>
            </a:r>
            <a:r>
              <a:rPr lang="en-US" sz="1600" i="1" dirty="0"/>
              <a:t>Storytelling as Information Part 2: Future S-DIKW Research</a:t>
            </a:r>
            <a:r>
              <a:rPr lang="en-US" sz="1600" dirty="0"/>
              <a:t>. Information Matters. </a:t>
            </a:r>
            <a:r>
              <a:rPr lang="en-US" sz="1600" dirty="0">
                <a:hlinkClick r:id="rId6"/>
              </a:rPr>
              <a:t>https://informationmatters.org/2021/10/storytelling-as-information-part-2-future-s-dikw-research/</a:t>
            </a:r>
            <a:endParaRPr lang="en-US" sz="1600" dirty="0"/>
          </a:p>
          <a:p>
            <a:r>
              <a:rPr lang="en-US" sz="1600" dirty="0"/>
              <a:t>McDowell, K., &amp; Miller, D. (2021). </a:t>
            </a:r>
            <a:r>
              <a:rPr lang="en-US" sz="1600" i="1" dirty="0"/>
              <a:t>Great storytelling: Best practices for advancement</a:t>
            </a:r>
            <a:r>
              <a:rPr lang="en-US" sz="1600" dirty="0"/>
              <a:t>. Journal of Education Advancement &amp; Marketing, 6(3), 257–267.</a:t>
            </a:r>
          </a:p>
          <a:p>
            <a:r>
              <a:rPr lang="en-US" sz="1600" dirty="0"/>
              <a:t>McDowell, K. (2020). </a:t>
            </a:r>
            <a:r>
              <a:rPr lang="en-US" sz="1600" i="1" dirty="0"/>
              <a:t>Storytelling, Young Adults, and Three Paradoxes</a:t>
            </a:r>
            <a:r>
              <a:rPr lang="en-US" sz="1600" dirty="0"/>
              <a:t>. In A. Bernier (Ed.), </a:t>
            </a:r>
            <a:r>
              <a:rPr lang="en-US" sz="1600" i="1" dirty="0"/>
              <a:t>Transforming Young Adult Services, second edition</a:t>
            </a:r>
            <a:r>
              <a:rPr lang="en-US" sz="1600" dirty="0"/>
              <a:t> (2nd ed., pp. 93–109). American Library Association-Neal Schuman.</a:t>
            </a:r>
          </a:p>
          <a:p>
            <a:r>
              <a:rPr lang="en-US" sz="1600" dirty="0"/>
              <a:t>McDowell, K. (2009). </a:t>
            </a:r>
            <a:r>
              <a:rPr lang="en-US" sz="1600" i="1" dirty="0"/>
              <a:t>Surveying the Field: The Research Model of Women in Librarianship, 1882–1898</a:t>
            </a:r>
            <a:r>
              <a:rPr lang="en-US" sz="1600" dirty="0"/>
              <a:t>. </a:t>
            </a:r>
            <a:r>
              <a:rPr lang="en-US" sz="1600" i="1" dirty="0"/>
              <a:t>The Library Quarterly</a:t>
            </a:r>
            <a:r>
              <a:rPr lang="en-US" sz="1600" dirty="0"/>
              <a:t>, </a:t>
            </a:r>
            <a:r>
              <a:rPr lang="en-US" sz="1600" i="1" dirty="0"/>
              <a:t>79</a:t>
            </a:r>
            <a:r>
              <a:rPr lang="en-US" sz="1600" dirty="0"/>
              <a:t>(3), 279–300.</a:t>
            </a:r>
          </a:p>
        </p:txBody>
      </p:sp>
    </p:spTree>
    <p:extLst>
      <p:ext uri="{BB962C8B-B14F-4D97-AF65-F5344CB8AC3E}">
        <p14:creationId xmlns:p14="http://schemas.microsoft.com/office/powerpoint/2010/main" val="3037428129"/>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9AE56-D26A-49B0-7AE9-2DBB4D5C07F6}"/>
              </a:ext>
            </a:extLst>
          </p:cNvPr>
          <p:cNvSpPr>
            <a:spLocks noGrp="1"/>
          </p:cNvSpPr>
          <p:nvPr>
            <p:ph type="title"/>
          </p:nvPr>
        </p:nvSpPr>
        <p:spPr/>
        <p:txBody>
          <a:bodyPr/>
          <a:lstStyle/>
          <a:p>
            <a:r>
              <a:rPr lang="en-US" dirty="0"/>
              <a:t>Collaborator Acknowledgements</a:t>
            </a:r>
          </a:p>
        </p:txBody>
      </p:sp>
      <p:sp>
        <p:nvSpPr>
          <p:cNvPr id="3" name="Content Placeholder 2">
            <a:extLst>
              <a:ext uri="{FF2B5EF4-FFF2-40B4-BE49-F238E27FC236}">
                <a16:creationId xmlns:a16="http://schemas.microsoft.com/office/drawing/2014/main" id="{0D1FBA43-E812-9F49-C450-BB664A4C6C1A}"/>
              </a:ext>
            </a:extLst>
          </p:cNvPr>
          <p:cNvSpPr>
            <a:spLocks noGrp="1"/>
          </p:cNvSpPr>
          <p:nvPr>
            <p:ph idx="1"/>
          </p:nvPr>
        </p:nvSpPr>
        <p:spPr/>
        <p:txBody>
          <a:bodyPr/>
          <a:lstStyle/>
          <a:p>
            <a:r>
              <a:rPr lang="en-US" dirty="0"/>
              <a:t>Colleagues Nicole Cooke, </a:t>
            </a:r>
            <a:r>
              <a:rPr lang="en-US" dirty="0" err="1"/>
              <a:t>Kyungwon</a:t>
            </a:r>
            <a:r>
              <a:rPr lang="en-US" dirty="0"/>
              <a:t> Koh, Jennifer </a:t>
            </a:r>
            <a:r>
              <a:rPr lang="en-US" dirty="0" err="1"/>
              <a:t>Burek</a:t>
            </a:r>
            <a:r>
              <a:rPr lang="en-US" dirty="0"/>
              <a:t> Pierce, Sara </a:t>
            </a:r>
            <a:r>
              <a:rPr lang="en-US" dirty="0" err="1"/>
              <a:t>Schwebel</a:t>
            </a:r>
            <a:r>
              <a:rPr lang="en-US" dirty="0"/>
              <a:t>, Jodi Schneider, and Ben Grosser</a:t>
            </a:r>
          </a:p>
          <a:p>
            <a:r>
              <a:rPr lang="en-US" dirty="0" err="1"/>
              <a:t>Xinhui</a:t>
            </a:r>
            <a:r>
              <a:rPr lang="en-US" dirty="0"/>
              <a:t> Hu (RA for the DSTL project), co-PI Matt Turk, and the entire 40-person Core Design team for DSTL</a:t>
            </a:r>
          </a:p>
          <a:p>
            <a:r>
              <a:rPr lang="en-US" dirty="0"/>
              <a:t>The AIVC team at Illinois and PAHO, including Ian Brooks, Kevin </a:t>
            </a:r>
            <a:r>
              <a:rPr lang="en-US" dirty="0" err="1"/>
              <a:t>Leicht</a:t>
            </a:r>
            <a:r>
              <a:rPr lang="en-US" dirty="0"/>
              <a:t>, Rebecca Kyser, and more</a:t>
            </a:r>
          </a:p>
        </p:txBody>
      </p:sp>
    </p:spTree>
    <p:extLst>
      <p:ext uri="{BB962C8B-B14F-4D97-AF65-F5344CB8AC3E}">
        <p14:creationId xmlns:p14="http://schemas.microsoft.com/office/powerpoint/2010/main" val="3622757610"/>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4" name="Rectangle 17413">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568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6" name="Rectangle 17415">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09" name="Picture 4">
            <a:extLst>
              <a:ext uri="{FF2B5EF4-FFF2-40B4-BE49-F238E27FC236}">
                <a16:creationId xmlns:a16="http://schemas.microsoft.com/office/drawing/2014/main" id="{C16BB9BD-04A8-7C41-BE98-BA153C068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43467" y="1043517"/>
            <a:ext cx="10905066" cy="47709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7504531"/>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4" name="Rectangle 27653">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56" name="Rectangle 27655">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49" name="Picture 1" descr="triangle2.png"/>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344443" y="643467"/>
            <a:ext cx="7503114"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8967637"/>
      </p:ext>
    </p:extLst>
  </p:cSld>
  <p:clrMapOvr>
    <a:masterClrMapping/>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ECFE5C1-9EB1-F743-8E74-876A1C4D0B78}"/>
              </a:ext>
            </a:extLst>
          </p:cNvPr>
          <p:cNvSpPr>
            <a:spLocks noGrp="1"/>
          </p:cNvSpPr>
          <p:nvPr>
            <p:ph type="ctrTitle"/>
          </p:nvPr>
        </p:nvSpPr>
        <p:spPr>
          <a:xfrm>
            <a:off x="2555631" y="1441938"/>
            <a:ext cx="7080738" cy="3974124"/>
          </a:xfrm>
        </p:spPr>
        <p:txBody>
          <a:bodyPr vert="horz" lIns="91440" tIns="45720" rIns="91440" bIns="45720" rtlCol="0" anchor="ctr">
            <a:normAutofit/>
          </a:bodyPr>
          <a:lstStyle/>
          <a:p>
            <a:r>
              <a:rPr lang="en-US" sz="4400" b="1" dirty="0">
                <a:solidFill>
                  <a:schemeClr val="bg1">
                    <a:lumMod val="95000"/>
                    <a:lumOff val="5000"/>
                  </a:schemeClr>
                </a:solidFill>
                <a:latin typeface="Arial Rounded MT Bold" panose="020F0704030504030204" pitchFamily="34" charset="77"/>
              </a:rPr>
              <a:t>Data Storytelling</a:t>
            </a:r>
            <a:br>
              <a:rPr lang="en-US" sz="4600" dirty="0">
                <a:solidFill>
                  <a:schemeClr val="bg1">
                    <a:lumMod val="95000"/>
                    <a:lumOff val="5000"/>
                  </a:schemeClr>
                </a:solidFill>
              </a:rPr>
            </a:br>
            <a:r>
              <a:rPr lang="en-US" sz="4600" dirty="0">
                <a:solidFill>
                  <a:schemeClr val="bg1">
                    <a:lumMod val="95000"/>
                    <a:lumOff val="5000"/>
                  </a:schemeClr>
                </a:solidFill>
              </a:rPr>
              <a:t>means any presentation of data using narrative strategies in story form</a:t>
            </a:r>
            <a:br>
              <a:rPr lang="en-US" sz="4600" dirty="0">
                <a:solidFill>
                  <a:schemeClr val="bg1">
                    <a:lumMod val="95000"/>
                    <a:lumOff val="5000"/>
                  </a:schemeClr>
                </a:solidFill>
              </a:rPr>
            </a:br>
            <a:endParaRPr lang="en-US" sz="4600" dirty="0">
              <a:solidFill>
                <a:schemeClr val="bg1">
                  <a:lumMod val="95000"/>
                  <a:lumOff val="5000"/>
                </a:schemeClr>
              </a:solidFill>
            </a:endParaRPr>
          </a:p>
        </p:txBody>
      </p:sp>
    </p:spTree>
    <p:extLst>
      <p:ext uri="{BB962C8B-B14F-4D97-AF65-F5344CB8AC3E}">
        <p14:creationId xmlns:p14="http://schemas.microsoft.com/office/powerpoint/2010/main" val="11533246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500"/>
    </mc:Choice>
    <mc:Fallback xmlns="">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21963</TotalTime>
  <Words>3469</Words>
  <Application>Microsoft Macintosh PowerPoint</Application>
  <PresentationFormat>Widescreen</PresentationFormat>
  <Paragraphs>387</Paragraphs>
  <Slides>66</Slides>
  <Notes>44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66</vt:i4>
      </vt:variant>
    </vt:vector>
  </HeadingPairs>
  <TitlesOfParts>
    <vt:vector size="78" baseType="lpstr">
      <vt:lpstr>Arial</vt:lpstr>
      <vt:lpstr>Arial Rounded MT Bold</vt:lpstr>
      <vt:lpstr>Bangla Sangam MN</vt:lpstr>
      <vt:lpstr>Calibri</vt:lpstr>
      <vt:lpstr>Calibri Light</vt:lpstr>
      <vt:lpstr>Cambria</vt:lpstr>
      <vt:lpstr>Cambria Math</vt:lpstr>
      <vt:lpstr>Malayalam MN</vt:lpstr>
      <vt:lpstr>Rockwell</vt:lpstr>
      <vt:lpstr>Times</vt:lpstr>
      <vt:lpstr>Times New Roman</vt:lpstr>
      <vt:lpstr>Office Theme</vt:lpstr>
      <vt:lpstr>New Directors’ Institute May 25, 2023</vt:lpstr>
      <vt:lpstr>Contents &amp; Agenda</vt:lpstr>
      <vt:lpstr>130 Years of LIS Storytelling</vt:lpstr>
      <vt:lpstr>PowerPoint Presentation</vt:lpstr>
      <vt:lpstr>Data Storytelling </vt:lpstr>
      <vt:lpstr>Comfort levels: data, story, both?</vt:lpstr>
      <vt:lpstr>PowerPoint Presentation</vt:lpstr>
      <vt:lpstr>PowerPoint Presentation</vt:lpstr>
      <vt:lpstr>Data Storytelling means any presentation of data using narrative strategies in story form </vt:lpstr>
      <vt:lpstr>PowerPoint Presentation</vt:lpstr>
      <vt:lpstr>PowerPoint Presentation</vt:lpstr>
      <vt:lpstr>Water conservation &amp;  new river stories</vt:lpstr>
      <vt:lpstr>PowerPoint Presentation</vt:lpstr>
      <vt:lpstr>Critical Data Storytelling means advocating with stories based on data to make change toward equity and social justice</vt:lpstr>
      <vt:lpstr>Critical data storytelling is inspired by</vt:lpstr>
      <vt:lpstr>PowerPoint Presentation</vt:lpstr>
      <vt:lpstr>PowerPoint Presentation</vt:lpstr>
      <vt:lpstr>PowerPoint Presentation</vt:lpstr>
      <vt:lpstr> Social Justice Storytelling:  A Pedagogical Imperative  Kate McDowell and Nicole A. Cooke</vt:lpstr>
      <vt:lpstr>Excerpt from A universal social justice stance for LIS curricula:</vt:lpstr>
      <vt:lpstr>PowerPoint Presentation</vt:lpstr>
      <vt:lpstr>DSTL or “distill”</vt:lpstr>
      <vt:lpstr>Library data needs story before storage</vt:lpstr>
      <vt:lpstr>Obstacles for Librarians </vt:lpstr>
      <vt:lpstr>Two kinds of obstacles</vt:lpstr>
      <vt:lpstr>PowerPoint Presentation</vt:lpstr>
      <vt:lpstr>Planning for DSTL</vt:lpstr>
      <vt:lpstr>PowerPoint Presentation</vt:lpstr>
      <vt:lpstr>Evidence</vt:lpstr>
      <vt:lpstr>Examples: Library data as evidence</vt:lpstr>
      <vt:lpstr>What kinds of data do you have as evidence?</vt:lpstr>
      <vt:lpstr>PowerPoint Presentation</vt:lpstr>
      <vt:lpstr>Arguments</vt:lpstr>
      <vt:lpstr>Five Classic Arguments</vt:lpstr>
      <vt:lpstr>Connecting Five Classic Arguments and Evidence</vt:lpstr>
      <vt:lpstr>Arguments &amp; Story Structures</vt:lpstr>
      <vt:lpstr>Story Structures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Tone and Tactics</vt:lpstr>
      <vt:lpstr>PowerPoint Presentation</vt:lpstr>
      <vt:lpstr>Audiences Have Attitudes</vt:lpstr>
      <vt:lpstr>The Core Design Team</vt:lpstr>
      <vt:lpstr>    </vt:lpstr>
      <vt:lpstr>Polarized</vt:lpstr>
      <vt:lpstr>Process for DSTL User</vt:lpstr>
      <vt:lpstr>Long Term Vision</vt:lpstr>
      <vt:lpstr>PowerPoint Presentation</vt:lpstr>
      <vt:lpstr>Dear Data: Visual Strategies for Developing Stories</vt:lpstr>
      <vt:lpstr>Counting  and What Counts</vt:lpstr>
      <vt:lpstr>Questions?  Thank you!</vt:lpstr>
      <vt:lpstr>References</vt:lpstr>
      <vt:lpstr>Image credits</vt:lpstr>
      <vt:lpstr>More by Kate McDowell and Collaborators</vt:lpstr>
      <vt:lpstr>Collaborator 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McDowell, Kathleen</dc:creator>
  <cp:lastModifiedBy>McDowell, Kathleen</cp:lastModifiedBy>
  <cp:revision>132</cp:revision>
  <cp:lastPrinted>2020-12-16T15:53:12Z</cp:lastPrinted>
  <dcterms:created xsi:type="dcterms:W3CDTF">2020-12-15T18:13:35Z</dcterms:created>
  <dcterms:modified xsi:type="dcterms:W3CDTF">2023-05-24T12:20:39Z</dcterms:modified>
</cp:coreProperties>
</file>