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9"/>
  </p:notesMasterIdLst>
  <p:sldIdLst>
    <p:sldId id="3158" r:id="rId5"/>
    <p:sldId id="257" r:id="rId6"/>
    <p:sldId id="3159" r:id="rId7"/>
    <p:sldId id="283" r:id="rId8"/>
    <p:sldId id="295" r:id="rId9"/>
    <p:sldId id="268" r:id="rId10"/>
    <p:sldId id="259" r:id="rId11"/>
    <p:sldId id="260" r:id="rId12"/>
    <p:sldId id="269" r:id="rId13"/>
    <p:sldId id="265" r:id="rId14"/>
    <p:sldId id="267" r:id="rId15"/>
    <p:sldId id="3160" r:id="rId16"/>
    <p:sldId id="266" r:id="rId17"/>
    <p:sldId id="282" r:id="rId18"/>
    <p:sldId id="273" r:id="rId19"/>
    <p:sldId id="291" r:id="rId20"/>
    <p:sldId id="3161" r:id="rId21"/>
    <p:sldId id="285" r:id="rId22"/>
    <p:sldId id="296" r:id="rId23"/>
    <p:sldId id="294" r:id="rId24"/>
    <p:sldId id="292" r:id="rId25"/>
    <p:sldId id="293" r:id="rId26"/>
    <p:sldId id="274" r:id="rId27"/>
    <p:sldId id="288" r:id="rId28"/>
    <p:sldId id="286" r:id="rId29"/>
    <p:sldId id="287" r:id="rId30"/>
    <p:sldId id="289" r:id="rId31"/>
    <p:sldId id="281" r:id="rId32"/>
    <p:sldId id="297" r:id="rId33"/>
    <p:sldId id="3162" r:id="rId34"/>
    <p:sldId id="275" r:id="rId35"/>
    <p:sldId id="298" r:id="rId36"/>
    <p:sldId id="299" r:id="rId37"/>
    <p:sldId id="276"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04D"/>
    <a:srgbClr val="7EDA57"/>
    <a:srgbClr val="38B6FF"/>
    <a:srgbClr val="FF66C4"/>
    <a:srgbClr val="8C52FF"/>
    <a:srgbClr val="68E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B1570-1C44-4DCB-B862-8304D776EAD1}" v="91" dt="2023-04-03T14:45:13.387"/>
    <p1510:client id="{39BA0F85-888E-D0FF-2E33-0B5A2B1702A0}" v="1" dt="2023-04-03T17:37:59.018"/>
    <p1510:client id="{5E2AAFDC-1AB5-45DD-9BE7-1FA530DB3141}" v="19" dt="2023-04-04T03:58:29.845"/>
    <p1510:client id="{92AC06BB-936A-4DA3-BB68-F2BE86B6B497}" v="1" dt="2023-04-03T21:33:53.105"/>
    <p1510:client id="{AF9D0D69-7D62-D223-9CB1-E8DD78C7979F}" v="87" dt="2023-04-03T21:32:02.850"/>
    <p1510:client id="{D855B0AE-6B35-FEDB-6602-83ADDA67199D}" v="17" dt="2023-04-04T00:11:21.959"/>
    <p1510:client id="{D8F638D3-AF86-4434-932E-2D72638AFF12}" v="11" vWet="16" dt="2023-04-04T13:07:40.865"/>
    <p1510:client id="{E31609AF-38BA-4E32-A84E-F4DC606979A4}" v="2" dt="2023-04-03T17:34:42.311"/>
    <p1510:client id="{F4C58DCD-A2B4-6A69-54BB-6AE529204A78}" v="3" dt="2023-04-04T13:07:42.220"/>
    <p1510:client id="{FD2316D0-7505-43B5-ADDA-2DF925224B9B}" v="131" dt="2023-04-03T15:19:27.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90"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1182C9-5D92-43C8-ADF2-A0FDC096340D}" type="datetimeFigureOut">
              <a:t>6/16/2023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241DB-72E4-4E24-AEAB-46E27D526BAD}" type="slidenum">
              <a:t>‹#›</a:t>
            </a:fld>
            <a:endParaRPr lang="en-US"/>
          </a:p>
        </p:txBody>
      </p:sp>
    </p:spTree>
    <p:extLst>
      <p:ext uri="{BB962C8B-B14F-4D97-AF65-F5344CB8AC3E}">
        <p14:creationId xmlns:p14="http://schemas.microsoft.com/office/powerpoint/2010/main" val="199866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7292">
              <a:defRPr/>
            </a:pPr>
            <a:r>
              <a:rPr lang="en-US" sz="1200" i="1"/>
              <a:t>&lt;Set Skype to Busy/Presenting&gt;</a:t>
            </a:r>
          </a:p>
          <a:p>
            <a:pPr defTabSz="1287292">
              <a:defRPr/>
            </a:pPr>
            <a:r>
              <a:rPr lang="en-US" sz="1200" i="1"/>
              <a:t>&lt;Give presenters co-host permissions&gt;</a:t>
            </a:r>
          </a:p>
          <a:p>
            <a:pPr marL="0" marR="0" lvl="0" indent="0" algn="l" defTabSz="1287292" rtl="0" eaLnBrk="1" fontAlgn="auto" latinLnBrk="0" hangingPunct="1">
              <a:lnSpc>
                <a:spcPct val="100000"/>
              </a:lnSpc>
              <a:spcBef>
                <a:spcPts val="0"/>
              </a:spcBef>
              <a:spcAft>
                <a:spcPts val="0"/>
              </a:spcAft>
              <a:buClrTx/>
              <a:buSzTx/>
              <a:buFontTx/>
              <a:buNone/>
              <a:tabLst/>
              <a:defRPr/>
            </a:pPr>
            <a:r>
              <a:rPr lang="en-US" sz="1200" i="1"/>
              <a:t>&lt;Watch for access issues (RT and email)&gt;</a:t>
            </a:r>
          </a:p>
          <a:p>
            <a:r>
              <a:rPr lang="en-US" sz="1200" i="1"/>
              <a:t>&lt;Ice breaker&gt;</a:t>
            </a:r>
          </a:p>
          <a:p>
            <a:r>
              <a:rPr lang="en-US" sz="1200" i="1"/>
              <a:t>&lt;Start recording&gt;</a:t>
            </a:r>
          </a:p>
          <a:p>
            <a:endParaRPr lang="en-US" sz="1200" i="1"/>
          </a:p>
          <a:p>
            <a:endParaRPr lang="en-US" sz="1200" i="1"/>
          </a:p>
          <a:p>
            <a:r>
              <a:rPr lang="en-US" sz="1200"/>
              <a:t>&lt;NS - Welcome&gt;</a:t>
            </a:r>
          </a:p>
          <a:p>
            <a:r>
              <a:rPr lang="en-US" sz="1200"/>
              <a:t>Hello everyone, I’m Nicole Swanson at CARLI, the Consortium of Academic and Research Libraries in Illinois and I’m joined by presenters Tammie Busch, </a:t>
            </a:r>
            <a:r>
              <a:rPr lang="en-US" sz="1800">
                <a:effectLst/>
                <a:latin typeface="Calibri" panose="020F0502020204030204" pitchFamily="34" charset="0"/>
                <a:ea typeface="Calibri" panose="020F0502020204030204" pitchFamily="34" charset="0"/>
              </a:rPr>
              <a:t>Calvin Carson, </a:t>
            </a:r>
            <a:r>
              <a:rPr lang="en-US" sz="1200"/>
              <a:t>Lora Del Rio, Jacob Del Rio, Elizabeth </a:t>
            </a:r>
            <a:r>
              <a:rPr lang="en-US" sz="1200" err="1"/>
              <a:t>Kamper</a:t>
            </a:r>
            <a:r>
              <a:rPr lang="en-US" sz="1200"/>
              <a:t>, Shelly McDavid, and Simone Williams for this Professional Development Alliance event</a:t>
            </a:r>
            <a:r>
              <a:rPr lang="en-US" sz="1200" b="1"/>
              <a:t> “Intentionally Recruiting for Diversity in Librarianship: Reflections on a Year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amazing Southern Illinois University Edwardsville team is in year two of their wonderful </a:t>
            </a:r>
            <a:r>
              <a:rPr lang="en-US" b="0" i="0">
                <a:solidFill>
                  <a:srgbClr val="262402"/>
                </a:solidFill>
                <a:effectLst/>
                <a:latin typeface="Verdana" panose="020B0604030504040204" pitchFamily="34" charset="0"/>
              </a:rPr>
              <a:t>Diverse Librarianship Career Training and Education Program, and in just a minute we will all get to hear how year two is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defTabSz="1287292">
              <a:defRPr/>
            </a:pPr>
            <a:r>
              <a:rPr lang="en-US" sz="1200"/>
              <a:t>First, a few reminders:</a:t>
            </a:r>
          </a:p>
          <a:p>
            <a:pPr marL="171450" indent="-171450" defTabSz="1287292">
              <a:buFont typeface="Arial" panose="020B0604020202020204" pitchFamily="34" charset="0"/>
              <a:buChar char="•"/>
              <a:defRPr/>
            </a:pPr>
            <a:r>
              <a:rPr lang="en-US" sz="1200" i="0"/>
              <a:t>Please ensure your microphones are muted.</a:t>
            </a:r>
          </a:p>
          <a:p>
            <a:pPr marL="171450" indent="-171450" defTabSz="1287292">
              <a:buFont typeface="Arial" panose="020B0604020202020204" pitchFamily="34" charset="0"/>
              <a:buChar char="•"/>
              <a:defRPr/>
            </a:pPr>
            <a:r>
              <a:rPr lang="en-US" sz="1200" i="0"/>
              <a:t>We are recording the program today and will share it with attendees afterwards. </a:t>
            </a:r>
          </a:p>
          <a:p>
            <a:pPr marL="171450" marR="0" lvl="0" indent="-171450" algn="l" defTabSz="12872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a:t>Questions and comments are welcome throughout the program via the chat box or by unmuting. If you are unmuting, please also share your video if you are able. It helps those of us who benefit from lip reading.</a:t>
            </a:r>
          </a:p>
          <a:p>
            <a:pPr marL="171450" indent="-171450" defTabSz="1287292">
              <a:buFont typeface="Arial" panose="020B0604020202020204" pitchFamily="34" charset="0"/>
              <a:buChar char="•"/>
              <a:defRPr/>
            </a:pPr>
            <a:r>
              <a:rPr lang="en-US" sz="1200" i="0"/>
              <a:t>The Show Captions icon at the bottom of the Zoom window will display subtitles at the bottom of your screen. Select the icon’s arrow menu to view the full transcript. </a:t>
            </a:r>
          </a:p>
          <a:p>
            <a:pPr marL="171450" indent="-171450" defTabSz="1287292">
              <a:buFont typeface="Arial" panose="020B0604020202020204" pitchFamily="34" charset="0"/>
              <a:buChar char="•"/>
              <a:defRPr/>
            </a:pPr>
            <a:endParaRPr lang="en-US" sz="1200" i="0"/>
          </a:p>
          <a:p>
            <a:pPr marL="0" indent="0" defTabSz="1287292">
              <a:buFont typeface="Arial" panose="020B0604020202020204" pitchFamily="34" charset="0"/>
              <a:buNone/>
              <a:defRPr/>
            </a:pPr>
            <a:r>
              <a:rPr lang="en-US" sz="1200" i="0"/>
              <a:t>At this time, I’d like to hand the presentation over to our wonderful presenters. Thank you so much for being with us today!</a:t>
            </a:r>
          </a:p>
          <a:p>
            <a:pPr marL="0" indent="0" defTabSz="1287292">
              <a:buFont typeface="Arial" panose="020B0604020202020204" pitchFamily="34" charset="0"/>
              <a:buNone/>
              <a:defRPr/>
            </a:pPr>
            <a:endParaRPr lang="en-US" sz="1200" i="0"/>
          </a:p>
          <a:p>
            <a:pPr marL="0" indent="0" defTabSz="1287292">
              <a:buFont typeface="Arial" panose="020B0604020202020204" pitchFamily="34" charset="0"/>
              <a:buNone/>
              <a:defRPr/>
            </a:pPr>
            <a:r>
              <a:rPr lang="en-US" sz="1200" i="0"/>
              <a:t>&lt;Speakers give introductions&gt;</a:t>
            </a:r>
          </a:p>
          <a:p>
            <a:r>
              <a:rPr lang="en-US" sz="1200" i="1"/>
              <a:t>&lt;Program&gt;</a:t>
            </a:r>
          </a:p>
          <a:p>
            <a:endParaRPr lang="en-US" sz="1200" i="1"/>
          </a:p>
          <a:p>
            <a:r>
              <a:rPr lang="en-US" sz="1200" i="1"/>
              <a:t>&lt;Nicole: Thank </a:t>
            </a:r>
            <a:r>
              <a:rPr lang="en-US" sz="1200" i="1" err="1"/>
              <a:t>yous</a:t>
            </a:r>
            <a:r>
              <a:rPr lang="en-US" sz="1200" i="1"/>
              <a:t>&gt; </a:t>
            </a:r>
          </a:p>
          <a:p>
            <a:r>
              <a:rPr lang="en-US" sz="1200"/>
              <a:t>Thank you for Tammie, </a:t>
            </a:r>
            <a:r>
              <a:rPr lang="en-US" sz="1800">
                <a:effectLst/>
                <a:latin typeface="Calibri" panose="020F0502020204030204" pitchFamily="34" charset="0"/>
                <a:ea typeface="Calibri" panose="020F0502020204030204" pitchFamily="34" charset="0"/>
              </a:rPr>
              <a:t>Calvin, </a:t>
            </a:r>
            <a:r>
              <a:rPr lang="en-US" sz="1200"/>
              <a:t>Lora, Jacob, Elizabeth, Shelly, and Simone for sharing an update on year two of the </a:t>
            </a:r>
            <a:r>
              <a:rPr lang="en-US" b="0" i="0">
                <a:solidFill>
                  <a:srgbClr val="262402"/>
                </a:solidFill>
                <a:effectLst/>
                <a:latin typeface="Verdana" panose="020B0604030504040204" pitchFamily="34" charset="0"/>
              </a:rPr>
              <a:t>Diverse Librarianship Career Training and Education Program! Also, thank you to everyone for joining and sharing your questions and comments. </a:t>
            </a:r>
          </a:p>
          <a:p>
            <a:endParaRPr lang="en-US" sz="1200"/>
          </a:p>
          <a:p>
            <a:r>
              <a:rPr lang="en-US" sz="1200"/>
              <a:t>I will be sending an email shortly with links to a survey as well as where the recording will be made available. </a:t>
            </a:r>
            <a:endParaRPr lang="en-US" sz="1200" i="1"/>
          </a:p>
          <a:p>
            <a:endParaRPr lang="en-US" sz="1200" i="1"/>
          </a:p>
          <a:p>
            <a:r>
              <a:rPr lang="en-US" sz="1200"/>
              <a:t>Have a wonderful rest of your day everyone</a:t>
            </a:r>
            <a:r>
              <a:rPr lang="en-US" sz="1200" i="0"/>
              <a:t>!</a:t>
            </a:r>
            <a:endParaRPr lang="en-US" sz="1200" i="1"/>
          </a:p>
          <a:p>
            <a:endParaRPr lang="en-US"/>
          </a:p>
        </p:txBody>
      </p:sp>
    </p:spTree>
    <p:extLst>
      <p:ext uri="{BB962C8B-B14F-4D97-AF65-F5344CB8AC3E}">
        <p14:creationId xmlns:p14="http://schemas.microsoft.com/office/powerpoint/2010/main" val="254277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Program Goals</a:t>
            </a:r>
          </a:p>
          <a:p>
            <a:pPr marL="628650" lvl="1" indent="-171450">
              <a:lnSpc>
                <a:spcPct val="90000"/>
              </a:lnSpc>
              <a:spcBef>
                <a:spcPts val="500"/>
              </a:spcBef>
              <a:buFont typeface="Arial"/>
              <a:buChar char="•"/>
            </a:pPr>
            <a:r>
              <a:rPr lang="en-US"/>
              <a:t>Recruit two cohorts of five high school seniors from diverse and underrepresented backgrounds </a:t>
            </a:r>
            <a:endParaRPr lang="en-US">
              <a:cs typeface="Calibri"/>
            </a:endParaRPr>
          </a:p>
          <a:p>
            <a:pPr marL="628650" lvl="1" indent="-171450">
              <a:lnSpc>
                <a:spcPct val="90000"/>
              </a:lnSpc>
              <a:spcBef>
                <a:spcPts val="500"/>
              </a:spcBef>
              <a:buFont typeface="Arial"/>
              <a:buChar char="•"/>
            </a:pPr>
            <a:r>
              <a:rPr lang="en-US"/>
              <a:t>Partner with library/cultural organizations </a:t>
            </a:r>
            <a:endParaRPr lang="en-US">
              <a:cs typeface="Calibri"/>
            </a:endParaRPr>
          </a:p>
          <a:p>
            <a:pPr marL="628650" lvl="1" indent="-171450">
              <a:lnSpc>
                <a:spcPct val="90000"/>
              </a:lnSpc>
              <a:spcBef>
                <a:spcPts val="500"/>
              </a:spcBef>
              <a:buFont typeface="Arial"/>
              <a:buChar char="•"/>
            </a:pPr>
            <a:r>
              <a:rPr lang="en-US"/>
              <a:t>Mentor cohort students; encourage them to pursue library careers </a:t>
            </a:r>
            <a:endParaRPr lang="en-US">
              <a:cs typeface="Calibri"/>
            </a:endParaRPr>
          </a:p>
          <a:p>
            <a:pPr marL="628650" lvl="1" indent="-171450">
              <a:lnSpc>
                <a:spcPct val="90000"/>
              </a:lnSpc>
              <a:spcBef>
                <a:spcPts val="500"/>
              </a:spcBef>
              <a:buFont typeface="Arial"/>
              <a:buChar char="•"/>
            </a:pPr>
            <a:r>
              <a:rPr lang="en-US"/>
              <a:t>Cohort students attend ALA Conference </a:t>
            </a:r>
            <a:endParaRPr lang="en-US">
              <a:cs typeface="Calibri"/>
            </a:endParaRPr>
          </a:p>
          <a:p>
            <a:pPr marL="628650" lvl="1" indent="-171450">
              <a:lnSpc>
                <a:spcPct val="90000"/>
              </a:lnSpc>
              <a:spcBef>
                <a:spcPts val="500"/>
              </a:spcBef>
              <a:buFont typeface="Arial"/>
              <a:buChar char="•"/>
            </a:pPr>
            <a:r>
              <a:rPr lang="en-US"/>
              <a:t>Develop &amp; Disseminate Toolkit</a:t>
            </a:r>
            <a:endParaRPr lang="en-US">
              <a:cs typeface="Calibri"/>
            </a:endParaRPr>
          </a:p>
        </p:txBody>
      </p:sp>
      <p:sp>
        <p:nvSpPr>
          <p:cNvPr id="4" name="Slide Number Placeholder 3"/>
          <p:cNvSpPr>
            <a:spLocks noGrp="1"/>
          </p:cNvSpPr>
          <p:nvPr>
            <p:ph type="sldNum" sz="quarter" idx="5"/>
          </p:nvPr>
        </p:nvSpPr>
        <p:spPr/>
        <p:txBody>
          <a:bodyPr/>
          <a:lstStyle/>
          <a:p>
            <a:fld id="{CD1241DB-72E4-4E24-AEAB-46E27D526BAD}" type="slidenum">
              <a:rPr lang="en-US" smtClean="0"/>
              <a:t>28</a:t>
            </a:fld>
            <a:endParaRPr lang="en-US"/>
          </a:p>
        </p:txBody>
      </p:sp>
    </p:spTree>
    <p:extLst>
      <p:ext uri="{BB962C8B-B14F-4D97-AF65-F5344CB8AC3E}">
        <p14:creationId xmlns:p14="http://schemas.microsoft.com/office/powerpoint/2010/main" val="27745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Program Goals</a:t>
            </a:r>
          </a:p>
          <a:p>
            <a:pPr marL="628650" lvl="1" indent="-171450">
              <a:lnSpc>
                <a:spcPct val="90000"/>
              </a:lnSpc>
              <a:spcBef>
                <a:spcPts val="500"/>
              </a:spcBef>
              <a:buFont typeface="Arial"/>
              <a:buChar char="•"/>
            </a:pPr>
            <a:r>
              <a:rPr lang="en-US"/>
              <a:t>Recruit two cohorts of five high school seniors from diverse and underrepresented backgrounds </a:t>
            </a:r>
            <a:endParaRPr lang="en-US">
              <a:cs typeface="Calibri"/>
            </a:endParaRPr>
          </a:p>
          <a:p>
            <a:pPr marL="628650" lvl="1" indent="-171450">
              <a:lnSpc>
                <a:spcPct val="90000"/>
              </a:lnSpc>
              <a:spcBef>
                <a:spcPts val="500"/>
              </a:spcBef>
              <a:buFont typeface="Arial"/>
              <a:buChar char="•"/>
            </a:pPr>
            <a:r>
              <a:rPr lang="en-US"/>
              <a:t>Partner with library/cultural organizations </a:t>
            </a:r>
            <a:endParaRPr lang="en-US">
              <a:cs typeface="Calibri"/>
            </a:endParaRPr>
          </a:p>
          <a:p>
            <a:pPr marL="628650" lvl="1" indent="-171450">
              <a:lnSpc>
                <a:spcPct val="90000"/>
              </a:lnSpc>
              <a:spcBef>
                <a:spcPts val="500"/>
              </a:spcBef>
              <a:buFont typeface="Arial"/>
              <a:buChar char="•"/>
            </a:pPr>
            <a:r>
              <a:rPr lang="en-US"/>
              <a:t>Mentor cohort students; encourage them to pursue library careers </a:t>
            </a:r>
            <a:endParaRPr lang="en-US">
              <a:cs typeface="Calibri"/>
            </a:endParaRPr>
          </a:p>
          <a:p>
            <a:pPr marL="628650" lvl="1" indent="-171450">
              <a:lnSpc>
                <a:spcPct val="90000"/>
              </a:lnSpc>
              <a:spcBef>
                <a:spcPts val="500"/>
              </a:spcBef>
              <a:buFont typeface="Arial"/>
              <a:buChar char="•"/>
            </a:pPr>
            <a:r>
              <a:rPr lang="en-US"/>
              <a:t>Cohort students attend ALA Conference </a:t>
            </a:r>
            <a:endParaRPr lang="en-US">
              <a:cs typeface="Calibri"/>
            </a:endParaRPr>
          </a:p>
          <a:p>
            <a:pPr marL="628650" lvl="1" indent="-171450">
              <a:lnSpc>
                <a:spcPct val="90000"/>
              </a:lnSpc>
              <a:spcBef>
                <a:spcPts val="500"/>
              </a:spcBef>
              <a:buFont typeface="Arial"/>
              <a:buChar char="•"/>
            </a:pPr>
            <a:r>
              <a:rPr lang="en-US"/>
              <a:t>Develop &amp; Disseminate Toolkit</a:t>
            </a:r>
            <a:endParaRPr lang="en-US">
              <a:cs typeface="Calibri"/>
            </a:endParaRPr>
          </a:p>
        </p:txBody>
      </p:sp>
      <p:sp>
        <p:nvSpPr>
          <p:cNvPr id="4" name="Slide Number Placeholder 3"/>
          <p:cNvSpPr>
            <a:spLocks noGrp="1"/>
          </p:cNvSpPr>
          <p:nvPr>
            <p:ph type="sldNum" sz="quarter" idx="5"/>
          </p:nvPr>
        </p:nvSpPr>
        <p:spPr/>
        <p:txBody>
          <a:bodyPr/>
          <a:lstStyle/>
          <a:p>
            <a:fld id="{CD1241DB-72E4-4E24-AEAB-46E27D526BAD}" type="slidenum">
              <a:rPr lang="en-US" smtClean="0"/>
              <a:t>29</a:t>
            </a:fld>
            <a:endParaRPr lang="en-US"/>
          </a:p>
        </p:txBody>
      </p:sp>
    </p:spTree>
    <p:extLst>
      <p:ext uri="{BB962C8B-B14F-4D97-AF65-F5344CB8AC3E}">
        <p14:creationId xmlns:p14="http://schemas.microsoft.com/office/powerpoint/2010/main" val="45733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CB14-B520-53F9-CC1B-39EF722F39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977043-0577-878B-A351-C451D65FF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9898BD-B054-A02E-73C8-4AA51DD3B1BA}"/>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5" name="Footer Placeholder 4">
            <a:extLst>
              <a:ext uri="{FF2B5EF4-FFF2-40B4-BE49-F238E27FC236}">
                <a16:creationId xmlns:a16="http://schemas.microsoft.com/office/drawing/2014/main" id="{04132EBE-97D8-8BD2-AB76-9C7075905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5A36B5-0CAB-D31B-5012-70BA0BC89567}"/>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239527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B810C-99C0-EE4B-094A-44A84D1209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644F37-283C-F246-FC14-A1C80BA7E3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7B804-094A-0F1C-4832-2E9E3AF51764}"/>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5" name="Footer Placeholder 4">
            <a:extLst>
              <a:ext uri="{FF2B5EF4-FFF2-40B4-BE49-F238E27FC236}">
                <a16:creationId xmlns:a16="http://schemas.microsoft.com/office/drawing/2014/main" id="{23356DD7-E37B-92CE-3BD4-8E5813FCC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4A702-A767-D171-9303-C112B7001F00}"/>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2961475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BC0BF3-8E6B-F9BC-D5A3-0CA0A7AD00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9E6B71-2713-22A2-C3FF-E1240634CD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3286B-8FE4-2504-C09D-EBB2F5CC1145}"/>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5" name="Footer Placeholder 4">
            <a:extLst>
              <a:ext uri="{FF2B5EF4-FFF2-40B4-BE49-F238E27FC236}">
                <a16:creationId xmlns:a16="http://schemas.microsoft.com/office/drawing/2014/main" id="{9BAB36D8-36FA-DBB4-0A04-BE6249863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CDED1-A115-C78A-F2DD-068DD37D7317}"/>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1989494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Rectangle 6"/>
          <p:cNvSpPr/>
          <p:nvPr/>
        </p:nvSpPr>
        <p:spPr>
          <a:xfrm>
            <a:off x="0" y="4895850"/>
            <a:ext cx="12192000" cy="15128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latin typeface="Arial" panose="020B0604020202020204" pitchFamily="34" charset="0"/>
              </a:rPr>
              <a:t> </a:t>
            </a:r>
          </a:p>
        </p:txBody>
      </p:sp>
      <p:sp>
        <p:nvSpPr>
          <p:cNvPr id="2" name="Picture Placeholder 8"/>
          <p:cNvSpPr>
            <a:spLocks noGrp="1"/>
          </p:cNvSpPr>
          <p:nvPr>
            <p:ph type="pic" sz="quarter" idx="10"/>
          </p:nvPr>
        </p:nvSpPr>
        <p:spPr>
          <a:xfrm>
            <a:off x="0" y="1"/>
            <a:ext cx="12192000" cy="4895272"/>
          </a:xfrm>
        </p:spPr>
        <p:txBody>
          <a:bodyPr rtlCol="0">
            <a:normAutofit/>
          </a:bodyPr>
          <a:lstStyle/>
          <a:p>
            <a:pPr lvl="0"/>
            <a:r>
              <a:rPr lang="en-US" noProof="0"/>
              <a:t>Drag picture to placeholder or click icon to add</a:t>
            </a:r>
          </a:p>
        </p:txBody>
      </p:sp>
      <p:sp>
        <p:nvSpPr>
          <p:cNvPr id="5" name="Title 1"/>
          <p:cNvSpPr>
            <a:spLocks noGrp="1"/>
          </p:cNvSpPr>
          <p:nvPr>
            <p:ph type="title"/>
          </p:nvPr>
        </p:nvSpPr>
        <p:spPr>
          <a:xfrm>
            <a:off x="1339274" y="5323455"/>
            <a:ext cx="9698181" cy="1362075"/>
          </a:xfrm>
        </p:spPr>
        <p:txBody>
          <a:bodyPr anchor="t">
            <a:normAutofit/>
          </a:bodyPr>
          <a:lstStyle>
            <a:lvl1pPr algn="l">
              <a:defRPr sz="2800" b="1" cap="all">
                <a:solidFill>
                  <a:schemeClr val="bg2"/>
                </a:solidFill>
              </a:defRPr>
            </a:lvl1pPr>
          </a:lstStyle>
          <a:p>
            <a:r>
              <a:rPr lang="en-US"/>
              <a:t>Click to edit Master title style</a:t>
            </a:r>
          </a:p>
        </p:txBody>
      </p:sp>
      <p:sp>
        <p:nvSpPr>
          <p:cNvPr id="6" name="Text Placeholder 2"/>
          <p:cNvSpPr>
            <a:spLocks noGrp="1"/>
          </p:cNvSpPr>
          <p:nvPr>
            <p:ph type="body" idx="1"/>
          </p:nvPr>
        </p:nvSpPr>
        <p:spPr>
          <a:xfrm>
            <a:off x="1339273" y="4504306"/>
            <a:ext cx="9987011" cy="819148"/>
          </a:xfrm>
        </p:spPr>
        <p:txBody>
          <a:bodyPr anchor="b">
            <a:normAutofit/>
          </a:bodyPr>
          <a:lstStyle>
            <a:lvl1pPr marL="0" indent="0">
              <a:buNone/>
              <a:defRPr sz="16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4840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424-90B7-10B0-8208-227F2BD5F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CA18F-154E-4B47-6E97-911AA6BA5A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0E8EB-61BE-FD35-A606-150169BC9408}"/>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5" name="Footer Placeholder 4">
            <a:extLst>
              <a:ext uri="{FF2B5EF4-FFF2-40B4-BE49-F238E27FC236}">
                <a16:creationId xmlns:a16="http://schemas.microsoft.com/office/drawing/2014/main" id="{1509D1F1-EBB6-2F83-A81C-4BD7A1177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9F313-A48D-C1C0-CCCA-B80998B4F295}"/>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1397644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CEEE-BC80-4ABB-BA27-A33D499C49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C32B20-D12B-2835-2465-B6BA72E35F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CFEAB0-A747-6B6A-3A2F-4F35DFD80CBB}"/>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5" name="Footer Placeholder 4">
            <a:extLst>
              <a:ext uri="{FF2B5EF4-FFF2-40B4-BE49-F238E27FC236}">
                <a16:creationId xmlns:a16="http://schemas.microsoft.com/office/drawing/2014/main" id="{D200C749-E6A8-C4D7-592C-EC891DD64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C7162-A8C6-3D7C-45D6-C6138F7C31C7}"/>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2070706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EEC3-C5BC-B0DA-196D-6CE19E0BD0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C40F0-B738-6DAE-3BA3-1A626EC090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7A5DC6-EACC-F302-12B5-0320196B9D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F0B073-231E-74C2-78F7-D2AEEC74AECA}"/>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6" name="Footer Placeholder 5">
            <a:extLst>
              <a:ext uri="{FF2B5EF4-FFF2-40B4-BE49-F238E27FC236}">
                <a16:creationId xmlns:a16="http://schemas.microsoft.com/office/drawing/2014/main" id="{D82AD140-84EC-11B6-BD53-90C4F2A90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C4FC42-34C2-D32E-9619-2BD07FF298C6}"/>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29130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C083-5D70-3679-0D20-BFFD207040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0DBF0B-8563-0EBB-9049-DB88DA7DD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C16305-F6AA-A7A2-7760-983211A493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552690-63A2-BE25-41DE-33C5DC1FB6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CA895C-4664-BE93-7A63-8F76ADDC4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9F9D4C-9977-95AA-D911-D7F58E599F98}"/>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8" name="Footer Placeholder 7">
            <a:extLst>
              <a:ext uri="{FF2B5EF4-FFF2-40B4-BE49-F238E27FC236}">
                <a16:creationId xmlns:a16="http://schemas.microsoft.com/office/drawing/2014/main" id="{D9056394-8BC7-3A7A-AAA4-D8FC0FE733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FF211-C937-7B22-8AB9-D13BA323993F}"/>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169691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92BE-9CAA-48FF-B979-80554CED21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397983-FEEF-9F56-3D5D-E2FA48CD33C7}"/>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4" name="Footer Placeholder 3">
            <a:extLst>
              <a:ext uri="{FF2B5EF4-FFF2-40B4-BE49-F238E27FC236}">
                <a16:creationId xmlns:a16="http://schemas.microsoft.com/office/drawing/2014/main" id="{AFE35317-9A97-B9C6-3D6C-ECF890C982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A05C61-7B64-8E3B-EA88-724B95C2B865}"/>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219005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72EF8D-5FC6-CA18-88F6-89DEAB75065B}"/>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3" name="Footer Placeholder 2">
            <a:extLst>
              <a:ext uri="{FF2B5EF4-FFF2-40B4-BE49-F238E27FC236}">
                <a16:creationId xmlns:a16="http://schemas.microsoft.com/office/drawing/2014/main" id="{F815C38F-9FDB-FA1D-153C-F88056110A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E89999-6056-6C43-6CFF-FBDDC2FDBD71}"/>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69236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8F81-23F5-ABE0-CE81-829535EB4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5B4C3C-11E7-F2A0-1FAA-6D2FCB6A09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5F8BAB-6E4A-8902-90DA-4A0A67B63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0EADD-D30F-E693-B07D-F2938033B6D1}"/>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6" name="Footer Placeholder 5">
            <a:extLst>
              <a:ext uri="{FF2B5EF4-FFF2-40B4-BE49-F238E27FC236}">
                <a16:creationId xmlns:a16="http://schemas.microsoft.com/office/drawing/2014/main" id="{292F1AC2-2A57-B5E0-D2AD-1D827A1E71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46294-54C6-9E3B-DAB9-F2818975EE5A}"/>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4205356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A5C2-F897-78A4-65F9-9157CDA8B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E968AE-3940-3214-C4B5-02F1BD23AF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F6C35-EE74-7653-0220-0A57B6442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24D533-4BE9-2875-F24C-18CB45E79879}"/>
              </a:ext>
            </a:extLst>
          </p:cNvPr>
          <p:cNvSpPr>
            <a:spLocks noGrp="1"/>
          </p:cNvSpPr>
          <p:nvPr>
            <p:ph type="dt" sz="half" idx="10"/>
          </p:nvPr>
        </p:nvSpPr>
        <p:spPr/>
        <p:txBody>
          <a:bodyPr/>
          <a:lstStyle/>
          <a:p>
            <a:fld id="{960A282E-B6D8-EC4F-A5BF-C50A4A5FC92A}" type="datetimeFigureOut">
              <a:rPr lang="en-US" smtClean="0"/>
              <a:t>6/16/2023</a:t>
            </a:fld>
            <a:endParaRPr lang="en-US"/>
          </a:p>
        </p:txBody>
      </p:sp>
      <p:sp>
        <p:nvSpPr>
          <p:cNvPr id="6" name="Footer Placeholder 5">
            <a:extLst>
              <a:ext uri="{FF2B5EF4-FFF2-40B4-BE49-F238E27FC236}">
                <a16:creationId xmlns:a16="http://schemas.microsoft.com/office/drawing/2014/main" id="{60AB8B44-B749-8C0D-D07B-0F1B1E995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7D491-EA52-5F3A-3DB7-0E6A00E3CCD4}"/>
              </a:ext>
            </a:extLst>
          </p:cNvPr>
          <p:cNvSpPr>
            <a:spLocks noGrp="1"/>
          </p:cNvSpPr>
          <p:nvPr>
            <p:ph type="sldNum" sz="quarter" idx="12"/>
          </p:nvPr>
        </p:nvSpPr>
        <p:spPr/>
        <p:txBody>
          <a:bodyPr/>
          <a:lstStyle/>
          <a:p>
            <a:fld id="{97406FF4-39C4-A540-882C-AF9129DB87B3}" type="slidenum">
              <a:rPr lang="en-US" smtClean="0"/>
              <a:t>‹#›</a:t>
            </a:fld>
            <a:endParaRPr lang="en-US"/>
          </a:p>
        </p:txBody>
      </p:sp>
    </p:spTree>
    <p:extLst>
      <p:ext uri="{BB962C8B-B14F-4D97-AF65-F5344CB8AC3E}">
        <p14:creationId xmlns:p14="http://schemas.microsoft.com/office/powerpoint/2010/main" val="2708088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84AF41-55FB-70FF-7398-0DA2767A4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30B96A-2FE9-8CDF-8EE0-FFD1142634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AA7B8-F2A9-3BBE-EEED-3E35BBA9FF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0A282E-B6D8-EC4F-A5BF-C50A4A5FC92A}" type="datetimeFigureOut">
              <a:rPr lang="en-US" smtClean="0"/>
              <a:t>6/16/2023</a:t>
            </a:fld>
            <a:endParaRPr lang="en-US"/>
          </a:p>
        </p:txBody>
      </p:sp>
      <p:sp>
        <p:nvSpPr>
          <p:cNvPr id="5" name="Footer Placeholder 4">
            <a:extLst>
              <a:ext uri="{FF2B5EF4-FFF2-40B4-BE49-F238E27FC236}">
                <a16:creationId xmlns:a16="http://schemas.microsoft.com/office/drawing/2014/main" id="{67AB2AC0-8828-12D7-66CF-6E54D9B60C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5326FD-2637-4CA4-E2CF-89560DD798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406FF4-39C4-A540-882C-AF9129DB87B3}" type="slidenum">
              <a:rPr lang="en-US" smtClean="0"/>
              <a:t>‹#›</a:t>
            </a:fld>
            <a:endParaRPr lang="en-US"/>
          </a:p>
        </p:txBody>
      </p:sp>
    </p:spTree>
    <p:extLst>
      <p:ext uri="{BB962C8B-B14F-4D97-AF65-F5344CB8AC3E}">
        <p14:creationId xmlns:p14="http://schemas.microsoft.com/office/powerpoint/2010/main" val="19592859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10.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https://www.ala.org/advocacy/diversity/workforcedevelopment/recruitmentfordiversity" TargetMode="Externa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iris.siue.edu/dlcte/"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imls.gov/sites/default/files/publications/documents/imlspositioningreport.pdf"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8124D4F-39E9-CB14-98BA-C04E3B9E43FD}"/>
              </a:ext>
            </a:extLst>
          </p:cNvPr>
          <p:cNvSpPr txBox="1">
            <a:spLocks/>
          </p:cNvSpPr>
          <p:nvPr/>
        </p:nvSpPr>
        <p:spPr>
          <a:xfrm>
            <a:off x="0" y="6500255"/>
            <a:ext cx="12192000" cy="378857"/>
          </a:xfrm>
          <a:prstGeom prst="rect">
            <a:avLst/>
          </a:prstGeom>
          <a:solidFill>
            <a:srgbClr val="432147"/>
          </a:solidFill>
        </p:spPr>
        <p:txBody>
          <a:bodyPr vert="horz" lIns="91440" tIns="45720" rIns="91440" bIns="45720" rtlCol="0" anchor="t">
            <a:normAutofit fontScale="32500" lnSpcReduction="20000"/>
          </a:bodyPr>
          <a:lstStyle>
            <a:lvl1pPr algn="l" defTabSz="914400" rtl="0" eaLnBrk="1" latinLnBrk="0" hangingPunct="1">
              <a:lnSpc>
                <a:spcPct val="90000"/>
              </a:lnSpc>
              <a:spcBef>
                <a:spcPct val="0"/>
              </a:spcBef>
              <a:buNone/>
              <a:defRPr sz="2800" b="1" kern="1200" cap="all">
                <a:solidFill>
                  <a:schemeClr val="bg2"/>
                </a:solidFill>
                <a:latin typeface="+mj-lt"/>
                <a:ea typeface="+mj-ea"/>
                <a:cs typeface="+mj-cs"/>
              </a:defRPr>
            </a:lvl1pPr>
          </a:lstStyle>
          <a:p>
            <a:br>
              <a:rPr lang="en-US" sz="3600">
                <a:solidFill>
                  <a:schemeClr val="bg1"/>
                </a:solidFill>
                <a:latin typeface="Georgia Pro" panose="020B0604020202020204" pitchFamily="18" charset="0"/>
                <a:cs typeface="Calibri" panose="020F0502020204030204" pitchFamily="34" charset="0"/>
              </a:rPr>
            </a:br>
            <a:endParaRPr lang="en-US" sz="360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F3058F8-6761-8432-ACE7-880D10AF185D}"/>
              </a:ext>
            </a:extLst>
          </p:cNvPr>
          <p:cNvSpPr/>
          <p:nvPr/>
        </p:nvSpPr>
        <p:spPr>
          <a:xfrm>
            <a:off x="0" y="1"/>
            <a:ext cx="12192000" cy="9706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Times New Roman"/>
            </a:endParaRPr>
          </a:p>
        </p:txBody>
      </p:sp>
      <p:pic>
        <p:nvPicPr>
          <p:cNvPr id="11" name="Picture 10" descr="Professional Development Alliance of Library Consortia logo">
            <a:extLst>
              <a:ext uri="{FF2B5EF4-FFF2-40B4-BE49-F238E27FC236}">
                <a16:creationId xmlns:a16="http://schemas.microsoft.com/office/drawing/2014/main" id="{0858C4FE-E39F-3E9B-9A92-1F984CB3BBAD}"/>
              </a:ext>
            </a:extLst>
          </p:cNvPr>
          <p:cNvPicPr>
            <a:picLocks noChangeAspect="1"/>
          </p:cNvPicPr>
          <p:nvPr/>
        </p:nvPicPr>
        <p:blipFill>
          <a:blip r:embed="rId3"/>
          <a:stretch>
            <a:fillRect/>
          </a:stretch>
        </p:blipFill>
        <p:spPr>
          <a:xfrm>
            <a:off x="9436917" y="1"/>
            <a:ext cx="2446019" cy="970642"/>
          </a:xfrm>
          <a:prstGeom prst="rect">
            <a:avLst/>
          </a:prstGeom>
        </p:spPr>
      </p:pic>
      <p:pic>
        <p:nvPicPr>
          <p:cNvPr id="13" name="Picture 12" descr="CARLI: Consortium of Academic and Research Libraries in Illinois logo.&#10;">
            <a:extLst>
              <a:ext uri="{FF2B5EF4-FFF2-40B4-BE49-F238E27FC236}">
                <a16:creationId xmlns:a16="http://schemas.microsoft.com/office/drawing/2014/main" id="{F06E6C8B-569A-9046-9555-6EA95B3B2F18}"/>
              </a:ext>
            </a:extLst>
          </p:cNvPr>
          <p:cNvPicPr>
            <a:picLocks noChangeAspect="1"/>
          </p:cNvPicPr>
          <p:nvPr/>
        </p:nvPicPr>
        <p:blipFill>
          <a:blip r:embed="rId4"/>
          <a:stretch>
            <a:fillRect/>
          </a:stretch>
        </p:blipFill>
        <p:spPr>
          <a:xfrm>
            <a:off x="275374" y="118031"/>
            <a:ext cx="4332333" cy="798062"/>
          </a:xfrm>
          <a:prstGeom prst="rect">
            <a:avLst/>
          </a:prstGeom>
        </p:spPr>
      </p:pic>
      <p:pic>
        <p:nvPicPr>
          <p:cNvPr id="3" name="Picture 2" descr="A picture of St. Louis Central Library interior entrance displaying first and second levels. First level has &quot;the net&quot; in white text on the orange-painted wall. Floor two includes book stacks. Tall windows with natural light are at the entrance. ">
            <a:extLst>
              <a:ext uri="{FF2B5EF4-FFF2-40B4-BE49-F238E27FC236}">
                <a16:creationId xmlns:a16="http://schemas.microsoft.com/office/drawing/2014/main" id="{03CFA25E-AA4B-30DC-2B76-0A9DCA21CBF0}"/>
              </a:ext>
            </a:extLst>
          </p:cNvPr>
          <p:cNvPicPr>
            <a:picLocks noChangeAspect="1"/>
          </p:cNvPicPr>
          <p:nvPr/>
        </p:nvPicPr>
        <p:blipFill rotWithShape="1">
          <a:blip r:embed="rId5"/>
          <a:srcRect l="7499" t="21274" r="10729" b="51816"/>
          <a:stretch/>
        </p:blipFill>
        <p:spPr>
          <a:xfrm>
            <a:off x="0" y="980168"/>
            <a:ext cx="12192000" cy="5520087"/>
          </a:xfrm>
          <a:prstGeom prst="rect">
            <a:avLst/>
          </a:prstGeom>
          <a:ln>
            <a:solidFill>
              <a:schemeClr val="accent1"/>
            </a:solidFill>
          </a:ln>
        </p:spPr>
      </p:pic>
      <p:sp>
        <p:nvSpPr>
          <p:cNvPr id="6" name="TextBox 5">
            <a:extLst>
              <a:ext uri="{FF2B5EF4-FFF2-40B4-BE49-F238E27FC236}">
                <a16:creationId xmlns:a16="http://schemas.microsoft.com/office/drawing/2014/main" id="{1F12FD8F-B223-B670-2A6B-0D0198E29D34}"/>
              </a:ext>
            </a:extLst>
          </p:cNvPr>
          <p:cNvSpPr txBox="1"/>
          <p:nvPr/>
        </p:nvSpPr>
        <p:spPr>
          <a:xfrm>
            <a:off x="1351917" y="6509780"/>
            <a:ext cx="7951650" cy="369332"/>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1E8DF"/>
                </a:solidFill>
                <a:effectLst/>
                <a:uLnTx/>
                <a:uFillTx/>
                <a:latin typeface="Georgia Pro" panose="02040502050405020303" pitchFamily="18" charset="0"/>
                <a:ea typeface="ＭＳ Ｐゴシック" charset="0"/>
                <a:cs typeface="Calibri" panose="020F0502020204030204" pitchFamily="34" charset="0"/>
              </a:rPr>
              <a:t>Zoom’s live </a:t>
            </a:r>
            <a:r>
              <a:rPr lang="en-US" sz="1800" b="1">
                <a:solidFill>
                  <a:srgbClr val="F1E8DF"/>
                </a:solidFill>
                <a:latin typeface="Georgia Pro" panose="02040502050405020303" pitchFamily="18" charset="0"/>
                <a:ea typeface="ＭＳ Ｐゴシック" charset="0"/>
                <a:cs typeface="Calibri" panose="020F0502020204030204" pitchFamily="34" charset="0"/>
              </a:rPr>
              <a:t>t</a:t>
            </a:r>
            <a:r>
              <a:rPr kumimoji="0" lang="en-US" sz="1800" b="1" i="0" u="none" strike="noStrike" kern="1200" cap="none" spc="0" normalizeH="0" baseline="0" noProof="0" err="1">
                <a:ln>
                  <a:noFill/>
                </a:ln>
                <a:solidFill>
                  <a:srgbClr val="F1E8DF"/>
                </a:solidFill>
                <a:effectLst/>
                <a:uLnTx/>
                <a:uFillTx/>
                <a:latin typeface="Georgia Pro" panose="02040502050405020303" pitchFamily="18" charset="0"/>
                <a:ea typeface="ＭＳ Ｐゴシック" charset="0"/>
                <a:cs typeface="Calibri" panose="020F0502020204030204" pitchFamily="34" charset="0"/>
              </a:rPr>
              <a:t>ranscript</a:t>
            </a:r>
            <a:r>
              <a:rPr kumimoji="0" lang="en-US" sz="1800" b="1" i="0" u="none" strike="noStrike" kern="1200" cap="none" spc="0" normalizeH="0" baseline="0" noProof="0">
                <a:ln>
                  <a:noFill/>
                </a:ln>
                <a:solidFill>
                  <a:srgbClr val="F1E8DF"/>
                </a:solidFill>
                <a:effectLst/>
                <a:uLnTx/>
                <a:uFillTx/>
                <a:latin typeface="Georgia Pro" panose="02040502050405020303" pitchFamily="18" charset="0"/>
                <a:ea typeface="ＭＳ Ｐゴシック" charset="0"/>
                <a:cs typeface="Calibri" panose="020F0502020204030204" pitchFamily="34" charset="0"/>
              </a:rPr>
              <a:t> is available on the Show Captions menu.</a:t>
            </a:r>
          </a:p>
        </p:txBody>
      </p:sp>
      <p:sp>
        <p:nvSpPr>
          <p:cNvPr id="19" name="Title 2">
            <a:extLst>
              <a:ext uri="{FF2B5EF4-FFF2-40B4-BE49-F238E27FC236}">
                <a16:creationId xmlns:a16="http://schemas.microsoft.com/office/drawing/2014/main" id="{EE9A46BF-9D00-5432-00A4-4B749D788CF0}"/>
              </a:ext>
            </a:extLst>
          </p:cNvPr>
          <p:cNvSpPr>
            <a:spLocks noGrp="1"/>
          </p:cNvSpPr>
          <p:nvPr>
            <p:ph type="title"/>
          </p:nvPr>
        </p:nvSpPr>
        <p:spPr>
          <a:xfrm>
            <a:off x="0" y="2551790"/>
            <a:ext cx="8782050" cy="2859454"/>
          </a:xfrm>
          <a:solidFill>
            <a:srgbClr val="432147"/>
          </a:solidFill>
        </p:spPr>
        <p:txBody>
          <a:bodyPr>
            <a:normAutofit/>
          </a:bodyPr>
          <a:lstStyle/>
          <a:p>
            <a:br>
              <a:rPr lang="en-US" sz="3600">
                <a:solidFill>
                  <a:schemeClr val="bg1"/>
                </a:solidFill>
                <a:latin typeface="Georgia Pro" panose="020B0604020202020204" pitchFamily="18" charset="0"/>
                <a:cs typeface="Calibri" panose="020F0502020204030204" pitchFamily="34" charset="0"/>
              </a:rPr>
            </a:br>
            <a:r>
              <a:rPr lang="en-US" sz="3600" b="1">
                <a:solidFill>
                  <a:schemeClr val="bg1"/>
                </a:solidFill>
                <a:latin typeface="Arial" panose="020B0604020202020204" pitchFamily="34" charset="0"/>
                <a:cs typeface="Arial" panose="020B0604020202020204" pitchFamily="34" charset="0"/>
              </a:rPr>
              <a:t>Intentionally Recruiting </a:t>
            </a:r>
            <a:br>
              <a:rPr lang="en-US" sz="3600" b="1">
                <a:solidFill>
                  <a:schemeClr val="bg1"/>
                </a:solidFill>
                <a:latin typeface="Arial" panose="020B0604020202020204" pitchFamily="34" charset="0"/>
                <a:cs typeface="Arial" panose="020B0604020202020204" pitchFamily="34" charset="0"/>
              </a:rPr>
            </a:br>
            <a:r>
              <a:rPr lang="en-US" sz="3600" b="1">
                <a:solidFill>
                  <a:schemeClr val="bg1"/>
                </a:solidFill>
                <a:latin typeface="Arial" panose="020B0604020202020204" pitchFamily="34" charset="0"/>
                <a:cs typeface="Arial" panose="020B0604020202020204" pitchFamily="34" charset="0"/>
              </a:rPr>
              <a:t>for Diversity in Librarianship: Reflections on a Year Later</a:t>
            </a:r>
            <a:endParaRPr lang="en-US" sz="36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86E510B-A5D8-FB52-1BD3-7B58BC4C5982}"/>
              </a:ext>
            </a:extLst>
          </p:cNvPr>
          <p:cNvSpPr txBox="1"/>
          <p:nvPr/>
        </p:nvSpPr>
        <p:spPr>
          <a:xfrm>
            <a:off x="9303567" y="5802348"/>
            <a:ext cx="3145836" cy="646331"/>
          </a:xfrm>
          <a:prstGeom prst="rect">
            <a:avLst/>
          </a:prstGeom>
          <a:noFill/>
        </p:spPr>
        <p:txBody>
          <a:bodyPr wrap="square">
            <a:spAutoFit/>
          </a:bodyPr>
          <a:lstStyle/>
          <a:p>
            <a:r>
              <a:rPr lang="en-US">
                <a:solidFill>
                  <a:schemeClr val="bg1"/>
                </a:solidFill>
                <a:latin typeface="Times New Roman" panose="02020603050405020304" pitchFamily="18" charset="0"/>
                <a:cs typeface="Times New Roman" panose="02020603050405020304" pitchFamily="18" charset="0"/>
              </a:rPr>
              <a:t>"St Louis Central Library" by Jonathan </a:t>
            </a:r>
            <a:r>
              <a:rPr lang="en-US" err="1">
                <a:solidFill>
                  <a:schemeClr val="bg1"/>
                </a:solidFill>
                <a:latin typeface="Times New Roman" panose="02020603050405020304" pitchFamily="18" charset="0"/>
                <a:cs typeface="Times New Roman" panose="02020603050405020304" pitchFamily="18" charset="0"/>
              </a:rPr>
              <a:t>Cutrer</a:t>
            </a:r>
            <a:r>
              <a:rPr lang="en-US">
                <a:solidFill>
                  <a:schemeClr val="bg1"/>
                </a:solidFill>
                <a:latin typeface="Times New Roman" panose="02020603050405020304" pitchFamily="18" charset="0"/>
                <a:cs typeface="Times New Roman" panose="02020603050405020304" pitchFamily="18" charset="0"/>
              </a:rPr>
              <a:t> CC BY 2.0</a:t>
            </a:r>
          </a:p>
        </p:txBody>
      </p:sp>
    </p:spTree>
    <p:extLst>
      <p:ext uri="{BB962C8B-B14F-4D97-AF65-F5344CB8AC3E}">
        <p14:creationId xmlns:p14="http://schemas.microsoft.com/office/powerpoint/2010/main" val="799763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913A7-93D1-EAF5-9CD9-8FD47CF8201C}"/>
              </a:ext>
            </a:extLst>
          </p:cNvPr>
          <p:cNvSpPr/>
          <p:nvPr/>
        </p:nvSpPr>
        <p:spPr>
          <a:xfrm>
            <a:off x="0" y="3027212"/>
            <a:ext cx="12192000" cy="3830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937322-579C-0A46-F952-A146C0D4B8F8}"/>
              </a:ext>
            </a:extLst>
          </p:cNvPr>
          <p:cNvSpPr txBox="1"/>
          <p:nvPr/>
        </p:nvSpPr>
        <p:spPr>
          <a:xfrm>
            <a:off x="1290600" y="3285692"/>
            <a:ext cx="10221132" cy="3313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a:latin typeface="Helvetica Neue" panose="02000503000000020004" pitchFamily="2" charset="0"/>
                <a:ea typeface="Helvetica Neue" panose="02000503000000020004" pitchFamily="2" charset="0"/>
                <a:cs typeface="Helvetica Neue" panose="02000503000000020004" pitchFamily="2" charset="0"/>
              </a:rPr>
              <a:t>Goals:​</a:t>
            </a:r>
          </a:p>
          <a:p>
            <a:pPr marL="342900" indent="-342900">
              <a:lnSpc>
                <a:spcPct val="150000"/>
              </a:lnSpc>
              <a:buFont typeface="Arial"/>
              <a:buChar char="•"/>
            </a:pPr>
            <a:r>
              <a:rPr lang="en-US" sz="2000">
                <a:latin typeface="Helvetica Neue" panose="02000503000000020004" pitchFamily="2" charset="0"/>
                <a:ea typeface="Helvetica Neue" panose="02000503000000020004" pitchFamily="2" charset="0"/>
                <a:cs typeface="Helvetica Neue" panose="02000503000000020004" pitchFamily="2" charset="0"/>
              </a:rPr>
              <a:t>Recruit two cohorts of five high school seniors from diverse and underrepresented backgrounds​</a:t>
            </a:r>
          </a:p>
          <a:p>
            <a:pPr marL="342900" indent="-342900">
              <a:lnSpc>
                <a:spcPct val="150000"/>
              </a:lnSpc>
              <a:buFont typeface="Arial"/>
              <a:buChar char="•"/>
            </a:pPr>
            <a:r>
              <a:rPr lang="en-US" sz="2000">
                <a:latin typeface="Helvetica Neue" panose="02000503000000020004" pitchFamily="2" charset="0"/>
                <a:ea typeface="Helvetica Neue" panose="02000503000000020004" pitchFamily="2" charset="0"/>
                <a:cs typeface="Helvetica Neue" panose="02000503000000020004" pitchFamily="2" charset="0"/>
              </a:rPr>
              <a:t>Partner with library/cultural organizations​</a:t>
            </a:r>
          </a:p>
          <a:p>
            <a:pPr marL="342900" indent="-342900">
              <a:lnSpc>
                <a:spcPct val="150000"/>
              </a:lnSpc>
              <a:buFont typeface="Arial"/>
              <a:buChar char="•"/>
            </a:pPr>
            <a:r>
              <a:rPr lang="en-US" sz="2000">
                <a:latin typeface="Helvetica Neue" panose="02000503000000020004" pitchFamily="2" charset="0"/>
                <a:ea typeface="Helvetica Neue" panose="02000503000000020004" pitchFamily="2" charset="0"/>
                <a:cs typeface="Helvetica Neue" panose="02000503000000020004" pitchFamily="2" charset="0"/>
              </a:rPr>
              <a:t>Mentor cohort students; encourage them to pursue library careers​</a:t>
            </a:r>
          </a:p>
          <a:p>
            <a:pPr marL="342900" indent="-342900">
              <a:lnSpc>
                <a:spcPct val="150000"/>
              </a:lnSpc>
              <a:buFont typeface="Arial"/>
              <a:buChar char="•"/>
            </a:pPr>
            <a:r>
              <a:rPr lang="en-US" sz="2000">
                <a:latin typeface="Helvetica Neue" panose="02000503000000020004" pitchFamily="2" charset="0"/>
                <a:ea typeface="Helvetica Neue" panose="02000503000000020004" pitchFamily="2" charset="0"/>
                <a:cs typeface="Helvetica Neue" panose="02000503000000020004" pitchFamily="2" charset="0"/>
              </a:rPr>
              <a:t>Cohort students attend ALA Conference​</a:t>
            </a:r>
          </a:p>
          <a:p>
            <a:pPr marL="342900" indent="-342900">
              <a:lnSpc>
                <a:spcPct val="150000"/>
              </a:lnSpc>
              <a:buFont typeface="Arial"/>
              <a:buChar char="•"/>
            </a:pPr>
            <a:r>
              <a:rPr lang="en-US" sz="2000">
                <a:latin typeface="Helvetica Neue" panose="02000503000000020004" pitchFamily="2" charset="0"/>
                <a:ea typeface="Helvetica Neue" panose="02000503000000020004" pitchFamily="2" charset="0"/>
                <a:cs typeface="Helvetica Neue" panose="02000503000000020004" pitchFamily="2" charset="0"/>
              </a:rPr>
              <a:t>Develop &amp; Disseminate Toolkit</a:t>
            </a:r>
          </a:p>
        </p:txBody>
      </p:sp>
      <p:pic>
        <p:nvPicPr>
          <p:cNvPr id="8" name="Picture 7" descr="DLCTE&#10;Diverse Librarianship Career Training &amp; Education&#10;&#10;DLCTE individual letters are in different colors. D is orange, L is pink, C is blue, T is green, E is purple.">
            <a:extLst>
              <a:ext uri="{FF2B5EF4-FFF2-40B4-BE49-F238E27FC236}">
                <a16:creationId xmlns:a16="http://schemas.microsoft.com/office/drawing/2014/main" id="{F4F6E838-5690-9717-931D-001450B2C0DA}"/>
              </a:ext>
            </a:extLst>
          </p:cNvPr>
          <p:cNvPicPr>
            <a:picLocks noChangeAspect="1"/>
          </p:cNvPicPr>
          <p:nvPr/>
        </p:nvPicPr>
        <p:blipFill>
          <a:blip r:embed="rId2"/>
          <a:stretch>
            <a:fillRect/>
          </a:stretch>
        </p:blipFill>
        <p:spPr>
          <a:xfrm>
            <a:off x="2876394" y="582622"/>
            <a:ext cx="6439212" cy="1887541"/>
          </a:xfrm>
          <a:prstGeom prst="rect">
            <a:avLst/>
          </a:prstGeom>
        </p:spPr>
      </p:pic>
    </p:spTree>
    <p:extLst>
      <p:ext uri="{BB962C8B-B14F-4D97-AF65-F5344CB8AC3E}">
        <p14:creationId xmlns:p14="http://schemas.microsoft.com/office/powerpoint/2010/main" val="4033392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3AC468-4C1F-C898-76AA-66A34B670B54}"/>
              </a:ext>
            </a:extLst>
          </p:cNvPr>
          <p:cNvSpPr/>
          <p:nvPr/>
        </p:nvSpPr>
        <p:spPr>
          <a:xfrm>
            <a:off x="0" y="0"/>
            <a:ext cx="12192000" cy="16906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7B445-E880-064F-B2EC-E9693E49363F}"/>
              </a:ext>
            </a:extLst>
          </p:cNvPr>
          <p:cNvSpPr>
            <a:spLocks noGrp="1"/>
          </p:cNvSpPr>
          <p:nvPr>
            <p:ph type="title"/>
          </p:nvPr>
        </p:nvSpPr>
        <p:spPr>
          <a:xfrm>
            <a:off x="906192" y="182562"/>
            <a:ext cx="9553832" cy="1325563"/>
          </a:xfrm>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What is CTE?</a:t>
            </a:r>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1221258" y="1822994"/>
            <a:ext cx="10132542" cy="4351338"/>
          </a:xfrm>
        </p:spPr>
        <p:txBody>
          <a:bodyPr vert="horz" lIns="91440" tIns="45720" rIns="91440" bIns="45720" rtlCol="0" anchor="t">
            <a:normAutofit/>
          </a:bodyPr>
          <a:lstStyle/>
          <a:p>
            <a:pPr>
              <a:lnSpc>
                <a:spcPct val="200000"/>
              </a:lnSpc>
            </a:pPr>
            <a:r>
              <a:rPr lang="en-US">
                <a:latin typeface="Helvetica Neue Light"/>
                <a:ea typeface="Helvetica Neue Light" panose="02000403000000020004" pitchFamily="2" charset="0"/>
              </a:rPr>
              <a:t>Career &amp; Technical Education</a:t>
            </a:r>
          </a:p>
          <a:p>
            <a:pPr>
              <a:lnSpc>
                <a:spcPct val="200000"/>
              </a:lnSpc>
            </a:pPr>
            <a:r>
              <a:rPr lang="en-US">
                <a:latin typeface="Helvetica Neue Light"/>
                <a:ea typeface="Helvetica Neue Light" panose="02000403000000020004" pitchFamily="2" charset="0"/>
              </a:rPr>
              <a:t>Programs similar to ours (within and outside of librarianship)</a:t>
            </a:r>
          </a:p>
          <a:p>
            <a:pPr lvl="1">
              <a:lnSpc>
                <a:spcPct val="200000"/>
              </a:lnSpc>
            </a:pPr>
            <a:r>
              <a:rPr lang="en-US">
                <a:latin typeface="Helvetica Neue Light"/>
                <a:ea typeface="Helvetica Neue Light" panose="02000403000000020004" pitchFamily="2" charset="0"/>
                <a:cs typeface="Calibri"/>
              </a:rPr>
              <a:t>Inclusive Internship Initiative</a:t>
            </a:r>
          </a:p>
          <a:p>
            <a:pPr lvl="1">
              <a:lnSpc>
                <a:spcPct val="200000"/>
              </a:lnSpc>
            </a:pPr>
            <a:r>
              <a:rPr lang="en-US">
                <a:latin typeface="Helvetica Neue Light"/>
                <a:ea typeface="Helvetica Neue Light" panose="02000403000000020004" pitchFamily="2" charset="0"/>
                <a:cs typeface="Calibri"/>
              </a:rPr>
              <a:t>Mentoring in Medicine</a:t>
            </a:r>
          </a:p>
        </p:txBody>
      </p:sp>
      <p:pic>
        <p:nvPicPr>
          <p:cNvPr id="5" name="Picture 4">
            <a:extLst>
              <a:ext uri="{FF2B5EF4-FFF2-40B4-BE49-F238E27FC236}">
                <a16:creationId xmlns:a16="http://schemas.microsoft.com/office/drawing/2014/main" id="{F13D6FDD-D0FD-7B87-3CD9-37049AEB162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60024" y="6253079"/>
            <a:ext cx="1537162" cy="355129"/>
          </a:xfrm>
          <a:prstGeom prst="rect">
            <a:avLst/>
          </a:prstGeom>
        </p:spPr>
      </p:pic>
    </p:spTree>
    <p:extLst>
      <p:ext uri="{BB962C8B-B14F-4D97-AF65-F5344CB8AC3E}">
        <p14:creationId xmlns:p14="http://schemas.microsoft.com/office/powerpoint/2010/main" val="633527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A5C92-0AE5-ABF3-F11E-39B4C707AD26}"/>
              </a:ext>
            </a:extLst>
          </p:cNvPr>
          <p:cNvSpPr/>
          <p:nvPr/>
        </p:nvSpPr>
        <p:spPr>
          <a:xfrm>
            <a:off x="0" y="-1"/>
            <a:ext cx="12192000" cy="43089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D476D-958A-B440-92DC-1F836B051556}"/>
              </a:ext>
            </a:extLst>
          </p:cNvPr>
          <p:cNvSpPr>
            <a:spLocks noGrp="1"/>
          </p:cNvSpPr>
          <p:nvPr>
            <p:ph type="ctrTitle"/>
          </p:nvPr>
        </p:nvSpPr>
        <p:spPr>
          <a:xfrm>
            <a:off x="720811" y="1764517"/>
            <a:ext cx="9144000" cy="2387600"/>
          </a:xfrm>
        </p:spPr>
        <p:txBody>
          <a:bodyPr>
            <a:normAutofit/>
          </a:bodyPr>
          <a:lstStyle/>
          <a:p>
            <a:pPr algn="l"/>
            <a:r>
              <a:rPr lang="en-US" dirty="0">
                <a:latin typeface="Arial"/>
                <a:cs typeface="Arial"/>
              </a:rPr>
              <a:t>Program Evolution</a:t>
            </a:r>
          </a:p>
        </p:txBody>
      </p:sp>
      <p:sp>
        <p:nvSpPr>
          <p:cNvPr id="3" name="Subtitle 2">
            <a:extLst>
              <a:ext uri="{FF2B5EF4-FFF2-40B4-BE49-F238E27FC236}">
                <a16:creationId xmlns:a16="http://schemas.microsoft.com/office/drawing/2014/main" id="{850ED800-39B4-AC4F-9161-451C4BC6AC16}"/>
              </a:ext>
            </a:extLst>
          </p:cNvPr>
          <p:cNvSpPr>
            <a:spLocks noGrp="1"/>
          </p:cNvSpPr>
          <p:nvPr>
            <p:ph type="subTitle" idx="1"/>
          </p:nvPr>
        </p:nvSpPr>
        <p:spPr>
          <a:xfrm>
            <a:off x="720811" y="4485626"/>
            <a:ext cx="9879724" cy="1019432"/>
          </a:xfrm>
        </p:spPr>
        <p:txBody>
          <a:bodyPr/>
          <a:lstStyle/>
          <a:p>
            <a:pPr algn="l"/>
            <a:r>
              <a:rPr lang="en-US">
                <a:latin typeface="Arial" panose="020B0604020202020204" pitchFamily="34" charset="0"/>
                <a:cs typeface="Arial" panose="020B0604020202020204" pitchFamily="34" charset="0"/>
              </a:rPr>
              <a:t>What we have learned over the past two years</a:t>
            </a:r>
          </a:p>
        </p:txBody>
      </p:sp>
      <p:sp>
        <p:nvSpPr>
          <p:cNvPr id="6" name="Rectangle 5">
            <a:extLst>
              <a:ext uri="{FF2B5EF4-FFF2-40B4-BE49-F238E27FC236}">
                <a16:creationId xmlns:a16="http://schemas.microsoft.com/office/drawing/2014/main" id="{AB3CA354-9F21-1213-0BD1-6C01B581351B}"/>
              </a:ext>
            </a:extLst>
          </p:cNvPr>
          <p:cNvSpPr/>
          <p:nvPr/>
        </p:nvSpPr>
        <p:spPr>
          <a:xfrm>
            <a:off x="12820" y="0"/>
            <a:ext cx="2737878" cy="389745"/>
          </a:xfrm>
          <a:prstGeom prst="rect">
            <a:avLst/>
          </a:prstGeom>
          <a:solidFill>
            <a:srgbClr val="FF9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C85B3D-0B36-51A3-F915-084A51315E5C}"/>
              </a:ext>
            </a:extLst>
          </p:cNvPr>
          <p:cNvSpPr/>
          <p:nvPr/>
        </p:nvSpPr>
        <p:spPr>
          <a:xfrm>
            <a:off x="2378768" y="0"/>
            <a:ext cx="2737878" cy="389745"/>
          </a:xfrm>
          <a:prstGeom prst="rect">
            <a:avLst/>
          </a:prstGeom>
          <a:solidFill>
            <a:srgbClr val="FF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A060E-A224-8223-ED46-A2CF8BC347AB}"/>
              </a:ext>
            </a:extLst>
          </p:cNvPr>
          <p:cNvSpPr/>
          <p:nvPr/>
        </p:nvSpPr>
        <p:spPr>
          <a:xfrm>
            <a:off x="4744716" y="-1"/>
            <a:ext cx="2737878" cy="389745"/>
          </a:xfrm>
          <a:prstGeom prst="rect">
            <a:avLst/>
          </a:prstGeom>
          <a:solidFill>
            <a:srgbClr val="38B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C3A42E-7A3C-C649-CE4B-9C3C9C93F541}"/>
              </a:ext>
            </a:extLst>
          </p:cNvPr>
          <p:cNvSpPr/>
          <p:nvPr/>
        </p:nvSpPr>
        <p:spPr>
          <a:xfrm>
            <a:off x="7099419" y="-1"/>
            <a:ext cx="2737878" cy="389745"/>
          </a:xfrm>
          <a:prstGeom prst="rect">
            <a:avLst/>
          </a:prstGeom>
          <a:solidFill>
            <a:srgbClr val="7ED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4AF148-6FE1-E4CE-DC1E-260C6CAE331E}"/>
              </a:ext>
            </a:extLst>
          </p:cNvPr>
          <p:cNvSpPr/>
          <p:nvPr/>
        </p:nvSpPr>
        <p:spPr>
          <a:xfrm>
            <a:off x="9454122" y="-1"/>
            <a:ext cx="2737878" cy="389745"/>
          </a:xfrm>
          <a:prstGeom prst="rect">
            <a:avLst/>
          </a:prstGeom>
          <a:solidFill>
            <a:srgbClr val="8C5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030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8B6BCA-BC21-3857-791B-BBD332F6C598}"/>
              </a:ext>
            </a:extLst>
          </p:cNvPr>
          <p:cNvSpPr/>
          <p:nvPr/>
        </p:nvSpPr>
        <p:spPr>
          <a:xfrm>
            <a:off x="7339914" y="-2"/>
            <a:ext cx="4852086"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CFD2962F-4C67-6A47-ABE0-41BD21D64FA5}"/>
              </a:ext>
            </a:extLst>
          </p:cNvPr>
          <p:cNvSpPr>
            <a:spLocks noGrp="1"/>
          </p:cNvSpPr>
          <p:nvPr>
            <p:ph sz="half" idx="1"/>
          </p:nvPr>
        </p:nvSpPr>
        <p:spPr>
          <a:xfrm>
            <a:off x="646671" y="1600402"/>
            <a:ext cx="6323755" cy="4351338"/>
          </a:xfrm>
        </p:spPr>
        <p:txBody>
          <a:bodyPr>
            <a:noAutofit/>
          </a:bodyPr>
          <a:lstStyle/>
          <a:p>
            <a:pPr marL="0" indent="0">
              <a:buNone/>
            </a:pPr>
            <a:r>
              <a:rPr lang="en-US" sz="2400" b="1" dirty="0">
                <a:latin typeface="Helvetica Neue Light" panose="02000403000000020004" pitchFamily="2" charset="0"/>
                <a:ea typeface="Helvetica Neue Light" panose="02000403000000020004" pitchFamily="2" charset="0"/>
                <a:cs typeface="Arial"/>
              </a:rPr>
              <a:t>Lessons Learned: </a:t>
            </a:r>
          </a:p>
          <a:p>
            <a:r>
              <a:rPr lang="en-US" sz="2400" dirty="0">
                <a:latin typeface="Helvetica Neue Light" panose="02000403000000020004" pitchFamily="2" charset="0"/>
                <a:ea typeface="Helvetica Neue Light" panose="02000403000000020004" pitchFamily="2" charset="0"/>
                <a:cs typeface="Arial"/>
              </a:rPr>
              <a:t>support from IMLS</a:t>
            </a:r>
          </a:p>
          <a:p>
            <a:r>
              <a:rPr lang="en-US" sz="2400" dirty="0">
                <a:latin typeface="Helvetica Neue Light" panose="02000403000000020004" pitchFamily="2" charset="0"/>
                <a:ea typeface="Helvetica Neue Light" panose="02000403000000020004" pitchFamily="2" charset="0"/>
                <a:cs typeface="Arial"/>
              </a:rPr>
              <a:t>recruiting students AND parents</a:t>
            </a:r>
          </a:p>
          <a:p>
            <a:r>
              <a:rPr lang="en-US" sz="2400" dirty="0">
                <a:latin typeface="Helvetica Neue Light" panose="02000403000000020004" pitchFamily="2" charset="0"/>
                <a:ea typeface="Helvetica Neue Light" panose="02000403000000020004" pitchFamily="2" charset="0"/>
                <a:cs typeface="Arial"/>
              </a:rPr>
              <a:t>begin recruitment in spring</a:t>
            </a:r>
          </a:p>
          <a:p>
            <a:r>
              <a:rPr lang="en-US" sz="2400" dirty="0">
                <a:latin typeface="Helvetica Neue Light" panose="02000403000000020004" pitchFamily="2" charset="0"/>
                <a:ea typeface="Helvetica Neue Light" panose="02000403000000020004" pitchFamily="2" charset="0"/>
                <a:cs typeface="Arial"/>
              </a:rPr>
              <a:t>generational differences</a:t>
            </a:r>
          </a:p>
          <a:p>
            <a:r>
              <a:rPr lang="en-US" sz="2400" dirty="0">
                <a:latin typeface="Helvetica Neue Light" panose="02000403000000020004" pitchFamily="2" charset="0"/>
                <a:ea typeface="Helvetica Neue Light" panose="02000403000000020004" pitchFamily="2" charset="0"/>
                <a:cs typeface="Arial"/>
              </a:rPr>
              <a:t>be aware that students may not go into the profession after program participation</a:t>
            </a:r>
          </a:p>
          <a:p>
            <a:r>
              <a:rPr lang="en-US" sz="2400" dirty="0">
                <a:latin typeface="Helvetica Neue Light" panose="02000403000000020004" pitchFamily="2" charset="0"/>
                <a:ea typeface="Helvetica Neue Light" panose="02000403000000020004" pitchFamily="2" charset="0"/>
                <a:cs typeface="Arial"/>
              </a:rPr>
              <a:t>be flexible to help educate cohort students if interested in other career paths </a:t>
            </a:r>
            <a:endParaRPr lang="en-US" sz="2400" dirty="0">
              <a:latin typeface="Helvetica Neue Light" panose="02000403000000020004" pitchFamily="2" charset="0"/>
              <a:ea typeface="Helvetica Neue Light" panose="02000403000000020004" pitchFamily="2" charset="0"/>
            </a:endParaRPr>
          </a:p>
        </p:txBody>
      </p:sp>
      <p:sp>
        <p:nvSpPr>
          <p:cNvPr id="4" name="Content Placeholder 3">
            <a:extLst>
              <a:ext uri="{FF2B5EF4-FFF2-40B4-BE49-F238E27FC236}">
                <a16:creationId xmlns:a16="http://schemas.microsoft.com/office/drawing/2014/main" id="{6539D152-D789-B24F-8F7D-5500AF69DB68}"/>
              </a:ext>
            </a:extLst>
          </p:cNvPr>
          <p:cNvSpPr>
            <a:spLocks noGrp="1"/>
          </p:cNvSpPr>
          <p:nvPr>
            <p:ph sz="half" idx="2"/>
          </p:nvPr>
        </p:nvSpPr>
        <p:spPr>
          <a:xfrm>
            <a:off x="7734104" y="618805"/>
            <a:ext cx="4263082" cy="5811838"/>
          </a:xfrm>
        </p:spPr>
        <p:txBody>
          <a:bodyPr>
            <a:noAutofit/>
          </a:bodyPr>
          <a:lstStyle/>
          <a:p>
            <a:pPr marL="0" indent="0">
              <a:buNone/>
            </a:pPr>
            <a:r>
              <a:rPr lang="en-US" sz="2000" dirty="0">
                <a:latin typeface="Helvetica Neue" panose="02000503000000020004" pitchFamily="2" charset="0"/>
                <a:ea typeface="Helvetica Neue" panose="02000503000000020004" pitchFamily="2" charset="0"/>
                <a:cs typeface="Helvetica Neue" panose="02000503000000020004" pitchFamily="2" charset="0"/>
              </a:rPr>
              <a:t>Obstacles: </a:t>
            </a:r>
          </a:p>
          <a:p>
            <a:pPr>
              <a:lnSpc>
                <a:spcPct val="150000"/>
              </a:lnSpc>
            </a:pPr>
            <a:r>
              <a:rPr lang="en-US" sz="2000" dirty="0">
                <a:latin typeface="Helvetica Neue" panose="02000503000000020004" pitchFamily="2" charset="0"/>
                <a:ea typeface="Helvetica Neue" panose="02000503000000020004" pitchFamily="2" charset="0"/>
                <a:cs typeface="Helvetica Neue" panose="02000503000000020004" pitchFamily="2" charset="0"/>
              </a:rPr>
              <a:t>award notification</a:t>
            </a:r>
          </a:p>
          <a:p>
            <a:pPr>
              <a:lnSpc>
                <a:spcPct val="150000"/>
              </a:lnSpc>
            </a:pPr>
            <a:r>
              <a:rPr lang="en-US" sz="2000" dirty="0">
                <a:latin typeface="Helvetica Neue" panose="02000503000000020004" pitchFamily="2" charset="0"/>
                <a:ea typeface="Helvetica Neue" panose="02000503000000020004" pitchFamily="2" charset="0"/>
                <a:cs typeface="Helvetica Neue" panose="02000503000000020004" pitchFamily="2" charset="0"/>
              </a:rPr>
              <a:t>recruiting</a:t>
            </a:r>
          </a:p>
          <a:p>
            <a:pPr>
              <a:lnSpc>
                <a:spcPct val="150000"/>
              </a:lnSpc>
            </a:pPr>
            <a:r>
              <a:rPr lang="en-US" sz="2000" dirty="0">
                <a:latin typeface="Helvetica Neue" panose="02000503000000020004" pitchFamily="2" charset="0"/>
                <a:ea typeface="Helvetica Neue" panose="02000503000000020004" pitchFamily="2" charset="0"/>
                <a:cs typeface="Helvetica Neue" panose="02000503000000020004" pitchFamily="2" charset="0"/>
              </a:rPr>
              <a:t>parental involvement</a:t>
            </a:r>
          </a:p>
          <a:p>
            <a:pPr>
              <a:lnSpc>
                <a:spcPct val="150000"/>
              </a:lnSpc>
            </a:pPr>
            <a:r>
              <a:rPr lang="en-US" sz="2000" dirty="0">
                <a:latin typeface="Helvetica Neue" panose="02000503000000020004" pitchFamily="2" charset="0"/>
                <a:ea typeface="Helvetica Neue" panose="02000503000000020004" pitchFamily="2" charset="0"/>
                <a:cs typeface="Helvetica Neue" panose="02000503000000020004" pitchFamily="2" charset="0"/>
              </a:rPr>
              <a:t>delayed start</a:t>
            </a:r>
          </a:p>
          <a:p>
            <a:pPr>
              <a:lnSpc>
                <a:spcPct val="150000"/>
              </a:lnSpc>
            </a:pPr>
            <a:r>
              <a:rPr lang="en-US" sz="2000" dirty="0">
                <a:latin typeface="Helvetica Neue" panose="02000503000000020004" pitchFamily="2" charset="0"/>
                <a:ea typeface="Helvetica Neue" panose="02000503000000020004" pitchFamily="2" charset="0"/>
                <a:cs typeface="Helvetica Neue" panose="02000503000000020004" pitchFamily="2" charset="0"/>
              </a:rPr>
              <a:t>students may not engage or be interested in the program like expected</a:t>
            </a:r>
          </a:p>
          <a:p>
            <a:pPr>
              <a:lnSpc>
                <a:spcPct val="150000"/>
              </a:lnSpc>
            </a:pPr>
            <a:r>
              <a:rPr lang="en-US" sz="2000" dirty="0">
                <a:latin typeface="Helvetica Neue" panose="02000503000000020004" pitchFamily="2" charset="0"/>
                <a:ea typeface="Helvetica Neue" panose="02000503000000020004" pitchFamily="2" charset="0"/>
                <a:cs typeface="Helvetica Neue" panose="02000503000000020004" pitchFamily="2" charset="0"/>
              </a:rPr>
              <a:t>paying students through grant</a:t>
            </a:r>
          </a:p>
        </p:txBody>
      </p:sp>
      <p:pic>
        <p:nvPicPr>
          <p:cNvPr id="6" name="Picture 5">
            <a:extLst>
              <a:ext uri="{FF2B5EF4-FFF2-40B4-BE49-F238E27FC236}">
                <a16:creationId xmlns:a16="http://schemas.microsoft.com/office/drawing/2014/main" id="{3CB83694-80FB-C301-3329-1956F390BD9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60024" y="6253079"/>
            <a:ext cx="1537162" cy="355129"/>
          </a:xfrm>
          <a:prstGeom prst="rect">
            <a:avLst/>
          </a:prstGeom>
        </p:spPr>
      </p:pic>
      <p:sp>
        <p:nvSpPr>
          <p:cNvPr id="10" name="Title 1">
            <a:extLst>
              <a:ext uri="{FF2B5EF4-FFF2-40B4-BE49-F238E27FC236}">
                <a16:creationId xmlns:a16="http://schemas.microsoft.com/office/drawing/2014/main" id="{213B63A2-7B8D-3118-2330-3A80EF96F49E}"/>
              </a:ext>
            </a:extLst>
          </p:cNvPr>
          <p:cNvSpPr>
            <a:spLocks noGrp="1"/>
          </p:cNvSpPr>
          <p:nvPr>
            <p:ph type="title"/>
          </p:nvPr>
        </p:nvSpPr>
        <p:spPr>
          <a:xfrm>
            <a:off x="278930" y="94957"/>
            <a:ext cx="6501714" cy="1325563"/>
          </a:xfrm>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Year One Growing Pains</a:t>
            </a:r>
          </a:p>
        </p:txBody>
      </p:sp>
    </p:spTree>
    <p:extLst>
      <p:ext uri="{BB962C8B-B14F-4D97-AF65-F5344CB8AC3E}">
        <p14:creationId xmlns:p14="http://schemas.microsoft.com/office/powerpoint/2010/main" val="2700889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B2C739-5212-57E6-72D2-047A5EABA1EE}"/>
              </a:ext>
            </a:extLst>
          </p:cNvPr>
          <p:cNvSpPr/>
          <p:nvPr/>
        </p:nvSpPr>
        <p:spPr>
          <a:xfrm>
            <a:off x="7339914" y="-2"/>
            <a:ext cx="4852086"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838A3C-A27C-0641-BD8C-474873AD2CA3}"/>
              </a:ext>
            </a:extLst>
          </p:cNvPr>
          <p:cNvSpPr>
            <a:spLocks noGrp="1"/>
          </p:cNvSpPr>
          <p:nvPr>
            <p:ph type="title"/>
          </p:nvPr>
        </p:nvSpPr>
        <p:spPr>
          <a:xfrm>
            <a:off x="278930" y="94957"/>
            <a:ext cx="6501714" cy="1325563"/>
          </a:xfrm>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Year Two Growing Pains</a:t>
            </a:r>
          </a:p>
        </p:txBody>
      </p:sp>
      <p:sp>
        <p:nvSpPr>
          <p:cNvPr id="9" name="Content Placeholder 8">
            <a:extLst>
              <a:ext uri="{FF2B5EF4-FFF2-40B4-BE49-F238E27FC236}">
                <a16:creationId xmlns:a16="http://schemas.microsoft.com/office/drawing/2014/main" id="{CFD2962F-4C67-6A47-ABE0-41BD21D64FA5}"/>
              </a:ext>
            </a:extLst>
          </p:cNvPr>
          <p:cNvSpPr>
            <a:spLocks noGrp="1"/>
          </p:cNvSpPr>
          <p:nvPr>
            <p:ph sz="half" idx="1"/>
          </p:nvPr>
        </p:nvSpPr>
        <p:spPr>
          <a:xfrm>
            <a:off x="642004" y="1590430"/>
            <a:ext cx="6501714" cy="4351338"/>
          </a:xfrm>
        </p:spPr>
        <p:txBody>
          <a:bodyPr vert="horz" lIns="91440" tIns="45720" rIns="91440" bIns="45720" rtlCol="0" anchor="t">
            <a:noAutofit/>
          </a:bodyPr>
          <a:lstStyle/>
          <a:p>
            <a:pPr marL="0" indent="0">
              <a:buNone/>
            </a:pPr>
            <a:r>
              <a:rPr lang="en-US" sz="2400" b="1">
                <a:latin typeface="Helvetica Neue Light"/>
                <a:ea typeface="Helvetica Neue Light" panose="02000403000000020004" pitchFamily="2" charset="0"/>
                <a:cs typeface="Arial"/>
              </a:rPr>
              <a:t>Lessons Learned:</a:t>
            </a:r>
          </a:p>
          <a:p>
            <a:pPr marL="347345" indent="-223520"/>
            <a:r>
              <a:rPr lang="en-US" sz="2400">
                <a:latin typeface="Helvetica Neue Light"/>
                <a:ea typeface="Helvetica Neue Light" panose="02000403000000020004" pitchFamily="2" charset="0"/>
                <a:cs typeface="Arial"/>
              </a:rPr>
              <a:t>begin recruitment in spring</a:t>
            </a:r>
          </a:p>
          <a:p>
            <a:pPr marL="347345" indent="-223520"/>
            <a:r>
              <a:rPr lang="en-US" sz="2400">
                <a:latin typeface="Helvetica Neue Light"/>
                <a:ea typeface="Helvetica Neue Light" panose="02000403000000020004" pitchFamily="2" charset="0"/>
                <a:cs typeface="Arial"/>
              </a:rPr>
              <a:t>workplace proximity to high school</a:t>
            </a:r>
          </a:p>
          <a:p>
            <a:pPr marL="347345" indent="-223520"/>
            <a:r>
              <a:rPr lang="en-US" sz="2400">
                <a:latin typeface="Helvetica Neue Light"/>
                <a:ea typeface="Helvetica Neue Light" panose="02000403000000020004" pitchFamily="2" charset="0"/>
                <a:cs typeface="Arial"/>
              </a:rPr>
              <a:t>clear guidelines on paycheck timeline</a:t>
            </a:r>
          </a:p>
          <a:p>
            <a:pPr marL="347345" indent="-223520"/>
            <a:r>
              <a:rPr lang="en-US" sz="2400">
                <a:latin typeface="Helvetica Neue Light"/>
                <a:ea typeface="Helvetica Neue Light" panose="02000403000000020004" pitchFamily="2" charset="0"/>
              </a:rPr>
              <a:t>students need diverse, engaging work </a:t>
            </a:r>
          </a:p>
          <a:p>
            <a:pPr marL="347345" indent="-223520"/>
            <a:r>
              <a:rPr lang="en-US" sz="2400">
                <a:latin typeface="Helvetica Neue Light"/>
                <a:ea typeface="Helvetica Neue Light" panose="02000403000000020004" pitchFamily="2" charset="0"/>
                <a:cs typeface="Arial"/>
              </a:rPr>
              <a:t>clear and comprehensive documentation</a:t>
            </a:r>
          </a:p>
          <a:p>
            <a:pPr marL="347345" indent="-223520"/>
            <a:r>
              <a:rPr lang="en-US" sz="2400">
                <a:latin typeface="Helvetica Neue Light"/>
                <a:ea typeface="Helvetica Neue Light" panose="02000403000000020004" pitchFamily="2" charset="0"/>
                <a:cs typeface="Calibri Light"/>
              </a:rPr>
              <a:t>disciplinary decisions should be a decision of all involved (mentor, teacher, and workplace supervisor)</a:t>
            </a:r>
            <a:endParaRPr lang="en-US" sz="2400">
              <a:latin typeface="Helvetica Neue Light"/>
              <a:ea typeface="Helvetica Neue Light" panose="02000403000000020004" pitchFamily="2" charset="0"/>
              <a:cs typeface="Arial"/>
            </a:endParaRPr>
          </a:p>
          <a:p>
            <a:pPr marL="347345" indent="-223520"/>
            <a:r>
              <a:rPr lang="en-US" sz="2400">
                <a:latin typeface="Helvetica Neue Light"/>
                <a:ea typeface="Helvetica Neue Light" panose="02000403000000020004" pitchFamily="2" charset="0"/>
                <a:cs typeface="Arial"/>
              </a:rPr>
              <a:t>support workplace partners</a:t>
            </a:r>
            <a:endParaRPr lang="en-US" sz="2400">
              <a:latin typeface="Helvetica Neue Light"/>
              <a:ea typeface="Helvetica Neue Light" panose="02000403000000020004" pitchFamily="2" charset="0"/>
            </a:endParaRPr>
          </a:p>
        </p:txBody>
      </p:sp>
      <p:sp>
        <p:nvSpPr>
          <p:cNvPr id="4" name="Content Placeholder 3">
            <a:extLst>
              <a:ext uri="{FF2B5EF4-FFF2-40B4-BE49-F238E27FC236}">
                <a16:creationId xmlns:a16="http://schemas.microsoft.com/office/drawing/2014/main" id="{6539D152-D789-B24F-8F7D-5500AF69DB68}"/>
              </a:ext>
            </a:extLst>
          </p:cNvPr>
          <p:cNvSpPr>
            <a:spLocks noGrp="1"/>
          </p:cNvSpPr>
          <p:nvPr>
            <p:ph sz="half" idx="2"/>
          </p:nvPr>
        </p:nvSpPr>
        <p:spPr>
          <a:xfrm>
            <a:off x="7732306" y="650781"/>
            <a:ext cx="4263082" cy="4875639"/>
          </a:xfrm>
        </p:spPr>
        <p:txBody>
          <a:bodyPr vert="horz" lIns="91440" tIns="45720" rIns="91440" bIns="45720" rtlCol="0" anchor="t">
            <a:noAutofit/>
          </a:bodyPr>
          <a:lstStyle/>
          <a:p>
            <a:pPr marL="0" indent="0">
              <a:buNone/>
            </a:pPr>
            <a:r>
              <a:rPr lang="en-US" sz="2000">
                <a:latin typeface="Helvetica Neue" panose="02000503000000020004" pitchFamily="2" charset="0"/>
                <a:ea typeface="Helvetica Neue" panose="02000503000000020004" pitchFamily="2" charset="0"/>
                <a:cs typeface="Helvetica Neue" panose="02000503000000020004" pitchFamily="2" charset="0"/>
              </a:rPr>
              <a:t>Obstacles: </a:t>
            </a:r>
          </a:p>
          <a:p>
            <a:pPr>
              <a:lnSpc>
                <a:spcPct val="150000"/>
              </a:lnSpc>
            </a:pPr>
            <a:r>
              <a:rPr lang="en-US" sz="2000">
                <a:latin typeface="Helvetica Neue" panose="02000503000000020004" pitchFamily="2" charset="0"/>
                <a:ea typeface="Helvetica Neue" panose="02000503000000020004" pitchFamily="2" charset="0"/>
                <a:cs typeface="Helvetica Neue" panose="02000503000000020004" pitchFamily="2" charset="0"/>
              </a:rPr>
              <a:t>recruiting</a:t>
            </a:r>
          </a:p>
          <a:p>
            <a:pPr>
              <a:lnSpc>
                <a:spcPct val="150000"/>
              </a:lnSpc>
            </a:pPr>
            <a:r>
              <a:rPr lang="en-US" sz="2000">
                <a:latin typeface="Helvetica Neue" panose="02000503000000020004" pitchFamily="2" charset="0"/>
                <a:ea typeface="Helvetica Neue" panose="02000503000000020004" pitchFamily="2" charset="0"/>
                <a:cs typeface="Helvetica Neue" panose="02000503000000020004" pitchFamily="2" charset="0"/>
              </a:rPr>
              <a:t>transportation</a:t>
            </a:r>
          </a:p>
          <a:p>
            <a:pPr>
              <a:lnSpc>
                <a:spcPct val="150000"/>
              </a:lnSpc>
            </a:pPr>
            <a:r>
              <a:rPr lang="en-US" sz="2000">
                <a:latin typeface="Helvetica Neue" panose="02000503000000020004" pitchFamily="2" charset="0"/>
                <a:ea typeface="Helvetica Neue" panose="02000503000000020004" pitchFamily="2" charset="0"/>
                <a:cs typeface="Helvetica Neue" panose="02000503000000020004" pitchFamily="2" charset="0"/>
              </a:rPr>
              <a:t>paying students through grant</a:t>
            </a:r>
          </a:p>
          <a:p>
            <a:pPr>
              <a:lnSpc>
                <a:spcPct val="150000"/>
              </a:lnSpc>
            </a:pPr>
            <a:r>
              <a:rPr lang="en-US" sz="2000">
                <a:latin typeface="Helvetica Neue" panose="02000503000000020004" pitchFamily="2" charset="0"/>
                <a:ea typeface="Helvetica Neue" panose="02000503000000020004" pitchFamily="2" charset="0"/>
                <a:cs typeface="Helvetica Neue" panose="02000503000000020004" pitchFamily="2" charset="0"/>
              </a:rPr>
              <a:t>students may not engage or be interested in the program like expected</a:t>
            </a:r>
          </a:p>
          <a:p>
            <a:pPr>
              <a:lnSpc>
                <a:spcPct val="150000"/>
              </a:lnSpc>
            </a:pPr>
            <a:r>
              <a:rPr lang="en-US" sz="2000">
                <a:latin typeface="Helvetica Neue" panose="02000503000000020004" pitchFamily="2" charset="0"/>
                <a:ea typeface="Helvetica Neue" panose="02000503000000020004" pitchFamily="2" charset="0"/>
                <a:cs typeface="Helvetica Neue" panose="02000503000000020004" pitchFamily="2" charset="0"/>
              </a:rPr>
              <a:t>students may not meet program expectations</a:t>
            </a:r>
          </a:p>
          <a:p>
            <a:pPr>
              <a:lnSpc>
                <a:spcPct val="150000"/>
              </a:lnSpc>
            </a:pPr>
            <a:r>
              <a:rPr lang="en-US" sz="2000">
                <a:latin typeface="Helvetica Neue" panose="02000503000000020004" pitchFamily="2" charset="0"/>
                <a:ea typeface="Helvetica Neue" panose="02000503000000020004" pitchFamily="2" charset="0"/>
                <a:cs typeface="Helvetica Neue" panose="02000503000000020004" pitchFamily="2" charset="0"/>
              </a:rPr>
              <a:t>“employee” versus “volunteer”</a:t>
            </a:r>
          </a:p>
        </p:txBody>
      </p:sp>
      <p:pic>
        <p:nvPicPr>
          <p:cNvPr id="6" name="Picture 5">
            <a:extLst>
              <a:ext uri="{FF2B5EF4-FFF2-40B4-BE49-F238E27FC236}">
                <a16:creationId xmlns:a16="http://schemas.microsoft.com/office/drawing/2014/main" id="{1D21F69A-B523-4F2D-077E-BBE3559B14B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60024" y="6253079"/>
            <a:ext cx="1537162" cy="355129"/>
          </a:xfrm>
          <a:prstGeom prst="rect">
            <a:avLst/>
          </a:prstGeom>
        </p:spPr>
      </p:pic>
    </p:spTree>
    <p:extLst>
      <p:ext uri="{BB962C8B-B14F-4D97-AF65-F5344CB8AC3E}">
        <p14:creationId xmlns:p14="http://schemas.microsoft.com/office/powerpoint/2010/main" val="53957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69C30C-5E99-F12F-2548-1B9DF8F5B203}"/>
              </a:ext>
            </a:extLst>
          </p:cNvPr>
          <p:cNvSpPr/>
          <p:nvPr/>
        </p:nvSpPr>
        <p:spPr>
          <a:xfrm>
            <a:off x="-87682" y="5919478"/>
            <a:ext cx="12279681" cy="1200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7B445-E880-064F-B2EC-E9693E49363F}"/>
              </a:ext>
            </a:extLst>
          </p:cNvPr>
          <p:cNvSpPr>
            <a:spLocks noGrp="1"/>
          </p:cNvSpPr>
          <p:nvPr>
            <p:ph type="title"/>
          </p:nvPr>
        </p:nvSpPr>
        <p:spPr>
          <a:xfrm>
            <a:off x="112447" y="5794558"/>
            <a:ext cx="9553832" cy="1325563"/>
          </a:xfrm>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Partners: Planning</a:t>
            </a:r>
          </a:p>
        </p:txBody>
      </p:sp>
      <p:pic>
        <p:nvPicPr>
          <p:cNvPr id="10" name="Picture 6" descr="East St. Louis School District 189 logo with text &quot;Excellence in Action&quot; in gold on a black circle with five gold stars. The inner circle has a white background with a partial wreath of leaves in gold and black with the text Excelsior, and an inner gold circle with  text East Saint Louis School District 189. In the center is a scale, a globe, graduates, a lamp, and a book.">
            <a:extLst>
              <a:ext uri="{FF2B5EF4-FFF2-40B4-BE49-F238E27FC236}">
                <a16:creationId xmlns:a16="http://schemas.microsoft.com/office/drawing/2014/main" id="{47BFF0DB-1720-B443-9491-7FE34F0971BF}"/>
              </a:ext>
            </a:extLst>
          </p:cNvPr>
          <p:cNvPicPr>
            <a:picLocks noGrp="1" noChangeAspect="1"/>
          </p:cNvPicPr>
          <p:nvPr>
            <p:ph sz="half" idx="1"/>
          </p:nvPr>
        </p:nvPicPr>
        <p:blipFill>
          <a:blip r:embed="rId2"/>
          <a:stretch>
            <a:fillRect/>
          </a:stretch>
        </p:blipFill>
        <p:spPr>
          <a:xfrm>
            <a:off x="554550" y="279394"/>
            <a:ext cx="2639060" cy="2511425"/>
          </a:xfrm>
        </p:spPr>
      </p:pic>
      <p:pic>
        <p:nvPicPr>
          <p:cNvPr id="11" name="Picture 7" descr="St. Louis Public Library logo in aqua text on a white background with an image of book pages fanned out.">
            <a:extLst>
              <a:ext uri="{FF2B5EF4-FFF2-40B4-BE49-F238E27FC236}">
                <a16:creationId xmlns:a16="http://schemas.microsoft.com/office/drawing/2014/main" id="{8C5731C6-1E13-4E4D-A80F-8F37FCD07CFD}"/>
              </a:ext>
            </a:extLst>
          </p:cNvPr>
          <p:cNvPicPr>
            <a:picLocks noChangeAspect="1"/>
          </p:cNvPicPr>
          <p:nvPr/>
        </p:nvPicPr>
        <p:blipFill rotWithShape="1">
          <a:blip r:embed="rId3"/>
          <a:srcRect r="40675"/>
          <a:stretch/>
        </p:blipFill>
        <p:spPr>
          <a:xfrm>
            <a:off x="5828672" y="4414045"/>
            <a:ext cx="2163860" cy="881888"/>
          </a:xfrm>
          <a:prstGeom prst="rect">
            <a:avLst/>
          </a:prstGeom>
        </p:spPr>
      </p:pic>
      <p:pic>
        <p:nvPicPr>
          <p:cNvPr id="12" name="Picture 8" descr="Missouri Historical Society logo with text in blue on a white background with a circular illustration in black, blue, and white.">
            <a:extLst>
              <a:ext uri="{FF2B5EF4-FFF2-40B4-BE49-F238E27FC236}">
                <a16:creationId xmlns:a16="http://schemas.microsoft.com/office/drawing/2014/main" id="{B48E8437-257C-7148-A4F7-3C42D08022F7}"/>
              </a:ext>
            </a:extLst>
          </p:cNvPr>
          <p:cNvPicPr>
            <a:picLocks noChangeAspect="1"/>
          </p:cNvPicPr>
          <p:nvPr/>
        </p:nvPicPr>
        <p:blipFill>
          <a:blip r:embed="rId4"/>
          <a:stretch>
            <a:fillRect/>
          </a:stretch>
        </p:blipFill>
        <p:spPr>
          <a:xfrm>
            <a:off x="5326604" y="2181753"/>
            <a:ext cx="2743200" cy="1624263"/>
          </a:xfrm>
          <a:prstGeom prst="rect">
            <a:avLst/>
          </a:prstGeom>
        </p:spPr>
      </p:pic>
      <p:pic>
        <p:nvPicPr>
          <p:cNvPr id="13" name="Picture 9" descr="The State Historical Society of Missouri on a navy background with white text. In a white rectangular bar, the letters SHSMO are depicted in navy with MO bolded.">
            <a:extLst>
              <a:ext uri="{FF2B5EF4-FFF2-40B4-BE49-F238E27FC236}">
                <a16:creationId xmlns:a16="http://schemas.microsoft.com/office/drawing/2014/main" id="{81F8AB3D-5A98-9D43-B24B-2AF186981091}"/>
              </a:ext>
            </a:extLst>
          </p:cNvPr>
          <p:cNvPicPr>
            <a:picLocks noChangeAspect="1"/>
          </p:cNvPicPr>
          <p:nvPr/>
        </p:nvPicPr>
        <p:blipFill>
          <a:blip r:embed="rId5"/>
          <a:stretch>
            <a:fillRect/>
          </a:stretch>
        </p:blipFill>
        <p:spPr>
          <a:xfrm>
            <a:off x="8993849" y="2415771"/>
            <a:ext cx="1736725" cy="1716405"/>
          </a:xfrm>
          <a:prstGeom prst="rect">
            <a:avLst/>
          </a:prstGeom>
        </p:spPr>
      </p:pic>
      <p:pic>
        <p:nvPicPr>
          <p:cNvPr id="14" name="Picture 10" descr="Learning Resource Center logo with name on the bottom in black text, a black line above the text, with three colored blocks above the line (red, blue, and green) with white text letters in each box: L, R, C.">
            <a:extLst>
              <a:ext uri="{FF2B5EF4-FFF2-40B4-BE49-F238E27FC236}">
                <a16:creationId xmlns:a16="http://schemas.microsoft.com/office/drawing/2014/main" id="{47CB121C-6492-B245-9351-C241C824C0B7}"/>
              </a:ext>
            </a:extLst>
          </p:cNvPr>
          <p:cNvPicPr>
            <a:picLocks noChangeAspect="1"/>
          </p:cNvPicPr>
          <p:nvPr/>
        </p:nvPicPr>
        <p:blipFill>
          <a:blip r:embed="rId6"/>
          <a:stretch>
            <a:fillRect/>
          </a:stretch>
        </p:blipFill>
        <p:spPr>
          <a:xfrm>
            <a:off x="9383573" y="12465"/>
            <a:ext cx="2082165" cy="1939925"/>
          </a:xfrm>
          <a:prstGeom prst="rect">
            <a:avLst/>
          </a:prstGeom>
        </p:spPr>
      </p:pic>
      <p:pic>
        <p:nvPicPr>
          <p:cNvPr id="15" name="Picture 11" descr="Edwardsville Public Library logo with five colored bars on the left in purple, green, vlue, red, and orange, and text Edwardsville in green, Public in orange, and Library in blue.">
            <a:extLst>
              <a:ext uri="{FF2B5EF4-FFF2-40B4-BE49-F238E27FC236}">
                <a16:creationId xmlns:a16="http://schemas.microsoft.com/office/drawing/2014/main" id="{9CD4AA2D-8696-E84A-9D0F-CC0249F13224}"/>
              </a:ext>
            </a:extLst>
          </p:cNvPr>
          <p:cNvPicPr>
            <a:picLocks noChangeAspect="1"/>
          </p:cNvPicPr>
          <p:nvPr/>
        </p:nvPicPr>
        <p:blipFill>
          <a:blip r:embed="rId7"/>
          <a:stretch>
            <a:fillRect/>
          </a:stretch>
        </p:blipFill>
        <p:spPr>
          <a:xfrm>
            <a:off x="2017238" y="3861340"/>
            <a:ext cx="2743200" cy="797902"/>
          </a:xfrm>
          <a:prstGeom prst="rect">
            <a:avLst/>
          </a:prstGeom>
        </p:spPr>
      </p:pic>
      <p:pic>
        <p:nvPicPr>
          <p:cNvPr id="16" name="Picture 12" descr="CARLI logo containing a patchwork image followed by the text CARLI, a dividing line, then Consortium of Academic and Research Libraries in Illinois in purple text on a white background.">
            <a:extLst>
              <a:ext uri="{FF2B5EF4-FFF2-40B4-BE49-F238E27FC236}">
                <a16:creationId xmlns:a16="http://schemas.microsoft.com/office/drawing/2014/main" id="{9DEF53DD-BB78-1E4B-BF86-AC0E35E136C7}"/>
              </a:ext>
            </a:extLst>
          </p:cNvPr>
          <p:cNvPicPr>
            <a:picLocks noChangeAspect="1"/>
          </p:cNvPicPr>
          <p:nvPr/>
        </p:nvPicPr>
        <p:blipFill>
          <a:blip r:embed="rId8"/>
          <a:stretch>
            <a:fillRect/>
          </a:stretch>
        </p:blipFill>
        <p:spPr>
          <a:xfrm>
            <a:off x="646391" y="5031279"/>
            <a:ext cx="2743200" cy="516162"/>
          </a:xfrm>
          <a:prstGeom prst="rect">
            <a:avLst/>
          </a:prstGeom>
        </p:spPr>
      </p:pic>
      <p:pic>
        <p:nvPicPr>
          <p:cNvPr id="17" name="Picture 14" descr="A picture of East St. Louis Public Library exterior. It is a brick building with a blue arch, and the name of the library in white letters above the arch. Green and white blocks are on the walls of the building below the arch.">
            <a:extLst>
              <a:ext uri="{FF2B5EF4-FFF2-40B4-BE49-F238E27FC236}">
                <a16:creationId xmlns:a16="http://schemas.microsoft.com/office/drawing/2014/main" id="{6CF36462-0941-8C4A-8675-F8AC7F570619}"/>
              </a:ext>
            </a:extLst>
          </p:cNvPr>
          <p:cNvPicPr>
            <a:picLocks noChangeAspect="1"/>
          </p:cNvPicPr>
          <p:nvPr/>
        </p:nvPicPr>
        <p:blipFill>
          <a:blip r:embed="rId9"/>
          <a:stretch>
            <a:fillRect/>
          </a:stretch>
        </p:blipFill>
        <p:spPr>
          <a:xfrm>
            <a:off x="5501639" y="387537"/>
            <a:ext cx="2132965" cy="1195705"/>
          </a:xfrm>
          <a:prstGeom prst="rect">
            <a:avLst/>
          </a:prstGeom>
        </p:spPr>
      </p:pic>
      <p:sp>
        <p:nvSpPr>
          <p:cNvPr id="18" name="TextBox 17">
            <a:extLst>
              <a:ext uri="{FF2B5EF4-FFF2-40B4-BE49-F238E27FC236}">
                <a16:creationId xmlns:a16="http://schemas.microsoft.com/office/drawing/2014/main" id="{A46B3CEF-234B-6945-9A27-C807FC329B71}"/>
              </a:ext>
            </a:extLst>
          </p:cNvPr>
          <p:cNvSpPr txBox="1"/>
          <p:nvPr/>
        </p:nvSpPr>
        <p:spPr>
          <a:xfrm>
            <a:off x="496706" y="2799923"/>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ea typeface="+mn-lt"/>
                <a:cs typeface="+mn-lt"/>
              </a:rPr>
              <a:t>East St. Louis School District 189 Career and Technical Education (CTE)  Programs</a:t>
            </a:r>
            <a:endParaRPr lang="en-US" sz="1400" b="1" dirty="0">
              <a:ea typeface="Calibri"/>
              <a:cs typeface="Calibri"/>
            </a:endParaRPr>
          </a:p>
        </p:txBody>
      </p:sp>
      <p:pic>
        <p:nvPicPr>
          <p:cNvPr id="19" name="Picture 18" descr="Logo of the School of Information Sciences at the University of Illinois Urbana-Champaign on a white background. The logo begins with a block letter I in orange with a navy outline, a navy bar, then in large navy text School of Information Sciences. Smaller navy text below depcits University of Illinois Urbana-Champaign. ">
            <a:extLst>
              <a:ext uri="{FF2B5EF4-FFF2-40B4-BE49-F238E27FC236}">
                <a16:creationId xmlns:a16="http://schemas.microsoft.com/office/drawing/2014/main" id="{7243B8F7-B73D-444F-B7D1-BFCC66B06B00}"/>
              </a:ext>
            </a:extLst>
          </p:cNvPr>
          <p:cNvPicPr>
            <a:picLocks noChangeAspect="1"/>
          </p:cNvPicPr>
          <p:nvPr/>
        </p:nvPicPr>
        <p:blipFill>
          <a:blip r:embed="rId10"/>
          <a:stretch>
            <a:fillRect/>
          </a:stretch>
        </p:blipFill>
        <p:spPr>
          <a:xfrm>
            <a:off x="8889288" y="4390887"/>
            <a:ext cx="2743200" cy="905046"/>
          </a:xfrm>
          <a:prstGeom prst="rect">
            <a:avLst/>
          </a:prstGeom>
        </p:spPr>
      </p:pic>
      <p:sp>
        <p:nvSpPr>
          <p:cNvPr id="20" name="TextBox 19">
            <a:extLst>
              <a:ext uri="{FF2B5EF4-FFF2-40B4-BE49-F238E27FC236}">
                <a16:creationId xmlns:a16="http://schemas.microsoft.com/office/drawing/2014/main" id="{E3890D5D-1B77-AA28-AC51-1E7C685856C8}"/>
              </a:ext>
            </a:extLst>
          </p:cNvPr>
          <p:cNvSpPr txBox="1"/>
          <p:nvPr/>
        </p:nvSpPr>
        <p:spPr>
          <a:xfrm>
            <a:off x="5200786" y="164168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ea typeface="+mn-lt"/>
                <a:cs typeface="+mn-lt"/>
              </a:rPr>
              <a:t>East St. Louis School Public Library</a:t>
            </a:r>
            <a:endParaRPr lang="en-US" sz="1400" b="1">
              <a:solidFill>
                <a:schemeClr val="bg1"/>
              </a:solidFill>
              <a:ea typeface="Calibri"/>
              <a:cs typeface="Calibri"/>
            </a:endParaRPr>
          </a:p>
        </p:txBody>
      </p:sp>
      <p:sp>
        <p:nvSpPr>
          <p:cNvPr id="21" name="TextBox 20">
            <a:extLst>
              <a:ext uri="{FF2B5EF4-FFF2-40B4-BE49-F238E27FC236}">
                <a16:creationId xmlns:a16="http://schemas.microsoft.com/office/drawing/2014/main" id="{FD826B80-87D0-D913-941D-2CF0BD7D0569}"/>
              </a:ext>
            </a:extLst>
          </p:cNvPr>
          <p:cNvSpPr txBox="1"/>
          <p:nvPr/>
        </p:nvSpPr>
        <p:spPr>
          <a:xfrm>
            <a:off x="9051426" y="154008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ea typeface="+mn-lt"/>
                <a:cs typeface="+mn-lt"/>
              </a:rPr>
              <a:t>SIUE East St. Louis Learning Resource Center</a:t>
            </a:r>
            <a:endParaRPr lang="en-US">
              <a:solidFill>
                <a:schemeClr val="bg1"/>
              </a:solidFill>
            </a:endParaRPr>
          </a:p>
        </p:txBody>
      </p:sp>
      <p:pic>
        <p:nvPicPr>
          <p:cNvPr id="5" name="Picture 4">
            <a:extLst>
              <a:ext uri="{FF2B5EF4-FFF2-40B4-BE49-F238E27FC236}">
                <a16:creationId xmlns:a16="http://schemas.microsoft.com/office/drawing/2014/main" id="{98BB12AD-9A27-D02D-E4DE-31D1D37A6C6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0460024" y="6253079"/>
            <a:ext cx="1537162" cy="355129"/>
          </a:xfrm>
          <a:prstGeom prst="rect">
            <a:avLst/>
          </a:prstGeom>
        </p:spPr>
      </p:pic>
    </p:spTree>
    <p:extLst>
      <p:ext uri="{BB962C8B-B14F-4D97-AF65-F5344CB8AC3E}">
        <p14:creationId xmlns:p14="http://schemas.microsoft.com/office/powerpoint/2010/main" val="2694776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2" descr="A picture containing logo&#10;&#10;Description automatically generated">
            <a:extLst>
              <a:ext uri="{FF2B5EF4-FFF2-40B4-BE49-F238E27FC236}">
                <a16:creationId xmlns:a16="http://schemas.microsoft.com/office/drawing/2014/main" id="{9DEF53DD-BB78-1E4B-BF86-AC0E35E136C7}"/>
              </a:ext>
            </a:extLst>
          </p:cNvPr>
          <p:cNvPicPr>
            <a:picLocks noChangeAspect="1"/>
          </p:cNvPicPr>
          <p:nvPr/>
        </p:nvPicPr>
        <p:blipFill>
          <a:blip r:embed="rId2"/>
          <a:stretch>
            <a:fillRect/>
          </a:stretch>
        </p:blipFill>
        <p:spPr>
          <a:xfrm>
            <a:off x="1559645" y="4527856"/>
            <a:ext cx="2743200" cy="516162"/>
          </a:xfrm>
          <a:prstGeom prst="rect">
            <a:avLst/>
          </a:prstGeom>
        </p:spPr>
      </p:pic>
      <p:grpSp>
        <p:nvGrpSpPr>
          <p:cNvPr id="11" name="Group 10" descr="St. Louis Public Library logo in aqua text on a white background with an image of book pages fanned out. ">
            <a:extLst>
              <a:ext uri="{FF2B5EF4-FFF2-40B4-BE49-F238E27FC236}">
                <a16:creationId xmlns:a16="http://schemas.microsoft.com/office/drawing/2014/main" id="{D6C726B9-9AEE-4088-A232-252AA43E6731}"/>
              </a:ext>
            </a:extLst>
          </p:cNvPr>
          <p:cNvGrpSpPr/>
          <p:nvPr/>
        </p:nvGrpSpPr>
        <p:grpSpPr>
          <a:xfrm>
            <a:off x="1085119" y="1568440"/>
            <a:ext cx="5010881" cy="1625178"/>
            <a:chOff x="842229" y="1803502"/>
            <a:chExt cx="5010881" cy="1625178"/>
          </a:xfrm>
        </p:grpSpPr>
        <p:pic>
          <p:nvPicPr>
            <p:cNvPr id="4" name="Picture 5" descr="A picture containing icon&#10;&#10;Description automatically generated">
              <a:extLst>
                <a:ext uri="{FF2B5EF4-FFF2-40B4-BE49-F238E27FC236}">
                  <a16:creationId xmlns:a16="http://schemas.microsoft.com/office/drawing/2014/main" id="{D0AB9A7E-1040-EE4D-A0AD-80A66D924918}"/>
                </a:ext>
              </a:extLst>
            </p:cNvPr>
            <p:cNvPicPr>
              <a:picLocks noChangeAspect="1"/>
            </p:cNvPicPr>
            <p:nvPr/>
          </p:nvPicPr>
          <p:blipFill>
            <a:blip r:embed="rId3"/>
            <a:stretch>
              <a:fillRect/>
            </a:stretch>
          </p:blipFill>
          <p:spPr>
            <a:xfrm>
              <a:off x="842229" y="1803502"/>
              <a:ext cx="5010881" cy="1201658"/>
            </a:xfrm>
            <a:prstGeom prst="rect">
              <a:avLst/>
            </a:prstGeom>
          </p:spPr>
        </p:pic>
        <p:sp>
          <p:nvSpPr>
            <p:cNvPr id="22" name="TextBox 21">
              <a:extLst>
                <a:ext uri="{FF2B5EF4-FFF2-40B4-BE49-F238E27FC236}">
                  <a16:creationId xmlns:a16="http://schemas.microsoft.com/office/drawing/2014/main" id="{19AB31A4-7FA4-634A-89A2-B8427C02C7D1}"/>
                </a:ext>
              </a:extLst>
            </p:cNvPr>
            <p:cNvSpPr txBox="1"/>
            <p:nvPr/>
          </p:nvSpPr>
          <p:spPr>
            <a:xfrm>
              <a:off x="1381766" y="3120903"/>
              <a:ext cx="16668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cs typeface="Calibri"/>
                </a:rPr>
                <a:t>Julia Davis Branch</a:t>
              </a:r>
              <a:endParaRPr lang="en-US" sz="1400" b="1"/>
            </a:p>
          </p:txBody>
        </p:sp>
      </p:grpSp>
      <p:grpSp>
        <p:nvGrpSpPr>
          <p:cNvPr id="10" name="Group 9">
            <a:extLst>
              <a:ext uri="{FF2B5EF4-FFF2-40B4-BE49-F238E27FC236}">
                <a16:creationId xmlns:a16="http://schemas.microsoft.com/office/drawing/2014/main" id="{6E4C5AE5-4894-4B32-8C45-48C6A44E61C5}"/>
              </a:ext>
            </a:extLst>
          </p:cNvPr>
          <p:cNvGrpSpPr/>
          <p:nvPr/>
        </p:nvGrpSpPr>
        <p:grpSpPr>
          <a:xfrm>
            <a:off x="7786979" y="3813481"/>
            <a:ext cx="3338004" cy="1873563"/>
            <a:chOff x="7786979" y="3813481"/>
            <a:chExt cx="3338004" cy="1873563"/>
          </a:xfrm>
        </p:grpSpPr>
        <p:sp>
          <p:nvSpPr>
            <p:cNvPr id="6" name="TextBox 5">
              <a:extLst>
                <a:ext uri="{FF2B5EF4-FFF2-40B4-BE49-F238E27FC236}">
                  <a16:creationId xmlns:a16="http://schemas.microsoft.com/office/drawing/2014/main" id="{4AB83183-F5FE-40EE-93D0-05BA8A095788}"/>
                </a:ext>
              </a:extLst>
            </p:cNvPr>
            <p:cNvSpPr txBox="1"/>
            <p:nvPr/>
          </p:nvSpPr>
          <p:spPr>
            <a:xfrm>
              <a:off x="7786979" y="5317712"/>
              <a:ext cx="3338004" cy="369332"/>
            </a:xfrm>
            <a:prstGeom prst="rect">
              <a:avLst/>
            </a:prstGeom>
            <a:noFill/>
          </p:spPr>
          <p:txBody>
            <a:bodyPr wrap="square" rtlCol="0">
              <a:spAutoFit/>
            </a:bodyPr>
            <a:lstStyle/>
            <a:p>
              <a:r>
                <a:rPr lang="en-US">
                  <a:solidFill>
                    <a:schemeClr val="bg1"/>
                  </a:solidFill>
                </a:rPr>
                <a:t>ILA Board DEI Subcommittee</a:t>
              </a:r>
            </a:p>
          </p:txBody>
        </p:sp>
        <p:pic>
          <p:nvPicPr>
            <p:cNvPr id="1026" name="Picture 2" descr="Elevate Illinois Libraries Leadership Program - Illinois Library Association">
              <a:extLst>
                <a:ext uri="{FF2B5EF4-FFF2-40B4-BE49-F238E27FC236}">
                  <a16:creationId xmlns:a16="http://schemas.microsoft.com/office/drawing/2014/main" id="{DE7C86CA-1801-4F93-86BA-B2605B7A3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156" y="3813481"/>
              <a:ext cx="2514600" cy="142875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FE688C66-ED71-A746-A3C1-7E6C19F0679D}"/>
              </a:ext>
            </a:extLst>
          </p:cNvPr>
          <p:cNvSpPr/>
          <p:nvPr/>
        </p:nvSpPr>
        <p:spPr>
          <a:xfrm>
            <a:off x="-87682" y="5919478"/>
            <a:ext cx="12279681" cy="1200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18840314-3D55-CA94-F206-34796C9B3FD8}"/>
              </a:ext>
            </a:extLst>
          </p:cNvPr>
          <p:cNvSpPr txBox="1">
            <a:spLocks/>
          </p:cNvSpPr>
          <p:nvPr/>
        </p:nvSpPr>
        <p:spPr>
          <a:xfrm>
            <a:off x="112447" y="5794558"/>
            <a:ext cx="95538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Partners: Cohort 3</a:t>
            </a:r>
          </a:p>
        </p:txBody>
      </p:sp>
      <p:grpSp>
        <p:nvGrpSpPr>
          <p:cNvPr id="12" name="Group 11" descr="Sumner High School logo in maroon with a bulldog with spikes on its collar.">
            <a:extLst>
              <a:ext uri="{FF2B5EF4-FFF2-40B4-BE49-F238E27FC236}">
                <a16:creationId xmlns:a16="http://schemas.microsoft.com/office/drawing/2014/main" id="{BC6A826D-A35E-4588-886B-6B25305A1EB7}"/>
              </a:ext>
            </a:extLst>
          </p:cNvPr>
          <p:cNvGrpSpPr/>
          <p:nvPr/>
        </p:nvGrpSpPr>
        <p:grpSpPr>
          <a:xfrm>
            <a:off x="5076287" y="747388"/>
            <a:ext cx="5162549" cy="2681612"/>
            <a:chOff x="5890479" y="701489"/>
            <a:chExt cx="5162549" cy="2681612"/>
          </a:xfrm>
        </p:grpSpPr>
        <p:pic>
          <p:nvPicPr>
            <p:cNvPr id="3" name="Picture 3">
              <a:extLst>
                <a:ext uri="{FF2B5EF4-FFF2-40B4-BE49-F238E27FC236}">
                  <a16:creationId xmlns:a16="http://schemas.microsoft.com/office/drawing/2014/main" id="{03869DF9-AA51-BAC1-79E5-BE7D924363BD}"/>
                </a:ext>
              </a:extLst>
            </p:cNvPr>
            <p:cNvPicPr>
              <a:picLocks noChangeAspect="1"/>
            </p:cNvPicPr>
            <p:nvPr/>
          </p:nvPicPr>
          <p:blipFill>
            <a:blip r:embed="rId5"/>
            <a:stretch>
              <a:fillRect/>
            </a:stretch>
          </p:blipFill>
          <p:spPr>
            <a:xfrm>
              <a:off x="5890479" y="701489"/>
              <a:ext cx="5162549" cy="1891756"/>
            </a:xfrm>
            <a:prstGeom prst="rect">
              <a:avLst/>
            </a:prstGeom>
          </p:spPr>
        </p:pic>
        <p:sp>
          <p:nvSpPr>
            <p:cNvPr id="9" name="TextBox 8">
              <a:extLst>
                <a:ext uri="{FF2B5EF4-FFF2-40B4-BE49-F238E27FC236}">
                  <a16:creationId xmlns:a16="http://schemas.microsoft.com/office/drawing/2014/main" id="{C1B87FD9-6CBD-90D1-64A4-EE7BE8BECE68}"/>
                </a:ext>
              </a:extLst>
            </p:cNvPr>
            <p:cNvSpPr txBox="1"/>
            <p:nvPr/>
          </p:nvSpPr>
          <p:spPr>
            <a:xfrm>
              <a:off x="6646891" y="2859881"/>
              <a:ext cx="43434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000000"/>
                  </a:solidFill>
                  <a:cs typeface="Calibri"/>
                </a:rPr>
                <a:t>St. Louis Public Schools, College and Career Readiness Department, Career and Technical Education (CTE)</a:t>
              </a:r>
              <a:endParaRPr lang="en-US" sz="1400" b="1">
                <a:solidFill>
                  <a:srgbClr val="000000"/>
                </a:solidFill>
              </a:endParaRPr>
            </a:p>
          </p:txBody>
        </p:sp>
      </p:grpSp>
      <p:pic>
        <p:nvPicPr>
          <p:cNvPr id="5" name="Picture 4">
            <a:extLst>
              <a:ext uri="{FF2B5EF4-FFF2-40B4-BE49-F238E27FC236}">
                <a16:creationId xmlns:a16="http://schemas.microsoft.com/office/drawing/2014/main" id="{95E91191-9E9C-624C-5599-FDA51DE6497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60024" y="6253079"/>
            <a:ext cx="1537162" cy="355129"/>
          </a:xfrm>
          <a:prstGeom prst="rect">
            <a:avLst/>
          </a:prstGeom>
        </p:spPr>
      </p:pic>
    </p:spTree>
    <p:extLst>
      <p:ext uri="{BB962C8B-B14F-4D97-AF65-F5344CB8AC3E}">
        <p14:creationId xmlns:p14="http://schemas.microsoft.com/office/powerpoint/2010/main" val="2632289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A5C92-0AE5-ABF3-F11E-39B4C707AD26}"/>
              </a:ext>
            </a:extLst>
          </p:cNvPr>
          <p:cNvSpPr/>
          <p:nvPr/>
        </p:nvSpPr>
        <p:spPr>
          <a:xfrm>
            <a:off x="0" y="-1"/>
            <a:ext cx="12192000" cy="43089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D476D-958A-B440-92DC-1F836B051556}"/>
              </a:ext>
            </a:extLst>
          </p:cNvPr>
          <p:cNvSpPr>
            <a:spLocks noGrp="1"/>
          </p:cNvSpPr>
          <p:nvPr>
            <p:ph type="ctrTitle"/>
          </p:nvPr>
        </p:nvSpPr>
        <p:spPr>
          <a:xfrm>
            <a:off x="720811" y="1764517"/>
            <a:ext cx="9144000" cy="2387600"/>
          </a:xfrm>
        </p:spPr>
        <p:txBody>
          <a:bodyPr>
            <a:normAutofit/>
          </a:bodyPr>
          <a:lstStyle/>
          <a:p>
            <a:pPr algn="l"/>
            <a:r>
              <a:rPr lang="en-US">
                <a:latin typeface="Arial"/>
                <a:cs typeface="Arial"/>
              </a:rPr>
              <a:t>About the Program</a:t>
            </a:r>
          </a:p>
        </p:txBody>
      </p:sp>
      <p:sp>
        <p:nvSpPr>
          <p:cNvPr id="3" name="Subtitle 2">
            <a:extLst>
              <a:ext uri="{FF2B5EF4-FFF2-40B4-BE49-F238E27FC236}">
                <a16:creationId xmlns:a16="http://schemas.microsoft.com/office/drawing/2014/main" id="{850ED800-39B4-AC4F-9161-451C4BC6AC16}"/>
              </a:ext>
            </a:extLst>
          </p:cNvPr>
          <p:cNvSpPr>
            <a:spLocks noGrp="1"/>
          </p:cNvSpPr>
          <p:nvPr>
            <p:ph type="subTitle" idx="1"/>
          </p:nvPr>
        </p:nvSpPr>
        <p:spPr>
          <a:xfrm>
            <a:off x="720811" y="4485626"/>
            <a:ext cx="9879724" cy="1019432"/>
          </a:xfrm>
        </p:spPr>
        <p:txBody>
          <a:bodyPr/>
          <a:lstStyle/>
          <a:p>
            <a:pPr algn="l"/>
            <a:r>
              <a:rPr lang="en-US">
                <a:latin typeface="Arial" panose="020B0604020202020204" pitchFamily="34" charset="0"/>
                <a:cs typeface="Arial" panose="020B0604020202020204" pitchFamily="34" charset="0"/>
              </a:rPr>
              <a:t>The nuts and bolts of what we do</a:t>
            </a:r>
          </a:p>
        </p:txBody>
      </p:sp>
      <p:sp>
        <p:nvSpPr>
          <p:cNvPr id="6" name="Rectangle 5">
            <a:extLst>
              <a:ext uri="{FF2B5EF4-FFF2-40B4-BE49-F238E27FC236}">
                <a16:creationId xmlns:a16="http://schemas.microsoft.com/office/drawing/2014/main" id="{AB3CA354-9F21-1213-0BD1-6C01B581351B}"/>
              </a:ext>
            </a:extLst>
          </p:cNvPr>
          <p:cNvSpPr/>
          <p:nvPr/>
        </p:nvSpPr>
        <p:spPr>
          <a:xfrm>
            <a:off x="12820" y="0"/>
            <a:ext cx="2737878" cy="389745"/>
          </a:xfrm>
          <a:prstGeom prst="rect">
            <a:avLst/>
          </a:prstGeom>
          <a:solidFill>
            <a:srgbClr val="FF9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C85B3D-0B36-51A3-F915-084A51315E5C}"/>
              </a:ext>
            </a:extLst>
          </p:cNvPr>
          <p:cNvSpPr/>
          <p:nvPr/>
        </p:nvSpPr>
        <p:spPr>
          <a:xfrm>
            <a:off x="2378768" y="0"/>
            <a:ext cx="2737878" cy="389745"/>
          </a:xfrm>
          <a:prstGeom prst="rect">
            <a:avLst/>
          </a:prstGeom>
          <a:solidFill>
            <a:srgbClr val="FF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A060E-A224-8223-ED46-A2CF8BC347AB}"/>
              </a:ext>
            </a:extLst>
          </p:cNvPr>
          <p:cNvSpPr/>
          <p:nvPr/>
        </p:nvSpPr>
        <p:spPr>
          <a:xfrm>
            <a:off x="4744716" y="-1"/>
            <a:ext cx="2737878" cy="389745"/>
          </a:xfrm>
          <a:prstGeom prst="rect">
            <a:avLst/>
          </a:prstGeom>
          <a:solidFill>
            <a:srgbClr val="38B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C3A42E-7A3C-C649-CE4B-9C3C9C93F541}"/>
              </a:ext>
            </a:extLst>
          </p:cNvPr>
          <p:cNvSpPr/>
          <p:nvPr/>
        </p:nvSpPr>
        <p:spPr>
          <a:xfrm>
            <a:off x="7099419" y="-1"/>
            <a:ext cx="2737878" cy="389745"/>
          </a:xfrm>
          <a:prstGeom prst="rect">
            <a:avLst/>
          </a:prstGeom>
          <a:solidFill>
            <a:srgbClr val="7ED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4AF148-6FE1-E4CE-DC1E-260C6CAE331E}"/>
              </a:ext>
            </a:extLst>
          </p:cNvPr>
          <p:cNvSpPr/>
          <p:nvPr/>
        </p:nvSpPr>
        <p:spPr>
          <a:xfrm>
            <a:off x="9454122" y="-1"/>
            <a:ext cx="2737878" cy="389745"/>
          </a:xfrm>
          <a:prstGeom prst="rect">
            <a:avLst/>
          </a:prstGeom>
          <a:solidFill>
            <a:srgbClr val="8C5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463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3BCADD-6110-56D1-7B36-387C7D17E710}"/>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7B445-E880-064F-B2EC-E9693E49363F}"/>
              </a:ext>
            </a:extLst>
          </p:cNvPr>
          <p:cNvSpPr>
            <a:spLocks noGrp="1"/>
          </p:cNvSpPr>
          <p:nvPr>
            <p:ph type="title"/>
          </p:nvPr>
        </p:nvSpPr>
        <p:spPr>
          <a:xfrm>
            <a:off x="583367" y="203760"/>
            <a:ext cx="9553832" cy="1325563"/>
          </a:xfrm>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Mentorship</a:t>
            </a:r>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754198" y="1887455"/>
            <a:ext cx="9685831" cy="1102555"/>
          </a:xfrm>
        </p:spPr>
        <p:txBody>
          <a:bodyPr vert="horz" lIns="91440" tIns="45720" rIns="91440" bIns="45720" rtlCol="0" anchor="t">
            <a:normAutofit fontScale="25000" lnSpcReduction="20000"/>
          </a:bodyPr>
          <a:lstStyle/>
          <a:p>
            <a:pPr marL="0" indent="0">
              <a:lnSpc>
                <a:spcPct val="170000"/>
              </a:lnSpc>
              <a:buNone/>
            </a:pPr>
            <a:r>
              <a:rPr lang="en-US" sz="9600">
                <a:latin typeface="Helvetica Neue" panose="02000503000000020004" pitchFamily="2" charset="0"/>
                <a:ea typeface="Helvetica Neue" panose="02000503000000020004" pitchFamily="2" charset="0"/>
                <a:cs typeface="Helvetica Neue" panose="02000503000000020004" pitchFamily="2" charset="0"/>
              </a:rPr>
              <a:t>What is a mentor in DLCTE? </a:t>
            </a:r>
          </a:p>
          <a:p>
            <a:pPr>
              <a:lnSpc>
                <a:spcPct val="100000"/>
              </a:lnSpc>
            </a:pPr>
            <a:endParaRPr lang="en-US">
              <a:cs typeface="Calibri"/>
            </a:endParaRPr>
          </a:p>
          <a:p>
            <a:pPr marL="0" indent="0">
              <a:lnSpc>
                <a:spcPct val="100000"/>
              </a:lnSpc>
              <a:buNone/>
            </a:pPr>
            <a:br>
              <a:rPr lang="en-US">
                <a:cs typeface="Calibri"/>
              </a:rPr>
            </a:br>
            <a:endParaRPr lang="en-US">
              <a:cs typeface="Calibri"/>
            </a:endParaRPr>
          </a:p>
          <a:p>
            <a:pPr>
              <a:lnSpc>
                <a:spcPct val="100000"/>
              </a:lnSpc>
            </a:pPr>
            <a:br>
              <a:rPr lang="en-US">
                <a:cs typeface="Calibri"/>
              </a:rPr>
            </a:br>
            <a:endParaRPr lang="en-US">
              <a:cs typeface="Calibri"/>
            </a:endParaRPr>
          </a:p>
        </p:txBody>
      </p:sp>
      <p:sp>
        <p:nvSpPr>
          <p:cNvPr id="4" name="TextBox 3">
            <a:extLst>
              <a:ext uri="{FF2B5EF4-FFF2-40B4-BE49-F238E27FC236}">
                <a16:creationId xmlns:a16="http://schemas.microsoft.com/office/drawing/2014/main" id="{B74CFCBE-ADD1-862D-98D7-819D089AD8A8}"/>
              </a:ext>
            </a:extLst>
          </p:cNvPr>
          <p:cNvSpPr txBox="1"/>
          <p:nvPr/>
        </p:nvSpPr>
        <p:spPr>
          <a:xfrm>
            <a:off x="1565506" y="2547840"/>
            <a:ext cx="8894518"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latin typeface="Helvetica Neue Light"/>
                <a:ea typeface="Helvetica Neue Light" panose="02000403000000020004" pitchFamily="2" charset="0"/>
                <a:cs typeface="Calibri"/>
              </a:rPr>
              <a:t>A library professional who has knowledge and experience relevant to the work students are doing at partner libraries. </a:t>
            </a:r>
          </a:p>
          <a:p>
            <a:pPr marL="285750" indent="-285750">
              <a:buFont typeface="Arial" panose="020B0604020202020204" pitchFamily="34" charset="0"/>
              <a:buChar char="•"/>
            </a:pPr>
            <a:endParaRPr lang="en-US">
              <a:latin typeface="Helvetica Neue Light" panose="02000403000000020004" pitchFamily="2" charset="0"/>
              <a:ea typeface="Helvetica Neue Light" panose="02000403000000020004" pitchFamily="2" charset="0"/>
              <a:cs typeface="Calibri"/>
            </a:endParaRPr>
          </a:p>
          <a:p>
            <a:pPr marL="285750" indent="-285750">
              <a:buFont typeface="Arial" panose="020B0604020202020204" pitchFamily="34" charset="0"/>
              <a:buChar char="•"/>
            </a:pPr>
            <a:r>
              <a:rPr lang="en-US" sz="2000">
                <a:latin typeface="Helvetica Neue Light"/>
                <a:ea typeface="Helvetica Neue Light" panose="02000403000000020004" pitchFamily="2" charset="0"/>
                <a:cs typeface="Calibri"/>
              </a:rPr>
              <a:t>Can be an investigator on the grant team. We have also explored neighboring public librarians acting as mentors. </a:t>
            </a:r>
          </a:p>
          <a:p>
            <a:pPr marL="285750" indent="-285750">
              <a:buFont typeface="Arial" panose="020B0604020202020204" pitchFamily="34" charset="0"/>
              <a:buChar char="•"/>
            </a:pPr>
            <a:endParaRPr lang="en-US">
              <a:latin typeface="Helvetica Neue Light" panose="02000403000000020004" pitchFamily="2" charset="0"/>
              <a:ea typeface="Helvetica Neue Light" panose="02000403000000020004" pitchFamily="2" charset="0"/>
              <a:cs typeface="Calibri"/>
            </a:endParaRPr>
          </a:p>
          <a:p>
            <a:pPr marL="285750" indent="-285750">
              <a:buFont typeface="Arial" panose="020B0604020202020204" pitchFamily="34" charset="0"/>
              <a:buChar char="•"/>
            </a:pPr>
            <a:r>
              <a:rPr lang="en-US" sz="2000">
                <a:latin typeface="Helvetica Neue Light"/>
                <a:ea typeface="Helvetica Neue Light" panose="02000403000000020004" pitchFamily="2" charset="0"/>
                <a:cs typeface="Calibri"/>
              </a:rPr>
              <a:t>Not necessarily a librarian at the host location where students are working. </a:t>
            </a:r>
            <a:endParaRPr lang="en-US">
              <a:latin typeface="Helvetica Neue Light"/>
              <a:ea typeface="Helvetica Neue Light" panose="02000403000000020004" pitchFamily="2" charset="0"/>
              <a:cs typeface="Calibri"/>
            </a:endParaRPr>
          </a:p>
          <a:p>
            <a:pPr marL="285750" indent="-285750">
              <a:buFont typeface="Arial" panose="020B0604020202020204" pitchFamily="34" charset="0"/>
              <a:buChar char="•"/>
            </a:pPr>
            <a:endParaRPr lang="en-US">
              <a:latin typeface="Helvetica Neue Light" panose="02000403000000020004" pitchFamily="2" charset="0"/>
              <a:ea typeface="Helvetica Neue Light" panose="02000403000000020004" pitchFamily="2" charset="0"/>
              <a:cs typeface="Calibri"/>
            </a:endParaRPr>
          </a:p>
        </p:txBody>
      </p:sp>
      <p:sp>
        <p:nvSpPr>
          <p:cNvPr id="6" name="TextBox 5">
            <a:extLst>
              <a:ext uri="{FF2B5EF4-FFF2-40B4-BE49-F238E27FC236}">
                <a16:creationId xmlns:a16="http://schemas.microsoft.com/office/drawing/2014/main" id="{DBA7C2FF-A164-966E-9105-AEC1BB275A27}"/>
              </a:ext>
            </a:extLst>
          </p:cNvPr>
          <p:cNvSpPr txBox="1"/>
          <p:nvPr/>
        </p:nvSpPr>
        <p:spPr>
          <a:xfrm>
            <a:off x="754198" y="5034126"/>
            <a:ext cx="50966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Helvetica Neue" panose="02000503000000020004" pitchFamily="2" charset="0"/>
                <a:ea typeface="Helvetica Neue" panose="02000503000000020004" pitchFamily="2" charset="0"/>
                <a:cs typeface="Helvetica Neue" panose="02000503000000020004" pitchFamily="2" charset="0"/>
              </a:rPr>
              <a:t>Why do we need mentors in CTE?</a:t>
            </a:r>
          </a:p>
        </p:txBody>
      </p:sp>
      <p:sp>
        <p:nvSpPr>
          <p:cNvPr id="7" name="TextBox 6">
            <a:extLst>
              <a:ext uri="{FF2B5EF4-FFF2-40B4-BE49-F238E27FC236}">
                <a16:creationId xmlns:a16="http://schemas.microsoft.com/office/drawing/2014/main" id="{762CB9D3-4517-598F-B172-5D41B35139A6}"/>
              </a:ext>
            </a:extLst>
          </p:cNvPr>
          <p:cNvSpPr txBox="1"/>
          <p:nvPr/>
        </p:nvSpPr>
        <p:spPr>
          <a:xfrm>
            <a:off x="1565506" y="5634859"/>
            <a:ext cx="84298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latin typeface="Helvetica Neue Light" panose="02000403000000020004" pitchFamily="2" charset="0"/>
                <a:ea typeface="Helvetica Neue Light" panose="02000403000000020004" pitchFamily="2" charset="0"/>
                <a:cs typeface="Calibri"/>
              </a:rPr>
              <a:t>Mentorship helps stop the "leaks" in the library services career pipeline</a:t>
            </a:r>
            <a:endParaRPr lang="en-US" sz="2000">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2058CE7-E32A-CFC6-CE51-5A4C07D32F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40029" y="6280375"/>
            <a:ext cx="1537162" cy="355129"/>
          </a:xfrm>
          <a:prstGeom prst="rect">
            <a:avLst/>
          </a:prstGeom>
        </p:spPr>
      </p:pic>
    </p:spTree>
    <p:custDataLst>
      <p:tags r:id="rId1"/>
    </p:custDataLst>
    <p:extLst>
      <p:ext uri="{BB962C8B-B14F-4D97-AF65-F5344CB8AC3E}">
        <p14:creationId xmlns:p14="http://schemas.microsoft.com/office/powerpoint/2010/main" val="3888659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658F56-C1DB-BC72-3518-7FA16DC1C948}"/>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906193" y="1818636"/>
            <a:ext cx="9553831" cy="4594555"/>
          </a:xfrm>
        </p:spPr>
        <p:txBody>
          <a:bodyPr vert="horz" lIns="91440" tIns="45720" rIns="91440" bIns="45720" numCol="2" rtlCol="0" anchor="t">
            <a:normAutofit fontScale="25000" lnSpcReduction="20000"/>
          </a:bodyPr>
          <a:lstStyle/>
          <a:p>
            <a:pPr marL="0" indent="0">
              <a:lnSpc>
                <a:spcPct val="170000"/>
              </a:lnSpc>
              <a:buNone/>
            </a:pPr>
            <a:r>
              <a:rPr lang="en-US" sz="8000">
                <a:latin typeface="Helvetica Neue"/>
                <a:ea typeface="Helvetica Neue" panose="02000503000000020004" pitchFamily="2" charset="0"/>
                <a:cs typeface="Helvetica Neue" panose="02000503000000020004" pitchFamily="2" charset="0"/>
              </a:rPr>
              <a:t>Finding Mentors</a:t>
            </a:r>
            <a:endParaRPr lang="en-US">
              <a:latin typeface="Helvetica Neue"/>
              <a:ea typeface="Helvetica Neue" panose="02000503000000020004" pitchFamily="2" charset="0"/>
              <a:cs typeface="Helvetica Neue" panose="02000503000000020004" pitchFamily="2" charset="0"/>
            </a:endParaRPr>
          </a:p>
          <a:p>
            <a:pPr lvl="1">
              <a:lnSpc>
                <a:spcPct val="170000"/>
              </a:lnSpc>
            </a:pPr>
            <a:r>
              <a:rPr lang="en-US" sz="6400">
                <a:latin typeface="Helvetica Neue Light"/>
                <a:ea typeface="Helvetica Neue Light" panose="02000403000000020004" pitchFamily="2" charset="0"/>
                <a:cs typeface="Calibri"/>
              </a:rPr>
              <a:t>Try to find a mentor for each student in potential co-</a:t>
            </a:r>
            <a:r>
              <a:rPr lang="en-US" sz="6400" err="1">
                <a:latin typeface="Helvetica Neue Light"/>
                <a:ea typeface="Helvetica Neue Light" panose="02000403000000020004" pitchFamily="2" charset="0"/>
                <a:cs typeface="Calibri"/>
              </a:rPr>
              <a:t>hort</a:t>
            </a:r>
            <a:endParaRPr lang="en-US" sz="6400">
              <a:latin typeface="Helvetica Neue Light"/>
              <a:ea typeface="Helvetica Neue Light" panose="02000403000000020004" pitchFamily="2" charset="0"/>
              <a:cs typeface="Calibri"/>
            </a:endParaRPr>
          </a:p>
          <a:p>
            <a:pPr lvl="1">
              <a:lnSpc>
                <a:spcPct val="170000"/>
              </a:lnSpc>
            </a:pPr>
            <a:r>
              <a:rPr lang="en-US" sz="6400">
                <a:latin typeface="Helvetica Neue Light"/>
                <a:ea typeface="Helvetica Neue Light" panose="02000403000000020004" pitchFamily="2" charset="0"/>
                <a:cs typeface="Calibri"/>
              </a:rPr>
              <a:t>Look to library community partners (public librarians) for additional mentors</a:t>
            </a:r>
          </a:p>
          <a:p>
            <a:pPr marL="0" indent="0">
              <a:lnSpc>
                <a:spcPct val="170000"/>
              </a:lnSpc>
              <a:buNone/>
            </a:pPr>
            <a:r>
              <a:rPr lang="en-US" sz="8000">
                <a:latin typeface="Helvetica Neue"/>
                <a:ea typeface="Helvetica Neue" panose="02000503000000020004" pitchFamily="2" charset="0"/>
                <a:cs typeface="Helvetica Neue" panose="02000503000000020004" pitchFamily="2" charset="0"/>
              </a:rPr>
              <a:t>Mentor Duties </a:t>
            </a:r>
          </a:p>
          <a:p>
            <a:pPr lvl="1">
              <a:lnSpc>
                <a:spcPct val="170000"/>
              </a:lnSpc>
            </a:pPr>
            <a:r>
              <a:rPr lang="en-US" sz="6400">
                <a:latin typeface="Helvetica Neue Light"/>
                <a:ea typeface="Helvetica Neue Light" panose="02000403000000020004" pitchFamily="2" charset="0"/>
                <a:cs typeface="Calibri"/>
              </a:rPr>
              <a:t>Teaching Curriculum </a:t>
            </a:r>
            <a:endParaRPr lang="en-US" sz="3200">
              <a:latin typeface="Helvetica Neue Light"/>
              <a:ea typeface="Helvetica Neue Light" panose="02000403000000020004" pitchFamily="2" charset="0"/>
              <a:cs typeface="Calibri"/>
            </a:endParaRPr>
          </a:p>
          <a:p>
            <a:pPr lvl="1">
              <a:lnSpc>
                <a:spcPct val="170000"/>
              </a:lnSpc>
            </a:pPr>
            <a:r>
              <a:rPr lang="en-US" sz="6400">
                <a:latin typeface="Helvetica Neue Light"/>
                <a:ea typeface="Helvetica Neue Light" panose="02000403000000020004" pitchFamily="2" charset="0"/>
                <a:cs typeface="Calibri"/>
              </a:rPr>
              <a:t>Advising Students through early librarianship </a:t>
            </a:r>
            <a:endParaRPr lang="en-US" sz="3200">
              <a:latin typeface="Helvetica Neue Light"/>
              <a:ea typeface="Helvetica Neue Light" panose="02000403000000020004" pitchFamily="2" charset="0"/>
              <a:cs typeface="Calibri"/>
            </a:endParaRPr>
          </a:p>
          <a:p>
            <a:pPr lvl="1">
              <a:lnSpc>
                <a:spcPct val="170000"/>
              </a:lnSpc>
            </a:pPr>
            <a:r>
              <a:rPr lang="en-US" sz="6400">
                <a:latin typeface="Helvetica Neue Light"/>
                <a:ea typeface="Helvetica Neue Light" panose="02000403000000020004" pitchFamily="2" charset="0"/>
                <a:cs typeface="Calibri"/>
              </a:rPr>
              <a:t>Checking In / Assessing Wellness </a:t>
            </a:r>
            <a:endParaRPr lang="en-US" sz="3200">
              <a:latin typeface="Helvetica Neue Light"/>
              <a:ea typeface="Helvetica Neue Light" panose="02000403000000020004" pitchFamily="2" charset="0"/>
              <a:cs typeface="Calibri"/>
            </a:endParaRPr>
          </a:p>
          <a:p>
            <a:pPr lvl="1">
              <a:lnSpc>
                <a:spcPct val="170000"/>
              </a:lnSpc>
            </a:pPr>
            <a:r>
              <a:rPr lang="en-US" sz="6400">
                <a:latin typeface="Helvetica Neue Light"/>
                <a:ea typeface="Helvetica Neue Light" panose="02000403000000020004" pitchFamily="2" charset="0"/>
                <a:cs typeface="Calibri"/>
              </a:rPr>
              <a:t>Ensuring Safety </a:t>
            </a:r>
          </a:p>
          <a:p>
            <a:pPr lvl="1">
              <a:lnSpc>
                <a:spcPct val="170000"/>
              </a:lnSpc>
            </a:pPr>
            <a:endParaRPr lang="en-US" sz="6400">
              <a:latin typeface="Helvetica Neue Light" panose="02000403000000020004" pitchFamily="2" charset="0"/>
              <a:ea typeface="Helvetica Neue Light" panose="02000403000000020004" pitchFamily="2" charset="0"/>
              <a:cs typeface="Calibri"/>
            </a:endParaRPr>
          </a:p>
          <a:p>
            <a:pPr lvl="1">
              <a:lnSpc>
                <a:spcPct val="170000"/>
              </a:lnSpc>
            </a:pPr>
            <a:endParaRPr lang="en-US" sz="6400">
              <a:latin typeface="Helvetica Neue Light" panose="02000403000000020004" pitchFamily="2" charset="0"/>
              <a:ea typeface="Helvetica Neue Light" panose="02000403000000020004" pitchFamily="2" charset="0"/>
              <a:cs typeface="Calibri"/>
            </a:endParaRPr>
          </a:p>
          <a:p>
            <a:pPr lvl="1">
              <a:lnSpc>
                <a:spcPct val="170000"/>
              </a:lnSpc>
            </a:pPr>
            <a:endParaRPr lang="en-US" sz="6400">
              <a:latin typeface="Helvetica Neue Light" panose="02000403000000020004" pitchFamily="2" charset="0"/>
              <a:ea typeface="Helvetica Neue Light" panose="02000403000000020004" pitchFamily="2" charset="0"/>
              <a:cs typeface="Calibri"/>
            </a:endParaRPr>
          </a:p>
          <a:p>
            <a:pPr lvl="1">
              <a:lnSpc>
                <a:spcPct val="170000"/>
              </a:lnSpc>
            </a:pPr>
            <a:endParaRPr lang="en-US" sz="6400">
              <a:latin typeface="Helvetica Neue Light" panose="02000403000000020004" pitchFamily="2" charset="0"/>
              <a:ea typeface="Helvetica Neue Light" panose="02000403000000020004" pitchFamily="2" charset="0"/>
              <a:cs typeface="Calibri"/>
            </a:endParaRPr>
          </a:p>
          <a:p>
            <a:pPr lvl="1">
              <a:lnSpc>
                <a:spcPct val="170000"/>
              </a:lnSpc>
            </a:pPr>
            <a:endParaRPr lang="en-US" sz="6400">
              <a:latin typeface="Helvetica Neue Light" panose="02000403000000020004" pitchFamily="2" charset="0"/>
              <a:ea typeface="Helvetica Neue Light" panose="02000403000000020004" pitchFamily="2" charset="0"/>
              <a:cs typeface="Calibri"/>
            </a:endParaRPr>
          </a:p>
          <a:p>
            <a:pPr lvl="1">
              <a:lnSpc>
                <a:spcPct val="170000"/>
              </a:lnSpc>
            </a:pPr>
            <a:endParaRPr lang="en-US" sz="6400">
              <a:latin typeface="Helvetica Neue Light" panose="02000403000000020004" pitchFamily="2" charset="0"/>
              <a:ea typeface="Helvetica Neue Light" panose="02000403000000020004" pitchFamily="2" charset="0"/>
              <a:cs typeface="Calibri"/>
            </a:endParaRPr>
          </a:p>
          <a:p>
            <a:pPr lvl="1">
              <a:lnSpc>
                <a:spcPct val="170000"/>
              </a:lnSpc>
            </a:pPr>
            <a:endParaRPr lang="en-US" sz="6400">
              <a:latin typeface="Helvetica Neue Light" panose="02000403000000020004" pitchFamily="2" charset="0"/>
              <a:ea typeface="Helvetica Neue Light" panose="02000403000000020004" pitchFamily="2" charset="0"/>
              <a:cs typeface="Calibri"/>
            </a:endParaRPr>
          </a:p>
          <a:p>
            <a:pPr lvl="1">
              <a:lnSpc>
                <a:spcPct val="170000"/>
              </a:lnSpc>
            </a:pPr>
            <a:endParaRPr lang="en-US" sz="6400">
              <a:latin typeface="Helvetica Neue Light" panose="02000403000000020004" pitchFamily="2" charset="0"/>
              <a:ea typeface="Helvetica Neue Light" panose="02000403000000020004" pitchFamily="2" charset="0"/>
              <a:cs typeface="Calibri"/>
            </a:endParaRPr>
          </a:p>
          <a:p>
            <a:pPr lvl="1">
              <a:lnSpc>
                <a:spcPct val="170000"/>
              </a:lnSpc>
            </a:pPr>
            <a:endParaRPr lang="en-US" sz="6400">
              <a:latin typeface="Helvetica Neue Light" panose="02000403000000020004" pitchFamily="2" charset="0"/>
              <a:ea typeface="Helvetica Neue Light" panose="02000403000000020004" pitchFamily="2" charset="0"/>
              <a:cs typeface="Calibri"/>
            </a:endParaRPr>
          </a:p>
          <a:p>
            <a:pPr lvl="1">
              <a:lnSpc>
                <a:spcPct val="170000"/>
              </a:lnSpc>
            </a:pPr>
            <a:endParaRPr lang="en-US" sz="3200">
              <a:latin typeface="Helvetica Neue Light" panose="02000403000000020004" pitchFamily="2" charset="0"/>
              <a:ea typeface="Helvetica Neue Light" panose="02000403000000020004" pitchFamily="2" charset="0"/>
              <a:cs typeface="Calibri"/>
            </a:endParaRPr>
          </a:p>
          <a:p>
            <a:pPr lvl="1">
              <a:lnSpc>
                <a:spcPct val="170000"/>
              </a:lnSpc>
            </a:pPr>
            <a:r>
              <a:rPr lang="en-US" sz="6400">
                <a:latin typeface="Helvetica Neue Light"/>
                <a:ea typeface="Helvetica Neue Light" panose="02000403000000020004" pitchFamily="2" charset="0"/>
                <a:cs typeface="Calibri"/>
              </a:rPr>
              <a:t>Timesheets and other paperwork submissions</a:t>
            </a:r>
            <a:endParaRPr lang="en-US" sz="3200">
              <a:latin typeface="Helvetica Neue Light"/>
              <a:ea typeface="Helvetica Neue Light" panose="02000403000000020004" pitchFamily="2" charset="0"/>
              <a:cs typeface="Calibri"/>
            </a:endParaRPr>
          </a:p>
          <a:p>
            <a:pPr lvl="1">
              <a:lnSpc>
                <a:spcPct val="170000"/>
              </a:lnSpc>
            </a:pPr>
            <a:r>
              <a:rPr lang="en-US" sz="6400">
                <a:latin typeface="Helvetica Neue Light"/>
                <a:ea typeface="Helvetica Neue Light" panose="02000403000000020004" pitchFamily="2" charset="0"/>
                <a:cs typeface="Calibri"/>
              </a:rPr>
              <a:t>Chaperoning (conferences, travel, </a:t>
            </a:r>
            <a:r>
              <a:rPr lang="en-US" sz="6400" err="1">
                <a:latin typeface="Helvetica Neue Light"/>
                <a:ea typeface="Helvetica Neue Light" panose="02000403000000020004" pitchFamily="2" charset="0"/>
                <a:cs typeface="Calibri"/>
              </a:rPr>
              <a:t>etc</a:t>
            </a:r>
            <a:r>
              <a:rPr lang="en-US" sz="6400">
                <a:latin typeface="Helvetica Neue Light"/>
                <a:ea typeface="Helvetica Neue Light" panose="02000403000000020004" pitchFamily="2" charset="0"/>
                <a:cs typeface="Calibri"/>
              </a:rPr>
              <a:t>) Working</a:t>
            </a:r>
            <a:endParaRPr lang="en-US">
              <a:latin typeface="Helvetica Neue Light"/>
              <a:ea typeface="Helvetica Neue Light" panose="02000403000000020004" pitchFamily="2" charset="0"/>
              <a:cs typeface="Calibri"/>
            </a:endParaRPr>
          </a:p>
          <a:p>
            <a:pPr marL="0" indent="0">
              <a:lnSpc>
                <a:spcPct val="170000"/>
              </a:lnSpc>
              <a:buNone/>
            </a:pPr>
            <a:endParaRPr lang="en-US" sz="5600">
              <a:cs typeface="Calibri"/>
            </a:endParaRPr>
          </a:p>
          <a:p>
            <a:pPr>
              <a:lnSpc>
                <a:spcPct val="100000"/>
              </a:lnSpc>
            </a:pPr>
            <a:endParaRPr lang="en-US">
              <a:cs typeface="Calibri"/>
            </a:endParaRPr>
          </a:p>
          <a:p>
            <a:pPr marL="0" indent="0">
              <a:lnSpc>
                <a:spcPct val="100000"/>
              </a:lnSpc>
              <a:buNone/>
            </a:pPr>
            <a:br>
              <a:rPr lang="en-US">
                <a:cs typeface="Calibri"/>
              </a:rPr>
            </a:br>
            <a:endParaRPr lang="en-US">
              <a:cs typeface="Calibri"/>
            </a:endParaRPr>
          </a:p>
          <a:p>
            <a:pPr>
              <a:lnSpc>
                <a:spcPct val="100000"/>
              </a:lnSpc>
            </a:pPr>
            <a:br>
              <a:rPr lang="en-US">
                <a:cs typeface="Calibri"/>
              </a:rPr>
            </a:br>
            <a:endParaRPr lang="en-US">
              <a:cs typeface="Calibri"/>
            </a:endParaRPr>
          </a:p>
        </p:txBody>
      </p:sp>
      <p:pic>
        <p:nvPicPr>
          <p:cNvPr id="5" name="Picture 4">
            <a:extLst>
              <a:ext uri="{FF2B5EF4-FFF2-40B4-BE49-F238E27FC236}">
                <a16:creationId xmlns:a16="http://schemas.microsoft.com/office/drawing/2014/main" id="{655024CB-0509-285D-9BCF-C5309A83421E}"/>
              </a:ext>
            </a:extLst>
          </p:cNvPr>
          <p:cNvPicPr>
            <a:picLocks noChangeAspect="1"/>
          </p:cNvPicPr>
          <p:nvPr/>
        </p:nvPicPr>
        <p:blipFill>
          <a:blip r:embed="rId2"/>
          <a:stretch>
            <a:fillRect/>
          </a:stretch>
        </p:blipFill>
        <p:spPr>
          <a:xfrm>
            <a:off x="10460024" y="6253079"/>
            <a:ext cx="1537162" cy="355129"/>
          </a:xfrm>
          <a:prstGeom prst="rect">
            <a:avLst/>
          </a:prstGeom>
        </p:spPr>
      </p:pic>
      <p:sp>
        <p:nvSpPr>
          <p:cNvPr id="9" name="Title 1">
            <a:extLst>
              <a:ext uri="{FF2B5EF4-FFF2-40B4-BE49-F238E27FC236}">
                <a16:creationId xmlns:a16="http://schemas.microsoft.com/office/drawing/2014/main" id="{BCF50F5A-A5DC-824D-B92F-1F4961C8F5C1}"/>
              </a:ext>
            </a:extLst>
          </p:cNvPr>
          <p:cNvSpPr>
            <a:spLocks noGrp="1"/>
          </p:cNvSpPr>
          <p:nvPr>
            <p:ph type="title"/>
          </p:nvPr>
        </p:nvSpPr>
        <p:spPr>
          <a:xfrm>
            <a:off x="583367" y="203760"/>
            <a:ext cx="9553832" cy="1325563"/>
          </a:xfrm>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Mentorship</a:t>
            </a:r>
          </a:p>
        </p:txBody>
      </p:sp>
    </p:spTree>
    <p:extLst>
      <p:ext uri="{BB962C8B-B14F-4D97-AF65-F5344CB8AC3E}">
        <p14:creationId xmlns:p14="http://schemas.microsoft.com/office/powerpoint/2010/main" val="3867530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0CCEBB2-CC5B-BC1C-680F-901634E83B3E}"/>
              </a:ext>
              <a:ext uri="{C183D7F6-B498-43B3-948B-1728B52AA6E4}">
                <adec:decorative xmlns:adec="http://schemas.microsoft.com/office/drawing/2017/decorative" val="1"/>
              </a:ext>
            </a:extLst>
          </p:cNvPr>
          <p:cNvSpPr/>
          <p:nvPr/>
        </p:nvSpPr>
        <p:spPr>
          <a:xfrm>
            <a:off x="0" y="-1"/>
            <a:ext cx="12192000" cy="46469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5868CD-AAD1-C6ED-CB36-976D50694A30}"/>
              </a:ext>
            </a:extLst>
          </p:cNvPr>
          <p:cNvSpPr txBox="1"/>
          <p:nvPr/>
        </p:nvSpPr>
        <p:spPr>
          <a:xfrm>
            <a:off x="1040672" y="1739554"/>
            <a:ext cx="10110651" cy="2554545"/>
          </a:xfrm>
          <a:prstGeom prst="rect">
            <a:avLst/>
          </a:prstGeom>
          <a:noFill/>
        </p:spPr>
        <p:txBody>
          <a:bodyPr wrap="square">
            <a:spAutoFit/>
          </a:bodyPr>
          <a:lstStyle/>
          <a:p>
            <a:pPr algn="ctr"/>
            <a:r>
              <a:rPr lang="en-US" sz="6000" b="0" i="0" u="none" strike="noStrike" dirty="0">
                <a:effectLst/>
                <a:latin typeface="Helvetica Neue" panose="02000503000000020004" pitchFamily="2" charset="0"/>
                <a:ea typeface="Helvetica Neue" panose="02000503000000020004" pitchFamily="2" charset="0"/>
                <a:cs typeface="Helvetica Neue" panose="02000503000000020004" pitchFamily="2" charset="0"/>
              </a:rPr>
              <a:t>Intentionally Recruiting for Diversity in Librarianship: </a:t>
            </a:r>
          </a:p>
          <a:p>
            <a:pPr algn="ctr"/>
            <a:r>
              <a:rPr lang="en-US" sz="4000" u="none" strike="noStrike" dirty="0">
                <a:effectLst/>
                <a:latin typeface="Helvetica Neue Light" panose="02000403000000020004" pitchFamily="2" charset="0"/>
                <a:ea typeface="Helvetica Neue Light" panose="02000403000000020004" pitchFamily="2" charset="0"/>
                <a:cs typeface="Helvetica Neue" panose="02000503000000020004" pitchFamily="2" charset="0"/>
              </a:rPr>
              <a:t>Reflections on a Year Later</a:t>
            </a:r>
            <a:r>
              <a:rPr lang="en-US" sz="4000" dirty="0">
                <a:effectLst/>
                <a:latin typeface="Helvetica Neue Light" panose="02000403000000020004" pitchFamily="2" charset="0"/>
                <a:ea typeface="Helvetica Neue Light" panose="02000403000000020004" pitchFamily="2" charset="0"/>
                <a:cs typeface="Helvetica Neue" panose="02000503000000020004" pitchFamily="2" charset="0"/>
              </a:rPr>
              <a:t>​</a:t>
            </a:r>
            <a:endParaRPr lang="en-US" sz="40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19" name="TextBox 18">
            <a:extLst>
              <a:ext uri="{FF2B5EF4-FFF2-40B4-BE49-F238E27FC236}">
                <a16:creationId xmlns:a16="http://schemas.microsoft.com/office/drawing/2014/main" id="{BC27929F-6D6E-B102-4C09-0558925FE3C0}"/>
              </a:ext>
            </a:extLst>
          </p:cNvPr>
          <p:cNvSpPr txBox="1"/>
          <p:nvPr/>
        </p:nvSpPr>
        <p:spPr>
          <a:xfrm>
            <a:off x="1195794" y="4893594"/>
            <a:ext cx="9800409" cy="707886"/>
          </a:xfrm>
          <a:prstGeom prst="rect">
            <a:avLst/>
          </a:prstGeom>
          <a:noFill/>
        </p:spPr>
        <p:txBody>
          <a:bodyPr wrap="square">
            <a:spAutoFit/>
          </a:bodyPr>
          <a:lstStyle/>
          <a:p>
            <a:pPr algn="ctr"/>
            <a:r>
              <a:rPr lang="en-US" sz="2000" b="0" i="0" u="none" strike="noStrike">
                <a:effectLst/>
                <a:latin typeface="Helvetica Neue" panose="02000503000000020004" pitchFamily="2" charset="0"/>
                <a:ea typeface="Helvetica Neue" panose="02000503000000020004" pitchFamily="2" charset="0"/>
                <a:cs typeface="Helvetica Neue" panose="02000503000000020004" pitchFamily="2" charset="0"/>
              </a:rPr>
              <a:t>Tammie Busch, Calvin Carson, Jacob Del Rio, Lora Del Rio, Elizabeth </a:t>
            </a:r>
            <a:r>
              <a:rPr lang="en-US" sz="2000" b="0" i="0" u="none" strike="noStrike" err="1">
                <a:effectLst/>
                <a:latin typeface="Helvetica Neue" panose="02000503000000020004" pitchFamily="2" charset="0"/>
                <a:ea typeface="Helvetica Neue" panose="02000503000000020004" pitchFamily="2" charset="0"/>
                <a:cs typeface="Helvetica Neue" panose="02000503000000020004" pitchFamily="2" charset="0"/>
              </a:rPr>
              <a:t>Kamper</a:t>
            </a:r>
            <a:r>
              <a:rPr lang="en-US" sz="2000" b="0" i="0" u="none" strike="noStrike">
                <a:effectLst/>
                <a:latin typeface="Helvetica Neue" panose="02000503000000020004" pitchFamily="2" charset="0"/>
                <a:ea typeface="Helvetica Neue" panose="02000503000000020004" pitchFamily="2" charset="0"/>
                <a:cs typeface="Helvetica Neue" panose="02000503000000020004" pitchFamily="2" charset="0"/>
              </a:rPr>
              <a:t>, </a:t>
            </a:r>
          </a:p>
          <a:p>
            <a:pPr algn="ctr"/>
            <a:r>
              <a:rPr lang="en-US" sz="2000" b="0" i="0" u="none" strike="noStrike">
                <a:effectLst/>
                <a:latin typeface="Helvetica Neue" panose="02000503000000020004" pitchFamily="2" charset="0"/>
                <a:ea typeface="Helvetica Neue" panose="02000503000000020004" pitchFamily="2" charset="0"/>
                <a:cs typeface="Helvetica Neue" panose="02000503000000020004" pitchFamily="2" charset="0"/>
              </a:rPr>
              <a:t>Shelly McDavid, Simone Williams</a:t>
            </a:r>
            <a:endParaRPr lang="en-US" sz="20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 name="Rectangle 26">
            <a:extLst>
              <a:ext uri="{FF2B5EF4-FFF2-40B4-BE49-F238E27FC236}">
                <a16:creationId xmlns:a16="http://schemas.microsoft.com/office/drawing/2014/main" id="{631F41DC-D60C-542A-8A08-3EF06A1278E0}"/>
              </a:ext>
            </a:extLst>
          </p:cNvPr>
          <p:cNvSpPr/>
          <p:nvPr/>
        </p:nvSpPr>
        <p:spPr>
          <a:xfrm>
            <a:off x="12820" y="0"/>
            <a:ext cx="2737878" cy="389745"/>
          </a:xfrm>
          <a:prstGeom prst="rect">
            <a:avLst/>
          </a:prstGeom>
          <a:solidFill>
            <a:srgbClr val="FF9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4B3DF17-AEA6-48AC-35CC-0FC18CB54B0F}"/>
              </a:ext>
            </a:extLst>
          </p:cNvPr>
          <p:cNvSpPr/>
          <p:nvPr/>
        </p:nvSpPr>
        <p:spPr>
          <a:xfrm>
            <a:off x="2378768" y="0"/>
            <a:ext cx="2737878" cy="389745"/>
          </a:xfrm>
          <a:prstGeom prst="rect">
            <a:avLst/>
          </a:prstGeom>
          <a:solidFill>
            <a:srgbClr val="FF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CCFE7D0-4373-9278-23DC-B5E3DF5F6413}"/>
              </a:ext>
            </a:extLst>
          </p:cNvPr>
          <p:cNvSpPr/>
          <p:nvPr/>
        </p:nvSpPr>
        <p:spPr>
          <a:xfrm>
            <a:off x="4744716" y="-1"/>
            <a:ext cx="2737878" cy="389745"/>
          </a:xfrm>
          <a:prstGeom prst="rect">
            <a:avLst/>
          </a:prstGeom>
          <a:solidFill>
            <a:srgbClr val="38B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174240E-64B6-5F6B-D9BD-861D9C9154B1}"/>
              </a:ext>
            </a:extLst>
          </p:cNvPr>
          <p:cNvSpPr/>
          <p:nvPr/>
        </p:nvSpPr>
        <p:spPr>
          <a:xfrm>
            <a:off x="7099419" y="-1"/>
            <a:ext cx="2737878" cy="389745"/>
          </a:xfrm>
          <a:prstGeom prst="rect">
            <a:avLst/>
          </a:prstGeom>
          <a:solidFill>
            <a:srgbClr val="7ED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890D0B8-BB10-8F64-565A-E22633611051}"/>
              </a:ext>
            </a:extLst>
          </p:cNvPr>
          <p:cNvSpPr/>
          <p:nvPr/>
        </p:nvSpPr>
        <p:spPr>
          <a:xfrm>
            <a:off x="9454122" y="-1"/>
            <a:ext cx="2737878" cy="389745"/>
          </a:xfrm>
          <a:prstGeom prst="rect">
            <a:avLst/>
          </a:prstGeom>
          <a:solidFill>
            <a:srgbClr val="8C5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29459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817804-5C79-5C85-6BAE-E55F2A598762}"/>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838198" y="1743529"/>
            <a:ext cx="10629277" cy="4594555"/>
          </a:xfrm>
        </p:spPr>
        <p:txBody>
          <a:bodyPr vert="horz" lIns="91440" tIns="45720" rIns="91440" bIns="45720" rtlCol="0" anchor="t">
            <a:normAutofit/>
          </a:bodyPr>
          <a:lstStyle/>
          <a:p>
            <a:pPr marL="0" indent="0">
              <a:lnSpc>
                <a:spcPct val="170000"/>
              </a:lnSpc>
              <a:buNone/>
            </a:pPr>
            <a:r>
              <a:rPr lang="en-US" sz="2400">
                <a:latin typeface="Helvetica Neue" panose="02000503000000020004" pitchFamily="2" charset="0"/>
                <a:ea typeface="Helvetica Neue" panose="02000503000000020004" pitchFamily="2" charset="0"/>
                <a:cs typeface="Helvetica Neue" panose="02000503000000020004" pitchFamily="2" charset="0"/>
              </a:rPr>
              <a:t>Best Practices in Mentorship </a:t>
            </a:r>
            <a:endParaRPr lang="en-US">
              <a:latin typeface="Helvetica Neue" panose="02000503000000020004" pitchFamily="2" charset="0"/>
              <a:ea typeface="Helvetica Neue" panose="02000503000000020004" pitchFamily="2" charset="0"/>
              <a:cs typeface="Helvetica Neue" panose="02000503000000020004" pitchFamily="2" charset="0"/>
            </a:endParaRPr>
          </a:p>
          <a:p>
            <a:pPr lvl="1">
              <a:lnSpc>
                <a:spcPct val="170000"/>
              </a:lnSpc>
            </a:pPr>
            <a:r>
              <a:rPr lang="en-US" sz="2100">
                <a:latin typeface="Helvetica Neue Light" panose="02000403000000020004" pitchFamily="2" charset="0"/>
                <a:ea typeface="Helvetica Neue Light" panose="02000403000000020004" pitchFamily="2" charset="0"/>
                <a:cs typeface="Helvetica Neue" panose="02000503000000020004" pitchFamily="2" charset="0"/>
              </a:rPr>
              <a:t>Set up more than one channel for communication </a:t>
            </a:r>
          </a:p>
          <a:p>
            <a:pPr lvl="1">
              <a:lnSpc>
                <a:spcPct val="170000"/>
              </a:lnSpc>
            </a:pPr>
            <a:r>
              <a:rPr lang="en-US" sz="2100">
                <a:latin typeface="Helvetica Neue Light" panose="02000403000000020004" pitchFamily="2" charset="0"/>
                <a:ea typeface="Helvetica Neue Light" panose="02000403000000020004" pitchFamily="2" charset="0"/>
                <a:cs typeface="Helvetica Neue" panose="02000503000000020004" pitchFamily="2" charset="0"/>
              </a:rPr>
              <a:t>When first meeting in person, confirm contacts with a text message or test e-mail </a:t>
            </a:r>
          </a:p>
          <a:p>
            <a:pPr lvl="1">
              <a:lnSpc>
                <a:spcPct val="170000"/>
              </a:lnSpc>
            </a:pPr>
            <a:r>
              <a:rPr lang="en-US" sz="2100">
                <a:latin typeface="Helvetica Neue Light" panose="02000403000000020004" pitchFamily="2" charset="0"/>
                <a:ea typeface="Helvetica Neue Light" panose="02000403000000020004" pitchFamily="2" charset="0"/>
                <a:cs typeface="Helvetica Neue" panose="02000503000000020004" pitchFamily="2" charset="0"/>
              </a:rPr>
              <a:t>Don't let project director be a mentor </a:t>
            </a:r>
          </a:p>
          <a:p>
            <a:pPr marL="0" indent="0">
              <a:lnSpc>
                <a:spcPct val="170000"/>
              </a:lnSpc>
              <a:buNone/>
            </a:pPr>
            <a:r>
              <a:rPr lang="en-US" sz="2400">
                <a:latin typeface="Helvetica Neue" panose="02000503000000020004" pitchFamily="2" charset="0"/>
                <a:ea typeface="Helvetica Neue" panose="02000503000000020004" pitchFamily="2" charset="0"/>
                <a:cs typeface="Helvetica Neue" panose="02000503000000020004" pitchFamily="2" charset="0"/>
              </a:rPr>
              <a:t>Struggles in Mentorship </a:t>
            </a:r>
          </a:p>
          <a:p>
            <a:pPr lvl="1">
              <a:lnSpc>
                <a:spcPct val="170000"/>
              </a:lnSpc>
            </a:pPr>
            <a:r>
              <a:rPr lang="en-US" sz="2100">
                <a:latin typeface="Helvetica Neue Light" panose="02000403000000020004" pitchFamily="2" charset="0"/>
                <a:ea typeface="Helvetica Neue Light" panose="02000403000000020004" pitchFamily="2" charset="0"/>
                <a:cs typeface="Helvetica Neue" panose="02000503000000020004" pitchFamily="2" charset="0"/>
              </a:rPr>
              <a:t>Finding the right questions for substantial communication</a:t>
            </a:r>
            <a:endParaRPr lang="en-US">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5" name="Picture 4">
            <a:extLst>
              <a:ext uri="{FF2B5EF4-FFF2-40B4-BE49-F238E27FC236}">
                <a16:creationId xmlns:a16="http://schemas.microsoft.com/office/drawing/2014/main" id="{EA187BA0-FEB8-CD06-CC19-72E4E99E49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0024" y="6253079"/>
            <a:ext cx="1537162" cy="355129"/>
          </a:xfrm>
          <a:prstGeom prst="rect">
            <a:avLst/>
          </a:prstGeom>
        </p:spPr>
      </p:pic>
      <p:sp>
        <p:nvSpPr>
          <p:cNvPr id="9" name="Title 1">
            <a:extLst>
              <a:ext uri="{FF2B5EF4-FFF2-40B4-BE49-F238E27FC236}">
                <a16:creationId xmlns:a16="http://schemas.microsoft.com/office/drawing/2014/main" id="{884CA951-BA08-5BEF-838D-328572964AC5}"/>
              </a:ext>
            </a:extLst>
          </p:cNvPr>
          <p:cNvSpPr txBox="1">
            <a:spLocks/>
          </p:cNvSpPr>
          <p:nvPr/>
        </p:nvSpPr>
        <p:spPr>
          <a:xfrm>
            <a:off x="583367" y="203760"/>
            <a:ext cx="95538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Mentorship</a:t>
            </a:r>
          </a:p>
        </p:txBody>
      </p:sp>
    </p:spTree>
    <p:custDataLst>
      <p:tags r:id="rId1"/>
    </p:custDataLst>
    <p:extLst>
      <p:ext uri="{BB962C8B-B14F-4D97-AF65-F5344CB8AC3E}">
        <p14:creationId xmlns:p14="http://schemas.microsoft.com/office/powerpoint/2010/main" val="3867025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5AC92B-4B1E-C4E3-273A-F997C4239897}"/>
              </a:ext>
            </a:extLst>
          </p:cNvPr>
          <p:cNvSpPr/>
          <p:nvPr/>
        </p:nvSpPr>
        <p:spPr>
          <a:xfrm>
            <a:off x="0" y="1405504"/>
            <a:ext cx="12192000" cy="4351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588C92-9FE6-4A32-B579-7F783ECA3AA4}"/>
              </a:ext>
            </a:extLst>
          </p:cNvPr>
          <p:cNvSpPr>
            <a:spLocks noGrp="1"/>
          </p:cNvSpPr>
          <p:nvPr>
            <p:ph type="title"/>
          </p:nvPr>
        </p:nvSpPr>
        <p:spPr>
          <a:xfrm>
            <a:off x="312820" y="159851"/>
            <a:ext cx="10515600" cy="1325563"/>
          </a:xfrm>
        </p:spPr>
        <p:txBody>
          <a:bodyPr>
            <a:normAutofit/>
          </a:bodyPr>
          <a:lstStyle/>
          <a:p>
            <a:r>
              <a:rPr lang="en-US" sz="4000">
                <a:latin typeface="Helvetica Neue" panose="02000503000000020004" pitchFamily="2" charset="0"/>
                <a:ea typeface="Helvetica Neue" panose="02000503000000020004" pitchFamily="2" charset="0"/>
                <a:cs typeface="Helvetica Neue" panose="02000503000000020004" pitchFamily="2" charset="0"/>
              </a:rPr>
              <a:t>Calvin Carson: Introduction</a:t>
            </a:r>
          </a:p>
        </p:txBody>
      </p:sp>
      <p:sp>
        <p:nvSpPr>
          <p:cNvPr id="3" name="Content Placeholder 2">
            <a:extLst>
              <a:ext uri="{FF2B5EF4-FFF2-40B4-BE49-F238E27FC236}">
                <a16:creationId xmlns:a16="http://schemas.microsoft.com/office/drawing/2014/main" id="{1C4F2211-D79F-4A21-A938-441C5668458C}"/>
              </a:ext>
            </a:extLst>
          </p:cNvPr>
          <p:cNvSpPr>
            <a:spLocks noGrp="1"/>
          </p:cNvSpPr>
          <p:nvPr>
            <p:ph sz="half" idx="1"/>
          </p:nvPr>
        </p:nvSpPr>
        <p:spPr>
          <a:xfrm>
            <a:off x="474688" y="1764268"/>
            <a:ext cx="11242623" cy="3713719"/>
          </a:xfrm>
        </p:spPr>
        <p:txBody>
          <a:bodyPr>
            <a:normAutofit/>
          </a:bodyPr>
          <a:lstStyle/>
          <a:p>
            <a:pPr marL="0" indent="0">
              <a:buNone/>
            </a:pPr>
            <a:r>
              <a:rPr lang="en-US" sz="2400">
                <a:effectLst/>
                <a:latin typeface="Helvetica Neue Light" panose="02000403000000020004" pitchFamily="2" charset="0"/>
                <a:ea typeface="Helvetica Neue Light" panose="02000403000000020004" pitchFamily="2" charset="0"/>
              </a:rPr>
              <a:t>Calvin Carson is a senior in high school at Sumner High School in St. Louis, MO, and a participant in the IMLS grant funded program, the Diverse Librarianship Career and Training Education, where he participates in the program curriculum and works at the Julia Davis Branch of the St. Louis Public Library. </a:t>
            </a:r>
          </a:p>
          <a:p>
            <a:pPr marL="0" indent="0">
              <a:buNone/>
            </a:pPr>
            <a:r>
              <a:rPr lang="en-US" sz="2400">
                <a:effectLst/>
                <a:latin typeface="Helvetica Neue Light" panose="02000403000000020004" pitchFamily="2" charset="0"/>
                <a:ea typeface="Helvetica Neue Light" panose="02000403000000020004" pitchFamily="2" charset="0"/>
              </a:rPr>
              <a:t>He is currently a member of the Sumner High School Student Government, the Sumner High School Debate team, and a Senior Editor in Chief for the Sumner High School newspaper: the Sumner Society. </a:t>
            </a:r>
          </a:p>
          <a:p>
            <a:pPr marL="0" indent="0">
              <a:buNone/>
            </a:pPr>
            <a:r>
              <a:rPr lang="en-US" sz="2400">
                <a:effectLst/>
                <a:latin typeface="Helvetica Neue Light" panose="02000403000000020004" pitchFamily="2" charset="0"/>
                <a:ea typeface="Helvetica Neue Light" panose="02000403000000020004" pitchFamily="2" charset="0"/>
              </a:rPr>
              <a:t>His interests include law enforcement, community trust, and safety on online applications. He is also an active community manager for an animal rescue subreddit.</a:t>
            </a:r>
            <a:endParaRPr lang="en-US" sz="2400">
              <a:latin typeface="Helvetica Neue Light" panose="02000403000000020004" pitchFamily="2" charset="0"/>
              <a:ea typeface="Helvetica Neue Light" panose="02000403000000020004" pitchFamily="2" charset="0"/>
            </a:endParaRPr>
          </a:p>
        </p:txBody>
      </p:sp>
      <p:pic>
        <p:nvPicPr>
          <p:cNvPr id="5" name="Picture 4">
            <a:extLst>
              <a:ext uri="{FF2B5EF4-FFF2-40B4-BE49-F238E27FC236}">
                <a16:creationId xmlns:a16="http://schemas.microsoft.com/office/drawing/2014/main" id="{AD6F4105-B29A-DABE-30DA-3E8F570CFD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0024" y="6253079"/>
            <a:ext cx="1537162" cy="355129"/>
          </a:xfrm>
          <a:prstGeom prst="rect">
            <a:avLst/>
          </a:prstGeom>
        </p:spPr>
      </p:pic>
    </p:spTree>
    <p:custDataLst>
      <p:tags r:id="rId1"/>
    </p:custDataLst>
    <p:extLst>
      <p:ext uri="{BB962C8B-B14F-4D97-AF65-F5344CB8AC3E}">
        <p14:creationId xmlns:p14="http://schemas.microsoft.com/office/powerpoint/2010/main" val="3728589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874CB5-8655-161E-4B73-929146F3B738}"/>
              </a:ext>
            </a:extLst>
          </p:cNvPr>
          <p:cNvSpPr/>
          <p:nvPr/>
        </p:nvSpPr>
        <p:spPr>
          <a:xfrm>
            <a:off x="0" y="1263908"/>
            <a:ext cx="12192000" cy="4351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48741D7F-05BF-7E3B-9480-ECAE8519A411}"/>
              </a:ext>
            </a:extLst>
          </p:cNvPr>
          <p:cNvSpPr>
            <a:spLocks noGrp="1" noChangeArrowheads="1"/>
          </p:cNvSpPr>
          <p:nvPr>
            <p:ph sz="half" idx="1"/>
          </p:nvPr>
        </p:nvSpPr>
        <p:spPr bwMode="auto">
          <a:xfrm>
            <a:off x="725103" y="2285415"/>
            <a:ext cx="1074179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None/>
              <a:tabLst/>
            </a:pPr>
            <a:r>
              <a:rPr kumimoji="0" lang="en-US" altLang="en-US" sz="3600" u="none" strike="noStrike" cap="none" normalizeH="0" baseline="0">
                <a:ln>
                  <a:noFill/>
                </a:ln>
                <a:solidFill>
                  <a:schemeClr val="tx1"/>
                </a:solidFill>
                <a:effectLst/>
                <a:latin typeface="Helvetica Neue Light" panose="02000403000000020004" pitchFamily="2" charset="0"/>
                <a:ea typeface="Helvetica Neue Light" panose="02000403000000020004" pitchFamily="2" charset="0"/>
              </a:rPr>
              <a:t>What have you learned from working at the library? </a:t>
            </a:r>
          </a:p>
          <a:p>
            <a:pPr marL="0" marR="0" lvl="0" indent="0" algn="ctr" defTabSz="914400" rtl="0" eaLnBrk="0" fontAlgn="base" latinLnBrk="0" hangingPunct="0">
              <a:lnSpc>
                <a:spcPct val="100000"/>
              </a:lnSpc>
              <a:spcBef>
                <a:spcPct val="0"/>
              </a:spcBef>
              <a:spcAft>
                <a:spcPct val="0"/>
              </a:spcAft>
              <a:buClrTx/>
              <a:buSzTx/>
              <a:buNone/>
              <a:tabLst/>
            </a:pPr>
            <a:endParaRPr lang="en-US" altLang="en-US" sz="3600">
              <a:latin typeface="Helvetica Neue Light" panose="02000403000000020004" pitchFamily="2" charset="0"/>
              <a:ea typeface="Helvetica Neue Light" panose="02000403000000020004" pitchFamily="2" charset="0"/>
            </a:endParaRPr>
          </a:p>
          <a:p>
            <a:pPr marL="0" marR="0" lvl="0" indent="0" algn="ctr" defTabSz="914400" rtl="0" eaLnBrk="0" fontAlgn="base" latinLnBrk="0" hangingPunct="0">
              <a:lnSpc>
                <a:spcPct val="100000"/>
              </a:lnSpc>
              <a:spcBef>
                <a:spcPct val="0"/>
              </a:spcBef>
              <a:spcAft>
                <a:spcPct val="0"/>
              </a:spcAft>
              <a:buClrTx/>
              <a:buSzTx/>
              <a:buNone/>
              <a:tabLst/>
            </a:pPr>
            <a:endParaRPr kumimoji="0" lang="en-US" altLang="en-US" sz="3600" u="none" strike="noStrike" cap="none" normalizeH="0" baseline="0">
              <a:ln>
                <a:noFill/>
              </a:ln>
              <a:solidFill>
                <a:schemeClr val="tx1"/>
              </a:solidFill>
              <a:effectLst/>
              <a:latin typeface="Helvetica Neue Light" panose="02000403000000020004" pitchFamily="2" charset="0"/>
              <a:ea typeface="Helvetica Neue Light" panose="02000403000000020004" pitchFamily="2" charset="0"/>
            </a:endParaRPr>
          </a:p>
          <a:p>
            <a:pPr marL="0" marR="0" lvl="0" indent="0" algn="ctr" defTabSz="914400" rtl="0" eaLnBrk="0" fontAlgn="base" latinLnBrk="0" hangingPunct="0">
              <a:lnSpc>
                <a:spcPct val="100000"/>
              </a:lnSpc>
              <a:spcBef>
                <a:spcPct val="0"/>
              </a:spcBef>
              <a:spcAft>
                <a:spcPct val="0"/>
              </a:spcAft>
              <a:buClrTx/>
              <a:buSzTx/>
              <a:buNone/>
              <a:tabLst/>
            </a:pPr>
            <a:r>
              <a:rPr kumimoji="0" lang="en-US" altLang="en-US" sz="3600" u="none" strike="noStrike" cap="none" normalizeH="0" baseline="0">
                <a:ln>
                  <a:noFill/>
                </a:ln>
                <a:solidFill>
                  <a:schemeClr val="tx1"/>
                </a:solidFill>
                <a:effectLst/>
                <a:latin typeface="Helvetica Neue Light" panose="02000403000000020004" pitchFamily="2" charset="0"/>
                <a:ea typeface="Helvetica Neue Light" panose="02000403000000020004" pitchFamily="2" charset="0"/>
              </a:rPr>
              <a:t>How has this experience impacted you? </a:t>
            </a:r>
          </a:p>
        </p:txBody>
      </p:sp>
      <p:pic>
        <p:nvPicPr>
          <p:cNvPr id="4" name="Picture 3">
            <a:extLst>
              <a:ext uri="{FF2B5EF4-FFF2-40B4-BE49-F238E27FC236}">
                <a16:creationId xmlns:a16="http://schemas.microsoft.com/office/drawing/2014/main" id="{FBEA4333-8052-EB09-1572-40825A933E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0024" y="6253079"/>
            <a:ext cx="1537162" cy="355129"/>
          </a:xfrm>
          <a:prstGeom prst="rect">
            <a:avLst/>
          </a:prstGeom>
        </p:spPr>
      </p:pic>
      <p:sp>
        <p:nvSpPr>
          <p:cNvPr id="7" name="Title 1">
            <a:extLst>
              <a:ext uri="{FF2B5EF4-FFF2-40B4-BE49-F238E27FC236}">
                <a16:creationId xmlns:a16="http://schemas.microsoft.com/office/drawing/2014/main" id="{3F7BF392-3F40-B57B-A8F9-367A193CE7FF}"/>
              </a:ext>
            </a:extLst>
          </p:cNvPr>
          <p:cNvSpPr txBox="1">
            <a:spLocks/>
          </p:cNvSpPr>
          <p:nvPr/>
        </p:nvSpPr>
        <p:spPr>
          <a:xfrm>
            <a:off x="312820" y="1598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Helvetica Neue" panose="02000503000000020004" pitchFamily="2" charset="0"/>
                <a:ea typeface="Helvetica Neue" panose="02000503000000020004" pitchFamily="2" charset="0"/>
                <a:cs typeface="Helvetica Neue" panose="02000503000000020004" pitchFamily="2" charset="0"/>
              </a:rPr>
              <a:t>Program Reflection</a:t>
            </a:r>
          </a:p>
        </p:txBody>
      </p:sp>
    </p:spTree>
    <p:custDataLst>
      <p:tags r:id="rId1"/>
    </p:custDataLst>
    <p:extLst>
      <p:ext uri="{BB962C8B-B14F-4D97-AF65-F5344CB8AC3E}">
        <p14:creationId xmlns:p14="http://schemas.microsoft.com/office/powerpoint/2010/main" val="2707291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4A946F-F462-9240-A6EB-6A2C3626280C}"/>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7B445-E880-064F-B2EC-E9693E49363F}"/>
              </a:ext>
            </a:extLst>
          </p:cNvPr>
          <p:cNvSpPr>
            <a:spLocks noGrp="1"/>
          </p:cNvSpPr>
          <p:nvPr>
            <p:ph type="title"/>
          </p:nvPr>
        </p:nvSpPr>
        <p:spPr>
          <a:xfrm>
            <a:off x="418475" y="144655"/>
            <a:ext cx="9553832" cy="1325563"/>
          </a:xfrm>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Curriculum</a:t>
            </a:r>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1094280" y="2123387"/>
            <a:ext cx="10603101" cy="3771081"/>
          </a:xfrm>
        </p:spPr>
        <p:txBody>
          <a:bodyPr vert="horz" lIns="91440" tIns="45720" rIns="91440" bIns="45720" rtlCol="0" anchor="t">
            <a:normAutofit/>
          </a:bodyPr>
          <a:lstStyle/>
          <a:p>
            <a:pPr>
              <a:lnSpc>
                <a:spcPct val="150000"/>
              </a:lnSpc>
            </a:pPr>
            <a:r>
              <a:rPr lang="en-US" sz="2400">
                <a:latin typeface="Helvetica Neue Light" panose="02000403000000020004" pitchFamily="2" charset="0"/>
                <a:ea typeface="Helvetica Neue Light" panose="02000403000000020004" pitchFamily="2" charset="0"/>
                <a:cs typeface="+mn-lt"/>
              </a:rPr>
              <a:t>For Cohort 1, grant team created a two-part, 8-unit curriculum</a:t>
            </a:r>
            <a:endParaRPr lang="en-US" sz="2400">
              <a:latin typeface="Helvetica Neue Light" panose="02000403000000020004" pitchFamily="2" charset="0"/>
              <a:ea typeface="Helvetica Neue Light" panose="02000403000000020004" pitchFamily="2" charset="0"/>
            </a:endParaRPr>
          </a:p>
          <a:p>
            <a:pPr>
              <a:lnSpc>
                <a:spcPct val="150000"/>
              </a:lnSpc>
            </a:pPr>
            <a:r>
              <a:rPr lang="en-US" sz="2400">
                <a:latin typeface="Helvetica Neue Light" panose="02000403000000020004" pitchFamily="2" charset="0"/>
                <a:ea typeface="Helvetica Neue Light" panose="02000403000000020004" pitchFamily="2" charset="0"/>
              </a:rPr>
              <a:t>After feedback, it was reorganized and condensed into a three-part, 7-unit curriculum</a:t>
            </a:r>
            <a:endParaRPr lang="en-US" sz="2400">
              <a:latin typeface="Helvetica Neue Light" panose="02000403000000020004" pitchFamily="2" charset="0"/>
              <a:ea typeface="Helvetica Neue Light" panose="02000403000000020004" pitchFamily="2" charset="0"/>
              <a:cs typeface="Calibri" panose="020F0502020204030204"/>
            </a:endParaRPr>
          </a:p>
          <a:p>
            <a:pPr lvl="1">
              <a:lnSpc>
                <a:spcPct val="150000"/>
              </a:lnSpc>
            </a:pPr>
            <a:r>
              <a:rPr lang="en-US">
                <a:latin typeface="Helvetica Neue Light" panose="02000403000000020004" pitchFamily="2" charset="0"/>
                <a:ea typeface="Helvetica Neue Light" panose="02000403000000020004" pitchFamily="2" charset="0"/>
                <a:cs typeface="+mn-lt"/>
              </a:rPr>
              <a:t>Included ALA Annual Conference</a:t>
            </a:r>
            <a:endParaRPr lang="en-US">
              <a:latin typeface="Helvetica Neue Light" panose="02000403000000020004" pitchFamily="2" charset="0"/>
              <a:ea typeface="Helvetica Neue Light" panose="02000403000000020004" pitchFamily="2" charset="0"/>
              <a:cs typeface="Calibri" panose="020F0502020204030204"/>
            </a:endParaRPr>
          </a:p>
          <a:p>
            <a:pPr>
              <a:lnSpc>
                <a:spcPct val="150000"/>
              </a:lnSpc>
            </a:pPr>
            <a:r>
              <a:rPr lang="en-US" sz="2400">
                <a:latin typeface="Helvetica Neue Light" panose="02000403000000020004" pitchFamily="2" charset="0"/>
                <a:ea typeface="Helvetica Neue Light" panose="02000403000000020004" pitchFamily="2" charset="0"/>
                <a:cs typeface="Calibri" panose="020F0502020204030204"/>
              </a:rPr>
              <a:t>Mentors deliver curriculum in teams of two</a:t>
            </a:r>
          </a:p>
        </p:txBody>
      </p:sp>
      <p:pic>
        <p:nvPicPr>
          <p:cNvPr id="5" name="Picture 4">
            <a:extLst>
              <a:ext uri="{FF2B5EF4-FFF2-40B4-BE49-F238E27FC236}">
                <a16:creationId xmlns:a16="http://schemas.microsoft.com/office/drawing/2014/main" id="{D402D40B-A9A8-0D3B-6A35-3AB0628BD5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0024" y="6253079"/>
            <a:ext cx="1537162" cy="355129"/>
          </a:xfrm>
          <a:prstGeom prst="rect">
            <a:avLst/>
          </a:prstGeom>
        </p:spPr>
      </p:pic>
    </p:spTree>
    <p:custDataLst>
      <p:tags r:id="rId1"/>
    </p:custDataLst>
    <p:extLst>
      <p:ext uri="{BB962C8B-B14F-4D97-AF65-F5344CB8AC3E}">
        <p14:creationId xmlns:p14="http://schemas.microsoft.com/office/powerpoint/2010/main" val="1805284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1078040" y="2157083"/>
            <a:ext cx="9553831" cy="3951339"/>
          </a:xfrm>
        </p:spPr>
        <p:txBody>
          <a:bodyPr vert="horz" lIns="91440" tIns="45720" rIns="91440" bIns="45720" rtlCol="0" anchor="t">
            <a:normAutofit/>
          </a:bodyPr>
          <a:lstStyle/>
          <a:p>
            <a:pPr>
              <a:lnSpc>
                <a:spcPct val="150000"/>
              </a:lnSpc>
            </a:pPr>
            <a:r>
              <a:rPr lang="en-US" b="1">
                <a:latin typeface="HELVETICA NEUE LIGHT" panose="02000403000000020004" pitchFamily="2" charset="0"/>
                <a:ea typeface="HELVETICA NEUE LIGHT" panose="02000403000000020004" pitchFamily="2" charset="0"/>
                <a:cs typeface="Calibri" panose="020F0502020204030204"/>
              </a:rPr>
              <a:t>Goals for Curriculum:</a:t>
            </a:r>
          </a:p>
          <a:p>
            <a:pPr lvl="1">
              <a:lnSpc>
                <a:spcPct val="150000"/>
              </a:lnSpc>
            </a:pPr>
            <a:r>
              <a:rPr lang="en-US">
                <a:latin typeface="Helvetica Neue Light" panose="02000403000000020004" pitchFamily="2" charset="0"/>
                <a:ea typeface="Helvetica Neue Light" panose="02000403000000020004" pitchFamily="2" charset="0"/>
                <a:cs typeface="+mn-lt"/>
              </a:rPr>
              <a:t>Familiarize students with basic internship competencies</a:t>
            </a:r>
          </a:p>
          <a:p>
            <a:pPr lvl="1">
              <a:lnSpc>
                <a:spcPct val="150000"/>
              </a:lnSpc>
            </a:pPr>
            <a:r>
              <a:rPr lang="en-US">
                <a:latin typeface="Helvetica Neue Light" panose="02000403000000020004" pitchFamily="2" charset="0"/>
                <a:ea typeface="Helvetica Neue Light" panose="02000403000000020004" pitchFamily="2" charset="0"/>
                <a:cs typeface="+mn-lt"/>
              </a:rPr>
              <a:t>Deliver information about each library mentor’s field of expertise</a:t>
            </a:r>
          </a:p>
          <a:p>
            <a:pPr lvl="1">
              <a:lnSpc>
                <a:spcPct val="150000"/>
              </a:lnSpc>
            </a:pPr>
            <a:r>
              <a:rPr lang="en-US">
                <a:latin typeface="Helvetica Neue Light" panose="02000403000000020004" pitchFamily="2" charset="0"/>
                <a:ea typeface="Helvetica Neue Light" panose="02000403000000020004" pitchFamily="2" charset="0"/>
                <a:cs typeface="+mn-lt"/>
              </a:rPr>
              <a:t>Provide a foundational education in of libraries that students can apply to their work</a:t>
            </a:r>
            <a:endParaRPr lang="en-US">
              <a:latin typeface="Helvetica Neue Light" panose="02000403000000020004" pitchFamily="2" charset="0"/>
              <a:ea typeface="Helvetica Neue Light" panose="02000403000000020004" pitchFamily="2" charset="0"/>
            </a:endParaRPr>
          </a:p>
        </p:txBody>
      </p:sp>
      <p:pic>
        <p:nvPicPr>
          <p:cNvPr id="5" name="Picture 4">
            <a:extLst>
              <a:ext uri="{FF2B5EF4-FFF2-40B4-BE49-F238E27FC236}">
                <a16:creationId xmlns:a16="http://schemas.microsoft.com/office/drawing/2014/main" id="{60FC82D1-1998-BAB8-671C-9CD9FC5807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0024" y="6253079"/>
            <a:ext cx="1537162" cy="355129"/>
          </a:xfrm>
          <a:prstGeom prst="rect">
            <a:avLst/>
          </a:prstGeom>
        </p:spPr>
      </p:pic>
      <p:sp>
        <p:nvSpPr>
          <p:cNvPr id="8" name="Rectangle 7">
            <a:extLst>
              <a:ext uri="{FF2B5EF4-FFF2-40B4-BE49-F238E27FC236}">
                <a16:creationId xmlns:a16="http://schemas.microsoft.com/office/drawing/2014/main" id="{854D760D-F3A4-D891-C94A-548ABA05B5F8}"/>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796E7B9-C299-019B-B99E-A85BDE973F87}"/>
              </a:ext>
            </a:extLst>
          </p:cNvPr>
          <p:cNvSpPr>
            <a:spLocks noGrp="1"/>
          </p:cNvSpPr>
          <p:nvPr>
            <p:ph type="title"/>
          </p:nvPr>
        </p:nvSpPr>
        <p:spPr>
          <a:xfrm>
            <a:off x="418475" y="144655"/>
            <a:ext cx="9553832" cy="1325563"/>
          </a:xfrm>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Curriculum</a:t>
            </a:r>
          </a:p>
        </p:txBody>
      </p:sp>
    </p:spTree>
    <p:custDataLst>
      <p:tags r:id="rId1"/>
    </p:custDataLst>
    <p:extLst>
      <p:ext uri="{BB962C8B-B14F-4D97-AF65-F5344CB8AC3E}">
        <p14:creationId xmlns:p14="http://schemas.microsoft.com/office/powerpoint/2010/main" val="2479532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7379AB-763E-79D0-973E-0C5B31F80226}"/>
              </a:ext>
            </a:extLst>
          </p:cNvPr>
          <p:cNvSpPr/>
          <p:nvPr/>
        </p:nvSpPr>
        <p:spPr>
          <a:xfrm>
            <a:off x="7270230" y="-2"/>
            <a:ext cx="4921769"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49A436-EAD9-C8F4-772F-C9707A4129AC}"/>
              </a:ext>
            </a:extLst>
          </p:cNvPr>
          <p:cNvSpPr/>
          <p:nvPr/>
        </p:nvSpPr>
        <p:spPr>
          <a:xfrm>
            <a:off x="7683220" y="2079712"/>
            <a:ext cx="4213411" cy="2281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CFD2962F-4C67-6A47-ABE0-41BD21D64FA5}"/>
              </a:ext>
            </a:extLst>
          </p:cNvPr>
          <p:cNvSpPr>
            <a:spLocks noGrp="1"/>
          </p:cNvSpPr>
          <p:nvPr>
            <p:ph sz="half" idx="1"/>
          </p:nvPr>
        </p:nvSpPr>
        <p:spPr>
          <a:xfrm>
            <a:off x="746077" y="1692098"/>
            <a:ext cx="6937143" cy="4481967"/>
          </a:xfrm>
        </p:spPr>
        <p:txBody>
          <a:bodyPr vert="horz" lIns="91440" tIns="45720" rIns="91440" bIns="45720" rtlCol="0" anchor="t">
            <a:normAutofit fontScale="70000" lnSpcReduction="20000"/>
          </a:bodyPr>
          <a:lstStyle/>
          <a:p>
            <a:pPr>
              <a:buNone/>
            </a:pPr>
            <a:r>
              <a:rPr lang="en-US" i="1">
                <a:latin typeface="Helvetica Neue Light" panose="02000403000000020004" pitchFamily="2" charset="0"/>
                <a:ea typeface="Helvetica Neue Light" panose="02000403000000020004" pitchFamily="2" charset="0"/>
                <a:cs typeface="+mn-lt"/>
              </a:rPr>
              <a:t>Part 1: Competencies &amp; Communication </a:t>
            </a:r>
            <a:endParaRPr lang="en-US" i="1">
              <a:latin typeface="Helvetica Neue Light" panose="02000403000000020004" pitchFamily="2" charset="0"/>
              <a:ea typeface="Helvetica Neue Light" panose="02000403000000020004" pitchFamily="2" charset="0"/>
            </a:endParaRPr>
          </a:p>
          <a:p>
            <a:r>
              <a:rPr lang="en-US">
                <a:latin typeface="Helvetica Neue Light" panose="02000403000000020004" pitchFamily="2" charset="0"/>
                <a:ea typeface="Helvetica Neue Light" panose="02000403000000020004" pitchFamily="2" charset="0"/>
                <a:cs typeface="+mn-lt"/>
              </a:rPr>
              <a:t>Unit 1: Orientation &amp; Internship Competencies</a:t>
            </a:r>
            <a:endParaRPr lang="en-US">
              <a:latin typeface="Helvetica Neue Light" panose="02000403000000020004" pitchFamily="2" charset="0"/>
              <a:ea typeface="Helvetica Neue Light" panose="02000403000000020004" pitchFamily="2" charset="0"/>
              <a:cs typeface="Calibri" panose="020F0502020204030204"/>
            </a:endParaRPr>
          </a:p>
          <a:p>
            <a:r>
              <a:rPr lang="en-US">
                <a:latin typeface="Helvetica Neue Light" panose="02000403000000020004" pitchFamily="2" charset="0"/>
                <a:ea typeface="Helvetica Neue Light" panose="02000403000000020004" pitchFamily="2" charset="0"/>
                <a:cs typeface="+mn-lt"/>
              </a:rPr>
              <a:t>Unit 2: Communication &amp; Teamwork</a:t>
            </a:r>
            <a:endParaRPr lang="en-US">
              <a:latin typeface="Helvetica Neue Light" panose="02000403000000020004" pitchFamily="2" charset="0"/>
              <a:ea typeface="Helvetica Neue Light" panose="02000403000000020004" pitchFamily="2" charset="0"/>
              <a:cs typeface="Calibri" panose="020F0502020204030204"/>
            </a:endParaRPr>
          </a:p>
          <a:p>
            <a:pPr>
              <a:buNone/>
            </a:pPr>
            <a:endParaRPr lang="en-US">
              <a:latin typeface="Helvetica Neue Light" panose="02000403000000020004" pitchFamily="2" charset="0"/>
              <a:ea typeface="Helvetica Neue Light" panose="02000403000000020004" pitchFamily="2" charset="0"/>
            </a:endParaRPr>
          </a:p>
          <a:p>
            <a:pPr>
              <a:buNone/>
            </a:pPr>
            <a:r>
              <a:rPr lang="en-US" i="1">
                <a:latin typeface="Helvetica Neue Light" panose="02000403000000020004" pitchFamily="2" charset="0"/>
                <a:ea typeface="Helvetica Neue Light" panose="02000403000000020004" pitchFamily="2" charset="0"/>
                <a:cs typeface="+mn-lt"/>
              </a:rPr>
              <a:t>Part 2: All About Libraries </a:t>
            </a:r>
            <a:endParaRPr lang="en-US" i="1">
              <a:latin typeface="Helvetica Neue Light" panose="02000403000000020004" pitchFamily="2" charset="0"/>
              <a:ea typeface="Helvetica Neue Light" panose="02000403000000020004" pitchFamily="2" charset="0"/>
            </a:endParaRPr>
          </a:p>
          <a:p>
            <a:r>
              <a:rPr lang="en-US">
                <a:latin typeface="Helvetica Neue Light" panose="02000403000000020004" pitchFamily="2" charset="0"/>
                <a:ea typeface="Helvetica Neue Light" panose="02000403000000020004" pitchFamily="2" charset="0"/>
                <a:cs typeface="+mn-lt"/>
              </a:rPr>
              <a:t>Unit 3: Introduction to Libraries</a:t>
            </a:r>
            <a:endParaRPr lang="en-US">
              <a:latin typeface="Helvetica Neue Light" panose="02000403000000020004" pitchFamily="2" charset="0"/>
              <a:ea typeface="Helvetica Neue Light" panose="02000403000000020004" pitchFamily="2" charset="0"/>
              <a:cs typeface="Calibri" panose="020F0502020204030204"/>
            </a:endParaRPr>
          </a:p>
          <a:p>
            <a:r>
              <a:rPr lang="en-US">
                <a:latin typeface="Helvetica Neue Light" panose="02000403000000020004" pitchFamily="2" charset="0"/>
                <a:ea typeface="Helvetica Neue Light" panose="02000403000000020004" pitchFamily="2" charset="0"/>
                <a:cs typeface="+mn-lt"/>
              </a:rPr>
              <a:t>Unit 4: Reference and Information Literacy in Libraries</a:t>
            </a:r>
            <a:endParaRPr lang="en-US">
              <a:latin typeface="Helvetica Neue Light" panose="02000403000000020004" pitchFamily="2" charset="0"/>
              <a:ea typeface="Helvetica Neue Light" panose="02000403000000020004" pitchFamily="2" charset="0"/>
              <a:cs typeface="Calibri" panose="020F0502020204030204"/>
            </a:endParaRPr>
          </a:p>
          <a:p>
            <a:r>
              <a:rPr lang="en-US">
                <a:latin typeface="Helvetica Neue Light" panose="02000403000000020004" pitchFamily="2" charset="0"/>
                <a:ea typeface="Helvetica Neue Light" panose="02000403000000020004" pitchFamily="2" charset="0"/>
                <a:cs typeface="+mn-lt"/>
              </a:rPr>
              <a:t>Unit 5: Circulation, Cataloging, &amp; Access</a:t>
            </a:r>
            <a:endParaRPr lang="en-US">
              <a:latin typeface="Helvetica Neue Light" panose="02000403000000020004" pitchFamily="2" charset="0"/>
              <a:ea typeface="Helvetica Neue Light" panose="02000403000000020004" pitchFamily="2" charset="0"/>
              <a:cs typeface="Calibri" panose="020F0502020204030204"/>
            </a:endParaRPr>
          </a:p>
          <a:p>
            <a:r>
              <a:rPr lang="en-US">
                <a:latin typeface="Helvetica Neue Light" panose="02000403000000020004" pitchFamily="2" charset="0"/>
                <a:ea typeface="Helvetica Neue Light" panose="02000403000000020004" pitchFamily="2" charset="0"/>
                <a:cs typeface="+mn-lt"/>
              </a:rPr>
              <a:t>Unit 6: Technology Services and Digital Libraries</a:t>
            </a:r>
            <a:endParaRPr lang="en-US">
              <a:latin typeface="Helvetica Neue Light" panose="02000403000000020004" pitchFamily="2" charset="0"/>
              <a:ea typeface="Helvetica Neue Light" panose="02000403000000020004" pitchFamily="2" charset="0"/>
              <a:cs typeface="Calibri" panose="020F0502020204030204"/>
            </a:endParaRPr>
          </a:p>
          <a:p>
            <a:pPr>
              <a:buNone/>
            </a:pPr>
            <a:endParaRPr lang="en-US">
              <a:latin typeface="Helvetica Neue Light" panose="02000403000000020004" pitchFamily="2" charset="0"/>
              <a:ea typeface="Helvetica Neue Light" panose="02000403000000020004" pitchFamily="2" charset="0"/>
            </a:endParaRPr>
          </a:p>
          <a:p>
            <a:pPr>
              <a:buNone/>
            </a:pPr>
            <a:r>
              <a:rPr lang="en-US" i="1">
                <a:latin typeface="Helvetica Neue Light" panose="02000403000000020004" pitchFamily="2" charset="0"/>
                <a:ea typeface="Helvetica Neue Light" panose="02000403000000020004" pitchFamily="2" charset="0"/>
                <a:cs typeface="+mn-lt"/>
              </a:rPr>
              <a:t>Part 3: ALA Summer Institute </a:t>
            </a:r>
            <a:endParaRPr lang="en-US" i="1">
              <a:latin typeface="Helvetica Neue Light" panose="02000403000000020004" pitchFamily="2" charset="0"/>
              <a:ea typeface="Helvetica Neue Light" panose="02000403000000020004" pitchFamily="2" charset="0"/>
            </a:endParaRPr>
          </a:p>
          <a:p>
            <a:r>
              <a:rPr lang="en-US">
                <a:latin typeface="Helvetica Neue Light" panose="02000403000000020004" pitchFamily="2" charset="0"/>
                <a:ea typeface="Helvetica Neue Light" panose="02000403000000020004" pitchFamily="2" charset="0"/>
                <a:cs typeface="+mn-lt"/>
              </a:rPr>
              <a:t>Unit 7: Careers in Library &amp; Information Services</a:t>
            </a:r>
            <a:endParaRPr lang="en-US">
              <a:latin typeface="Helvetica Neue Light" panose="02000403000000020004" pitchFamily="2" charset="0"/>
              <a:ea typeface="Helvetica Neue Light" panose="02000403000000020004" pitchFamily="2" charset="0"/>
              <a:cs typeface="Calibri" panose="020F0502020204030204"/>
            </a:endParaRPr>
          </a:p>
          <a:p>
            <a:pPr marL="0" indent="0">
              <a:buNone/>
            </a:pPr>
            <a:endParaRPr lang="en-US">
              <a:latin typeface="Helvetica Neue Light" panose="02000403000000020004" pitchFamily="2" charset="0"/>
              <a:ea typeface="Helvetica Neue Light" panose="02000403000000020004" pitchFamily="2" charset="0"/>
              <a:cs typeface="Arial"/>
            </a:endParaRPr>
          </a:p>
        </p:txBody>
      </p:sp>
      <p:sp>
        <p:nvSpPr>
          <p:cNvPr id="4" name="Content Placeholder 3">
            <a:extLst>
              <a:ext uri="{FF2B5EF4-FFF2-40B4-BE49-F238E27FC236}">
                <a16:creationId xmlns:a16="http://schemas.microsoft.com/office/drawing/2014/main" id="{6539D152-D789-B24F-8F7D-5500AF69DB68}"/>
              </a:ext>
            </a:extLst>
          </p:cNvPr>
          <p:cNvSpPr>
            <a:spLocks noGrp="1"/>
          </p:cNvSpPr>
          <p:nvPr>
            <p:ph sz="half" idx="2"/>
          </p:nvPr>
        </p:nvSpPr>
        <p:spPr>
          <a:xfrm>
            <a:off x="8108454" y="4494095"/>
            <a:ext cx="3492117" cy="1075583"/>
          </a:xfrm>
        </p:spPr>
        <p:txBody>
          <a:bodyPr vert="horz" lIns="91440" tIns="45720" rIns="91440" bIns="45720" rtlCol="0" anchor="t">
            <a:normAutofit fontScale="70000" lnSpcReduction="20000"/>
          </a:bodyPr>
          <a:lstStyle/>
          <a:p>
            <a:pPr marL="0" indent="0" algn="ctr">
              <a:lnSpc>
                <a:spcPct val="120000"/>
              </a:lnSpc>
              <a:buNone/>
            </a:pPr>
            <a:r>
              <a:rPr lang="en-US">
                <a:latin typeface="Helvetica Neue Light" panose="02000403000000020004" pitchFamily="2" charset="0"/>
                <a:ea typeface="Helvetica Neue Light" panose="02000403000000020004" pitchFamily="2" charset="0"/>
                <a:cs typeface="Arial"/>
              </a:rPr>
              <a:t>Dr. Carla Hayden provided a video of support for introduction to libraries</a:t>
            </a:r>
            <a:endParaRPr lang="en-US">
              <a:latin typeface="Helvetica Neue Light" panose="02000403000000020004" pitchFamily="2" charset="0"/>
              <a:ea typeface="Helvetica Neue Light" panose="02000403000000020004" pitchFamily="2" charset="0"/>
              <a:cs typeface="Calibri" panose="020F0502020204030204"/>
            </a:endParaRPr>
          </a:p>
        </p:txBody>
      </p:sp>
      <p:pic>
        <p:nvPicPr>
          <p:cNvPr id="6" name="Picture 6" descr="Dr. Carla Hayden">
            <a:extLst>
              <a:ext uri="{FF2B5EF4-FFF2-40B4-BE49-F238E27FC236}">
                <a16:creationId xmlns:a16="http://schemas.microsoft.com/office/drawing/2014/main" id="{2776510B-5417-05C6-11C7-0834CA3228F8}"/>
              </a:ext>
            </a:extLst>
          </p:cNvPr>
          <p:cNvPicPr>
            <a:picLocks noChangeAspect="1"/>
          </p:cNvPicPr>
          <p:nvPr/>
        </p:nvPicPr>
        <p:blipFill>
          <a:blip r:embed="rId3"/>
          <a:stretch>
            <a:fillRect/>
          </a:stretch>
        </p:blipFill>
        <p:spPr>
          <a:xfrm>
            <a:off x="7772868" y="2164939"/>
            <a:ext cx="4034116" cy="2111727"/>
          </a:xfrm>
          <a:prstGeom prst="rect">
            <a:avLst/>
          </a:prstGeom>
        </p:spPr>
      </p:pic>
      <p:pic>
        <p:nvPicPr>
          <p:cNvPr id="5" name="Picture 4">
            <a:extLst>
              <a:ext uri="{FF2B5EF4-FFF2-40B4-BE49-F238E27FC236}">
                <a16:creationId xmlns:a16="http://schemas.microsoft.com/office/drawing/2014/main" id="{4091FDB6-E0A8-5B45-11FD-A17F7BB5379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60024" y="6253079"/>
            <a:ext cx="1537162" cy="355129"/>
          </a:xfrm>
          <a:prstGeom prst="rect">
            <a:avLst/>
          </a:prstGeom>
        </p:spPr>
      </p:pic>
      <p:sp>
        <p:nvSpPr>
          <p:cNvPr id="10" name="Title 1">
            <a:extLst>
              <a:ext uri="{FF2B5EF4-FFF2-40B4-BE49-F238E27FC236}">
                <a16:creationId xmlns:a16="http://schemas.microsoft.com/office/drawing/2014/main" id="{DAFD66A7-7B8E-42AB-0BD0-7C4B4366AE43}"/>
              </a:ext>
            </a:extLst>
          </p:cNvPr>
          <p:cNvSpPr txBox="1">
            <a:spLocks/>
          </p:cNvSpPr>
          <p:nvPr/>
        </p:nvSpPr>
        <p:spPr>
          <a:xfrm>
            <a:off x="418475" y="144655"/>
            <a:ext cx="95538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22/23 Curriculum Plan</a:t>
            </a:r>
          </a:p>
        </p:txBody>
      </p:sp>
    </p:spTree>
    <p:custDataLst>
      <p:tags r:id="rId1"/>
    </p:custDataLst>
    <p:extLst>
      <p:ext uri="{BB962C8B-B14F-4D97-AF65-F5344CB8AC3E}">
        <p14:creationId xmlns:p14="http://schemas.microsoft.com/office/powerpoint/2010/main" val="936079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Screenshot of slide image depicting Unit 3: Intro to Libraries prepared by Elizabeth Kamper &amp; Jacob Del Rio">
            <a:extLst>
              <a:ext uri="{FF2B5EF4-FFF2-40B4-BE49-F238E27FC236}">
                <a16:creationId xmlns:a16="http://schemas.microsoft.com/office/drawing/2014/main" id="{21BC5FB6-B4AD-A788-DD4B-B4284C4E06F9}"/>
              </a:ext>
            </a:extLst>
          </p:cNvPr>
          <p:cNvPicPr>
            <a:picLocks noChangeAspect="1"/>
          </p:cNvPicPr>
          <p:nvPr/>
        </p:nvPicPr>
        <p:blipFill>
          <a:blip r:embed="rId3"/>
          <a:stretch>
            <a:fillRect/>
          </a:stretch>
        </p:blipFill>
        <p:spPr>
          <a:xfrm>
            <a:off x="1513094" y="871814"/>
            <a:ext cx="4283587" cy="2425474"/>
          </a:xfrm>
          <a:prstGeom prst="rect">
            <a:avLst/>
          </a:prstGeom>
        </p:spPr>
      </p:pic>
      <p:pic>
        <p:nvPicPr>
          <p:cNvPr id="3" name="Picture 3" descr="Screenshot of slide image depicting Session Outline Main Topics, ">
            <a:extLst>
              <a:ext uri="{FF2B5EF4-FFF2-40B4-BE49-F238E27FC236}">
                <a16:creationId xmlns:a16="http://schemas.microsoft.com/office/drawing/2014/main" id="{EA42A18C-995D-97CF-D193-B4567A4B95E6}"/>
              </a:ext>
            </a:extLst>
          </p:cNvPr>
          <p:cNvPicPr>
            <a:picLocks noChangeAspect="1"/>
          </p:cNvPicPr>
          <p:nvPr/>
        </p:nvPicPr>
        <p:blipFill rotWithShape="1">
          <a:blip r:embed="rId4"/>
          <a:srcRect l="-60" t="3062" r="125" b="-331"/>
          <a:stretch/>
        </p:blipFill>
        <p:spPr>
          <a:xfrm>
            <a:off x="6469383" y="890351"/>
            <a:ext cx="4286240" cy="2408131"/>
          </a:xfrm>
          <a:prstGeom prst="rect">
            <a:avLst/>
          </a:prstGeom>
        </p:spPr>
      </p:pic>
      <p:pic>
        <p:nvPicPr>
          <p:cNvPr id="4" name="Picture 4" descr="Screenshot of slide image depicting Library Types">
            <a:extLst>
              <a:ext uri="{FF2B5EF4-FFF2-40B4-BE49-F238E27FC236}">
                <a16:creationId xmlns:a16="http://schemas.microsoft.com/office/drawing/2014/main" id="{660543E6-C5E6-8245-7439-7C83367CE03F}"/>
              </a:ext>
            </a:extLst>
          </p:cNvPr>
          <p:cNvPicPr>
            <a:picLocks noChangeAspect="1"/>
          </p:cNvPicPr>
          <p:nvPr/>
        </p:nvPicPr>
        <p:blipFill>
          <a:blip r:embed="rId5"/>
          <a:stretch>
            <a:fillRect/>
          </a:stretch>
        </p:blipFill>
        <p:spPr>
          <a:xfrm>
            <a:off x="1513094" y="3949314"/>
            <a:ext cx="4283587" cy="2406313"/>
          </a:xfrm>
          <a:prstGeom prst="rect">
            <a:avLst/>
          </a:prstGeom>
        </p:spPr>
      </p:pic>
      <p:pic>
        <p:nvPicPr>
          <p:cNvPr id="5" name="Picture 5" descr="Screenshot of slide image depicting Resources &amp; Collections">
            <a:extLst>
              <a:ext uri="{FF2B5EF4-FFF2-40B4-BE49-F238E27FC236}">
                <a16:creationId xmlns:a16="http://schemas.microsoft.com/office/drawing/2014/main" id="{B9B4F14C-B2FF-9663-30C4-3B3CAEE4FA56}"/>
              </a:ext>
            </a:extLst>
          </p:cNvPr>
          <p:cNvPicPr>
            <a:picLocks noChangeAspect="1"/>
          </p:cNvPicPr>
          <p:nvPr/>
        </p:nvPicPr>
        <p:blipFill>
          <a:blip r:embed="rId6"/>
          <a:stretch>
            <a:fillRect/>
          </a:stretch>
        </p:blipFill>
        <p:spPr>
          <a:xfrm>
            <a:off x="6466801" y="3947940"/>
            <a:ext cx="4291780" cy="2409060"/>
          </a:xfrm>
          <a:prstGeom prst="rect">
            <a:avLst/>
          </a:prstGeom>
        </p:spPr>
      </p:pic>
    </p:spTree>
    <p:custDataLst>
      <p:tags r:id="rId1"/>
    </p:custDataLst>
    <p:extLst>
      <p:ext uri="{BB962C8B-B14F-4D97-AF65-F5344CB8AC3E}">
        <p14:creationId xmlns:p14="http://schemas.microsoft.com/office/powerpoint/2010/main" val="1034495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5CBF24-45A8-5D73-8903-0881C7C57E7B}"/>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7B445-E880-064F-B2EC-E9693E49363F}"/>
              </a:ext>
            </a:extLst>
          </p:cNvPr>
          <p:cNvSpPr>
            <a:spLocks noGrp="1"/>
          </p:cNvSpPr>
          <p:nvPr>
            <p:ph type="title"/>
          </p:nvPr>
        </p:nvSpPr>
        <p:spPr>
          <a:xfrm>
            <a:off x="300969" y="154810"/>
            <a:ext cx="11348720" cy="1325563"/>
          </a:xfrm>
        </p:spPr>
        <p:txBody>
          <a:bodyPr>
            <a:normAutofit/>
          </a:bodyPr>
          <a:lstStyle/>
          <a:p>
            <a:r>
              <a:rPr lang="en-US" sz="3600">
                <a:latin typeface="Helvetica Neue" panose="02000503000000020004" pitchFamily="2" charset="0"/>
                <a:ea typeface="Helvetica Neue" panose="02000503000000020004" pitchFamily="2" charset="0"/>
                <a:cs typeface="Helvetica Neue" panose="02000503000000020004" pitchFamily="2" charset="0"/>
              </a:rPr>
              <a:t>Assessing our Recruiting and Retention Practices</a:t>
            </a:r>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1198413" y="2276584"/>
            <a:ext cx="9553831" cy="3314786"/>
          </a:xfrm>
        </p:spPr>
        <p:txBody>
          <a:bodyPr/>
          <a:lstStyle/>
          <a:p>
            <a:pPr>
              <a:lnSpc>
                <a:spcPct val="100000"/>
              </a:lnSpc>
            </a:pPr>
            <a:r>
              <a:rPr lang="en-US">
                <a:latin typeface="Helvetica Neue Light" panose="02000403000000020004" pitchFamily="2" charset="0"/>
                <a:ea typeface="Helvetica Neue Light" panose="02000403000000020004" pitchFamily="2" charset="0"/>
              </a:rPr>
              <a:t>Assessing our strategies for recruiting a diverse workforce – what to do, what not to do</a:t>
            </a:r>
          </a:p>
          <a:p>
            <a:pPr lvl="1">
              <a:lnSpc>
                <a:spcPct val="100000"/>
              </a:lnSpc>
            </a:pPr>
            <a:r>
              <a:rPr lang="en-US">
                <a:latin typeface="Helvetica Neue Light" panose="02000403000000020004" pitchFamily="2" charset="0"/>
                <a:ea typeface="Helvetica Neue Light" panose="02000403000000020004" pitchFamily="2" charset="0"/>
                <a:hlinkClick r:id="rId3"/>
              </a:rPr>
              <a:t>ALA Recruiting for Diversity</a:t>
            </a:r>
            <a:endParaRPr lang="en-US">
              <a:latin typeface="Helvetica Neue Light" panose="02000403000000020004" pitchFamily="2" charset="0"/>
              <a:ea typeface="Helvetica Neue Light" panose="02000403000000020004" pitchFamily="2" charset="0"/>
            </a:endParaRPr>
          </a:p>
          <a:p>
            <a:pPr lvl="1">
              <a:lnSpc>
                <a:spcPct val="100000"/>
              </a:lnSpc>
            </a:pPr>
            <a:endParaRPr lang="en-US">
              <a:latin typeface="Helvetica Neue Light" panose="02000403000000020004" pitchFamily="2" charset="0"/>
              <a:ea typeface="Helvetica Neue Light" panose="02000403000000020004" pitchFamily="2" charset="0"/>
            </a:endParaRPr>
          </a:p>
          <a:p>
            <a:pPr>
              <a:lnSpc>
                <a:spcPct val="100000"/>
              </a:lnSpc>
            </a:pPr>
            <a:r>
              <a:rPr lang="en-US">
                <a:latin typeface="Helvetica Neue Light" panose="02000403000000020004" pitchFamily="2" charset="0"/>
                <a:ea typeface="Helvetica Neue Light" panose="02000403000000020004" pitchFamily="2" charset="0"/>
              </a:rPr>
              <a:t>Building rapport, fostering belonging, and supporting the diverse people we’ve worked so hard to recruit for our organizations </a:t>
            </a:r>
          </a:p>
        </p:txBody>
      </p:sp>
      <p:pic>
        <p:nvPicPr>
          <p:cNvPr id="5" name="Picture 4">
            <a:extLst>
              <a:ext uri="{FF2B5EF4-FFF2-40B4-BE49-F238E27FC236}">
                <a16:creationId xmlns:a16="http://schemas.microsoft.com/office/drawing/2014/main" id="{4892E8BB-1BB2-526C-78B3-AF5075FB80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60024" y="6253079"/>
            <a:ext cx="1537162" cy="355129"/>
          </a:xfrm>
          <a:prstGeom prst="rect">
            <a:avLst/>
          </a:prstGeom>
        </p:spPr>
      </p:pic>
    </p:spTree>
    <p:custDataLst>
      <p:tags r:id="rId1"/>
    </p:custDataLst>
    <p:extLst>
      <p:ext uri="{BB962C8B-B14F-4D97-AF65-F5344CB8AC3E}">
        <p14:creationId xmlns:p14="http://schemas.microsoft.com/office/powerpoint/2010/main" val="3261075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1F3E55-BE88-8117-FAB4-F43E52DF06DC}"/>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7B445-E880-064F-B2EC-E9693E49363F}"/>
              </a:ext>
            </a:extLst>
          </p:cNvPr>
          <p:cNvSpPr>
            <a:spLocks noGrp="1"/>
          </p:cNvSpPr>
          <p:nvPr>
            <p:ph type="title"/>
          </p:nvPr>
        </p:nvSpPr>
        <p:spPr>
          <a:xfrm>
            <a:off x="268573" y="144655"/>
            <a:ext cx="9553832" cy="1325563"/>
          </a:xfrm>
        </p:spPr>
        <p:txBody>
          <a:bodyPr>
            <a:normAutofit/>
          </a:bodyPr>
          <a:lstStyle/>
          <a:p>
            <a:r>
              <a:rPr lang="en-US" sz="3600">
                <a:latin typeface="Helvetica Neue" panose="02000503000000020004" pitchFamily="2" charset="0"/>
                <a:ea typeface="Helvetica Neue" panose="02000503000000020004" pitchFamily="2" charset="0"/>
                <a:cs typeface="Helvetica Neue" panose="02000503000000020004" pitchFamily="2" charset="0"/>
              </a:rPr>
              <a:t>Assessment – What we've learned</a:t>
            </a:r>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838198" y="1910080"/>
            <a:ext cx="10683242" cy="4196079"/>
          </a:xfrm>
        </p:spPr>
        <p:txBody>
          <a:bodyPr vert="horz" lIns="91440" tIns="45720" rIns="91440" bIns="45720" rtlCol="0" anchor="t">
            <a:noAutofit/>
          </a:bodyPr>
          <a:lstStyle/>
          <a:p>
            <a:pPr marL="0" indent="0">
              <a:lnSpc>
                <a:spcPct val="110000"/>
              </a:lnSpc>
              <a:buNone/>
            </a:pPr>
            <a:r>
              <a:rPr lang="en-US" sz="2400">
                <a:latin typeface="Helvetica Neue"/>
                <a:ea typeface="Helvetica Neue" panose="02000503000000020004" pitchFamily="2" charset="0"/>
                <a:cs typeface="Helvetica Neue" panose="02000503000000020004" pitchFamily="2" charset="0"/>
              </a:rPr>
              <a:t>Assessment has primarily focused on the success of the program, that is accomplished by all members of the team working toward the program goals.​</a:t>
            </a:r>
            <a:endParaRPr lang="en-US" sz="2000">
              <a:latin typeface="Helvetica Neue"/>
              <a:ea typeface="Helvetica Neue Light" panose="02000403000000020004" pitchFamily="2" charset="0"/>
              <a:cs typeface="+mn-lt"/>
            </a:endParaRPr>
          </a:p>
          <a:p>
            <a:pPr>
              <a:lnSpc>
                <a:spcPct val="110000"/>
              </a:lnSpc>
              <a:buFont typeface="Arial"/>
              <a:buChar char="•"/>
            </a:pPr>
            <a:r>
              <a:rPr lang="en-US" sz="2000">
                <a:latin typeface="Helvetica Neue Light"/>
                <a:ea typeface="Helvetica Neue Light" panose="02000403000000020004" pitchFamily="2" charset="0"/>
                <a:cs typeface="+mn-lt"/>
              </a:rPr>
              <a:t>Survey’s</a:t>
            </a:r>
          </a:p>
          <a:p>
            <a:pPr marL="971550" lvl="1" indent="-285750">
              <a:lnSpc>
                <a:spcPct val="110000"/>
              </a:lnSpc>
              <a:buFont typeface="Arial"/>
              <a:buChar char="•"/>
            </a:pPr>
            <a:r>
              <a:rPr lang="en-US" sz="2000">
                <a:latin typeface="Helvetica Neue Light"/>
                <a:ea typeface="Helvetica Neue Light" panose="02000403000000020004" pitchFamily="2" charset="0"/>
                <a:cs typeface="+mn-lt"/>
              </a:rPr>
              <a:t>Satisfaction for all stakeholders (mentors, CTE teachers, workplace partners, and cohort students participating in the program)</a:t>
            </a:r>
          </a:p>
          <a:p>
            <a:pPr marL="971550" lvl="1" indent="-285750">
              <a:lnSpc>
                <a:spcPct val="110000"/>
              </a:lnSpc>
              <a:buFont typeface="Arial"/>
              <a:buChar char="•"/>
            </a:pPr>
            <a:r>
              <a:rPr lang="en-US" sz="2000">
                <a:latin typeface="Helvetica Neue Light"/>
                <a:ea typeface="Helvetica Neue Light" panose="02000403000000020004" pitchFamily="2" charset="0"/>
                <a:cs typeface="+mn-lt"/>
              </a:rPr>
              <a:t>Curriculum Evaluation</a:t>
            </a:r>
          </a:p>
          <a:p>
            <a:pPr>
              <a:lnSpc>
                <a:spcPct val="110000"/>
              </a:lnSpc>
              <a:buFont typeface="Arial"/>
              <a:buChar char="•"/>
            </a:pPr>
            <a:r>
              <a:rPr lang="en-US" sz="2000">
                <a:latin typeface="Helvetica Neue Light"/>
                <a:ea typeface="Helvetica Neue Light" panose="02000403000000020004" pitchFamily="2" charset="0"/>
                <a:cs typeface="+mn-lt"/>
              </a:rPr>
              <a:t>Focus Groups</a:t>
            </a:r>
          </a:p>
          <a:p>
            <a:pPr marL="971550" lvl="1" indent="-285750">
              <a:lnSpc>
                <a:spcPct val="110000"/>
              </a:lnSpc>
              <a:buFont typeface="Arial"/>
              <a:buChar char="•"/>
            </a:pPr>
            <a:r>
              <a:rPr lang="en-US" sz="2000">
                <a:latin typeface="Helvetica Neue Light"/>
                <a:ea typeface="Helvetica Neue Light" panose="02000403000000020004" pitchFamily="2" charset="0"/>
                <a:cs typeface="+mn-lt"/>
              </a:rPr>
              <a:t>Pre and post program – held to measure student readiness for starting program and college readiness, as well as overall program successes and potential improvements</a:t>
            </a:r>
            <a:endParaRPr lang="en-US" sz="2000">
              <a:latin typeface="Helvetica Neue Light"/>
              <a:ea typeface="Helvetica Neue Light" panose="02000403000000020004" pitchFamily="2" charset="0"/>
            </a:endParaRPr>
          </a:p>
        </p:txBody>
      </p:sp>
      <p:pic>
        <p:nvPicPr>
          <p:cNvPr id="5" name="Picture 4">
            <a:extLst>
              <a:ext uri="{FF2B5EF4-FFF2-40B4-BE49-F238E27FC236}">
                <a16:creationId xmlns:a16="http://schemas.microsoft.com/office/drawing/2014/main" id="{8AACF455-572F-51D8-2B9C-CCAA6B952A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60024" y="6253079"/>
            <a:ext cx="1537162" cy="355129"/>
          </a:xfrm>
          <a:prstGeom prst="rect">
            <a:avLst/>
          </a:prstGeom>
        </p:spPr>
      </p:pic>
    </p:spTree>
    <p:custDataLst>
      <p:tags r:id="rId1"/>
    </p:custDataLst>
    <p:extLst>
      <p:ext uri="{BB962C8B-B14F-4D97-AF65-F5344CB8AC3E}">
        <p14:creationId xmlns:p14="http://schemas.microsoft.com/office/powerpoint/2010/main" val="3326725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CD7940-C4F8-7E38-E2F5-9AA6668D0ACE}"/>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7B445-E880-064F-B2EC-E9693E49363F}"/>
              </a:ext>
            </a:extLst>
          </p:cNvPr>
          <p:cNvSpPr>
            <a:spLocks noGrp="1"/>
          </p:cNvSpPr>
          <p:nvPr>
            <p:ph type="title"/>
          </p:nvPr>
        </p:nvSpPr>
        <p:spPr>
          <a:xfrm>
            <a:off x="253584" y="144655"/>
            <a:ext cx="9553832" cy="1325563"/>
          </a:xfrm>
        </p:spPr>
        <p:txBody>
          <a:bodyPr>
            <a:normAutofit/>
          </a:bodyPr>
          <a:lstStyle/>
          <a:p>
            <a:r>
              <a:rPr lang="en-US" sz="3600">
                <a:latin typeface="Helvetica Neue" panose="02000503000000020004" pitchFamily="2" charset="0"/>
                <a:ea typeface="Helvetica Neue" panose="02000503000000020004" pitchFamily="2" charset="0"/>
                <a:cs typeface="Helvetica Neue" panose="02000503000000020004" pitchFamily="2" charset="0"/>
              </a:rPr>
              <a:t>Future of the DLCTE Program</a:t>
            </a:r>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838198" y="1910080"/>
            <a:ext cx="10683242" cy="4196079"/>
          </a:xfrm>
        </p:spPr>
        <p:txBody>
          <a:bodyPr vert="horz" lIns="91440" tIns="45720" rIns="91440" bIns="45720" rtlCol="0" anchor="t">
            <a:noAutofit/>
          </a:bodyPr>
          <a:lstStyle/>
          <a:p>
            <a:pPr marL="0" indent="0">
              <a:lnSpc>
                <a:spcPct val="100000"/>
              </a:lnSpc>
              <a:buNone/>
            </a:pPr>
            <a:r>
              <a:rPr lang="en-US" sz="2400">
                <a:latin typeface="Helvetica Neue Light" panose="02000403000000020004" pitchFamily="2" charset="0"/>
                <a:ea typeface="Helvetica Neue Light" panose="02000403000000020004" pitchFamily="2" charset="0"/>
                <a:cs typeface="Helvetica Neue" panose="02000503000000020004" pitchFamily="2" charset="0"/>
              </a:rPr>
              <a:t>Short-term</a:t>
            </a:r>
          </a:p>
          <a:p>
            <a:pPr>
              <a:lnSpc>
                <a:spcPct val="100000"/>
              </a:lnSpc>
            </a:pPr>
            <a:r>
              <a:rPr lang="en-US" sz="2400">
                <a:latin typeface="Helvetica Neue Light" panose="02000403000000020004" pitchFamily="2" charset="0"/>
                <a:ea typeface="Helvetica Neue Light" panose="02000403000000020004" pitchFamily="2" charset="0"/>
                <a:cs typeface="Helvetica Neue" panose="02000503000000020004" pitchFamily="2" charset="0"/>
              </a:rPr>
              <a:t>Program extended for a third year due to COVID contingency</a:t>
            </a:r>
          </a:p>
          <a:p>
            <a:pPr>
              <a:lnSpc>
                <a:spcPct val="100000"/>
              </a:lnSpc>
            </a:pPr>
            <a:endParaRPr lang="en-US" sz="2400">
              <a:latin typeface="Helvetica Neue Light" panose="02000403000000020004" pitchFamily="2" charset="0"/>
              <a:ea typeface="Helvetica Neue Light" panose="02000403000000020004" pitchFamily="2" charset="0"/>
              <a:cs typeface="Helvetica Neue" panose="02000503000000020004" pitchFamily="2" charset="0"/>
            </a:endParaRPr>
          </a:p>
          <a:p>
            <a:pPr marL="0" indent="0">
              <a:lnSpc>
                <a:spcPct val="100000"/>
              </a:lnSpc>
              <a:buNone/>
            </a:pPr>
            <a:r>
              <a:rPr lang="en-US" sz="2400">
                <a:latin typeface="Helvetica Neue Light" panose="02000403000000020004" pitchFamily="2" charset="0"/>
                <a:ea typeface="Helvetica Neue Light" panose="02000403000000020004" pitchFamily="2" charset="0"/>
                <a:cs typeface="Helvetica Neue" panose="02000503000000020004" pitchFamily="2" charset="0"/>
              </a:rPr>
              <a:t>Long-term:</a:t>
            </a:r>
          </a:p>
          <a:p>
            <a:pPr>
              <a:lnSpc>
                <a:spcPct val="100000"/>
              </a:lnSpc>
            </a:pPr>
            <a:r>
              <a:rPr lang="en-US" sz="2400">
                <a:latin typeface="Helvetica Neue Light" panose="02000403000000020004" pitchFamily="2" charset="0"/>
                <a:ea typeface="Helvetica Neue Light" panose="02000403000000020004" pitchFamily="2" charset="0"/>
                <a:cs typeface="Helvetica Neue" panose="02000503000000020004" pitchFamily="2" charset="0"/>
              </a:rPr>
              <a:t>Sustaining the benefits of the program via a toolkit</a:t>
            </a:r>
          </a:p>
          <a:p>
            <a:pPr>
              <a:lnSpc>
                <a:spcPct val="100000"/>
              </a:lnSpc>
            </a:pPr>
            <a:r>
              <a:rPr lang="en-US" sz="2400">
                <a:latin typeface="Helvetica Neue Light" panose="02000403000000020004" pitchFamily="2" charset="0"/>
                <a:ea typeface="Helvetica Neue Light" panose="02000403000000020004" pitchFamily="2" charset="0"/>
                <a:cs typeface="Helvetica Neue" panose="02000503000000020004" pitchFamily="2" charset="0"/>
              </a:rPr>
              <a:t>Goal #5 in the grant proposal: “Develop and disseminate a toolkit that includes a curriculum of librarianship for students and library staff that emphasizes leadership training, racial equity, racial justice, inclusion, and culturally responsive education.”</a:t>
            </a:r>
          </a:p>
        </p:txBody>
      </p:sp>
      <p:pic>
        <p:nvPicPr>
          <p:cNvPr id="5" name="Picture 4">
            <a:extLst>
              <a:ext uri="{FF2B5EF4-FFF2-40B4-BE49-F238E27FC236}">
                <a16:creationId xmlns:a16="http://schemas.microsoft.com/office/drawing/2014/main" id="{09D23696-D9C2-0A5F-40A9-49EEFBE5BC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0024" y="6253079"/>
            <a:ext cx="1537162" cy="355129"/>
          </a:xfrm>
          <a:prstGeom prst="rect">
            <a:avLst/>
          </a:prstGeom>
        </p:spPr>
      </p:pic>
    </p:spTree>
    <p:extLst>
      <p:ext uri="{BB962C8B-B14F-4D97-AF65-F5344CB8AC3E}">
        <p14:creationId xmlns:p14="http://schemas.microsoft.com/office/powerpoint/2010/main" val="3541391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1F0162-F0C4-73A1-DD43-18A047FD186F}"/>
              </a:ext>
            </a:extLst>
          </p:cNvPr>
          <p:cNvSpPr/>
          <p:nvPr/>
        </p:nvSpPr>
        <p:spPr>
          <a:xfrm>
            <a:off x="0" y="1313040"/>
            <a:ext cx="12192000" cy="4258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9D2DF8-6006-0442-BBF5-81DEB5AF2E5A}"/>
              </a:ext>
            </a:extLst>
          </p:cNvPr>
          <p:cNvSpPr>
            <a:spLocks noGrp="1"/>
          </p:cNvSpPr>
          <p:nvPr>
            <p:ph type="title"/>
          </p:nvPr>
        </p:nvSpPr>
        <p:spPr>
          <a:xfrm>
            <a:off x="234146" y="157107"/>
            <a:ext cx="10515600" cy="1190406"/>
          </a:xfrm>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Introductions</a:t>
            </a:r>
          </a:p>
        </p:txBody>
      </p:sp>
      <p:pic>
        <p:nvPicPr>
          <p:cNvPr id="7" name="Picture 6" descr="Lora Del Rio">
            <a:extLst>
              <a:ext uri="{FF2B5EF4-FFF2-40B4-BE49-F238E27FC236}">
                <a16:creationId xmlns:a16="http://schemas.microsoft.com/office/drawing/2014/main" id="{11F178DB-C28C-FF4A-B147-6E07A79C5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9683" y="2006658"/>
            <a:ext cx="1538084" cy="2316174"/>
          </a:xfrm>
          <a:prstGeom prst="rect">
            <a:avLst/>
          </a:prstGeom>
        </p:spPr>
      </p:pic>
      <p:pic>
        <p:nvPicPr>
          <p:cNvPr id="8" name="Picture 7" descr="Tammie Busch">
            <a:extLst>
              <a:ext uri="{FF2B5EF4-FFF2-40B4-BE49-F238E27FC236}">
                <a16:creationId xmlns:a16="http://schemas.microsoft.com/office/drawing/2014/main" id="{694D8A76-8C71-4041-B5A6-C8D3E330A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14" y="2001943"/>
            <a:ext cx="1538084" cy="2316174"/>
          </a:xfrm>
          <a:prstGeom prst="rect">
            <a:avLst/>
          </a:prstGeom>
        </p:spPr>
      </p:pic>
      <p:pic>
        <p:nvPicPr>
          <p:cNvPr id="9" name="Picture 8" descr="Shelly McDavid">
            <a:extLst>
              <a:ext uri="{FF2B5EF4-FFF2-40B4-BE49-F238E27FC236}">
                <a16:creationId xmlns:a16="http://schemas.microsoft.com/office/drawing/2014/main" id="{636427BA-CBAB-A14D-841B-6BD8C9519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7021" y="2004066"/>
            <a:ext cx="1536674" cy="2314051"/>
          </a:xfrm>
          <a:prstGeom prst="rect">
            <a:avLst/>
          </a:prstGeom>
        </p:spPr>
      </p:pic>
      <p:pic>
        <p:nvPicPr>
          <p:cNvPr id="10" name="Picture 9" descr="Elizabeth Kamper">
            <a:extLst>
              <a:ext uri="{FF2B5EF4-FFF2-40B4-BE49-F238E27FC236}">
                <a16:creationId xmlns:a16="http://schemas.microsoft.com/office/drawing/2014/main" id="{30E9C301-B5EF-3244-9042-1F6EAD07571D}"/>
              </a:ext>
            </a:extLst>
          </p:cNvPr>
          <p:cNvPicPr>
            <a:picLocks noChangeAspect="1"/>
          </p:cNvPicPr>
          <p:nvPr/>
        </p:nvPicPr>
        <p:blipFill>
          <a:blip r:embed="rId5"/>
          <a:stretch>
            <a:fillRect/>
          </a:stretch>
        </p:blipFill>
        <p:spPr>
          <a:xfrm>
            <a:off x="6385748" y="2010954"/>
            <a:ext cx="1538844" cy="2311878"/>
          </a:xfrm>
          <a:prstGeom prst="rect">
            <a:avLst/>
          </a:prstGeom>
        </p:spPr>
      </p:pic>
      <p:sp>
        <p:nvSpPr>
          <p:cNvPr id="11" name="TextBox 10">
            <a:extLst>
              <a:ext uri="{FF2B5EF4-FFF2-40B4-BE49-F238E27FC236}">
                <a16:creationId xmlns:a16="http://schemas.microsoft.com/office/drawing/2014/main" id="{7F609174-5578-FF4E-AD5D-3A36875172EB}"/>
              </a:ext>
            </a:extLst>
          </p:cNvPr>
          <p:cNvSpPr txBox="1"/>
          <p:nvPr/>
        </p:nvSpPr>
        <p:spPr>
          <a:xfrm>
            <a:off x="195863" y="4529922"/>
            <a:ext cx="1613985"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Tammie Busch</a:t>
            </a:r>
          </a:p>
          <a:p>
            <a:r>
              <a:rPr lang="en-US" sz="1200" dirty="0">
                <a:latin typeface="Arial" panose="020B0604020202020204" pitchFamily="34" charset="0"/>
                <a:cs typeface="Arial" panose="020B0604020202020204" pitchFamily="34" charset="0"/>
              </a:rPr>
              <a:t>Asst. Prof</a:t>
            </a:r>
          </a:p>
          <a:p>
            <a:r>
              <a:rPr lang="en-US" sz="1200" dirty="0">
                <a:latin typeface="Arial" panose="020B0604020202020204" pitchFamily="34" charset="0"/>
                <a:cs typeface="Arial" panose="020B0604020202020204" pitchFamily="34" charset="0"/>
              </a:rPr>
              <a:t>Catalog &amp; Metadata</a:t>
            </a:r>
          </a:p>
          <a:p>
            <a:r>
              <a:rPr lang="en-US" sz="1200" dirty="0">
                <a:latin typeface="Arial" panose="020B0604020202020204" pitchFamily="34" charset="0"/>
                <a:cs typeface="Arial" panose="020B0604020202020204" pitchFamily="34" charset="0"/>
              </a:rPr>
              <a:t>Librarian</a:t>
            </a:r>
          </a:p>
        </p:txBody>
      </p:sp>
      <p:sp>
        <p:nvSpPr>
          <p:cNvPr id="12" name="TextBox 11">
            <a:extLst>
              <a:ext uri="{FF2B5EF4-FFF2-40B4-BE49-F238E27FC236}">
                <a16:creationId xmlns:a16="http://schemas.microsoft.com/office/drawing/2014/main" id="{F44F6037-7313-B547-AFB7-84C88C4C8A53}"/>
              </a:ext>
            </a:extLst>
          </p:cNvPr>
          <p:cNvSpPr txBox="1"/>
          <p:nvPr/>
        </p:nvSpPr>
        <p:spPr>
          <a:xfrm>
            <a:off x="4331733" y="4410508"/>
            <a:ext cx="1613985" cy="646331"/>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Lora Del Rio</a:t>
            </a:r>
          </a:p>
          <a:p>
            <a:r>
              <a:rPr lang="en-US" sz="1200">
                <a:latin typeface="Arial" panose="020B0604020202020204" pitchFamily="34" charset="0"/>
                <a:cs typeface="Arial" panose="020B0604020202020204" pitchFamily="34" charset="0"/>
              </a:rPr>
              <a:t>Assoc. Prof</a:t>
            </a:r>
          </a:p>
          <a:p>
            <a:r>
              <a:rPr lang="en-US" sz="1200">
                <a:latin typeface="Arial" panose="020B0604020202020204" pitchFamily="34" charset="0"/>
                <a:cs typeface="Arial" panose="020B0604020202020204" pitchFamily="34" charset="0"/>
              </a:rPr>
              <a:t>Humanities Librarian</a:t>
            </a:r>
          </a:p>
        </p:txBody>
      </p:sp>
      <p:sp>
        <p:nvSpPr>
          <p:cNvPr id="13" name="TextBox 12">
            <a:extLst>
              <a:ext uri="{FF2B5EF4-FFF2-40B4-BE49-F238E27FC236}">
                <a16:creationId xmlns:a16="http://schemas.microsoft.com/office/drawing/2014/main" id="{14083AAF-A9FF-344D-A314-3C479CD96784}"/>
              </a:ext>
            </a:extLst>
          </p:cNvPr>
          <p:cNvSpPr txBox="1"/>
          <p:nvPr/>
        </p:nvSpPr>
        <p:spPr>
          <a:xfrm>
            <a:off x="8467603" y="4410508"/>
            <a:ext cx="1536674" cy="646331"/>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Shelly McDavid</a:t>
            </a:r>
          </a:p>
          <a:p>
            <a:r>
              <a:rPr lang="en-US" sz="1200">
                <a:latin typeface="Arial" panose="020B0604020202020204" pitchFamily="34" charset="0"/>
                <a:cs typeface="Arial" panose="020B0604020202020204" pitchFamily="34" charset="0"/>
              </a:rPr>
              <a:t>Asst. Prof</a:t>
            </a:r>
          </a:p>
          <a:p>
            <a:r>
              <a:rPr lang="en-US" sz="1200">
                <a:latin typeface="Arial" panose="020B0604020202020204" pitchFamily="34" charset="0"/>
                <a:cs typeface="Arial" panose="020B0604020202020204" pitchFamily="34" charset="0"/>
              </a:rPr>
              <a:t>STEM Librarian</a:t>
            </a:r>
          </a:p>
        </p:txBody>
      </p:sp>
      <p:sp>
        <p:nvSpPr>
          <p:cNvPr id="14" name="TextBox 13">
            <a:extLst>
              <a:ext uri="{FF2B5EF4-FFF2-40B4-BE49-F238E27FC236}">
                <a16:creationId xmlns:a16="http://schemas.microsoft.com/office/drawing/2014/main" id="{15BBD1E9-FF4B-4940-AA9D-C4B4C616BC29}"/>
              </a:ext>
            </a:extLst>
          </p:cNvPr>
          <p:cNvSpPr txBox="1"/>
          <p:nvPr/>
        </p:nvSpPr>
        <p:spPr>
          <a:xfrm>
            <a:off x="6399668" y="4403917"/>
            <a:ext cx="1613985" cy="830997"/>
          </a:xfrm>
          <a:prstGeom prst="rect">
            <a:avLst/>
          </a:prstGeom>
          <a:noFill/>
        </p:spPr>
        <p:txBody>
          <a:bodyPr wrap="square" lIns="91440" tIns="45720" rIns="91440" bIns="45720" rtlCol="0" anchor="t">
            <a:spAutoFit/>
          </a:bodyPr>
          <a:lstStyle/>
          <a:p>
            <a:r>
              <a:rPr lang="en-US" sz="1200" b="1">
                <a:latin typeface="Arial"/>
                <a:cs typeface="Arial"/>
              </a:rPr>
              <a:t>Elizabeth Kamper</a:t>
            </a:r>
          </a:p>
          <a:p>
            <a:r>
              <a:rPr lang="en-US" sz="1200">
                <a:latin typeface="Arial"/>
                <a:cs typeface="Arial"/>
              </a:rPr>
              <a:t>Asst. Prof.</a:t>
            </a:r>
          </a:p>
          <a:p>
            <a:r>
              <a:rPr lang="en-US" sz="1200">
                <a:latin typeface="Arial"/>
                <a:cs typeface="Arial"/>
              </a:rPr>
              <a:t>Information Literacy Librarian</a:t>
            </a:r>
            <a:endParaRPr lang="en-US" sz="1200">
              <a:latin typeface="Arial" panose="020B0604020202020204" pitchFamily="34" charset="0"/>
              <a:cs typeface="Arial" panose="020B0604020202020204" pitchFamily="34" charset="0"/>
            </a:endParaRPr>
          </a:p>
        </p:txBody>
      </p:sp>
      <p:pic>
        <p:nvPicPr>
          <p:cNvPr id="15" name="Picture 14" descr="Simone Williams">
            <a:extLst>
              <a:ext uri="{FF2B5EF4-FFF2-40B4-BE49-F238E27FC236}">
                <a16:creationId xmlns:a16="http://schemas.microsoft.com/office/drawing/2014/main" id="{1C431AC1-C704-5E42-8C22-F513033B0928}"/>
              </a:ext>
            </a:extLst>
          </p:cNvPr>
          <p:cNvPicPr>
            <a:picLocks noChangeAspect="1"/>
          </p:cNvPicPr>
          <p:nvPr/>
        </p:nvPicPr>
        <p:blipFill>
          <a:blip r:embed="rId6"/>
          <a:stretch>
            <a:fillRect/>
          </a:stretch>
        </p:blipFill>
        <p:spPr>
          <a:xfrm>
            <a:off x="10458226" y="1994229"/>
            <a:ext cx="1537162" cy="2314051"/>
          </a:xfrm>
          <a:prstGeom prst="rect">
            <a:avLst/>
          </a:prstGeom>
        </p:spPr>
      </p:pic>
      <p:sp>
        <p:nvSpPr>
          <p:cNvPr id="16" name="TextBox 15">
            <a:extLst>
              <a:ext uri="{FF2B5EF4-FFF2-40B4-BE49-F238E27FC236}">
                <a16:creationId xmlns:a16="http://schemas.microsoft.com/office/drawing/2014/main" id="{27649DFC-F3E5-7943-B948-FA2551376AF3}"/>
              </a:ext>
            </a:extLst>
          </p:cNvPr>
          <p:cNvSpPr txBox="1"/>
          <p:nvPr/>
        </p:nvSpPr>
        <p:spPr>
          <a:xfrm>
            <a:off x="10458226" y="4403918"/>
            <a:ext cx="1733774"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Simone Williams</a:t>
            </a:r>
          </a:p>
          <a:p>
            <a:r>
              <a:rPr lang="en-US" sz="1200">
                <a:latin typeface="Arial" panose="020B0604020202020204" pitchFamily="34" charset="0"/>
                <a:cs typeface="Arial" panose="020B0604020202020204" pitchFamily="34" charset="0"/>
              </a:rPr>
              <a:t>Asst. Prof</a:t>
            </a:r>
          </a:p>
          <a:p>
            <a:r>
              <a:rPr lang="en-US" sz="1200">
                <a:latin typeface="Arial" panose="020B0604020202020204" pitchFamily="34" charset="0"/>
                <a:cs typeface="Arial" panose="020B0604020202020204" pitchFamily="34" charset="0"/>
              </a:rPr>
              <a:t>Diversity &amp; </a:t>
            </a:r>
          </a:p>
          <a:p>
            <a:r>
              <a:rPr lang="en-US" sz="1200">
                <a:latin typeface="Arial" panose="020B0604020202020204" pitchFamily="34" charset="0"/>
                <a:cs typeface="Arial" panose="020B0604020202020204" pitchFamily="34" charset="0"/>
              </a:rPr>
              <a:t>Engagement Librarian</a:t>
            </a:r>
          </a:p>
        </p:txBody>
      </p:sp>
      <p:pic>
        <p:nvPicPr>
          <p:cNvPr id="5" name="Picture 4" descr="Jacob Del Rio">
            <a:extLst>
              <a:ext uri="{FF2B5EF4-FFF2-40B4-BE49-F238E27FC236}">
                <a16:creationId xmlns:a16="http://schemas.microsoft.com/office/drawing/2014/main" id="{95B7D146-AA67-40B6-B3A9-5FDF3E3DE073}"/>
              </a:ext>
            </a:extLst>
          </p:cNvPr>
          <p:cNvPicPr>
            <a:picLocks noChangeAspect="1"/>
          </p:cNvPicPr>
          <p:nvPr/>
        </p:nvPicPr>
        <p:blipFill>
          <a:blip r:embed="rId7"/>
          <a:stretch>
            <a:fillRect/>
          </a:stretch>
        </p:blipFill>
        <p:spPr>
          <a:xfrm>
            <a:off x="2327650" y="2006658"/>
            <a:ext cx="1538844" cy="2311878"/>
          </a:xfrm>
          <a:prstGeom prst="rect">
            <a:avLst/>
          </a:prstGeom>
        </p:spPr>
      </p:pic>
      <p:sp>
        <p:nvSpPr>
          <p:cNvPr id="17" name="TextBox 16">
            <a:extLst>
              <a:ext uri="{FF2B5EF4-FFF2-40B4-BE49-F238E27FC236}">
                <a16:creationId xmlns:a16="http://schemas.microsoft.com/office/drawing/2014/main" id="{2953BFF5-BD1E-4EDD-A6B2-154435625EEB}"/>
              </a:ext>
            </a:extLst>
          </p:cNvPr>
          <p:cNvSpPr txBox="1"/>
          <p:nvPr/>
        </p:nvSpPr>
        <p:spPr>
          <a:xfrm>
            <a:off x="2263798" y="4529922"/>
            <a:ext cx="1613985"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Jacob Del Rio</a:t>
            </a:r>
          </a:p>
          <a:p>
            <a:r>
              <a:rPr lang="en-US" sz="1200">
                <a:latin typeface="Arial" panose="020B0604020202020204" pitchFamily="34" charset="0"/>
                <a:cs typeface="Arial" panose="020B0604020202020204" pitchFamily="34" charset="0"/>
              </a:rPr>
              <a:t>Asst. Prof</a:t>
            </a:r>
          </a:p>
          <a:p>
            <a:r>
              <a:rPr lang="en-US" sz="1200">
                <a:latin typeface="Arial" panose="020B0604020202020204" pitchFamily="34" charset="0"/>
                <a:cs typeface="Arial" panose="020B0604020202020204" pitchFamily="34" charset="0"/>
              </a:rPr>
              <a:t>Electronic Resources Librarian</a:t>
            </a:r>
          </a:p>
        </p:txBody>
      </p:sp>
      <p:pic>
        <p:nvPicPr>
          <p:cNvPr id="6" name="Picture 5" descr="DLCTE logo with individual letters in different colors. D is orange, L is pink, C is blue, T is green, E is purple.">
            <a:extLst>
              <a:ext uri="{FF2B5EF4-FFF2-40B4-BE49-F238E27FC236}">
                <a16:creationId xmlns:a16="http://schemas.microsoft.com/office/drawing/2014/main" id="{CA9EAC17-1F86-6325-F33B-BBC4B8AA74D3}"/>
              </a:ext>
            </a:extLst>
          </p:cNvPr>
          <p:cNvPicPr>
            <a:picLocks noChangeAspect="1"/>
          </p:cNvPicPr>
          <p:nvPr/>
        </p:nvPicPr>
        <p:blipFill>
          <a:blip r:embed="rId8"/>
          <a:stretch>
            <a:fillRect/>
          </a:stretch>
        </p:blipFill>
        <p:spPr>
          <a:xfrm>
            <a:off x="10460024" y="6253079"/>
            <a:ext cx="1537162" cy="355129"/>
          </a:xfrm>
          <a:prstGeom prst="rect">
            <a:avLst/>
          </a:prstGeom>
        </p:spPr>
      </p:pic>
    </p:spTree>
    <p:extLst>
      <p:ext uri="{BB962C8B-B14F-4D97-AF65-F5344CB8AC3E}">
        <p14:creationId xmlns:p14="http://schemas.microsoft.com/office/powerpoint/2010/main" val="1665250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A5C92-0AE5-ABF3-F11E-39B4C707AD26}"/>
              </a:ext>
            </a:extLst>
          </p:cNvPr>
          <p:cNvSpPr/>
          <p:nvPr/>
        </p:nvSpPr>
        <p:spPr>
          <a:xfrm>
            <a:off x="0" y="-1"/>
            <a:ext cx="12192000" cy="43089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D476D-958A-B440-92DC-1F836B051556}"/>
              </a:ext>
            </a:extLst>
          </p:cNvPr>
          <p:cNvSpPr>
            <a:spLocks noGrp="1"/>
          </p:cNvSpPr>
          <p:nvPr>
            <p:ph type="ctrTitle"/>
          </p:nvPr>
        </p:nvSpPr>
        <p:spPr>
          <a:xfrm>
            <a:off x="720811" y="1764517"/>
            <a:ext cx="9144000" cy="2387600"/>
          </a:xfrm>
        </p:spPr>
        <p:txBody>
          <a:bodyPr>
            <a:normAutofit/>
          </a:bodyPr>
          <a:lstStyle/>
          <a:p>
            <a:pPr algn="l"/>
            <a:r>
              <a:rPr lang="en-US">
                <a:latin typeface="Arial"/>
                <a:cs typeface="Arial"/>
              </a:rPr>
              <a:t>DLCTE Toolkit</a:t>
            </a:r>
          </a:p>
        </p:txBody>
      </p:sp>
      <p:sp>
        <p:nvSpPr>
          <p:cNvPr id="3" name="Subtitle 2">
            <a:extLst>
              <a:ext uri="{FF2B5EF4-FFF2-40B4-BE49-F238E27FC236}">
                <a16:creationId xmlns:a16="http://schemas.microsoft.com/office/drawing/2014/main" id="{850ED800-39B4-AC4F-9161-451C4BC6AC16}"/>
              </a:ext>
            </a:extLst>
          </p:cNvPr>
          <p:cNvSpPr>
            <a:spLocks noGrp="1"/>
          </p:cNvSpPr>
          <p:nvPr>
            <p:ph type="subTitle" idx="1"/>
          </p:nvPr>
        </p:nvSpPr>
        <p:spPr>
          <a:xfrm>
            <a:off x="720811" y="4485626"/>
            <a:ext cx="9879724" cy="1019432"/>
          </a:xfrm>
        </p:spPr>
        <p:txBody>
          <a:bodyPr/>
          <a:lstStyle/>
          <a:p>
            <a:pPr algn="l"/>
            <a:r>
              <a:rPr lang="en-US">
                <a:latin typeface="Arial" panose="020B0604020202020204" pitchFamily="34" charset="0"/>
                <a:cs typeface="Arial" panose="020B0604020202020204" pitchFamily="34" charset="0"/>
              </a:rPr>
              <a:t>Creating a replicable program</a:t>
            </a:r>
          </a:p>
        </p:txBody>
      </p:sp>
      <p:sp>
        <p:nvSpPr>
          <p:cNvPr id="6" name="Rectangle 5">
            <a:extLst>
              <a:ext uri="{FF2B5EF4-FFF2-40B4-BE49-F238E27FC236}">
                <a16:creationId xmlns:a16="http://schemas.microsoft.com/office/drawing/2014/main" id="{AB3CA354-9F21-1213-0BD1-6C01B581351B}"/>
              </a:ext>
            </a:extLst>
          </p:cNvPr>
          <p:cNvSpPr/>
          <p:nvPr/>
        </p:nvSpPr>
        <p:spPr>
          <a:xfrm>
            <a:off x="12820" y="0"/>
            <a:ext cx="2737878" cy="389745"/>
          </a:xfrm>
          <a:prstGeom prst="rect">
            <a:avLst/>
          </a:prstGeom>
          <a:solidFill>
            <a:srgbClr val="FF9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C85B3D-0B36-51A3-F915-084A51315E5C}"/>
              </a:ext>
            </a:extLst>
          </p:cNvPr>
          <p:cNvSpPr/>
          <p:nvPr/>
        </p:nvSpPr>
        <p:spPr>
          <a:xfrm>
            <a:off x="2378768" y="0"/>
            <a:ext cx="2737878" cy="389745"/>
          </a:xfrm>
          <a:prstGeom prst="rect">
            <a:avLst/>
          </a:prstGeom>
          <a:solidFill>
            <a:srgbClr val="FF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A060E-A224-8223-ED46-A2CF8BC347AB}"/>
              </a:ext>
            </a:extLst>
          </p:cNvPr>
          <p:cNvSpPr/>
          <p:nvPr/>
        </p:nvSpPr>
        <p:spPr>
          <a:xfrm>
            <a:off x="4744716" y="-1"/>
            <a:ext cx="2737878" cy="389745"/>
          </a:xfrm>
          <a:prstGeom prst="rect">
            <a:avLst/>
          </a:prstGeom>
          <a:solidFill>
            <a:srgbClr val="38B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C3A42E-7A3C-C649-CE4B-9C3C9C93F541}"/>
              </a:ext>
            </a:extLst>
          </p:cNvPr>
          <p:cNvSpPr/>
          <p:nvPr/>
        </p:nvSpPr>
        <p:spPr>
          <a:xfrm>
            <a:off x="7099419" y="-1"/>
            <a:ext cx="2737878" cy="389745"/>
          </a:xfrm>
          <a:prstGeom prst="rect">
            <a:avLst/>
          </a:prstGeom>
          <a:solidFill>
            <a:srgbClr val="7ED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4AF148-6FE1-E4CE-DC1E-260C6CAE331E}"/>
              </a:ext>
            </a:extLst>
          </p:cNvPr>
          <p:cNvSpPr/>
          <p:nvPr/>
        </p:nvSpPr>
        <p:spPr>
          <a:xfrm>
            <a:off x="9454122" y="-1"/>
            <a:ext cx="2737878" cy="389745"/>
          </a:xfrm>
          <a:prstGeom prst="rect">
            <a:avLst/>
          </a:prstGeom>
          <a:solidFill>
            <a:srgbClr val="8C5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839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DD1269-27DF-134E-EBF1-7ED7BFACC573}"/>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7B445-E880-064F-B2EC-E9693E49363F}"/>
              </a:ext>
            </a:extLst>
          </p:cNvPr>
          <p:cNvSpPr>
            <a:spLocks noGrp="1"/>
          </p:cNvSpPr>
          <p:nvPr>
            <p:ph type="title"/>
          </p:nvPr>
        </p:nvSpPr>
        <p:spPr>
          <a:xfrm>
            <a:off x="470628" y="144655"/>
            <a:ext cx="9553832" cy="1325563"/>
          </a:xfrm>
        </p:spPr>
        <p:txBody>
          <a:bodyPr/>
          <a:lstStyle/>
          <a:p>
            <a:r>
              <a:rPr lang="en-US">
                <a:latin typeface="Helvetica Neue" panose="02000503000000020004" pitchFamily="2" charset="0"/>
                <a:ea typeface="Helvetica Neue" panose="02000503000000020004" pitchFamily="2" charset="0"/>
                <a:cs typeface="Helvetica Neue" panose="02000503000000020004" pitchFamily="2" charset="0"/>
              </a:rPr>
              <a:t>Developing the Toolkit</a:t>
            </a:r>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989351" y="2133978"/>
            <a:ext cx="10507169" cy="4415451"/>
          </a:xfrm>
        </p:spPr>
        <p:txBody>
          <a:bodyPr vert="horz" lIns="91440" tIns="45720" rIns="91440" bIns="45720" rtlCol="0" anchor="t">
            <a:noAutofit/>
          </a:bodyPr>
          <a:lstStyle/>
          <a:p>
            <a:pPr>
              <a:lnSpc>
                <a:spcPct val="100000"/>
              </a:lnSpc>
            </a:pPr>
            <a:r>
              <a:rPr lang="en-US" sz="2600">
                <a:latin typeface="Helvetica Neue Light" panose="02000403000000020004" pitchFamily="2" charset="0"/>
                <a:ea typeface="Helvetica Neue Light" panose="02000403000000020004" pitchFamily="2" charset="0"/>
              </a:rPr>
              <a:t>Lora Del Rio's Spring 2023 Sabbatical Focus</a:t>
            </a:r>
          </a:p>
          <a:p>
            <a:pPr>
              <a:lnSpc>
                <a:spcPct val="100000"/>
              </a:lnSpc>
            </a:pPr>
            <a:r>
              <a:rPr lang="en-US" sz="2600">
                <a:latin typeface="Helvetica Neue Light" panose="02000403000000020004" pitchFamily="2" charset="0"/>
                <a:ea typeface="Helvetica Neue Light" panose="02000403000000020004" pitchFamily="2" charset="0"/>
                <a:cs typeface="Calibri"/>
              </a:rPr>
              <a:t>Defining Scope &amp; Audience</a:t>
            </a:r>
            <a:endParaRPr lang="en-US" sz="2600">
              <a:latin typeface="Helvetica Neue Light" panose="02000403000000020004" pitchFamily="2" charset="0"/>
              <a:ea typeface="Helvetica Neue Light" panose="02000403000000020004" pitchFamily="2" charset="0"/>
            </a:endParaRPr>
          </a:p>
          <a:p>
            <a:pPr>
              <a:lnSpc>
                <a:spcPct val="100000"/>
              </a:lnSpc>
            </a:pPr>
            <a:r>
              <a:rPr lang="en-US" sz="2600">
                <a:latin typeface="Helvetica Neue Light" panose="02000403000000020004" pitchFamily="2" charset="0"/>
                <a:ea typeface="Helvetica Neue Light" panose="02000403000000020004" pitchFamily="2" charset="0"/>
                <a:cs typeface="Calibri"/>
              </a:rPr>
              <a:t>Choosing a CMS (WordPress)</a:t>
            </a:r>
            <a:endParaRPr lang="en-US" sz="2600">
              <a:latin typeface="Helvetica Neue Light" panose="02000403000000020004" pitchFamily="2" charset="0"/>
              <a:ea typeface="Helvetica Neue Light" panose="02000403000000020004" pitchFamily="2" charset="0"/>
            </a:endParaRPr>
          </a:p>
          <a:p>
            <a:pPr>
              <a:lnSpc>
                <a:spcPct val="100000"/>
              </a:lnSpc>
            </a:pPr>
            <a:r>
              <a:rPr lang="en-US" sz="2600">
                <a:latin typeface="Helvetica Neue Light" panose="02000403000000020004" pitchFamily="2" charset="0"/>
                <a:ea typeface="Helvetica Neue Light" panose="02000403000000020004" pitchFamily="2" charset="0"/>
                <a:cs typeface="Calibri"/>
              </a:rPr>
              <a:t>Support &amp; Collaboration from SIUE IRIS Center/Dr. Meg Smith</a:t>
            </a:r>
            <a:endParaRPr lang="en-US" sz="2600">
              <a:latin typeface="Helvetica Neue Light" panose="02000403000000020004" pitchFamily="2" charset="0"/>
              <a:ea typeface="Helvetica Neue Light" panose="02000403000000020004" pitchFamily="2" charset="0"/>
            </a:endParaRPr>
          </a:p>
          <a:p>
            <a:pPr>
              <a:lnSpc>
                <a:spcPct val="100000"/>
              </a:lnSpc>
            </a:pPr>
            <a:r>
              <a:rPr lang="en-US" sz="2600">
                <a:latin typeface="Helvetica Neue Light" panose="02000403000000020004" pitchFamily="2" charset="0"/>
                <a:ea typeface="Helvetica Neue Light" panose="02000403000000020004" pitchFamily="2" charset="0"/>
                <a:cs typeface="Calibri"/>
              </a:rPr>
              <a:t>Card sorting activity to create sitemap </a:t>
            </a:r>
            <a:endParaRPr lang="en-US" sz="2600">
              <a:latin typeface="Helvetica Neue Light" panose="02000403000000020004" pitchFamily="2" charset="0"/>
              <a:ea typeface="Helvetica Neue Light" panose="02000403000000020004" pitchFamily="2" charset="0"/>
            </a:endParaRPr>
          </a:p>
          <a:p>
            <a:pPr>
              <a:lnSpc>
                <a:spcPct val="100000"/>
              </a:lnSpc>
            </a:pPr>
            <a:r>
              <a:rPr lang="en-US" sz="2600">
                <a:latin typeface="Helvetica Neue Light" panose="02000403000000020004" pitchFamily="2" charset="0"/>
                <a:ea typeface="Helvetica Neue Light" panose="02000403000000020004" pitchFamily="2" charset="0"/>
                <a:cs typeface="Calibri"/>
              </a:rPr>
              <a:t>Content includes: </a:t>
            </a:r>
            <a:r>
              <a:rPr lang="en-US" sz="2600">
                <a:latin typeface="Helvetica Neue Light" panose="02000403000000020004" pitchFamily="2" charset="0"/>
                <a:ea typeface="Helvetica Neue Light" panose="02000403000000020004" pitchFamily="2" charset="0"/>
                <a:cs typeface="+mn-lt"/>
              </a:rPr>
              <a:t>partnerships agreements, a student job description, curriculum, mentorship best practices, program evaluations, assessment data, and other supporting documentation</a:t>
            </a:r>
            <a:endParaRPr lang="en-US" sz="2600">
              <a:latin typeface="Helvetica Neue Light" panose="02000403000000020004" pitchFamily="2" charset="0"/>
              <a:ea typeface="Helvetica Neue Light" panose="02000403000000020004" pitchFamily="2" charset="0"/>
              <a:cs typeface="Calibri"/>
            </a:endParaRPr>
          </a:p>
        </p:txBody>
      </p:sp>
      <p:pic>
        <p:nvPicPr>
          <p:cNvPr id="5" name="Picture 4">
            <a:extLst>
              <a:ext uri="{FF2B5EF4-FFF2-40B4-BE49-F238E27FC236}">
                <a16:creationId xmlns:a16="http://schemas.microsoft.com/office/drawing/2014/main" id="{669CDAB9-1936-194A-65FB-1F5FFEE7141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60024" y="6253079"/>
            <a:ext cx="1537162" cy="355129"/>
          </a:xfrm>
          <a:prstGeom prst="rect">
            <a:avLst/>
          </a:prstGeom>
        </p:spPr>
      </p:pic>
    </p:spTree>
    <p:extLst>
      <p:ext uri="{BB962C8B-B14F-4D97-AF65-F5344CB8AC3E}">
        <p14:creationId xmlns:p14="http://schemas.microsoft.com/office/powerpoint/2010/main" val="240195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0358DD-CE25-02D8-099E-A7C3BD016153}"/>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1382584" y="2234251"/>
            <a:ext cx="9426831" cy="3399452"/>
          </a:xfrm>
        </p:spPr>
        <p:txBody>
          <a:bodyPr vert="horz" lIns="91440" tIns="45720" rIns="91440" bIns="45720" rtlCol="0" anchor="t">
            <a:normAutofit/>
          </a:bodyPr>
          <a:lstStyle/>
          <a:p>
            <a:pPr>
              <a:lnSpc>
                <a:spcPct val="100000"/>
              </a:lnSpc>
            </a:pPr>
            <a:r>
              <a:rPr lang="en-US">
                <a:latin typeface="Helvetica Neue Light" panose="02000403000000020004" pitchFamily="2" charset="0"/>
                <a:ea typeface="Helvetica Neue Light" panose="02000403000000020004" pitchFamily="2" charset="0"/>
                <a:cs typeface="Calibri"/>
              </a:rPr>
              <a:t>Creative Commons license to allow others to use and adapt</a:t>
            </a:r>
          </a:p>
          <a:p>
            <a:pPr>
              <a:lnSpc>
                <a:spcPct val="100000"/>
              </a:lnSpc>
            </a:pPr>
            <a:r>
              <a:rPr lang="en-US">
                <a:latin typeface="Helvetica Neue Light" panose="02000403000000020004" pitchFamily="2" charset="0"/>
                <a:ea typeface="Helvetica Neue Light" panose="02000403000000020004" pitchFamily="2" charset="0"/>
                <a:cs typeface="Calibri"/>
              </a:rPr>
              <a:t>Publishing the toolkit in SPARK, SIUE's institutional repository</a:t>
            </a:r>
          </a:p>
          <a:p>
            <a:pPr>
              <a:lnSpc>
                <a:spcPct val="100000"/>
              </a:lnSpc>
            </a:pPr>
            <a:r>
              <a:rPr lang="en-US">
                <a:latin typeface="Helvetica Neue Light" panose="02000403000000020004" pitchFamily="2" charset="0"/>
                <a:ea typeface="Helvetica Neue Light" panose="02000403000000020004" pitchFamily="2" charset="0"/>
                <a:cs typeface="Calibri"/>
              </a:rPr>
              <a:t>Speaking &amp; writing opportunities</a:t>
            </a:r>
          </a:p>
          <a:p>
            <a:pPr>
              <a:lnSpc>
                <a:spcPct val="100000"/>
              </a:lnSpc>
            </a:pPr>
            <a:endParaRPr lang="en-US">
              <a:cs typeface="Calibri"/>
            </a:endParaRPr>
          </a:p>
          <a:p>
            <a:pPr>
              <a:lnSpc>
                <a:spcPct val="100000"/>
              </a:lnSpc>
            </a:pPr>
            <a:endParaRPr lang="en-US">
              <a:cs typeface="Calibri"/>
            </a:endParaRPr>
          </a:p>
        </p:txBody>
      </p:sp>
      <p:pic>
        <p:nvPicPr>
          <p:cNvPr id="5" name="Picture 4">
            <a:extLst>
              <a:ext uri="{FF2B5EF4-FFF2-40B4-BE49-F238E27FC236}">
                <a16:creationId xmlns:a16="http://schemas.microsoft.com/office/drawing/2014/main" id="{BA661421-A435-D455-2A19-4BDBA0FB01B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60024" y="6253079"/>
            <a:ext cx="1537162" cy="355129"/>
          </a:xfrm>
          <a:prstGeom prst="rect">
            <a:avLst/>
          </a:prstGeom>
        </p:spPr>
      </p:pic>
      <p:sp>
        <p:nvSpPr>
          <p:cNvPr id="7" name="Title 1">
            <a:extLst>
              <a:ext uri="{FF2B5EF4-FFF2-40B4-BE49-F238E27FC236}">
                <a16:creationId xmlns:a16="http://schemas.microsoft.com/office/drawing/2014/main" id="{ACAD0067-033D-9742-48CB-9DE0E601EB87}"/>
              </a:ext>
            </a:extLst>
          </p:cNvPr>
          <p:cNvSpPr txBox="1">
            <a:spLocks/>
          </p:cNvSpPr>
          <p:nvPr/>
        </p:nvSpPr>
        <p:spPr>
          <a:xfrm>
            <a:off x="470628" y="144655"/>
            <a:ext cx="95538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Disseminating the Toolkit</a:t>
            </a:r>
          </a:p>
        </p:txBody>
      </p:sp>
    </p:spTree>
    <p:extLst>
      <p:ext uri="{BB962C8B-B14F-4D97-AF65-F5344CB8AC3E}">
        <p14:creationId xmlns:p14="http://schemas.microsoft.com/office/powerpoint/2010/main" val="4045316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89E08F-2B03-8324-525E-E9FE22C4DA1A}"/>
              </a:ext>
            </a:extLst>
          </p:cNvPr>
          <p:cNvSpPr/>
          <p:nvPr/>
        </p:nvSpPr>
        <p:spPr>
          <a:xfrm>
            <a:off x="0" y="-1"/>
            <a:ext cx="12192000" cy="16148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1529163" y="2234251"/>
            <a:ext cx="9426831" cy="3399452"/>
          </a:xfrm>
        </p:spPr>
        <p:txBody>
          <a:bodyPr vert="horz" lIns="91440" tIns="45720" rIns="91440" bIns="45720" rtlCol="0" anchor="t">
            <a:normAutofit/>
          </a:bodyPr>
          <a:lstStyle/>
          <a:p>
            <a:pPr>
              <a:lnSpc>
                <a:spcPct val="100000"/>
              </a:lnSpc>
            </a:pPr>
            <a:r>
              <a:rPr lang="en-US">
                <a:latin typeface="Helvetica Neue Light" panose="02000403000000020004" pitchFamily="2" charset="0"/>
                <a:ea typeface="Helvetica Neue Light" panose="02000403000000020004" pitchFamily="2" charset="0"/>
                <a:cs typeface="Calibri"/>
              </a:rPr>
              <a:t>Explore our toolkit website: </a:t>
            </a:r>
            <a:r>
              <a:rPr lang="en-US">
                <a:latin typeface="Helvetica Neue Light" panose="02000403000000020004" pitchFamily="2" charset="0"/>
                <a:ea typeface="Helvetica Neue Light" panose="02000403000000020004" pitchFamily="2" charset="0"/>
                <a:cs typeface="+mn-lt"/>
                <a:hlinkClick r:id="rId2"/>
              </a:rPr>
              <a:t>https://iris.siue.edu/dlcte/</a:t>
            </a:r>
            <a:r>
              <a:rPr lang="en-US">
                <a:latin typeface="Helvetica Neue Light" panose="02000403000000020004" pitchFamily="2" charset="0"/>
                <a:ea typeface="Helvetica Neue Light" panose="02000403000000020004" pitchFamily="2" charset="0"/>
                <a:cs typeface="+mn-lt"/>
              </a:rPr>
              <a:t> </a:t>
            </a:r>
          </a:p>
          <a:p>
            <a:pPr>
              <a:lnSpc>
                <a:spcPct val="100000"/>
              </a:lnSpc>
            </a:pPr>
            <a:endParaRPr lang="en-US">
              <a:latin typeface="Helvetica Neue Light" panose="02000403000000020004" pitchFamily="2" charset="0"/>
              <a:ea typeface="Helvetica Neue Light" panose="02000403000000020004" pitchFamily="2" charset="0"/>
              <a:cs typeface="Calibri"/>
            </a:endParaRPr>
          </a:p>
          <a:p>
            <a:pPr>
              <a:lnSpc>
                <a:spcPct val="100000"/>
              </a:lnSpc>
            </a:pPr>
            <a:r>
              <a:rPr lang="en-US">
                <a:latin typeface="Helvetica Neue Light" panose="02000403000000020004" pitchFamily="2" charset="0"/>
                <a:ea typeface="Helvetica Neue Light" panose="02000403000000020004" pitchFamily="2" charset="0"/>
                <a:cs typeface="Calibri"/>
              </a:rPr>
              <a:t>Take our user survey linked on the homepage to give feedback for us to improve</a:t>
            </a:r>
          </a:p>
        </p:txBody>
      </p:sp>
      <p:pic>
        <p:nvPicPr>
          <p:cNvPr id="6" name="Picture 5">
            <a:extLst>
              <a:ext uri="{FF2B5EF4-FFF2-40B4-BE49-F238E27FC236}">
                <a16:creationId xmlns:a16="http://schemas.microsoft.com/office/drawing/2014/main" id="{02D88141-0AD3-2024-7D5B-A756D36258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0024" y="6253079"/>
            <a:ext cx="1537162" cy="355129"/>
          </a:xfrm>
          <a:prstGeom prst="rect">
            <a:avLst/>
          </a:prstGeom>
        </p:spPr>
      </p:pic>
      <p:sp>
        <p:nvSpPr>
          <p:cNvPr id="8" name="Title 1">
            <a:extLst>
              <a:ext uri="{FF2B5EF4-FFF2-40B4-BE49-F238E27FC236}">
                <a16:creationId xmlns:a16="http://schemas.microsoft.com/office/drawing/2014/main" id="{653290AD-1467-55EC-0693-E27E8A96846A}"/>
              </a:ext>
            </a:extLst>
          </p:cNvPr>
          <p:cNvSpPr txBox="1">
            <a:spLocks/>
          </p:cNvSpPr>
          <p:nvPr/>
        </p:nvSpPr>
        <p:spPr>
          <a:xfrm>
            <a:off x="470628" y="144655"/>
            <a:ext cx="95538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Toolkit: Sneak Peak &amp; User Survey</a:t>
            </a:r>
          </a:p>
        </p:txBody>
      </p:sp>
    </p:spTree>
    <p:extLst>
      <p:ext uri="{BB962C8B-B14F-4D97-AF65-F5344CB8AC3E}">
        <p14:creationId xmlns:p14="http://schemas.microsoft.com/office/powerpoint/2010/main" val="3886890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A14600-96B1-DBD5-0A6B-0B05D066822E}"/>
              </a:ext>
            </a:extLst>
          </p:cNvPr>
          <p:cNvSpPr/>
          <p:nvPr/>
        </p:nvSpPr>
        <p:spPr>
          <a:xfrm>
            <a:off x="0" y="-1"/>
            <a:ext cx="12192000" cy="43089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D476D-958A-B440-92DC-1F836B051556}"/>
              </a:ext>
            </a:extLst>
          </p:cNvPr>
          <p:cNvSpPr>
            <a:spLocks noGrp="1"/>
          </p:cNvSpPr>
          <p:nvPr>
            <p:ph type="ctrTitle"/>
          </p:nvPr>
        </p:nvSpPr>
        <p:spPr>
          <a:xfrm>
            <a:off x="1524000" y="1921352"/>
            <a:ext cx="9144000" cy="2387600"/>
          </a:xfrm>
        </p:spPr>
        <p:txBody>
          <a:bodyPr>
            <a:normAutofit/>
          </a:bodyPr>
          <a:lstStyle/>
          <a:p>
            <a:r>
              <a:rPr lang="en-US" sz="11500">
                <a:latin typeface="Helvetica Neue"/>
                <a:cs typeface="Arial"/>
              </a:rPr>
              <a:t>Questions?</a:t>
            </a:r>
          </a:p>
        </p:txBody>
      </p:sp>
      <p:sp>
        <p:nvSpPr>
          <p:cNvPr id="3" name="Subtitle 2">
            <a:extLst>
              <a:ext uri="{FF2B5EF4-FFF2-40B4-BE49-F238E27FC236}">
                <a16:creationId xmlns:a16="http://schemas.microsoft.com/office/drawing/2014/main" id="{850ED800-39B4-AC4F-9161-451C4BC6AC16}"/>
              </a:ext>
            </a:extLst>
          </p:cNvPr>
          <p:cNvSpPr>
            <a:spLocks noGrp="1"/>
          </p:cNvSpPr>
          <p:nvPr>
            <p:ph type="subTitle" idx="1"/>
          </p:nvPr>
        </p:nvSpPr>
        <p:spPr>
          <a:xfrm>
            <a:off x="1156138" y="4565039"/>
            <a:ext cx="9879724" cy="1019432"/>
          </a:xfrm>
        </p:spPr>
        <p:txBody>
          <a:bodyPr vert="horz" lIns="91440" tIns="45720" rIns="91440" bIns="45720" rtlCol="0" anchor="t">
            <a:normAutofit/>
          </a:bodyPr>
          <a:lstStyle/>
          <a:p>
            <a:r>
              <a:rPr lang="en-US" sz="3600">
                <a:latin typeface="Helvetica Neue"/>
                <a:cs typeface="Arial"/>
              </a:rPr>
              <a:t>Thank you!</a:t>
            </a:r>
          </a:p>
        </p:txBody>
      </p:sp>
      <p:sp>
        <p:nvSpPr>
          <p:cNvPr id="7" name="Rectangle 6">
            <a:extLst>
              <a:ext uri="{FF2B5EF4-FFF2-40B4-BE49-F238E27FC236}">
                <a16:creationId xmlns:a16="http://schemas.microsoft.com/office/drawing/2014/main" id="{3823A2AA-5634-7707-6718-B858469E2A7B}"/>
              </a:ext>
            </a:extLst>
          </p:cNvPr>
          <p:cNvSpPr/>
          <p:nvPr/>
        </p:nvSpPr>
        <p:spPr>
          <a:xfrm>
            <a:off x="12820" y="0"/>
            <a:ext cx="2737878" cy="389745"/>
          </a:xfrm>
          <a:prstGeom prst="rect">
            <a:avLst/>
          </a:prstGeom>
          <a:solidFill>
            <a:srgbClr val="FF9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9BF3CE-D5A4-07AE-09C4-A832213A48DF}"/>
              </a:ext>
            </a:extLst>
          </p:cNvPr>
          <p:cNvSpPr/>
          <p:nvPr/>
        </p:nvSpPr>
        <p:spPr>
          <a:xfrm>
            <a:off x="2378768" y="0"/>
            <a:ext cx="2737878" cy="389745"/>
          </a:xfrm>
          <a:prstGeom prst="rect">
            <a:avLst/>
          </a:prstGeom>
          <a:solidFill>
            <a:srgbClr val="FF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858274-30DA-78D7-EA1A-013D91839F4F}"/>
              </a:ext>
            </a:extLst>
          </p:cNvPr>
          <p:cNvSpPr/>
          <p:nvPr/>
        </p:nvSpPr>
        <p:spPr>
          <a:xfrm>
            <a:off x="4744716" y="-1"/>
            <a:ext cx="2737878" cy="389745"/>
          </a:xfrm>
          <a:prstGeom prst="rect">
            <a:avLst/>
          </a:prstGeom>
          <a:solidFill>
            <a:srgbClr val="38B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DBD71B-2D82-A70A-EE57-5DEF7726EAD1}"/>
              </a:ext>
            </a:extLst>
          </p:cNvPr>
          <p:cNvSpPr/>
          <p:nvPr/>
        </p:nvSpPr>
        <p:spPr>
          <a:xfrm>
            <a:off x="7099419" y="-1"/>
            <a:ext cx="2737878" cy="389745"/>
          </a:xfrm>
          <a:prstGeom prst="rect">
            <a:avLst/>
          </a:prstGeom>
          <a:solidFill>
            <a:srgbClr val="7ED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5C231E-5E25-DE1F-510E-F14B874141FC}"/>
              </a:ext>
            </a:extLst>
          </p:cNvPr>
          <p:cNvSpPr/>
          <p:nvPr/>
        </p:nvSpPr>
        <p:spPr>
          <a:xfrm>
            <a:off x="9454122" y="-1"/>
            <a:ext cx="2737878" cy="389745"/>
          </a:xfrm>
          <a:prstGeom prst="rect">
            <a:avLst/>
          </a:prstGeom>
          <a:solidFill>
            <a:srgbClr val="8C5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24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3F4003-8899-97BD-3DCB-22837C3CD3A8}"/>
              </a:ext>
            </a:extLst>
          </p:cNvPr>
          <p:cNvSpPr/>
          <p:nvPr/>
        </p:nvSpPr>
        <p:spPr>
          <a:xfrm>
            <a:off x="0" y="1313040"/>
            <a:ext cx="12192000" cy="4258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Calvin Carson">
            <a:extLst>
              <a:ext uri="{FF2B5EF4-FFF2-40B4-BE49-F238E27FC236}">
                <a16:creationId xmlns:a16="http://schemas.microsoft.com/office/drawing/2014/main" id="{0E5D4501-15DB-37A8-3DF7-92A2D50BB60A}"/>
              </a:ext>
            </a:extLst>
          </p:cNvPr>
          <p:cNvPicPr>
            <a:picLocks noChangeAspect="1"/>
          </p:cNvPicPr>
          <p:nvPr/>
        </p:nvPicPr>
        <p:blipFill>
          <a:blip r:embed="rId3"/>
          <a:stretch>
            <a:fillRect/>
          </a:stretch>
        </p:blipFill>
        <p:spPr>
          <a:xfrm>
            <a:off x="1830888" y="2037214"/>
            <a:ext cx="3793298" cy="2844974"/>
          </a:xfrm>
          <a:prstGeom prst="rect">
            <a:avLst/>
          </a:prstGeom>
        </p:spPr>
      </p:pic>
      <p:sp>
        <p:nvSpPr>
          <p:cNvPr id="18" name="TextBox 17">
            <a:extLst>
              <a:ext uri="{FF2B5EF4-FFF2-40B4-BE49-F238E27FC236}">
                <a16:creationId xmlns:a16="http://schemas.microsoft.com/office/drawing/2014/main" id="{4E937449-279A-229B-CC41-048292859C0F}"/>
              </a:ext>
            </a:extLst>
          </p:cNvPr>
          <p:cNvSpPr txBox="1"/>
          <p:nvPr/>
        </p:nvSpPr>
        <p:spPr>
          <a:xfrm>
            <a:off x="6162988" y="2550587"/>
            <a:ext cx="3958042" cy="1569660"/>
          </a:xfrm>
          <a:prstGeom prst="rect">
            <a:avLst/>
          </a:prstGeom>
          <a:noFill/>
        </p:spPr>
        <p:txBody>
          <a:bodyPr wrap="square" lIns="91440" tIns="45720" rIns="91440" bIns="45720" rtlCol="0" anchor="t">
            <a:spAutoFit/>
          </a:bodyPr>
          <a:lstStyle/>
          <a:p>
            <a:r>
              <a:rPr lang="en-US" sz="1600" b="1">
                <a:latin typeface="Arial"/>
                <a:cs typeface="Arial"/>
              </a:rPr>
              <a:t>Calvin Carson</a:t>
            </a:r>
          </a:p>
          <a:p>
            <a:endParaRPr lang="en-US" sz="1600" b="1">
              <a:latin typeface="Arial"/>
              <a:cs typeface="Arial"/>
            </a:endParaRPr>
          </a:p>
          <a:p>
            <a:r>
              <a:rPr lang="en-US" sz="1600">
                <a:latin typeface="Arial"/>
                <a:cs typeface="Arial"/>
              </a:rPr>
              <a:t>Diverse Librarianship Career Training and Education Program Participant</a:t>
            </a:r>
            <a:endParaRPr lang="en-US" sz="1600">
              <a:cs typeface="Calibri"/>
            </a:endParaRPr>
          </a:p>
          <a:p>
            <a:endParaRPr lang="en-US" sz="1600" b="1">
              <a:latin typeface="Arial"/>
              <a:cs typeface="Arial"/>
            </a:endParaRPr>
          </a:p>
          <a:p>
            <a:r>
              <a:rPr lang="en-US" sz="1600">
                <a:latin typeface="Arial"/>
                <a:cs typeface="Arial"/>
              </a:rPr>
              <a:t>Sumner High School Senior</a:t>
            </a:r>
          </a:p>
        </p:txBody>
      </p:sp>
      <p:sp>
        <p:nvSpPr>
          <p:cNvPr id="8" name="Title 1">
            <a:extLst>
              <a:ext uri="{FF2B5EF4-FFF2-40B4-BE49-F238E27FC236}">
                <a16:creationId xmlns:a16="http://schemas.microsoft.com/office/drawing/2014/main" id="{A171EAD6-B69D-5A16-76CC-5FAD7813274F}"/>
              </a:ext>
            </a:extLst>
          </p:cNvPr>
          <p:cNvSpPr txBox="1">
            <a:spLocks/>
          </p:cNvSpPr>
          <p:nvPr/>
        </p:nvSpPr>
        <p:spPr>
          <a:xfrm>
            <a:off x="234146" y="157107"/>
            <a:ext cx="10515600" cy="1190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Special Guest</a:t>
            </a:r>
          </a:p>
        </p:txBody>
      </p:sp>
      <p:pic>
        <p:nvPicPr>
          <p:cNvPr id="4" name="Picture 3">
            <a:extLst>
              <a:ext uri="{FF2B5EF4-FFF2-40B4-BE49-F238E27FC236}">
                <a16:creationId xmlns:a16="http://schemas.microsoft.com/office/drawing/2014/main" id="{2D55610A-EF25-E927-271C-0EF5FBC7D9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60024" y="6253079"/>
            <a:ext cx="1537162" cy="355129"/>
          </a:xfrm>
          <a:prstGeom prst="rect">
            <a:avLst/>
          </a:prstGeom>
        </p:spPr>
      </p:pic>
    </p:spTree>
    <p:custDataLst>
      <p:tags r:id="rId1"/>
    </p:custDataLst>
    <p:extLst>
      <p:ext uri="{BB962C8B-B14F-4D97-AF65-F5344CB8AC3E}">
        <p14:creationId xmlns:p14="http://schemas.microsoft.com/office/powerpoint/2010/main" val="3683671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B10B00-093D-2806-64C1-43BF2325BEFB}"/>
              </a:ext>
            </a:extLst>
          </p:cNvPr>
          <p:cNvSpPr/>
          <p:nvPr/>
        </p:nvSpPr>
        <p:spPr>
          <a:xfrm>
            <a:off x="0" y="1313040"/>
            <a:ext cx="12192000" cy="4258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E937449-279A-229B-CC41-048292859C0F}"/>
              </a:ext>
            </a:extLst>
          </p:cNvPr>
          <p:cNvSpPr txBox="1"/>
          <p:nvPr/>
        </p:nvSpPr>
        <p:spPr>
          <a:xfrm>
            <a:off x="6162988" y="2550587"/>
            <a:ext cx="4296245" cy="1569660"/>
          </a:xfrm>
          <a:prstGeom prst="rect">
            <a:avLst/>
          </a:prstGeom>
          <a:noFill/>
        </p:spPr>
        <p:txBody>
          <a:bodyPr wrap="square" lIns="91440" tIns="45720" rIns="91440" bIns="45720" rtlCol="0" anchor="t">
            <a:spAutoFit/>
          </a:bodyPr>
          <a:lstStyle/>
          <a:p>
            <a:r>
              <a:rPr lang="en-US" sz="1600" b="1">
                <a:latin typeface="Arial"/>
                <a:cs typeface="Arial"/>
              </a:rPr>
              <a:t>Denice Adkins, Ph.D., MLS</a:t>
            </a:r>
          </a:p>
          <a:p>
            <a:r>
              <a:rPr lang="en-US" sz="1600">
                <a:latin typeface="Arial"/>
                <a:cs typeface="Arial"/>
              </a:rPr>
              <a:t>Professor, School of Information Science &amp; Learning Technologies, University of Missouri</a:t>
            </a:r>
          </a:p>
          <a:p>
            <a:endParaRPr lang="en-US" sz="1600" b="1">
              <a:latin typeface="Arial"/>
              <a:cs typeface="Arial"/>
            </a:endParaRPr>
          </a:p>
          <a:p>
            <a:r>
              <a:rPr lang="en-US" sz="1600">
                <a:latin typeface="Arial"/>
                <a:cs typeface="Arial"/>
              </a:rPr>
              <a:t>Project Evaluator, Diverse Librarianship Career Training and Education Program</a:t>
            </a:r>
            <a:endParaRPr lang="en-US" sz="2400">
              <a:cs typeface="Calibri"/>
            </a:endParaRPr>
          </a:p>
        </p:txBody>
      </p:sp>
      <p:pic>
        <p:nvPicPr>
          <p:cNvPr id="5" name="Picture 5" descr="Denice Adkins">
            <a:extLst>
              <a:ext uri="{FF2B5EF4-FFF2-40B4-BE49-F238E27FC236}">
                <a16:creationId xmlns:a16="http://schemas.microsoft.com/office/drawing/2014/main" id="{6E1422B5-520E-8696-CEA3-9848088334C1}"/>
              </a:ext>
            </a:extLst>
          </p:cNvPr>
          <p:cNvPicPr>
            <a:picLocks noChangeAspect="1"/>
          </p:cNvPicPr>
          <p:nvPr/>
        </p:nvPicPr>
        <p:blipFill>
          <a:blip r:embed="rId3"/>
          <a:stretch>
            <a:fillRect/>
          </a:stretch>
        </p:blipFill>
        <p:spPr>
          <a:xfrm>
            <a:off x="2743200" y="2026971"/>
            <a:ext cx="2855217" cy="2855217"/>
          </a:xfrm>
          <a:prstGeom prst="rect">
            <a:avLst/>
          </a:prstGeom>
        </p:spPr>
      </p:pic>
      <p:sp>
        <p:nvSpPr>
          <p:cNvPr id="7" name="Title 1">
            <a:extLst>
              <a:ext uri="{FF2B5EF4-FFF2-40B4-BE49-F238E27FC236}">
                <a16:creationId xmlns:a16="http://schemas.microsoft.com/office/drawing/2014/main" id="{1F235FF6-51DE-1D91-5A0E-71872456F320}"/>
              </a:ext>
            </a:extLst>
          </p:cNvPr>
          <p:cNvSpPr txBox="1">
            <a:spLocks/>
          </p:cNvSpPr>
          <p:nvPr/>
        </p:nvSpPr>
        <p:spPr>
          <a:xfrm>
            <a:off x="234146" y="157107"/>
            <a:ext cx="10515600" cy="1190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Key Project Consultant</a:t>
            </a:r>
          </a:p>
        </p:txBody>
      </p:sp>
      <p:pic>
        <p:nvPicPr>
          <p:cNvPr id="3" name="Picture 2">
            <a:extLst>
              <a:ext uri="{FF2B5EF4-FFF2-40B4-BE49-F238E27FC236}">
                <a16:creationId xmlns:a16="http://schemas.microsoft.com/office/drawing/2014/main" id="{0E451645-F370-9F32-E114-85C059C2E8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60024" y="6253079"/>
            <a:ext cx="1537162" cy="355129"/>
          </a:xfrm>
          <a:prstGeom prst="rect">
            <a:avLst/>
          </a:prstGeom>
        </p:spPr>
      </p:pic>
    </p:spTree>
    <p:custDataLst>
      <p:tags r:id="rId1"/>
    </p:custDataLst>
    <p:extLst>
      <p:ext uri="{BB962C8B-B14F-4D97-AF65-F5344CB8AC3E}">
        <p14:creationId xmlns:p14="http://schemas.microsoft.com/office/powerpoint/2010/main" val="142957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1BE737-9EFE-168A-FC76-FD181ACAC995}"/>
              </a:ext>
              <a:ext uri="{C183D7F6-B498-43B3-948B-1728B52AA6E4}">
                <adec:decorative xmlns:adec="http://schemas.microsoft.com/office/drawing/2017/decorative" val="1"/>
              </a:ext>
            </a:extLst>
          </p:cNvPr>
          <p:cNvSpPr/>
          <p:nvPr/>
        </p:nvSpPr>
        <p:spPr>
          <a:xfrm>
            <a:off x="0" y="-1"/>
            <a:ext cx="12192000" cy="43089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D476D-958A-B440-92DC-1F836B051556}"/>
              </a:ext>
            </a:extLst>
          </p:cNvPr>
          <p:cNvSpPr>
            <a:spLocks noGrp="1"/>
          </p:cNvSpPr>
          <p:nvPr>
            <p:ph type="ctrTitle"/>
          </p:nvPr>
        </p:nvSpPr>
        <p:spPr>
          <a:xfrm>
            <a:off x="720810" y="1764517"/>
            <a:ext cx="10026521" cy="2387600"/>
          </a:xfrm>
        </p:spPr>
        <p:txBody>
          <a:bodyPr>
            <a:normAutofit/>
          </a:bodyPr>
          <a:lstStyle/>
          <a:p>
            <a:pPr algn="l"/>
            <a:r>
              <a:rPr lang="en-US">
                <a:latin typeface="Arial" panose="020B0604020202020204" pitchFamily="34" charset="0"/>
                <a:cs typeface="Arial" panose="020B0604020202020204" pitchFamily="34" charset="0"/>
              </a:rPr>
              <a:t>Lack of Diversity in Librarianship</a:t>
            </a:r>
            <a:endParaRPr lang="en-US"/>
          </a:p>
        </p:txBody>
      </p:sp>
      <p:sp>
        <p:nvSpPr>
          <p:cNvPr id="3" name="Subtitle 2">
            <a:extLst>
              <a:ext uri="{FF2B5EF4-FFF2-40B4-BE49-F238E27FC236}">
                <a16:creationId xmlns:a16="http://schemas.microsoft.com/office/drawing/2014/main" id="{850ED800-39B4-AC4F-9161-451C4BC6AC16}"/>
              </a:ext>
            </a:extLst>
          </p:cNvPr>
          <p:cNvSpPr>
            <a:spLocks noGrp="1"/>
          </p:cNvSpPr>
          <p:nvPr>
            <p:ph type="subTitle" idx="1"/>
          </p:nvPr>
        </p:nvSpPr>
        <p:spPr>
          <a:xfrm>
            <a:off x="720811" y="4485626"/>
            <a:ext cx="10602718" cy="1019432"/>
          </a:xfrm>
        </p:spPr>
        <p:txBody>
          <a:bodyPr vert="horz" lIns="91440" tIns="45720" rIns="91440" bIns="45720" rtlCol="0" anchor="t">
            <a:normAutofit/>
          </a:bodyPr>
          <a:lstStyle/>
          <a:p>
            <a:pPr algn="l"/>
            <a:r>
              <a:rPr lang="en-US" sz="2000">
                <a:latin typeface="Arial"/>
                <a:cs typeface="Arial"/>
              </a:rPr>
              <a:t>How do we share the value of a career in LIS within diverse communities? </a:t>
            </a:r>
            <a:endParaRPr lang="en-US"/>
          </a:p>
        </p:txBody>
      </p:sp>
      <p:sp>
        <p:nvSpPr>
          <p:cNvPr id="6" name="Rectangle 5">
            <a:extLst>
              <a:ext uri="{FF2B5EF4-FFF2-40B4-BE49-F238E27FC236}">
                <a16:creationId xmlns:a16="http://schemas.microsoft.com/office/drawing/2014/main" id="{4EE7E42B-C2D8-4041-80C8-82C66B607982}"/>
              </a:ext>
            </a:extLst>
          </p:cNvPr>
          <p:cNvSpPr/>
          <p:nvPr/>
        </p:nvSpPr>
        <p:spPr>
          <a:xfrm>
            <a:off x="12820" y="0"/>
            <a:ext cx="2737878" cy="389745"/>
          </a:xfrm>
          <a:prstGeom prst="rect">
            <a:avLst/>
          </a:prstGeom>
          <a:solidFill>
            <a:srgbClr val="FF9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6CB09D-26DF-13DA-AA4F-5AACA3065F02}"/>
              </a:ext>
            </a:extLst>
          </p:cNvPr>
          <p:cNvSpPr/>
          <p:nvPr/>
        </p:nvSpPr>
        <p:spPr>
          <a:xfrm>
            <a:off x="2378768" y="0"/>
            <a:ext cx="2737878" cy="389745"/>
          </a:xfrm>
          <a:prstGeom prst="rect">
            <a:avLst/>
          </a:prstGeom>
          <a:solidFill>
            <a:srgbClr val="FF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85B163-414A-C550-9E3B-62553AC54542}"/>
              </a:ext>
            </a:extLst>
          </p:cNvPr>
          <p:cNvSpPr/>
          <p:nvPr/>
        </p:nvSpPr>
        <p:spPr>
          <a:xfrm>
            <a:off x="4744716" y="-1"/>
            <a:ext cx="2737878" cy="389745"/>
          </a:xfrm>
          <a:prstGeom prst="rect">
            <a:avLst/>
          </a:prstGeom>
          <a:solidFill>
            <a:srgbClr val="38B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B91D00-35CB-2F04-DBE7-51CF37D49B20}"/>
              </a:ext>
            </a:extLst>
          </p:cNvPr>
          <p:cNvSpPr/>
          <p:nvPr/>
        </p:nvSpPr>
        <p:spPr>
          <a:xfrm>
            <a:off x="7099419" y="-1"/>
            <a:ext cx="2737878" cy="389745"/>
          </a:xfrm>
          <a:prstGeom prst="rect">
            <a:avLst/>
          </a:prstGeom>
          <a:solidFill>
            <a:srgbClr val="7ED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DF3443-21C4-6168-3BC5-AF1556DA84CA}"/>
              </a:ext>
            </a:extLst>
          </p:cNvPr>
          <p:cNvSpPr/>
          <p:nvPr/>
        </p:nvSpPr>
        <p:spPr>
          <a:xfrm>
            <a:off x="9454122" y="-1"/>
            <a:ext cx="2737878" cy="389745"/>
          </a:xfrm>
          <a:prstGeom prst="rect">
            <a:avLst/>
          </a:prstGeom>
          <a:solidFill>
            <a:srgbClr val="8C5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172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FCCF97-A907-514B-0CEC-BAD8ABEE704E}"/>
              </a:ext>
            </a:extLst>
          </p:cNvPr>
          <p:cNvSpPr/>
          <p:nvPr/>
        </p:nvSpPr>
        <p:spPr>
          <a:xfrm>
            <a:off x="-1" y="1619037"/>
            <a:ext cx="12192000" cy="38685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F37650-640B-914D-8C40-810CC5C0678E}"/>
              </a:ext>
            </a:extLst>
          </p:cNvPr>
          <p:cNvSpPr>
            <a:spLocks noGrp="1"/>
          </p:cNvSpPr>
          <p:nvPr>
            <p:ph type="title"/>
          </p:nvPr>
        </p:nvSpPr>
        <p:spPr>
          <a:xfrm>
            <a:off x="810799" y="293474"/>
            <a:ext cx="10570400" cy="1325563"/>
          </a:xfrm>
        </p:spPr>
        <p:txBody>
          <a:bodyPr>
            <a:normAutofit/>
          </a:bodyPr>
          <a:lstStyle/>
          <a:p>
            <a:pPr algn="ctr"/>
            <a:r>
              <a:rPr lang="en-US" sz="3600">
                <a:latin typeface="Helvetica Neue" panose="02000503000000020004" pitchFamily="2" charset="0"/>
                <a:ea typeface="Helvetica Neue" panose="02000503000000020004" pitchFamily="2" charset="0"/>
                <a:cs typeface="Helvetica Neue" panose="02000503000000020004" pitchFamily="2" charset="0"/>
              </a:rPr>
              <a:t>2017 ALA Member Survey: Demographics Survey</a:t>
            </a:r>
          </a:p>
        </p:txBody>
      </p:sp>
      <p:pic>
        <p:nvPicPr>
          <p:cNvPr id="5" name="Picture 4" descr="Table&#10;&#10;ALA Members by Race or Family Origin depicting % of members self-identifying in 2014 and 2017.&#10;&#10;American Indian or Alaskan Native: 2014=1.1, 2017 1.2;&#10;Asian 2014=3.5, 2017=3.6;&#10;Black or African American 2014=4.3, 2017=4.4;&#10;Hawaiian or Other Pacific Islander 2014=0.3, 2017=0.2;&#10;White 2014=87.1, 2017=86.7;&#10;Other 2014=3.7, 2017=4.0.">
            <a:extLst>
              <a:ext uri="{FF2B5EF4-FFF2-40B4-BE49-F238E27FC236}">
                <a16:creationId xmlns:a16="http://schemas.microsoft.com/office/drawing/2014/main" id="{FFA16DF6-12E0-5E41-B392-F43818A1172E}"/>
              </a:ext>
            </a:extLst>
          </p:cNvPr>
          <p:cNvPicPr>
            <a:picLocks noChangeAspect="1"/>
          </p:cNvPicPr>
          <p:nvPr/>
        </p:nvPicPr>
        <p:blipFill rotWithShape="1">
          <a:blip r:embed="rId2"/>
          <a:srcRect l="846" t="9811" r="-3171" b="4906"/>
          <a:stretch/>
        </p:blipFill>
        <p:spPr>
          <a:xfrm>
            <a:off x="2773568" y="2021200"/>
            <a:ext cx="6644861" cy="3090476"/>
          </a:xfrm>
          <a:prstGeom prst="rect">
            <a:avLst/>
          </a:prstGeom>
        </p:spPr>
      </p:pic>
      <p:pic>
        <p:nvPicPr>
          <p:cNvPr id="4" name="Picture 3">
            <a:extLst>
              <a:ext uri="{FF2B5EF4-FFF2-40B4-BE49-F238E27FC236}">
                <a16:creationId xmlns:a16="http://schemas.microsoft.com/office/drawing/2014/main" id="{B487CA9A-FFE6-3136-16C1-CA1E75B200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0024" y="6253079"/>
            <a:ext cx="1537162" cy="355129"/>
          </a:xfrm>
          <a:prstGeom prst="rect">
            <a:avLst/>
          </a:prstGeom>
        </p:spPr>
      </p:pic>
    </p:spTree>
    <p:extLst>
      <p:ext uri="{BB962C8B-B14F-4D97-AF65-F5344CB8AC3E}">
        <p14:creationId xmlns:p14="http://schemas.microsoft.com/office/powerpoint/2010/main" val="3202207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D7634E-1ABD-A16B-E5C1-28E2FF012E64}"/>
              </a:ext>
            </a:extLst>
          </p:cNvPr>
          <p:cNvSpPr/>
          <p:nvPr/>
        </p:nvSpPr>
        <p:spPr>
          <a:xfrm>
            <a:off x="-1" y="1619037"/>
            <a:ext cx="12192000" cy="38685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A7B445-E880-064F-B2EC-E9693E49363F}"/>
              </a:ext>
            </a:extLst>
          </p:cNvPr>
          <p:cNvSpPr>
            <a:spLocks noGrp="1"/>
          </p:cNvSpPr>
          <p:nvPr>
            <p:ph type="title"/>
          </p:nvPr>
        </p:nvSpPr>
        <p:spPr>
          <a:xfrm>
            <a:off x="463446" y="208971"/>
            <a:ext cx="9553832" cy="1325563"/>
          </a:xfrm>
        </p:spPr>
        <p:txBody>
          <a:bodyPr/>
          <a:lstStyle/>
          <a:p>
            <a:r>
              <a:rPr lang="en-US" dirty="0">
                <a:latin typeface="Helvetica Neue"/>
                <a:ea typeface="Helvetica Neue" panose="02000503000000020004" pitchFamily="2" charset="0"/>
                <a:cs typeface="Helvetica Neue" panose="02000503000000020004" pitchFamily="2" charset="0"/>
              </a:rPr>
              <a:t>Recruiting a Diverse Workforce</a:t>
            </a:r>
          </a:p>
        </p:txBody>
      </p:sp>
      <p:sp>
        <p:nvSpPr>
          <p:cNvPr id="3" name="Content Placeholder 2">
            <a:extLst>
              <a:ext uri="{FF2B5EF4-FFF2-40B4-BE49-F238E27FC236}">
                <a16:creationId xmlns:a16="http://schemas.microsoft.com/office/drawing/2014/main" id="{51C9F8C8-2BE4-1E41-BDDF-CDAE8D60F749}"/>
              </a:ext>
            </a:extLst>
          </p:cNvPr>
          <p:cNvSpPr>
            <a:spLocks noGrp="1"/>
          </p:cNvSpPr>
          <p:nvPr>
            <p:ph sz="half" idx="1"/>
          </p:nvPr>
        </p:nvSpPr>
        <p:spPr>
          <a:xfrm>
            <a:off x="838200" y="1930230"/>
            <a:ext cx="8305899" cy="1156581"/>
          </a:xfrm>
        </p:spPr>
        <p:txBody>
          <a:bodyPr vert="horz" lIns="91440" tIns="45720" rIns="91440" bIns="45720" rtlCol="0" anchor="t">
            <a:noAutofit/>
          </a:bodyPr>
          <a:lstStyle/>
          <a:p>
            <a:pPr marL="0" indent="0">
              <a:lnSpc>
                <a:spcPct val="100000"/>
              </a:lnSpc>
              <a:buNone/>
            </a:pPr>
            <a:r>
              <a:rPr lang="en-US" dirty="0">
                <a:latin typeface="Helvetica Neue" panose="02000503000000020004" pitchFamily="2" charset="0"/>
                <a:ea typeface="Helvetica Neue" panose="02000503000000020004" pitchFamily="2" charset="0"/>
                <a:cs typeface="Helvetica Neue" panose="02000503000000020004" pitchFamily="2" charset="0"/>
              </a:rPr>
              <a:t>IMLS Positioning Library and Information Science Graduate Programs for 21st Century Practice</a:t>
            </a:r>
          </a:p>
        </p:txBody>
      </p:sp>
      <p:sp>
        <p:nvSpPr>
          <p:cNvPr id="8" name="Content Placeholder 2">
            <a:extLst>
              <a:ext uri="{FF2B5EF4-FFF2-40B4-BE49-F238E27FC236}">
                <a16:creationId xmlns:a16="http://schemas.microsoft.com/office/drawing/2014/main" id="{100A22C2-E4EE-D94C-9B20-E10DBC30E621}"/>
              </a:ext>
            </a:extLst>
          </p:cNvPr>
          <p:cNvSpPr txBox="1">
            <a:spLocks/>
          </p:cNvSpPr>
          <p:nvPr/>
        </p:nvSpPr>
        <p:spPr>
          <a:xfrm>
            <a:off x="1848072" y="3274006"/>
            <a:ext cx="9259639" cy="201098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i="1" dirty="0">
                <a:latin typeface="Helvetica Neue Light" panose="02000403000000020004" pitchFamily="2" charset="0"/>
                <a:ea typeface="Helvetica Neue Light" panose="02000403000000020004" pitchFamily="2" charset="0"/>
              </a:rPr>
              <a:t>“...</a:t>
            </a:r>
            <a:r>
              <a:rPr lang="en-US" sz="2400" i="1" dirty="0">
                <a:latin typeface="Helvetica Neue Light" panose="02000403000000020004" pitchFamily="2" charset="0"/>
                <a:ea typeface="Helvetica Neue Light" panose="02000403000000020004" pitchFamily="2" charset="0"/>
                <a:cs typeface="+mn-lt"/>
              </a:rPr>
              <a:t>recruiters need to go where diverse populations already are. It is important to consider early – perhaps as early as middle school and high school – how to expose students to the value of careers in LIS.”</a:t>
            </a:r>
            <a:r>
              <a:rPr lang="en-US" sz="2400" i="1" dirty="0">
                <a:latin typeface="Helvetica Neue Light" panose="02000403000000020004" pitchFamily="2" charset="0"/>
                <a:ea typeface="Helvetica Neue Light" panose="02000403000000020004" pitchFamily="2" charset="0"/>
              </a:rPr>
              <a:t> </a:t>
            </a:r>
          </a:p>
          <a:p>
            <a:pPr marL="0" indent="0">
              <a:lnSpc>
                <a:spcPct val="100000"/>
              </a:lnSpc>
              <a:buNone/>
            </a:pPr>
            <a:r>
              <a:rPr lang="en-US" sz="2400" dirty="0">
                <a:latin typeface="Helvetica Neue Light" panose="02000403000000020004" pitchFamily="2" charset="0"/>
                <a:ea typeface="Helvetica Neue Light" panose="02000403000000020004" pitchFamily="2" charset="0"/>
              </a:rPr>
              <a:t>- IMLS Positioning Report</a:t>
            </a:r>
            <a:endParaRPr lang="en-US" sz="2400" dirty="0">
              <a:latin typeface="Helvetica Neue Light" panose="02000403000000020004" pitchFamily="2" charset="0"/>
              <a:ea typeface="Helvetica Neue Light" panose="02000403000000020004" pitchFamily="2" charset="0"/>
              <a:cs typeface="Arial"/>
            </a:endParaRPr>
          </a:p>
        </p:txBody>
      </p:sp>
      <p:sp>
        <p:nvSpPr>
          <p:cNvPr id="4" name="TextBox 3">
            <a:extLst>
              <a:ext uri="{FF2B5EF4-FFF2-40B4-BE49-F238E27FC236}">
                <a16:creationId xmlns:a16="http://schemas.microsoft.com/office/drawing/2014/main" id="{5A8DD668-C174-57DF-FCBF-DE05DA10A4E1}"/>
              </a:ext>
            </a:extLst>
          </p:cNvPr>
          <p:cNvSpPr txBox="1"/>
          <p:nvPr/>
        </p:nvSpPr>
        <p:spPr>
          <a:xfrm>
            <a:off x="243464" y="6430643"/>
            <a:ext cx="88091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904D"/>
                </a:solidFill>
                <a:hlinkClick r:id="rId2">
                  <a:extLst>
                    <a:ext uri="{A12FA001-AC4F-418D-AE19-62706E023703}">
                      <ahyp:hlinkClr xmlns:ahyp="http://schemas.microsoft.com/office/drawing/2018/hyperlinkcolor" val="tx"/>
                    </a:ext>
                  </a:extLst>
                </a:hlinkClick>
              </a:rPr>
              <a:t>https://www.imls.gov/sites/default/files/publications/documents/imlspositioningreport.pdf</a:t>
            </a:r>
            <a:r>
              <a:rPr lang="en-US" sz="1400" dirty="0">
                <a:solidFill>
                  <a:srgbClr val="FF904D"/>
                </a:solidFill>
              </a:rPr>
              <a:t> </a:t>
            </a:r>
          </a:p>
        </p:txBody>
      </p:sp>
      <p:pic>
        <p:nvPicPr>
          <p:cNvPr id="6" name="Picture 5">
            <a:extLst>
              <a:ext uri="{FF2B5EF4-FFF2-40B4-BE49-F238E27FC236}">
                <a16:creationId xmlns:a16="http://schemas.microsoft.com/office/drawing/2014/main" id="{7D9CDD57-7023-BF8E-18B5-A74941F43D8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60024" y="6253079"/>
            <a:ext cx="1537162" cy="355129"/>
          </a:xfrm>
          <a:prstGeom prst="rect">
            <a:avLst/>
          </a:prstGeom>
        </p:spPr>
      </p:pic>
    </p:spTree>
    <p:extLst>
      <p:ext uri="{BB962C8B-B14F-4D97-AF65-F5344CB8AC3E}">
        <p14:creationId xmlns:p14="http://schemas.microsoft.com/office/powerpoint/2010/main" val="837365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A5C92-0AE5-ABF3-F11E-39B4C707AD26}"/>
              </a:ext>
            </a:extLst>
          </p:cNvPr>
          <p:cNvSpPr/>
          <p:nvPr/>
        </p:nvSpPr>
        <p:spPr>
          <a:xfrm>
            <a:off x="0" y="-1"/>
            <a:ext cx="12192000" cy="43089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AD476D-958A-B440-92DC-1F836B051556}"/>
              </a:ext>
            </a:extLst>
          </p:cNvPr>
          <p:cNvSpPr>
            <a:spLocks noGrp="1"/>
          </p:cNvSpPr>
          <p:nvPr>
            <p:ph type="ctrTitle"/>
          </p:nvPr>
        </p:nvSpPr>
        <p:spPr>
          <a:xfrm>
            <a:off x="720811" y="1764517"/>
            <a:ext cx="9144000" cy="2387600"/>
          </a:xfrm>
        </p:spPr>
        <p:txBody>
          <a:bodyPr>
            <a:normAutofit/>
          </a:bodyPr>
          <a:lstStyle/>
          <a:p>
            <a:pPr algn="l"/>
            <a:r>
              <a:rPr lang="en-US">
                <a:latin typeface="Arial"/>
                <a:cs typeface="Arial"/>
              </a:rPr>
              <a:t>Answering a Call to Action</a:t>
            </a:r>
          </a:p>
        </p:txBody>
      </p:sp>
      <p:sp>
        <p:nvSpPr>
          <p:cNvPr id="3" name="Subtitle 2">
            <a:extLst>
              <a:ext uri="{FF2B5EF4-FFF2-40B4-BE49-F238E27FC236}">
                <a16:creationId xmlns:a16="http://schemas.microsoft.com/office/drawing/2014/main" id="{850ED800-39B4-AC4F-9161-451C4BC6AC16}"/>
              </a:ext>
            </a:extLst>
          </p:cNvPr>
          <p:cNvSpPr>
            <a:spLocks noGrp="1"/>
          </p:cNvSpPr>
          <p:nvPr>
            <p:ph type="subTitle" idx="1"/>
          </p:nvPr>
        </p:nvSpPr>
        <p:spPr>
          <a:xfrm>
            <a:off x="720811" y="4485626"/>
            <a:ext cx="9879724" cy="1019432"/>
          </a:xfrm>
        </p:spPr>
        <p:txBody>
          <a:bodyPr/>
          <a:lstStyle/>
          <a:p>
            <a:pPr algn="l"/>
            <a:r>
              <a:rPr lang="en-US">
                <a:latin typeface="Arial" panose="020B0604020202020204" pitchFamily="34" charset="0"/>
                <a:cs typeface="Arial" panose="020B0604020202020204" pitchFamily="34" charset="0"/>
              </a:rPr>
              <a:t>SIUE Diverse Librarianship Career Training and Education Program</a:t>
            </a:r>
          </a:p>
        </p:txBody>
      </p:sp>
      <p:sp>
        <p:nvSpPr>
          <p:cNvPr id="6" name="Rectangle 5">
            <a:extLst>
              <a:ext uri="{FF2B5EF4-FFF2-40B4-BE49-F238E27FC236}">
                <a16:creationId xmlns:a16="http://schemas.microsoft.com/office/drawing/2014/main" id="{AB3CA354-9F21-1213-0BD1-6C01B581351B}"/>
              </a:ext>
            </a:extLst>
          </p:cNvPr>
          <p:cNvSpPr/>
          <p:nvPr/>
        </p:nvSpPr>
        <p:spPr>
          <a:xfrm>
            <a:off x="12820" y="0"/>
            <a:ext cx="2737878" cy="389745"/>
          </a:xfrm>
          <a:prstGeom prst="rect">
            <a:avLst/>
          </a:prstGeom>
          <a:solidFill>
            <a:srgbClr val="FF9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BC85B3D-0B36-51A3-F915-084A51315E5C}"/>
              </a:ext>
            </a:extLst>
          </p:cNvPr>
          <p:cNvSpPr/>
          <p:nvPr/>
        </p:nvSpPr>
        <p:spPr>
          <a:xfrm>
            <a:off x="2378768" y="0"/>
            <a:ext cx="2737878" cy="389745"/>
          </a:xfrm>
          <a:prstGeom prst="rect">
            <a:avLst/>
          </a:prstGeom>
          <a:solidFill>
            <a:srgbClr val="FF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A060E-A224-8223-ED46-A2CF8BC347AB}"/>
              </a:ext>
              <a:ext uri="{C183D7F6-B498-43B3-948B-1728B52AA6E4}">
                <adec:decorative xmlns:adec="http://schemas.microsoft.com/office/drawing/2017/decorative" val="1"/>
              </a:ext>
            </a:extLst>
          </p:cNvPr>
          <p:cNvSpPr/>
          <p:nvPr/>
        </p:nvSpPr>
        <p:spPr>
          <a:xfrm>
            <a:off x="4744716" y="-1"/>
            <a:ext cx="2737878" cy="389745"/>
          </a:xfrm>
          <a:prstGeom prst="rect">
            <a:avLst/>
          </a:prstGeom>
          <a:solidFill>
            <a:srgbClr val="38B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C3A42E-7A3C-C649-CE4B-9C3C9C93F541}"/>
              </a:ext>
            </a:extLst>
          </p:cNvPr>
          <p:cNvSpPr/>
          <p:nvPr/>
        </p:nvSpPr>
        <p:spPr>
          <a:xfrm>
            <a:off x="7099419" y="-1"/>
            <a:ext cx="2737878" cy="389745"/>
          </a:xfrm>
          <a:prstGeom prst="rect">
            <a:avLst/>
          </a:prstGeom>
          <a:solidFill>
            <a:srgbClr val="7ED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4AF148-6FE1-E4CE-DC1E-260C6CAE331E}"/>
              </a:ext>
            </a:extLst>
          </p:cNvPr>
          <p:cNvSpPr/>
          <p:nvPr/>
        </p:nvSpPr>
        <p:spPr>
          <a:xfrm>
            <a:off x="9454122" y="-1"/>
            <a:ext cx="2737878" cy="389745"/>
          </a:xfrm>
          <a:prstGeom prst="rect">
            <a:avLst/>
          </a:prstGeom>
          <a:solidFill>
            <a:srgbClr val="8C5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7019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c4b5cd-211f-4231-aafe-993e812b912c">
      <Terms xmlns="http://schemas.microsoft.com/office/infopath/2007/PartnerControls"/>
    </lcf76f155ced4ddcb4097134ff3c332f>
    <TaxCatchAll xmlns="9892351a-c21b-40b8-b91a-422365ad7ad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749CFA91C5C242B29014BF0408C036" ma:contentTypeVersion="15" ma:contentTypeDescription="Create a new document." ma:contentTypeScope="" ma:versionID="34bca205e4685ccf5c05f619f5627f7d">
  <xsd:schema xmlns:xsd="http://www.w3.org/2001/XMLSchema" xmlns:xs="http://www.w3.org/2001/XMLSchema" xmlns:p="http://schemas.microsoft.com/office/2006/metadata/properties" xmlns:ns2="1bc4b5cd-211f-4231-aafe-993e812b912c" xmlns:ns3="9892351a-c21b-40b8-b91a-422365ad7ad6" targetNamespace="http://schemas.microsoft.com/office/2006/metadata/properties" ma:root="true" ma:fieldsID="9d46d6b39e74b9cee0b46d4fd6d480dc" ns2:_="" ns3:_="">
    <xsd:import namespace="1bc4b5cd-211f-4231-aafe-993e812b912c"/>
    <xsd:import namespace="9892351a-c21b-40b8-b91a-422365ad7a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c4b5cd-211f-4231-aafe-993e812b91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8b6d8e8-37fb-4532-ae42-2c4983a41a66"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92351a-c21b-40b8-b91a-422365ad7a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da9e7bf-140a-4bbb-a6bc-12bd586973a3}" ma:internalName="TaxCatchAll" ma:showField="CatchAllData" ma:web="9892351a-c21b-40b8-b91a-422365ad7a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E03055-5926-4E69-801E-D792E142C36C}">
  <ds:schemaRefs>
    <ds:schemaRef ds:uri="1bc4b5cd-211f-4231-aafe-993e812b912c"/>
    <ds:schemaRef ds:uri="9892351a-c21b-40b8-b91a-422365ad7a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A9E49D8-6D0A-4269-9FDB-F97B922CD0F9}">
  <ds:schemaRefs>
    <ds:schemaRef ds:uri="1bc4b5cd-211f-4231-aafe-993e812b912c"/>
    <ds:schemaRef ds:uri="9892351a-c21b-40b8-b91a-422365ad7a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6CAE0E-E28D-444C-B565-2BB3A6AF02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1884</Words>
  <Application>Microsoft Office PowerPoint</Application>
  <PresentationFormat>Widescreen</PresentationFormat>
  <Paragraphs>262</Paragraphs>
  <Slides>34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Light</vt:lpstr>
      <vt:lpstr>Georgia Pro</vt:lpstr>
      <vt:lpstr>Helvetica Neue</vt:lpstr>
      <vt:lpstr>HELVETICA NEUE LIGHT</vt:lpstr>
      <vt:lpstr>HELVETICA NEUE LIGHT</vt:lpstr>
      <vt:lpstr>Times New Roman</vt:lpstr>
      <vt:lpstr>Verdana</vt:lpstr>
      <vt:lpstr>Office Theme</vt:lpstr>
      <vt:lpstr> Intentionally Recruiting  for Diversity in Librarianship: Reflections on a Year Later</vt:lpstr>
      <vt:lpstr>PowerPoint Presentation</vt:lpstr>
      <vt:lpstr>Introductions</vt:lpstr>
      <vt:lpstr>PowerPoint Presentation</vt:lpstr>
      <vt:lpstr>PowerPoint Presentation</vt:lpstr>
      <vt:lpstr>Lack of Diversity in Librarianship</vt:lpstr>
      <vt:lpstr>2017 ALA Member Survey: Demographics Survey</vt:lpstr>
      <vt:lpstr>Recruiting a Diverse Workforce</vt:lpstr>
      <vt:lpstr>Answering a Call to Action</vt:lpstr>
      <vt:lpstr>PowerPoint Presentation</vt:lpstr>
      <vt:lpstr>What is CTE?</vt:lpstr>
      <vt:lpstr>Program Evolution</vt:lpstr>
      <vt:lpstr>Year One Growing Pains</vt:lpstr>
      <vt:lpstr>Year Two Growing Pains</vt:lpstr>
      <vt:lpstr>Partners: Planning</vt:lpstr>
      <vt:lpstr>PowerPoint Presentation</vt:lpstr>
      <vt:lpstr>About the Program</vt:lpstr>
      <vt:lpstr>Mentorship</vt:lpstr>
      <vt:lpstr>Mentorship</vt:lpstr>
      <vt:lpstr>PowerPoint Presentation</vt:lpstr>
      <vt:lpstr>Calvin Carson: Introduction</vt:lpstr>
      <vt:lpstr>PowerPoint Presentation</vt:lpstr>
      <vt:lpstr>Curriculum</vt:lpstr>
      <vt:lpstr>Curriculum</vt:lpstr>
      <vt:lpstr>PowerPoint Presentation</vt:lpstr>
      <vt:lpstr>PowerPoint Presentation</vt:lpstr>
      <vt:lpstr>Assessing our Recruiting and Retention Practices</vt:lpstr>
      <vt:lpstr>Assessment – What we've learned</vt:lpstr>
      <vt:lpstr>Future of the DLCTE Program</vt:lpstr>
      <vt:lpstr>DLCTE Toolkit</vt:lpstr>
      <vt:lpstr>Developing the Toolkit</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Kamper, Elizabeth</dc:creator>
  <cp:lastModifiedBy>Swanson, Nicole Marie</cp:lastModifiedBy>
  <cp:revision>2</cp:revision>
  <dcterms:created xsi:type="dcterms:W3CDTF">2022-02-28T15:08:21Z</dcterms:created>
  <dcterms:modified xsi:type="dcterms:W3CDTF">2023-06-16T18:09:11Z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0x01010014749CFA91C5C242B29014BF0408C036</vt:lpwstr>
  </property>
  <property fmtid="{D5CDD505-2E9C-101B-9397-08002B2CF9AE}" pid="3" name="MediaServiceImageTags">
    <vt:lpwstr/>
  </property>
  <property fmtid="{D5CDD505-2E9C-101B-9397-08002B2CF9AE}" pid="4" name="ArticulateGUID">
    <vt:lpwstr>A71CAAE2-FDF3-4861-A6E1-CF3FE44EAFA9</vt:lpwstr>
  </property>
  <property fmtid="{D5CDD505-2E9C-101B-9397-08002B2CF9AE}" pid="5" name="ArticulatePath">
    <vt:lpwstr>https://siuecougars.sharepoint.com/teams/LIS-IMLSGrant-DiverseLibrarianship/Shared Documents/General/Post-Award Documentation/Presentations and Articles/2023 CARLI PDA and ALA/CARLI PDA IMLS 2023</vt:lpwstr>
  </property>
</Properties>
</file>