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9" r:id="rId2"/>
    <p:sldId id="318" r:id="rId3"/>
    <p:sldId id="324" r:id="rId4"/>
    <p:sldId id="308" r:id="rId5"/>
    <p:sldId id="325" r:id="rId6"/>
    <p:sldId id="256" r:id="rId7"/>
    <p:sldId id="265" r:id="rId8"/>
    <p:sldId id="323" r:id="rId9"/>
    <p:sldId id="259" r:id="rId10"/>
    <p:sldId id="261" r:id="rId11"/>
    <p:sldId id="264" r:id="rId12"/>
    <p:sldId id="257" r:id="rId13"/>
    <p:sldId id="291" r:id="rId14"/>
    <p:sldId id="326" r:id="rId15"/>
    <p:sldId id="260" r:id="rId16"/>
    <p:sldId id="26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D6136-CD00-49C8-B38B-3904DB560F8A}" v="23" dt="2023-05-17T20:16:00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98B84-283B-4F9F-9745-747DAC8A2E7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4652587-CDE2-47C0-BA33-AF0D632EB73C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Library systems</a:t>
          </a:r>
        </a:p>
      </dgm:t>
    </dgm:pt>
    <dgm:pt modelId="{7153FA21-4E40-42AA-A5DA-BF0953F7E608}" type="parTrans" cxnId="{9B554C71-B2C3-43F9-9413-D096055A9299}">
      <dgm:prSet/>
      <dgm:spPr/>
      <dgm:t>
        <a:bodyPr/>
        <a:lstStyle/>
        <a:p>
          <a:endParaRPr lang="en-US"/>
        </a:p>
      </dgm:t>
    </dgm:pt>
    <dgm:pt modelId="{8CDCC576-2087-4BEE-8BDF-489C48BCFB53}" type="sibTrans" cxnId="{9B554C71-B2C3-43F9-9413-D096055A9299}">
      <dgm:prSet/>
      <dgm:spPr/>
      <dgm:t>
        <a:bodyPr/>
        <a:lstStyle/>
        <a:p>
          <a:endParaRPr lang="en-US"/>
        </a:p>
      </dgm:t>
    </dgm:pt>
    <dgm:pt modelId="{3A64A35D-6D61-4262-AD41-95FA06BC55AF}">
      <dgm:prSet phldrT="[Text]"/>
      <dgm:spPr>
        <a:solidFill>
          <a:schemeClr val="accent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School libraries</a:t>
          </a:r>
        </a:p>
      </dgm:t>
    </dgm:pt>
    <dgm:pt modelId="{7290B9B9-CFCA-425C-9AE1-48FA3BC767A7}" type="parTrans" cxnId="{1110B65A-696C-4A50-83C3-85A767B1F84F}">
      <dgm:prSet/>
      <dgm:spPr/>
      <dgm:t>
        <a:bodyPr/>
        <a:lstStyle/>
        <a:p>
          <a:endParaRPr lang="en-US"/>
        </a:p>
      </dgm:t>
    </dgm:pt>
    <dgm:pt modelId="{F198C487-1B77-47C9-96F3-0C97E72EB9BB}" type="sibTrans" cxnId="{1110B65A-696C-4A50-83C3-85A767B1F84F}">
      <dgm:prSet/>
      <dgm:spPr/>
      <dgm:t>
        <a:bodyPr/>
        <a:lstStyle/>
        <a:p>
          <a:endParaRPr lang="en-US"/>
        </a:p>
      </dgm:t>
    </dgm:pt>
    <dgm:pt modelId="{8EFB0341-D181-4D96-A0D4-12784A927FF8}">
      <dgm:prSet phldrT="[Text]"/>
      <dgm:spPr>
        <a:solidFill>
          <a:schemeClr val="bg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Library consortia</a:t>
          </a:r>
        </a:p>
      </dgm:t>
    </dgm:pt>
    <dgm:pt modelId="{84D2C4DA-9AC6-4AAC-8B0F-7B1C280F8EF1}" type="parTrans" cxnId="{A6502141-1A39-43CD-8528-4E18949611FE}">
      <dgm:prSet/>
      <dgm:spPr/>
      <dgm:t>
        <a:bodyPr/>
        <a:lstStyle/>
        <a:p>
          <a:endParaRPr lang="en-US"/>
        </a:p>
      </dgm:t>
    </dgm:pt>
    <dgm:pt modelId="{B3654BAF-68A6-437F-8D84-E7653F3192BB}" type="sibTrans" cxnId="{A6502141-1A39-43CD-8528-4E18949611FE}">
      <dgm:prSet/>
      <dgm:spPr/>
      <dgm:t>
        <a:bodyPr/>
        <a:lstStyle/>
        <a:p>
          <a:endParaRPr lang="en-US"/>
        </a:p>
      </dgm:t>
    </dgm:pt>
    <dgm:pt modelId="{F04B3454-1723-409C-92DE-5EB92038D50B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Literacy providers</a:t>
          </a:r>
        </a:p>
      </dgm:t>
    </dgm:pt>
    <dgm:pt modelId="{B1AEED8E-7BA0-4462-A718-5CF2722A7D43}" type="parTrans" cxnId="{6A3673AC-8B8C-4455-92E3-50C327931CBF}">
      <dgm:prSet/>
      <dgm:spPr/>
      <dgm:t>
        <a:bodyPr/>
        <a:lstStyle/>
        <a:p>
          <a:endParaRPr lang="en-US"/>
        </a:p>
      </dgm:t>
    </dgm:pt>
    <dgm:pt modelId="{B7D2E193-58C5-42D5-8B63-B0FD3C72ECEA}" type="sibTrans" cxnId="{6A3673AC-8B8C-4455-92E3-50C327931CBF}">
      <dgm:prSet/>
      <dgm:spPr/>
      <dgm:t>
        <a:bodyPr/>
        <a:lstStyle/>
        <a:p>
          <a:endParaRPr lang="en-US"/>
        </a:p>
      </dgm:t>
    </dgm:pt>
    <dgm:pt modelId="{52554519-A1F5-4E46-A77B-527AB097508E}">
      <dgm:prSet phldrT="[Text]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Academic libraries</a:t>
          </a:r>
        </a:p>
      </dgm:t>
    </dgm:pt>
    <dgm:pt modelId="{B020BA93-EEA6-4CBC-93BF-A116A5C138D4}" type="parTrans" cxnId="{D559A02E-35EB-4F9A-B8A0-0BC0962F35B5}">
      <dgm:prSet/>
      <dgm:spPr/>
      <dgm:t>
        <a:bodyPr/>
        <a:lstStyle/>
        <a:p>
          <a:endParaRPr lang="en-US"/>
        </a:p>
      </dgm:t>
    </dgm:pt>
    <dgm:pt modelId="{A78FD1F5-05C0-4D53-AF0C-C61DC347317A}" type="sibTrans" cxnId="{D559A02E-35EB-4F9A-B8A0-0BC0962F35B5}">
      <dgm:prSet/>
      <dgm:spPr/>
      <dgm:t>
        <a:bodyPr/>
        <a:lstStyle/>
        <a:p>
          <a:endParaRPr lang="en-US"/>
        </a:p>
      </dgm:t>
    </dgm:pt>
    <dgm:pt modelId="{840E7BD9-D058-4106-85C2-A2E7948DB0AE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effectLst/>
            </a:rPr>
            <a:t>Special libraries</a:t>
          </a:r>
          <a:endParaRPr lang="en-US" b="1" dirty="0"/>
        </a:p>
      </dgm:t>
    </dgm:pt>
    <dgm:pt modelId="{BDD4700D-BACB-4DDA-867D-A2BBCE61320D}" type="parTrans" cxnId="{6DB97F2D-F44E-46DF-90BE-1BC1CC39D29B}">
      <dgm:prSet/>
      <dgm:spPr/>
      <dgm:t>
        <a:bodyPr/>
        <a:lstStyle/>
        <a:p>
          <a:endParaRPr lang="en-US"/>
        </a:p>
      </dgm:t>
    </dgm:pt>
    <dgm:pt modelId="{B05DA8F4-51FD-4970-98CA-34716EDB57C2}" type="sibTrans" cxnId="{6DB97F2D-F44E-46DF-90BE-1BC1CC39D29B}">
      <dgm:prSet/>
      <dgm:spPr/>
      <dgm:t>
        <a:bodyPr/>
        <a:lstStyle/>
        <a:p>
          <a:endParaRPr lang="en-US"/>
        </a:p>
      </dgm:t>
    </dgm:pt>
    <dgm:pt modelId="{78FE2DC3-D188-4B78-971D-F9E90B64CF99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Public libraries</a:t>
          </a:r>
        </a:p>
      </dgm:t>
    </dgm:pt>
    <dgm:pt modelId="{C275B0A7-2A27-4B06-890A-3B89DF48BB78}" type="parTrans" cxnId="{BA4B5B38-391A-4728-8ECB-5B967218F397}">
      <dgm:prSet/>
      <dgm:spPr/>
      <dgm:t>
        <a:bodyPr/>
        <a:lstStyle/>
        <a:p>
          <a:endParaRPr lang="en-US"/>
        </a:p>
      </dgm:t>
    </dgm:pt>
    <dgm:pt modelId="{DF7BE749-7BBC-44E3-B48D-518E4DC75465}" type="sibTrans" cxnId="{BA4B5B38-391A-4728-8ECB-5B967218F397}">
      <dgm:prSet/>
      <dgm:spPr/>
      <dgm:t>
        <a:bodyPr/>
        <a:lstStyle/>
        <a:p>
          <a:endParaRPr lang="en-US"/>
        </a:p>
      </dgm:t>
    </dgm:pt>
    <dgm:pt modelId="{8189BA04-438F-4609-8AE4-B9420F6B19B0}">
      <dgm:prSet phldrT="[Text]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BPH providers</a:t>
          </a:r>
        </a:p>
      </dgm:t>
    </dgm:pt>
    <dgm:pt modelId="{1D194A49-AA22-4A3E-A0EF-0471712B2D46}" type="parTrans" cxnId="{52CF4F61-1D8B-4E47-B502-6475C5276AA7}">
      <dgm:prSet/>
      <dgm:spPr/>
      <dgm:t>
        <a:bodyPr/>
        <a:lstStyle/>
        <a:p>
          <a:endParaRPr lang="en-US"/>
        </a:p>
      </dgm:t>
    </dgm:pt>
    <dgm:pt modelId="{783EB6FC-3027-4627-8AD0-AD7DBB4CE400}" type="sibTrans" cxnId="{52CF4F61-1D8B-4E47-B502-6475C5276AA7}">
      <dgm:prSet/>
      <dgm:spPr/>
      <dgm:t>
        <a:bodyPr/>
        <a:lstStyle/>
        <a:p>
          <a:endParaRPr lang="en-US"/>
        </a:p>
      </dgm:t>
    </dgm:pt>
    <dgm:pt modelId="{12F1509A-1BEC-45D1-989E-7D9934402AF3}" type="pres">
      <dgm:prSet presAssocID="{5FA98B84-283B-4F9F-9745-747DAC8A2E77}" presName="diagram" presStyleCnt="0">
        <dgm:presLayoutVars>
          <dgm:dir/>
          <dgm:resizeHandles val="exact"/>
        </dgm:presLayoutVars>
      </dgm:prSet>
      <dgm:spPr/>
    </dgm:pt>
    <dgm:pt modelId="{FA313356-8FA4-4CC0-95E0-4BCBCC009C38}" type="pres">
      <dgm:prSet presAssocID="{24652587-CDE2-47C0-BA33-AF0D632EB73C}" presName="node" presStyleLbl="node1" presStyleIdx="0" presStyleCnt="8" custLinFactY="45371" custLinFactNeighborX="-126" custLinFactNeighborY="100000">
        <dgm:presLayoutVars>
          <dgm:bulletEnabled val="1"/>
        </dgm:presLayoutVars>
      </dgm:prSet>
      <dgm:spPr/>
    </dgm:pt>
    <dgm:pt modelId="{2A136066-98CA-4F6B-B3DA-59FEC0D34789}" type="pres">
      <dgm:prSet presAssocID="{8CDCC576-2087-4BEE-8BDF-489C48BCFB53}" presName="sibTrans" presStyleCnt="0"/>
      <dgm:spPr/>
    </dgm:pt>
    <dgm:pt modelId="{8DDD28D1-70CA-44B9-8248-6859BCADD77F}" type="pres">
      <dgm:prSet presAssocID="{8EFB0341-D181-4D96-A0D4-12784A927FF8}" presName="node" presStyleLbl="node1" presStyleIdx="1" presStyleCnt="8" custLinFactY="45371" custLinFactNeighborX="3129" custLinFactNeighborY="100000">
        <dgm:presLayoutVars>
          <dgm:bulletEnabled val="1"/>
        </dgm:presLayoutVars>
      </dgm:prSet>
      <dgm:spPr/>
    </dgm:pt>
    <dgm:pt modelId="{9107351D-EFEA-4D04-AA71-22412E3FCA45}" type="pres">
      <dgm:prSet presAssocID="{B3654BAF-68A6-437F-8D84-E7653F3192BB}" presName="sibTrans" presStyleCnt="0"/>
      <dgm:spPr/>
    </dgm:pt>
    <dgm:pt modelId="{B598FC1A-6D9A-45CE-ACC6-BC7484450171}" type="pres">
      <dgm:prSet presAssocID="{F04B3454-1723-409C-92DE-5EB92038D50B}" presName="node" presStyleLbl="node1" presStyleIdx="2" presStyleCnt="8" custLinFactY="45371" custLinFactNeighborX="1112" custLinFactNeighborY="100000">
        <dgm:presLayoutVars>
          <dgm:bulletEnabled val="1"/>
        </dgm:presLayoutVars>
      </dgm:prSet>
      <dgm:spPr/>
    </dgm:pt>
    <dgm:pt modelId="{E7BFD7BB-5E03-4199-A81E-7A64C91E0C89}" type="pres">
      <dgm:prSet presAssocID="{B7D2E193-58C5-42D5-8B63-B0FD3C72ECEA}" presName="sibTrans" presStyleCnt="0"/>
      <dgm:spPr/>
    </dgm:pt>
    <dgm:pt modelId="{6895DF60-64CE-44F8-ADD0-008288EECAC7}" type="pres">
      <dgm:prSet presAssocID="{52554519-A1F5-4E46-A77B-527AB097508E}" presName="node" presStyleLbl="node1" presStyleIdx="3" presStyleCnt="8" custLinFactX="-130126" custLinFactNeighborX="-200000" custLinFactNeighborY="5585">
        <dgm:presLayoutVars>
          <dgm:bulletEnabled val="1"/>
        </dgm:presLayoutVars>
      </dgm:prSet>
      <dgm:spPr/>
    </dgm:pt>
    <dgm:pt modelId="{8B0582EC-A9BB-401F-9A59-B07EFB3A4C58}" type="pres">
      <dgm:prSet presAssocID="{A78FD1F5-05C0-4D53-AF0C-C61DC347317A}" presName="sibTrans" presStyleCnt="0"/>
      <dgm:spPr/>
    </dgm:pt>
    <dgm:pt modelId="{F25F22A6-4B79-4C62-8376-CB65C9C37E3B}" type="pres">
      <dgm:prSet presAssocID="{78FE2DC3-D188-4B78-971D-F9E90B64CF99}" presName="node" presStyleLbl="node1" presStyleIdx="4" presStyleCnt="8" custLinFactX="13129" custLinFactY="-11082" custLinFactNeighborX="100000" custLinFactNeighborY="-100000">
        <dgm:presLayoutVars>
          <dgm:bulletEnabled val="1"/>
        </dgm:presLayoutVars>
      </dgm:prSet>
      <dgm:spPr/>
    </dgm:pt>
    <dgm:pt modelId="{79064715-71E4-4F97-BA66-C98D6417897A}" type="pres">
      <dgm:prSet presAssocID="{DF7BE749-7BBC-44E3-B48D-518E4DC75465}" presName="sibTrans" presStyleCnt="0"/>
      <dgm:spPr/>
    </dgm:pt>
    <dgm:pt modelId="{3F3519FC-74C0-4990-9684-55A6598C9024}" type="pres">
      <dgm:prSet presAssocID="{3A64A35D-6D61-4262-AD41-95FA06BC55AF}" presName="node" presStyleLbl="node1" presStyleIdx="5" presStyleCnt="8" custLinFactX="14175" custLinFactY="-11082" custLinFactNeighborX="100000" custLinFactNeighborY="-100000">
        <dgm:presLayoutVars>
          <dgm:bulletEnabled val="1"/>
        </dgm:presLayoutVars>
      </dgm:prSet>
      <dgm:spPr/>
    </dgm:pt>
    <dgm:pt modelId="{CDF5D109-FF4F-422C-8CB6-6445A5F3ADDA}" type="pres">
      <dgm:prSet presAssocID="{F198C487-1B77-47C9-96F3-0C97E72EB9BB}" presName="sibTrans" presStyleCnt="0"/>
      <dgm:spPr/>
    </dgm:pt>
    <dgm:pt modelId="{89A7F77A-411C-40BB-B4E8-0100C1705B1E}" type="pres">
      <dgm:prSet presAssocID="{840E7BD9-D058-4106-85C2-A2E7948DB0AE}" presName="node" presStyleLbl="node1" presStyleIdx="6" presStyleCnt="8" custLinFactX="10126" custLinFactY="-11082" custLinFactNeighborX="100000" custLinFactNeighborY="-100000">
        <dgm:presLayoutVars>
          <dgm:bulletEnabled val="1"/>
        </dgm:presLayoutVars>
      </dgm:prSet>
      <dgm:spPr/>
    </dgm:pt>
    <dgm:pt modelId="{EEFCA30D-C8DD-47C2-8E43-63450F6C791A}" type="pres">
      <dgm:prSet presAssocID="{B05DA8F4-51FD-4970-98CA-34716EDB57C2}" presName="sibTrans" presStyleCnt="0"/>
      <dgm:spPr/>
    </dgm:pt>
    <dgm:pt modelId="{2A66440E-DFB7-4416-8398-27577C9B059F}" type="pres">
      <dgm:prSet presAssocID="{8189BA04-438F-4609-8AE4-B9420F6B19B0}" presName="node" presStyleLbl="node1" presStyleIdx="7" presStyleCnt="8" custLinFactNeighborX="-3615" custLinFactNeighborY="28705">
        <dgm:presLayoutVars>
          <dgm:bulletEnabled val="1"/>
        </dgm:presLayoutVars>
      </dgm:prSet>
      <dgm:spPr/>
    </dgm:pt>
  </dgm:ptLst>
  <dgm:cxnLst>
    <dgm:cxn modelId="{BFA6AC0C-D2DE-43CF-A669-BF3C17532ABD}" type="presOf" srcId="{8189BA04-438F-4609-8AE4-B9420F6B19B0}" destId="{2A66440E-DFB7-4416-8398-27577C9B059F}" srcOrd="0" destOrd="0" presId="urn:microsoft.com/office/officeart/2005/8/layout/default"/>
    <dgm:cxn modelId="{6CC19D2B-C266-4EBC-BC6B-15014E968F56}" type="presOf" srcId="{52554519-A1F5-4E46-A77B-527AB097508E}" destId="{6895DF60-64CE-44F8-ADD0-008288EECAC7}" srcOrd="0" destOrd="0" presId="urn:microsoft.com/office/officeart/2005/8/layout/default"/>
    <dgm:cxn modelId="{6DB97F2D-F44E-46DF-90BE-1BC1CC39D29B}" srcId="{5FA98B84-283B-4F9F-9745-747DAC8A2E77}" destId="{840E7BD9-D058-4106-85C2-A2E7948DB0AE}" srcOrd="6" destOrd="0" parTransId="{BDD4700D-BACB-4DDA-867D-A2BBCE61320D}" sibTransId="{B05DA8F4-51FD-4970-98CA-34716EDB57C2}"/>
    <dgm:cxn modelId="{D559A02E-35EB-4F9A-B8A0-0BC0962F35B5}" srcId="{5FA98B84-283B-4F9F-9745-747DAC8A2E77}" destId="{52554519-A1F5-4E46-A77B-527AB097508E}" srcOrd="3" destOrd="0" parTransId="{B020BA93-EEA6-4CBC-93BF-A116A5C138D4}" sibTransId="{A78FD1F5-05C0-4D53-AF0C-C61DC347317A}"/>
    <dgm:cxn modelId="{BA4B5B38-391A-4728-8ECB-5B967218F397}" srcId="{5FA98B84-283B-4F9F-9745-747DAC8A2E77}" destId="{78FE2DC3-D188-4B78-971D-F9E90B64CF99}" srcOrd="4" destOrd="0" parTransId="{C275B0A7-2A27-4B06-890A-3B89DF48BB78}" sibTransId="{DF7BE749-7BBC-44E3-B48D-518E4DC75465}"/>
    <dgm:cxn modelId="{A6502141-1A39-43CD-8528-4E18949611FE}" srcId="{5FA98B84-283B-4F9F-9745-747DAC8A2E77}" destId="{8EFB0341-D181-4D96-A0D4-12784A927FF8}" srcOrd="1" destOrd="0" parTransId="{84D2C4DA-9AC6-4AAC-8B0F-7B1C280F8EF1}" sibTransId="{B3654BAF-68A6-437F-8D84-E7653F3192BB}"/>
    <dgm:cxn modelId="{52CF4F61-1D8B-4E47-B502-6475C5276AA7}" srcId="{5FA98B84-283B-4F9F-9745-747DAC8A2E77}" destId="{8189BA04-438F-4609-8AE4-B9420F6B19B0}" srcOrd="7" destOrd="0" parTransId="{1D194A49-AA22-4A3E-A0EF-0471712B2D46}" sibTransId="{783EB6FC-3027-4627-8AD0-AD7DBB4CE400}"/>
    <dgm:cxn modelId="{BB222369-2FE8-495B-9BFA-04ADFA3B3E5A}" type="presOf" srcId="{78FE2DC3-D188-4B78-971D-F9E90B64CF99}" destId="{F25F22A6-4B79-4C62-8376-CB65C9C37E3B}" srcOrd="0" destOrd="0" presId="urn:microsoft.com/office/officeart/2005/8/layout/default"/>
    <dgm:cxn modelId="{69CFB24B-A901-4E43-9B22-A01858F77004}" type="presOf" srcId="{3A64A35D-6D61-4262-AD41-95FA06BC55AF}" destId="{3F3519FC-74C0-4990-9684-55A6598C9024}" srcOrd="0" destOrd="0" presId="urn:microsoft.com/office/officeart/2005/8/layout/default"/>
    <dgm:cxn modelId="{78D2166F-2D5F-4557-8BB0-F9D9AE1D92D9}" type="presOf" srcId="{F04B3454-1723-409C-92DE-5EB92038D50B}" destId="{B598FC1A-6D9A-45CE-ACC6-BC7484450171}" srcOrd="0" destOrd="0" presId="urn:microsoft.com/office/officeart/2005/8/layout/default"/>
    <dgm:cxn modelId="{9B554C71-B2C3-43F9-9413-D096055A9299}" srcId="{5FA98B84-283B-4F9F-9745-747DAC8A2E77}" destId="{24652587-CDE2-47C0-BA33-AF0D632EB73C}" srcOrd="0" destOrd="0" parTransId="{7153FA21-4E40-42AA-A5DA-BF0953F7E608}" sibTransId="{8CDCC576-2087-4BEE-8BDF-489C48BCFB53}"/>
    <dgm:cxn modelId="{5CD1B678-8543-4F44-96A6-451511D4DD43}" type="presOf" srcId="{8EFB0341-D181-4D96-A0D4-12784A927FF8}" destId="{8DDD28D1-70CA-44B9-8248-6859BCADD77F}" srcOrd="0" destOrd="0" presId="urn:microsoft.com/office/officeart/2005/8/layout/default"/>
    <dgm:cxn modelId="{D2B51C5A-7830-42EE-87E9-6FA34CA23648}" type="presOf" srcId="{5FA98B84-283B-4F9F-9745-747DAC8A2E77}" destId="{12F1509A-1BEC-45D1-989E-7D9934402AF3}" srcOrd="0" destOrd="0" presId="urn:microsoft.com/office/officeart/2005/8/layout/default"/>
    <dgm:cxn modelId="{1110B65A-696C-4A50-83C3-85A767B1F84F}" srcId="{5FA98B84-283B-4F9F-9745-747DAC8A2E77}" destId="{3A64A35D-6D61-4262-AD41-95FA06BC55AF}" srcOrd="5" destOrd="0" parTransId="{7290B9B9-CFCA-425C-9AE1-48FA3BC767A7}" sibTransId="{F198C487-1B77-47C9-96F3-0C97E72EB9BB}"/>
    <dgm:cxn modelId="{DD0636AA-B045-42E4-B2D9-86507ABDB564}" type="presOf" srcId="{840E7BD9-D058-4106-85C2-A2E7948DB0AE}" destId="{89A7F77A-411C-40BB-B4E8-0100C1705B1E}" srcOrd="0" destOrd="0" presId="urn:microsoft.com/office/officeart/2005/8/layout/default"/>
    <dgm:cxn modelId="{375357AA-51CC-4219-AC53-8B30057F999D}" type="presOf" srcId="{24652587-CDE2-47C0-BA33-AF0D632EB73C}" destId="{FA313356-8FA4-4CC0-95E0-4BCBCC009C38}" srcOrd="0" destOrd="0" presId="urn:microsoft.com/office/officeart/2005/8/layout/default"/>
    <dgm:cxn modelId="{6A3673AC-8B8C-4455-92E3-50C327931CBF}" srcId="{5FA98B84-283B-4F9F-9745-747DAC8A2E77}" destId="{F04B3454-1723-409C-92DE-5EB92038D50B}" srcOrd="2" destOrd="0" parTransId="{B1AEED8E-7BA0-4462-A718-5CF2722A7D43}" sibTransId="{B7D2E193-58C5-42D5-8B63-B0FD3C72ECEA}"/>
    <dgm:cxn modelId="{9B15B113-AA47-44B7-9EF5-3420B81EF013}" type="presParOf" srcId="{12F1509A-1BEC-45D1-989E-7D9934402AF3}" destId="{FA313356-8FA4-4CC0-95E0-4BCBCC009C38}" srcOrd="0" destOrd="0" presId="urn:microsoft.com/office/officeart/2005/8/layout/default"/>
    <dgm:cxn modelId="{B7086E51-FC1F-4C19-A1DB-DC5920869B24}" type="presParOf" srcId="{12F1509A-1BEC-45D1-989E-7D9934402AF3}" destId="{2A136066-98CA-4F6B-B3DA-59FEC0D34789}" srcOrd="1" destOrd="0" presId="urn:microsoft.com/office/officeart/2005/8/layout/default"/>
    <dgm:cxn modelId="{92026195-D20A-4E28-8D13-FFCFB11F9DFD}" type="presParOf" srcId="{12F1509A-1BEC-45D1-989E-7D9934402AF3}" destId="{8DDD28D1-70CA-44B9-8248-6859BCADD77F}" srcOrd="2" destOrd="0" presId="urn:microsoft.com/office/officeart/2005/8/layout/default"/>
    <dgm:cxn modelId="{D25F4A38-1A40-45D1-A72C-99B733B9222C}" type="presParOf" srcId="{12F1509A-1BEC-45D1-989E-7D9934402AF3}" destId="{9107351D-EFEA-4D04-AA71-22412E3FCA45}" srcOrd="3" destOrd="0" presId="urn:microsoft.com/office/officeart/2005/8/layout/default"/>
    <dgm:cxn modelId="{8E1AC063-5225-4005-8F2D-ED5E6A6C7FD5}" type="presParOf" srcId="{12F1509A-1BEC-45D1-989E-7D9934402AF3}" destId="{B598FC1A-6D9A-45CE-ACC6-BC7484450171}" srcOrd="4" destOrd="0" presId="urn:microsoft.com/office/officeart/2005/8/layout/default"/>
    <dgm:cxn modelId="{09E7F8D9-3F7A-42D6-B3C6-A2945F99C7BC}" type="presParOf" srcId="{12F1509A-1BEC-45D1-989E-7D9934402AF3}" destId="{E7BFD7BB-5E03-4199-A81E-7A64C91E0C89}" srcOrd="5" destOrd="0" presId="urn:microsoft.com/office/officeart/2005/8/layout/default"/>
    <dgm:cxn modelId="{E9EFAD11-F8CD-4014-BA5B-238B26EA0F34}" type="presParOf" srcId="{12F1509A-1BEC-45D1-989E-7D9934402AF3}" destId="{6895DF60-64CE-44F8-ADD0-008288EECAC7}" srcOrd="6" destOrd="0" presId="urn:microsoft.com/office/officeart/2005/8/layout/default"/>
    <dgm:cxn modelId="{310605D5-027B-4FAC-9E34-2F5A1C84F27E}" type="presParOf" srcId="{12F1509A-1BEC-45D1-989E-7D9934402AF3}" destId="{8B0582EC-A9BB-401F-9A59-B07EFB3A4C58}" srcOrd="7" destOrd="0" presId="urn:microsoft.com/office/officeart/2005/8/layout/default"/>
    <dgm:cxn modelId="{811DB839-0ABB-473B-98ED-41C60B501D24}" type="presParOf" srcId="{12F1509A-1BEC-45D1-989E-7D9934402AF3}" destId="{F25F22A6-4B79-4C62-8376-CB65C9C37E3B}" srcOrd="8" destOrd="0" presId="urn:microsoft.com/office/officeart/2005/8/layout/default"/>
    <dgm:cxn modelId="{CDD64307-2B48-457F-864A-112710C9067D}" type="presParOf" srcId="{12F1509A-1BEC-45D1-989E-7D9934402AF3}" destId="{79064715-71E4-4F97-BA66-C98D6417897A}" srcOrd="9" destOrd="0" presId="urn:microsoft.com/office/officeart/2005/8/layout/default"/>
    <dgm:cxn modelId="{C542CDA0-F28E-4F61-BA27-8D39AEB5773B}" type="presParOf" srcId="{12F1509A-1BEC-45D1-989E-7D9934402AF3}" destId="{3F3519FC-74C0-4990-9684-55A6598C9024}" srcOrd="10" destOrd="0" presId="urn:microsoft.com/office/officeart/2005/8/layout/default"/>
    <dgm:cxn modelId="{C4D20B12-CB5F-4525-883F-250C9A1EE3B2}" type="presParOf" srcId="{12F1509A-1BEC-45D1-989E-7D9934402AF3}" destId="{CDF5D109-FF4F-422C-8CB6-6445A5F3ADDA}" srcOrd="11" destOrd="0" presId="urn:microsoft.com/office/officeart/2005/8/layout/default"/>
    <dgm:cxn modelId="{A1A7BDE5-5E84-46A4-AA05-93FA7848C8DC}" type="presParOf" srcId="{12F1509A-1BEC-45D1-989E-7D9934402AF3}" destId="{89A7F77A-411C-40BB-B4E8-0100C1705B1E}" srcOrd="12" destOrd="0" presId="urn:microsoft.com/office/officeart/2005/8/layout/default"/>
    <dgm:cxn modelId="{20CC5695-BFDB-4021-B112-083C11C4BC75}" type="presParOf" srcId="{12F1509A-1BEC-45D1-989E-7D9934402AF3}" destId="{EEFCA30D-C8DD-47C2-8E43-63450F6C791A}" srcOrd="13" destOrd="0" presId="urn:microsoft.com/office/officeart/2005/8/layout/default"/>
    <dgm:cxn modelId="{07AFB9C4-19CB-4FEB-9705-DDAF7868219F}" type="presParOf" srcId="{12F1509A-1BEC-45D1-989E-7D9934402AF3}" destId="{2A66440E-DFB7-4416-8398-27577C9B059F}" srcOrd="14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13356-8FA4-4CC0-95E0-4BCBCC009C38}">
      <dsp:nvSpPr>
        <dsp:cNvPr id="0" name=""/>
        <dsp:cNvSpPr/>
      </dsp:nvSpPr>
      <dsp:spPr>
        <a:xfrm>
          <a:off x="1" y="248244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Library systems</a:t>
          </a:r>
        </a:p>
      </dsp:txBody>
      <dsp:txXfrm>
        <a:off x="1" y="2482442"/>
        <a:ext cx="2444055" cy="1466433"/>
      </dsp:txXfrm>
    </dsp:sp>
    <dsp:sp modelId="{8DDD28D1-70CA-44B9-8248-6859BCADD77F}">
      <dsp:nvSpPr>
        <dsp:cNvPr id="0" name=""/>
        <dsp:cNvSpPr/>
      </dsp:nvSpPr>
      <dsp:spPr>
        <a:xfrm>
          <a:off x="2768016" y="2482442"/>
          <a:ext cx="2444055" cy="1466433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Library consortia</a:t>
          </a:r>
        </a:p>
      </dsp:txBody>
      <dsp:txXfrm>
        <a:off x="2768016" y="2482442"/>
        <a:ext cx="2444055" cy="1466433"/>
      </dsp:txXfrm>
    </dsp:sp>
    <dsp:sp modelId="{B598FC1A-6D9A-45CE-ACC6-BC7484450171}">
      <dsp:nvSpPr>
        <dsp:cNvPr id="0" name=""/>
        <dsp:cNvSpPr/>
      </dsp:nvSpPr>
      <dsp:spPr>
        <a:xfrm>
          <a:off x="5407180" y="248244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Literacy providers</a:t>
          </a:r>
        </a:p>
      </dsp:txBody>
      <dsp:txXfrm>
        <a:off x="5407180" y="2482442"/>
        <a:ext cx="2444055" cy="1466433"/>
      </dsp:txXfrm>
    </dsp:sp>
    <dsp:sp modelId="{6895DF60-64CE-44F8-ADD0-008288EECAC7}">
      <dsp:nvSpPr>
        <dsp:cNvPr id="0" name=""/>
        <dsp:cNvSpPr/>
      </dsp:nvSpPr>
      <dsp:spPr>
        <a:xfrm>
          <a:off x="1" y="467702"/>
          <a:ext cx="2444055" cy="1466433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Academic libraries</a:t>
          </a:r>
        </a:p>
      </dsp:txBody>
      <dsp:txXfrm>
        <a:off x="1" y="467702"/>
        <a:ext cx="2444055" cy="1466433"/>
      </dsp:txXfrm>
    </dsp:sp>
    <dsp:sp modelId="{F25F22A6-4B79-4C62-8376-CB65C9C37E3B}">
      <dsp:nvSpPr>
        <dsp:cNvPr id="0" name=""/>
        <dsp:cNvSpPr/>
      </dsp:nvSpPr>
      <dsp:spPr>
        <a:xfrm>
          <a:off x="2768016" y="467697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Public libraries</a:t>
          </a:r>
        </a:p>
      </dsp:txBody>
      <dsp:txXfrm>
        <a:off x="2768016" y="467697"/>
        <a:ext cx="2444055" cy="1466433"/>
      </dsp:txXfrm>
    </dsp:sp>
    <dsp:sp modelId="{3F3519FC-74C0-4990-9684-55A6598C9024}">
      <dsp:nvSpPr>
        <dsp:cNvPr id="0" name=""/>
        <dsp:cNvSpPr/>
      </dsp:nvSpPr>
      <dsp:spPr>
        <a:xfrm>
          <a:off x="5482042" y="467697"/>
          <a:ext cx="2444055" cy="146643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School libraries</a:t>
          </a:r>
        </a:p>
      </dsp:txBody>
      <dsp:txXfrm>
        <a:off x="5482042" y="467697"/>
        <a:ext cx="2444055" cy="1466433"/>
      </dsp:txXfrm>
    </dsp:sp>
    <dsp:sp modelId="{89A7F77A-411C-40BB-B4E8-0100C1705B1E}">
      <dsp:nvSpPr>
        <dsp:cNvPr id="0" name=""/>
        <dsp:cNvSpPr/>
      </dsp:nvSpPr>
      <dsp:spPr>
        <a:xfrm>
          <a:off x="8071543" y="467697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>
              <a:effectLst/>
            </a:rPr>
            <a:t>Special libraries</a:t>
          </a:r>
          <a:endParaRPr lang="en-US" sz="4100" b="1" kern="1200" dirty="0"/>
        </a:p>
      </dsp:txBody>
      <dsp:txXfrm>
        <a:off x="8071543" y="467697"/>
        <a:ext cx="2444055" cy="1466433"/>
      </dsp:txXfrm>
    </dsp:sp>
    <dsp:sp modelId="{2A66440E-DFB7-4416-8398-27577C9B059F}">
      <dsp:nvSpPr>
        <dsp:cNvPr id="0" name=""/>
        <dsp:cNvSpPr/>
      </dsp:nvSpPr>
      <dsp:spPr>
        <a:xfrm>
          <a:off x="7980111" y="2482442"/>
          <a:ext cx="2444055" cy="146643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/>
            <a:t>BPH providers</a:t>
          </a:r>
        </a:p>
      </dsp:txBody>
      <dsp:txXfrm>
        <a:off x="7980111" y="2482442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F7574-019D-4C9A-B4FD-D4C65A0B95C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629B0-6D9C-4444-801C-587668976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Library Services and Technology Act grant funds are provided to the Illinois State Library from the Institute of Museum &amp; Library Services.  </a:t>
            </a:r>
            <a:r>
              <a:rPr lang="en-US" dirty="0"/>
              <a:t>It’s a population based formula and because IL is the sixth largest state, we currently receive the sixth largest allotment nationwide.</a:t>
            </a:r>
          </a:p>
          <a:p>
            <a:endParaRPr lang="en-US" baseline="0" dirty="0"/>
          </a:p>
          <a:p>
            <a:r>
              <a:rPr lang="en-US" baseline="0" dirty="0"/>
              <a:t>These federal funds are combined with state dollars to maximize use for statewide initiates and grants to libraries.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F685-1E48-40C7-8D7A-897C24EE4D4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629B0-6D9C-4444-801C-587668976A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6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629B0-6D9C-4444-801C-587668976A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212E"/>
                </a:solidFill>
                <a:effectLst/>
                <a:latin typeface="Nunito Sans" panose="020B0604020202020204" pitchFamily="2" charset="0"/>
              </a:rPr>
              <a:t>A proposal that is clear and concise and addresses as many of the application requirements as possible is likely to receive a higher score than one that does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629B0-6D9C-4444-801C-587668976A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F685-1E48-40C7-8D7A-897C24EE4D4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4BCA-25C3-46AD-ED30-55A3FD6B8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04CAE-794E-61CF-0B18-66F459C84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35CC9-9996-A82B-F23C-D5E71763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F488E-7E73-A2E1-F773-9E02FC0B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78315-4290-8626-8B4F-D4C37BB4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8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DBFB-5C84-1E02-ACE6-C4AAA141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896B6-6D7E-9CBF-B0F5-69FC9CAB4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1704B-9965-12E3-821E-29DCF430F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37662-1980-7FCD-E9DC-8BCE70AB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3E57C-99BB-AD1B-A73B-0D1884A5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9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198BE4-1AE5-9DA8-2A3C-6C53A0E2D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036E4-10A1-2D45-3940-2D7A61B39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1D68E-ECFD-8876-E54F-9BEB8D7A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149A0-603A-F9B0-4B41-438BBDF0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9ADD-BECE-BA8B-FF27-B9FAF1E4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6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B444-1618-E564-050E-CEB86761D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217C-8285-82D4-EA27-BFB5DEA52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6C419-ADC1-C92C-4940-9C899246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D9B69-2F48-5703-823A-4D780658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84E9B-1150-3711-C347-DFE52161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9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A3A9-4684-477A-1E5C-9F921815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9B9AF-3424-7642-481D-581B40842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20E61-8F05-3505-89A4-999029F8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CCF84-AD1E-5959-7377-6F73AF3C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35C7F-6077-7027-A990-E4A13956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4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C4FC-6856-5C8E-9133-2042EF7B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7F0F5-2375-62ED-E557-A36B7D9D9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AC2C5-7C63-8DD0-6A2E-2D2F466B2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70B98-CE38-4718-9FEF-AC19BEF7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94D91-50C1-3DEA-913E-63450268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A4A71-F109-DA51-6603-B94006CB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C74D-D45B-1C3B-35B3-F2143298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87C67-CC64-E9C1-1381-F4B76F36F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2758A-5998-E459-6994-BC410867E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32CEBE-4685-3DEC-6853-3F2722DEA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CD0B1-67E5-5708-43E7-99BD9CEFC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9B1B9-B16F-50D6-274A-D3D6EE83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D3898-4043-6A58-5C9B-DB04E6F5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AAFB0-9595-43BF-9F66-A75A0283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0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4A28D-1C8F-5F60-3DAC-1ED402BC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43F5E-23E3-6872-15BC-F29C7B31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02C28-03B9-D5DB-5EDE-8952DCD2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C4598-9C5F-525F-E7A5-AE16C5EB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2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4A14FD-D9F8-8622-BC35-9FDD23FE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116AE-8A3B-8793-97E3-503A85BA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7205D-5511-C061-AECD-83874459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8923E-F1A0-8483-2A34-317A3D9C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D7F89-67EC-9CEC-98A8-5A974A706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1B45A-5180-DC92-9B90-0A22DA6D3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D981-FA3C-0980-B5AD-2C0CC20C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65DED-EAED-86F2-03FD-37E0A1EF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BBCCD-B12A-94D1-96D5-C578A045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0CA-D879-EF78-7BDC-7D2C0116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F3EF55-4768-803C-2344-FD07E31DD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946EE-EC79-2EEC-7A11-54D6BA310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D60D-C7C8-3358-EF08-F085E7C4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8C267-6AE3-BF60-0C15-8B0761C4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51EF0-3199-2296-3863-229FFF3F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2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0C972-4AD8-C3EF-E76B-DC493A2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09D75-2E89-9A0A-4A6D-A518908A9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E64B1-30C0-1BC3-A0D7-060DE542E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0B6B2-87FC-4049-9512-CB28B824B3BF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7F110-6234-04D3-6292-9FB0C2119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8A513-0FDA-93C3-2E36-D9365743C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9243C-8F1A-47BD-86FC-F884F262A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kegan@ilsos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mls-spr.imls.gov/Public/Project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59215-0478-B9B2-F437-D651F09A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3800" dirty="0"/>
              <a:t>https://www.ilsos.gov/departments/library/home.html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AF8FD-DA5D-8BC8-FF25-EF8B2321F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The Illinois State library administers grants for library and literacy service, programs and initiatives.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Access to ideas, resources and information</a:t>
            </a:r>
          </a:p>
          <a:p>
            <a:r>
              <a:rPr lang="en-US" sz="2200" dirty="0"/>
              <a:t>Through the efforts of Illinois’ academic libraries, public libraries, school libraries, special libraries, regional library systems, literacy agencies, and partnering workplaces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All grants are authorized by </a:t>
            </a:r>
            <a:r>
              <a:rPr lang="en-US" sz="2200" i="1" dirty="0"/>
              <a:t>23 ILAC 3035 Illinois State Library Grant Programs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0DA17-00CA-D6B6-0050-90A23A1C5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3" r="255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D6C205-54A1-6E9E-D75B-5DB9937D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92"/>
            <a:ext cx="12192000" cy="3073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C0B1E-07B7-81FD-8C87-6870DCBC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4780"/>
            <a:ext cx="12192000" cy="32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3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65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3307BC-061B-DF19-6C10-CA04DAD3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Federal Grants – Is your agency registered?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F9B0F-561D-60DA-B907-89FED0DE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126" y="158077"/>
            <a:ext cx="7827440" cy="63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01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2995F-74C4-26F9-3323-A59A011D5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" y="5361753"/>
            <a:ext cx="4538772" cy="1377877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000" dirty="0"/>
              <a:t>Image from: Giles J., Research grants: the nightmare before funding. </a:t>
            </a:r>
            <a:r>
              <a:rPr lang="en-US" altLang="en-US" sz="2000" i="1" dirty="0"/>
              <a:t>Nature</a:t>
            </a:r>
            <a:r>
              <a:rPr lang="en-US" altLang="en-US" sz="2000" dirty="0"/>
              <a:t> 2005 (437):308-311. </a:t>
            </a:r>
          </a:p>
        </p:txBody>
      </p:sp>
      <p:pic>
        <p:nvPicPr>
          <p:cNvPr id="4" name="Picture 4" descr="grantwriting">
            <a:extLst>
              <a:ext uri="{FF2B5EF4-FFF2-40B4-BE49-F238E27FC236}">
                <a16:creationId xmlns:a16="http://schemas.microsoft.com/office/drawing/2014/main" id="{12B3F990-0907-6DED-92F5-1474981EF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007B1-EA37-C117-B93B-D4AC75A66714}"/>
              </a:ext>
            </a:extLst>
          </p:cNvPr>
          <p:cNvSpPr txBox="1"/>
          <p:nvPr/>
        </p:nvSpPr>
        <p:spPr>
          <a:xfrm>
            <a:off x="98854" y="807308"/>
            <a:ext cx="51404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Is your agency eligible?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/>
              <a:t>How will your project achieve the goals listed in the grant announcement?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 concise</a:t>
            </a:r>
          </a:p>
          <a:p>
            <a:endParaRPr lang="en-US" sz="2400" dirty="0"/>
          </a:p>
          <a:p>
            <a:r>
              <a:rPr lang="en-US" sz="2400" dirty="0"/>
              <a:t>Hint – who will benefit? </a:t>
            </a:r>
          </a:p>
        </p:txBody>
      </p:sp>
    </p:spTree>
    <p:extLst>
      <p:ext uri="{BB962C8B-B14F-4D97-AF65-F5344CB8AC3E}">
        <p14:creationId xmlns:p14="http://schemas.microsoft.com/office/powerpoint/2010/main" val="124379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35" name="Rectangle 25616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3" name="Picture 3" descr="C:\Users\kegan\AppData\Local\Microsoft\Windows\Temporary Internet Files\Content.IE5\LQ4L7IIF\Wolfbrandt_Oskar.jpg"/>
          <p:cNvPicPr>
            <a:picLocks noChangeAspect="1" noChangeArrowheads="1"/>
          </p:cNvPicPr>
          <p:nvPr/>
        </p:nvPicPr>
        <p:blipFill rotWithShape="1">
          <a:blip r:embed="rId3" cstate="print"/>
          <a:srcRect t="5172" b="24136"/>
          <a:stretch/>
        </p:blipFill>
        <p:spPr bwMode="auto">
          <a:xfrm>
            <a:off x="20" y="432"/>
            <a:ext cx="12191980" cy="424475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20430" y="4854790"/>
            <a:ext cx="11151140" cy="9364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Southern Illinois University Edwardsville - </a:t>
            </a:r>
            <a:r>
              <a:rPr lang="en-US" sz="2000" dirty="0"/>
              <a:t>$42,371</a:t>
            </a:r>
            <a:endParaRPr lang="en-US" sz="20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/>
              <a:t>Madison County, Illinois Naturalization Records: A Digital Collection of Social and Family History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5636" name="Rectangle 25618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7" name="Rectangle 25620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08B81-163C-9D07-C986-64E698BF3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706345"/>
          </a:xfrm>
        </p:spPr>
        <p:txBody>
          <a:bodyPr>
            <a:normAutofit/>
          </a:bodyPr>
          <a:lstStyle/>
          <a:p>
            <a:r>
              <a:rPr lang="en-US" sz="4000" b="1" dirty="0"/>
              <a:t>HB 2789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BBEA4-5B1C-09AA-1345-91AEAA9CA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629295"/>
            <a:ext cx="6653014" cy="4499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"The concept of banning books contradicts the very essence of what our country stands for.  It also defies what education is all about: teaching our children to think for themselves.” 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i="1" dirty="0">
                <a:latin typeface="Verdana" panose="020B0604030504040204" pitchFamily="34" charset="0"/>
                <a:cs typeface="Calibri" panose="020F0502020204030204" pitchFamily="34" charset="0"/>
              </a:rPr>
              <a:t>Alexi Giannoulias, Secretary of State and State Librarian</a:t>
            </a:r>
            <a:endParaRPr lang="en-US" sz="2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F297F-8400-2929-ABB5-2CB71DB6B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55" y="0"/>
            <a:ext cx="4989216" cy="690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2" name="Rectangle 2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wheel, scene, land vehicle&#10;&#10;Description automatically generated">
            <a:extLst>
              <a:ext uri="{FF2B5EF4-FFF2-40B4-BE49-F238E27FC236}">
                <a16:creationId xmlns:a16="http://schemas.microsoft.com/office/drawing/2014/main" id="{73192A15-F813-BCE8-2126-7EA29D653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r="15214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33" name="Rectangle 2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C9537-13E9-1AB0-339F-F5A96E800E08}"/>
              </a:ext>
            </a:extLst>
          </p:cNvPr>
          <p:cNvSpPr txBox="1"/>
          <p:nvPr/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Sometimes things are out of your control.</a:t>
            </a:r>
          </a:p>
        </p:txBody>
      </p:sp>
    </p:spTree>
    <p:extLst>
      <p:ext uri="{BB962C8B-B14F-4D97-AF65-F5344CB8AC3E}">
        <p14:creationId xmlns:p14="http://schemas.microsoft.com/office/powerpoint/2010/main" val="3637997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1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ign, outdoor, signage&#10;&#10;Description automatically generated">
            <a:extLst>
              <a:ext uri="{FF2B5EF4-FFF2-40B4-BE49-F238E27FC236}">
                <a16:creationId xmlns:a16="http://schemas.microsoft.com/office/drawing/2014/main" id="{874C0DC5-EE51-1F93-0ED9-980A2D1A7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r="31484" b="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D3266-6E48-46EF-5FDC-23BEB85A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altLang="en-US" sz="2200" dirty="0"/>
          </a:p>
          <a:p>
            <a:pPr lvl="1"/>
            <a:r>
              <a:rPr lang="en-US" altLang="en-US" sz="2800" dirty="0"/>
              <a:t>How could academic library services be crafted to meet the needs an incoming Freshman will have in 2032?  </a:t>
            </a:r>
          </a:p>
          <a:p>
            <a:pPr marL="457200" lvl="1" indent="0">
              <a:buNone/>
            </a:pPr>
            <a:endParaRPr lang="en-US" altLang="en-US" sz="2800" dirty="0"/>
          </a:p>
          <a:p>
            <a:pPr lvl="1"/>
            <a:r>
              <a:rPr lang="en-US" altLang="en-US" sz="2800" dirty="0"/>
              <a:t>How can grants help you get there?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9B928-C410-4B5D-6631-97E020921275}"/>
              </a:ext>
            </a:extLst>
          </p:cNvPr>
          <p:cNvSpPr txBox="1"/>
          <p:nvPr/>
        </p:nvSpPr>
        <p:spPr>
          <a:xfrm>
            <a:off x="572491" y="449889"/>
            <a:ext cx="11047015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 child entering kindergarten this year,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their college library look like?  </a:t>
            </a:r>
          </a:p>
        </p:txBody>
      </p:sp>
    </p:spTree>
    <p:extLst>
      <p:ext uri="{BB962C8B-B14F-4D97-AF65-F5344CB8AC3E}">
        <p14:creationId xmlns:p14="http://schemas.microsoft.com/office/powerpoint/2010/main" val="226372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9987-33BD-543D-7D41-4CE10551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075" y="1276609"/>
            <a:ext cx="4815191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Karen Egan, Associate Director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Grants &amp; Programs, Library Development</a:t>
            </a:r>
          </a:p>
          <a:p>
            <a:pPr marL="0" indent="0">
              <a:buNone/>
            </a:pPr>
            <a:r>
              <a:rPr lang="en-US" sz="2000" dirty="0"/>
              <a:t>Illinois State Library 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kegan@ilsos.gov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217-782-7749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012DF8-E17D-F060-FA1B-10FFB56D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96" y="1276609"/>
            <a:ext cx="5216200" cy="39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9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C6F05-2056-712B-A48D-3D4240DD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47" y="2371460"/>
            <a:ext cx="8726118" cy="4191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91AA4-8DD6-988D-7373-9B683B315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80" y="294955"/>
            <a:ext cx="11069595" cy="1676634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ABB094FC-91D0-78DA-EE18-4287FF5B3636}"/>
              </a:ext>
            </a:extLst>
          </p:cNvPr>
          <p:cNvSpPr/>
          <p:nvPr/>
        </p:nvSpPr>
        <p:spPr>
          <a:xfrm>
            <a:off x="3379528" y="5436973"/>
            <a:ext cx="3013033" cy="9604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ISL is one of 21 SOS departments </a:t>
            </a:r>
          </a:p>
        </p:txBody>
      </p:sp>
    </p:spTree>
    <p:extLst>
      <p:ext uri="{BB962C8B-B14F-4D97-AF65-F5344CB8AC3E}">
        <p14:creationId xmlns:p14="http://schemas.microsoft.com/office/powerpoint/2010/main" val="158323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IL State Library: 2 major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295401"/>
            <a:ext cx="54864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As a library, serve:</a:t>
            </a:r>
          </a:p>
          <a:p>
            <a:pPr marL="841248" indent="-457200">
              <a:defRPr/>
            </a:pPr>
            <a:r>
              <a:rPr lang="en-US" sz="2600" dirty="0"/>
              <a:t>State government employees and elected officials</a:t>
            </a:r>
          </a:p>
          <a:p>
            <a:pPr marL="841248" indent="-457200">
              <a:defRPr/>
            </a:pPr>
            <a:r>
              <a:rPr lang="en-US" sz="2600" dirty="0"/>
              <a:t>The blind and physically handicapped</a:t>
            </a:r>
          </a:p>
          <a:p>
            <a:pPr marL="841248" indent="-457200"/>
            <a:r>
              <a:rPr lang="en-US" sz="2600" dirty="0"/>
              <a:t>Adults who are at/below 9</a:t>
            </a:r>
            <a:r>
              <a:rPr lang="en-US" sz="2600" baseline="30000" dirty="0"/>
              <a:t>th</a:t>
            </a:r>
            <a:r>
              <a:rPr lang="en-US" sz="2600" dirty="0"/>
              <a:t> grade reading level (literacy services)</a:t>
            </a:r>
          </a:p>
          <a:p>
            <a:pPr marL="841248" indent="-457200">
              <a:defRPr/>
            </a:pPr>
            <a:r>
              <a:rPr lang="en-US" sz="2600" dirty="0"/>
              <a:t>Illinois residents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en-US" dirty="0"/>
              <a:t>As a government office, foster library and literacy development:</a:t>
            </a:r>
          </a:p>
          <a:p>
            <a:pPr marL="838200" lvl="1" indent="-457200">
              <a:defRPr/>
            </a:pPr>
            <a:r>
              <a:rPr lang="en-US" sz="2600" dirty="0"/>
              <a:t>Grants</a:t>
            </a:r>
          </a:p>
          <a:p>
            <a:pPr marL="838200" lvl="1" indent="-457200">
              <a:defRPr/>
            </a:pPr>
            <a:r>
              <a:rPr lang="en-US" sz="2600" dirty="0"/>
              <a:t>Resource Sharing</a:t>
            </a:r>
          </a:p>
        </p:txBody>
      </p:sp>
      <p:pic>
        <p:nvPicPr>
          <p:cNvPr id="6" name="Picture 5" descr="bridge to bridge .jpg"/>
          <p:cNvPicPr>
            <a:picLocks noChangeAspect="1"/>
          </p:cNvPicPr>
          <p:nvPr/>
        </p:nvPicPr>
        <p:blipFill>
          <a:blip r:embed="rId2" cstate="print">
            <a:lum bright="-1000"/>
          </a:blip>
          <a:stretch>
            <a:fillRect/>
          </a:stretch>
        </p:blipFill>
        <p:spPr>
          <a:xfrm>
            <a:off x="7391400" y="1524000"/>
            <a:ext cx="3048000" cy="4064000"/>
          </a:xfrm>
          <a:prstGeom prst="rect">
            <a:avLst/>
          </a:prstGeom>
          <a:ln w="15875">
            <a:solidFill>
              <a:srgbClr val="66CCFF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Illinois State Library awards grants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10634472" cy="4525963"/>
          </a:xfrm>
        </p:spPr>
        <p:txBody>
          <a:bodyPr>
            <a:normAutofit/>
          </a:bodyPr>
          <a:lstStyle/>
          <a:p>
            <a:pPr marL="460375" indent="-460375">
              <a:buNone/>
            </a:pPr>
            <a:r>
              <a:rPr lang="en-US" dirty="0"/>
              <a:t>Two sources of funding for Grants:</a:t>
            </a:r>
          </a:p>
          <a:p>
            <a:pPr marL="514350" indent="-514350">
              <a:buAutoNum type="arabicParenR"/>
            </a:pPr>
            <a:r>
              <a:rPr lang="en-US" b="1" dirty="0"/>
              <a:t>State Funds </a:t>
            </a:r>
            <a:r>
              <a:rPr lang="en-US" dirty="0"/>
              <a:t>from the Secretary of State’s  budget</a:t>
            </a:r>
          </a:p>
          <a:p>
            <a:pPr marL="514350" indent="-514350">
              <a:buNone/>
            </a:pPr>
            <a:r>
              <a:rPr lang="en-US" sz="2000" dirty="0"/>
              <a:t>http://www.cyberdriveillinois.com/departments/library/grants/home.html</a:t>
            </a:r>
          </a:p>
          <a:p>
            <a:pPr marL="460375" indent="-460375">
              <a:buNone/>
            </a:pPr>
            <a:endParaRPr lang="en-US" dirty="0"/>
          </a:p>
          <a:p>
            <a:pPr marL="460375" indent="-460375">
              <a:buNone/>
            </a:pPr>
            <a:r>
              <a:rPr lang="en-US" dirty="0"/>
              <a:t>2) </a:t>
            </a:r>
            <a:r>
              <a:rPr lang="en-US" b="1" dirty="0"/>
              <a:t>Federal Library Services and Technology Act Funds </a:t>
            </a:r>
            <a:r>
              <a:rPr lang="en-US" dirty="0"/>
              <a:t>through the Grants to States Program of the Institute of Museum and Library Services</a:t>
            </a:r>
          </a:p>
          <a:p>
            <a:pPr marL="460375" indent="-460375">
              <a:buNone/>
            </a:pPr>
            <a:r>
              <a:rPr lang="en-US" dirty="0"/>
              <a:t>	                                </a:t>
            </a:r>
            <a:r>
              <a:rPr lang="en-US" sz="2000" dirty="0"/>
              <a:t>https://www.imls.gov/</a:t>
            </a:r>
          </a:p>
          <a:p>
            <a:pPr marL="460375" indent="-460375">
              <a:buNone/>
            </a:pPr>
            <a:endParaRPr lang="en-US" dirty="0"/>
          </a:p>
        </p:txBody>
      </p:sp>
      <p:pic>
        <p:nvPicPr>
          <p:cNvPr id="37890" name="Picture 2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410201"/>
            <a:ext cx="1905000" cy="707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Who receives Secretary of State - Illinois State Library grants?</a:t>
            </a:r>
          </a:p>
        </p:txBody>
      </p:sp>
      <p:sp>
        <p:nvSpPr>
          <p:cNvPr id="60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94928050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7DF71-5BA8-FF03-EE43-173E4B3DA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apply for grants?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31D46-A3E7-7402-7D14-2C3AC8D9BD74}"/>
              </a:ext>
            </a:extLst>
          </p:cNvPr>
          <p:cNvSpPr txBox="1"/>
          <p:nvPr/>
        </p:nvSpPr>
        <p:spPr>
          <a:xfrm>
            <a:off x="593387" y="2405894"/>
            <a:ext cx="5866725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New funding stream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Create new or expanded programs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Collaborate and have a bigger impact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Domino effect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money tree.jpg">
            <a:extLst>
              <a:ext uri="{FF2B5EF4-FFF2-40B4-BE49-F238E27FC236}">
                <a16:creationId xmlns:a16="http://schemas.microsoft.com/office/drawing/2014/main" id="{CCB39184-9626-A803-0F50-6B2117155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494"/>
          <a:stretch/>
        </p:blipFill>
        <p:spPr>
          <a:xfrm>
            <a:off x="7075967" y="1988825"/>
            <a:ext cx="3545799" cy="35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5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3972641A-6122-037B-3C66-5718C9D4C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3128" y="677917"/>
            <a:ext cx="4867656" cy="3548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 dirty="0">
                <a:latin typeface="+mn-lt"/>
              </a:rPr>
              <a:t>Gather Ideas:</a:t>
            </a:r>
            <a:endParaRPr lang="en-US" altLang="en-US" sz="3600" dirty="0"/>
          </a:p>
          <a:p>
            <a:r>
              <a:rPr lang="en-US" altLang="en-US" dirty="0"/>
              <a:t>Read</a:t>
            </a:r>
          </a:p>
          <a:p>
            <a:r>
              <a:rPr lang="en-US" altLang="en-US" dirty="0"/>
              <a:t>Your Passion</a:t>
            </a:r>
          </a:p>
          <a:p>
            <a:r>
              <a:rPr lang="en-US" altLang="en-US" dirty="0"/>
              <a:t>Interests</a:t>
            </a:r>
          </a:p>
          <a:p>
            <a:r>
              <a:rPr lang="en-US" altLang="en-US" dirty="0"/>
              <a:t>Borrow ideas from others</a:t>
            </a:r>
          </a:p>
          <a:p>
            <a:r>
              <a:rPr lang="en-US" altLang="en-US" dirty="0"/>
              <a:t>Need based</a:t>
            </a:r>
          </a:p>
          <a:p>
            <a:endParaRPr lang="en-US" altLang="en-US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4C317DE1-1D93-C0E9-498A-DA44E038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40" y="253999"/>
            <a:ext cx="4265632" cy="287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76E7C-35EB-BAAE-DCBB-E135E01124A1}"/>
              </a:ext>
            </a:extLst>
          </p:cNvPr>
          <p:cNvSpPr txBox="1"/>
          <p:nvPr/>
        </p:nvSpPr>
        <p:spPr>
          <a:xfrm>
            <a:off x="3194304" y="3957123"/>
            <a:ext cx="55734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/>
              <a:t>Have a range of ideas ready</a:t>
            </a:r>
            <a:r>
              <a:rPr lang="en-US" sz="2800" b="1" dirty="0"/>
              <a:t>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$5,000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$50,000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$150,000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$500,000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EB79F-FD1B-4857-8ADF-EA7F5D0D4DE7}"/>
              </a:ext>
            </a:extLst>
          </p:cNvPr>
          <p:cNvSpPr txBox="1"/>
          <p:nvPr/>
        </p:nvSpPr>
        <p:spPr>
          <a:xfrm>
            <a:off x="7172881" y="3118615"/>
            <a:ext cx="4851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Be able to articulate the results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5" name="Rectangle 513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24D6B7C-A7A3-8496-85AE-778668CA8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altLang="en-US" sz="5400" b="1" dirty="0"/>
              <a:t>Keep it Simple and Focused</a:t>
            </a:r>
          </a:p>
        </p:txBody>
      </p:sp>
      <p:sp>
        <p:nvSpPr>
          <p:cNvPr id="513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DE1CAC5-9169-DA7C-9B23-44A733950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altLang="en-US" dirty="0"/>
              <a:t>Write to persuade</a:t>
            </a:r>
          </a:p>
          <a:p>
            <a:r>
              <a:rPr lang="en-US" altLang="en-US" dirty="0"/>
              <a:t>Be realistic</a:t>
            </a:r>
          </a:p>
          <a:p>
            <a:r>
              <a:rPr lang="en-US" altLang="en-US" dirty="0"/>
              <a:t>Be logical</a:t>
            </a:r>
          </a:p>
          <a:p>
            <a:r>
              <a:rPr lang="en-US" altLang="en-US" dirty="0"/>
              <a:t>State your case</a:t>
            </a:r>
          </a:p>
          <a:p>
            <a:r>
              <a:rPr lang="en-US" altLang="en-US" dirty="0"/>
              <a:t>Include facts and figures to backup your statements</a:t>
            </a:r>
          </a:p>
          <a:p>
            <a:r>
              <a:rPr lang="en-US" altLang="en-US" dirty="0"/>
              <a:t>Never assume</a:t>
            </a:r>
          </a:p>
          <a:p>
            <a:pPr>
              <a:buFontTx/>
              <a:buNone/>
            </a:pPr>
            <a:endParaRPr lang="en-US" altLang="en-US" sz="2200" dirty="0"/>
          </a:p>
        </p:txBody>
      </p:sp>
      <p:pic>
        <p:nvPicPr>
          <p:cNvPr id="2" name="Picture 1" descr="diversity in the library.jpg">
            <a:extLst>
              <a:ext uri="{FF2B5EF4-FFF2-40B4-BE49-F238E27FC236}">
                <a16:creationId xmlns:a16="http://schemas.microsoft.com/office/drawing/2014/main" id="{6CE63199-6C3A-D043-B31D-4E5E80E73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998" r="1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7DDC-D223-0758-1EED-A79C3993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Institute of Museum &amp; Library Services</a:t>
            </a:r>
            <a:br>
              <a:rPr lang="en-US" sz="4400" dirty="0"/>
            </a:br>
            <a:r>
              <a:rPr lang="en-US" sz="4400" u="sng" spc="100" dirty="0">
                <a:solidFill>
                  <a:srgbClr val="0000FF"/>
                </a:solidFill>
                <a:hlinkClick r:id="rId3"/>
              </a:rPr>
              <a:t>https://imls-spr.imls.gov/Public/Projects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D8CFF5-30B6-2C28-B51C-D28A66B84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084" y="2315696"/>
            <a:ext cx="11165519" cy="353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36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526</TotalTime>
  <Words>630</Words>
  <Application>Microsoft Office PowerPoint</Application>
  <PresentationFormat>Widescreen</PresentationFormat>
  <Paragraphs>97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Nunito Sans</vt:lpstr>
      <vt:lpstr>Verdana</vt:lpstr>
      <vt:lpstr>Office Theme</vt:lpstr>
      <vt:lpstr>https://www.ilsos.gov/departments/library/home.html</vt:lpstr>
      <vt:lpstr>PowerPoint Presentation</vt:lpstr>
      <vt:lpstr>IL State Library: 2 major roles</vt:lpstr>
      <vt:lpstr>Illinois State Library awards grants </vt:lpstr>
      <vt:lpstr>Who receives Secretary of State - Illinois State Library grants?</vt:lpstr>
      <vt:lpstr>Why apply for grants?</vt:lpstr>
      <vt:lpstr>PowerPoint Presentation</vt:lpstr>
      <vt:lpstr>Keep it Simple and Focused</vt:lpstr>
      <vt:lpstr>Institute of Museum &amp; Library Services https://imls-spr.imls.gov/Public/Projects</vt:lpstr>
      <vt:lpstr>PowerPoint Presentation</vt:lpstr>
      <vt:lpstr>Federal Grants – Is your agency registered?</vt:lpstr>
      <vt:lpstr>PowerPoint Presentation</vt:lpstr>
      <vt:lpstr>PowerPoint Presentation</vt:lpstr>
      <vt:lpstr>HB 2789</vt:lpstr>
      <vt:lpstr>PowerPoint Presentation</vt:lpstr>
      <vt:lpstr>PowerPoint Presentation</vt:lpstr>
      <vt:lpstr>PowerPoint Presentation</vt:lpstr>
    </vt:vector>
  </TitlesOfParts>
  <Company>ILSOS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Egan, Karen</dc:creator>
  <cp:lastModifiedBy>Egan, Karen</cp:lastModifiedBy>
  <cp:revision>3</cp:revision>
  <dcterms:created xsi:type="dcterms:W3CDTF">2023-05-15T18:45:01Z</dcterms:created>
  <dcterms:modified xsi:type="dcterms:W3CDTF">2023-05-22T18:54:24Z</dcterms:modified>
</cp:coreProperties>
</file>