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5"/>
  </p:notesMasterIdLst>
  <p:sldIdLst>
    <p:sldId id="2056" r:id="rId2"/>
    <p:sldId id="259" r:id="rId3"/>
    <p:sldId id="263" r:id="rId4"/>
    <p:sldId id="2054" r:id="rId5"/>
    <p:sldId id="2055" r:id="rId6"/>
    <p:sldId id="278" r:id="rId7"/>
    <p:sldId id="2047" r:id="rId8"/>
    <p:sldId id="2016" r:id="rId9"/>
    <p:sldId id="2023" r:id="rId10"/>
    <p:sldId id="2024" r:id="rId11"/>
    <p:sldId id="2025" r:id="rId12"/>
    <p:sldId id="2027" r:id="rId13"/>
    <p:sldId id="2028" r:id="rId14"/>
    <p:sldId id="2066" r:id="rId15"/>
    <p:sldId id="2029" r:id="rId16"/>
    <p:sldId id="2030" r:id="rId17"/>
    <p:sldId id="2036" r:id="rId18"/>
    <p:sldId id="2031" r:id="rId19"/>
    <p:sldId id="2037" r:id="rId20"/>
    <p:sldId id="2018" r:id="rId21"/>
    <p:sldId id="2019" r:id="rId22"/>
    <p:sldId id="2057" r:id="rId23"/>
    <p:sldId id="2032" r:id="rId24"/>
    <p:sldId id="2058" r:id="rId25"/>
    <p:sldId id="2033" r:id="rId26"/>
    <p:sldId id="2059" r:id="rId27"/>
    <p:sldId id="2034" r:id="rId28"/>
    <p:sldId id="2060" r:id="rId29"/>
    <p:sldId id="2015" r:id="rId30"/>
    <p:sldId id="2039" r:id="rId31"/>
    <p:sldId id="2068" r:id="rId32"/>
    <p:sldId id="2040" r:id="rId33"/>
    <p:sldId id="2061" r:id="rId34"/>
    <p:sldId id="2041" r:id="rId35"/>
    <p:sldId id="2062" r:id="rId36"/>
    <p:sldId id="2043" r:id="rId37"/>
    <p:sldId id="2069" r:id="rId38"/>
    <p:sldId id="2038" r:id="rId39"/>
    <p:sldId id="2052" r:id="rId40"/>
    <p:sldId id="2049" r:id="rId41"/>
    <p:sldId id="2050" r:id="rId42"/>
    <p:sldId id="2051" r:id="rId43"/>
    <p:sldId id="200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5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956"/>
    <p:restoredTop sz="68163" autoAdjust="0"/>
  </p:normalViewPr>
  <p:slideViewPr>
    <p:cSldViewPr snapToGrid="0" snapToObjects="1">
      <p:cViewPr varScale="1">
        <p:scale>
          <a:sx n="75" d="100"/>
          <a:sy n="75" d="100"/>
        </p:scale>
        <p:origin x="1320" y="6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8b8ffd986e9d7956/EdD/Dissertation/Results/quantitative/tabl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8b8ffd986e9d7956/EdD/Dissertation/Results/quantitative/tabl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8b8ffd986e9d7956/EdD/Dissertation/Results/quantitative/tables.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8b8ffd986e9d7956/EdD/Dissertation/Results/quantitative/tabl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8b8ffd986e9d7956/EdD/Dissertation/Results/quantitative/tabl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d.docs.live.net/8b8ffd986e9d7956/EdD/Dissertation/Results/quantitative/tables.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oleObject" Target="https://d.docs.live.net/8b8ffd986e9d7956/EdD/Dissertation/Results/quantitative/table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d.docs.live.net/8b8ffd986e9d7956/EdD/Dissertation/Results/quantitative/table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d.docs.live.net/8b8ffd986e9d7956/EdD/Dissertation/Results/quantitative/table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normalizeH="0" baseline="0">
                <a:solidFill>
                  <a:schemeClr val="dk1">
                    <a:lumMod val="50000"/>
                    <a:lumOff val="50000"/>
                  </a:schemeClr>
                </a:solidFill>
                <a:latin typeface="+mj-lt"/>
                <a:ea typeface="+mj-ea"/>
                <a:cs typeface="+mj-cs"/>
              </a:defRPr>
            </a:pPr>
            <a:r>
              <a:rPr lang="en-US" dirty="0">
                <a:solidFill>
                  <a:schemeClr val="tx1"/>
                </a:solidFill>
              </a:rPr>
              <a:t>Gender</a:t>
            </a:r>
          </a:p>
        </c:rich>
      </c:tx>
      <c:overlay val="0"/>
      <c:spPr>
        <a:noFill/>
        <a:ln>
          <a:noFill/>
        </a:ln>
        <a:effectLst/>
      </c:spPr>
      <c:txPr>
        <a:bodyPr rot="0" spcFirstLastPara="1" vertOverflow="ellipsis" vert="horz" wrap="square" anchor="ctr" anchorCtr="1"/>
        <a:lstStyle/>
        <a:p>
          <a:pPr>
            <a:defRPr sz="1600"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A625-0C42-BBC9-08FE2201AC12}"/>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A625-0C42-BBC9-08FE2201AC12}"/>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A625-0C42-BBC9-08FE2201AC12}"/>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A625-0C42-BBC9-08FE2201AC12}"/>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A625-0C42-BBC9-08FE2201AC12}"/>
              </c:ext>
            </c:extLst>
          </c:dPt>
          <c:cat>
            <c:strRef>
              <c:f>Presentation!$A$24:$A$28</c:f>
              <c:strCache>
                <c:ptCount val="5"/>
                <c:pt idx="0">
                  <c:v>  Male</c:v>
                </c:pt>
                <c:pt idx="1">
                  <c:v>  Female</c:v>
                </c:pt>
                <c:pt idx="2">
                  <c:v>  Transgender</c:v>
                </c:pt>
                <c:pt idx="3">
                  <c:v>  Non-Binary / Third Gender</c:v>
                </c:pt>
                <c:pt idx="4">
                  <c:v>  Prefer Not to Say</c:v>
                </c:pt>
              </c:strCache>
            </c:strRef>
          </c:cat>
          <c:val>
            <c:numRef>
              <c:f>Presentation!$B$24:$B$28</c:f>
              <c:numCache>
                <c:formatCode>General</c:formatCode>
                <c:ptCount val="5"/>
                <c:pt idx="0">
                  <c:v>14</c:v>
                </c:pt>
                <c:pt idx="1">
                  <c:v>93</c:v>
                </c:pt>
                <c:pt idx="2">
                  <c:v>1</c:v>
                </c:pt>
                <c:pt idx="3">
                  <c:v>4</c:v>
                </c:pt>
                <c:pt idx="4">
                  <c:v>1</c:v>
                </c:pt>
              </c:numCache>
            </c:numRef>
          </c:val>
          <c:extLst>
            <c:ext xmlns:c16="http://schemas.microsoft.com/office/drawing/2014/chart" uri="{C3380CC4-5D6E-409C-BE32-E72D297353CC}">
              <c16:uniqueId val="{0000000A-A625-0C42-BBC9-08FE2201AC12}"/>
            </c:ext>
          </c:extLst>
        </c:ser>
        <c:ser>
          <c:idx val="1"/>
          <c:order val="1"/>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C-A625-0C42-BBC9-08FE2201AC12}"/>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E-A625-0C42-BBC9-08FE2201AC12}"/>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10-A625-0C42-BBC9-08FE2201AC12}"/>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12-A625-0C42-BBC9-08FE2201AC12}"/>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14-A625-0C42-BBC9-08FE2201AC12}"/>
              </c:ext>
            </c:extLst>
          </c:dPt>
          <c:cat>
            <c:strRef>
              <c:f>Presentation!$A$24:$A$28</c:f>
              <c:strCache>
                <c:ptCount val="5"/>
                <c:pt idx="0">
                  <c:v>  Male</c:v>
                </c:pt>
                <c:pt idx="1">
                  <c:v>  Female</c:v>
                </c:pt>
                <c:pt idx="2">
                  <c:v>  Transgender</c:v>
                </c:pt>
                <c:pt idx="3">
                  <c:v>  Non-Binary / Third Gender</c:v>
                </c:pt>
                <c:pt idx="4">
                  <c:v>  Prefer Not to Say</c:v>
                </c:pt>
              </c:strCache>
            </c:strRef>
          </c:cat>
          <c:val>
            <c:numRef>
              <c:f>Presentation!$C$24:$C$28</c:f>
              <c:numCache>
                <c:formatCode>0%</c:formatCode>
                <c:ptCount val="5"/>
                <c:pt idx="0">
                  <c:v>0.12</c:v>
                </c:pt>
                <c:pt idx="1">
                  <c:v>0.83</c:v>
                </c:pt>
                <c:pt idx="2">
                  <c:v>0.01</c:v>
                </c:pt>
                <c:pt idx="3">
                  <c:v>0.03</c:v>
                </c:pt>
                <c:pt idx="4">
                  <c:v>0.01</c:v>
                </c:pt>
              </c:numCache>
            </c:numRef>
          </c:val>
          <c:extLst>
            <c:ext xmlns:c16="http://schemas.microsoft.com/office/drawing/2014/chart" uri="{C3380CC4-5D6E-409C-BE32-E72D297353CC}">
              <c16:uniqueId val="{00000015-A625-0C42-BBC9-08FE2201AC12}"/>
            </c:ext>
          </c:extLst>
        </c:ser>
        <c:dLbls>
          <c:showLegendKey val="0"/>
          <c:showVal val="0"/>
          <c:showCatName val="0"/>
          <c:showSerName val="0"/>
          <c:showPercent val="0"/>
          <c:showBubbleSize val="0"/>
          <c:showLeaderLines val="1"/>
        </c:dLbls>
        <c:firstSliceAng val="0"/>
      </c:pieChart>
      <c:spPr>
        <a:noFill/>
        <a:ln w="25400">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normalizeH="0" baseline="0">
                <a:solidFill>
                  <a:schemeClr val="tx1"/>
                </a:solidFill>
                <a:latin typeface="+mj-lt"/>
                <a:ea typeface="+mj-ea"/>
                <a:cs typeface="+mj-cs"/>
              </a:defRPr>
            </a:pPr>
            <a:r>
              <a:rPr lang="en-US">
                <a:solidFill>
                  <a:schemeClr val="tx1"/>
                </a:solidFill>
              </a:rPr>
              <a:t>Ethnicity</a:t>
            </a:r>
          </a:p>
        </c:rich>
      </c:tx>
      <c:overlay val="0"/>
      <c:spPr>
        <a:noFill/>
        <a:ln>
          <a:noFill/>
        </a:ln>
        <a:effectLst/>
      </c:spPr>
      <c:txPr>
        <a:bodyPr rot="0" spcFirstLastPara="1" vertOverflow="ellipsis" vert="horz" wrap="square" anchor="ctr" anchorCtr="1"/>
        <a:lstStyle/>
        <a:p>
          <a:pPr>
            <a:defRPr sz="1600" b="1" i="0" u="none" strike="noStrike" kern="1200" spc="0" normalizeH="0" baseline="0">
              <a:solidFill>
                <a:schemeClr val="tx1"/>
              </a:solidFill>
              <a:latin typeface="+mj-lt"/>
              <a:ea typeface="+mj-ea"/>
              <a:cs typeface="+mj-cs"/>
            </a:defRPr>
          </a:pPr>
          <a:endParaRPr lang="en-US"/>
        </a:p>
      </c:txPr>
    </c:title>
    <c:autoTitleDeleted val="0"/>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27D9-BB44-ABF8-08B720A301A8}"/>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27D9-BB44-ABF8-08B720A301A8}"/>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27D9-BB44-ABF8-08B720A301A8}"/>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27D9-BB44-ABF8-08B720A301A8}"/>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27D9-BB44-ABF8-08B720A301A8}"/>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B-27D9-BB44-ABF8-08B720A301A8}"/>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c:ext xmlns:c16="http://schemas.microsoft.com/office/drawing/2014/chart" uri="{C3380CC4-5D6E-409C-BE32-E72D297353CC}">
                <c16:uniqueId val="{0000000D-27D9-BB44-ABF8-08B720A301A8}"/>
              </c:ext>
            </c:extLst>
          </c:dPt>
          <c:cat>
            <c:strRef>
              <c:f>Presentation!$A$30:$A$36</c:f>
              <c:strCache>
                <c:ptCount val="7"/>
                <c:pt idx="0">
                  <c:v>  African American/Black</c:v>
                </c:pt>
                <c:pt idx="1">
                  <c:v>  American Indian / Alaskan Native</c:v>
                </c:pt>
                <c:pt idx="2">
                  <c:v>  Asian / Pacific Islander</c:v>
                </c:pt>
                <c:pt idx="3">
                  <c:v>  Hispanic / Latino</c:v>
                </c:pt>
                <c:pt idx="4">
                  <c:v>  Multiracial</c:v>
                </c:pt>
                <c:pt idx="5">
                  <c:v>  White / Non-Hispanic</c:v>
                </c:pt>
                <c:pt idx="6">
                  <c:v>  Other</c:v>
                </c:pt>
              </c:strCache>
            </c:strRef>
          </c:cat>
          <c:val>
            <c:numRef>
              <c:f>Presentation!$B$30:$B$36</c:f>
              <c:numCache>
                <c:formatCode>General</c:formatCode>
                <c:ptCount val="7"/>
                <c:pt idx="0">
                  <c:v>6</c:v>
                </c:pt>
                <c:pt idx="1">
                  <c:v>1</c:v>
                </c:pt>
                <c:pt idx="2">
                  <c:v>1</c:v>
                </c:pt>
                <c:pt idx="3">
                  <c:v>5</c:v>
                </c:pt>
                <c:pt idx="4">
                  <c:v>6</c:v>
                </c:pt>
                <c:pt idx="5">
                  <c:v>90</c:v>
                </c:pt>
                <c:pt idx="6">
                  <c:v>3</c:v>
                </c:pt>
              </c:numCache>
            </c:numRef>
          </c:val>
          <c:extLst>
            <c:ext xmlns:c16="http://schemas.microsoft.com/office/drawing/2014/chart" uri="{C3380CC4-5D6E-409C-BE32-E72D297353CC}">
              <c16:uniqueId val="{0000000E-27D9-BB44-ABF8-08B720A301A8}"/>
            </c:ext>
          </c:extLst>
        </c:ser>
        <c:ser>
          <c:idx val="1"/>
          <c:order val="1"/>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10-27D9-BB44-ABF8-08B720A301A8}"/>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12-27D9-BB44-ABF8-08B720A301A8}"/>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14-27D9-BB44-ABF8-08B720A301A8}"/>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16-27D9-BB44-ABF8-08B720A301A8}"/>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18-27D9-BB44-ABF8-08B720A301A8}"/>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1A-27D9-BB44-ABF8-08B720A301A8}"/>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c:ext xmlns:c16="http://schemas.microsoft.com/office/drawing/2014/chart" uri="{C3380CC4-5D6E-409C-BE32-E72D297353CC}">
                <c16:uniqueId val="{0000001C-27D9-BB44-ABF8-08B720A301A8}"/>
              </c:ext>
            </c:extLst>
          </c:dPt>
          <c:cat>
            <c:strRef>
              <c:f>Presentation!$A$30:$A$36</c:f>
              <c:strCache>
                <c:ptCount val="7"/>
                <c:pt idx="0">
                  <c:v>  African American/Black</c:v>
                </c:pt>
                <c:pt idx="1">
                  <c:v>  American Indian / Alaskan Native</c:v>
                </c:pt>
                <c:pt idx="2">
                  <c:v>  Asian / Pacific Islander</c:v>
                </c:pt>
                <c:pt idx="3">
                  <c:v>  Hispanic / Latino</c:v>
                </c:pt>
                <c:pt idx="4">
                  <c:v>  Multiracial</c:v>
                </c:pt>
                <c:pt idx="5">
                  <c:v>  White / Non-Hispanic</c:v>
                </c:pt>
                <c:pt idx="6">
                  <c:v>  Other</c:v>
                </c:pt>
              </c:strCache>
            </c:strRef>
          </c:cat>
          <c:val>
            <c:numRef>
              <c:f>Presentation!$C$30:$C$36</c:f>
              <c:numCache>
                <c:formatCode>General</c:formatCode>
                <c:ptCount val="7"/>
                <c:pt idx="0">
                  <c:v>5</c:v>
                </c:pt>
                <c:pt idx="1">
                  <c:v>1</c:v>
                </c:pt>
                <c:pt idx="2">
                  <c:v>1</c:v>
                </c:pt>
                <c:pt idx="3">
                  <c:v>5</c:v>
                </c:pt>
                <c:pt idx="4">
                  <c:v>5</c:v>
                </c:pt>
                <c:pt idx="5">
                  <c:v>80</c:v>
                </c:pt>
                <c:pt idx="6">
                  <c:v>3</c:v>
                </c:pt>
              </c:numCache>
            </c:numRef>
          </c:val>
          <c:extLst>
            <c:ext xmlns:c16="http://schemas.microsoft.com/office/drawing/2014/chart" uri="{C3380CC4-5D6E-409C-BE32-E72D297353CC}">
              <c16:uniqueId val="{0000001D-27D9-BB44-ABF8-08B720A301A8}"/>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4714899094363643"/>
          <c:y val="0.17084046245904147"/>
          <c:w val="0.35285100905636352"/>
          <c:h val="0.68122711750916953"/>
        </c:manualLayout>
      </c:layout>
      <c:overlay val="0"/>
      <c:spPr>
        <a:solidFill>
          <a:schemeClr val="lt1">
            <a:alpha val="50000"/>
          </a:schemeClr>
        </a:solid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a:solidFill>
                  <a:schemeClr val="tx1"/>
                </a:solidFill>
              </a:rPr>
              <a:t>Institution Size (# of Students)</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Presentation!$A$7:$A$13</c:f>
              <c:strCache>
                <c:ptCount val="7"/>
                <c:pt idx="0">
                  <c:v>  Unsure</c:v>
                </c:pt>
                <c:pt idx="1">
                  <c:v>  Fewer than 1,000</c:v>
                </c:pt>
                <c:pt idx="2">
                  <c:v>  1,000-4,999</c:v>
                </c:pt>
                <c:pt idx="3">
                  <c:v>  5,000-9,999</c:v>
                </c:pt>
                <c:pt idx="4">
                  <c:v>  10,000-19,999</c:v>
                </c:pt>
                <c:pt idx="5">
                  <c:v>  20, 000-29,999</c:v>
                </c:pt>
                <c:pt idx="6">
                  <c:v>  More than 30,000</c:v>
                </c:pt>
              </c:strCache>
            </c:strRef>
          </c:cat>
          <c:val>
            <c:numRef>
              <c:f>Presentation!$B$7:$B$13</c:f>
              <c:numCache>
                <c:formatCode>General</c:formatCode>
                <c:ptCount val="7"/>
                <c:pt idx="0">
                  <c:v>1</c:v>
                </c:pt>
                <c:pt idx="1">
                  <c:v>6</c:v>
                </c:pt>
                <c:pt idx="2">
                  <c:v>27</c:v>
                </c:pt>
                <c:pt idx="3">
                  <c:v>23</c:v>
                </c:pt>
                <c:pt idx="4">
                  <c:v>15</c:v>
                </c:pt>
                <c:pt idx="5">
                  <c:v>11</c:v>
                </c:pt>
                <c:pt idx="6">
                  <c:v>17</c:v>
                </c:pt>
              </c:numCache>
            </c:numRef>
          </c:val>
          <c:extLst>
            <c:ext xmlns:c16="http://schemas.microsoft.com/office/drawing/2014/chart" uri="{C3380CC4-5D6E-409C-BE32-E72D297353CC}">
              <c16:uniqueId val="{00000000-27D0-204C-9AE1-4A04AF8A7A12}"/>
            </c:ext>
          </c:extLst>
        </c:ser>
        <c:dLbls>
          <c:showLegendKey val="0"/>
          <c:showVal val="0"/>
          <c:showCatName val="0"/>
          <c:showSerName val="0"/>
          <c:showPercent val="0"/>
          <c:showBubbleSize val="0"/>
        </c:dLbls>
        <c:gapWidth val="182"/>
        <c:axId val="2093270016"/>
        <c:axId val="32851887"/>
      </c:barChart>
      <c:catAx>
        <c:axId val="20932700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2851887"/>
        <c:crosses val="autoZero"/>
        <c:auto val="1"/>
        <c:lblAlgn val="ctr"/>
        <c:lblOffset val="100"/>
        <c:noMultiLvlLbl val="0"/>
      </c:catAx>
      <c:valAx>
        <c:axId val="3285188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93270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a:solidFill>
                  <a:schemeClr val="tx1"/>
                </a:solidFill>
              </a:rPr>
              <a:t>Institution Type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Presentation!$A$2:$A$5</c:f>
              <c:strCache>
                <c:ptCount val="4"/>
                <c:pt idx="0">
                  <c:v>University</c:v>
                </c:pt>
                <c:pt idx="1">
                  <c:v>Community College</c:v>
                </c:pt>
                <c:pt idx="2">
                  <c:v>College</c:v>
                </c:pt>
                <c:pt idx="3">
                  <c:v>  Other</c:v>
                </c:pt>
              </c:strCache>
            </c:strRef>
          </c:cat>
          <c:val>
            <c:numRef>
              <c:f>Presentation!$B$2:$B$5</c:f>
              <c:numCache>
                <c:formatCode>0%</c:formatCode>
                <c:ptCount val="4"/>
                <c:pt idx="0">
                  <c:v>0.57999999999999996</c:v>
                </c:pt>
                <c:pt idx="1">
                  <c:v>0.22</c:v>
                </c:pt>
                <c:pt idx="2">
                  <c:v>0.19</c:v>
                </c:pt>
                <c:pt idx="3">
                  <c:v>0.01</c:v>
                </c:pt>
              </c:numCache>
            </c:numRef>
          </c:val>
          <c:extLst>
            <c:ext xmlns:c16="http://schemas.microsoft.com/office/drawing/2014/chart" uri="{C3380CC4-5D6E-409C-BE32-E72D297353CC}">
              <c16:uniqueId val="{00000000-D762-9441-973D-5FD3455C48C0}"/>
            </c:ext>
          </c:extLst>
        </c:ser>
        <c:dLbls>
          <c:showLegendKey val="0"/>
          <c:showVal val="0"/>
          <c:showCatName val="0"/>
          <c:showSerName val="0"/>
          <c:showPercent val="0"/>
          <c:showBubbleSize val="0"/>
        </c:dLbls>
        <c:gapWidth val="219"/>
        <c:overlap val="-27"/>
        <c:axId val="22399647"/>
        <c:axId val="2108271536"/>
      </c:barChart>
      <c:catAx>
        <c:axId val="22399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08271536"/>
        <c:crosses val="autoZero"/>
        <c:auto val="1"/>
        <c:lblAlgn val="ctr"/>
        <c:lblOffset val="100"/>
        <c:noMultiLvlLbl val="0"/>
      </c:catAx>
      <c:valAx>
        <c:axId val="21082715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23996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Institution Type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22399647"/>
        <c:axId val="2108271536"/>
      </c:barChart>
      <c:catAx>
        <c:axId val="22399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8271536"/>
        <c:crosses val="autoZero"/>
        <c:auto val="1"/>
        <c:lblAlgn val="ctr"/>
        <c:lblOffset val="100"/>
        <c:noMultiLvlLbl val="0"/>
      </c:catAx>
      <c:valAx>
        <c:axId val="21082715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399647"/>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a:solidFill>
                  <a:schemeClr val="tx1"/>
                </a:solidFill>
              </a:rPr>
              <a:t>I</a:t>
            </a:r>
            <a:r>
              <a:rPr lang="en-US" sz="1600" baseline="0">
                <a:solidFill>
                  <a:schemeClr val="tx1"/>
                </a:solidFill>
              </a:rPr>
              <a:t> believe I advocate for social justice...</a:t>
            </a:r>
            <a:endParaRPr lang="en-US" sz="1600">
              <a:solidFill>
                <a:schemeClr val="tx1"/>
              </a:solidFill>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'5.3'!$B$4</c:f>
              <c:strCache>
                <c:ptCount val="1"/>
              </c:strCache>
            </c:strRef>
          </c:tx>
          <c:spPr>
            <a:solidFill>
              <a:schemeClr val="accent1"/>
            </a:solidFill>
            <a:ln>
              <a:noFill/>
            </a:ln>
            <a:effectLst/>
          </c:spPr>
          <c:invertIfNegative val="0"/>
          <c:dLbls>
            <c:dLbl>
              <c:idx val="0"/>
              <c:tx>
                <c:rich>
                  <a:bodyPr/>
                  <a:lstStyle/>
                  <a:p>
                    <a:r>
                      <a:rPr lang="en-US"/>
                      <a:t>90%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B26-4024-843C-DFBEBEF59D49}"/>
                </c:ext>
              </c:extLst>
            </c:dLbl>
            <c:dLbl>
              <c:idx val="1"/>
              <c:tx>
                <c:rich>
                  <a:bodyPr/>
                  <a:lstStyle/>
                  <a:p>
                    <a:fld id="{88A7FF3E-AE54-4868-A0CE-2FC50B6F9CA6}"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B26-4024-843C-DFBEBEF59D49}"/>
                </c:ext>
              </c:extLst>
            </c:dLbl>
            <c:dLbl>
              <c:idx val="2"/>
              <c:tx>
                <c:rich>
                  <a:bodyPr/>
                  <a:lstStyle/>
                  <a:p>
                    <a:fld id="{01DF108B-84E7-41A9-8EF7-02E1C68979DB}"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B26-4024-843C-DFBEBEF59D49}"/>
                </c:ext>
              </c:extLst>
            </c:dLbl>
            <c:dLbl>
              <c:idx val="3"/>
              <c:tx>
                <c:rich>
                  <a:bodyPr/>
                  <a:lstStyle/>
                  <a:p>
                    <a:fld id="{1D8F2F8F-D443-4B09-8548-2AE5B3153B35}"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B26-4024-843C-DFBEBEF59D4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'5.3'!$A$5:$A$8</c:f>
              <c:strCache>
                <c:ptCount val="4"/>
                <c:pt idx="0">
                  <c:v>  In both my personal and professional life</c:v>
                </c:pt>
                <c:pt idx="1">
                  <c:v>  In my interactions with administration</c:v>
                </c:pt>
                <c:pt idx="2">
                  <c:v>  In my interactions with family</c:v>
                </c:pt>
                <c:pt idx="3">
                  <c:v>  In my interactions with students</c:v>
                </c:pt>
              </c:strCache>
            </c:strRef>
          </c:cat>
          <c:val>
            <c:numRef>
              <c:f>'5.3'!$B$5:$B$8</c:f>
              <c:numCache>
                <c:formatCode>General</c:formatCode>
                <c:ptCount val="4"/>
                <c:pt idx="0">
                  <c:v>90</c:v>
                </c:pt>
                <c:pt idx="1">
                  <c:v>62</c:v>
                </c:pt>
                <c:pt idx="2">
                  <c:v>82</c:v>
                </c:pt>
                <c:pt idx="3">
                  <c:v>79</c:v>
                </c:pt>
              </c:numCache>
            </c:numRef>
          </c:val>
          <c:extLst>
            <c:ext xmlns:c16="http://schemas.microsoft.com/office/drawing/2014/chart" uri="{C3380CC4-5D6E-409C-BE32-E72D297353CC}">
              <c16:uniqueId val="{00000000-B258-B340-87DC-43512A0B7D41}"/>
            </c:ext>
          </c:extLst>
        </c:ser>
        <c:dLbls>
          <c:showLegendKey val="0"/>
          <c:showVal val="0"/>
          <c:showCatName val="0"/>
          <c:showSerName val="0"/>
          <c:showPercent val="0"/>
          <c:showBubbleSize val="0"/>
        </c:dLbls>
        <c:gapWidth val="182"/>
        <c:axId val="31962959"/>
        <c:axId val="31994511"/>
      </c:barChart>
      <c:catAx>
        <c:axId val="319629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31994511"/>
        <c:crosses val="autoZero"/>
        <c:auto val="1"/>
        <c:lblAlgn val="ctr"/>
        <c:lblOffset val="100"/>
        <c:noMultiLvlLbl val="0"/>
      </c:catAx>
      <c:valAx>
        <c:axId val="3199451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196295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Do</a:t>
            </a:r>
            <a:r>
              <a:rPr lang="en-US" baseline="0"/>
              <a:t> you consider yourself to be a </a:t>
            </a:r>
          </a:p>
          <a:p>
            <a:pPr>
              <a:defRPr/>
            </a:pPr>
            <a:r>
              <a:rPr lang="en-US" baseline="0"/>
              <a:t>social justice advocate?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a:solidFill>
                  <a:schemeClr val="tx1"/>
                </a:solidFill>
              </a:rPr>
              <a:t>Do</a:t>
            </a:r>
            <a:r>
              <a:rPr lang="en-US" sz="1600" baseline="0">
                <a:solidFill>
                  <a:schemeClr val="tx1"/>
                </a:solidFill>
              </a:rPr>
              <a:t> you consider yourself to be a social justice advocate?</a:t>
            </a:r>
            <a:endParaRPr lang="en-US" sz="1600">
              <a:solidFill>
                <a:schemeClr val="tx1"/>
              </a:solidFill>
            </a:endParaRPr>
          </a:p>
        </c:rich>
      </c:tx>
      <c:overlay val="0"/>
      <c:spPr>
        <a:noFill/>
        <a:ln w="6350">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dPt>
            <c:idx val="0"/>
            <c:bubble3D val="0"/>
            <c:spPr>
              <a:solidFill>
                <a:srgbClr val="00B050"/>
              </a:solidFill>
              <a:ln w="19050">
                <a:solidFill>
                  <a:schemeClr val="lt1"/>
                </a:solidFill>
              </a:ln>
              <a:effectLst/>
            </c:spPr>
            <c:extLst>
              <c:ext xmlns:c16="http://schemas.microsoft.com/office/drawing/2014/chart" uri="{C3380CC4-5D6E-409C-BE32-E72D297353CC}">
                <c16:uniqueId val="{00000001-DB5E-9B4F-AB2A-F557D9CD4E74}"/>
              </c:ext>
            </c:extLst>
          </c:dPt>
          <c:dPt>
            <c:idx val="1"/>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3-DB5E-9B4F-AB2A-F557D9CD4E74}"/>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DB5E-9B4F-AB2A-F557D9CD4E74}"/>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'5.3'!$A$35:$A$37</c:f>
              <c:strCache>
                <c:ptCount val="3"/>
                <c:pt idx="0">
                  <c:v>Yes</c:v>
                </c:pt>
                <c:pt idx="1">
                  <c:v>Unsure</c:v>
                </c:pt>
                <c:pt idx="2">
                  <c:v>No</c:v>
                </c:pt>
              </c:strCache>
            </c:strRef>
          </c:cat>
          <c:val>
            <c:numRef>
              <c:f>'5.3'!$B$35:$B$37</c:f>
              <c:numCache>
                <c:formatCode>0%</c:formatCode>
                <c:ptCount val="3"/>
                <c:pt idx="0">
                  <c:v>0.71</c:v>
                </c:pt>
                <c:pt idx="1">
                  <c:v>0.19</c:v>
                </c:pt>
                <c:pt idx="2">
                  <c:v>0.1</c:v>
                </c:pt>
              </c:numCache>
            </c:numRef>
          </c:val>
          <c:extLst>
            <c:ext xmlns:c16="http://schemas.microsoft.com/office/drawing/2014/chart" uri="{C3380CC4-5D6E-409C-BE32-E72D297353CC}">
              <c16:uniqueId val="{00000006-DB5E-9B4F-AB2A-F557D9CD4E74}"/>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9650809273840775"/>
          <c:y val="0.48740558471857687"/>
          <c:w val="0.14432851204758204"/>
          <c:h val="0.3490466480534554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Institution Type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22399647"/>
        <c:axId val="2108271536"/>
      </c:barChart>
      <c:catAx>
        <c:axId val="22399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8271536"/>
        <c:crosses val="autoZero"/>
        <c:auto val="1"/>
        <c:lblAlgn val="ctr"/>
        <c:lblOffset val="100"/>
        <c:noMultiLvlLbl val="0"/>
      </c:catAx>
      <c:valAx>
        <c:axId val="21082715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399647"/>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B3C6DE-3CFE-4D1D-92F7-8D807072372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A22E0A38-FC79-4BDA-B558-5261F02C752D}">
      <dgm:prSet custT="1"/>
      <dgm:spPr/>
      <dgm:t>
        <a:bodyPr/>
        <a:lstStyle/>
        <a:p>
          <a:pPr marL="0" lvl="0" indent="0" algn="l" defTabSz="1155700">
            <a:lnSpc>
              <a:spcPct val="90000"/>
            </a:lnSpc>
            <a:spcBef>
              <a:spcPct val="0"/>
            </a:spcBef>
            <a:spcAft>
              <a:spcPct val="35000"/>
            </a:spcAft>
            <a:buNone/>
          </a:pPr>
          <a:r>
            <a:rPr lang="en-US" sz="2400" kern="1200" dirty="0">
              <a:solidFill>
                <a:prstClr val="black">
                  <a:hueOff val="0"/>
                  <a:satOff val="0"/>
                  <a:lumOff val="0"/>
                  <a:alphaOff val="0"/>
                </a:prstClr>
              </a:solidFill>
              <a:latin typeface="Calibri" panose="020F0502020204030204"/>
              <a:ea typeface="+mn-ea"/>
              <a:cs typeface="+mn-cs"/>
            </a:rPr>
            <a:t>At 80%, the field of librarianship is overwhelmingly white, comprised of middle-aged, middle-class females</a:t>
          </a:r>
          <a:r>
            <a:rPr lang="en-US" sz="2400" kern="1200" baseline="30000" dirty="0">
              <a:solidFill>
                <a:prstClr val="black">
                  <a:hueOff val="0"/>
                  <a:satOff val="0"/>
                  <a:lumOff val="0"/>
                  <a:alphaOff val="0"/>
                </a:prstClr>
              </a:solidFill>
              <a:latin typeface="Calibri" panose="020F0502020204030204"/>
              <a:ea typeface="+mn-ea"/>
              <a:cs typeface="+mn-cs"/>
            </a:rPr>
            <a:t>1</a:t>
          </a:r>
        </a:p>
      </dgm:t>
    </dgm:pt>
    <dgm:pt modelId="{F649DBD5-C8F7-4833-85DA-204713B13303}" type="parTrans" cxnId="{2FC5552A-2771-46A2-A9C4-9FA4E8976EE2}">
      <dgm:prSet/>
      <dgm:spPr/>
      <dgm:t>
        <a:bodyPr/>
        <a:lstStyle/>
        <a:p>
          <a:endParaRPr lang="en-US"/>
        </a:p>
      </dgm:t>
    </dgm:pt>
    <dgm:pt modelId="{698A7453-ABBC-4952-A918-EC8FD191BB6B}" type="sibTrans" cxnId="{2FC5552A-2771-46A2-A9C4-9FA4E8976EE2}">
      <dgm:prSet/>
      <dgm:spPr/>
      <dgm:t>
        <a:bodyPr/>
        <a:lstStyle/>
        <a:p>
          <a:endParaRPr lang="en-US"/>
        </a:p>
      </dgm:t>
    </dgm:pt>
    <dgm:pt modelId="{5F875218-8B38-4E77-8C18-D214F4282035}">
      <dgm:prSet custT="1"/>
      <dgm:spPr/>
      <dgm:t>
        <a:bodyPr/>
        <a:lstStyle/>
        <a:p>
          <a:pPr marL="0" lvl="0" indent="0" algn="l" defTabSz="1155700">
            <a:lnSpc>
              <a:spcPct val="90000"/>
            </a:lnSpc>
            <a:spcBef>
              <a:spcPct val="0"/>
            </a:spcBef>
            <a:spcAft>
              <a:spcPct val="35000"/>
            </a:spcAft>
            <a:buNone/>
          </a:pPr>
          <a:r>
            <a:rPr lang="en-US" sz="2400" kern="1200" dirty="0">
              <a:solidFill>
                <a:prstClr val="black">
                  <a:hueOff val="0"/>
                  <a:satOff val="0"/>
                  <a:lumOff val="0"/>
                  <a:alphaOff val="0"/>
                </a:prstClr>
              </a:solidFill>
              <a:latin typeface="Calibri" panose="020F0502020204030204"/>
              <a:ea typeface="+mn-ea"/>
              <a:cs typeface="+mn-cs"/>
            </a:rPr>
            <a:t>There is a gender and race imbalance within salary and leadership opportunities</a:t>
          </a:r>
          <a:r>
            <a:rPr lang="en-US" sz="2400" kern="1200" baseline="30000" dirty="0">
              <a:solidFill>
                <a:prstClr val="black">
                  <a:hueOff val="0"/>
                  <a:satOff val="0"/>
                  <a:lumOff val="0"/>
                  <a:alphaOff val="0"/>
                </a:prstClr>
              </a:solidFill>
              <a:latin typeface="Calibri" panose="020F0502020204030204"/>
              <a:ea typeface="+mn-ea"/>
              <a:cs typeface="+mn-cs"/>
            </a:rPr>
            <a:t>2</a:t>
          </a:r>
        </a:p>
      </dgm:t>
    </dgm:pt>
    <dgm:pt modelId="{3161ECD6-5900-47AC-962E-699DC0EEDA7D}" type="parTrans" cxnId="{94C0C690-8931-4B2D-8F80-26FF600E078A}">
      <dgm:prSet/>
      <dgm:spPr/>
      <dgm:t>
        <a:bodyPr/>
        <a:lstStyle/>
        <a:p>
          <a:endParaRPr lang="en-US"/>
        </a:p>
      </dgm:t>
    </dgm:pt>
    <dgm:pt modelId="{B221C635-299D-4103-A549-6124BF2FFC04}" type="sibTrans" cxnId="{94C0C690-8931-4B2D-8F80-26FF600E078A}">
      <dgm:prSet/>
      <dgm:spPr/>
      <dgm:t>
        <a:bodyPr/>
        <a:lstStyle/>
        <a:p>
          <a:endParaRPr lang="en-US"/>
        </a:p>
      </dgm:t>
    </dgm:pt>
    <dgm:pt modelId="{278F65DD-1672-4E2E-9080-29369C6D7A1B}">
      <dgm:prSet custT="1"/>
      <dgm:spPr/>
      <dgm:t>
        <a:bodyPr/>
        <a:lstStyle/>
        <a:p>
          <a:pPr marL="0" lvl="0" indent="0" algn="l" defTabSz="1155700">
            <a:lnSpc>
              <a:spcPct val="90000"/>
            </a:lnSpc>
            <a:spcBef>
              <a:spcPct val="0"/>
            </a:spcBef>
            <a:spcAft>
              <a:spcPct val="35000"/>
            </a:spcAft>
            <a:buNone/>
          </a:pPr>
          <a:r>
            <a:rPr lang="en-US" sz="2400" kern="1200" dirty="0">
              <a:solidFill>
                <a:prstClr val="black">
                  <a:hueOff val="0"/>
                  <a:satOff val="0"/>
                  <a:lumOff val="0"/>
                  <a:alphaOff val="0"/>
                </a:prstClr>
              </a:solidFill>
              <a:latin typeface="Calibri" panose="020F0502020204030204"/>
              <a:ea typeface="+mn-ea"/>
              <a:cs typeface="+mn-cs"/>
            </a:rPr>
            <a:t>Lack of diversity can impede our ability to support an increasingly diverse student and workforce population</a:t>
          </a:r>
          <a:r>
            <a:rPr lang="en-US" sz="2400" kern="1200" baseline="30000" dirty="0">
              <a:solidFill>
                <a:prstClr val="black">
                  <a:hueOff val="0"/>
                  <a:satOff val="0"/>
                  <a:lumOff val="0"/>
                  <a:alphaOff val="0"/>
                </a:prstClr>
              </a:solidFill>
              <a:latin typeface="Calibri" panose="020F0502020204030204"/>
              <a:ea typeface="+mn-ea"/>
              <a:cs typeface="+mn-cs"/>
            </a:rPr>
            <a:t>4</a:t>
          </a:r>
        </a:p>
      </dgm:t>
    </dgm:pt>
    <dgm:pt modelId="{C9097920-6BB1-43EF-B351-5BB2692DFAF2}" type="sibTrans" cxnId="{51E61210-2E4C-4A6F-8D2B-A63AD2645866}">
      <dgm:prSet/>
      <dgm:spPr/>
      <dgm:t>
        <a:bodyPr/>
        <a:lstStyle/>
        <a:p>
          <a:endParaRPr lang="en-US"/>
        </a:p>
      </dgm:t>
    </dgm:pt>
    <dgm:pt modelId="{4AD66A25-D533-456F-8B05-3590E0C93D2D}" type="parTrans" cxnId="{51E61210-2E4C-4A6F-8D2B-A63AD2645866}">
      <dgm:prSet/>
      <dgm:spPr/>
      <dgm:t>
        <a:bodyPr/>
        <a:lstStyle/>
        <a:p>
          <a:endParaRPr lang="en-US"/>
        </a:p>
      </dgm:t>
    </dgm:pt>
    <dgm:pt modelId="{34C86486-8BF4-4D4D-BA47-CC267E478922}">
      <dgm:prSet custT="1"/>
      <dgm:spPr/>
      <dgm:t>
        <a:bodyPr/>
        <a:lstStyle/>
        <a:p>
          <a:pPr marL="0" lvl="0" indent="0" algn="l" defTabSz="1155700">
            <a:lnSpc>
              <a:spcPct val="90000"/>
            </a:lnSpc>
            <a:spcBef>
              <a:spcPct val="0"/>
            </a:spcBef>
            <a:spcAft>
              <a:spcPct val="35000"/>
            </a:spcAft>
            <a:buNone/>
          </a:pPr>
          <a:r>
            <a:rPr lang="en-US" sz="2400" kern="1200" dirty="0">
              <a:solidFill>
                <a:prstClr val="black">
                  <a:hueOff val="0"/>
                  <a:satOff val="0"/>
                  <a:lumOff val="0"/>
                  <a:alphaOff val="0"/>
                </a:prstClr>
              </a:solidFill>
              <a:latin typeface="Calibri" panose="020F0502020204030204"/>
              <a:ea typeface="+mn-ea"/>
              <a:cs typeface="+mn-cs"/>
            </a:rPr>
            <a:t>Systemic issues of a dominant narrative pervades libraries and academia</a:t>
          </a:r>
        </a:p>
      </dgm:t>
    </dgm:pt>
    <dgm:pt modelId="{C9C5DF0A-A9DD-4EEE-B0A7-496966F5DD4F}" type="sibTrans" cxnId="{C35470FA-EFC6-4736-976E-1AA03B6E86CB}">
      <dgm:prSet/>
      <dgm:spPr/>
      <dgm:t>
        <a:bodyPr/>
        <a:lstStyle/>
        <a:p>
          <a:endParaRPr lang="en-US"/>
        </a:p>
      </dgm:t>
    </dgm:pt>
    <dgm:pt modelId="{A7A4E430-41F6-4429-9639-46527E0EC929}" type="parTrans" cxnId="{C35470FA-EFC6-4736-976E-1AA03B6E86CB}">
      <dgm:prSet/>
      <dgm:spPr/>
      <dgm:t>
        <a:bodyPr/>
        <a:lstStyle/>
        <a:p>
          <a:endParaRPr lang="en-US"/>
        </a:p>
      </dgm:t>
    </dgm:pt>
    <dgm:pt modelId="{FFD2F345-1997-4542-8E16-9F7BCF050A06}">
      <dgm:prSet custT="1"/>
      <dgm:spPr/>
      <dgm:t>
        <a:bodyPr/>
        <a:lstStyle/>
        <a:p>
          <a:pPr marL="0" lvl="0" indent="0" algn="l" defTabSz="1155700">
            <a:lnSpc>
              <a:spcPct val="90000"/>
            </a:lnSpc>
            <a:spcBef>
              <a:spcPct val="0"/>
            </a:spcBef>
            <a:spcAft>
              <a:spcPct val="35000"/>
            </a:spcAft>
            <a:buNone/>
          </a:pPr>
          <a:r>
            <a:rPr lang="en-US" sz="2400" kern="1200" dirty="0">
              <a:solidFill>
                <a:prstClr val="black">
                  <a:hueOff val="0"/>
                  <a:satOff val="0"/>
                  <a:lumOff val="0"/>
                  <a:alphaOff val="0"/>
                </a:prstClr>
              </a:solidFill>
              <a:latin typeface="Calibri" panose="020F0502020204030204"/>
              <a:ea typeface="+mn-ea"/>
              <a:cs typeface="+mn-cs"/>
            </a:rPr>
            <a:t>There is difficulty attracting and retaining librarians and staff from culturally marginalized groups</a:t>
          </a:r>
          <a:r>
            <a:rPr lang="en-US" sz="2400" kern="1200" baseline="30000" dirty="0">
              <a:solidFill>
                <a:prstClr val="black">
                  <a:hueOff val="0"/>
                  <a:satOff val="0"/>
                  <a:lumOff val="0"/>
                  <a:alphaOff val="0"/>
                </a:prstClr>
              </a:solidFill>
              <a:latin typeface="Calibri" panose="020F0502020204030204"/>
              <a:ea typeface="+mn-ea"/>
              <a:cs typeface="+mn-cs"/>
            </a:rPr>
            <a:t>3</a:t>
          </a:r>
          <a:endParaRPr lang="en-US" sz="2400" kern="1200" dirty="0">
            <a:solidFill>
              <a:prstClr val="black">
                <a:hueOff val="0"/>
                <a:satOff val="0"/>
                <a:lumOff val="0"/>
                <a:alphaOff val="0"/>
              </a:prstClr>
            </a:solidFill>
            <a:latin typeface="Calibri" panose="020F0502020204030204"/>
            <a:ea typeface="+mn-ea"/>
            <a:cs typeface="+mn-cs"/>
          </a:endParaRPr>
        </a:p>
      </dgm:t>
    </dgm:pt>
    <dgm:pt modelId="{86F20FCF-64D5-4151-9C37-240A216DAA78}" type="parTrans" cxnId="{9C9181D8-1AD5-4E66-AA21-7D3488AD4511}">
      <dgm:prSet/>
      <dgm:spPr/>
      <dgm:t>
        <a:bodyPr/>
        <a:lstStyle/>
        <a:p>
          <a:endParaRPr lang="en-US"/>
        </a:p>
      </dgm:t>
    </dgm:pt>
    <dgm:pt modelId="{3D459A1B-C397-4AFC-9B16-54F394CD4C4B}" type="sibTrans" cxnId="{9C9181D8-1AD5-4E66-AA21-7D3488AD4511}">
      <dgm:prSet/>
      <dgm:spPr/>
      <dgm:t>
        <a:bodyPr/>
        <a:lstStyle/>
        <a:p>
          <a:endParaRPr lang="en-US"/>
        </a:p>
      </dgm:t>
    </dgm:pt>
    <dgm:pt modelId="{91438CF2-373D-B348-AF07-EB29D43998B7}" type="pres">
      <dgm:prSet presAssocID="{AFB3C6DE-3CFE-4D1D-92F7-8D807072372E}" presName="vert0" presStyleCnt="0">
        <dgm:presLayoutVars>
          <dgm:dir/>
          <dgm:animOne val="branch"/>
          <dgm:animLvl val="lvl"/>
        </dgm:presLayoutVars>
      </dgm:prSet>
      <dgm:spPr/>
    </dgm:pt>
    <dgm:pt modelId="{3765C777-607B-0C40-A82F-BD7BBFDD2B96}" type="pres">
      <dgm:prSet presAssocID="{34C86486-8BF4-4D4D-BA47-CC267E478922}" presName="thickLine" presStyleLbl="alignNode1" presStyleIdx="0" presStyleCnt="5"/>
      <dgm:spPr/>
    </dgm:pt>
    <dgm:pt modelId="{CAEEB454-47F1-4F4C-B315-68788D7998A8}" type="pres">
      <dgm:prSet presAssocID="{34C86486-8BF4-4D4D-BA47-CC267E478922}" presName="horz1" presStyleCnt="0"/>
      <dgm:spPr/>
    </dgm:pt>
    <dgm:pt modelId="{3A666428-EC9A-2E45-B4F6-9FE80BC003C2}" type="pres">
      <dgm:prSet presAssocID="{34C86486-8BF4-4D4D-BA47-CC267E478922}" presName="tx1" presStyleLbl="revTx" presStyleIdx="0" presStyleCnt="5" custScaleX="94800" custScaleY="75059"/>
      <dgm:spPr/>
    </dgm:pt>
    <dgm:pt modelId="{2EEA27BD-5667-944A-B770-F98C56BBBB00}" type="pres">
      <dgm:prSet presAssocID="{34C86486-8BF4-4D4D-BA47-CC267E478922}" presName="vert1" presStyleCnt="0"/>
      <dgm:spPr/>
    </dgm:pt>
    <dgm:pt modelId="{B2DFB3AB-4519-754F-A1A5-2CE194FB77EC}" type="pres">
      <dgm:prSet presAssocID="{A22E0A38-FC79-4BDA-B558-5261F02C752D}" presName="thickLine" presStyleLbl="alignNode1" presStyleIdx="1" presStyleCnt="5"/>
      <dgm:spPr/>
    </dgm:pt>
    <dgm:pt modelId="{CE498D83-DDEB-7643-B9D8-F69147B59EA7}" type="pres">
      <dgm:prSet presAssocID="{A22E0A38-FC79-4BDA-B558-5261F02C752D}" presName="horz1" presStyleCnt="0"/>
      <dgm:spPr/>
    </dgm:pt>
    <dgm:pt modelId="{1FA981E5-0B49-3640-B622-6E117ED8E654}" type="pres">
      <dgm:prSet presAssocID="{A22E0A38-FC79-4BDA-B558-5261F02C752D}" presName="tx1" presStyleLbl="revTx" presStyleIdx="1" presStyleCnt="5" custScaleY="89541"/>
      <dgm:spPr/>
    </dgm:pt>
    <dgm:pt modelId="{DB4390ED-A75D-464C-92D8-820D864F9361}" type="pres">
      <dgm:prSet presAssocID="{A22E0A38-FC79-4BDA-B558-5261F02C752D}" presName="vert1" presStyleCnt="0"/>
      <dgm:spPr/>
    </dgm:pt>
    <dgm:pt modelId="{67794477-F973-5D44-8C54-6F09750B31D2}" type="pres">
      <dgm:prSet presAssocID="{5F875218-8B38-4E77-8C18-D214F4282035}" presName="thickLine" presStyleLbl="alignNode1" presStyleIdx="2" presStyleCnt="5" custLinFactNeighborX="123" custLinFactNeighborY="-13381"/>
      <dgm:spPr/>
    </dgm:pt>
    <dgm:pt modelId="{8D172C73-8EDA-284D-B759-4920BB0F0DD2}" type="pres">
      <dgm:prSet presAssocID="{5F875218-8B38-4E77-8C18-D214F4282035}" presName="horz1" presStyleCnt="0"/>
      <dgm:spPr/>
    </dgm:pt>
    <dgm:pt modelId="{CECB1586-65E4-E849-9AC5-B94FD6903702}" type="pres">
      <dgm:prSet presAssocID="{5F875218-8B38-4E77-8C18-D214F4282035}" presName="tx1" presStyleLbl="revTx" presStyleIdx="2" presStyleCnt="5" custScaleX="94800" custScaleY="75148"/>
      <dgm:spPr/>
    </dgm:pt>
    <dgm:pt modelId="{D142A9CA-B005-B44A-AB60-E49BA42A6754}" type="pres">
      <dgm:prSet presAssocID="{5F875218-8B38-4E77-8C18-D214F4282035}" presName="vert1" presStyleCnt="0"/>
      <dgm:spPr/>
    </dgm:pt>
    <dgm:pt modelId="{E5AAB7D6-26F8-42A1-9468-44D8930D164B}" type="pres">
      <dgm:prSet presAssocID="{FFD2F345-1997-4542-8E16-9F7BCF050A06}" presName="thickLine" presStyleLbl="alignNode1" presStyleIdx="3" presStyleCnt="5"/>
      <dgm:spPr/>
    </dgm:pt>
    <dgm:pt modelId="{1CA3E509-0662-4B91-8488-6113B330B4D0}" type="pres">
      <dgm:prSet presAssocID="{FFD2F345-1997-4542-8E16-9F7BCF050A06}" presName="horz1" presStyleCnt="0"/>
      <dgm:spPr/>
    </dgm:pt>
    <dgm:pt modelId="{5B18FB80-46BA-4330-B2C7-D61FF104A54B}" type="pres">
      <dgm:prSet presAssocID="{FFD2F345-1997-4542-8E16-9F7BCF050A06}" presName="tx1" presStyleLbl="revTx" presStyleIdx="3" presStyleCnt="5" custScaleX="94800" custScaleY="78222"/>
      <dgm:spPr/>
    </dgm:pt>
    <dgm:pt modelId="{4842F4AB-DD4E-400A-8E4F-C289911F68A0}" type="pres">
      <dgm:prSet presAssocID="{FFD2F345-1997-4542-8E16-9F7BCF050A06}" presName="vert1" presStyleCnt="0"/>
      <dgm:spPr/>
    </dgm:pt>
    <dgm:pt modelId="{BCADC6B7-CFCB-1644-8339-F25AFD800A05}" type="pres">
      <dgm:prSet presAssocID="{278F65DD-1672-4E2E-9080-29369C6D7A1B}" presName="thickLine" presStyleLbl="alignNode1" presStyleIdx="4" presStyleCnt="5"/>
      <dgm:spPr/>
    </dgm:pt>
    <dgm:pt modelId="{AA445968-4D76-5A46-96C5-885075FF17E1}" type="pres">
      <dgm:prSet presAssocID="{278F65DD-1672-4E2E-9080-29369C6D7A1B}" presName="horz1" presStyleCnt="0"/>
      <dgm:spPr/>
    </dgm:pt>
    <dgm:pt modelId="{39303C88-5302-B744-BD11-409516708104}" type="pres">
      <dgm:prSet presAssocID="{278F65DD-1672-4E2E-9080-29369C6D7A1B}" presName="tx1" presStyleLbl="revTx" presStyleIdx="4" presStyleCnt="5" custScaleY="91581"/>
      <dgm:spPr/>
    </dgm:pt>
    <dgm:pt modelId="{5019B65E-E000-E046-A230-446384C1118B}" type="pres">
      <dgm:prSet presAssocID="{278F65DD-1672-4E2E-9080-29369C6D7A1B}" presName="vert1" presStyleCnt="0"/>
      <dgm:spPr/>
    </dgm:pt>
  </dgm:ptLst>
  <dgm:cxnLst>
    <dgm:cxn modelId="{51E61210-2E4C-4A6F-8D2B-A63AD2645866}" srcId="{AFB3C6DE-3CFE-4D1D-92F7-8D807072372E}" destId="{278F65DD-1672-4E2E-9080-29369C6D7A1B}" srcOrd="4" destOrd="0" parTransId="{4AD66A25-D533-456F-8B05-3590E0C93D2D}" sibTransId="{C9097920-6BB1-43EF-B351-5BB2692DFAF2}"/>
    <dgm:cxn modelId="{2FC5552A-2771-46A2-A9C4-9FA4E8976EE2}" srcId="{AFB3C6DE-3CFE-4D1D-92F7-8D807072372E}" destId="{A22E0A38-FC79-4BDA-B558-5261F02C752D}" srcOrd="1" destOrd="0" parTransId="{F649DBD5-C8F7-4833-85DA-204713B13303}" sibTransId="{698A7453-ABBC-4952-A918-EC8FD191BB6B}"/>
    <dgm:cxn modelId="{8062E466-7D6C-F24C-8DEB-13EA9FD37AE2}" type="presOf" srcId="{A22E0A38-FC79-4BDA-B558-5261F02C752D}" destId="{1FA981E5-0B49-3640-B622-6E117ED8E654}" srcOrd="0" destOrd="0" presId="urn:microsoft.com/office/officeart/2008/layout/LinedList"/>
    <dgm:cxn modelId="{ECBC106A-4DD7-0545-8444-3933CE36E072}" type="presOf" srcId="{34C86486-8BF4-4D4D-BA47-CC267E478922}" destId="{3A666428-EC9A-2E45-B4F6-9FE80BC003C2}" srcOrd="0" destOrd="0" presId="urn:microsoft.com/office/officeart/2008/layout/LinedList"/>
    <dgm:cxn modelId="{94C0C690-8931-4B2D-8F80-26FF600E078A}" srcId="{AFB3C6DE-3CFE-4D1D-92F7-8D807072372E}" destId="{5F875218-8B38-4E77-8C18-D214F4282035}" srcOrd="2" destOrd="0" parTransId="{3161ECD6-5900-47AC-962E-699DC0EEDA7D}" sibTransId="{B221C635-299D-4103-A549-6124BF2FFC04}"/>
    <dgm:cxn modelId="{578A14C0-7CF6-FA45-B701-7DFD334A6E14}" type="presOf" srcId="{278F65DD-1672-4E2E-9080-29369C6D7A1B}" destId="{39303C88-5302-B744-BD11-409516708104}" srcOrd="0" destOrd="0" presId="urn:microsoft.com/office/officeart/2008/layout/LinedList"/>
    <dgm:cxn modelId="{1DC4A5CB-85D2-2940-B957-2CDEE188A151}" type="presOf" srcId="{AFB3C6DE-3CFE-4D1D-92F7-8D807072372E}" destId="{91438CF2-373D-B348-AF07-EB29D43998B7}" srcOrd="0" destOrd="0" presId="urn:microsoft.com/office/officeart/2008/layout/LinedList"/>
    <dgm:cxn modelId="{9C9181D8-1AD5-4E66-AA21-7D3488AD4511}" srcId="{AFB3C6DE-3CFE-4D1D-92F7-8D807072372E}" destId="{FFD2F345-1997-4542-8E16-9F7BCF050A06}" srcOrd="3" destOrd="0" parTransId="{86F20FCF-64D5-4151-9C37-240A216DAA78}" sibTransId="{3D459A1B-C397-4AFC-9B16-54F394CD4C4B}"/>
    <dgm:cxn modelId="{5AB9FFE3-9472-0E44-9B14-A3B8DCC6D733}" type="presOf" srcId="{5F875218-8B38-4E77-8C18-D214F4282035}" destId="{CECB1586-65E4-E849-9AC5-B94FD6903702}" srcOrd="0" destOrd="0" presId="urn:microsoft.com/office/officeart/2008/layout/LinedList"/>
    <dgm:cxn modelId="{C35470FA-EFC6-4736-976E-1AA03B6E86CB}" srcId="{AFB3C6DE-3CFE-4D1D-92F7-8D807072372E}" destId="{34C86486-8BF4-4D4D-BA47-CC267E478922}" srcOrd="0" destOrd="0" parTransId="{A7A4E430-41F6-4429-9639-46527E0EC929}" sibTransId="{C9C5DF0A-A9DD-4EEE-B0A7-496966F5DD4F}"/>
    <dgm:cxn modelId="{7F4C14FB-E7F7-437D-A555-E9DCE5766A9C}" type="presOf" srcId="{FFD2F345-1997-4542-8E16-9F7BCF050A06}" destId="{5B18FB80-46BA-4330-B2C7-D61FF104A54B}" srcOrd="0" destOrd="0" presId="urn:microsoft.com/office/officeart/2008/layout/LinedList"/>
    <dgm:cxn modelId="{759A6DB6-2D65-8248-98A0-6268741BA5B9}" type="presParOf" srcId="{91438CF2-373D-B348-AF07-EB29D43998B7}" destId="{3765C777-607B-0C40-A82F-BD7BBFDD2B96}" srcOrd="0" destOrd="0" presId="urn:microsoft.com/office/officeart/2008/layout/LinedList"/>
    <dgm:cxn modelId="{A12B4398-45EC-8D4A-9309-BD011649802C}" type="presParOf" srcId="{91438CF2-373D-B348-AF07-EB29D43998B7}" destId="{CAEEB454-47F1-4F4C-B315-68788D7998A8}" srcOrd="1" destOrd="0" presId="urn:microsoft.com/office/officeart/2008/layout/LinedList"/>
    <dgm:cxn modelId="{A5B1B562-65B8-754F-853D-7607655C2465}" type="presParOf" srcId="{CAEEB454-47F1-4F4C-B315-68788D7998A8}" destId="{3A666428-EC9A-2E45-B4F6-9FE80BC003C2}" srcOrd="0" destOrd="0" presId="urn:microsoft.com/office/officeart/2008/layout/LinedList"/>
    <dgm:cxn modelId="{C12FBC48-7371-8D4D-8EB8-E491BB2F5C22}" type="presParOf" srcId="{CAEEB454-47F1-4F4C-B315-68788D7998A8}" destId="{2EEA27BD-5667-944A-B770-F98C56BBBB00}" srcOrd="1" destOrd="0" presId="urn:microsoft.com/office/officeart/2008/layout/LinedList"/>
    <dgm:cxn modelId="{CAA5B201-4B15-9445-8C8A-0002DF308C5F}" type="presParOf" srcId="{91438CF2-373D-B348-AF07-EB29D43998B7}" destId="{B2DFB3AB-4519-754F-A1A5-2CE194FB77EC}" srcOrd="2" destOrd="0" presId="urn:microsoft.com/office/officeart/2008/layout/LinedList"/>
    <dgm:cxn modelId="{605B7D7B-7715-2340-8DFA-722B80BEF0C6}" type="presParOf" srcId="{91438CF2-373D-B348-AF07-EB29D43998B7}" destId="{CE498D83-DDEB-7643-B9D8-F69147B59EA7}" srcOrd="3" destOrd="0" presId="urn:microsoft.com/office/officeart/2008/layout/LinedList"/>
    <dgm:cxn modelId="{DF249A3B-DE91-A94B-9C78-F7E319ABB1CC}" type="presParOf" srcId="{CE498D83-DDEB-7643-B9D8-F69147B59EA7}" destId="{1FA981E5-0B49-3640-B622-6E117ED8E654}" srcOrd="0" destOrd="0" presId="urn:microsoft.com/office/officeart/2008/layout/LinedList"/>
    <dgm:cxn modelId="{B0495A5F-70BF-B845-99FC-FBF372868F2E}" type="presParOf" srcId="{CE498D83-DDEB-7643-B9D8-F69147B59EA7}" destId="{DB4390ED-A75D-464C-92D8-820D864F9361}" srcOrd="1" destOrd="0" presId="urn:microsoft.com/office/officeart/2008/layout/LinedList"/>
    <dgm:cxn modelId="{1EAB7563-11FD-E143-B54B-488044EF0566}" type="presParOf" srcId="{91438CF2-373D-B348-AF07-EB29D43998B7}" destId="{67794477-F973-5D44-8C54-6F09750B31D2}" srcOrd="4" destOrd="0" presId="urn:microsoft.com/office/officeart/2008/layout/LinedList"/>
    <dgm:cxn modelId="{B5C1CB1B-F287-6647-ACF4-F33F98DBE2F7}" type="presParOf" srcId="{91438CF2-373D-B348-AF07-EB29D43998B7}" destId="{8D172C73-8EDA-284D-B759-4920BB0F0DD2}" srcOrd="5" destOrd="0" presId="urn:microsoft.com/office/officeart/2008/layout/LinedList"/>
    <dgm:cxn modelId="{C82B5ED6-6AED-E048-A340-A354526E756B}" type="presParOf" srcId="{8D172C73-8EDA-284D-B759-4920BB0F0DD2}" destId="{CECB1586-65E4-E849-9AC5-B94FD6903702}" srcOrd="0" destOrd="0" presId="urn:microsoft.com/office/officeart/2008/layout/LinedList"/>
    <dgm:cxn modelId="{B415368E-991F-0448-8990-C9CDF1B70DF5}" type="presParOf" srcId="{8D172C73-8EDA-284D-B759-4920BB0F0DD2}" destId="{D142A9CA-B005-B44A-AB60-E49BA42A6754}" srcOrd="1" destOrd="0" presId="urn:microsoft.com/office/officeart/2008/layout/LinedList"/>
    <dgm:cxn modelId="{4A783594-DA2E-491A-9A9C-BFC4CE35E093}" type="presParOf" srcId="{91438CF2-373D-B348-AF07-EB29D43998B7}" destId="{E5AAB7D6-26F8-42A1-9468-44D8930D164B}" srcOrd="6" destOrd="0" presId="urn:microsoft.com/office/officeart/2008/layout/LinedList"/>
    <dgm:cxn modelId="{1CC3E451-87B0-438C-8792-8F24E81AD4AC}" type="presParOf" srcId="{91438CF2-373D-B348-AF07-EB29D43998B7}" destId="{1CA3E509-0662-4B91-8488-6113B330B4D0}" srcOrd="7" destOrd="0" presId="urn:microsoft.com/office/officeart/2008/layout/LinedList"/>
    <dgm:cxn modelId="{95717F3D-F54C-4EC2-8E94-6DB6A1B92DFE}" type="presParOf" srcId="{1CA3E509-0662-4B91-8488-6113B330B4D0}" destId="{5B18FB80-46BA-4330-B2C7-D61FF104A54B}" srcOrd="0" destOrd="0" presId="urn:microsoft.com/office/officeart/2008/layout/LinedList"/>
    <dgm:cxn modelId="{6B4C10C0-D0EB-49E5-BDD9-4E300A8E0925}" type="presParOf" srcId="{1CA3E509-0662-4B91-8488-6113B330B4D0}" destId="{4842F4AB-DD4E-400A-8E4F-C289911F68A0}" srcOrd="1" destOrd="0" presId="urn:microsoft.com/office/officeart/2008/layout/LinedList"/>
    <dgm:cxn modelId="{CBAD4DEB-A328-D846-9813-050E8276FE2F}" type="presParOf" srcId="{91438CF2-373D-B348-AF07-EB29D43998B7}" destId="{BCADC6B7-CFCB-1644-8339-F25AFD800A05}" srcOrd="8" destOrd="0" presId="urn:microsoft.com/office/officeart/2008/layout/LinedList"/>
    <dgm:cxn modelId="{2F9DC343-BF99-1F4D-895E-21FB583EA3FB}" type="presParOf" srcId="{91438CF2-373D-B348-AF07-EB29D43998B7}" destId="{AA445968-4D76-5A46-96C5-885075FF17E1}" srcOrd="9" destOrd="0" presId="urn:microsoft.com/office/officeart/2008/layout/LinedList"/>
    <dgm:cxn modelId="{3576C704-5375-0F41-90F7-5FBFBC8CD2D7}" type="presParOf" srcId="{AA445968-4D76-5A46-96C5-885075FF17E1}" destId="{39303C88-5302-B744-BD11-409516708104}" srcOrd="0" destOrd="0" presId="urn:microsoft.com/office/officeart/2008/layout/LinedList"/>
    <dgm:cxn modelId="{3806FCF0-F2AB-4946-A107-5693EA66E509}" type="presParOf" srcId="{AA445968-4D76-5A46-96C5-885075FF17E1}" destId="{5019B65E-E000-E046-A230-446384C1118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5C777-607B-0C40-A82F-BD7BBFDD2B96}">
      <dsp:nvSpPr>
        <dsp:cNvPr id="0" name=""/>
        <dsp:cNvSpPr/>
      </dsp:nvSpPr>
      <dsp:spPr>
        <a:xfrm>
          <a:off x="0" y="303"/>
          <a:ext cx="724832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666428-EC9A-2E45-B4F6-9FE80BC003C2}">
      <dsp:nvSpPr>
        <dsp:cNvPr id="0" name=""/>
        <dsp:cNvSpPr/>
      </dsp:nvSpPr>
      <dsp:spPr>
        <a:xfrm>
          <a:off x="0" y="303"/>
          <a:ext cx="6871413" cy="928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155700">
            <a:lnSpc>
              <a:spcPct val="90000"/>
            </a:lnSpc>
            <a:spcBef>
              <a:spcPct val="0"/>
            </a:spcBef>
            <a:spcAft>
              <a:spcPct val="35000"/>
            </a:spcAft>
            <a:buNone/>
          </a:pPr>
          <a:r>
            <a:rPr lang="en-US" sz="2400" kern="1200" dirty="0">
              <a:solidFill>
                <a:prstClr val="black">
                  <a:hueOff val="0"/>
                  <a:satOff val="0"/>
                  <a:lumOff val="0"/>
                  <a:alphaOff val="0"/>
                </a:prstClr>
              </a:solidFill>
              <a:latin typeface="Calibri" panose="020F0502020204030204"/>
              <a:ea typeface="+mn-ea"/>
              <a:cs typeface="+mn-cs"/>
            </a:rPr>
            <a:t>Systemic issues of a dominant narrative pervades libraries and academia</a:t>
          </a:r>
        </a:p>
      </dsp:txBody>
      <dsp:txXfrm>
        <a:off x="0" y="303"/>
        <a:ext cx="6871413" cy="928289"/>
      </dsp:txXfrm>
    </dsp:sp>
    <dsp:sp modelId="{B2DFB3AB-4519-754F-A1A5-2CE194FB77EC}">
      <dsp:nvSpPr>
        <dsp:cNvPr id="0" name=""/>
        <dsp:cNvSpPr/>
      </dsp:nvSpPr>
      <dsp:spPr>
        <a:xfrm>
          <a:off x="0" y="928592"/>
          <a:ext cx="7248326"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A981E5-0B49-3640-B622-6E117ED8E654}">
      <dsp:nvSpPr>
        <dsp:cNvPr id="0" name=""/>
        <dsp:cNvSpPr/>
      </dsp:nvSpPr>
      <dsp:spPr>
        <a:xfrm>
          <a:off x="0" y="928592"/>
          <a:ext cx="7248326" cy="1107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155700">
            <a:lnSpc>
              <a:spcPct val="90000"/>
            </a:lnSpc>
            <a:spcBef>
              <a:spcPct val="0"/>
            </a:spcBef>
            <a:spcAft>
              <a:spcPct val="35000"/>
            </a:spcAft>
            <a:buNone/>
          </a:pPr>
          <a:r>
            <a:rPr lang="en-US" sz="2400" kern="1200" dirty="0">
              <a:solidFill>
                <a:prstClr val="black">
                  <a:hueOff val="0"/>
                  <a:satOff val="0"/>
                  <a:lumOff val="0"/>
                  <a:alphaOff val="0"/>
                </a:prstClr>
              </a:solidFill>
              <a:latin typeface="Calibri" panose="020F0502020204030204"/>
              <a:ea typeface="+mn-ea"/>
              <a:cs typeface="+mn-cs"/>
            </a:rPr>
            <a:t>At 80%, the field of librarianship is overwhelmingly white, comprised of middle-aged, middle-class females</a:t>
          </a:r>
          <a:r>
            <a:rPr lang="en-US" sz="2400" kern="1200" baseline="30000" dirty="0">
              <a:solidFill>
                <a:prstClr val="black">
                  <a:hueOff val="0"/>
                  <a:satOff val="0"/>
                  <a:lumOff val="0"/>
                  <a:alphaOff val="0"/>
                </a:prstClr>
              </a:solidFill>
              <a:latin typeface="Calibri" panose="020F0502020204030204"/>
              <a:ea typeface="+mn-ea"/>
              <a:cs typeface="+mn-cs"/>
            </a:rPr>
            <a:t>1</a:t>
          </a:r>
        </a:p>
      </dsp:txBody>
      <dsp:txXfrm>
        <a:off x="0" y="928592"/>
        <a:ext cx="7248326" cy="1107394"/>
      </dsp:txXfrm>
    </dsp:sp>
    <dsp:sp modelId="{67794477-F973-5D44-8C54-6F09750B31D2}">
      <dsp:nvSpPr>
        <dsp:cNvPr id="0" name=""/>
        <dsp:cNvSpPr/>
      </dsp:nvSpPr>
      <dsp:spPr>
        <a:xfrm>
          <a:off x="0" y="1911625"/>
          <a:ext cx="7248326"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CB1586-65E4-E849-9AC5-B94FD6903702}">
      <dsp:nvSpPr>
        <dsp:cNvPr id="0" name=""/>
        <dsp:cNvSpPr/>
      </dsp:nvSpPr>
      <dsp:spPr>
        <a:xfrm>
          <a:off x="0" y="2035986"/>
          <a:ext cx="6871413" cy="929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155700">
            <a:lnSpc>
              <a:spcPct val="90000"/>
            </a:lnSpc>
            <a:spcBef>
              <a:spcPct val="0"/>
            </a:spcBef>
            <a:spcAft>
              <a:spcPct val="35000"/>
            </a:spcAft>
            <a:buNone/>
          </a:pPr>
          <a:r>
            <a:rPr lang="en-US" sz="2400" kern="1200" dirty="0">
              <a:solidFill>
                <a:prstClr val="black">
                  <a:hueOff val="0"/>
                  <a:satOff val="0"/>
                  <a:lumOff val="0"/>
                  <a:alphaOff val="0"/>
                </a:prstClr>
              </a:solidFill>
              <a:latin typeface="Calibri" panose="020F0502020204030204"/>
              <a:ea typeface="+mn-ea"/>
              <a:cs typeface="+mn-cs"/>
            </a:rPr>
            <a:t>There is a gender and race imbalance within salary and leadership opportunities</a:t>
          </a:r>
          <a:r>
            <a:rPr lang="en-US" sz="2400" kern="1200" baseline="30000" dirty="0">
              <a:solidFill>
                <a:prstClr val="black">
                  <a:hueOff val="0"/>
                  <a:satOff val="0"/>
                  <a:lumOff val="0"/>
                  <a:alphaOff val="0"/>
                </a:prstClr>
              </a:solidFill>
              <a:latin typeface="Calibri" panose="020F0502020204030204"/>
              <a:ea typeface="+mn-ea"/>
              <a:cs typeface="+mn-cs"/>
            </a:rPr>
            <a:t>2</a:t>
          </a:r>
        </a:p>
      </dsp:txBody>
      <dsp:txXfrm>
        <a:off x="0" y="2035986"/>
        <a:ext cx="6871413" cy="929389"/>
      </dsp:txXfrm>
    </dsp:sp>
    <dsp:sp modelId="{E5AAB7D6-26F8-42A1-9468-44D8930D164B}">
      <dsp:nvSpPr>
        <dsp:cNvPr id="0" name=""/>
        <dsp:cNvSpPr/>
      </dsp:nvSpPr>
      <dsp:spPr>
        <a:xfrm>
          <a:off x="0" y="2965376"/>
          <a:ext cx="7248326"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18FB80-46BA-4330-B2C7-D61FF104A54B}">
      <dsp:nvSpPr>
        <dsp:cNvPr id="0" name=""/>
        <dsp:cNvSpPr/>
      </dsp:nvSpPr>
      <dsp:spPr>
        <a:xfrm>
          <a:off x="0" y="2965376"/>
          <a:ext cx="6871413" cy="967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155700">
            <a:lnSpc>
              <a:spcPct val="90000"/>
            </a:lnSpc>
            <a:spcBef>
              <a:spcPct val="0"/>
            </a:spcBef>
            <a:spcAft>
              <a:spcPct val="35000"/>
            </a:spcAft>
            <a:buNone/>
          </a:pPr>
          <a:r>
            <a:rPr lang="en-US" sz="2400" kern="1200" dirty="0">
              <a:solidFill>
                <a:prstClr val="black">
                  <a:hueOff val="0"/>
                  <a:satOff val="0"/>
                  <a:lumOff val="0"/>
                  <a:alphaOff val="0"/>
                </a:prstClr>
              </a:solidFill>
              <a:latin typeface="Calibri" panose="020F0502020204030204"/>
              <a:ea typeface="+mn-ea"/>
              <a:cs typeface="+mn-cs"/>
            </a:rPr>
            <a:t>There is difficulty attracting and retaining librarians and staff from culturally marginalized groups</a:t>
          </a:r>
          <a:r>
            <a:rPr lang="en-US" sz="2400" kern="1200" baseline="30000" dirty="0">
              <a:solidFill>
                <a:prstClr val="black">
                  <a:hueOff val="0"/>
                  <a:satOff val="0"/>
                  <a:lumOff val="0"/>
                  <a:alphaOff val="0"/>
                </a:prstClr>
              </a:solidFill>
              <a:latin typeface="Calibri" panose="020F0502020204030204"/>
              <a:ea typeface="+mn-ea"/>
              <a:cs typeface="+mn-cs"/>
            </a:rPr>
            <a:t>3</a:t>
          </a:r>
          <a:endParaRPr lang="en-US" sz="2400" kern="1200" dirty="0">
            <a:solidFill>
              <a:prstClr val="black">
                <a:hueOff val="0"/>
                <a:satOff val="0"/>
                <a:lumOff val="0"/>
                <a:alphaOff val="0"/>
              </a:prstClr>
            </a:solidFill>
            <a:latin typeface="Calibri" panose="020F0502020204030204"/>
            <a:ea typeface="+mn-ea"/>
            <a:cs typeface="+mn-cs"/>
          </a:endParaRPr>
        </a:p>
      </dsp:txBody>
      <dsp:txXfrm>
        <a:off x="0" y="2965376"/>
        <a:ext cx="6871413" cy="967407"/>
      </dsp:txXfrm>
    </dsp:sp>
    <dsp:sp modelId="{BCADC6B7-CFCB-1644-8339-F25AFD800A05}">
      <dsp:nvSpPr>
        <dsp:cNvPr id="0" name=""/>
        <dsp:cNvSpPr/>
      </dsp:nvSpPr>
      <dsp:spPr>
        <a:xfrm>
          <a:off x="0" y="3932783"/>
          <a:ext cx="7248326"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303C88-5302-B744-BD11-409516708104}">
      <dsp:nvSpPr>
        <dsp:cNvPr id="0" name=""/>
        <dsp:cNvSpPr/>
      </dsp:nvSpPr>
      <dsp:spPr>
        <a:xfrm>
          <a:off x="0" y="3932783"/>
          <a:ext cx="7248326" cy="1132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155700">
            <a:lnSpc>
              <a:spcPct val="90000"/>
            </a:lnSpc>
            <a:spcBef>
              <a:spcPct val="0"/>
            </a:spcBef>
            <a:spcAft>
              <a:spcPct val="35000"/>
            </a:spcAft>
            <a:buNone/>
          </a:pPr>
          <a:r>
            <a:rPr lang="en-US" sz="2400" kern="1200" dirty="0">
              <a:solidFill>
                <a:prstClr val="black">
                  <a:hueOff val="0"/>
                  <a:satOff val="0"/>
                  <a:lumOff val="0"/>
                  <a:alphaOff val="0"/>
                </a:prstClr>
              </a:solidFill>
              <a:latin typeface="Calibri" panose="020F0502020204030204"/>
              <a:ea typeface="+mn-ea"/>
              <a:cs typeface="+mn-cs"/>
            </a:rPr>
            <a:t>Lack of diversity can impede our ability to support an increasingly diverse student and workforce population</a:t>
          </a:r>
          <a:r>
            <a:rPr lang="en-US" sz="2400" kern="1200" baseline="30000" dirty="0">
              <a:solidFill>
                <a:prstClr val="black">
                  <a:hueOff val="0"/>
                  <a:satOff val="0"/>
                  <a:lumOff val="0"/>
                  <a:alphaOff val="0"/>
                </a:prstClr>
              </a:solidFill>
              <a:latin typeface="Calibri" panose="020F0502020204030204"/>
              <a:ea typeface="+mn-ea"/>
              <a:cs typeface="+mn-cs"/>
            </a:rPr>
            <a:t>4</a:t>
          </a:r>
        </a:p>
      </dsp:txBody>
      <dsp:txXfrm>
        <a:off x="0" y="3932783"/>
        <a:ext cx="7248326" cy="113262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cdr:x>
      <cdr:y>0.26324</cdr:y>
    </cdr:from>
    <cdr:to>
      <cdr:x>0.58481</cdr:x>
      <cdr:y>0.31785</cdr:y>
    </cdr:to>
    <cdr:sp macro="" textlink="">
      <cdr:nvSpPr>
        <cdr:cNvPr id="4" name="TextBox 3">
          <a:extLst xmlns:a="http://schemas.openxmlformats.org/drawingml/2006/main">
            <a:ext uri="{FF2B5EF4-FFF2-40B4-BE49-F238E27FC236}">
              <a16:creationId xmlns:a16="http://schemas.microsoft.com/office/drawing/2014/main" id="{46E962CC-26F4-46A7-C8B1-75E2CB3B538E}"/>
            </a:ext>
          </a:extLst>
        </cdr:cNvPr>
        <cdr:cNvSpPr txBox="1"/>
      </cdr:nvSpPr>
      <cdr:spPr>
        <a:xfrm xmlns:a="http://schemas.openxmlformats.org/drawingml/2006/main">
          <a:off x="2870472" y="907193"/>
          <a:ext cx="486888" cy="1882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11%</a:t>
          </a:r>
        </a:p>
      </cdr:txBody>
    </cdr:sp>
  </cdr:relSizeAnchor>
  <cdr:relSizeAnchor xmlns:cdr="http://schemas.openxmlformats.org/drawingml/2006/chartDrawing">
    <cdr:from>
      <cdr:x>0.60014</cdr:x>
      <cdr:y>0.37493</cdr:y>
    </cdr:from>
    <cdr:to>
      <cdr:x>0.68925</cdr:x>
      <cdr:y>0.43254</cdr:y>
    </cdr:to>
    <cdr:sp macro="" textlink="">
      <cdr:nvSpPr>
        <cdr:cNvPr id="5" name="TextBox 4">
          <a:extLst xmlns:a="http://schemas.openxmlformats.org/drawingml/2006/main">
            <a:ext uri="{FF2B5EF4-FFF2-40B4-BE49-F238E27FC236}">
              <a16:creationId xmlns:a16="http://schemas.microsoft.com/office/drawing/2014/main" id="{C2F674B5-E179-14F2-5C25-A1A6EA469BCB}"/>
            </a:ext>
          </a:extLst>
        </cdr:cNvPr>
        <cdr:cNvSpPr txBox="1"/>
      </cdr:nvSpPr>
      <cdr:spPr>
        <a:xfrm xmlns:a="http://schemas.openxmlformats.org/drawingml/2006/main">
          <a:off x="3445360" y="1292106"/>
          <a:ext cx="511613" cy="1985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15%</a:t>
          </a:r>
        </a:p>
      </cdr:txBody>
    </cdr:sp>
  </cdr:relSizeAnchor>
  <cdr:relSizeAnchor xmlns:cdr="http://schemas.openxmlformats.org/drawingml/2006/chartDrawing">
    <cdr:from>
      <cdr:x>0.79083</cdr:x>
      <cdr:y>0.48723</cdr:y>
    </cdr:from>
    <cdr:to>
      <cdr:x>0.8715</cdr:x>
      <cdr:y>0.53662</cdr:y>
    </cdr:to>
    <cdr:sp macro="" textlink="">
      <cdr:nvSpPr>
        <cdr:cNvPr id="6" name="TextBox 5">
          <a:extLst xmlns:a="http://schemas.openxmlformats.org/drawingml/2006/main">
            <a:ext uri="{FF2B5EF4-FFF2-40B4-BE49-F238E27FC236}">
              <a16:creationId xmlns:a16="http://schemas.microsoft.com/office/drawing/2014/main" id="{3475815C-4CC5-B15C-6B78-DA5FAE56FF81}"/>
            </a:ext>
          </a:extLst>
        </cdr:cNvPr>
        <cdr:cNvSpPr txBox="1"/>
      </cdr:nvSpPr>
      <cdr:spPr>
        <a:xfrm xmlns:a="http://schemas.openxmlformats.org/drawingml/2006/main">
          <a:off x="4540117" y="1679105"/>
          <a:ext cx="463138" cy="1702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23%</a:t>
          </a:r>
        </a:p>
      </cdr:txBody>
    </cdr:sp>
  </cdr:relSizeAnchor>
  <cdr:relSizeAnchor xmlns:cdr="http://schemas.openxmlformats.org/drawingml/2006/chartDrawing">
    <cdr:from>
      <cdr:x>0.38139</cdr:x>
      <cdr:y>0.69751</cdr:y>
    </cdr:from>
    <cdr:to>
      <cdr:x>0.45586</cdr:x>
      <cdr:y>0.77428</cdr:y>
    </cdr:to>
    <cdr:sp macro="" textlink="">
      <cdr:nvSpPr>
        <cdr:cNvPr id="7" name="TextBox 6">
          <a:extLst xmlns:a="http://schemas.openxmlformats.org/drawingml/2006/main">
            <a:ext uri="{FF2B5EF4-FFF2-40B4-BE49-F238E27FC236}">
              <a16:creationId xmlns:a16="http://schemas.microsoft.com/office/drawing/2014/main" id="{085E21FE-1757-F2D3-707F-33F74A5BDF5C}"/>
            </a:ext>
          </a:extLst>
        </cdr:cNvPr>
        <cdr:cNvSpPr txBox="1"/>
      </cdr:nvSpPr>
      <cdr:spPr>
        <a:xfrm xmlns:a="http://schemas.openxmlformats.org/drawingml/2006/main">
          <a:off x="2189534" y="2403778"/>
          <a:ext cx="427512" cy="2645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t>6%</a:t>
          </a:r>
        </a:p>
      </cdr:txBody>
    </cdr:sp>
  </cdr:relSizeAnchor>
  <cdr:relSizeAnchor xmlns:cdr="http://schemas.openxmlformats.org/drawingml/2006/chartDrawing">
    <cdr:from>
      <cdr:x>0.25917</cdr:x>
      <cdr:y>0.80159</cdr:y>
    </cdr:from>
    <cdr:to>
      <cdr:x>0.32123</cdr:x>
      <cdr:y>0.8687</cdr:y>
    </cdr:to>
    <cdr:sp macro="" textlink="">
      <cdr:nvSpPr>
        <cdr:cNvPr id="8" name="TextBox 7">
          <a:extLst xmlns:a="http://schemas.openxmlformats.org/drawingml/2006/main">
            <a:ext uri="{FF2B5EF4-FFF2-40B4-BE49-F238E27FC236}">
              <a16:creationId xmlns:a16="http://schemas.microsoft.com/office/drawing/2014/main" id="{60CD9C18-E25E-E771-1B7D-B9DA3633242A}"/>
            </a:ext>
          </a:extLst>
        </cdr:cNvPr>
        <cdr:cNvSpPr txBox="1"/>
      </cdr:nvSpPr>
      <cdr:spPr>
        <a:xfrm xmlns:a="http://schemas.openxmlformats.org/drawingml/2006/main">
          <a:off x="1487879" y="2762485"/>
          <a:ext cx="356260" cy="2312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1%</a:t>
          </a:r>
        </a:p>
      </cdr:txBody>
    </cdr:sp>
  </cdr:relSizeAnchor>
</c:userShapes>
</file>

<file path=ppt/drawings/drawing2.xml><?xml version="1.0" encoding="utf-8"?>
<c:userShapes xmlns:c="http://schemas.openxmlformats.org/drawingml/2006/chart">
  <cdr:relSizeAnchor xmlns:cdr="http://schemas.openxmlformats.org/drawingml/2006/chartDrawing">
    <cdr:from>
      <cdr:x>0.02461</cdr:x>
      <cdr:y>0.51845</cdr:y>
    </cdr:from>
    <cdr:to>
      <cdr:x>0.83355</cdr:x>
      <cdr:y>0.70024</cdr:y>
    </cdr:to>
    <cdr:sp macro="" textlink="">
      <cdr:nvSpPr>
        <cdr:cNvPr id="2" name="Rectangle 1">
          <a:extLst xmlns:a="http://schemas.openxmlformats.org/drawingml/2006/main">
            <a:ext uri="{FF2B5EF4-FFF2-40B4-BE49-F238E27FC236}">
              <a16:creationId xmlns:a16="http://schemas.microsoft.com/office/drawing/2014/main" id="{F21D8A93-3D84-6B34-455F-71338D53C1FE}"/>
            </a:ext>
          </a:extLst>
        </cdr:cNvPr>
        <cdr:cNvSpPr/>
      </cdr:nvSpPr>
      <cdr:spPr>
        <a:xfrm xmlns:a="http://schemas.openxmlformats.org/drawingml/2006/main">
          <a:off x="153793" y="1709753"/>
          <a:ext cx="5055143" cy="599506"/>
        </a:xfrm>
        <a:prstGeom xmlns:a="http://schemas.openxmlformats.org/drawingml/2006/main" prst="rect">
          <a:avLst/>
        </a:prstGeom>
        <a:noFill xmlns:a="http://schemas.openxmlformats.org/drawingml/2006/main"/>
        <a:ln xmlns:a="http://schemas.openxmlformats.org/drawingml/2006/main">
          <a:solidFill>
            <a:schemeClr val="accent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7:18:11.039"/>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7:18:11.709"/>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7:18:17.319"/>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B93B99-0F58-EA46-9E1E-B6DA150E051E}" type="datetimeFigureOut">
              <a:rPr lang="en-US" smtClean="0"/>
              <a:t>10/10/2023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EE6451-0F12-0440-BA9F-605ED9ABF835}" type="slidenum">
              <a:rPr lang="en-US" smtClean="0"/>
              <a:t>‹#›</a:t>
            </a:fld>
            <a:endParaRPr lang="en-US"/>
          </a:p>
        </p:txBody>
      </p:sp>
    </p:spTree>
    <p:extLst>
      <p:ext uri="{BB962C8B-B14F-4D97-AF65-F5344CB8AC3E}">
        <p14:creationId xmlns:p14="http://schemas.microsoft.com/office/powerpoint/2010/main" val="940937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EE6451-0F12-0440-BA9F-605ED9ABF835}" type="slidenum">
              <a:rPr lang="en-US" smtClean="0"/>
              <a:t>1</a:t>
            </a:fld>
            <a:endParaRPr lang="en-US"/>
          </a:p>
        </p:txBody>
      </p:sp>
    </p:spTree>
    <p:extLst>
      <p:ext uri="{BB962C8B-B14F-4D97-AF65-F5344CB8AC3E}">
        <p14:creationId xmlns:p14="http://schemas.microsoft.com/office/powerpoint/2010/main" val="3017892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EE6451-0F12-0440-BA9F-605ED9ABF835}" type="slidenum">
              <a:rPr lang="en-US" smtClean="0"/>
              <a:t>10</a:t>
            </a:fld>
            <a:endParaRPr lang="en-US"/>
          </a:p>
        </p:txBody>
      </p:sp>
    </p:spTree>
    <p:extLst>
      <p:ext uri="{BB962C8B-B14F-4D97-AF65-F5344CB8AC3E}">
        <p14:creationId xmlns:p14="http://schemas.microsoft.com/office/powerpoint/2010/main" val="1545384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EE6451-0F12-0440-BA9F-605ED9ABF835}" type="slidenum">
              <a:rPr lang="en-US" smtClean="0"/>
              <a:t>11</a:t>
            </a:fld>
            <a:endParaRPr lang="en-US"/>
          </a:p>
        </p:txBody>
      </p:sp>
    </p:spTree>
    <p:extLst>
      <p:ext uri="{BB962C8B-B14F-4D97-AF65-F5344CB8AC3E}">
        <p14:creationId xmlns:p14="http://schemas.microsoft.com/office/powerpoint/2010/main" val="2760147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EE6451-0F12-0440-BA9F-605ED9ABF835}" type="slidenum">
              <a:rPr lang="en-US" smtClean="0"/>
              <a:t>12</a:t>
            </a:fld>
            <a:endParaRPr lang="en-US"/>
          </a:p>
        </p:txBody>
      </p:sp>
    </p:spTree>
    <p:extLst>
      <p:ext uri="{BB962C8B-B14F-4D97-AF65-F5344CB8AC3E}">
        <p14:creationId xmlns:p14="http://schemas.microsoft.com/office/powerpoint/2010/main" val="2081373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EE6451-0F12-0440-BA9F-605ED9ABF835}" type="slidenum">
              <a:rPr lang="en-US" smtClean="0"/>
              <a:t>13</a:t>
            </a:fld>
            <a:endParaRPr lang="en-US"/>
          </a:p>
        </p:txBody>
      </p:sp>
    </p:spTree>
    <p:extLst>
      <p:ext uri="{BB962C8B-B14F-4D97-AF65-F5344CB8AC3E}">
        <p14:creationId xmlns:p14="http://schemas.microsoft.com/office/powerpoint/2010/main" val="1922170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EE6451-0F12-0440-BA9F-605ED9ABF835}" type="slidenum">
              <a:rPr lang="en-US" smtClean="0"/>
              <a:t>14</a:t>
            </a:fld>
            <a:endParaRPr lang="en-US"/>
          </a:p>
        </p:txBody>
      </p:sp>
    </p:spTree>
    <p:extLst>
      <p:ext uri="{BB962C8B-B14F-4D97-AF65-F5344CB8AC3E}">
        <p14:creationId xmlns:p14="http://schemas.microsoft.com/office/powerpoint/2010/main" val="355355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EE6451-0F12-0440-BA9F-605ED9ABF835}" type="slidenum">
              <a:rPr lang="en-US" smtClean="0"/>
              <a:t>15</a:t>
            </a:fld>
            <a:endParaRPr lang="en-US"/>
          </a:p>
        </p:txBody>
      </p:sp>
    </p:spTree>
    <p:extLst>
      <p:ext uri="{BB962C8B-B14F-4D97-AF65-F5344CB8AC3E}">
        <p14:creationId xmlns:p14="http://schemas.microsoft.com/office/powerpoint/2010/main" val="3755646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5FEE6451-0F12-0440-BA9F-605ED9ABF835}" type="slidenum">
              <a:rPr lang="en-US" smtClean="0"/>
              <a:t>16</a:t>
            </a:fld>
            <a:endParaRPr lang="en-US"/>
          </a:p>
        </p:txBody>
      </p:sp>
    </p:spTree>
    <p:extLst>
      <p:ext uri="{BB962C8B-B14F-4D97-AF65-F5344CB8AC3E}">
        <p14:creationId xmlns:p14="http://schemas.microsoft.com/office/powerpoint/2010/main" val="97543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kern="1200" dirty="0">
              <a:solidFill>
                <a:schemeClr val="tx1"/>
              </a:solidFill>
              <a:effectLst/>
              <a:latin typeface="Times New Roman" panose="02020603050405020304" pitchFamily="18" charset="0"/>
              <a:cs typeface="+mn-cs"/>
            </a:endParaRPr>
          </a:p>
        </p:txBody>
      </p:sp>
      <p:sp>
        <p:nvSpPr>
          <p:cNvPr id="4" name="Slide Number Placeholder 3"/>
          <p:cNvSpPr>
            <a:spLocks noGrp="1"/>
          </p:cNvSpPr>
          <p:nvPr>
            <p:ph type="sldNum" sz="quarter" idx="5"/>
          </p:nvPr>
        </p:nvSpPr>
        <p:spPr/>
        <p:txBody>
          <a:bodyPr/>
          <a:lstStyle/>
          <a:p>
            <a:fld id="{5FEE6451-0F12-0440-BA9F-605ED9ABF835}" type="slidenum">
              <a:rPr lang="en-US" smtClean="0"/>
              <a:t>17</a:t>
            </a:fld>
            <a:endParaRPr lang="en-US"/>
          </a:p>
        </p:txBody>
      </p:sp>
    </p:spTree>
    <p:extLst>
      <p:ext uri="{BB962C8B-B14F-4D97-AF65-F5344CB8AC3E}">
        <p14:creationId xmlns:p14="http://schemas.microsoft.com/office/powerpoint/2010/main" val="915413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5FEE6451-0F12-0440-BA9F-605ED9ABF835}" type="slidenum">
              <a:rPr lang="en-US" smtClean="0"/>
              <a:t>18</a:t>
            </a:fld>
            <a:endParaRPr lang="en-US"/>
          </a:p>
        </p:txBody>
      </p:sp>
    </p:spTree>
    <p:extLst>
      <p:ext uri="{BB962C8B-B14F-4D97-AF65-F5344CB8AC3E}">
        <p14:creationId xmlns:p14="http://schemas.microsoft.com/office/powerpoint/2010/main" val="2469609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FEE6451-0F12-0440-BA9F-605ED9ABF835}" type="slidenum">
              <a:rPr lang="en-US" smtClean="0"/>
              <a:t>19</a:t>
            </a:fld>
            <a:endParaRPr lang="en-US"/>
          </a:p>
        </p:txBody>
      </p:sp>
    </p:spTree>
    <p:extLst>
      <p:ext uri="{BB962C8B-B14F-4D97-AF65-F5344CB8AC3E}">
        <p14:creationId xmlns:p14="http://schemas.microsoft.com/office/powerpoint/2010/main" val="3432542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FEE6451-0F12-0440-BA9F-605ED9ABF835}" type="slidenum">
              <a:rPr lang="en-US" smtClean="0"/>
              <a:t>2</a:t>
            </a:fld>
            <a:endParaRPr lang="en-US"/>
          </a:p>
        </p:txBody>
      </p:sp>
    </p:spTree>
    <p:extLst>
      <p:ext uri="{BB962C8B-B14F-4D97-AF65-F5344CB8AC3E}">
        <p14:creationId xmlns:p14="http://schemas.microsoft.com/office/powerpoint/2010/main" val="2673622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FEE6451-0F12-0440-BA9F-605ED9ABF835}" type="slidenum">
              <a:rPr lang="en-US" smtClean="0"/>
              <a:t>20</a:t>
            </a:fld>
            <a:endParaRPr lang="en-US"/>
          </a:p>
        </p:txBody>
      </p:sp>
    </p:spTree>
    <p:extLst>
      <p:ext uri="{BB962C8B-B14F-4D97-AF65-F5344CB8AC3E}">
        <p14:creationId xmlns:p14="http://schemas.microsoft.com/office/powerpoint/2010/main" val="4015617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FEE6451-0F12-0440-BA9F-605ED9ABF835}" type="slidenum">
              <a:rPr lang="en-US" smtClean="0"/>
              <a:t>21</a:t>
            </a:fld>
            <a:endParaRPr lang="en-US"/>
          </a:p>
        </p:txBody>
      </p:sp>
    </p:spTree>
    <p:extLst>
      <p:ext uri="{BB962C8B-B14F-4D97-AF65-F5344CB8AC3E}">
        <p14:creationId xmlns:p14="http://schemas.microsoft.com/office/powerpoint/2010/main" val="3787404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FEE6451-0F12-0440-BA9F-605ED9ABF835}" type="slidenum">
              <a:rPr lang="en-US" smtClean="0"/>
              <a:t>22</a:t>
            </a:fld>
            <a:endParaRPr lang="en-US"/>
          </a:p>
        </p:txBody>
      </p:sp>
    </p:spTree>
    <p:extLst>
      <p:ext uri="{BB962C8B-B14F-4D97-AF65-F5344CB8AC3E}">
        <p14:creationId xmlns:p14="http://schemas.microsoft.com/office/powerpoint/2010/main" val="1104656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EE6451-0F12-0440-BA9F-605ED9ABF835}" type="slidenum">
              <a:rPr lang="en-US" smtClean="0"/>
              <a:t>23</a:t>
            </a:fld>
            <a:endParaRPr lang="en-US"/>
          </a:p>
        </p:txBody>
      </p:sp>
    </p:spTree>
    <p:extLst>
      <p:ext uri="{BB962C8B-B14F-4D97-AF65-F5344CB8AC3E}">
        <p14:creationId xmlns:p14="http://schemas.microsoft.com/office/powerpoint/2010/main" val="3306484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EE6451-0F12-0440-BA9F-605ED9ABF835}" type="slidenum">
              <a:rPr lang="en-US" smtClean="0"/>
              <a:t>24</a:t>
            </a:fld>
            <a:endParaRPr lang="en-US"/>
          </a:p>
        </p:txBody>
      </p:sp>
    </p:spTree>
    <p:extLst>
      <p:ext uri="{BB962C8B-B14F-4D97-AF65-F5344CB8AC3E}">
        <p14:creationId xmlns:p14="http://schemas.microsoft.com/office/powerpoint/2010/main" val="409838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FEE6451-0F12-0440-BA9F-605ED9ABF835}" type="slidenum">
              <a:rPr lang="en-US" smtClean="0"/>
              <a:t>25</a:t>
            </a:fld>
            <a:endParaRPr lang="en-US"/>
          </a:p>
        </p:txBody>
      </p:sp>
    </p:spTree>
    <p:extLst>
      <p:ext uri="{BB962C8B-B14F-4D97-AF65-F5344CB8AC3E}">
        <p14:creationId xmlns:p14="http://schemas.microsoft.com/office/powerpoint/2010/main" val="200533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FEE6451-0F12-0440-BA9F-605ED9ABF835}" type="slidenum">
              <a:rPr lang="en-US" smtClean="0"/>
              <a:t>26</a:t>
            </a:fld>
            <a:endParaRPr lang="en-US"/>
          </a:p>
        </p:txBody>
      </p:sp>
    </p:spTree>
    <p:extLst>
      <p:ext uri="{BB962C8B-B14F-4D97-AF65-F5344CB8AC3E}">
        <p14:creationId xmlns:p14="http://schemas.microsoft.com/office/powerpoint/2010/main" val="36006681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5FEE6451-0F12-0440-BA9F-605ED9ABF835}" type="slidenum">
              <a:rPr lang="en-US" smtClean="0"/>
              <a:t>27</a:t>
            </a:fld>
            <a:endParaRPr lang="en-US"/>
          </a:p>
        </p:txBody>
      </p:sp>
    </p:spTree>
    <p:extLst>
      <p:ext uri="{BB962C8B-B14F-4D97-AF65-F5344CB8AC3E}">
        <p14:creationId xmlns:p14="http://schemas.microsoft.com/office/powerpoint/2010/main" val="20414842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5FEE6451-0F12-0440-BA9F-605ED9ABF835}" type="slidenum">
              <a:rPr lang="en-US" smtClean="0"/>
              <a:t>28</a:t>
            </a:fld>
            <a:endParaRPr lang="en-US"/>
          </a:p>
        </p:txBody>
      </p:sp>
    </p:spTree>
    <p:extLst>
      <p:ext uri="{BB962C8B-B14F-4D97-AF65-F5344CB8AC3E}">
        <p14:creationId xmlns:p14="http://schemas.microsoft.com/office/powerpoint/2010/main" val="25123009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EE6451-0F12-0440-BA9F-605ED9ABF835}" type="slidenum">
              <a:rPr lang="en-US" smtClean="0"/>
              <a:t>29</a:t>
            </a:fld>
            <a:endParaRPr lang="en-US"/>
          </a:p>
        </p:txBody>
      </p:sp>
    </p:spTree>
    <p:extLst>
      <p:ext uri="{BB962C8B-B14F-4D97-AF65-F5344CB8AC3E}">
        <p14:creationId xmlns:p14="http://schemas.microsoft.com/office/powerpoint/2010/main" val="3375477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FEE6451-0F12-0440-BA9F-605ED9ABF835}" type="slidenum">
              <a:rPr lang="en-US" smtClean="0"/>
              <a:t>3</a:t>
            </a:fld>
            <a:endParaRPr lang="en-US"/>
          </a:p>
        </p:txBody>
      </p:sp>
    </p:spTree>
    <p:extLst>
      <p:ext uri="{BB962C8B-B14F-4D97-AF65-F5344CB8AC3E}">
        <p14:creationId xmlns:p14="http://schemas.microsoft.com/office/powerpoint/2010/main" val="31621680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EE6451-0F12-0440-BA9F-605ED9ABF835}" type="slidenum">
              <a:rPr lang="en-US" smtClean="0"/>
              <a:t>30</a:t>
            </a:fld>
            <a:endParaRPr lang="en-US"/>
          </a:p>
        </p:txBody>
      </p:sp>
    </p:spTree>
    <p:extLst>
      <p:ext uri="{BB962C8B-B14F-4D97-AF65-F5344CB8AC3E}">
        <p14:creationId xmlns:p14="http://schemas.microsoft.com/office/powerpoint/2010/main" val="6136609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EE6451-0F12-0440-BA9F-605ED9ABF835}" type="slidenum">
              <a:rPr lang="en-US" smtClean="0"/>
              <a:t>31</a:t>
            </a:fld>
            <a:endParaRPr lang="en-US"/>
          </a:p>
        </p:txBody>
      </p:sp>
    </p:spTree>
    <p:extLst>
      <p:ext uri="{BB962C8B-B14F-4D97-AF65-F5344CB8AC3E}">
        <p14:creationId xmlns:p14="http://schemas.microsoft.com/office/powerpoint/2010/main" val="41516282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solidFill>
                <a:srgbClr val="000000"/>
              </a:solidFill>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5FEE6451-0F12-0440-BA9F-605ED9ABF835}" type="slidenum">
              <a:rPr lang="en-US" smtClean="0"/>
              <a:t>32</a:t>
            </a:fld>
            <a:endParaRPr lang="en-US"/>
          </a:p>
        </p:txBody>
      </p:sp>
    </p:spTree>
    <p:extLst>
      <p:ext uri="{BB962C8B-B14F-4D97-AF65-F5344CB8AC3E}">
        <p14:creationId xmlns:p14="http://schemas.microsoft.com/office/powerpoint/2010/main" val="38668724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solidFill>
                <a:srgbClr val="000000"/>
              </a:solidFill>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5FEE6451-0F12-0440-BA9F-605ED9ABF835}" type="slidenum">
              <a:rPr lang="en-US" smtClean="0"/>
              <a:t>33</a:t>
            </a:fld>
            <a:endParaRPr lang="en-US"/>
          </a:p>
        </p:txBody>
      </p:sp>
    </p:spTree>
    <p:extLst>
      <p:ext uri="{BB962C8B-B14F-4D97-AF65-F5344CB8AC3E}">
        <p14:creationId xmlns:p14="http://schemas.microsoft.com/office/powerpoint/2010/main" val="1630538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FEE6451-0F12-0440-BA9F-605ED9ABF835}" type="slidenum">
              <a:rPr lang="en-US" smtClean="0"/>
              <a:t>34</a:t>
            </a:fld>
            <a:endParaRPr lang="en-US"/>
          </a:p>
        </p:txBody>
      </p:sp>
    </p:spTree>
    <p:extLst>
      <p:ext uri="{BB962C8B-B14F-4D97-AF65-F5344CB8AC3E}">
        <p14:creationId xmlns:p14="http://schemas.microsoft.com/office/powerpoint/2010/main" val="36005310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FEE6451-0F12-0440-BA9F-605ED9ABF835}" type="slidenum">
              <a:rPr lang="en-US" smtClean="0"/>
              <a:t>35</a:t>
            </a:fld>
            <a:endParaRPr lang="en-US"/>
          </a:p>
        </p:txBody>
      </p:sp>
    </p:spTree>
    <p:extLst>
      <p:ext uri="{BB962C8B-B14F-4D97-AF65-F5344CB8AC3E}">
        <p14:creationId xmlns:p14="http://schemas.microsoft.com/office/powerpoint/2010/main" val="3267135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FEE6451-0F12-0440-BA9F-605ED9ABF835}" type="slidenum">
              <a:rPr lang="en-US" smtClean="0"/>
              <a:t>36</a:t>
            </a:fld>
            <a:endParaRPr lang="en-US"/>
          </a:p>
        </p:txBody>
      </p:sp>
    </p:spTree>
    <p:extLst>
      <p:ext uri="{BB962C8B-B14F-4D97-AF65-F5344CB8AC3E}">
        <p14:creationId xmlns:p14="http://schemas.microsoft.com/office/powerpoint/2010/main" val="34837967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FEE6451-0F12-0440-BA9F-605ED9ABF835}" type="slidenum">
              <a:rPr lang="en-US" smtClean="0"/>
              <a:t>37</a:t>
            </a:fld>
            <a:endParaRPr lang="en-US"/>
          </a:p>
        </p:txBody>
      </p:sp>
    </p:spTree>
    <p:extLst>
      <p:ext uri="{BB962C8B-B14F-4D97-AF65-F5344CB8AC3E}">
        <p14:creationId xmlns:p14="http://schemas.microsoft.com/office/powerpoint/2010/main" val="7144207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EE6451-0F12-0440-BA9F-605ED9ABF835}" type="slidenum">
              <a:rPr lang="en-US" smtClean="0"/>
              <a:t>38</a:t>
            </a:fld>
            <a:endParaRPr lang="en-US"/>
          </a:p>
        </p:txBody>
      </p:sp>
    </p:spTree>
    <p:extLst>
      <p:ext uri="{BB962C8B-B14F-4D97-AF65-F5344CB8AC3E}">
        <p14:creationId xmlns:p14="http://schemas.microsoft.com/office/powerpoint/2010/main" val="34489381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EE6451-0F12-0440-BA9F-605ED9ABF835}" type="slidenum">
              <a:rPr lang="en-US" smtClean="0"/>
              <a:t>39</a:t>
            </a:fld>
            <a:endParaRPr lang="en-US"/>
          </a:p>
        </p:txBody>
      </p:sp>
    </p:spTree>
    <p:extLst>
      <p:ext uri="{BB962C8B-B14F-4D97-AF65-F5344CB8AC3E}">
        <p14:creationId xmlns:p14="http://schemas.microsoft.com/office/powerpoint/2010/main" val="3888247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aaa6d39ba0_1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aaa6d39ba0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19730584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data shown here represents results from a member survey conducted by the American Library Association in 2014 and repeated in 2017. ALA members can include professional and non- professional staff as well as Library leadership. Respondents could also come from any type of library, be it public, academic, school or specialized entities. </a:t>
            </a:r>
            <a:r>
              <a:rPr lang="en-US" sz="1200" kern="1200">
                <a:solidFill>
                  <a:schemeClr val="tx1"/>
                </a:solidFill>
                <a:effectLst/>
                <a:latin typeface="+mn-lt"/>
                <a:ea typeface="+mn-ea"/>
                <a:cs typeface="+mn-cs"/>
              </a:rPr>
              <a:t>In regard </a:t>
            </a:r>
            <a:r>
              <a:rPr lang="en-US" sz="1200" kern="1200" dirty="0">
                <a:solidFill>
                  <a:schemeClr val="tx1"/>
                </a:solidFill>
                <a:effectLst/>
                <a:latin typeface="+mn-lt"/>
                <a:ea typeface="+mn-ea"/>
                <a:cs typeface="+mn-cs"/>
              </a:rPr>
              <a:t>to race, you can see whites represent the overwhelming majority and that there was little change between 2014 and 2017. In fact, every group from other categories reported &lt;5%. </a:t>
            </a:r>
            <a:endParaRPr lang="en-US" dirty="0"/>
          </a:p>
        </p:txBody>
      </p:sp>
      <p:sp>
        <p:nvSpPr>
          <p:cNvPr id="4" name="Slide Number Placeholder 3"/>
          <p:cNvSpPr>
            <a:spLocks noGrp="1"/>
          </p:cNvSpPr>
          <p:nvPr>
            <p:ph type="sldNum" sz="quarter" idx="5"/>
          </p:nvPr>
        </p:nvSpPr>
        <p:spPr/>
        <p:txBody>
          <a:bodyPr/>
          <a:lstStyle/>
          <a:p>
            <a:fld id="{83177466-05E9-0841-93D2-A1CA1C761796}" type="slidenum">
              <a:rPr lang="en-US" smtClean="0"/>
              <a:t>40</a:t>
            </a:fld>
            <a:endParaRPr lang="en-US"/>
          </a:p>
        </p:txBody>
      </p:sp>
    </p:spTree>
    <p:extLst>
      <p:ext uri="{BB962C8B-B14F-4D97-AF65-F5344CB8AC3E}">
        <p14:creationId xmlns:p14="http://schemas.microsoft.com/office/powerpoint/2010/main" val="20940551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graphs are from the same ALA study and represent gender and age. </a:t>
            </a:r>
            <a:r>
              <a:rPr lang="en-US" sz="1200" kern="1200" dirty="0">
                <a:solidFill>
                  <a:schemeClr val="tx1"/>
                </a:solidFill>
                <a:effectLst/>
                <a:latin typeface="+mn-lt"/>
                <a:ea typeface="+mn-ea"/>
                <a:cs typeface="+mn-cs"/>
              </a:rPr>
              <a:t>The gender ratio did not change at all from 2014 to 2017. The visual on the right suggests there also wasn’t too much of a shift in age groups over time, as nearly 2/3s fell between the ages of 35 and 64. Taken collectively, the results of the ALA surveys suggest that the library profession as a whole is largely comprised of white middle-aged females. </a:t>
            </a:r>
          </a:p>
          <a:p>
            <a:endParaRPr lang="en-US" dirty="0"/>
          </a:p>
        </p:txBody>
      </p:sp>
      <p:sp>
        <p:nvSpPr>
          <p:cNvPr id="4" name="Slide Number Placeholder 3"/>
          <p:cNvSpPr>
            <a:spLocks noGrp="1"/>
          </p:cNvSpPr>
          <p:nvPr>
            <p:ph type="sldNum" sz="quarter" idx="5"/>
          </p:nvPr>
        </p:nvSpPr>
        <p:spPr/>
        <p:txBody>
          <a:bodyPr/>
          <a:lstStyle/>
          <a:p>
            <a:fld id="{83177466-05E9-0841-93D2-A1CA1C761796}" type="slidenum">
              <a:rPr lang="en-US" smtClean="0"/>
              <a:t>41</a:t>
            </a:fld>
            <a:endParaRPr lang="en-US"/>
          </a:p>
        </p:txBody>
      </p:sp>
    </p:spTree>
    <p:extLst>
      <p:ext uri="{BB962C8B-B14F-4D97-AF65-F5344CB8AC3E}">
        <p14:creationId xmlns:p14="http://schemas.microsoft.com/office/powerpoint/2010/main" val="25685026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 report published that same year, Ithaca S&amp;R was commissioned by the Andrew Mellon foundation to investigate issues of inclusion, equity and diversity specifically within academic research libraries or ARLs. From a gender perspective, males in academic libraries were 20% higher than in the ALA study, which looked at libraries of all types. As for race and ethnicity, while minority groups on the average were nearly doubled from ALA’s numbers, at 71% there is still an exceedingly high representation of Whites overall within academic libraries.</a:t>
            </a:r>
          </a:p>
          <a:p>
            <a:endParaRPr lang="en-US" dirty="0"/>
          </a:p>
        </p:txBody>
      </p:sp>
      <p:sp>
        <p:nvSpPr>
          <p:cNvPr id="4" name="Slide Number Placeholder 3"/>
          <p:cNvSpPr>
            <a:spLocks noGrp="1"/>
          </p:cNvSpPr>
          <p:nvPr>
            <p:ph type="sldNum" sz="quarter" idx="5"/>
          </p:nvPr>
        </p:nvSpPr>
        <p:spPr/>
        <p:txBody>
          <a:bodyPr/>
          <a:lstStyle/>
          <a:p>
            <a:fld id="{83177466-05E9-0841-93D2-A1CA1C761796}" type="slidenum">
              <a:rPr lang="en-US" smtClean="0"/>
              <a:t>42</a:t>
            </a:fld>
            <a:endParaRPr lang="en-US"/>
          </a:p>
        </p:txBody>
      </p:sp>
    </p:spTree>
    <p:extLst>
      <p:ext uri="{BB962C8B-B14F-4D97-AF65-F5344CB8AC3E}">
        <p14:creationId xmlns:p14="http://schemas.microsoft.com/office/powerpoint/2010/main" val="10023346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disparity across all groups becomes even more evident when examining job types by race or ethnicity, as Whites not only represent ¾’s of the workforce in leadership and technology but are at least above 60% across </a:t>
            </a:r>
            <a:r>
              <a:rPr lang="en-US" sz="1200" i="1" kern="1200" dirty="0">
                <a:solidFill>
                  <a:schemeClr val="tx1"/>
                </a:solidFill>
                <a:effectLst/>
                <a:latin typeface="+mn-lt"/>
                <a:ea typeface="+mn-ea"/>
                <a:cs typeface="+mn-cs"/>
              </a:rPr>
              <a:t>all</a:t>
            </a:r>
            <a:r>
              <a:rPr lang="en-US" sz="1200" kern="1200" dirty="0">
                <a:solidFill>
                  <a:schemeClr val="tx1"/>
                </a:solidFill>
                <a:effectLst/>
                <a:latin typeface="+mn-lt"/>
                <a:ea typeface="+mn-ea"/>
                <a:cs typeface="+mn-cs"/>
              </a:rPr>
              <a:t> job roles. Given that most non-white groups were 8% or less, it is evident there is a substantial under-representation regarding who has a voice in how our library systems are designed and likely, what goes into them.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3177466-05E9-0841-93D2-A1CA1C761796}" type="slidenum">
              <a:rPr lang="en-US" smtClean="0"/>
              <a:t>43</a:t>
            </a:fld>
            <a:endParaRPr lang="en-US"/>
          </a:p>
        </p:txBody>
      </p:sp>
    </p:spTree>
    <p:extLst>
      <p:ext uri="{BB962C8B-B14F-4D97-AF65-F5344CB8AC3E}">
        <p14:creationId xmlns:p14="http://schemas.microsoft.com/office/powerpoint/2010/main" val="385991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aaa6d39ba0_1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aaa6d39ba0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649732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FEE6451-0F12-0440-BA9F-605ED9ABF835}" type="slidenum">
              <a:rPr lang="en-US" smtClean="0"/>
              <a:t>6</a:t>
            </a:fld>
            <a:endParaRPr lang="en-US"/>
          </a:p>
        </p:txBody>
      </p:sp>
    </p:spTree>
    <p:extLst>
      <p:ext uri="{BB962C8B-B14F-4D97-AF65-F5344CB8AC3E}">
        <p14:creationId xmlns:p14="http://schemas.microsoft.com/office/powerpoint/2010/main" val="3054844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5FEE6451-0F12-0440-BA9F-605ED9ABF835}" type="slidenum">
              <a:rPr lang="en-US" smtClean="0"/>
              <a:t>7</a:t>
            </a:fld>
            <a:endParaRPr lang="en-US"/>
          </a:p>
        </p:txBody>
      </p:sp>
    </p:spTree>
    <p:extLst>
      <p:ext uri="{BB962C8B-B14F-4D97-AF65-F5344CB8AC3E}">
        <p14:creationId xmlns:p14="http://schemas.microsoft.com/office/powerpoint/2010/main" val="266145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EE6451-0F12-0440-BA9F-605ED9ABF835}" type="slidenum">
              <a:rPr lang="en-US" smtClean="0"/>
              <a:t>8</a:t>
            </a:fld>
            <a:endParaRPr lang="en-US"/>
          </a:p>
        </p:txBody>
      </p:sp>
    </p:spTree>
    <p:extLst>
      <p:ext uri="{BB962C8B-B14F-4D97-AF65-F5344CB8AC3E}">
        <p14:creationId xmlns:p14="http://schemas.microsoft.com/office/powerpoint/2010/main" val="238015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EE6451-0F12-0440-BA9F-605ED9ABF835}" type="slidenum">
              <a:rPr lang="en-US" smtClean="0"/>
              <a:t>9</a:t>
            </a:fld>
            <a:endParaRPr lang="en-US"/>
          </a:p>
        </p:txBody>
      </p:sp>
    </p:spTree>
    <p:extLst>
      <p:ext uri="{BB962C8B-B14F-4D97-AF65-F5344CB8AC3E}">
        <p14:creationId xmlns:p14="http://schemas.microsoft.com/office/powerpoint/2010/main" val="119031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99F61-D464-C34D-9B74-5489A8351D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5894CE-C5E4-9D44-8CC4-821098BD52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EE557D-830D-8542-9DAD-CA2FE29CD375}"/>
              </a:ext>
            </a:extLst>
          </p:cNvPr>
          <p:cNvSpPr>
            <a:spLocks noGrp="1"/>
          </p:cNvSpPr>
          <p:nvPr>
            <p:ph type="dt" sz="half" idx="10"/>
          </p:nvPr>
        </p:nvSpPr>
        <p:spPr/>
        <p:txBody>
          <a:bodyPr/>
          <a:lstStyle/>
          <a:p>
            <a:fld id="{7EE37755-77A5-664D-876A-DC5201D87FA0}" type="datetimeFigureOut">
              <a:rPr lang="en-US" smtClean="0"/>
              <a:t>10/10/2023</a:t>
            </a:fld>
            <a:endParaRPr lang="en-US"/>
          </a:p>
        </p:txBody>
      </p:sp>
      <p:sp>
        <p:nvSpPr>
          <p:cNvPr id="5" name="Footer Placeholder 4">
            <a:extLst>
              <a:ext uri="{FF2B5EF4-FFF2-40B4-BE49-F238E27FC236}">
                <a16:creationId xmlns:a16="http://schemas.microsoft.com/office/drawing/2014/main" id="{05880EF9-F159-A741-B21F-E03ADA68F4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3226B2-F3F2-AB45-AA0D-C2EB0BDBBFD5}"/>
              </a:ext>
            </a:extLst>
          </p:cNvPr>
          <p:cNvSpPr>
            <a:spLocks noGrp="1"/>
          </p:cNvSpPr>
          <p:nvPr>
            <p:ph type="sldNum" sz="quarter" idx="12"/>
          </p:nvPr>
        </p:nvSpPr>
        <p:spPr/>
        <p:txBody>
          <a:bodyPr/>
          <a:lstStyle/>
          <a:p>
            <a:fld id="{0835495F-0ABA-5C42-82CA-D74987A3E0EB}" type="slidenum">
              <a:rPr lang="en-US" smtClean="0"/>
              <a:t>‹#›</a:t>
            </a:fld>
            <a:endParaRPr lang="en-US"/>
          </a:p>
        </p:txBody>
      </p:sp>
    </p:spTree>
    <p:extLst>
      <p:ext uri="{BB962C8B-B14F-4D97-AF65-F5344CB8AC3E}">
        <p14:creationId xmlns:p14="http://schemas.microsoft.com/office/powerpoint/2010/main" val="1963655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B25C0-913B-F340-84F5-D904E8C97E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DF3F37-07C4-3640-AFDF-C822472785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12902E-25C3-5542-ABFC-EF6BF6868FF7}"/>
              </a:ext>
            </a:extLst>
          </p:cNvPr>
          <p:cNvSpPr>
            <a:spLocks noGrp="1"/>
          </p:cNvSpPr>
          <p:nvPr>
            <p:ph type="dt" sz="half" idx="10"/>
          </p:nvPr>
        </p:nvSpPr>
        <p:spPr/>
        <p:txBody>
          <a:bodyPr/>
          <a:lstStyle/>
          <a:p>
            <a:fld id="{7EE37755-77A5-664D-876A-DC5201D87FA0}" type="datetimeFigureOut">
              <a:rPr lang="en-US" smtClean="0"/>
              <a:t>10/10/2023</a:t>
            </a:fld>
            <a:endParaRPr lang="en-US"/>
          </a:p>
        </p:txBody>
      </p:sp>
      <p:sp>
        <p:nvSpPr>
          <p:cNvPr id="5" name="Footer Placeholder 4">
            <a:extLst>
              <a:ext uri="{FF2B5EF4-FFF2-40B4-BE49-F238E27FC236}">
                <a16:creationId xmlns:a16="http://schemas.microsoft.com/office/drawing/2014/main" id="{501722CB-8D77-DE4B-AC5E-2414B74485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A25B47-60BA-2A4A-8EE6-C6AA59A34933}"/>
              </a:ext>
            </a:extLst>
          </p:cNvPr>
          <p:cNvSpPr>
            <a:spLocks noGrp="1"/>
          </p:cNvSpPr>
          <p:nvPr>
            <p:ph type="sldNum" sz="quarter" idx="12"/>
          </p:nvPr>
        </p:nvSpPr>
        <p:spPr/>
        <p:txBody>
          <a:bodyPr/>
          <a:lstStyle/>
          <a:p>
            <a:fld id="{0835495F-0ABA-5C42-82CA-D74987A3E0EB}" type="slidenum">
              <a:rPr lang="en-US" smtClean="0"/>
              <a:t>‹#›</a:t>
            </a:fld>
            <a:endParaRPr lang="en-US"/>
          </a:p>
        </p:txBody>
      </p:sp>
    </p:spTree>
    <p:extLst>
      <p:ext uri="{BB962C8B-B14F-4D97-AF65-F5344CB8AC3E}">
        <p14:creationId xmlns:p14="http://schemas.microsoft.com/office/powerpoint/2010/main" val="1540467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20E745-03FB-874E-B4BC-40A893370B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E43659-F6C5-8842-BF4E-97A1FA7D52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1D4147-FAFF-F245-A8BC-DC2B8D904AC9}"/>
              </a:ext>
            </a:extLst>
          </p:cNvPr>
          <p:cNvSpPr>
            <a:spLocks noGrp="1"/>
          </p:cNvSpPr>
          <p:nvPr>
            <p:ph type="dt" sz="half" idx="10"/>
          </p:nvPr>
        </p:nvSpPr>
        <p:spPr/>
        <p:txBody>
          <a:bodyPr/>
          <a:lstStyle/>
          <a:p>
            <a:fld id="{7EE37755-77A5-664D-876A-DC5201D87FA0}" type="datetimeFigureOut">
              <a:rPr lang="en-US" smtClean="0"/>
              <a:t>10/10/2023</a:t>
            </a:fld>
            <a:endParaRPr lang="en-US"/>
          </a:p>
        </p:txBody>
      </p:sp>
      <p:sp>
        <p:nvSpPr>
          <p:cNvPr id="5" name="Footer Placeholder 4">
            <a:extLst>
              <a:ext uri="{FF2B5EF4-FFF2-40B4-BE49-F238E27FC236}">
                <a16:creationId xmlns:a16="http://schemas.microsoft.com/office/drawing/2014/main" id="{59743D8C-33D9-1548-8D6F-3555088555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1B5C60-717F-604D-B58D-79008794D62E}"/>
              </a:ext>
            </a:extLst>
          </p:cNvPr>
          <p:cNvSpPr>
            <a:spLocks noGrp="1"/>
          </p:cNvSpPr>
          <p:nvPr>
            <p:ph type="sldNum" sz="quarter" idx="12"/>
          </p:nvPr>
        </p:nvSpPr>
        <p:spPr/>
        <p:txBody>
          <a:bodyPr/>
          <a:lstStyle/>
          <a:p>
            <a:fld id="{0835495F-0ABA-5C42-82CA-D74987A3E0EB}" type="slidenum">
              <a:rPr lang="en-US" smtClean="0"/>
              <a:t>‹#›</a:t>
            </a:fld>
            <a:endParaRPr lang="en-US"/>
          </a:p>
        </p:txBody>
      </p:sp>
    </p:spTree>
    <p:extLst>
      <p:ext uri="{BB962C8B-B14F-4D97-AF65-F5344CB8AC3E}">
        <p14:creationId xmlns:p14="http://schemas.microsoft.com/office/powerpoint/2010/main" val="1122781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89F99-6791-2D49-9D67-25CFB4BAB6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65D556-E689-BE40-9F69-8A300C999B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BCA3A4-659D-1D49-B409-16E9232177A2}"/>
              </a:ext>
            </a:extLst>
          </p:cNvPr>
          <p:cNvSpPr>
            <a:spLocks noGrp="1"/>
          </p:cNvSpPr>
          <p:nvPr>
            <p:ph type="dt" sz="half" idx="10"/>
          </p:nvPr>
        </p:nvSpPr>
        <p:spPr/>
        <p:txBody>
          <a:bodyPr/>
          <a:lstStyle/>
          <a:p>
            <a:fld id="{7EE37755-77A5-664D-876A-DC5201D87FA0}" type="datetimeFigureOut">
              <a:rPr lang="en-US" smtClean="0"/>
              <a:t>10/10/2023</a:t>
            </a:fld>
            <a:endParaRPr lang="en-US"/>
          </a:p>
        </p:txBody>
      </p:sp>
      <p:sp>
        <p:nvSpPr>
          <p:cNvPr id="5" name="Footer Placeholder 4">
            <a:extLst>
              <a:ext uri="{FF2B5EF4-FFF2-40B4-BE49-F238E27FC236}">
                <a16:creationId xmlns:a16="http://schemas.microsoft.com/office/drawing/2014/main" id="{0A527ABE-7948-984A-860B-F4FF6C22D7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3E2B8C-19EA-CD4F-9A71-BFEB75AEF1F2}"/>
              </a:ext>
            </a:extLst>
          </p:cNvPr>
          <p:cNvSpPr>
            <a:spLocks noGrp="1"/>
          </p:cNvSpPr>
          <p:nvPr>
            <p:ph type="sldNum" sz="quarter" idx="12"/>
          </p:nvPr>
        </p:nvSpPr>
        <p:spPr/>
        <p:txBody>
          <a:bodyPr/>
          <a:lstStyle/>
          <a:p>
            <a:fld id="{0835495F-0ABA-5C42-82CA-D74987A3E0EB}" type="slidenum">
              <a:rPr lang="en-US" smtClean="0"/>
              <a:t>‹#›</a:t>
            </a:fld>
            <a:endParaRPr lang="en-US"/>
          </a:p>
        </p:txBody>
      </p:sp>
    </p:spTree>
    <p:extLst>
      <p:ext uri="{BB962C8B-B14F-4D97-AF65-F5344CB8AC3E}">
        <p14:creationId xmlns:p14="http://schemas.microsoft.com/office/powerpoint/2010/main" val="3727849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21DA6-DD04-134E-A10A-AE605AF934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BE1B51-9F68-4A47-97FB-CD17FDD16D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A956D7-A1BB-9B4F-A610-8E816014265A}"/>
              </a:ext>
            </a:extLst>
          </p:cNvPr>
          <p:cNvSpPr>
            <a:spLocks noGrp="1"/>
          </p:cNvSpPr>
          <p:nvPr>
            <p:ph type="dt" sz="half" idx="10"/>
          </p:nvPr>
        </p:nvSpPr>
        <p:spPr/>
        <p:txBody>
          <a:bodyPr/>
          <a:lstStyle/>
          <a:p>
            <a:fld id="{7EE37755-77A5-664D-876A-DC5201D87FA0}" type="datetimeFigureOut">
              <a:rPr lang="en-US" smtClean="0"/>
              <a:t>10/10/2023</a:t>
            </a:fld>
            <a:endParaRPr lang="en-US"/>
          </a:p>
        </p:txBody>
      </p:sp>
      <p:sp>
        <p:nvSpPr>
          <p:cNvPr id="5" name="Footer Placeholder 4">
            <a:extLst>
              <a:ext uri="{FF2B5EF4-FFF2-40B4-BE49-F238E27FC236}">
                <a16:creationId xmlns:a16="http://schemas.microsoft.com/office/drawing/2014/main" id="{CABDBC3C-C8FA-A64C-A8A9-569E4F8350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BD5FD3-3BC8-8241-853D-218B29040491}"/>
              </a:ext>
            </a:extLst>
          </p:cNvPr>
          <p:cNvSpPr>
            <a:spLocks noGrp="1"/>
          </p:cNvSpPr>
          <p:nvPr>
            <p:ph type="sldNum" sz="quarter" idx="12"/>
          </p:nvPr>
        </p:nvSpPr>
        <p:spPr/>
        <p:txBody>
          <a:bodyPr/>
          <a:lstStyle/>
          <a:p>
            <a:fld id="{0835495F-0ABA-5C42-82CA-D74987A3E0EB}" type="slidenum">
              <a:rPr lang="en-US" smtClean="0"/>
              <a:t>‹#›</a:t>
            </a:fld>
            <a:endParaRPr lang="en-US"/>
          </a:p>
        </p:txBody>
      </p:sp>
    </p:spTree>
    <p:extLst>
      <p:ext uri="{BB962C8B-B14F-4D97-AF65-F5344CB8AC3E}">
        <p14:creationId xmlns:p14="http://schemas.microsoft.com/office/powerpoint/2010/main" val="3661446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AAD3F-42D2-C04E-B864-AFD6CA24F7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A684AE-E93E-834B-8064-1DD9FC2474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D4444B-0A9A-A941-9612-4257C39BFE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4CA597-DFA4-E746-8F90-C030D95A1E88}"/>
              </a:ext>
            </a:extLst>
          </p:cNvPr>
          <p:cNvSpPr>
            <a:spLocks noGrp="1"/>
          </p:cNvSpPr>
          <p:nvPr>
            <p:ph type="dt" sz="half" idx="10"/>
          </p:nvPr>
        </p:nvSpPr>
        <p:spPr/>
        <p:txBody>
          <a:bodyPr/>
          <a:lstStyle/>
          <a:p>
            <a:fld id="{7EE37755-77A5-664D-876A-DC5201D87FA0}" type="datetimeFigureOut">
              <a:rPr lang="en-US" smtClean="0"/>
              <a:t>10/10/2023</a:t>
            </a:fld>
            <a:endParaRPr lang="en-US"/>
          </a:p>
        </p:txBody>
      </p:sp>
      <p:sp>
        <p:nvSpPr>
          <p:cNvPr id="6" name="Footer Placeholder 5">
            <a:extLst>
              <a:ext uri="{FF2B5EF4-FFF2-40B4-BE49-F238E27FC236}">
                <a16:creationId xmlns:a16="http://schemas.microsoft.com/office/drawing/2014/main" id="{336E83A2-32C5-4149-BB94-1D36E64455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DB2940-3D74-FD45-A2B1-304052015198}"/>
              </a:ext>
            </a:extLst>
          </p:cNvPr>
          <p:cNvSpPr>
            <a:spLocks noGrp="1"/>
          </p:cNvSpPr>
          <p:nvPr>
            <p:ph type="sldNum" sz="quarter" idx="12"/>
          </p:nvPr>
        </p:nvSpPr>
        <p:spPr/>
        <p:txBody>
          <a:bodyPr/>
          <a:lstStyle/>
          <a:p>
            <a:fld id="{0835495F-0ABA-5C42-82CA-D74987A3E0EB}" type="slidenum">
              <a:rPr lang="en-US" smtClean="0"/>
              <a:t>‹#›</a:t>
            </a:fld>
            <a:endParaRPr lang="en-US"/>
          </a:p>
        </p:txBody>
      </p:sp>
    </p:spTree>
    <p:extLst>
      <p:ext uri="{BB962C8B-B14F-4D97-AF65-F5344CB8AC3E}">
        <p14:creationId xmlns:p14="http://schemas.microsoft.com/office/powerpoint/2010/main" val="946627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E3230-19AB-B648-B597-8D75EBC552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F7AD8C-C1B2-E444-A1E8-22839F98F3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6D3247-477F-5F4A-B844-200519B4A3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7A3A3A-885B-2F45-BD7E-2D4E5B9635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1948B3-E577-0047-A673-8986451B45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BDA20F-E213-D442-B46B-E8C461A265F5}"/>
              </a:ext>
            </a:extLst>
          </p:cNvPr>
          <p:cNvSpPr>
            <a:spLocks noGrp="1"/>
          </p:cNvSpPr>
          <p:nvPr>
            <p:ph type="dt" sz="half" idx="10"/>
          </p:nvPr>
        </p:nvSpPr>
        <p:spPr/>
        <p:txBody>
          <a:bodyPr/>
          <a:lstStyle/>
          <a:p>
            <a:fld id="{7EE37755-77A5-664D-876A-DC5201D87FA0}" type="datetimeFigureOut">
              <a:rPr lang="en-US" smtClean="0"/>
              <a:t>10/10/2023</a:t>
            </a:fld>
            <a:endParaRPr lang="en-US"/>
          </a:p>
        </p:txBody>
      </p:sp>
      <p:sp>
        <p:nvSpPr>
          <p:cNvPr id="8" name="Footer Placeholder 7">
            <a:extLst>
              <a:ext uri="{FF2B5EF4-FFF2-40B4-BE49-F238E27FC236}">
                <a16:creationId xmlns:a16="http://schemas.microsoft.com/office/drawing/2014/main" id="{22C6725E-6EFC-6740-91EB-93A91A0290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736340-1364-4745-9425-E02B9B71D4E3}"/>
              </a:ext>
            </a:extLst>
          </p:cNvPr>
          <p:cNvSpPr>
            <a:spLocks noGrp="1"/>
          </p:cNvSpPr>
          <p:nvPr>
            <p:ph type="sldNum" sz="quarter" idx="12"/>
          </p:nvPr>
        </p:nvSpPr>
        <p:spPr/>
        <p:txBody>
          <a:bodyPr/>
          <a:lstStyle/>
          <a:p>
            <a:fld id="{0835495F-0ABA-5C42-82CA-D74987A3E0EB}" type="slidenum">
              <a:rPr lang="en-US" smtClean="0"/>
              <a:t>‹#›</a:t>
            </a:fld>
            <a:endParaRPr lang="en-US"/>
          </a:p>
        </p:txBody>
      </p:sp>
    </p:spTree>
    <p:extLst>
      <p:ext uri="{BB962C8B-B14F-4D97-AF65-F5344CB8AC3E}">
        <p14:creationId xmlns:p14="http://schemas.microsoft.com/office/powerpoint/2010/main" val="1122809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16267-07C6-5548-9735-C41A6E069F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77F697-AA89-CD49-84BA-B8D49DC8C676}"/>
              </a:ext>
            </a:extLst>
          </p:cNvPr>
          <p:cNvSpPr>
            <a:spLocks noGrp="1"/>
          </p:cNvSpPr>
          <p:nvPr>
            <p:ph type="dt" sz="half" idx="10"/>
          </p:nvPr>
        </p:nvSpPr>
        <p:spPr/>
        <p:txBody>
          <a:bodyPr/>
          <a:lstStyle/>
          <a:p>
            <a:fld id="{7EE37755-77A5-664D-876A-DC5201D87FA0}" type="datetimeFigureOut">
              <a:rPr lang="en-US" smtClean="0"/>
              <a:t>10/10/2023</a:t>
            </a:fld>
            <a:endParaRPr lang="en-US"/>
          </a:p>
        </p:txBody>
      </p:sp>
      <p:sp>
        <p:nvSpPr>
          <p:cNvPr id="4" name="Footer Placeholder 3">
            <a:extLst>
              <a:ext uri="{FF2B5EF4-FFF2-40B4-BE49-F238E27FC236}">
                <a16:creationId xmlns:a16="http://schemas.microsoft.com/office/drawing/2014/main" id="{2DBDF990-D214-6148-92DB-C772F50B62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F1A333-CD33-8941-8AC5-B669C1943D00}"/>
              </a:ext>
            </a:extLst>
          </p:cNvPr>
          <p:cNvSpPr>
            <a:spLocks noGrp="1"/>
          </p:cNvSpPr>
          <p:nvPr>
            <p:ph type="sldNum" sz="quarter" idx="12"/>
          </p:nvPr>
        </p:nvSpPr>
        <p:spPr/>
        <p:txBody>
          <a:bodyPr/>
          <a:lstStyle/>
          <a:p>
            <a:fld id="{0835495F-0ABA-5C42-82CA-D74987A3E0EB}" type="slidenum">
              <a:rPr lang="en-US" smtClean="0"/>
              <a:t>‹#›</a:t>
            </a:fld>
            <a:endParaRPr lang="en-US"/>
          </a:p>
        </p:txBody>
      </p:sp>
    </p:spTree>
    <p:extLst>
      <p:ext uri="{BB962C8B-B14F-4D97-AF65-F5344CB8AC3E}">
        <p14:creationId xmlns:p14="http://schemas.microsoft.com/office/powerpoint/2010/main" val="4127549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499C23-77D5-2D46-B401-07C6E878533C}"/>
              </a:ext>
            </a:extLst>
          </p:cNvPr>
          <p:cNvSpPr>
            <a:spLocks noGrp="1"/>
          </p:cNvSpPr>
          <p:nvPr>
            <p:ph type="dt" sz="half" idx="10"/>
          </p:nvPr>
        </p:nvSpPr>
        <p:spPr/>
        <p:txBody>
          <a:bodyPr/>
          <a:lstStyle/>
          <a:p>
            <a:fld id="{7EE37755-77A5-664D-876A-DC5201D87FA0}" type="datetimeFigureOut">
              <a:rPr lang="en-US" smtClean="0"/>
              <a:t>10/10/2023</a:t>
            </a:fld>
            <a:endParaRPr lang="en-US"/>
          </a:p>
        </p:txBody>
      </p:sp>
      <p:sp>
        <p:nvSpPr>
          <p:cNvPr id="3" name="Footer Placeholder 2">
            <a:extLst>
              <a:ext uri="{FF2B5EF4-FFF2-40B4-BE49-F238E27FC236}">
                <a16:creationId xmlns:a16="http://schemas.microsoft.com/office/drawing/2014/main" id="{4D5ACFE3-7146-214A-880B-1DDBA73D27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85E416-D8DC-FD4F-8B27-EEAAF3BBB776}"/>
              </a:ext>
            </a:extLst>
          </p:cNvPr>
          <p:cNvSpPr>
            <a:spLocks noGrp="1"/>
          </p:cNvSpPr>
          <p:nvPr>
            <p:ph type="sldNum" sz="quarter" idx="12"/>
          </p:nvPr>
        </p:nvSpPr>
        <p:spPr/>
        <p:txBody>
          <a:bodyPr/>
          <a:lstStyle/>
          <a:p>
            <a:fld id="{0835495F-0ABA-5C42-82CA-D74987A3E0EB}" type="slidenum">
              <a:rPr lang="en-US" smtClean="0"/>
              <a:t>‹#›</a:t>
            </a:fld>
            <a:endParaRPr lang="en-US"/>
          </a:p>
        </p:txBody>
      </p:sp>
    </p:spTree>
    <p:extLst>
      <p:ext uri="{BB962C8B-B14F-4D97-AF65-F5344CB8AC3E}">
        <p14:creationId xmlns:p14="http://schemas.microsoft.com/office/powerpoint/2010/main" val="1350316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0CF30-3C43-FB4B-8357-2CE8E12041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40A6AA-3DDB-E54C-977B-249FB7C661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B8DF6A-798C-4E4A-986F-78063CD40B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EB98F3-7CE6-3147-AC6F-7608DDD3B9D5}"/>
              </a:ext>
            </a:extLst>
          </p:cNvPr>
          <p:cNvSpPr>
            <a:spLocks noGrp="1"/>
          </p:cNvSpPr>
          <p:nvPr>
            <p:ph type="dt" sz="half" idx="10"/>
          </p:nvPr>
        </p:nvSpPr>
        <p:spPr/>
        <p:txBody>
          <a:bodyPr/>
          <a:lstStyle/>
          <a:p>
            <a:fld id="{7EE37755-77A5-664D-876A-DC5201D87FA0}" type="datetimeFigureOut">
              <a:rPr lang="en-US" smtClean="0"/>
              <a:t>10/10/2023</a:t>
            </a:fld>
            <a:endParaRPr lang="en-US"/>
          </a:p>
        </p:txBody>
      </p:sp>
      <p:sp>
        <p:nvSpPr>
          <p:cNvPr id="6" name="Footer Placeholder 5">
            <a:extLst>
              <a:ext uri="{FF2B5EF4-FFF2-40B4-BE49-F238E27FC236}">
                <a16:creationId xmlns:a16="http://schemas.microsoft.com/office/drawing/2014/main" id="{6E08ADF6-A125-384E-BF84-C366D8D177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EBCE7D-383C-E244-8525-542B8DC14406}"/>
              </a:ext>
            </a:extLst>
          </p:cNvPr>
          <p:cNvSpPr>
            <a:spLocks noGrp="1"/>
          </p:cNvSpPr>
          <p:nvPr>
            <p:ph type="sldNum" sz="quarter" idx="12"/>
          </p:nvPr>
        </p:nvSpPr>
        <p:spPr/>
        <p:txBody>
          <a:bodyPr/>
          <a:lstStyle/>
          <a:p>
            <a:fld id="{0835495F-0ABA-5C42-82CA-D74987A3E0EB}" type="slidenum">
              <a:rPr lang="en-US" smtClean="0"/>
              <a:t>‹#›</a:t>
            </a:fld>
            <a:endParaRPr lang="en-US"/>
          </a:p>
        </p:txBody>
      </p:sp>
    </p:spTree>
    <p:extLst>
      <p:ext uri="{BB962C8B-B14F-4D97-AF65-F5344CB8AC3E}">
        <p14:creationId xmlns:p14="http://schemas.microsoft.com/office/powerpoint/2010/main" val="369935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3409F-7E61-0744-8C68-43219A471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693518-5FA6-1F40-B2F2-BD7BB57BCB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AF848A-CC6A-CD40-B267-6CDE117268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570B6E-97BF-994E-ABD5-3664A9F6C021}"/>
              </a:ext>
            </a:extLst>
          </p:cNvPr>
          <p:cNvSpPr>
            <a:spLocks noGrp="1"/>
          </p:cNvSpPr>
          <p:nvPr>
            <p:ph type="dt" sz="half" idx="10"/>
          </p:nvPr>
        </p:nvSpPr>
        <p:spPr/>
        <p:txBody>
          <a:bodyPr/>
          <a:lstStyle/>
          <a:p>
            <a:fld id="{7EE37755-77A5-664D-876A-DC5201D87FA0}" type="datetimeFigureOut">
              <a:rPr lang="en-US" smtClean="0"/>
              <a:t>10/10/2023</a:t>
            </a:fld>
            <a:endParaRPr lang="en-US"/>
          </a:p>
        </p:txBody>
      </p:sp>
      <p:sp>
        <p:nvSpPr>
          <p:cNvPr id="6" name="Footer Placeholder 5">
            <a:extLst>
              <a:ext uri="{FF2B5EF4-FFF2-40B4-BE49-F238E27FC236}">
                <a16:creationId xmlns:a16="http://schemas.microsoft.com/office/drawing/2014/main" id="{4038A7B9-1D68-E44F-BBBF-2FEAE15B0D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ABA0B9-48CC-F048-80A0-20F1797ECAF6}"/>
              </a:ext>
            </a:extLst>
          </p:cNvPr>
          <p:cNvSpPr>
            <a:spLocks noGrp="1"/>
          </p:cNvSpPr>
          <p:nvPr>
            <p:ph type="sldNum" sz="quarter" idx="12"/>
          </p:nvPr>
        </p:nvSpPr>
        <p:spPr/>
        <p:txBody>
          <a:bodyPr/>
          <a:lstStyle/>
          <a:p>
            <a:fld id="{0835495F-0ABA-5C42-82CA-D74987A3E0EB}" type="slidenum">
              <a:rPr lang="en-US" smtClean="0"/>
              <a:t>‹#›</a:t>
            </a:fld>
            <a:endParaRPr lang="en-US"/>
          </a:p>
        </p:txBody>
      </p:sp>
    </p:spTree>
    <p:extLst>
      <p:ext uri="{BB962C8B-B14F-4D97-AF65-F5344CB8AC3E}">
        <p14:creationId xmlns:p14="http://schemas.microsoft.com/office/powerpoint/2010/main" val="3599673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4DCD97-3DA1-A44D-B0FB-AD5B246566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7348D5-B8F9-5E4A-99D7-28E47B18B4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C8DECC-05A0-CE4F-A146-9F07A01090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E37755-77A5-664D-876A-DC5201D87FA0}" type="datetimeFigureOut">
              <a:rPr lang="en-US" smtClean="0"/>
              <a:t>10/10/2023</a:t>
            </a:fld>
            <a:endParaRPr lang="en-US"/>
          </a:p>
        </p:txBody>
      </p:sp>
      <p:sp>
        <p:nvSpPr>
          <p:cNvPr id="5" name="Footer Placeholder 4">
            <a:extLst>
              <a:ext uri="{FF2B5EF4-FFF2-40B4-BE49-F238E27FC236}">
                <a16:creationId xmlns:a16="http://schemas.microsoft.com/office/drawing/2014/main" id="{FEDB53F8-854F-9245-9ED4-638A028358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13D34B-3C01-4941-A1F0-9C0AA9A7EF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35495F-0ABA-5C42-82CA-D74987A3E0EB}" type="slidenum">
              <a:rPr lang="en-US" smtClean="0"/>
              <a:t>‹#›</a:t>
            </a:fld>
            <a:endParaRPr lang="en-US"/>
          </a:p>
        </p:txBody>
      </p:sp>
    </p:spTree>
    <p:extLst>
      <p:ext uri="{BB962C8B-B14F-4D97-AF65-F5344CB8AC3E}">
        <p14:creationId xmlns:p14="http://schemas.microsoft.com/office/powerpoint/2010/main" val="4637895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chart" Target="../charts/chart7.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package" Target="../embeddings/Microsoft_Word_Document.docx"/><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package" Target="../embeddings/Microsoft_Word_Document1.docx"/><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package" Target="../embeddings/Microsoft_Word_Document2.docx"/><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package" Target="../embeddings/Microsoft_Word_Document3.docx"/><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ustomXml" Target="../ink/ink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24.png"/><Relationship Id="rId4" Type="http://schemas.openxmlformats.org/officeDocument/2006/relationships/customXml" Target="../ink/ink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hyperlink" Target="mailto:jdrescher@molloy.edu"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hyperlink" Target="https://digitalcommons.molloy.edu/etd/133" TargetMode="External"/><Relationship Id="rId5" Type="http://schemas.openxmlformats.org/officeDocument/2006/relationships/image" Target="../media/image16.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hyperlink" Target="https://el-una.org/meetings/eluna-events-on-demand-playback/eluna-learns-2021/eluna-learns-dei-diversity-equity-and-inclusion/"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hyperlink" Target="https://digitalcommons.molloy.edu/etd/133" TargetMode="Externa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package" Target="../embeddings/Microsoft_Excel_Worksheet.xlsx"/><Relationship Id="rId5" Type="http://schemas.openxmlformats.org/officeDocument/2006/relationships/image" Target="../media/image2.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62C608-F03C-7112-1532-2410F8BE1742}"/>
              </a:ext>
            </a:extLst>
          </p:cNvPr>
          <p:cNvSpPr>
            <a:spLocks noGrp="1"/>
          </p:cNvSpPr>
          <p:nvPr>
            <p:ph type="ctrTitle"/>
          </p:nvPr>
        </p:nvSpPr>
        <p:spPr/>
        <p:txBody>
          <a:bodyPr>
            <a:normAutofit/>
          </a:bodyPr>
          <a:lstStyle/>
          <a:p>
            <a:r>
              <a:rPr lang="en-US" sz="4400" b="1" dirty="0"/>
              <a:t>Academic Librarians’ Opinions on </a:t>
            </a:r>
            <a:br>
              <a:rPr lang="en-US" sz="4400" b="1" dirty="0"/>
            </a:br>
            <a:r>
              <a:rPr lang="en-US" sz="4400" b="1" dirty="0"/>
              <a:t>Social Justice Advocacy</a:t>
            </a:r>
            <a:br>
              <a:rPr lang="en-US" sz="6000" b="1" dirty="0"/>
            </a:br>
            <a:endParaRPr lang="en-US" dirty="0"/>
          </a:p>
        </p:txBody>
      </p:sp>
      <p:sp>
        <p:nvSpPr>
          <p:cNvPr id="5" name="Subtitle 4">
            <a:extLst>
              <a:ext uri="{FF2B5EF4-FFF2-40B4-BE49-F238E27FC236}">
                <a16:creationId xmlns:a16="http://schemas.microsoft.com/office/drawing/2014/main" id="{E8C59038-ADD7-F18D-7A0D-BB04A47CB2C1}"/>
              </a:ext>
            </a:extLst>
          </p:cNvPr>
          <p:cNvSpPr>
            <a:spLocks noGrp="1"/>
          </p:cNvSpPr>
          <p:nvPr>
            <p:ph type="subTitle" idx="1"/>
          </p:nvPr>
        </p:nvSpPr>
        <p:spPr/>
        <p:txBody>
          <a:bodyPr>
            <a:normAutofit fontScale="92500" lnSpcReduction="20000"/>
          </a:bodyPr>
          <a:lstStyle/>
          <a:p>
            <a:r>
              <a:rPr lang="en-US" b="1" dirty="0"/>
              <a:t>Judy Brink Drescher</a:t>
            </a:r>
          </a:p>
          <a:p>
            <a:r>
              <a:rPr lang="en-US" b="1" dirty="0"/>
              <a:t>Molloy University</a:t>
            </a:r>
            <a:br>
              <a:rPr lang="en-US" b="1" dirty="0"/>
            </a:br>
            <a:endParaRPr lang="en-US" b="1" dirty="0"/>
          </a:p>
          <a:p>
            <a:r>
              <a:rPr lang="en-US" sz="2000" dirty="0"/>
              <a:t>Presented on October 11, 2023, to the</a:t>
            </a:r>
          </a:p>
          <a:p>
            <a:r>
              <a:rPr lang="en-US" sz="2000" dirty="0"/>
              <a:t>Professional Development Alliance</a:t>
            </a:r>
          </a:p>
          <a:p>
            <a:endParaRPr lang="en-US" dirty="0"/>
          </a:p>
        </p:txBody>
      </p:sp>
      <p:pic>
        <p:nvPicPr>
          <p:cNvPr id="6" name="Picture 5">
            <a:extLst>
              <a:ext uri="{FF2B5EF4-FFF2-40B4-BE49-F238E27FC236}">
                <a16:creationId xmlns:a16="http://schemas.microsoft.com/office/drawing/2014/main" id="{0F42F214-B5DB-C65D-C544-1879129A79E7}"/>
              </a:ext>
            </a:extLst>
          </p:cNvPr>
          <p:cNvPicPr>
            <a:picLocks noChangeAspect="1"/>
          </p:cNvPicPr>
          <p:nvPr/>
        </p:nvPicPr>
        <p:blipFill>
          <a:blip r:embed="rId3"/>
          <a:stretch>
            <a:fillRect/>
          </a:stretch>
        </p:blipFill>
        <p:spPr>
          <a:xfrm>
            <a:off x="1524000" y="2997807"/>
            <a:ext cx="9033164" cy="309779"/>
          </a:xfrm>
          <a:prstGeom prst="rect">
            <a:avLst/>
          </a:prstGeom>
        </p:spPr>
      </p:pic>
    </p:spTree>
    <p:extLst>
      <p:ext uri="{BB962C8B-B14F-4D97-AF65-F5344CB8AC3E}">
        <p14:creationId xmlns:p14="http://schemas.microsoft.com/office/powerpoint/2010/main" val="3420679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4693D3-8645-63D1-26B2-BE54B6E62DE5}"/>
              </a:ext>
            </a:extLst>
          </p:cNvPr>
          <p:cNvSpPr>
            <a:spLocks noGrp="1"/>
          </p:cNvSpPr>
          <p:nvPr>
            <p:ph type="title"/>
          </p:nvPr>
        </p:nvSpPr>
        <p:spPr/>
        <p:txBody>
          <a:bodyPr>
            <a:normAutofit/>
          </a:bodyPr>
          <a:lstStyle/>
          <a:p>
            <a:r>
              <a:rPr lang="en-US" sz="4000" dirty="0"/>
              <a:t>Quantitative Results: Institutional Demographics</a:t>
            </a:r>
          </a:p>
        </p:txBody>
      </p:sp>
      <p:sp>
        <p:nvSpPr>
          <p:cNvPr id="5" name="Content Placeholder 4">
            <a:extLst>
              <a:ext uri="{FF2B5EF4-FFF2-40B4-BE49-F238E27FC236}">
                <a16:creationId xmlns:a16="http://schemas.microsoft.com/office/drawing/2014/main" id="{8511DDB0-CDB3-6C84-58FC-AF691FCC140B}"/>
              </a:ext>
            </a:extLst>
          </p:cNvPr>
          <p:cNvSpPr>
            <a:spLocks noGrp="1"/>
          </p:cNvSpPr>
          <p:nvPr>
            <p:ph idx="1"/>
          </p:nvPr>
        </p:nvSpPr>
        <p:spPr>
          <a:xfrm>
            <a:off x="355058" y="1690688"/>
            <a:ext cx="10515600" cy="4351338"/>
          </a:xfrm>
        </p:spPr>
        <p:txBody>
          <a:bodyPr/>
          <a:lstStyle/>
          <a:p>
            <a:endParaRPr lang="en-US" dirty="0"/>
          </a:p>
          <a:p>
            <a:endParaRPr lang="en-US" dirty="0"/>
          </a:p>
          <a:p>
            <a:endParaRPr lang="en-US" dirty="0"/>
          </a:p>
          <a:p>
            <a:pPr marL="0" indent="0">
              <a:buNone/>
            </a:pPr>
            <a:endParaRPr lang="en-US" dirty="0"/>
          </a:p>
        </p:txBody>
      </p:sp>
      <p:sp>
        <p:nvSpPr>
          <p:cNvPr id="15" name="Rectangle 10">
            <a:extLst>
              <a:ext uri="{FF2B5EF4-FFF2-40B4-BE49-F238E27FC236}">
                <a16:creationId xmlns:a16="http://schemas.microsoft.com/office/drawing/2014/main" id="{C065B32E-D68A-D06E-4EDC-42FB3D28959C}"/>
              </a:ext>
            </a:extLst>
          </p:cNvPr>
          <p:cNvSpPr>
            <a:spLocks noChangeArrowheads="1"/>
          </p:cNvSpPr>
          <p:nvPr/>
        </p:nvSpPr>
        <p:spPr bwMode="auto">
          <a:xfrm>
            <a:off x="1498059" y="4647102"/>
            <a:ext cx="168812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7" name="Picture 6">
            <a:extLst>
              <a:ext uri="{FF2B5EF4-FFF2-40B4-BE49-F238E27FC236}">
                <a16:creationId xmlns:a16="http://schemas.microsoft.com/office/drawing/2014/main" id="{97CDC560-C407-AEE7-00E3-202E07C7FAFF}"/>
              </a:ext>
            </a:extLst>
          </p:cNvPr>
          <p:cNvPicPr>
            <a:picLocks noChangeAspect="1"/>
          </p:cNvPicPr>
          <p:nvPr/>
        </p:nvPicPr>
        <p:blipFill>
          <a:blip r:embed="rId3"/>
          <a:stretch>
            <a:fillRect/>
          </a:stretch>
        </p:blipFill>
        <p:spPr>
          <a:xfrm>
            <a:off x="838200" y="1259956"/>
            <a:ext cx="9949996" cy="375026"/>
          </a:xfrm>
          <a:prstGeom prst="rect">
            <a:avLst/>
          </a:prstGeom>
        </p:spPr>
      </p:pic>
      <p:graphicFrame>
        <p:nvGraphicFramePr>
          <p:cNvPr id="8" name="Chart 7">
            <a:extLst>
              <a:ext uri="{FF2B5EF4-FFF2-40B4-BE49-F238E27FC236}">
                <a16:creationId xmlns:a16="http://schemas.microsoft.com/office/drawing/2014/main" id="{C1150CB5-6C02-A1EC-5F71-E8CABDBA48FC}"/>
              </a:ext>
            </a:extLst>
          </p:cNvPr>
          <p:cNvGraphicFramePr>
            <a:graphicFrameLocks/>
          </p:cNvGraphicFramePr>
          <p:nvPr>
            <p:extLst>
              <p:ext uri="{D42A27DB-BD31-4B8C-83A1-F6EECF244321}">
                <p14:modId xmlns:p14="http://schemas.microsoft.com/office/powerpoint/2010/main" val="801319793"/>
              </p:ext>
            </p:extLst>
          </p:nvPr>
        </p:nvGraphicFramePr>
        <p:xfrm>
          <a:off x="5981700" y="2368493"/>
          <a:ext cx="5740944" cy="34462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3BC293F2-162E-3E38-3BA4-3DB36F5E2597}"/>
              </a:ext>
            </a:extLst>
          </p:cNvPr>
          <p:cNvGraphicFramePr>
            <a:graphicFrameLocks/>
          </p:cNvGraphicFramePr>
          <p:nvPr>
            <p:extLst>
              <p:ext uri="{D42A27DB-BD31-4B8C-83A1-F6EECF244321}">
                <p14:modId xmlns:p14="http://schemas.microsoft.com/office/powerpoint/2010/main" val="2025008273"/>
              </p:ext>
            </p:extLst>
          </p:nvPr>
        </p:nvGraphicFramePr>
        <p:xfrm>
          <a:off x="469355" y="2357318"/>
          <a:ext cx="5143500" cy="3300643"/>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angle 1">
            <a:extLst>
              <a:ext uri="{FF2B5EF4-FFF2-40B4-BE49-F238E27FC236}">
                <a16:creationId xmlns:a16="http://schemas.microsoft.com/office/drawing/2014/main" id="{F21D8A93-3D84-6B34-455F-71338D53C1FE}"/>
              </a:ext>
            </a:extLst>
          </p:cNvPr>
          <p:cNvSpPr/>
          <p:nvPr/>
        </p:nvSpPr>
        <p:spPr>
          <a:xfrm>
            <a:off x="6135964" y="4047598"/>
            <a:ext cx="5478104" cy="59950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27FA00A-5EF2-4F02-9CA3-6861EEC9AE3A}"/>
              </a:ext>
            </a:extLst>
          </p:cNvPr>
          <p:cNvSpPr txBox="1"/>
          <p:nvPr/>
        </p:nvSpPr>
        <p:spPr>
          <a:xfrm>
            <a:off x="9682866" y="2925676"/>
            <a:ext cx="511613" cy="276999"/>
          </a:xfrm>
          <a:prstGeom prst="rect">
            <a:avLst/>
          </a:prstGeom>
          <a:noFill/>
        </p:spPr>
        <p:txBody>
          <a:bodyPr wrap="square" rtlCol="0">
            <a:spAutoFit/>
          </a:bodyPr>
          <a:lstStyle/>
          <a:p>
            <a:r>
              <a:rPr lang="en-US" sz="1200" dirty="0"/>
              <a:t>17%</a:t>
            </a:r>
          </a:p>
        </p:txBody>
      </p:sp>
      <p:sp>
        <p:nvSpPr>
          <p:cNvPr id="6" name="TextBox 5">
            <a:extLst>
              <a:ext uri="{FF2B5EF4-FFF2-40B4-BE49-F238E27FC236}">
                <a16:creationId xmlns:a16="http://schemas.microsoft.com/office/drawing/2014/main" id="{B8F9D0FD-C170-9D78-8DBB-C9C4A1C9F61E}"/>
              </a:ext>
            </a:extLst>
          </p:cNvPr>
          <p:cNvSpPr txBox="1"/>
          <p:nvPr/>
        </p:nvSpPr>
        <p:spPr>
          <a:xfrm>
            <a:off x="11046599" y="4392962"/>
            <a:ext cx="486889" cy="276999"/>
          </a:xfrm>
          <a:prstGeom prst="rect">
            <a:avLst/>
          </a:prstGeom>
          <a:noFill/>
        </p:spPr>
        <p:txBody>
          <a:bodyPr wrap="square" rtlCol="0">
            <a:spAutoFit/>
          </a:bodyPr>
          <a:lstStyle/>
          <a:p>
            <a:r>
              <a:rPr lang="en-US" sz="1200" dirty="0"/>
              <a:t>27%</a:t>
            </a:r>
          </a:p>
        </p:txBody>
      </p:sp>
    </p:spTree>
    <p:extLst>
      <p:ext uri="{BB962C8B-B14F-4D97-AF65-F5344CB8AC3E}">
        <p14:creationId xmlns:p14="http://schemas.microsoft.com/office/powerpoint/2010/main" val="2854709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4693D3-8645-63D1-26B2-BE54B6E62DE5}"/>
              </a:ext>
            </a:extLst>
          </p:cNvPr>
          <p:cNvSpPr>
            <a:spLocks noGrp="1"/>
          </p:cNvSpPr>
          <p:nvPr>
            <p:ph type="title"/>
          </p:nvPr>
        </p:nvSpPr>
        <p:spPr/>
        <p:txBody>
          <a:bodyPr/>
          <a:lstStyle/>
          <a:p>
            <a:r>
              <a:rPr lang="en-US" dirty="0"/>
              <a:t>Quantitative Results: Advocacy</a:t>
            </a:r>
            <a:br>
              <a:rPr lang="en-US" dirty="0"/>
            </a:br>
            <a:endParaRPr lang="en-US" dirty="0"/>
          </a:p>
        </p:txBody>
      </p:sp>
      <p:sp>
        <p:nvSpPr>
          <p:cNvPr id="5" name="Content Placeholder 4">
            <a:extLst>
              <a:ext uri="{FF2B5EF4-FFF2-40B4-BE49-F238E27FC236}">
                <a16:creationId xmlns:a16="http://schemas.microsoft.com/office/drawing/2014/main" id="{8511DDB0-CDB3-6C84-58FC-AF691FCC140B}"/>
              </a:ext>
            </a:extLst>
          </p:cNvPr>
          <p:cNvSpPr>
            <a:spLocks noGrp="1"/>
          </p:cNvSpPr>
          <p:nvPr>
            <p:ph idx="1"/>
          </p:nvPr>
        </p:nvSpPr>
        <p:spPr>
          <a:xfrm>
            <a:off x="355057" y="1690688"/>
            <a:ext cx="11454321" cy="4351338"/>
          </a:xfrm>
        </p:spPr>
        <p:txBody>
          <a:bodyPr/>
          <a:lstStyle/>
          <a:p>
            <a:endParaRPr lang="en-US" dirty="0"/>
          </a:p>
          <a:p>
            <a:endParaRPr lang="en-US" dirty="0"/>
          </a:p>
          <a:p>
            <a:endParaRPr lang="en-US" dirty="0"/>
          </a:p>
          <a:p>
            <a:pPr marL="0" indent="0">
              <a:buNone/>
            </a:pPr>
            <a:endParaRPr lang="en-US" dirty="0"/>
          </a:p>
        </p:txBody>
      </p:sp>
      <p:sp>
        <p:nvSpPr>
          <p:cNvPr id="15" name="Rectangle 10">
            <a:extLst>
              <a:ext uri="{FF2B5EF4-FFF2-40B4-BE49-F238E27FC236}">
                <a16:creationId xmlns:a16="http://schemas.microsoft.com/office/drawing/2014/main" id="{C065B32E-D68A-D06E-4EDC-42FB3D28959C}"/>
              </a:ext>
            </a:extLst>
          </p:cNvPr>
          <p:cNvSpPr>
            <a:spLocks noChangeArrowheads="1"/>
          </p:cNvSpPr>
          <p:nvPr/>
        </p:nvSpPr>
        <p:spPr bwMode="auto">
          <a:xfrm>
            <a:off x="1498059" y="4647102"/>
            <a:ext cx="168812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TextBox 18">
            <a:extLst>
              <a:ext uri="{FF2B5EF4-FFF2-40B4-BE49-F238E27FC236}">
                <a16:creationId xmlns:a16="http://schemas.microsoft.com/office/drawing/2014/main" id="{436C22D7-58D7-B4A0-8E64-C1C75C0FBE2F}"/>
              </a:ext>
            </a:extLst>
          </p:cNvPr>
          <p:cNvSpPr txBox="1"/>
          <p:nvPr/>
        </p:nvSpPr>
        <p:spPr>
          <a:xfrm>
            <a:off x="838200" y="1614441"/>
            <a:ext cx="5257800" cy="1508105"/>
          </a:xfrm>
          <a:prstGeom prst="rect">
            <a:avLst/>
          </a:prstGeom>
          <a:noFill/>
        </p:spPr>
        <p:txBody>
          <a:bodyPr wrap="square" rtlCol="0">
            <a:spAutoFit/>
          </a:bodyPr>
          <a:lstStyle/>
          <a:p>
            <a:r>
              <a:rPr lang="en-US" sz="2800" b="1" dirty="0"/>
              <a:t>Social Justice Attitudes</a:t>
            </a:r>
            <a:endParaRPr lang="en-US" sz="2800" dirty="0"/>
          </a:p>
          <a:p>
            <a:endParaRPr lang="en-US" sz="2800" dirty="0"/>
          </a:p>
          <a:p>
            <a:endParaRPr lang="en-US" dirty="0"/>
          </a:p>
          <a:p>
            <a:endParaRPr lang="en-US" dirty="0"/>
          </a:p>
        </p:txBody>
      </p:sp>
      <p:graphicFrame>
        <p:nvGraphicFramePr>
          <p:cNvPr id="2" name="Chart 1">
            <a:extLst>
              <a:ext uri="{FF2B5EF4-FFF2-40B4-BE49-F238E27FC236}">
                <a16:creationId xmlns:a16="http://schemas.microsoft.com/office/drawing/2014/main" id="{3BC293F2-162E-3E38-3BA4-3DB36F5E2597}"/>
              </a:ext>
            </a:extLst>
          </p:cNvPr>
          <p:cNvGraphicFramePr>
            <a:graphicFrameLocks/>
          </p:cNvGraphicFramePr>
          <p:nvPr/>
        </p:nvGraphicFramePr>
        <p:xfrm>
          <a:off x="1002891" y="2771431"/>
          <a:ext cx="4736692" cy="27519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A8D93310-A47C-39BB-51A5-D7811703C547}"/>
              </a:ext>
            </a:extLst>
          </p:cNvPr>
          <p:cNvGraphicFramePr>
            <a:graphicFrameLocks/>
          </p:cNvGraphicFramePr>
          <p:nvPr>
            <p:extLst>
              <p:ext uri="{D42A27DB-BD31-4B8C-83A1-F6EECF244321}">
                <p14:modId xmlns:p14="http://schemas.microsoft.com/office/powerpoint/2010/main" val="3065358561"/>
              </p:ext>
            </p:extLst>
          </p:nvPr>
        </p:nvGraphicFramePr>
        <p:xfrm>
          <a:off x="5778867" y="2438603"/>
          <a:ext cx="6249092" cy="329779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71AC6D13-8B38-D071-8577-B805FFF83804}"/>
              </a:ext>
            </a:extLst>
          </p:cNvPr>
          <p:cNvGraphicFramePr>
            <a:graphicFrameLocks/>
          </p:cNvGraphicFramePr>
          <p:nvPr>
            <p:extLst>
              <p:ext uri="{D42A27DB-BD31-4B8C-83A1-F6EECF244321}">
                <p14:modId xmlns:p14="http://schemas.microsoft.com/office/powerpoint/2010/main" val="135946527"/>
              </p:ext>
            </p:extLst>
          </p:nvPr>
        </p:nvGraphicFramePr>
        <p:xfrm>
          <a:off x="838200" y="2499144"/>
          <a:ext cx="5055144" cy="3024263"/>
        </p:xfrm>
        <a:graphic>
          <a:graphicData uri="http://schemas.openxmlformats.org/drawingml/2006/chart">
            <c:chart xmlns:c="http://schemas.openxmlformats.org/drawingml/2006/chart" xmlns:r="http://schemas.openxmlformats.org/officeDocument/2006/relationships" r:id="rId5"/>
          </a:graphicData>
        </a:graphic>
      </p:graphicFrame>
      <p:pic>
        <p:nvPicPr>
          <p:cNvPr id="12" name="Picture 11">
            <a:extLst>
              <a:ext uri="{FF2B5EF4-FFF2-40B4-BE49-F238E27FC236}">
                <a16:creationId xmlns:a16="http://schemas.microsoft.com/office/drawing/2014/main" id="{BE5EFBE9-CC15-4675-49E4-15E902AF94E9}"/>
              </a:ext>
            </a:extLst>
          </p:cNvPr>
          <p:cNvPicPr>
            <a:picLocks noChangeAspect="1"/>
          </p:cNvPicPr>
          <p:nvPr/>
        </p:nvPicPr>
        <p:blipFill>
          <a:blip r:embed="rId6"/>
          <a:stretch>
            <a:fillRect/>
          </a:stretch>
        </p:blipFill>
        <p:spPr>
          <a:xfrm>
            <a:off x="920662" y="1083733"/>
            <a:ext cx="7250572" cy="273282"/>
          </a:xfrm>
          <a:prstGeom prst="rect">
            <a:avLst/>
          </a:prstGeom>
        </p:spPr>
      </p:pic>
      <p:graphicFrame>
        <p:nvGraphicFramePr>
          <p:cNvPr id="13" name="Chart 12">
            <a:extLst>
              <a:ext uri="{FF2B5EF4-FFF2-40B4-BE49-F238E27FC236}">
                <a16:creationId xmlns:a16="http://schemas.microsoft.com/office/drawing/2014/main" id="{71AC6D13-8B38-D071-8577-B805FFF83804}"/>
              </a:ext>
            </a:extLst>
          </p:cNvPr>
          <p:cNvGraphicFramePr>
            <a:graphicFrameLocks/>
          </p:cNvGraphicFramePr>
          <p:nvPr>
            <p:extLst>
              <p:ext uri="{D42A27DB-BD31-4B8C-83A1-F6EECF244321}">
                <p14:modId xmlns:p14="http://schemas.microsoft.com/office/powerpoint/2010/main" val="153207255"/>
              </p:ext>
            </p:extLst>
          </p:nvPr>
        </p:nvGraphicFramePr>
        <p:xfrm>
          <a:off x="0" y="2420349"/>
          <a:ext cx="6158343" cy="334181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51240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4693D3-8645-63D1-26B2-BE54B6E62DE5}"/>
              </a:ext>
            </a:extLst>
          </p:cNvPr>
          <p:cNvSpPr>
            <a:spLocks noGrp="1"/>
          </p:cNvSpPr>
          <p:nvPr>
            <p:ph type="title"/>
          </p:nvPr>
        </p:nvSpPr>
        <p:spPr/>
        <p:txBody>
          <a:bodyPr>
            <a:normAutofit/>
          </a:bodyPr>
          <a:lstStyle/>
          <a:p>
            <a:r>
              <a:rPr lang="en-US" dirty="0"/>
              <a:t>Quantitative Results: Statistical Analysis</a:t>
            </a:r>
            <a:br>
              <a:rPr lang="en-US" dirty="0"/>
            </a:br>
            <a:endParaRPr lang="en-US" dirty="0"/>
          </a:p>
        </p:txBody>
      </p:sp>
      <p:sp>
        <p:nvSpPr>
          <p:cNvPr id="5" name="Content Placeholder 4">
            <a:extLst>
              <a:ext uri="{FF2B5EF4-FFF2-40B4-BE49-F238E27FC236}">
                <a16:creationId xmlns:a16="http://schemas.microsoft.com/office/drawing/2014/main" id="{8511DDB0-CDB3-6C84-58FC-AF691FCC140B}"/>
              </a:ext>
            </a:extLst>
          </p:cNvPr>
          <p:cNvSpPr>
            <a:spLocks noGrp="1"/>
          </p:cNvSpPr>
          <p:nvPr>
            <p:ph idx="1"/>
          </p:nvPr>
        </p:nvSpPr>
        <p:spPr>
          <a:xfrm>
            <a:off x="355057" y="1690688"/>
            <a:ext cx="11454321" cy="4351338"/>
          </a:xfrm>
        </p:spPr>
        <p:txBody>
          <a:bodyPr/>
          <a:lstStyle/>
          <a:p>
            <a:endParaRPr lang="en-US" dirty="0"/>
          </a:p>
          <a:p>
            <a:endParaRPr lang="en-US" dirty="0"/>
          </a:p>
          <a:p>
            <a:endParaRPr lang="en-US" dirty="0"/>
          </a:p>
          <a:p>
            <a:pPr marL="0" indent="0">
              <a:buNone/>
            </a:pPr>
            <a:endParaRPr lang="en-US" dirty="0"/>
          </a:p>
        </p:txBody>
      </p:sp>
      <p:pic>
        <p:nvPicPr>
          <p:cNvPr id="6" name="Picture 5">
            <a:extLst>
              <a:ext uri="{FF2B5EF4-FFF2-40B4-BE49-F238E27FC236}">
                <a16:creationId xmlns:a16="http://schemas.microsoft.com/office/drawing/2014/main" id="{C501B349-C1CC-9108-36A8-CB344A413BFA}"/>
              </a:ext>
            </a:extLst>
          </p:cNvPr>
          <p:cNvPicPr>
            <a:picLocks noChangeAspect="1"/>
          </p:cNvPicPr>
          <p:nvPr/>
        </p:nvPicPr>
        <p:blipFill>
          <a:blip r:embed="rId3"/>
          <a:stretch>
            <a:fillRect/>
          </a:stretch>
        </p:blipFill>
        <p:spPr>
          <a:xfrm>
            <a:off x="920662" y="1083733"/>
            <a:ext cx="8809126" cy="308581"/>
          </a:xfrm>
          <a:prstGeom prst="rect">
            <a:avLst/>
          </a:prstGeom>
        </p:spPr>
      </p:pic>
      <p:sp>
        <p:nvSpPr>
          <p:cNvPr id="15" name="Rectangle 10">
            <a:extLst>
              <a:ext uri="{FF2B5EF4-FFF2-40B4-BE49-F238E27FC236}">
                <a16:creationId xmlns:a16="http://schemas.microsoft.com/office/drawing/2014/main" id="{C065B32E-D68A-D06E-4EDC-42FB3D28959C}"/>
              </a:ext>
            </a:extLst>
          </p:cNvPr>
          <p:cNvSpPr>
            <a:spLocks noChangeArrowheads="1"/>
          </p:cNvSpPr>
          <p:nvPr/>
        </p:nvSpPr>
        <p:spPr bwMode="auto">
          <a:xfrm>
            <a:off x="1498059" y="4647102"/>
            <a:ext cx="168812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2" name="Chart 1">
            <a:extLst>
              <a:ext uri="{FF2B5EF4-FFF2-40B4-BE49-F238E27FC236}">
                <a16:creationId xmlns:a16="http://schemas.microsoft.com/office/drawing/2014/main" id="{3BC293F2-162E-3E38-3BA4-3DB36F5E2597}"/>
              </a:ext>
            </a:extLst>
          </p:cNvPr>
          <p:cNvGraphicFramePr>
            <a:graphicFrameLocks/>
          </p:cNvGraphicFramePr>
          <p:nvPr/>
        </p:nvGraphicFramePr>
        <p:xfrm>
          <a:off x="1002891" y="2771431"/>
          <a:ext cx="4736692" cy="2751977"/>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206012C8-76BF-8D22-FAF2-EE61D2B7FD4E}"/>
              </a:ext>
            </a:extLst>
          </p:cNvPr>
          <p:cNvSpPr txBox="1"/>
          <p:nvPr/>
        </p:nvSpPr>
        <p:spPr>
          <a:xfrm>
            <a:off x="2638395" y="1528934"/>
            <a:ext cx="6772305" cy="954107"/>
          </a:xfrm>
          <a:prstGeom prst="rect">
            <a:avLst/>
          </a:prstGeom>
          <a:noFill/>
        </p:spPr>
        <p:txBody>
          <a:bodyPr wrap="square">
            <a:spAutoFit/>
          </a:bodyPr>
          <a:lstStyle/>
          <a:p>
            <a:pPr algn="ctr"/>
            <a:r>
              <a:rPr lang="en-US" sz="2800" i="1" dirty="0">
                <a:effectLst/>
                <a:ea typeface="Calibri" panose="020F0502020204030204" pitchFamily="34" charset="0"/>
              </a:rPr>
              <a:t>RQ1:Does social justice interest (SJI) correlate with social justice commitment (SJC)? </a:t>
            </a:r>
            <a:endParaRPr lang="en-US" sz="2800" dirty="0"/>
          </a:p>
        </p:txBody>
      </p:sp>
      <p:sp>
        <p:nvSpPr>
          <p:cNvPr id="10" name="TextBox 9">
            <a:extLst>
              <a:ext uri="{FF2B5EF4-FFF2-40B4-BE49-F238E27FC236}">
                <a16:creationId xmlns:a16="http://schemas.microsoft.com/office/drawing/2014/main" id="{6138EBA0-24C5-0524-498F-F915D3EA4A01}"/>
              </a:ext>
            </a:extLst>
          </p:cNvPr>
          <p:cNvSpPr txBox="1"/>
          <p:nvPr/>
        </p:nvSpPr>
        <p:spPr>
          <a:xfrm>
            <a:off x="1002891" y="2892677"/>
            <a:ext cx="10987826" cy="1384995"/>
          </a:xfrm>
          <a:prstGeom prst="rect">
            <a:avLst/>
          </a:prstGeom>
          <a:noFill/>
        </p:spPr>
        <p:txBody>
          <a:bodyPr wrap="square" rtlCol="0">
            <a:spAutoFit/>
          </a:bodyPr>
          <a:lstStyle/>
          <a:p>
            <a:pPr marL="742950" lvl="1" indent="-285750">
              <a:buFont typeface="Arial" panose="020B0604020202020204" pitchFamily="34" charset="0"/>
              <a:buChar char="•"/>
            </a:pPr>
            <a:r>
              <a:rPr lang="en-US" sz="2800" dirty="0"/>
              <a:t>There was a strong positive correlation between SJI and SJC </a:t>
            </a:r>
            <a:endParaRPr lang="en-US" sz="2800" dirty="0">
              <a:effectLst/>
            </a:endParaRPr>
          </a:p>
          <a:p>
            <a:pPr marL="742950" lvl="1" indent="-285750">
              <a:buFont typeface="Arial" panose="020B0604020202020204" pitchFamily="34" charset="0"/>
              <a:buChar char="•"/>
            </a:pPr>
            <a:r>
              <a:rPr lang="en-US" sz="2800" dirty="0"/>
              <a:t>Social justice interest also significantly predicted commitment</a:t>
            </a:r>
            <a:endParaRPr lang="en-US" sz="2800" dirty="0">
              <a:cs typeface="Calibri" panose="020F0502020204030204" pitchFamily="34" charset="0"/>
            </a:endParaRPr>
          </a:p>
          <a:p>
            <a:pPr marL="742950" lvl="1" indent="-285750">
              <a:buFont typeface="Arial" panose="020B0604020202020204" pitchFamily="34" charset="0"/>
              <a:buChar char="•"/>
            </a:pPr>
            <a:r>
              <a:rPr lang="en-US" sz="2800" dirty="0"/>
              <a:t>As social justice interest increased, so did commitment</a:t>
            </a:r>
          </a:p>
        </p:txBody>
      </p:sp>
    </p:spTree>
    <p:extLst>
      <p:ext uri="{BB962C8B-B14F-4D97-AF65-F5344CB8AC3E}">
        <p14:creationId xmlns:p14="http://schemas.microsoft.com/office/powerpoint/2010/main" val="2315612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4693D3-8645-63D1-26B2-BE54B6E62DE5}"/>
              </a:ext>
            </a:extLst>
          </p:cNvPr>
          <p:cNvSpPr>
            <a:spLocks noGrp="1"/>
          </p:cNvSpPr>
          <p:nvPr>
            <p:ph type="title"/>
          </p:nvPr>
        </p:nvSpPr>
        <p:spPr/>
        <p:txBody>
          <a:bodyPr>
            <a:normAutofit/>
          </a:bodyPr>
          <a:lstStyle/>
          <a:p>
            <a:r>
              <a:rPr lang="en-US" dirty="0"/>
              <a:t>Quantitative Results: Statistical Analysis</a:t>
            </a:r>
            <a:br>
              <a:rPr lang="en-US" dirty="0"/>
            </a:br>
            <a:endParaRPr lang="en-US" dirty="0"/>
          </a:p>
        </p:txBody>
      </p:sp>
      <p:sp>
        <p:nvSpPr>
          <p:cNvPr id="5" name="Content Placeholder 4">
            <a:extLst>
              <a:ext uri="{FF2B5EF4-FFF2-40B4-BE49-F238E27FC236}">
                <a16:creationId xmlns:a16="http://schemas.microsoft.com/office/drawing/2014/main" id="{8511DDB0-CDB3-6C84-58FC-AF691FCC140B}"/>
              </a:ext>
            </a:extLst>
          </p:cNvPr>
          <p:cNvSpPr>
            <a:spLocks noGrp="1"/>
          </p:cNvSpPr>
          <p:nvPr>
            <p:ph idx="1"/>
          </p:nvPr>
        </p:nvSpPr>
        <p:spPr>
          <a:xfrm>
            <a:off x="838200" y="4267841"/>
            <a:ext cx="10231628" cy="1325563"/>
          </a:xfrm>
        </p:spPr>
        <p:txBody>
          <a:bodyPr>
            <a:normAutofit/>
          </a:bodyPr>
          <a:lstStyle/>
          <a:p>
            <a:pPr marL="457200" lvl="1" indent="0">
              <a:buNone/>
            </a:pPr>
            <a:r>
              <a:rPr lang="en-US" sz="2800" dirty="0"/>
              <a:t>Neither social justice interest (SJI) nor social justice commitment (SJC) were statistically significant with </a:t>
            </a:r>
            <a:r>
              <a:rPr lang="en-US" sz="2800" i="1" dirty="0"/>
              <a:t>any</a:t>
            </a:r>
            <a:r>
              <a:rPr lang="en-US" sz="2800" dirty="0"/>
              <a:t> of the nominal or scaled variables of librarian characteristics</a:t>
            </a:r>
            <a:r>
              <a:rPr lang="en-US" dirty="0"/>
              <a:t>.</a:t>
            </a:r>
          </a:p>
        </p:txBody>
      </p:sp>
      <p:pic>
        <p:nvPicPr>
          <p:cNvPr id="6" name="Picture 5">
            <a:extLst>
              <a:ext uri="{FF2B5EF4-FFF2-40B4-BE49-F238E27FC236}">
                <a16:creationId xmlns:a16="http://schemas.microsoft.com/office/drawing/2014/main" id="{C501B349-C1CC-9108-36A8-CB344A413BFA}"/>
              </a:ext>
            </a:extLst>
          </p:cNvPr>
          <p:cNvPicPr>
            <a:picLocks noChangeAspect="1"/>
          </p:cNvPicPr>
          <p:nvPr/>
        </p:nvPicPr>
        <p:blipFill>
          <a:blip r:embed="rId3"/>
          <a:stretch>
            <a:fillRect/>
          </a:stretch>
        </p:blipFill>
        <p:spPr>
          <a:xfrm>
            <a:off x="920662" y="1083733"/>
            <a:ext cx="8909138" cy="317845"/>
          </a:xfrm>
          <a:prstGeom prst="rect">
            <a:avLst/>
          </a:prstGeom>
        </p:spPr>
      </p:pic>
      <p:sp>
        <p:nvSpPr>
          <p:cNvPr id="15" name="Rectangle 10">
            <a:extLst>
              <a:ext uri="{FF2B5EF4-FFF2-40B4-BE49-F238E27FC236}">
                <a16:creationId xmlns:a16="http://schemas.microsoft.com/office/drawing/2014/main" id="{C065B32E-D68A-D06E-4EDC-42FB3D28959C}"/>
              </a:ext>
            </a:extLst>
          </p:cNvPr>
          <p:cNvSpPr>
            <a:spLocks noChangeArrowheads="1"/>
          </p:cNvSpPr>
          <p:nvPr/>
        </p:nvSpPr>
        <p:spPr bwMode="auto">
          <a:xfrm>
            <a:off x="1498059" y="4647102"/>
            <a:ext cx="168812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2BCC604E-0A5C-C2AF-A0B5-A0060BC08389}"/>
              </a:ext>
            </a:extLst>
          </p:cNvPr>
          <p:cNvSpPr txBox="1"/>
          <p:nvPr/>
        </p:nvSpPr>
        <p:spPr>
          <a:xfrm>
            <a:off x="920662" y="1385541"/>
            <a:ext cx="10231628" cy="2585323"/>
          </a:xfrm>
          <a:prstGeom prst="rect">
            <a:avLst/>
          </a:prstGeom>
          <a:noFill/>
        </p:spPr>
        <p:txBody>
          <a:bodyPr wrap="square">
            <a:spAutoFit/>
          </a:bodyPr>
          <a:lstStyle/>
          <a:p>
            <a:pPr algn="ctr"/>
            <a:r>
              <a:rPr lang="en-US" sz="2600" i="1" dirty="0">
                <a:effectLst/>
                <a:ea typeface="Calibri" panose="020F0502020204030204" pitchFamily="34" charset="0"/>
              </a:rPr>
              <a:t>RQ2: When considering the independent variables of </a:t>
            </a:r>
            <a:r>
              <a:rPr lang="en-US" sz="2600" i="1" u="sng" dirty="0">
                <a:uFill>
                  <a:solidFill>
                    <a:schemeClr val="accent2"/>
                  </a:solidFill>
                </a:uFill>
              </a:rPr>
              <a:t>type of institution, size of institution, years in the profession, highest earned degree, provides instruction, is part of library administration, age, ethnicity, and gender</a:t>
            </a:r>
            <a:r>
              <a:rPr lang="en-US" sz="2600" i="1" dirty="0">
                <a:effectLst/>
                <a:ea typeface="Calibri" panose="020F0502020204030204" pitchFamily="34" charset="0"/>
              </a:rPr>
              <a:t>: </a:t>
            </a:r>
            <a:r>
              <a:rPr lang="en-US" sz="2800" b="1" dirty="0">
                <a:ea typeface="Calibri" panose="020F0502020204030204" pitchFamily="34" charset="0"/>
              </a:rPr>
              <a:t>	</a:t>
            </a:r>
            <a:endParaRPr lang="en-US" sz="2000" b="1" i="1" dirty="0">
              <a:ea typeface="Calibri" panose="020F0502020204030204" pitchFamily="34" charset="0"/>
            </a:endParaRPr>
          </a:p>
          <a:p>
            <a:pPr algn="ctr"/>
            <a:r>
              <a:rPr lang="en-US" sz="2800" i="1" dirty="0">
                <a:ea typeface="Calibri" panose="020F0502020204030204" pitchFamily="34" charset="0"/>
              </a:rPr>
              <a:t>Is there a relationship between any of these </a:t>
            </a:r>
          </a:p>
          <a:p>
            <a:pPr algn="ctr"/>
            <a:r>
              <a:rPr lang="en-US" sz="2800" i="1" dirty="0">
                <a:ea typeface="Calibri" panose="020F0502020204030204" pitchFamily="34" charset="0"/>
              </a:rPr>
              <a:t>characteristics and a) SJI or b) SJC?</a:t>
            </a:r>
          </a:p>
        </p:txBody>
      </p:sp>
    </p:spTree>
    <p:extLst>
      <p:ext uri="{BB962C8B-B14F-4D97-AF65-F5344CB8AC3E}">
        <p14:creationId xmlns:p14="http://schemas.microsoft.com/office/powerpoint/2010/main" val="4191968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82069-5ED9-FC5A-3A20-F5A3B3FB9D86}"/>
              </a:ext>
            </a:extLst>
          </p:cNvPr>
          <p:cNvSpPr>
            <a:spLocks noGrp="1"/>
          </p:cNvSpPr>
          <p:nvPr>
            <p:ph type="title"/>
          </p:nvPr>
        </p:nvSpPr>
        <p:spPr>
          <a:xfrm>
            <a:off x="920661" y="251618"/>
            <a:ext cx="10515600" cy="1325563"/>
          </a:xfrm>
        </p:spPr>
        <p:txBody>
          <a:bodyPr/>
          <a:lstStyle/>
          <a:p>
            <a:r>
              <a:rPr lang="en-US" dirty="0"/>
              <a:t>Open-ended Questions (OeQs)</a:t>
            </a:r>
            <a:br>
              <a:rPr lang="en-US" dirty="0"/>
            </a:br>
            <a:endParaRPr lang="en-US" dirty="0"/>
          </a:p>
        </p:txBody>
      </p:sp>
      <p:pic>
        <p:nvPicPr>
          <p:cNvPr id="6" name="Content Placeholder 5" descr="A black background with a black square&#10;&#10;Description automatically generated with medium confidence">
            <a:extLst>
              <a:ext uri="{FF2B5EF4-FFF2-40B4-BE49-F238E27FC236}">
                <a16:creationId xmlns:a16="http://schemas.microsoft.com/office/drawing/2014/main" id="{90B34F57-7451-B2FC-B901-0A5CD06E16BD}"/>
              </a:ext>
            </a:extLst>
          </p:cNvPr>
          <p:cNvPicPr>
            <a:picLocks noGrp="1" noChangeAspect="1"/>
          </p:cNvPicPr>
          <p:nvPr>
            <p:ph idx="1"/>
          </p:nvPr>
        </p:nvPicPr>
        <p:blipFill>
          <a:blip r:embed="rId3"/>
          <a:stretch>
            <a:fillRect/>
          </a:stretch>
        </p:blipFill>
        <p:spPr>
          <a:xfrm>
            <a:off x="920661" y="1385497"/>
            <a:ext cx="9479888" cy="4791466"/>
          </a:xfrm>
        </p:spPr>
      </p:pic>
      <p:pic>
        <p:nvPicPr>
          <p:cNvPr id="4" name="Picture 3">
            <a:extLst>
              <a:ext uri="{FF2B5EF4-FFF2-40B4-BE49-F238E27FC236}">
                <a16:creationId xmlns:a16="http://schemas.microsoft.com/office/drawing/2014/main" id="{6E6B7561-82DC-2868-8596-B3D66A28B053}"/>
              </a:ext>
            </a:extLst>
          </p:cNvPr>
          <p:cNvPicPr>
            <a:picLocks noChangeAspect="1"/>
          </p:cNvPicPr>
          <p:nvPr/>
        </p:nvPicPr>
        <p:blipFill>
          <a:blip r:embed="rId4"/>
          <a:stretch>
            <a:fillRect/>
          </a:stretch>
        </p:blipFill>
        <p:spPr>
          <a:xfrm>
            <a:off x="920661" y="884419"/>
            <a:ext cx="6692201" cy="224853"/>
          </a:xfrm>
          <a:prstGeom prst="rect">
            <a:avLst/>
          </a:prstGeom>
        </p:spPr>
      </p:pic>
    </p:spTree>
    <p:extLst>
      <p:ext uri="{BB962C8B-B14F-4D97-AF65-F5344CB8AC3E}">
        <p14:creationId xmlns:p14="http://schemas.microsoft.com/office/powerpoint/2010/main" val="1888233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DB913-54C3-5A74-DBF6-919DE7D35AA6}"/>
              </a:ext>
            </a:extLst>
          </p:cNvPr>
          <p:cNvSpPr>
            <a:spLocks noGrp="1"/>
          </p:cNvSpPr>
          <p:nvPr>
            <p:ph type="title"/>
          </p:nvPr>
        </p:nvSpPr>
        <p:spPr/>
        <p:txBody>
          <a:bodyPr/>
          <a:lstStyle/>
          <a:p>
            <a:r>
              <a:rPr lang="en-US" dirty="0"/>
              <a:t>Advocacy Classification Scheme</a:t>
            </a:r>
            <a:br>
              <a:rPr lang="en-US" dirty="0"/>
            </a:br>
            <a:endParaRPr lang="en-US" dirty="0"/>
          </a:p>
        </p:txBody>
      </p:sp>
      <p:pic>
        <p:nvPicPr>
          <p:cNvPr id="4" name="Picture 3">
            <a:extLst>
              <a:ext uri="{FF2B5EF4-FFF2-40B4-BE49-F238E27FC236}">
                <a16:creationId xmlns:a16="http://schemas.microsoft.com/office/drawing/2014/main" id="{C9C03F70-5905-A006-6CE1-9C5710CCAED2}"/>
              </a:ext>
            </a:extLst>
          </p:cNvPr>
          <p:cNvPicPr>
            <a:picLocks noChangeAspect="1"/>
          </p:cNvPicPr>
          <p:nvPr/>
        </p:nvPicPr>
        <p:blipFill>
          <a:blip r:embed="rId3"/>
          <a:stretch>
            <a:fillRect/>
          </a:stretch>
        </p:blipFill>
        <p:spPr>
          <a:xfrm>
            <a:off x="920662" y="1053310"/>
            <a:ext cx="6803100" cy="347473"/>
          </a:xfrm>
          <a:prstGeom prst="rect">
            <a:avLst/>
          </a:prstGeom>
        </p:spPr>
      </p:pic>
      <p:sp>
        <p:nvSpPr>
          <p:cNvPr id="5" name="Rectangle 2">
            <a:extLst>
              <a:ext uri="{FF2B5EF4-FFF2-40B4-BE49-F238E27FC236}">
                <a16:creationId xmlns:a16="http://schemas.microsoft.com/office/drawing/2014/main" id="{6ADA36C4-39C3-BA0A-06CF-3A8885EB64ED}"/>
              </a:ext>
            </a:extLst>
          </p:cNvPr>
          <p:cNvSpPr>
            <a:spLocks noChangeArrowheads="1"/>
          </p:cNvSpPr>
          <p:nvPr/>
        </p:nvSpPr>
        <p:spPr bwMode="auto">
          <a:xfrm>
            <a:off x="642026" y="12334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a:extLst>
              <a:ext uri="{FF2B5EF4-FFF2-40B4-BE49-F238E27FC236}">
                <a16:creationId xmlns:a16="http://schemas.microsoft.com/office/drawing/2014/main" id="{01920DAA-3EF7-65F7-CC60-EA55ED029DB0}"/>
              </a:ext>
            </a:extLst>
          </p:cNvPr>
          <p:cNvPicPr>
            <a:picLocks noChangeAspect="1"/>
          </p:cNvPicPr>
          <p:nvPr/>
        </p:nvPicPr>
        <p:blipFill>
          <a:blip r:embed="rId4"/>
          <a:stretch>
            <a:fillRect/>
          </a:stretch>
        </p:blipFill>
        <p:spPr>
          <a:xfrm>
            <a:off x="838200" y="1400783"/>
            <a:ext cx="9726038" cy="4982831"/>
          </a:xfrm>
          <a:prstGeom prst="rect">
            <a:avLst/>
          </a:prstGeom>
        </p:spPr>
      </p:pic>
      <p:pic>
        <p:nvPicPr>
          <p:cNvPr id="8" name="Picture 7">
            <a:extLst>
              <a:ext uri="{FF2B5EF4-FFF2-40B4-BE49-F238E27FC236}">
                <a16:creationId xmlns:a16="http://schemas.microsoft.com/office/drawing/2014/main" id="{C6F67FC0-FE21-EDEE-5C65-0EE290B93FDA}"/>
              </a:ext>
            </a:extLst>
          </p:cNvPr>
          <p:cNvPicPr>
            <a:picLocks noChangeAspect="1"/>
          </p:cNvPicPr>
          <p:nvPr/>
        </p:nvPicPr>
        <p:blipFill>
          <a:blip r:embed="rId3"/>
          <a:stretch>
            <a:fillRect/>
          </a:stretch>
        </p:blipFill>
        <p:spPr>
          <a:xfrm>
            <a:off x="838200" y="993538"/>
            <a:ext cx="7256489" cy="284075"/>
          </a:xfrm>
          <a:prstGeom prst="rect">
            <a:avLst/>
          </a:prstGeom>
        </p:spPr>
      </p:pic>
      <p:sp>
        <p:nvSpPr>
          <p:cNvPr id="3" name="TextBox 2">
            <a:extLst>
              <a:ext uri="{FF2B5EF4-FFF2-40B4-BE49-F238E27FC236}">
                <a16:creationId xmlns:a16="http://schemas.microsoft.com/office/drawing/2014/main" id="{0A125793-90B4-FF2A-95CF-2B6060E687AB}"/>
              </a:ext>
            </a:extLst>
          </p:cNvPr>
          <p:cNvSpPr txBox="1"/>
          <p:nvPr/>
        </p:nvSpPr>
        <p:spPr>
          <a:xfrm>
            <a:off x="596152" y="6306957"/>
            <a:ext cx="10757648" cy="246221"/>
          </a:xfrm>
          <a:prstGeom prst="rect">
            <a:avLst/>
          </a:prstGeom>
          <a:noFill/>
        </p:spPr>
        <p:txBody>
          <a:bodyPr wrap="square" rtlCol="0">
            <a:spAutoFit/>
          </a:bodyPr>
          <a:lstStyle/>
          <a:p>
            <a:r>
              <a:rPr lang="en-US" sz="1000" dirty="0"/>
              <a:t>Template retrieved from: https://</a:t>
            </a:r>
            <a:r>
              <a:rPr lang="en-US" sz="1000" dirty="0" err="1"/>
              <a:t>www.hotjar.com</a:t>
            </a:r>
            <a:r>
              <a:rPr lang="en-US" sz="1000" dirty="0"/>
              <a:t>/blog/analyze-open-ended-questions/#:~:text=Step%201%3A%20get%20your%20data%20into%20the%20template,-1%29%20Export%20the%20data</a:t>
            </a:r>
          </a:p>
        </p:txBody>
      </p:sp>
    </p:spTree>
    <p:extLst>
      <p:ext uri="{BB962C8B-B14F-4D97-AF65-F5344CB8AC3E}">
        <p14:creationId xmlns:p14="http://schemas.microsoft.com/office/powerpoint/2010/main" val="1535263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DB913-54C3-5A74-DBF6-919DE7D35AA6}"/>
              </a:ext>
            </a:extLst>
          </p:cNvPr>
          <p:cNvSpPr>
            <a:spLocks noGrp="1"/>
          </p:cNvSpPr>
          <p:nvPr>
            <p:ph type="title"/>
          </p:nvPr>
        </p:nvSpPr>
        <p:spPr/>
        <p:txBody>
          <a:bodyPr>
            <a:normAutofit fontScale="90000"/>
          </a:bodyPr>
          <a:lstStyle/>
          <a:p>
            <a:r>
              <a:rPr lang="en-US" dirty="0"/>
              <a:t>Open-ended Question (OeQ) Results: Question 1</a:t>
            </a:r>
            <a:br>
              <a:rPr lang="en-US" dirty="0"/>
            </a:br>
            <a:endParaRPr lang="en-US" dirty="0"/>
          </a:p>
        </p:txBody>
      </p:sp>
      <p:pic>
        <p:nvPicPr>
          <p:cNvPr id="4" name="Picture 3">
            <a:extLst>
              <a:ext uri="{FF2B5EF4-FFF2-40B4-BE49-F238E27FC236}">
                <a16:creationId xmlns:a16="http://schemas.microsoft.com/office/drawing/2014/main" id="{C9C03F70-5905-A006-6CE1-9C5710CCAED2}"/>
              </a:ext>
            </a:extLst>
          </p:cNvPr>
          <p:cNvPicPr>
            <a:picLocks noChangeAspect="1"/>
          </p:cNvPicPr>
          <p:nvPr/>
        </p:nvPicPr>
        <p:blipFill>
          <a:blip r:embed="rId3"/>
          <a:stretch>
            <a:fillRect/>
          </a:stretch>
        </p:blipFill>
        <p:spPr>
          <a:xfrm>
            <a:off x="920662" y="1053310"/>
            <a:ext cx="6803100" cy="347473"/>
          </a:xfrm>
          <a:prstGeom prst="rect">
            <a:avLst/>
          </a:prstGeom>
        </p:spPr>
      </p:pic>
      <p:sp>
        <p:nvSpPr>
          <p:cNvPr id="5" name="Rectangle 2">
            <a:extLst>
              <a:ext uri="{FF2B5EF4-FFF2-40B4-BE49-F238E27FC236}">
                <a16:creationId xmlns:a16="http://schemas.microsoft.com/office/drawing/2014/main" id="{6ADA36C4-39C3-BA0A-06CF-3A8885EB64ED}"/>
              </a:ext>
            </a:extLst>
          </p:cNvPr>
          <p:cNvSpPr>
            <a:spLocks noChangeArrowheads="1"/>
          </p:cNvSpPr>
          <p:nvPr/>
        </p:nvSpPr>
        <p:spPr bwMode="auto">
          <a:xfrm>
            <a:off x="642026" y="12334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a:extLst>
              <a:ext uri="{FF2B5EF4-FFF2-40B4-BE49-F238E27FC236}">
                <a16:creationId xmlns:a16="http://schemas.microsoft.com/office/drawing/2014/main" id="{F40153B0-3CDE-F141-FDEC-3B2CE8936EEA}"/>
              </a:ext>
            </a:extLst>
          </p:cNvPr>
          <p:cNvPicPr>
            <a:picLocks noChangeAspect="1"/>
          </p:cNvPicPr>
          <p:nvPr/>
        </p:nvPicPr>
        <p:blipFill>
          <a:blip r:embed="rId3"/>
          <a:stretch>
            <a:fillRect/>
          </a:stretch>
        </p:blipFill>
        <p:spPr>
          <a:xfrm>
            <a:off x="920661" y="1053310"/>
            <a:ext cx="9963239" cy="328018"/>
          </a:xfrm>
          <a:prstGeom prst="rect">
            <a:avLst/>
          </a:prstGeom>
        </p:spPr>
      </p:pic>
      <p:pic>
        <p:nvPicPr>
          <p:cNvPr id="11" name="Picture 10">
            <a:extLst>
              <a:ext uri="{FF2B5EF4-FFF2-40B4-BE49-F238E27FC236}">
                <a16:creationId xmlns:a16="http://schemas.microsoft.com/office/drawing/2014/main" id="{0FEA0018-C67F-E080-C551-3FEDE7ED12F6}"/>
              </a:ext>
            </a:extLst>
          </p:cNvPr>
          <p:cNvPicPr>
            <a:picLocks noChangeAspect="1"/>
          </p:cNvPicPr>
          <p:nvPr/>
        </p:nvPicPr>
        <p:blipFill>
          <a:blip r:embed="rId4"/>
          <a:stretch>
            <a:fillRect/>
          </a:stretch>
        </p:blipFill>
        <p:spPr>
          <a:xfrm>
            <a:off x="259464" y="1690689"/>
            <a:ext cx="7732334" cy="4802186"/>
          </a:xfrm>
          <a:prstGeom prst="rect">
            <a:avLst/>
          </a:prstGeom>
        </p:spPr>
      </p:pic>
      <p:graphicFrame>
        <p:nvGraphicFramePr>
          <p:cNvPr id="8" name="Object 7">
            <a:extLst>
              <a:ext uri="{FF2B5EF4-FFF2-40B4-BE49-F238E27FC236}">
                <a16:creationId xmlns:a16="http://schemas.microsoft.com/office/drawing/2014/main" id="{B1049BBC-DD69-4BDF-CBBA-B169D39CD310}"/>
              </a:ext>
            </a:extLst>
          </p:cNvPr>
          <p:cNvGraphicFramePr>
            <a:graphicFrameLocks noChangeAspect="1"/>
          </p:cNvGraphicFramePr>
          <p:nvPr>
            <p:extLst>
              <p:ext uri="{D42A27DB-BD31-4B8C-83A1-F6EECF244321}">
                <p14:modId xmlns:p14="http://schemas.microsoft.com/office/powerpoint/2010/main" val="1323589605"/>
              </p:ext>
            </p:extLst>
          </p:nvPr>
        </p:nvGraphicFramePr>
        <p:xfrm>
          <a:off x="7306456" y="1729243"/>
          <a:ext cx="5943600" cy="4876800"/>
        </p:xfrm>
        <a:graphic>
          <a:graphicData uri="http://schemas.openxmlformats.org/presentationml/2006/ole">
            <mc:AlternateContent xmlns:mc="http://schemas.openxmlformats.org/markup-compatibility/2006">
              <mc:Choice xmlns:v="urn:schemas-microsoft-com:vml" Requires="v">
                <p:oleObj name="Document" r:id="rId5" imgW="5943600" imgH="4876800" progId="Word.Document.12">
                  <p:embed/>
                </p:oleObj>
              </mc:Choice>
              <mc:Fallback>
                <p:oleObj name="Document" r:id="rId5" imgW="5943600" imgH="4876800" progId="Word.Document.12">
                  <p:embed/>
                  <p:pic>
                    <p:nvPicPr>
                      <p:cNvPr id="8" name="Object 7">
                        <a:extLst>
                          <a:ext uri="{FF2B5EF4-FFF2-40B4-BE49-F238E27FC236}">
                            <a16:creationId xmlns:a16="http://schemas.microsoft.com/office/drawing/2014/main" id="{B1049BBC-DD69-4BDF-CBBA-B169D39CD310}"/>
                          </a:ext>
                        </a:extLst>
                      </p:cNvPr>
                      <p:cNvPicPr/>
                      <p:nvPr/>
                    </p:nvPicPr>
                    <p:blipFill>
                      <a:blip r:embed="rId6"/>
                      <a:stretch>
                        <a:fillRect/>
                      </a:stretch>
                    </p:blipFill>
                    <p:spPr>
                      <a:xfrm>
                        <a:off x="7306456" y="1729243"/>
                        <a:ext cx="5943600" cy="4876800"/>
                      </a:xfrm>
                      <a:prstGeom prst="rect">
                        <a:avLst/>
                      </a:prstGeom>
                    </p:spPr>
                  </p:pic>
                </p:oleObj>
              </mc:Fallback>
            </mc:AlternateContent>
          </a:graphicData>
        </a:graphic>
      </p:graphicFrame>
    </p:spTree>
    <p:extLst>
      <p:ext uri="{BB962C8B-B14F-4D97-AF65-F5344CB8AC3E}">
        <p14:creationId xmlns:p14="http://schemas.microsoft.com/office/powerpoint/2010/main" val="3413571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DB913-54C3-5A74-DBF6-919DE7D35AA6}"/>
              </a:ext>
            </a:extLst>
          </p:cNvPr>
          <p:cNvSpPr>
            <a:spLocks noGrp="1"/>
          </p:cNvSpPr>
          <p:nvPr>
            <p:ph type="title"/>
          </p:nvPr>
        </p:nvSpPr>
        <p:spPr/>
        <p:txBody>
          <a:bodyPr/>
          <a:lstStyle/>
          <a:p>
            <a:r>
              <a:rPr lang="en-US" dirty="0" err="1"/>
              <a:t>OeQ</a:t>
            </a:r>
            <a:r>
              <a:rPr lang="en-US" dirty="0"/>
              <a:t> Results: Question 2</a:t>
            </a:r>
            <a:br>
              <a:rPr lang="en-US" dirty="0"/>
            </a:br>
            <a:endParaRPr lang="en-US" dirty="0"/>
          </a:p>
        </p:txBody>
      </p:sp>
      <p:pic>
        <p:nvPicPr>
          <p:cNvPr id="3" name="Picture 2">
            <a:extLst>
              <a:ext uri="{FF2B5EF4-FFF2-40B4-BE49-F238E27FC236}">
                <a16:creationId xmlns:a16="http://schemas.microsoft.com/office/drawing/2014/main" id="{F40153B0-3CDE-F141-FDEC-3B2CE8936EEA}"/>
              </a:ext>
            </a:extLst>
          </p:cNvPr>
          <p:cNvPicPr>
            <a:picLocks noChangeAspect="1"/>
          </p:cNvPicPr>
          <p:nvPr/>
        </p:nvPicPr>
        <p:blipFill>
          <a:blip r:embed="rId3"/>
          <a:stretch>
            <a:fillRect/>
          </a:stretch>
        </p:blipFill>
        <p:spPr>
          <a:xfrm>
            <a:off x="920661" y="1053310"/>
            <a:ext cx="5302339" cy="207574"/>
          </a:xfrm>
          <a:prstGeom prst="rect">
            <a:avLst/>
          </a:prstGeom>
        </p:spPr>
      </p:pic>
      <p:pic>
        <p:nvPicPr>
          <p:cNvPr id="10" name="Picture 9">
            <a:extLst>
              <a:ext uri="{FF2B5EF4-FFF2-40B4-BE49-F238E27FC236}">
                <a16:creationId xmlns:a16="http://schemas.microsoft.com/office/drawing/2014/main" id="{2BE23514-3922-3B37-33DA-D324F82D840D}"/>
              </a:ext>
            </a:extLst>
          </p:cNvPr>
          <p:cNvPicPr>
            <a:picLocks noChangeAspect="1"/>
          </p:cNvPicPr>
          <p:nvPr/>
        </p:nvPicPr>
        <p:blipFill>
          <a:blip r:embed="rId4"/>
          <a:stretch>
            <a:fillRect/>
          </a:stretch>
        </p:blipFill>
        <p:spPr>
          <a:xfrm>
            <a:off x="192031" y="1527698"/>
            <a:ext cx="7821933" cy="4944521"/>
          </a:xfrm>
          <a:prstGeom prst="rect">
            <a:avLst/>
          </a:prstGeom>
        </p:spPr>
      </p:pic>
      <p:graphicFrame>
        <p:nvGraphicFramePr>
          <p:cNvPr id="8" name="Object 7">
            <a:extLst>
              <a:ext uri="{FF2B5EF4-FFF2-40B4-BE49-F238E27FC236}">
                <a16:creationId xmlns:a16="http://schemas.microsoft.com/office/drawing/2014/main" id="{C68F14A9-39F7-4DF4-16C5-3FE5502C628C}"/>
              </a:ext>
            </a:extLst>
          </p:cNvPr>
          <p:cNvGraphicFramePr>
            <a:graphicFrameLocks noChangeAspect="1"/>
          </p:cNvGraphicFramePr>
          <p:nvPr>
            <p:extLst>
              <p:ext uri="{D42A27DB-BD31-4B8C-83A1-F6EECF244321}">
                <p14:modId xmlns:p14="http://schemas.microsoft.com/office/powerpoint/2010/main" val="3005545046"/>
              </p:ext>
            </p:extLst>
          </p:nvPr>
        </p:nvGraphicFramePr>
        <p:xfrm>
          <a:off x="7452195" y="2051476"/>
          <a:ext cx="5943600" cy="4127500"/>
        </p:xfrm>
        <a:graphic>
          <a:graphicData uri="http://schemas.openxmlformats.org/presentationml/2006/ole">
            <mc:AlternateContent xmlns:mc="http://schemas.openxmlformats.org/markup-compatibility/2006">
              <mc:Choice xmlns:v="urn:schemas-microsoft-com:vml" Requires="v">
                <p:oleObj name="Document" r:id="rId5" imgW="5943600" imgH="4127500" progId="Word.Document.12">
                  <p:embed/>
                </p:oleObj>
              </mc:Choice>
              <mc:Fallback>
                <p:oleObj name="Document" r:id="rId5" imgW="5943600" imgH="4127500" progId="Word.Document.12">
                  <p:embed/>
                  <p:pic>
                    <p:nvPicPr>
                      <p:cNvPr id="8" name="Object 7">
                        <a:extLst>
                          <a:ext uri="{FF2B5EF4-FFF2-40B4-BE49-F238E27FC236}">
                            <a16:creationId xmlns:a16="http://schemas.microsoft.com/office/drawing/2014/main" id="{C68F14A9-39F7-4DF4-16C5-3FE5502C628C}"/>
                          </a:ext>
                        </a:extLst>
                      </p:cNvPr>
                      <p:cNvPicPr/>
                      <p:nvPr/>
                    </p:nvPicPr>
                    <p:blipFill>
                      <a:blip r:embed="rId6"/>
                      <a:stretch>
                        <a:fillRect/>
                      </a:stretch>
                    </p:blipFill>
                    <p:spPr>
                      <a:xfrm>
                        <a:off x="7452195" y="2051476"/>
                        <a:ext cx="5943600" cy="4127500"/>
                      </a:xfrm>
                      <a:prstGeom prst="rect">
                        <a:avLst/>
                      </a:prstGeom>
                    </p:spPr>
                  </p:pic>
                </p:oleObj>
              </mc:Fallback>
            </mc:AlternateContent>
          </a:graphicData>
        </a:graphic>
      </p:graphicFrame>
    </p:spTree>
    <p:extLst>
      <p:ext uri="{BB962C8B-B14F-4D97-AF65-F5344CB8AC3E}">
        <p14:creationId xmlns:p14="http://schemas.microsoft.com/office/powerpoint/2010/main" val="802617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DB913-54C3-5A74-DBF6-919DE7D35AA6}"/>
              </a:ext>
            </a:extLst>
          </p:cNvPr>
          <p:cNvSpPr>
            <a:spLocks noGrp="1"/>
          </p:cNvSpPr>
          <p:nvPr>
            <p:ph type="title"/>
          </p:nvPr>
        </p:nvSpPr>
        <p:spPr/>
        <p:txBody>
          <a:bodyPr/>
          <a:lstStyle/>
          <a:p>
            <a:r>
              <a:rPr lang="en-US" dirty="0"/>
              <a:t>OeQ Results: Question 3</a:t>
            </a:r>
            <a:br>
              <a:rPr lang="en-US" dirty="0"/>
            </a:br>
            <a:endParaRPr lang="en-US" dirty="0"/>
          </a:p>
        </p:txBody>
      </p:sp>
      <p:sp>
        <p:nvSpPr>
          <p:cNvPr id="5" name="Rectangle 2">
            <a:extLst>
              <a:ext uri="{FF2B5EF4-FFF2-40B4-BE49-F238E27FC236}">
                <a16:creationId xmlns:a16="http://schemas.microsoft.com/office/drawing/2014/main" id="{6ADA36C4-39C3-BA0A-06CF-3A8885EB64ED}"/>
              </a:ext>
            </a:extLst>
          </p:cNvPr>
          <p:cNvSpPr>
            <a:spLocks noChangeArrowheads="1"/>
          </p:cNvSpPr>
          <p:nvPr/>
        </p:nvSpPr>
        <p:spPr bwMode="auto">
          <a:xfrm>
            <a:off x="642026" y="12334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a:extLst>
              <a:ext uri="{FF2B5EF4-FFF2-40B4-BE49-F238E27FC236}">
                <a16:creationId xmlns:a16="http://schemas.microsoft.com/office/drawing/2014/main" id="{F40153B0-3CDE-F141-FDEC-3B2CE8936EEA}"/>
              </a:ext>
            </a:extLst>
          </p:cNvPr>
          <p:cNvPicPr>
            <a:picLocks noChangeAspect="1"/>
          </p:cNvPicPr>
          <p:nvPr/>
        </p:nvPicPr>
        <p:blipFill>
          <a:blip r:embed="rId3"/>
          <a:stretch>
            <a:fillRect/>
          </a:stretch>
        </p:blipFill>
        <p:spPr>
          <a:xfrm>
            <a:off x="920661" y="1053309"/>
            <a:ext cx="5175339" cy="202603"/>
          </a:xfrm>
          <a:prstGeom prst="rect">
            <a:avLst/>
          </a:prstGeom>
        </p:spPr>
      </p:pic>
      <p:pic>
        <p:nvPicPr>
          <p:cNvPr id="7" name="Picture 6">
            <a:extLst>
              <a:ext uri="{FF2B5EF4-FFF2-40B4-BE49-F238E27FC236}">
                <a16:creationId xmlns:a16="http://schemas.microsoft.com/office/drawing/2014/main" id="{1A7521C4-5E86-B5BA-CFCE-642D56068B06}"/>
              </a:ext>
            </a:extLst>
          </p:cNvPr>
          <p:cNvPicPr>
            <a:picLocks noChangeAspect="1"/>
          </p:cNvPicPr>
          <p:nvPr/>
        </p:nvPicPr>
        <p:blipFill>
          <a:blip r:embed="rId4"/>
          <a:stretch>
            <a:fillRect/>
          </a:stretch>
        </p:blipFill>
        <p:spPr>
          <a:xfrm>
            <a:off x="278450" y="1462088"/>
            <a:ext cx="8087523" cy="4991253"/>
          </a:xfrm>
          <a:prstGeom prst="rect">
            <a:avLst/>
          </a:prstGeom>
        </p:spPr>
      </p:pic>
      <p:graphicFrame>
        <p:nvGraphicFramePr>
          <p:cNvPr id="9" name="Object 8">
            <a:extLst>
              <a:ext uri="{FF2B5EF4-FFF2-40B4-BE49-F238E27FC236}">
                <a16:creationId xmlns:a16="http://schemas.microsoft.com/office/drawing/2014/main" id="{7AEB3AD7-0877-75E6-B7BA-695C077DA92D}"/>
              </a:ext>
            </a:extLst>
          </p:cNvPr>
          <p:cNvGraphicFramePr>
            <a:graphicFrameLocks noChangeAspect="1"/>
          </p:cNvGraphicFramePr>
          <p:nvPr>
            <p:extLst>
              <p:ext uri="{D42A27DB-BD31-4B8C-83A1-F6EECF244321}">
                <p14:modId xmlns:p14="http://schemas.microsoft.com/office/powerpoint/2010/main" val="4009531715"/>
              </p:ext>
            </p:extLst>
          </p:nvPr>
        </p:nvGraphicFramePr>
        <p:xfrm>
          <a:off x="8365973" y="1410856"/>
          <a:ext cx="4527550" cy="5418137"/>
        </p:xfrm>
        <a:graphic>
          <a:graphicData uri="http://schemas.openxmlformats.org/presentationml/2006/ole">
            <mc:AlternateContent xmlns:mc="http://schemas.openxmlformats.org/markup-compatibility/2006">
              <mc:Choice xmlns:v="urn:schemas-microsoft-com:vml" Requires="v">
                <p:oleObj name="Document" r:id="rId5" imgW="5943600" imgH="7112000" progId="Word.Document.12">
                  <p:embed/>
                </p:oleObj>
              </mc:Choice>
              <mc:Fallback>
                <p:oleObj name="Document" r:id="rId5" imgW="5943600" imgH="7112000" progId="Word.Document.12">
                  <p:embed/>
                  <p:pic>
                    <p:nvPicPr>
                      <p:cNvPr id="9" name="Object 8">
                        <a:extLst>
                          <a:ext uri="{FF2B5EF4-FFF2-40B4-BE49-F238E27FC236}">
                            <a16:creationId xmlns:a16="http://schemas.microsoft.com/office/drawing/2014/main" id="{7AEB3AD7-0877-75E6-B7BA-695C077DA92D}"/>
                          </a:ext>
                        </a:extLst>
                      </p:cNvPr>
                      <p:cNvPicPr/>
                      <p:nvPr/>
                    </p:nvPicPr>
                    <p:blipFill>
                      <a:blip r:embed="rId6"/>
                      <a:stretch>
                        <a:fillRect/>
                      </a:stretch>
                    </p:blipFill>
                    <p:spPr>
                      <a:xfrm>
                        <a:off x="8365973" y="1410856"/>
                        <a:ext cx="4527550" cy="5418137"/>
                      </a:xfrm>
                      <a:prstGeom prst="rect">
                        <a:avLst/>
                      </a:prstGeom>
                    </p:spPr>
                  </p:pic>
                </p:oleObj>
              </mc:Fallback>
            </mc:AlternateContent>
          </a:graphicData>
        </a:graphic>
      </p:graphicFrame>
    </p:spTree>
    <p:extLst>
      <p:ext uri="{BB962C8B-B14F-4D97-AF65-F5344CB8AC3E}">
        <p14:creationId xmlns:p14="http://schemas.microsoft.com/office/powerpoint/2010/main" val="3369083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DB913-54C3-5A74-DBF6-919DE7D35AA6}"/>
              </a:ext>
            </a:extLst>
          </p:cNvPr>
          <p:cNvSpPr>
            <a:spLocks noGrp="1"/>
          </p:cNvSpPr>
          <p:nvPr>
            <p:ph type="title"/>
          </p:nvPr>
        </p:nvSpPr>
        <p:spPr/>
        <p:txBody>
          <a:bodyPr/>
          <a:lstStyle/>
          <a:p>
            <a:r>
              <a:rPr lang="en-US" dirty="0" err="1"/>
              <a:t>OeQ</a:t>
            </a:r>
            <a:r>
              <a:rPr lang="en-US" dirty="0"/>
              <a:t> Results: Question 4</a:t>
            </a:r>
            <a:br>
              <a:rPr lang="en-US" dirty="0"/>
            </a:br>
            <a:endParaRPr lang="en-US" dirty="0"/>
          </a:p>
        </p:txBody>
      </p:sp>
      <p:sp>
        <p:nvSpPr>
          <p:cNvPr id="5" name="Rectangle 2">
            <a:extLst>
              <a:ext uri="{FF2B5EF4-FFF2-40B4-BE49-F238E27FC236}">
                <a16:creationId xmlns:a16="http://schemas.microsoft.com/office/drawing/2014/main" id="{6ADA36C4-39C3-BA0A-06CF-3A8885EB64ED}"/>
              </a:ext>
            </a:extLst>
          </p:cNvPr>
          <p:cNvSpPr>
            <a:spLocks noChangeArrowheads="1"/>
          </p:cNvSpPr>
          <p:nvPr/>
        </p:nvSpPr>
        <p:spPr bwMode="auto">
          <a:xfrm>
            <a:off x="642026" y="12334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a:extLst>
              <a:ext uri="{FF2B5EF4-FFF2-40B4-BE49-F238E27FC236}">
                <a16:creationId xmlns:a16="http://schemas.microsoft.com/office/drawing/2014/main" id="{F40153B0-3CDE-F141-FDEC-3B2CE8936EEA}"/>
              </a:ext>
            </a:extLst>
          </p:cNvPr>
          <p:cNvPicPr>
            <a:picLocks noChangeAspect="1"/>
          </p:cNvPicPr>
          <p:nvPr/>
        </p:nvPicPr>
        <p:blipFill>
          <a:blip r:embed="rId3"/>
          <a:stretch>
            <a:fillRect/>
          </a:stretch>
        </p:blipFill>
        <p:spPr>
          <a:xfrm>
            <a:off x="838201" y="918641"/>
            <a:ext cx="5448300" cy="213289"/>
          </a:xfrm>
          <a:prstGeom prst="rect">
            <a:avLst/>
          </a:prstGeom>
        </p:spPr>
      </p:pic>
      <p:pic>
        <p:nvPicPr>
          <p:cNvPr id="10" name="Picture 9">
            <a:extLst>
              <a:ext uri="{FF2B5EF4-FFF2-40B4-BE49-F238E27FC236}">
                <a16:creationId xmlns:a16="http://schemas.microsoft.com/office/drawing/2014/main" id="{5A952926-D4C2-F6F1-0993-EC8A5D28F6B4}"/>
              </a:ext>
            </a:extLst>
          </p:cNvPr>
          <p:cNvPicPr>
            <a:picLocks noChangeAspect="1"/>
          </p:cNvPicPr>
          <p:nvPr/>
        </p:nvPicPr>
        <p:blipFill>
          <a:blip r:embed="rId4"/>
          <a:stretch>
            <a:fillRect/>
          </a:stretch>
        </p:blipFill>
        <p:spPr>
          <a:xfrm>
            <a:off x="139342" y="1400783"/>
            <a:ext cx="7723010" cy="5181676"/>
          </a:xfrm>
          <a:prstGeom prst="rect">
            <a:avLst/>
          </a:prstGeom>
        </p:spPr>
      </p:pic>
      <p:graphicFrame>
        <p:nvGraphicFramePr>
          <p:cNvPr id="11" name="Object 10">
            <a:extLst>
              <a:ext uri="{FF2B5EF4-FFF2-40B4-BE49-F238E27FC236}">
                <a16:creationId xmlns:a16="http://schemas.microsoft.com/office/drawing/2014/main" id="{072AAC0D-91FA-37B6-2437-54168F569B74}"/>
              </a:ext>
            </a:extLst>
          </p:cNvPr>
          <p:cNvGraphicFramePr>
            <a:graphicFrameLocks noChangeAspect="1"/>
          </p:cNvGraphicFramePr>
          <p:nvPr>
            <p:extLst>
              <p:ext uri="{D42A27DB-BD31-4B8C-83A1-F6EECF244321}">
                <p14:modId xmlns:p14="http://schemas.microsoft.com/office/powerpoint/2010/main" val="2899669482"/>
              </p:ext>
            </p:extLst>
          </p:nvPr>
        </p:nvGraphicFramePr>
        <p:xfrm>
          <a:off x="7406362" y="1259829"/>
          <a:ext cx="5943600" cy="5600700"/>
        </p:xfrm>
        <a:graphic>
          <a:graphicData uri="http://schemas.openxmlformats.org/presentationml/2006/ole">
            <mc:AlternateContent xmlns:mc="http://schemas.openxmlformats.org/markup-compatibility/2006">
              <mc:Choice xmlns:v="urn:schemas-microsoft-com:vml" Requires="v">
                <p:oleObj name="Document" r:id="rId5" imgW="5943600" imgH="5600700" progId="Word.Document.12">
                  <p:embed/>
                </p:oleObj>
              </mc:Choice>
              <mc:Fallback>
                <p:oleObj name="Document" r:id="rId5" imgW="5943600" imgH="5600700" progId="Word.Document.12">
                  <p:embed/>
                  <p:pic>
                    <p:nvPicPr>
                      <p:cNvPr id="11" name="Object 10">
                        <a:extLst>
                          <a:ext uri="{FF2B5EF4-FFF2-40B4-BE49-F238E27FC236}">
                            <a16:creationId xmlns:a16="http://schemas.microsoft.com/office/drawing/2014/main" id="{072AAC0D-91FA-37B6-2437-54168F569B74}"/>
                          </a:ext>
                        </a:extLst>
                      </p:cNvPr>
                      <p:cNvPicPr/>
                      <p:nvPr/>
                    </p:nvPicPr>
                    <p:blipFill>
                      <a:blip r:embed="rId6"/>
                      <a:stretch>
                        <a:fillRect/>
                      </a:stretch>
                    </p:blipFill>
                    <p:spPr>
                      <a:xfrm>
                        <a:off x="7406362" y="1259829"/>
                        <a:ext cx="5943600" cy="5600700"/>
                      </a:xfrm>
                      <a:prstGeom prst="rect">
                        <a:avLst/>
                      </a:prstGeom>
                    </p:spPr>
                  </p:pic>
                </p:oleObj>
              </mc:Fallback>
            </mc:AlternateContent>
          </a:graphicData>
        </a:graphic>
      </p:graphicFrame>
    </p:spTree>
    <p:extLst>
      <p:ext uri="{BB962C8B-B14F-4D97-AF65-F5344CB8AC3E}">
        <p14:creationId xmlns:p14="http://schemas.microsoft.com/office/powerpoint/2010/main" val="2933695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FA8F2-E9A1-4D41-905A-8C4350F38FB3}"/>
              </a:ext>
            </a:extLst>
          </p:cNvPr>
          <p:cNvSpPr>
            <a:spLocks noGrp="1"/>
          </p:cNvSpPr>
          <p:nvPr>
            <p:ph type="title"/>
          </p:nvPr>
        </p:nvSpPr>
        <p:spPr>
          <a:xfrm>
            <a:off x="635000" y="141654"/>
            <a:ext cx="3418659" cy="5583148"/>
          </a:xfrm>
        </p:spPr>
        <p:txBody>
          <a:bodyPr anchor="ctr">
            <a:normAutofit/>
          </a:bodyPr>
          <a:lstStyle/>
          <a:p>
            <a:pPr algn="ctr"/>
            <a:r>
              <a:rPr lang="en-US" sz="5400" dirty="0"/>
              <a:t>Problem Statement</a:t>
            </a:r>
            <a:br>
              <a:rPr lang="en-US" sz="5400" dirty="0"/>
            </a:br>
            <a:r>
              <a:rPr lang="en-US" sz="3600" dirty="0"/>
              <a:t>(why I did it)</a:t>
            </a:r>
          </a:p>
        </p:txBody>
      </p:sp>
      <p:graphicFrame>
        <p:nvGraphicFramePr>
          <p:cNvPr id="12" name="Content Placeholder 2">
            <a:extLst>
              <a:ext uri="{FF2B5EF4-FFF2-40B4-BE49-F238E27FC236}">
                <a16:creationId xmlns:a16="http://schemas.microsoft.com/office/drawing/2014/main" id="{4AE51045-BBD9-40B9-A5A5-DFE102CBBE6E}"/>
              </a:ext>
            </a:extLst>
          </p:cNvPr>
          <p:cNvGraphicFramePr>
            <a:graphicFrameLocks noGrp="1"/>
          </p:cNvGraphicFramePr>
          <p:nvPr>
            <p:ph idx="1"/>
            <p:extLst>
              <p:ext uri="{D42A27DB-BD31-4B8C-83A1-F6EECF244321}">
                <p14:modId xmlns:p14="http://schemas.microsoft.com/office/powerpoint/2010/main" val="2521994837"/>
              </p:ext>
            </p:extLst>
          </p:nvPr>
        </p:nvGraphicFramePr>
        <p:xfrm>
          <a:off x="4497142" y="400373"/>
          <a:ext cx="7248326" cy="50657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FCBF2390-7BB6-CD2C-D57C-D7B30D2B8A32}"/>
              </a:ext>
            </a:extLst>
          </p:cNvPr>
          <p:cNvSpPr txBox="1"/>
          <p:nvPr/>
        </p:nvSpPr>
        <p:spPr>
          <a:xfrm>
            <a:off x="1171847" y="5349631"/>
            <a:ext cx="11520678" cy="1107996"/>
          </a:xfrm>
          <a:prstGeom prst="rect">
            <a:avLst/>
          </a:prstGeom>
          <a:noFill/>
        </p:spPr>
        <p:txBody>
          <a:bodyPr wrap="square" rtlCol="0">
            <a:spAutoFit/>
          </a:bodyPr>
          <a:lstStyle/>
          <a:p>
            <a:pPr marL="182880" indent="-457200"/>
            <a:r>
              <a:rPr lang="en-US" sz="1100" baseline="30000" dirty="0">
                <a:solidFill>
                  <a:srgbClr val="000000"/>
                </a:solidFill>
                <a:ea typeface="Calibri" panose="020F0502020204030204" pitchFamily="34" charset="0"/>
              </a:rPr>
              <a:t>1</a:t>
            </a:r>
            <a:r>
              <a:rPr lang="en-US" sz="1100" kern="1200" dirty="0">
                <a:solidFill>
                  <a:srgbClr val="000000"/>
                </a:solidFill>
                <a:effectLst/>
                <a:ea typeface="Calibri" panose="020F0502020204030204" pitchFamily="34" charset="0"/>
              </a:rPr>
              <a:t>American Library Association (2017). </a:t>
            </a:r>
            <a:r>
              <a:rPr lang="en-US" sz="1100" i="1" kern="1200" dirty="0">
                <a:solidFill>
                  <a:srgbClr val="000000"/>
                </a:solidFill>
                <a:effectLst/>
                <a:ea typeface="Calibri" panose="020F0502020204030204" pitchFamily="34" charset="0"/>
              </a:rPr>
              <a:t>Member demographics study. </a:t>
            </a:r>
            <a:r>
              <a:rPr lang="en-US" sz="1100" dirty="0"/>
              <a:t>Schoenfeld, R. C., &amp; Sweeney, L. (2017</a:t>
            </a:r>
            <a:r>
              <a:rPr lang="en-US" sz="1100" i="1" dirty="0"/>
              <a:t>). Inclusion, diversity, and equity: Members of the Association of Research</a:t>
            </a:r>
          </a:p>
          <a:p>
            <a:pPr marL="182880" indent="-457200"/>
            <a:r>
              <a:rPr lang="en-US" sz="1100" i="1" dirty="0">
                <a:solidFill>
                  <a:srgbClr val="000000"/>
                </a:solidFill>
                <a:effectLst/>
                <a:ea typeface="Calibri" panose="020F0502020204030204" pitchFamily="34" charset="0"/>
              </a:rPr>
              <a:t>       </a:t>
            </a:r>
            <a:r>
              <a:rPr lang="en-US" sz="1100" i="1" dirty="0"/>
              <a:t>Libraries</a:t>
            </a:r>
            <a:r>
              <a:rPr lang="en-US" sz="1100" i="1" dirty="0">
                <a:solidFill>
                  <a:srgbClr val="000000"/>
                </a:solidFill>
                <a:effectLst/>
                <a:ea typeface="Calibri" panose="020F0502020204030204" pitchFamily="34" charset="0"/>
              </a:rPr>
              <a:t>: Employee demographics and user perspectives</a:t>
            </a:r>
          </a:p>
          <a:p>
            <a:pPr indent="-457200"/>
            <a:r>
              <a:rPr lang="en-US" sz="1100" i="1" baseline="30000" dirty="0">
                <a:solidFill>
                  <a:srgbClr val="000000"/>
                </a:solidFill>
                <a:ea typeface="Calibri" panose="020F0502020204030204" pitchFamily="34" charset="0"/>
              </a:rPr>
              <a:t>2</a:t>
            </a:r>
            <a:r>
              <a:rPr lang="en-US" sz="1100" dirty="0"/>
              <a:t>American Library Association (2007). Library directors: Gender and salary.</a:t>
            </a:r>
          </a:p>
          <a:p>
            <a:pPr marL="182880" indent="-457200"/>
            <a:r>
              <a:rPr lang="en-US" sz="1100" baseline="30000" dirty="0">
                <a:solidFill>
                  <a:srgbClr val="000000"/>
                </a:solidFill>
              </a:rPr>
              <a:t>3</a:t>
            </a:r>
            <a:r>
              <a:rPr lang="en-US" sz="1100" dirty="0">
                <a:solidFill>
                  <a:srgbClr val="000000"/>
                </a:solidFill>
              </a:rPr>
              <a:t>Alabi, J. (2015a). Racial microaggressions in academic libraries: Results of a survey of minority and non-minority librarians. The Journal of Academic Librarianship, 41(1), 47–53. https://doi.org/10.1016/j.acalib.2014.10.008</a:t>
            </a:r>
            <a:endParaRPr lang="en-US" sz="1100" dirty="0"/>
          </a:p>
          <a:p>
            <a:pPr indent="-457200"/>
            <a:r>
              <a:rPr lang="en-US" sz="1100" baseline="30000" dirty="0">
                <a:solidFill>
                  <a:srgbClr val="000000"/>
                </a:solidFill>
                <a:effectLst/>
                <a:ea typeface="Calibri" panose="020F0502020204030204" pitchFamily="34" charset="0"/>
              </a:rPr>
              <a:t>4</a:t>
            </a:r>
            <a:r>
              <a:rPr lang="en-US" sz="1100" dirty="0">
                <a:solidFill>
                  <a:srgbClr val="000000"/>
                </a:solidFill>
                <a:effectLst/>
                <a:ea typeface="Calibri" panose="020F0502020204030204" pitchFamily="34" charset="0"/>
              </a:rPr>
              <a:t>National Center for Education Statistics. (2021)</a:t>
            </a:r>
            <a:r>
              <a:rPr lang="en-US" sz="1100" i="1" dirty="0">
                <a:solidFill>
                  <a:srgbClr val="000000"/>
                </a:solidFill>
                <a:effectLst/>
                <a:ea typeface="Calibri" panose="020F0502020204030204" pitchFamily="34" charset="0"/>
              </a:rPr>
              <a:t>. Condition of education: Undergraduate enrollment</a:t>
            </a:r>
            <a:r>
              <a:rPr lang="en-US" sz="1100" dirty="0">
                <a:solidFill>
                  <a:srgbClr val="000000"/>
                </a:solidFill>
                <a:effectLst/>
                <a:ea typeface="Calibri" panose="020F0502020204030204" pitchFamily="34" charset="0"/>
              </a:rPr>
              <a:t>.</a:t>
            </a:r>
            <a:endParaRPr lang="en-US" sz="1100" dirty="0"/>
          </a:p>
        </p:txBody>
      </p:sp>
    </p:spTree>
    <p:extLst>
      <p:ext uri="{BB962C8B-B14F-4D97-AF65-F5344CB8AC3E}">
        <p14:creationId xmlns:p14="http://schemas.microsoft.com/office/powerpoint/2010/main" val="881827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15A74-BC12-20D6-8B55-5AD5993FD48A}"/>
              </a:ext>
            </a:extLst>
          </p:cNvPr>
          <p:cNvSpPr>
            <a:spLocks noGrp="1"/>
          </p:cNvSpPr>
          <p:nvPr>
            <p:ph type="title"/>
          </p:nvPr>
        </p:nvSpPr>
        <p:spPr/>
        <p:txBody>
          <a:bodyPr/>
          <a:lstStyle/>
          <a:p>
            <a:r>
              <a:rPr lang="en-US" dirty="0"/>
              <a:t>Qualitative Results: Six SJA Narratives</a:t>
            </a:r>
            <a:br>
              <a:rPr lang="en-US" dirty="0"/>
            </a:br>
            <a:endParaRPr lang="en-US" dirty="0"/>
          </a:p>
        </p:txBody>
      </p:sp>
      <p:sp>
        <p:nvSpPr>
          <p:cNvPr id="3" name="Content Placeholder 2">
            <a:extLst>
              <a:ext uri="{FF2B5EF4-FFF2-40B4-BE49-F238E27FC236}">
                <a16:creationId xmlns:a16="http://schemas.microsoft.com/office/drawing/2014/main" id="{962B7991-A935-BC19-280E-2D5CFEA4E945}"/>
              </a:ext>
            </a:extLst>
          </p:cNvPr>
          <p:cNvSpPr>
            <a:spLocks noGrp="1"/>
          </p:cNvSpPr>
          <p:nvPr>
            <p:ph idx="1"/>
          </p:nvPr>
        </p:nvSpPr>
        <p:spPr>
          <a:xfrm>
            <a:off x="744139" y="1322091"/>
            <a:ext cx="10696999" cy="5076607"/>
          </a:xfrm>
        </p:spPr>
        <p:txBody>
          <a:bodyPr>
            <a:normAutofit/>
          </a:bodyPr>
          <a:lstStyle/>
          <a:p>
            <a:pPr marL="0" indent="0">
              <a:buNone/>
            </a:pPr>
            <a:r>
              <a:rPr lang="en-US" sz="1800" b="1" dirty="0">
                <a:effectLst/>
                <a:ea typeface="Calibri" panose="020F0502020204030204" pitchFamily="34" charset="0"/>
              </a:rPr>
              <a:t>Alisha</a:t>
            </a:r>
            <a:r>
              <a:rPr lang="en-US" sz="1800" dirty="0">
                <a:effectLst/>
                <a:ea typeface="Calibri" panose="020F0502020204030204" pitchFamily="34" charset="0"/>
              </a:rPr>
              <a:t>, a faculty librarian at a community college who serves as part of her library’s leadership. First encounter: Ableism. Focus: ADA accessibility; equitable student support services.</a:t>
            </a:r>
          </a:p>
          <a:p>
            <a:pPr marL="0" indent="0">
              <a:buNone/>
            </a:pPr>
            <a:r>
              <a:rPr lang="en-US" sz="1800" b="1" dirty="0">
                <a:effectLst/>
                <a:ea typeface="Calibri" panose="020F0502020204030204" pitchFamily="34" charset="0"/>
              </a:rPr>
              <a:t>Tracy</a:t>
            </a:r>
            <a:r>
              <a:rPr lang="en-US" sz="1800" dirty="0">
                <a:effectLst/>
                <a:ea typeface="Calibri" panose="020F0502020204030204" pitchFamily="34" charset="0"/>
              </a:rPr>
              <a:t>, an associate librarian who is part of her library’s administration at a small college. First encounter: Classism. Focus: Library specific diversity audit; incorporating DEI into her strategic initiatives. </a:t>
            </a:r>
          </a:p>
          <a:p>
            <a:pPr marL="0" indent="0">
              <a:buNone/>
            </a:pPr>
            <a:r>
              <a:rPr lang="en-US" sz="1800" b="1" dirty="0">
                <a:effectLst/>
                <a:ea typeface="Calibri" panose="020F0502020204030204" pitchFamily="34" charset="0"/>
              </a:rPr>
              <a:t>Shay</a:t>
            </a:r>
            <a:r>
              <a:rPr lang="en-US" sz="1800" dirty="0">
                <a:effectLst/>
                <a:ea typeface="Calibri" panose="020F0502020204030204" pitchFamily="34" charset="0"/>
              </a:rPr>
              <a:t>, who serves at a small university and has only one year in the profession. First encounter: Heterosexism. Focus: Professional development of library personnel in DEI</a:t>
            </a:r>
            <a:r>
              <a:rPr lang="en-US" sz="1800" dirty="0">
                <a:ea typeface="Calibri" panose="020F0502020204030204" pitchFamily="34" charset="0"/>
              </a:rPr>
              <a:t>; applying CRT within library pedagogy.</a:t>
            </a:r>
          </a:p>
          <a:p>
            <a:pPr marL="0" indent="0">
              <a:buNone/>
            </a:pPr>
            <a:r>
              <a:rPr lang="en-US" sz="1800" b="1" dirty="0">
                <a:effectLst/>
                <a:ea typeface="Calibri" panose="020F0502020204030204" pitchFamily="34" charset="0"/>
              </a:rPr>
              <a:t>Jennifer</a:t>
            </a:r>
            <a:r>
              <a:rPr lang="en-US" sz="1800" dirty="0">
                <a:effectLst/>
                <a:ea typeface="Calibri" panose="020F0502020204030204" pitchFamily="34" charset="0"/>
              </a:rPr>
              <a:t>, who hails from a mid-sized university and has a combined thirty-five years in library and leadership experience. First encounter: Sexism. Focus: Equitable pay; increasing staff compensation and benefits.</a:t>
            </a:r>
          </a:p>
          <a:p>
            <a:pPr marL="0" indent="0">
              <a:buNone/>
            </a:pPr>
            <a:r>
              <a:rPr lang="en-US" sz="1800" b="1" dirty="0">
                <a:effectLst/>
                <a:ea typeface="Calibri" panose="020F0502020204030204" pitchFamily="34" charset="0"/>
              </a:rPr>
              <a:t>Michael</a:t>
            </a:r>
            <a:r>
              <a:rPr lang="en-US" sz="1800" dirty="0">
                <a:effectLst/>
                <a:ea typeface="Calibri" panose="020F0502020204030204" pitchFamily="34" charset="0"/>
              </a:rPr>
              <a:t>, another seasoned librarian who is part blood American Indian serving at a large institution on a border state. First encounter: Ableism and bullying. Focus: Mentoring disadvantaged groups; National advocacy.</a:t>
            </a:r>
          </a:p>
          <a:p>
            <a:pPr marL="0" indent="0">
              <a:buNone/>
            </a:pPr>
            <a:r>
              <a:rPr lang="en-US" sz="1800" b="1" dirty="0"/>
              <a:t>Sydney, </a:t>
            </a:r>
            <a:r>
              <a:rPr lang="en-US" sz="1800" dirty="0"/>
              <a:t>a mid-career professional who leverages her position as a instruction librarian to further social justice reform. First encounter: Religious intolerance. Focus: Feminism and gender equality; library outreach.</a:t>
            </a:r>
          </a:p>
        </p:txBody>
      </p:sp>
      <p:pic>
        <p:nvPicPr>
          <p:cNvPr id="4" name="Picture 3">
            <a:extLst>
              <a:ext uri="{FF2B5EF4-FFF2-40B4-BE49-F238E27FC236}">
                <a16:creationId xmlns:a16="http://schemas.microsoft.com/office/drawing/2014/main" id="{E308FC42-F441-4C63-4732-7DD5594607FD}"/>
              </a:ext>
            </a:extLst>
          </p:cNvPr>
          <p:cNvPicPr>
            <a:picLocks noChangeAspect="1"/>
          </p:cNvPicPr>
          <p:nvPr/>
        </p:nvPicPr>
        <p:blipFill>
          <a:blip r:embed="rId3"/>
          <a:stretch>
            <a:fillRect/>
          </a:stretch>
        </p:blipFill>
        <p:spPr>
          <a:xfrm>
            <a:off x="838200" y="1018588"/>
            <a:ext cx="7821706" cy="278221"/>
          </a:xfrm>
          <a:prstGeom prst="rect">
            <a:avLst/>
          </a:prstGeom>
        </p:spPr>
      </p:pic>
      <p:sp>
        <p:nvSpPr>
          <p:cNvPr id="5" name="TextBox 4">
            <a:extLst>
              <a:ext uri="{FF2B5EF4-FFF2-40B4-BE49-F238E27FC236}">
                <a16:creationId xmlns:a16="http://schemas.microsoft.com/office/drawing/2014/main" id="{86C1DA7F-583D-1EAC-FBB6-AFA9486D38D2}"/>
              </a:ext>
            </a:extLst>
          </p:cNvPr>
          <p:cNvSpPr txBox="1"/>
          <p:nvPr/>
        </p:nvSpPr>
        <p:spPr>
          <a:xfrm>
            <a:off x="838200" y="5475368"/>
            <a:ext cx="2900082" cy="923330"/>
          </a:xfrm>
          <a:prstGeom prst="rect">
            <a:avLst/>
          </a:prstGeom>
          <a:noFill/>
        </p:spPr>
        <p:txBody>
          <a:bodyPr wrap="square" rtlCol="0">
            <a:spAutoFit/>
          </a:bodyPr>
          <a:lstStyle/>
          <a:p>
            <a:r>
              <a:rPr lang="en-US" b="1" dirty="0"/>
              <a:t>Personal</a:t>
            </a:r>
            <a:r>
              <a:rPr lang="en-US" dirty="0"/>
              <a:t> : 5 females, 1 male, 26-64 years old, 5 White, </a:t>
            </a:r>
          </a:p>
          <a:p>
            <a:r>
              <a:rPr lang="en-US" dirty="0"/>
              <a:t>1 American Indian</a:t>
            </a:r>
          </a:p>
        </p:txBody>
      </p:sp>
      <p:sp>
        <p:nvSpPr>
          <p:cNvPr id="6" name="TextBox 5">
            <a:extLst>
              <a:ext uri="{FF2B5EF4-FFF2-40B4-BE49-F238E27FC236}">
                <a16:creationId xmlns:a16="http://schemas.microsoft.com/office/drawing/2014/main" id="{135D652E-4D7D-83AA-1E69-73C21AD9FC25}"/>
              </a:ext>
            </a:extLst>
          </p:cNvPr>
          <p:cNvSpPr txBox="1"/>
          <p:nvPr/>
        </p:nvSpPr>
        <p:spPr>
          <a:xfrm>
            <a:off x="7817222" y="5198369"/>
            <a:ext cx="3536578" cy="1200329"/>
          </a:xfrm>
          <a:prstGeom prst="rect">
            <a:avLst/>
          </a:prstGeom>
          <a:noFill/>
        </p:spPr>
        <p:txBody>
          <a:bodyPr wrap="square" rtlCol="0">
            <a:spAutoFit/>
          </a:bodyPr>
          <a:lstStyle/>
          <a:p>
            <a:r>
              <a:rPr lang="en-US" b="1" dirty="0"/>
              <a:t>Institutional</a:t>
            </a:r>
            <a:r>
              <a:rPr lang="en-US" dirty="0"/>
              <a:t> : Geographically dispersed; 3 universities, 2 colleges, 1 community college; 2 with &lt; 20k students, 1 &lt; 10k, and 3 &lt; 5k</a:t>
            </a:r>
          </a:p>
        </p:txBody>
      </p:sp>
      <p:sp>
        <p:nvSpPr>
          <p:cNvPr id="7" name="TextBox 6">
            <a:extLst>
              <a:ext uri="{FF2B5EF4-FFF2-40B4-BE49-F238E27FC236}">
                <a16:creationId xmlns:a16="http://schemas.microsoft.com/office/drawing/2014/main" id="{DE3315F1-DEDF-026E-5BB6-4A8518BAF95D}"/>
              </a:ext>
            </a:extLst>
          </p:cNvPr>
          <p:cNvSpPr txBox="1"/>
          <p:nvPr/>
        </p:nvSpPr>
        <p:spPr>
          <a:xfrm>
            <a:off x="4126141" y="5199672"/>
            <a:ext cx="3509682" cy="1200329"/>
          </a:xfrm>
          <a:prstGeom prst="rect">
            <a:avLst/>
          </a:prstGeom>
          <a:noFill/>
        </p:spPr>
        <p:txBody>
          <a:bodyPr wrap="square" rtlCol="0">
            <a:spAutoFit/>
          </a:bodyPr>
          <a:lstStyle/>
          <a:p>
            <a:r>
              <a:rPr lang="en-US" b="1" dirty="0"/>
              <a:t>Professional</a:t>
            </a:r>
            <a:r>
              <a:rPr lang="en-US" dirty="0"/>
              <a:t> : 1-45 years of  experience, all but one provided instruction; half were part of their library’s administration</a:t>
            </a:r>
          </a:p>
        </p:txBody>
      </p:sp>
      <p:sp>
        <p:nvSpPr>
          <p:cNvPr id="8" name="TextBox 7">
            <a:extLst>
              <a:ext uri="{FF2B5EF4-FFF2-40B4-BE49-F238E27FC236}">
                <a16:creationId xmlns:a16="http://schemas.microsoft.com/office/drawing/2014/main" id="{91539753-509C-A7A5-E501-6E0883A0993F}"/>
              </a:ext>
            </a:extLst>
          </p:cNvPr>
          <p:cNvSpPr txBox="1"/>
          <p:nvPr/>
        </p:nvSpPr>
        <p:spPr>
          <a:xfrm>
            <a:off x="744139" y="5157019"/>
            <a:ext cx="3509682" cy="400110"/>
          </a:xfrm>
          <a:prstGeom prst="rect">
            <a:avLst/>
          </a:prstGeom>
          <a:noFill/>
        </p:spPr>
        <p:txBody>
          <a:bodyPr wrap="square" rtlCol="0">
            <a:spAutoFit/>
          </a:bodyPr>
          <a:lstStyle/>
          <a:p>
            <a:r>
              <a:rPr lang="en-US" sz="2000" b="1" dirty="0"/>
              <a:t>SJA Demographics</a:t>
            </a:r>
            <a:r>
              <a:rPr lang="en-US" sz="2000" dirty="0"/>
              <a:t>:</a:t>
            </a:r>
          </a:p>
        </p:txBody>
      </p:sp>
    </p:spTree>
    <p:extLst>
      <p:ext uri="{BB962C8B-B14F-4D97-AF65-F5344CB8AC3E}">
        <p14:creationId xmlns:p14="http://schemas.microsoft.com/office/powerpoint/2010/main" val="3128192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F1364-068D-1BF1-FC9B-6A5E8C59FA36}"/>
              </a:ext>
            </a:extLst>
          </p:cNvPr>
          <p:cNvSpPr>
            <a:spLocks noGrp="1"/>
          </p:cNvSpPr>
          <p:nvPr>
            <p:ph type="title"/>
          </p:nvPr>
        </p:nvSpPr>
        <p:spPr/>
        <p:txBody>
          <a:bodyPr>
            <a:normAutofit/>
          </a:bodyPr>
          <a:lstStyle/>
          <a:p>
            <a:r>
              <a:rPr lang="en-US" dirty="0"/>
              <a:t>Qualitative SJA Results</a:t>
            </a:r>
            <a:br>
              <a:rPr lang="en-US" dirty="0"/>
            </a:br>
            <a:endParaRPr lang="en-US" dirty="0"/>
          </a:p>
        </p:txBody>
      </p:sp>
      <p:sp>
        <p:nvSpPr>
          <p:cNvPr id="3" name="Content Placeholder 2">
            <a:extLst>
              <a:ext uri="{FF2B5EF4-FFF2-40B4-BE49-F238E27FC236}">
                <a16:creationId xmlns:a16="http://schemas.microsoft.com/office/drawing/2014/main" id="{EA0C3EC7-A88E-3FF5-5368-73E6E52D344A}"/>
              </a:ext>
            </a:extLst>
          </p:cNvPr>
          <p:cNvSpPr>
            <a:spLocks noGrp="1"/>
          </p:cNvSpPr>
          <p:nvPr>
            <p:ph idx="1"/>
          </p:nvPr>
        </p:nvSpPr>
        <p:spPr>
          <a:xfrm>
            <a:off x="1676400" y="2397435"/>
            <a:ext cx="10515600" cy="4095440"/>
          </a:xfrm>
        </p:spPr>
        <p:txBody>
          <a:bodyPr/>
          <a:lstStyle/>
          <a:p>
            <a:pPr marL="0" indent="0">
              <a:buNone/>
            </a:pPr>
            <a:r>
              <a:rPr lang="en-US" sz="2000" b="1" dirty="0">
                <a:effectLst/>
                <a:ea typeface="Calibri" panose="020F0502020204030204" pitchFamily="34" charset="0"/>
              </a:rPr>
              <a:t>Environmental</a:t>
            </a:r>
          </a:p>
          <a:p>
            <a:pPr lvl="1"/>
            <a:r>
              <a:rPr lang="en-US" sz="2000" dirty="0">
                <a:effectLst/>
                <a:ea typeface="Calibri" panose="020F0502020204030204" pitchFamily="34" charset="0"/>
              </a:rPr>
              <a:t>Held significant privilege / Middle-to-upper-middle class households</a:t>
            </a:r>
          </a:p>
          <a:p>
            <a:pPr lvl="1"/>
            <a:r>
              <a:rPr lang="en-US" sz="2000" dirty="0">
                <a:effectLst/>
                <a:ea typeface="Calibri" panose="020F0502020204030204" pitchFamily="34" charset="0"/>
              </a:rPr>
              <a:t>Strong support systems within family and comm</a:t>
            </a:r>
            <a:r>
              <a:rPr lang="en-US" sz="2000" dirty="0">
                <a:ea typeface="Calibri" panose="020F0502020204030204" pitchFamily="34" charset="0"/>
              </a:rPr>
              <a:t>unity</a:t>
            </a:r>
            <a:endParaRPr lang="en-US" sz="2000" dirty="0">
              <a:effectLst/>
              <a:ea typeface="Calibri" panose="020F0502020204030204" pitchFamily="34" charset="0"/>
            </a:endParaRPr>
          </a:p>
          <a:p>
            <a:pPr marL="0" indent="0">
              <a:buNone/>
            </a:pPr>
            <a:r>
              <a:rPr lang="en-US" sz="2000" b="1" dirty="0"/>
              <a:t>Development of Cultural Competency</a:t>
            </a:r>
          </a:p>
          <a:p>
            <a:pPr lvl="1"/>
            <a:r>
              <a:rPr lang="en-US" sz="2000" dirty="0"/>
              <a:t>Awareness developed during college years</a:t>
            </a:r>
          </a:p>
          <a:p>
            <a:pPr lvl="1"/>
            <a:r>
              <a:rPr lang="en-US" sz="2000" dirty="0"/>
              <a:t>Continuous learning / Professional development</a:t>
            </a:r>
          </a:p>
          <a:p>
            <a:pPr lvl="1"/>
            <a:r>
              <a:rPr lang="en-US" sz="2000" dirty="0"/>
              <a:t>Organizational or National Participation / Committee Work</a:t>
            </a:r>
          </a:p>
          <a:p>
            <a:pPr marL="0" indent="0">
              <a:buNone/>
            </a:pPr>
            <a:endParaRPr lang="en-US" dirty="0"/>
          </a:p>
        </p:txBody>
      </p:sp>
      <p:pic>
        <p:nvPicPr>
          <p:cNvPr id="4" name="Picture 3">
            <a:extLst>
              <a:ext uri="{FF2B5EF4-FFF2-40B4-BE49-F238E27FC236}">
                <a16:creationId xmlns:a16="http://schemas.microsoft.com/office/drawing/2014/main" id="{ADEFF047-7D12-A37F-5D45-3BE4251FF613}"/>
              </a:ext>
            </a:extLst>
          </p:cNvPr>
          <p:cNvPicPr>
            <a:picLocks noChangeAspect="1"/>
          </p:cNvPicPr>
          <p:nvPr/>
        </p:nvPicPr>
        <p:blipFill>
          <a:blip r:embed="rId3"/>
          <a:stretch>
            <a:fillRect/>
          </a:stretch>
        </p:blipFill>
        <p:spPr>
          <a:xfrm>
            <a:off x="920662" y="1083733"/>
            <a:ext cx="6177562" cy="225780"/>
          </a:xfrm>
          <a:prstGeom prst="rect">
            <a:avLst/>
          </a:prstGeom>
        </p:spPr>
      </p:pic>
      <p:sp>
        <p:nvSpPr>
          <p:cNvPr id="5" name="TextBox 4">
            <a:extLst>
              <a:ext uri="{FF2B5EF4-FFF2-40B4-BE49-F238E27FC236}">
                <a16:creationId xmlns:a16="http://schemas.microsoft.com/office/drawing/2014/main" id="{5DB552A9-2FE5-76D1-8DEA-6EF20FF2F700}"/>
              </a:ext>
            </a:extLst>
          </p:cNvPr>
          <p:cNvSpPr txBox="1"/>
          <p:nvPr/>
        </p:nvSpPr>
        <p:spPr>
          <a:xfrm>
            <a:off x="920662" y="1465777"/>
            <a:ext cx="8874169" cy="830997"/>
          </a:xfrm>
          <a:prstGeom prst="rect">
            <a:avLst/>
          </a:prstGeom>
          <a:noFill/>
        </p:spPr>
        <p:txBody>
          <a:bodyPr wrap="square" rtlCol="0">
            <a:spAutoFit/>
          </a:bodyPr>
          <a:lstStyle/>
          <a:p>
            <a:pPr algn="ctr"/>
            <a:r>
              <a:rPr lang="en-US" sz="2400" i="1" dirty="0">
                <a:effectLst/>
                <a:ea typeface="Calibri" panose="020F0502020204030204" pitchFamily="34" charset="0"/>
              </a:rPr>
              <a:t>RQ3: What particular lived experiences led academic librarians who are actively involved in social reform to become SJAs?</a:t>
            </a:r>
            <a:r>
              <a:rPr lang="en-US" sz="2400" dirty="0">
                <a:effectLst/>
                <a:ea typeface="Calibri" panose="020F0502020204030204" pitchFamily="34" charset="0"/>
              </a:rPr>
              <a:t> </a:t>
            </a:r>
            <a:endParaRPr lang="en-US" sz="2400" dirty="0"/>
          </a:p>
        </p:txBody>
      </p:sp>
    </p:spTree>
    <p:extLst>
      <p:ext uri="{BB962C8B-B14F-4D97-AF65-F5344CB8AC3E}">
        <p14:creationId xmlns:p14="http://schemas.microsoft.com/office/powerpoint/2010/main" val="2554700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F1364-068D-1BF1-FC9B-6A5E8C59FA36}"/>
              </a:ext>
            </a:extLst>
          </p:cNvPr>
          <p:cNvSpPr>
            <a:spLocks noGrp="1"/>
          </p:cNvSpPr>
          <p:nvPr>
            <p:ph type="title"/>
          </p:nvPr>
        </p:nvSpPr>
        <p:spPr/>
        <p:txBody>
          <a:bodyPr>
            <a:normAutofit/>
          </a:bodyPr>
          <a:lstStyle/>
          <a:p>
            <a:r>
              <a:rPr lang="en-US" dirty="0"/>
              <a:t>Qualitative SJA Results</a:t>
            </a:r>
            <a:br>
              <a:rPr lang="en-US" dirty="0"/>
            </a:br>
            <a:endParaRPr lang="en-US" dirty="0"/>
          </a:p>
        </p:txBody>
      </p:sp>
      <p:sp>
        <p:nvSpPr>
          <p:cNvPr id="3" name="Content Placeholder 2">
            <a:extLst>
              <a:ext uri="{FF2B5EF4-FFF2-40B4-BE49-F238E27FC236}">
                <a16:creationId xmlns:a16="http://schemas.microsoft.com/office/drawing/2014/main" id="{EA0C3EC7-A88E-3FF5-5368-73E6E52D344A}"/>
              </a:ext>
            </a:extLst>
          </p:cNvPr>
          <p:cNvSpPr>
            <a:spLocks noGrp="1"/>
          </p:cNvSpPr>
          <p:nvPr>
            <p:ph idx="1"/>
          </p:nvPr>
        </p:nvSpPr>
        <p:spPr>
          <a:xfrm>
            <a:off x="1676400" y="2397435"/>
            <a:ext cx="10515600" cy="4095440"/>
          </a:xfrm>
        </p:spPr>
        <p:txBody>
          <a:bodyPr/>
          <a:lstStyle/>
          <a:p>
            <a:pPr marL="0" indent="0">
              <a:buNone/>
            </a:pPr>
            <a:r>
              <a:rPr lang="en-US" sz="2000" b="1" dirty="0">
                <a:solidFill>
                  <a:schemeClr val="bg1">
                    <a:lumMod val="75000"/>
                  </a:schemeClr>
                </a:solidFill>
                <a:effectLst/>
                <a:ea typeface="Calibri" panose="020F0502020204030204" pitchFamily="34" charset="0"/>
              </a:rPr>
              <a:t>Environmental</a:t>
            </a:r>
          </a:p>
          <a:p>
            <a:pPr lvl="1"/>
            <a:r>
              <a:rPr lang="en-US" sz="2000" dirty="0">
                <a:solidFill>
                  <a:schemeClr val="bg1">
                    <a:lumMod val="75000"/>
                  </a:schemeClr>
                </a:solidFill>
                <a:effectLst/>
                <a:ea typeface="Calibri" panose="020F0502020204030204" pitchFamily="34" charset="0"/>
              </a:rPr>
              <a:t>Held significant privilege / Middle-to-upper-middle class households</a:t>
            </a:r>
          </a:p>
          <a:p>
            <a:pPr lvl="1"/>
            <a:r>
              <a:rPr lang="en-US" sz="2000" dirty="0">
                <a:solidFill>
                  <a:schemeClr val="bg1">
                    <a:lumMod val="75000"/>
                  </a:schemeClr>
                </a:solidFill>
                <a:effectLst/>
                <a:ea typeface="Calibri" panose="020F0502020204030204" pitchFamily="34" charset="0"/>
              </a:rPr>
              <a:t>Strong support systems within family and comm</a:t>
            </a:r>
            <a:r>
              <a:rPr lang="en-US" sz="2000" dirty="0">
                <a:solidFill>
                  <a:schemeClr val="bg1">
                    <a:lumMod val="75000"/>
                  </a:schemeClr>
                </a:solidFill>
                <a:ea typeface="Calibri" panose="020F0502020204030204" pitchFamily="34" charset="0"/>
              </a:rPr>
              <a:t>unity</a:t>
            </a:r>
            <a:endParaRPr lang="en-US" sz="2000" dirty="0">
              <a:solidFill>
                <a:schemeClr val="bg1">
                  <a:lumMod val="75000"/>
                </a:schemeClr>
              </a:solidFill>
              <a:effectLst/>
              <a:ea typeface="Calibri" panose="020F0502020204030204" pitchFamily="34" charset="0"/>
            </a:endParaRPr>
          </a:p>
          <a:p>
            <a:pPr marL="0" indent="0">
              <a:buNone/>
            </a:pPr>
            <a:r>
              <a:rPr lang="en-US" sz="2000" b="1" dirty="0">
                <a:solidFill>
                  <a:schemeClr val="bg1">
                    <a:lumMod val="75000"/>
                  </a:schemeClr>
                </a:solidFill>
              </a:rPr>
              <a:t>Educational Development of Cultural Competency</a:t>
            </a:r>
          </a:p>
          <a:p>
            <a:pPr lvl="1"/>
            <a:r>
              <a:rPr lang="en-US" sz="2000" dirty="0">
                <a:solidFill>
                  <a:schemeClr val="bg1">
                    <a:lumMod val="75000"/>
                  </a:schemeClr>
                </a:solidFill>
              </a:rPr>
              <a:t>Awareness developed during college years</a:t>
            </a:r>
          </a:p>
          <a:p>
            <a:pPr lvl="1"/>
            <a:r>
              <a:rPr lang="en-US" sz="2000" dirty="0">
                <a:solidFill>
                  <a:schemeClr val="bg1">
                    <a:lumMod val="75000"/>
                  </a:schemeClr>
                </a:solidFill>
              </a:rPr>
              <a:t>Continuous learning / Professional development</a:t>
            </a:r>
          </a:p>
          <a:p>
            <a:pPr lvl="1"/>
            <a:r>
              <a:rPr lang="en-US" sz="2000" dirty="0">
                <a:solidFill>
                  <a:schemeClr val="bg1">
                    <a:lumMod val="75000"/>
                  </a:schemeClr>
                </a:solidFill>
              </a:rPr>
              <a:t>Organizational or National Participation / Committee Work</a:t>
            </a:r>
          </a:p>
          <a:p>
            <a:pPr marL="0" indent="0">
              <a:buNone/>
            </a:pPr>
            <a:r>
              <a:rPr lang="en-US" sz="2000" b="1" dirty="0"/>
              <a:t>Experience as an Outsider</a:t>
            </a:r>
          </a:p>
          <a:p>
            <a:pPr lvl="1"/>
            <a:r>
              <a:rPr lang="en-US" sz="2000" dirty="0"/>
              <a:t>Half of the SJAs identified LGBTQIA+ orientation as a source of isolation</a:t>
            </a:r>
          </a:p>
          <a:p>
            <a:pPr lvl="1"/>
            <a:r>
              <a:rPr lang="en-US" sz="2000" dirty="0"/>
              <a:t>Witnessed or were victims of numerous other ‘isms’</a:t>
            </a:r>
          </a:p>
          <a:p>
            <a:pPr lvl="1"/>
            <a:r>
              <a:rPr lang="en-US" sz="2000" dirty="0"/>
              <a:t>Increased sense of empathy</a:t>
            </a:r>
          </a:p>
          <a:p>
            <a:endParaRPr lang="en-US" dirty="0"/>
          </a:p>
        </p:txBody>
      </p:sp>
      <p:pic>
        <p:nvPicPr>
          <p:cNvPr id="4" name="Picture 3">
            <a:extLst>
              <a:ext uri="{FF2B5EF4-FFF2-40B4-BE49-F238E27FC236}">
                <a16:creationId xmlns:a16="http://schemas.microsoft.com/office/drawing/2014/main" id="{ADEFF047-7D12-A37F-5D45-3BE4251FF613}"/>
              </a:ext>
            </a:extLst>
          </p:cNvPr>
          <p:cNvPicPr>
            <a:picLocks noChangeAspect="1"/>
          </p:cNvPicPr>
          <p:nvPr/>
        </p:nvPicPr>
        <p:blipFill>
          <a:blip r:embed="rId3"/>
          <a:stretch>
            <a:fillRect/>
          </a:stretch>
        </p:blipFill>
        <p:spPr>
          <a:xfrm>
            <a:off x="920662" y="1083733"/>
            <a:ext cx="6177562" cy="225780"/>
          </a:xfrm>
          <a:prstGeom prst="rect">
            <a:avLst/>
          </a:prstGeom>
        </p:spPr>
      </p:pic>
      <p:sp>
        <p:nvSpPr>
          <p:cNvPr id="5" name="TextBox 4">
            <a:extLst>
              <a:ext uri="{FF2B5EF4-FFF2-40B4-BE49-F238E27FC236}">
                <a16:creationId xmlns:a16="http://schemas.microsoft.com/office/drawing/2014/main" id="{5DB552A9-2FE5-76D1-8DEA-6EF20FF2F700}"/>
              </a:ext>
            </a:extLst>
          </p:cNvPr>
          <p:cNvSpPr txBox="1"/>
          <p:nvPr/>
        </p:nvSpPr>
        <p:spPr>
          <a:xfrm>
            <a:off x="269831" y="1401116"/>
            <a:ext cx="11083969" cy="830997"/>
          </a:xfrm>
          <a:prstGeom prst="rect">
            <a:avLst/>
          </a:prstGeom>
          <a:noFill/>
        </p:spPr>
        <p:txBody>
          <a:bodyPr wrap="square" rtlCol="0">
            <a:spAutoFit/>
          </a:bodyPr>
          <a:lstStyle/>
          <a:p>
            <a:pPr algn="ctr"/>
            <a:r>
              <a:rPr lang="en-US" sz="2400" i="1" dirty="0">
                <a:effectLst/>
                <a:ea typeface="Calibri" panose="020F0502020204030204" pitchFamily="34" charset="0"/>
              </a:rPr>
              <a:t>RQ3: What particular lived experiences led academic librarians who are </a:t>
            </a:r>
          </a:p>
          <a:p>
            <a:pPr algn="ctr"/>
            <a:r>
              <a:rPr lang="en-US" sz="2400" i="1" dirty="0">
                <a:effectLst/>
                <a:ea typeface="Calibri" panose="020F0502020204030204" pitchFamily="34" charset="0"/>
              </a:rPr>
              <a:t>actively involved in social reform to become SJAs?</a:t>
            </a:r>
            <a:r>
              <a:rPr lang="en-US" sz="2400" dirty="0">
                <a:effectLst/>
                <a:ea typeface="Calibri" panose="020F0502020204030204" pitchFamily="34" charset="0"/>
              </a:rPr>
              <a:t> </a:t>
            </a:r>
            <a:endParaRPr lang="en-US" sz="2400" dirty="0"/>
          </a:p>
        </p:txBody>
      </p:sp>
    </p:spTree>
    <p:extLst>
      <p:ext uri="{BB962C8B-B14F-4D97-AF65-F5344CB8AC3E}">
        <p14:creationId xmlns:p14="http://schemas.microsoft.com/office/powerpoint/2010/main" val="2154454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F1364-068D-1BF1-FC9B-6A5E8C59FA36}"/>
              </a:ext>
            </a:extLst>
          </p:cNvPr>
          <p:cNvSpPr>
            <a:spLocks noGrp="1"/>
          </p:cNvSpPr>
          <p:nvPr>
            <p:ph type="title"/>
          </p:nvPr>
        </p:nvSpPr>
        <p:spPr/>
        <p:txBody>
          <a:bodyPr>
            <a:normAutofit/>
          </a:bodyPr>
          <a:lstStyle/>
          <a:p>
            <a:r>
              <a:rPr lang="en-US" dirty="0"/>
              <a:t>Qualitative SJA Results</a:t>
            </a:r>
            <a:br>
              <a:rPr lang="en-US" dirty="0"/>
            </a:br>
            <a:endParaRPr lang="en-US" dirty="0"/>
          </a:p>
        </p:txBody>
      </p:sp>
      <p:sp>
        <p:nvSpPr>
          <p:cNvPr id="3" name="Content Placeholder 2">
            <a:extLst>
              <a:ext uri="{FF2B5EF4-FFF2-40B4-BE49-F238E27FC236}">
                <a16:creationId xmlns:a16="http://schemas.microsoft.com/office/drawing/2014/main" id="{EA0C3EC7-A88E-3FF5-5368-73E6E52D344A}"/>
              </a:ext>
            </a:extLst>
          </p:cNvPr>
          <p:cNvSpPr>
            <a:spLocks noGrp="1"/>
          </p:cNvSpPr>
          <p:nvPr>
            <p:ph idx="1"/>
          </p:nvPr>
        </p:nvSpPr>
        <p:spPr>
          <a:xfrm>
            <a:off x="1076304" y="2368851"/>
            <a:ext cx="10515600" cy="4095440"/>
          </a:xfrm>
        </p:spPr>
        <p:txBody>
          <a:bodyPr>
            <a:normAutofit/>
          </a:bodyPr>
          <a:lstStyle/>
          <a:p>
            <a:pPr marL="0" indent="0">
              <a:buNone/>
            </a:pPr>
            <a:r>
              <a:rPr lang="en-US" sz="2000" b="1" dirty="0">
                <a:effectLst/>
                <a:ea typeface="Calibri" panose="020F0502020204030204" pitchFamily="34" charset="0"/>
              </a:rPr>
              <a:t>Direct Engagement with Underrepresented Groups</a:t>
            </a:r>
          </a:p>
          <a:p>
            <a:pPr lvl="1"/>
            <a:r>
              <a:rPr lang="en-US" sz="2000" dirty="0">
                <a:effectLst/>
                <a:ea typeface="Calibri" panose="020F0502020204030204" pitchFamily="34" charset="0"/>
              </a:rPr>
              <a:t>Efforts to increase both student and staff engagement</a:t>
            </a:r>
          </a:p>
          <a:p>
            <a:pPr lvl="1"/>
            <a:r>
              <a:rPr lang="en-US" sz="2000" dirty="0">
                <a:effectLst/>
                <a:ea typeface="Calibri" panose="020F0502020204030204" pitchFamily="34" charset="0"/>
              </a:rPr>
              <a:t>Infusing DEI into instructional pedagogies</a:t>
            </a:r>
          </a:p>
          <a:p>
            <a:pPr marL="0" indent="0">
              <a:buNone/>
            </a:pPr>
            <a:r>
              <a:rPr lang="en-US" sz="2000" b="1" dirty="0"/>
              <a:t>Create External Pathways for Students and Staff</a:t>
            </a:r>
          </a:p>
          <a:p>
            <a:pPr lvl="1">
              <a:lnSpc>
                <a:spcPct val="100000"/>
              </a:lnSpc>
            </a:pPr>
            <a:r>
              <a:rPr lang="en-US" sz="2000" dirty="0"/>
              <a:t>Partnering with already established groups</a:t>
            </a:r>
          </a:p>
          <a:p>
            <a:pPr lvl="1">
              <a:lnSpc>
                <a:spcPct val="100000"/>
              </a:lnSpc>
            </a:pPr>
            <a:r>
              <a:rPr lang="en-US" sz="2000" dirty="0"/>
              <a:t>Mentorship</a:t>
            </a:r>
          </a:p>
          <a:p>
            <a:pPr lvl="1">
              <a:lnSpc>
                <a:spcPct val="100000"/>
              </a:lnSpc>
            </a:pPr>
            <a:r>
              <a:rPr lang="en-US" sz="2000" dirty="0"/>
              <a:t>Internal initiatives that lead to advancement</a:t>
            </a:r>
          </a:p>
        </p:txBody>
      </p:sp>
      <p:pic>
        <p:nvPicPr>
          <p:cNvPr id="4" name="Picture 3">
            <a:extLst>
              <a:ext uri="{FF2B5EF4-FFF2-40B4-BE49-F238E27FC236}">
                <a16:creationId xmlns:a16="http://schemas.microsoft.com/office/drawing/2014/main" id="{ADEFF047-7D12-A37F-5D45-3BE4251FF613}"/>
              </a:ext>
            </a:extLst>
          </p:cNvPr>
          <p:cNvPicPr>
            <a:picLocks noChangeAspect="1"/>
          </p:cNvPicPr>
          <p:nvPr/>
        </p:nvPicPr>
        <p:blipFill>
          <a:blip r:embed="rId3"/>
          <a:stretch>
            <a:fillRect/>
          </a:stretch>
        </p:blipFill>
        <p:spPr>
          <a:xfrm>
            <a:off x="920661" y="1083733"/>
            <a:ext cx="6162063" cy="225214"/>
          </a:xfrm>
          <a:prstGeom prst="rect">
            <a:avLst/>
          </a:prstGeom>
        </p:spPr>
      </p:pic>
      <p:sp>
        <p:nvSpPr>
          <p:cNvPr id="5" name="TextBox 4">
            <a:extLst>
              <a:ext uri="{FF2B5EF4-FFF2-40B4-BE49-F238E27FC236}">
                <a16:creationId xmlns:a16="http://schemas.microsoft.com/office/drawing/2014/main" id="{5DB552A9-2FE5-76D1-8DEA-6EF20FF2F700}"/>
              </a:ext>
            </a:extLst>
          </p:cNvPr>
          <p:cNvSpPr txBox="1"/>
          <p:nvPr/>
        </p:nvSpPr>
        <p:spPr>
          <a:xfrm>
            <a:off x="714374" y="1451032"/>
            <a:ext cx="10433139" cy="830997"/>
          </a:xfrm>
          <a:prstGeom prst="rect">
            <a:avLst/>
          </a:prstGeom>
          <a:noFill/>
        </p:spPr>
        <p:txBody>
          <a:bodyPr wrap="square" rtlCol="0">
            <a:spAutoFit/>
          </a:bodyPr>
          <a:lstStyle/>
          <a:p>
            <a:pPr algn="ctr"/>
            <a:r>
              <a:rPr lang="en-US" sz="2400" i="1" dirty="0">
                <a:effectLst/>
                <a:ea typeface="Calibri" panose="020F0502020204030204" pitchFamily="34" charset="0"/>
              </a:rPr>
              <a:t>RQ4: What strategies do SJAs describe as having the most impact upon challenging the sociopolitical status quo within their library, institution, and beyond?</a:t>
            </a:r>
            <a:r>
              <a:rPr lang="en-US" sz="2400" dirty="0">
                <a:effectLst/>
                <a:ea typeface="Calibri" panose="020F0502020204030204" pitchFamily="34" charset="0"/>
              </a:rPr>
              <a:t> </a:t>
            </a:r>
            <a:endParaRPr lang="en-US" sz="2400" dirty="0"/>
          </a:p>
        </p:txBody>
      </p:sp>
    </p:spTree>
    <p:extLst>
      <p:ext uri="{BB962C8B-B14F-4D97-AF65-F5344CB8AC3E}">
        <p14:creationId xmlns:p14="http://schemas.microsoft.com/office/powerpoint/2010/main" val="40082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F1364-068D-1BF1-FC9B-6A5E8C59FA36}"/>
              </a:ext>
            </a:extLst>
          </p:cNvPr>
          <p:cNvSpPr>
            <a:spLocks noGrp="1"/>
          </p:cNvSpPr>
          <p:nvPr>
            <p:ph type="title"/>
          </p:nvPr>
        </p:nvSpPr>
        <p:spPr/>
        <p:txBody>
          <a:bodyPr>
            <a:normAutofit/>
          </a:bodyPr>
          <a:lstStyle/>
          <a:p>
            <a:r>
              <a:rPr lang="en-US" dirty="0"/>
              <a:t>Qualitative SJA Results</a:t>
            </a:r>
            <a:br>
              <a:rPr lang="en-US" dirty="0"/>
            </a:br>
            <a:endParaRPr lang="en-US" dirty="0"/>
          </a:p>
        </p:txBody>
      </p:sp>
      <p:sp>
        <p:nvSpPr>
          <p:cNvPr id="3" name="Content Placeholder 2">
            <a:extLst>
              <a:ext uri="{FF2B5EF4-FFF2-40B4-BE49-F238E27FC236}">
                <a16:creationId xmlns:a16="http://schemas.microsoft.com/office/drawing/2014/main" id="{EA0C3EC7-A88E-3FF5-5368-73E6E52D344A}"/>
              </a:ext>
            </a:extLst>
          </p:cNvPr>
          <p:cNvSpPr>
            <a:spLocks noGrp="1"/>
          </p:cNvSpPr>
          <p:nvPr>
            <p:ph idx="1"/>
          </p:nvPr>
        </p:nvSpPr>
        <p:spPr>
          <a:xfrm>
            <a:off x="1016343" y="2123372"/>
            <a:ext cx="10515600" cy="4095440"/>
          </a:xfrm>
        </p:spPr>
        <p:txBody>
          <a:bodyPr>
            <a:normAutofit/>
          </a:bodyPr>
          <a:lstStyle/>
          <a:p>
            <a:pPr marL="0" indent="0">
              <a:buNone/>
            </a:pPr>
            <a:r>
              <a:rPr lang="en-US" sz="2000" b="1" dirty="0">
                <a:solidFill>
                  <a:schemeClr val="bg1">
                    <a:lumMod val="75000"/>
                  </a:schemeClr>
                </a:solidFill>
                <a:effectLst/>
                <a:ea typeface="Calibri" panose="020F0502020204030204" pitchFamily="34" charset="0"/>
              </a:rPr>
              <a:t>Direct Engagement with Underrepresented Groups</a:t>
            </a:r>
          </a:p>
          <a:p>
            <a:pPr lvl="1"/>
            <a:r>
              <a:rPr lang="en-US" sz="2000" dirty="0">
                <a:solidFill>
                  <a:schemeClr val="bg1">
                    <a:lumMod val="75000"/>
                  </a:schemeClr>
                </a:solidFill>
                <a:effectLst/>
                <a:ea typeface="Calibri" panose="020F0502020204030204" pitchFamily="34" charset="0"/>
              </a:rPr>
              <a:t>Efforts to increase both student and staff engagement</a:t>
            </a:r>
          </a:p>
          <a:p>
            <a:pPr lvl="1"/>
            <a:r>
              <a:rPr lang="en-US" sz="2000" dirty="0">
                <a:solidFill>
                  <a:schemeClr val="bg1">
                    <a:lumMod val="75000"/>
                  </a:schemeClr>
                </a:solidFill>
                <a:effectLst/>
                <a:ea typeface="Calibri" panose="020F0502020204030204" pitchFamily="34" charset="0"/>
              </a:rPr>
              <a:t>Infusing DEI into instructional pedagogies</a:t>
            </a:r>
          </a:p>
          <a:p>
            <a:pPr marL="0" indent="0">
              <a:buNone/>
            </a:pPr>
            <a:r>
              <a:rPr lang="en-US" sz="2000" b="1" dirty="0">
                <a:solidFill>
                  <a:schemeClr val="bg1">
                    <a:lumMod val="75000"/>
                  </a:schemeClr>
                </a:solidFill>
              </a:rPr>
              <a:t>Create External Pathways for Students and Staff</a:t>
            </a:r>
          </a:p>
          <a:p>
            <a:pPr lvl="1">
              <a:lnSpc>
                <a:spcPct val="100000"/>
              </a:lnSpc>
            </a:pPr>
            <a:r>
              <a:rPr lang="en-US" sz="2000" dirty="0">
                <a:solidFill>
                  <a:schemeClr val="bg1">
                    <a:lumMod val="75000"/>
                  </a:schemeClr>
                </a:solidFill>
              </a:rPr>
              <a:t>Partnering with already established groups</a:t>
            </a:r>
          </a:p>
          <a:p>
            <a:pPr lvl="1">
              <a:lnSpc>
                <a:spcPct val="100000"/>
              </a:lnSpc>
            </a:pPr>
            <a:r>
              <a:rPr lang="en-US" sz="2000" dirty="0">
                <a:solidFill>
                  <a:schemeClr val="bg1">
                    <a:lumMod val="75000"/>
                  </a:schemeClr>
                </a:solidFill>
              </a:rPr>
              <a:t>Mentorship</a:t>
            </a:r>
          </a:p>
          <a:p>
            <a:pPr lvl="1">
              <a:lnSpc>
                <a:spcPct val="100000"/>
              </a:lnSpc>
            </a:pPr>
            <a:r>
              <a:rPr lang="en-US" sz="2000" dirty="0">
                <a:solidFill>
                  <a:schemeClr val="bg1">
                    <a:lumMod val="75000"/>
                  </a:schemeClr>
                </a:solidFill>
              </a:rPr>
              <a:t>Internal initiatives that lead to advancement</a:t>
            </a:r>
          </a:p>
          <a:p>
            <a:pPr marL="0" indent="0">
              <a:buNone/>
            </a:pPr>
            <a:r>
              <a:rPr lang="en-US" sz="2000" b="1" dirty="0"/>
              <a:t>Form Alliances with Like-Minded Allies</a:t>
            </a:r>
          </a:p>
          <a:p>
            <a:pPr lvl="1">
              <a:lnSpc>
                <a:spcPct val="100000"/>
              </a:lnSpc>
            </a:pPr>
            <a:r>
              <a:rPr lang="en-US" sz="2000" dirty="0"/>
              <a:t>Increases success of any potential social justice initiative</a:t>
            </a:r>
          </a:p>
          <a:p>
            <a:pPr lvl="1">
              <a:lnSpc>
                <a:spcPct val="100000"/>
              </a:lnSpc>
            </a:pPr>
            <a:r>
              <a:rPr lang="en-US" sz="2000" dirty="0"/>
              <a:t>Seek out influential allies that hold higher levels of authority</a:t>
            </a:r>
          </a:p>
          <a:p>
            <a:pPr lvl="1">
              <a:lnSpc>
                <a:spcPct val="100000"/>
              </a:lnSpc>
            </a:pPr>
            <a:r>
              <a:rPr lang="en-US" sz="2000" dirty="0"/>
              <a:t>Safety in numbers; avoids isolation and burnout</a:t>
            </a:r>
          </a:p>
          <a:p>
            <a:endParaRPr lang="en-US" dirty="0"/>
          </a:p>
        </p:txBody>
      </p:sp>
      <p:pic>
        <p:nvPicPr>
          <p:cNvPr id="4" name="Picture 3">
            <a:extLst>
              <a:ext uri="{FF2B5EF4-FFF2-40B4-BE49-F238E27FC236}">
                <a16:creationId xmlns:a16="http://schemas.microsoft.com/office/drawing/2014/main" id="{ADEFF047-7D12-A37F-5D45-3BE4251FF613}"/>
              </a:ext>
            </a:extLst>
          </p:cNvPr>
          <p:cNvPicPr>
            <a:picLocks noChangeAspect="1"/>
          </p:cNvPicPr>
          <p:nvPr/>
        </p:nvPicPr>
        <p:blipFill>
          <a:blip r:embed="rId3"/>
          <a:stretch>
            <a:fillRect/>
          </a:stretch>
        </p:blipFill>
        <p:spPr>
          <a:xfrm>
            <a:off x="838200" y="1027906"/>
            <a:ext cx="6162063" cy="225214"/>
          </a:xfrm>
          <a:prstGeom prst="rect">
            <a:avLst/>
          </a:prstGeom>
        </p:spPr>
      </p:pic>
      <p:sp>
        <p:nvSpPr>
          <p:cNvPr id="5" name="TextBox 4">
            <a:extLst>
              <a:ext uri="{FF2B5EF4-FFF2-40B4-BE49-F238E27FC236}">
                <a16:creationId xmlns:a16="http://schemas.microsoft.com/office/drawing/2014/main" id="{5DB552A9-2FE5-76D1-8DEA-6EF20FF2F700}"/>
              </a:ext>
            </a:extLst>
          </p:cNvPr>
          <p:cNvSpPr txBox="1"/>
          <p:nvPr/>
        </p:nvSpPr>
        <p:spPr>
          <a:xfrm>
            <a:off x="599607" y="1308947"/>
            <a:ext cx="9713626" cy="769441"/>
          </a:xfrm>
          <a:prstGeom prst="rect">
            <a:avLst/>
          </a:prstGeom>
          <a:noFill/>
        </p:spPr>
        <p:txBody>
          <a:bodyPr wrap="square" rtlCol="0">
            <a:spAutoFit/>
          </a:bodyPr>
          <a:lstStyle/>
          <a:p>
            <a:pPr algn="ctr"/>
            <a:r>
              <a:rPr lang="en-US" sz="2200" i="1" dirty="0">
                <a:effectLst/>
                <a:ea typeface="Calibri" panose="020F0502020204030204" pitchFamily="34" charset="0"/>
              </a:rPr>
              <a:t>RQ4: What strategies do SJAs describe as having the most impact upon challenging the sociopolitical status quo within their library, institution, and beyond?</a:t>
            </a:r>
            <a:r>
              <a:rPr lang="en-US" sz="2200" dirty="0">
                <a:effectLst/>
                <a:ea typeface="Calibri" panose="020F0502020204030204" pitchFamily="34" charset="0"/>
              </a:rPr>
              <a:t> </a:t>
            </a:r>
            <a:endParaRPr lang="en-US" sz="2200" dirty="0"/>
          </a:p>
        </p:txBody>
      </p:sp>
    </p:spTree>
    <p:extLst>
      <p:ext uri="{BB962C8B-B14F-4D97-AF65-F5344CB8AC3E}">
        <p14:creationId xmlns:p14="http://schemas.microsoft.com/office/powerpoint/2010/main" val="2620949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F1364-068D-1BF1-FC9B-6A5E8C59FA36}"/>
              </a:ext>
            </a:extLst>
          </p:cNvPr>
          <p:cNvSpPr>
            <a:spLocks noGrp="1"/>
          </p:cNvSpPr>
          <p:nvPr>
            <p:ph type="title"/>
          </p:nvPr>
        </p:nvSpPr>
        <p:spPr/>
        <p:txBody>
          <a:bodyPr>
            <a:normAutofit/>
          </a:bodyPr>
          <a:lstStyle/>
          <a:p>
            <a:r>
              <a:rPr lang="en-US" dirty="0"/>
              <a:t>Integrative (Mixed) Results</a:t>
            </a:r>
            <a:br>
              <a:rPr lang="en-US" dirty="0"/>
            </a:br>
            <a:endParaRPr lang="en-US" dirty="0"/>
          </a:p>
        </p:txBody>
      </p:sp>
      <p:sp>
        <p:nvSpPr>
          <p:cNvPr id="3" name="Content Placeholder 2">
            <a:extLst>
              <a:ext uri="{FF2B5EF4-FFF2-40B4-BE49-F238E27FC236}">
                <a16:creationId xmlns:a16="http://schemas.microsoft.com/office/drawing/2014/main" id="{EA0C3EC7-A88E-3FF5-5368-73E6E52D344A}"/>
              </a:ext>
            </a:extLst>
          </p:cNvPr>
          <p:cNvSpPr>
            <a:spLocks noGrp="1"/>
          </p:cNvSpPr>
          <p:nvPr>
            <p:ph idx="1"/>
          </p:nvPr>
        </p:nvSpPr>
        <p:spPr>
          <a:xfrm>
            <a:off x="1406855" y="2180469"/>
            <a:ext cx="10515600" cy="4095440"/>
          </a:xfrm>
        </p:spPr>
        <p:txBody>
          <a:bodyPr>
            <a:normAutofit/>
          </a:bodyPr>
          <a:lstStyle/>
          <a:p>
            <a:pPr marL="0" indent="0">
              <a:buNone/>
            </a:pPr>
            <a:r>
              <a:rPr lang="en-US" sz="2000" b="1" dirty="0">
                <a:effectLst/>
                <a:ea typeface="Calibri" panose="020F0502020204030204" pitchFamily="34" charset="0"/>
              </a:rPr>
              <a:t>Take Responsibility for Actions and Behavior</a:t>
            </a:r>
          </a:p>
          <a:p>
            <a:pPr lvl="1"/>
            <a:r>
              <a:rPr lang="en-US" sz="2000" dirty="0">
                <a:ea typeface="Calibri" panose="020F0502020204030204" pitchFamily="34" charset="0"/>
              </a:rPr>
              <a:t>Own your privilege</a:t>
            </a:r>
          </a:p>
          <a:p>
            <a:pPr lvl="1"/>
            <a:r>
              <a:rPr lang="en-US" sz="2000" dirty="0">
                <a:effectLst/>
                <a:ea typeface="Calibri" panose="020F0502020204030204" pitchFamily="34" charset="0"/>
              </a:rPr>
              <a:t>Interrogate your biases</a:t>
            </a:r>
          </a:p>
          <a:p>
            <a:pPr lvl="1"/>
            <a:r>
              <a:rPr lang="en-US" sz="2000" dirty="0">
                <a:ea typeface="Calibri" panose="020F0502020204030204" pitchFamily="34" charset="0"/>
              </a:rPr>
              <a:t>Impact of your privileges over others</a:t>
            </a:r>
            <a:endParaRPr lang="en-US" sz="2000" dirty="0">
              <a:effectLst/>
              <a:ea typeface="Calibri" panose="020F0502020204030204" pitchFamily="34" charset="0"/>
            </a:endParaRPr>
          </a:p>
          <a:p>
            <a:pPr marL="0" indent="0">
              <a:buNone/>
            </a:pPr>
            <a:r>
              <a:rPr lang="en-US" sz="2000" b="1" dirty="0"/>
              <a:t>Develop the Art of Respectful Listening</a:t>
            </a:r>
          </a:p>
          <a:p>
            <a:pPr lvl="1">
              <a:lnSpc>
                <a:spcPct val="100000"/>
              </a:lnSpc>
            </a:pPr>
            <a:r>
              <a:rPr lang="en-US" sz="2000" dirty="0"/>
              <a:t>Open discussions ensuring all voices are heard</a:t>
            </a:r>
          </a:p>
          <a:p>
            <a:pPr lvl="1">
              <a:lnSpc>
                <a:spcPct val="100000"/>
              </a:lnSpc>
            </a:pPr>
            <a:r>
              <a:rPr lang="en-US" sz="2000" dirty="0"/>
              <a:t>Withhold judgment</a:t>
            </a:r>
          </a:p>
          <a:p>
            <a:pPr lvl="1">
              <a:lnSpc>
                <a:spcPct val="100000"/>
              </a:lnSpc>
            </a:pPr>
            <a:r>
              <a:rPr lang="en-US" sz="2000" dirty="0"/>
              <a:t>Respectful dialog</a:t>
            </a:r>
          </a:p>
        </p:txBody>
      </p:sp>
      <p:pic>
        <p:nvPicPr>
          <p:cNvPr id="4" name="Picture 3">
            <a:extLst>
              <a:ext uri="{FF2B5EF4-FFF2-40B4-BE49-F238E27FC236}">
                <a16:creationId xmlns:a16="http://schemas.microsoft.com/office/drawing/2014/main" id="{ADEFF047-7D12-A37F-5D45-3BE4251FF613}"/>
              </a:ext>
            </a:extLst>
          </p:cNvPr>
          <p:cNvPicPr>
            <a:picLocks noChangeAspect="1"/>
          </p:cNvPicPr>
          <p:nvPr/>
        </p:nvPicPr>
        <p:blipFill>
          <a:blip r:embed="rId3"/>
          <a:stretch>
            <a:fillRect/>
          </a:stretch>
        </p:blipFill>
        <p:spPr>
          <a:xfrm>
            <a:off x="920661" y="1007059"/>
            <a:ext cx="7270838" cy="265738"/>
          </a:xfrm>
          <a:prstGeom prst="rect">
            <a:avLst/>
          </a:prstGeom>
        </p:spPr>
      </p:pic>
      <p:sp>
        <p:nvSpPr>
          <p:cNvPr id="5" name="TextBox 4">
            <a:extLst>
              <a:ext uri="{FF2B5EF4-FFF2-40B4-BE49-F238E27FC236}">
                <a16:creationId xmlns:a16="http://schemas.microsoft.com/office/drawing/2014/main" id="{5DB552A9-2FE5-76D1-8DEA-6EF20FF2F700}"/>
              </a:ext>
            </a:extLst>
          </p:cNvPr>
          <p:cNvSpPr txBox="1"/>
          <p:nvPr/>
        </p:nvSpPr>
        <p:spPr>
          <a:xfrm>
            <a:off x="920661" y="1272797"/>
            <a:ext cx="9032807" cy="830997"/>
          </a:xfrm>
          <a:prstGeom prst="rect">
            <a:avLst/>
          </a:prstGeom>
          <a:noFill/>
        </p:spPr>
        <p:txBody>
          <a:bodyPr wrap="square" rtlCol="0">
            <a:spAutoFit/>
          </a:bodyPr>
          <a:lstStyle/>
          <a:p>
            <a:pPr algn="ctr"/>
            <a:r>
              <a:rPr lang="en-US" sz="2400" i="1" dirty="0">
                <a:effectLst/>
                <a:ea typeface="Calibri" panose="020F0502020204030204" pitchFamily="34" charset="0"/>
              </a:rPr>
              <a:t>RQ5: What personal attributes do advocates describe as necessary for enabling librarians to take on a greater social justice advocacy role?</a:t>
            </a:r>
            <a:r>
              <a:rPr lang="en-US" sz="2400" dirty="0">
                <a:effectLst/>
              </a:rPr>
              <a:t> </a:t>
            </a:r>
            <a:endParaRPr lang="en-US" sz="2400" dirty="0"/>
          </a:p>
        </p:txBody>
      </p:sp>
    </p:spTree>
    <p:extLst>
      <p:ext uri="{BB962C8B-B14F-4D97-AF65-F5344CB8AC3E}">
        <p14:creationId xmlns:p14="http://schemas.microsoft.com/office/powerpoint/2010/main" val="71881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F1364-068D-1BF1-FC9B-6A5E8C59FA36}"/>
              </a:ext>
            </a:extLst>
          </p:cNvPr>
          <p:cNvSpPr>
            <a:spLocks noGrp="1"/>
          </p:cNvSpPr>
          <p:nvPr>
            <p:ph type="title"/>
          </p:nvPr>
        </p:nvSpPr>
        <p:spPr/>
        <p:txBody>
          <a:bodyPr>
            <a:normAutofit/>
          </a:bodyPr>
          <a:lstStyle/>
          <a:p>
            <a:r>
              <a:rPr lang="en-US" dirty="0"/>
              <a:t>Integrative (Mixed) Results</a:t>
            </a:r>
            <a:br>
              <a:rPr lang="en-US" dirty="0"/>
            </a:br>
            <a:endParaRPr lang="en-US" dirty="0"/>
          </a:p>
        </p:txBody>
      </p:sp>
      <p:sp>
        <p:nvSpPr>
          <p:cNvPr id="3" name="Content Placeholder 2">
            <a:extLst>
              <a:ext uri="{FF2B5EF4-FFF2-40B4-BE49-F238E27FC236}">
                <a16:creationId xmlns:a16="http://schemas.microsoft.com/office/drawing/2014/main" id="{EA0C3EC7-A88E-3FF5-5368-73E6E52D344A}"/>
              </a:ext>
            </a:extLst>
          </p:cNvPr>
          <p:cNvSpPr>
            <a:spLocks noGrp="1"/>
          </p:cNvSpPr>
          <p:nvPr>
            <p:ph idx="1"/>
          </p:nvPr>
        </p:nvSpPr>
        <p:spPr>
          <a:xfrm>
            <a:off x="1107053" y="2130323"/>
            <a:ext cx="10515600" cy="4095440"/>
          </a:xfrm>
        </p:spPr>
        <p:txBody>
          <a:bodyPr>
            <a:normAutofit/>
          </a:bodyPr>
          <a:lstStyle/>
          <a:p>
            <a:pPr marL="0" indent="0">
              <a:buNone/>
            </a:pPr>
            <a:r>
              <a:rPr lang="en-US" sz="2000" b="1" dirty="0">
                <a:solidFill>
                  <a:schemeClr val="bg1">
                    <a:lumMod val="75000"/>
                  </a:schemeClr>
                </a:solidFill>
                <a:effectLst/>
                <a:ea typeface="Calibri" panose="020F0502020204030204" pitchFamily="34" charset="0"/>
              </a:rPr>
              <a:t>Take Responsibility for Actions and Behavior</a:t>
            </a:r>
          </a:p>
          <a:p>
            <a:pPr lvl="1"/>
            <a:r>
              <a:rPr lang="en-US" sz="2000" dirty="0">
                <a:solidFill>
                  <a:schemeClr val="bg1">
                    <a:lumMod val="75000"/>
                  </a:schemeClr>
                </a:solidFill>
                <a:ea typeface="Calibri" panose="020F0502020204030204" pitchFamily="34" charset="0"/>
              </a:rPr>
              <a:t>Own your privilege</a:t>
            </a:r>
          </a:p>
          <a:p>
            <a:pPr lvl="1"/>
            <a:r>
              <a:rPr lang="en-US" sz="2000" dirty="0">
                <a:solidFill>
                  <a:schemeClr val="bg1">
                    <a:lumMod val="75000"/>
                  </a:schemeClr>
                </a:solidFill>
                <a:effectLst/>
                <a:ea typeface="Calibri" panose="020F0502020204030204" pitchFamily="34" charset="0"/>
              </a:rPr>
              <a:t>Interrogate your biases</a:t>
            </a:r>
          </a:p>
          <a:p>
            <a:pPr marL="0" indent="0">
              <a:buNone/>
            </a:pPr>
            <a:r>
              <a:rPr lang="en-US" sz="2000" b="1" dirty="0">
                <a:solidFill>
                  <a:schemeClr val="bg1">
                    <a:lumMod val="75000"/>
                  </a:schemeClr>
                </a:solidFill>
              </a:rPr>
              <a:t>Develop the Art of Respectful Listening</a:t>
            </a:r>
          </a:p>
          <a:p>
            <a:pPr lvl="1">
              <a:lnSpc>
                <a:spcPct val="100000"/>
              </a:lnSpc>
            </a:pPr>
            <a:r>
              <a:rPr lang="en-US" sz="2000" dirty="0">
                <a:solidFill>
                  <a:schemeClr val="bg1">
                    <a:lumMod val="75000"/>
                  </a:schemeClr>
                </a:solidFill>
              </a:rPr>
              <a:t>Open discussions ensuring all voices are heard</a:t>
            </a:r>
          </a:p>
          <a:p>
            <a:pPr lvl="1">
              <a:lnSpc>
                <a:spcPct val="100000"/>
              </a:lnSpc>
            </a:pPr>
            <a:r>
              <a:rPr lang="en-US" sz="2000" dirty="0">
                <a:solidFill>
                  <a:schemeClr val="bg1">
                    <a:lumMod val="75000"/>
                  </a:schemeClr>
                </a:solidFill>
              </a:rPr>
              <a:t>Respectful dialog</a:t>
            </a:r>
          </a:p>
          <a:p>
            <a:pPr lvl="1">
              <a:lnSpc>
                <a:spcPct val="100000"/>
              </a:lnSpc>
            </a:pPr>
            <a:r>
              <a:rPr lang="en-US" sz="2000" dirty="0">
                <a:solidFill>
                  <a:schemeClr val="bg1">
                    <a:lumMod val="75000"/>
                  </a:schemeClr>
                </a:solidFill>
              </a:rPr>
              <a:t>Withhold judgment</a:t>
            </a:r>
          </a:p>
          <a:p>
            <a:pPr marL="0" indent="0">
              <a:buNone/>
            </a:pPr>
            <a:r>
              <a:rPr lang="en-US" sz="2000" b="1" dirty="0"/>
              <a:t>Be Open, Supportive, and Inclusive</a:t>
            </a:r>
          </a:p>
          <a:p>
            <a:pPr lvl="1">
              <a:lnSpc>
                <a:spcPct val="100000"/>
              </a:lnSpc>
            </a:pPr>
            <a:r>
              <a:rPr lang="en-US" sz="2000" dirty="0"/>
              <a:t>Understand perspectives of those less privileged</a:t>
            </a:r>
          </a:p>
          <a:p>
            <a:pPr lvl="1">
              <a:lnSpc>
                <a:spcPct val="100000"/>
              </a:lnSpc>
            </a:pPr>
            <a:r>
              <a:rPr lang="en-US" sz="2000" dirty="0"/>
              <a:t>Be a respectful ally and observe boundaries</a:t>
            </a:r>
          </a:p>
          <a:p>
            <a:pPr lvl="1">
              <a:lnSpc>
                <a:spcPct val="100000"/>
              </a:lnSpc>
            </a:pPr>
            <a:r>
              <a:rPr lang="en-US" sz="2000" dirty="0"/>
              <a:t>Create a safer, more welcoming atmosphere</a:t>
            </a:r>
          </a:p>
        </p:txBody>
      </p:sp>
      <p:pic>
        <p:nvPicPr>
          <p:cNvPr id="4" name="Picture 3">
            <a:extLst>
              <a:ext uri="{FF2B5EF4-FFF2-40B4-BE49-F238E27FC236}">
                <a16:creationId xmlns:a16="http://schemas.microsoft.com/office/drawing/2014/main" id="{ADEFF047-7D12-A37F-5D45-3BE4251FF613}"/>
              </a:ext>
            </a:extLst>
          </p:cNvPr>
          <p:cNvPicPr>
            <a:picLocks noChangeAspect="1"/>
          </p:cNvPicPr>
          <p:nvPr/>
        </p:nvPicPr>
        <p:blipFill>
          <a:blip r:embed="rId3"/>
          <a:stretch>
            <a:fillRect/>
          </a:stretch>
        </p:blipFill>
        <p:spPr>
          <a:xfrm>
            <a:off x="920661" y="1007059"/>
            <a:ext cx="7270838" cy="265738"/>
          </a:xfrm>
          <a:prstGeom prst="rect">
            <a:avLst/>
          </a:prstGeom>
        </p:spPr>
      </p:pic>
      <p:sp>
        <p:nvSpPr>
          <p:cNvPr id="5" name="TextBox 4">
            <a:extLst>
              <a:ext uri="{FF2B5EF4-FFF2-40B4-BE49-F238E27FC236}">
                <a16:creationId xmlns:a16="http://schemas.microsoft.com/office/drawing/2014/main" id="{5DB552A9-2FE5-76D1-8DEA-6EF20FF2F700}"/>
              </a:ext>
            </a:extLst>
          </p:cNvPr>
          <p:cNvSpPr txBox="1"/>
          <p:nvPr/>
        </p:nvSpPr>
        <p:spPr>
          <a:xfrm>
            <a:off x="920661" y="1275189"/>
            <a:ext cx="8899613" cy="830997"/>
          </a:xfrm>
          <a:prstGeom prst="rect">
            <a:avLst/>
          </a:prstGeom>
          <a:noFill/>
        </p:spPr>
        <p:txBody>
          <a:bodyPr wrap="square" rtlCol="0">
            <a:spAutoFit/>
          </a:bodyPr>
          <a:lstStyle/>
          <a:p>
            <a:pPr algn="ctr"/>
            <a:r>
              <a:rPr lang="en-US" sz="2400" i="1" dirty="0">
                <a:effectLst/>
                <a:ea typeface="Calibri" panose="020F0502020204030204" pitchFamily="34" charset="0"/>
              </a:rPr>
              <a:t>RQ5: What personal attributes do advocates describe as necessary for enabling librarians to take on a greater social justice advocacy role?</a:t>
            </a:r>
            <a:r>
              <a:rPr lang="en-US" sz="2400" dirty="0">
                <a:effectLst/>
              </a:rPr>
              <a:t> </a:t>
            </a:r>
            <a:endParaRPr lang="en-US" sz="2400" dirty="0"/>
          </a:p>
        </p:txBody>
      </p:sp>
    </p:spTree>
    <p:extLst>
      <p:ext uri="{BB962C8B-B14F-4D97-AF65-F5344CB8AC3E}">
        <p14:creationId xmlns:p14="http://schemas.microsoft.com/office/powerpoint/2010/main" val="2999340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F1364-068D-1BF1-FC9B-6A5E8C59FA36}"/>
              </a:ext>
            </a:extLst>
          </p:cNvPr>
          <p:cNvSpPr>
            <a:spLocks noGrp="1"/>
          </p:cNvSpPr>
          <p:nvPr>
            <p:ph type="title"/>
          </p:nvPr>
        </p:nvSpPr>
        <p:spPr/>
        <p:txBody>
          <a:bodyPr/>
          <a:lstStyle/>
          <a:p>
            <a:r>
              <a:rPr lang="en-US" dirty="0"/>
              <a:t>Integrative (Mixed) Results:</a:t>
            </a:r>
            <a:br>
              <a:rPr lang="en-US" dirty="0"/>
            </a:br>
            <a:endParaRPr lang="en-US" dirty="0"/>
          </a:p>
        </p:txBody>
      </p:sp>
      <p:sp>
        <p:nvSpPr>
          <p:cNvPr id="3" name="Content Placeholder 2">
            <a:extLst>
              <a:ext uri="{FF2B5EF4-FFF2-40B4-BE49-F238E27FC236}">
                <a16:creationId xmlns:a16="http://schemas.microsoft.com/office/drawing/2014/main" id="{EA0C3EC7-A88E-3FF5-5368-73E6E52D344A}"/>
              </a:ext>
            </a:extLst>
          </p:cNvPr>
          <p:cNvSpPr>
            <a:spLocks noGrp="1"/>
          </p:cNvSpPr>
          <p:nvPr>
            <p:ph idx="1"/>
          </p:nvPr>
        </p:nvSpPr>
        <p:spPr>
          <a:xfrm>
            <a:off x="1171492" y="2568047"/>
            <a:ext cx="7121609" cy="3038274"/>
          </a:xfrm>
        </p:spPr>
        <p:txBody>
          <a:bodyPr>
            <a:normAutofit/>
          </a:bodyPr>
          <a:lstStyle/>
          <a:p>
            <a:pPr marL="0" indent="0">
              <a:buNone/>
            </a:pPr>
            <a:r>
              <a:rPr lang="en-US" sz="2400" b="1" dirty="0">
                <a:effectLst/>
                <a:ea typeface="Calibri" panose="020F0502020204030204" pitchFamily="34" charset="0"/>
              </a:rPr>
              <a:t>Performative/Superficial Response</a:t>
            </a:r>
          </a:p>
          <a:p>
            <a:pPr lvl="1"/>
            <a:r>
              <a:rPr lang="en-US" dirty="0"/>
              <a:t>Low hanging fruit, box-checking, all talk no action</a:t>
            </a:r>
          </a:p>
          <a:p>
            <a:pPr lvl="1"/>
            <a:r>
              <a:rPr lang="en-US" dirty="0"/>
              <a:t>Being uninformed or unaware on multiple fronts</a:t>
            </a:r>
          </a:p>
          <a:p>
            <a:pPr lvl="1"/>
            <a:r>
              <a:rPr lang="en-US" dirty="0"/>
              <a:t>Half-hearted DEI initiatives</a:t>
            </a:r>
          </a:p>
        </p:txBody>
      </p:sp>
      <p:pic>
        <p:nvPicPr>
          <p:cNvPr id="4" name="Picture 3">
            <a:extLst>
              <a:ext uri="{FF2B5EF4-FFF2-40B4-BE49-F238E27FC236}">
                <a16:creationId xmlns:a16="http://schemas.microsoft.com/office/drawing/2014/main" id="{ADEFF047-7D12-A37F-5D45-3BE4251FF613}"/>
              </a:ext>
            </a:extLst>
          </p:cNvPr>
          <p:cNvPicPr>
            <a:picLocks noChangeAspect="1"/>
          </p:cNvPicPr>
          <p:nvPr/>
        </p:nvPicPr>
        <p:blipFill>
          <a:blip r:embed="rId3"/>
          <a:stretch>
            <a:fillRect/>
          </a:stretch>
        </p:blipFill>
        <p:spPr>
          <a:xfrm>
            <a:off x="920663" y="1083732"/>
            <a:ext cx="7372438" cy="269451"/>
          </a:xfrm>
          <a:prstGeom prst="rect">
            <a:avLst/>
          </a:prstGeom>
        </p:spPr>
      </p:pic>
      <p:sp>
        <p:nvSpPr>
          <p:cNvPr id="5" name="TextBox 4">
            <a:extLst>
              <a:ext uri="{FF2B5EF4-FFF2-40B4-BE49-F238E27FC236}">
                <a16:creationId xmlns:a16="http://schemas.microsoft.com/office/drawing/2014/main" id="{5DB552A9-2FE5-76D1-8DEA-6EF20FF2F700}"/>
              </a:ext>
            </a:extLst>
          </p:cNvPr>
          <p:cNvSpPr txBox="1"/>
          <p:nvPr/>
        </p:nvSpPr>
        <p:spPr>
          <a:xfrm>
            <a:off x="537184" y="1411237"/>
            <a:ext cx="10515599" cy="830997"/>
          </a:xfrm>
          <a:prstGeom prst="rect">
            <a:avLst/>
          </a:prstGeom>
          <a:noFill/>
        </p:spPr>
        <p:txBody>
          <a:bodyPr wrap="square" rtlCol="0">
            <a:spAutoFit/>
          </a:bodyPr>
          <a:lstStyle/>
          <a:p>
            <a:pPr algn="ctr"/>
            <a:r>
              <a:rPr lang="en-US" sz="2400" i="1" dirty="0">
                <a:effectLst/>
                <a:ea typeface="Calibri" panose="020F0502020204030204" pitchFamily="34" charset="0"/>
              </a:rPr>
              <a:t>RQ6: What individual, institutional, or societal barriers or challenges do advocates describe as impeding their efforts towards achieving social justice reform?</a:t>
            </a:r>
            <a:r>
              <a:rPr lang="en-US" sz="2400" dirty="0">
                <a:effectLst/>
                <a:ea typeface="Calibri" panose="020F0502020204030204" pitchFamily="34" charset="0"/>
              </a:rPr>
              <a:t> </a:t>
            </a:r>
            <a:endParaRPr lang="en-US" sz="2400" dirty="0"/>
          </a:p>
        </p:txBody>
      </p:sp>
    </p:spTree>
    <p:extLst>
      <p:ext uri="{BB962C8B-B14F-4D97-AF65-F5344CB8AC3E}">
        <p14:creationId xmlns:p14="http://schemas.microsoft.com/office/powerpoint/2010/main" val="1574468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F1364-068D-1BF1-FC9B-6A5E8C59FA36}"/>
              </a:ext>
            </a:extLst>
          </p:cNvPr>
          <p:cNvSpPr>
            <a:spLocks noGrp="1"/>
          </p:cNvSpPr>
          <p:nvPr>
            <p:ph type="title"/>
          </p:nvPr>
        </p:nvSpPr>
        <p:spPr/>
        <p:txBody>
          <a:bodyPr/>
          <a:lstStyle/>
          <a:p>
            <a:r>
              <a:rPr lang="en-US" dirty="0"/>
              <a:t>Integrative (Mixed) Results:</a:t>
            </a:r>
            <a:br>
              <a:rPr lang="en-US" dirty="0"/>
            </a:br>
            <a:endParaRPr lang="en-US" dirty="0"/>
          </a:p>
        </p:txBody>
      </p:sp>
      <p:sp>
        <p:nvSpPr>
          <p:cNvPr id="3" name="Content Placeholder 2">
            <a:extLst>
              <a:ext uri="{FF2B5EF4-FFF2-40B4-BE49-F238E27FC236}">
                <a16:creationId xmlns:a16="http://schemas.microsoft.com/office/drawing/2014/main" id="{EA0C3EC7-A88E-3FF5-5368-73E6E52D344A}"/>
              </a:ext>
            </a:extLst>
          </p:cNvPr>
          <p:cNvSpPr>
            <a:spLocks noGrp="1"/>
          </p:cNvSpPr>
          <p:nvPr>
            <p:ph idx="1"/>
          </p:nvPr>
        </p:nvSpPr>
        <p:spPr>
          <a:xfrm>
            <a:off x="838200" y="2074023"/>
            <a:ext cx="10515600" cy="4095440"/>
          </a:xfrm>
        </p:spPr>
        <p:txBody>
          <a:bodyPr>
            <a:normAutofit/>
          </a:bodyPr>
          <a:lstStyle/>
          <a:p>
            <a:pPr marL="0" indent="0">
              <a:buNone/>
            </a:pPr>
            <a:r>
              <a:rPr lang="en-US" sz="2000" b="1" dirty="0">
                <a:solidFill>
                  <a:schemeClr val="bg1">
                    <a:lumMod val="75000"/>
                  </a:schemeClr>
                </a:solidFill>
                <a:effectLst/>
                <a:ea typeface="Calibri" panose="020F0502020204030204" pitchFamily="34" charset="0"/>
              </a:rPr>
              <a:t>Performative/Superficial Response</a:t>
            </a:r>
          </a:p>
          <a:p>
            <a:pPr lvl="1"/>
            <a:r>
              <a:rPr lang="en-US" sz="2000" dirty="0">
                <a:solidFill>
                  <a:schemeClr val="bg1">
                    <a:lumMod val="75000"/>
                  </a:schemeClr>
                </a:solidFill>
              </a:rPr>
              <a:t>Low hanging fruit, box-checking, all talk no action</a:t>
            </a:r>
          </a:p>
          <a:p>
            <a:pPr lvl="1"/>
            <a:r>
              <a:rPr lang="en-US" sz="2000" dirty="0">
                <a:solidFill>
                  <a:schemeClr val="bg1">
                    <a:lumMod val="75000"/>
                  </a:schemeClr>
                </a:solidFill>
              </a:rPr>
              <a:t>Being uninformed or unaware on multiple fronts</a:t>
            </a:r>
          </a:p>
          <a:p>
            <a:pPr lvl="1"/>
            <a:r>
              <a:rPr lang="en-US" sz="2000" dirty="0">
                <a:solidFill>
                  <a:schemeClr val="bg1">
                    <a:lumMod val="75000"/>
                  </a:schemeClr>
                </a:solidFill>
              </a:rPr>
              <a:t>Half-hearted DEI initiatives</a:t>
            </a:r>
          </a:p>
          <a:p>
            <a:pPr marL="0" indent="0">
              <a:buNone/>
            </a:pPr>
            <a:r>
              <a:rPr lang="en-US" sz="2000" b="1" dirty="0"/>
              <a:t>Lack of Support</a:t>
            </a:r>
          </a:p>
          <a:p>
            <a:pPr lvl="1"/>
            <a:r>
              <a:rPr lang="en-US" sz="2000" dirty="0"/>
              <a:t>Budget restrictions / Lack of funding</a:t>
            </a:r>
          </a:p>
          <a:p>
            <a:pPr lvl="1"/>
            <a:r>
              <a:rPr lang="en-US" sz="2000" dirty="0"/>
              <a:t>Social justice work neither acknowledged nor incentivized</a:t>
            </a:r>
          </a:p>
          <a:p>
            <a:pPr marL="0" indent="0">
              <a:buNone/>
            </a:pPr>
            <a:r>
              <a:rPr lang="en-US" sz="2000" b="1" dirty="0"/>
              <a:t>Underlying Systemic Issues</a:t>
            </a:r>
          </a:p>
          <a:p>
            <a:pPr lvl="1"/>
            <a:r>
              <a:rPr lang="en-US" sz="2000" dirty="0"/>
              <a:t>Historical role of libraries and academia</a:t>
            </a:r>
          </a:p>
          <a:p>
            <a:pPr lvl="1"/>
            <a:r>
              <a:rPr lang="en-US" sz="2000" dirty="0"/>
              <a:t>Lack of diversity in staff, faculty, and librarians vs. student population</a:t>
            </a:r>
          </a:p>
          <a:p>
            <a:pPr lvl="1"/>
            <a:r>
              <a:rPr lang="en-US" sz="2000" dirty="0"/>
              <a:t>Inconsistent with HSI status and DEI initiatives</a:t>
            </a:r>
          </a:p>
        </p:txBody>
      </p:sp>
      <p:pic>
        <p:nvPicPr>
          <p:cNvPr id="4" name="Picture 3">
            <a:extLst>
              <a:ext uri="{FF2B5EF4-FFF2-40B4-BE49-F238E27FC236}">
                <a16:creationId xmlns:a16="http://schemas.microsoft.com/office/drawing/2014/main" id="{ADEFF047-7D12-A37F-5D45-3BE4251FF613}"/>
              </a:ext>
            </a:extLst>
          </p:cNvPr>
          <p:cNvPicPr>
            <a:picLocks noChangeAspect="1"/>
          </p:cNvPicPr>
          <p:nvPr/>
        </p:nvPicPr>
        <p:blipFill>
          <a:blip r:embed="rId3"/>
          <a:stretch>
            <a:fillRect/>
          </a:stretch>
        </p:blipFill>
        <p:spPr>
          <a:xfrm>
            <a:off x="838200" y="1019331"/>
            <a:ext cx="6374649" cy="170363"/>
          </a:xfrm>
          <a:prstGeom prst="rect">
            <a:avLst/>
          </a:prstGeom>
        </p:spPr>
      </p:pic>
      <p:sp>
        <p:nvSpPr>
          <p:cNvPr id="5" name="TextBox 4">
            <a:extLst>
              <a:ext uri="{FF2B5EF4-FFF2-40B4-BE49-F238E27FC236}">
                <a16:creationId xmlns:a16="http://schemas.microsoft.com/office/drawing/2014/main" id="{5DB552A9-2FE5-76D1-8DEA-6EF20FF2F700}"/>
              </a:ext>
            </a:extLst>
          </p:cNvPr>
          <p:cNvSpPr txBox="1"/>
          <p:nvPr/>
        </p:nvSpPr>
        <p:spPr>
          <a:xfrm>
            <a:off x="492213" y="1216360"/>
            <a:ext cx="10515599" cy="830997"/>
          </a:xfrm>
          <a:prstGeom prst="rect">
            <a:avLst/>
          </a:prstGeom>
          <a:noFill/>
        </p:spPr>
        <p:txBody>
          <a:bodyPr wrap="square" rtlCol="0">
            <a:spAutoFit/>
          </a:bodyPr>
          <a:lstStyle/>
          <a:p>
            <a:pPr algn="ctr"/>
            <a:r>
              <a:rPr lang="en-US" sz="2400" i="1" dirty="0">
                <a:effectLst/>
                <a:ea typeface="Calibri" panose="020F0502020204030204" pitchFamily="34" charset="0"/>
              </a:rPr>
              <a:t>RQ6: What individual, institutional, or societal barriers or challenges do advocates describe as impeding their efforts towards achieving social justice reform?</a:t>
            </a:r>
            <a:r>
              <a:rPr lang="en-US" sz="2400" dirty="0">
                <a:effectLst/>
                <a:ea typeface="Calibri" panose="020F0502020204030204" pitchFamily="34" charset="0"/>
              </a:rPr>
              <a:t> </a:t>
            </a:r>
            <a:endParaRPr lang="en-US" sz="2400" dirty="0"/>
          </a:p>
        </p:txBody>
      </p:sp>
    </p:spTree>
    <p:extLst>
      <p:ext uri="{BB962C8B-B14F-4D97-AF65-F5344CB8AC3E}">
        <p14:creationId xmlns:p14="http://schemas.microsoft.com/office/powerpoint/2010/main" val="1586667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BEB26-8FA5-D04A-AF50-2B33F11D136B}"/>
              </a:ext>
            </a:extLst>
          </p:cNvPr>
          <p:cNvSpPr>
            <a:spLocks noGrp="1"/>
          </p:cNvSpPr>
          <p:nvPr>
            <p:ph type="title"/>
          </p:nvPr>
        </p:nvSpPr>
        <p:spPr/>
        <p:txBody>
          <a:bodyPr/>
          <a:lstStyle/>
          <a:p>
            <a:r>
              <a:rPr lang="en-US" dirty="0"/>
              <a:t>Implications for Practice</a:t>
            </a:r>
            <a:br>
              <a:rPr lang="en-US" dirty="0"/>
            </a:br>
            <a:endParaRPr lang="en-US" dirty="0"/>
          </a:p>
        </p:txBody>
      </p:sp>
      <p:sp>
        <p:nvSpPr>
          <p:cNvPr id="4" name="Text Placeholder 3">
            <a:extLst>
              <a:ext uri="{FF2B5EF4-FFF2-40B4-BE49-F238E27FC236}">
                <a16:creationId xmlns:a16="http://schemas.microsoft.com/office/drawing/2014/main" id="{401EBEAE-D6D4-5149-83FD-2E50F91C6158}"/>
              </a:ext>
            </a:extLst>
          </p:cNvPr>
          <p:cNvSpPr>
            <a:spLocks noGrp="1"/>
          </p:cNvSpPr>
          <p:nvPr>
            <p:ph type="body" idx="1"/>
          </p:nvPr>
        </p:nvSpPr>
        <p:spPr/>
        <p:txBody>
          <a:bodyPr/>
          <a:lstStyle/>
          <a:p>
            <a:endParaRPr lang="en-US" dirty="0"/>
          </a:p>
        </p:txBody>
      </p:sp>
      <p:pic>
        <p:nvPicPr>
          <p:cNvPr id="5" name="Picture 4">
            <a:extLst>
              <a:ext uri="{FF2B5EF4-FFF2-40B4-BE49-F238E27FC236}">
                <a16:creationId xmlns:a16="http://schemas.microsoft.com/office/drawing/2014/main" id="{03EB4EF4-E630-4970-B4A4-4ED6DBB563C0}"/>
              </a:ext>
            </a:extLst>
          </p:cNvPr>
          <p:cNvPicPr>
            <a:picLocks noChangeAspect="1"/>
          </p:cNvPicPr>
          <p:nvPr/>
        </p:nvPicPr>
        <p:blipFill>
          <a:blip r:embed="rId3"/>
          <a:stretch>
            <a:fillRect/>
          </a:stretch>
        </p:blipFill>
        <p:spPr>
          <a:xfrm>
            <a:off x="920662" y="3583215"/>
            <a:ext cx="7308938" cy="497717"/>
          </a:xfrm>
          <a:prstGeom prst="rect">
            <a:avLst/>
          </a:prstGeom>
        </p:spPr>
      </p:pic>
    </p:spTree>
    <p:extLst>
      <p:ext uri="{BB962C8B-B14F-4D97-AF65-F5344CB8AC3E}">
        <p14:creationId xmlns:p14="http://schemas.microsoft.com/office/powerpoint/2010/main" val="3032176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ECB77-D9FD-754C-AA21-63E864D9C4A9}"/>
              </a:ext>
            </a:extLst>
          </p:cNvPr>
          <p:cNvSpPr>
            <a:spLocks noGrp="1"/>
          </p:cNvSpPr>
          <p:nvPr>
            <p:ph type="title"/>
          </p:nvPr>
        </p:nvSpPr>
        <p:spPr/>
        <p:txBody>
          <a:bodyPr/>
          <a:lstStyle/>
          <a:p>
            <a:r>
              <a:rPr lang="en-US" dirty="0"/>
              <a:t>Purpose of the Study</a:t>
            </a:r>
            <a:br>
              <a:rPr lang="en-US" dirty="0"/>
            </a:br>
            <a:endParaRPr lang="en-US" dirty="0"/>
          </a:p>
        </p:txBody>
      </p:sp>
      <p:sp>
        <p:nvSpPr>
          <p:cNvPr id="5" name="Content Placeholder 4">
            <a:extLst>
              <a:ext uri="{FF2B5EF4-FFF2-40B4-BE49-F238E27FC236}">
                <a16:creationId xmlns:a16="http://schemas.microsoft.com/office/drawing/2014/main" id="{28B61A9E-0B90-2A4B-88A0-A9A5237E2B6E}"/>
              </a:ext>
            </a:extLst>
          </p:cNvPr>
          <p:cNvSpPr>
            <a:spLocks noGrp="1"/>
          </p:cNvSpPr>
          <p:nvPr>
            <p:ph idx="1"/>
          </p:nvPr>
        </p:nvSpPr>
        <p:spPr>
          <a:xfrm>
            <a:off x="836613" y="1690689"/>
            <a:ext cx="10515600" cy="2498540"/>
          </a:xfrm>
        </p:spPr>
        <p:txBody>
          <a:bodyPr>
            <a:normAutofit/>
          </a:bodyPr>
          <a:lstStyle/>
          <a:p>
            <a:pPr marL="0" indent="0">
              <a:buNone/>
            </a:pPr>
            <a:r>
              <a:rPr lang="en-US" dirty="0"/>
              <a:t>What leads some academic librarians to reflect upon and interrogate their worldview, so they become actively engaged as advocates and social justice allies (SJAs)?</a:t>
            </a:r>
          </a:p>
          <a:p>
            <a:pPr marL="0" indent="0">
              <a:buNone/>
            </a:pPr>
            <a:r>
              <a:rPr lang="en-US" dirty="0"/>
              <a:t>What informs or impedes increased levels of social justice interest and commitment within the profession?</a:t>
            </a:r>
          </a:p>
          <a:p>
            <a:pPr marL="0" indent="0">
              <a:buNone/>
            </a:pPr>
            <a:endParaRPr lang="en-US" sz="3200" dirty="0"/>
          </a:p>
        </p:txBody>
      </p:sp>
      <p:pic>
        <p:nvPicPr>
          <p:cNvPr id="8" name="Picture 7">
            <a:extLst>
              <a:ext uri="{FF2B5EF4-FFF2-40B4-BE49-F238E27FC236}">
                <a16:creationId xmlns:a16="http://schemas.microsoft.com/office/drawing/2014/main" id="{9097EDB6-A597-AA4D-995F-D7E008FFCF6E}"/>
              </a:ext>
            </a:extLst>
          </p:cNvPr>
          <p:cNvPicPr>
            <a:picLocks noChangeAspect="1"/>
          </p:cNvPicPr>
          <p:nvPr/>
        </p:nvPicPr>
        <p:blipFill>
          <a:blip r:embed="rId3"/>
          <a:stretch>
            <a:fillRect/>
          </a:stretch>
        </p:blipFill>
        <p:spPr>
          <a:xfrm>
            <a:off x="836613" y="979714"/>
            <a:ext cx="4415872" cy="260760"/>
          </a:xfrm>
          <a:prstGeom prst="rect">
            <a:avLst/>
          </a:prstGeom>
        </p:spPr>
      </p:pic>
      <p:sp>
        <p:nvSpPr>
          <p:cNvPr id="12" name="TextBox 11">
            <a:extLst>
              <a:ext uri="{FF2B5EF4-FFF2-40B4-BE49-F238E27FC236}">
                <a16:creationId xmlns:a16="http://schemas.microsoft.com/office/drawing/2014/main" id="{1A1DC0FE-3C06-D86D-09E9-425431B5F9A6}"/>
              </a:ext>
            </a:extLst>
          </p:cNvPr>
          <p:cNvSpPr txBox="1"/>
          <p:nvPr/>
        </p:nvSpPr>
        <p:spPr>
          <a:xfrm>
            <a:off x="836613" y="5758889"/>
            <a:ext cx="11802139" cy="615553"/>
          </a:xfrm>
          <a:prstGeom prst="rect">
            <a:avLst/>
          </a:prstGeom>
          <a:noFill/>
        </p:spPr>
        <p:txBody>
          <a:bodyPr wrap="square" rtlCol="0">
            <a:spAutoFit/>
          </a:bodyPr>
          <a:lstStyle/>
          <a:p>
            <a:r>
              <a:rPr lang="en-US" sz="1600" dirty="0"/>
              <a:t>*Goodman, D. J. (2011). </a:t>
            </a:r>
            <a:r>
              <a:rPr lang="en-US" sz="1600" i="1" dirty="0"/>
              <a:t>Promoting diversity and social justice: Educating people from privileged groups</a:t>
            </a:r>
            <a:r>
              <a:rPr lang="en-US" sz="1600" dirty="0"/>
              <a:t>, Routledge. p. 157. </a:t>
            </a:r>
          </a:p>
          <a:p>
            <a:endParaRPr lang="en-US" dirty="0"/>
          </a:p>
        </p:txBody>
      </p:sp>
      <p:sp>
        <p:nvSpPr>
          <p:cNvPr id="13" name="TextBox 12">
            <a:extLst>
              <a:ext uri="{FF2B5EF4-FFF2-40B4-BE49-F238E27FC236}">
                <a16:creationId xmlns:a16="http://schemas.microsoft.com/office/drawing/2014/main" id="{54FE0501-DD7E-4DC3-8F3F-78AE5226AB88}"/>
              </a:ext>
            </a:extLst>
          </p:cNvPr>
          <p:cNvSpPr txBox="1"/>
          <p:nvPr/>
        </p:nvSpPr>
        <p:spPr>
          <a:xfrm>
            <a:off x="416719" y="4189229"/>
            <a:ext cx="11355387" cy="1569660"/>
          </a:xfrm>
          <a:prstGeom prst="rect">
            <a:avLst/>
          </a:prstGeom>
          <a:noFill/>
        </p:spPr>
        <p:txBody>
          <a:bodyPr wrap="square" rtlCol="0">
            <a:spAutoFit/>
          </a:bodyPr>
          <a:lstStyle/>
          <a:p>
            <a:r>
              <a:rPr lang="en-US" sz="2600" i="1" dirty="0">
                <a:solidFill>
                  <a:srgbClr val="000000"/>
                </a:solidFill>
                <a:effectLst/>
                <a:ea typeface="Calibri" panose="020F0502020204030204" pitchFamily="34" charset="0"/>
              </a:rPr>
              <a:t>“Allies are people with a genuine desire to create justice. They are individuals from a privileged group who make intentional choices to support or work for the rights of those from the oppressed group</a:t>
            </a:r>
            <a:r>
              <a:rPr lang="en-US" sz="2600" dirty="0">
                <a:solidFill>
                  <a:srgbClr val="000000"/>
                </a:solidFill>
                <a:effectLst/>
                <a:ea typeface="Calibri" panose="020F0502020204030204" pitchFamily="34" charset="0"/>
              </a:rPr>
              <a:t>.”*</a:t>
            </a:r>
            <a:r>
              <a:rPr lang="en-US" sz="2600" dirty="0">
                <a:effectLst/>
              </a:rPr>
              <a:t> </a:t>
            </a:r>
            <a:endParaRPr lang="en-US" sz="2600" dirty="0"/>
          </a:p>
          <a:p>
            <a:endParaRPr lang="en-US" dirty="0"/>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64BD361A-3C9E-AD1C-C60A-D5FBA89A76B1}"/>
                  </a:ext>
                </a:extLst>
              </p14:cNvPr>
              <p14:cNvContentPartPr/>
              <p14:nvPr/>
            </p14:nvContentPartPr>
            <p14:xfrm>
              <a:off x="2363529" y="1120829"/>
              <a:ext cx="360" cy="360"/>
            </p14:xfrm>
          </p:contentPart>
        </mc:Choice>
        <mc:Fallback xmlns="">
          <p:pic>
            <p:nvPicPr>
              <p:cNvPr id="3" name="Ink 2">
                <a:extLst>
                  <a:ext uri="{FF2B5EF4-FFF2-40B4-BE49-F238E27FC236}">
                    <a16:creationId xmlns:a16="http://schemas.microsoft.com/office/drawing/2014/main" id="{64BD361A-3C9E-AD1C-C60A-D5FBA89A76B1}"/>
                  </a:ext>
                </a:extLst>
              </p:cNvPr>
              <p:cNvPicPr/>
              <p:nvPr/>
            </p:nvPicPr>
            <p:blipFill>
              <a:blip r:embed="rId5"/>
              <a:stretch>
                <a:fillRect/>
              </a:stretch>
            </p:blipFill>
            <p:spPr>
              <a:xfrm>
                <a:off x="2354529" y="11118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40F07871-432D-5BED-CC77-EC584DDB8A5C}"/>
                  </a:ext>
                </a:extLst>
              </p14:cNvPr>
              <p14:cNvContentPartPr/>
              <p14:nvPr/>
            </p14:nvContentPartPr>
            <p14:xfrm>
              <a:off x="2259849" y="1155389"/>
              <a:ext cx="360" cy="360"/>
            </p14:xfrm>
          </p:contentPart>
        </mc:Choice>
        <mc:Fallback xmlns="">
          <p:pic>
            <p:nvPicPr>
              <p:cNvPr id="4" name="Ink 3">
                <a:extLst>
                  <a:ext uri="{FF2B5EF4-FFF2-40B4-BE49-F238E27FC236}">
                    <a16:creationId xmlns:a16="http://schemas.microsoft.com/office/drawing/2014/main" id="{40F07871-432D-5BED-CC77-EC584DDB8A5C}"/>
                  </a:ext>
                </a:extLst>
              </p:cNvPr>
              <p:cNvPicPr/>
              <p:nvPr/>
            </p:nvPicPr>
            <p:blipFill>
              <a:blip r:embed="rId5"/>
              <a:stretch>
                <a:fillRect/>
              </a:stretch>
            </p:blipFill>
            <p:spPr>
              <a:xfrm>
                <a:off x="2250849" y="11463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F08354C1-20FA-E548-45CB-10CBBF2FEB87}"/>
                  </a:ext>
                </a:extLst>
              </p14:cNvPr>
              <p14:cNvContentPartPr/>
              <p14:nvPr/>
            </p14:nvContentPartPr>
            <p14:xfrm>
              <a:off x="3140049" y="1138469"/>
              <a:ext cx="360" cy="360"/>
            </p14:xfrm>
          </p:contentPart>
        </mc:Choice>
        <mc:Fallback xmlns="">
          <p:pic>
            <p:nvPicPr>
              <p:cNvPr id="6" name="Ink 5">
                <a:extLst>
                  <a:ext uri="{FF2B5EF4-FFF2-40B4-BE49-F238E27FC236}">
                    <a16:creationId xmlns:a16="http://schemas.microsoft.com/office/drawing/2014/main" id="{F08354C1-20FA-E548-45CB-10CBBF2FEB87}"/>
                  </a:ext>
                </a:extLst>
              </p:cNvPr>
              <p:cNvPicPr/>
              <p:nvPr/>
            </p:nvPicPr>
            <p:blipFill>
              <a:blip r:embed="rId5"/>
              <a:stretch>
                <a:fillRect/>
              </a:stretch>
            </p:blipFill>
            <p:spPr>
              <a:xfrm>
                <a:off x="3131049" y="1129469"/>
                <a:ext cx="18000" cy="18000"/>
              </a:xfrm>
              <a:prstGeom prst="rect">
                <a:avLst/>
              </a:prstGeom>
            </p:spPr>
          </p:pic>
        </mc:Fallback>
      </mc:AlternateContent>
    </p:spTree>
    <p:extLst>
      <p:ext uri="{BB962C8B-B14F-4D97-AF65-F5344CB8AC3E}">
        <p14:creationId xmlns:p14="http://schemas.microsoft.com/office/powerpoint/2010/main" val="1041572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37FF-38D1-2CD8-B83F-CFB24651CA29}"/>
              </a:ext>
            </a:extLst>
          </p:cNvPr>
          <p:cNvSpPr>
            <a:spLocks noGrp="1"/>
          </p:cNvSpPr>
          <p:nvPr>
            <p:ph type="title"/>
          </p:nvPr>
        </p:nvSpPr>
        <p:spPr>
          <a:xfrm>
            <a:off x="370693" y="299588"/>
            <a:ext cx="10515600" cy="1325563"/>
          </a:xfrm>
        </p:spPr>
        <p:txBody>
          <a:bodyPr/>
          <a:lstStyle/>
          <a:p>
            <a:r>
              <a:rPr lang="en-US" dirty="0"/>
              <a:t>Implications for Practice: Support Issues</a:t>
            </a:r>
            <a:br>
              <a:rPr lang="en-US" dirty="0"/>
            </a:br>
            <a:endParaRPr lang="en-US" dirty="0"/>
          </a:p>
        </p:txBody>
      </p:sp>
      <p:sp>
        <p:nvSpPr>
          <p:cNvPr id="3" name="Content Placeholder 2">
            <a:extLst>
              <a:ext uri="{FF2B5EF4-FFF2-40B4-BE49-F238E27FC236}">
                <a16:creationId xmlns:a16="http://schemas.microsoft.com/office/drawing/2014/main" id="{E3DDAF13-ABA4-E9DF-FF62-88D308E20457}"/>
              </a:ext>
            </a:extLst>
          </p:cNvPr>
          <p:cNvSpPr>
            <a:spLocks noGrp="1"/>
          </p:cNvSpPr>
          <p:nvPr>
            <p:ph idx="1"/>
          </p:nvPr>
        </p:nvSpPr>
        <p:spPr>
          <a:xfrm>
            <a:off x="222588" y="1364066"/>
            <a:ext cx="11746824" cy="5173104"/>
          </a:xfrm>
        </p:spPr>
        <p:txBody>
          <a:bodyPr>
            <a:normAutofit fontScale="55000" lnSpcReduction="20000"/>
          </a:bodyPr>
          <a:lstStyle/>
          <a:p>
            <a:pPr marL="0" indent="0">
              <a:buNone/>
            </a:pPr>
            <a:r>
              <a:rPr lang="en-US" sz="4600" b="1" dirty="0"/>
              <a:t>Academic librarians have a vested interest in social justice work and need support</a:t>
            </a:r>
          </a:p>
          <a:p>
            <a:pPr marL="0" indent="0">
              <a:buNone/>
            </a:pPr>
            <a:endParaRPr lang="en-US" sz="200" b="1" dirty="0"/>
          </a:p>
          <a:p>
            <a:pPr marL="231775" indent="0">
              <a:lnSpc>
                <a:spcPct val="120000"/>
              </a:lnSpc>
              <a:spcBef>
                <a:spcPts val="0"/>
              </a:spcBef>
              <a:buNone/>
            </a:pPr>
            <a:r>
              <a:rPr lang="en-US" sz="3400" i="1" dirty="0">
                <a:solidFill>
                  <a:srgbClr val="000000"/>
                </a:solidFill>
                <a:latin typeface="Calibri" panose="020F0502020204030204" pitchFamily="34" charset="0"/>
              </a:rPr>
              <a:t>We need people doing lots of different things. We need grunt work. We need Board members. We need bullhorns. We need bots. We need books. No one person should feel they need to do it all, but every single person has a role to play and can do something. Advocating for social justice is one thing. Being about it is another. Either is fine. Both is better. </a:t>
            </a:r>
            <a:r>
              <a:rPr lang="en-US" sz="3400" dirty="0">
                <a:solidFill>
                  <a:srgbClr val="000000"/>
                </a:solidFill>
                <a:latin typeface="Calibri" panose="020F0502020204030204" pitchFamily="34" charset="0"/>
              </a:rPr>
              <a:t>(Librarian Advocate)</a:t>
            </a:r>
          </a:p>
          <a:p>
            <a:pPr marL="231775" indent="0">
              <a:lnSpc>
                <a:spcPct val="120000"/>
              </a:lnSpc>
              <a:spcBef>
                <a:spcPts val="0"/>
              </a:spcBef>
              <a:buNone/>
            </a:pPr>
            <a:endParaRPr lang="en-US"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231775" indent="0">
              <a:buNone/>
            </a:pPr>
            <a:r>
              <a:rPr lang="en-US" sz="3400" i="1" dirty="0">
                <a:solidFill>
                  <a:srgbClr val="000000"/>
                </a:solidFill>
                <a:latin typeface="Calibri" panose="020F0502020204030204" pitchFamily="34" charset="0"/>
                <a:cs typeface="Calibri" panose="020F0502020204030204" pitchFamily="34" charset="0"/>
              </a:rPr>
              <a:t>I am so dedicated and stubborn in this regard I cannot retire until I get some staff upgraded! </a:t>
            </a:r>
            <a:r>
              <a:rPr lang="en-US" sz="3400" dirty="0">
                <a:solidFill>
                  <a:srgbClr val="000000"/>
                </a:solidFill>
                <a:latin typeface="Calibri" panose="020F0502020204030204" pitchFamily="34" charset="0"/>
                <a:cs typeface="Calibri" panose="020F0502020204030204" pitchFamily="34" charset="0"/>
              </a:rPr>
              <a:t>(Jennifer)</a:t>
            </a:r>
            <a:endParaRPr lang="en-US" sz="1300" dirty="0">
              <a:solidFill>
                <a:srgbClr val="000000"/>
              </a:solidFill>
              <a:latin typeface="Calibri" panose="020F0502020204030204" pitchFamily="34" charset="0"/>
              <a:cs typeface="Calibri" panose="020F0502020204030204" pitchFamily="34" charset="0"/>
            </a:endParaRPr>
          </a:p>
          <a:p>
            <a:pPr marL="231775" indent="-219075">
              <a:buNone/>
            </a:pPr>
            <a:endParaRPr lang="en-US" sz="2200" b="1" dirty="0"/>
          </a:p>
          <a:p>
            <a:pPr marL="231775" indent="-219075">
              <a:buNone/>
            </a:pPr>
            <a:r>
              <a:rPr lang="en-US" sz="4600" b="1" dirty="0"/>
              <a:t>Many librarians, including whites, apply their own experiences of being marginalized</a:t>
            </a:r>
          </a:p>
          <a:p>
            <a:pPr marL="0" indent="0">
              <a:buNone/>
            </a:pPr>
            <a:endParaRPr lang="en-US" sz="200" b="1" dirty="0"/>
          </a:p>
          <a:p>
            <a:pPr marL="185738" lvl="1" indent="0">
              <a:lnSpc>
                <a:spcPct val="120000"/>
              </a:lnSpc>
              <a:spcBef>
                <a:spcPts val="0"/>
              </a:spcBef>
              <a:buNone/>
            </a:pPr>
            <a:r>
              <a:rPr lang="en-US" sz="3400" i="1" dirty="0">
                <a:solidFill>
                  <a:srgbClr val="000000"/>
                </a:solidFill>
                <a:effectLst/>
                <a:latin typeface="Calibri" panose="020F0502020204030204" pitchFamily="34" charset="0"/>
                <a:ea typeface="Times New Roman" panose="02020603050405020304" pitchFamily="18" charset="0"/>
              </a:rPr>
              <a:t>For my fellow BIPOC peers I would encourage them to not devote all of their energy to it, because it can be very exhausting to work to change the system while being actively oppressed by the system, and they don't owe any system that energy.</a:t>
            </a:r>
            <a:r>
              <a:rPr lang="en-US" sz="3400" i="1" dirty="0">
                <a:solidFill>
                  <a:srgbClr val="000000"/>
                </a:solidFill>
                <a:latin typeface="Times New Roman" panose="02020603050405020304" pitchFamily="18" charset="0"/>
                <a:ea typeface="Times New Roman" panose="02020603050405020304" pitchFamily="18" charset="0"/>
              </a:rPr>
              <a:t> </a:t>
            </a:r>
            <a:r>
              <a:rPr lang="en-US" sz="3400" dirty="0">
                <a:solidFill>
                  <a:srgbClr val="000000"/>
                </a:solidFill>
                <a:ea typeface="Times New Roman" panose="02020603050405020304" pitchFamily="18" charset="0"/>
              </a:rPr>
              <a:t>(Librarian Advocate)</a:t>
            </a:r>
          </a:p>
          <a:p>
            <a:pPr marL="185738" lvl="1" indent="0">
              <a:lnSpc>
                <a:spcPct val="120000"/>
              </a:lnSpc>
              <a:spcBef>
                <a:spcPts val="0"/>
              </a:spcBef>
              <a:buNone/>
            </a:pPr>
            <a:endParaRPr lang="en-US" sz="1300" dirty="0">
              <a:solidFill>
                <a:srgbClr val="000000"/>
              </a:solidFill>
              <a:ea typeface="Times New Roman" panose="02020603050405020304" pitchFamily="18" charset="0"/>
            </a:endParaRPr>
          </a:p>
          <a:p>
            <a:pPr marL="185738" lvl="1" indent="0">
              <a:lnSpc>
                <a:spcPct val="120000"/>
              </a:lnSpc>
              <a:spcBef>
                <a:spcPts val="0"/>
              </a:spcBef>
              <a:buNone/>
            </a:pPr>
            <a:r>
              <a:rPr lang="en-US" sz="3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Knowing this is the environment and knowing this [region] and how I grew up here, I have my pride slides in my window, I openly talk about race. I say race. I say Black and White and Latinx. I say things instead of just diversity, and I have had students, mostly students of color really open up to me. </a:t>
            </a:r>
            <a:r>
              <a:rPr lang="en-US" sz="3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(Shay)</a:t>
            </a:r>
          </a:p>
          <a:p>
            <a:pPr marL="0" indent="0">
              <a:buNone/>
            </a:pPr>
            <a:endParaRPr lang="en-US" sz="5000" b="1" dirty="0"/>
          </a:p>
          <a:p>
            <a:pPr marL="0" indent="0">
              <a:buNone/>
            </a:pPr>
            <a:endParaRPr lang="en-US" sz="3800" dirty="0"/>
          </a:p>
          <a:p>
            <a:endParaRPr lang="en-US" dirty="0"/>
          </a:p>
          <a:p>
            <a:pPr marL="457200" lvl="1" indent="0">
              <a:buNone/>
            </a:pPr>
            <a:endParaRPr lang="en-US" dirty="0"/>
          </a:p>
        </p:txBody>
      </p:sp>
      <p:pic>
        <p:nvPicPr>
          <p:cNvPr id="12" name="Picture 11">
            <a:extLst>
              <a:ext uri="{FF2B5EF4-FFF2-40B4-BE49-F238E27FC236}">
                <a16:creationId xmlns:a16="http://schemas.microsoft.com/office/drawing/2014/main" id="{2401B630-59D4-7DCB-4EC9-F78DAC6C314C}"/>
              </a:ext>
            </a:extLst>
          </p:cNvPr>
          <p:cNvPicPr>
            <a:picLocks noChangeAspect="1"/>
          </p:cNvPicPr>
          <p:nvPr/>
        </p:nvPicPr>
        <p:blipFill>
          <a:blip r:embed="rId3"/>
          <a:stretch>
            <a:fillRect/>
          </a:stretch>
        </p:blipFill>
        <p:spPr>
          <a:xfrm>
            <a:off x="370693" y="895132"/>
            <a:ext cx="9311189" cy="267849"/>
          </a:xfrm>
          <a:prstGeom prst="rect">
            <a:avLst/>
          </a:prstGeom>
        </p:spPr>
      </p:pic>
    </p:spTree>
    <p:extLst>
      <p:ext uri="{BB962C8B-B14F-4D97-AF65-F5344CB8AC3E}">
        <p14:creationId xmlns:p14="http://schemas.microsoft.com/office/powerpoint/2010/main" val="1012115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37FF-38D1-2CD8-B83F-CFB24651CA29}"/>
              </a:ext>
            </a:extLst>
          </p:cNvPr>
          <p:cNvSpPr>
            <a:spLocks noGrp="1"/>
          </p:cNvSpPr>
          <p:nvPr>
            <p:ph type="title"/>
          </p:nvPr>
        </p:nvSpPr>
        <p:spPr>
          <a:xfrm>
            <a:off x="370693" y="299588"/>
            <a:ext cx="10515600" cy="1325563"/>
          </a:xfrm>
        </p:spPr>
        <p:txBody>
          <a:bodyPr/>
          <a:lstStyle/>
          <a:p>
            <a:r>
              <a:rPr lang="en-US" dirty="0"/>
              <a:t>Implications for Practice: Support Issues</a:t>
            </a:r>
            <a:br>
              <a:rPr lang="en-US" dirty="0"/>
            </a:br>
            <a:endParaRPr lang="en-US" dirty="0"/>
          </a:p>
        </p:txBody>
      </p:sp>
      <p:sp>
        <p:nvSpPr>
          <p:cNvPr id="3" name="Content Placeholder 2">
            <a:extLst>
              <a:ext uri="{FF2B5EF4-FFF2-40B4-BE49-F238E27FC236}">
                <a16:creationId xmlns:a16="http://schemas.microsoft.com/office/drawing/2014/main" id="{E3DDAF13-ABA4-E9DF-FF62-88D308E20457}"/>
              </a:ext>
            </a:extLst>
          </p:cNvPr>
          <p:cNvSpPr>
            <a:spLocks noGrp="1"/>
          </p:cNvSpPr>
          <p:nvPr>
            <p:ph idx="1"/>
          </p:nvPr>
        </p:nvSpPr>
        <p:spPr>
          <a:xfrm>
            <a:off x="370693" y="1385308"/>
            <a:ext cx="10647077" cy="5173104"/>
          </a:xfrm>
        </p:spPr>
        <p:txBody>
          <a:bodyPr>
            <a:normAutofit/>
          </a:bodyPr>
          <a:lstStyle/>
          <a:p>
            <a:pPr marL="0" indent="0">
              <a:buNone/>
            </a:pPr>
            <a:r>
              <a:rPr lang="en-US" sz="2600" b="1" dirty="0"/>
              <a:t>There is an overwhelming need for institutional support as opposed to performative activism</a:t>
            </a:r>
          </a:p>
          <a:p>
            <a:pPr marL="231775" lvl="1" indent="0">
              <a:lnSpc>
                <a:spcPct val="120000"/>
              </a:lnSpc>
              <a:buNone/>
            </a:pPr>
            <a:r>
              <a:rPr lang="en-US" i="1" dirty="0">
                <a:solidFill>
                  <a:srgbClr val="000000"/>
                </a:solidFill>
              </a:rPr>
              <a:t>When advocating for social justice, people (mostly higher-up faculty and administration) want to settle for safe DEI initiatives that provide a performative display of support. This is hurtful because the positive optics pivot away from real conversations that need to be had to improve inclusion and real social justice initiatives (pay equity, equitable professional development, funding, etc.). </a:t>
            </a:r>
            <a:r>
              <a:rPr lang="en-US" dirty="0">
                <a:solidFill>
                  <a:srgbClr val="000000"/>
                </a:solidFill>
              </a:rPr>
              <a:t>(Librarian Advocate)</a:t>
            </a:r>
          </a:p>
          <a:p>
            <a:pPr marL="0" indent="0">
              <a:buNone/>
            </a:pPr>
            <a:endParaRPr lang="en-US" sz="5000" b="1" dirty="0"/>
          </a:p>
          <a:p>
            <a:pPr marL="0" indent="0">
              <a:buNone/>
            </a:pPr>
            <a:endParaRPr lang="en-US" sz="3800" dirty="0"/>
          </a:p>
          <a:p>
            <a:endParaRPr lang="en-US" dirty="0"/>
          </a:p>
          <a:p>
            <a:pPr marL="457200" lvl="1" indent="0">
              <a:buNone/>
            </a:pPr>
            <a:endParaRPr lang="en-US" dirty="0"/>
          </a:p>
        </p:txBody>
      </p:sp>
      <p:pic>
        <p:nvPicPr>
          <p:cNvPr id="12" name="Picture 11">
            <a:extLst>
              <a:ext uri="{FF2B5EF4-FFF2-40B4-BE49-F238E27FC236}">
                <a16:creationId xmlns:a16="http://schemas.microsoft.com/office/drawing/2014/main" id="{2401B630-59D4-7DCB-4EC9-F78DAC6C314C}"/>
              </a:ext>
            </a:extLst>
          </p:cNvPr>
          <p:cNvPicPr>
            <a:picLocks noChangeAspect="1"/>
          </p:cNvPicPr>
          <p:nvPr/>
        </p:nvPicPr>
        <p:blipFill>
          <a:blip r:embed="rId3"/>
          <a:stretch>
            <a:fillRect/>
          </a:stretch>
        </p:blipFill>
        <p:spPr>
          <a:xfrm>
            <a:off x="370693" y="895132"/>
            <a:ext cx="9311189" cy="267849"/>
          </a:xfrm>
          <a:prstGeom prst="rect">
            <a:avLst/>
          </a:prstGeom>
        </p:spPr>
      </p:pic>
    </p:spTree>
    <p:extLst>
      <p:ext uri="{BB962C8B-B14F-4D97-AF65-F5344CB8AC3E}">
        <p14:creationId xmlns:p14="http://schemas.microsoft.com/office/powerpoint/2010/main" val="837632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37FF-38D1-2CD8-B83F-CFB24651CA29}"/>
              </a:ext>
            </a:extLst>
          </p:cNvPr>
          <p:cNvSpPr>
            <a:spLocks noGrp="1"/>
          </p:cNvSpPr>
          <p:nvPr>
            <p:ph type="title"/>
          </p:nvPr>
        </p:nvSpPr>
        <p:spPr>
          <a:xfrm>
            <a:off x="743887" y="365125"/>
            <a:ext cx="10515600" cy="1325563"/>
          </a:xfrm>
        </p:spPr>
        <p:txBody>
          <a:bodyPr/>
          <a:lstStyle/>
          <a:p>
            <a:r>
              <a:rPr lang="en-US" dirty="0"/>
              <a:t>Implications for Practice: Systemic Issues</a:t>
            </a:r>
            <a:br>
              <a:rPr lang="en-US" dirty="0"/>
            </a:br>
            <a:endParaRPr lang="en-US" dirty="0"/>
          </a:p>
        </p:txBody>
      </p:sp>
      <p:sp>
        <p:nvSpPr>
          <p:cNvPr id="3" name="Content Placeholder 2">
            <a:extLst>
              <a:ext uri="{FF2B5EF4-FFF2-40B4-BE49-F238E27FC236}">
                <a16:creationId xmlns:a16="http://schemas.microsoft.com/office/drawing/2014/main" id="{E3DDAF13-ABA4-E9DF-FF62-88D308E20457}"/>
              </a:ext>
            </a:extLst>
          </p:cNvPr>
          <p:cNvSpPr>
            <a:spLocks noGrp="1"/>
          </p:cNvSpPr>
          <p:nvPr>
            <p:ph idx="1"/>
          </p:nvPr>
        </p:nvSpPr>
        <p:spPr>
          <a:xfrm>
            <a:off x="743887" y="1312407"/>
            <a:ext cx="10704226" cy="5203721"/>
          </a:xfrm>
        </p:spPr>
        <p:txBody>
          <a:bodyPr>
            <a:normAutofit/>
          </a:bodyPr>
          <a:lstStyle/>
          <a:p>
            <a:pPr marL="457200" lvl="1" indent="0">
              <a:buNone/>
            </a:pPr>
            <a:endParaRPr lang="en-US" sz="600" dirty="0">
              <a:effectLst/>
              <a:latin typeface="Times New Roman" panose="02020603050405020304" pitchFamily="18" charset="0"/>
              <a:ea typeface="Times New Roman" panose="02020603050405020304" pitchFamily="18" charset="0"/>
            </a:endParaRPr>
          </a:p>
          <a:p>
            <a:pPr marL="0" indent="0">
              <a:buNone/>
            </a:pPr>
            <a:r>
              <a:rPr lang="en-US" sz="2400" b="1" dirty="0"/>
              <a:t>Resistance to change within a culture of silence</a:t>
            </a:r>
          </a:p>
          <a:p>
            <a:pPr marL="231775" lvl="1" indent="0">
              <a:buNone/>
            </a:pPr>
            <a:endParaRPr lang="en-US" sz="1200" b="1" dirty="0"/>
          </a:p>
          <a:p>
            <a:pPr marL="231775" lvl="1" indent="0">
              <a:buNone/>
            </a:pPr>
            <a:r>
              <a:rPr lang="en-US" sz="2000" i="1" dirty="0">
                <a:solidFill>
                  <a:srgbClr val="000000"/>
                </a:solidFill>
                <a:effectLst/>
                <a:ea typeface="Times New Roman" panose="02020603050405020304" pitchFamily="18" charset="0"/>
              </a:rPr>
              <a:t>A barrier that I see is a surface-level interest and discussion around DEI that is not matched by an equivalent amount of action. What work that is done tends to be around individual events and initiatives, rather than on a systemic policy level. Many of our colleagues believe in diversity as long as it doesn't disrupt their way of doing things, and as long as they themselves don't have to change how they think. </a:t>
            </a:r>
            <a:r>
              <a:rPr lang="en-US" sz="2000" dirty="0">
                <a:solidFill>
                  <a:srgbClr val="000000"/>
                </a:solidFill>
                <a:effectLst/>
                <a:ea typeface="Times New Roman" panose="02020603050405020304" pitchFamily="18" charset="0"/>
              </a:rPr>
              <a:t>(Librarian Advocate)</a:t>
            </a:r>
            <a:endParaRPr lang="en-US" sz="2000" dirty="0">
              <a:effectLst/>
              <a:ea typeface="Times New Roman" panose="02020603050405020304" pitchFamily="18" charset="0"/>
            </a:endParaRPr>
          </a:p>
          <a:p>
            <a:pPr marL="231775" lvl="1" indent="0">
              <a:buNone/>
            </a:pPr>
            <a:endParaRPr lang="en-US" sz="1200" i="1" dirty="0">
              <a:solidFill>
                <a:srgbClr val="000000"/>
              </a:solidFill>
              <a:effectLst/>
              <a:ea typeface="Times New Roman" panose="02020603050405020304" pitchFamily="18" charset="0"/>
            </a:endParaRPr>
          </a:p>
          <a:p>
            <a:pPr marL="231775" lvl="1" indent="0">
              <a:buNone/>
            </a:pPr>
            <a:r>
              <a:rPr lang="en-US" sz="2000" i="1" dirty="0">
                <a:solidFill>
                  <a:srgbClr val="000000"/>
                </a:solidFill>
                <a:effectLst/>
                <a:ea typeface="Times New Roman" panose="02020603050405020304" pitchFamily="18" charset="0"/>
              </a:rPr>
              <a:t>I honestly believe to my core that representation matters. Students need to see, hear up the wazoo, that there are faculty and staff on campus who have similar lived experiences to them. Because if we don’t make that known to students, they’re just going to feel Other. And those of us on the faculty who are Other, need to know that there are people like us, who are by virtue of our lived experiences, wedded to creating societal change. </a:t>
            </a:r>
            <a:r>
              <a:rPr lang="en-US" sz="2000" dirty="0">
                <a:solidFill>
                  <a:srgbClr val="000000"/>
                </a:solidFill>
                <a:effectLst/>
                <a:ea typeface="Times New Roman" panose="02020603050405020304" pitchFamily="18" charset="0"/>
              </a:rPr>
              <a:t>(Tracy)</a:t>
            </a:r>
            <a:endParaRPr lang="en-US" sz="2000" b="1" dirty="0"/>
          </a:p>
          <a:p>
            <a:pPr marL="185738" lvl="1" indent="0">
              <a:buNone/>
            </a:pPr>
            <a:endParaRPr lang="en-US" sz="2000" dirty="0">
              <a:effectLst/>
              <a:latin typeface="Times New Roman" panose="02020603050405020304" pitchFamily="18" charset="0"/>
              <a:ea typeface="Times New Roman" panose="02020603050405020304" pitchFamily="18" charset="0"/>
            </a:endParaRPr>
          </a:p>
          <a:p>
            <a:pPr marL="457200" lvl="1" indent="0">
              <a:buNone/>
            </a:pPr>
            <a:endParaRPr lang="en-US" dirty="0"/>
          </a:p>
        </p:txBody>
      </p:sp>
      <p:pic>
        <p:nvPicPr>
          <p:cNvPr id="5" name="Picture 4">
            <a:extLst>
              <a:ext uri="{FF2B5EF4-FFF2-40B4-BE49-F238E27FC236}">
                <a16:creationId xmlns:a16="http://schemas.microsoft.com/office/drawing/2014/main" id="{18423E1E-3F37-2BC1-8F9A-A22A3CB11820}"/>
              </a:ext>
            </a:extLst>
          </p:cNvPr>
          <p:cNvPicPr>
            <a:picLocks noChangeAspect="1"/>
          </p:cNvPicPr>
          <p:nvPr/>
        </p:nvPicPr>
        <p:blipFill>
          <a:blip r:embed="rId3"/>
          <a:stretch>
            <a:fillRect/>
          </a:stretch>
        </p:blipFill>
        <p:spPr>
          <a:xfrm>
            <a:off x="555261" y="1027906"/>
            <a:ext cx="9456644" cy="272033"/>
          </a:xfrm>
          <a:prstGeom prst="rect">
            <a:avLst/>
          </a:prstGeom>
        </p:spPr>
      </p:pic>
    </p:spTree>
    <p:extLst>
      <p:ext uri="{BB962C8B-B14F-4D97-AF65-F5344CB8AC3E}">
        <p14:creationId xmlns:p14="http://schemas.microsoft.com/office/powerpoint/2010/main" val="802073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37FF-38D1-2CD8-B83F-CFB24651CA29}"/>
              </a:ext>
            </a:extLst>
          </p:cNvPr>
          <p:cNvSpPr>
            <a:spLocks noGrp="1"/>
          </p:cNvSpPr>
          <p:nvPr>
            <p:ph type="title"/>
          </p:nvPr>
        </p:nvSpPr>
        <p:spPr>
          <a:xfrm>
            <a:off x="743887" y="365125"/>
            <a:ext cx="10515600" cy="1325563"/>
          </a:xfrm>
        </p:spPr>
        <p:txBody>
          <a:bodyPr/>
          <a:lstStyle/>
          <a:p>
            <a:r>
              <a:rPr lang="en-US" dirty="0"/>
              <a:t>Implications for Practice: Systemic Issues</a:t>
            </a:r>
            <a:br>
              <a:rPr lang="en-US" dirty="0"/>
            </a:br>
            <a:endParaRPr lang="en-US" dirty="0"/>
          </a:p>
        </p:txBody>
      </p:sp>
      <p:sp>
        <p:nvSpPr>
          <p:cNvPr id="3" name="Content Placeholder 2">
            <a:extLst>
              <a:ext uri="{FF2B5EF4-FFF2-40B4-BE49-F238E27FC236}">
                <a16:creationId xmlns:a16="http://schemas.microsoft.com/office/drawing/2014/main" id="{E3DDAF13-ABA4-E9DF-FF62-88D308E20457}"/>
              </a:ext>
            </a:extLst>
          </p:cNvPr>
          <p:cNvSpPr>
            <a:spLocks noGrp="1"/>
          </p:cNvSpPr>
          <p:nvPr>
            <p:ph idx="1"/>
          </p:nvPr>
        </p:nvSpPr>
        <p:spPr>
          <a:xfrm>
            <a:off x="743887" y="1312408"/>
            <a:ext cx="10704226" cy="3229612"/>
          </a:xfrm>
        </p:spPr>
        <p:txBody>
          <a:bodyPr>
            <a:normAutofit/>
          </a:bodyPr>
          <a:lstStyle/>
          <a:p>
            <a:pPr marL="0" indent="0">
              <a:buNone/>
            </a:pPr>
            <a:r>
              <a:rPr lang="en-US" sz="2400" b="1" dirty="0"/>
              <a:t>Recruitment, hiring, and retention practices for </a:t>
            </a:r>
            <a:r>
              <a:rPr lang="en-US" sz="2400" b="1" dirty="0" err="1"/>
              <a:t>inservice</a:t>
            </a:r>
            <a:r>
              <a:rPr lang="en-US" sz="2400" b="1" dirty="0"/>
              <a:t> and preservice librarians</a:t>
            </a:r>
          </a:p>
          <a:p>
            <a:pPr marL="0" indent="0">
              <a:buNone/>
            </a:pPr>
            <a:endParaRPr lang="en-US" sz="1200" i="1" dirty="0">
              <a:solidFill>
                <a:srgbClr val="000000"/>
              </a:solidFill>
              <a:effectLst/>
              <a:latin typeface="Calibri" panose="020F0502020204030204" pitchFamily="34" charset="0"/>
              <a:ea typeface="Times New Roman" panose="02020603050405020304" pitchFamily="18" charset="0"/>
            </a:endParaRPr>
          </a:p>
          <a:p>
            <a:pPr marL="185738" lvl="1" indent="0">
              <a:buNone/>
            </a:pPr>
            <a:r>
              <a:rPr lang="en-US" sz="2000" i="1" dirty="0">
                <a:solidFill>
                  <a:srgbClr val="000000"/>
                </a:solidFill>
                <a:effectLst/>
                <a:ea typeface="Times New Roman" panose="02020603050405020304" pitchFamily="18" charset="0"/>
                <a:cs typeface="Calibri" panose="020F0502020204030204" pitchFamily="34" charset="0"/>
              </a:rPr>
              <a:t>It’s not that we don’t try to hire more Hispanics and or other people of color. It’s that they’re not there. Because taking on a bunch of debt for a job that you start at $42,000 a year, that’s really hard to do. You’re coming from privilege if you’re able to do that. I’m 60 years old, I’ve been a librarian for over 30 years, and I am still living paycheck to paycheck. If I had kids, I don’t know what I’d do…If we really want to work on our diversity, inclusion and equity, we have to work on the status of librarians, and get our pay up far enough that [persons of color] won’t look at it and say, it's just not worth it. </a:t>
            </a:r>
            <a:r>
              <a:rPr lang="en-US" sz="2000" dirty="0">
                <a:solidFill>
                  <a:srgbClr val="000000"/>
                </a:solidFill>
                <a:effectLst/>
                <a:ea typeface="Times New Roman" panose="02020603050405020304" pitchFamily="18" charset="0"/>
                <a:cs typeface="Calibri" panose="020F0502020204030204" pitchFamily="34" charset="0"/>
              </a:rPr>
              <a:t>(Michael)</a:t>
            </a:r>
          </a:p>
          <a:p>
            <a:pPr marL="185738" lvl="1" indent="0">
              <a:buNone/>
            </a:pPr>
            <a:endParaRPr lang="en-US" sz="1200" dirty="0">
              <a:solidFill>
                <a:srgbClr val="000000"/>
              </a:solidFill>
              <a:effectLst/>
              <a:ea typeface="Times New Roman" panose="02020603050405020304" pitchFamily="18" charset="0"/>
              <a:cs typeface="Calibri" panose="020F0502020204030204" pitchFamily="34" charset="0"/>
            </a:endParaRPr>
          </a:p>
          <a:p>
            <a:pPr marL="185738" lvl="1" indent="0">
              <a:buNone/>
            </a:pPr>
            <a:endParaRPr lang="en-US" sz="1800" dirty="0">
              <a:effectLst/>
              <a:latin typeface="Times New Roman" panose="02020603050405020304" pitchFamily="18" charset="0"/>
              <a:ea typeface="Times New Roman" panose="02020603050405020304" pitchFamily="18" charset="0"/>
            </a:endParaRPr>
          </a:p>
          <a:p>
            <a:pPr marL="457200" lvl="1" indent="0">
              <a:buNone/>
            </a:pPr>
            <a:endParaRPr lang="en-US" dirty="0"/>
          </a:p>
        </p:txBody>
      </p:sp>
      <p:pic>
        <p:nvPicPr>
          <p:cNvPr id="5" name="Picture 4">
            <a:extLst>
              <a:ext uri="{FF2B5EF4-FFF2-40B4-BE49-F238E27FC236}">
                <a16:creationId xmlns:a16="http://schemas.microsoft.com/office/drawing/2014/main" id="{18423E1E-3F37-2BC1-8F9A-A22A3CB11820}"/>
              </a:ext>
            </a:extLst>
          </p:cNvPr>
          <p:cNvPicPr>
            <a:picLocks noChangeAspect="1"/>
          </p:cNvPicPr>
          <p:nvPr/>
        </p:nvPicPr>
        <p:blipFill>
          <a:blip r:embed="rId3"/>
          <a:stretch>
            <a:fillRect/>
          </a:stretch>
        </p:blipFill>
        <p:spPr>
          <a:xfrm>
            <a:off x="555261" y="1027906"/>
            <a:ext cx="9456644" cy="272033"/>
          </a:xfrm>
          <a:prstGeom prst="rect">
            <a:avLst/>
          </a:prstGeom>
        </p:spPr>
      </p:pic>
      <p:sp>
        <p:nvSpPr>
          <p:cNvPr id="4" name="TextBox 3">
            <a:extLst>
              <a:ext uri="{FF2B5EF4-FFF2-40B4-BE49-F238E27FC236}">
                <a16:creationId xmlns:a16="http://schemas.microsoft.com/office/drawing/2014/main" id="{DB876F7B-F4CA-37C6-56DB-B7B4F8BD5385}"/>
              </a:ext>
            </a:extLst>
          </p:cNvPr>
          <p:cNvSpPr txBox="1"/>
          <p:nvPr/>
        </p:nvSpPr>
        <p:spPr>
          <a:xfrm>
            <a:off x="743887" y="4153773"/>
            <a:ext cx="10918461" cy="2339102"/>
          </a:xfrm>
          <a:prstGeom prst="rect">
            <a:avLst/>
          </a:prstGeom>
          <a:noFill/>
        </p:spPr>
        <p:txBody>
          <a:bodyPr wrap="square" rtlCol="0">
            <a:spAutoFit/>
          </a:bodyPr>
          <a:lstStyle/>
          <a:p>
            <a:pPr marL="304800" indent="-304800"/>
            <a:r>
              <a:rPr lang="en-US" sz="2400" b="1" dirty="0"/>
              <a:t>Literature regarding LIS curriculum and preservice outcomes</a:t>
            </a:r>
          </a:p>
          <a:p>
            <a:pPr marL="304800" indent="-304800"/>
            <a:endParaRPr lang="en-US" sz="1200" kern="1200" dirty="0">
              <a:solidFill>
                <a:srgbClr val="000000"/>
              </a:solidFill>
              <a:effectLst/>
              <a:latin typeface="Calibri" panose="020F0502020204030204" pitchFamily="34" charset="0"/>
              <a:ea typeface="Calibri" panose="020F0502020204030204" pitchFamily="34" charset="0"/>
            </a:endParaRPr>
          </a:p>
          <a:p>
            <a:pPr marL="304800" marR="0" indent="-304800">
              <a:spcBef>
                <a:spcPts val="0"/>
              </a:spcBef>
              <a:spcAft>
                <a:spcPts val="0"/>
              </a:spcAft>
            </a:pPr>
            <a:r>
              <a:rPr lang="en-US" sz="1400" kern="1200" dirty="0">
                <a:solidFill>
                  <a:srgbClr val="000000"/>
                </a:solidFill>
                <a:effectLst/>
                <a:latin typeface="Calibri" panose="020F0502020204030204" pitchFamily="34" charset="0"/>
                <a:ea typeface="Calibri" panose="020F0502020204030204" pitchFamily="34" charset="0"/>
              </a:rPr>
              <a:t>Alabi, J. (2018). From hostile to inclusive: Strategies for improving the racial climate of academic libraries. </a:t>
            </a:r>
            <a:r>
              <a:rPr lang="en-US" sz="1400" i="1" kern="1200" dirty="0">
                <a:solidFill>
                  <a:srgbClr val="000000"/>
                </a:solidFill>
                <a:effectLst/>
                <a:latin typeface="Calibri" panose="020F0502020204030204" pitchFamily="34" charset="0"/>
                <a:ea typeface="Calibri" panose="020F0502020204030204" pitchFamily="34" charset="0"/>
              </a:rPr>
              <a:t>Library Trends</a:t>
            </a:r>
            <a:r>
              <a:rPr lang="en-US" sz="1400" kern="1200" dirty="0">
                <a:solidFill>
                  <a:srgbClr val="000000"/>
                </a:solidFill>
                <a:effectLst/>
                <a:latin typeface="Calibri" panose="020F0502020204030204" pitchFamily="34" charset="0"/>
                <a:ea typeface="Calibri" panose="020F0502020204030204" pitchFamily="34" charset="0"/>
              </a:rPr>
              <a:t>, </a:t>
            </a:r>
            <a:r>
              <a:rPr lang="en-US" sz="1400" i="1" kern="1200" dirty="0">
                <a:solidFill>
                  <a:srgbClr val="000000"/>
                </a:solidFill>
                <a:effectLst/>
                <a:latin typeface="Calibri" panose="020F0502020204030204" pitchFamily="34" charset="0"/>
                <a:ea typeface="Calibri" panose="020F0502020204030204" pitchFamily="34" charset="0"/>
              </a:rPr>
              <a:t>67</a:t>
            </a:r>
            <a:r>
              <a:rPr lang="en-US" sz="1400" kern="1200" dirty="0">
                <a:solidFill>
                  <a:srgbClr val="000000"/>
                </a:solidFill>
                <a:effectLst/>
                <a:latin typeface="Calibri" panose="020F0502020204030204" pitchFamily="34" charset="0"/>
                <a:ea typeface="Calibri" panose="020F0502020204030204" pitchFamily="34" charset="0"/>
              </a:rPr>
              <a:t>(1), 131–146. </a:t>
            </a:r>
            <a:r>
              <a:rPr lang="en-US" sz="1400" kern="1200" dirty="0">
                <a:effectLst/>
                <a:latin typeface="Calibri" panose="020F0502020204030204" pitchFamily="34" charset="0"/>
                <a:ea typeface="Calibri" panose="020F0502020204030204" pitchFamily="34" charset="0"/>
              </a:rPr>
              <a:t>https://doi.org/10.1353/lib.2018.0029</a:t>
            </a:r>
            <a:endParaRPr lang="en-US" sz="1400" kern="1200" dirty="0">
              <a:effectLst/>
              <a:latin typeface="Times New Roman" panose="02020603050405020304" pitchFamily="18" charset="0"/>
              <a:ea typeface="Calibri" panose="020F0502020204030204" pitchFamily="34" charset="0"/>
            </a:endParaRPr>
          </a:p>
          <a:p>
            <a:pPr marL="304800" marR="0" indent="-304800">
              <a:spcBef>
                <a:spcPts val="0"/>
              </a:spcBef>
              <a:spcAft>
                <a:spcPts val="0"/>
              </a:spcAft>
            </a:pPr>
            <a:r>
              <a:rPr lang="en-US" sz="1400" kern="1200" dirty="0">
                <a:solidFill>
                  <a:srgbClr val="000000"/>
                </a:solidFill>
                <a:effectLst/>
                <a:latin typeface="Calibri" panose="020F0502020204030204" pitchFamily="34" charset="0"/>
                <a:ea typeface="Calibri" panose="020F0502020204030204" pitchFamily="34" charset="0"/>
              </a:rPr>
              <a:t> Jaeger, P. T., Cooke, N. A., </a:t>
            </a:r>
            <a:r>
              <a:rPr lang="en-US" sz="1400" kern="1200" dirty="0" err="1">
                <a:solidFill>
                  <a:srgbClr val="000000"/>
                </a:solidFill>
                <a:effectLst/>
                <a:latin typeface="Calibri" panose="020F0502020204030204" pitchFamily="34" charset="0"/>
                <a:ea typeface="Calibri" panose="020F0502020204030204" pitchFamily="34" charset="0"/>
              </a:rPr>
              <a:t>Feltis</a:t>
            </a:r>
            <a:r>
              <a:rPr lang="en-US" sz="1400" kern="1200" dirty="0">
                <a:solidFill>
                  <a:srgbClr val="000000"/>
                </a:solidFill>
                <a:effectLst/>
                <a:latin typeface="Calibri" panose="020F0502020204030204" pitchFamily="34" charset="0"/>
                <a:ea typeface="Calibri" panose="020F0502020204030204" pitchFamily="34" charset="0"/>
              </a:rPr>
              <a:t>, C., &amp; </a:t>
            </a:r>
            <a:r>
              <a:rPr lang="en-US" sz="1400" kern="1200" dirty="0" err="1">
                <a:solidFill>
                  <a:srgbClr val="000000"/>
                </a:solidFill>
                <a:effectLst/>
                <a:latin typeface="Calibri" panose="020F0502020204030204" pitchFamily="34" charset="0"/>
                <a:ea typeface="Calibri" panose="020F0502020204030204" pitchFamily="34" charset="0"/>
              </a:rPr>
              <a:t>Hamiel</a:t>
            </a:r>
            <a:r>
              <a:rPr lang="en-US" sz="1400" kern="1200" dirty="0">
                <a:solidFill>
                  <a:srgbClr val="000000"/>
                </a:solidFill>
                <a:effectLst/>
                <a:latin typeface="Calibri" panose="020F0502020204030204" pitchFamily="34" charset="0"/>
                <a:ea typeface="Calibri" panose="020F0502020204030204" pitchFamily="34" charset="0"/>
              </a:rPr>
              <a:t>, M. (2015). The virtuous circle revisited: Injecting diversity, inclusion, rights, justice, and equity into LIS from education to advocacy. </a:t>
            </a:r>
            <a:r>
              <a:rPr lang="en-US" sz="1400" i="1" kern="1200" dirty="0">
                <a:solidFill>
                  <a:srgbClr val="000000"/>
                </a:solidFill>
                <a:effectLst/>
                <a:latin typeface="Calibri" panose="020F0502020204030204" pitchFamily="34" charset="0"/>
                <a:ea typeface="Calibri" panose="020F0502020204030204" pitchFamily="34" charset="0"/>
              </a:rPr>
              <a:t>The Library Quarterly</a:t>
            </a:r>
            <a:r>
              <a:rPr lang="en-US" sz="1400" kern="1200" dirty="0">
                <a:solidFill>
                  <a:srgbClr val="000000"/>
                </a:solidFill>
                <a:effectLst/>
                <a:latin typeface="Calibri" panose="020F0502020204030204" pitchFamily="34" charset="0"/>
                <a:ea typeface="Calibri" panose="020F0502020204030204" pitchFamily="34" charset="0"/>
              </a:rPr>
              <a:t>, </a:t>
            </a:r>
            <a:r>
              <a:rPr lang="en-US" sz="1400" i="1" kern="1200" dirty="0">
                <a:solidFill>
                  <a:srgbClr val="000000"/>
                </a:solidFill>
                <a:effectLst/>
                <a:latin typeface="Calibri" panose="020F0502020204030204" pitchFamily="34" charset="0"/>
                <a:ea typeface="Calibri" panose="020F0502020204030204" pitchFamily="34" charset="0"/>
              </a:rPr>
              <a:t>85</a:t>
            </a:r>
            <a:r>
              <a:rPr lang="en-US" sz="1400" kern="1200" dirty="0">
                <a:solidFill>
                  <a:srgbClr val="000000"/>
                </a:solidFill>
                <a:effectLst/>
                <a:latin typeface="Calibri" panose="020F0502020204030204" pitchFamily="34" charset="0"/>
                <a:ea typeface="Calibri" panose="020F0502020204030204" pitchFamily="34" charset="0"/>
              </a:rPr>
              <a:t>(2), 150–171. </a:t>
            </a:r>
            <a:r>
              <a:rPr lang="en-US" sz="1400" kern="1200" dirty="0">
                <a:effectLst/>
                <a:latin typeface="Calibri" panose="020F0502020204030204" pitchFamily="34" charset="0"/>
                <a:ea typeface="Calibri" panose="020F0502020204030204" pitchFamily="34" charset="0"/>
              </a:rPr>
              <a:t>https://doi.org/10.1086/680154</a:t>
            </a:r>
            <a:endParaRPr lang="en-US" sz="1400" kern="1200" dirty="0">
              <a:effectLst/>
              <a:latin typeface="Times New Roman" panose="02020603050405020304" pitchFamily="18" charset="0"/>
              <a:ea typeface="Calibri" panose="020F0502020204030204" pitchFamily="34" charset="0"/>
            </a:endParaRPr>
          </a:p>
          <a:p>
            <a:pPr marL="304800" marR="0" indent="-304800">
              <a:spcBef>
                <a:spcPts val="0"/>
              </a:spcBef>
              <a:spcAft>
                <a:spcPts val="0"/>
              </a:spcAft>
            </a:pPr>
            <a:r>
              <a:rPr lang="en-US" sz="1400" kern="1200" dirty="0">
                <a:solidFill>
                  <a:srgbClr val="000000"/>
                </a:solidFill>
                <a:effectLst/>
                <a:latin typeface="Calibri" panose="020F0502020204030204" pitchFamily="34" charset="0"/>
                <a:ea typeface="Calibri" panose="020F0502020204030204" pitchFamily="34" charset="0"/>
              </a:rPr>
              <a:t> Pawley, C. (2006). Unequal legacies: Race and multiculturalism in the LIS curriculum. </a:t>
            </a:r>
            <a:r>
              <a:rPr lang="en-US" sz="1400" i="1" kern="1200" dirty="0">
                <a:solidFill>
                  <a:srgbClr val="000000"/>
                </a:solidFill>
                <a:effectLst/>
                <a:latin typeface="Calibri" panose="020F0502020204030204" pitchFamily="34" charset="0"/>
                <a:ea typeface="Calibri" panose="020F0502020204030204" pitchFamily="34" charset="0"/>
              </a:rPr>
              <a:t>The Library Quarterly (Chicago)</a:t>
            </a:r>
            <a:r>
              <a:rPr lang="en-US" sz="1400" kern="1200" dirty="0">
                <a:solidFill>
                  <a:srgbClr val="000000"/>
                </a:solidFill>
                <a:effectLst/>
                <a:latin typeface="Calibri" panose="020F0502020204030204" pitchFamily="34" charset="0"/>
                <a:ea typeface="Calibri" panose="020F0502020204030204" pitchFamily="34" charset="0"/>
              </a:rPr>
              <a:t>, </a:t>
            </a:r>
            <a:r>
              <a:rPr lang="en-US" sz="1400" i="1" kern="1200" dirty="0">
                <a:solidFill>
                  <a:srgbClr val="000000"/>
                </a:solidFill>
                <a:effectLst/>
                <a:latin typeface="Calibri" panose="020F0502020204030204" pitchFamily="34" charset="0"/>
                <a:ea typeface="Calibri" panose="020F0502020204030204" pitchFamily="34" charset="0"/>
              </a:rPr>
              <a:t>76</a:t>
            </a:r>
            <a:r>
              <a:rPr lang="en-US" sz="1400" kern="1200" dirty="0">
                <a:solidFill>
                  <a:srgbClr val="000000"/>
                </a:solidFill>
                <a:effectLst/>
                <a:latin typeface="Calibri" panose="020F0502020204030204" pitchFamily="34" charset="0"/>
                <a:ea typeface="Calibri" panose="020F0502020204030204" pitchFamily="34" charset="0"/>
              </a:rPr>
              <a:t>(2), 149–168. https://doi.org/10.1086/506955</a:t>
            </a:r>
          </a:p>
          <a:p>
            <a:pPr marL="304800" indent="-304800"/>
            <a:r>
              <a:rPr lang="en-US" sz="1400" dirty="0">
                <a:solidFill>
                  <a:srgbClr val="000000"/>
                </a:solidFill>
                <a:latin typeface="Calibri" panose="020F0502020204030204" pitchFamily="34" charset="0"/>
              </a:rPr>
              <a:t> St. Lifer, E., &amp; Nelson, C. O. (1997). Unequal opportunities: Race does matter. </a:t>
            </a:r>
            <a:r>
              <a:rPr lang="en-US" sz="1400" i="1" dirty="0">
                <a:solidFill>
                  <a:srgbClr val="000000"/>
                </a:solidFill>
                <a:latin typeface="Calibri" panose="020F0502020204030204" pitchFamily="34" charset="0"/>
              </a:rPr>
              <a:t>Library Journal</a:t>
            </a:r>
            <a:r>
              <a:rPr lang="en-US" sz="1400" dirty="0">
                <a:solidFill>
                  <a:srgbClr val="000000"/>
                </a:solidFill>
                <a:latin typeface="Calibri" panose="020F0502020204030204" pitchFamily="34" charset="0"/>
              </a:rPr>
              <a:t>, </a:t>
            </a:r>
            <a:r>
              <a:rPr lang="en-US" sz="1400" i="1" dirty="0">
                <a:solidFill>
                  <a:srgbClr val="000000"/>
                </a:solidFill>
                <a:latin typeface="Calibri" panose="020F0502020204030204" pitchFamily="34" charset="0"/>
              </a:rPr>
              <a:t>122</a:t>
            </a:r>
            <a:r>
              <a:rPr lang="en-US" sz="1400" dirty="0">
                <a:solidFill>
                  <a:srgbClr val="000000"/>
                </a:solidFill>
                <a:latin typeface="Calibri" panose="020F0502020204030204" pitchFamily="34" charset="0"/>
              </a:rPr>
              <a:t>(18), 42-46.</a:t>
            </a:r>
          </a:p>
          <a:p>
            <a:pPr marL="304800" marR="0" indent="-304800">
              <a:spcBef>
                <a:spcPts val="0"/>
              </a:spcBef>
              <a:spcAft>
                <a:spcPts val="0"/>
              </a:spcAft>
            </a:pPr>
            <a:endParaRPr lang="en-US" sz="1200" kern="1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691177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37FF-38D1-2CD8-B83F-CFB24651CA29}"/>
              </a:ext>
            </a:extLst>
          </p:cNvPr>
          <p:cNvSpPr>
            <a:spLocks noGrp="1"/>
          </p:cNvSpPr>
          <p:nvPr>
            <p:ph type="title"/>
          </p:nvPr>
        </p:nvSpPr>
        <p:spPr>
          <a:xfrm>
            <a:off x="743887" y="365125"/>
            <a:ext cx="10515600" cy="1325563"/>
          </a:xfrm>
        </p:spPr>
        <p:txBody>
          <a:bodyPr/>
          <a:lstStyle/>
          <a:p>
            <a:r>
              <a:rPr lang="en-US" dirty="0"/>
              <a:t>Implications for Practice: Lack of Diversity</a:t>
            </a:r>
            <a:br>
              <a:rPr lang="en-US" dirty="0"/>
            </a:br>
            <a:endParaRPr lang="en-US" dirty="0"/>
          </a:p>
        </p:txBody>
      </p:sp>
      <p:sp>
        <p:nvSpPr>
          <p:cNvPr id="3" name="Content Placeholder 2">
            <a:extLst>
              <a:ext uri="{FF2B5EF4-FFF2-40B4-BE49-F238E27FC236}">
                <a16:creationId xmlns:a16="http://schemas.microsoft.com/office/drawing/2014/main" id="{E3DDAF13-ABA4-E9DF-FF62-88D308E20457}"/>
              </a:ext>
            </a:extLst>
          </p:cNvPr>
          <p:cNvSpPr>
            <a:spLocks noGrp="1"/>
          </p:cNvSpPr>
          <p:nvPr>
            <p:ph idx="1"/>
          </p:nvPr>
        </p:nvSpPr>
        <p:spPr>
          <a:xfrm>
            <a:off x="743887" y="1289154"/>
            <a:ext cx="10365391" cy="5203721"/>
          </a:xfrm>
        </p:spPr>
        <p:txBody>
          <a:bodyPr>
            <a:normAutofit/>
          </a:bodyPr>
          <a:lstStyle/>
          <a:p>
            <a:pPr marL="0" lvl="1" indent="0">
              <a:spcBef>
                <a:spcPts val="1000"/>
              </a:spcBef>
              <a:buNone/>
            </a:pPr>
            <a:r>
              <a:rPr lang="en-US" b="1" dirty="0"/>
              <a:t>The need to serve an increasingly diverse student population</a:t>
            </a:r>
            <a:endParaRPr lang="en-US" dirty="0">
              <a:solidFill>
                <a:srgbClr val="000000"/>
              </a:solidFill>
            </a:endParaRPr>
          </a:p>
          <a:p>
            <a:pPr marL="231775" lvl="1" indent="0">
              <a:buNone/>
            </a:pPr>
            <a:endParaRPr lang="en-US" sz="2000" i="1" dirty="0">
              <a:solidFill>
                <a:srgbClr val="000000"/>
              </a:solidFill>
            </a:endParaRPr>
          </a:p>
          <a:p>
            <a:pPr marL="231775" lvl="1" indent="0">
              <a:buNone/>
            </a:pPr>
            <a:r>
              <a:rPr lang="en-US" sz="2000" i="1" dirty="0">
                <a:solidFill>
                  <a:srgbClr val="000000"/>
                </a:solidFill>
              </a:rPr>
              <a:t>Many students come into the library spaces or receive a service from the library, so how we interact with them can greatly impact them on their academic journey, either directly or indirectly. Through an academic library's social justice efforts, students' sense of belonging, academic success, and world knowledge can be increased. Additionally, the faculty and staff that work in the library can have a more healthy work environment, one that fosters care and community and purpose. </a:t>
            </a:r>
            <a:r>
              <a:rPr lang="en-US" sz="2000" dirty="0">
                <a:solidFill>
                  <a:srgbClr val="000000"/>
                </a:solidFill>
              </a:rPr>
              <a:t>(Librarian Advocate)</a:t>
            </a:r>
          </a:p>
          <a:p>
            <a:pPr marL="231775" lvl="1" indent="0">
              <a:buNone/>
            </a:pPr>
            <a:endParaRPr lang="en-US" sz="2000" dirty="0">
              <a:solidFill>
                <a:srgbClr val="000000"/>
              </a:solidFill>
              <a:effectLst/>
              <a:ea typeface="Times New Roman" panose="02020603050405020304" pitchFamily="18" charset="0"/>
            </a:endParaRPr>
          </a:p>
          <a:p>
            <a:pPr marL="231775" lvl="1" indent="0">
              <a:buNone/>
            </a:pPr>
            <a:r>
              <a:rPr lang="en-US" sz="2000" i="1" dirty="0">
                <a:solidFill>
                  <a:srgbClr val="000000"/>
                </a:solidFill>
              </a:rPr>
              <a:t>Every time they bring that up, everyone in the library is like, ‘Well, they should answer the phone then.’ …if you’re worried about retention, literally if you just answer the phone, miracles happen. </a:t>
            </a:r>
            <a:r>
              <a:rPr lang="en-US" sz="2000" dirty="0">
                <a:solidFill>
                  <a:srgbClr val="000000"/>
                </a:solidFill>
              </a:rPr>
              <a:t>(Alisha)</a:t>
            </a:r>
          </a:p>
          <a:p>
            <a:pPr marL="231775" lvl="1" indent="0">
              <a:buNone/>
            </a:pPr>
            <a:endParaRPr lang="en-US" sz="2000" dirty="0">
              <a:effectLst/>
              <a:ea typeface="Times New Roman" panose="02020603050405020304" pitchFamily="18" charset="0"/>
            </a:endParaRPr>
          </a:p>
          <a:p>
            <a:pPr marL="185738" lvl="1" indent="0">
              <a:buNone/>
            </a:pPr>
            <a:endParaRPr lang="en-US" sz="1600" dirty="0">
              <a:solidFill>
                <a:srgbClr val="000000"/>
              </a:solidFill>
              <a:latin typeface="Calibri" panose="020F0502020204030204" pitchFamily="34" charset="0"/>
            </a:endParaRPr>
          </a:p>
        </p:txBody>
      </p:sp>
      <p:pic>
        <p:nvPicPr>
          <p:cNvPr id="6" name="Picture 5">
            <a:extLst>
              <a:ext uri="{FF2B5EF4-FFF2-40B4-BE49-F238E27FC236}">
                <a16:creationId xmlns:a16="http://schemas.microsoft.com/office/drawing/2014/main" id="{953876BB-9C9A-9B8D-EA83-D5FE42FF17B3}"/>
              </a:ext>
            </a:extLst>
          </p:cNvPr>
          <p:cNvPicPr>
            <a:picLocks noChangeAspect="1"/>
          </p:cNvPicPr>
          <p:nvPr/>
        </p:nvPicPr>
        <p:blipFill>
          <a:blip r:embed="rId3"/>
          <a:stretch>
            <a:fillRect/>
          </a:stretch>
        </p:blipFill>
        <p:spPr>
          <a:xfrm>
            <a:off x="555261" y="976392"/>
            <a:ext cx="9549635" cy="204273"/>
          </a:xfrm>
          <a:prstGeom prst="rect">
            <a:avLst/>
          </a:prstGeom>
        </p:spPr>
      </p:pic>
    </p:spTree>
    <p:extLst>
      <p:ext uri="{BB962C8B-B14F-4D97-AF65-F5344CB8AC3E}">
        <p14:creationId xmlns:p14="http://schemas.microsoft.com/office/powerpoint/2010/main" val="623550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37FF-38D1-2CD8-B83F-CFB24651CA29}"/>
              </a:ext>
            </a:extLst>
          </p:cNvPr>
          <p:cNvSpPr>
            <a:spLocks noGrp="1"/>
          </p:cNvSpPr>
          <p:nvPr>
            <p:ph type="title"/>
          </p:nvPr>
        </p:nvSpPr>
        <p:spPr>
          <a:xfrm>
            <a:off x="743887" y="365125"/>
            <a:ext cx="10515600" cy="1325563"/>
          </a:xfrm>
        </p:spPr>
        <p:txBody>
          <a:bodyPr/>
          <a:lstStyle/>
          <a:p>
            <a:r>
              <a:rPr lang="en-US" dirty="0"/>
              <a:t>Implications for Practice: Lack of Diversity</a:t>
            </a:r>
            <a:br>
              <a:rPr lang="en-US" dirty="0"/>
            </a:br>
            <a:endParaRPr lang="en-US" dirty="0"/>
          </a:p>
        </p:txBody>
      </p:sp>
      <p:sp>
        <p:nvSpPr>
          <p:cNvPr id="3" name="Content Placeholder 2">
            <a:extLst>
              <a:ext uri="{FF2B5EF4-FFF2-40B4-BE49-F238E27FC236}">
                <a16:creationId xmlns:a16="http://schemas.microsoft.com/office/drawing/2014/main" id="{E3DDAF13-ABA4-E9DF-FF62-88D308E20457}"/>
              </a:ext>
            </a:extLst>
          </p:cNvPr>
          <p:cNvSpPr>
            <a:spLocks noGrp="1"/>
          </p:cNvSpPr>
          <p:nvPr>
            <p:ph idx="1"/>
          </p:nvPr>
        </p:nvSpPr>
        <p:spPr>
          <a:xfrm>
            <a:off x="743887" y="1289154"/>
            <a:ext cx="10704226" cy="5203721"/>
          </a:xfrm>
        </p:spPr>
        <p:txBody>
          <a:bodyPr>
            <a:normAutofit/>
          </a:bodyPr>
          <a:lstStyle/>
          <a:p>
            <a:pPr marL="0" indent="0">
              <a:buNone/>
            </a:pPr>
            <a:r>
              <a:rPr lang="en-US" sz="2400" b="1" dirty="0"/>
              <a:t>Confront the problem of neutrality (aka: colorblindness)</a:t>
            </a:r>
          </a:p>
          <a:p>
            <a:pPr marL="0" indent="0">
              <a:buNone/>
            </a:pPr>
            <a:endParaRPr lang="en-US" sz="1200" b="1" dirty="0">
              <a:solidFill>
                <a:srgbClr val="000000"/>
              </a:solidFill>
              <a:latin typeface="Calibri" panose="020F0502020204030204" pitchFamily="34" charset="0"/>
            </a:endParaRPr>
          </a:p>
          <a:p>
            <a:pPr marL="185738" lvl="1" indent="0">
              <a:buNone/>
            </a:pPr>
            <a:r>
              <a:rPr lang="en-US" sz="2000" i="1" dirty="0">
                <a:solidFill>
                  <a:srgbClr val="000000"/>
                </a:solidFill>
              </a:rPr>
              <a:t>If we don't talk about it, we won't really grapple with the fact that libraries are not really neutral spaces, as we like to think, and that our services aren't equitable - and if we don't grapple with that, we can't change it. </a:t>
            </a:r>
            <a:r>
              <a:rPr lang="en-US" sz="2000" dirty="0">
                <a:solidFill>
                  <a:srgbClr val="000000"/>
                </a:solidFill>
              </a:rPr>
              <a:t>(Librarian Advocate)</a:t>
            </a:r>
          </a:p>
          <a:p>
            <a:pPr marL="185738" lvl="1" indent="0">
              <a:buNone/>
            </a:pPr>
            <a:endParaRPr lang="en-US" sz="2000" i="1" dirty="0">
              <a:solidFill>
                <a:srgbClr val="000000"/>
              </a:solidFill>
            </a:endParaRPr>
          </a:p>
          <a:p>
            <a:pPr marL="185738" lvl="1" indent="0">
              <a:buNone/>
            </a:pPr>
            <a:r>
              <a:rPr lang="en-US" sz="2000" i="1" dirty="0">
                <a:solidFill>
                  <a:srgbClr val="000000"/>
                </a:solidFill>
              </a:rPr>
              <a:t>My stance on neutrality would be that any presumed neutrality is not actually neutral because it’s probably silencing someone, and that it’s okay to make arguments, but it’s also necessary to listen respectfully and not shut down disagreement. But then, the problem is there are some disagreements that you should shut down because they are really harming someone. That’s where the line is, I think</a:t>
            </a:r>
            <a:r>
              <a:rPr lang="en-US" sz="2000" dirty="0">
                <a:solidFill>
                  <a:srgbClr val="000000"/>
                </a:solidFill>
              </a:rPr>
              <a:t>. (Sydney)</a:t>
            </a:r>
          </a:p>
          <a:p>
            <a:pPr marL="185738" lvl="1" indent="0">
              <a:buNone/>
            </a:pPr>
            <a:endParaRPr lang="en-US" sz="2000" dirty="0">
              <a:solidFill>
                <a:srgbClr val="000000"/>
              </a:solidFill>
            </a:endParaRPr>
          </a:p>
          <a:p>
            <a:pPr marL="185738" lvl="1" indent="0">
              <a:buNone/>
            </a:pPr>
            <a:r>
              <a:rPr lang="en-US" sz="2000" i="1" dirty="0">
                <a:solidFill>
                  <a:srgbClr val="000000"/>
                </a:solidFill>
              </a:rPr>
              <a:t>I do not believe in library neutrality. I believe by their very existence libraries are not neutral. And librarians who try to hide between content neutrality are hiding behind a wall of straw because neutrality is not possible for multiple reasons. </a:t>
            </a:r>
            <a:r>
              <a:rPr lang="en-US" sz="2000" dirty="0">
                <a:solidFill>
                  <a:srgbClr val="000000"/>
                </a:solidFill>
              </a:rPr>
              <a:t>(Michael)</a:t>
            </a:r>
          </a:p>
          <a:p>
            <a:pPr marL="185738" lvl="1" indent="0">
              <a:buNone/>
            </a:pPr>
            <a:endParaRPr lang="en-US" sz="2000" i="1" dirty="0">
              <a:solidFill>
                <a:srgbClr val="000000"/>
              </a:solidFill>
              <a:latin typeface="Calibri" panose="020F0502020204030204" pitchFamily="34" charset="0"/>
            </a:endParaRPr>
          </a:p>
          <a:p>
            <a:pPr marL="185738" lvl="1" indent="0">
              <a:buNone/>
            </a:pPr>
            <a:endParaRPr lang="en-US" sz="2000" dirty="0">
              <a:solidFill>
                <a:srgbClr val="000000"/>
              </a:solidFill>
            </a:endParaRPr>
          </a:p>
          <a:p>
            <a:pPr marL="185738" lvl="1" indent="0">
              <a:buNone/>
            </a:pPr>
            <a:endParaRPr lang="en-US" sz="1600" dirty="0">
              <a:solidFill>
                <a:srgbClr val="000000"/>
              </a:solidFill>
              <a:latin typeface="Calibri" panose="020F0502020204030204" pitchFamily="34" charset="0"/>
            </a:endParaRPr>
          </a:p>
        </p:txBody>
      </p:sp>
      <p:pic>
        <p:nvPicPr>
          <p:cNvPr id="6" name="Picture 5">
            <a:extLst>
              <a:ext uri="{FF2B5EF4-FFF2-40B4-BE49-F238E27FC236}">
                <a16:creationId xmlns:a16="http://schemas.microsoft.com/office/drawing/2014/main" id="{953876BB-9C9A-9B8D-EA83-D5FE42FF17B3}"/>
              </a:ext>
            </a:extLst>
          </p:cNvPr>
          <p:cNvPicPr>
            <a:picLocks noChangeAspect="1"/>
          </p:cNvPicPr>
          <p:nvPr/>
        </p:nvPicPr>
        <p:blipFill>
          <a:blip r:embed="rId3"/>
          <a:stretch>
            <a:fillRect/>
          </a:stretch>
        </p:blipFill>
        <p:spPr>
          <a:xfrm>
            <a:off x="555261" y="976392"/>
            <a:ext cx="9549635" cy="204273"/>
          </a:xfrm>
          <a:prstGeom prst="rect">
            <a:avLst/>
          </a:prstGeom>
        </p:spPr>
      </p:pic>
    </p:spTree>
    <p:extLst>
      <p:ext uri="{BB962C8B-B14F-4D97-AF65-F5344CB8AC3E}">
        <p14:creationId xmlns:p14="http://schemas.microsoft.com/office/powerpoint/2010/main" val="19048689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0C5261C-BE95-74AF-12B9-5C4C830AD632}"/>
              </a:ext>
            </a:extLst>
          </p:cNvPr>
          <p:cNvSpPr>
            <a:spLocks noGrp="1"/>
          </p:cNvSpPr>
          <p:nvPr>
            <p:ph type="body" sz="half" idx="2"/>
          </p:nvPr>
        </p:nvSpPr>
        <p:spPr>
          <a:xfrm>
            <a:off x="679095" y="1387351"/>
            <a:ext cx="9255965" cy="2965155"/>
          </a:xfrm>
        </p:spPr>
        <p:txBody>
          <a:bodyPr>
            <a:normAutofit/>
          </a:bodyPr>
          <a:lstStyle/>
          <a:p>
            <a:r>
              <a:rPr lang="en-US" sz="2600" b="1" dirty="0"/>
              <a:t>Not Enough Data on Privileged Groups or Allies</a:t>
            </a:r>
          </a:p>
          <a:p>
            <a:r>
              <a:rPr lang="en-US" sz="2000" i="1" dirty="0">
                <a:solidFill>
                  <a:srgbClr val="000000"/>
                </a:solidFill>
              </a:rPr>
              <a:t>Frameworks that seek to simplify and make accessible complicated dynamics never capture the full complexity of the situation or issue</a:t>
            </a:r>
            <a:r>
              <a:rPr lang="en-US" sz="2000" dirty="0">
                <a:solidFill>
                  <a:srgbClr val="000000"/>
                </a:solidFill>
              </a:rPr>
              <a:t>. (p. 7)*</a:t>
            </a:r>
          </a:p>
          <a:p>
            <a:pPr marL="0" indent="0">
              <a:buNone/>
            </a:pPr>
            <a:r>
              <a:rPr lang="en-US" sz="2600" b="1" dirty="0"/>
              <a:t>Not Enough Data on Sexual Orientation in Libraries</a:t>
            </a:r>
          </a:p>
          <a:p>
            <a:r>
              <a:rPr lang="en-US" sz="2000" i="1" dirty="0">
                <a:solidFill>
                  <a:srgbClr val="000000"/>
                </a:solidFill>
              </a:rPr>
              <a:t>My biggest frustrations are two attitudes.  First, we don't need this anymore and second, social justice only includes issues surrounding ethnicity but does not include issues surrounding sex/gender/societal roles and expectations. </a:t>
            </a:r>
            <a:r>
              <a:rPr lang="en-US" sz="2000" dirty="0">
                <a:solidFill>
                  <a:srgbClr val="000000"/>
                </a:solidFill>
              </a:rPr>
              <a:t>(Librarian Advocate)</a:t>
            </a:r>
          </a:p>
          <a:p>
            <a:endParaRPr lang="en-US" dirty="0"/>
          </a:p>
        </p:txBody>
      </p:sp>
      <p:sp>
        <p:nvSpPr>
          <p:cNvPr id="9" name="Rectangle 2">
            <a:extLst>
              <a:ext uri="{FF2B5EF4-FFF2-40B4-BE49-F238E27FC236}">
                <a16:creationId xmlns:a16="http://schemas.microsoft.com/office/drawing/2014/main" id="{5C0FF747-856F-279F-B7A4-2FACACC83423}"/>
              </a:ext>
            </a:extLst>
          </p:cNvPr>
          <p:cNvSpPr>
            <a:spLocks noChangeArrowheads="1"/>
          </p:cNvSpPr>
          <p:nvPr/>
        </p:nvSpPr>
        <p:spPr bwMode="auto">
          <a:xfrm>
            <a:off x="5066676" y="1752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TextBox 11">
            <a:extLst>
              <a:ext uri="{FF2B5EF4-FFF2-40B4-BE49-F238E27FC236}">
                <a16:creationId xmlns:a16="http://schemas.microsoft.com/office/drawing/2014/main" id="{DF4D1747-026E-4081-2941-E40F86B92E87}"/>
              </a:ext>
            </a:extLst>
          </p:cNvPr>
          <p:cNvSpPr txBox="1"/>
          <p:nvPr/>
        </p:nvSpPr>
        <p:spPr>
          <a:xfrm>
            <a:off x="453453" y="191292"/>
            <a:ext cx="9806425" cy="1446550"/>
          </a:xfrm>
          <a:prstGeom prst="rect">
            <a:avLst/>
          </a:prstGeom>
          <a:noFill/>
        </p:spPr>
        <p:txBody>
          <a:bodyPr wrap="square">
            <a:spAutoFit/>
          </a:bodyPr>
          <a:lstStyle/>
          <a:p>
            <a:r>
              <a:rPr lang="en-US" sz="4400" dirty="0">
                <a:latin typeface="+mj-lt"/>
              </a:rPr>
              <a:t>Implications for Practice: Lack of Research</a:t>
            </a:r>
          </a:p>
          <a:p>
            <a:endParaRPr lang="en-US" sz="4400" dirty="0">
              <a:latin typeface="+mj-lt"/>
            </a:endParaRPr>
          </a:p>
        </p:txBody>
      </p:sp>
      <p:pic>
        <p:nvPicPr>
          <p:cNvPr id="13" name="Picture 12">
            <a:extLst>
              <a:ext uri="{FF2B5EF4-FFF2-40B4-BE49-F238E27FC236}">
                <a16:creationId xmlns:a16="http://schemas.microsoft.com/office/drawing/2014/main" id="{4FB34DE9-682D-79DC-1994-95394A00E3C2}"/>
              </a:ext>
            </a:extLst>
          </p:cNvPr>
          <p:cNvPicPr>
            <a:picLocks noChangeAspect="1"/>
          </p:cNvPicPr>
          <p:nvPr/>
        </p:nvPicPr>
        <p:blipFill>
          <a:blip r:embed="rId3"/>
          <a:stretch>
            <a:fillRect/>
          </a:stretch>
        </p:blipFill>
        <p:spPr>
          <a:xfrm>
            <a:off x="453453" y="846340"/>
            <a:ext cx="9544986" cy="274574"/>
          </a:xfrm>
          <a:prstGeom prst="rect">
            <a:avLst/>
          </a:prstGeom>
        </p:spPr>
      </p:pic>
      <p:sp>
        <p:nvSpPr>
          <p:cNvPr id="3" name="TextBox 2">
            <a:extLst>
              <a:ext uri="{FF2B5EF4-FFF2-40B4-BE49-F238E27FC236}">
                <a16:creationId xmlns:a16="http://schemas.microsoft.com/office/drawing/2014/main" id="{163C501E-E157-B33A-4718-9AE34D087994}"/>
              </a:ext>
            </a:extLst>
          </p:cNvPr>
          <p:cNvSpPr txBox="1"/>
          <p:nvPr/>
        </p:nvSpPr>
        <p:spPr>
          <a:xfrm>
            <a:off x="566273" y="4467264"/>
            <a:ext cx="9580783"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*Goodman, D. J. (2011). </a:t>
            </a:r>
            <a:r>
              <a:rPr kumimoji="0" lang="en-US" sz="1400" b="0" i="1"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Promoting diversity and social justice: Educating people from privileged groups</a:t>
            </a:r>
            <a:r>
              <a:rPr kumimoji="0" lang="en-US" sz="14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 (2nd ed.). Routledge Ltd. </a:t>
            </a:r>
            <a:endParaRPr kumimoji="0" lang="en-US" sz="1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p:txBody>
      </p:sp>
    </p:spTree>
    <p:extLst>
      <p:ext uri="{BB962C8B-B14F-4D97-AF65-F5344CB8AC3E}">
        <p14:creationId xmlns:p14="http://schemas.microsoft.com/office/powerpoint/2010/main" val="8827719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5C0FF747-856F-279F-B7A4-2FACACC83423}"/>
              </a:ext>
            </a:extLst>
          </p:cNvPr>
          <p:cNvSpPr>
            <a:spLocks noChangeArrowheads="1"/>
          </p:cNvSpPr>
          <p:nvPr/>
        </p:nvSpPr>
        <p:spPr bwMode="auto">
          <a:xfrm>
            <a:off x="5066676" y="1752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TextBox 11">
            <a:extLst>
              <a:ext uri="{FF2B5EF4-FFF2-40B4-BE49-F238E27FC236}">
                <a16:creationId xmlns:a16="http://schemas.microsoft.com/office/drawing/2014/main" id="{DF4D1747-026E-4081-2941-E40F86B92E87}"/>
              </a:ext>
            </a:extLst>
          </p:cNvPr>
          <p:cNvSpPr txBox="1"/>
          <p:nvPr/>
        </p:nvSpPr>
        <p:spPr>
          <a:xfrm>
            <a:off x="453453" y="169606"/>
            <a:ext cx="9806425" cy="1446550"/>
          </a:xfrm>
          <a:prstGeom prst="rect">
            <a:avLst/>
          </a:prstGeom>
          <a:noFill/>
        </p:spPr>
        <p:txBody>
          <a:bodyPr wrap="square">
            <a:spAutoFit/>
          </a:bodyPr>
          <a:lstStyle/>
          <a:p>
            <a:r>
              <a:rPr lang="en-US" sz="4400" dirty="0">
                <a:latin typeface="+mj-lt"/>
              </a:rPr>
              <a:t>Tips on Expanding Your Reach</a:t>
            </a:r>
          </a:p>
          <a:p>
            <a:endParaRPr lang="en-US" sz="4400" dirty="0">
              <a:latin typeface="+mj-lt"/>
            </a:endParaRPr>
          </a:p>
        </p:txBody>
      </p:sp>
      <p:pic>
        <p:nvPicPr>
          <p:cNvPr id="13" name="Picture 12">
            <a:extLst>
              <a:ext uri="{FF2B5EF4-FFF2-40B4-BE49-F238E27FC236}">
                <a16:creationId xmlns:a16="http://schemas.microsoft.com/office/drawing/2014/main" id="{4FB34DE9-682D-79DC-1994-95394A00E3C2}"/>
              </a:ext>
            </a:extLst>
          </p:cNvPr>
          <p:cNvPicPr>
            <a:picLocks noChangeAspect="1"/>
          </p:cNvPicPr>
          <p:nvPr/>
        </p:nvPicPr>
        <p:blipFill>
          <a:blip r:embed="rId3"/>
          <a:stretch>
            <a:fillRect/>
          </a:stretch>
        </p:blipFill>
        <p:spPr>
          <a:xfrm>
            <a:off x="453453" y="846340"/>
            <a:ext cx="9544986" cy="274574"/>
          </a:xfrm>
          <a:prstGeom prst="rect">
            <a:avLst/>
          </a:prstGeom>
        </p:spPr>
      </p:pic>
      <p:sp>
        <p:nvSpPr>
          <p:cNvPr id="4" name="TextBox 3">
            <a:extLst>
              <a:ext uri="{FF2B5EF4-FFF2-40B4-BE49-F238E27FC236}">
                <a16:creationId xmlns:a16="http://schemas.microsoft.com/office/drawing/2014/main" id="{FA56637F-597C-B13C-08C7-CC9371850668}"/>
              </a:ext>
            </a:extLst>
          </p:cNvPr>
          <p:cNvSpPr txBox="1"/>
          <p:nvPr/>
        </p:nvSpPr>
        <p:spPr>
          <a:xfrm>
            <a:off x="453454" y="1616156"/>
            <a:ext cx="11285093" cy="2677656"/>
          </a:xfrm>
          <a:prstGeom prst="rect">
            <a:avLst/>
          </a:prstGeom>
          <a:noFill/>
        </p:spPr>
        <p:txBody>
          <a:bodyPr wrap="square" rtlCol="0">
            <a:spAutoFit/>
          </a:bodyPr>
          <a:lstStyle/>
          <a:p>
            <a:pPr marL="342900" indent="-342900">
              <a:buFont typeface="Arial" panose="020B0604020202020204" pitchFamily="34" charset="0"/>
              <a:buChar char="•"/>
            </a:pPr>
            <a:r>
              <a:rPr lang="en-US" sz="2800" dirty="0">
                <a:uFill>
                  <a:solidFill>
                    <a:srgbClr val="FFC000"/>
                  </a:solidFill>
                </a:uFill>
              </a:rPr>
              <a:t>Present results to your peers and colleagues at a national conference</a:t>
            </a:r>
          </a:p>
          <a:p>
            <a:pPr marL="342900" indent="-342900">
              <a:buFont typeface="Arial" panose="020B0604020202020204" pitchFamily="34" charset="0"/>
              <a:buChar char="•"/>
            </a:pPr>
            <a:r>
              <a:rPr lang="en-US" sz="2800" dirty="0">
                <a:uFill>
                  <a:solidFill>
                    <a:srgbClr val="FFC000"/>
                  </a:solidFill>
                </a:uFill>
              </a:rPr>
              <a:t>Affords networking opportunities for future research</a:t>
            </a:r>
          </a:p>
          <a:p>
            <a:pPr marL="342900" indent="-342900">
              <a:buFont typeface="Arial" panose="020B0604020202020204" pitchFamily="34" charset="0"/>
              <a:buChar char="•"/>
            </a:pPr>
            <a:r>
              <a:rPr lang="en-US" sz="2800" dirty="0">
                <a:uFill>
                  <a:solidFill>
                    <a:srgbClr val="FFC000"/>
                  </a:solidFill>
                </a:uFill>
              </a:rPr>
              <a:t>People in academic libraries are interested in social justice outcomes</a:t>
            </a:r>
          </a:p>
          <a:p>
            <a:pPr marL="342900" indent="-342900">
              <a:buFont typeface="Arial" panose="020B0604020202020204" pitchFamily="34" charset="0"/>
              <a:buChar char="•"/>
            </a:pPr>
            <a:r>
              <a:rPr lang="en-US" sz="2800" dirty="0">
                <a:uFill>
                  <a:solidFill>
                    <a:srgbClr val="FFC000"/>
                  </a:solidFill>
                </a:uFill>
              </a:rPr>
              <a:t>Research on gender identity is largely patron based</a:t>
            </a:r>
          </a:p>
          <a:p>
            <a:pPr marL="342900" indent="-342900">
              <a:buFont typeface="Arial" panose="020B0604020202020204" pitchFamily="34" charset="0"/>
              <a:buChar char="•"/>
            </a:pPr>
            <a:r>
              <a:rPr lang="en-US" sz="2800" dirty="0">
                <a:uFill>
                  <a:solidFill>
                    <a:srgbClr val="FFC000"/>
                  </a:solidFill>
                </a:uFill>
              </a:rPr>
              <a:t>Emphasis on public libraries or collections, e.g., book bans, diversity audits</a:t>
            </a:r>
          </a:p>
          <a:p>
            <a:pPr marL="342900" indent="-342900">
              <a:buFont typeface="Arial" panose="020B0604020202020204" pitchFamily="34" charset="0"/>
              <a:buChar char="•"/>
            </a:pPr>
            <a:r>
              <a:rPr lang="en-US" sz="2800" dirty="0">
                <a:uFill>
                  <a:solidFill>
                    <a:srgbClr val="FFC000"/>
                  </a:solidFill>
                </a:uFill>
              </a:rPr>
              <a:t>Little to no exploration on sexual orientation in </a:t>
            </a:r>
            <a:r>
              <a:rPr lang="en-US" sz="2800">
                <a:uFill>
                  <a:solidFill>
                    <a:srgbClr val="FFC000"/>
                  </a:solidFill>
                </a:uFill>
              </a:rPr>
              <a:t>any sector</a:t>
            </a:r>
            <a:endParaRPr lang="en-US" sz="2800" dirty="0">
              <a:uFill>
                <a:solidFill>
                  <a:srgbClr val="FFC000"/>
                </a:solidFill>
              </a:uFill>
            </a:endParaRPr>
          </a:p>
        </p:txBody>
      </p:sp>
    </p:spTree>
    <p:extLst>
      <p:ext uri="{BB962C8B-B14F-4D97-AF65-F5344CB8AC3E}">
        <p14:creationId xmlns:p14="http://schemas.microsoft.com/office/powerpoint/2010/main" val="25238276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37FF-38D1-2CD8-B83F-CFB24651CA29}"/>
              </a:ext>
            </a:extLst>
          </p:cNvPr>
          <p:cNvSpPr>
            <a:spLocks noGrp="1"/>
          </p:cNvSpPr>
          <p:nvPr>
            <p:ph type="title"/>
          </p:nvPr>
        </p:nvSpPr>
        <p:spPr>
          <a:xfrm>
            <a:off x="1322292" y="138080"/>
            <a:ext cx="9834281" cy="2852737"/>
          </a:xfrm>
        </p:spPr>
        <p:txBody>
          <a:bodyPr/>
          <a:lstStyle/>
          <a:p>
            <a:pPr algn="ctr"/>
            <a:r>
              <a:rPr lang="en-US" i="1" dirty="0"/>
              <a:t>Thank you!</a:t>
            </a:r>
            <a:br>
              <a:rPr lang="en-US" i="1" dirty="0"/>
            </a:br>
            <a:endParaRPr lang="en-US" i="1" dirty="0"/>
          </a:p>
        </p:txBody>
      </p:sp>
      <p:sp>
        <p:nvSpPr>
          <p:cNvPr id="5" name="Text Placeholder 4">
            <a:extLst>
              <a:ext uri="{FF2B5EF4-FFF2-40B4-BE49-F238E27FC236}">
                <a16:creationId xmlns:a16="http://schemas.microsoft.com/office/drawing/2014/main" id="{85DCD10A-1A91-0747-C0F3-B76175702956}"/>
              </a:ext>
            </a:extLst>
          </p:cNvPr>
          <p:cNvSpPr>
            <a:spLocks noGrp="1"/>
          </p:cNvSpPr>
          <p:nvPr>
            <p:ph type="body" idx="1"/>
          </p:nvPr>
        </p:nvSpPr>
        <p:spPr>
          <a:xfrm>
            <a:off x="4749799" y="2814783"/>
            <a:ext cx="4644838" cy="1500187"/>
          </a:xfrm>
        </p:spPr>
        <p:txBody>
          <a:bodyPr>
            <a:normAutofit fontScale="92500" lnSpcReduction="20000"/>
          </a:bodyPr>
          <a:lstStyle/>
          <a:p>
            <a:pPr>
              <a:lnSpc>
                <a:spcPct val="120000"/>
              </a:lnSpc>
              <a:spcBef>
                <a:spcPts val="0"/>
              </a:spcBef>
            </a:pPr>
            <a:r>
              <a:rPr lang="en-US" dirty="0">
                <a:solidFill>
                  <a:schemeClr val="tx1"/>
                </a:solidFill>
              </a:rPr>
              <a:t>Judy Brink Drescher, MLIS, MBA, EdD</a:t>
            </a:r>
          </a:p>
          <a:p>
            <a:pPr>
              <a:lnSpc>
                <a:spcPct val="120000"/>
              </a:lnSpc>
              <a:spcBef>
                <a:spcPts val="0"/>
              </a:spcBef>
            </a:pPr>
            <a:r>
              <a:rPr lang="en-US" dirty="0">
                <a:solidFill>
                  <a:schemeClr val="tx1"/>
                </a:solidFill>
              </a:rPr>
              <a:t>University Librarian </a:t>
            </a:r>
          </a:p>
          <a:p>
            <a:pPr>
              <a:lnSpc>
                <a:spcPct val="120000"/>
              </a:lnSpc>
              <a:spcBef>
                <a:spcPts val="0"/>
              </a:spcBef>
            </a:pPr>
            <a:r>
              <a:rPr lang="en-US" dirty="0">
                <a:solidFill>
                  <a:schemeClr val="tx1"/>
                </a:solidFill>
              </a:rPr>
              <a:t>Associate Dean for Learning Services</a:t>
            </a:r>
          </a:p>
          <a:p>
            <a:pPr>
              <a:lnSpc>
                <a:spcPct val="120000"/>
              </a:lnSpc>
              <a:spcBef>
                <a:spcPts val="0"/>
              </a:spcBef>
            </a:pPr>
            <a:r>
              <a:rPr lang="en-US" dirty="0">
                <a:hlinkClick r:id="rId3"/>
              </a:rPr>
              <a:t>jdrescher@molloy.edu</a:t>
            </a:r>
            <a:r>
              <a:rPr lang="en-US" dirty="0"/>
              <a:t> </a:t>
            </a:r>
          </a:p>
        </p:txBody>
      </p:sp>
      <p:pic>
        <p:nvPicPr>
          <p:cNvPr id="6" name="Picture 5">
            <a:extLst>
              <a:ext uri="{FF2B5EF4-FFF2-40B4-BE49-F238E27FC236}">
                <a16:creationId xmlns:a16="http://schemas.microsoft.com/office/drawing/2014/main" id="{B491F40D-EACE-5298-C339-7C8BFFECB95F}"/>
              </a:ext>
            </a:extLst>
          </p:cNvPr>
          <p:cNvPicPr>
            <a:picLocks noChangeAspect="1"/>
          </p:cNvPicPr>
          <p:nvPr/>
        </p:nvPicPr>
        <p:blipFill>
          <a:blip r:embed="rId4"/>
          <a:stretch>
            <a:fillRect/>
          </a:stretch>
        </p:blipFill>
        <p:spPr>
          <a:xfrm>
            <a:off x="3859747" y="2152290"/>
            <a:ext cx="4759373" cy="390834"/>
          </a:xfrm>
          <a:prstGeom prst="rect">
            <a:avLst/>
          </a:prstGeom>
        </p:spPr>
      </p:pic>
      <p:pic>
        <p:nvPicPr>
          <p:cNvPr id="1026" name="Picture 2" descr="Molloy University · GiveCampus">
            <a:extLst>
              <a:ext uri="{FF2B5EF4-FFF2-40B4-BE49-F238E27FC236}">
                <a16:creationId xmlns:a16="http://schemas.microsoft.com/office/drawing/2014/main" id="{AF1877DC-BF60-5747-409E-BF4515F14B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8341" y="2747554"/>
            <a:ext cx="1500094" cy="15000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8ABFAA5-D1A7-A934-3544-35139E9268DA}"/>
              </a:ext>
            </a:extLst>
          </p:cNvPr>
          <p:cNvSpPr txBox="1"/>
          <p:nvPr/>
        </p:nvSpPr>
        <p:spPr>
          <a:xfrm>
            <a:off x="2702855" y="4681861"/>
            <a:ext cx="7073153" cy="646331"/>
          </a:xfrm>
          <a:prstGeom prst="rect">
            <a:avLst/>
          </a:prstGeom>
          <a:noFill/>
        </p:spPr>
        <p:txBody>
          <a:bodyPr wrap="square" rtlCol="0">
            <a:spAutoFit/>
          </a:bodyPr>
          <a:lstStyle/>
          <a:p>
            <a:r>
              <a:rPr lang="en-US" dirty="0"/>
              <a:t>Appendix includes data and links for ALA and Ithaka Surveys</a:t>
            </a:r>
          </a:p>
          <a:p>
            <a:r>
              <a:rPr lang="en-US" dirty="0"/>
              <a:t>Link to full dissertation: </a:t>
            </a:r>
            <a:r>
              <a:rPr lang="en-US" sz="1800" b="0" i="0" dirty="0">
                <a:solidFill>
                  <a:srgbClr val="000000"/>
                </a:solidFill>
                <a:effectLst/>
                <a:latin typeface="Open Sans" panose="020B0606030504020204" pitchFamily="34" charset="0"/>
                <a:hlinkClick r:id="rId6"/>
              </a:rPr>
              <a:t>https://digitalcommons.molloy.edu/etd/133</a:t>
            </a:r>
            <a:endParaRPr lang="en-US" dirty="0"/>
          </a:p>
        </p:txBody>
      </p:sp>
    </p:spTree>
    <p:extLst>
      <p:ext uri="{BB962C8B-B14F-4D97-AF65-F5344CB8AC3E}">
        <p14:creationId xmlns:p14="http://schemas.microsoft.com/office/powerpoint/2010/main" val="31875290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37FF-38D1-2CD8-B83F-CFB24651CA29}"/>
              </a:ext>
            </a:extLst>
          </p:cNvPr>
          <p:cNvSpPr>
            <a:spLocks noGrp="1"/>
          </p:cNvSpPr>
          <p:nvPr>
            <p:ph type="title"/>
          </p:nvPr>
        </p:nvSpPr>
        <p:spPr/>
        <p:txBody>
          <a:bodyPr/>
          <a:lstStyle/>
          <a:p>
            <a:pPr algn="ctr"/>
            <a:r>
              <a:rPr lang="en-US" i="1" dirty="0"/>
              <a:t>Appendix</a:t>
            </a:r>
            <a:br>
              <a:rPr lang="en-US" i="1" dirty="0"/>
            </a:br>
            <a:endParaRPr lang="en-US" i="1" dirty="0"/>
          </a:p>
        </p:txBody>
      </p:sp>
      <p:sp>
        <p:nvSpPr>
          <p:cNvPr id="5" name="Text Placeholder 4">
            <a:extLst>
              <a:ext uri="{FF2B5EF4-FFF2-40B4-BE49-F238E27FC236}">
                <a16:creationId xmlns:a16="http://schemas.microsoft.com/office/drawing/2014/main" id="{85DCD10A-1A91-0747-C0F3-B76175702956}"/>
              </a:ext>
            </a:extLst>
          </p:cNvPr>
          <p:cNvSpPr>
            <a:spLocks noGrp="1"/>
          </p:cNvSpPr>
          <p:nvPr>
            <p:ph type="body" idx="1"/>
          </p:nvPr>
        </p:nvSpPr>
        <p:spPr>
          <a:xfrm>
            <a:off x="1174749" y="4538662"/>
            <a:ext cx="10698163" cy="1500187"/>
          </a:xfrm>
        </p:spPr>
        <p:txBody>
          <a:bodyPr>
            <a:normAutofit/>
          </a:bodyPr>
          <a:lstStyle/>
          <a:p>
            <a:r>
              <a:rPr lang="en-US" sz="2000" dirty="0"/>
              <a:t>Excerpts from an ELUNA learns 2021 Presentation: </a:t>
            </a:r>
            <a:r>
              <a:rPr lang="en-US" sz="2000" i="1" dirty="0"/>
              <a:t>Diversity, Equity, and Inclusiveness in Search Advisory Group Update. </a:t>
            </a:r>
            <a:r>
              <a:rPr lang="en-US" sz="2000" dirty="0"/>
              <a:t>On-demand Streaming available via: </a:t>
            </a:r>
            <a:r>
              <a:rPr lang="en-US" sz="2000" dirty="0">
                <a:hlinkClick r:id="rId3"/>
              </a:rPr>
              <a:t>https://el-una.org/meetings/eluna-events-on-demand-playback/eluna-learns-2021/eluna-learns-dei-diversity-equity-and-inclusion/</a:t>
            </a:r>
            <a:r>
              <a:rPr lang="en-US" sz="2000" dirty="0"/>
              <a:t> </a:t>
            </a:r>
          </a:p>
        </p:txBody>
      </p:sp>
      <p:pic>
        <p:nvPicPr>
          <p:cNvPr id="6" name="Picture 5">
            <a:extLst>
              <a:ext uri="{FF2B5EF4-FFF2-40B4-BE49-F238E27FC236}">
                <a16:creationId xmlns:a16="http://schemas.microsoft.com/office/drawing/2014/main" id="{B491F40D-EACE-5298-C339-7C8BFFECB95F}"/>
              </a:ext>
            </a:extLst>
          </p:cNvPr>
          <p:cNvPicPr>
            <a:picLocks noChangeAspect="1"/>
          </p:cNvPicPr>
          <p:nvPr/>
        </p:nvPicPr>
        <p:blipFill>
          <a:blip r:embed="rId4"/>
          <a:stretch>
            <a:fillRect/>
          </a:stretch>
        </p:blipFill>
        <p:spPr>
          <a:xfrm>
            <a:off x="4595006" y="3671715"/>
            <a:ext cx="3001987" cy="246520"/>
          </a:xfrm>
          <a:prstGeom prst="rect">
            <a:avLst/>
          </a:prstGeom>
        </p:spPr>
      </p:pic>
    </p:spTree>
    <p:extLst>
      <p:ext uri="{BB962C8B-B14F-4D97-AF65-F5344CB8AC3E}">
        <p14:creationId xmlns:p14="http://schemas.microsoft.com/office/powerpoint/2010/main" val="1429992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pic>
        <p:nvPicPr>
          <p:cNvPr id="1026" name="Picture 2" descr="Diploma and Graduation Resources | New York State Education Department">
            <a:extLst>
              <a:ext uri="{FF2B5EF4-FFF2-40B4-BE49-F238E27FC236}">
                <a16:creationId xmlns:a16="http://schemas.microsoft.com/office/drawing/2014/main" id="{0763E3A2-0A50-E1F2-F50A-9962B811EE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992" y="2366931"/>
            <a:ext cx="5067300" cy="3314700"/>
          </a:xfrm>
          <a:prstGeom prst="rect">
            <a:avLst/>
          </a:prstGeom>
          <a:noFill/>
          <a:extLst>
            <a:ext uri="{909E8E84-426E-40DD-AFC4-6F175D3DCCD1}">
              <a14:hiddenFill xmlns:a14="http://schemas.microsoft.com/office/drawing/2010/main">
                <a:solidFill>
                  <a:srgbClr val="FFFFFF"/>
                </a:solidFill>
              </a14:hiddenFill>
            </a:ext>
          </a:extLst>
        </p:spPr>
      </p:pic>
      <p:sp>
        <p:nvSpPr>
          <p:cNvPr id="385" name="Google Shape;385;p38"/>
          <p:cNvSpPr txBox="1">
            <a:spLocks noGrp="1"/>
          </p:cNvSpPr>
          <p:nvPr>
            <p:ph type="title"/>
          </p:nvPr>
        </p:nvSpPr>
        <p:spPr>
          <a:xfrm>
            <a:off x="807085" y="486894"/>
            <a:ext cx="8616800" cy="1184704"/>
          </a:xfrm>
          <a:prstGeom prst="rect">
            <a:avLst/>
          </a:prstGeom>
        </p:spPr>
        <p:txBody>
          <a:bodyPr spcFirstLastPara="1" wrap="square" lIns="121900" tIns="121900" rIns="121900" bIns="121900" anchor="b" anchorCtr="0">
            <a:noAutofit/>
          </a:bodyPr>
          <a:lstStyle/>
          <a:p>
            <a:r>
              <a:rPr lang="en-US" dirty="0"/>
              <a:t>Background</a:t>
            </a:r>
            <a:br>
              <a:rPr lang="en-US" dirty="0"/>
            </a:br>
            <a:endParaRPr lang="en-US" dirty="0"/>
          </a:p>
        </p:txBody>
      </p:sp>
      <p:sp>
        <p:nvSpPr>
          <p:cNvPr id="386" name="Google Shape;386;p38"/>
          <p:cNvSpPr txBox="1">
            <a:spLocks noGrp="1"/>
          </p:cNvSpPr>
          <p:nvPr>
            <p:ph type="sldNum" idx="12"/>
          </p:nvPr>
        </p:nvSpPr>
        <p:spPr>
          <a:xfrm>
            <a:off x="5777347" y="6380149"/>
            <a:ext cx="731600" cy="418000"/>
          </a:xfrm>
          <a:prstGeom prst="rect">
            <a:avLst/>
          </a:prstGeom>
        </p:spPr>
        <p:txBody>
          <a:bodyPr spcFirstLastPara="1" wrap="square" lIns="121900" tIns="121900" rIns="121900" bIns="121900" anchor="t" anchorCtr="0">
            <a:noAutofit/>
          </a:bodyPr>
          <a:lstStyle/>
          <a:p>
            <a:fld id="{00000000-1234-1234-1234-123412341234}" type="slidenum">
              <a:rPr lang="en"/>
              <a:pPr/>
              <a:t>4</a:t>
            </a:fld>
            <a:endParaRPr/>
          </a:p>
        </p:txBody>
      </p:sp>
      <p:sp>
        <p:nvSpPr>
          <p:cNvPr id="3" name="TextBox 2">
            <a:extLst>
              <a:ext uri="{FF2B5EF4-FFF2-40B4-BE49-F238E27FC236}">
                <a16:creationId xmlns:a16="http://schemas.microsoft.com/office/drawing/2014/main" id="{6A44FC16-5E0A-ECE6-3C03-0F8817EE4E3A}"/>
              </a:ext>
            </a:extLst>
          </p:cNvPr>
          <p:cNvSpPr txBox="1"/>
          <p:nvPr/>
        </p:nvSpPr>
        <p:spPr>
          <a:xfrm>
            <a:off x="693418" y="895775"/>
            <a:ext cx="9919148" cy="2462213"/>
          </a:xfrm>
          <a:prstGeom prst="rect">
            <a:avLst/>
          </a:prstGeom>
          <a:noFill/>
        </p:spPr>
        <p:txBody>
          <a:bodyPr wrap="square" rtlCol="0">
            <a:spAutoFit/>
          </a:bodyPr>
          <a:lstStyle/>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800" dirty="0"/>
              <a:t>Study served as a partial fulfillment toward an Ed.D. </a:t>
            </a:r>
          </a:p>
          <a:p>
            <a:pPr marL="285750" indent="-285750">
              <a:buFont typeface="Arial" panose="020B0604020202020204" pitchFamily="34" charset="0"/>
              <a:buChar char="•"/>
            </a:pPr>
            <a:r>
              <a:rPr lang="en-US" sz="2800" dirty="0"/>
              <a:t>A two-phase mixed methods approach of surveys and interviews</a:t>
            </a:r>
          </a:p>
          <a:p>
            <a:pPr marL="285750" indent="-285750">
              <a:buFont typeface="Arial" panose="020B0604020202020204" pitchFamily="34" charset="0"/>
              <a:buChar char="•"/>
            </a:pPr>
            <a:r>
              <a:rPr lang="en-US" sz="2800" dirty="0"/>
              <a:t>Emphasis on understanding the WHY</a:t>
            </a:r>
          </a:p>
          <a:p>
            <a:pPr marL="285750" indent="-285750">
              <a:buFont typeface="Arial" panose="020B0604020202020204" pitchFamily="34" charset="0"/>
              <a:buChar char="•"/>
            </a:pPr>
            <a:r>
              <a:rPr lang="en-US" sz="2800" dirty="0"/>
              <a:t>Awarded 2022-2023 Dissertation of the Year!*</a:t>
            </a:r>
          </a:p>
          <a:p>
            <a:endParaRPr lang="en-US" dirty="0"/>
          </a:p>
        </p:txBody>
      </p:sp>
      <p:pic>
        <p:nvPicPr>
          <p:cNvPr id="32" name="Picture 31">
            <a:extLst>
              <a:ext uri="{FF2B5EF4-FFF2-40B4-BE49-F238E27FC236}">
                <a16:creationId xmlns:a16="http://schemas.microsoft.com/office/drawing/2014/main" id="{DA27DF71-C95E-AFE1-0E5D-7D3F6FC5FED0}"/>
              </a:ext>
            </a:extLst>
          </p:cNvPr>
          <p:cNvPicPr>
            <a:picLocks noChangeAspect="1"/>
          </p:cNvPicPr>
          <p:nvPr/>
        </p:nvPicPr>
        <p:blipFill>
          <a:blip r:embed="rId4"/>
          <a:stretch>
            <a:fillRect/>
          </a:stretch>
        </p:blipFill>
        <p:spPr>
          <a:xfrm>
            <a:off x="807085" y="895775"/>
            <a:ext cx="2792608" cy="183471"/>
          </a:xfrm>
          <a:prstGeom prst="rect">
            <a:avLst/>
          </a:prstGeom>
        </p:spPr>
      </p:pic>
      <p:sp>
        <p:nvSpPr>
          <p:cNvPr id="4" name="TextBox 3">
            <a:extLst>
              <a:ext uri="{FF2B5EF4-FFF2-40B4-BE49-F238E27FC236}">
                <a16:creationId xmlns:a16="http://schemas.microsoft.com/office/drawing/2014/main" id="{D1FA9863-65E9-E2A1-C2A3-216F8604A6F8}"/>
              </a:ext>
            </a:extLst>
          </p:cNvPr>
          <p:cNvSpPr txBox="1"/>
          <p:nvPr/>
        </p:nvSpPr>
        <p:spPr>
          <a:xfrm>
            <a:off x="1168018" y="5681631"/>
            <a:ext cx="9218658" cy="523220"/>
          </a:xfrm>
          <a:prstGeom prst="rect">
            <a:avLst/>
          </a:prstGeom>
          <a:noFill/>
        </p:spPr>
        <p:txBody>
          <a:bodyPr wrap="square">
            <a:spAutoFit/>
          </a:bodyPr>
          <a:lstStyle/>
          <a:p>
            <a:r>
              <a:rPr lang="en-US" sz="1400" b="0" i="0" dirty="0">
                <a:solidFill>
                  <a:srgbClr val="000000"/>
                </a:solidFill>
                <a:effectLst/>
                <a:latin typeface="Open Sans" panose="020B0606030504020204" pitchFamily="34" charset="0"/>
              </a:rPr>
              <a:t>*Brink Drescher, J. L., (2022). </a:t>
            </a:r>
            <a:r>
              <a:rPr lang="en-US" sz="1400" b="0" i="1" dirty="0">
                <a:solidFill>
                  <a:srgbClr val="000000"/>
                </a:solidFill>
                <a:effectLst/>
                <a:latin typeface="Open Sans" panose="020B0606030504020204" pitchFamily="34" charset="0"/>
              </a:rPr>
              <a:t>Toward a transdisciplinary </a:t>
            </a:r>
            <a:r>
              <a:rPr lang="en-US" sz="1400" i="1" dirty="0">
                <a:solidFill>
                  <a:srgbClr val="000000"/>
                </a:solidFill>
                <a:latin typeface="Open Sans" panose="020B0606030504020204" pitchFamily="34" charset="0"/>
              </a:rPr>
              <a:t>m</a:t>
            </a:r>
            <a:r>
              <a:rPr lang="en-US" sz="1400" b="0" i="1" dirty="0">
                <a:solidFill>
                  <a:srgbClr val="000000"/>
                </a:solidFill>
                <a:effectLst/>
                <a:latin typeface="Open Sans" panose="020B0606030504020204" pitchFamily="34" charset="0"/>
              </a:rPr>
              <a:t>odel of social </a:t>
            </a:r>
            <a:r>
              <a:rPr lang="en-US" sz="1400" i="1" dirty="0">
                <a:solidFill>
                  <a:srgbClr val="000000"/>
                </a:solidFill>
                <a:latin typeface="Open Sans" panose="020B0606030504020204" pitchFamily="34" charset="0"/>
              </a:rPr>
              <a:t>j</a:t>
            </a:r>
            <a:r>
              <a:rPr lang="en-US" sz="1400" b="0" i="1" dirty="0">
                <a:solidFill>
                  <a:srgbClr val="000000"/>
                </a:solidFill>
                <a:effectLst/>
                <a:latin typeface="Open Sans" panose="020B0606030504020204" pitchFamily="34" charset="0"/>
              </a:rPr>
              <a:t>ustice in academic </a:t>
            </a:r>
            <a:r>
              <a:rPr lang="en-US" sz="1400" i="1" dirty="0">
                <a:solidFill>
                  <a:srgbClr val="000000"/>
                </a:solidFill>
                <a:latin typeface="Open Sans" panose="020B0606030504020204" pitchFamily="34" charset="0"/>
              </a:rPr>
              <a:t>l</a:t>
            </a:r>
            <a:r>
              <a:rPr lang="en-US" sz="1400" b="0" i="1" dirty="0">
                <a:solidFill>
                  <a:srgbClr val="000000"/>
                </a:solidFill>
                <a:effectLst/>
                <a:latin typeface="Open Sans" panose="020B0606030504020204" pitchFamily="34" charset="0"/>
              </a:rPr>
              <a:t>ibrarianship: Promoting critical </a:t>
            </a:r>
            <a:r>
              <a:rPr lang="en-US" sz="1400" i="1" dirty="0">
                <a:solidFill>
                  <a:srgbClr val="000000"/>
                </a:solidFill>
                <a:latin typeface="Open Sans" panose="020B0606030504020204" pitchFamily="34" charset="0"/>
              </a:rPr>
              <a:t>a</a:t>
            </a:r>
            <a:r>
              <a:rPr lang="en-US" sz="1400" b="0" i="1" dirty="0">
                <a:solidFill>
                  <a:srgbClr val="000000"/>
                </a:solidFill>
                <a:effectLst/>
                <a:latin typeface="Open Sans" panose="020B0606030504020204" pitchFamily="34" charset="0"/>
              </a:rPr>
              <a:t>wareness within advocates and privileged </a:t>
            </a:r>
            <a:r>
              <a:rPr lang="en-US" sz="1400" i="1" dirty="0">
                <a:solidFill>
                  <a:srgbClr val="000000"/>
                </a:solidFill>
                <a:latin typeface="Open Sans" panose="020B0606030504020204" pitchFamily="34" charset="0"/>
              </a:rPr>
              <a:t>a</a:t>
            </a:r>
            <a:r>
              <a:rPr lang="en-US" sz="1400" b="0" i="1" dirty="0">
                <a:solidFill>
                  <a:srgbClr val="000000"/>
                </a:solidFill>
                <a:effectLst/>
                <a:latin typeface="Open Sans" panose="020B0606030504020204" pitchFamily="34" charset="0"/>
              </a:rPr>
              <a:t>llies</a:t>
            </a:r>
            <a:r>
              <a:rPr lang="en-US" sz="1400" b="0" i="0" dirty="0">
                <a:solidFill>
                  <a:srgbClr val="000000"/>
                </a:solidFill>
                <a:effectLst/>
                <a:latin typeface="Open Sans" panose="020B0606030504020204" pitchFamily="34" charset="0"/>
              </a:rPr>
              <a:t>. </a:t>
            </a:r>
            <a:r>
              <a:rPr lang="en-US" sz="1400" b="0" i="0" dirty="0">
                <a:solidFill>
                  <a:srgbClr val="000000"/>
                </a:solidFill>
                <a:effectLst/>
                <a:latin typeface="Open Sans" panose="020B0606030504020204" pitchFamily="34" charset="0"/>
                <a:hlinkClick r:id="rId5"/>
              </a:rPr>
              <a:t>https://digitalcommons.molloy.edu/etd/133</a:t>
            </a:r>
            <a:endParaRPr lang="en-US" sz="1400" dirty="0"/>
          </a:p>
        </p:txBody>
      </p:sp>
    </p:spTree>
    <p:extLst>
      <p:ext uri="{BB962C8B-B14F-4D97-AF65-F5344CB8AC3E}">
        <p14:creationId xmlns:p14="http://schemas.microsoft.com/office/powerpoint/2010/main" val="25165867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AE2E2-ACB3-D540-BD4B-F8BB18793720}"/>
              </a:ext>
            </a:extLst>
          </p:cNvPr>
          <p:cNvSpPr>
            <a:spLocks noGrp="1"/>
          </p:cNvSpPr>
          <p:nvPr>
            <p:ph type="title"/>
          </p:nvPr>
        </p:nvSpPr>
        <p:spPr>
          <a:xfrm>
            <a:off x="838199" y="365125"/>
            <a:ext cx="10820401" cy="1325563"/>
          </a:xfrm>
        </p:spPr>
        <p:txBody>
          <a:bodyPr/>
          <a:lstStyle/>
          <a:p>
            <a:r>
              <a:rPr lang="en-US" dirty="0"/>
              <a:t>Whiteness within the Overall Library Profession</a:t>
            </a:r>
          </a:p>
        </p:txBody>
      </p:sp>
      <p:sp>
        <p:nvSpPr>
          <p:cNvPr id="8" name="TextBox 7">
            <a:extLst>
              <a:ext uri="{FF2B5EF4-FFF2-40B4-BE49-F238E27FC236}">
                <a16:creationId xmlns:a16="http://schemas.microsoft.com/office/drawing/2014/main" id="{4B7519E4-3DE3-8347-8162-36D493E6C1BD}"/>
              </a:ext>
            </a:extLst>
          </p:cNvPr>
          <p:cNvSpPr txBox="1"/>
          <p:nvPr/>
        </p:nvSpPr>
        <p:spPr>
          <a:xfrm>
            <a:off x="1578365" y="6304002"/>
            <a:ext cx="8849032" cy="553998"/>
          </a:xfrm>
          <a:prstGeom prst="rect">
            <a:avLst/>
          </a:prstGeom>
          <a:noFill/>
        </p:spPr>
        <p:txBody>
          <a:bodyPr wrap="square" rtlCol="0">
            <a:spAutoFit/>
          </a:bodyPr>
          <a:lstStyle/>
          <a:p>
            <a:r>
              <a:rPr lang="en-US" sz="1200" i="1" dirty="0"/>
              <a:t>Source: http://</a:t>
            </a:r>
            <a:r>
              <a:rPr lang="en-US" sz="1200" i="1" dirty="0" err="1"/>
              <a:t>www.ala.org</a:t>
            </a:r>
            <a:r>
              <a:rPr lang="en-US" sz="1200" i="1" dirty="0"/>
              <a:t>/tools/sites/</a:t>
            </a:r>
            <a:r>
              <a:rPr lang="en-US" sz="1200" i="1" dirty="0" err="1"/>
              <a:t>ala.org.tools</a:t>
            </a:r>
            <a:r>
              <a:rPr lang="en-US" sz="1200" i="1" dirty="0"/>
              <a:t>/files/content/Draft%20of%20Member%20Demographics%20Survey%2001-11-2017.pdf</a:t>
            </a:r>
          </a:p>
          <a:p>
            <a:endParaRPr lang="en-US" dirty="0"/>
          </a:p>
        </p:txBody>
      </p:sp>
      <p:pic>
        <p:nvPicPr>
          <p:cNvPr id="6" name="Content Placeholder 5" descr="A picture containing table&#10;&#10;Description automatically generated">
            <a:extLst>
              <a:ext uri="{FF2B5EF4-FFF2-40B4-BE49-F238E27FC236}">
                <a16:creationId xmlns:a16="http://schemas.microsoft.com/office/drawing/2014/main" id="{DFF8FBC3-760C-6D49-8718-8DF2E5EAD819}"/>
              </a:ext>
            </a:extLst>
          </p:cNvPr>
          <p:cNvPicPr>
            <a:picLocks noGrp="1" noChangeAspect="1"/>
          </p:cNvPicPr>
          <p:nvPr>
            <p:ph idx="1"/>
          </p:nvPr>
        </p:nvPicPr>
        <p:blipFill>
          <a:blip r:embed="rId3"/>
          <a:stretch>
            <a:fillRect/>
          </a:stretch>
        </p:blipFill>
        <p:spPr>
          <a:xfrm>
            <a:off x="745081" y="1690688"/>
            <a:ext cx="10515600" cy="4066530"/>
          </a:xfrm>
        </p:spPr>
      </p:pic>
    </p:spTree>
    <p:extLst>
      <p:ext uri="{BB962C8B-B14F-4D97-AF65-F5344CB8AC3E}">
        <p14:creationId xmlns:p14="http://schemas.microsoft.com/office/powerpoint/2010/main" val="9628561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DFC0A-3E7E-8942-932E-24A156AC1276}"/>
              </a:ext>
            </a:extLst>
          </p:cNvPr>
          <p:cNvSpPr>
            <a:spLocks noGrp="1"/>
          </p:cNvSpPr>
          <p:nvPr>
            <p:ph type="title"/>
          </p:nvPr>
        </p:nvSpPr>
        <p:spPr>
          <a:xfrm>
            <a:off x="203510" y="272192"/>
            <a:ext cx="11784980" cy="1325563"/>
          </a:xfrm>
        </p:spPr>
        <p:txBody>
          <a:bodyPr/>
          <a:lstStyle/>
          <a:p>
            <a:r>
              <a:rPr lang="en-US" dirty="0"/>
              <a:t>Gender &amp; Age within the Overall Library Profession</a:t>
            </a:r>
          </a:p>
        </p:txBody>
      </p:sp>
      <p:sp>
        <p:nvSpPr>
          <p:cNvPr id="8" name="Content Placeholder 7">
            <a:extLst>
              <a:ext uri="{FF2B5EF4-FFF2-40B4-BE49-F238E27FC236}">
                <a16:creationId xmlns:a16="http://schemas.microsoft.com/office/drawing/2014/main" id="{42BC9786-893C-D448-A96D-6BD830BB3450}"/>
              </a:ext>
            </a:extLst>
          </p:cNvPr>
          <p:cNvSpPr>
            <a:spLocks noGrp="1"/>
          </p:cNvSpPr>
          <p:nvPr>
            <p:ph sz="half" idx="1"/>
          </p:nvPr>
        </p:nvSpPr>
        <p:spPr>
          <a:xfrm>
            <a:off x="838200" y="1825625"/>
            <a:ext cx="3943554" cy="3577648"/>
          </a:xfrm>
        </p:spPr>
        <p:txBody>
          <a:bodyPr/>
          <a:lstStyle/>
          <a:p>
            <a:pPr marL="0" indent="0">
              <a:buNone/>
            </a:pPr>
            <a:r>
              <a:rPr lang="en-US" dirty="0"/>
              <a:t>ALA Members by Gender </a:t>
            </a:r>
          </a:p>
          <a:p>
            <a:pPr marL="0" indent="0">
              <a:buNone/>
            </a:pPr>
            <a:r>
              <a:rPr lang="en-US" sz="2000" dirty="0"/>
              <a:t>(2014 &amp; 2017)</a:t>
            </a:r>
          </a:p>
        </p:txBody>
      </p:sp>
      <p:pic>
        <p:nvPicPr>
          <p:cNvPr id="10" name="Picture 9">
            <a:extLst>
              <a:ext uri="{FF2B5EF4-FFF2-40B4-BE49-F238E27FC236}">
                <a16:creationId xmlns:a16="http://schemas.microsoft.com/office/drawing/2014/main" id="{14F42F24-E3F4-5B4C-B0CF-82DDBFDEEBD3}"/>
              </a:ext>
            </a:extLst>
          </p:cNvPr>
          <p:cNvPicPr>
            <a:picLocks noChangeAspect="1"/>
          </p:cNvPicPr>
          <p:nvPr/>
        </p:nvPicPr>
        <p:blipFill>
          <a:blip r:embed="rId3"/>
          <a:stretch>
            <a:fillRect/>
          </a:stretch>
        </p:blipFill>
        <p:spPr>
          <a:xfrm>
            <a:off x="636844" y="2742342"/>
            <a:ext cx="4091592" cy="2517903"/>
          </a:xfrm>
          <a:prstGeom prst="rect">
            <a:avLst/>
          </a:prstGeom>
        </p:spPr>
      </p:pic>
      <p:sp>
        <p:nvSpPr>
          <p:cNvPr id="13" name="Content Placeholder 12">
            <a:extLst>
              <a:ext uri="{FF2B5EF4-FFF2-40B4-BE49-F238E27FC236}">
                <a16:creationId xmlns:a16="http://schemas.microsoft.com/office/drawing/2014/main" id="{642584AE-6672-C64C-A47E-F7F6A6AD1F08}"/>
              </a:ext>
            </a:extLst>
          </p:cNvPr>
          <p:cNvSpPr>
            <a:spLocks noGrp="1"/>
          </p:cNvSpPr>
          <p:nvPr>
            <p:ph sz="half" idx="2"/>
          </p:nvPr>
        </p:nvSpPr>
        <p:spPr>
          <a:xfrm>
            <a:off x="5670754" y="1825625"/>
            <a:ext cx="5181600" cy="4351338"/>
          </a:xfrm>
        </p:spPr>
        <p:txBody>
          <a:bodyPr/>
          <a:lstStyle/>
          <a:p>
            <a:pPr marL="0" indent="0">
              <a:buNone/>
            </a:pPr>
            <a:r>
              <a:rPr lang="en-US" dirty="0"/>
              <a:t>ALA Members by Age</a:t>
            </a:r>
          </a:p>
        </p:txBody>
      </p:sp>
      <p:sp>
        <p:nvSpPr>
          <p:cNvPr id="14" name="TextBox 13">
            <a:extLst>
              <a:ext uri="{FF2B5EF4-FFF2-40B4-BE49-F238E27FC236}">
                <a16:creationId xmlns:a16="http://schemas.microsoft.com/office/drawing/2014/main" id="{FB4A2676-DF1A-A649-AB9A-25E635D5B4FC}"/>
              </a:ext>
            </a:extLst>
          </p:cNvPr>
          <p:cNvSpPr txBox="1"/>
          <p:nvPr/>
        </p:nvSpPr>
        <p:spPr>
          <a:xfrm>
            <a:off x="1472890" y="6385202"/>
            <a:ext cx="10515600" cy="276999"/>
          </a:xfrm>
          <a:prstGeom prst="rect">
            <a:avLst/>
          </a:prstGeom>
          <a:noFill/>
        </p:spPr>
        <p:txBody>
          <a:bodyPr wrap="square" rtlCol="0">
            <a:spAutoFit/>
          </a:bodyPr>
          <a:lstStyle/>
          <a:p>
            <a:r>
              <a:rPr lang="en-US" sz="1200" i="1" dirty="0"/>
              <a:t>Source: http://</a:t>
            </a:r>
            <a:r>
              <a:rPr lang="en-US" sz="1200" i="1" dirty="0" err="1"/>
              <a:t>www.ala.org</a:t>
            </a:r>
            <a:r>
              <a:rPr lang="en-US" sz="1200" i="1" dirty="0"/>
              <a:t>/tools/sites/</a:t>
            </a:r>
            <a:r>
              <a:rPr lang="en-US" sz="1200" i="1" dirty="0" err="1"/>
              <a:t>ala.org.tools</a:t>
            </a:r>
            <a:r>
              <a:rPr lang="en-US" sz="1200" i="1" dirty="0"/>
              <a:t>/files/content/Draft%20of%20Member%20Demographics%20Survey%2001-11-2017.pdf</a:t>
            </a:r>
          </a:p>
        </p:txBody>
      </p:sp>
      <p:pic>
        <p:nvPicPr>
          <p:cNvPr id="15" name="Picture 14" descr="Chart, bar chart&#10;&#10;Description automatically generated">
            <a:extLst>
              <a:ext uri="{FF2B5EF4-FFF2-40B4-BE49-F238E27FC236}">
                <a16:creationId xmlns:a16="http://schemas.microsoft.com/office/drawing/2014/main" id="{32692264-C1D8-9D42-A6D7-46999A02C992}"/>
              </a:ext>
            </a:extLst>
          </p:cNvPr>
          <p:cNvPicPr>
            <a:picLocks noChangeAspect="1"/>
          </p:cNvPicPr>
          <p:nvPr/>
        </p:nvPicPr>
        <p:blipFill>
          <a:blip r:embed="rId4"/>
          <a:stretch>
            <a:fillRect/>
          </a:stretch>
        </p:blipFill>
        <p:spPr>
          <a:xfrm>
            <a:off x="4952898" y="2393885"/>
            <a:ext cx="6070600" cy="3213100"/>
          </a:xfrm>
          <a:prstGeom prst="rect">
            <a:avLst/>
          </a:prstGeom>
        </p:spPr>
      </p:pic>
      <p:sp>
        <p:nvSpPr>
          <p:cNvPr id="9" name="TextBox 8">
            <a:extLst>
              <a:ext uri="{FF2B5EF4-FFF2-40B4-BE49-F238E27FC236}">
                <a16:creationId xmlns:a16="http://schemas.microsoft.com/office/drawing/2014/main" id="{7AD9CB87-8E3D-4FDC-8511-ADFD90CD0201}"/>
              </a:ext>
            </a:extLst>
          </p:cNvPr>
          <p:cNvSpPr txBox="1"/>
          <p:nvPr/>
        </p:nvSpPr>
        <p:spPr>
          <a:xfrm>
            <a:off x="1753072" y="5640276"/>
            <a:ext cx="8042377" cy="584775"/>
          </a:xfrm>
          <a:prstGeom prst="rect">
            <a:avLst/>
          </a:prstGeom>
          <a:noFill/>
        </p:spPr>
        <p:txBody>
          <a:bodyPr wrap="square">
            <a:spAutoFit/>
          </a:bodyPr>
          <a:lstStyle/>
          <a:p>
            <a:pPr algn="ctr"/>
            <a:r>
              <a:rPr lang="en-US" sz="1600" i="1" dirty="0"/>
              <a:t>“As of January 9, 2017, 37,666 current members have participated in this voluntary, </a:t>
            </a:r>
          </a:p>
          <a:p>
            <a:pPr algn="ctr"/>
            <a:r>
              <a:rPr lang="en-US" sz="1600" i="1" dirty="0"/>
              <a:t>self-selected survey. 74% of current members have participated in the survey.” </a:t>
            </a:r>
          </a:p>
        </p:txBody>
      </p:sp>
    </p:spTree>
    <p:extLst>
      <p:ext uri="{BB962C8B-B14F-4D97-AF65-F5344CB8AC3E}">
        <p14:creationId xmlns:p14="http://schemas.microsoft.com/office/powerpoint/2010/main" val="23629281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0FFA0-86C2-2E45-AE94-C54F220D0C76}"/>
              </a:ext>
            </a:extLst>
          </p:cNvPr>
          <p:cNvSpPr>
            <a:spLocks noGrp="1"/>
          </p:cNvSpPr>
          <p:nvPr>
            <p:ph type="title"/>
          </p:nvPr>
        </p:nvSpPr>
        <p:spPr/>
        <p:txBody>
          <a:bodyPr>
            <a:normAutofit fontScale="90000"/>
          </a:bodyPr>
          <a:lstStyle/>
          <a:p>
            <a:r>
              <a:rPr lang="en-US" dirty="0"/>
              <a:t>Ithaca S&amp;R 2017 Report on Academic Libraries</a:t>
            </a:r>
            <a:br>
              <a:rPr lang="en-US" dirty="0"/>
            </a:br>
            <a:r>
              <a:rPr lang="en-US" sz="3200" dirty="0"/>
              <a:t>Inclusion, Diversity, and Equity: ARL Demographics</a:t>
            </a:r>
          </a:p>
        </p:txBody>
      </p:sp>
      <p:sp>
        <p:nvSpPr>
          <p:cNvPr id="5" name="Content Placeholder 4">
            <a:extLst>
              <a:ext uri="{FF2B5EF4-FFF2-40B4-BE49-F238E27FC236}">
                <a16:creationId xmlns:a16="http://schemas.microsoft.com/office/drawing/2014/main" id="{AC278F3D-3AB9-0C4B-B738-5E0B2606F57F}"/>
              </a:ext>
            </a:extLst>
          </p:cNvPr>
          <p:cNvSpPr>
            <a:spLocks noGrp="1"/>
          </p:cNvSpPr>
          <p:nvPr>
            <p:ph sz="half" idx="1"/>
          </p:nvPr>
        </p:nvSpPr>
        <p:spPr/>
        <p:txBody>
          <a:bodyPr/>
          <a:lstStyle/>
          <a:p>
            <a:pPr marL="0" indent="0">
              <a:buNone/>
            </a:pPr>
            <a:r>
              <a:rPr lang="en-US" dirty="0"/>
              <a:t>Gender in the ARL</a:t>
            </a:r>
          </a:p>
        </p:txBody>
      </p:sp>
      <p:sp>
        <p:nvSpPr>
          <p:cNvPr id="6" name="Content Placeholder 5">
            <a:extLst>
              <a:ext uri="{FF2B5EF4-FFF2-40B4-BE49-F238E27FC236}">
                <a16:creationId xmlns:a16="http://schemas.microsoft.com/office/drawing/2014/main" id="{30D3B5C0-9211-284F-B3B2-C031F323D742}"/>
              </a:ext>
            </a:extLst>
          </p:cNvPr>
          <p:cNvSpPr>
            <a:spLocks noGrp="1"/>
          </p:cNvSpPr>
          <p:nvPr>
            <p:ph sz="half" idx="2"/>
          </p:nvPr>
        </p:nvSpPr>
        <p:spPr/>
        <p:txBody>
          <a:bodyPr/>
          <a:lstStyle/>
          <a:p>
            <a:pPr marL="0" indent="0">
              <a:buNone/>
            </a:pPr>
            <a:r>
              <a:rPr lang="en-US" dirty="0"/>
              <a:t>Race/Ethnicity</a:t>
            </a:r>
          </a:p>
        </p:txBody>
      </p:sp>
      <p:sp>
        <p:nvSpPr>
          <p:cNvPr id="4" name="TextBox 3">
            <a:extLst>
              <a:ext uri="{FF2B5EF4-FFF2-40B4-BE49-F238E27FC236}">
                <a16:creationId xmlns:a16="http://schemas.microsoft.com/office/drawing/2014/main" id="{F1BEC97D-AEFF-5E43-BBF8-DD6CEEC6D665}"/>
              </a:ext>
            </a:extLst>
          </p:cNvPr>
          <p:cNvSpPr txBox="1"/>
          <p:nvPr/>
        </p:nvSpPr>
        <p:spPr>
          <a:xfrm>
            <a:off x="3546389" y="6214610"/>
            <a:ext cx="7166919" cy="276999"/>
          </a:xfrm>
          <a:prstGeom prst="rect">
            <a:avLst/>
          </a:prstGeom>
          <a:noFill/>
        </p:spPr>
        <p:txBody>
          <a:bodyPr wrap="square" rtlCol="0">
            <a:spAutoFit/>
          </a:bodyPr>
          <a:lstStyle/>
          <a:p>
            <a:r>
              <a:rPr lang="en-US" sz="1200" i="1" dirty="0"/>
              <a:t>Source: https://</a:t>
            </a:r>
            <a:r>
              <a:rPr lang="en-US" sz="1200" i="1" dirty="0" err="1"/>
              <a:t>sr.ithaka.org</a:t>
            </a:r>
            <a:r>
              <a:rPr lang="en-US" sz="1200" i="1" dirty="0"/>
              <a:t>/publications/inclusion-diversity-and-equity-</a:t>
            </a:r>
            <a:r>
              <a:rPr lang="en-US" sz="1200" i="1" dirty="0" err="1"/>
              <a:t>arl</a:t>
            </a:r>
            <a:r>
              <a:rPr lang="en-US" sz="1200" i="1" dirty="0"/>
              <a:t>/</a:t>
            </a:r>
          </a:p>
        </p:txBody>
      </p:sp>
      <p:pic>
        <p:nvPicPr>
          <p:cNvPr id="7" name="Picture 6">
            <a:extLst>
              <a:ext uri="{FF2B5EF4-FFF2-40B4-BE49-F238E27FC236}">
                <a16:creationId xmlns:a16="http://schemas.microsoft.com/office/drawing/2014/main" id="{4AE58A79-9457-234E-96D9-25CE5DF4DF67}"/>
              </a:ext>
            </a:extLst>
          </p:cNvPr>
          <p:cNvPicPr>
            <a:picLocks noChangeAspect="1"/>
          </p:cNvPicPr>
          <p:nvPr/>
        </p:nvPicPr>
        <p:blipFill>
          <a:blip r:embed="rId3"/>
          <a:stretch>
            <a:fillRect/>
          </a:stretch>
        </p:blipFill>
        <p:spPr>
          <a:xfrm>
            <a:off x="463883" y="2521915"/>
            <a:ext cx="4830482" cy="3273404"/>
          </a:xfrm>
          <a:prstGeom prst="rect">
            <a:avLst/>
          </a:prstGeom>
        </p:spPr>
      </p:pic>
      <p:pic>
        <p:nvPicPr>
          <p:cNvPr id="9" name="Picture 8" descr="Chart&#10;&#10;Description automatically generated">
            <a:extLst>
              <a:ext uri="{FF2B5EF4-FFF2-40B4-BE49-F238E27FC236}">
                <a16:creationId xmlns:a16="http://schemas.microsoft.com/office/drawing/2014/main" id="{B74B8D3A-FF8E-7A47-A17A-28824B30962D}"/>
              </a:ext>
            </a:extLst>
          </p:cNvPr>
          <p:cNvPicPr>
            <a:picLocks noChangeAspect="1"/>
          </p:cNvPicPr>
          <p:nvPr/>
        </p:nvPicPr>
        <p:blipFill>
          <a:blip r:embed="rId4"/>
          <a:stretch>
            <a:fillRect/>
          </a:stretch>
        </p:blipFill>
        <p:spPr>
          <a:xfrm>
            <a:off x="5385285" y="2418140"/>
            <a:ext cx="6184900" cy="3175000"/>
          </a:xfrm>
          <a:prstGeom prst="rect">
            <a:avLst/>
          </a:prstGeom>
        </p:spPr>
      </p:pic>
    </p:spTree>
    <p:extLst>
      <p:ext uri="{BB962C8B-B14F-4D97-AF65-F5344CB8AC3E}">
        <p14:creationId xmlns:p14="http://schemas.microsoft.com/office/powerpoint/2010/main" val="23069686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0FFA0-86C2-2E45-AE94-C54F220D0C76}"/>
              </a:ext>
            </a:extLst>
          </p:cNvPr>
          <p:cNvSpPr>
            <a:spLocks noGrp="1"/>
          </p:cNvSpPr>
          <p:nvPr>
            <p:ph type="title"/>
          </p:nvPr>
        </p:nvSpPr>
        <p:spPr/>
        <p:txBody>
          <a:bodyPr>
            <a:normAutofit/>
          </a:bodyPr>
          <a:lstStyle/>
          <a:p>
            <a:r>
              <a:rPr lang="en-US" dirty="0"/>
              <a:t>Ithaca S&amp;R 2017 Report</a:t>
            </a:r>
            <a:br>
              <a:rPr lang="en-US" dirty="0"/>
            </a:br>
            <a:r>
              <a:rPr lang="en-US" sz="3200" dirty="0"/>
              <a:t>Inclusion, Diversity, and Equity: ARL Demographics</a:t>
            </a:r>
          </a:p>
        </p:txBody>
      </p:sp>
      <p:sp>
        <p:nvSpPr>
          <p:cNvPr id="5" name="Content Placeholder 4">
            <a:extLst>
              <a:ext uri="{FF2B5EF4-FFF2-40B4-BE49-F238E27FC236}">
                <a16:creationId xmlns:a16="http://schemas.microsoft.com/office/drawing/2014/main" id="{AC278F3D-3AB9-0C4B-B738-5E0B2606F57F}"/>
              </a:ext>
            </a:extLst>
          </p:cNvPr>
          <p:cNvSpPr>
            <a:spLocks noGrp="1"/>
          </p:cNvSpPr>
          <p:nvPr>
            <p:ph idx="1"/>
          </p:nvPr>
        </p:nvSpPr>
        <p:spPr/>
        <p:txBody>
          <a:bodyPr/>
          <a:lstStyle/>
          <a:p>
            <a:pPr marL="0" indent="0">
              <a:buNone/>
            </a:pPr>
            <a:r>
              <a:rPr lang="en-US" dirty="0"/>
              <a:t>Race &amp; Ethnicity by Job Type</a:t>
            </a:r>
          </a:p>
          <a:p>
            <a:pPr marL="0" indent="0">
              <a:buNone/>
            </a:pPr>
            <a:endParaRPr lang="en-US" dirty="0"/>
          </a:p>
        </p:txBody>
      </p:sp>
      <p:sp>
        <p:nvSpPr>
          <p:cNvPr id="4" name="TextBox 3">
            <a:extLst>
              <a:ext uri="{FF2B5EF4-FFF2-40B4-BE49-F238E27FC236}">
                <a16:creationId xmlns:a16="http://schemas.microsoft.com/office/drawing/2014/main" id="{F1BEC97D-AEFF-5E43-BBF8-DD6CEEC6D665}"/>
              </a:ext>
            </a:extLst>
          </p:cNvPr>
          <p:cNvSpPr txBox="1"/>
          <p:nvPr/>
        </p:nvSpPr>
        <p:spPr>
          <a:xfrm>
            <a:off x="3546389" y="6214610"/>
            <a:ext cx="7166919" cy="276999"/>
          </a:xfrm>
          <a:prstGeom prst="rect">
            <a:avLst/>
          </a:prstGeom>
          <a:noFill/>
        </p:spPr>
        <p:txBody>
          <a:bodyPr wrap="square" rtlCol="0">
            <a:spAutoFit/>
          </a:bodyPr>
          <a:lstStyle/>
          <a:p>
            <a:r>
              <a:rPr lang="en-US" sz="1200" i="1" dirty="0"/>
              <a:t>Source: https://</a:t>
            </a:r>
            <a:r>
              <a:rPr lang="en-US" sz="1200" i="1" dirty="0" err="1"/>
              <a:t>sr.ithaka.org</a:t>
            </a:r>
            <a:r>
              <a:rPr lang="en-US" sz="1200" i="1" dirty="0"/>
              <a:t>/publications/inclusion-diversity-and-equity-</a:t>
            </a:r>
            <a:r>
              <a:rPr lang="en-US" sz="1200" i="1" dirty="0" err="1"/>
              <a:t>arl</a:t>
            </a:r>
            <a:r>
              <a:rPr lang="en-US" sz="1200" i="1" dirty="0"/>
              <a:t>/</a:t>
            </a:r>
          </a:p>
        </p:txBody>
      </p:sp>
      <p:pic>
        <p:nvPicPr>
          <p:cNvPr id="7" name="Picture 6">
            <a:extLst>
              <a:ext uri="{FF2B5EF4-FFF2-40B4-BE49-F238E27FC236}">
                <a16:creationId xmlns:a16="http://schemas.microsoft.com/office/drawing/2014/main" id="{312D8783-8649-F94C-B8E4-5F081C702826}"/>
              </a:ext>
            </a:extLst>
          </p:cNvPr>
          <p:cNvPicPr>
            <a:picLocks noChangeAspect="1"/>
          </p:cNvPicPr>
          <p:nvPr/>
        </p:nvPicPr>
        <p:blipFill>
          <a:blip r:embed="rId3"/>
          <a:stretch>
            <a:fillRect/>
          </a:stretch>
        </p:blipFill>
        <p:spPr>
          <a:xfrm>
            <a:off x="1057876" y="2365462"/>
            <a:ext cx="9804400" cy="3784600"/>
          </a:xfrm>
          <a:prstGeom prst="rect">
            <a:avLst/>
          </a:prstGeom>
        </p:spPr>
      </p:pic>
    </p:spTree>
    <p:extLst>
      <p:ext uri="{BB962C8B-B14F-4D97-AF65-F5344CB8AC3E}">
        <p14:creationId xmlns:p14="http://schemas.microsoft.com/office/powerpoint/2010/main" val="2678176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8"/>
          <p:cNvSpPr txBox="1">
            <a:spLocks noGrp="1"/>
          </p:cNvSpPr>
          <p:nvPr>
            <p:ph type="title"/>
          </p:nvPr>
        </p:nvSpPr>
        <p:spPr>
          <a:xfrm>
            <a:off x="807085" y="313480"/>
            <a:ext cx="8616800" cy="1184704"/>
          </a:xfrm>
          <a:prstGeom prst="rect">
            <a:avLst/>
          </a:prstGeom>
        </p:spPr>
        <p:txBody>
          <a:bodyPr spcFirstLastPara="1" wrap="square" lIns="121900" tIns="121900" rIns="121900" bIns="121900" anchor="b" anchorCtr="0">
            <a:noAutofit/>
          </a:bodyPr>
          <a:lstStyle/>
          <a:p>
            <a:r>
              <a:rPr lang="en-US" dirty="0"/>
              <a:t>Timeline</a:t>
            </a:r>
            <a:br>
              <a:rPr lang="en-US" dirty="0"/>
            </a:br>
            <a:endParaRPr lang="en-US" dirty="0"/>
          </a:p>
        </p:txBody>
      </p:sp>
      <p:sp>
        <p:nvSpPr>
          <p:cNvPr id="386" name="Google Shape;386;p38"/>
          <p:cNvSpPr txBox="1">
            <a:spLocks noGrp="1"/>
          </p:cNvSpPr>
          <p:nvPr>
            <p:ph type="sldNum" idx="12"/>
          </p:nvPr>
        </p:nvSpPr>
        <p:spPr>
          <a:xfrm>
            <a:off x="5777347" y="6380149"/>
            <a:ext cx="731600" cy="418000"/>
          </a:xfrm>
          <a:prstGeom prst="rect">
            <a:avLst/>
          </a:prstGeom>
        </p:spPr>
        <p:txBody>
          <a:bodyPr spcFirstLastPara="1" wrap="square" lIns="121900" tIns="121900" rIns="121900" bIns="121900" anchor="t" anchorCtr="0">
            <a:noAutofit/>
          </a:bodyPr>
          <a:lstStyle/>
          <a:p>
            <a:fld id="{00000000-1234-1234-1234-123412341234}" type="slidenum">
              <a:rPr lang="en"/>
              <a:pPr/>
              <a:t>5</a:t>
            </a:fld>
            <a:endParaRPr/>
          </a:p>
        </p:txBody>
      </p:sp>
      <p:pic>
        <p:nvPicPr>
          <p:cNvPr id="32" name="Picture 31">
            <a:extLst>
              <a:ext uri="{FF2B5EF4-FFF2-40B4-BE49-F238E27FC236}">
                <a16:creationId xmlns:a16="http://schemas.microsoft.com/office/drawing/2014/main" id="{DA27DF71-C95E-AFE1-0E5D-7D3F6FC5FED0}"/>
              </a:ext>
            </a:extLst>
          </p:cNvPr>
          <p:cNvPicPr>
            <a:picLocks noChangeAspect="1"/>
          </p:cNvPicPr>
          <p:nvPr/>
        </p:nvPicPr>
        <p:blipFill>
          <a:blip r:embed="rId3"/>
          <a:stretch>
            <a:fillRect/>
          </a:stretch>
        </p:blipFill>
        <p:spPr>
          <a:xfrm>
            <a:off x="807085" y="712305"/>
            <a:ext cx="1961030" cy="366941"/>
          </a:xfrm>
          <a:prstGeom prst="rect">
            <a:avLst/>
          </a:prstGeom>
        </p:spPr>
      </p:pic>
      <p:sp>
        <p:nvSpPr>
          <p:cNvPr id="35" name="TextBox 34">
            <a:extLst>
              <a:ext uri="{FF2B5EF4-FFF2-40B4-BE49-F238E27FC236}">
                <a16:creationId xmlns:a16="http://schemas.microsoft.com/office/drawing/2014/main" id="{7AE01823-EEDF-3C18-B578-EA59378C43F5}"/>
              </a:ext>
            </a:extLst>
          </p:cNvPr>
          <p:cNvSpPr txBox="1"/>
          <p:nvPr/>
        </p:nvSpPr>
        <p:spPr>
          <a:xfrm>
            <a:off x="898543" y="5988253"/>
            <a:ext cx="10019952" cy="276999"/>
          </a:xfrm>
          <a:prstGeom prst="rect">
            <a:avLst/>
          </a:prstGeom>
          <a:noFill/>
        </p:spPr>
        <p:txBody>
          <a:bodyPr wrap="square">
            <a:spAutoFit/>
          </a:bodyPr>
          <a:lstStyle/>
          <a:p>
            <a:endParaRPr lang="en-US" sz="1200" dirty="0"/>
          </a:p>
        </p:txBody>
      </p:sp>
      <p:grpSp>
        <p:nvGrpSpPr>
          <p:cNvPr id="34" name="Group 33">
            <a:extLst>
              <a:ext uri="{FF2B5EF4-FFF2-40B4-BE49-F238E27FC236}">
                <a16:creationId xmlns:a16="http://schemas.microsoft.com/office/drawing/2014/main" id="{5DF2E6BE-A332-1DC9-EDD5-50ED76A27A4D}"/>
              </a:ext>
            </a:extLst>
          </p:cNvPr>
          <p:cNvGrpSpPr/>
          <p:nvPr/>
        </p:nvGrpSpPr>
        <p:grpSpPr>
          <a:xfrm>
            <a:off x="722407" y="1355635"/>
            <a:ext cx="10841479" cy="4430971"/>
            <a:chOff x="632377" y="2130209"/>
            <a:chExt cx="9264580" cy="3445191"/>
          </a:xfrm>
        </p:grpSpPr>
        <p:sp>
          <p:nvSpPr>
            <p:cNvPr id="4" name="Google Shape;390;p38">
              <a:extLst>
                <a:ext uri="{FF2B5EF4-FFF2-40B4-BE49-F238E27FC236}">
                  <a16:creationId xmlns:a16="http://schemas.microsoft.com/office/drawing/2014/main" id="{56C91674-5BD6-BAA9-9303-06F4711BC037}"/>
                </a:ext>
              </a:extLst>
            </p:cNvPr>
            <p:cNvSpPr/>
            <p:nvPr/>
          </p:nvSpPr>
          <p:spPr>
            <a:xfrm>
              <a:off x="7673275" y="3674600"/>
              <a:ext cx="1097200" cy="524800"/>
            </a:xfrm>
            <a:prstGeom prst="homePlate">
              <a:avLst>
                <a:gd name="adj" fmla="val 32030"/>
              </a:avLst>
            </a:prstGeom>
            <a:solidFill>
              <a:schemeClr val="accent3"/>
            </a:solidFill>
            <a:ln>
              <a:noFill/>
            </a:ln>
            <a:effectLst>
              <a:outerShdw blurRad="28575" dist="9525" algn="bl" rotWithShape="0">
                <a:srgbClr val="000000">
                  <a:alpha val="20000"/>
                </a:srgbClr>
              </a:outerShdw>
            </a:effectLst>
          </p:spPr>
          <p:txBody>
            <a:bodyPr spcFirstLastPara="1" wrap="square" lIns="0" tIns="0" rIns="0" bIns="0" anchor="ctr" anchorCtr="0">
              <a:noAutofit/>
            </a:bodyPr>
            <a:lstStyle/>
            <a:p>
              <a:pPr algn="ctr"/>
              <a:r>
                <a:rPr lang="en" sz="1333" dirty="0">
                  <a:solidFill>
                    <a:schemeClr val="lt1"/>
                  </a:solidFill>
                  <a:latin typeface="Lato"/>
                  <a:ea typeface="Lato"/>
                  <a:cs typeface="Lato"/>
                  <a:sym typeface="Lato"/>
                </a:rPr>
                <a:t>NOV</a:t>
              </a:r>
              <a:endParaRPr sz="1333" dirty="0">
                <a:solidFill>
                  <a:schemeClr val="lt1"/>
                </a:solidFill>
                <a:latin typeface="Lato"/>
                <a:ea typeface="Lato"/>
                <a:cs typeface="Lato"/>
                <a:sym typeface="Lato"/>
              </a:endParaRPr>
            </a:p>
          </p:txBody>
        </p:sp>
        <p:sp>
          <p:nvSpPr>
            <p:cNvPr id="5" name="Google Shape;391;p38">
              <a:extLst>
                <a:ext uri="{FF2B5EF4-FFF2-40B4-BE49-F238E27FC236}">
                  <a16:creationId xmlns:a16="http://schemas.microsoft.com/office/drawing/2014/main" id="{E717DE00-5D86-DDFE-DA25-7D2D8D05A485}"/>
                </a:ext>
              </a:extLst>
            </p:cNvPr>
            <p:cNvSpPr/>
            <p:nvPr/>
          </p:nvSpPr>
          <p:spPr>
            <a:xfrm>
              <a:off x="6793163" y="3674600"/>
              <a:ext cx="1097200" cy="524800"/>
            </a:xfrm>
            <a:prstGeom prst="homePlate">
              <a:avLst>
                <a:gd name="adj" fmla="val 32030"/>
              </a:avLst>
            </a:prstGeom>
            <a:solidFill>
              <a:schemeClr val="accent3"/>
            </a:solidFill>
            <a:ln>
              <a:noFill/>
            </a:ln>
            <a:effectLst>
              <a:outerShdw blurRad="28575" dist="9525" algn="bl" rotWithShape="0">
                <a:srgbClr val="000000">
                  <a:alpha val="20000"/>
                </a:srgbClr>
              </a:outerShdw>
            </a:effectLst>
          </p:spPr>
          <p:txBody>
            <a:bodyPr spcFirstLastPara="1" wrap="square" lIns="0" tIns="0" rIns="0" bIns="0" anchor="ctr" anchorCtr="0">
              <a:noAutofit/>
            </a:bodyPr>
            <a:lstStyle/>
            <a:p>
              <a:pPr algn="ctr"/>
              <a:r>
                <a:rPr lang="en" sz="1333" dirty="0">
                  <a:solidFill>
                    <a:schemeClr val="lt1"/>
                  </a:solidFill>
                  <a:latin typeface="Lato"/>
                  <a:ea typeface="Lato"/>
                  <a:cs typeface="Lato"/>
                  <a:sym typeface="Lato"/>
                </a:rPr>
                <a:t>OCT</a:t>
              </a:r>
              <a:endParaRPr sz="1333" dirty="0">
                <a:solidFill>
                  <a:schemeClr val="lt1"/>
                </a:solidFill>
                <a:latin typeface="Lato"/>
                <a:ea typeface="Lato"/>
                <a:cs typeface="Lato"/>
                <a:sym typeface="Lato"/>
              </a:endParaRPr>
            </a:p>
          </p:txBody>
        </p:sp>
        <p:sp>
          <p:nvSpPr>
            <p:cNvPr id="6" name="Google Shape;392;p38">
              <a:extLst>
                <a:ext uri="{FF2B5EF4-FFF2-40B4-BE49-F238E27FC236}">
                  <a16:creationId xmlns:a16="http://schemas.microsoft.com/office/drawing/2014/main" id="{603133E2-E4B3-79D4-3A34-A79259A86816}"/>
                </a:ext>
              </a:extLst>
            </p:cNvPr>
            <p:cNvSpPr/>
            <p:nvPr/>
          </p:nvSpPr>
          <p:spPr>
            <a:xfrm>
              <a:off x="5913051" y="3674600"/>
              <a:ext cx="1097200" cy="524800"/>
            </a:xfrm>
            <a:prstGeom prst="homePlate">
              <a:avLst>
                <a:gd name="adj" fmla="val 32030"/>
              </a:avLst>
            </a:prstGeom>
            <a:solidFill>
              <a:schemeClr val="accent3"/>
            </a:solidFill>
            <a:ln>
              <a:noFill/>
            </a:ln>
            <a:effectLst>
              <a:outerShdw blurRad="28575" dist="9525" algn="bl" rotWithShape="0">
                <a:srgbClr val="000000">
                  <a:alpha val="20000"/>
                </a:srgbClr>
              </a:outerShdw>
            </a:effectLst>
          </p:spPr>
          <p:txBody>
            <a:bodyPr spcFirstLastPara="1" wrap="square" lIns="0" tIns="0" rIns="0" bIns="0" anchor="ctr" anchorCtr="0">
              <a:noAutofit/>
            </a:bodyPr>
            <a:lstStyle/>
            <a:p>
              <a:pPr algn="ctr"/>
              <a:r>
                <a:rPr lang="en" sz="1333" dirty="0">
                  <a:solidFill>
                    <a:schemeClr val="lt1"/>
                  </a:solidFill>
                  <a:latin typeface="Lato"/>
                  <a:ea typeface="Lato"/>
                  <a:cs typeface="Lato"/>
                  <a:sym typeface="Lato"/>
                </a:rPr>
                <a:t>SEPT</a:t>
              </a:r>
              <a:endParaRPr sz="1333" dirty="0">
                <a:solidFill>
                  <a:schemeClr val="lt1"/>
                </a:solidFill>
                <a:latin typeface="Lato"/>
                <a:ea typeface="Lato"/>
                <a:cs typeface="Lato"/>
                <a:sym typeface="Lato"/>
              </a:endParaRPr>
            </a:p>
          </p:txBody>
        </p:sp>
        <p:sp>
          <p:nvSpPr>
            <p:cNvPr id="7" name="Google Shape;393;p38">
              <a:extLst>
                <a:ext uri="{FF2B5EF4-FFF2-40B4-BE49-F238E27FC236}">
                  <a16:creationId xmlns:a16="http://schemas.microsoft.com/office/drawing/2014/main" id="{91166F73-9D4C-3C7C-AC6B-A3FC98A86382}"/>
                </a:ext>
              </a:extLst>
            </p:cNvPr>
            <p:cNvSpPr/>
            <p:nvPr/>
          </p:nvSpPr>
          <p:spPr>
            <a:xfrm>
              <a:off x="5032939" y="3674600"/>
              <a:ext cx="1097200" cy="524800"/>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0" tIns="0" rIns="0" bIns="0" anchor="ctr" anchorCtr="0">
              <a:noAutofit/>
            </a:bodyPr>
            <a:lstStyle/>
            <a:p>
              <a:pPr algn="ctr"/>
              <a:r>
                <a:rPr lang="en" sz="1333" dirty="0">
                  <a:solidFill>
                    <a:schemeClr val="lt1"/>
                  </a:solidFill>
                  <a:latin typeface="Lato"/>
                  <a:ea typeface="Lato"/>
                  <a:cs typeface="Lato"/>
                  <a:sym typeface="Lato"/>
                </a:rPr>
                <a:t>AUG</a:t>
              </a:r>
              <a:endParaRPr sz="1333" dirty="0">
                <a:solidFill>
                  <a:schemeClr val="lt1"/>
                </a:solidFill>
                <a:latin typeface="Lato"/>
                <a:ea typeface="Lato"/>
                <a:cs typeface="Lato"/>
                <a:sym typeface="Lato"/>
              </a:endParaRPr>
            </a:p>
          </p:txBody>
        </p:sp>
        <p:sp>
          <p:nvSpPr>
            <p:cNvPr id="8" name="Google Shape;394;p38">
              <a:extLst>
                <a:ext uri="{FF2B5EF4-FFF2-40B4-BE49-F238E27FC236}">
                  <a16:creationId xmlns:a16="http://schemas.microsoft.com/office/drawing/2014/main" id="{BD33AEF3-739F-EA1E-E04E-8941C3EB33B8}"/>
                </a:ext>
              </a:extLst>
            </p:cNvPr>
            <p:cNvSpPr/>
            <p:nvPr/>
          </p:nvSpPr>
          <p:spPr>
            <a:xfrm>
              <a:off x="4152825" y="3674600"/>
              <a:ext cx="1097200" cy="524800"/>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0" tIns="0" rIns="0" bIns="0" anchor="ctr" anchorCtr="0">
              <a:noAutofit/>
            </a:bodyPr>
            <a:lstStyle/>
            <a:p>
              <a:pPr algn="ctr"/>
              <a:r>
                <a:rPr lang="en" sz="1333" dirty="0">
                  <a:solidFill>
                    <a:schemeClr val="lt1"/>
                  </a:solidFill>
                  <a:latin typeface="Lato"/>
                  <a:ea typeface="Lato"/>
                  <a:cs typeface="Lato"/>
                  <a:sym typeface="Lato"/>
                </a:rPr>
                <a:t>JULY</a:t>
              </a:r>
              <a:endParaRPr sz="1333" dirty="0">
                <a:solidFill>
                  <a:schemeClr val="lt1"/>
                </a:solidFill>
                <a:latin typeface="Lato"/>
                <a:ea typeface="Lato"/>
                <a:cs typeface="Lato"/>
                <a:sym typeface="Lato"/>
              </a:endParaRPr>
            </a:p>
          </p:txBody>
        </p:sp>
        <p:sp>
          <p:nvSpPr>
            <p:cNvPr id="9" name="Google Shape;395;p38">
              <a:extLst>
                <a:ext uri="{FF2B5EF4-FFF2-40B4-BE49-F238E27FC236}">
                  <a16:creationId xmlns:a16="http://schemas.microsoft.com/office/drawing/2014/main" id="{8197605F-11B6-2AF0-98F1-645D13DB6E02}"/>
                </a:ext>
              </a:extLst>
            </p:cNvPr>
            <p:cNvSpPr/>
            <p:nvPr/>
          </p:nvSpPr>
          <p:spPr>
            <a:xfrm>
              <a:off x="3272713" y="3674600"/>
              <a:ext cx="1097200" cy="524800"/>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0" tIns="0" rIns="0" bIns="0" anchor="ctr" anchorCtr="0">
              <a:noAutofit/>
            </a:bodyPr>
            <a:lstStyle/>
            <a:p>
              <a:pPr algn="ctr"/>
              <a:r>
                <a:rPr lang="en" sz="1333" dirty="0">
                  <a:solidFill>
                    <a:schemeClr val="lt1"/>
                  </a:solidFill>
                  <a:latin typeface="Lato"/>
                  <a:ea typeface="Lato"/>
                  <a:cs typeface="Lato"/>
                  <a:sym typeface="Lato"/>
                </a:rPr>
                <a:t>JUNE</a:t>
              </a:r>
              <a:endParaRPr sz="1333" dirty="0">
                <a:solidFill>
                  <a:schemeClr val="lt1"/>
                </a:solidFill>
                <a:latin typeface="Lato"/>
                <a:ea typeface="Lato"/>
                <a:cs typeface="Lato"/>
                <a:sym typeface="Lato"/>
              </a:endParaRPr>
            </a:p>
          </p:txBody>
        </p:sp>
        <p:sp>
          <p:nvSpPr>
            <p:cNvPr id="10" name="Google Shape;396;p38">
              <a:extLst>
                <a:ext uri="{FF2B5EF4-FFF2-40B4-BE49-F238E27FC236}">
                  <a16:creationId xmlns:a16="http://schemas.microsoft.com/office/drawing/2014/main" id="{16A6CAF7-0361-60BD-C194-FAA079A5D7F1}"/>
                </a:ext>
              </a:extLst>
            </p:cNvPr>
            <p:cNvSpPr/>
            <p:nvPr/>
          </p:nvSpPr>
          <p:spPr>
            <a:xfrm>
              <a:off x="2392601" y="3674600"/>
              <a:ext cx="1097200" cy="524800"/>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0" tIns="0" rIns="0" bIns="0" anchor="ctr" anchorCtr="0">
              <a:noAutofit/>
            </a:bodyPr>
            <a:lstStyle/>
            <a:p>
              <a:pPr algn="ctr"/>
              <a:r>
                <a:rPr lang="en" sz="1333" dirty="0">
                  <a:solidFill>
                    <a:schemeClr val="lt1"/>
                  </a:solidFill>
                  <a:latin typeface="Lato"/>
                  <a:ea typeface="Lato"/>
                  <a:cs typeface="Lato"/>
                  <a:sym typeface="Lato"/>
                </a:rPr>
                <a:t>MAY</a:t>
              </a:r>
              <a:endParaRPr sz="1333" dirty="0">
                <a:solidFill>
                  <a:schemeClr val="lt1"/>
                </a:solidFill>
                <a:latin typeface="Lato"/>
                <a:ea typeface="Lato"/>
                <a:cs typeface="Lato"/>
                <a:sym typeface="Lato"/>
              </a:endParaRPr>
            </a:p>
          </p:txBody>
        </p:sp>
        <p:sp>
          <p:nvSpPr>
            <p:cNvPr id="11" name="Google Shape;397;p38">
              <a:extLst>
                <a:ext uri="{FF2B5EF4-FFF2-40B4-BE49-F238E27FC236}">
                  <a16:creationId xmlns:a16="http://schemas.microsoft.com/office/drawing/2014/main" id="{E977D89C-6C65-9661-1466-A5EAFFBEBC2F}"/>
                </a:ext>
              </a:extLst>
            </p:cNvPr>
            <p:cNvSpPr/>
            <p:nvPr/>
          </p:nvSpPr>
          <p:spPr>
            <a:xfrm>
              <a:off x="1512489" y="3674600"/>
              <a:ext cx="1097200" cy="524800"/>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0" tIns="0" rIns="0" bIns="0" anchor="ctr" anchorCtr="0">
              <a:noAutofit/>
            </a:bodyPr>
            <a:lstStyle/>
            <a:p>
              <a:pPr algn="ctr"/>
              <a:r>
                <a:rPr lang="en" sz="1333" dirty="0">
                  <a:solidFill>
                    <a:schemeClr val="lt1"/>
                  </a:solidFill>
                  <a:latin typeface="Lato"/>
                  <a:ea typeface="Lato"/>
                  <a:cs typeface="Lato"/>
                  <a:sym typeface="Lato"/>
                </a:rPr>
                <a:t>APRIL</a:t>
              </a:r>
              <a:endParaRPr sz="1333" dirty="0">
                <a:solidFill>
                  <a:schemeClr val="lt1"/>
                </a:solidFill>
                <a:latin typeface="Lato"/>
                <a:ea typeface="Lato"/>
                <a:cs typeface="Lato"/>
                <a:sym typeface="Lato"/>
              </a:endParaRPr>
            </a:p>
          </p:txBody>
        </p:sp>
        <p:sp>
          <p:nvSpPr>
            <p:cNvPr id="12" name="Google Shape;398;p38">
              <a:extLst>
                <a:ext uri="{FF2B5EF4-FFF2-40B4-BE49-F238E27FC236}">
                  <a16:creationId xmlns:a16="http://schemas.microsoft.com/office/drawing/2014/main" id="{8CC7A787-1704-3A4C-CEBC-D1080B55EABC}"/>
                </a:ext>
              </a:extLst>
            </p:cNvPr>
            <p:cNvSpPr/>
            <p:nvPr/>
          </p:nvSpPr>
          <p:spPr>
            <a:xfrm>
              <a:off x="632377" y="3674600"/>
              <a:ext cx="1097200" cy="524800"/>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0" tIns="0" rIns="0" bIns="0" anchor="ctr" anchorCtr="0">
              <a:noAutofit/>
            </a:bodyPr>
            <a:lstStyle/>
            <a:p>
              <a:pPr algn="ctr"/>
              <a:r>
                <a:rPr lang="en" sz="1333" dirty="0">
                  <a:solidFill>
                    <a:schemeClr val="lt1"/>
                  </a:solidFill>
                  <a:latin typeface="Lato"/>
                  <a:ea typeface="Lato"/>
                  <a:cs typeface="Lato"/>
                  <a:sym typeface="Lato"/>
                </a:rPr>
                <a:t>MAR</a:t>
              </a:r>
              <a:endParaRPr sz="1333" dirty="0">
                <a:solidFill>
                  <a:schemeClr val="lt1"/>
                </a:solidFill>
                <a:latin typeface="Lato"/>
                <a:ea typeface="Lato"/>
                <a:cs typeface="Lato"/>
                <a:sym typeface="Lato"/>
              </a:endParaRPr>
            </a:p>
          </p:txBody>
        </p:sp>
        <p:cxnSp>
          <p:nvCxnSpPr>
            <p:cNvPr id="13" name="Google Shape;400;p38">
              <a:extLst>
                <a:ext uri="{FF2B5EF4-FFF2-40B4-BE49-F238E27FC236}">
                  <a16:creationId xmlns:a16="http://schemas.microsoft.com/office/drawing/2014/main" id="{055BFE32-E85B-C30F-C943-1F50F0E9A45B}"/>
                </a:ext>
              </a:extLst>
            </p:cNvPr>
            <p:cNvCxnSpPr/>
            <p:nvPr/>
          </p:nvCxnSpPr>
          <p:spPr>
            <a:xfrm rot="10800000">
              <a:off x="959357" y="3042575"/>
              <a:ext cx="0" cy="664800"/>
            </a:xfrm>
            <a:prstGeom prst="straightConnector1">
              <a:avLst/>
            </a:prstGeom>
            <a:noFill/>
            <a:ln w="9525" cap="flat" cmpd="sng">
              <a:solidFill>
                <a:schemeClr val="lt2"/>
              </a:solidFill>
              <a:prstDash val="solid"/>
              <a:round/>
              <a:headEnd type="oval" w="med" len="med"/>
              <a:tailEnd type="oval" w="med" len="med"/>
            </a:ln>
          </p:spPr>
        </p:cxnSp>
        <p:sp>
          <p:nvSpPr>
            <p:cNvPr id="14" name="Google Shape;401;p38">
              <a:extLst>
                <a:ext uri="{FF2B5EF4-FFF2-40B4-BE49-F238E27FC236}">
                  <a16:creationId xmlns:a16="http://schemas.microsoft.com/office/drawing/2014/main" id="{B66CF73A-5B1E-4DEA-91B4-3418BC67AFC2}"/>
                </a:ext>
              </a:extLst>
            </p:cNvPr>
            <p:cNvSpPr txBox="1"/>
            <p:nvPr/>
          </p:nvSpPr>
          <p:spPr>
            <a:xfrm>
              <a:off x="904667" y="2130209"/>
              <a:ext cx="1487934" cy="883924"/>
            </a:xfrm>
            <a:prstGeom prst="rect">
              <a:avLst/>
            </a:prstGeom>
            <a:noFill/>
            <a:ln>
              <a:noFill/>
            </a:ln>
          </p:spPr>
          <p:txBody>
            <a:bodyPr spcFirstLastPara="1" wrap="square" lIns="0" tIns="0" rIns="0" bIns="0" anchor="b" anchorCtr="0">
              <a:noAutofit/>
            </a:bodyPr>
            <a:lstStyle/>
            <a:p>
              <a:r>
                <a:rPr lang="en" sz="1400" b="1" dirty="0">
                  <a:solidFill>
                    <a:schemeClr val="dk2"/>
                  </a:solidFill>
                  <a:latin typeface="Lato"/>
                  <a:ea typeface="Lato"/>
                  <a:cs typeface="Lato"/>
                  <a:sym typeface="Lato"/>
                </a:rPr>
                <a:t>Phase 1</a:t>
              </a:r>
              <a:r>
                <a:rPr lang="en" sz="1400" dirty="0">
                  <a:solidFill>
                    <a:schemeClr val="dk2"/>
                  </a:solidFill>
                  <a:latin typeface="Lato"/>
                  <a:ea typeface="Lato"/>
                  <a:cs typeface="Lato"/>
                  <a:sym typeface="Lato"/>
                </a:rPr>
                <a:t>  </a:t>
              </a:r>
              <a:r>
                <a:rPr lang="en" sz="1400" b="1" dirty="0">
                  <a:solidFill>
                    <a:schemeClr val="dk2"/>
                  </a:solidFill>
                  <a:latin typeface="Lato"/>
                  <a:ea typeface="Lato"/>
                  <a:cs typeface="Lato"/>
                  <a:sym typeface="Lato"/>
                </a:rPr>
                <a:t>Quantitative</a:t>
              </a:r>
              <a:r>
                <a:rPr lang="en" sz="1400" dirty="0">
                  <a:solidFill>
                    <a:schemeClr val="dk2"/>
                  </a:solidFill>
                  <a:latin typeface="Lato"/>
                  <a:ea typeface="Lato"/>
                  <a:cs typeface="Lato"/>
                  <a:sym typeface="Lato"/>
                </a:rPr>
                <a:t>:</a:t>
              </a:r>
            </a:p>
            <a:p>
              <a:r>
                <a:rPr lang="en" sz="1400" dirty="0">
                  <a:solidFill>
                    <a:schemeClr val="dk2"/>
                  </a:solidFill>
                  <a:latin typeface="Lato"/>
                  <a:ea typeface="Lato"/>
                  <a:cs typeface="Lato"/>
                  <a:sym typeface="Lato"/>
                </a:rPr>
                <a:t>Design &amp; Test Qualitrics Survey</a:t>
              </a:r>
              <a:endParaRPr sz="1400" dirty="0">
                <a:solidFill>
                  <a:schemeClr val="dk2"/>
                </a:solidFill>
                <a:latin typeface="Lato"/>
                <a:ea typeface="Lato"/>
                <a:cs typeface="Lato"/>
                <a:sym typeface="Lato"/>
              </a:endParaRPr>
            </a:p>
          </p:txBody>
        </p:sp>
        <p:cxnSp>
          <p:nvCxnSpPr>
            <p:cNvPr id="15" name="Google Shape;402;p38">
              <a:extLst>
                <a:ext uri="{FF2B5EF4-FFF2-40B4-BE49-F238E27FC236}">
                  <a16:creationId xmlns:a16="http://schemas.microsoft.com/office/drawing/2014/main" id="{B4F18DB0-B823-E62A-67C0-62BF49E068A6}"/>
                </a:ext>
              </a:extLst>
            </p:cNvPr>
            <p:cNvCxnSpPr/>
            <p:nvPr/>
          </p:nvCxnSpPr>
          <p:spPr>
            <a:xfrm rot="10800000">
              <a:off x="2721004" y="3042575"/>
              <a:ext cx="0" cy="664800"/>
            </a:xfrm>
            <a:prstGeom prst="straightConnector1">
              <a:avLst/>
            </a:prstGeom>
            <a:noFill/>
            <a:ln w="9525" cap="flat" cmpd="sng">
              <a:solidFill>
                <a:schemeClr val="lt2"/>
              </a:solidFill>
              <a:prstDash val="solid"/>
              <a:round/>
              <a:headEnd type="oval" w="med" len="med"/>
              <a:tailEnd type="oval" w="med" len="med"/>
            </a:ln>
          </p:spPr>
        </p:cxnSp>
        <p:sp>
          <p:nvSpPr>
            <p:cNvPr id="16" name="Google Shape;403;p38">
              <a:extLst>
                <a:ext uri="{FF2B5EF4-FFF2-40B4-BE49-F238E27FC236}">
                  <a16:creationId xmlns:a16="http://schemas.microsoft.com/office/drawing/2014/main" id="{7E6D2EEC-C9FC-9EB0-D772-3404F264BE7C}"/>
                </a:ext>
              </a:extLst>
            </p:cNvPr>
            <p:cNvSpPr txBox="1"/>
            <p:nvPr/>
          </p:nvSpPr>
          <p:spPr>
            <a:xfrm>
              <a:off x="2666307" y="2302933"/>
              <a:ext cx="1715200" cy="711200"/>
            </a:xfrm>
            <a:prstGeom prst="rect">
              <a:avLst/>
            </a:prstGeom>
            <a:noFill/>
            <a:ln>
              <a:noFill/>
            </a:ln>
          </p:spPr>
          <p:txBody>
            <a:bodyPr spcFirstLastPara="1" wrap="square" lIns="0" tIns="0" rIns="0" bIns="0" anchor="b" anchorCtr="0">
              <a:noAutofit/>
            </a:bodyPr>
            <a:lstStyle/>
            <a:p>
              <a:r>
                <a:rPr lang="en" sz="1200" dirty="0">
                  <a:solidFill>
                    <a:schemeClr val="dk2"/>
                  </a:solidFill>
                  <a:latin typeface="Lato"/>
                  <a:ea typeface="Lato"/>
                  <a:cs typeface="Lato"/>
                  <a:sym typeface="Lato"/>
                </a:rPr>
                <a:t> </a:t>
              </a:r>
              <a:r>
                <a:rPr lang="en" sz="1400" b="1" dirty="0">
                  <a:solidFill>
                    <a:schemeClr val="dk2"/>
                  </a:solidFill>
                  <a:latin typeface="Lato"/>
                  <a:ea typeface="Lato"/>
                  <a:cs typeface="Lato"/>
                  <a:sym typeface="Lato"/>
                </a:rPr>
                <a:t>Phase 2 </a:t>
              </a:r>
              <a:endParaRPr lang="en" sz="1400" dirty="0">
                <a:solidFill>
                  <a:schemeClr val="dk2"/>
                </a:solidFill>
                <a:latin typeface="Lato"/>
                <a:ea typeface="Lato"/>
                <a:cs typeface="Lato"/>
                <a:sym typeface="Lato"/>
              </a:endParaRPr>
            </a:p>
            <a:p>
              <a:r>
                <a:rPr lang="en" sz="1400" dirty="0">
                  <a:solidFill>
                    <a:schemeClr val="dk2"/>
                  </a:solidFill>
                  <a:latin typeface="Lato"/>
                  <a:ea typeface="Lato"/>
                  <a:cs typeface="Lato"/>
                  <a:sym typeface="Lato"/>
                </a:rPr>
                <a:t> </a:t>
              </a:r>
              <a:r>
                <a:rPr lang="en" sz="1400" b="1" dirty="0">
                  <a:solidFill>
                    <a:schemeClr val="dk2"/>
                  </a:solidFill>
                  <a:latin typeface="Lato"/>
                  <a:ea typeface="Lato"/>
                  <a:cs typeface="Lato"/>
                  <a:sym typeface="Lato"/>
                </a:rPr>
                <a:t>Qualitative:</a:t>
              </a:r>
            </a:p>
            <a:p>
              <a:r>
                <a:rPr lang="en" sz="1400" dirty="0">
                  <a:solidFill>
                    <a:schemeClr val="dk2"/>
                  </a:solidFill>
                  <a:latin typeface="Lato"/>
                  <a:ea typeface="Lato"/>
                  <a:cs typeface="Lato"/>
                  <a:sym typeface="Lato"/>
                </a:rPr>
                <a:t>Recruitment  &amp; Interviews</a:t>
              </a:r>
            </a:p>
          </p:txBody>
        </p:sp>
        <p:cxnSp>
          <p:nvCxnSpPr>
            <p:cNvPr id="17" name="Google Shape;404;p38">
              <a:extLst>
                <a:ext uri="{FF2B5EF4-FFF2-40B4-BE49-F238E27FC236}">
                  <a16:creationId xmlns:a16="http://schemas.microsoft.com/office/drawing/2014/main" id="{F6ACE95F-BE3B-F143-CE92-779528E1EC82}"/>
                </a:ext>
              </a:extLst>
            </p:cNvPr>
            <p:cNvCxnSpPr/>
            <p:nvPr/>
          </p:nvCxnSpPr>
          <p:spPr>
            <a:xfrm rot="10800000">
              <a:off x="4482651" y="3042575"/>
              <a:ext cx="0" cy="664800"/>
            </a:xfrm>
            <a:prstGeom prst="straightConnector1">
              <a:avLst/>
            </a:prstGeom>
            <a:noFill/>
            <a:ln w="9525" cap="flat" cmpd="sng">
              <a:solidFill>
                <a:schemeClr val="lt2"/>
              </a:solidFill>
              <a:prstDash val="solid"/>
              <a:round/>
              <a:headEnd type="oval" w="med" len="med"/>
              <a:tailEnd type="oval" w="med" len="med"/>
            </a:ln>
          </p:spPr>
        </p:cxnSp>
        <p:sp>
          <p:nvSpPr>
            <p:cNvPr id="18" name="Google Shape;405;p38">
              <a:extLst>
                <a:ext uri="{FF2B5EF4-FFF2-40B4-BE49-F238E27FC236}">
                  <a16:creationId xmlns:a16="http://schemas.microsoft.com/office/drawing/2014/main" id="{5EDD56C6-061B-44CD-DB4B-5E8CD32F67EE}"/>
                </a:ext>
              </a:extLst>
            </p:cNvPr>
            <p:cNvSpPr txBox="1"/>
            <p:nvPr/>
          </p:nvSpPr>
          <p:spPr>
            <a:xfrm>
              <a:off x="4427947" y="2158651"/>
              <a:ext cx="1715200" cy="855482"/>
            </a:xfrm>
            <a:prstGeom prst="rect">
              <a:avLst/>
            </a:prstGeom>
            <a:noFill/>
            <a:ln>
              <a:noFill/>
            </a:ln>
          </p:spPr>
          <p:txBody>
            <a:bodyPr spcFirstLastPara="1" wrap="square" lIns="0" tIns="0" rIns="0" bIns="0" anchor="b" anchorCtr="0">
              <a:noAutofit/>
            </a:bodyPr>
            <a:lstStyle/>
            <a:p>
              <a:r>
                <a:rPr lang="en-US" sz="1400" dirty="0">
                  <a:solidFill>
                    <a:schemeClr val="dk2"/>
                  </a:solidFill>
                  <a:latin typeface="Lato"/>
                  <a:ea typeface="Lato"/>
                  <a:cs typeface="Lato"/>
                  <a:sym typeface="Lato"/>
                </a:rPr>
                <a:t>Transcribe/Finalize Librarian Narratives and Review with Those Interviewed</a:t>
              </a:r>
            </a:p>
          </p:txBody>
        </p:sp>
        <p:cxnSp>
          <p:nvCxnSpPr>
            <p:cNvPr id="19" name="Google Shape;406;p38">
              <a:extLst>
                <a:ext uri="{FF2B5EF4-FFF2-40B4-BE49-F238E27FC236}">
                  <a16:creationId xmlns:a16="http://schemas.microsoft.com/office/drawing/2014/main" id="{4D239080-9F7F-136C-9BB8-C8FE715778A1}"/>
                </a:ext>
              </a:extLst>
            </p:cNvPr>
            <p:cNvCxnSpPr/>
            <p:nvPr/>
          </p:nvCxnSpPr>
          <p:spPr>
            <a:xfrm rot="10800000">
              <a:off x="6244297" y="3042575"/>
              <a:ext cx="0" cy="664800"/>
            </a:xfrm>
            <a:prstGeom prst="straightConnector1">
              <a:avLst/>
            </a:prstGeom>
            <a:noFill/>
            <a:ln w="9525" cap="flat" cmpd="sng">
              <a:solidFill>
                <a:schemeClr val="lt2"/>
              </a:solidFill>
              <a:prstDash val="solid"/>
              <a:round/>
              <a:headEnd type="oval" w="med" len="med"/>
              <a:tailEnd type="oval" w="med" len="med"/>
            </a:ln>
          </p:spPr>
        </p:cxnSp>
        <p:sp>
          <p:nvSpPr>
            <p:cNvPr id="20" name="Google Shape;407;p38">
              <a:extLst>
                <a:ext uri="{FF2B5EF4-FFF2-40B4-BE49-F238E27FC236}">
                  <a16:creationId xmlns:a16="http://schemas.microsoft.com/office/drawing/2014/main" id="{4B786441-C1CA-CFE7-A439-8E51B1F13E86}"/>
                </a:ext>
              </a:extLst>
            </p:cNvPr>
            <p:cNvSpPr txBox="1"/>
            <p:nvPr/>
          </p:nvSpPr>
          <p:spPr>
            <a:xfrm>
              <a:off x="6189588" y="2302933"/>
              <a:ext cx="1715200" cy="711200"/>
            </a:xfrm>
            <a:prstGeom prst="rect">
              <a:avLst/>
            </a:prstGeom>
            <a:noFill/>
            <a:ln>
              <a:noFill/>
            </a:ln>
          </p:spPr>
          <p:txBody>
            <a:bodyPr spcFirstLastPara="1" wrap="square" lIns="0" tIns="0" rIns="0" bIns="0" anchor="b" anchorCtr="0">
              <a:noAutofit/>
            </a:bodyPr>
            <a:lstStyle/>
            <a:p>
              <a:r>
                <a:rPr lang="en" sz="1400" dirty="0">
                  <a:solidFill>
                    <a:schemeClr val="dk2"/>
                  </a:solidFill>
                  <a:latin typeface="Lato"/>
                  <a:ea typeface="Lato"/>
                  <a:cs typeface="Lato"/>
                  <a:sym typeface="Lato"/>
                </a:rPr>
                <a:t>Write Discussion </a:t>
              </a:r>
            </a:p>
            <a:p>
              <a:r>
                <a:rPr lang="en" sz="1400" dirty="0">
                  <a:solidFill>
                    <a:schemeClr val="dk2"/>
                  </a:solidFill>
                  <a:latin typeface="Lato"/>
                  <a:ea typeface="Lato"/>
                  <a:cs typeface="Lato"/>
                  <a:sym typeface="Lato"/>
                </a:rPr>
                <a:t>Chapter</a:t>
              </a:r>
              <a:endParaRPr sz="1400" dirty="0">
                <a:solidFill>
                  <a:schemeClr val="dk2"/>
                </a:solidFill>
                <a:latin typeface="Lato"/>
                <a:ea typeface="Lato"/>
                <a:cs typeface="Lato"/>
                <a:sym typeface="Lato"/>
              </a:endParaRPr>
            </a:p>
          </p:txBody>
        </p:sp>
        <p:cxnSp>
          <p:nvCxnSpPr>
            <p:cNvPr id="21" name="Google Shape;408;p38">
              <a:extLst>
                <a:ext uri="{FF2B5EF4-FFF2-40B4-BE49-F238E27FC236}">
                  <a16:creationId xmlns:a16="http://schemas.microsoft.com/office/drawing/2014/main" id="{ECA428EC-269D-DCAB-5897-09A84E879E5E}"/>
                </a:ext>
              </a:extLst>
            </p:cNvPr>
            <p:cNvCxnSpPr/>
            <p:nvPr/>
          </p:nvCxnSpPr>
          <p:spPr>
            <a:xfrm rot="10800000">
              <a:off x="8005944" y="3042575"/>
              <a:ext cx="0" cy="664800"/>
            </a:xfrm>
            <a:prstGeom prst="straightConnector1">
              <a:avLst/>
            </a:prstGeom>
            <a:noFill/>
            <a:ln w="9525" cap="flat" cmpd="sng">
              <a:solidFill>
                <a:schemeClr val="lt2"/>
              </a:solidFill>
              <a:prstDash val="solid"/>
              <a:round/>
              <a:headEnd type="oval" w="med" len="med"/>
              <a:tailEnd type="oval" w="med" len="med"/>
            </a:ln>
          </p:spPr>
        </p:cxnSp>
        <p:sp>
          <p:nvSpPr>
            <p:cNvPr id="22" name="Google Shape;409;p38">
              <a:extLst>
                <a:ext uri="{FF2B5EF4-FFF2-40B4-BE49-F238E27FC236}">
                  <a16:creationId xmlns:a16="http://schemas.microsoft.com/office/drawing/2014/main" id="{A34EE130-7516-B811-E598-1CD3F67F6C26}"/>
                </a:ext>
              </a:extLst>
            </p:cNvPr>
            <p:cNvSpPr txBox="1"/>
            <p:nvPr/>
          </p:nvSpPr>
          <p:spPr>
            <a:xfrm>
              <a:off x="7951228" y="2302933"/>
              <a:ext cx="1304893" cy="734646"/>
            </a:xfrm>
            <a:prstGeom prst="rect">
              <a:avLst/>
            </a:prstGeom>
            <a:noFill/>
            <a:ln>
              <a:noFill/>
            </a:ln>
          </p:spPr>
          <p:txBody>
            <a:bodyPr spcFirstLastPara="1" wrap="square" lIns="0" tIns="0" rIns="0" bIns="0" anchor="b" anchorCtr="0">
              <a:noAutofit/>
            </a:bodyPr>
            <a:lstStyle/>
            <a:p>
              <a:r>
                <a:rPr lang="en" sz="1400" dirty="0">
                  <a:solidFill>
                    <a:schemeClr val="dk2"/>
                  </a:solidFill>
                  <a:latin typeface="Lato"/>
                  <a:ea typeface="Lato"/>
                  <a:cs typeface="Lato"/>
                  <a:sym typeface="Lato"/>
                </a:rPr>
                <a:t>Compile/Edit All Chapters</a:t>
              </a:r>
              <a:endParaRPr sz="1400" dirty="0">
                <a:solidFill>
                  <a:schemeClr val="dk2"/>
                </a:solidFill>
                <a:latin typeface="Lato"/>
                <a:ea typeface="Lato"/>
                <a:cs typeface="Lato"/>
                <a:sym typeface="Lato"/>
              </a:endParaRPr>
            </a:p>
          </p:txBody>
        </p:sp>
        <p:cxnSp>
          <p:nvCxnSpPr>
            <p:cNvPr id="23" name="Google Shape;412;p38">
              <a:extLst>
                <a:ext uri="{FF2B5EF4-FFF2-40B4-BE49-F238E27FC236}">
                  <a16:creationId xmlns:a16="http://schemas.microsoft.com/office/drawing/2014/main" id="{B55DF5B4-570E-ABD7-8307-1D20456D6709}"/>
                </a:ext>
              </a:extLst>
            </p:cNvPr>
            <p:cNvCxnSpPr/>
            <p:nvPr/>
          </p:nvCxnSpPr>
          <p:spPr>
            <a:xfrm rot="10800000">
              <a:off x="1853709" y="4166625"/>
              <a:ext cx="0" cy="664800"/>
            </a:xfrm>
            <a:prstGeom prst="straightConnector1">
              <a:avLst/>
            </a:prstGeom>
            <a:noFill/>
            <a:ln w="9525" cap="flat" cmpd="sng">
              <a:solidFill>
                <a:schemeClr val="lt2"/>
              </a:solidFill>
              <a:prstDash val="solid"/>
              <a:round/>
              <a:headEnd type="oval" w="med" len="med"/>
              <a:tailEnd type="oval" w="med" len="med"/>
            </a:ln>
          </p:spPr>
        </p:cxnSp>
        <p:sp>
          <p:nvSpPr>
            <p:cNvPr id="24" name="Google Shape;413;p38">
              <a:extLst>
                <a:ext uri="{FF2B5EF4-FFF2-40B4-BE49-F238E27FC236}">
                  <a16:creationId xmlns:a16="http://schemas.microsoft.com/office/drawing/2014/main" id="{85DEA057-0B60-DB17-CC64-9AC850AAB9CC}"/>
                </a:ext>
              </a:extLst>
            </p:cNvPr>
            <p:cNvSpPr txBox="1"/>
            <p:nvPr/>
          </p:nvSpPr>
          <p:spPr>
            <a:xfrm>
              <a:off x="1785500" y="4864200"/>
              <a:ext cx="1487213" cy="711200"/>
            </a:xfrm>
            <a:prstGeom prst="rect">
              <a:avLst/>
            </a:prstGeom>
            <a:noFill/>
            <a:ln>
              <a:noFill/>
            </a:ln>
          </p:spPr>
          <p:txBody>
            <a:bodyPr spcFirstLastPara="1" wrap="square" lIns="0" tIns="0" rIns="0" bIns="0" anchor="t" anchorCtr="0">
              <a:noAutofit/>
            </a:bodyPr>
            <a:lstStyle/>
            <a:p>
              <a:r>
                <a:rPr lang="en" sz="1400" dirty="0">
                  <a:solidFill>
                    <a:schemeClr val="dk2"/>
                  </a:solidFill>
                  <a:latin typeface="Lato"/>
                  <a:ea typeface="Lato"/>
                  <a:cs typeface="Lato"/>
                  <a:sym typeface="Lato"/>
                </a:rPr>
                <a:t>Launched Survey Across 5 Listservs</a:t>
              </a:r>
              <a:endParaRPr sz="1400" dirty="0">
                <a:solidFill>
                  <a:schemeClr val="dk2"/>
                </a:solidFill>
                <a:latin typeface="Lato"/>
                <a:ea typeface="Lato"/>
                <a:cs typeface="Lato"/>
                <a:sym typeface="Lato"/>
              </a:endParaRPr>
            </a:p>
          </p:txBody>
        </p:sp>
        <p:cxnSp>
          <p:nvCxnSpPr>
            <p:cNvPr id="25" name="Google Shape;414;p38">
              <a:extLst>
                <a:ext uri="{FF2B5EF4-FFF2-40B4-BE49-F238E27FC236}">
                  <a16:creationId xmlns:a16="http://schemas.microsoft.com/office/drawing/2014/main" id="{FAF4E716-BA5F-1992-51E8-22621CD11CB9}"/>
                </a:ext>
              </a:extLst>
            </p:cNvPr>
            <p:cNvCxnSpPr/>
            <p:nvPr/>
          </p:nvCxnSpPr>
          <p:spPr>
            <a:xfrm rot="10800000">
              <a:off x="3615356" y="4166625"/>
              <a:ext cx="0" cy="664800"/>
            </a:xfrm>
            <a:prstGeom prst="straightConnector1">
              <a:avLst/>
            </a:prstGeom>
            <a:noFill/>
            <a:ln w="9525" cap="flat" cmpd="sng">
              <a:solidFill>
                <a:schemeClr val="lt2"/>
              </a:solidFill>
              <a:prstDash val="solid"/>
              <a:round/>
              <a:headEnd type="oval" w="med" len="med"/>
              <a:tailEnd type="oval" w="med" len="med"/>
            </a:ln>
          </p:spPr>
        </p:cxnSp>
        <p:sp>
          <p:nvSpPr>
            <p:cNvPr id="26" name="Google Shape;415;p38">
              <a:extLst>
                <a:ext uri="{FF2B5EF4-FFF2-40B4-BE49-F238E27FC236}">
                  <a16:creationId xmlns:a16="http://schemas.microsoft.com/office/drawing/2014/main" id="{625B882D-247A-404A-EEEB-028EBFF776DD}"/>
                </a:ext>
              </a:extLst>
            </p:cNvPr>
            <p:cNvSpPr txBox="1"/>
            <p:nvPr/>
          </p:nvSpPr>
          <p:spPr>
            <a:xfrm>
              <a:off x="3547141" y="4864200"/>
              <a:ext cx="1404932" cy="711200"/>
            </a:xfrm>
            <a:prstGeom prst="rect">
              <a:avLst/>
            </a:prstGeom>
            <a:noFill/>
            <a:ln>
              <a:noFill/>
            </a:ln>
          </p:spPr>
          <p:txBody>
            <a:bodyPr spcFirstLastPara="1" wrap="square" lIns="0" tIns="0" rIns="0" bIns="0" anchor="t" anchorCtr="0">
              <a:noAutofit/>
            </a:bodyPr>
            <a:lstStyle/>
            <a:p>
              <a:r>
                <a:rPr lang="en" sz="1400" dirty="0">
                  <a:solidFill>
                    <a:schemeClr val="dk2"/>
                  </a:solidFill>
                  <a:latin typeface="Lato"/>
                  <a:ea typeface="Lato"/>
                  <a:cs typeface="Lato"/>
                  <a:sym typeface="Lato"/>
                </a:rPr>
                <a:t>Open-ended Question Analysis and Development of Collective Themes</a:t>
              </a:r>
              <a:endParaRPr sz="1400" dirty="0">
                <a:solidFill>
                  <a:schemeClr val="dk2"/>
                </a:solidFill>
                <a:latin typeface="Lato"/>
                <a:ea typeface="Lato"/>
                <a:cs typeface="Lato"/>
                <a:sym typeface="Lato"/>
              </a:endParaRPr>
            </a:p>
          </p:txBody>
        </p:sp>
        <p:cxnSp>
          <p:nvCxnSpPr>
            <p:cNvPr id="27" name="Google Shape;416;p38">
              <a:extLst>
                <a:ext uri="{FF2B5EF4-FFF2-40B4-BE49-F238E27FC236}">
                  <a16:creationId xmlns:a16="http://schemas.microsoft.com/office/drawing/2014/main" id="{D0773CEB-53E5-1D2B-80F9-8946374CB077}"/>
                </a:ext>
              </a:extLst>
            </p:cNvPr>
            <p:cNvCxnSpPr/>
            <p:nvPr/>
          </p:nvCxnSpPr>
          <p:spPr>
            <a:xfrm rot="10800000">
              <a:off x="5377003" y="4166625"/>
              <a:ext cx="0" cy="664800"/>
            </a:xfrm>
            <a:prstGeom prst="straightConnector1">
              <a:avLst/>
            </a:prstGeom>
            <a:noFill/>
            <a:ln w="9525" cap="flat" cmpd="sng">
              <a:solidFill>
                <a:schemeClr val="lt2"/>
              </a:solidFill>
              <a:prstDash val="solid"/>
              <a:round/>
              <a:headEnd type="oval" w="med" len="med"/>
              <a:tailEnd type="oval" w="med" len="med"/>
            </a:ln>
          </p:spPr>
        </p:cxnSp>
        <p:sp>
          <p:nvSpPr>
            <p:cNvPr id="28" name="Google Shape;417;p38">
              <a:extLst>
                <a:ext uri="{FF2B5EF4-FFF2-40B4-BE49-F238E27FC236}">
                  <a16:creationId xmlns:a16="http://schemas.microsoft.com/office/drawing/2014/main" id="{0C6EA1C5-A7DB-D19B-A8F0-7F556386008D}"/>
                </a:ext>
              </a:extLst>
            </p:cNvPr>
            <p:cNvSpPr txBox="1"/>
            <p:nvPr/>
          </p:nvSpPr>
          <p:spPr>
            <a:xfrm>
              <a:off x="5308780" y="4864200"/>
              <a:ext cx="1715200" cy="711200"/>
            </a:xfrm>
            <a:prstGeom prst="rect">
              <a:avLst/>
            </a:prstGeom>
            <a:noFill/>
            <a:ln>
              <a:noFill/>
            </a:ln>
          </p:spPr>
          <p:txBody>
            <a:bodyPr spcFirstLastPara="1" wrap="square" lIns="0" tIns="0" rIns="0" bIns="0" anchor="t" anchorCtr="0">
              <a:noAutofit/>
            </a:bodyPr>
            <a:lstStyle/>
            <a:p>
              <a:r>
                <a:rPr lang="en" sz="1400" dirty="0">
                  <a:solidFill>
                    <a:schemeClr val="dk2"/>
                  </a:solidFill>
                  <a:latin typeface="Lato"/>
                  <a:ea typeface="Lato"/>
                  <a:cs typeface="Lato"/>
                  <a:sym typeface="Lato"/>
                </a:rPr>
                <a:t>Write Results </a:t>
              </a:r>
            </a:p>
            <a:p>
              <a:r>
                <a:rPr lang="en" sz="1400" dirty="0">
                  <a:solidFill>
                    <a:schemeClr val="dk2"/>
                  </a:solidFill>
                  <a:latin typeface="Lato"/>
                  <a:ea typeface="Lato"/>
                  <a:cs typeface="Lato"/>
                  <a:sym typeface="Lato"/>
                </a:rPr>
                <a:t>Chapter</a:t>
              </a:r>
              <a:endParaRPr sz="1400" dirty="0">
                <a:solidFill>
                  <a:schemeClr val="dk2"/>
                </a:solidFill>
                <a:latin typeface="Lato"/>
                <a:ea typeface="Lato"/>
                <a:cs typeface="Lato"/>
                <a:sym typeface="Lato"/>
              </a:endParaRPr>
            </a:p>
          </p:txBody>
        </p:sp>
        <p:cxnSp>
          <p:nvCxnSpPr>
            <p:cNvPr id="29" name="Google Shape;418;p38">
              <a:extLst>
                <a:ext uri="{FF2B5EF4-FFF2-40B4-BE49-F238E27FC236}">
                  <a16:creationId xmlns:a16="http://schemas.microsoft.com/office/drawing/2014/main" id="{976146B4-DED5-E016-C7D7-F8F39F909560}"/>
                </a:ext>
              </a:extLst>
            </p:cNvPr>
            <p:cNvCxnSpPr/>
            <p:nvPr/>
          </p:nvCxnSpPr>
          <p:spPr>
            <a:xfrm rot="10800000">
              <a:off x="7138649" y="4166625"/>
              <a:ext cx="0" cy="664800"/>
            </a:xfrm>
            <a:prstGeom prst="straightConnector1">
              <a:avLst/>
            </a:prstGeom>
            <a:noFill/>
            <a:ln w="9525" cap="flat" cmpd="sng">
              <a:solidFill>
                <a:schemeClr val="lt2"/>
              </a:solidFill>
              <a:prstDash val="solid"/>
              <a:round/>
              <a:headEnd type="oval" w="med" len="med"/>
              <a:tailEnd type="oval" w="med" len="med"/>
            </a:ln>
          </p:spPr>
        </p:cxnSp>
        <p:sp>
          <p:nvSpPr>
            <p:cNvPr id="30" name="Google Shape;419;p38">
              <a:extLst>
                <a:ext uri="{FF2B5EF4-FFF2-40B4-BE49-F238E27FC236}">
                  <a16:creationId xmlns:a16="http://schemas.microsoft.com/office/drawing/2014/main" id="{F952155D-75B5-F6F0-6994-124E015BF6B3}"/>
                </a:ext>
              </a:extLst>
            </p:cNvPr>
            <p:cNvSpPr txBox="1"/>
            <p:nvPr/>
          </p:nvSpPr>
          <p:spPr>
            <a:xfrm>
              <a:off x="7070421" y="4864200"/>
              <a:ext cx="1417970" cy="711200"/>
            </a:xfrm>
            <a:prstGeom prst="rect">
              <a:avLst/>
            </a:prstGeom>
            <a:noFill/>
            <a:ln>
              <a:noFill/>
            </a:ln>
          </p:spPr>
          <p:txBody>
            <a:bodyPr spcFirstLastPara="1" wrap="square" lIns="0" tIns="0" rIns="0" bIns="0" anchor="t" anchorCtr="0">
              <a:noAutofit/>
            </a:bodyPr>
            <a:lstStyle/>
            <a:p>
              <a:r>
                <a:rPr lang="en" sz="1400" dirty="0">
                  <a:solidFill>
                    <a:schemeClr val="dk2"/>
                  </a:solidFill>
                  <a:latin typeface="Lato"/>
                  <a:ea typeface="Lato"/>
                  <a:cs typeface="Lato"/>
                  <a:sym typeface="Lato"/>
                </a:rPr>
                <a:t>Dissertation </a:t>
              </a:r>
            </a:p>
            <a:p>
              <a:r>
                <a:rPr lang="en" sz="1400" dirty="0">
                  <a:solidFill>
                    <a:schemeClr val="dk2"/>
                  </a:solidFill>
                  <a:latin typeface="Lato"/>
                  <a:ea typeface="Lato"/>
                  <a:cs typeface="Lato"/>
                  <a:sym typeface="Lato"/>
                </a:rPr>
                <a:t>Defense</a:t>
              </a:r>
              <a:endParaRPr sz="1400" dirty="0">
                <a:solidFill>
                  <a:schemeClr val="dk2"/>
                </a:solidFill>
                <a:latin typeface="Lato"/>
                <a:ea typeface="Lato"/>
                <a:cs typeface="Lato"/>
                <a:sym typeface="Lato"/>
              </a:endParaRPr>
            </a:p>
          </p:txBody>
        </p:sp>
        <p:sp>
          <p:nvSpPr>
            <p:cNvPr id="2" name="Google Shape;391;p38">
              <a:extLst>
                <a:ext uri="{FF2B5EF4-FFF2-40B4-BE49-F238E27FC236}">
                  <a16:creationId xmlns:a16="http://schemas.microsoft.com/office/drawing/2014/main" id="{29502F7C-E16A-70A8-CCC5-285EBA312BA1}"/>
                </a:ext>
              </a:extLst>
            </p:cNvPr>
            <p:cNvSpPr/>
            <p:nvPr/>
          </p:nvSpPr>
          <p:spPr>
            <a:xfrm>
              <a:off x="8603674" y="3674600"/>
              <a:ext cx="1097200" cy="524800"/>
            </a:xfrm>
            <a:prstGeom prst="homePlate">
              <a:avLst>
                <a:gd name="adj" fmla="val 32030"/>
              </a:avLst>
            </a:prstGeom>
            <a:solidFill>
              <a:schemeClr val="accent3"/>
            </a:solidFill>
            <a:ln>
              <a:noFill/>
            </a:ln>
            <a:effectLst>
              <a:outerShdw blurRad="28575" dist="9525" algn="bl" rotWithShape="0">
                <a:srgbClr val="000000">
                  <a:alpha val="20000"/>
                </a:srgbClr>
              </a:outerShdw>
            </a:effectLst>
          </p:spPr>
          <p:txBody>
            <a:bodyPr spcFirstLastPara="1" wrap="square" lIns="0" tIns="0" rIns="0" bIns="0" anchor="ctr" anchorCtr="0">
              <a:noAutofit/>
            </a:bodyPr>
            <a:lstStyle/>
            <a:p>
              <a:pPr algn="ctr"/>
              <a:r>
                <a:rPr lang="en" sz="1333" dirty="0">
                  <a:solidFill>
                    <a:schemeClr val="lt1"/>
                  </a:solidFill>
                  <a:latin typeface="Lato"/>
                  <a:ea typeface="Lato"/>
                  <a:cs typeface="Lato"/>
                  <a:sym typeface="Lato"/>
                </a:rPr>
                <a:t>DEC</a:t>
              </a:r>
              <a:endParaRPr sz="1333" dirty="0">
                <a:solidFill>
                  <a:schemeClr val="lt1"/>
                </a:solidFill>
                <a:latin typeface="Lato"/>
                <a:ea typeface="Lato"/>
                <a:cs typeface="Lato"/>
                <a:sym typeface="Lato"/>
              </a:endParaRPr>
            </a:p>
          </p:txBody>
        </p:sp>
        <p:cxnSp>
          <p:nvCxnSpPr>
            <p:cNvPr id="31" name="Google Shape;418;p38">
              <a:extLst>
                <a:ext uri="{FF2B5EF4-FFF2-40B4-BE49-F238E27FC236}">
                  <a16:creationId xmlns:a16="http://schemas.microsoft.com/office/drawing/2014/main" id="{7E69CA85-F0C2-F487-BD4A-7B5242DBB693}"/>
                </a:ext>
              </a:extLst>
            </p:cNvPr>
            <p:cNvCxnSpPr/>
            <p:nvPr/>
          </p:nvCxnSpPr>
          <p:spPr>
            <a:xfrm rot="10800000">
              <a:off x="8833876" y="4166626"/>
              <a:ext cx="0" cy="664800"/>
            </a:xfrm>
            <a:prstGeom prst="straightConnector1">
              <a:avLst/>
            </a:prstGeom>
            <a:noFill/>
            <a:ln w="9525" cap="flat" cmpd="sng">
              <a:solidFill>
                <a:schemeClr val="lt2"/>
              </a:solidFill>
              <a:prstDash val="solid"/>
              <a:round/>
              <a:headEnd type="oval" w="med" len="med"/>
              <a:tailEnd type="oval" w="med" len="med"/>
            </a:ln>
          </p:spPr>
        </p:cxnSp>
        <p:sp>
          <p:nvSpPr>
            <p:cNvPr id="36" name="TextBox 35">
              <a:extLst>
                <a:ext uri="{FF2B5EF4-FFF2-40B4-BE49-F238E27FC236}">
                  <a16:creationId xmlns:a16="http://schemas.microsoft.com/office/drawing/2014/main" id="{4377331F-6FC7-83E3-2514-F5CC3C865444}"/>
                </a:ext>
              </a:extLst>
            </p:cNvPr>
            <p:cNvSpPr txBox="1"/>
            <p:nvPr/>
          </p:nvSpPr>
          <p:spPr>
            <a:xfrm>
              <a:off x="8407591" y="4800233"/>
              <a:ext cx="1489366" cy="406817"/>
            </a:xfrm>
            <a:prstGeom prst="rect">
              <a:avLst/>
            </a:prstGeom>
            <a:noFill/>
          </p:spPr>
          <p:txBody>
            <a:bodyPr wrap="square">
              <a:spAutoFit/>
            </a:bodyPr>
            <a:lstStyle/>
            <a:p>
              <a:r>
                <a:rPr lang="en-US" sz="1400" dirty="0">
                  <a:solidFill>
                    <a:schemeClr val="dk2"/>
                  </a:solidFill>
                  <a:latin typeface="Lato"/>
                  <a:ea typeface="Lato"/>
                  <a:cs typeface="Lato"/>
                  <a:sym typeface="Lato"/>
                </a:rPr>
                <a:t>Dissertation Published</a:t>
              </a:r>
            </a:p>
          </p:txBody>
        </p:sp>
      </p:grpSp>
      <p:sp>
        <p:nvSpPr>
          <p:cNvPr id="37" name="TextBox 36">
            <a:extLst>
              <a:ext uri="{FF2B5EF4-FFF2-40B4-BE49-F238E27FC236}">
                <a16:creationId xmlns:a16="http://schemas.microsoft.com/office/drawing/2014/main" id="{0391359D-5748-544E-730C-B5C86DF3911B}"/>
              </a:ext>
            </a:extLst>
          </p:cNvPr>
          <p:cNvSpPr txBox="1"/>
          <p:nvPr/>
        </p:nvSpPr>
        <p:spPr>
          <a:xfrm>
            <a:off x="8943975" y="5700713"/>
            <a:ext cx="184731" cy="369332"/>
          </a:xfrm>
          <a:prstGeom prst="rect">
            <a:avLst/>
          </a:prstGeom>
          <a:noFill/>
        </p:spPr>
        <p:txBody>
          <a:bodyPr wrap="none" rtlCol="0">
            <a:spAutoFit/>
          </a:bodyPr>
          <a:lstStyle/>
          <a:p>
            <a:endParaRPr lang="en-US" dirty="0"/>
          </a:p>
        </p:txBody>
      </p:sp>
      <p:sp>
        <p:nvSpPr>
          <p:cNvPr id="40" name="TextBox 39">
            <a:extLst>
              <a:ext uri="{FF2B5EF4-FFF2-40B4-BE49-F238E27FC236}">
                <a16:creationId xmlns:a16="http://schemas.microsoft.com/office/drawing/2014/main" id="{CCE455D9-F9FE-1BFB-0321-1C2762EF82A7}"/>
              </a:ext>
            </a:extLst>
          </p:cNvPr>
          <p:cNvSpPr txBox="1"/>
          <p:nvPr/>
        </p:nvSpPr>
        <p:spPr>
          <a:xfrm>
            <a:off x="7860457" y="546559"/>
            <a:ext cx="2385211" cy="646331"/>
          </a:xfrm>
          <a:prstGeom prst="rect">
            <a:avLst/>
          </a:prstGeom>
          <a:noFill/>
        </p:spPr>
        <p:txBody>
          <a:bodyPr wrap="square" rtlCol="0">
            <a:spAutoFit/>
          </a:bodyPr>
          <a:lstStyle/>
          <a:p>
            <a:r>
              <a:rPr lang="en-US" sz="1800" dirty="0"/>
              <a:t>Total response </a:t>
            </a:r>
            <a:r>
              <a:rPr lang="en-US" sz="1800" i="1" dirty="0"/>
              <a:t>n </a:t>
            </a:r>
            <a:r>
              <a:rPr lang="en-US" sz="1800" dirty="0"/>
              <a:t>= 156  </a:t>
            </a:r>
          </a:p>
          <a:p>
            <a:r>
              <a:rPr lang="en-US" sz="1800" dirty="0"/>
              <a:t> Final sample </a:t>
            </a:r>
            <a:r>
              <a:rPr lang="en-US" sz="1800" i="1" dirty="0"/>
              <a:t>n</a:t>
            </a:r>
            <a:r>
              <a:rPr lang="en-US" sz="1800" dirty="0"/>
              <a:t> = 113</a:t>
            </a:r>
          </a:p>
        </p:txBody>
      </p:sp>
      <p:sp>
        <p:nvSpPr>
          <p:cNvPr id="3" name="Rectangle 2">
            <a:extLst>
              <a:ext uri="{FF2B5EF4-FFF2-40B4-BE49-F238E27FC236}">
                <a16:creationId xmlns:a16="http://schemas.microsoft.com/office/drawing/2014/main" id="{689CD1EA-43E4-324F-4A5E-B9EB1C7BC447}"/>
              </a:ext>
            </a:extLst>
          </p:cNvPr>
          <p:cNvSpPr/>
          <p:nvPr/>
        </p:nvSpPr>
        <p:spPr>
          <a:xfrm>
            <a:off x="7675077" y="530771"/>
            <a:ext cx="2573280" cy="75012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6496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1BE9B-CA52-0D46-9756-831C49994768}"/>
              </a:ext>
            </a:extLst>
          </p:cNvPr>
          <p:cNvSpPr>
            <a:spLocks noGrp="1"/>
          </p:cNvSpPr>
          <p:nvPr>
            <p:ph type="title"/>
          </p:nvPr>
        </p:nvSpPr>
        <p:spPr/>
        <p:txBody>
          <a:bodyPr/>
          <a:lstStyle/>
          <a:p>
            <a:r>
              <a:rPr lang="en-US" dirty="0"/>
              <a:t>Population &amp; Sampling</a:t>
            </a:r>
            <a:br>
              <a:rPr lang="en-US" dirty="0"/>
            </a:br>
            <a:endParaRPr lang="en-US" dirty="0"/>
          </a:p>
        </p:txBody>
      </p:sp>
      <p:sp>
        <p:nvSpPr>
          <p:cNvPr id="3" name="Content Placeholder 2">
            <a:extLst>
              <a:ext uri="{FF2B5EF4-FFF2-40B4-BE49-F238E27FC236}">
                <a16:creationId xmlns:a16="http://schemas.microsoft.com/office/drawing/2014/main" id="{989B48C1-C02D-024F-9D88-1823DF7BD18C}"/>
              </a:ext>
            </a:extLst>
          </p:cNvPr>
          <p:cNvSpPr>
            <a:spLocks noGrp="1"/>
          </p:cNvSpPr>
          <p:nvPr>
            <p:ph idx="1"/>
          </p:nvPr>
        </p:nvSpPr>
        <p:spPr>
          <a:xfrm>
            <a:off x="752582" y="1558042"/>
            <a:ext cx="10515600" cy="4289425"/>
          </a:xfrm>
        </p:spPr>
        <p:txBody>
          <a:bodyPr>
            <a:normAutofit lnSpcReduction="10000"/>
          </a:bodyPr>
          <a:lstStyle/>
          <a:p>
            <a:r>
              <a:rPr lang="en-US" b="1" dirty="0"/>
              <a:t>Academic Librarians were the target population</a:t>
            </a:r>
          </a:p>
          <a:p>
            <a:r>
              <a:rPr lang="en-US" b="1" dirty="0"/>
              <a:t>Five Listservs</a:t>
            </a:r>
            <a:endParaRPr lang="en-US" sz="2200" dirty="0"/>
          </a:p>
          <a:p>
            <a:pPr lvl="1"/>
            <a:r>
              <a:rPr lang="en-US" sz="2200" dirty="0"/>
              <a:t>ACRL Members, Instruction, and Framework Lists</a:t>
            </a:r>
          </a:p>
          <a:p>
            <a:pPr lvl="1"/>
            <a:r>
              <a:rPr lang="en-US" sz="2200" dirty="0"/>
              <a:t>ALA Members List</a:t>
            </a:r>
          </a:p>
          <a:p>
            <a:pPr lvl="1"/>
            <a:r>
              <a:rPr lang="en-US" sz="2200" dirty="0"/>
              <a:t>State University of New York Librarian Listserv (SUNY-LA) </a:t>
            </a:r>
          </a:p>
          <a:p>
            <a:r>
              <a:rPr lang="en-US" sz="2600" b="1" dirty="0"/>
              <a:t>Candidate Criteria for Interviews Informed via the Survey</a:t>
            </a:r>
          </a:p>
          <a:p>
            <a:pPr lvl="1"/>
            <a:r>
              <a:rPr lang="en-US" sz="2200" dirty="0"/>
              <a:t>Volunteer to be interviewed</a:t>
            </a:r>
          </a:p>
          <a:p>
            <a:pPr lvl="1"/>
            <a:r>
              <a:rPr lang="en-US" sz="2200" dirty="0"/>
              <a:t>Interest and commitment determined by the Social Issues Questionnaire (SIQ)*</a:t>
            </a:r>
          </a:p>
          <a:p>
            <a:pPr lvl="1"/>
            <a:r>
              <a:rPr lang="en-US" sz="2200" dirty="0"/>
              <a:t>Answers to Open-ended Questions (OeQs) regarding advocacy</a:t>
            </a:r>
          </a:p>
          <a:p>
            <a:pPr lvl="1"/>
            <a:r>
              <a:rPr lang="en-US" sz="2200" dirty="0"/>
              <a:t>24 volunteers for interview candidate pool</a:t>
            </a:r>
          </a:p>
          <a:p>
            <a:pPr lvl="1"/>
            <a:r>
              <a:rPr lang="en-US" sz="2200" dirty="0"/>
              <a:t>9 approached, 6 agreed</a:t>
            </a:r>
          </a:p>
          <a:p>
            <a:endParaRPr lang="en-US" sz="2600" b="1" dirty="0"/>
          </a:p>
          <a:p>
            <a:endParaRPr lang="en-US" b="1" dirty="0"/>
          </a:p>
          <a:p>
            <a:endParaRPr lang="en-US" b="1" dirty="0"/>
          </a:p>
          <a:p>
            <a:pPr lvl="2"/>
            <a:endParaRPr lang="en-US" sz="2200" dirty="0"/>
          </a:p>
          <a:p>
            <a:pPr marL="0" indent="0">
              <a:buNone/>
            </a:pPr>
            <a:endParaRPr lang="en-US" dirty="0"/>
          </a:p>
        </p:txBody>
      </p:sp>
      <p:pic>
        <p:nvPicPr>
          <p:cNvPr id="10" name="Picture 9">
            <a:extLst>
              <a:ext uri="{FF2B5EF4-FFF2-40B4-BE49-F238E27FC236}">
                <a16:creationId xmlns:a16="http://schemas.microsoft.com/office/drawing/2014/main" id="{97752E8A-1F13-CC40-A1CF-DB76E38491C5}"/>
              </a:ext>
            </a:extLst>
          </p:cNvPr>
          <p:cNvPicPr>
            <a:picLocks noChangeAspect="1"/>
          </p:cNvPicPr>
          <p:nvPr/>
        </p:nvPicPr>
        <p:blipFill>
          <a:blip r:embed="rId3"/>
          <a:stretch>
            <a:fillRect/>
          </a:stretch>
        </p:blipFill>
        <p:spPr>
          <a:xfrm>
            <a:off x="929640" y="1027906"/>
            <a:ext cx="4944218" cy="366941"/>
          </a:xfrm>
          <a:prstGeom prst="rect">
            <a:avLst/>
          </a:prstGeom>
        </p:spPr>
      </p:pic>
      <p:sp>
        <p:nvSpPr>
          <p:cNvPr id="4" name="TextBox 3">
            <a:extLst>
              <a:ext uri="{FF2B5EF4-FFF2-40B4-BE49-F238E27FC236}">
                <a16:creationId xmlns:a16="http://schemas.microsoft.com/office/drawing/2014/main" id="{7AEBB21F-F2A8-48E5-AD46-263F8049ED23}"/>
              </a:ext>
            </a:extLst>
          </p:cNvPr>
          <p:cNvSpPr txBox="1"/>
          <p:nvPr/>
        </p:nvSpPr>
        <p:spPr>
          <a:xfrm>
            <a:off x="1017142" y="5847467"/>
            <a:ext cx="9986480" cy="523220"/>
          </a:xfrm>
          <a:prstGeom prst="rect">
            <a:avLst/>
          </a:prstGeom>
          <a:noFill/>
        </p:spPr>
        <p:txBody>
          <a:bodyPr wrap="square" rtlCol="0">
            <a:spAutoFit/>
          </a:bodyPr>
          <a:lstStyle/>
          <a:p>
            <a:r>
              <a:rPr lang="en-US" sz="1400" dirty="0"/>
              <a:t>*Miller, M. J., </a:t>
            </a:r>
            <a:r>
              <a:rPr lang="en-US" sz="1400" dirty="0" err="1"/>
              <a:t>Sendrowitz</a:t>
            </a:r>
            <a:r>
              <a:rPr lang="en-US" sz="1400" dirty="0"/>
              <a:t>, K., </a:t>
            </a:r>
            <a:r>
              <a:rPr lang="en-US" sz="1400" dirty="0" err="1"/>
              <a:t>Connacher</a:t>
            </a:r>
            <a:r>
              <a:rPr lang="en-US" sz="1400" dirty="0"/>
              <a:t>, C., Blanco, S. </a:t>
            </a:r>
            <a:r>
              <a:rPr lang="en-US" sz="1400" dirty="0" err="1"/>
              <a:t>Muñiz</a:t>
            </a:r>
            <a:r>
              <a:rPr lang="en-US" sz="1400" dirty="0"/>
              <a:t> de la Peña, C, </a:t>
            </a:r>
            <a:r>
              <a:rPr lang="en-US" sz="1400" dirty="0" err="1"/>
              <a:t>Bernardi</a:t>
            </a:r>
            <a:r>
              <a:rPr lang="en-US" sz="1400" dirty="0"/>
              <a:t>, S., &amp; </a:t>
            </a:r>
            <a:r>
              <a:rPr lang="en-US" sz="1400" dirty="0" err="1"/>
              <a:t>Morere</a:t>
            </a:r>
            <a:r>
              <a:rPr lang="en-US" sz="1400" dirty="0"/>
              <a:t>, L. (2009). College students’ social justice interest and commitment: A social-cognitive perspective. </a:t>
            </a:r>
            <a:r>
              <a:rPr lang="en-US" sz="1400" i="1" dirty="0"/>
              <a:t>Journal of Counseling Psychology, 56</a:t>
            </a:r>
            <a:r>
              <a:rPr lang="en-US" sz="1400" dirty="0"/>
              <a:t>(4), 495–507. </a:t>
            </a:r>
          </a:p>
        </p:txBody>
      </p:sp>
    </p:spTree>
    <p:extLst>
      <p:ext uri="{BB962C8B-B14F-4D97-AF65-F5344CB8AC3E}">
        <p14:creationId xmlns:p14="http://schemas.microsoft.com/office/powerpoint/2010/main" val="2064218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25CAA-FF5A-524B-81FF-606958B8B73F}"/>
              </a:ext>
            </a:extLst>
          </p:cNvPr>
          <p:cNvSpPr>
            <a:spLocks noGrp="1"/>
          </p:cNvSpPr>
          <p:nvPr>
            <p:ph type="title"/>
          </p:nvPr>
        </p:nvSpPr>
        <p:spPr/>
        <p:txBody>
          <a:bodyPr/>
          <a:lstStyle/>
          <a:p>
            <a:r>
              <a:rPr lang="en-US" dirty="0"/>
              <a:t>A Mixed-Methods Approach</a:t>
            </a:r>
            <a:br>
              <a:rPr lang="en-US" dirty="0"/>
            </a:br>
            <a:endParaRPr lang="en-US" dirty="0"/>
          </a:p>
        </p:txBody>
      </p:sp>
      <p:sp>
        <p:nvSpPr>
          <p:cNvPr id="5" name="Content Placeholder 4">
            <a:extLst>
              <a:ext uri="{FF2B5EF4-FFF2-40B4-BE49-F238E27FC236}">
                <a16:creationId xmlns:a16="http://schemas.microsoft.com/office/drawing/2014/main" id="{D861A65B-FEE9-8BC6-AB33-870F123A0648}"/>
              </a:ext>
            </a:extLst>
          </p:cNvPr>
          <p:cNvSpPr>
            <a:spLocks noGrp="1"/>
          </p:cNvSpPr>
          <p:nvPr>
            <p:ph sz="half" idx="2"/>
          </p:nvPr>
        </p:nvSpPr>
        <p:spPr>
          <a:xfrm>
            <a:off x="1016792" y="1300859"/>
            <a:ext cx="10337008" cy="5034661"/>
          </a:xfrm>
        </p:spPr>
        <p:txBody>
          <a:bodyPr>
            <a:normAutofit/>
          </a:bodyPr>
          <a:lstStyle/>
          <a:p>
            <a:pPr marL="0" indent="0">
              <a:buNone/>
            </a:pPr>
            <a:r>
              <a:rPr lang="en-US" sz="2400" b="1" dirty="0"/>
              <a:t>Quantitative (Survey)</a:t>
            </a:r>
          </a:p>
          <a:p>
            <a:pPr lvl="1"/>
            <a:r>
              <a:rPr lang="en-US" dirty="0"/>
              <a:t>Librarian Profile Survey: 7 closed-ended questions</a:t>
            </a:r>
          </a:p>
          <a:p>
            <a:pPr lvl="1"/>
            <a:r>
              <a:rPr lang="en-US" dirty="0"/>
              <a:t>Personal Demographics: 5 closed-ended questions </a:t>
            </a:r>
          </a:p>
          <a:p>
            <a:pPr lvl="1"/>
            <a:r>
              <a:rPr lang="en-US" dirty="0"/>
              <a:t>Social Issues Questionnaire (SIQ): 5 part/52 questions</a:t>
            </a:r>
          </a:p>
          <a:p>
            <a:pPr lvl="1"/>
            <a:r>
              <a:rPr lang="en-US" dirty="0"/>
              <a:t>Advocacy: 2 closed-ended, 5 Open-ended Questions (OeQs)</a:t>
            </a:r>
          </a:p>
          <a:p>
            <a:pPr marL="0" indent="0">
              <a:buNone/>
            </a:pPr>
            <a:r>
              <a:rPr lang="en-US" sz="2400" b="1" dirty="0"/>
              <a:t>Qualitative (Interviews)</a:t>
            </a:r>
          </a:p>
          <a:p>
            <a:pPr lvl="1"/>
            <a:r>
              <a:rPr lang="en-US" dirty="0"/>
              <a:t>Social Justice Ally (SJA) Narratives</a:t>
            </a:r>
          </a:p>
          <a:p>
            <a:pPr lvl="1"/>
            <a:r>
              <a:rPr lang="en-US" dirty="0"/>
              <a:t>Overarching Themes</a:t>
            </a:r>
          </a:p>
          <a:p>
            <a:pPr marL="0" indent="0">
              <a:buNone/>
            </a:pPr>
            <a:r>
              <a:rPr lang="en-US" sz="2400" b="1" dirty="0"/>
              <a:t>Integrative (Overlap)</a:t>
            </a:r>
          </a:p>
          <a:p>
            <a:pPr lvl="1"/>
            <a:r>
              <a:rPr lang="en-US" dirty="0"/>
              <a:t>Mixed assessment between OeQs and those Interviewed</a:t>
            </a:r>
          </a:p>
          <a:p>
            <a:pPr lvl="1"/>
            <a:r>
              <a:rPr lang="en-US" dirty="0"/>
              <a:t>Overlap analysis between SJAs and Librarian Advocates</a:t>
            </a:r>
          </a:p>
          <a:p>
            <a:pPr lvl="1"/>
            <a:r>
              <a:rPr lang="en-US" dirty="0"/>
              <a:t>Informed overall Implications for Practice</a:t>
            </a:r>
          </a:p>
        </p:txBody>
      </p:sp>
      <p:pic>
        <p:nvPicPr>
          <p:cNvPr id="4" name="Picture 3">
            <a:extLst>
              <a:ext uri="{FF2B5EF4-FFF2-40B4-BE49-F238E27FC236}">
                <a16:creationId xmlns:a16="http://schemas.microsoft.com/office/drawing/2014/main" id="{69E440AD-CF13-B64B-818D-3D57ED53A1B7}"/>
              </a:ext>
            </a:extLst>
          </p:cNvPr>
          <p:cNvPicPr>
            <a:picLocks noChangeAspect="1"/>
          </p:cNvPicPr>
          <p:nvPr/>
        </p:nvPicPr>
        <p:blipFill>
          <a:blip r:embed="rId3"/>
          <a:stretch>
            <a:fillRect/>
          </a:stretch>
        </p:blipFill>
        <p:spPr>
          <a:xfrm>
            <a:off x="838200" y="1027906"/>
            <a:ext cx="6136280" cy="216684"/>
          </a:xfrm>
          <a:prstGeom prst="rect">
            <a:avLst/>
          </a:prstGeom>
        </p:spPr>
      </p:pic>
      <p:sp>
        <p:nvSpPr>
          <p:cNvPr id="10" name="Text Placeholder 4">
            <a:extLst>
              <a:ext uri="{FF2B5EF4-FFF2-40B4-BE49-F238E27FC236}">
                <a16:creationId xmlns:a16="http://schemas.microsoft.com/office/drawing/2014/main" id="{8A1C41D8-B0EB-41B3-69AD-3078A14B6C8E}"/>
              </a:ext>
            </a:extLst>
          </p:cNvPr>
          <p:cNvSpPr txBox="1">
            <a:spLocks/>
          </p:cNvSpPr>
          <p:nvPr/>
        </p:nvSpPr>
        <p:spPr>
          <a:xfrm>
            <a:off x="6636026" y="1518845"/>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endParaRPr lang="en-US" dirty="0"/>
          </a:p>
        </p:txBody>
      </p:sp>
    </p:spTree>
    <p:extLst>
      <p:ext uri="{BB962C8B-B14F-4D97-AF65-F5344CB8AC3E}">
        <p14:creationId xmlns:p14="http://schemas.microsoft.com/office/powerpoint/2010/main" val="326026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4693D3-8645-63D1-26B2-BE54B6E62DE5}"/>
              </a:ext>
            </a:extLst>
          </p:cNvPr>
          <p:cNvSpPr>
            <a:spLocks noGrp="1"/>
          </p:cNvSpPr>
          <p:nvPr>
            <p:ph type="title"/>
          </p:nvPr>
        </p:nvSpPr>
        <p:spPr>
          <a:xfrm>
            <a:off x="647057" y="327068"/>
            <a:ext cx="10515600" cy="1325563"/>
          </a:xfrm>
        </p:spPr>
        <p:txBody>
          <a:bodyPr>
            <a:normAutofit fontScale="90000"/>
          </a:bodyPr>
          <a:lstStyle/>
          <a:p>
            <a:r>
              <a:rPr lang="en-US" dirty="0"/>
              <a:t>Quantitative Results: Professional Demographics</a:t>
            </a:r>
            <a:br>
              <a:rPr lang="en-US" dirty="0"/>
            </a:br>
            <a:endParaRPr lang="en-US" dirty="0"/>
          </a:p>
        </p:txBody>
      </p:sp>
      <p:sp>
        <p:nvSpPr>
          <p:cNvPr id="5" name="Content Placeholder 4">
            <a:extLst>
              <a:ext uri="{FF2B5EF4-FFF2-40B4-BE49-F238E27FC236}">
                <a16:creationId xmlns:a16="http://schemas.microsoft.com/office/drawing/2014/main" id="{8511DDB0-CDB3-6C84-58FC-AF691FCC140B}"/>
              </a:ext>
            </a:extLst>
          </p:cNvPr>
          <p:cNvSpPr>
            <a:spLocks noGrp="1"/>
          </p:cNvSpPr>
          <p:nvPr>
            <p:ph idx="1"/>
          </p:nvPr>
        </p:nvSpPr>
        <p:spPr>
          <a:xfrm>
            <a:off x="355058" y="1690688"/>
            <a:ext cx="10515600" cy="4351338"/>
          </a:xfrm>
        </p:spPr>
        <p:txBody>
          <a:bodyPr/>
          <a:lstStyle/>
          <a:p>
            <a:endParaRPr lang="en-US" dirty="0"/>
          </a:p>
          <a:p>
            <a:endParaRPr lang="en-US" dirty="0"/>
          </a:p>
          <a:p>
            <a:endParaRPr lang="en-US" dirty="0"/>
          </a:p>
          <a:p>
            <a:pPr marL="0" indent="0">
              <a:buNone/>
            </a:pPr>
            <a:endParaRPr lang="en-US" dirty="0"/>
          </a:p>
        </p:txBody>
      </p:sp>
      <p:pic>
        <p:nvPicPr>
          <p:cNvPr id="6" name="Picture 5">
            <a:extLst>
              <a:ext uri="{FF2B5EF4-FFF2-40B4-BE49-F238E27FC236}">
                <a16:creationId xmlns:a16="http://schemas.microsoft.com/office/drawing/2014/main" id="{C501B349-C1CC-9108-36A8-CB344A413BFA}"/>
              </a:ext>
            </a:extLst>
          </p:cNvPr>
          <p:cNvPicPr>
            <a:picLocks noChangeAspect="1"/>
          </p:cNvPicPr>
          <p:nvPr/>
        </p:nvPicPr>
        <p:blipFill>
          <a:blip r:embed="rId3"/>
          <a:stretch>
            <a:fillRect/>
          </a:stretch>
        </p:blipFill>
        <p:spPr>
          <a:xfrm>
            <a:off x="685054" y="948417"/>
            <a:ext cx="10280738" cy="299621"/>
          </a:xfrm>
          <a:prstGeom prst="rect">
            <a:avLst/>
          </a:prstGeom>
        </p:spPr>
      </p:pic>
      <p:sp>
        <p:nvSpPr>
          <p:cNvPr id="15" name="Rectangle 10">
            <a:extLst>
              <a:ext uri="{FF2B5EF4-FFF2-40B4-BE49-F238E27FC236}">
                <a16:creationId xmlns:a16="http://schemas.microsoft.com/office/drawing/2014/main" id="{C065B32E-D68A-D06E-4EDC-42FB3D28959C}"/>
              </a:ext>
            </a:extLst>
          </p:cNvPr>
          <p:cNvSpPr>
            <a:spLocks noChangeArrowheads="1"/>
          </p:cNvSpPr>
          <p:nvPr/>
        </p:nvSpPr>
        <p:spPr bwMode="auto">
          <a:xfrm>
            <a:off x="1498059" y="4596489"/>
            <a:ext cx="168812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TextBox 18">
            <a:extLst>
              <a:ext uri="{FF2B5EF4-FFF2-40B4-BE49-F238E27FC236}">
                <a16:creationId xmlns:a16="http://schemas.microsoft.com/office/drawing/2014/main" id="{436C22D7-58D7-B4A0-8E64-C1C75C0FBE2F}"/>
              </a:ext>
            </a:extLst>
          </p:cNvPr>
          <p:cNvSpPr txBox="1"/>
          <p:nvPr/>
        </p:nvSpPr>
        <p:spPr>
          <a:xfrm>
            <a:off x="924040" y="1283067"/>
            <a:ext cx="4901383" cy="954107"/>
          </a:xfrm>
          <a:prstGeom prst="rect">
            <a:avLst/>
          </a:prstGeom>
          <a:noFill/>
        </p:spPr>
        <p:txBody>
          <a:bodyPr wrap="square" rtlCol="0">
            <a:spAutoFit/>
          </a:bodyPr>
          <a:lstStyle/>
          <a:p>
            <a:endParaRPr lang="en-US" sz="2000" dirty="0"/>
          </a:p>
          <a:p>
            <a:endParaRPr lang="en-US" dirty="0"/>
          </a:p>
          <a:p>
            <a:endParaRPr lang="en-US" dirty="0"/>
          </a:p>
        </p:txBody>
      </p:sp>
      <p:pic>
        <p:nvPicPr>
          <p:cNvPr id="25" name="Picture 24">
            <a:extLst>
              <a:ext uri="{FF2B5EF4-FFF2-40B4-BE49-F238E27FC236}">
                <a16:creationId xmlns:a16="http://schemas.microsoft.com/office/drawing/2014/main" id="{685D267C-07C6-31D4-A581-AE0EB45FC6B5}"/>
              </a:ext>
            </a:extLst>
          </p:cNvPr>
          <p:cNvPicPr>
            <a:picLocks noChangeAspect="1"/>
          </p:cNvPicPr>
          <p:nvPr/>
        </p:nvPicPr>
        <p:blipFill>
          <a:blip r:embed="rId4"/>
          <a:stretch>
            <a:fillRect/>
          </a:stretch>
        </p:blipFill>
        <p:spPr>
          <a:xfrm>
            <a:off x="1321342" y="1511918"/>
            <a:ext cx="8551321" cy="4708877"/>
          </a:xfrm>
          <a:prstGeom prst="rect">
            <a:avLst/>
          </a:prstGeom>
        </p:spPr>
      </p:pic>
      <p:sp>
        <p:nvSpPr>
          <p:cNvPr id="2" name="Oval 1">
            <a:extLst>
              <a:ext uri="{FF2B5EF4-FFF2-40B4-BE49-F238E27FC236}">
                <a16:creationId xmlns:a16="http://schemas.microsoft.com/office/drawing/2014/main" id="{177DA3D0-6C64-D16C-0B73-ACD030C5EB43}"/>
              </a:ext>
            </a:extLst>
          </p:cNvPr>
          <p:cNvSpPr/>
          <p:nvPr/>
        </p:nvSpPr>
        <p:spPr>
          <a:xfrm>
            <a:off x="7141323" y="2698595"/>
            <a:ext cx="655608" cy="406635"/>
          </a:xfrm>
          <a:prstGeom prst="ellipse">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Oval 8">
            <a:extLst>
              <a:ext uri="{FF2B5EF4-FFF2-40B4-BE49-F238E27FC236}">
                <a16:creationId xmlns:a16="http://schemas.microsoft.com/office/drawing/2014/main" id="{4DE81EDD-D8C7-4EC9-5CC5-9C9F3C9E87C6}"/>
              </a:ext>
            </a:extLst>
          </p:cNvPr>
          <p:cNvSpPr/>
          <p:nvPr/>
        </p:nvSpPr>
        <p:spPr>
          <a:xfrm>
            <a:off x="8564962" y="4095407"/>
            <a:ext cx="655608" cy="463025"/>
          </a:xfrm>
          <a:prstGeom prst="ellipse">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Oval 9">
            <a:extLst>
              <a:ext uri="{FF2B5EF4-FFF2-40B4-BE49-F238E27FC236}">
                <a16:creationId xmlns:a16="http://schemas.microsoft.com/office/drawing/2014/main" id="{1A2F1384-E199-1E75-1AC0-4BA15D4FAE93}"/>
              </a:ext>
            </a:extLst>
          </p:cNvPr>
          <p:cNvSpPr/>
          <p:nvPr/>
        </p:nvSpPr>
        <p:spPr>
          <a:xfrm>
            <a:off x="8564962" y="5294623"/>
            <a:ext cx="655608" cy="412846"/>
          </a:xfrm>
          <a:prstGeom prst="ellipse">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40198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4693D3-8645-63D1-26B2-BE54B6E62DE5}"/>
              </a:ext>
            </a:extLst>
          </p:cNvPr>
          <p:cNvSpPr>
            <a:spLocks noGrp="1"/>
          </p:cNvSpPr>
          <p:nvPr>
            <p:ph type="title"/>
          </p:nvPr>
        </p:nvSpPr>
        <p:spPr/>
        <p:txBody>
          <a:bodyPr/>
          <a:lstStyle/>
          <a:p>
            <a:r>
              <a:rPr lang="en-US" sz="4000" dirty="0"/>
              <a:t>Quantitative Results: Personal Demographics</a:t>
            </a:r>
            <a:br>
              <a:rPr lang="en-US" dirty="0"/>
            </a:br>
            <a:endParaRPr lang="en-US" dirty="0"/>
          </a:p>
        </p:txBody>
      </p:sp>
      <p:sp>
        <p:nvSpPr>
          <p:cNvPr id="5" name="Content Placeholder 4">
            <a:extLst>
              <a:ext uri="{FF2B5EF4-FFF2-40B4-BE49-F238E27FC236}">
                <a16:creationId xmlns:a16="http://schemas.microsoft.com/office/drawing/2014/main" id="{8511DDB0-CDB3-6C84-58FC-AF691FCC140B}"/>
              </a:ext>
            </a:extLst>
          </p:cNvPr>
          <p:cNvSpPr>
            <a:spLocks noGrp="1"/>
          </p:cNvSpPr>
          <p:nvPr>
            <p:ph idx="1"/>
          </p:nvPr>
        </p:nvSpPr>
        <p:spPr>
          <a:xfrm>
            <a:off x="334948" y="5277761"/>
            <a:ext cx="10515600" cy="4351338"/>
          </a:xfrm>
        </p:spPr>
        <p:txBody>
          <a:bodyPr/>
          <a:lstStyle/>
          <a:p>
            <a:endParaRPr lang="en-US" dirty="0"/>
          </a:p>
          <a:p>
            <a:endParaRPr lang="en-US" dirty="0"/>
          </a:p>
          <a:p>
            <a:endParaRPr lang="en-US" dirty="0"/>
          </a:p>
          <a:p>
            <a:pPr marL="0" indent="0">
              <a:buNone/>
            </a:pPr>
            <a:endParaRPr lang="en-US" dirty="0"/>
          </a:p>
        </p:txBody>
      </p:sp>
      <p:sp>
        <p:nvSpPr>
          <p:cNvPr id="15" name="Rectangle 10">
            <a:extLst>
              <a:ext uri="{FF2B5EF4-FFF2-40B4-BE49-F238E27FC236}">
                <a16:creationId xmlns:a16="http://schemas.microsoft.com/office/drawing/2014/main" id="{C065B32E-D68A-D06E-4EDC-42FB3D28959C}"/>
              </a:ext>
            </a:extLst>
          </p:cNvPr>
          <p:cNvSpPr>
            <a:spLocks noChangeArrowheads="1"/>
          </p:cNvSpPr>
          <p:nvPr/>
        </p:nvSpPr>
        <p:spPr bwMode="auto">
          <a:xfrm>
            <a:off x="1498059" y="4647102"/>
            <a:ext cx="168812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TextBox 16">
            <a:extLst>
              <a:ext uri="{FF2B5EF4-FFF2-40B4-BE49-F238E27FC236}">
                <a16:creationId xmlns:a16="http://schemas.microsoft.com/office/drawing/2014/main" id="{DEA0FA00-6F35-76E5-0DB6-EC82C29A3C08}"/>
              </a:ext>
            </a:extLst>
          </p:cNvPr>
          <p:cNvSpPr txBox="1"/>
          <p:nvPr/>
        </p:nvSpPr>
        <p:spPr>
          <a:xfrm>
            <a:off x="423293" y="5217042"/>
            <a:ext cx="4861234" cy="1938992"/>
          </a:xfrm>
          <a:prstGeom prst="rect">
            <a:avLst/>
          </a:prstGeom>
          <a:noFill/>
        </p:spPr>
        <p:txBody>
          <a:bodyPr wrap="square" rtlCol="0">
            <a:spAutoFit/>
          </a:bodyPr>
          <a:lstStyle/>
          <a:p>
            <a:r>
              <a:rPr lang="en-US" sz="2000" b="1" dirty="0"/>
              <a:t>Personal Demographics Summary:</a:t>
            </a:r>
            <a:endParaRPr lang="en-US" sz="2000" dirty="0"/>
          </a:p>
          <a:p>
            <a:pPr marL="285750" indent="-285750">
              <a:buFont typeface="Arial" panose="020B0604020202020204" pitchFamily="34" charset="0"/>
              <a:buChar char="•"/>
            </a:pPr>
            <a:r>
              <a:rPr lang="en-US" dirty="0"/>
              <a:t>Birth Country: 99% U.S.</a:t>
            </a:r>
          </a:p>
          <a:p>
            <a:pPr marL="285750" indent="-285750">
              <a:buFont typeface="Arial" panose="020B0604020202020204" pitchFamily="34" charset="0"/>
              <a:buChar char="•"/>
            </a:pPr>
            <a:r>
              <a:rPr lang="en-US" dirty="0"/>
              <a:t>First Language: 92% English (U.S.)</a:t>
            </a:r>
          </a:p>
          <a:p>
            <a:pPr marL="285750" indent="-285750">
              <a:buFont typeface="Arial" panose="020B0604020202020204" pitchFamily="34" charset="0"/>
              <a:buChar char="•"/>
            </a:pPr>
            <a:r>
              <a:rPr lang="en-US" dirty="0"/>
              <a:t>Gender: 83% Female; 12% Male; 4% Other</a:t>
            </a:r>
          </a:p>
          <a:p>
            <a:endParaRPr lang="en-US" sz="2800" dirty="0"/>
          </a:p>
          <a:p>
            <a:endParaRPr lang="en-US" dirty="0"/>
          </a:p>
        </p:txBody>
      </p:sp>
      <p:graphicFrame>
        <p:nvGraphicFramePr>
          <p:cNvPr id="7" name="Chart 6">
            <a:extLst>
              <a:ext uri="{FF2B5EF4-FFF2-40B4-BE49-F238E27FC236}">
                <a16:creationId xmlns:a16="http://schemas.microsoft.com/office/drawing/2014/main" id="{25AC0A7B-F423-B552-BDB7-CBE57CE51651}"/>
              </a:ext>
            </a:extLst>
          </p:cNvPr>
          <p:cNvGraphicFramePr>
            <a:graphicFrameLocks/>
          </p:cNvGraphicFramePr>
          <p:nvPr>
            <p:extLst>
              <p:ext uri="{D42A27DB-BD31-4B8C-83A1-F6EECF244321}">
                <p14:modId xmlns:p14="http://schemas.microsoft.com/office/powerpoint/2010/main" val="1212455756"/>
              </p:ext>
            </p:extLst>
          </p:nvPr>
        </p:nvGraphicFramePr>
        <p:xfrm>
          <a:off x="446372" y="1412131"/>
          <a:ext cx="5202088" cy="36276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E122F152-AD7C-DABE-4B25-7E00B25BF1C0}"/>
              </a:ext>
            </a:extLst>
          </p:cNvPr>
          <p:cNvGraphicFramePr>
            <a:graphicFrameLocks/>
          </p:cNvGraphicFramePr>
          <p:nvPr>
            <p:extLst>
              <p:ext uri="{D42A27DB-BD31-4B8C-83A1-F6EECF244321}">
                <p14:modId xmlns:p14="http://schemas.microsoft.com/office/powerpoint/2010/main" val="1866122345"/>
              </p:ext>
            </p:extLst>
          </p:nvPr>
        </p:nvGraphicFramePr>
        <p:xfrm>
          <a:off x="6040288" y="1431910"/>
          <a:ext cx="5202088" cy="3620126"/>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8">
            <a:extLst>
              <a:ext uri="{FF2B5EF4-FFF2-40B4-BE49-F238E27FC236}">
                <a16:creationId xmlns:a16="http://schemas.microsoft.com/office/drawing/2014/main" id="{188F3ED0-AA45-9E7E-745A-AA213034AC49}"/>
              </a:ext>
            </a:extLst>
          </p:cNvPr>
          <p:cNvPicPr>
            <a:picLocks noChangeAspect="1"/>
          </p:cNvPicPr>
          <p:nvPr/>
        </p:nvPicPr>
        <p:blipFill>
          <a:blip r:embed="rId5"/>
          <a:stretch>
            <a:fillRect/>
          </a:stretch>
        </p:blipFill>
        <p:spPr>
          <a:xfrm>
            <a:off x="920662" y="1083733"/>
            <a:ext cx="9417138" cy="354942"/>
          </a:xfrm>
          <a:prstGeom prst="rect">
            <a:avLst/>
          </a:prstGeom>
        </p:spPr>
      </p:pic>
      <p:sp>
        <p:nvSpPr>
          <p:cNvPr id="3" name="Oval 2">
            <a:extLst>
              <a:ext uri="{FF2B5EF4-FFF2-40B4-BE49-F238E27FC236}">
                <a16:creationId xmlns:a16="http://schemas.microsoft.com/office/drawing/2014/main" id="{E1AF9994-6FB8-F45B-8B8A-CA7D0D1601EF}"/>
              </a:ext>
            </a:extLst>
          </p:cNvPr>
          <p:cNvSpPr/>
          <p:nvPr/>
        </p:nvSpPr>
        <p:spPr>
          <a:xfrm>
            <a:off x="9407955" y="3780847"/>
            <a:ext cx="1442593" cy="350103"/>
          </a:xfrm>
          <a:prstGeom prst="ellipse">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9B7F4245-AB0F-A684-DF38-3F8C04E9038B}"/>
              </a:ext>
            </a:extLst>
          </p:cNvPr>
          <p:cNvSpPr txBox="1"/>
          <p:nvPr/>
        </p:nvSpPr>
        <p:spPr>
          <a:xfrm>
            <a:off x="2019477" y="3569601"/>
            <a:ext cx="712519" cy="369332"/>
          </a:xfrm>
          <a:prstGeom prst="rect">
            <a:avLst/>
          </a:prstGeom>
          <a:noFill/>
        </p:spPr>
        <p:txBody>
          <a:bodyPr wrap="square" rtlCol="0">
            <a:spAutoFit/>
          </a:bodyPr>
          <a:lstStyle/>
          <a:p>
            <a:r>
              <a:rPr lang="en-US" dirty="0"/>
              <a:t>83%</a:t>
            </a:r>
          </a:p>
        </p:txBody>
      </p:sp>
      <p:sp>
        <p:nvSpPr>
          <p:cNvPr id="10" name="TextBox 9">
            <a:extLst>
              <a:ext uri="{FF2B5EF4-FFF2-40B4-BE49-F238E27FC236}">
                <a16:creationId xmlns:a16="http://schemas.microsoft.com/office/drawing/2014/main" id="{CAF09934-9089-6D57-1507-EF6CC84E7766}"/>
              </a:ext>
            </a:extLst>
          </p:cNvPr>
          <p:cNvSpPr txBox="1"/>
          <p:nvPr/>
        </p:nvSpPr>
        <p:spPr>
          <a:xfrm>
            <a:off x="7588333" y="3623284"/>
            <a:ext cx="629392" cy="369332"/>
          </a:xfrm>
          <a:prstGeom prst="rect">
            <a:avLst/>
          </a:prstGeom>
          <a:noFill/>
        </p:spPr>
        <p:txBody>
          <a:bodyPr wrap="square" rtlCol="0">
            <a:spAutoFit/>
          </a:bodyPr>
          <a:lstStyle/>
          <a:p>
            <a:r>
              <a:rPr lang="en-US" dirty="0"/>
              <a:t>80%</a:t>
            </a:r>
          </a:p>
        </p:txBody>
      </p:sp>
      <p:sp>
        <p:nvSpPr>
          <p:cNvPr id="11" name="Oval 10">
            <a:extLst>
              <a:ext uri="{FF2B5EF4-FFF2-40B4-BE49-F238E27FC236}">
                <a16:creationId xmlns:a16="http://schemas.microsoft.com/office/drawing/2014/main" id="{70B7B073-7F3C-D4C3-CC07-F5245A993A7D}"/>
              </a:ext>
            </a:extLst>
          </p:cNvPr>
          <p:cNvSpPr/>
          <p:nvPr/>
        </p:nvSpPr>
        <p:spPr>
          <a:xfrm>
            <a:off x="9857678" y="5481107"/>
            <a:ext cx="992870" cy="887313"/>
          </a:xfrm>
          <a:prstGeom prst="ellipse">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088BBE34-7D5D-50A6-3EB6-024BC9C6B588}"/>
              </a:ext>
            </a:extLst>
          </p:cNvPr>
          <p:cNvSpPr txBox="1"/>
          <p:nvPr/>
        </p:nvSpPr>
        <p:spPr>
          <a:xfrm>
            <a:off x="2375736" y="2214191"/>
            <a:ext cx="600075" cy="369332"/>
          </a:xfrm>
          <a:prstGeom prst="rect">
            <a:avLst/>
          </a:prstGeom>
          <a:noFill/>
        </p:spPr>
        <p:txBody>
          <a:bodyPr wrap="square" rtlCol="0">
            <a:spAutoFit/>
          </a:bodyPr>
          <a:lstStyle/>
          <a:p>
            <a:r>
              <a:rPr lang="en-US" dirty="0">
                <a:solidFill>
                  <a:schemeClr val="bg1"/>
                </a:solidFill>
              </a:rPr>
              <a:t>12%</a:t>
            </a:r>
          </a:p>
        </p:txBody>
      </p:sp>
      <p:sp>
        <p:nvSpPr>
          <p:cNvPr id="12" name="TextBox 11">
            <a:extLst>
              <a:ext uri="{FF2B5EF4-FFF2-40B4-BE49-F238E27FC236}">
                <a16:creationId xmlns:a16="http://schemas.microsoft.com/office/drawing/2014/main" id="{8CFCAAA6-756F-2FDB-F69F-8F4DB3D52167}"/>
              </a:ext>
            </a:extLst>
          </p:cNvPr>
          <p:cNvSpPr txBox="1"/>
          <p:nvPr/>
        </p:nvSpPr>
        <p:spPr>
          <a:xfrm>
            <a:off x="1758768" y="1566741"/>
            <a:ext cx="521418" cy="369332"/>
          </a:xfrm>
          <a:prstGeom prst="rect">
            <a:avLst/>
          </a:prstGeom>
          <a:noFill/>
        </p:spPr>
        <p:txBody>
          <a:bodyPr wrap="square" rtlCol="0">
            <a:spAutoFit/>
          </a:bodyPr>
          <a:lstStyle/>
          <a:p>
            <a:r>
              <a:rPr lang="en-US" dirty="0"/>
              <a:t>4%</a:t>
            </a:r>
          </a:p>
        </p:txBody>
      </p:sp>
      <p:sp>
        <p:nvSpPr>
          <p:cNvPr id="13" name="TextBox 12">
            <a:extLst>
              <a:ext uri="{FF2B5EF4-FFF2-40B4-BE49-F238E27FC236}">
                <a16:creationId xmlns:a16="http://schemas.microsoft.com/office/drawing/2014/main" id="{66EBAABE-7A89-5F03-5DEF-59A973928CE8}"/>
              </a:ext>
            </a:extLst>
          </p:cNvPr>
          <p:cNvSpPr txBox="1"/>
          <p:nvPr/>
        </p:nvSpPr>
        <p:spPr>
          <a:xfrm>
            <a:off x="9407955" y="4477931"/>
            <a:ext cx="2179208" cy="738664"/>
          </a:xfrm>
          <a:prstGeom prst="rect">
            <a:avLst/>
          </a:prstGeom>
          <a:noFill/>
        </p:spPr>
        <p:txBody>
          <a:bodyPr wrap="square" rtlCol="0">
            <a:spAutoFit/>
          </a:bodyPr>
          <a:lstStyle/>
          <a:p>
            <a:r>
              <a:rPr lang="en-US" sz="1200" dirty="0"/>
              <a:t>5% each: Black, Hispanic, Multi-racial, and All Other Categories</a:t>
            </a:r>
          </a:p>
          <a:p>
            <a:endParaRPr lang="en-US" dirty="0"/>
          </a:p>
        </p:txBody>
      </p:sp>
      <p:graphicFrame>
        <p:nvGraphicFramePr>
          <p:cNvPr id="18" name="Object 17">
            <a:extLst>
              <a:ext uri="{FF2B5EF4-FFF2-40B4-BE49-F238E27FC236}">
                <a16:creationId xmlns:a16="http://schemas.microsoft.com/office/drawing/2014/main" id="{AEC6014A-3A1C-DE3F-6885-A95D5721F12A}"/>
              </a:ext>
            </a:extLst>
          </p:cNvPr>
          <p:cNvGraphicFramePr>
            <a:graphicFrameLocks noChangeAspect="1"/>
          </p:cNvGraphicFramePr>
          <p:nvPr>
            <p:extLst>
              <p:ext uri="{D42A27DB-BD31-4B8C-83A1-F6EECF244321}">
                <p14:modId xmlns:p14="http://schemas.microsoft.com/office/powerpoint/2010/main" val="1677606170"/>
              </p:ext>
            </p:extLst>
          </p:nvPr>
        </p:nvGraphicFramePr>
        <p:xfrm>
          <a:off x="5372872" y="5546515"/>
          <a:ext cx="6286500" cy="660400"/>
        </p:xfrm>
        <a:graphic>
          <a:graphicData uri="http://schemas.openxmlformats.org/presentationml/2006/ole">
            <mc:AlternateContent xmlns:mc="http://schemas.openxmlformats.org/markup-compatibility/2006">
              <mc:Choice xmlns:v="urn:schemas-microsoft-com:vml" Requires="v">
                <p:oleObj name="Worksheet" r:id="rId6" imgW="6286500" imgH="660400" progId="Excel.Sheet.12">
                  <p:embed/>
                </p:oleObj>
              </mc:Choice>
              <mc:Fallback>
                <p:oleObj name="Worksheet" r:id="rId6" imgW="6286500" imgH="660400" progId="Excel.Sheet.12">
                  <p:embed/>
                  <p:pic>
                    <p:nvPicPr>
                      <p:cNvPr id="18" name="Object 17">
                        <a:extLst>
                          <a:ext uri="{FF2B5EF4-FFF2-40B4-BE49-F238E27FC236}">
                            <a16:creationId xmlns:a16="http://schemas.microsoft.com/office/drawing/2014/main" id="{AEC6014A-3A1C-DE3F-6885-A95D5721F12A}"/>
                          </a:ext>
                        </a:extLst>
                      </p:cNvPr>
                      <p:cNvPicPr/>
                      <p:nvPr/>
                    </p:nvPicPr>
                    <p:blipFill>
                      <a:blip r:embed="rId7"/>
                      <a:stretch>
                        <a:fillRect/>
                      </a:stretch>
                    </p:blipFill>
                    <p:spPr>
                      <a:xfrm>
                        <a:off x="5372872" y="5546515"/>
                        <a:ext cx="6286500" cy="660400"/>
                      </a:xfrm>
                      <a:prstGeom prst="rect">
                        <a:avLst/>
                      </a:prstGeom>
                    </p:spPr>
                  </p:pic>
                </p:oleObj>
              </mc:Fallback>
            </mc:AlternateContent>
          </a:graphicData>
        </a:graphic>
      </p:graphicFrame>
      <p:sp>
        <p:nvSpPr>
          <p:cNvPr id="20" name="Oval 19">
            <a:extLst>
              <a:ext uri="{FF2B5EF4-FFF2-40B4-BE49-F238E27FC236}">
                <a16:creationId xmlns:a16="http://schemas.microsoft.com/office/drawing/2014/main" id="{D9B1FFD9-2E07-0AF5-B79F-E8158DA2D67B}"/>
              </a:ext>
            </a:extLst>
          </p:cNvPr>
          <p:cNvSpPr/>
          <p:nvPr/>
        </p:nvSpPr>
        <p:spPr>
          <a:xfrm>
            <a:off x="3814039" y="3049495"/>
            <a:ext cx="1260089" cy="243974"/>
          </a:xfrm>
          <a:prstGeom prst="ellipse">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677704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12835</TotalTime>
  <Words>4125</Words>
  <Application>Microsoft Office PowerPoint</Application>
  <PresentationFormat>Widescreen</PresentationFormat>
  <Paragraphs>389</Paragraphs>
  <Slides>43</Slides>
  <Notes>43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52" baseType="lpstr">
      <vt:lpstr>Arial</vt:lpstr>
      <vt:lpstr>Calibri</vt:lpstr>
      <vt:lpstr>Calibri Light</vt:lpstr>
      <vt:lpstr>Lato</vt:lpstr>
      <vt:lpstr>Open Sans</vt:lpstr>
      <vt:lpstr>Times New Roman</vt:lpstr>
      <vt:lpstr>Office Theme</vt:lpstr>
      <vt:lpstr>Worksheet</vt:lpstr>
      <vt:lpstr>Document</vt:lpstr>
      <vt:lpstr>Academic Librarians’ Opinions on  Social Justice Advocacy </vt:lpstr>
      <vt:lpstr>Problem Statement (why I did it)</vt:lpstr>
      <vt:lpstr>Purpose of the Study </vt:lpstr>
      <vt:lpstr>Background </vt:lpstr>
      <vt:lpstr>Timeline </vt:lpstr>
      <vt:lpstr>Population &amp; Sampling </vt:lpstr>
      <vt:lpstr>A Mixed-Methods Approach </vt:lpstr>
      <vt:lpstr>Quantitative Results: Professional Demographics </vt:lpstr>
      <vt:lpstr>Quantitative Results: Personal Demographics </vt:lpstr>
      <vt:lpstr>Quantitative Results: Institutional Demographics</vt:lpstr>
      <vt:lpstr>Quantitative Results: Advocacy </vt:lpstr>
      <vt:lpstr>Quantitative Results: Statistical Analysis </vt:lpstr>
      <vt:lpstr>Quantitative Results: Statistical Analysis </vt:lpstr>
      <vt:lpstr>Open-ended Questions (OeQs) </vt:lpstr>
      <vt:lpstr>Advocacy Classification Scheme </vt:lpstr>
      <vt:lpstr>Open-ended Question (OeQ) Results: Question 1 </vt:lpstr>
      <vt:lpstr>OeQ Results: Question 2 </vt:lpstr>
      <vt:lpstr>OeQ Results: Question 3 </vt:lpstr>
      <vt:lpstr>OeQ Results: Question 4 </vt:lpstr>
      <vt:lpstr>Qualitative Results: Six SJA Narratives </vt:lpstr>
      <vt:lpstr>Qualitative SJA Results </vt:lpstr>
      <vt:lpstr>Qualitative SJA Results </vt:lpstr>
      <vt:lpstr>Qualitative SJA Results </vt:lpstr>
      <vt:lpstr>Qualitative SJA Results </vt:lpstr>
      <vt:lpstr>Integrative (Mixed) Results </vt:lpstr>
      <vt:lpstr>Integrative (Mixed) Results </vt:lpstr>
      <vt:lpstr>Integrative (Mixed) Results: </vt:lpstr>
      <vt:lpstr>Integrative (Mixed) Results: </vt:lpstr>
      <vt:lpstr>Implications for Practice </vt:lpstr>
      <vt:lpstr>Implications for Practice: Support Issues </vt:lpstr>
      <vt:lpstr>Implications for Practice: Support Issues </vt:lpstr>
      <vt:lpstr>Implications for Practice: Systemic Issues </vt:lpstr>
      <vt:lpstr>Implications for Practice: Systemic Issues </vt:lpstr>
      <vt:lpstr>Implications for Practice: Lack of Diversity </vt:lpstr>
      <vt:lpstr>Implications for Practice: Lack of Diversity </vt:lpstr>
      <vt:lpstr>PowerPoint Presentation</vt:lpstr>
      <vt:lpstr>PowerPoint Presentation</vt:lpstr>
      <vt:lpstr>Thank you! </vt:lpstr>
      <vt:lpstr>Appendix </vt:lpstr>
      <vt:lpstr>Whiteness within the Overall Library Profession</vt:lpstr>
      <vt:lpstr>Gender &amp; Age within the Overall Library Profession</vt:lpstr>
      <vt:lpstr>Ithaca S&amp;R 2017 Report on Academic Libraries Inclusion, Diversity, and Equity: ARL Demographics</vt:lpstr>
      <vt:lpstr>Ithaca S&amp;R 2017 Report Inclusion, Diversity, and Equity: ARL Demographics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a Transdisciplinary Model of Social Justice Advocacy within Academic Libraries</dc:title>
  <dc:creator>Judy Drescher</dc:creator>
  <cp:lastModifiedBy>Swanson, Nicole Marie</cp:lastModifiedBy>
  <cp:revision>16</cp:revision>
  <dcterms:created xsi:type="dcterms:W3CDTF">2021-10-19T12:58:20Z</dcterms:created>
  <dcterms:modified xsi:type="dcterms:W3CDTF">2023-10-10T16:20:40Z</dcterms:modified>
</cp:coreProperties>
</file>