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embeddedFontLst>
    <p:embeddedFont>
      <p:font typeface="Geo" panose="020B0604020202020204"/>
      <p:regular r:id="rId41"/>
      <p:italic r:id="rId42"/>
    </p:embeddedFont>
    <p:embeddedFont>
      <p:font typeface="Lato" panose="020F0502020204030203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jrHrZ4BGsFcfqA5xfEO2pVs9NC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05" d="100"/>
          <a:sy n="105" d="100"/>
        </p:scale>
        <p:origin x="13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ic.edu/libraries-special-collections/john-m-flaxman-library/special-collections/archives-other-collection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hicago.gov/city/en/depts/dca/supp_info/goat_island.html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ylord.com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hollingermetaledge.com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VijgDfzXJpHs_powrfndj3x_usudVuYYPHLaLo2w4Gg/edit?tab=t.0#heading=h.oa6qod2ydqbc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ic.edu/staff-directory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aic.edu/frc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8/03074801211226364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d4e63d5c49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d4e63d5c49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Melanie</a:t>
            </a:r>
            <a:br>
              <a:rPr lang="en-US"/>
            </a:br>
            <a:r>
              <a:rPr lang="en-US"/>
              <a:t>links: </a:t>
            </a:r>
            <a:br>
              <a:rPr lang="en-US"/>
            </a:br>
            <a:r>
              <a:rPr lang="en-US"/>
              <a:t>Flaxman Library Archival Collections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https://www.saic.edu/libraries-special-collections/john-m-flaxman-library/special-collections/archives-other-collections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Exhibition information: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https://www.chicago.gov/city/en/depts/dca/supp_info/goat_island.html</a:t>
            </a:r>
            <a:endParaRPr/>
          </a:p>
        </p:txBody>
      </p:sp>
      <p:sp>
        <p:nvSpPr>
          <p:cNvPr id="220" name="Google Shape;220;g3d4e63d5c49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dd139b61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dd139b61b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</a:t>
            </a:r>
            <a:endParaRPr/>
          </a:p>
        </p:txBody>
      </p:sp>
      <p:sp>
        <p:nvSpPr>
          <p:cNvPr id="227" name="Google Shape;227;g3dd139b61b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[10 minutes, Discussion leader: Leora ]</a:t>
            </a:r>
            <a:endParaRPr/>
          </a:p>
        </p:txBody>
      </p:sp>
      <p:sp>
        <p:nvSpPr>
          <p:cNvPr id="235" name="Google Shape;23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dd395da74a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dd395da74a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</a:t>
            </a:r>
            <a:endParaRPr/>
          </a:p>
        </p:txBody>
      </p:sp>
      <p:sp>
        <p:nvSpPr>
          <p:cNvPr id="242" name="Google Shape;242;g3dd395da74a_1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dd395da74a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dd395da74a_1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</a:t>
            </a:r>
            <a:endParaRPr/>
          </a:p>
        </p:txBody>
      </p:sp>
      <p:sp>
        <p:nvSpPr>
          <p:cNvPr id="250" name="Google Shape;250;g3dd395da74a_1_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dd395da74a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dd395da74a_1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</a:t>
            </a:r>
            <a:endParaRPr/>
          </a:p>
        </p:txBody>
      </p:sp>
      <p:sp>
        <p:nvSpPr>
          <p:cNvPr id="258" name="Google Shape;258;g3dd395da74a_1_1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dd395da74a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dd395da74a_1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Melanie</a:t>
            </a:r>
            <a:endParaRPr/>
          </a:p>
        </p:txBody>
      </p:sp>
      <p:sp>
        <p:nvSpPr>
          <p:cNvPr id="266" name="Google Shape;266;g3dd395da74a_1_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dd395da74a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dd395da74a_1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</a:t>
            </a:r>
            <a:endParaRPr/>
          </a:p>
        </p:txBody>
      </p:sp>
      <p:sp>
        <p:nvSpPr>
          <p:cNvPr id="275" name="Google Shape;275;g3dd395da74a_1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dd395da74a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dd395da74a_1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</a:t>
            </a:r>
            <a:endParaRPr/>
          </a:p>
        </p:txBody>
      </p:sp>
      <p:sp>
        <p:nvSpPr>
          <p:cNvPr id="288" name="Google Shape;288;g3dd395da74a_1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dd395da74a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dd395da74a_1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Links: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Gaylord: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https://www.gaylord.com/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Hollinger Metal Edge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https://www.hollingermetaledge.com/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University Products https://www.universityproducts.com/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3dd395da74a_1_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dce7d6e3bb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3dce7d6e3bb_0_1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Melanie</a:t>
            </a:r>
            <a:endParaRPr/>
          </a:p>
        </p:txBody>
      </p:sp>
      <p:sp>
        <p:nvSpPr>
          <p:cNvPr id="150" name="Google Shape;150;g3dce7d6e3bb_0_1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d4976f9b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d4976f9bd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Melanie</a:t>
            </a:r>
            <a:endParaRPr/>
          </a:p>
        </p:txBody>
      </p:sp>
      <p:sp>
        <p:nvSpPr>
          <p:cNvPr id="302" name="Google Shape;302;g3d4976f9bd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d4976f9bd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d4976f9bd3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Melanie</a:t>
            </a:r>
            <a:endParaRPr/>
          </a:p>
        </p:txBody>
      </p:sp>
      <p:sp>
        <p:nvSpPr>
          <p:cNvPr id="311" name="Google Shape;311;g3d4976f9bd3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d4976f9bd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d4976f9bd3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Melanie</a:t>
            </a:r>
            <a:endParaRPr/>
          </a:p>
        </p:txBody>
      </p:sp>
      <p:sp>
        <p:nvSpPr>
          <p:cNvPr id="319" name="Google Shape;319;g3d4976f9bd3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Nicole [10 minutes, Discussion leader: Melanie ]</a:t>
            </a:r>
            <a:endParaRPr/>
          </a:p>
        </p:txBody>
      </p:sp>
      <p:sp>
        <p:nvSpPr>
          <p:cNvPr id="327" name="Google Shape;32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dce7d6e3bb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g3dce7d6e3bb_1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Melanie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Links: Exhibition: https://archive.artic.edu/ryerson/fashion-plates/</a:t>
            </a:r>
            <a:endParaRPr/>
          </a:p>
        </p:txBody>
      </p:sp>
      <p:sp>
        <p:nvSpPr>
          <p:cNvPr id="334" name="Google Shape;334;g3dce7d6e3bb_1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d4976f9bd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g3d4976f9bd3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Melanie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Links: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Conrad Bakker’s Untitled Project: Robert Smithson Library &amp; Book Club: https://conradbakker.tumblr.com/post/98321213981/robertsmithsonlibrarybookclub</a:t>
            </a:r>
            <a:endParaRPr/>
          </a:p>
        </p:txBody>
      </p:sp>
      <p:sp>
        <p:nvSpPr>
          <p:cNvPr id="344" name="Google Shape;344;g3d4976f9bd3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dce7d6e3bb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g3dce7d6e3bb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Melanie</a:t>
            </a:r>
            <a:br>
              <a:rPr lang="en-US"/>
            </a:br>
            <a:r>
              <a:rPr lang="en-US"/>
              <a:t>Links: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Chicago Collections Consortium Exhibitions https://exhibits.chicagocollections.org/digital-exhibits/index</a:t>
            </a:r>
            <a:endParaRPr/>
          </a:p>
        </p:txBody>
      </p:sp>
      <p:sp>
        <p:nvSpPr>
          <p:cNvPr id="356" name="Google Shape;356;g3dce7d6e3bb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dd395da74a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dd395da74a_1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</a:t>
            </a:r>
            <a:endParaRPr/>
          </a:p>
        </p:txBody>
      </p:sp>
      <p:sp>
        <p:nvSpPr>
          <p:cNvPr id="366" name="Google Shape;366;g3dd395da74a_1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dd395da74a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dd395da74a_1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</a:t>
            </a:r>
            <a:endParaRPr/>
          </a:p>
        </p:txBody>
      </p:sp>
      <p:sp>
        <p:nvSpPr>
          <p:cNvPr id="376" name="Google Shape;376;g3dd395da74a_1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dd395da74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dd395da74a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</a:t>
            </a:r>
            <a:endParaRPr/>
          </a:p>
        </p:txBody>
      </p:sp>
      <p:sp>
        <p:nvSpPr>
          <p:cNvPr id="385" name="Google Shape;385;g3dd395da74a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ce7d6e3bb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dce7d6e3bb_0_1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Melanie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Links: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https://docs.google.com/document/d/1VijgDfzXJpHs_powrfndj3x_usudVuYYPHLaLo2w4Gg/edit?tab=t.0#heading=h.oa6qod2ydqbc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Add to chat: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SAIC Library + Special Collections Exhibition Planning Committee: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Holly Dankert, Head of Research + Access Services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Carolyn Faber, Media Collections Librarian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Nick Favela, Access Services Manager (Evening)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Ana Hernandez, Information Literacy Librarian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Danielle Lasker, Joan Livingstone Director of the Textile Resource Center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Emily Martin, Distribution Manager, VDB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Brittan Nannenga, Head of Library Special Collections + Digital Services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Alex O’Keefe, Research + Instruction Librarian</a:t>
            </a:r>
            <a:br>
              <a:rPr lang="en-US"/>
            </a:br>
            <a:r>
              <a:rPr lang="en-US"/>
              <a:t>April Sheridan, Special Collections Librarian</a:t>
            </a:r>
            <a:br>
              <a:rPr lang="en-US"/>
            </a:br>
            <a:r>
              <a:rPr lang="en-US"/>
              <a:t>Jordan Wright, Public Services Manager, Library Special Collection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159" name="Google Shape;159;g3dce7d6e3bb_0_1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Nicole[10 minutes, Discussion leader: Leora ]</a:t>
            </a:r>
            <a:endParaRPr/>
          </a:p>
        </p:txBody>
      </p:sp>
      <p:sp>
        <p:nvSpPr>
          <p:cNvPr id="392" name="Google Shape;39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dd395da74a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dd395da74a_1_1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</a:t>
            </a:r>
            <a:endParaRPr/>
          </a:p>
        </p:txBody>
      </p:sp>
      <p:sp>
        <p:nvSpPr>
          <p:cNvPr id="399" name="Google Shape;399;g3dd395da74a_1_1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d4fec0a4dd_4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d4fec0a4dd_4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</a:t>
            </a:r>
            <a:endParaRPr/>
          </a:p>
        </p:txBody>
      </p:sp>
      <p:sp>
        <p:nvSpPr>
          <p:cNvPr id="409" name="Google Shape;409;g3d4fec0a4dd_4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d4fec0a4dd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d4fec0a4dd_2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Leora: Herbaria</a:t>
            </a:r>
            <a:endParaRPr/>
          </a:p>
        </p:txBody>
      </p:sp>
      <p:sp>
        <p:nvSpPr>
          <p:cNvPr id="418" name="Google Shape;418;g3d4fec0a4dd_2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dd395da74a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dd395da74a_3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Melanie</a:t>
            </a:r>
            <a:endParaRPr/>
          </a:p>
        </p:txBody>
      </p:sp>
      <p:sp>
        <p:nvSpPr>
          <p:cNvPr id="425" name="Google Shape;425;g3dd395da74a_3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d4d0388f9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d4d0388f93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Melanie</a:t>
            </a:r>
            <a:endParaRPr/>
          </a:p>
        </p:txBody>
      </p:sp>
      <p:sp>
        <p:nvSpPr>
          <p:cNvPr id="434" name="Google Shape;434;g3d4d0388f93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d4976f9bd3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d4976f9bd3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Melanie</a:t>
            </a:r>
            <a:endParaRPr/>
          </a:p>
        </p:txBody>
      </p:sp>
      <p:sp>
        <p:nvSpPr>
          <p:cNvPr id="442" name="Google Shape;442;g3d4976f9bd3_0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d4c77b7d8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d4c77b7d86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</a:t>
            </a:r>
            <a:endParaRPr/>
          </a:p>
        </p:txBody>
      </p:sp>
      <p:sp>
        <p:nvSpPr>
          <p:cNvPr id="453" name="Google Shape;453;g3d4c77b7d86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d4d0388f9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d4d0388f93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</a:t>
            </a:r>
            <a:endParaRPr/>
          </a:p>
        </p:txBody>
      </p:sp>
      <p:sp>
        <p:nvSpPr>
          <p:cNvPr id="460" name="Google Shape;460;g3d4d0388f93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dd139b61b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3dd139b61b0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Melanie: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Links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Textile Resource Center: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https://www.saic.edu/trc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Fashion Resource Center: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https://www.saic.edu/frc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3dd139b61b0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dd395da74a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g3dd395da74a_1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</a:t>
            </a:r>
            <a:endParaRPr/>
          </a:p>
        </p:txBody>
      </p:sp>
      <p:sp>
        <p:nvSpPr>
          <p:cNvPr id="179" name="Google Shape;179;g3dd395da74a_1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d4d746c0b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d4d746c0b5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</a:t>
            </a:r>
            <a:endParaRPr/>
          </a:p>
        </p:txBody>
      </p:sp>
      <p:sp>
        <p:nvSpPr>
          <p:cNvPr id="187" name="Google Shape;187;g3d4d746c0b5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dd395da74a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3dd395da74a_1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Leora</a:t>
            </a:r>
            <a:endParaRPr/>
          </a:p>
        </p:txBody>
      </p:sp>
      <p:sp>
        <p:nvSpPr>
          <p:cNvPr id="195" name="Google Shape;195;g3dd395da74a_1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dce7d6e3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3dce7d6e3b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Nicole [10 minutes, Discussion leader: Melanie]</a:t>
            </a:r>
            <a:endParaRPr/>
          </a:p>
        </p:txBody>
      </p:sp>
      <p:sp>
        <p:nvSpPr>
          <p:cNvPr id="203" name="Google Shape;203;g3dce7d6e3b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dce7d6e3b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dce7d6e3bb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Melanie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Links:</a:t>
            </a:r>
            <a:br>
              <a:rPr lang="en-US" dirty="0"/>
            </a:br>
            <a:r>
              <a:rPr lang="en-US" dirty="0"/>
              <a:t>Cultivating Community, Promoting Inclusivity: Collections as </a:t>
            </a:r>
            <a:r>
              <a:rPr lang="en-US" dirty="0" err="1"/>
              <a:t>Fulcium</a:t>
            </a:r>
            <a:r>
              <a:rPr lang="en-US" dirty="0"/>
              <a:t> for Targeted </a:t>
            </a:r>
            <a:r>
              <a:rPr lang="en-US" dirty="0" err="1"/>
              <a:t>Outreach:</a:t>
            </a:r>
            <a:r>
              <a:rPr lang="en-US" sz="1100" u="sng" dirty="0" err="1">
                <a:solidFill>
                  <a:srgbClr val="1C696A"/>
                </a:solidFill>
                <a:highlight>
                  <a:srgbClr val="F7F7F7"/>
                </a:highlight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sz="1100" u="sng" dirty="0">
                <a:solidFill>
                  <a:srgbClr val="1C696A"/>
                </a:solidFill>
                <a:highlight>
                  <a:srgbClr val="F7F7F7"/>
                </a:highlight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://doi.org/10.1108/03074801211226364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History of Library Exhibitions and Their Development: https://</a:t>
            </a:r>
            <a:r>
              <a:rPr lang="en-US" dirty="0" err="1"/>
              <a:t>www.journals.uchicago.edu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/pdf/10.1086/719378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Google Shape;210;g3dce7d6e3bb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/>
          <p:nvPr/>
        </p:nvSpPr>
        <p:spPr>
          <a:xfrm>
            <a:off x="0" y="4895850"/>
            <a:ext cx="12192000" cy="1512888"/>
          </a:xfrm>
          <a:prstGeom prst="rect">
            <a:avLst/>
          </a:prstGeom>
          <a:solidFill>
            <a:srgbClr val="4221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2" name="Google Shape;22;p7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489527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1339274" y="5323455"/>
            <a:ext cx="9698181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cap="none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1339273" y="4504306"/>
            <a:ext cx="9987011" cy="819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rgbClr val="D8D8D8"/>
              </a:buClr>
              <a:buSzPts val="1600"/>
              <a:buFont typeface="Arial"/>
              <a:buNone/>
              <a:defRPr sz="1600">
                <a:solidFill>
                  <a:srgbClr val="D8D8D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998C9B"/>
              </a:buClr>
              <a:buSzPts val="1800"/>
              <a:buNone/>
              <a:defRPr sz="1800">
                <a:solidFill>
                  <a:srgbClr val="998C9B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998C9B"/>
              </a:buClr>
              <a:buSzPts val="1600"/>
              <a:buNone/>
              <a:defRPr sz="1600">
                <a:solidFill>
                  <a:srgbClr val="998C9B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998C9B"/>
              </a:buClr>
              <a:buSzPts val="1400"/>
              <a:buNone/>
              <a:defRPr sz="1400">
                <a:solidFill>
                  <a:srgbClr val="998C9B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998C9B"/>
              </a:buClr>
              <a:buSzPts val="1400"/>
              <a:buNone/>
              <a:defRPr sz="1400">
                <a:solidFill>
                  <a:srgbClr val="998C9B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998C9B"/>
              </a:buClr>
              <a:buSzPts val="1400"/>
              <a:buNone/>
              <a:defRPr sz="1400">
                <a:solidFill>
                  <a:srgbClr val="998C9B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998C9B"/>
              </a:buClr>
              <a:buSzPts val="1400"/>
              <a:buNone/>
              <a:defRPr sz="1400">
                <a:solidFill>
                  <a:srgbClr val="998C9B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998C9B"/>
              </a:buClr>
              <a:buSzPts val="1400"/>
              <a:buNone/>
              <a:defRPr sz="1400">
                <a:solidFill>
                  <a:srgbClr val="998C9B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998C9B"/>
              </a:buClr>
              <a:buSzPts val="1400"/>
              <a:buNone/>
              <a:defRPr sz="1400">
                <a:solidFill>
                  <a:srgbClr val="998C9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>
            <a:off x="0" y="0"/>
            <a:ext cx="7495117" cy="6415088"/>
          </a:xfrm>
          <a:prstGeom prst="rect">
            <a:avLst/>
          </a:prstGeom>
          <a:solidFill>
            <a:srgbClr val="4221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7798570" y="273051"/>
            <a:ext cx="4011084" cy="67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66956" y="273051"/>
            <a:ext cx="6517793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SzPts val="1400"/>
              <a:buNone/>
              <a:defRPr sz="2600" b="0" i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2"/>
          </p:nvPr>
        </p:nvSpPr>
        <p:spPr>
          <a:xfrm>
            <a:off x="7798570" y="1054105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/>
          <p:nvPr/>
        </p:nvSpPr>
        <p:spPr>
          <a:xfrm>
            <a:off x="1" y="0"/>
            <a:ext cx="9666817" cy="6415088"/>
          </a:xfrm>
          <a:prstGeom prst="rect">
            <a:avLst/>
          </a:prstGeom>
          <a:solidFill>
            <a:srgbClr val="4221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8657552" cy="683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cap="none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609601" y="1154546"/>
            <a:ext cx="8657167" cy="490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marL="914400" lvl="1" indent="-368300" algn="l">
              <a:spcBef>
                <a:spcPts val="440"/>
              </a:spcBef>
              <a:spcAft>
                <a:spcPts val="0"/>
              </a:spcAft>
              <a:buClr>
                <a:schemeClr val="lt2"/>
              </a:buClr>
              <a:buSzPts val="2200"/>
              <a:buChar char="–"/>
              <a:defRPr>
                <a:solidFill>
                  <a:schemeClr val="lt2"/>
                </a:solidFill>
              </a:defRPr>
            </a:lvl2pPr>
            <a:lvl3pPr marL="1371600" lvl="2" indent="-349250" algn="l">
              <a:spcBef>
                <a:spcPts val="380"/>
              </a:spcBef>
              <a:spcAft>
                <a:spcPts val="0"/>
              </a:spcAft>
              <a:buClr>
                <a:schemeClr val="lt2"/>
              </a:buClr>
              <a:buSzPts val="1900"/>
              <a:buChar char="•"/>
              <a:defRPr>
                <a:solidFill>
                  <a:schemeClr val="lt2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Char char="–"/>
              <a:defRPr>
                <a:solidFill>
                  <a:schemeClr val="lt2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Char char="»"/>
              <a:defRPr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>
            <a:spLocks noGrp="1"/>
          </p:cNvSpPr>
          <p:nvPr>
            <p:ph type="pic" idx="2"/>
          </p:nvPr>
        </p:nvSpPr>
        <p:spPr>
          <a:xfrm>
            <a:off x="9774768" y="0"/>
            <a:ext cx="2417233" cy="163988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7"/>
          <p:cNvSpPr>
            <a:spLocks noGrp="1"/>
          </p:cNvSpPr>
          <p:nvPr>
            <p:ph type="pic" idx="3"/>
          </p:nvPr>
        </p:nvSpPr>
        <p:spPr>
          <a:xfrm>
            <a:off x="9774768" y="1708440"/>
            <a:ext cx="2417233" cy="2332038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17"/>
          <p:cNvSpPr>
            <a:spLocks noGrp="1"/>
          </p:cNvSpPr>
          <p:nvPr>
            <p:ph type="pic" idx="4"/>
          </p:nvPr>
        </p:nvSpPr>
        <p:spPr>
          <a:xfrm>
            <a:off x="9774768" y="4122305"/>
            <a:ext cx="2417233" cy="22812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>
            <a:off x="6307667" y="0"/>
            <a:ext cx="5884333" cy="6415088"/>
          </a:xfrm>
          <a:prstGeom prst="rect">
            <a:avLst/>
          </a:prstGeom>
          <a:solidFill>
            <a:srgbClr val="5E60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ctrTitle"/>
          </p:nvPr>
        </p:nvSpPr>
        <p:spPr>
          <a:xfrm>
            <a:off x="6581541" y="349638"/>
            <a:ext cx="5289673" cy="800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6580718" y="1243263"/>
            <a:ext cx="5289549" cy="5013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marL="914400" lvl="1" indent="-368300" algn="l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2pPr>
            <a:lvl3pPr marL="1371600" lvl="2" indent="-349250" algn="l">
              <a:spcBef>
                <a:spcPts val="38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>
            <a:spLocks noGrp="1"/>
          </p:cNvSpPr>
          <p:nvPr>
            <p:ph type="pic" idx="2"/>
          </p:nvPr>
        </p:nvSpPr>
        <p:spPr>
          <a:xfrm>
            <a:off x="0" y="0"/>
            <a:ext cx="6231467" cy="324732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8"/>
          <p:cNvSpPr>
            <a:spLocks noGrp="1"/>
          </p:cNvSpPr>
          <p:nvPr>
            <p:ph type="pic" idx="3"/>
          </p:nvPr>
        </p:nvSpPr>
        <p:spPr>
          <a:xfrm>
            <a:off x="0" y="3313124"/>
            <a:ext cx="6231467" cy="31003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/>
          <p:nvPr/>
        </p:nvSpPr>
        <p:spPr>
          <a:xfrm>
            <a:off x="6307667" y="0"/>
            <a:ext cx="5884333" cy="64150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ctrTitle"/>
          </p:nvPr>
        </p:nvSpPr>
        <p:spPr>
          <a:xfrm>
            <a:off x="6581541" y="349638"/>
            <a:ext cx="5289673" cy="800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6580718" y="1243263"/>
            <a:ext cx="5289549" cy="5013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marL="914400" lvl="1" indent="-368300" algn="l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2pPr>
            <a:lvl3pPr marL="1371600" lvl="2" indent="-349250" algn="l">
              <a:spcBef>
                <a:spcPts val="38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>
            <a:spLocks noGrp="1"/>
          </p:cNvSpPr>
          <p:nvPr>
            <p:ph type="pic" idx="2"/>
          </p:nvPr>
        </p:nvSpPr>
        <p:spPr>
          <a:xfrm>
            <a:off x="0" y="0"/>
            <a:ext cx="6231467" cy="324732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9"/>
          <p:cNvSpPr>
            <a:spLocks noGrp="1"/>
          </p:cNvSpPr>
          <p:nvPr>
            <p:ph type="pic" idx="3"/>
          </p:nvPr>
        </p:nvSpPr>
        <p:spPr>
          <a:xfrm>
            <a:off x="0" y="3313124"/>
            <a:ext cx="6231467" cy="31003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/>
          <p:nvPr/>
        </p:nvSpPr>
        <p:spPr>
          <a:xfrm>
            <a:off x="6307667" y="0"/>
            <a:ext cx="5884333" cy="6415088"/>
          </a:xfrm>
          <a:prstGeom prst="rect">
            <a:avLst/>
          </a:prstGeom>
          <a:solidFill>
            <a:srgbClr val="002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ctrTitle"/>
          </p:nvPr>
        </p:nvSpPr>
        <p:spPr>
          <a:xfrm>
            <a:off x="6581541" y="349638"/>
            <a:ext cx="5289673" cy="800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6580718" y="1243263"/>
            <a:ext cx="5289549" cy="5013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marL="914400" lvl="1" indent="-368300" algn="l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2pPr>
            <a:lvl3pPr marL="1371600" lvl="2" indent="-349250" algn="l">
              <a:spcBef>
                <a:spcPts val="38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>
            <a:spLocks noGrp="1"/>
          </p:cNvSpPr>
          <p:nvPr>
            <p:ph type="pic" idx="2"/>
          </p:nvPr>
        </p:nvSpPr>
        <p:spPr>
          <a:xfrm>
            <a:off x="0" y="0"/>
            <a:ext cx="6231467" cy="324732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20"/>
          <p:cNvSpPr>
            <a:spLocks noGrp="1"/>
          </p:cNvSpPr>
          <p:nvPr>
            <p:ph type="pic" idx="3"/>
          </p:nvPr>
        </p:nvSpPr>
        <p:spPr>
          <a:xfrm>
            <a:off x="0" y="3313124"/>
            <a:ext cx="6231467" cy="31003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/>
          <p:nvPr/>
        </p:nvSpPr>
        <p:spPr>
          <a:xfrm>
            <a:off x="6307667" y="0"/>
            <a:ext cx="5884333" cy="6415088"/>
          </a:xfrm>
          <a:prstGeom prst="rect">
            <a:avLst/>
          </a:prstGeom>
          <a:solidFill>
            <a:srgbClr val="067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ctrTitle"/>
          </p:nvPr>
        </p:nvSpPr>
        <p:spPr>
          <a:xfrm>
            <a:off x="6581541" y="349638"/>
            <a:ext cx="5289673" cy="800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6580718" y="1243263"/>
            <a:ext cx="5289549" cy="5013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marL="914400" lvl="1" indent="-368300" algn="l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2pPr>
            <a:lvl3pPr marL="1371600" lvl="2" indent="-349250" algn="l">
              <a:spcBef>
                <a:spcPts val="38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>
            <a:spLocks noGrp="1"/>
          </p:cNvSpPr>
          <p:nvPr>
            <p:ph type="pic" idx="2"/>
          </p:nvPr>
        </p:nvSpPr>
        <p:spPr>
          <a:xfrm>
            <a:off x="0" y="0"/>
            <a:ext cx="6231467" cy="324732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1"/>
          <p:cNvSpPr>
            <a:spLocks noGrp="1"/>
          </p:cNvSpPr>
          <p:nvPr>
            <p:ph type="pic" idx="3"/>
          </p:nvPr>
        </p:nvSpPr>
        <p:spPr>
          <a:xfrm>
            <a:off x="0" y="3313124"/>
            <a:ext cx="6231467" cy="31003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/>
          <p:nvPr/>
        </p:nvSpPr>
        <p:spPr>
          <a:xfrm>
            <a:off x="6307667" y="0"/>
            <a:ext cx="5884333" cy="6415088"/>
          </a:xfrm>
          <a:prstGeom prst="rect">
            <a:avLst/>
          </a:prstGeom>
          <a:solidFill>
            <a:srgbClr val="4221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ctrTitle"/>
          </p:nvPr>
        </p:nvSpPr>
        <p:spPr>
          <a:xfrm>
            <a:off x="6581541" y="349638"/>
            <a:ext cx="5289673" cy="800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6580718" y="1243263"/>
            <a:ext cx="5289549" cy="5013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marL="914400" lvl="1" indent="-368300" algn="l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2pPr>
            <a:lvl3pPr marL="1371600" lvl="2" indent="-349250" algn="l">
              <a:spcBef>
                <a:spcPts val="38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>
            <a:spLocks noGrp="1"/>
          </p:cNvSpPr>
          <p:nvPr>
            <p:ph type="pic" idx="2"/>
          </p:nvPr>
        </p:nvSpPr>
        <p:spPr>
          <a:xfrm>
            <a:off x="0" y="0"/>
            <a:ext cx="6231467" cy="324732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22"/>
          <p:cNvSpPr>
            <a:spLocks noGrp="1"/>
          </p:cNvSpPr>
          <p:nvPr>
            <p:ph type="pic" idx="3"/>
          </p:nvPr>
        </p:nvSpPr>
        <p:spPr>
          <a:xfrm>
            <a:off x="0" y="3313124"/>
            <a:ext cx="6231467" cy="31003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/>
          <p:nvPr/>
        </p:nvSpPr>
        <p:spPr>
          <a:xfrm>
            <a:off x="0" y="-9525"/>
            <a:ext cx="12192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416077" y="759030"/>
            <a:ext cx="6311076" cy="544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 cap="none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>
            <a:spLocks noGrp="1"/>
          </p:cNvSpPr>
          <p:nvPr>
            <p:ph type="chart" idx="2"/>
          </p:nvPr>
        </p:nvSpPr>
        <p:spPr>
          <a:xfrm>
            <a:off x="6881284" y="758826"/>
            <a:ext cx="5018616" cy="247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3" name="Google Shape;123;p23"/>
          <p:cNvSpPr>
            <a:spLocks noGrp="1"/>
          </p:cNvSpPr>
          <p:nvPr>
            <p:ph type="pic" idx="3"/>
          </p:nvPr>
        </p:nvSpPr>
        <p:spPr>
          <a:xfrm>
            <a:off x="6881284" y="3394076"/>
            <a:ext cx="5018616" cy="28051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/>
          <p:nvPr/>
        </p:nvSpPr>
        <p:spPr>
          <a:xfrm>
            <a:off x="0" y="-9525"/>
            <a:ext cx="12192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1"/>
          </p:nvPr>
        </p:nvSpPr>
        <p:spPr>
          <a:xfrm>
            <a:off x="416077" y="5369701"/>
            <a:ext cx="11329500" cy="86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 cap="none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4"/>
          <p:cNvSpPr>
            <a:spLocks noGrp="1"/>
          </p:cNvSpPr>
          <p:nvPr>
            <p:ph type="chart" idx="2"/>
          </p:nvPr>
        </p:nvSpPr>
        <p:spPr>
          <a:xfrm>
            <a:off x="416077" y="1004888"/>
            <a:ext cx="11329308" cy="414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>
            <a:spLocks noGrp="1"/>
          </p:cNvSpPr>
          <p:nvPr>
            <p:ph type="pic" idx="2"/>
          </p:nvPr>
        </p:nvSpPr>
        <p:spPr>
          <a:xfrm>
            <a:off x="0" y="1"/>
            <a:ext cx="5988051" cy="6384925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25"/>
          <p:cNvSpPr>
            <a:spLocks noGrp="1"/>
          </p:cNvSpPr>
          <p:nvPr>
            <p:ph type="pic" idx="3"/>
          </p:nvPr>
        </p:nvSpPr>
        <p:spPr>
          <a:xfrm>
            <a:off x="6096001" y="0"/>
            <a:ext cx="6096000" cy="3290888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5"/>
          <p:cNvSpPr>
            <a:spLocks noGrp="1"/>
          </p:cNvSpPr>
          <p:nvPr>
            <p:ph type="pic" idx="4"/>
          </p:nvPr>
        </p:nvSpPr>
        <p:spPr>
          <a:xfrm>
            <a:off x="6096000" y="3371998"/>
            <a:ext cx="6096000" cy="301292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/>
          <p:nvPr/>
        </p:nvSpPr>
        <p:spPr>
          <a:xfrm>
            <a:off x="0" y="-9525"/>
            <a:ext cx="12192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1"/>
          </p:nvPr>
        </p:nvSpPr>
        <p:spPr>
          <a:xfrm>
            <a:off x="416077" y="1397001"/>
            <a:ext cx="11329500" cy="376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 cap="none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9" descr="largepurplelogo-transparen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15367" y="1358901"/>
            <a:ext cx="3092451" cy="2322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77001"/>
            <a:ext cx="12192000" cy="1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9" descr="CARLI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1351" y="3906838"/>
            <a:ext cx="2984500" cy="46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9"/>
          <p:cNvSpPr txBox="1">
            <a:spLocks noGrp="1"/>
          </p:cNvSpPr>
          <p:nvPr>
            <p:ph type="ctrTitle"/>
          </p:nvPr>
        </p:nvSpPr>
        <p:spPr>
          <a:xfrm>
            <a:off x="914400" y="4919196"/>
            <a:ext cx="10363200" cy="107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1828800" y="5740694"/>
            <a:ext cx="8534400" cy="98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Clr>
                <a:srgbClr val="998C9B"/>
              </a:buClr>
              <a:buSzPts val="2200"/>
              <a:buNone/>
              <a:defRPr>
                <a:solidFill>
                  <a:srgbClr val="998C9B"/>
                </a:solidFill>
              </a:defRPr>
            </a:lvl2pPr>
            <a:lvl3pPr lvl="2" algn="ctr">
              <a:spcBef>
                <a:spcPts val="380"/>
              </a:spcBef>
              <a:spcAft>
                <a:spcPts val="0"/>
              </a:spcAft>
              <a:buClr>
                <a:srgbClr val="998C9B"/>
              </a:buClr>
              <a:buSzPts val="1900"/>
              <a:buNone/>
              <a:defRPr>
                <a:solidFill>
                  <a:srgbClr val="998C9B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998C9B"/>
              </a:buClr>
              <a:buSzPts val="1600"/>
              <a:buNone/>
              <a:defRPr>
                <a:solidFill>
                  <a:srgbClr val="998C9B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998C9B"/>
              </a:buClr>
              <a:buSzPts val="1400"/>
              <a:buNone/>
              <a:defRPr>
                <a:solidFill>
                  <a:srgbClr val="998C9B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10" descr="largepurplelogo-transparen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026" y="9770"/>
            <a:ext cx="7810500" cy="586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10" descr="eResources-stacked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3567" y="2741614"/>
            <a:ext cx="6741584" cy="9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0"/>
          <p:cNvSpPr/>
          <p:nvPr/>
        </p:nvSpPr>
        <p:spPr>
          <a:xfrm>
            <a:off x="0" y="6646864"/>
            <a:ext cx="12192000" cy="21113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0"/>
          <p:cNvSpPr txBox="1">
            <a:spLocks noGrp="1"/>
          </p:cNvSpPr>
          <p:nvPr>
            <p:ph type="ctrTitle"/>
          </p:nvPr>
        </p:nvSpPr>
        <p:spPr>
          <a:xfrm>
            <a:off x="914400" y="4919196"/>
            <a:ext cx="10363200" cy="107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ubTitle" idx="1"/>
          </p:nvPr>
        </p:nvSpPr>
        <p:spPr>
          <a:xfrm>
            <a:off x="1828800" y="5740694"/>
            <a:ext cx="8534400" cy="98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Clr>
                <a:srgbClr val="998C9B"/>
              </a:buClr>
              <a:buSzPts val="2200"/>
              <a:buNone/>
              <a:defRPr>
                <a:solidFill>
                  <a:srgbClr val="998C9B"/>
                </a:solidFill>
              </a:defRPr>
            </a:lvl2pPr>
            <a:lvl3pPr lvl="2" algn="ctr">
              <a:spcBef>
                <a:spcPts val="380"/>
              </a:spcBef>
              <a:spcAft>
                <a:spcPts val="0"/>
              </a:spcAft>
              <a:buClr>
                <a:srgbClr val="998C9B"/>
              </a:buClr>
              <a:buSzPts val="1900"/>
              <a:buNone/>
              <a:defRPr>
                <a:solidFill>
                  <a:srgbClr val="998C9B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998C9B"/>
              </a:buClr>
              <a:buSzPts val="1600"/>
              <a:buNone/>
              <a:defRPr>
                <a:solidFill>
                  <a:srgbClr val="998C9B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998C9B"/>
              </a:buClr>
              <a:buSzPts val="1400"/>
              <a:buNone/>
              <a:defRPr>
                <a:solidFill>
                  <a:srgbClr val="998C9B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11" descr="largepurplelogo-transparen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334" y="12274"/>
            <a:ext cx="7810500" cy="586898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/>
          <p:nvPr/>
        </p:nvSpPr>
        <p:spPr>
          <a:xfrm>
            <a:off x="0" y="6646864"/>
            <a:ext cx="12192000" cy="21113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11" descr="iShare-stacked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4101" y="2725738"/>
            <a:ext cx="4567767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1"/>
          <p:cNvSpPr txBox="1">
            <a:spLocks noGrp="1"/>
          </p:cNvSpPr>
          <p:nvPr>
            <p:ph type="ctrTitle"/>
          </p:nvPr>
        </p:nvSpPr>
        <p:spPr>
          <a:xfrm>
            <a:off x="914400" y="4919196"/>
            <a:ext cx="10363200" cy="107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828800" y="5740694"/>
            <a:ext cx="8534400" cy="98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Clr>
                <a:srgbClr val="998C9B"/>
              </a:buClr>
              <a:buSzPts val="2200"/>
              <a:buNone/>
              <a:defRPr>
                <a:solidFill>
                  <a:srgbClr val="998C9B"/>
                </a:solidFill>
              </a:defRPr>
            </a:lvl2pPr>
            <a:lvl3pPr lvl="2" algn="ctr">
              <a:spcBef>
                <a:spcPts val="380"/>
              </a:spcBef>
              <a:spcAft>
                <a:spcPts val="0"/>
              </a:spcAft>
              <a:buClr>
                <a:srgbClr val="998C9B"/>
              </a:buClr>
              <a:buSzPts val="1900"/>
              <a:buNone/>
              <a:defRPr>
                <a:solidFill>
                  <a:srgbClr val="998C9B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998C9B"/>
              </a:buClr>
              <a:buSzPts val="1600"/>
              <a:buNone/>
              <a:defRPr>
                <a:solidFill>
                  <a:srgbClr val="998C9B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998C9B"/>
              </a:buClr>
              <a:buSzPts val="1400"/>
              <a:buNone/>
              <a:defRPr>
                <a:solidFill>
                  <a:srgbClr val="998C9B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12" descr="largepurplelogo-transparen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719" y="-19538"/>
            <a:ext cx="7810500" cy="586898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2"/>
          <p:cNvSpPr/>
          <p:nvPr/>
        </p:nvSpPr>
        <p:spPr>
          <a:xfrm>
            <a:off x="0" y="6646864"/>
            <a:ext cx="12192000" cy="21113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12" descr="CollectionsManagement-stacked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534" y="2882901"/>
            <a:ext cx="11345333" cy="9302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2"/>
          <p:cNvSpPr txBox="1">
            <a:spLocks noGrp="1"/>
          </p:cNvSpPr>
          <p:nvPr>
            <p:ph type="ctrTitle"/>
          </p:nvPr>
        </p:nvSpPr>
        <p:spPr>
          <a:xfrm>
            <a:off x="914400" y="4919196"/>
            <a:ext cx="10363200" cy="107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subTitle" idx="1"/>
          </p:nvPr>
        </p:nvSpPr>
        <p:spPr>
          <a:xfrm>
            <a:off x="1828800" y="5740694"/>
            <a:ext cx="8534400" cy="98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Clr>
                <a:srgbClr val="998C9B"/>
              </a:buClr>
              <a:buSzPts val="2200"/>
              <a:buNone/>
              <a:defRPr>
                <a:solidFill>
                  <a:srgbClr val="998C9B"/>
                </a:solidFill>
              </a:defRPr>
            </a:lvl2pPr>
            <a:lvl3pPr lvl="2" algn="ctr">
              <a:spcBef>
                <a:spcPts val="380"/>
              </a:spcBef>
              <a:spcAft>
                <a:spcPts val="0"/>
              </a:spcAft>
              <a:buClr>
                <a:srgbClr val="998C9B"/>
              </a:buClr>
              <a:buSzPts val="1900"/>
              <a:buNone/>
              <a:defRPr>
                <a:solidFill>
                  <a:srgbClr val="998C9B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998C9B"/>
              </a:buClr>
              <a:buSzPts val="1600"/>
              <a:buNone/>
              <a:defRPr>
                <a:solidFill>
                  <a:srgbClr val="998C9B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998C9B"/>
              </a:buClr>
              <a:buSzPts val="1400"/>
              <a:buNone/>
              <a:defRPr>
                <a:solidFill>
                  <a:srgbClr val="998C9B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13" descr="largepurplelogo-transparen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6" y="12992"/>
            <a:ext cx="7810500" cy="586898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0" y="6646864"/>
            <a:ext cx="12192000" cy="21113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13" descr="DigitalCollections-stacked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0800" y="2792414"/>
            <a:ext cx="9550400" cy="103663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914400" y="4919196"/>
            <a:ext cx="10363200" cy="107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1828800" y="5740694"/>
            <a:ext cx="8534400" cy="98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Clr>
                <a:srgbClr val="998C9B"/>
              </a:buClr>
              <a:buSzPts val="2200"/>
              <a:buNone/>
              <a:defRPr>
                <a:solidFill>
                  <a:srgbClr val="998C9B"/>
                </a:solidFill>
              </a:defRPr>
            </a:lvl2pPr>
            <a:lvl3pPr lvl="2" algn="ctr">
              <a:spcBef>
                <a:spcPts val="380"/>
              </a:spcBef>
              <a:spcAft>
                <a:spcPts val="0"/>
              </a:spcAft>
              <a:buClr>
                <a:srgbClr val="998C9B"/>
              </a:buClr>
              <a:buSzPts val="1900"/>
              <a:buNone/>
              <a:defRPr>
                <a:solidFill>
                  <a:srgbClr val="998C9B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998C9B"/>
              </a:buClr>
              <a:buSzPts val="1600"/>
              <a:buNone/>
              <a:defRPr>
                <a:solidFill>
                  <a:srgbClr val="998C9B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998C9B"/>
              </a:buClr>
              <a:buSzPts val="1400"/>
              <a:buNone/>
              <a:defRPr>
                <a:solidFill>
                  <a:srgbClr val="998C9B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14" descr="largepurplelogo-transparen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15" y="22043"/>
            <a:ext cx="7810500" cy="586898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/>
          <p:nvPr/>
        </p:nvSpPr>
        <p:spPr>
          <a:xfrm>
            <a:off x="0" y="6646864"/>
            <a:ext cx="12192000" cy="21113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ctrTitle"/>
          </p:nvPr>
        </p:nvSpPr>
        <p:spPr>
          <a:xfrm>
            <a:off x="914400" y="4919196"/>
            <a:ext cx="10363200" cy="107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1828800" y="5740694"/>
            <a:ext cx="8534400" cy="98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Clr>
                <a:srgbClr val="998C9B"/>
              </a:buClr>
              <a:buSzPts val="2200"/>
              <a:buNone/>
              <a:defRPr>
                <a:solidFill>
                  <a:srgbClr val="998C9B"/>
                </a:solidFill>
              </a:defRPr>
            </a:lvl2pPr>
            <a:lvl3pPr lvl="2" algn="ctr">
              <a:spcBef>
                <a:spcPts val="380"/>
              </a:spcBef>
              <a:spcAft>
                <a:spcPts val="0"/>
              </a:spcAft>
              <a:buClr>
                <a:srgbClr val="998C9B"/>
              </a:buClr>
              <a:buSzPts val="1900"/>
              <a:buNone/>
              <a:defRPr>
                <a:solidFill>
                  <a:srgbClr val="998C9B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998C9B"/>
              </a:buClr>
              <a:buSzPts val="1600"/>
              <a:buNone/>
              <a:defRPr>
                <a:solidFill>
                  <a:srgbClr val="998C9B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998C9B"/>
              </a:buClr>
              <a:buSzPts val="1400"/>
              <a:buNone/>
              <a:defRPr>
                <a:solidFill>
                  <a:srgbClr val="998C9B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998C9B"/>
              </a:buClr>
              <a:buSzPts val="2000"/>
              <a:buNone/>
              <a:defRPr>
                <a:solidFill>
                  <a:srgbClr val="998C9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-9525"/>
            <a:ext cx="12192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 cap="none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06917" y="634996"/>
            <a:ext cx="5635143" cy="486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6096001" y="634996"/>
            <a:ext cx="5710767" cy="486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3"/>
          </p:nvPr>
        </p:nvSpPr>
        <p:spPr>
          <a:xfrm>
            <a:off x="306918" y="5599113"/>
            <a:ext cx="11499849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grpSp>
        <p:nvGrpSpPr>
          <p:cNvPr id="12" name="Google Shape;12;p6"/>
          <p:cNvGrpSpPr/>
          <p:nvPr/>
        </p:nvGrpSpPr>
        <p:grpSpPr>
          <a:xfrm>
            <a:off x="1" y="6450776"/>
            <a:ext cx="12203936" cy="415057"/>
            <a:chOff x="126124" y="6360379"/>
            <a:chExt cx="9091992" cy="504457"/>
          </a:xfrm>
        </p:grpSpPr>
        <p:sp>
          <p:nvSpPr>
            <p:cNvPr id="13" name="Google Shape;13;p6"/>
            <p:cNvSpPr/>
            <p:nvPr/>
          </p:nvSpPr>
          <p:spPr>
            <a:xfrm>
              <a:off x="126124" y="6363184"/>
              <a:ext cx="8680743" cy="50165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" name="Google Shape;14;p6"/>
            <p:cNvGrpSpPr/>
            <p:nvPr/>
          </p:nvGrpSpPr>
          <p:grpSpPr>
            <a:xfrm>
              <a:off x="8817821" y="6360379"/>
              <a:ext cx="400295" cy="501650"/>
              <a:chOff x="-682839" y="6360379"/>
              <a:chExt cx="8484472" cy="501650"/>
            </a:xfrm>
          </p:grpSpPr>
          <p:sp>
            <p:nvSpPr>
              <p:cNvPr id="15" name="Google Shape;15;p6"/>
              <p:cNvSpPr/>
              <p:nvPr/>
            </p:nvSpPr>
            <p:spPr>
              <a:xfrm>
                <a:off x="6321173" y="6360379"/>
                <a:ext cx="1480460" cy="5016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6"/>
              <p:cNvSpPr/>
              <p:nvPr/>
            </p:nvSpPr>
            <p:spPr>
              <a:xfrm>
                <a:off x="4572123" y="6360379"/>
                <a:ext cx="1480439" cy="50165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6"/>
              <p:cNvSpPr/>
              <p:nvPr/>
            </p:nvSpPr>
            <p:spPr>
              <a:xfrm>
                <a:off x="2789407" y="6360379"/>
                <a:ext cx="1514105" cy="50165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6"/>
              <p:cNvSpPr/>
              <p:nvPr/>
            </p:nvSpPr>
            <p:spPr>
              <a:xfrm>
                <a:off x="1040335" y="6360379"/>
                <a:ext cx="1480460" cy="50165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6"/>
              <p:cNvSpPr/>
              <p:nvPr/>
            </p:nvSpPr>
            <p:spPr>
              <a:xfrm>
                <a:off x="-682839" y="6360379"/>
                <a:ext cx="1480439" cy="5016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ylord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universityproducts.com/" TargetMode="External"/><Relationship Id="rId4" Type="http://schemas.openxmlformats.org/officeDocument/2006/relationships/hyperlink" Target="https://www.hollingermetaledge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s://exhibits.chicagocollections.org/digital-exhibits/index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" descr="Flower image " title="Picture1.png"/>
          <p:cNvPicPr preferRelativeResize="0"/>
          <p:nvPr/>
        </p:nvPicPr>
        <p:blipFill rotWithShape="1">
          <a:blip r:embed="rId3">
            <a:alphaModFix/>
          </a:blip>
          <a:srcRect r="-32468"/>
          <a:stretch/>
        </p:blipFill>
        <p:spPr>
          <a:xfrm>
            <a:off x="6983820" y="996043"/>
            <a:ext cx="6898880" cy="388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"/>
          <p:cNvSpPr/>
          <p:nvPr/>
        </p:nvSpPr>
        <p:spPr>
          <a:xfrm>
            <a:off x="-34634" y="0"/>
            <a:ext cx="12226634" cy="97064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p1"/>
          <p:cNvSpPr txBox="1">
            <a:spLocks noGrp="1"/>
          </p:cNvSpPr>
          <p:nvPr>
            <p:ph type="title"/>
          </p:nvPr>
        </p:nvSpPr>
        <p:spPr>
          <a:xfrm>
            <a:off x="383822" y="4777297"/>
            <a:ext cx="11935313" cy="154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cap="none">
                <a:solidFill>
                  <a:schemeClr val="lt1"/>
                </a:solidFill>
              </a:rPr>
              <a:t> </a:t>
            </a:r>
            <a:br>
              <a:rPr lang="en-US" sz="2400" cap="none">
                <a:solidFill>
                  <a:schemeClr val="lt1"/>
                </a:solidFill>
              </a:rPr>
            </a:br>
            <a:r>
              <a:rPr lang="en-US" sz="3300" cap="none">
                <a:solidFill>
                  <a:schemeClr val="lt1"/>
                </a:solidFill>
              </a:rPr>
              <a:t>From Concept to Display: </a:t>
            </a:r>
            <a:br>
              <a:rPr lang="en-US" sz="3300" cap="none">
                <a:solidFill>
                  <a:schemeClr val="lt1"/>
                </a:solidFill>
              </a:rPr>
            </a:br>
            <a:r>
              <a:rPr lang="en-US" sz="3300" cap="none">
                <a:solidFill>
                  <a:schemeClr val="lt1"/>
                </a:solidFill>
              </a:rPr>
              <a:t>Creating Impactful Library Exhibitions</a:t>
            </a:r>
            <a:br>
              <a:rPr lang="en-US" sz="4500">
                <a:solidFill>
                  <a:schemeClr val="lt1"/>
                </a:solidFill>
              </a:rPr>
            </a:br>
            <a:r>
              <a:rPr lang="en-US" sz="3900">
                <a:solidFill>
                  <a:schemeClr val="lt1"/>
                </a:solidFill>
              </a:rPr>
              <a:t> </a:t>
            </a:r>
            <a:r>
              <a:rPr lang="en-US" sz="2700" cap="none">
                <a:solidFill>
                  <a:srgbClr val="BECCEC"/>
                </a:solidFill>
              </a:rPr>
              <a:t>Melanie Emerson and Leora Siegel</a:t>
            </a:r>
            <a:endParaRPr sz="2700" cap="none">
              <a:solidFill>
                <a:srgbClr val="BECCEC"/>
              </a:solidFill>
            </a:endParaRPr>
          </a:p>
        </p:txBody>
      </p:sp>
      <p:sp>
        <p:nvSpPr>
          <p:cNvPr id="140" name="Google Shape;140;p1"/>
          <p:cNvSpPr txBox="1"/>
          <p:nvPr/>
        </p:nvSpPr>
        <p:spPr>
          <a:xfrm>
            <a:off x="2685647" y="6477402"/>
            <a:ext cx="78786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Zoom’s live transcript is available on the Show Captions menu.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Geo"/>
                <a:ea typeface="Geo"/>
                <a:cs typeface="Geo"/>
                <a:sym typeface="Geo"/>
              </a:rPr>
              <a:t> </a:t>
            </a:r>
            <a:endParaRPr/>
          </a:p>
        </p:txBody>
      </p:sp>
      <p:pic>
        <p:nvPicPr>
          <p:cNvPr id="141" name="Google Shape;141;p1" descr="Professional Development Alliance of Library Consortia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5981" y="0"/>
            <a:ext cx="2446019" cy="97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" descr="CARLI: Consortium of Academic and Research Libraries in Illinois logo.&#10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742" y="120493"/>
            <a:ext cx="4309772" cy="793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" descr="Chicago Botanic Garden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54081" y="0"/>
            <a:ext cx="2091900" cy="970642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pic>
        <p:nvPicPr>
          <p:cNvPr id="144" name="Google Shape;144;p1" descr="SAIC School of the Art Institute of Chicago log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02131" y="-402"/>
            <a:ext cx="3144848" cy="971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" descr="Flower image " title="Morning Glory_Curtis_1842_v68_p3928_IA_145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86293" y="992494"/>
            <a:ext cx="4547075" cy="38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lower image ">
            <a:extLst>
              <a:ext uri="{FF2B5EF4-FFF2-40B4-BE49-F238E27FC236}">
                <a16:creationId xmlns:a16="http://schemas.microsoft.com/office/drawing/2014/main" id="{4DEACE03-B83A-D31A-D433-2BB7A42F0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4" y="981478"/>
            <a:ext cx="2930579" cy="392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g3d4e63d5c49_1_12" descr="People in a gallery view art displays in glass cases and on walls. The room has wooden floors and soft, low lighting. " title="Goat_Island_Archive_032919_029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744" y="672225"/>
            <a:ext cx="8272348" cy="551354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3d4e63d5c49_1_12"/>
          <p:cNvSpPr txBox="1"/>
          <p:nvPr/>
        </p:nvSpPr>
        <p:spPr>
          <a:xfrm>
            <a:off x="8649312" y="5151918"/>
            <a:ext cx="3542700" cy="17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Flaxman Library’s 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Goat Island Archive 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Chicago Cultural Center, 2019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dd139b61b0_0_0"/>
          <p:cNvSpPr txBox="1"/>
          <p:nvPr/>
        </p:nvSpPr>
        <p:spPr>
          <a:xfrm>
            <a:off x="1993475" y="2170725"/>
            <a:ext cx="8369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Library exhibLitions open up the treasure chest 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Library exhibitions open up tLibrRYhe treasure chest Library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230" name="Google Shape;230;g3dd139b61b0_0_0"/>
          <p:cNvSpPr txBox="1"/>
          <p:nvPr/>
        </p:nvSpPr>
        <p:spPr>
          <a:xfrm>
            <a:off x="1696200" y="862175"/>
            <a:ext cx="8613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i="1">
                <a:solidFill>
                  <a:schemeClr val="dk1"/>
                </a:solidFill>
              </a:rPr>
              <a:t>Library exhibitions open up the treasure chest to</a:t>
            </a:r>
            <a:endParaRPr sz="2500" i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i="1">
                <a:solidFill>
                  <a:schemeClr val="dk1"/>
                </a:solidFill>
              </a:rPr>
              <a:t>engage visually with literature</a:t>
            </a:r>
            <a:endParaRPr sz="2500" i="1">
              <a:solidFill>
                <a:schemeClr val="dk1"/>
              </a:solidFill>
            </a:endParaRPr>
          </a:p>
        </p:txBody>
      </p:sp>
      <p:pic>
        <p:nvPicPr>
          <p:cNvPr id="231" name="Google Shape;231;g3dd139b61b0_0_0" descr="View of Chicago Botanic Garden Library exhibition " title="20170630-DSC_422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9184" y="2026750"/>
            <a:ext cx="8613632" cy="370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"/>
          <p:cNvSpPr txBox="1">
            <a:spLocks noGrp="1"/>
          </p:cNvSpPr>
          <p:nvPr>
            <p:ph type="body" idx="1"/>
          </p:nvPr>
        </p:nvSpPr>
        <p:spPr>
          <a:xfrm>
            <a:off x="416077" y="1397001"/>
            <a:ext cx="10384003" cy="376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Could you talk about some of the things that are most essential when preparing exhibitions?</a:t>
            </a: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 2: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dd395da74a_1_80"/>
          <p:cNvSpPr txBox="1">
            <a:spLocks noGrp="1"/>
          </p:cNvSpPr>
          <p:nvPr>
            <p:ph type="body" idx="1"/>
          </p:nvPr>
        </p:nvSpPr>
        <p:spPr>
          <a:xfrm>
            <a:off x="366956" y="273051"/>
            <a:ext cx="6517800" cy="585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Select theme</a:t>
            </a:r>
            <a:endParaRPr/>
          </a:p>
          <a:p>
            <a:pPr marL="45720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Know your audience</a:t>
            </a:r>
            <a:endParaRPr/>
          </a:p>
          <a:p>
            <a:pPr marL="45720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Do research with citable sources</a:t>
            </a:r>
            <a:endParaRPr/>
          </a:p>
          <a:p>
            <a:pPr marL="45720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Select volumes to tell your story</a:t>
            </a:r>
            <a:endParaRPr/>
          </a:p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500"/>
              <a:t>Assess if any conservation issues</a:t>
            </a:r>
            <a:endParaRPr sz="250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3dd395da74a_1_80"/>
          <p:cNvSpPr txBox="1">
            <a:spLocks noGrp="1"/>
          </p:cNvSpPr>
          <p:nvPr>
            <p:ph type="title"/>
          </p:nvPr>
        </p:nvSpPr>
        <p:spPr>
          <a:xfrm>
            <a:off x="7798570" y="273051"/>
            <a:ext cx="4011000" cy="67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Getting Started</a:t>
            </a:r>
            <a:endParaRPr sz="2800"/>
          </a:p>
        </p:txBody>
      </p:sp>
      <p:pic>
        <p:nvPicPr>
          <p:cNvPr id="246" name="Google Shape;246;g3dd395da74a_1_80" descr="A person in a blue shirt arranges documents in a well-lit display case. In the Chicago Cultural Center gallery." title="GIA_Case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5563" y="1071825"/>
            <a:ext cx="4337025" cy="425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dd395da74a_1_86"/>
          <p:cNvSpPr txBox="1">
            <a:spLocks noGrp="1"/>
          </p:cNvSpPr>
          <p:nvPr>
            <p:ph type="body" idx="1"/>
          </p:nvPr>
        </p:nvSpPr>
        <p:spPr>
          <a:xfrm>
            <a:off x="366956" y="273051"/>
            <a:ext cx="6517800" cy="585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Write exhibition signs, 50 -100 words</a:t>
            </a:r>
            <a:endParaRPr/>
          </a:p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2500"/>
              <a:t>Case sign, book sign, book citation</a:t>
            </a:r>
            <a:endParaRPr sz="2500"/>
          </a:p>
          <a:p>
            <a:pPr marL="91440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2500"/>
          </a:p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Prototype the layout on book mounts with sign placeholders,</a:t>
            </a:r>
            <a:endParaRPr/>
          </a:p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2500"/>
              <a:t>Not too crowded, not too empty</a:t>
            </a:r>
            <a:endParaRPr sz="250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2500"/>
          </a:p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Use large font size</a:t>
            </a:r>
            <a:endParaRPr/>
          </a:p>
          <a:p>
            <a:pPr marL="45720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Use QR codes for translations into other languages </a:t>
            </a:r>
            <a:endParaRPr/>
          </a:p>
          <a:p>
            <a:pPr marL="45720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3dd395da74a_1_86"/>
          <p:cNvSpPr txBox="1">
            <a:spLocks noGrp="1"/>
          </p:cNvSpPr>
          <p:nvPr>
            <p:ph type="title"/>
          </p:nvPr>
        </p:nvSpPr>
        <p:spPr>
          <a:xfrm>
            <a:off x="7798570" y="273051"/>
            <a:ext cx="4011000" cy="67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Signage </a:t>
            </a:r>
            <a:endParaRPr sz="2800"/>
          </a:p>
        </p:txBody>
      </p:sp>
      <p:pic>
        <p:nvPicPr>
          <p:cNvPr id="254" name="Google Shape;254;g3dd395da74a_1_86" descr="View of exhibition sign" title="Screenshot 2026-04-07 09271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9200" y="1555390"/>
            <a:ext cx="4602800" cy="1713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d395da74a_1_110"/>
          <p:cNvSpPr txBox="1">
            <a:spLocks noGrp="1"/>
          </p:cNvSpPr>
          <p:nvPr>
            <p:ph type="body" idx="1"/>
          </p:nvPr>
        </p:nvSpPr>
        <p:spPr>
          <a:xfrm>
            <a:off x="366956" y="273051"/>
            <a:ext cx="6517800" cy="585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Colorful signs engage and entice to view exhibit</a:t>
            </a:r>
            <a:endParaRPr/>
          </a:p>
          <a:p>
            <a:pPr marL="45720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Graphic designer </a:t>
            </a:r>
            <a:endParaRPr/>
          </a:p>
          <a:p>
            <a:pPr marL="45720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In-house, use color paper, or textured paper</a:t>
            </a:r>
            <a:endParaRPr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Angle signs for easier viewing</a:t>
            </a:r>
            <a:endParaRPr/>
          </a:p>
          <a:p>
            <a:pPr marL="45720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3dd395da74a_1_110"/>
          <p:cNvSpPr txBox="1">
            <a:spLocks noGrp="1"/>
          </p:cNvSpPr>
          <p:nvPr>
            <p:ph type="title"/>
          </p:nvPr>
        </p:nvSpPr>
        <p:spPr>
          <a:xfrm>
            <a:off x="7798570" y="273051"/>
            <a:ext cx="4011000" cy="67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Sign Design</a:t>
            </a:r>
            <a:endParaRPr sz="2800"/>
          </a:p>
        </p:txBody>
      </p:sp>
      <p:pic>
        <p:nvPicPr>
          <p:cNvPr id="262" name="Google Shape;262;g3dd395da74a_1_110" descr="Exhibition sign showing stack of books with title, &quot;A Selection from Untitled Project: Robert Smithson Library &amp; Book Club by Conrad Bakker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6288" y="1180824"/>
            <a:ext cx="4115575" cy="462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dd395da74a_1_92"/>
          <p:cNvSpPr txBox="1">
            <a:spLocks noGrp="1"/>
          </p:cNvSpPr>
          <p:nvPr>
            <p:ph type="body" idx="1"/>
          </p:nvPr>
        </p:nvSpPr>
        <p:spPr>
          <a:xfrm>
            <a:off x="366956" y="273051"/>
            <a:ext cx="6517800" cy="585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Schedule start &amp; end dates and share with a signature image</a:t>
            </a:r>
            <a:endParaRPr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Take photos, videos for future reference</a:t>
            </a:r>
            <a:endParaRPr/>
          </a:p>
          <a:p>
            <a:pPr marL="45720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Connect with Social Media team to amplify on social channels</a:t>
            </a:r>
            <a:endParaRPr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Share with Development department, Alumni Association, …</a:t>
            </a:r>
            <a:endParaRPr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sz="2800" i="1"/>
              <a:t>If you build it, they will NOT come unless its publicized</a:t>
            </a:r>
            <a:endParaRPr sz="2800" i="1"/>
          </a:p>
        </p:txBody>
      </p:sp>
      <p:sp>
        <p:nvSpPr>
          <p:cNvPr id="269" name="Google Shape;269;g3dd395da74a_1_92"/>
          <p:cNvSpPr txBox="1">
            <a:spLocks noGrp="1"/>
          </p:cNvSpPr>
          <p:nvPr>
            <p:ph type="title"/>
          </p:nvPr>
        </p:nvSpPr>
        <p:spPr>
          <a:xfrm>
            <a:off x="7798570" y="273051"/>
            <a:ext cx="4011000" cy="67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Planning Schedule</a:t>
            </a:r>
            <a:endParaRPr/>
          </a:p>
        </p:txBody>
      </p:sp>
      <p:sp>
        <p:nvSpPr>
          <p:cNvPr id="270" name="Google Shape;270;g3dd395da74a_1_92"/>
          <p:cNvSpPr txBox="1">
            <a:spLocks noGrp="1"/>
          </p:cNvSpPr>
          <p:nvPr>
            <p:ph type="body" idx="2"/>
          </p:nvPr>
        </p:nvSpPr>
        <p:spPr>
          <a:xfrm>
            <a:off x="7798570" y="1054105"/>
            <a:ext cx="4011000" cy="469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1" name="Google Shape;271;g3dd395da74a_1_92" title="R&amp;B Exhibition Planning Schedule.docx_Page_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8575" y="1054109"/>
            <a:ext cx="4011001" cy="5189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dd395da74a_1_50"/>
          <p:cNvSpPr txBox="1">
            <a:spLocks noGrp="1"/>
          </p:cNvSpPr>
          <p:nvPr>
            <p:ph type="body" idx="1"/>
          </p:nvPr>
        </p:nvSpPr>
        <p:spPr>
          <a:xfrm>
            <a:off x="416075" y="1397000"/>
            <a:ext cx="11329500" cy="289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3dd395da74a_1_50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Tools of the Trade</a:t>
            </a:r>
            <a:endParaRPr/>
          </a:p>
        </p:txBody>
      </p:sp>
      <p:pic>
        <p:nvPicPr>
          <p:cNvPr id="279" name="Google Shape;279;g3dd395da74a_1_50" descr="Exhibition props" title="Book mount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32" y="414575"/>
            <a:ext cx="4162043" cy="37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3dd395da74a_1_50" descr="Exhibition props" title="Book futon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6925" y="414563"/>
            <a:ext cx="5737800" cy="31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3dd395da74a_1_50" descr="Exhibition props" title="Weighted strings-landscape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3682425" y="4215700"/>
            <a:ext cx="1698150" cy="22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3dd395da74a_1_50" descr="Exhibition props" title="Rare book weighted bean bags_landscape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959850" y="4215700"/>
            <a:ext cx="1698150" cy="22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3dd395da74a_1_50" descr="Exhibition props" title="Triangle example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24750" y="4377975"/>
            <a:ext cx="2720826" cy="18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3dd395da74a_1_50" descr="Exhibition props" title="Rocks for weights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6446950" y="4215700"/>
            <a:ext cx="1698150" cy="226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dd395da74a_1_98"/>
          <p:cNvSpPr txBox="1">
            <a:spLocks noGrp="1"/>
          </p:cNvSpPr>
          <p:nvPr>
            <p:ph type="body" idx="1"/>
          </p:nvPr>
        </p:nvSpPr>
        <p:spPr>
          <a:xfrm>
            <a:off x="416075" y="507925"/>
            <a:ext cx="11329500" cy="574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Exhibit talks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Weekday, weekend; drop-in or registered; schedule with prof for class</a:t>
            </a:r>
            <a:endParaRPr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Preservation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Heat, humidity, sunlight, avoid fluctuations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Conservation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12 weeks optimal for rare books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Condition report, before and after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Spreadsheet to track volume &amp; page usage, once in 3 years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Char char="★"/>
            </a:pPr>
            <a:r>
              <a:rPr lang="en-US"/>
              <a:t>Security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Safe, lockable, clean, away from water, kitchen, chemicals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3dd395da74a_1_98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Even more…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dd395da74a_1_104"/>
          <p:cNvSpPr txBox="1">
            <a:spLocks noGrp="1"/>
          </p:cNvSpPr>
          <p:nvPr>
            <p:ph type="body" idx="1"/>
          </p:nvPr>
        </p:nvSpPr>
        <p:spPr>
          <a:xfrm>
            <a:off x="366956" y="273051"/>
            <a:ext cx="6517800" cy="585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Gaylord Archival</a:t>
            </a:r>
            <a:r>
              <a:rPr lang="en-US" sz="3700"/>
              <a:t> </a:t>
            </a:r>
            <a:r>
              <a:rPr lang="en-US" sz="2300" u="sng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https://www.gaylord.com/</a:t>
            </a:r>
            <a:endParaRPr sz="37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7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Hollinger Metal Edge </a:t>
            </a:r>
            <a:r>
              <a:rPr lang="en-US" u="sng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https://www.hollingermetaledge.com/</a:t>
            </a:r>
            <a:endParaRPr sz="390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390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/>
              <a:t>University Products </a:t>
            </a:r>
            <a:r>
              <a:rPr lang="en-US" u="sng">
                <a:solidFill>
                  <a:schemeClr val="accent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https://www.universityproducts.com/</a:t>
            </a:r>
            <a:endParaRPr sz="3900"/>
          </a:p>
        </p:txBody>
      </p:sp>
      <p:sp>
        <p:nvSpPr>
          <p:cNvPr id="298" name="Google Shape;298;g3dd395da74a_1_104"/>
          <p:cNvSpPr txBox="1">
            <a:spLocks noGrp="1"/>
          </p:cNvSpPr>
          <p:nvPr>
            <p:ph type="title"/>
          </p:nvPr>
        </p:nvSpPr>
        <p:spPr>
          <a:xfrm>
            <a:off x="7798570" y="273051"/>
            <a:ext cx="4011000" cy="67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Sources for exhibition objects</a:t>
            </a:r>
            <a:endParaRPr sz="2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dce7d6e3bb_0_189" descr="Two people looking at a zine in front of a table. Exhibition cases and another person in the background "/>
          <p:cNvSpPr txBox="1">
            <a:spLocks noGrp="1"/>
          </p:cNvSpPr>
          <p:nvPr>
            <p:ph type="subTitle" idx="4294967295"/>
          </p:nvPr>
        </p:nvSpPr>
        <p:spPr>
          <a:xfrm>
            <a:off x="278625" y="4475350"/>
            <a:ext cx="7659900" cy="133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MELANIE  EMERSON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24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Dean of the Library + Special Collections</a:t>
            </a:r>
            <a:br>
              <a:rPr lang="en-US" sz="224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US" sz="224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2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School of the Art Institute of Chicago</a:t>
            </a:r>
            <a:r>
              <a:rPr lang="en-US" sz="22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3" name="Google Shape;153;g3dce7d6e3bb_0_189" descr="Library hall with exhibition cases and windows.&#10;" title="SAIC_KVG_PhotoMikaelOlsson_147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0850" y="1198300"/>
            <a:ext cx="3847024" cy="48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3dce7d6e3bb_0_189" descr="multiple artists books on display on a counter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681" y="1198300"/>
            <a:ext cx="3369318" cy="299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dce7d6e3bb_0_189" descr="Two people looking at a zine in front of white table and an glass library exhibition case with wooden shelves and another person with looking at items in cases. "/>
          <p:cNvPicPr preferRelativeResize="0"/>
          <p:nvPr/>
        </p:nvPicPr>
        <p:blipFill rotWithShape="1">
          <a:blip r:embed="rId5">
            <a:alphaModFix/>
          </a:blip>
          <a:srcRect t="-6281"/>
          <a:stretch/>
        </p:blipFill>
        <p:spPr>
          <a:xfrm>
            <a:off x="3718700" y="1198300"/>
            <a:ext cx="4347377" cy="260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d4976f9bd3_0_0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Building an Exhibition Program</a:t>
            </a:r>
            <a:endParaRPr/>
          </a:p>
        </p:txBody>
      </p:sp>
      <p:sp>
        <p:nvSpPr>
          <p:cNvPr id="306" name="Google Shape;306;g3d4976f9bd3_0_0"/>
          <p:cNvSpPr txBox="1"/>
          <p:nvPr/>
        </p:nvSpPr>
        <p:spPr>
          <a:xfrm>
            <a:off x="429639" y="5694875"/>
            <a:ext cx="62811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Ricker Library of Architecture and Art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440090-77D6-9F5E-27A6-FE57E8FF6EEA}"/>
              </a:ext>
            </a:extLst>
          </p:cNvPr>
          <p:cNvSpPr txBox="1"/>
          <p:nvPr/>
        </p:nvSpPr>
        <p:spPr>
          <a:xfrm>
            <a:off x="3051425" y="3231447"/>
            <a:ext cx="6102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1028" name="Picture 4" descr="An open book displayed in a glass case shows a colorful wheel of hues on the right and text on the left. It's placed in a library setting.">
            <a:extLst>
              <a:ext uri="{FF2B5EF4-FFF2-40B4-BE49-F238E27FC236}">
                <a16:creationId xmlns:a16="http://schemas.microsoft.com/office/drawing/2014/main" id="{F69C7DC7-EB38-D8CC-FB9F-9BD4C92C4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76" y="753879"/>
            <a:ext cx="6606848" cy="495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ree open displayed in a glass case shows black and white photographs. It's placed in a library setting. ">
            <a:extLst>
              <a:ext uri="{FF2B5EF4-FFF2-40B4-BE49-F238E27FC236}">
                <a16:creationId xmlns:a16="http://schemas.microsoft.com/office/drawing/2014/main" id="{041CB44E-2771-6403-D6B8-5C1BDCA64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821" y="544531"/>
            <a:ext cx="4310671" cy="574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g3d4976f9bd3_0_30" descr="Display table with open books on gray foam book supports, showcasing vintage documents. Nearby, a container holds red pencils. " title="IMG_556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229" y="3593146"/>
            <a:ext cx="3560648" cy="266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3d4976f9bd3_0_30" descr="An open book displayed in a glass case show illustrations of a plant on the left side and plant patterns on the right. It's placed in a library setting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004" y="618075"/>
            <a:ext cx="4128870" cy="290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3d4976f9bd3_0_30" descr="Display table with open books on gray foam book supports, showcasing black and white photography books on wood table in a library reading room. " title="IMG_156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5425" y="741504"/>
            <a:ext cx="7281807" cy="5461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d4976f9bd3_0_14"/>
          <p:cNvSpPr txBox="1"/>
          <p:nvPr/>
        </p:nvSpPr>
        <p:spPr>
          <a:xfrm>
            <a:off x="172275" y="5694875"/>
            <a:ext cx="62811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Ricker Library’s New Exhibition Cases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2" name="Google Shape;322;g3d4976f9bd3_0_14" descr="A wood-based library exhibition case with multiple books and graphic design materials. " title="484841491_962359152766332_1470398605395425458_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3200" y="658702"/>
            <a:ext cx="5433825" cy="554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3d4976f9bd3_0_14" descr="A wood-based library exhibition case with multiple books and graphic design materials. " title="485417066_962359136099667_8417562036799697520_n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155" y="660326"/>
            <a:ext cx="5262269" cy="4911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"/>
          <p:cNvSpPr txBox="1">
            <a:spLocks noGrp="1"/>
          </p:cNvSpPr>
          <p:nvPr>
            <p:ph type="body" idx="1"/>
          </p:nvPr>
        </p:nvSpPr>
        <p:spPr>
          <a:xfrm>
            <a:off x="416077" y="1397001"/>
            <a:ext cx="11105363" cy="376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What are ways you like to collaborate on exhibitions?</a:t>
            </a:r>
            <a:endParaRPr/>
          </a:p>
        </p:txBody>
      </p:sp>
      <p:sp>
        <p:nvSpPr>
          <p:cNvPr id="330" name="Google Shape;330;p4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 3: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dce7d6e3bb_1_10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Collaborations at the Art Institute </a:t>
            </a:r>
            <a:endParaRPr/>
          </a:p>
        </p:txBody>
      </p:sp>
      <p:pic>
        <p:nvPicPr>
          <p:cNvPr id="337" name="Google Shape;337;g3dce7d6e3bb_1_10" descr="Text table for Case 2: La Salon de la Mode and Others, featuring text describing the six 19th century fashion illustrations at the bottom of the page.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225" y="965200"/>
            <a:ext cx="5414451" cy="476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3dce7d6e3bb_1_10" descr="Pink painted gallery wall with two small impressionist paintings of shoes in gold frames above a white display case with 19th century shoes and fashion periods " title="Fashion Impression AIC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93725" y="1231901"/>
            <a:ext cx="3007749" cy="224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3dce7d6e3bb_1_10" descr="Museum gallery with pale blue wall green fake grass floor. Several impressionist paintings hanging on the walls with one large glass vitrine with a white 19th century gown enclosed. " title="AIC Exhibition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93714" y="3571298"/>
            <a:ext cx="3007766" cy="191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3dce7d6e3bb_1_10" descr="Exhibition sign with brown background and fashion illustration and text that reads, &quot; Fashion Plates: 19th Century Fashion Illustrations, July 2-September 9, 2013&quot;" title="1209 Sign Fashion_RYLIB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48199" y="1458190"/>
            <a:ext cx="2967250" cy="37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d4976f9bd3_0_44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Collaborations at University of Illinois</a:t>
            </a:r>
            <a:endParaRPr/>
          </a:p>
        </p:txBody>
      </p:sp>
      <p:sp>
        <p:nvSpPr>
          <p:cNvPr id="351" name="Google Shape;351;g3d4976f9bd3_0_44"/>
          <p:cNvSpPr txBox="1"/>
          <p:nvPr/>
        </p:nvSpPr>
        <p:spPr>
          <a:xfrm>
            <a:off x="4457113" y="5267150"/>
            <a:ext cx="32778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2" name="Google Shape;352;g3d4976f9bd3_0_44"/>
          <p:cNvSpPr txBox="1"/>
          <p:nvPr/>
        </p:nvSpPr>
        <p:spPr>
          <a:xfrm>
            <a:off x="218848" y="4559150"/>
            <a:ext cx="3277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Krannert Art Museum,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Art + Design Faculty and Students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50" name="Picture 2" descr="A variety of art books are neatly displayed in a library exhibition case. The covers are colorful and varied, suggesting topics in aesthetics, art history, and criticism.">
            <a:extLst>
              <a:ext uri="{FF2B5EF4-FFF2-40B4-BE49-F238E27FC236}">
                <a16:creationId xmlns:a16="http://schemas.microsoft.com/office/drawing/2014/main" id="{801BFBB0-FD72-8909-B663-0AB4F97DD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471" y="567647"/>
            <a:ext cx="3815137" cy="28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variety of art books are neatly displayed in a library exhibition case. The covers are colorful and varied, suggesting topics in aesthetics, art history, and criticism.">
            <a:extLst>
              <a:ext uri="{FF2B5EF4-FFF2-40B4-BE49-F238E27FC236}">
                <a16:creationId xmlns:a16="http://schemas.microsoft.com/office/drawing/2014/main" id="{3EB4E6FC-0D5B-4756-3B0C-6C9A00850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471" y="3488732"/>
            <a:ext cx="3815137" cy="28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ree white, black, and red graphic posters hanging on a white wall in light wood frames with light wood floor below. Two on the bottom role one centered above the bottom two. ">
            <a:extLst>
              <a:ext uri="{FF2B5EF4-FFF2-40B4-BE49-F238E27FC236}">
                <a16:creationId xmlns:a16="http://schemas.microsoft.com/office/drawing/2014/main" id="{A4DA50B1-1DD6-FDBC-44B4-5E502E40F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38" y="635050"/>
            <a:ext cx="4241550" cy="56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ook and book box on display in white case with plexiglass top.">
            <a:extLst>
              <a:ext uri="{FF2B5EF4-FFF2-40B4-BE49-F238E27FC236}">
                <a16:creationId xmlns:a16="http://schemas.microsoft.com/office/drawing/2014/main" id="{78AFFBCC-E0A4-302A-A3E8-06076911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48" y="719666"/>
            <a:ext cx="3047571" cy="406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dce7d6e3bb_1_22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Collaborations with Chicago Collections Consortium </a:t>
            </a:r>
            <a:endParaRPr/>
          </a:p>
        </p:txBody>
      </p:sp>
      <p:pic>
        <p:nvPicPr>
          <p:cNvPr id="359" name="Google Shape;359;g3dce7d6e3bb_1_22" descr="Black and white photograph of billboard, with metadata text on the side describing this billboard titled &quot;Your Message Hear: Are LOCKED out of affordable housing?&quot; by Cathy Shirely, 19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432" y="2600582"/>
            <a:ext cx="5591419" cy="3025053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3dce7d6e3bb_1_22"/>
          <p:cNvSpPr txBox="1"/>
          <p:nvPr/>
        </p:nvSpPr>
        <p:spPr>
          <a:xfrm>
            <a:off x="6149624" y="1118068"/>
            <a:ext cx="55914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625" tIns="114625" rIns="114625" bIns="114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Virtual Exhibitions with Chicago Collections Consortium</a:t>
            </a:r>
            <a:endParaRPr sz="2030">
              <a:solidFill>
                <a:srgbClr val="26240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1" name="Google Shape;361;g3dce7d6e3bb_1_22" descr="Black and white photo with the words &quot;A Glimpse Back at Chicago's Communities and Neighborhoods&quot; with orange box below tex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650" y="1048250"/>
            <a:ext cx="5475446" cy="1315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3dce7d6e3bb_1_22" descr="Black and white photograph of billboard on the side of a building that is part of the art installation, &quot;YOUR MESSAGE HERE: Public Art from the West Loop. Includes more descriptive meta data text on the side. 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0950" y="2600576"/>
            <a:ext cx="3872046" cy="302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dd395da74a_1_38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Collaboration with the Driehaus Museum to celebrate Rory McEwen’s artistry</a:t>
            </a:r>
            <a:endParaRPr/>
          </a:p>
        </p:txBody>
      </p:sp>
      <p:pic>
        <p:nvPicPr>
          <p:cNvPr id="369" name="Google Shape;369;g3dd395da74a_1_38" descr="View of Chicago Botanic Garden Library exhibition " title="Rory McEwen_Chicago Botanic Garden Library.jpg"/>
          <p:cNvPicPr preferRelativeResize="0"/>
          <p:nvPr/>
        </p:nvPicPr>
        <p:blipFill rotWithShape="1">
          <a:blip r:embed="rId3">
            <a:alphaModFix/>
          </a:blip>
          <a:srcRect t="-2150" b="2150"/>
          <a:stretch/>
        </p:blipFill>
        <p:spPr>
          <a:xfrm>
            <a:off x="176325" y="521687"/>
            <a:ext cx="4572000" cy="581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3dd395da74a_1_38" title="rory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1600" y="507925"/>
            <a:ext cx="476250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3dd395da74a_1_38" title="Screenshot 2026-04-07 10035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9875" y="2331800"/>
            <a:ext cx="2745024" cy="272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3dd395da74a_1_38" title="Screenshot 2026-04-07 100635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24200" y="2790950"/>
            <a:ext cx="2745024" cy="1809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dd395da74a_1_32"/>
          <p:cNvSpPr txBox="1">
            <a:spLocks noGrp="1"/>
          </p:cNvSpPr>
          <p:nvPr>
            <p:ph type="body" idx="1"/>
          </p:nvPr>
        </p:nvSpPr>
        <p:spPr>
          <a:xfrm>
            <a:off x="416076" y="1397000"/>
            <a:ext cx="6096000" cy="3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3dd395da74a_1_32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Collaboration with Chicago Botanic Garden Staff for Dia de los Muertos celebration</a:t>
            </a:r>
            <a:endParaRPr/>
          </a:p>
        </p:txBody>
      </p:sp>
      <p:pic>
        <p:nvPicPr>
          <p:cNvPr id="380" name="Google Shape;380;g3dd395da74a_1_32" descr="View of Chicago Botanic Garden Library exhibition team for Day of the Dead" title="Ofrenda 2023(3).jpg"/>
          <p:cNvPicPr preferRelativeResize="0"/>
          <p:nvPr/>
        </p:nvPicPr>
        <p:blipFill rotWithShape="1">
          <a:blip r:embed="rId3">
            <a:alphaModFix/>
          </a:blip>
          <a:srcRect r="4407" b="10362"/>
          <a:stretch/>
        </p:blipFill>
        <p:spPr>
          <a:xfrm>
            <a:off x="103825" y="1379850"/>
            <a:ext cx="5827174" cy="40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3dd395da74a_1_32" descr="View of Chicago Botanic Garden Library exhibition " title="dia de los muertos rare book exhibit IMG_3834-X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4476" y="1413329"/>
            <a:ext cx="5375123" cy="4031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dd395da74a_2_0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Collaboration with Chicago Botanic Garden Staff for Dia de los Muertos celebration</a:t>
            </a:r>
            <a:endParaRPr/>
          </a:p>
        </p:txBody>
      </p:sp>
      <p:pic>
        <p:nvPicPr>
          <p:cNvPr id="388" name="Google Shape;388;g3dd395da74a_2_0" descr="View of Chicago Botanic Garden Library exhibition " title="dia de los muertos rare book exhibit IMG_3831_1-X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725738"/>
            <a:ext cx="9144000" cy="510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3dce7d6e3bb_0_176" descr="Library shelving on the left, copy machines on the right, a figure/performer made of open books in the center with open windows behind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083" y="3340142"/>
            <a:ext cx="4347377" cy="2901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3dce7d6e3bb_0_176" descr="Library Special Collections Reading Room with white tables and gray chairs. Shelves filled with books line the walls. Large windows to the right." title="SAIC_KVG_PhotoMikaelOlsson_1680-3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8225" y="746249"/>
            <a:ext cx="6460100" cy="484504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3dce7d6e3bb_0_176"/>
          <p:cNvSpPr txBox="1"/>
          <p:nvPr/>
        </p:nvSpPr>
        <p:spPr>
          <a:xfrm>
            <a:off x="5071075" y="5718681"/>
            <a:ext cx="41133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75" tIns="94575" rIns="94575" bIns="94575" anchor="t" anchorCtr="0">
            <a:noAutofit/>
          </a:bodyPr>
          <a:lstStyle/>
          <a:p>
            <a:pPr marL="0" lvl="0" indent="0" algn="l" rtl="0">
              <a:spcBef>
                <a:spcPts val="662"/>
              </a:spcBef>
              <a:spcAft>
                <a:spcPts val="0"/>
              </a:spcAft>
              <a:buClr>
                <a:srgbClr val="000000"/>
              </a:buClr>
              <a:buSzPts val="1138"/>
              <a:buFont typeface="Arial"/>
              <a:buNone/>
            </a:pPr>
            <a:r>
              <a:rPr lang="en-US" sz="2276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John M. Flaxman Library</a:t>
            </a:r>
            <a:endParaRPr sz="331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g3dce7d6e3bb_0_176" descr="Modern library special collections reading room filled with people looking at artists' books. In the foreground is a displace of colorful books, one which reads,&quot; Read Eats the Soul&quot;" title="SC_Class_Reading Room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083" y="685686"/>
            <a:ext cx="4347377" cy="2447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"/>
          <p:cNvSpPr txBox="1">
            <a:spLocks noGrp="1"/>
          </p:cNvSpPr>
          <p:nvPr>
            <p:ph type="body" idx="1"/>
          </p:nvPr>
        </p:nvSpPr>
        <p:spPr>
          <a:xfrm>
            <a:off x="416077" y="1397001"/>
            <a:ext cx="10384003" cy="376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Could you talk about some of the challenges you’ve encountered while working on exhibitions?</a:t>
            </a:r>
            <a:endParaRPr/>
          </a:p>
        </p:txBody>
      </p:sp>
      <p:sp>
        <p:nvSpPr>
          <p:cNvPr id="395" name="Google Shape;395;p5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 4: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dd395da74a_1_157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Examples of Library Exhibitions at Chicago Botanic Garden</a:t>
            </a:r>
            <a:endParaRPr/>
          </a:p>
        </p:txBody>
      </p:sp>
      <p:pic>
        <p:nvPicPr>
          <p:cNvPr id="402" name="Google Shape;402;g3dd395da74a_1_157" descr="View of Chicago Botanic Garden Library exhibition " title="Spice rack poster (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4125"/>
            <a:ext cx="3703074" cy="502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3dd395da74a_1_157" descr="View of Chicago Botanic Garden Library exhibition " title="20190521-RJC_312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8225" y="465975"/>
            <a:ext cx="5302400" cy="333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3dd395da74a_1_157" title="20190521-RJC_313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2074" y="4014700"/>
            <a:ext cx="3560035" cy="2376323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g3dd395da74a_1_157" descr="View of Chicago Botanic Garden Library exhibition "/>
          <p:cNvSpPr txBox="1"/>
          <p:nvPr/>
        </p:nvSpPr>
        <p:spPr>
          <a:xfrm>
            <a:off x="0" y="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View of Chicago Botanic Garden Library exhibition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d4fec0a4dd_4_3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 of Library Exhibitions at Chicago Botanic Garden</a:t>
            </a:r>
            <a:endParaRPr/>
          </a:p>
        </p:txBody>
      </p:sp>
      <p:pic>
        <p:nvPicPr>
          <p:cNvPr id="412" name="Google Shape;412;g3d4fec0a4dd_4_3" descr="View of Chicago Botanic Garden Library exhibition " title="feminine perspective Case 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50" y="416000"/>
            <a:ext cx="4715700" cy="31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3d4fec0a4dd_4_3" descr="View of Chicago Botanic Garden Library exhibition " title="feminine perspective Case 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6400" y="416000"/>
            <a:ext cx="5921224" cy="394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3d4fec0a4dd_4_3" descr="View of Chicago Botanic Garden Library exhibition " title="feminine perspective Case 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7100" y="3226850"/>
            <a:ext cx="4829300" cy="322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d4fec0a4dd_2_8"/>
          <p:cNvSpPr txBox="1">
            <a:spLocks noGrp="1"/>
          </p:cNvSpPr>
          <p:nvPr>
            <p:ph type="title"/>
          </p:nvPr>
        </p:nvSpPr>
        <p:spPr>
          <a:xfrm>
            <a:off x="307220" y="-5054"/>
            <a:ext cx="10972800" cy="60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Examples of Library Exhibitions at Chicago Botanic Garden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1" name="Google Shape;421;g3d4fec0a4dd_2_8" descr="View of Chicago Botanic Garden Library exhibition " title="Case 3 Herbaria in Books Pressing for Plants DSC_6240-X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375" y="507925"/>
            <a:ext cx="9753600" cy="600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dd395da74a_3_7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Examples of Library Exhibitions at SAIC </a:t>
            </a:r>
            <a:endParaRPr/>
          </a:p>
        </p:txBody>
      </p:sp>
      <p:pic>
        <p:nvPicPr>
          <p:cNvPr id="428" name="Google Shape;428;g3dd395da74a_3_7" descr="&#10;&#10;A library display case featuring bold red and black graphic art, handwritten notes,  prints, and zines.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1575" y="585537"/>
            <a:ext cx="4548452" cy="568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3dd395da74a_3_7" descr="&#10;&#10;A hallway with a patterned carpet and bright overhead lights. Library display cases line the wall, showcasing colorful flags and various objects and books. 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606" y="585515"/>
            <a:ext cx="6426778" cy="4820083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3dd395da74a_3_7"/>
          <p:cNvSpPr txBox="1"/>
          <p:nvPr/>
        </p:nvSpPr>
        <p:spPr>
          <a:xfrm>
            <a:off x="220600" y="5556825"/>
            <a:ext cx="6426900" cy="7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62402"/>
                </a:solidFill>
                <a:latin typeface="Lato"/>
                <a:ea typeface="Lato"/>
                <a:cs typeface="Lato"/>
                <a:sym typeface="Lato"/>
              </a:rPr>
              <a:t>Flaxman Library Special Colletions Exhibition Cases, before 2023 Renovation</a:t>
            </a:r>
            <a:endParaRPr sz="2000">
              <a:solidFill>
                <a:srgbClr val="26240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d4d0388f93_1_0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Examples of Library Exhibitions at SAIC </a:t>
            </a:r>
            <a:endParaRPr/>
          </a:p>
        </p:txBody>
      </p:sp>
      <p:pic>
        <p:nvPicPr>
          <p:cNvPr id="437" name="Google Shape;437;g3d4d0388f93_1_0" descr="Glass display case in a library holds assorted colorful items, papers, and small models. Behind, there are bookshelves and a few people working. The scene feels educational and organized." title="6th Floor Case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625" y="507937"/>
            <a:ext cx="8663552" cy="5774274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3d4d0388f93_1_0"/>
          <p:cNvSpPr txBox="1"/>
          <p:nvPr/>
        </p:nvSpPr>
        <p:spPr>
          <a:xfrm>
            <a:off x="9054900" y="4571075"/>
            <a:ext cx="3137100" cy="1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Lato"/>
                <a:ea typeface="Lato"/>
                <a:cs typeface="Lato"/>
                <a:sym typeface="Lato"/>
              </a:rPr>
              <a:t>F</a:t>
            </a:r>
            <a:r>
              <a:rPr lang="en-US" sz="2000">
                <a:latin typeface="Lato"/>
                <a:ea typeface="Lato"/>
                <a:cs typeface="Lato"/>
                <a:sym typeface="Lato"/>
              </a:rPr>
              <a:t>laxman Library Main Collection Exhibition Cases before 2023 Renovation 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d4976f9bd3_0_67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Examples of Library Exhibitions at SAIC</a:t>
            </a:r>
            <a:endParaRPr/>
          </a:p>
        </p:txBody>
      </p:sp>
      <p:pic>
        <p:nvPicPr>
          <p:cNvPr id="445" name="Google Shape;445;g3d4976f9bd3_0_67" descr="&#10;&#10;A modern, spacious library hallway with glass walls on he left with wooden exhibition shelving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3245" y="3867273"/>
            <a:ext cx="2969480" cy="237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3d4976f9bd3_0_67" descr="&#10;&#10;Glass display case with wooden shelves showcasing various small objects and artworks. 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7608" y="565570"/>
            <a:ext cx="4741924" cy="316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3d4976f9bd3_0_67" descr="&#10;&#10;Glass display case with wooden shelves showcasing various small objects and artworks. Round table and single chair in the foreground. 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389" y="552787"/>
            <a:ext cx="4314351" cy="57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3d4976f9bd3_0_67" descr="&#10;&#10;A modern, spacious library hallway with glass walls on he left with wooden exhibition shelving. Person siting at round table in front of library exhibition space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3416" y="3871646"/>
            <a:ext cx="2969480" cy="2375572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g3d4976f9bd3_0_67"/>
          <p:cNvSpPr txBox="1"/>
          <p:nvPr/>
        </p:nvSpPr>
        <p:spPr>
          <a:xfrm>
            <a:off x="9801407" y="2618650"/>
            <a:ext cx="2104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Flaxman Library Exhibition Cases, after Renovation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d4c77b7d86_0_15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Currently on view:</a:t>
            </a:r>
            <a:endParaRPr/>
          </a:p>
        </p:txBody>
      </p:sp>
      <p:pic>
        <p:nvPicPr>
          <p:cNvPr id="456" name="Google Shape;456;g3d4c77b7d86_0_15" descr="View of Chicago Botanic Garden Library exhibition announcement on website: Images of Roses March 25-May 31, 2026, Lenhardt Library, Wednesday - Sunday 12-4 p.m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3088" y="657225"/>
            <a:ext cx="8505825" cy="554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d4d0388f93_2_0"/>
          <p:cNvSpPr txBox="1">
            <a:spLocks noGrp="1"/>
          </p:cNvSpPr>
          <p:nvPr>
            <p:ph type="body" idx="1"/>
          </p:nvPr>
        </p:nvSpPr>
        <p:spPr>
          <a:xfrm>
            <a:off x="416077" y="1397001"/>
            <a:ext cx="11329500" cy="3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g3d4d0388f93_2_0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Coming this summer:</a:t>
            </a:r>
            <a:endParaRPr/>
          </a:p>
        </p:txBody>
      </p:sp>
      <p:pic>
        <p:nvPicPr>
          <p:cNvPr id="464" name="Google Shape;464;g3d4d0388f93_2_0" descr="View of Chicago Botanic Garden exhibition website: June 5 - September 30 America Grows 250 Years of Garden Stori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5570"/>
            <a:ext cx="12192001" cy="4446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dd139b61b0_0_8"/>
          <p:cNvSpPr txBox="1"/>
          <p:nvPr/>
        </p:nvSpPr>
        <p:spPr>
          <a:xfrm>
            <a:off x="6479000" y="904456"/>
            <a:ext cx="41133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75" tIns="94575" rIns="94575" bIns="94575" anchor="t" anchorCtr="0">
            <a:noAutofit/>
          </a:bodyPr>
          <a:lstStyle/>
          <a:p>
            <a:pPr marL="0" lvl="0" indent="0" algn="l" rtl="0">
              <a:spcBef>
                <a:spcPts val="662"/>
              </a:spcBef>
              <a:spcAft>
                <a:spcPts val="0"/>
              </a:spcAft>
              <a:buClr>
                <a:srgbClr val="000000"/>
              </a:buClr>
              <a:buSzPts val="1138"/>
              <a:buFont typeface="Arial"/>
              <a:buNone/>
            </a:pPr>
            <a:endParaRPr sz="331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g3dd139b61b0_0_8" descr="A display case features colorful textiles and artwork, including embroidered birds, abstract designs, and nature scenes. Various textures and patterns create a vibrant and artistic atmospher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6700" y="562950"/>
            <a:ext cx="4174674" cy="313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3dd139b61b0_0_8" descr="Garments on dress forms in an exhibition titled New at the Fashion Resource Center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000" y="668925"/>
            <a:ext cx="6495298" cy="433124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3dd139b61b0_0_8"/>
          <p:cNvSpPr txBox="1"/>
          <p:nvPr/>
        </p:nvSpPr>
        <p:spPr>
          <a:xfrm>
            <a:off x="393000" y="5165225"/>
            <a:ext cx="6407100" cy="8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662"/>
              </a:spcBef>
              <a:spcAft>
                <a:spcPts val="0"/>
              </a:spcAft>
              <a:buNone/>
            </a:pPr>
            <a:r>
              <a:rPr lang="en-US" sz="2276">
                <a:latin typeface="Lato"/>
                <a:ea typeface="Lato"/>
                <a:cs typeface="Lato"/>
                <a:sym typeface="Lato"/>
              </a:rPr>
              <a:t>Exhibitions at SAIC’s Fashion Resource Center (FRC) + Textile Resource Center (TRC)</a:t>
            </a:r>
            <a:endParaRPr/>
          </a:p>
        </p:txBody>
      </p:sp>
      <p:pic>
        <p:nvPicPr>
          <p:cNvPr id="174" name="Google Shape;174;g3dd139b61b0_0_8" descr="A glass display case filled with vibrant orange marigolds, fashion magazines, and a life-sized, colorfully dressed mannequin cut-out, illuminated warmly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7256" y="3830200"/>
            <a:ext cx="1884050" cy="251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dd139b61b0_0_8" descr="Single green and blue, silky garment on a dress form with white background with painted black eyes. 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02348" y="3830200"/>
            <a:ext cx="1884050" cy="2512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dd395da74a_1_23"/>
          <p:cNvSpPr txBox="1">
            <a:spLocks noGrp="1"/>
          </p:cNvSpPr>
          <p:nvPr>
            <p:ph type="subTitle" idx="4294967295"/>
          </p:nvPr>
        </p:nvSpPr>
        <p:spPr>
          <a:xfrm>
            <a:off x="208367" y="4613071"/>
            <a:ext cx="5639700" cy="168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LEORA SIEGEL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24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Senior Director of the Lenhardt Library</a:t>
            </a:r>
            <a:br>
              <a:rPr lang="en-US" sz="224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US" sz="224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2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Chicago Botanic Garden</a:t>
            </a:r>
            <a:r>
              <a:rPr lang="en-US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2" name="Google Shape;182;g3dd395da74a_1_23" descr="View of the Chicago Botanic Garde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1075" y="1618575"/>
            <a:ext cx="6472524" cy="384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dd395da74a_1_23" descr="View of the Chicago Botanic Garde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374" y="617350"/>
            <a:ext cx="5262276" cy="3508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d4d746c0b5_0_9"/>
          <p:cNvSpPr txBox="1">
            <a:spLocks noGrp="1"/>
          </p:cNvSpPr>
          <p:nvPr>
            <p:ph type="body" idx="1"/>
          </p:nvPr>
        </p:nvSpPr>
        <p:spPr>
          <a:xfrm>
            <a:off x="416077" y="1397001"/>
            <a:ext cx="11329500" cy="376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3d4d746c0b5_0_9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Welcome to the Lenhardt Library</a:t>
            </a:r>
            <a:endParaRPr/>
          </a:p>
        </p:txBody>
      </p:sp>
      <p:pic>
        <p:nvPicPr>
          <p:cNvPr id="191" name="Google Shape;191;g3d4d746c0b5_0_9" descr="View of the Lenhardt Library at the Chicago Botanic Garden" title="library-entrance_1400x78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925" y="507925"/>
            <a:ext cx="11329500" cy="5884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dd395da74a_1_15"/>
          <p:cNvSpPr txBox="1">
            <a:spLocks noGrp="1"/>
          </p:cNvSpPr>
          <p:nvPr>
            <p:ph type="subTitle" idx="4294967295"/>
          </p:nvPr>
        </p:nvSpPr>
        <p:spPr>
          <a:xfrm>
            <a:off x="208375" y="5454425"/>
            <a:ext cx="6129600" cy="83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24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Lenhardt Library of the </a:t>
            </a:r>
            <a:r>
              <a:rPr lang="en-US" sz="2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Chicago Botanic Garden</a:t>
            </a:r>
            <a:r>
              <a:rPr lang="en-US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8" name="Google Shape;198;g3dd395da74a_1_15" descr="View of the Lenhardt Library at the Chicago Botanic Garden" title="Lenhardt Librar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450" y="791725"/>
            <a:ext cx="6463985" cy="430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3dd395da74a_1_15" descr="View of the Lenhardt Library at the Chicago Botanic Garden" title="LenLibRbR.jpg"/>
          <p:cNvPicPr preferRelativeResize="0"/>
          <p:nvPr/>
        </p:nvPicPr>
        <p:blipFill rotWithShape="1">
          <a:blip r:embed="rId4">
            <a:alphaModFix/>
          </a:blip>
          <a:srcRect t="5024"/>
          <a:stretch/>
        </p:blipFill>
        <p:spPr>
          <a:xfrm>
            <a:off x="1038725" y="791725"/>
            <a:ext cx="3231200" cy="430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dce7d6e3bb_0_0"/>
          <p:cNvSpPr txBox="1">
            <a:spLocks noGrp="1"/>
          </p:cNvSpPr>
          <p:nvPr>
            <p:ph type="body" idx="1"/>
          </p:nvPr>
        </p:nvSpPr>
        <p:spPr>
          <a:xfrm>
            <a:off x="416077" y="1397001"/>
            <a:ext cx="11329500" cy="3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What are the benefits of creating exhibitions?</a:t>
            </a:r>
            <a:endParaRPr/>
          </a:p>
        </p:txBody>
      </p:sp>
      <p:sp>
        <p:nvSpPr>
          <p:cNvPr id="206" name="Google Shape;206;g3dce7d6e3bb_0_0"/>
          <p:cNvSpPr txBox="1">
            <a:spLocks noGrp="1"/>
          </p:cNvSpPr>
          <p:nvPr>
            <p:ph type="title"/>
          </p:nvPr>
        </p:nvSpPr>
        <p:spPr>
          <a:xfrm>
            <a:off x="307220" y="-94785"/>
            <a:ext cx="109728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 1: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dce7d6e3bb_1_0"/>
          <p:cNvSpPr txBox="1"/>
          <p:nvPr/>
        </p:nvSpPr>
        <p:spPr>
          <a:xfrm>
            <a:off x="381000" y="1128039"/>
            <a:ext cx="28068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250" tIns="43125" rIns="86250" bIns="43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8"/>
              <a:buFont typeface="Arial"/>
              <a:buNone/>
            </a:pPr>
            <a:r>
              <a:rPr lang="en-US" sz="1698" i="0" u="none" strike="noStrike" cap="none">
                <a:solidFill>
                  <a:srgbClr val="262402"/>
                </a:solidFill>
                <a:latin typeface="Lato"/>
                <a:ea typeface="Lato"/>
                <a:cs typeface="Lato"/>
                <a:sym typeface="Lato"/>
              </a:rPr>
              <a:t>“well-curated displays can transform ‘passive’ library collections into communal spaces of discovery</a:t>
            </a:r>
            <a:r>
              <a:rPr lang="en-US" sz="1698">
                <a:solidFill>
                  <a:srgbClr val="262402"/>
                </a:solidFill>
                <a:latin typeface="Lato"/>
                <a:ea typeface="Lato"/>
                <a:cs typeface="Lato"/>
                <a:sym typeface="Lato"/>
              </a:rPr>
              <a:t>…</a:t>
            </a:r>
            <a:r>
              <a:rPr lang="en-US" sz="1698" i="0" u="none" strike="noStrike" cap="none">
                <a:solidFill>
                  <a:srgbClr val="262402"/>
                </a:solidFill>
                <a:latin typeface="Lato"/>
                <a:ea typeface="Lato"/>
                <a:cs typeface="Lato"/>
                <a:sym typeface="Lato"/>
              </a:rPr>
              <a:t>” </a:t>
            </a:r>
            <a:endParaRPr sz="1321" i="0" u="none" strike="noStrike" cap="none">
              <a:solidFill>
                <a:srgbClr val="26240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8"/>
              <a:buFont typeface="Arial"/>
              <a:buNone/>
            </a:pPr>
            <a:endParaRPr sz="1698" i="0" u="none" strike="noStrike" cap="none">
              <a:solidFill>
                <a:srgbClr val="26240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8"/>
              <a:buFont typeface="Arial"/>
              <a:buNone/>
            </a:pPr>
            <a:r>
              <a:rPr lang="en-US" sz="1698" i="0" u="none" strike="noStrike" cap="none">
                <a:solidFill>
                  <a:srgbClr val="262402"/>
                </a:solidFill>
                <a:latin typeface="Lato"/>
                <a:ea typeface="Lato"/>
                <a:cs typeface="Lato"/>
                <a:sym typeface="Lato"/>
              </a:rPr>
              <a:t>Michelle Maloney, 2012</a:t>
            </a:r>
            <a:endParaRPr sz="1698" i="0" u="none" strike="noStrike" cap="none">
              <a:solidFill>
                <a:srgbClr val="26240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3" name="Google Shape;213;g3dce7d6e3bb_1_0" descr="Several rare books on displays in five display cases.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5356" y="796579"/>
            <a:ext cx="3671024" cy="489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3dce7d6e3bb_1_0" descr="People looking at exhibition cases with library books on display in a spacious library Reading Room. 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3925" y="533375"/>
            <a:ext cx="4452499" cy="579120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3dce7d6e3bb_1_0"/>
          <p:cNvSpPr txBox="1"/>
          <p:nvPr/>
        </p:nvSpPr>
        <p:spPr>
          <a:xfrm>
            <a:off x="3379655" y="5816125"/>
            <a:ext cx="39387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AIC Research Center Exhibitions</a:t>
            </a:r>
            <a:r>
              <a:rPr lang="en-US" sz="2000"/>
              <a:t> </a:t>
            </a:r>
            <a:endParaRPr sz="2000"/>
          </a:p>
        </p:txBody>
      </p:sp>
      <p:sp>
        <p:nvSpPr>
          <p:cNvPr id="216" name="Google Shape;216;g3dce7d6e3bb_1_0"/>
          <p:cNvSpPr txBox="1"/>
          <p:nvPr/>
        </p:nvSpPr>
        <p:spPr>
          <a:xfrm>
            <a:off x="381000" y="3732975"/>
            <a:ext cx="2806800" cy="19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250" tIns="43125" rIns="86250" bIns="43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8"/>
              <a:buFont typeface="Arial"/>
              <a:buNone/>
            </a:pPr>
            <a:r>
              <a:rPr lang="en-US" sz="1698">
                <a:solidFill>
                  <a:srgbClr val="262402"/>
                </a:solidFill>
                <a:latin typeface="Lato"/>
                <a:ea typeface="Lato"/>
                <a:cs typeface="Lato"/>
                <a:sym typeface="Lato"/>
              </a:rPr>
              <a:t>“They [library exhibitions] invite participation, inspire curiosity, and promote creativity.”</a:t>
            </a:r>
            <a:endParaRPr sz="1321" i="0" u="none" strike="noStrike" cap="none">
              <a:solidFill>
                <a:srgbClr val="26240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8"/>
              <a:buFont typeface="Arial"/>
              <a:buNone/>
            </a:pPr>
            <a:endParaRPr sz="1698" i="0" u="none" strike="noStrike" cap="none">
              <a:solidFill>
                <a:srgbClr val="26240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8"/>
              <a:buFont typeface="Arial"/>
              <a:buNone/>
            </a:pPr>
            <a:r>
              <a:rPr lang="en-US" sz="1698">
                <a:solidFill>
                  <a:srgbClr val="262402"/>
                </a:solidFill>
                <a:latin typeface="Lato"/>
                <a:ea typeface="Lato"/>
                <a:cs typeface="Lato"/>
                <a:sym typeface="Lato"/>
              </a:rPr>
              <a:t>Carol Ng-He &amp; Elizabeth Meinke, 2022</a:t>
            </a:r>
            <a:endParaRPr sz="1698" i="0" u="none" strike="noStrike" cap="none">
              <a:solidFill>
                <a:srgbClr val="26240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Presentation11">
  <a:themeElements>
    <a:clrScheme name="CARLI colors 1">
      <a:dk1>
        <a:srgbClr val="592C5F"/>
      </a:dk1>
      <a:lt1>
        <a:srgbClr val="FFFFFF"/>
      </a:lt1>
      <a:dk2>
        <a:srgbClr val="493842"/>
      </a:dk2>
      <a:lt2>
        <a:srgbClr val="FFFFFF"/>
      </a:lt2>
      <a:accent1>
        <a:srgbClr val="592C5F"/>
      </a:accent1>
      <a:accent2>
        <a:srgbClr val="0996A9"/>
      </a:accent2>
      <a:accent3>
        <a:srgbClr val="0033A0"/>
      </a:accent3>
      <a:accent4>
        <a:srgbClr val="712177"/>
      </a:accent4>
      <a:accent5>
        <a:srgbClr val="7E8034"/>
      </a:accent5>
      <a:accent6>
        <a:srgbClr val="006647"/>
      </a:accent6>
      <a:hlink>
        <a:srgbClr val="0996A9"/>
      </a:hlink>
      <a:folHlink>
        <a:srgbClr val="71217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1122</Words>
  <Application>Microsoft Office PowerPoint</Application>
  <PresentationFormat>Widescreen</PresentationFormat>
  <Paragraphs>217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Lato</vt:lpstr>
      <vt:lpstr>Times New Roman</vt:lpstr>
      <vt:lpstr>Geo</vt:lpstr>
      <vt:lpstr>Calibri</vt:lpstr>
      <vt:lpstr>Arial</vt:lpstr>
      <vt:lpstr>1_Presentation11</vt:lpstr>
      <vt:lpstr>  From Concept to Display:  Creating Impactful Library Exhibitions  Melanie Emerson and Leora Siegel</vt:lpstr>
      <vt:lpstr>PowerPoint Presentation</vt:lpstr>
      <vt:lpstr>PowerPoint Presentation</vt:lpstr>
      <vt:lpstr>PowerPoint Presentation</vt:lpstr>
      <vt:lpstr>PowerPoint Presentation</vt:lpstr>
      <vt:lpstr>Welcome to the Lenhardt Library</vt:lpstr>
      <vt:lpstr>PowerPoint Presentation</vt:lpstr>
      <vt:lpstr>QUESTION 1:</vt:lpstr>
      <vt:lpstr>PowerPoint Presentation</vt:lpstr>
      <vt:lpstr>PowerPoint Presentation</vt:lpstr>
      <vt:lpstr>PowerPoint Presentation</vt:lpstr>
      <vt:lpstr>QUESTION 2:</vt:lpstr>
      <vt:lpstr>Getting Started</vt:lpstr>
      <vt:lpstr>Signage </vt:lpstr>
      <vt:lpstr>Sign Design</vt:lpstr>
      <vt:lpstr>Sample Planning Schedule</vt:lpstr>
      <vt:lpstr>Tools of the Trade</vt:lpstr>
      <vt:lpstr>Even more…</vt:lpstr>
      <vt:lpstr>Sources for exhibition objects</vt:lpstr>
      <vt:lpstr>Building an Exhibition Program</vt:lpstr>
      <vt:lpstr>PowerPoint Presentation</vt:lpstr>
      <vt:lpstr>PowerPoint Presentation</vt:lpstr>
      <vt:lpstr>QUESTION 3:</vt:lpstr>
      <vt:lpstr>Collaborations at the Art Institute </vt:lpstr>
      <vt:lpstr>Collaborations at University of Illinois</vt:lpstr>
      <vt:lpstr>Collaborations with Chicago Collections Consortium </vt:lpstr>
      <vt:lpstr>Collaboration with the Driehaus Museum to celebrate Rory McEwen’s artistry</vt:lpstr>
      <vt:lpstr>Collaboration with Chicago Botanic Garden Staff for Dia de los Muertos celebration</vt:lpstr>
      <vt:lpstr>Collaboration with Chicago Botanic Garden Staff for Dia de los Muertos celebration</vt:lpstr>
      <vt:lpstr>QUESTION 4:</vt:lpstr>
      <vt:lpstr>Examples of Library Exhibitions at Chicago Botanic Garden</vt:lpstr>
      <vt:lpstr>Example of Library Exhibitions at Chicago Botanic Garden</vt:lpstr>
      <vt:lpstr>Examples of Library Exhibitions at Chicago Botanic Garden </vt:lpstr>
      <vt:lpstr>Examples of Library Exhibitions at SAIC </vt:lpstr>
      <vt:lpstr>Examples of Library Exhibitions at SAIC </vt:lpstr>
      <vt:lpstr>Examples of Library Exhibitions at SAIC</vt:lpstr>
      <vt:lpstr>Currently on view:</vt:lpstr>
      <vt:lpstr>Coming this summer: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From Concept to Display:  Creating Impactful Library Exhibitions  Melanie Emerson and Leora Siegel</dc:title>
  <dc:creator>Mead-Harvey, Benjamin Lee</dc:creator>
  <cp:lastModifiedBy>Swanson, Nicole Marie</cp:lastModifiedBy>
  <cp:revision>3</cp:revision>
  <dcterms:created xsi:type="dcterms:W3CDTF">2022-03-17T14:16:19Z</dcterms:created>
  <dcterms:modified xsi:type="dcterms:W3CDTF">2026-04-09T19:42:37Z</dcterms:modified>
</cp:coreProperties>
</file>