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6"/>
  </p:notesMasterIdLst>
  <p:sldIdLst>
    <p:sldId id="256" r:id="rId2"/>
    <p:sldId id="415" r:id="rId3"/>
    <p:sldId id="416" r:id="rId4"/>
    <p:sldId id="418" r:id="rId5"/>
    <p:sldId id="423" r:id="rId6"/>
    <p:sldId id="260" r:id="rId7"/>
    <p:sldId id="420" r:id="rId8"/>
    <p:sldId id="419" r:id="rId9"/>
    <p:sldId id="424" r:id="rId10"/>
    <p:sldId id="401" r:id="rId11"/>
    <p:sldId id="331" r:id="rId12"/>
    <p:sldId id="421" r:id="rId13"/>
    <p:sldId id="425" r:id="rId14"/>
    <p:sldId id="41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"/>
    <p:restoredTop sz="96327"/>
  </p:normalViewPr>
  <p:slideViewPr>
    <p:cSldViewPr snapToGrid="0" snapToObjects="1">
      <p:cViewPr varScale="1">
        <p:scale>
          <a:sx n="116" d="100"/>
          <a:sy n="116" d="100"/>
        </p:scale>
        <p:origin x="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4C074-F105-9F4B-AFB1-FB7D7FF43F88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53B52-6182-1A4F-8422-40B5ACBC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9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Examples: Increase due to new service. Increase in use due to new publicity.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9382D-DDBA-E44A-9C69-334536234A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26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Hamilton, yes, but also think carefully about who is in the position to hear and retell what you need to have known.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9382D-DDBA-E44A-9C69-334536234A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87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08EE0D9D-9096-A946-8BDB-09B378A883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4A65CFBE-A1E0-754B-B34F-3C63972930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1D82F6A7-82C8-D042-9FE4-6C1C66D9BB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9pPr>
          </a:lstStyle>
          <a:p>
            <a:fld id="{7EB72F56-281B-3549-8BC4-0BF3CA6FDAC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81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1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0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16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6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4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1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0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0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79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3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5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25BC23-E0DD-4037-B2B8-7B6FA6454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9EE120-2D35-4A48-BAAE-238F986A1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6072" cy="1804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topwatch">
            <a:extLst>
              <a:ext uri="{FF2B5EF4-FFF2-40B4-BE49-F238E27FC236}">
                <a16:creationId xmlns:a16="http://schemas.microsoft.com/office/drawing/2014/main" id="{D8B801CD-64C8-47E4-A219-90586DD312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39" r="18050" b="1"/>
          <a:stretch/>
        </p:blipFill>
        <p:spPr>
          <a:xfrm>
            <a:off x="102762" y="1753806"/>
            <a:ext cx="4458058" cy="434980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52F9EAC-0C70-441C-AC78-65174C28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1740090"/>
            <a:ext cx="7765922" cy="44275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CDB1E4-22D6-6F48-BD65-9D23E3B40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2101" y="2146851"/>
            <a:ext cx="6666980" cy="2658269"/>
          </a:xfrm>
        </p:spPr>
        <p:txBody>
          <a:bodyPr anchor="b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4200" dirty="0"/>
              <a:t>Elevator Pitch, </a:t>
            </a:r>
            <a:br>
              <a:rPr lang="en-US" sz="4200" dirty="0"/>
            </a:br>
            <a:r>
              <a:rPr lang="en-US" sz="4200" dirty="0"/>
              <a:t>or Minute to Win 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44D77-175A-0642-81FB-12D182B4C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2102" y="4810937"/>
            <a:ext cx="6666980" cy="1172200"/>
          </a:xfrm>
        </p:spPr>
        <p:txBody>
          <a:bodyPr anchor="t">
            <a:normAutofit fontScale="92500"/>
          </a:bodyPr>
          <a:lstStyle/>
          <a:p>
            <a:r>
              <a:rPr lang="en-US" sz="1200" dirty="0"/>
              <a:t>Dr. KATE MCDOWELL</a:t>
            </a:r>
          </a:p>
          <a:p>
            <a:r>
              <a:rPr lang="en-US" sz="1200" dirty="0"/>
              <a:t>CARLI New Directors’ Institute</a:t>
            </a:r>
          </a:p>
          <a:p>
            <a:r>
              <a:rPr lang="en-US" sz="1200" dirty="0"/>
              <a:t>5/24/23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48F6B8-EF56-4340-982E-F4D6F5DC2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75380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596C40-FEA6-4867-853D-CF37DE3B6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049" y="6167615"/>
            <a:ext cx="12192001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C7C5E2-274E-49A3-A8E0-46A5B8CAC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CF8D2C-9E01-48EC-8DDF-8A1FF60AE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29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7ED93057-B056-4D1D-B0DA-F1619DAAF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B2F6C4-9339-5E46-BFAD-D8C4F1B63468}"/>
              </a:ext>
            </a:extLst>
          </p:cNvPr>
          <p:cNvSpPr txBox="1"/>
          <p:nvPr/>
        </p:nvSpPr>
        <p:spPr>
          <a:xfrm>
            <a:off x="1635103" y="1057522"/>
            <a:ext cx="4741843" cy="2173433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2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4100" cap="all" spc="15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Who tells your stories?</a:t>
            </a:r>
          </a:p>
          <a:p>
            <a:pPr>
              <a:lnSpc>
                <a:spcPct val="125000"/>
              </a:lnSpc>
              <a:spcBef>
                <a:spcPct val="0"/>
              </a:spcBef>
              <a:spcAft>
                <a:spcPts val="600"/>
              </a:spcAft>
            </a:pPr>
            <a:endParaRPr lang="en-US" sz="4100" cap="all" spc="15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F5B41592-BC5E-4AE2-8CA7-91C73FD8F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CB574A3D-9991-4D4A-91DF-0D0DE47D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D5A56255-4961-41E1-887B-7319F23C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CFD053-F880-364D-969E-DCEEB7F7A0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754" r="30168" b="1"/>
          <a:stretch/>
        </p:blipFill>
        <p:spPr>
          <a:xfrm>
            <a:off x="6859936" y="-2"/>
            <a:ext cx="5332064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1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5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29" name="Picture 1">
            <a:extLst>
              <a:ext uri="{FF2B5EF4-FFF2-40B4-BE49-F238E27FC236}">
                <a16:creationId xmlns:a16="http://schemas.microsoft.com/office/drawing/2014/main" id="{08E7FA5D-0DB4-2842-8481-3AB014EF78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5740" r="17778" b="25371"/>
          <a:stretch>
            <a:fillRect/>
          </a:stretch>
        </p:blipFill>
        <p:spPr bwMode="auto">
          <a:xfrm>
            <a:off x="9034482" y="4430773"/>
            <a:ext cx="25146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7992C05-967E-3D44-B841-616A71413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serving as storyteller?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E92603-F68D-854E-8778-75B8BE76D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5800" indent="-685800">
              <a:spcBef>
                <a:spcPct val="0"/>
              </a:spcBef>
            </a:pPr>
            <a:endParaRPr lang="en-US" altLang="en-US" sz="40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685800" indent="-685800">
              <a:spcBef>
                <a:spcPct val="0"/>
              </a:spcBef>
            </a:pPr>
            <a:r>
              <a:rPr lang="en-US" altLang="en-US" sz="4000" dirty="0">
                <a:ea typeface="Cambria Math" panose="02040503050406030204" pitchFamily="18" charset="0"/>
                <a:cs typeface="Calibri" panose="020F0502020204030204" pitchFamily="34" charset="0"/>
              </a:rPr>
              <a:t>Who tells your stories?</a:t>
            </a:r>
          </a:p>
          <a:p>
            <a:pPr marL="685800" indent="-685800">
              <a:spcBef>
                <a:spcPct val="0"/>
              </a:spcBef>
            </a:pPr>
            <a:r>
              <a:rPr lang="en-US" altLang="en-US" sz="4000" dirty="0">
                <a:ea typeface="Cambria Math" panose="02040503050406030204" pitchFamily="18" charset="0"/>
                <a:cs typeface="Calibri" panose="020F0502020204030204" pitchFamily="34" charset="0"/>
              </a:rPr>
              <a:t>What roles do they have in the organization?</a:t>
            </a:r>
          </a:p>
          <a:p>
            <a:pPr marL="685800" indent="-685800">
              <a:spcBef>
                <a:spcPct val="0"/>
              </a:spcBef>
            </a:pPr>
            <a:r>
              <a:rPr lang="en-US" altLang="en-US" sz="4000" dirty="0">
                <a:ea typeface="Cambria Math" panose="02040503050406030204" pitchFamily="18" charset="0"/>
                <a:cs typeface="Calibri" panose="020F0502020204030204" pitchFamily="34" charset="0"/>
              </a:rPr>
              <a:t>What obstacles are there to those tellers telling your stories effectively?</a:t>
            </a:r>
          </a:p>
        </p:txBody>
      </p:sp>
    </p:spTree>
    <p:extLst>
      <p:ext uri="{BB962C8B-B14F-4D97-AF65-F5344CB8AC3E}">
        <p14:creationId xmlns:p14="http://schemas.microsoft.com/office/powerpoint/2010/main" val="238557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5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C766B-C12A-514E-B29D-9BB0F304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Polishing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5B3F8-E0AF-2A4F-9ECB-A18B48722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10 minutes, in groups of 2-3, try restating your elevator pitch. Make some notes on word choice and order. </a:t>
            </a:r>
          </a:p>
          <a:p>
            <a:r>
              <a:rPr lang="en-US" dirty="0"/>
              <a:t>Bring at least one example from each group to share with the larger group.</a:t>
            </a:r>
          </a:p>
        </p:txBody>
      </p:sp>
    </p:spTree>
    <p:extLst>
      <p:ext uri="{BB962C8B-B14F-4D97-AF65-F5344CB8AC3E}">
        <p14:creationId xmlns:p14="http://schemas.microsoft.com/office/powerpoint/2010/main" val="2412494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7B7906-88F1-C14B-AD40-1BC8DB1D9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23244E-58EB-C046-9025-F4AF495FD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71" y="1914144"/>
            <a:ext cx="6172412" cy="398846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“Storytelling polishes stories like editing polishes essays, with the audience serving as editor.”</a:t>
            </a:r>
          </a:p>
          <a:p>
            <a:endParaRPr lang="en-US" sz="1050" dirty="0"/>
          </a:p>
          <a:p>
            <a:endParaRPr lang="en-US" sz="1050" dirty="0"/>
          </a:p>
          <a:p>
            <a:r>
              <a:rPr lang="en-US" sz="1050" dirty="0"/>
              <a:t>Kate McDowell, “Storytelling Wisdom: Story, Storytelling, and DIKW” Forthcoming from JASIST in special issue on Paradigm Shift</a:t>
            </a:r>
          </a:p>
        </p:txBody>
      </p:sp>
    </p:spTree>
    <p:extLst>
      <p:ext uri="{BB962C8B-B14F-4D97-AF65-F5344CB8AC3E}">
        <p14:creationId xmlns:p14="http://schemas.microsoft.com/office/powerpoint/2010/main" val="1745972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C06BCF-7320-499B-88F4-B5CA302B7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Text, logo&#10;&#10;Description automatically generated">
            <a:extLst>
              <a:ext uri="{FF2B5EF4-FFF2-40B4-BE49-F238E27FC236}">
                <a16:creationId xmlns:a16="http://schemas.microsoft.com/office/drawing/2014/main" id="{98604C9F-C978-184F-8545-086CBE3D1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074" y="984262"/>
            <a:ext cx="5690775" cy="448467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56391D0-667E-4896-B135-3EACC242E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4253" y="-2"/>
            <a:ext cx="1934696" cy="61676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E960E78-2AB2-44CD-9D6D-3A87531D7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0245" y="6167615"/>
            <a:ext cx="1998704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909C433-6200-400E-ACC5-60A500486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328808-6121-4268-B0D0-AB78E2170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793248" y="3396996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E61EF-D279-7543-BB06-8CDC0275FAB0}"/>
              </a:ext>
            </a:extLst>
          </p:cNvPr>
          <p:cNvSpPr txBox="1"/>
          <p:nvPr/>
        </p:nvSpPr>
        <p:spPr>
          <a:xfrm>
            <a:off x="914400" y="6335486"/>
            <a:ext cx="873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Dr. Kate McDowell, </a:t>
            </a:r>
            <a:r>
              <a:rPr lang="en-US" dirty="0" err="1"/>
              <a:t>kmcdowel@illinois.edu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01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725BC23-E0DD-4037-B2B8-7B6FA6454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9EE120-2D35-4A48-BAAE-238F986A1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6072" cy="1804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agnifying glass on clear background">
            <a:extLst>
              <a:ext uri="{FF2B5EF4-FFF2-40B4-BE49-F238E27FC236}">
                <a16:creationId xmlns:a16="http://schemas.microsoft.com/office/drawing/2014/main" id="{C016DC28-91AE-4791-885E-E39DA0F397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34" r="2653" b="-2"/>
          <a:stretch/>
        </p:blipFill>
        <p:spPr>
          <a:xfrm>
            <a:off x="20" y="1804072"/>
            <a:ext cx="4458058" cy="434980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52F9EAC-0C70-441C-AC78-65174C28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1740090"/>
            <a:ext cx="7765922" cy="44275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CFE5C1-9EB1-F743-8E74-876A1C4D0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2101" y="2146851"/>
            <a:ext cx="6666980" cy="265826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2400" dirty="0"/>
              <a:t>What is one valuable </a:t>
            </a:r>
            <a:r>
              <a:rPr lang="en-US" sz="2400" b="1" dirty="0"/>
              <a:t>contribution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that you can </a:t>
            </a:r>
            <a:r>
              <a:rPr lang="en-US" sz="2400" b="1" dirty="0"/>
              <a:t>measure </a:t>
            </a:r>
            <a:br>
              <a:rPr lang="en-US" sz="2400" dirty="0"/>
            </a:br>
            <a:r>
              <a:rPr lang="en-US" sz="2400" dirty="0"/>
              <a:t>and would like to tell as a </a:t>
            </a:r>
            <a:r>
              <a:rPr lang="en-US" sz="2400" b="1" dirty="0"/>
              <a:t>story</a:t>
            </a:r>
            <a:r>
              <a:rPr lang="en-US" sz="2400" dirty="0"/>
              <a:t>? 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48F6B8-EF56-4340-982E-F4D6F5DC2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75380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596C40-FEA6-4867-853D-CF37DE3B6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049" y="6167615"/>
            <a:ext cx="12192001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C7C5E2-274E-49A3-A8E0-46A5B8CAC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6CF8D2C-9E01-48EC-8DDF-8A1FF60AE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4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5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4EE865D-5A59-4DD1-A94D-A8DBE4A9E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9723A0-D41B-4C41-8D49-B56A87465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3467"/>
            <a:ext cx="642915" cy="5571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C45F1AFE-AB8A-4C44-8EA6-38C1B3909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183" y="1301923"/>
            <a:ext cx="5496060" cy="427318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B8E2193-D83A-4F93-AA5A-6B128ADC2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15" y="6214533"/>
            <a:ext cx="11599127" cy="643467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65BEC9-9A64-4330-A094-2323D0EE1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7891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1DA58A-A755-4FCE-9BED-1E4AD6C9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11461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23EFB5-5855-497F-AC57-6C194148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184551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4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5A96-6313-814E-9782-1E9F83B51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pitch?</a:t>
            </a:r>
            <a:br>
              <a:rPr lang="en-US" dirty="0"/>
            </a:br>
            <a:r>
              <a:rPr lang="en-US" dirty="0"/>
              <a:t>Your audience?</a:t>
            </a:r>
            <a:br>
              <a:rPr lang="en-US" dirty="0"/>
            </a:br>
            <a:r>
              <a:rPr lang="en-US" dirty="0"/>
              <a:t>Your goal?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22C34-4AA8-4D47-898F-395EE2911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and real-time feedback</a:t>
            </a:r>
          </a:p>
        </p:txBody>
      </p:sp>
    </p:spTree>
    <p:extLst>
      <p:ext uri="{BB962C8B-B14F-4D97-AF65-F5344CB8AC3E}">
        <p14:creationId xmlns:p14="http://schemas.microsoft.com/office/powerpoint/2010/main" val="175290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E386E-316E-4443-9B59-82D3758EC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The Craft of Research, Booth et al.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FC836-9E32-2F4C-BCE9-91DEFAD32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 algn="ctr">
              <a:buNone/>
              <a:defRPr/>
            </a:pPr>
            <a:r>
              <a:rPr lang="en-US" sz="3600" b="1" dirty="0"/>
              <a:t>Topic</a:t>
            </a:r>
            <a:r>
              <a:rPr lang="en-US" sz="3600" dirty="0"/>
              <a:t>: 	</a:t>
            </a:r>
          </a:p>
          <a:p>
            <a:pPr marL="514350" indent="-514350">
              <a:buNone/>
              <a:defRPr/>
            </a:pPr>
            <a:r>
              <a:rPr lang="en-US" sz="3600" dirty="0"/>
              <a:t>I am studying </a:t>
            </a:r>
            <a:r>
              <a:rPr lang="en-US" sz="3600" u="sng" dirty="0"/>
              <a:t>		</a:t>
            </a:r>
          </a:p>
          <a:p>
            <a:pPr marL="514350" indent="-514350" algn="ctr">
              <a:buNone/>
              <a:defRPr/>
            </a:pPr>
            <a:r>
              <a:rPr lang="en-US" sz="3600" b="1" dirty="0"/>
              <a:t>Question</a:t>
            </a:r>
            <a:r>
              <a:rPr lang="en-US" sz="3600" dirty="0"/>
              <a:t>: </a:t>
            </a:r>
          </a:p>
          <a:p>
            <a:pPr marL="514350" indent="-514350">
              <a:buNone/>
              <a:defRPr/>
            </a:pPr>
            <a:r>
              <a:rPr lang="en-US" sz="3600" dirty="0"/>
              <a:t>because I want to find out 			what/why/how </a:t>
            </a:r>
            <a:r>
              <a:rPr lang="en-US" sz="3600" u="sng" dirty="0"/>
              <a:t>	__________</a:t>
            </a:r>
          </a:p>
          <a:p>
            <a:pPr marL="514350" indent="-514350" algn="ctr">
              <a:defRPr/>
            </a:pPr>
            <a:r>
              <a:rPr lang="en-US" sz="3600" b="1" dirty="0"/>
              <a:t>Significance</a:t>
            </a:r>
            <a:r>
              <a:rPr lang="en-US" sz="3600" dirty="0"/>
              <a:t>: 	</a:t>
            </a:r>
          </a:p>
          <a:p>
            <a:pPr marL="514350" indent="-514350">
              <a:buNone/>
              <a:defRPr/>
            </a:pPr>
            <a:r>
              <a:rPr lang="en-US" sz="3600" dirty="0"/>
              <a:t>in order to help my reader understand</a:t>
            </a:r>
          </a:p>
          <a:p>
            <a:pPr marL="514350" indent="-514350">
              <a:buNone/>
              <a:defRPr/>
            </a:pPr>
            <a:r>
              <a:rPr lang="en-US" sz="3600" u="sng" dirty="0"/>
              <a:t>						.</a:t>
            </a:r>
            <a:endParaRPr lang="en-US" sz="3600" dirty="0"/>
          </a:p>
          <a:p>
            <a:pPr marL="4763" indent="-457200">
              <a:buNone/>
              <a:defRPr/>
            </a:pPr>
            <a:endParaRPr lang="en-US" sz="1800" dirty="0"/>
          </a:p>
          <a:p>
            <a:pPr marL="4763" indent="-457200">
              <a:buNone/>
              <a:defRPr/>
            </a:pPr>
            <a:endParaRPr lang="en-US" sz="1800" dirty="0"/>
          </a:p>
          <a:p>
            <a:pPr marL="4763" indent="-457200">
              <a:buNone/>
              <a:defRPr/>
            </a:pPr>
            <a:endParaRPr lang="en-US" sz="1800" dirty="0"/>
          </a:p>
          <a:p>
            <a:pPr marL="4763" indent="-457200">
              <a:buNone/>
              <a:defRPr/>
            </a:pPr>
            <a:endParaRPr lang="en-US" dirty="0"/>
          </a:p>
          <a:p>
            <a:pPr marL="4763" indent="-457200">
              <a:buNone/>
              <a:defRPr/>
            </a:pPr>
            <a:r>
              <a:rPr lang="en-US" sz="1800" dirty="0"/>
              <a:t>Booth, W. C., </a:t>
            </a:r>
            <a:r>
              <a:rPr lang="en-US" sz="1800" dirty="0" err="1"/>
              <a:t>Colomb</a:t>
            </a:r>
            <a:r>
              <a:rPr lang="en-US" sz="1800" dirty="0"/>
              <a:t>, G. G., &amp; Williams, J. M. (1995). </a:t>
            </a:r>
            <a:r>
              <a:rPr lang="en-US" sz="1800" i="1" dirty="0"/>
              <a:t>The craft of research</a:t>
            </a:r>
            <a:r>
              <a:rPr lang="en-US" sz="1800" dirty="0"/>
              <a:t>. Chicago, IL: University of Chicago Press, p. 56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0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E386E-316E-4443-9B59-82D3758EC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to Launch your Pitch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FC836-9E32-2F4C-BCE9-91DEFAD32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Corbel" panose="020B0503020204020204" pitchFamily="34" charset="0"/>
              <a:buAutoNum type="arabicParenR"/>
            </a:pPr>
            <a:r>
              <a:rPr lang="en-US" dirty="0"/>
              <a:t>What, why, how</a:t>
            </a:r>
          </a:p>
          <a:p>
            <a:pPr marL="342900" indent="-342900">
              <a:buAutoNum type="arabicParenR"/>
            </a:pPr>
            <a:r>
              <a:rPr lang="en-US" dirty="0"/>
              <a:t>Topic, question, significance</a:t>
            </a:r>
          </a:p>
          <a:p>
            <a:pPr marL="342900" indent="-342900">
              <a:buAutoNum type="arabicParenR"/>
            </a:pPr>
            <a:r>
              <a:rPr lang="en-US" dirty="0"/>
              <a:t>Challenge/context, action, result</a:t>
            </a:r>
          </a:p>
          <a:p>
            <a:pPr marL="342900" indent="-342900">
              <a:buAutoNum type="arabicParenR"/>
            </a:pPr>
            <a:r>
              <a:rPr lang="en-US" dirty="0"/>
              <a:t>Service, problem it solves, vision</a:t>
            </a:r>
          </a:p>
        </p:txBody>
      </p:sp>
    </p:spTree>
    <p:extLst>
      <p:ext uri="{BB962C8B-B14F-4D97-AF65-F5344CB8AC3E}">
        <p14:creationId xmlns:p14="http://schemas.microsoft.com/office/powerpoint/2010/main" val="213965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46C8-14FC-C44C-B286-2A07B3D0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DE85-3B91-2443-AF85-A0ECF9FA1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10 minutes, in groups of 2-3, try out a quick version of your elevator pitch. Make some notes on content and structure.</a:t>
            </a:r>
          </a:p>
          <a:p>
            <a:r>
              <a:rPr lang="en-US" dirty="0"/>
              <a:t>We’ll come back, hear a few examples from you, and play with structure.</a:t>
            </a:r>
          </a:p>
        </p:txBody>
      </p:sp>
    </p:spTree>
    <p:extLst>
      <p:ext uri="{BB962C8B-B14F-4D97-AF65-F5344CB8AC3E}">
        <p14:creationId xmlns:p14="http://schemas.microsoft.com/office/powerpoint/2010/main" val="4062128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13CD7F-736E-4AF7-AB2B-473CAA9E1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EDA2F5-6B28-478B-9AC4-43FE41E2B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916907"/>
            <a:ext cx="12192000" cy="23740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2238A7-378E-D545-B033-7E7BFC1A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102" y="4153113"/>
            <a:ext cx="9180747" cy="1248431"/>
          </a:xfrm>
        </p:spPr>
        <p:txBody>
          <a:bodyPr vert="horz" lIns="109728" tIns="109728" rIns="109728" bIns="91440" rtlCol="0" anchor="b">
            <a:noAutofit/>
          </a:bodyPr>
          <a:lstStyle/>
          <a:p>
            <a:pPr>
              <a:lnSpc>
                <a:spcPct val="125000"/>
              </a:lnSpc>
            </a:pPr>
            <a:r>
              <a:rPr lang="en-US" sz="4800" b="0" cap="all" dirty="0">
                <a:solidFill>
                  <a:schemeClr val="bg1"/>
                </a:solidFill>
              </a:rPr>
              <a:t>Playing with structure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01D712E-ABB9-4258-877D-9349C8577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979202"/>
            <a:ext cx="1006766" cy="22494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7528E56-1447-4C98-882B-CE26279501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air of yellow scissors&#10;&#10;Description automatically generated with medium confidence">
            <a:extLst>
              <a:ext uri="{FF2B5EF4-FFF2-40B4-BE49-F238E27FC236}">
                <a16:creationId xmlns:a16="http://schemas.microsoft.com/office/drawing/2014/main" id="{A9ECE4BC-46FC-5944-89E6-0D63646F0E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09818" y="490290"/>
            <a:ext cx="2402249" cy="2931379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E0435B41-AE93-4B2B-893F-1E6F7E6C2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04046" y="1933956"/>
            <a:ext cx="393192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rectang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C88A971E-DFC5-9243-8F9A-EA8BAE2D7A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0173" y="682483"/>
            <a:ext cx="2660945" cy="2672667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F1553078-B0E1-4A20-B647-DD55B8049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535283" y="1933956"/>
            <a:ext cx="393192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8EF28AC4-F36D-5E4E-ABAD-533A78DC9D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8361" y="1323426"/>
            <a:ext cx="2660946" cy="161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10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8F4297D-E25A-F049-964B-009B9A72DD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6" y="648869"/>
            <a:ext cx="6216561" cy="480229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8" y="0"/>
            <a:ext cx="4603482" cy="611240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E36FE0-6C16-9641-8C20-CC65BF710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3503" y="1709530"/>
            <a:ext cx="3754671" cy="2528515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3600" b="0" cap="all">
                <a:solidFill>
                  <a:schemeClr val="tx2"/>
                </a:solidFill>
              </a:rPr>
              <a:t>Cycle of Story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5547A-6AF0-C64E-AD16-B183FDD44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76914" y="4238046"/>
            <a:ext cx="3806919" cy="1741404"/>
          </a:xfrm>
        </p:spPr>
        <p:txBody>
          <a:bodyPr vert="horz" lIns="109728" tIns="109728" rIns="109728" bIns="91440" rtlCol="0" anchor="t">
            <a:normAutofit/>
          </a:bodyPr>
          <a:lstStyle/>
          <a:p>
            <a:pPr>
              <a:lnSpc>
                <a:spcPct val="150000"/>
              </a:lnSpc>
              <a:spcBef>
                <a:spcPts val="930"/>
              </a:spcBef>
            </a:pPr>
            <a:r>
              <a:rPr lang="en-US" sz="2000" dirty="0">
                <a:solidFill>
                  <a:schemeClr val="tx2"/>
                </a:solidFill>
              </a:rPr>
              <a:t>Telling not only to your audience, but also for your audience’s retelling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851D67-7085-40E2-B146-F91433A2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7534656" cy="71359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5AAE23-FCB6-4663-907C-0110B0FDC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8" y="6167615"/>
            <a:ext cx="46034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1459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98319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RightStep">
      <a:dk1>
        <a:srgbClr val="000000"/>
      </a:dk1>
      <a:lt1>
        <a:srgbClr val="FFFFFF"/>
      </a:lt1>
      <a:dk2>
        <a:srgbClr val="243441"/>
      </a:dk2>
      <a:lt2>
        <a:srgbClr val="E8E2E5"/>
      </a:lt2>
      <a:accent1>
        <a:srgbClr val="81AA99"/>
      </a:accent1>
      <a:accent2>
        <a:srgbClr val="73A9A9"/>
      </a:accent2>
      <a:accent3>
        <a:srgbClr val="84A5BD"/>
      </a:accent3>
      <a:accent4>
        <a:srgbClr val="7F89BA"/>
      </a:accent4>
      <a:accent5>
        <a:srgbClr val="A296C6"/>
      </a:accent5>
      <a:accent6>
        <a:srgbClr val="A67FBA"/>
      </a:accent6>
      <a:hlink>
        <a:srgbClr val="AE6986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413</Words>
  <Application>Microsoft Macintosh PowerPoint</Application>
  <PresentationFormat>Widescreen</PresentationFormat>
  <Paragraphs>51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Meiryo</vt:lpstr>
      <vt:lpstr>Calibri</vt:lpstr>
      <vt:lpstr>Corbel</vt:lpstr>
      <vt:lpstr>Rockwell</vt:lpstr>
      <vt:lpstr>ShojiVTI</vt:lpstr>
      <vt:lpstr>Elevator Pitch,  or Minute to Win It</vt:lpstr>
      <vt:lpstr>What is one valuable contribution  that you can measure  and would like to tell as a story?   </vt:lpstr>
      <vt:lpstr>PowerPoint Presentation</vt:lpstr>
      <vt:lpstr>Your pitch? Your audience? Your goal?</vt:lpstr>
      <vt:lpstr>From The Craft of Research, Booth et al.</vt:lpstr>
      <vt:lpstr>Structures to Launch your Pitch</vt:lpstr>
      <vt:lpstr>Warming Up</vt:lpstr>
      <vt:lpstr>Playing with structure</vt:lpstr>
      <vt:lpstr>Cycle of Story</vt:lpstr>
      <vt:lpstr>PowerPoint Presentation</vt:lpstr>
      <vt:lpstr>Who is serving as storyteller?</vt:lpstr>
      <vt:lpstr>Quick Polishing</vt:lpstr>
      <vt:lpstr>Final Thoughts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Elevator Pitch,  or Minute to Win It</dc:title>
  <dc:creator>McDowell, Kathleen</dc:creator>
  <cp:lastModifiedBy>McDowell, Kathleen</cp:lastModifiedBy>
  <cp:revision>11</cp:revision>
  <cp:lastPrinted>2021-02-12T14:55:31Z</cp:lastPrinted>
  <dcterms:created xsi:type="dcterms:W3CDTF">2021-02-03T21:44:53Z</dcterms:created>
  <dcterms:modified xsi:type="dcterms:W3CDTF">2023-04-24T22:07:32Z</dcterms:modified>
</cp:coreProperties>
</file>