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sldIdLst>
    <p:sldId id="258" r:id="rId2"/>
    <p:sldId id="284" r:id="rId3"/>
    <p:sldId id="579" r:id="rId4"/>
    <p:sldId id="555" r:id="rId5"/>
    <p:sldId id="547" r:id="rId6"/>
    <p:sldId id="517" r:id="rId7"/>
    <p:sldId id="531" r:id="rId8"/>
    <p:sldId id="534" r:id="rId9"/>
    <p:sldId id="535" r:id="rId10"/>
    <p:sldId id="529" r:id="rId11"/>
    <p:sldId id="527" r:id="rId12"/>
    <p:sldId id="528" r:id="rId13"/>
    <p:sldId id="583" r:id="rId14"/>
    <p:sldId id="581" r:id="rId15"/>
    <p:sldId id="582" r:id="rId16"/>
    <p:sldId id="565" r:id="rId17"/>
    <p:sldId id="566" r:id="rId18"/>
    <p:sldId id="564" r:id="rId19"/>
    <p:sldId id="584" r:id="rId20"/>
    <p:sldId id="567" r:id="rId21"/>
    <p:sldId id="580" r:id="rId22"/>
    <p:sldId id="607" r:id="rId23"/>
    <p:sldId id="533" r:id="rId24"/>
    <p:sldId id="562" r:id="rId25"/>
    <p:sldId id="568" r:id="rId26"/>
    <p:sldId id="569" r:id="rId27"/>
    <p:sldId id="570" r:id="rId28"/>
    <p:sldId id="571" r:id="rId29"/>
    <p:sldId id="572" r:id="rId30"/>
    <p:sldId id="573" r:id="rId31"/>
    <p:sldId id="574" r:id="rId32"/>
    <p:sldId id="575" r:id="rId33"/>
    <p:sldId id="576" r:id="rId34"/>
    <p:sldId id="586" r:id="rId35"/>
    <p:sldId id="585" r:id="rId36"/>
    <p:sldId id="587" r:id="rId37"/>
    <p:sldId id="577" r:id="rId38"/>
    <p:sldId id="588" r:id="rId39"/>
    <p:sldId id="589" r:id="rId40"/>
    <p:sldId id="590" r:id="rId41"/>
    <p:sldId id="591" r:id="rId42"/>
    <p:sldId id="600" r:id="rId43"/>
    <p:sldId id="592" r:id="rId44"/>
    <p:sldId id="593" r:id="rId45"/>
    <p:sldId id="594" r:id="rId46"/>
    <p:sldId id="595" r:id="rId47"/>
    <p:sldId id="596" r:id="rId48"/>
    <p:sldId id="597" r:id="rId49"/>
    <p:sldId id="598" r:id="rId50"/>
    <p:sldId id="601" r:id="rId51"/>
    <p:sldId id="602" r:id="rId52"/>
    <p:sldId id="599" r:id="rId53"/>
    <p:sldId id="605" r:id="rId54"/>
    <p:sldId id="604" r:id="rId55"/>
    <p:sldId id="603" r:id="rId56"/>
    <p:sldId id="606" r:id="rId57"/>
    <p:sldId id="36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2" autoAdjust="0"/>
    <p:restoredTop sz="93372" autoAdjust="0"/>
  </p:normalViewPr>
  <p:slideViewPr>
    <p:cSldViewPr snapToGrid="0" snapToObjects="1">
      <p:cViewPr varScale="1">
        <p:scale>
          <a:sx n="64" d="100"/>
          <a:sy n="64" d="100"/>
        </p:scale>
        <p:origin x="7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562266D-A606-4B94-AE58-F3E039DC7F87}"/>
    <pc:docChg chg="addSld modSld">
      <pc:chgData name="" userId="" providerId="" clId="Web-{9562266D-A606-4B94-AE58-F3E039DC7F87}" dt="2019-05-20T15:24:19.400" v="87" actId="20577"/>
      <pc:docMkLst>
        <pc:docMk/>
      </pc:docMkLst>
      <pc:sldChg chg="modSp">
        <pc:chgData name="" userId="" providerId="" clId="Web-{9562266D-A606-4B94-AE58-F3E039DC7F87}" dt="2019-05-20T15:24:15.041" v="85" actId="20577"/>
        <pc:sldMkLst>
          <pc:docMk/>
          <pc:sldMk cId="1003992497" sldId="259"/>
        </pc:sldMkLst>
        <pc:spChg chg="mod">
          <ac:chgData name="" userId="" providerId="" clId="Web-{9562266D-A606-4B94-AE58-F3E039DC7F87}" dt="2019-05-20T15:24:15.041" v="85" actId="20577"/>
          <ac:spMkLst>
            <pc:docMk/>
            <pc:sldMk cId="1003992497" sldId="259"/>
            <ac:spMk id="3" creationId="{D99EEA62-8EDF-4645-8D2D-B6E29E9A242B}"/>
          </ac:spMkLst>
        </pc:spChg>
      </pc:sldChg>
      <pc:sldChg chg="modSp new">
        <pc:chgData name="" userId="" providerId="" clId="Web-{9562266D-A606-4B94-AE58-F3E039DC7F87}" dt="2019-05-20T15:24:03.666" v="82" actId="20577"/>
        <pc:sldMkLst>
          <pc:docMk/>
          <pc:sldMk cId="1345384236" sldId="271"/>
        </pc:sldMkLst>
        <pc:spChg chg="mod">
          <ac:chgData name="" userId="" providerId="" clId="Web-{9562266D-A606-4B94-AE58-F3E039DC7F87}" dt="2019-05-20T15:23:22.838" v="5" actId="20577"/>
          <ac:spMkLst>
            <pc:docMk/>
            <pc:sldMk cId="1345384236" sldId="271"/>
            <ac:spMk id="2" creationId="{743F8EEB-AAA1-4CD7-A329-92ED3E6878BF}"/>
          </ac:spMkLst>
        </pc:spChg>
        <pc:spChg chg="mod">
          <ac:chgData name="" userId="" providerId="" clId="Web-{9562266D-A606-4B94-AE58-F3E039DC7F87}" dt="2019-05-20T15:24:03.666" v="82" actId="20577"/>
          <ac:spMkLst>
            <pc:docMk/>
            <pc:sldMk cId="1345384236" sldId="271"/>
            <ac:spMk id="3" creationId="{F5DEC199-A81D-44A3-8F03-4329B5A4CB6C}"/>
          </ac:spMkLst>
        </pc:spChg>
      </pc:sldChg>
    </pc:docChg>
  </pc:docChgLst>
  <pc:docChgLst>
    <pc:chgData clId="Web-{E7B0A6D0-0B1A-4D10-AFFA-3DB49B4006AB}"/>
    <pc:docChg chg="addSld delSld modSld">
      <pc:chgData name="" userId="" providerId="" clId="Web-{E7B0A6D0-0B1A-4D10-AFFA-3DB49B4006AB}" dt="2019-05-30T16:05:09.980" v="5"/>
      <pc:docMkLst>
        <pc:docMk/>
      </pc:docMkLst>
      <pc:sldChg chg="addSp delSp modSp add replId">
        <pc:chgData name="" userId="" providerId="" clId="Web-{E7B0A6D0-0B1A-4D10-AFFA-3DB49B4006AB}" dt="2019-05-30T16:05:09.980" v="5"/>
        <pc:sldMkLst>
          <pc:docMk/>
          <pc:sldMk cId="4081961488" sldId="283"/>
        </pc:sldMkLst>
        <pc:spChg chg="del">
          <ac:chgData name="" userId="" providerId="" clId="Web-{E7B0A6D0-0B1A-4D10-AFFA-3DB49B4006AB}" dt="2019-05-30T15:37:16.438" v="3"/>
          <ac:spMkLst>
            <pc:docMk/>
            <pc:sldMk cId="4081961488" sldId="283"/>
            <ac:spMk id="3" creationId="{7B7907F0-7C75-4A3F-ABD3-B4CFA51B78FE}"/>
          </ac:spMkLst>
        </pc:spChg>
        <pc:graphicFrameChg chg="add modGraphic">
          <ac:chgData name="" userId="" providerId="" clId="Web-{E7B0A6D0-0B1A-4D10-AFFA-3DB49B4006AB}" dt="2019-05-30T16:05:09.980" v="5"/>
          <ac:graphicFrameMkLst>
            <pc:docMk/>
            <pc:sldMk cId="4081961488" sldId="283"/>
            <ac:graphicFrameMk id="5" creationId="{3438C805-3DD8-41C8-AB4D-13459DDE47C8}"/>
          </ac:graphicFrameMkLst>
        </pc:graphicFrameChg>
      </pc:sldChg>
    </pc:docChg>
  </pc:docChgLst>
  <pc:docChgLst>
    <pc:chgData clId="Web-{D564136A-481B-4BB7-B95B-F6A030F70C04}"/>
    <pc:docChg chg="modSld">
      <pc:chgData name="" userId="" providerId="" clId="Web-{D564136A-481B-4BB7-B95B-F6A030F70C04}" dt="2019-05-29T21:56:41.488" v="2" actId="20577"/>
      <pc:docMkLst>
        <pc:docMk/>
      </pc:docMkLst>
      <pc:sldChg chg="modSp">
        <pc:chgData name="" userId="" providerId="" clId="Web-{D564136A-481B-4BB7-B95B-F6A030F70C04}" dt="2019-05-29T21:56:40.832" v="0" actId="20577"/>
        <pc:sldMkLst>
          <pc:docMk/>
          <pc:sldMk cId="2324384052" sldId="281"/>
        </pc:sldMkLst>
        <pc:spChg chg="mod">
          <ac:chgData name="" userId="" providerId="" clId="Web-{D564136A-481B-4BB7-B95B-F6A030F70C04}" dt="2019-05-29T21:56:40.832" v="0" actId="20577"/>
          <ac:spMkLst>
            <pc:docMk/>
            <pc:sldMk cId="2324384052" sldId="281"/>
            <ac:spMk id="3" creationId="{3CDE1837-E098-4C52-99BD-5CDCAAFBB72C}"/>
          </ac:spMkLst>
        </pc:spChg>
      </pc:sldChg>
    </pc:docChg>
  </pc:docChgLst>
  <pc:docChgLst>
    <pc:chgData clId="Web-{ED1A0D73-B344-476D-BAB5-F8107BB1F869}"/>
    <pc:docChg chg="modSld">
      <pc:chgData name="" userId="" providerId="" clId="Web-{ED1A0D73-B344-476D-BAB5-F8107BB1F869}" dt="2019-05-30T14:01:06.483" v="10" actId="14100"/>
      <pc:docMkLst>
        <pc:docMk/>
      </pc:docMkLst>
      <pc:sldChg chg="modSp">
        <pc:chgData name="" userId="" providerId="" clId="Web-{ED1A0D73-B344-476D-BAB5-F8107BB1F869}" dt="2019-05-30T14:01:06.483" v="10" actId="14100"/>
        <pc:sldMkLst>
          <pc:docMk/>
          <pc:sldMk cId="3329637543" sldId="267"/>
        </pc:sldMkLst>
        <pc:spChg chg="mod">
          <ac:chgData name="" userId="" providerId="" clId="Web-{ED1A0D73-B344-476D-BAB5-F8107BB1F869}" dt="2019-05-30T13:57:47.906" v="6" actId="20577"/>
          <ac:spMkLst>
            <pc:docMk/>
            <pc:sldMk cId="3329637543" sldId="267"/>
            <ac:spMk id="3" creationId="{5306FCE6-86E8-4B4A-B3F8-7869BB76F45D}"/>
          </ac:spMkLst>
        </pc:spChg>
        <pc:picChg chg="mod">
          <ac:chgData name="" userId="" providerId="" clId="Web-{ED1A0D73-B344-476D-BAB5-F8107BB1F869}" dt="2019-05-30T14:01:06.483" v="10" actId="14100"/>
          <ac:picMkLst>
            <pc:docMk/>
            <pc:sldMk cId="3329637543" sldId="267"/>
            <ac:picMk id="4" creationId="{B6786699-0288-4320-A3E0-EFEA9F242C83}"/>
          </ac:picMkLst>
        </pc:picChg>
      </pc:sldChg>
    </pc:docChg>
  </pc:docChgLst>
  <pc:docChgLst>
    <pc:chgData clId="Web-{E389F07B-C503-46AB-99EC-EADD4D0E5740}"/>
    <pc:docChg chg="modSld">
      <pc:chgData name="" userId="" providerId="" clId="Web-{E389F07B-C503-46AB-99EC-EADD4D0E5740}" dt="2019-05-30T13:53:28.859" v="25" actId="20577"/>
      <pc:docMkLst>
        <pc:docMk/>
      </pc:docMkLst>
      <pc:sldChg chg="addSp delSp modSp">
        <pc:chgData name="" userId="" providerId="" clId="Web-{E389F07B-C503-46AB-99EC-EADD4D0E5740}" dt="2019-05-30T13:53:28.859" v="24" actId="20577"/>
        <pc:sldMkLst>
          <pc:docMk/>
          <pc:sldMk cId="3329637543" sldId="267"/>
        </pc:sldMkLst>
        <pc:spChg chg="mod">
          <ac:chgData name="" userId="" providerId="" clId="Web-{E389F07B-C503-46AB-99EC-EADD4D0E5740}" dt="2019-05-30T13:53:28.859" v="24" actId="20577"/>
          <ac:spMkLst>
            <pc:docMk/>
            <pc:sldMk cId="3329637543" sldId="267"/>
            <ac:spMk id="3" creationId="{5306FCE6-86E8-4B4A-B3F8-7869BB76F45D}"/>
          </ac:spMkLst>
        </pc:spChg>
        <pc:picChg chg="add mod">
          <ac:chgData name="" userId="" providerId="" clId="Web-{E389F07B-C503-46AB-99EC-EADD4D0E5740}" dt="2019-05-30T13:52:55.781" v="11" actId="1076"/>
          <ac:picMkLst>
            <pc:docMk/>
            <pc:sldMk cId="3329637543" sldId="267"/>
            <ac:picMk id="4" creationId="{B6786699-0288-4320-A3E0-EFEA9F242C83}"/>
          </ac:picMkLst>
        </pc:picChg>
        <pc:picChg chg="add del mod">
          <ac:chgData name="" userId="" providerId="" clId="Web-{E389F07B-C503-46AB-99EC-EADD4D0E5740}" dt="2019-05-30T13:49:29.001" v="4"/>
          <ac:picMkLst>
            <pc:docMk/>
            <pc:sldMk cId="3329637543" sldId="267"/>
            <ac:picMk id="6" creationId="{E6111C68-809E-4B70-9677-46729B03ACBB}"/>
          </ac:picMkLst>
        </pc:picChg>
        <pc:picChg chg="add mod">
          <ac:chgData name="" userId="" providerId="" clId="Web-{E389F07B-C503-46AB-99EC-EADD4D0E5740}" dt="2019-05-30T13:52:52.688" v="10" actId="14100"/>
          <ac:picMkLst>
            <pc:docMk/>
            <pc:sldMk cId="3329637543" sldId="267"/>
            <ac:picMk id="8" creationId="{97CC151B-B87A-419A-8BC3-00A8E88FBFEC}"/>
          </ac:picMkLst>
        </pc:picChg>
      </pc:sldChg>
    </pc:docChg>
  </pc:docChgLst>
  <pc:docChgLst>
    <pc:chgData name="Eric Michael Kurt" userId="185154163_tp_box" providerId="OAuth2" clId="{40EE3917-E05E-5941-BD7F-F2F1891EA9CA}"/>
    <pc:docChg chg="modSld">
      <pc:chgData name="Eric Michael Kurt" userId="185154163_tp_box" providerId="OAuth2" clId="{40EE3917-E05E-5941-BD7F-F2F1891EA9CA}" dt="2019-06-04T19:17:56.787" v="0" actId="1076"/>
      <pc:docMkLst>
        <pc:docMk/>
      </pc:docMkLst>
      <pc:sldChg chg="modSp">
        <pc:chgData name="Eric Michael Kurt" userId="185154163_tp_box" providerId="OAuth2" clId="{40EE3917-E05E-5941-BD7F-F2F1891EA9CA}" dt="2019-06-04T19:17:56.787" v="0" actId="1076"/>
        <pc:sldMkLst>
          <pc:docMk/>
          <pc:sldMk cId="745034270" sldId="260"/>
        </pc:sldMkLst>
        <pc:spChg chg="mod">
          <ac:chgData name="Eric Michael Kurt" userId="185154163_tp_box" providerId="OAuth2" clId="{40EE3917-E05E-5941-BD7F-F2F1891EA9CA}" dt="2019-06-04T19:17:56.787" v="0" actId="1076"/>
          <ac:spMkLst>
            <pc:docMk/>
            <pc:sldMk cId="745034270" sldId="260"/>
            <ac:spMk id="4" creationId="{5306FCE6-86E8-4B4A-B3F8-7869BB76F45D}"/>
          </ac:spMkLst>
        </pc:spChg>
      </pc:sldChg>
    </pc:docChg>
  </pc:docChgLst>
  <pc:docChgLst>
    <pc:chgData clId="Web-{F23C1F02-7EC7-495F-8B76-AF207B1B7572}"/>
    <pc:docChg chg="modSld">
      <pc:chgData name="" userId="" providerId="" clId="Web-{F23C1F02-7EC7-495F-8B76-AF207B1B7572}" dt="2019-06-04T14:33:51.314" v="2" actId="20577"/>
      <pc:docMkLst>
        <pc:docMk/>
      </pc:docMkLst>
      <pc:sldChg chg="modSp">
        <pc:chgData name="" userId="" providerId="" clId="Web-{F23C1F02-7EC7-495F-8B76-AF207B1B7572}" dt="2019-06-04T14:33:13.314" v="0" actId="20577"/>
        <pc:sldMkLst>
          <pc:docMk/>
          <pc:sldMk cId="2324384052" sldId="281"/>
        </pc:sldMkLst>
        <pc:spChg chg="mod">
          <ac:chgData name="" userId="" providerId="" clId="Web-{F23C1F02-7EC7-495F-8B76-AF207B1B7572}" dt="2019-06-04T14:33:13.314" v="0" actId="20577"/>
          <ac:spMkLst>
            <pc:docMk/>
            <pc:sldMk cId="2324384052" sldId="281"/>
            <ac:spMk id="3" creationId="{3CDE1837-E098-4C52-99BD-5CDCAAFBB72C}"/>
          </ac:spMkLst>
        </pc:spChg>
      </pc:sldChg>
    </pc:docChg>
  </pc:docChgLst>
  <pc:docChgLst>
    <pc:chgData clId="Web-{85209C1A-9263-49BE-8984-669C1F0FEBB1}"/>
    <pc:docChg chg="modSld">
      <pc:chgData name="" userId="" providerId="" clId="Web-{85209C1A-9263-49BE-8984-669C1F0FEBB1}" dt="2019-05-20T15:26:00.103" v="57" actId="20577"/>
      <pc:docMkLst>
        <pc:docMk/>
      </pc:docMkLst>
      <pc:sldChg chg="modSp">
        <pc:chgData name="" userId="" providerId="" clId="Web-{85209C1A-9263-49BE-8984-669C1F0FEBB1}" dt="2019-05-20T15:25:29.353" v="4" actId="20577"/>
        <pc:sldMkLst>
          <pc:docMk/>
          <pc:sldMk cId="3924092427" sldId="266"/>
        </pc:sldMkLst>
        <pc:spChg chg="mod">
          <ac:chgData name="" userId="" providerId="" clId="Web-{85209C1A-9263-49BE-8984-669C1F0FEBB1}" dt="2019-05-20T15:25:29.353" v="4" actId="20577"/>
          <ac:spMkLst>
            <pc:docMk/>
            <pc:sldMk cId="3924092427" sldId="266"/>
            <ac:spMk id="3" creationId="{5306FCE6-86E8-4B4A-B3F8-7869BB76F45D}"/>
          </ac:spMkLst>
        </pc:spChg>
      </pc:sldChg>
      <pc:sldChg chg="modSp">
        <pc:chgData name="" userId="" providerId="" clId="Web-{85209C1A-9263-49BE-8984-669C1F0FEBB1}" dt="2019-05-20T15:26:00.103" v="56" actId="20577"/>
        <pc:sldMkLst>
          <pc:docMk/>
          <pc:sldMk cId="3329637543" sldId="267"/>
        </pc:sldMkLst>
        <pc:spChg chg="mod">
          <ac:chgData name="" userId="" providerId="" clId="Web-{85209C1A-9263-49BE-8984-669C1F0FEBB1}" dt="2019-05-20T15:26:00.103" v="56" actId="20577"/>
          <ac:spMkLst>
            <pc:docMk/>
            <pc:sldMk cId="3329637543" sldId="267"/>
            <ac:spMk id="3" creationId="{5306FCE6-86E8-4B4A-B3F8-7869BB76F45D}"/>
          </ac:spMkLst>
        </pc:spChg>
      </pc:sldChg>
    </pc:docChg>
  </pc:docChgLst>
  <pc:docChgLst>
    <pc:chgData clId="Web-{D2D692FC-070C-4F72-9E31-D8ABD1848F0D}"/>
    <pc:docChg chg="modSld">
      <pc:chgData name="" userId="" providerId="" clId="Web-{D2D692FC-070C-4F72-9E31-D8ABD1848F0D}" dt="2019-06-03T19:08:05.926" v="10" actId="20577"/>
      <pc:docMkLst>
        <pc:docMk/>
      </pc:docMkLst>
      <pc:sldChg chg="modSp">
        <pc:chgData name="" userId="" providerId="" clId="Web-{D2D692FC-070C-4F72-9E31-D8ABD1848F0D}" dt="2019-06-03T19:08:05.926" v="9" actId="20577"/>
        <pc:sldMkLst>
          <pc:docMk/>
          <pc:sldMk cId="3329637543" sldId="267"/>
        </pc:sldMkLst>
        <pc:spChg chg="mod">
          <ac:chgData name="" userId="" providerId="" clId="Web-{D2D692FC-070C-4F72-9E31-D8ABD1848F0D}" dt="2019-06-03T19:07:30.504" v="5" actId="14100"/>
          <ac:spMkLst>
            <pc:docMk/>
            <pc:sldMk cId="3329637543" sldId="267"/>
            <ac:spMk id="2" creationId="{15E1F556-8C18-4344-AE49-44A960AAF38E}"/>
          </ac:spMkLst>
        </pc:spChg>
        <pc:spChg chg="mod">
          <ac:chgData name="" userId="" providerId="" clId="Web-{D2D692FC-070C-4F72-9E31-D8ABD1848F0D}" dt="2019-06-03T19:08:05.926" v="9" actId="20577"/>
          <ac:spMkLst>
            <pc:docMk/>
            <pc:sldMk cId="3329637543" sldId="267"/>
            <ac:spMk id="3" creationId="{5306FCE6-86E8-4B4A-B3F8-7869BB76F45D}"/>
          </ac:spMkLst>
        </pc:spChg>
        <pc:picChg chg="mod">
          <ac:chgData name="" userId="" providerId="" clId="Web-{D2D692FC-070C-4F72-9E31-D8ABD1848F0D}" dt="2019-06-03T19:07:03.520" v="1" actId="1076"/>
          <ac:picMkLst>
            <pc:docMk/>
            <pc:sldMk cId="3329637543" sldId="267"/>
            <ac:picMk id="4" creationId="{B6786699-0288-4320-A3E0-EFEA9F242C83}"/>
          </ac:picMkLst>
        </pc:picChg>
        <pc:picChg chg="mod">
          <ac:chgData name="" userId="" providerId="" clId="Web-{D2D692FC-070C-4F72-9E31-D8ABD1848F0D}" dt="2019-06-03T19:07:16.629" v="3" actId="1076"/>
          <ac:picMkLst>
            <pc:docMk/>
            <pc:sldMk cId="3329637543" sldId="267"/>
            <ac:picMk id="8" creationId="{97CC151B-B87A-419A-8BC3-00A8E88FBFEC}"/>
          </ac:picMkLst>
        </pc:picChg>
      </pc:sldChg>
    </pc:docChg>
  </pc:docChgLst>
  <pc:docChgLst>
    <pc:chgData clId="Web-{1938F71F-033A-46EF-B1D7-68D945E9F163}"/>
    <pc:docChg chg="addSld delSld modSld">
      <pc:chgData name="" userId="" providerId="" clId="Web-{1938F71F-033A-46EF-B1D7-68D945E9F163}" dt="2019-05-29T16:05:08.269" v="461" actId="20577"/>
      <pc:docMkLst>
        <pc:docMk/>
      </pc:docMkLst>
      <pc:sldChg chg="modSp">
        <pc:chgData name="" userId="" providerId="" clId="Web-{1938F71F-033A-46EF-B1D7-68D945E9F163}" dt="2019-05-29T15:36:23.540" v="376" actId="20577"/>
        <pc:sldMkLst>
          <pc:docMk/>
          <pc:sldMk cId="3329637543" sldId="267"/>
        </pc:sldMkLst>
        <pc:spChg chg="mod">
          <ac:chgData name="" userId="" providerId="" clId="Web-{1938F71F-033A-46EF-B1D7-68D945E9F163}" dt="2019-05-29T15:36:23.540" v="376" actId="20577"/>
          <ac:spMkLst>
            <pc:docMk/>
            <pc:sldMk cId="3329637543" sldId="267"/>
            <ac:spMk id="3" creationId="{5306FCE6-86E8-4B4A-B3F8-7869BB76F45D}"/>
          </ac:spMkLst>
        </pc:spChg>
      </pc:sldChg>
      <pc:sldChg chg="addSp modSp">
        <pc:chgData name="" userId="" providerId="" clId="Web-{1938F71F-033A-46EF-B1D7-68D945E9F163}" dt="2019-05-29T16:05:06.129" v="459" actId="20577"/>
        <pc:sldMkLst>
          <pc:docMk/>
          <pc:sldMk cId="28046527" sldId="268"/>
        </pc:sldMkLst>
        <pc:spChg chg="mod">
          <ac:chgData name="" userId="" providerId="" clId="Web-{1938F71F-033A-46EF-B1D7-68D945E9F163}" dt="2019-05-29T16:05:06.129" v="459" actId="20577"/>
          <ac:spMkLst>
            <pc:docMk/>
            <pc:sldMk cId="28046527" sldId="268"/>
            <ac:spMk id="3" creationId="{5306FCE6-86E8-4B4A-B3F8-7869BB76F45D}"/>
          </ac:spMkLst>
        </pc:spChg>
        <pc:picChg chg="add mod">
          <ac:chgData name="" userId="" providerId="" clId="Web-{1938F71F-033A-46EF-B1D7-68D945E9F163}" dt="2019-05-29T15:49:17.788" v="381" actId="1076"/>
          <ac:picMkLst>
            <pc:docMk/>
            <pc:sldMk cId="28046527" sldId="268"/>
            <ac:picMk id="4" creationId="{E9DA3FE8-2A4F-47CC-928A-8AAFF9A84941}"/>
          </ac:picMkLst>
        </pc:picChg>
      </pc:sldChg>
      <pc:sldChg chg="addSp delSp modSp">
        <pc:chgData name="" userId="" providerId="" clId="Web-{1938F71F-033A-46EF-B1D7-68D945E9F163}" dt="2019-05-29T14:32:19.676" v="24"/>
        <pc:sldMkLst>
          <pc:docMk/>
          <pc:sldMk cId="470372895" sldId="269"/>
        </pc:sldMkLst>
        <pc:spChg chg="del mod">
          <ac:chgData name="" userId="" providerId="" clId="Web-{1938F71F-033A-46EF-B1D7-68D945E9F163}" dt="2019-05-29T14:32:19.676" v="24"/>
          <ac:spMkLst>
            <pc:docMk/>
            <pc:sldMk cId="470372895" sldId="269"/>
            <ac:spMk id="3" creationId="{5306FCE6-86E8-4B4A-B3F8-7869BB76F45D}"/>
          </ac:spMkLst>
        </pc:spChg>
        <pc:graphicFrameChg chg="add">
          <ac:chgData name="" userId="" providerId="" clId="Web-{1938F71F-033A-46EF-B1D7-68D945E9F163}" dt="2019-05-29T14:32:19.676" v="24"/>
          <ac:graphicFrameMkLst>
            <pc:docMk/>
            <pc:sldMk cId="470372895" sldId="269"/>
            <ac:graphicFrameMk id="9" creationId="{2F6C0BB5-B838-46EA-BE8B-D27B76F16C29}"/>
          </ac:graphicFrameMkLst>
        </pc:graphicFrameChg>
      </pc:sldChg>
      <pc:sldChg chg="addSp delSp modSp add mod replId modClrScheme chgLayout">
        <pc:chgData name="" userId="" providerId="" clId="Web-{1938F71F-033A-46EF-B1D7-68D945E9F163}" dt="2019-05-29T14:40:29.159" v="29"/>
        <pc:sldMkLst>
          <pc:docMk/>
          <pc:sldMk cId="1732798253" sldId="274"/>
        </pc:sldMkLst>
        <pc:spChg chg="mod ord">
          <ac:chgData name="" userId="" providerId="" clId="Web-{1938F71F-033A-46EF-B1D7-68D945E9F163}" dt="2019-05-29T14:40:01.081" v="27"/>
          <ac:spMkLst>
            <pc:docMk/>
            <pc:sldMk cId="1732798253" sldId="274"/>
            <ac:spMk id="2" creationId="{15E1F556-8C18-4344-AE49-44A960AAF38E}"/>
          </ac:spMkLst>
        </pc:spChg>
        <pc:spChg chg="add del mod ord">
          <ac:chgData name="" userId="" providerId="" clId="Web-{1938F71F-033A-46EF-B1D7-68D945E9F163}" dt="2019-05-29T14:40:01.081" v="27"/>
          <ac:spMkLst>
            <pc:docMk/>
            <pc:sldMk cId="1732798253" sldId="274"/>
            <ac:spMk id="191" creationId="{87EE26F9-B211-4526-B400-04910728CEEE}"/>
          </ac:spMkLst>
        </pc:spChg>
        <pc:spChg chg="add del mod ord">
          <ac:chgData name="" userId="" providerId="" clId="Web-{1938F71F-033A-46EF-B1D7-68D945E9F163}" dt="2019-05-29T14:40:01.081" v="27"/>
          <ac:spMkLst>
            <pc:docMk/>
            <pc:sldMk cId="1732798253" sldId="274"/>
            <ac:spMk id="192" creationId="{EA4B5411-7E95-4C95-AF1C-12A399DE278B}"/>
          </ac:spMkLst>
        </pc:spChg>
        <pc:graphicFrameChg chg="modGraphic">
          <ac:chgData name="" userId="" providerId="" clId="Web-{1938F71F-033A-46EF-B1D7-68D945E9F163}" dt="2019-05-29T14:40:29.159" v="29"/>
          <ac:graphicFrameMkLst>
            <pc:docMk/>
            <pc:sldMk cId="1732798253" sldId="274"/>
            <ac:graphicFrameMk id="9" creationId="{2F6C0BB5-B838-46EA-BE8B-D27B76F16C29}"/>
          </ac:graphicFrameMkLst>
        </pc:graphicFrameChg>
      </pc:sldChg>
      <pc:sldChg chg="modSp add replId">
        <pc:chgData name="" userId="" providerId="" clId="Web-{1938F71F-033A-46EF-B1D7-68D945E9F163}" dt="2019-05-29T14:42:08.080" v="31"/>
        <pc:sldMkLst>
          <pc:docMk/>
          <pc:sldMk cId="1159216911" sldId="275"/>
        </pc:sldMkLst>
        <pc:graphicFrameChg chg="modGraphic">
          <ac:chgData name="" userId="" providerId="" clId="Web-{1938F71F-033A-46EF-B1D7-68D945E9F163}" dt="2019-05-29T14:42:08.080" v="31"/>
          <ac:graphicFrameMkLst>
            <pc:docMk/>
            <pc:sldMk cId="1159216911" sldId="275"/>
            <ac:graphicFrameMk id="9" creationId="{2F6C0BB5-B838-46EA-BE8B-D27B76F16C29}"/>
          </ac:graphicFrameMkLst>
        </pc:graphicFrameChg>
      </pc:sldChg>
      <pc:sldChg chg="addSp delSp modSp add replId">
        <pc:chgData name="" userId="" providerId="" clId="Web-{1938F71F-033A-46EF-B1D7-68D945E9F163}" dt="2019-05-29T14:58:12.219" v="79" actId="1076"/>
        <pc:sldMkLst>
          <pc:docMk/>
          <pc:sldMk cId="2220978771" sldId="276"/>
        </pc:sldMkLst>
        <pc:spChg chg="add del mod">
          <ac:chgData name="" userId="" providerId="" clId="Web-{1938F71F-033A-46EF-B1D7-68D945E9F163}" dt="2019-05-29T14:49:44.970" v="61"/>
          <ac:spMkLst>
            <pc:docMk/>
            <pc:sldMk cId="2220978771" sldId="276"/>
            <ac:spMk id="15" creationId="{1B79D78F-6C2B-40CF-A4E8-EA328BEF657B}"/>
          </ac:spMkLst>
        </pc:spChg>
        <pc:spChg chg="add del mod">
          <ac:chgData name="" userId="" providerId="" clId="Web-{1938F71F-033A-46EF-B1D7-68D945E9F163}" dt="2019-05-29T14:49:56.782" v="64"/>
          <ac:spMkLst>
            <pc:docMk/>
            <pc:sldMk cId="2220978771" sldId="276"/>
            <ac:spMk id="16" creationId="{2B4A3EA7-D276-4F30-800D-4B4E86CD9A9F}"/>
          </ac:spMkLst>
        </pc:spChg>
        <pc:spChg chg="add mod">
          <ac:chgData name="" userId="" providerId="" clId="Web-{1938F71F-033A-46EF-B1D7-68D945E9F163}" dt="2019-05-29T14:50:22.938" v="72" actId="1076"/>
          <ac:spMkLst>
            <pc:docMk/>
            <pc:sldMk cId="2220978771" sldId="276"/>
            <ac:spMk id="17" creationId="{AF65E065-D705-4F7C-B074-A46861B826C0}"/>
          </ac:spMkLst>
        </pc:spChg>
        <pc:graphicFrameChg chg="del">
          <ac:chgData name="" userId="" providerId="" clId="Web-{1938F71F-033A-46EF-B1D7-68D945E9F163}" dt="2019-05-29T14:47:30.501" v="33"/>
          <ac:graphicFrameMkLst>
            <pc:docMk/>
            <pc:sldMk cId="2220978771" sldId="276"/>
            <ac:graphicFrameMk id="9" creationId="{2F6C0BB5-B838-46EA-BE8B-D27B76F16C29}"/>
          </ac:graphicFrameMkLst>
        </pc:graphicFrameChg>
        <pc:picChg chg="add del mod">
          <ac:chgData name="" userId="" providerId="" clId="Web-{1938F71F-033A-46EF-B1D7-68D945E9F163}" dt="2019-05-29T14:57:36.313" v="73"/>
          <ac:picMkLst>
            <pc:docMk/>
            <pc:sldMk cId="2220978771" sldId="276"/>
            <ac:picMk id="13" creationId="{C7317983-CF71-4DC4-AF96-75869BA74499}"/>
          </ac:picMkLst>
        </pc:picChg>
        <pc:picChg chg="add mod">
          <ac:chgData name="" userId="" providerId="" clId="Web-{1938F71F-033A-46EF-B1D7-68D945E9F163}" dt="2019-05-29T14:58:12.219" v="79" actId="1076"/>
          <ac:picMkLst>
            <pc:docMk/>
            <pc:sldMk cId="2220978771" sldId="276"/>
            <ac:picMk id="18" creationId="{CC7DB45D-FA32-4ECC-AC31-D3B4E793E126}"/>
          </ac:picMkLst>
        </pc:picChg>
      </pc:sldChg>
      <pc:sldChg chg="addSp delSp modSp add replId">
        <pc:chgData name="" userId="" providerId="" clId="Web-{1938F71F-033A-46EF-B1D7-68D945E9F163}" dt="2019-05-29T14:59:37.703" v="87" actId="1076"/>
        <pc:sldMkLst>
          <pc:docMk/>
          <pc:sldMk cId="194479190" sldId="277"/>
        </pc:sldMkLst>
        <pc:spChg chg="add mod">
          <ac:chgData name="" userId="" providerId="" clId="Web-{1938F71F-033A-46EF-B1D7-68D945E9F163}" dt="2019-05-29T14:59:37.703" v="87" actId="1076"/>
          <ac:spMkLst>
            <pc:docMk/>
            <pc:sldMk cId="194479190" sldId="277"/>
            <ac:spMk id="3" creationId="{7B7907F0-7C75-4A3F-ABD3-B4CFA51B78FE}"/>
          </ac:spMkLst>
        </pc:spChg>
        <pc:spChg chg="del">
          <ac:chgData name="" userId="" providerId="" clId="Web-{1938F71F-033A-46EF-B1D7-68D945E9F163}" dt="2019-05-29T14:59:19.375" v="82"/>
          <ac:spMkLst>
            <pc:docMk/>
            <pc:sldMk cId="194479190" sldId="277"/>
            <ac:spMk id="17" creationId="{AF65E065-D705-4F7C-B074-A46861B826C0}"/>
          </ac:spMkLst>
        </pc:spChg>
        <pc:picChg chg="del">
          <ac:chgData name="" userId="" providerId="" clId="Web-{1938F71F-033A-46EF-B1D7-68D945E9F163}" dt="2019-05-29T14:59:18.187" v="81"/>
          <ac:picMkLst>
            <pc:docMk/>
            <pc:sldMk cId="194479190" sldId="277"/>
            <ac:picMk id="18" creationId="{CC7DB45D-FA32-4ECC-AC31-D3B4E793E126}"/>
          </ac:picMkLst>
        </pc:picChg>
      </pc:sldChg>
      <pc:sldChg chg="addSp delSp modSp add del replId">
        <pc:chgData name="" userId="" providerId="" clId="Web-{1938F71F-033A-46EF-B1D7-68D945E9F163}" dt="2019-05-29T15:11:53.654" v="231"/>
        <pc:sldMkLst>
          <pc:docMk/>
          <pc:sldMk cId="3316176545" sldId="278"/>
        </pc:sldMkLst>
        <pc:spChg chg="mod">
          <ac:chgData name="" userId="" providerId="" clId="Web-{1938F71F-033A-46EF-B1D7-68D945E9F163}" dt="2019-05-29T15:10:14.873" v="225" actId="20577"/>
          <ac:spMkLst>
            <pc:docMk/>
            <pc:sldMk cId="3316176545" sldId="278"/>
            <ac:spMk id="2" creationId="{15E1F556-8C18-4344-AE49-44A960AAF38E}"/>
          </ac:spMkLst>
        </pc:spChg>
        <pc:spChg chg="del mod">
          <ac:chgData name="" userId="" providerId="" clId="Web-{1938F71F-033A-46EF-B1D7-68D945E9F163}" dt="2019-05-29T15:11:42.357" v="229"/>
          <ac:spMkLst>
            <pc:docMk/>
            <pc:sldMk cId="3316176545" sldId="278"/>
            <ac:spMk id="3" creationId="{5306FCE6-86E8-4B4A-B3F8-7869BB76F45D}"/>
          </ac:spMkLst>
        </pc:spChg>
        <pc:spChg chg="add del mod">
          <ac:chgData name="" userId="" providerId="" clId="Web-{1938F71F-033A-46EF-B1D7-68D945E9F163}" dt="2019-05-29T15:11:53.654" v="231"/>
          <ac:spMkLst>
            <pc:docMk/>
            <pc:sldMk cId="3316176545" sldId="278"/>
            <ac:spMk id="132" creationId="{1FF8DB37-856F-4150-B161-EE9D13D495FC}"/>
          </ac:spMkLst>
        </pc:spChg>
        <pc:graphicFrameChg chg="add mod modGraphic">
          <ac:chgData name="" userId="" providerId="" clId="Web-{1938F71F-033A-46EF-B1D7-68D945E9F163}" dt="2019-05-29T15:11:49.060" v="230" actId="1076"/>
          <ac:graphicFrameMkLst>
            <pc:docMk/>
            <pc:sldMk cId="3316176545" sldId="278"/>
            <ac:graphicFrameMk id="4" creationId="{D97DEF1E-3809-48C7-A441-9EBB78C16F1F}"/>
          </ac:graphicFrameMkLst>
        </pc:graphicFrameChg>
      </pc:sldChg>
      <pc:sldChg chg="add replId">
        <pc:chgData name="" userId="" providerId="" clId="Web-{1938F71F-033A-46EF-B1D7-68D945E9F163}" dt="2019-05-29T15:07:18.499" v="220"/>
        <pc:sldMkLst>
          <pc:docMk/>
          <pc:sldMk cId="908761946" sldId="279"/>
        </pc:sldMkLst>
      </pc:sldChg>
      <pc:sldChg chg="addSp delSp modSp add replId">
        <pc:chgData name="" userId="" providerId="" clId="Web-{1938F71F-033A-46EF-B1D7-68D945E9F163}" dt="2019-05-29T15:51:42.882" v="408" actId="1076"/>
        <pc:sldMkLst>
          <pc:docMk/>
          <pc:sldMk cId="2048947199" sldId="280"/>
        </pc:sldMkLst>
        <pc:spChg chg="add mod">
          <ac:chgData name="" userId="" providerId="" clId="Web-{1938F71F-033A-46EF-B1D7-68D945E9F163}" dt="2019-05-29T15:21:22.778" v="330" actId="1076"/>
          <ac:spMkLst>
            <pc:docMk/>
            <pc:sldMk cId="2048947199" sldId="280"/>
            <ac:spMk id="15" creationId="{8BF4D64E-0835-40CE-A353-055B6D32674C}"/>
          </ac:spMkLst>
        </pc:spChg>
        <pc:spChg chg="add mod">
          <ac:chgData name="" userId="" providerId="" clId="Web-{1938F71F-033A-46EF-B1D7-68D945E9F163}" dt="2019-05-29T15:22:13.434" v="342" actId="1076"/>
          <ac:spMkLst>
            <pc:docMk/>
            <pc:sldMk cId="2048947199" sldId="280"/>
            <ac:spMk id="16" creationId="{5D0384B1-32F9-4135-8EA7-20C18BBB0560}"/>
          </ac:spMkLst>
        </pc:spChg>
        <pc:spChg chg="add mod">
          <ac:chgData name="" userId="" providerId="" clId="Web-{1938F71F-033A-46EF-B1D7-68D945E9F163}" dt="2019-05-29T15:51:42.882" v="408" actId="1076"/>
          <ac:spMkLst>
            <pc:docMk/>
            <pc:sldMk cId="2048947199" sldId="280"/>
            <ac:spMk id="17" creationId="{4426B5C0-0AF0-4641-BEA4-2A78F936F392}"/>
          </ac:spMkLst>
        </pc:spChg>
        <pc:graphicFrameChg chg="del">
          <ac:chgData name="" userId="" providerId="" clId="Web-{1938F71F-033A-46EF-B1D7-68D945E9F163}" dt="2019-05-29T15:12:30.216" v="233"/>
          <ac:graphicFrameMkLst>
            <pc:docMk/>
            <pc:sldMk cId="2048947199" sldId="280"/>
            <ac:graphicFrameMk id="9" creationId="{2F6C0BB5-B838-46EA-BE8B-D27B76F16C29}"/>
          </ac:graphicFrameMkLst>
        </pc:graphicFrameChg>
        <pc:graphicFrameChg chg="add mod modGraphic">
          <ac:chgData name="" userId="" providerId="" clId="Web-{1938F71F-033A-46EF-B1D7-68D945E9F163}" dt="2019-05-29T15:20:50.309" v="324"/>
          <ac:graphicFrameMkLst>
            <pc:docMk/>
            <pc:sldMk cId="2048947199" sldId="280"/>
            <ac:graphicFrameMk id="13" creationId="{62664D0B-3AAF-4A1C-A9F5-01A535E2DBE2}"/>
          </ac:graphicFrameMkLst>
        </pc:graphicFrameChg>
        <pc:picChg chg="add mod">
          <ac:chgData name="" userId="" providerId="" clId="Web-{1938F71F-033A-46EF-B1D7-68D945E9F163}" dt="2019-05-29T15:13:12.154" v="241" actId="1076"/>
          <ac:picMkLst>
            <pc:docMk/>
            <pc:sldMk cId="2048947199" sldId="280"/>
            <ac:picMk id="6" creationId="{401B2066-A3C5-4804-A1E4-16AF7DA0B6CF}"/>
          </ac:picMkLst>
        </pc:picChg>
        <pc:picChg chg="add mod">
          <ac:chgData name="" userId="" providerId="" clId="Web-{1938F71F-033A-46EF-B1D7-68D945E9F163}" dt="2019-05-29T15:19:48.653" v="285" actId="1076"/>
          <ac:picMkLst>
            <pc:docMk/>
            <pc:sldMk cId="2048947199" sldId="280"/>
            <ac:picMk id="8" creationId="{FD697720-7F4D-42D8-9267-F459EC37BD7B}"/>
          </ac:picMkLst>
        </pc:picChg>
        <pc:picChg chg="add mod ord">
          <ac:chgData name="" userId="" providerId="" clId="Web-{1938F71F-033A-46EF-B1D7-68D945E9F163}" dt="2019-05-29T15:16:10.060" v="254" actId="1076"/>
          <ac:picMkLst>
            <pc:docMk/>
            <pc:sldMk cId="2048947199" sldId="280"/>
            <ac:picMk id="11" creationId="{DDD2425E-9D22-4C53-A1A2-5BEBC775D5EE}"/>
          </ac:picMkLst>
        </pc:picChg>
      </pc:sldChg>
      <pc:sldChg chg="addSp delSp modSp add replId">
        <pc:chgData name="" userId="" providerId="" clId="Web-{1938F71F-033A-46EF-B1D7-68D945E9F163}" dt="2019-05-29T15:23:10.668" v="343" actId="14100"/>
        <pc:sldMkLst>
          <pc:docMk/>
          <pc:sldMk cId="2324384052" sldId="281"/>
        </pc:sldMkLst>
        <pc:spChg chg="add mod">
          <ac:chgData name="" userId="" providerId="" clId="Web-{1938F71F-033A-46EF-B1D7-68D945E9F163}" dt="2019-05-29T15:23:10.668" v="343" actId="14100"/>
          <ac:spMkLst>
            <pc:docMk/>
            <pc:sldMk cId="2324384052" sldId="281"/>
            <ac:spMk id="3" creationId="{3CDE1837-E098-4C52-99BD-5CDCAAFBB72C}"/>
          </ac:spMkLst>
        </pc:spChg>
        <pc:picChg chg="del">
          <ac:chgData name="" userId="" providerId="" clId="Web-{1938F71F-033A-46EF-B1D7-68D945E9F163}" dt="2019-05-29T15:16:29.138" v="260"/>
          <ac:picMkLst>
            <pc:docMk/>
            <pc:sldMk cId="2324384052" sldId="281"/>
            <ac:picMk id="6" creationId="{401B2066-A3C5-4804-A1E4-16AF7DA0B6CF}"/>
          </ac:picMkLst>
        </pc:picChg>
        <pc:picChg chg="del">
          <ac:chgData name="" userId="" providerId="" clId="Web-{1938F71F-033A-46EF-B1D7-68D945E9F163}" dt="2019-05-29T15:16:27.825" v="258"/>
          <ac:picMkLst>
            <pc:docMk/>
            <pc:sldMk cId="2324384052" sldId="281"/>
            <ac:picMk id="8" creationId="{FD697720-7F4D-42D8-9267-F459EC37BD7B}"/>
          </ac:picMkLst>
        </pc:picChg>
        <pc:picChg chg="del">
          <ac:chgData name="" userId="" providerId="" clId="Web-{1938F71F-033A-46EF-B1D7-68D945E9F163}" dt="2019-05-29T15:16:28.513" v="259"/>
          <ac:picMkLst>
            <pc:docMk/>
            <pc:sldMk cId="2324384052" sldId="281"/>
            <ac:picMk id="11" creationId="{DDD2425E-9D22-4C53-A1A2-5BEBC775D5EE}"/>
          </ac:picMkLst>
        </pc:picChg>
      </pc:sldChg>
      <pc:sldChg chg="addSp delSp modSp add replId">
        <pc:chgData name="" userId="" providerId="" clId="Web-{1938F71F-033A-46EF-B1D7-68D945E9F163}" dt="2019-05-29T15:52:20.210" v="433" actId="20577"/>
        <pc:sldMkLst>
          <pc:docMk/>
          <pc:sldMk cId="3960526449" sldId="282"/>
        </pc:sldMkLst>
        <pc:spChg chg="del">
          <ac:chgData name="" userId="" providerId="" clId="Web-{1938F71F-033A-46EF-B1D7-68D945E9F163}" dt="2019-05-29T15:18:49.965" v="280"/>
          <ac:spMkLst>
            <pc:docMk/>
            <pc:sldMk cId="3960526449" sldId="282"/>
            <ac:spMk id="3" creationId="{3CDE1837-E098-4C52-99BD-5CDCAAFBB72C}"/>
          </ac:spMkLst>
        </pc:spChg>
        <pc:spChg chg="add del mod">
          <ac:chgData name="" userId="" providerId="" clId="Web-{1938F71F-033A-46EF-B1D7-68D945E9F163}" dt="2019-05-29T15:23:58.058" v="357"/>
          <ac:spMkLst>
            <pc:docMk/>
            <pc:sldMk cId="3960526449" sldId="282"/>
            <ac:spMk id="4" creationId="{7E959DB4-4FAF-45ED-9F31-EDEE832FBF6E}"/>
          </ac:spMkLst>
        </pc:spChg>
        <pc:spChg chg="add mod">
          <ac:chgData name="" userId="" providerId="" clId="Web-{1938F71F-033A-46EF-B1D7-68D945E9F163}" dt="2019-05-29T15:52:20.210" v="433" actId="20577"/>
          <ac:spMkLst>
            <pc:docMk/>
            <pc:sldMk cId="3960526449" sldId="282"/>
            <ac:spMk id="6" creationId="{5466D532-9E3E-4E31-B82B-346BD276D7CE}"/>
          </ac:spMkLst>
        </pc:spChg>
      </pc:sldChg>
    </pc:docChg>
  </pc:docChgLst>
  <pc:docChgLst>
    <pc:chgData clId="Web-{3A6CE282-31C2-4F39-BF5F-4C945ACAA8A7}"/>
    <pc:docChg chg="modSld">
      <pc:chgData name="" userId="" providerId="" clId="Web-{3A6CE282-31C2-4F39-BF5F-4C945ACAA8A7}" dt="2019-05-28T19:59:28.133" v="333" actId="20577"/>
      <pc:docMkLst>
        <pc:docMk/>
      </pc:docMkLst>
      <pc:sldChg chg="modSp">
        <pc:chgData name="" userId="" providerId="" clId="Web-{3A6CE282-31C2-4F39-BF5F-4C945ACAA8A7}" dt="2019-05-28T19:59:28.133" v="332" actId="20577"/>
        <pc:sldMkLst>
          <pc:docMk/>
          <pc:sldMk cId="1201775881" sldId="270"/>
        </pc:sldMkLst>
        <pc:spChg chg="mod">
          <ac:chgData name="" userId="" providerId="" clId="Web-{3A6CE282-31C2-4F39-BF5F-4C945ACAA8A7}" dt="2019-05-28T19:57:10.837" v="233" actId="20577"/>
          <ac:spMkLst>
            <pc:docMk/>
            <pc:sldMk cId="1201775881" sldId="270"/>
            <ac:spMk id="2" creationId="{15E1F556-8C18-4344-AE49-44A960AAF38E}"/>
          </ac:spMkLst>
        </pc:spChg>
        <pc:spChg chg="mod">
          <ac:chgData name="" userId="" providerId="" clId="Web-{3A6CE282-31C2-4F39-BF5F-4C945ACAA8A7}" dt="2019-05-28T19:59:28.133" v="332" actId="20577"/>
          <ac:spMkLst>
            <pc:docMk/>
            <pc:sldMk cId="1201775881" sldId="270"/>
            <ac:spMk id="3" creationId="{5306FCE6-86E8-4B4A-B3F8-7869BB76F4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9512B-3E7E-4674-A4D0-08401442860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3BC3B-8E10-4F38-944B-FD7A102E2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3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3BC3B-8E10-4F38-944B-FD7A102E28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76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52175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15412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3BC3B-8E10-4F38-944B-FD7A102E28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60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3BC3B-8E10-4F38-944B-FD7A102E28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14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1661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0650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9295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3044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3666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38208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936C737-3EAF-4B3C-99FA-CB9C67A84997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02528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29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35325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30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64177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31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72246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43564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33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4509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34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92896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35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7758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36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7497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37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41944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38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3435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9DBC3F5-CFFC-415A-BAAA-756CCC748CBA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9811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39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9200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40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80350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41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745944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42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62758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43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932741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44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30415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45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31301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46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14851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47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375328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48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462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5FB3FE-935B-43C7-BA52-405E9C37EB73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118834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49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27551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50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164390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51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05136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52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986174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53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67382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3BC3B-8E10-4F38-944B-FD7A102E284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643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55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797817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3BC3B-8E10-4F38-944B-FD7A102E284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4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3BC3B-8E10-4F38-944B-FD7A102E28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6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3BC3B-8E10-4F38-944B-FD7A102E28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3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2846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15937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14665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8" name="TextBox 7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30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9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8" name="TextBox 7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6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8" name="TextBox 7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05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9" name="TextBox 8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90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11" name="TextBox 10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9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7" name="TextBox 6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045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6" name="TextBox 5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14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9" name="TextBox 8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35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9" name="TextBox 8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16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464D6-03FD-0C4D-8DA8-6CDDC6163C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8" name="TextBox 7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42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336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2133600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21336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460" y="762000"/>
            <a:ext cx="10444055" cy="2823412"/>
          </a:xfrm>
        </p:spPr>
        <p:txBody>
          <a:bodyPr>
            <a:normAutofit fontScale="90000"/>
          </a:bodyPr>
          <a:lstStyle/>
          <a:p>
            <a:pPr algn="r"/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4000" b="1" dirty="0" smtClean="0"/>
              <a:t>Application of 3D Printing Services in the Library</a:t>
            </a:r>
            <a:br>
              <a:rPr lang="en-US" sz="4000" b="1" dirty="0" smtClean="0"/>
            </a:br>
            <a:r>
              <a:rPr lang="en-US" sz="4000" dirty="0" smtClean="0"/>
              <a:t>Part 2</a:t>
            </a:r>
            <a:r>
              <a:rPr lang="en-US" sz="4000" dirty="0"/>
              <a:t>: </a:t>
            </a:r>
            <a:r>
              <a:rPr lang="en-US" sz="4000" dirty="0" smtClean="0"/>
              <a:t>Role </a:t>
            </a:r>
            <a:r>
              <a:rPr lang="en-US" sz="4000" dirty="0"/>
              <a:t>of 3D Printing in the Academic </a:t>
            </a:r>
            <a:r>
              <a:rPr lang="en-US" sz="4000" dirty="0" smtClean="0"/>
              <a:t>Library </a:t>
            </a:r>
            <a:br>
              <a:rPr lang="en-US" sz="4000" dirty="0" smtClean="0"/>
            </a:br>
            <a:r>
              <a:rPr lang="en-US" sz="4000" dirty="0" smtClean="0"/>
              <a:t>and tips for piloting your </a:t>
            </a:r>
            <a:r>
              <a:rPr lang="en-US" sz="4000" dirty="0"/>
              <a:t>own 3D Printing </a:t>
            </a:r>
            <a:r>
              <a:rPr lang="en-US" sz="4000" dirty="0" smtClean="0"/>
              <a:t>service</a:t>
            </a:r>
            <a:br>
              <a:rPr lang="en-US" sz="4000" dirty="0" smtClean="0"/>
            </a:b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en-US" sz="3100" b="1" dirty="0" smtClean="0"/>
              <a:t>Professional Development Alliance</a:t>
            </a:r>
            <a:endParaRPr lang="en-US" sz="1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3638" y="3780197"/>
            <a:ext cx="7035877" cy="1416634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Elisandro Cabada, Assistant Professor 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October 20th, 2021</a:t>
            </a:r>
            <a:endParaRPr lang="en-US" sz="24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13" y="5427709"/>
            <a:ext cx="1803457" cy="60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How </a:t>
            </a:r>
            <a:r>
              <a:rPr lang="en-US" dirty="0"/>
              <a:t>it works </a:t>
            </a:r>
            <a:r>
              <a:rPr lang="en-US" dirty="0" smtClean="0"/>
              <a:t>(software)…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1681316" y="2703871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7400" y="4195538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3D Object (.STL)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14800" y="418601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Sliced Object (.</a:t>
            </a:r>
            <a:r>
              <a:rPr lang="en-US" altLang="en-US" sz="1800" b="1" dirty="0" err="1"/>
              <a:t>gcode</a:t>
            </a:r>
            <a:r>
              <a:rPr lang="en-US" altLang="en-US" sz="1800" b="1" dirty="0"/>
              <a:t>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8000" y="4195538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3D Printing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915400" y="4195538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Physical Object</a:t>
            </a:r>
          </a:p>
        </p:txBody>
      </p:sp>
    </p:spTree>
    <p:extLst>
      <p:ext uri="{BB962C8B-B14F-4D97-AF65-F5344CB8AC3E}">
        <p14:creationId xmlns:p14="http://schemas.microsoft.com/office/powerpoint/2010/main" val="6626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What is </a:t>
            </a:r>
            <a:r>
              <a:rPr lang="en-US" i="1" dirty="0" smtClean="0"/>
              <a:t>emerging</a:t>
            </a:r>
            <a:r>
              <a:rPr lang="en-US" dirty="0" smtClean="0"/>
              <a:t> about 3D Printing?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10515599" cy="4038600"/>
          </a:xfrm>
        </p:spPr>
        <p:txBody>
          <a:bodyPr>
            <a:normAutofit/>
          </a:bodyPr>
          <a:lstStyle/>
          <a:p>
            <a:r>
              <a:rPr lang="en-US" sz="3600" dirty="0">
                <a:ea typeface="Open Sans" charset="0"/>
                <a:cs typeface="Open Sans" charset="0"/>
              </a:rPr>
              <a:t>Traditional </a:t>
            </a:r>
            <a:r>
              <a:rPr lang="en-US" sz="3600" dirty="0" smtClean="0">
                <a:ea typeface="Open Sans" charset="0"/>
                <a:cs typeface="Open Sans" charset="0"/>
              </a:rPr>
              <a:t>Design Method</a:t>
            </a:r>
            <a:r>
              <a:rPr lang="en-US" sz="3600" dirty="0">
                <a:ea typeface="Open Sans" charset="0"/>
                <a:cs typeface="Open Sans" charset="0"/>
              </a:rPr>
              <a:t>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ea typeface="Open Sans" charset="0"/>
                <a:cs typeface="Open Sans" charset="0"/>
              </a:rPr>
              <a:t>Research -&gt; Design -&gt; Build -&gt; Test -&gt; Iterate</a:t>
            </a:r>
          </a:p>
          <a:p>
            <a:r>
              <a:rPr lang="en-US" sz="3600" dirty="0" smtClean="0">
                <a:ea typeface="Open Sans" charset="0"/>
                <a:cs typeface="Open Sans" charset="0"/>
              </a:rPr>
              <a:t>Rapid prototyping: Design</a:t>
            </a:r>
            <a:r>
              <a:rPr lang="en-US" sz="3600" dirty="0">
                <a:ea typeface="Open Sans" charset="0"/>
                <a:cs typeface="Open Sans" charset="0"/>
              </a:rPr>
              <a:t>, build, </a:t>
            </a:r>
            <a:r>
              <a:rPr lang="en-US" sz="3600" dirty="0" smtClean="0">
                <a:ea typeface="Open Sans" charset="0"/>
                <a:cs typeface="Open Sans" charset="0"/>
              </a:rPr>
              <a:t>test, and </a:t>
            </a:r>
            <a:r>
              <a:rPr lang="en-US" sz="3600" dirty="0">
                <a:ea typeface="Open Sans" charset="0"/>
                <a:cs typeface="Open Sans" charset="0"/>
              </a:rPr>
              <a:t>iterate </a:t>
            </a:r>
            <a:r>
              <a:rPr lang="en-US" sz="3600" dirty="0" smtClean="0">
                <a:ea typeface="Open Sans" charset="0"/>
                <a:cs typeface="Open Sans" charset="0"/>
              </a:rPr>
              <a:t>in real time</a:t>
            </a:r>
            <a:endParaRPr lang="en-US" sz="3600" dirty="0">
              <a:ea typeface="Open Sans" charset="0"/>
              <a:cs typeface="Open Sans" charset="0"/>
            </a:endParaRPr>
          </a:p>
          <a:p>
            <a:r>
              <a:rPr lang="en-US" sz="3600" dirty="0">
                <a:ea typeface="Open Sans" charset="0"/>
                <a:cs typeface="Open Sans" charset="0"/>
              </a:rPr>
              <a:t>Print a prototype fast economically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Iterate and re-print as much as needed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Do not need industrial size </a:t>
            </a:r>
            <a:r>
              <a:rPr lang="en-US" sz="3600" dirty="0" smtClean="0">
                <a:ea typeface="Open Sans" charset="0"/>
                <a:cs typeface="Open Sans" charset="0"/>
              </a:rPr>
              <a:t>manufacturing equipment</a:t>
            </a:r>
          </a:p>
        </p:txBody>
      </p:sp>
    </p:spTree>
    <p:extLst>
      <p:ext uri="{BB962C8B-B14F-4D97-AF65-F5344CB8AC3E}">
        <p14:creationId xmlns:p14="http://schemas.microsoft.com/office/powerpoint/2010/main" val="284170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What is </a:t>
            </a:r>
            <a:r>
              <a:rPr lang="en-US" i="1" dirty="0" smtClean="0"/>
              <a:t>emerging</a:t>
            </a:r>
            <a:r>
              <a:rPr lang="en-US" dirty="0" smtClean="0"/>
              <a:t> about 3D Printing?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10515599" cy="4425620"/>
          </a:xfrm>
        </p:spPr>
        <p:txBody>
          <a:bodyPr>
            <a:normAutofit/>
          </a:bodyPr>
          <a:lstStyle/>
          <a:p>
            <a:r>
              <a:rPr lang="en-US" sz="3800" dirty="0">
                <a:ea typeface="Open Sans" charset="0"/>
                <a:cs typeface="Open Sans" charset="0"/>
              </a:rPr>
              <a:t>Build on history of 3D modeling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No major expertise needed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Learning curve for 3D printing is accessible to most with </a:t>
            </a:r>
            <a:r>
              <a:rPr lang="en-US" sz="3800" dirty="0" smtClean="0">
                <a:ea typeface="Open Sans" charset="0"/>
                <a:cs typeface="Open Sans" charset="0"/>
              </a:rPr>
              <a:t>1 hour of training</a:t>
            </a:r>
            <a:endParaRPr lang="en-US" sz="3800" dirty="0">
              <a:ea typeface="Open Sans" charset="0"/>
              <a:cs typeface="Open Sans" charset="0"/>
            </a:endParaRPr>
          </a:p>
          <a:p>
            <a:pPr marL="0" indent="0">
              <a:buNone/>
            </a:pPr>
            <a:endParaRPr lang="en-US" sz="3600" dirty="0">
              <a:ea typeface="Open Sans" charset="0"/>
              <a:cs typeface="Open Sans" charset="0"/>
            </a:endParaRPr>
          </a:p>
          <a:p>
            <a:pPr marL="342900" lvl="1" indent="0">
              <a:buNone/>
            </a:pPr>
            <a:endParaRPr lang="en-US" sz="24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What is </a:t>
            </a:r>
            <a:r>
              <a:rPr lang="en-US" i="1" dirty="0" smtClean="0"/>
              <a:t>emerging</a:t>
            </a:r>
            <a:r>
              <a:rPr lang="en-US" dirty="0" smtClean="0"/>
              <a:t> about 3D Printing?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10515599" cy="4425620"/>
          </a:xfrm>
        </p:spPr>
        <p:txBody>
          <a:bodyPr>
            <a:normAutofit/>
          </a:bodyPr>
          <a:lstStyle/>
          <a:p>
            <a:r>
              <a:rPr lang="en-US" sz="3800" dirty="0" smtClean="0">
                <a:ea typeface="Open Sans" charset="0"/>
                <a:cs typeface="Open Sans" charset="0"/>
              </a:rPr>
              <a:t>3D </a:t>
            </a:r>
            <a:r>
              <a:rPr lang="en-US" sz="3800" dirty="0">
                <a:ea typeface="Open Sans" charset="0"/>
                <a:cs typeface="Open Sans" charset="0"/>
              </a:rPr>
              <a:t>Printing is discipline-neutral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Can be applied to most subject areas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Traditional manufacturing only available to certain labs or </a:t>
            </a:r>
            <a:r>
              <a:rPr lang="en-US" sz="3800" dirty="0" smtClean="0">
                <a:ea typeface="Open Sans" charset="0"/>
                <a:cs typeface="Open Sans" charset="0"/>
              </a:rPr>
              <a:t>programs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3D Printing helps democratize access to design </a:t>
            </a:r>
            <a:r>
              <a:rPr lang="en-US" sz="3800" dirty="0" smtClean="0">
                <a:ea typeface="Open Sans" charset="0"/>
                <a:cs typeface="Open Sans" charset="0"/>
              </a:rPr>
              <a:t>learning</a:t>
            </a:r>
            <a:endParaRPr lang="en-US" sz="3600" dirty="0">
              <a:ea typeface="Open Sans" charset="0"/>
              <a:cs typeface="Open Sans" charset="0"/>
            </a:endParaRPr>
          </a:p>
          <a:p>
            <a:pPr marL="342900" lvl="1" indent="0">
              <a:buNone/>
            </a:pPr>
            <a:endParaRPr lang="en-US" sz="24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721" y="890147"/>
            <a:ext cx="10515600" cy="504892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6000" dirty="0" smtClean="0"/>
              <a:t>The </a:t>
            </a:r>
            <a:r>
              <a:rPr lang="en-US" sz="6000" dirty="0"/>
              <a:t>Application of 3D Printing Services in the </a:t>
            </a:r>
            <a:r>
              <a:rPr lang="en-US" sz="6000" dirty="0" smtClean="0"/>
              <a:t>Academic Library</a:t>
            </a:r>
          </a:p>
          <a:p>
            <a:pPr marL="0" indent="0" algn="ctr">
              <a:buNone/>
            </a:pPr>
            <a:endParaRPr lang="en-US" sz="6000" i="1" dirty="0" smtClean="0"/>
          </a:p>
          <a:p>
            <a:pPr marL="0" indent="0" algn="ctr">
              <a:buNone/>
            </a:pPr>
            <a:r>
              <a:rPr lang="en-US" sz="6000" b="1" dirty="0" smtClean="0"/>
              <a:t>Part 2</a:t>
            </a:r>
            <a:r>
              <a:rPr lang="en-US" sz="6000" dirty="0"/>
              <a:t>: </a:t>
            </a:r>
            <a:r>
              <a:rPr lang="en-US" sz="6000" dirty="0" smtClean="0"/>
              <a:t>Learn </a:t>
            </a:r>
            <a:r>
              <a:rPr lang="en-US" sz="6000" dirty="0"/>
              <a:t>about the role of 3D Printing in the Academic </a:t>
            </a:r>
            <a:r>
              <a:rPr lang="en-US" sz="6000" dirty="0" smtClean="0"/>
              <a:t>Library and </a:t>
            </a:r>
            <a:r>
              <a:rPr lang="en-US" sz="6000" dirty="0"/>
              <a:t>learn tips for how to implement your own 3D Printing service.</a:t>
            </a:r>
          </a:p>
        </p:txBody>
      </p:sp>
    </p:spTree>
    <p:extLst>
      <p:ext uri="{BB962C8B-B14F-4D97-AF65-F5344CB8AC3E}">
        <p14:creationId xmlns:p14="http://schemas.microsoft.com/office/powerpoint/2010/main" val="35288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721" y="890147"/>
            <a:ext cx="10515600" cy="50489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i="1" dirty="0" smtClean="0"/>
              <a:t>Why</a:t>
            </a:r>
            <a:r>
              <a:rPr lang="en-US" sz="6000" dirty="0" smtClean="0"/>
              <a:t> the Library?</a:t>
            </a:r>
            <a:endParaRPr lang="en-US" sz="6000" dirty="0"/>
          </a:p>
        </p:txBody>
      </p:sp>
      <p:pic>
        <p:nvPicPr>
          <p:cNvPr id="4098" name="Picture 2" descr="Meme Maker - Can you tell me Why Meme Generator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6" y="2187575"/>
            <a:ext cx="4095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y&amp;quot; Meme Templates - Imgfl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57" y="2187575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eme Creator - Funny But why? Meme Generator at MemeCreator.org!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 bwMode="auto">
          <a:xfrm>
            <a:off x="8419568" y="2187575"/>
            <a:ext cx="3139903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“</a:t>
            </a:r>
            <a:r>
              <a:rPr lang="en-US" altLang="en-US" sz="3600" i="1" dirty="0" smtClean="0"/>
              <a:t>Why the Library…?”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600"/>
            <a:ext cx="7124701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300" dirty="0" smtClean="0"/>
              <a:t>It is important to be able to articulate why the Library should offer 3D Printing services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300" dirty="0" smtClean="0"/>
              <a:t>Convincing library colleagues as much as anyone else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300" dirty="0" smtClean="0"/>
              <a:t>People will be skeptical about scope creep, succumbing to fads, costs involved, use of space and resources</a:t>
            </a:r>
            <a:endParaRPr lang="en-US" altLang="en-US" sz="27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2050" name="Picture 2" descr="Amazon.com: 3-D Printers for Libraries eBook: Griffey, Jason: Kindle 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383" y="1752600"/>
            <a:ext cx="3114417" cy="4030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6920" y="5845302"/>
            <a:ext cx="5743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https://www.alastore.ala.org/content/3-d-printers-libraries</a:t>
            </a:r>
          </a:p>
        </p:txBody>
      </p:sp>
    </p:spTree>
    <p:extLst>
      <p:ext uri="{BB962C8B-B14F-4D97-AF65-F5344CB8AC3E}">
        <p14:creationId xmlns:p14="http://schemas.microsoft.com/office/powerpoint/2010/main" val="53541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“</a:t>
            </a:r>
            <a:r>
              <a:rPr lang="en-US" altLang="en-US" sz="3600" i="1" dirty="0" smtClean="0"/>
              <a:t>Why the Library…?”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600"/>
            <a:ext cx="5867401" cy="4267200"/>
          </a:xfrm>
        </p:spPr>
        <p:txBody>
          <a:bodyPr>
            <a:normAutofit/>
          </a:bodyPr>
          <a:lstStyle/>
          <a:p>
            <a:r>
              <a:rPr lang="en-US" altLang="en-US" sz="3300" dirty="0"/>
              <a:t>Most tech-rich spaces embedded in specific academic departments</a:t>
            </a:r>
          </a:p>
          <a:p>
            <a:r>
              <a:rPr lang="en-US" altLang="en-US" sz="3300" dirty="0"/>
              <a:t>Some incur costs</a:t>
            </a:r>
          </a:p>
          <a:p>
            <a:r>
              <a:rPr lang="en-US" altLang="en-US" sz="3300" dirty="0"/>
              <a:t>Hard to learn equipment without help</a:t>
            </a:r>
          </a:p>
          <a:p>
            <a:r>
              <a:rPr lang="en-US" altLang="en-US" sz="3300" dirty="0"/>
              <a:t>Lack of belonging</a:t>
            </a:r>
          </a:p>
          <a:p>
            <a:r>
              <a:rPr lang="en-US" altLang="en-US" sz="3300" dirty="0"/>
              <a:t>Many barriers to access</a:t>
            </a:r>
          </a:p>
          <a:p>
            <a:endParaRPr lang="en-US" altLang="en-US" sz="3300" dirty="0"/>
          </a:p>
          <a:p>
            <a:pPr eaLnBrk="1" hangingPunct="1">
              <a:lnSpc>
                <a:spcPct val="90000"/>
              </a:lnSpc>
            </a:pPr>
            <a:endParaRPr lang="en-US" altLang="en-US" sz="27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3074" name="Picture 2" descr="Breaking Down the Barriers - The Financial Services Fo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855792"/>
            <a:ext cx="4562475" cy="22812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uren Ladehoff and Joy Chen, two members of the the 3D Bioprinter team.&lt;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4302132"/>
            <a:ext cx="2911475" cy="19409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oshua Whitely makes an adjustment to the 3D Bioprinter during the de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2" y="4302132"/>
            <a:ext cx="2911474" cy="19409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9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Criticisms of the Maker Climate</a:t>
            </a:r>
            <a:endParaRPr lang="en-US" altLang="en-US" sz="3600" i="1" dirty="0" smtClean="0"/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599"/>
            <a:ext cx="10515601" cy="4807858"/>
          </a:xfrm>
        </p:spPr>
        <p:txBody>
          <a:bodyPr>
            <a:normAutofit lnSpcReduction="10000"/>
          </a:bodyPr>
          <a:lstStyle/>
          <a:p>
            <a:r>
              <a:rPr lang="en-US" altLang="en-US" sz="3300" dirty="0" smtClean="0"/>
              <a:t>Participation </a:t>
            </a:r>
            <a:r>
              <a:rPr lang="en-US" altLang="en-US" sz="3300" dirty="0"/>
              <a:t>in the Maker movement has largely been driven by majority, cis male populations with high levels of undergraduate/advanced degrees and socio-economic </a:t>
            </a:r>
            <a:r>
              <a:rPr lang="en-US" altLang="en-US" sz="3300" dirty="0" smtClean="0"/>
              <a:t>statuses</a:t>
            </a:r>
            <a:endParaRPr lang="en-US" altLang="en-US" sz="3300" dirty="0"/>
          </a:p>
          <a:p>
            <a:r>
              <a:rPr lang="en-US" altLang="en-US" sz="3300" dirty="0"/>
              <a:t>Maker movement has largely been focused on manufacturing, STEM and reaching </a:t>
            </a:r>
            <a:r>
              <a:rPr lang="en-US" altLang="en-US" sz="3300" dirty="0" smtClean="0"/>
              <a:t>industry</a:t>
            </a:r>
            <a:endParaRPr lang="en-US" altLang="en-US" sz="3300" dirty="0"/>
          </a:p>
          <a:p>
            <a:r>
              <a:rPr lang="en-US" altLang="en-US" sz="3300" dirty="0"/>
              <a:t>Without intentional outreach, [maker communities] run the risk of exacerbating a cultural divide</a:t>
            </a:r>
          </a:p>
          <a:p>
            <a:r>
              <a:rPr lang="en-US" altLang="en-US" sz="3300" dirty="0"/>
              <a:t>Britton, L. (2014). Examining the maker movement through discourse analysis.</a:t>
            </a:r>
          </a:p>
          <a:p>
            <a:endParaRPr lang="en-US" altLang="en-US" sz="3300" dirty="0" smtClean="0"/>
          </a:p>
          <a:p>
            <a:endParaRPr lang="en-US" altLang="en-US" sz="27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</p:spTree>
    <p:extLst>
      <p:ext uri="{BB962C8B-B14F-4D97-AF65-F5344CB8AC3E}">
        <p14:creationId xmlns:p14="http://schemas.microsoft.com/office/powerpoint/2010/main" val="56205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“</a:t>
            </a:r>
            <a:r>
              <a:rPr lang="en-US" altLang="en-US" sz="3600" i="1" dirty="0" smtClean="0"/>
              <a:t>Why the Library…?”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599"/>
            <a:ext cx="5778501" cy="4807858"/>
          </a:xfrm>
        </p:spPr>
        <p:txBody>
          <a:bodyPr>
            <a:normAutofit lnSpcReduction="10000"/>
          </a:bodyPr>
          <a:lstStyle/>
          <a:p>
            <a:r>
              <a:rPr lang="en-US" altLang="en-US" sz="3300" dirty="0" smtClean="0"/>
              <a:t>Library </a:t>
            </a:r>
            <a:r>
              <a:rPr lang="en-US" altLang="en-US" sz="3300" dirty="0"/>
              <a:t>always involved with </a:t>
            </a:r>
            <a:r>
              <a:rPr lang="en-US" altLang="en-US" sz="3300" dirty="0" smtClean="0"/>
              <a:t>providing early </a:t>
            </a:r>
            <a:r>
              <a:rPr lang="en-US" altLang="en-US" sz="3300" dirty="0"/>
              <a:t>access to tech (i.e., first public computer labs</a:t>
            </a:r>
            <a:r>
              <a:rPr lang="en-US" altLang="en-US" sz="3300" dirty="0" smtClean="0"/>
              <a:t>)</a:t>
            </a:r>
          </a:p>
          <a:p>
            <a:r>
              <a:rPr lang="en-US" altLang="en-US" sz="3300" dirty="0" smtClean="0"/>
              <a:t>Professional values: Democratizing </a:t>
            </a:r>
            <a:r>
              <a:rPr lang="en-US" altLang="en-US" sz="3300" dirty="0"/>
              <a:t>access to technology</a:t>
            </a:r>
          </a:p>
          <a:p>
            <a:r>
              <a:rPr lang="en-US" altLang="en-US" sz="3300" dirty="0" smtClean="0"/>
              <a:t>Library last </a:t>
            </a:r>
            <a:r>
              <a:rPr lang="en-US" altLang="en-US" sz="3300" dirty="0"/>
              <a:t>discipline-neutral space for </a:t>
            </a:r>
            <a:r>
              <a:rPr lang="en-US" altLang="en-US" sz="3300" dirty="0" smtClean="0"/>
              <a:t>informal learning</a:t>
            </a:r>
          </a:p>
          <a:p>
            <a:r>
              <a:rPr lang="en-US" altLang="en-US" sz="3300" dirty="0" smtClean="0"/>
              <a:t>Library is safe space to learn out in the open</a:t>
            </a:r>
            <a:endParaRPr lang="en-US" altLang="en-US" sz="27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4098" name="Picture 2" descr="UMN Libraries on Twitter: &amp;quot;Want to learn about 3D printing? We have free  workshops (and free printing) like the one Carolyn taught in the Walter  Library Breakerspace in the SMART Learning Common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752600"/>
            <a:ext cx="4737100" cy="35454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51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775" y="1871663"/>
            <a:ext cx="8159461" cy="4038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err="1">
                <a:ea typeface="Open Sans" charset="0"/>
                <a:cs typeface="Open Sans" charset="0"/>
              </a:rPr>
              <a:t>Elisandro</a:t>
            </a:r>
            <a:r>
              <a:rPr lang="en-US" sz="2400" b="1" dirty="0">
                <a:ea typeface="Open Sans" charset="0"/>
                <a:cs typeface="Open Sans" charset="0"/>
              </a:rPr>
              <a:t> </a:t>
            </a:r>
            <a:r>
              <a:rPr lang="en-US" sz="2400" b="1" dirty="0" err="1">
                <a:ea typeface="Open Sans" charset="0"/>
                <a:cs typeface="Open Sans" charset="0"/>
              </a:rPr>
              <a:t>Cabada</a:t>
            </a:r>
            <a:r>
              <a:rPr lang="en-US" sz="2400" b="1" dirty="0">
                <a:ea typeface="Open Sans" charset="0"/>
                <a:cs typeface="Open Sans" charset="0"/>
              </a:rPr>
              <a:t> </a:t>
            </a:r>
          </a:p>
          <a:p>
            <a:pPr marL="342900" lvl="1" indent="0">
              <a:buNone/>
            </a:pP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University 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of Illinois </a:t>
            </a: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Library since 2000</a:t>
            </a:r>
          </a:p>
          <a:p>
            <a:pPr marL="342900" lvl="1" indent="0">
              <a:buNone/>
            </a:pPr>
            <a:r>
              <a:rPr lang="en-US" sz="2400" dirty="0" smtClean="0">
                <a:ea typeface="Open Sans" charset="0"/>
                <a:cs typeface="Open Sans" charset="0"/>
              </a:rPr>
              <a:t>Medical </a:t>
            </a:r>
            <a:r>
              <a:rPr lang="en-US" sz="2400" dirty="0">
                <a:ea typeface="Open Sans" charset="0"/>
                <a:cs typeface="Open Sans" charset="0"/>
              </a:rPr>
              <a:t>and </a:t>
            </a:r>
            <a:r>
              <a:rPr lang="en-US" sz="2400" dirty="0" smtClean="0">
                <a:ea typeface="Open Sans" charset="0"/>
                <a:cs typeface="Open Sans" charset="0"/>
              </a:rPr>
              <a:t>Bioengineering Librarian</a:t>
            </a:r>
          </a:p>
          <a:p>
            <a:pPr marL="342900" lvl="1" indent="0">
              <a:buNone/>
            </a:pPr>
            <a:r>
              <a:rPr lang="en-US" sz="2400" dirty="0" smtClean="0">
                <a:ea typeface="Open Sans" charset="0"/>
                <a:cs typeface="Open Sans" charset="0"/>
              </a:rPr>
              <a:t>Interim Head, Mathematics Library</a:t>
            </a:r>
          </a:p>
          <a:p>
            <a:pPr marL="342900" lvl="1" indent="0">
              <a:buNone/>
            </a:pP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Assistant Professor, University Library</a:t>
            </a:r>
          </a:p>
          <a:p>
            <a:pPr marL="342900" lvl="1" indent="0">
              <a:buNone/>
            </a:pP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Assistant Professor, Carle Illinois College of Medicine</a:t>
            </a:r>
          </a:p>
          <a:p>
            <a:pPr marL="342900" lvl="1" indent="0">
              <a:buNone/>
            </a:pP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Director, Grainger Engineering Library IDEA Lab</a:t>
            </a:r>
          </a:p>
          <a:p>
            <a:pPr marL="342900" lvl="1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VR@Illinois Campus Steering Committee</a:t>
            </a:r>
          </a:p>
          <a:p>
            <a:pPr marL="342900" lvl="1" indent="0">
              <a:buNone/>
            </a:pP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Health 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Maker Lab </a:t>
            </a: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Campus Network Mentor</a:t>
            </a:r>
          </a:p>
          <a:p>
            <a:pPr marL="342900" lvl="1" indent="0">
              <a:buNone/>
            </a:pP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Chair, ACRL Digital Scholarship Section, 2021-22</a:t>
            </a:r>
          </a:p>
          <a:p>
            <a:pPr marL="342900" lvl="1" indent="0">
              <a:buNone/>
            </a:pP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Awarded 2021 ALA RUSA ETS Best Emerging Technology Application (BETA) Award</a:t>
            </a: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1" indent="0">
              <a:buNone/>
            </a:pPr>
            <a:endParaRPr lang="en-US" sz="24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/>
          <a:stretch/>
        </p:blipFill>
        <p:spPr>
          <a:xfrm>
            <a:off x="838200" y="1871663"/>
            <a:ext cx="286266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“</a:t>
            </a:r>
            <a:r>
              <a:rPr lang="en-US" altLang="en-US" sz="3600" i="1" dirty="0" smtClean="0"/>
              <a:t>Why the Library…?”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600"/>
            <a:ext cx="7251701" cy="4267200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Scholarship increasingly borne digital and reliant on emerging tech</a:t>
            </a:r>
            <a:endParaRPr lang="en-US" altLang="en-US" sz="3300" dirty="0"/>
          </a:p>
          <a:p>
            <a:r>
              <a:rPr lang="en-US" altLang="en-US" sz="3300" dirty="0"/>
              <a:t>Library </a:t>
            </a:r>
            <a:r>
              <a:rPr lang="en-US" altLang="en-US" sz="3300" dirty="0" smtClean="0"/>
              <a:t>now involved </a:t>
            </a:r>
            <a:r>
              <a:rPr lang="en-US" altLang="en-US" sz="3300" dirty="0"/>
              <a:t>in full cycle of knowledge </a:t>
            </a:r>
            <a:r>
              <a:rPr lang="en-US" altLang="en-US" sz="3300" dirty="0" smtClean="0"/>
              <a:t>creation</a:t>
            </a:r>
          </a:p>
          <a:p>
            <a:r>
              <a:rPr lang="en-US" altLang="en-US" sz="3300" dirty="0"/>
              <a:t>Understanding of emerging tech </a:t>
            </a:r>
            <a:r>
              <a:rPr lang="en-US" altLang="en-US" sz="3300" b="1" i="1" dirty="0"/>
              <a:t>is</a:t>
            </a:r>
            <a:r>
              <a:rPr lang="en-US" altLang="en-US" sz="3300" dirty="0"/>
              <a:t> information </a:t>
            </a:r>
            <a:r>
              <a:rPr lang="en-US" altLang="en-US" sz="3300" dirty="0" smtClean="0"/>
              <a:t>literacy</a:t>
            </a:r>
            <a:endParaRPr lang="en-US" altLang="en-US" sz="3300" dirty="0"/>
          </a:p>
          <a:p>
            <a:pPr eaLnBrk="1" hangingPunct="1">
              <a:lnSpc>
                <a:spcPct val="90000"/>
              </a:lnSpc>
            </a:pPr>
            <a:endParaRPr lang="en-US" altLang="en-US" sz="27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5122" name="Picture 2" descr="PDF) From Knowledge Keepers to Knowledge Creat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50" y="1820862"/>
            <a:ext cx="3162750" cy="41227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13164" y="6019800"/>
            <a:ext cx="4731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</a:t>
            </a:r>
            <a:r>
              <a:rPr lang="en-US" dirty="0"/>
              <a:t>://doi.org/10.1080/01616846.2015.1106888</a:t>
            </a:r>
          </a:p>
        </p:txBody>
      </p:sp>
    </p:spTree>
    <p:extLst>
      <p:ext uri="{BB962C8B-B14F-4D97-AF65-F5344CB8AC3E}">
        <p14:creationId xmlns:p14="http://schemas.microsoft.com/office/powerpoint/2010/main" val="14618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721" y="890147"/>
            <a:ext cx="10515600" cy="50489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The following are recommendations based on my own experiences. </a:t>
            </a:r>
          </a:p>
          <a:p>
            <a:pPr marL="0" indent="0" algn="ctr">
              <a:buNone/>
            </a:pPr>
            <a:r>
              <a:rPr lang="en-US" sz="6000" dirty="0" smtClean="0"/>
              <a:t>Please learn from my mistakes.</a:t>
            </a:r>
            <a:endParaRPr lang="en-US" sz="6000" dirty="0"/>
          </a:p>
        </p:txBody>
      </p:sp>
      <p:pic>
        <p:nvPicPr>
          <p:cNvPr id="2050" name="Picture 2" descr="File:Viewer Discretion is Advised.svg - Wikimedia Comm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5" b="31820"/>
          <a:stretch/>
        </p:blipFill>
        <p:spPr bwMode="auto">
          <a:xfrm>
            <a:off x="3578666" y="4590333"/>
            <a:ext cx="545973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6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721" y="890147"/>
            <a:ext cx="10515600" cy="50489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There are three pillars to every successful technology space or service</a:t>
            </a:r>
            <a:endParaRPr lang="en-US" sz="60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19164" y="4093010"/>
            <a:ext cx="3391729" cy="12526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Technology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“the stuff”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475671" y="4096710"/>
            <a:ext cx="6201604" cy="1731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Expertise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ow to use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“the stuff”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789667" y="4096710"/>
            <a:ext cx="6201604" cy="1731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Community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Who uses and has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access to “the stuff”</a:t>
            </a:r>
          </a:p>
        </p:txBody>
      </p:sp>
    </p:spTree>
    <p:extLst>
      <p:ext uri="{BB962C8B-B14F-4D97-AF65-F5344CB8AC3E}">
        <p14:creationId xmlns:p14="http://schemas.microsoft.com/office/powerpoint/2010/main" val="255532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6276975" cy="42672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500" dirty="0" smtClean="0"/>
              <a:t>Start small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 smtClean="0"/>
              <a:t>Remember, it will take time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200" dirty="0" smtClean="0"/>
              <a:t>… so celebrate the small victories.</a:t>
            </a:r>
            <a:endParaRPr lang="en-US" altLang="en-US" sz="32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 smtClean="0"/>
              <a:t>Find early partners and start with the easiest cases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 smtClean="0"/>
              <a:t>The more innovative opportunities will come in time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 smtClean="0"/>
              <a:t>Contact your campus curriculum &amp; instruction program, campus IT department, college &amp; department IT groups</a:t>
            </a: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1026" name="Picture 2" descr="Register for Fall 2016 CITL Workshops – Commons Knowledge: Insights from  the Scholarly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94" y="1846262"/>
            <a:ext cx="2718206" cy="1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chnology Services Identity Management reques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31" y="3289767"/>
            <a:ext cx="3710569" cy="4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356" y="3886200"/>
            <a:ext cx="4215394" cy="405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162" y="4421070"/>
            <a:ext cx="3343275" cy="1314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4963" y="5516914"/>
            <a:ext cx="3862387" cy="7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600"/>
            <a:ext cx="5309187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300" dirty="0" smtClean="0"/>
              <a:t>Search your course catalog for easy use cases: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Senior Design or Capstone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Design Thinking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3D Printers/Printing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Additive Manufacturing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Prototyping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Design, Innovation, or Entrepreneurship</a:t>
            </a:r>
            <a:endParaRPr lang="en-US" altLang="en-US" sz="27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86" y="1857375"/>
            <a:ext cx="5206414" cy="439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Is it a fad?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600"/>
            <a:ext cx="10515601" cy="4267200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Search for 3D Printers at your institution, you will be surprised how wide spread they are.</a:t>
            </a:r>
          </a:p>
          <a:p>
            <a:r>
              <a:rPr lang="en-US" altLang="en-US" sz="3300" dirty="0" smtClean="0"/>
              <a:t>30 out of 40 Community Colleges in CARLI had 3D printers available to students</a:t>
            </a:r>
            <a:endParaRPr lang="en-US" altLang="en-US" sz="27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6148" name="Picture 4" descr="https://scontent-ort2-2.xx.fbcdn.net/v/t31.18172-8/27982609_10156112087619568_4094398328709943157_o.jpg?_nc_cat=102&amp;ccb=1-5&amp;_nc_sid=6e5ad9&amp;_nc_ohc=Uw1VQt01KoMAX_AzWUe&amp;_nc_ht=scontent-ort2-2.xx&amp;oh=17e002cfd1f9e09a0dc07234daa7b0db&amp;oe=61961D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3637985"/>
            <a:ext cx="6098131" cy="2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What about costs?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600"/>
            <a:ext cx="10515601" cy="4267200"/>
          </a:xfrm>
        </p:spPr>
        <p:txBody>
          <a:bodyPr>
            <a:normAutofit lnSpcReduction="10000"/>
          </a:bodyPr>
          <a:lstStyle/>
          <a:p>
            <a:r>
              <a:rPr lang="en-US" altLang="en-US" sz="3300" dirty="0" smtClean="0"/>
              <a:t>3D Printers are self-contained, no additional equipment is necessary. Most range in cost from $200 to $3000.</a:t>
            </a:r>
          </a:p>
          <a:p>
            <a:r>
              <a:rPr lang="en-US" altLang="en-US" sz="3300" dirty="0" smtClean="0"/>
              <a:t>No structural changes needed to accommodate most 3D printers</a:t>
            </a:r>
          </a:p>
          <a:p>
            <a:r>
              <a:rPr lang="en-US" altLang="en-US" sz="3300" dirty="0" smtClean="0"/>
              <a:t>Material cost about $20-$30+</a:t>
            </a:r>
          </a:p>
          <a:p>
            <a:r>
              <a:rPr lang="en-US" altLang="en-US" sz="3300" dirty="0" smtClean="0"/>
              <a:t>Most institutions already have access to 3D modeling or design software</a:t>
            </a:r>
          </a:p>
          <a:p>
            <a:r>
              <a:rPr lang="en-US" altLang="en-US" sz="3300" dirty="0" smtClean="0"/>
              <a:t>Can get free 3D models online (i.e., Thingiverse, Thangs, </a:t>
            </a:r>
            <a:r>
              <a:rPr lang="en-US" altLang="en-US" sz="3300" dirty="0" err="1" smtClean="0"/>
              <a:t>Pinshape</a:t>
            </a:r>
            <a:r>
              <a:rPr lang="en-US" altLang="en-US" sz="3300" dirty="0" smtClean="0"/>
              <a:t>)</a:t>
            </a: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</p:spTree>
    <p:extLst>
      <p:ext uri="{BB962C8B-B14F-4D97-AF65-F5344CB8AC3E}">
        <p14:creationId xmlns:p14="http://schemas.microsoft.com/office/powerpoint/2010/main" val="174884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Equipment 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5327470" cy="4267200"/>
          </a:xfrm>
        </p:spPr>
        <p:txBody>
          <a:bodyPr>
            <a:normAutofit/>
          </a:bodyPr>
          <a:lstStyle/>
          <a:p>
            <a:r>
              <a:rPr lang="en-US" altLang="en-US" sz="3300" dirty="0"/>
              <a:t>Look for a 3D Printer with: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ease </a:t>
            </a:r>
            <a:r>
              <a:rPr lang="en-US" altLang="en-US" sz="3000" dirty="0"/>
              <a:t>of use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(</a:t>
            </a:r>
            <a:r>
              <a:rPr lang="en-US" altLang="en-US" sz="3000" dirty="0"/>
              <a:t>relatively) affordable cost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adequate </a:t>
            </a:r>
            <a:r>
              <a:rPr lang="en-US" altLang="en-US" sz="3000" dirty="0"/>
              <a:t>print size volume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/>
              <a:t>l</a:t>
            </a:r>
            <a:r>
              <a:rPr lang="en-US" altLang="en-US" sz="3000" dirty="0" smtClean="0"/>
              <a:t>ight </a:t>
            </a:r>
            <a:r>
              <a:rPr lang="en-US" altLang="en-US" sz="3000" dirty="0"/>
              <a:t>and portable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auto </a:t>
            </a:r>
            <a:r>
              <a:rPr lang="en-US" altLang="en-US" sz="3000" dirty="0"/>
              <a:t>leveling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good </a:t>
            </a:r>
            <a:r>
              <a:rPr lang="en-US" altLang="en-US" sz="3000" dirty="0"/>
              <a:t>reputation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5" name="Picture 2" descr="Image result for taz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90" y="1733006"/>
            <a:ext cx="2287210" cy="215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 result for makerbot replicato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85" y="2213029"/>
            <a:ext cx="2161689" cy="167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ultimaker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t="4605" r="8377" b="10629"/>
          <a:stretch>
            <a:fillRect/>
          </a:stretch>
        </p:blipFill>
        <p:spPr bwMode="auto">
          <a:xfrm>
            <a:off x="6751087" y="4077769"/>
            <a:ext cx="1481933" cy="236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age result for monoprice mi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974" y="4408539"/>
            <a:ext cx="2499616" cy="182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14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Equipment 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6633754" cy="4267200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Meet the Original Prusa i3 MK3S+</a:t>
            </a:r>
          </a:p>
          <a:p>
            <a:r>
              <a:rPr lang="en-US" altLang="en-US" sz="3300" dirty="0" smtClean="0"/>
              <a:t>MSRP: $999 (pre-assembled) or $749 (kit)</a:t>
            </a:r>
          </a:p>
          <a:p>
            <a:r>
              <a:rPr lang="en-US" altLang="en-US" sz="3300" dirty="0" smtClean="0"/>
              <a:t>Get pre-assembled, don’t start your relationship off on wrong foot</a:t>
            </a:r>
          </a:p>
          <a:p>
            <a:r>
              <a:rPr lang="en-US" altLang="en-US" sz="3300" dirty="0" smtClean="0"/>
              <a:t>Meets all criteria for a good printer</a:t>
            </a:r>
          </a:p>
          <a:p>
            <a:r>
              <a:rPr lang="en-US" altLang="en-US" sz="3300" dirty="0"/>
              <a:t>Build volume: 9.84"×8.3"×8.3"</a:t>
            </a:r>
          </a:p>
        </p:txBody>
      </p:sp>
      <p:pic>
        <p:nvPicPr>
          <p:cNvPr id="9" name="Picture 12" descr="Image result for prusa i3 m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3" y="1752600"/>
            <a:ext cx="2972423" cy="408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5999" y="5922387"/>
            <a:ext cx="541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https://shop.prusa3d.com/en/51-original-prusa-i3-mk3s</a:t>
            </a:r>
          </a:p>
        </p:txBody>
      </p:sp>
    </p:spTree>
    <p:extLst>
      <p:ext uri="{BB962C8B-B14F-4D97-AF65-F5344CB8AC3E}">
        <p14:creationId xmlns:p14="http://schemas.microsoft.com/office/powerpoint/2010/main" val="6312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Equipment 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5053149" cy="4267200"/>
          </a:xfrm>
        </p:spPr>
        <p:txBody>
          <a:bodyPr>
            <a:normAutofit lnSpcReduction="10000"/>
          </a:bodyPr>
          <a:lstStyle/>
          <a:p>
            <a:r>
              <a:rPr lang="en-US" altLang="en-US" sz="3300" dirty="0"/>
              <a:t>Be careful with </a:t>
            </a:r>
            <a:r>
              <a:rPr lang="en-US" altLang="en-US" sz="3300" dirty="0" smtClean="0"/>
              <a:t>upsells</a:t>
            </a:r>
          </a:p>
          <a:p>
            <a:r>
              <a:rPr lang="en-US" altLang="en-US" sz="3300" dirty="0" smtClean="0"/>
              <a:t>Machines with dual/multiple material extrusion</a:t>
            </a:r>
          </a:p>
          <a:p>
            <a:r>
              <a:rPr lang="en-US" altLang="en-US" sz="3300" dirty="0" smtClean="0"/>
              <a:t>Machines that can print exotic/more advanced materials</a:t>
            </a:r>
          </a:p>
          <a:p>
            <a:r>
              <a:rPr lang="en-US" altLang="en-US" sz="3300" dirty="0" smtClean="0"/>
              <a:t>Machines that require proprietary filament spools</a:t>
            </a:r>
          </a:p>
        </p:txBody>
      </p:sp>
      <p:pic>
        <p:nvPicPr>
          <p:cNvPr id="7170" name="Picture 2" descr="Replicator Mini+ Compact 3D Printer | Makerb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082" y="1752600"/>
            <a:ext cx="5267718" cy="29630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&quot;No&quot; Symbol 1"/>
          <p:cNvSpPr/>
          <p:nvPr/>
        </p:nvSpPr>
        <p:spPr>
          <a:xfrm>
            <a:off x="8142515" y="2510971"/>
            <a:ext cx="1944914" cy="1640115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5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Narrator | Escape The Night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03" y="787804"/>
            <a:ext cx="8265815" cy="46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46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Equipment 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599"/>
            <a:ext cx="8231889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Most are nice features but you will not need them for several years or for most use cases</a:t>
            </a:r>
          </a:p>
          <a:p>
            <a:r>
              <a:rPr lang="en-US" altLang="en-US" sz="3300" dirty="0" smtClean="0"/>
              <a:t>Do not settle for a small form factor printer, they are recommended for beginners</a:t>
            </a:r>
          </a:p>
          <a:p>
            <a:r>
              <a:rPr lang="en-US" altLang="en-US" sz="3300" dirty="0" smtClean="0"/>
              <a:t>Price is nice ($149 to $399)</a:t>
            </a:r>
          </a:p>
          <a:p>
            <a:r>
              <a:rPr lang="en-US" altLang="en-US" sz="3300" dirty="0" smtClean="0"/>
              <a:t>But build volume much smaller</a:t>
            </a:r>
          </a:p>
          <a:p>
            <a:r>
              <a:rPr lang="en-US" altLang="en-US" sz="3300" dirty="0" smtClean="0"/>
              <a:t>Not meant for production, lower end of hobby level, take a lot of hands on time to keep running </a:t>
            </a:r>
          </a:p>
          <a:p>
            <a:endParaRPr lang="en-US" altLang="en-US" sz="3300" dirty="0" smtClean="0"/>
          </a:p>
        </p:txBody>
      </p:sp>
      <p:pic>
        <p:nvPicPr>
          <p:cNvPr id="11266" name="Picture 2" descr="Monoprice MP Select Mini 3D Printer V2 White (Open Box) - main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2" t="5970" r="19077"/>
          <a:stretch/>
        </p:blipFill>
        <p:spPr bwMode="auto">
          <a:xfrm>
            <a:off x="9070088" y="1752600"/>
            <a:ext cx="2098655" cy="24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usa MINI 3D printed parts 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88" y="4219303"/>
            <a:ext cx="2282670" cy="228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0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Equipment 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599"/>
            <a:ext cx="10515601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In a year after you wish you had a larger print volume or better printer, you will thank me</a:t>
            </a:r>
          </a:p>
          <a:p>
            <a:r>
              <a:rPr lang="en-US" altLang="en-US" sz="3300" dirty="0" smtClean="0"/>
              <a:t>Remember to start off small… get 1 printer at beginning. </a:t>
            </a:r>
          </a:p>
          <a:p>
            <a:r>
              <a:rPr lang="en-US" altLang="en-US" sz="3300" dirty="0" smtClean="0"/>
              <a:t>The more your initial investment, the more stress or pressure you will place on yourself</a:t>
            </a:r>
          </a:p>
          <a:p>
            <a:r>
              <a:rPr lang="en-US" altLang="en-US" sz="3300" dirty="0" smtClean="0"/>
              <a:t>1 good printer offers you plenty of capabilities to start with</a:t>
            </a:r>
          </a:p>
          <a:p>
            <a:r>
              <a:rPr lang="en-US" altLang="en-US" sz="3300" dirty="0" smtClean="0"/>
              <a:t>You will want to add 2 or more within a year if you are printing more, spread out wear and use amongst several</a:t>
            </a:r>
          </a:p>
          <a:p>
            <a:endParaRPr lang="en-US" altLang="en-US" sz="3300" dirty="0" smtClean="0"/>
          </a:p>
        </p:txBody>
      </p:sp>
    </p:spTree>
    <p:extLst>
      <p:ext uri="{BB962C8B-B14F-4D97-AF65-F5344CB8AC3E}">
        <p14:creationId xmlns:p14="http://schemas.microsoft.com/office/powerpoint/2010/main" val="1689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Equipment 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7933686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Plenty of other good printers out there (but will cost more)</a:t>
            </a:r>
          </a:p>
          <a:p>
            <a:r>
              <a:rPr lang="en-US" altLang="en-US" sz="3300" dirty="0" smtClean="0"/>
              <a:t>Features that cost more will not used for most use cases at beginning</a:t>
            </a:r>
          </a:p>
          <a:p>
            <a:r>
              <a:rPr lang="en-US" altLang="en-US" sz="3300" dirty="0" smtClean="0"/>
              <a:t>Chances are someone else on campus already has these</a:t>
            </a:r>
          </a:p>
          <a:p>
            <a:r>
              <a:rPr lang="en-US" altLang="en-US" sz="3300" dirty="0" smtClean="0"/>
              <a:t>You want to fulfill the </a:t>
            </a:r>
            <a:r>
              <a:rPr lang="en-US" altLang="en-US" sz="3300" u="sng" dirty="0" smtClean="0"/>
              <a:t>ease of use </a:t>
            </a:r>
            <a:r>
              <a:rPr lang="en-US" altLang="en-US" sz="3300" dirty="0" smtClean="0"/>
              <a:t>and </a:t>
            </a:r>
            <a:r>
              <a:rPr lang="en-US" altLang="en-US" sz="3300" u="sng" dirty="0" smtClean="0"/>
              <a:t>low cost of access</a:t>
            </a:r>
            <a:r>
              <a:rPr lang="en-US" altLang="en-US" sz="3300" dirty="0" smtClean="0"/>
              <a:t> needs at your institution</a:t>
            </a:r>
          </a:p>
          <a:p>
            <a:endParaRPr lang="en-US" altLang="en-US" sz="3300" dirty="0" smtClean="0"/>
          </a:p>
        </p:txBody>
      </p:sp>
      <p:pic>
        <p:nvPicPr>
          <p:cNvPr id="12290" name="Picture 2" descr="LulzBot TAZ 6 | LulzB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883" y="1690691"/>
            <a:ext cx="2043026" cy="180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86417" y="3473511"/>
            <a:ext cx="1482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Taz 6: $2500</a:t>
            </a:r>
            <a:endParaRPr lang="en-US" sz="2000" dirty="0"/>
          </a:p>
        </p:txBody>
      </p:sp>
      <p:pic>
        <p:nvPicPr>
          <p:cNvPr id="12292" name="Picture 4" descr="Ultimaker S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t="25642" r="15923"/>
          <a:stretch/>
        </p:blipFill>
        <p:spPr bwMode="auto">
          <a:xfrm>
            <a:off x="9210932" y="3933142"/>
            <a:ext cx="1852927" cy="20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1408" y="5931969"/>
            <a:ext cx="2291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Ultimaker S5: $6355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7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Materials 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Can get plenty of filament on Amazon</a:t>
            </a:r>
          </a:p>
          <a:p>
            <a:r>
              <a:rPr lang="en-US" altLang="en-US" sz="3300" dirty="0" smtClean="0"/>
              <a:t>Go with a reputable supplier like </a:t>
            </a:r>
            <a:r>
              <a:rPr lang="en-US" altLang="en-US" sz="3300" dirty="0" err="1" smtClean="0"/>
              <a:t>Sunlu</a:t>
            </a:r>
            <a:r>
              <a:rPr lang="en-US" altLang="en-US" sz="3300" dirty="0" smtClean="0"/>
              <a:t>, </a:t>
            </a:r>
            <a:r>
              <a:rPr lang="en-US" altLang="en-US" sz="3300" dirty="0" err="1" smtClean="0"/>
              <a:t>Hatchbox</a:t>
            </a:r>
            <a:endParaRPr lang="en-US" altLang="en-US" sz="3300" dirty="0" smtClean="0"/>
          </a:p>
          <a:p>
            <a:r>
              <a:rPr lang="en-US" altLang="en-US" sz="3300" dirty="0" smtClean="0"/>
              <a:t>Aim for PLA in $25-$30 range</a:t>
            </a:r>
          </a:p>
          <a:p>
            <a:r>
              <a:rPr lang="en-US" altLang="en-US" sz="3300" dirty="0" smtClean="0"/>
              <a:t>You get what you pay for, cheaper may mean lesser quality</a:t>
            </a:r>
          </a:p>
          <a:p>
            <a:r>
              <a:rPr lang="en-US" altLang="en-US" sz="3300" dirty="0" smtClean="0"/>
              <a:t>Buy enough supply to test and offer free prints for a semester (to get buy in)</a:t>
            </a:r>
          </a:p>
          <a:p>
            <a:r>
              <a:rPr lang="en-US" altLang="en-US" sz="3300" dirty="0" smtClean="0"/>
              <a:t> $300 will get you about 10 spools or 10 kg’s of material</a:t>
            </a:r>
          </a:p>
          <a:p>
            <a:r>
              <a:rPr lang="en-US" altLang="en-US" sz="3300" dirty="0" smtClean="0"/>
              <a:t>Enough for 50+ prints using standard settings</a:t>
            </a:r>
          </a:p>
        </p:txBody>
      </p:sp>
    </p:spTree>
    <p:extLst>
      <p:ext uri="{BB962C8B-B14F-4D97-AF65-F5344CB8AC3E}">
        <p14:creationId xmlns:p14="http://schemas.microsoft.com/office/powerpoint/2010/main" val="43294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Materials 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199" y="1752600"/>
            <a:ext cx="7563169" cy="2253344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Filament does not react well to humidity</a:t>
            </a:r>
          </a:p>
          <a:p>
            <a:r>
              <a:rPr lang="en-US" altLang="en-US" sz="3300" dirty="0" smtClean="0"/>
              <a:t>Keep filament in sealed storage bags or sealed bins filled with desiccant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80" y="3392713"/>
            <a:ext cx="2952431" cy="3069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 descr="How to Store 3D Printing Filament : 5 Steps (with Pictures) - Instructab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35" y="3392713"/>
            <a:ext cx="3969169" cy="2647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mazon.com: 3D Printer Filament Desiccant Dryer : Industrial &amp;amp; Scientif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88" y="1973824"/>
            <a:ext cx="2728194" cy="3686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Materials Recommendations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1" y="1752599"/>
            <a:ext cx="4328884" cy="4561115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There will be a lot of waste per spool (i.e., failed prints)</a:t>
            </a:r>
          </a:p>
          <a:p>
            <a:r>
              <a:rPr lang="en-US" altLang="en-US" sz="3300" dirty="0" smtClean="0"/>
              <a:t>Usually do not end up using entire spool</a:t>
            </a:r>
          </a:p>
          <a:p>
            <a:r>
              <a:rPr lang="en-US" altLang="en-US" sz="3300" dirty="0" smtClean="0"/>
              <a:t>Be prepared to waste 20%-30% of a spool</a:t>
            </a:r>
          </a:p>
          <a:p>
            <a:r>
              <a:rPr lang="en-US" altLang="en-US" sz="3300" dirty="0" smtClean="0"/>
              <a:t>Really no way of avoiding it</a:t>
            </a:r>
          </a:p>
        </p:txBody>
      </p:sp>
      <p:pic>
        <p:nvPicPr>
          <p:cNvPr id="5122" name="Picture 2" descr="3D Printer Filament Recycler – All You Need to Know | All3D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r="10608"/>
          <a:stretch/>
        </p:blipFill>
        <p:spPr bwMode="auto">
          <a:xfrm>
            <a:off x="6952343" y="1823900"/>
            <a:ext cx="4401457" cy="30277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9762" r="18437" b="11190"/>
          <a:stretch/>
        </p:blipFill>
        <p:spPr>
          <a:xfrm rot="5400000">
            <a:off x="5031210" y="2752470"/>
            <a:ext cx="3493922" cy="3222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59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… about failing.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61115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3D Printing is an art form. </a:t>
            </a:r>
          </a:p>
          <a:p>
            <a:r>
              <a:rPr lang="en-US" altLang="en-US" sz="3300" dirty="0" smtClean="0"/>
              <a:t>Some variables out of your control</a:t>
            </a:r>
            <a:endParaRPr lang="en-US" altLang="en-US" sz="3300" dirty="0"/>
          </a:p>
          <a:p>
            <a:r>
              <a:rPr lang="en-US" altLang="en-US" sz="3300" dirty="0" smtClean="0"/>
              <a:t>You can print same thing twice with same settings and get different results!</a:t>
            </a:r>
          </a:p>
          <a:p>
            <a:r>
              <a:rPr lang="en-US" altLang="en-US" sz="3300" dirty="0" smtClean="0"/>
              <a:t>Celebrate your failures, no great idea happened without a lot of failing happening first so </a:t>
            </a:r>
            <a:r>
              <a:rPr lang="en-US" altLang="en-US" sz="3300" b="1" dirty="0" smtClean="0"/>
              <a:t>fail forward</a:t>
            </a:r>
            <a:r>
              <a:rPr lang="en-US" altLang="en-US" sz="3300" dirty="0" smtClean="0"/>
              <a:t>.</a:t>
            </a:r>
          </a:p>
        </p:txBody>
      </p:sp>
      <p:pic>
        <p:nvPicPr>
          <p:cNvPr id="7" name="Google Shape;89;p13"/>
          <p:cNvPicPr preferRelativeResize="0"/>
          <p:nvPr/>
        </p:nvPicPr>
        <p:blipFill rotWithShape="1">
          <a:blip r:embed="rId3">
            <a:alphaModFix/>
          </a:blip>
          <a:srcRect l="12279" r="14971"/>
          <a:stretch/>
        </p:blipFill>
        <p:spPr>
          <a:xfrm>
            <a:off x="838200" y="2940678"/>
            <a:ext cx="2148115" cy="2829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7871" y="2940680"/>
            <a:ext cx="2952728" cy="2829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2155" y="2940679"/>
            <a:ext cx="2952728" cy="2829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9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56439" y="2940680"/>
            <a:ext cx="1912939" cy="2829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8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Pricing Model 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 lnSpcReduction="10000"/>
          </a:bodyPr>
          <a:lstStyle/>
          <a:p>
            <a:r>
              <a:rPr lang="en-US" altLang="en-US" sz="3300" dirty="0" smtClean="0"/>
              <a:t>Many pricing models when you are ready to charge</a:t>
            </a:r>
          </a:p>
          <a:p>
            <a:r>
              <a:rPr lang="en-US" altLang="en-US" sz="3300" dirty="0" smtClean="0"/>
              <a:t>Revenue generating or cost recovery?</a:t>
            </a:r>
          </a:p>
          <a:p>
            <a:r>
              <a:rPr lang="en-US" altLang="en-US" sz="3300" dirty="0" smtClean="0"/>
              <a:t>Sample: $4 base cost + .10 per gram of material per printed object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/>
              <a:t>Adjust this until you are comfortable with what you are </a:t>
            </a:r>
            <a:r>
              <a:rPr lang="en-US" altLang="en-US" sz="3000" dirty="0" smtClean="0"/>
              <a:t>charging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/>
              <a:t>Are you wanting to recover costs of materials or staff time also? (That is primarily what “base cost” is for</a:t>
            </a:r>
            <a:r>
              <a:rPr lang="en-US" altLang="en-US" sz="3000" dirty="0" smtClean="0"/>
              <a:t>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150g – 200g printed object would cost: $19 - $24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1kg spool would generate &gt;$100</a:t>
            </a:r>
          </a:p>
        </p:txBody>
      </p:sp>
    </p:spTree>
    <p:extLst>
      <p:ext uri="{BB962C8B-B14F-4D97-AF65-F5344CB8AC3E}">
        <p14:creationId xmlns:p14="http://schemas.microsoft.com/office/powerpoint/2010/main" val="414762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Space needs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3D printers are largely self-contained, you only  need a simple workstation to load the slicing software</a:t>
            </a:r>
          </a:p>
          <a:p>
            <a:r>
              <a:rPr lang="en-US" altLang="en-US" sz="3300" dirty="0" smtClean="0"/>
              <a:t>By sticking with PLA, you don’t need any infrastructure changes</a:t>
            </a:r>
          </a:p>
          <a:p>
            <a:r>
              <a:rPr lang="en-US" altLang="en-US" sz="3300" dirty="0" smtClean="0"/>
              <a:t>More advanced materials may require fume hoods</a:t>
            </a:r>
          </a:p>
          <a:p>
            <a:r>
              <a:rPr lang="en-US" altLang="en-US" sz="3300" dirty="0" smtClean="0"/>
              <a:t>Need a table with power available nearby and some space for your filament</a:t>
            </a:r>
          </a:p>
        </p:txBody>
      </p:sp>
      <p:pic>
        <p:nvPicPr>
          <p:cNvPr id="7170" name="6D0BB1CB-27DA-4319-BEE3-EDA34610C572" descr="6D0BB1CB-27DA-4319-BEE3-EDA34610C5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06" y="1776548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1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Space needs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1" y="1752599"/>
            <a:ext cx="5156200" cy="4595949"/>
          </a:xfrm>
        </p:spPr>
        <p:txBody>
          <a:bodyPr>
            <a:normAutofit lnSpcReduction="10000"/>
          </a:bodyPr>
          <a:lstStyle/>
          <a:p>
            <a:r>
              <a:rPr lang="en-US" altLang="en-US" sz="3300" dirty="0" smtClean="0"/>
              <a:t>You can keep printers in an enclosed room or open space</a:t>
            </a:r>
          </a:p>
          <a:p>
            <a:r>
              <a:rPr lang="en-US" altLang="en-US" sz="3300" dirty="0" smtClean="0"/>
              <a:t>Need to keep printers at comfortable room temperature (62-68F)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Too hot = humidity causes filament to swell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Too cold = 3d print comes off print bed prematurely </a:t>
            </a:r>
          </a:p>
        </p:txBody>
      </p:sp>
      <p:pic>
        <p:nvPicPr>
          <p:cNvPr id="8200" name="Picture 8" descr="Hygroscopy (3D Printing): What It Is &amp;amp; How to Deal With It | All3D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842180"/>
            <a:ext cx="5003800" cy="28146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ommon Printing Quality Issues and How to Solve Them – InkSmith Limi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633" y="3318555"/>
            <a:ext cx="4010025" cy="2676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86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721" y="890147"/>
            <a:ext cx="10515600" cy="504892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6000" dirty="0" smtClean="0"/>
              <a:t>The </a:t>
            </a:r>
            <a:r>
              <a:rPr lang="en-US" sz="6000" dirty="0"/>
              <a:t>Application of 3D Printing Services in the </a:t>
            </a:r>
            <a:r>
              <a:rPr lang="en-US" sz="6000" dirty="0" smtClean="0"/>
              <a:t>Academic Library</a:t>
            </a:r>
          </a:p>
          <a:p>
            <a:pPr marL="0" indent="0" algn="ctr">
              <a:buNone/>
            </a:pPr>
            <a:endParaRPr lang="en-US" sz="6000" i="1" dirty="0" smtClean="0"/>
          </a:p>
          <a:p>
            <a:pPr marL="0" indent="0" algn="ctr">
              <a:buNone/>
            </a:pPr>
            <a:r>
              <a:rPr lang="en-US" sz="6000" b="1" dirty="0" smtClean="0"/>
              <a:t>Part 1</a:t>
            </a:r>
            <a:r>
              <a:rPr lang="en-US" sz="6000" dirty="0"/>
              <a:t>: Learn about the hardware and software that drives 3D </a:t>
            </a:r>
            <a:r>
              <a:rPr lang="en-US" sz="6000" dirty="0" smtClean="0"/>
              <a:t>Printing and </a:t>
            </a:r>
            <a:r>
              <a:rPr lang="en-US" sz="6000" dirty="0"/>
              <a:t>learn about what technologies are currently available. </a:t>
            </a:r>
          </a:p>
        </p:txBody>
      </p:sp>
    </p:spTree>
    <p:extLst>
      <p:ext uri="{BB962C8B-B14F-4D97-AF65-F5344CB8AC3E}">
        <p14:creationId xmlns:p14="http://schemas.microsoft.com/office/powerpoint/2010/main" val="145786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Space needs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599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Most printers not “loud” but make constant noticeable sounds</a:t>
            </a:r>
          </a:p>
          <a:p>
            <a:r>
              <a:rPr lang="en-US" altLang="en-US" sz="3300" dirty="0" smtClean="0"/>
              <a:t>Best to keep them in enclosed rooms or in spaces with a lot of ambient noise</a:t>
            </a:r>
          </a:p>
        </p:txBody>
      </p:sp>
    </p:spTree>
    <p:extLst>
      <p:ext uri="{BB962C8B-B14F-4D97-AF65-F5344CB8AC3E}">
        <p14:creationId xmlns:p14="http://schemas.microsoft.com/office/powerpoint/2010/main" val="26333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What about staffing?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599" cy="4595949"/>
          </a:xfrm>
        </p:spPr>
        <p:txBody>
          <a:bodyPr>
            <a:normAutofit lnSpcReduction="10000"/>
          </a:bodyPr>
          <a:lstStyle/>
          <a:p>
            <a:r>
              <a:rPr lang="en-US" altLang="en-US" sz="3300" dirty="0" smtClean="0"/>
              <a:t>Learning how to use a 3D printer for first time?</a:t>
            </a:r>
          </a:p>
          <a:p>
            <a:r>
              <a:rPr lang="en-US" altLang="en-US" sz="3300" dirty="0" smtClean="0"/>
              <a:t>Figuring it out on your own can be overwhelming, equipment manual wants to tell you </a:t>
            </a:r>
            <a:r>
              <a:rPr lang="en-US" altLang="en-US" sz="3300" i="1" dirty="0" smtClean="0"/>
              <a:t>EVERYTHING</a:t>
            </a:r>
          </a:p>
          <a:p>
            <a:r>
              <a:rPr lang="en-US" altLang="en-US" sz="3300" dirty="0" smtClean="0"/>
              <a:t>3D Printer looks and feels very complicated</a:t>
            </a:r>
          </a:p>
          <a:p>
            <a:r>
              <a:rPr lang="en-US" altLang="en-US" sz="3300" dirty="0" smtClean="0"/>
              <a:t>Best </a:t>
            </a:r>
            <a:r>
              <a:rPr lang="en-US" altLang="en-US" sz="3300" dirty="0"/>
              <a:t>to find someone to guide you through using it</a:t>
            </a:r>
          </a:p>
          <a:p>
            <a:r>
              <a:rPr lang="en-US" altLang="en-US" sz="3300" dirty="0" smtClean="0"/>
              <a:t>They can tell you what you absolutely need to know at beginning</a:t>
            </a:r>
          </a:p>
          <a:p>
            <a:r>
              <a:rPr lang="en-US" altLang="en-US" sz="3300" dirty="0" smtClean="0"/>
              <a:t>Everything else comes slowly overtime and as you need it</a:t>
            </a:r>
          </a:p>
          <a:p>
            <a:r>
              <a:rPr lang="en-US" altLang="en-US" sz="3300" dirty="0" smtClean="0"/>
              <a:t>Can learn machine in about an hour this way</a:t>
            </a:r>
          </a:p>
        </p:txBody>
      </p:sp>
    </p:spTree>
    <p:extLst>
      <p:ext uri="{BB962C8B-B14F-4D97-AF65-F5344CB8AC3E}">
        <p14:creationId xmlns:p14="http://schemas.microsoft.com/office/powerpoint/2010/main" val="156269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What about staffing?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1" y="1752599"/>
            <a:ext cx="5943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Use a simple web form for users to submit print jobs</a:t>
            </a:r>
          </a:p>
          <a:p>
            <a:r>
              <a:rPr lang="en-US" altLang="en-US" sz="3300" dirty="0" smtClean="0"/>
              <a:t>Use a simple sharable spreadsheet to track what is being printed</a:t>
            </a:r>
          </a:p>
          <a:p>
            <a:r>
              <a:rPr lang="en-US" altLang="en-US" sz="3300" dirty="0" smtClean="0"/>
              <a:t>Don’t make it too complicated, just adds more steps without giving you much more benefit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802673"/>
            <a:ext cx="4419600" cy="449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987" y="1842208"/>
            <a:ext cx="4243813" cy="4568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7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What about staffing?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599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Maintaining and processing print jobs can take about 2-3 hours a day, 2+ days a week on a bad day or week</a:t>
            </a:r>
          </a:p>
          <a:p>
            <a:r>
              <a:rPr lang="en-US" altLang="en-US" sz="3300" dirty="0" smtClean="0"/>
              <a:t>Usually about 3-4 hours a week at most at beginning</a:t>
            </a:r>
          </a:p>
          <a:p>
            <a:r>
              <a:rPr lang="en-US" altLang="en-US" sz="3300" dirty="0" smtClean="0"/>
              <a:t>Once you learn equipment, teach others! Encourage them to print something fun, best way to learn</a:t>
            </a:r>
          </a:p>
          <a:p>
            <a:r>
              <a:rPr lang="en-US" altLang="en-US" sz="3300" dirty="0" smtClean="0"/>
              <a:t>Have student workers? They are a great resource for 3D printing</a:t>
            </a:r>
          </a:p>
          <a:p>
            <a:r>
              <a:rPr lang="en-US" altLang="en-US" sz="3300" dirty="0" smtClean="0"/>
              <a:t>Consider peer-to-peer learning, students may be more comfortable learning new tech from their peers</a:t>
            </a:r>
          </a:p>
        </p:txBody>
      </p:sp>
    </p:spTree>
    <p:extLst>
      <p:ext uri="{BB962C8B-B14F-4D97-AF65-F5344CB8AC3E}">
        <p14:creationId xmlns:p14="http://schemas.microsoft.com/office/powerpoint/2010/main" val="31974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Don’t forget Community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74930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Look for student organization partners</a:t>
            </a:r>
          </a:p>
          <a:p>
            <a:r>
              <a:rPr lang="en-US" altLang="en-US" sz="3300" dirty="0" smtClean="0"/>
              <a:t>Students love using library space</a:t>
            </a:r>
          </a:p>
          <a:p>
            <a:r>
              <a:rPr lang="en-US" altLang="en-US" sz="3300" dirty="0" smtClean="0"/>
              <a:t>Sell that the library is high traffic space, usually open longer hours than other campus buildings</a:t>
            </a:r>
          </a:p>
        </p:txBody>
      </p:sp>
      <p:pic>
        <p:nvPicPr>
          <p:cNvPr id="10242" name="Picture 2" descr="MakerGir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13017" r="5738" b="8217"/>
          <a:stretch/>
        </p:blipFill>
        <p:spPr bwMode="auto">
          <a:xfrm>
            <a:off x="4263441" y="3859339"/>
            <a:ext cx="3665118" cy="113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ome Page | Out in Science, Technology, Engineering, and Mathema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003" y="4253047"/>
            <a:ext cx="51339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allery | In-Person Quad Day 2021 - The Daily Illi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51" y="1973823"/>
            <a:ext cx="3311422" cy="2208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esign For America — Lauren Nortier | BFA Industrial Design 2021 | UIU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81" y="5205103"/>
            <a:ext cx="5271441" cy="84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3" y="4339588"/>
            <a:ext cx="3265846" cy="65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Don’t forget Community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Student groups can help staff your space, help walk-ins use equipment</a:t>
            </a:r>
          </a:p>
          <a:p>
            <a:r>
              <a:rPr lang="en-US" altLang="en-US" sz="3300" dirty="0" smtClean="0"/>
              <a:t>Help promote your space/services, become your champions</a:t>
            </a:r>
          </a:p>
          <a:p>
            <a:r>
              <a:rPr lang="en-US" altLang="en-US" sz="3300" dirty="0" smtClean="0"/>
              <a:t>Nothing beats word of mouth marketing</a:t>
            </a:r>
          </a:p>
        </p:txBody>
      </p:sp>
    </p:spTree>
    <p:extLst>
      <p:ext uri="{BB962C8B-B14F-4D97-AF65-F5344CB8AC3E}">
        <p14:creationId xmlns:p14="http://schemas.microsoft.com/office/powerpoint/2010/main" val="424394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Programming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Partner with student groups to put workshops together on 3D printing</a:t>
            </a:r>
          </a:p>
          <a:p>
            <a:r>
              <a:rPr lang="en-US" altLang="en-US" sz="3300" dirty="0" smtClean="0"/>
              <a:t>Market these specifically </a:t>
            </a:r>
            <a:r>
              <a:rPr lang="en-US" altLang="en-US" sz="3300" dirty="0"/>
              <a:t>for beginners: </a:t>
            </a:r>
            <a:endParaRPr lang="en-US" altLang="en-US" sz="3300" dirty="0" smtClean="0"/>
          </a:p>
          <a:p>
            <a:pPr marL="0" indent="0">
              <a:buNone/>
            </a:pPr>
            <a:endParaRPr lang="en-US" altLang="en-US" sz="100" dirty="0" smtClean="0"/>
          </a:p>
          <a:p>
            <a:pPr marL="0" indent="0" algn="ctr">
              <a:buNone/>
            </a:pPr>
            <a:r>
              <a:rPr lang="en-US" altLang="en-US" sz="3300" dirty="0" smtClean="0"/>
              <a:t>“</a:t>
            </a:r>
            <a:r>
              <a:rPr lang="en-US" altLang="en-US" sz="3300" dirty="0"/>
              <a:t>Come and learn how 3D printing </a:t>
            </a:r>
            <a:r>
              <a:rPr lang="en-US" altLang="en-US" sz="3300" dirty="0" smtClean="0"/>
              <a:t>works</a:t>
            </a:r>
            <a:r>
              <a:rPr lang="en-US" altLang="en-US" sz="3300" dirty="0"/>
              <a:t>, get hands on experience with the equipment, and see examples of objects printed with our 3D printers. This </a:t>
            </a:r>
            <a:r>
              <a:rPr lang="en-US" altLang="en-US" sz="3300" dirty="0" smtClean="0"/>
              <a:t>session </a:t>
            </a:r>
            <a:r>
              <a:rPr lang="en-US" altLang="en-US" sz="3300" dirty="0"/>
              <a:t>is for beginners with little or no prior experience with 3D printing</a:t>
            </a:r>
            <a:r>
              <a:rPr lang="en-US" altLang="en-US" sz="3300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60548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Programming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Promote sessions for fun as well as for class projects</a:t>
            </a:r>
          </a:p>
          <a:p>
            <a:r>
              <a:rPr lang="en-US" altLang="en-US" sz="3300" dirty="0" smtClean="0"/>
              <a:t>Market sessions on social media and email newsletters</a:t>
            </a:r>
          </a:p>
          <a:p>
            <a:endParaRPr lang="en-US" altLang="en-US" sz="33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378" y="3047088"/>
            <a:ext cx="4439309" cy="3301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8626"/>
          <a:stretch/>
        </p:blipFill>
        <p:spPr>
          <a:xfrm>
            <a:off x="1886459" y="3047088"/>
            <a:ext cx="4195483" cy="3169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6680" y="3824646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to learn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81433" y="4873943"/>
            <a:ext cx="108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Have fun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62025" y="4372201"/>
            <a:ext cx="186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on a project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63995" y="5421498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skill to resume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9015" y="3310553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Prepare for a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4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Programming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Give participants surveys at beginning of workshop</a:t>
            </a:r>
          </a:p>
          <a:p>
            <a:r>
              <a:rPr lang="en-US" altLang="en-US" sz="3300" dirty="0" smtClean="0"/>
              <a:t>Will give you much needed data and an idea of who you are reaching</a:t>
            </a:r>
          </a:p>
          <a:p>
            <a:endParaRPr lang="en-US" altLang="en-US" sz="33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818" y="3005043"/>
            <a:ext cx="3596242" cy="3324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060" y="2923987"/>
            <a:ext cx="4424978" cy="34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6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Sample Surveys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sz="3300" dirty="0" smtClean="0"/>
          </a:p>
          <a:p>
            <a:endParaRPr lang="en-US" altLang="en-US" sz="3300" dirty="0" smtClean="0"/>
          </a:p>
        </p:txBody>
      </p:sp>
      <p:pic>
        <p:nvPicPr>
          <p:cNvPr id="14338" name="B618AA33-166A-4A28-BCD6-A31D9D1EAD72" descr="B618AA33-166A-4A28-BCD6-A31D9D1EAD7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9"/>
          <a:stretch/>
        </p:blipFill>
        <p:spPr bwMode="auto">
          <a:xfrm rot="5400000">
            <a:off x="7160354" y="1978754"/>
            <a:ext cx="4419601" cy="39672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838200" y="1724023"/>
            <a:ext cx="6548309" cy="459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300" dirty="0" smtClean="0"/>
              <a:t>Give survey before workshop begins</a:t>
            </a:r>
          </a:p>
          <a:p>
            <a:r>
              <a:rPr lang="en-US" altLang="en-US" sz="3300" dirty="0" smtClean="0"/>
              <a:t>You are usually busy setting up or are waiting on late comers anyway</a:t>
            </a:r>
          </a:p>
          <a:p>
            <a:r>
              <a:rPr lang="en-US" altLang="en-US" sz="3300" dirty="0" smtClean="0"/>
              <a:t>Best to have someone help you pass them out so you can do other things</a:t>
            </a:r>
          </a:p>
          <a:p>
            <a:r>
              <a:rPr lang="en-US" altLang="en-US" sz="3300" dirty="0" smtClean="0"/>
              <a:t>Email same survey questions after session and compare results</a:t>
            </a:r>
          </a:p>
          <a:p>
            <a:endParaRPr lang="en-US" altLang="en-US" sz="3300" dirty="0" smtClean="0"/>
          </a:p>
        </p:txBody>
      </p:sp>
    </p:spTree>
    <p:extLst>
      <p:ext uri="{BB962C8B-B14F-4D97-AF65-F5344CB8AC3E}">
        <p14:creationId xmlns:p14="http://schemas.microsoft.com/office/powerpoint/2010/main" val="42671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taz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56" y="222398"/>
            <a:ext cx="2915534" cy="274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 result for makerbot replicato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59" y="720181"/>
            <a:ext cx="2600097" cy="201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ultimaker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t="4605" r="8377" b="10629"/>
          <a:stretch>
            <a:fillRect/>
          </a:stretch>
        </p:blipFill>
        <p:spPr bwMode="auto">
          <a:xfrm>
            <a:off x="2070058" y="2973088"/>
            <a:ext cx="19939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age result for monoprice mi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16" y="3701506"/>
            <a:ext cx="3056325" cy="223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Image result for prusa i3 mk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556" y="340545"/>
            <a:ext cx="20161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age result for elegoo ma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999" y="3625233"/>
            <a:ext cx="1519238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9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Programming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Have a sign in sheet including name, department affiliation, status, and email address</a:t>
            </a:r>
          </a:p>
          <a:p>
            <a:r>
              <a:rPr lang="en-US" altLang="en-US" sz="3300" dirty="0" smtClean="0"/>
              <a:t>Gives you attendance data but you can also use it to send after session survey</a:t>
            </a:r>
          </a:p>
          <a:p>
            <a:r>
              <a:rPr lang="en-US" altLang="en-US" sz="3300" dirty="0" smtClean="0"/>
              <a:t>Consider giving participants free print job as a reward, you can use attendance sheet as a log of who attended to track who got their free print job</a:t>
            </a:r>
          </a:p>
          <a:p>
            <a:r>
              <a:rPr lang="en-US" altLang="en-US" sz="3300" dirty="0" smtClean="0"/>
              <a:t>Good way of getting participants to come back</a:t>
            </a:r>
          </a:p>
          <a:p>
            <a:endParaRPr lang="en-US" altLang="en-US" sz="3300" dirty="0" smtClean="0"/>
          </a:p>
          <a:p>
            <a:endParaRPr lang="en-US" altLang="en-US" sz="3300" dirty="0" smtClean="0"/>
          </a:p>
        </p:txBody>
      </p:sp>
    </p:spTree>
    <p:extLst>
      <p:ext uri="{BB962C8B-B14F-4D97-AF65-F5344CB8AC3E}">
        <p14:creationId xmlns:p14="http://schemas.microsoft.com/office/powerpoint/2010/main" val="41182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Programming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Promote values of space and service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Democratizing access to emerging technologies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Breaking barriers to access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000" dirty="0" smtClean="0"/>
              <a:t>Engagement and outreach to underserved and underrepresented communities</a:t>
            </a:r>
          </a:p>
          <a:p>
            <a:endParaRPr lang="en-US" altLang="en-US" sz="3300" dirty="0" smtClean="0"/>
          </a:p>
          <a:p>
            <a:endParaRPr lang="en-US" altLang="en-US" sz="33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050573"/>
            <a:ext cx="5295900" cy="1971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7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3D Print Examples for Workshops</a:t>
            </a:r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>
          <a:xfrm>
            <a:off x="838200" y="1828799"/>
            <a:ext cx="6038850" cy="459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300" dirty="0" smtClean="0"/>
              <a:t>Makes teaching some 3D printing concepts so much easier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Infill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Supports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Adhesion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700" dirty="0" smtClean="0"/>
              <a:t>“Quality”</a:t>
            </a:r>
          </a:p>
          <a:p>
            <a:endParaRPr lang="en-US" altLang="en-US" sz="3300" dirty="0" smtClean="0"/>
          </a:p>
          <a:p>
            <a:endParaRPr lang="en-US" altLang="en-US" sz="3300" dirty="0" smtClean="0"/>
          </a:p>
        </p:txBody>
      </p:sp>
      <p:pic>
        <p:nvPicPr>
          <p:cNvPr id="20486" name="Picture 6" descr="These 3D Printable Tools Help You Understand Infill Percentages, Number of  Shells and More - 3DPrint.com | The Voice of 3D Printing / Additive  Manufactu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828799"/>
            <a:ext cx="4476750" cy="21143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ow much does 3D printing cost? | Additive3D A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4081305"/>
            <a:ext cx="3028950" cy="22689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3D Printer Resolution Effects Strength – To Buy a 3D Prin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56" y="4081305"/>
            <a:ext cx="4024669" cy="22689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Lastly… some other things to get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635613" y="5414964"/>
            <a:ext cx="2562225" cy="4762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sz="3300" dirty="0" smtClean="0"/>
              <a:t>Finishing tools</a:t>
            </a:r>
          </a:p>
          <a:p>
            <a:endParaRPr lang="en-US" altLang="en-US" sz="3300" dirty="0" smtClean="0"/>
          </a:p>
          <a:p>
            <a:endParaRPr lang="en-US" altLang="en-US" sz="3300" dirty="0" smtClean="0"/>
          </a:p>
        </p:txBody>
      </p:sp>
      <p:pic>
        <p:nvPicPr>
          <p:cNvPr id="20482" name="Picture 2" descr="https://m.media-amazon.com/images/I/61EtYjNPMNL._SL10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51" y="1862139"/>
            <a:ext cx="34099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m.media-amazon.com/images/I/81W9rVp7roL._AC_SL15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30" y="1973822"/>
            <a:ext cx="4162717" cy="355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7422581" y="5414963"/>
            <a:ext cx="1415613" cy="476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300" dirty="0" err="1" smtClean="0"/>
              <a:t>Dremel</a:t>
            </a:r>
            <a:endParaRPr lang="en-US" altLang="en-US" sz="3300" dirty="0" smtClean="0"/>
          </a:p>
          <a:p>
            <a:endParaRPr lang="en-US" altLang="en-US" sz="3300" dirty="0" smtClean="0"/>
          </a:p>
          <a:p>
            <a:endParaRPr lang="en-US" altLang="en-US" sz="3300" dirty="0" smtClean="0"/>
          </a:p>
        </p:txBody>
      </p:sp>
    </p:spTree>
    <p:extLst>
      <p:ext uri="{BB962C8B-B14F-4D97-AF65-F5344CB8AC3E}">
        <p14:creationId xmlns:p14="http://schemas.microsoft.com/office/powerpoint/2010/main" val="348969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721" y="890147"/>
            <a:ext cx="10515600" cy="50489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Remember</a:t>
            </a:r>
            <a:endParaRPr lang="en-US" sz="6000" dirty="0"/>
          </a:p>
        </p:txBody>
      </p:sp>
      <p:pic>
        <p:nvPicPr>
          <p:cNvPr id="15362" name="Picture 2" descr="You Are Not Alone - Thoughts On Coping With Financial Uncertainty In A  Pandemic | The Dance Jour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96" y="1992820"/>
            <a:ext cx="6394450" cy="358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3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Building networks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595949"/>
          </a:xfrm>
        </p:spPr>
        <p:txBody>
          <a:bodyPr>
            <a:normAutofit/>
          </a:bodyPr>
          <a:lstStyle/>
          <a:p>
            <a:r>
              <a:rPr lang="en-US" altLang="en-US" sz="3300" dirty="0" smtClean="0"/>
              <a:t>Reach out to other makerspaces at your institution, in your community or in higher education across the nation</a:t>
            </a:r>
          </a:p>
          <a:p>
            <a:r>
              <a:rPr lang="en-US" altLang="en-US" sz="3300" dirty="0" smtClean="0"/>
              <a:t>We love to help each other</a:t>
            </a:r>
          </a:p>
          <a:p>
            <a:r>
              <a:rPr lang="en-US" altLang="en-US" sz="3300" dirty="0" smtClean="0"/>
              <a:t>Find the experts so you can find help and refer your patrons</a:t>
            </a:r>
          </a:p>
          <a:p>
            <a:r>
              <a:rPr lang="en-US" altLang="en-US" sz="3300" dirty="0" smtClean="0"/>
              <a:t>Having too much is as bad as not enough if you cant find resources easily (think of the </a:t>
            </a:r>
            <a:r>
              <a:rPr lang="en-US" altLang="en-US" sz="3300" dirty="0" err="1" smtClean="0"/>
              <a:t>misshelved</a:t>
            </a:r>
            <a:r>
              <a:rPr lang="en-US" altLang="en-US" sz="3300" dirty="0" smtClean="0"/>
              <a:t> book)</a:t>
            </a:r>
          </a:p>
          <a:p>
            <a:r>
              <a:rPr lang="en-US" altLang="en-US" sz="3300" dirty="0" smtClean="0"/>
              <a:t>Build networks to de-silo your institution</a:t>
            </a:r>
            <a:endParaRPr lang="en-US" altLang="en-US" sz="3000" dirty="0" smtClean="0"/>
          </a:p>
          <a:p>
            <a:endParaRPr lang="en-US" altLang="en-US" sz="3300" dirty="0" smtClean="0"/>
          </a:p>
          <a:p>
            <a:endParaRPr lang="en-US" altLang="en-US" sz="3300" dirty="0" smtClean="0"/>
          </a:p>
        </p:txBody>
      </p:sp>
      <p:pic>
        <p:nvPicPr>
          <p:cNvPr id="6" name="Google Shape;215;p35"/>
          <p:cNvPicPr preferRelativeResize="0"/>
          <p:nvPr/>
        </p:nvPicPr>
        <p:blipFill rotWithShape="1">
          <a:blip r:embed="rId3">
            <a:alphaModFix/>
          </a:blip>
          <a:srcRect b="48445"/>
          <a:stretch/>
        </p:blipFill>
        <p:spPr>
          <a:xfrm>
            <a:off x="838200" y="1752599"/>
            <a:ext cx="4773062" cy="425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6;p35"/>
          <p:cNvPicPr preferRelativeResize="0"/>
          <p:nvPr/>
        </p:nvPicPr>
        <p:blipFill rotWithShape="1">
          <a:blip r:embed="rId3">
            <a:alphaModFix/>
          </a:blip>
          <a:srcRect t="50792"/>
          <a:stretch/>
        </p:blipFill>
        <p:spPr>
          <a:xfrm>
            <a:off x="5611262" y="1847849"/>
            <a:ext cx="5589100" cy="4410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5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1646" y="923925"/>
            <a:ext cx="10515600" cy="501514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6000" dirty="0" smtClean="0"/>
              <a:t>Feel free to use my two presentations to build your workshops</a:t>
            </a:r>
          </a:p>
          <a:p>
            <a:pPr marL="0" indent="0" algn="ctr">
              <a:buNone/>
            </a:pPr>
            <a:r>
              <a:rPr lang="en-US" sz="6000" dirty="0" smtClean="0"/>
              <a:t>Need help building a slide deck or lesson plan? </a:t>
            </a:r>
          </a:p>
          <a:p>
            <a:pPr marL="0" indent="0" algn="ctr">
              <a:buNone/>
            </a:pPr>
            <a:r>
              <a:rPr lang="en-US" sz="6000" dirty="0" smtClean="0"/>
              <a:t>Email me for free help! cabada@Illinois.edu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5328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6FCE6-86E8-4B4A-B3F8-7869BB76F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58056"/>
            <a:ext cx="11092543" cy="96520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000" dirty="0" smtClean="0"/>
              <a:t>Thank you</a:t>
            </a:r>
            <a:endParaRPr lang="en-US" sz="6000" dirty="0"/>
          </a:p>
          <a:p>
            <a:pPr algn="ctr">
              <a:lnSpc>
                <a:spcPct val="100000"/>
              </a:lnSpc>
            </a:pPr>
            <a:endParaRPr lang="en-US" sz="6000" dirty="0"/>
          </a:p>
          <a:p>
            <a:pPr algn="ctr">
              <a:lnSpc>
                <a:spcPct val="100000"/>
              </a:lnSpc>
            </a:pPr>
            <a:endParaRPr lang="en-US" sz="6000" dirty="0"/>
          </a:p>
          <a:p>
            <a:pPr algn="ctr">
              <a:lnSpc>
                <a:spcPct val="100000"/>
              </a:lnSpc>
            </a:pPr>
            <a:endParaRPr lang="en-US"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06FCE6-86E8-4B4A-B3F8-7869BB76F45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 bwMode="auto">
          <a:xfrm>
            <a:off x="2206171" y="1085852"/>
            <a:ext cx="4187825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"/>
          <a:stretch>
            <a:fillRect/>
          </a:stretch>
        </p:blipFill>
        <p:spPr bwMode="auto">
          <a:xfrm>
            <a:off x="6395584" y="1085852"/>
            <a:ext cx="3729037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4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What is 3D Printing?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10515599" cy="4038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a typeface="Open Sans" charset="0"/>
                <a:cs typeface="Open Sans" charset="0"/>
              </a:rPr>
              <a:t>FDM most common tech</a:t>
            </a:r>
          </a:p>
          <a:p>
            <a:r>
              <a:rPr lang="en-US" sz="3600" dirty="0" smtClean="0">
                <a:ea typeface="Open Sans" charset="0"/>
                <a:cs typeface="Open Sans" charset="0"/>
              </a:rPr>
              <a:t>Uses solid plastic filaments</a:t>
            </a:r>
          </a:p>
          <a:p>
            <a:r>
              <a:rPr lang="en-US" sz="3600" dirty="0" smtClean="0">
                <a:ea typeface="Open Sans" charset="0"/>
                <a:cs typeface="Open Sans" charset="0"/>
              </a:rPr>
              <a:t>Thermoplastic </a:t>
            </a:r>
            <a:r>
              <a:rPr lang="en-US" sz="3600" dirty="0">
                <a:ea typeface="Open Sans" charset="0"/>
                <a:cs typeface="Open Sans" charset="0"/>
              </a:rPr>
              <a:t>(150-160 C)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PLA, ABS, HIPS, </a:t>
            </a:r>
            <a:r>
              <a:rPr lang="en-US" sz="3600" dirty="0" err="1">
                <a:ea typeface="Open Sans" charset="0"/>
                <a:cs typeface="Open Sans" charset="0"/>
              </a:rPr>
              <a:t>NinjaFlex</a:t>
            </a:r>
            <a:r>
              <a:rPr lang="en-US" sz="3600" dirty="0">
                <a:ea typeface="Open Sans" charset="0"/>
                <a:cs typeface="Open Sans" charset="0"/>
              </a:rPr>
              <a:t>, T-</a:t>
            </a:r>
            <a:r>
              <a:rPr lang="en-US" sz="3600" dirty="0" err="1">
                <a:ea typeface="Open Sans" charset="0"/>
                <a:cs typeface="Open Sans" charset="0"/>
              </a:rPr>
              <a:t>Glase</a:t>
            </a:r>
            <a:r>
              <a:rPr lang="en-US" sz="3600" dirty="0">
                <a:ea typeface="Open Sans" charset="0"/>
                <a:cs typeface="Open Sans" charset="0"/>
              </a:rPr>
              <a:t> (PETT), </a:t>
            </a:r>
            <a:r>
              <a:rPr lang="en-US" sz="3600" dirty="0" err="1">
                <a:ea typeface="Open Sans" charset="0"/>
                <a:cs typeface="Open Sans" charset="0"/>
              </a:rPr>
              <a:t>LayWood</a:t>
            </a:r>
            <a:r>
              <a:rPr lang="en-US" sz="3600" dirty="0">
                <a:ea typeface="Open Sans" charset="0"/>
                <a:cs typeface="Open Sans" charset="0"/>
              </a:rPr>
              <a:t>, etc…</a:t>
            </a:r>
          </a:p>
          <a:p>
            <a:r>
              <a:rPr lang="en-US" sz="3600" dirty="0" smtClean="0">
                <a:ea typeface="Open Sans" charset="0"/>
                <a:cs typeface="Open Sans" charset="0"/>
              </a:rPr>
              <a:t>Many filaments are biodegradable</a:t>
            </a:r>
          </a:p>
        </p:txBody>
      </p:sp>
    </p:spTree>
    <p:extLst>
      <p:ext uri="{BB962C8B-B14F-4D97-AF65-F5344CB8AC3E}">
        <p14:creationId xmlns:p14="http://schemas.microsoft.com/office/powerpoint/2010/main" val="41591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https://3dprint.com/wp-content/uploads/2016/05/3dp_LulzBot_TAZ_6_materials_ch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22813"/>
          <a:stretch>
            <a:fillRect/>
          </a:stretch>
        </p:blipFill>
        <p:spPr bwMode="auto">
          <a:xfrm>
            <a:off x="1749485" y="1961071"/>
            <a:ext cx="89027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Most common FDM Plastic Filaments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Recap: How it works (hardware)…</a:t>
            </a:r>
          </a:p>
        </p:txBody>
      </p:sp>
      <p:pic>
        <p:nvPicPr>
          <p:cNvPr id="35844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>
            <a:fillRect/>
          </a:stretch>
        </p:blipFill>
        <p:spPr>
          <a:xfrm>
            <a:off x="1115682" y="1973823"/>
            <a:ext cx="4267200" cy="3886200"/>
          </a:xfrm>
        </p:spPr>
      </p:pic>
      <p:pic>
        <p:nvPicPr>
          <p:cNvPr id="25602" name="Picture 2" descr="3D Print Request Request a 3D print job. Please allow 2 business days to proces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11" y="2044460"/>
            <a:ext cx="5417389" cy="40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Recap: How it works (software)…</a:t>
            </a:r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"/>
          <a:stretch/>
        </p:blipFill>
        <p:spPr bwMode="auto">
          <a:xfrm>
            <a:off x="5846011" y="1839711"/>
            <a:ext cx="5507789" cy="387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037805" y="1976022"/>
            <a:ext cx="2464335" cy="381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55183" y="4738114"/>
            <a:ext cx="1963977" cy="2223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01933" y="4746055"/>
            <a:ext cx="900208" cy="21445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Curved Right Arrow 14"/>
          <p:cNvSpPr/>
          <p:nvPr/>
        </p:nvSpPr>
        <p:spPr>
          <a:xfrm>
            <a:off x="6169342" y="4809620"/>
            <a:ext cx="109836" cy="26911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6164580" y="5114420"/>
            <a:ext cx="109836" cy="26911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076" name="Picture 4" descr="LulzBot Mini 2 User Manual | LulzB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46884"/>
            <a:ext cx="4937673" cy="3872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UIUC">
  <a:themeElements>
    <a:clrScheme name="Library">
      <a:dk1>
        <a:srgbClr val="030121"/>
      </a:dk1>
      <a:lt1>
        <a:srgbClr val="FFFEFE"/>
      </a:lt1>
      <a:dk2>
        <a:srgbClr val="3C4E63"/>
      </a:dk2>
      <a:lt2>
        <a:srgbClr val="F4FAFB"/>
      </a:lt2>
      <a:accent1>
        <a:srgbClr val="5FA4CD"/>
      </a:accent1>
      <a:accent2>
        <a:srgbClr val="DE4E39"/>
      </a:accent2>
      <a:accent3>
        <a:srgbClr val="6E2C1A"/>
      </a:accent3>
      <a:accent4>
        <a:srgbClr val="BEE3EE"/>
      </a:accent4>
      <a:accent5>
        <a:srgbClr val="E8855E"/>
      </a:accent5>
      <a:accent6>
        <a:srgbClr val="A4A099"/>
      </a:accent6>
      <a:hlink>
        <a:srgbClr val="5FA4CD"/>
      </a:hlink>
      <a:folHlink>
        <a:srgbClr val="4B7A9C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UC" id="{3FD2FEDC-D6A3-2341-B68D-344B625004D4}" vid="{642A1025-7B1B-D242-B78E-3ED16A770D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UIUC</Template>
  <TotalTime>20951</TotalTime>
  <Words>2284</Words>
  <Application>Microsoft Office PowerPoint</Application>
  <PresentationFormat>Widescreen</PresentationFormat>
  <Paragraphs>324</Paragraphs>
  <Slides>57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Corbel</vt:lpstr>
      <vt:lpstr>Open Sans</vt:lpstr>
      <vt:lpstr>Wingdings</vt:lpstr>
      <vt:lpstr>UIUC</vt:lpstr>
      <vt:lpstr> Application of 3D Printing Services in the Library Part 2: Role of 3D Printing in the Academic Library  and tips for piloting your own 3D Printing service  Professional Development Alliance</vt:lpstr>
      <vt:lpstr>Introductions</vt:lpstr>
      <vt:lpstr>PowerPoint Presentation</vt:lpstr>
      <vt:lpstr>PowerPoint Presentation</vt:lpstr>
      <vt:lpstr>PowerPoint Presentation</vt:lpstr>
      <vt:lpstr>Recap: What is 3D Printing?</vt:lpstr>
      <vt:lpstr>Recap: Most common FDM Plastic Filaments</vt:lpstr>
      <vt:lpstr>Recap: How it works (hardware)…</vt:lpstr>
      <vt:lpstr>Recap: How it works (software)…</vt:lpstr>
      <vt:lpstr>Recap: How it works (software)…</vt:lpstr>
      <vt:lpstr>Recap: What is emerging about 3D Printing?</vt:lpstr>
      <vt:lpstr>Recap: What is emerging about 3D Printing?</vt:lpstr>
      <vt:lpstr>Recap: What is emerging about 3D Printing?</vt:lpstr>
      <vt:lpstr>PowerPoint Presentation</vt:lpstr>
      <vt:lpstr>PowerPoint Presentation</vt:lpstr>
      <vt:lpstr>“Why the Library…?”</vt:lpstr>
      <vt:lpstr>“Why the Library…?”</vt:lpstr>
      <vt:lpstr>Criticisms of the Maker Climate</vt:lpstr>
      <vt:lpstr>“Why the Library…?”</vt:lpstr>
      <vt:lpstr>“Why the Library…?”</vt:lpstr>
      <vt:lpstr>PowerPoint Presentation</vt:lpstr>
      <vt:lpstr>PowerPoint Presentation</vt:lpstr>
      <vt:lpstr>Recommendations</vt:lpstr>
      <vt:lpstr>Recommendations</vt:lpstr>
      <vt:lpstr>Is it a fad?</vt:lpstr>
      <vt:lpstr>What about costs?</vt:lpstr>
      <vt:lpstr>Equipment Recommendations</vt:lpstr>
      <vt:lpstr>Equipment Recommendations</vt:lpstr>
      <vt:lpstr>Equipment Recommendations</vt:lpstr>
      <vt:lpstr>Equipment Recommendations</vt:lpstr>
      <vt:lpstr>Equipment Recommendations</vt:lpstr>
      <vt:lpstr>Equipment Recommendations</vt:lpstr>
      <vt:lpstr>Materials Recommendations</vt:lpstr>
      <vt:lpstr>Materials Recommendations</vt:lpstr>
      <vt:lpstr>Materials Recommendations</vt:lpstr>
      <vt:lpstr>… about failing.</vt:lpstr>
      <vt:lpstr>Pricing Model </vt:lpstr>
      <vt:lpstr>Space needs</vt:lpstr>
      <vt:lpstr>Space needs</vt:lpstr>
      <vt:lpstr>Space needs</vt:lpstr>
      <vt:lpstr>What about staffing?</vt:lpstr>
      <vt:lpstr>What about staffing?</vt:lpstr>
      <vt:lpstr>What about staffing?</vt:lpstr>
      <vt:lpstr>Don’t forget Community</vt:lpstr>
      <vt:lpstr>Don’t forget Community</vt:lpstr>
      <vt:lpstr>Programming</vt:lpstr>
      <vt:lpstr>Programming</vt:lpstr>
      <vt:lpstr>Programming</vt:lpstr>
      <vt:lpstr>Sample Surveys</vt:lpstr>
      <vt:lpstr>Programming</vt:lpstr>
      <vt:lpstr>Programming</vt:lpstr>
      <vt:lpstr>3D Print Examples for Workshops</vt:lpstr>
      <vt:lpstr>Lastly… some other things to get</vt:lpstr>
      <vt:lpstr>PowerPoint Presentation</vt:lpstr>
      <vt:lpstr>Building networks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 in the Library</dc:title>
  <dc:creator>Ward, David Henry</dc:creator>
  <cp:lastModifiedBy>Cabada, Elisandro</cp:lastModifiedBy>
  <cp:revision>564</cp:revision>
  <dcterms:created xsi:type="dcterms:W3CDTF">2019-01-29T19:45:10Z</dcterms:created>
  <dcterms:modified xsi:type="dcterms:W3CDTF">2021-10-20T20:47:27Z</dcterms:modified>
</cp:coreProperties>
</file>