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7" r:id="rId2"/>
    <p:sldMasterId id="2147483717" r:id="rId3"/>
  </p:sldMasterIdLst>
  <p:notesMasterIdLst>
    <p:notesMasterId r:id="rId88"/>
  </p:notesMasterIdLst>
  <p:handoutMasterIdLst>
    <p:handoutMasterId r:id="rId89"/>
  </p:handoutMasterIdLst>
  <p:sldIdLst>
    <p:sldId id="416" r:id="rId4"/>
    <p:sldId id="3334" r:id="rId5"/>
    <p:sldId id="3232" r:id="rId6"/>
    <p:sldId id="3321" r:id="rId7"/>
    <p:sldId id="3262" r:id="rId8"/>
    <p:sldId id="3231" r:id="rId9"/>
    <p:sldId id="468" r:id="rId10"/>
    <p:sldId id="3301" r:id="rId11"/>
    <p:sldId id="3322" r:id="rId12"/>
    <p:sldId id="452" r:id="rId13"/>
    <p:sldId id="447" r:id="rId14"/>
    <p:sldId id="469" r:id="rId15"/>
    <p:sldId id="507" r:id="rId16"/>
    <p:sldId id="485" r:id="rId17"/>
    <p:sldId id="3243" r:id="rId18"/>
    <p:sldId id="474" r:id="rId19"/>
    <p:sldId id="3323" r:id="rId20"/>
    <p:sldId id="3273" r:id="rId21"/>
    <p:sldId id="3233" r:id="rId22"/>
    <p:sldId id="3271" r:id="rId23"/>
    <p:sldId id="3264" r:id="rId24"/>
    <p:sldId id="3294" r:id="rId25"/>
    <p:sldId id="3297" r:id="rId26"/>
    <p:sldId id="3295" r:id="rId27"/>
    <p:sldId id="3300" r:id="rId28"/>
    <p:sldId id="3298" r:id="rId29"/>
    <p:sldId id="3296" r:id="rId30"/>
    <p:sldId id="3224" r:id="rId31"/>
    <p:sldId id="3324" r:id="rId32"/>
    <p:sldId id="3267" r:id="rId33"/>
    <p:sldId id="475" r:id="rId34"/>
    <p:sldId id="3330" r:id="rId35"/>
    <p:sldId id="610" r:id="rId36"/>
    <p:sldId id="611" r:id="rId37"/>
    <p:sldId id="612" r:id="rId38"/>
    <p:sldId id="3325" r:id="rId39"/>
    <p:sldId id="3326" r:id="rId40"/>
    <p:sldId id="613" r:id="rId41"/>
    <p:sldId id="3305" r:id="rId42"/>
    <p:sldId id="3309" r:id="rId43"/>
    <p:sldId id="3310" r:id="rId44"/>
    <p:sldId id="3311" r:id="rId45"/>
    <p:sldId id="3318" r:id="rId46"/>
    <p:sldId id="3284" r:id="rId47"/>
    <p:sldId id="3299" r:id="rId48"/>
    <p:sldId id="3285" r:id="rId49"/>
    <p:sldId id="3306" r:id="rId50"/>
    <p:sldId id="3286" r:id="rId51"/>
    <p:sldId id="3272" r:id="rId52"/>
    <p:sldId id="3229" r:id="rId53"/>
    <p:sldId id="645" r:id="rId54"/>
    <p:sldId id="3307" r:id="rId55"/>
    <p:sldId id="3246" r:id="rId56"/>
    <p:sldId id="3254" r:id="rId57"/>
    <p:sldId id="3268" r:id="rId58"/>
    <p:sldId id="3202" r:id="rId59"/>
    <p:sldId id="3320" r:id="rId60"/>
    <p:sldId id="3319" r:id="rId61"/>
    <p:sldId id="3269" r:id="rId62"/>
    <p:sldId id="3316" r:id="rId63"/>
    <p:sldId id="256" r:id="rId64"/>
    <p:sldId id="257" r:id="rId65"/>
    <p:sldId id="263" r:id="rId66"/>
    <p:sldId id="260" r:id="rId67"/>
    <p:sldId id="259" r:id="rId68"/>
    <p:sldId id="258" r:id="rId69"/>
    <p:sldId id="264" r:id="rId70"/>
    <p:sldId id="272" r:id="rId71"/>
    <p:sldId id="265" r:id="rId72"/>
    <p:sldId id="266" r:id="rId73"/>
    <p:sldId id="267" r:id="rId74"/>
    <p:sldId id="268" r:id="rId75"/>
    <p:sldId id="270" r:id="rId76"/>
    <p:sldId id="271" r:id="rId77"/>
    <p:sldId id="273" r:id="rId78"/>
    <p:sldId id="262" r:id="rId79"/>
    <p:sldId id="3328" r:id="rId80"/>
    <p:sldId id="3314" r:id="rId81"/>
    <p:sldId id="3333" r:id="rId82"/>
    <p:sldId id="3331" r:id="rId83"/>
    <p:sldId id="3274" r:id="rId84"/>
    <p:sldId id="3332" r:id="rId85"/>
    <p:sldId id="3327" r:id="rId86"/>
    <p:sldId id="3329" r:id="rId87"/>
  </p:sldIdLst>
  <p:sldSz cx="12192000" cy="6858000"/>
  <p:notesSz cx="7102475" cy="9388475"/>
  <p:defaultTextStyle>
    <a:defPPr>
      <a:defRPr lang="en-US"/>
    </a:defPPr>
    <a:lvl1pPr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208" userDrawn="1">
          <p15:clr>
            <a:srgbClr val="A4A3A4"/>
          </p15:clr>
        </p15:guide>
        <p15:guide id="2" pos="38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2C5F"/>
    <a:srgbClr val="FFFFFF"/>
    <a:srgbClr val="0033A0"/>
    <a:srgbClr val="A9A6A9"/>
    <a:srgbClr val="D1CDD2"/>
    <a:srgbClr val="738FCB"/>
    <a:srgbClr val="E6E6E6"/>
    <a:srgbClr val="37336D"/>
    <a:srgbClr val="C8B9C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A703E6-935B-43C2-AFF3-7FD3D55066B8}" v="2" dt="2023-11-14T20:52:33.090"/>
    <p1510:client id="{44F3CBCE-99B1-410E-98E6-3E9E36254B30}" v="25" dt="2023-11-14T22:00:08.355"/>
    <p1510:client id="{E46E7C5B-D44F-46D6-B12C-4F1EF155B357}" v="2" dt="2023-11-14T20:58:05.277"/>
    <p1510:client id="{F0EC1370-6B69-41A6-B75C-1E415B1B029E}" v="3" dt="2023-11-14T22:01:48.8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84694" autoAdjust="0"/>
  </p:normalViewPr>
  <p:slideViewPr>
    <p:cSldViewPr snapToGrid="0" snapToObjects="1">
      <p:cViewPr varScale="1">
        <p:scale>
          <a:sx n="66" d="100"/>
          <a:sy n="66" d="100"/>
        </p:scale>
        <p:origin x="1320" y="48"/>
      </p:cViewPr>
      <p:guideLst>
        <p:guide orient="horz" pos="2208"/>
        <p:guide pos="387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1789"/>
    </p:cViewPr>
  </p:sorterViewPr>
  <p:notesViewPr>
    <p:cSldViewPr snapToGrid="0" snapToObjects="1">
      <p:cViewPr varScale="1">
        <p:scale>
          <a:sx n="117" d="100"/>
          <a:sy n="117" d="100"/>
        </p:scale>
        <p:origin x="332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bcraig\AppData\Local\Microsoft\Windows\INetCache\Content.Outlook\C98VJO96\CARLI%20Funding%20FY%201978_FY%202022%20August%2010%2020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915698425854915E-2"/>
          <c:y val="2.5989683528500281E-2"/>
          <c:w val="0.88805031960932734"/>
          <c:h val="0.91221451097216311"/>
        </c:manualLayout>
      </c:layout>
      <c:barChart>
        <c:barDir val="col"/>
        <c:grouping val="clustered"/>
        <c:varyColors val="0"/>
        <c:dLbls>
          <c:dLblPos val="outEnd"/>
          <c:showLegendKey val="0"/>
          <c:showVal val="1"/>
          <c:showCatName val="0"/>
          <c:showSerName val="0"/>
          <c:showPercent val="0"/>
          <c:showBubbleSize val="0"/>
        </c:dLbls>
        <c:gapWidth val="219"/>
        <c:overlap val="-27"/>
        <c:axId val="661287752"/>
        <c:axId val="661288080"/>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'CARLI Funding_Detail'!$AJ$1:$AT$1</c15:sqref>
                        </c15:formulaRef>
                      </c:ext>
                    </c:extLst>
                    <c:strCache>
                      <c:ptCount val="11"/>
                      <c:pt idx="0">
                        <c:v>FY 2012</c:v>
                      </c:pt>
                      <c:pt idx="1">
                        <c:v>FY 2013</c:v>
                      </c:pt>
                      <c:pt idx="2">
                        <c:v>FY 2014</c:v>
                      </c:pt>
                      <c:pt idx="3">
                        <c:v>FY 2015</c:v>
                      </c:pt>
                      <c:pt idx="4">
                        <c:v>FY 2016</c:v>
                      </c:pt>
                      <c:pt idx="5">
                        <c:v>FY 2017</c:v>
                      </c:pt>
                      <c:pt idx="6">
                        <c:v>FY 2018</c:v>
                      </c:pt>
                      <c:pt idx="7">
                        <c:v>FY 2019</c:v>
                      </c:pt>
                      <c:pt idx="8">
                        <c:v>FY 2020</c:v>
                      </c:pt>
                      <c:pt idx="9">
                        <c:v>FY 2021</c:v>
                      </c:pt>
                      <c:pt idx="10">
                        <c:v>FY 2022</c:v>
                      </c:pt>
                    </c:strCache>
                  </c:strRef>
                </c:cat>
                <c:val>
                  <c:numRef>
                    <c:extLst>
                      <c:ext uri="{02D57815-91ED-43cb-92C2-25804820EDAC}">
                        <c15:formulaRef>
                          <c15:sqref>'CARLI Funding_Detail'!$AJ$2:$AT$2</c15:sqref>
                        </c15:formulaRef>
                      </c:ext>
                    </c:extLst>
                    <c:numCache>
                      <c:formatCode>General</c:formatCode>
                      <c:ptCount val="11"/>
                    </c:numCache>
                  </c:numRef>
                </c:val>
                <c:extLst>
                  <c:ext xmlns:c16="http://schemas.microsoft.com/office/drawing/2014/chart" uri="{C3380CC4-5D6E-409C-BE32-E72D297353CC}">
                    <c16:uniqueId val="{00000001-91C9-4839-97E9-D91621FD43E9}"/>
                  </c:ext>
                </c:extLst>
              </c15:ser>
            </c15:filteredBarSeries>
          </c:ext>
        </c:extLst>
      </c:barChart>
      <c:catAx>
        <c:axId val="661287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661288080"/>
        <c:crosses val="autoZero"/>
        <c:auto val="1"/>
        <c:lblAlgn val="ctr"/>
        <c:lblOffset val="100"/>
        <c:noMultiLvlLbl val="0"/>
      </c:catAx>
      <c:valAx>
        <c:axId val="66128808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_);\(&quot;$&quot;#,##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661287752"/>
        <c:crosses val="autoZero"/>
        <c:crossBetween val="between"/>
      </c:valAx>
      <c:spPr>
        <a:noFill/>
        <a:ln w="25400">
          <a:noFill/>
        </a:ln>
        <a:effectLst/>
      </c:spPr>
    </c:plotArea>
    <c:plotVisOnly val="1"/>
    <c:dispBlanksAs val="gap"/>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CARLI University of Illinois System Office Funding</a:t>
            </a:r>
          </a:p>
          <a:p>
            <a:pPr>
              <a:defRPr/>
            </a:pPr>
            <a:r>
              <a:rPr lang="en-US" dirty="0"/>
              <a:t>FY 2014 - FY 2024</a:t>
            </a:r>
          </a:p>
          <a:p>
            <a:pPr>
              <a:defRPr/>
            </a:pPr>
            <a:endParaRPr lang="en-US" dirty="0"/>
          </a:p>
        </c:rich>
      </c:tx>
      <c:layout>
        <c:manualLayout>
          <c:xMode val="edge"/>
          <c:yMode val="edge"/>
          <c:x val="0.279548818079983"/>
          <c:y val="3.0325659633646279E-2"/>
        </c:manualLayout>
      </c:layout>
      <c:overlay val="0"/>
    </c:title>
    <c:autoTitleDeleted val="0"/>
    <c:plotArea>
      <c:layout>
        <c:manualLayout>
          <c:layoutTarget val="inner"/>
          <c:xMode val="edge"/>
          <c:yMode val="edge"/>
          <c:x val="7.3223804001470869E-2"/>
          <c:y val="0.14798696185371987"/>
          <c:w val="0.90479537065059579"/>
          <c:h val="0.79342950980234916"/>
        </c:manualLayout>
      </c:layout>
      <c:barChart>
        <c:barDir val="col"/>
        <c:grouping val="clustered"/>
        <c:varyColors val="0"/>
        <c:ser>
          <c:idx val="0"/>
          <c:order val="0"/>
          <c:spPr>
            <a:solidFill>
              <a:srgbClr val="5D2884"/>
            </a:solidFill>
          </c:spPr>
          <c:invertIfNegative val="0"/>
          <c:dPt>
            <c:idx val="34"/>
            <c:invertIfNegative val="0"/>
            <c:bubble3D val="0"/>
            <c:extLst>
              <c:ext xmlns:c16="http://schemas.microsoft.com/office/drawing/2014/chart" uri="{C3380CC4-5D6E-409C-BE32-E72D297353CC}">
                <c16:uniqueId val="{00000000-9A40-4C7B-91B0-D1CD88AC2CCE}"/>
              </c:ext>
            </c:extLst>
          </c:dPt>
          <c:dPt>
            <c:idx val="35"/>
            <c:invertIfNegative val="0"/>
            <c:bubble3D val="0"/>
            <c:extLst>
              <c:ext xmlns:c16="http://schemas.microsoft.com/office/drawing/2014/chart" uri="{C3380CC4-5D6E-409C-BE32-E72D297353CC}">
                <c16:uniqueId val="{00000001-9A40-4C7B-91B0-D1CD88AC2CCE}"/>
              </c:ext>
            </c:extLst>
          </c:dPt>
          <c:dPt>
            <c:idx val="36"/>
            <c:invertIfNegative val="0"/>
            <c:bubble3D val="0"/>
            <c:extLst>
              <c:ext xmlns:c16="http://schemas.microsoft.com/office/drawing/2014/chart" uri="{C3380CC4-5D6E-409C-BE32-E72D297353CC}">
                <c16:uniqueId val="{00000002-9A40-4C7B-91B0-D1CD88AC2CCE}"/>
              </c:ext>
            </c:extLst>
          </c:dPt>
          <c:dPt>
            <c:idx val="37"/>
            <c:invertIfNegative val="0"/>
            <c:bubble3D val="0"/>
            <c:extLst>
              <c:ext xmlns:c16="http://schemas.microsoft.com/office/drawing/2014/chart" uri="{C3380CC4-5D6E-409C-BE32-E72D297353CC}">
                <c16:uniqueId val="{00000003-9A40-4C7B-91B0-D1CD88AC2CCE}"/>
              </c:ext>
            </c:extLst>
          </c:dPt>
          <c:dLbls>
            <c:dLbl>
              <c:idx val="29"/>
              <c:layout>
                <c:manualLayout>
                  <c:x val="-5.8624033915157638E-3"/>
                  <c:y val="6.0500314562176227E-3"/>
                </c:manualLayout>
              </c:layout>
              <c:dLblPos val="outEnd"/>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4-9A40-4C7B-91B0-D1CD88AC2CCE}"/>
                </c:ext>
              </c:extLst>
            </c:dLbl>
            <c:dLbl>
              <c:idx val="30"/>
              <c:layout>
                <c:manualLayout>
                  <c:x val="-1.4493292164183451E-3"/>
                  <c:y val="5.6643467242022314E-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A40-4C7B-91B0-D1CD88AC2CCE}"/>
                </c:ext>
              </c:extLst>
            </c:dLbl>
            <c:dLbl>
              <c:idx val="31"/>
              <c:layout>
                <c:manualLayout>
                  <c:x val="-1.4746021759210858E-3"/>
                  <c:y val="-6.018686616198822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A40-4C7B-91B0-D1CD88AC2CCE}"/>
                </c:ext>
              </c:extLst>
            </c:dLbl>
            <c:dLbl>
              <c:idx val="32"/>
              <c:layout>
                <c:manualLayout>
                  <c:x val="1.469338208913746E-3"/>
                  <c:y val="6.065162771617012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A40-4C7B-91B0-D1CD88AC2CCE}"/>
                </c:ext>
              </c:extLst>
            </c:dLbl>
            <c:dLbl>
              <c:idx val="33"/>
              <c:layout>
                <c:manualLayout>
                  <c:x val="-1.4702169135416055E-3"/>
                  <c:y val="-2.02675417339838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A40-4C7B-91B0-D1CD88AC2CCE}"/>
                </c:ext>
              </c:extLst>
            </c:dLbl>
            <c:dLbl>
              <c:idx val="34"/>
              <c:layout>
                <c:manualLayout>
                  <c:x val="-1.4692937004091371E-3"/>
                  <c:y val="-2.016730189026924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A40-4C7B-91B0-D1CD88AC2CCE}"/>
                </c:ext>
              </c:extLst>
            </c:dLbl>
            <c:dLbl>
              <c:idx val="35"/>
              <c:layout>
                <c:manualLayout>
                  <c:x val="-2.9386764178275997E-3"/>
                  <c:y val="-2.026815023838000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A40-4C7B-91B0-D1CD88AC2CCE}"/>
                </c:ext>
              </c:extLst>
            </c:dLbl>
            <c:dLbl>
              <c:idx val="36"/>
              <c:layout>
                <c:manualLayout>
                  <c:x val="-1.4773718153187061E-3"/>
                  <c:y val="2.072259880227632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A40-4C7B-91B0-D1CD88AC2CCE}"/>
                </c:ext>
              </c:extLst>
            </c:dLbl>
            <c:dLbl>
              <c:idx val="37"/>
              <c:layout>
                <c:manualLayout>
                  <c:x val="-7.3347492079983414E-3"/>
                  <c:y val="-2.117817471351028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40-4C7B-91B0-D1CD88AC2CCE}"/>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'CARLI Funding_Detail'!$AL$1:$AV$1</c:f>
              <c:strCache>
                <c:ptCount val="11"/>
                <c:pt idx="0">
                  <c:v>FY 2014</c:v>
                </c:pt>
                <c:pt idx="1">
                  <c:v>FY 2015</c:v>
                </c:pt>
                <c:pt idx="2">
                  <c:v>FY 2016</c:v>
                </c:pt>
                <c:pt idx="3">
                  <c:v>FY 2017</c:v>
                </c:pt>
                <c:pt idx="4">
                  <c:v>FY 2018</c:v>
                </c:pt>
                <c:pt idx="5">
                  <c:v>FY 2019</c:v>
                </c:pt>
                <c:pt idx="6">
                  <c:v>FY 2020</c:v>
                </c:pt>
                <c:pt idx="7">
                  <c:v>FY 2021</c:v>
                </c:pt>
                <c:pt idx="8">
                  <c:v>FY 2022</c:v>
                </c:pt>
                <c:pt idx="9">
                  <c:v>FY 2023</c:v>
                </c:pt>
                <c:pt idx="10">
                  <c:v>FY 2024</c:v>
                </c:pt>
              </c:strCache>
              <c:extLst/>
            </c:strRef>
          </c:cat>
          <c:val>
            <c:numRef>
              <c:f>'CARLI Funding_Detail'!$AL$34:$AV$34</c:f>
              <c:numCache>
                <c:formatCode>_("$"* #,##0_);_("$"* \(#,##0\);_("$"* "-"_);_(@_)</c:formatCode>
                <c:ptCount val="11"/>
                <c:pt idx="0">
                  <c:v>4111880</c:v>
                </c:pt>
                <c:pt idx="1">
                  <c:v>4155800</c:v>
                </c:pt>
                <c:pt idx="2">
                  <c:v>1590400</c:v>
                </c:pt>
                <c:pt idx="3">
                  <c:v>2415400</c:v>
                </c:pt>
                <c:pt idx="4">
                  <c:v>6583020</c:v>
                </c:pt>
                <c:pt idx="5">
                  <c:v>3657581</c:v>
                </c:pt>
                <c:pt idx="6">
                  <c:v>3709800</c:v>
                </c:pt>
                <c:pt idx="7">
                  <c:v>3524292</c:v>
                </c:pt>
                <c:pt idx="8">
                  <c:v>3575124</c:v>
                </c:pt>
                <c:pt idx="9">
                  <c:v>3640722</c:v>
                </c:pt>
                <c:pt idx="10">
                  <c:v>3740100</c:v>
                </c:pt>
              </c:numCache>
              <c:extLst/>
            </c:numRef>
          </c:val>
          <c:extLst>
            <c:ext xmlns:c16="http://schemas.microsoft.com/office/drawing/2014/chart" uri="{C3380CC4-5D6E-409C-BE32-E72D297353CC}">
              <c16:uniqueId val="{00000009-9A40-4C7B-91B0-D1CD88AC2CCE}"/>
            </c:ext>
          </c:extLst>
        </c:ser>
        <c:dLbls>
          <c:showLegendKey val="0"/>
          <c:showVal val="0"/>
          <c:showCatName val="0"/>
          <c:showSerName val="0"/>
          <c:showPercent val="0"/>
          <c:showBubbleSize val="0"/>
        </c:dLbls>
        <c:gapWidth val="150"/>
        <c:axId val="258736648"/>
        <c:axId val="258735864"/>
      </c:barChart>
      <c:catAx>
        <c:axId val="258736648"/>
        <c:scaling>
          <c:orientation val="minMax"/>
        </c:scaling>
        <c:delete val="0"/>
        <c:axPos val="b"/>
        <c:numFmt formatCode="\$#,##0.00" sourceLinked="0"/>
        <c:majorTickMark val="out"/>
        <c:minorTickMark val="none"/>
        <c:tickLblPos val="nextTo"/>
        <c:crossAx val="258735864"/>
        <c:crosses val="autoZero"/>
        <c:auto val="1"/>
        <c:lblAlgn val="ctr"/>
        <c:lblOffset val="100"/>
        <c:noMultiLvlLbl val="0"/>
      </c:catAx>
      <c:valAx>
        <c:axId val="258735864"/>
        <c:scaling>
          <c:orientation val="minMax"/>
          <c:min val="1500000"/>
        </c:scaling>
        <c:delete val="0"/>
        <c:axPos val="l"/>
        <c:majorGridlines/>
        <c:numFmt formatCode="_(&quot;$&quot;* #,##0_);_(&quot;$&quot;* \(#,##0\);_(&quot;$&quot;* &quot;-&quot;_);_(@_)" sourceLinked="0"/>
        <c:majorTickMark val="out"/>
        <c:minorTickMark val="none"/>
        <c:tickLblPos val="nextTo"/>
        <c:crossAx val="258736648"/>
        <c:crosses val="autoZero"/>
        <c:crossBetween val="between"/>
      </c:valAx>
      <c:spPr>
        <a:noFill/>
        <a:ln w="25400">
          <a:noFill/>
        </a:ln>
      </c:spPr>
    </c:plotArea>
    <c:plotVisOnly val="1"/>
    <c:dispBlanksAs val="gap"/>
    <c:showDLblsOverMax val="0"/>
  </c:chart>
  <c:txPr>
    <a:bodyPr/>
    <a:lstStyle/>
    <a:p>
      <a:pPr>
        <a:defRPr b="1"/>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0.07094</cdr:x>
      <cdr:y>0.54658</cdr:y>
    </cdr:from>
    <cdr:to>
      <cdr:x>0.2002</cdr:x>
      <cdr:y>0.57821</cdr:y>
    </cdr:to>
    <cdr:sp macro="" textlink="">
      <cdr:nvSpPr>
        <cdr:cNvPr id="22" name="TextBox 21"/>
        <cdr:cNvSpPr txBox="1"/>
      </cdr:nvSpPr>
      <cdr:spPr>
        <a:xfrm xmlns:a="http://schemas.openxmlformats.org/drawingml/2006/main">
          <a:off x="614739" y="3435190"/>
          <a:ext cx="1120088" cy="1987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800" b="1" i="1">
            <a:solidFill>
              <a:srgbClr val="FF0000"/>
            </a:solidFill>
          </a:endParaRPr>
        </a:p>
      </cdr:txBody>
    </cdr:sp>
  </cdr:relSizeAnchor>
  <cdr:relSizeAnchor xmlns:cdr="http://schemas.openxmlformats.org/drawingml/2006/chartDrawing">
    <cdr:from>
      <cdr:x>0.61027</cdr:x>
      <cdr:y>0.52525</cdr:y>
    </cdr:from>
    <cdr:to>
      <cdr:x>0.72614</cdr:x>
      <cdr:y>0.569</cdr:y>
    </cdr:to>
    <cdr:sp macro="" textlink="">
      <cdr:nvSpPr>
        <cdr:cNvPr id="24" name="TextBox 23"/>
        <cdr:cNvSpPr txBox="1"/>
      </cdr:nvSpPr>
      <cdr:spPr>
        <a:xfrm xmlns:a="http://schemas.openxmlformats.org/drawingml/2006/main">
          <a:off x="5289190" y="3307772"/>
          <a:ext cx="1004241" cy="2755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endParaRPr lang="en-US" sz="800" b="1" i="1">
            <a:solidFill>
              <a:srgbClr val="FF0000"/>
            </a:solidFill>
          </a:endParaRPr>
        </a:p>
      </cdr:txBody>
    </cdr:sp>
  </cdr:relSizeAnchor>
  <cdr:relSizeAnchor xmlns:cdr="http://schemas.openxmlformats.org/drawingml/2006/chartDrawing">
    <cdr:from>
      <cdr:x>0.60345</cdr:x>
      <cdr:y>0.1925</cdr:y>
    </cdr:from>
    <cdr:to>
      <cdr:x>0.76951</cdr:x>
      <cdr:y>0.25375</cdr:y>
    </cdr:to>
    <cdr:sp macro="" textlink="">
      <cdr:nvSpPr>
        <cdr:cNvPr id="35" name="TextBox 34"/>
        <cdr:cNvSpPr txBox="1"/>
      </cdr:nvSpPr>
      <cdr:spPr>
        <a:xfrm xmlns:a="http://schemas.openxmlformats.org/drawingml/2006/main">
          <a:off x="5234814" y="1212273"/>
          <a:ext cx="1440558" cy="3857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a:p>
      </cdr:txBody>
    </cdr:sp>
  </cdr:relSizeAnchor>
  <cdr:relSizeAnchor xmlns:cdr="http://schemas.openxmlformats.org/drawingml/2006/chartDrawing">
    <cdr:from>
      <cdr:x>0.12929</cdr:x>
      <cdr:y>0.48443</cdr:y>
    </cdr:from>
    <cdr:to>
      <cdr:x>0.26485</cdr:x>
      <cdr:y>0.51979</cdr:y>
    </cdr:to>
    <cdr:sp macro="" textlink="">
      <cdr:nvSpPr>
        <cdr:cNvPr id="36" name="TextBox 35"/>
        <cdr:cNvSpPr txBox="1"/>
      </cdr:nvSpPr>
      <cdr:spPr>
        <a:xfrm xmlns:a="http://schemas.openxmlformats.org/drawingml/2006/main">
          <a:off x="1120348" y="3044581"/>
          <a:ext cx="1174680" cy="2222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b="1" i="1">
              <a:solidFill>
                <a:srgbClr val="FF0000"/>
              </a:solidFill>
            </a:rPr>
            <a:t>        </a:t>
          </a:r>
        </a:p>
      </cdr:txBody>
    </cdr:sp>
  </cdr:relSizeAnchor>
  <cdr:relSizeAnchor xmlns:cdr="http://schemas.openxmlformats.org/drawingml/2006/chartDrawing">
    <cdr:from>
      <cdr:x>0.16505</cdr:x>
      <cdr:y>0.51049</cdr:y>
    </cdr:from>
    <cdr:to>
      <cdr:x>0.27576</cdr:x>
      <cdr:y>0.54946</cdr:y>
    </cdr:to>
    <cdr:sp macro="" textlink="">
      <cdr:nvSpPr>
        <cdr:cNvPr id="63" name="TextBox 62"/>
        <cdr:cNvSpPr txBox="1"/>
      </cdr:nvSpPr>
      <cdr:spPr>
        <a:xfrm xmlns:a="http://schemas.openxmlformats.org/drawingml/2006/main">
          <a:off x="1430498" y="3214822"/>
          <a:ext cx="959520" cy="2454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800" b="1" i="1">
            <a:solidFill>
              <a:srgbClr val="FF0000"/>
            </a:solidFill>
          </a:endParaRPr>
        </a:p>
      </cdr:txBody>
    </cdr:sp>
  </cdr:relSizeAnchor>
  <cdr:relSizeAnchor xmlns:cdr="http://schemas.openxmlformats.org/drawingml/2006/chartDrawing">
    <cdr:from>
      <cdr:x>0.73112</cdr:x>
      <cdr:y>0.54199</cdr:y>
    </cdr:from>
    <cdr:to>
      <cdr:x>0.7955</cdr:x>
      <cdr:y>0.58141</cdr:y>
    </cdr:to>
    <cdr:sp macro="" textlink="">
      <cdr:nvSpPr>
        <cdr:cNvPr id="68" name="TextBox 67"/>
        <cdr:cNvSpPr txBox="1"/>
      </cdr:nvSpPr>
      <cdr:spPr>
        <a:xfrm xmlns:a="http://schemas.openxmlformats.org/drawingml/2006/main">
          <a:off x="6319330" y="3404637"/>
          <a:ext cx="556459" cy="2476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800" b="1" i="1">
            <a:solidFill>
              <a:srgbClr val="FF0000"/>
            </a:solidFill>
          </a:endParaRPr>
        </a:p>
      </cdr:txBody>
    </cdr:sp>
  </cdr:relSizeAnchor>
  <cdr:relSizeAnchor xmlns:cdr="http://schemas.openxmlformats.org/drawingml/2006/chartDrawing">
    <cdr:from>
      <cdr:x>0.91985</cdr:x>
      <cdr:y>0.45739</cdr:y>
    </cdr:from>
    <cdr:to>
      <cdr:x>0.9827</cdr:x>
      <cdr:y>0.49624</cdr:y>
    </cdr:to>
    <cdr:sp macro="" textlink="">
      <cdr:nvSpPr>
        <cdr:cNvPr id="19" name="TextBox 18"/>
        <cdr:cNvSpPr txBox="1"/>
      </cdr:nvSpPr>
      <cdr:spPr>
        <a:xfrm xmlns:a="http://schemas.openxmlformats.org/drawingml/2006/main">
          <a:off x="7950620" y="2873244"/>
          <a:ext cx="543161" cy="2440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a:p>
      </cdr:txBody>
    </cdr:sp>
  </cdr:relSizeAnchor>
  <cdr:relSizeAnchor xmlns:cdr="http://schemas.openxmlformats.org/drawingml/2006/chartDrawing">
    <cdr:from>
      <cdr:x>0.82434</cdr:x>
      <cdr:y>0.65799</cdr:y>
    </cdr:from>
    <cdr:to>
      <cdr:x>0.90449</cdr:x>
      <cdr:y>0.75438</cdr:y>
    </cdr:to>
    <cdr:sp macro="" textlink="">
      <cdr:nvSpPr>
        <cdr:cNvPr id="20" name="TextBox 19"/>
        <cdr:cNvSpPr txBox="1"/>
      </cdr:nvSpPr>
      <cdr:spPr>
        <a:xfrm xmlns:a="http://schemas.openxmlformats.org/drawingml/2006/main">
          <a:off x="7144496" y="4143706"/>
          <a:ext cx="694657" cy="6070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en-US" sz="800" b="1" i="1">
            <a:solidFill>
              <a:srgbClr val="FF0000"/>
            </a:solidFill>
          </a:endParaRPr>
        </a:p>
      </cdr:txBody>
    </cdr:sp>
  </cdr:relSizeAnchor>
  <cdr:relSizeAnchor xmlns:cdr="http://schemas.openxmlformats.org/drawingml/2006/chartDrawing">
    <cdr:from>
      <cdr:x>0.34787</cdr:x>
      <cdr:y>0.21625</cdr:y>
    </cdr:from>
    <cdr:to>
      <cdr:x>0.45337</cdr:x>
      <cdr:y>0.2425</cdr:y>
    </cdr:to>
    <cdr:sp macro="" textlink="">
      <cdr:nvSpPr>
        <cdr:cNvPr id="3" name="TextBox 2"/>
        <cdr:cNvSpPr txBox="1"/>
      </cdr:nvSpPr>
      <cdr:spPr>
        <a:xfrm xmlns:a="http://schemas.openxmlformats.org/drawingml/2006/main">
          <a:off x="3014938" y="1361839"/>
          <a:ext cx="914400" cy="1653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0.87375</cdr:x>
      <cdr:y>0.8625</cdr:y>
    </cdr:from>
    <cdr:to>
      <cdr:x>0.92461</cdr:x>
      <cdr:y>0.89625</cdr:y>
    </cdr:to>
    <cdr:sp macro="" textlink="">
      <cdr:nvSpPr>
        <cdr:cNvPr id="15" name="TextBox 14"/>
        <cdr:cNvSpPr txBox="1"/>
      </cdr:nvSpPr>
      <cdr:spPr>
        <a:xfrm xmlns:a="http://schemas.openxmlformats.org/drawingml/2006/main">
          <a:off x="7572769" y="5431612"/>
          <a:ext cx="440826" cy="2125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0.66289</cdr:x>
      <cdr:y>0.84369</cdr:y>
    </cdr:from>
    <cdr:to>
      <cdr:x>0.74191</cdr:x>
      <cdr:y>0.90275</cdr:y>
    </cdr:to>
    <cdr:sp macro="" textlink="">
      <cdr:nvSpPr>
        <cdr:cNvPr id="16" name="TextBox 15"/>
        <cdr:cNvSpPr txBox="1"/>
      </cdr:nvSpPr>
      <cdr:spPr>
        <a:xfrm xmlns:a="http://schemas.openxmlformats.org/drawingml/2006/main">
          <a:off x="5744204" y="5302513"/>
          <a:ext cx="684739" cy="3711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en-US" sz="800" b="1" i="1">
            <a:solidFill>
              <a:srgbClr val="FF0000"/>
            </a:solidFill>
          </a:endParaRPr>
        </a:p>
      </cdr:txBody>
    </cdr:sp>
  </cdr:relSizeAnchor>
  <cdr:relSizeAnchor xmlns:cdr="http://schemas.openxmlformats.org/drawingml/2006/chartDrawing">
    <cdr:from>
      <cdr:x>0.86387</cdr:x>
      <cdr:y>0.48297</cdr:y>
    </cdr:from>
    <cdr:to>
      <cdr:x>0.95586</cdr:x>
      <cdr:y>0.54214</cdr:y>
    </cdr:to>
    <cdr:sp macro="" textlink="">
      <cdr:nvSpPr>
        <cdr:cNvPr id="2" name="TextBox 1"/>
        <cdr:cNvSpPr txBox="1"/>
      </cdr:nvSpPr>
      <cdr:spPr>
        <a:xfrm xmlns:a="http://schemas.openxmlformats.org/drawingml/2006/main">
          <a:off x="7485739" y="3035404"/>
          <a:ext cx="797129" cy="3719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en-US" sz="800" b="1" i="1">
            <a:solidFill>
              <a:srgbClr val="FF0000"/>
            </a:solidFill>
          </a:endParaRPr>
        </a:p>
      </cdr:txBody>
    </cdr:sp>
  </cdr:relSizeAnchor>
  <cdr:relSizeAnchor xmlns:cdr="http://schemas.openxmlformats.org/drawingml/2006/chartDrawing">
    <cdr:from>
      <cdr:x>0.90044</cdr:x>
      <cdr:y>0.62875</cdr:y>
    </cdr:from>
    <cdr:to>
      <cdr:x>0.98002</cdr:x>
      <cdr:y>0.66625</cdr:y>
    </cdr:to>
    <cdr:sp macro="" textlink="">
      <cdr:nvSpPr>
        <cdr:cNvPr id="4" name="TextBox 3"/>
        <cdr:cNvSpPr txBox="1"/>
      </cdr:nvSpPr>
      <cdr:spPr>
        <a:xfrm xmlns:a="http://schemas.openxmlformats.org/drawingml/2006/main">
          <a:off x="7802628" y="3951647"/>
          <a:ext cx="689626" cy="2356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0.70775</cdr:x>
      <cdr:y>0.52502</cdr:y>
    </cdr:from>
    <cdr:to>
      <cdr:x>0.80247</cdr:x>
      <cdr:y>0.58642</cdr:y>
    </cdr:to>
    <cdr:sp macro="" textlink="">
      <cdr:nvSpPr>
        <cdr:cNvPr id="7" name="TextBox 6"/>
        <cdr:cNvSpPr txBox="1"/>
      </cdr:nvSpPr>
      <cdr:spPr>
        <a:xfrm xmlns:a="http://schemas.openxmlformats.org/drawingml/2006/main">
          <a:off x="6132970" y="3299686"/>
          <a:ext cx="820785" cy="3858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en-US" sz="800" b="1" i="1">
            <a:solidFill>
              <a:srgbClr val="FF0000"/>
            </a:solidFill>
          </a:endParaRPr>
        </a:p>
      </cdr:txBody>
    </cdr:sp>
  </cdr:relSizeAnchor>
  <cdr:relSizeAnchor xmlns:cdr="http://schemas.openxmlformats.org/drawingml/2006/chartDrawing">
    <cdr:from>
      <cdr:x>0.89646</cdr:x>
      <cdr:y>0.31875</cdr:y>
    </cdr:from>
    <cdr:to>
      <cdr:x>0.95822</cdr:x>
      <cdr:y>0.33875</cdr:y>
    </cdr:to>
    <cdr:sp macro="" textlink="">
      <cdr:nvSpPr>
        <cdr:cNvPr id="8" name="TextBox 7"/>
        <cdr:cNvSpPr txBox="1"/>
      </cdr:nvSpPr>
      <cdr:spPr>
        <a:xfrm xmlns:a="http://schemas.openxmlformats.org/drawingml/2006/main">
          <a:off x="7769566" y="2007335"/>
          <a:ext cx="535289" cy="1259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a:t>-$415,576</a:t>
          </a:r>
          <a:r>
            <a:rPr lang="en-US" sz="1100" baseline="0"/>
            <a:t> (10%)</a:t>
          </a:r>
          <a:endParaRPr lang="en-US" sz="1100"/>
        </a:p>
      </cdr:txBody>
    </cdr:sp>
  </cdr:relSizeAnchor>
  <cdr:relSizeAnchor xmlns:cdr="http://schemas.openxmlformats.org/drawingml/2006/chartDrawing">
    <cdr:from>
      <cdr:x>0.39976</cdr:x>
      <cdr:y>0.18605</cdr:y>
    </cdr:from>
    <cdr:to>
      <cdr:x>0.50966</cdr:x>
      <cdr:y>0.24475</cdr:y>
    </cdr:to>
    <cdr:sp macro="" textlink="">
      <cdr:nvSpPr>
        <cdr:cNvPr id="10" name="TextBox 9"/>
        <cdr:cNvSpPr txBox="1"/>
      </cdr:nvSpPr>
      <cdr:spPr>
        <a:xfrm xmlns:a="http://schemas.openxmlformats.org/drawingml/2006/main">
          <a:off x="3464672" y="1171653"/>
          <a:ext cx="952499" cy="3696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b="1" i="1" baseline="0">
              <a:solidFill>
                <a:srgbClr val="FF0000"/>
              </a:solidFill>
            </a:rPr>
            <a:t>                               </a:t>
          </a:r>
          <a:endParaRPr lang="en-US" sz="800" b="1" i="1">
            <a:solidFill>
              <a:srgbClr val="FF0000"/>
            </a:solidFill>
          </a:endParaRPr>
        </a:p>
      </cdr:txBody>
    </cdr:sp>
  </cdr:relSizeAnchor>
  <cdr:relSizeAnchor xmlns:cdr="http://schemas.openxmlformats.org/drawingml/2006/chartDrawing">
    <cdr:from>
      <cdr:x>0.87012</cdr:x>
      <cdr:y>0.56375</cdr:y>
    </cdr:from>
    <cdr:to>
      <cdr:x>0.9555</cdr:x>
      <cdr:y>0.605</cdr:y>
    </cdr:to>
    <cdr:sp macro="" textlink="">
      <cdr:nvSpPr>
        <cdr:cNvPr id="18" name="TextBox 17"/>
        <cdr:cNvSpPr txBox="1"/>
      </cdr:nvSpPr>
      <cdr:spPr>
        <a:xfrm xmlns:a="http://schemas.openxmlformats.org/drawingml/2006/main">
          <a:off x="7541281" y="3550227"/>
          <a:ext cx="739959" cy="2597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0.87284</cdr:x>
      <cdr:y>0.53407</cdr:y>
    </cdr:from>
    <cdr:to>
      <cdr:x>0.97366</cdr:x>
      <cdr:y>0.60125</cdr:y>
    </cdr:to>
    <cdr:sp macro="" textlink="">
      <cdr:nvSpPr>
        <cdr:cNvPr id="26" name="TextBox 25"/>
        <cdr:cNvSpPr txBox="1"/>
      </cdr:nvSpPr>
      <cdr:spPr>
        <a:xfrm xmlns:a="http://schemas.openxmlformats.org/drawingml/2006/main">
          <a:off x="7563497" y="3356579"/>
          <a:ext cx="873645" cy="4222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0.86176</cdr:x>
      <cdr:y>0.51265</cdr:y>
    </cdr:from>
    <cdr:to>
      <cdr:x>0.94714</cdr:x>
      <cdr:y>0.5564</cdr:y>
    </cdr:to>
    <cdr:sp macro="" textlink="">
      <cdr:nvSpPr>
        <cdr:cNvPr id="27" name="TextBox 26"/>
        <cdr:cNvSpPr txBox="1"/>
      </cdr:nvSpPr>
      <cdr:spPr>
        <a:xfrm xmlns:a="http://schemas.openxmlformats.org/drawingml/2006/main">
          <a:off x="7467468" y="3221953"/>
          <a:ext cx="739851" cy="2749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800"/>
        </a:p>
      </cdr:txBody>
    </cdr:sp>
  </cdr:relSizeAnchor>
  <cdr:relSizeAnchor xmlns:cdr="http://schemas.openxmlformats.org/drawingml/2006/chartDrawing">
    <cdr:from>
      <cdr:x>0.8594</cdr:x>
      <cdr:y>0.5675</cdr:y>
    </cdr:from>
    <cdr:to>
      <cdr:x>0.96021</cdr:x>
      <cdr:y>0.62725</cdr:y>
    </cdr:to>
    <cdr:sp macro="" textlink="">
      <cdr:nvSpPr>
        <cdr:cNvPr id="28" name="TextBox 27"/>
        <cdr:cNvSpPr txBox="1"/>
      </cdr:nvSpPr>
      <cdr:spPr>
        <a:xfrm xmlns:a="http://schemas.openxmlformats.org/drawingml/2006/main">
          <a:off x="7447063" y="3566696"/>
          <a:ext cx="873558" cy="3755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800" b="1" i="1">
            <a:solidFill>
              <a:srgbClr val="FF0000"/>
            </a:solidFill>
          </a:endParaRPr>
        </a:p>
      </cdr:txBody>
    </cdr:sp>
  </cdr:relSizeAnchor>
  <cdr:relSizeAnchor xmlns:cdr="http://schemas.openxmlformats.org/drawingml/2006/chartDrawing">
    <cdr:from>
      <cdr:x>0.47425</cdr:x>
      <cdr:y>0.57415</cdr:y>
    </cdr:from>
    <cdr:to>
      <cdr:x>0.57978</cdr:x>
      <cdr:y>0.63226</cdr:y>
    </cdr:to>
    <cdr:sp macro="" textlink="">
      <cdr:nvSpPr>
        <cdr:cNvPr id="6" name="TextBox 5">
          <a:extLst xmlns:a="http://schemas.openxmlformats.org/drawingml/2006/main">
            <a:ext uri="{FF2B5EF4-FFF2-40B4-BE49-F238E27FC236}">
              <a16:creationId xmlns:a16="http://schemas.microsoft.com/office/drawing/2014/main" id="{6EB36DA3-4768-4A96-A848-418642DF1BCF}"/>
            </a:ext>
          </a:extLst>
        </cdr:cNvPr>
        <cdr:cNvSpPr txBox="1"/>
      </cdr:nvSpPr>
      <cdr:spPr>
        <a:xfrm xmlns:a="http://schemas.openxmlformats.org/drawingml/2006/main">
          <a:off x="4110293" y="3615722"/>
          <a:ext cx="914624" cy="36594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800" b="1">
              <a:solidFill>
                <a:srgbClr val="FF0000"/>
              </a:solidFill>
            </a:rPr>
            <a:t>								</a:t>
          </a:r>
        </a:p>
      </cdr:txBody>
    </cdr:sp>
  </cdr:relSizeAnchor>
  <cdr:relSizeAnchor xmlns:cdr="http://schemas.openxmlformats.org/drawingml/2006/chartDrawing">
    <cdr:from>
      <cdr:x>0.87064</cdr:x>
      <cdr:y>0.51603</cdr:y>
    </cdr:from>
    <cdr:to>
      <cdr:x>0.97616</cdr:x>
      <cdr:y>0.66152</cdr:y>
    </cdr:to>
    <cdr:sp macro="" textlink="">
      <cdr:nvSpPr>
        <cdr:cNvPr id="11" name="TextBox 10">
          <a:extLst xmlns:a="http://schemas.openxmlformats.org/drawingml/2006/main">
            <a:ext uri="{FF2B5EF4-FFF2-40B4-BE49-F238E27FC236}">
              <a16:creationId xmlns:a16="http://schemas.microsoft.com/office/drawing/2014/main" id="{102283FD-EFC4-4EBF-9AE0-3106A974EF5B}"/>
            </a:ext>
          </a:extLst>
        </cdr:cNvPr>
        <cdr:cNvSpPr txBox="1"/>
      </cdr:nvSpPr>
      <cdr:spPr>
        <a:xfrm xmlns:a="http://schemas.openxmlformats.org/drawingml/2006/main">
          <a:off x="7544430" y="324322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0.8452</cdr:x>
      <cdr:y>0.43587</cdr:y>
    </cdr:from>
    <cdr:to>
      <cdr:x>0.95073</cdr:x>
      <cdr:y>0.5481</cdr:y>
    </cdr:to>
    <cdr:sp macro="" textlink="">
      <cdr:nvSpPr>
        <cdr:cNvPr id="12" name="TextBox 11">
          <a:extLst xmlns:a="http://schemas.openxmlformats.org/drawingml/2006/main">
            <a:ext uri="{FF2B5EF4-FFF2-40B4-BE49-F238E27FC236}">
              <a16:creationId xmlns:a16="http://schemas.microsoft.com/office/drawing/2014/main" id="{E8C2A36B-518A-4A5E-9532-0CC61F9E6127}"/>
            </a:ext>
          </a:extLst>
        </cdr:cNvPr>
        <cdr:cNvSpPr txBox="1"/>
      </cdr:nvSpPr>
      <cdr:spPr>
        <a:xfrm xmlns:a="http://schemas.openxmlformats.org/drawingml/2006/main">
          <a:off x="7324017" y="2739421"/>
          <a:ext cx="914400" cy="7053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0.89448</cdr:x>
      <cdr:y>0.62425</cdr:y>
    </cdr:from>
    <cdr:to>
      <cdr:x>1</cdr:x>
      <cdr:y>0.69439</cdr:y>
    </cdr:to>
    <cdr:sp macro="" textlink="">
      <cdr:nvSpPr>
        <cdr:cNvPr id="37" name="TextBox 36">
          <a:extLst xmlns:a="http://schemas.openxmlformats.org/drawingml/2006/main">
            <a:ext uri="{FF2B5EF4-FFF2-40B4-BE49-F238E27FC236}">
              <a16:creationId xmlns:a16="http://schemas.microsoft.com/office/drawing/2014/main" id="{DCC0164A-D32D-4B18-9095-68A4CBCC6A32}"/>
            </a:ext>
          </a:extLst>
        </cdr:cNvPr>
        <cdr:cNvSpPr txBox="1"/>
      </cdr:nvSpPr>
      <cdr:spPr>
        <a:xfrm xmlns:a="http://schemas.openxmlformats.org/drawingml/2006/main">
          <a:off x="7750988" y="3923355"/>
          <a:ext cx="914400" cy="44082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0.89448</cdr:x>
      <cdr:y>0.61323</cdr:y>
    </cdr:from>
    <cdr:to>
      <cdr:x>1</cdr:x>
      <cdr:y>0.67335</cdr:y>
    </cdr:to>
    <cdr:sp macro="" textlink="">
      <cdr:nvSpPr>
        <cdr:cNvPr id="38" name="TextBox 37">
          <a:extLst xmlns:a="http://schemas.openxmlformats.org/drawingml/2006/main">
            <a:ext uri="{FF2B5EF4-FFF2-40B4-BE49-F238E27FC236}">
              <a16:creationId xmlns:a16="http://schemas.microsoft.com/office/drawing/2014/main" id="{456AE08C-0D90-4721-AB50-703D64AE2208}"/>
            </a:ext>
          </a:extLst>
        </cdr:cNvPr>
        <cdr:cNvSpPr txBox="1"/>
      </cdr:nvSpPr>
      <cdr:spPr>
        <a:xfrm xmlns:a="http://schemas.openxmlformats.org/drawingml/2006/main">
          <a:off x="7750988" y="3854083"/>
          <a:ext cx="914400" cy="37785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0.89448</cdr:x>
      <cdr:y>0.62926</cdr:y>
    </cdr:from>
    <cdr:to>
      <cdr:x>1</cdr:x>
      <cdr:y>0.77475</cdr:y>
    </cdr:to>
    <cdr:sp macro="" textlink="">
      <cdr:nvSpPr>
        <cdr:cNvPr id="39" name="TextBox 38">
          <a:extLst xmlns:a="http://schemas.openxmlformats.org/drawingml/2006/main">
            <a:ext uri="{FF2B5EF4-FFF2-40B4-BE49-F238E27FC236}">
              <a16:creationId xmlns:a16="http://schemas.microsoft.com/office/drawing/2014/main" id="{7A7470BD-EA26-49D0-95F0-035BF8A285F7}"/>
            </a:ext>
          </a:extLst>
        </cdr:cNvPr>
        <cdr:cNvSpPr txBox="1"/>
      </cdr:nvSpPr>
      <cdr:spPr>
        <a:xfrm xmlns:a="http://schemas.openxmlformats.org/drawingml/2006/main">
          <a:off x="8073421" y="395484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0.87718</cdr:x>
      <cdr:y>0.33467</cdr:y>
    </cdr:from>
    <cdr:to>
      <cdr:x>0.9827</cdr:x>
      <cdr:y>0.40581</cdr:y>
    </cdr:to>
    <cdr:sp macro="" textlink="">
      <cdr:nvSpPr>
        <cdr:cNvPr id="40" name="TextBox 39">
          <a:extLst xmlns:a="http://schemas.openxmlformats.org/drawingml/2006/main">
            <a:ext uri="{FF2B5EF4-FFF2-40B4-BE49-F238E27FC236}">
              <a16:creationId xmlns:a16="http://schemas.microsoft.com/office/drawing/2014/main" id="{6EA6D0B9-088E-4B62-B64B-394EA912F0F1}"/>
            </a:ext>
          </a:extLst>
        </cdr:cNvPr>
        <cdr:cNvSpPr txBox="1"/>
      </cdr:nvSpPr>
      <cdr:spPr>
        <a:xfrm xmlns:a="http://schemas.openxmlformats.org/drawingml/2006/main">
          <a:off x="7601107" y="2103372"/>
          <a:ext cx="914400" cy="4471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0.64955</cdr:x>
      <cdr:y>0.60573</cdr:y>
    </cdr:from>
    <cdr:to>
      <cdr:x>0.73749</cdr:x>
      <cdr:y>0.64079</cdr:y>
    </cdr:to>
    <cdr:sp macro="" textlink="">
      <cdr:nvSpPr>
        <cdr:cNvPr id="41" name="TextBox 40">
          <a:extLst xmlns:a="http://schemas.openxmlformats.org/drawingml/2006/main">
            <a:ext uri="{FF2B5EF4-FFF2-40B4-BE49-F238E27FC236}">
              <a16:creationId xmlns:a16="http://schemas.microsoft.com/office/drawing/2014/main" id="{216BCB63-B950-4185-AABD-B5FB0E9B3AC7}"/>
            </a:ext>
          </a:extLst>
        </cdr:cNvPr>
        <cdr:cNvSpPr txBox="1"/>
      </cdr:nvSpPr>
      <cdr:spPr>
        <a:xfrm xmlns:a="http://schemas.openxmlformats.org/drawingml/2006/main">
          <a:off x="5629611" y="3814598"/>
          <a:ext cx="762173" cy="2207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800" b="1">
            <a:solidFill>
              <a:srgbClr val="FF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2C9FF007-F7CD-4211-9275-F027CAA08E51}" type="datetimeFigureOut">
              <a:rPr lang="en-US" smtClean="0"/>
              <a:t>11/16/2023</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D01CCB22-DB5B-4A9E-8C75-4129F72080CA}" type="slidenum">
              <a:rPr lang="en-US" smtClean="0"/>
              <a:t>‹#›</a:t>
            </a:fld>
            <a:endParaRPr lang="en-US"/>
          </a:p>
        </p:txBody>
      </p:sp>
    </p:spTree>
    <p:extLst>
      <p:ext uri="{BB962C8B-B14F-4D97-AF65-F5344CB8AC3E}">
        <p14:creationId xmlns:p14="http://schemas.microsoft.com/office/powerpoint/2010/main" val="1243667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896EFD3A-6E0F-460A-9901-00F9347D1259}" type="datetimeFigureOut">
              <a:rPr lang="en-US" smtClean="0"/>
              <a:t>11/16/2023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D37B947D-A014-4A42-876B-86248CFCBFC0}" type="slidenum">
              <a:rPr lang="en-US" smtClean="0"/>
              <a:t>‹#›</a:t>
            </a:fld>
            <a:endParaRPr lang="en-US"/>
          </a:p>
        </p:txBody>
      </p:sp>
    </p:spTree>
    <p:extLst>
      <p:ext uri="{BB962C8B-B14F-4D97-AF65-F5344CB8AC3E}">
        <p14:creationId xmlns:p14="http://schemas.microsoft.com/office/powerpoint/2010/main" val="299408657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137D11FC-447A-4EDA-B98C-CF9B20224A98}" type="slidenum">
              <a:rPr lang="en-US" smtClean="0"/>
              <a:t>1</a:t>
            </a:fld>
            <a:endParaRPr lang="en-US" dirty="0"/>
          </a:p>
        </p:txBody>
      </p:sp>
    </p:spTree>
    <p:extLst>
      <p:ext uri="{BB962C8B-B14F-4D97-AF65-F5344CB8AC3E}">
        <p14:creationId xmlns:p14="http://schemas.microsoft.com/office/powerpoint/2010/main" val="2580675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7B947D-A014-4A42-876B-86248CFCBFC0}" type="slidenum">
              <a:rPr lang="en-US" smtClean="0"/>
              <a:t>13</a:t>
            </a:fld>
            <a:endParaRPr lang="en-US"/>
          </a:p>
        </p:txBody>
      </p:sp>
    </p:spTree>
    <p:extLst>
      <p:ext uri="{BB962C8B-B14F-4D97-AF65-F5344CB8AC3E}">
        <p14:creationId xmlns:p14="http://schemas.microsoft.com/office/powerpoint/2010/main" val="1585209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7B947D-A014-4A42-876B-86248CFCBFC0}" type="slidenum">
              <a:rPr lang="en-US" smtClean="0"/>
              <a:t>14</a:t>
            </a:fld>
            <a:endParaRPr lang="en-US"/>
          </a:p>
        </p:txBody>
      </p:sp>
    </p:spTree>
    <p:extLst>
      <p:ext uri="{BB962C8B-B14F-4D97-AF65-F5344CB8AC3E}">
        <p14:creationId xmlns:p14="http://schemas.microsoft.com/office/powerpoint/2010/main" val="1262538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B947D-A014-4A42-876B-86248CFCBFC0}" type="slidenum">
              <a:rPr lang="en-US" smtClean="0"/>
              <a:t>15</a:t>
            </a:fld>
            <a:endParaRPr lang="en-US"/>
          </a:p>
        </p:txBody>
      </p:sp>
    </p:spTree>
    <p:extLst>
      <p:ext uri="{BB962C8B-B14F-4D97-AF65-F5344CB8AC3E}">
        <p14:creationId xmlns:p14="http://schemas.microsoft.com/office/powerpoint/2010/main" val="298371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7B947D-A014-4A42-876B-86248CFCBFC0}" type="slidenum">
              <a:rPr lang="en-US" smtClean="0"/>
              <a:t>16</a:t>
            </a:fld>
            <a:endParaRPr lang="en-US"/>
          </a:p>
        </p:txBody>
      </p:sp>
    </p:spTree>
    <p:extLst>
      <p:ext uri="{BB962C8B-B14F-4D97-AF65-F5344CB8AC3E}">
        <p14:creationId xmlns:p14="http://schemas.microsoft.com/office/powerpoint/2010/main" val="237065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7B947D-A014-4A42-876B-86248CFCBFC0}" type="slidenum">
              <a:rPr lang="en-US" smtClean="0"/>
              <a:t>18</a:t>
            </a:fld>
            <a:endParaRPr lang="en-US"/>
          </a:p>
        </p:txBody>
      </p:sp>
    </p:spTree>
    <p:extLst>
      <p:ext uri="{BB962C8B-B14F-4D97-AF65-F5344CB8AC3E}">
        <p14:creationId xmlns:p14="http://schemas.microsoft.com/office/powerpoint/2010/main" val="1964025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7B947D-A014-4A42-876B-86248CFCBFC0}" type="slidenum">
              <a:rPr lang="en-US" smtClean="0"/>
              <a:t>19</a:t>
            </a:fld>
            <a:endParaRPr lang="en-US"/>
          </a:p>
        </p:txBody>
      </p:sp>
    </p:spTree>
    <p:extLst>
      <p:ext uri="{BB962C8B-B14F-4D97-AF65-F5344CB8AC3E}">
        <p14:creationId xmlns:p14="http://schemas.microsoft.com/office/powerpoint/2010/main" val="2651380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7B947D-A014-4A42-876B-86248CFCBFC0}" type="slidenum">
              <a:rPr lang="en-US" smtClean="0"/>
              <a:t>21</a:t>
            </a:fld>
            <a:endParaRPr lang="en-US"/>
          </a:p>
        </p:txBody>
      </p:sp>
    </p:spTree>
    <p:extLst>
      <p:ext uri="{BB962C8B-B14F-4D97-AF65-F5344CB8AC3E}">
        <p14:creationId xmlns:p14="http://schemas.microsoft.com/office/powerpoint/2010/main" val="1652339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B947D-A014-4A42-876B-86248CFCBFC0}" type="slidenum">
              <a:rPr lang="en-US" smtClean="0"/>
              <a:t>24</a:t>
            </a:fld>
            <a:endParaRPr lang="en-US"/>
          </a:p>
        </p:txBody>
      </p:sp>
    </p:spTree>
    <p:extLst>
      <p:ext uri="{BB962C8B-B14F-4D97-AF65-F5344CB8AC3E}">
        <p14:creationId xmlns:p14="http://schemas.microsoft.com/office/powerpoint/2010/main" val="3753551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7B947D-A014-4A42-876B-86248CFCBFC0}" type="slidenum">
              <a:rPr lang="en-US" smtClean="0"/>
              <a:t>26</a:t>
            </a:fld>
            <a:endParaRPr lang="en-US"/>
          </a:p>
        </p:txBody>
      </p:sp>
    </p:spTree>
    <p:extLst>
      <p:ext uri="{BB962C8B-B14F-4D97-AF65-F5344CB8AC3E}">
        <p14:creationId xmlns:p14="http://schemas.microsoft.com/office/powerpoint/2010/main" val="2724686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B947D-A014-4A42-876B-86248CFCBFC0}" type="slidenum">
              <a:rPr lang="en-US" smtClean="0"/>
              <a:t>27</a:t>
            </a:fld>
            <a:endParaRPr lang="en-US"/>
          </a:p>
        </p:txBody>
      </p:sp>
    </p:spTree>
    <p:extLst>
      <p:ext uri="{BB962C8B-B14F-4D97-AF65-F5344CB8AC3E}">
        <p14:creationId xmlns:p14="http://schemas.microsoft.com/office/powerpoint/2010/main" val="907182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7B947D-A014-4A42-876B-86248CFCBFC0}" type="slidenum">
              <a:rPr lang="en-US" smtClean="0"/>
              <a:t>3</a:t>
            </a:fld>
            <a:endParaRPr lang="en-US"/>
          </a:p>
        </p:txBody>
      </p:sp>
    </p:spTree>
    <p:extLst>
      <p:ext uri="{BB962C8B-B14F-4D97-AF65-F5344CB8AC3E}">
        <p14:creationId xmlns:p14="http://schemas.microsoft.com/office/powerpoint/2010/main" val="733978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37D11FC-447A-4EDA-B98C-CF9B20224A98}"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41901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7B947D-A014-4A42-876B-86248CFCBFC0}" type="slidenum">
              <a:rPr lang="en-US" smtClean="0"/>
              <a:t>30</a:t>
            </a:fld>
            <a:endParaRPr lang="en-US"/>
          </a:p>
        </p:txBody>
      </p:sp>
    </p:spTree>
    <p:extLst>
      <p:ext uri="{BB962C8B-B14F-4D97-AF65-F5344CB8AC3E}">
        <p14:creationId xmlns:p14="http://schemas.microsoft.com/office/powerpoint/2010/main" val="3759638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7B947D-A014-4A42-876B-86248CFCBFC0}" type="slidenum">
              <a:rPr lang="en-US" smtClean="0"/>
              <a:t>31</a:t>
            </a:fld>
            <a:endParaRPr lang="en-US"/>
          </a:p>
        </p:txBody>
      </p:sp>
    </p:spTree>
    <p:extLst>
      <p:ext uri="{BB962C8B-B14F-4D97-AF65-F5344CB8AC3E}">
        <p14:creationId xmlns:p14="http://schemas.microsoft.com/office/powerpoint/2010/main" val="1733054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D37B947D-A014-4A42-876B-86248CFCBFC0}" type="slidenum">
              <a:rPr lang="en-US" smtClean="0"/>
              <a:t>33</a:t>
            </a:fld>
            <a:endParaRPr lang="en-US"/>
          </a:p>
        </p:txBody>
      </p:sp>
    </p:spTree>
    <p:extLst>
      <p:ext uri="{BB962C8B-B14F-4D97-AF65-F5344CB8AC3E}">
        <p14:creationId xmlns:p14="http://schemas.microsoft.com/office/powerpoint/2010/main" val="4135572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D37B947D-A014-4A42-876B-86248CFCBFC0}" type="slidenum">
              <a:rPr lang="en-US" smtClean="0"/>
              <a:t>34</a:t>
            </a:fld>
            <a:endParaRPr lang="en-US"/>
          </a:p>
        </p:txBody>
      </p:sp>
    </p:spTree>
    <p:extLst>
      <p:ext uri="{BB962C8B-B14F-4D97-AF65-F5344CB8AC3E}">
        <p14:creationId xmlns:p14="http://schemas.microsoft.com/office/powerpoint/2010/main" val="1671133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B947D-A014-4A42-876B-86248CFCBFC0}" type="slidenum">
              <a:rPr lang="en-US" smtClean="0"/>
              <a:t>35</a:t>
            </a:fld>
            <a:endParaRPr lang="en-US"/>
          </a:p>
        </p:txBody>
      </p:sp>
    </p:spTree>
    <p:extLst>
      <p:ext uri="{BB962C8B-B14F-4D97-AF65-F5344CB8AC3E}">
        <p14:creationId xmlns:p14="http://schemas.microsoft.com/office/powerpoint/2010/main" val="1407657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B947D-A014-4A42-876B-86248CFCBFC0}" type="slidenum">
              <a:rPr lang="en-US" smtClean="0"/>
              <a:t>36</a:t>
            </a:fld>
            <a:endParaRPr lang="en-US"/>
          </a:p>
        </p:txBody>
      </p:sp>
    </p:spTree>
    <p:extLst>
      <p:ext uri="{BB962C8B-B14F-4D97-AF65-F5344CB8AC3E}">
        <p14:creationId xmlns:p14="http://schemas.microsoft.com/office/powerpoint/2010/main" val="2191124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B947D-A014-4A42-876B-86248CFCBFC0}" type="slidenum">
              <a:rPr lang="en-US" smtClean="0"/>
              <a:t>37</a:t>
            </a:fld>
            <a:endParaRPr lang="en-US"/>
          </a:p>
        </p:txBody>
      </p:sp>
    </p:spTree>
    <p:extLst>
      <p:ext uri="{BB962C8B-B14F-4D97-AF65-F5344CB8AC3E}">
        <p14:creationId xmlns:p14="http://schemas.microsoft.com/office/powerpoint/2010/main" val="1474527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37B947D-A014-4A42-876B-86248CFCBFC0}"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49218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37B947D-A014-4A42-876B-86248CFCBFC0}"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4865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B947D-A014-4A42-876B-86248CFCBFC0}" type="slidenum">
              <a:rPr lang="en-US" smtClean="0"/>
              <a:t>4</a:t>
            </a:fld>
            <a:endParaRPr lang="en-US"/>
          </a:p>
        </p:txBody>
      </p:sp>
    </p:spTree>
    <p:extLst>
      <p:ext uri="{BB962C8B-B14F-4D97-AF65-F5344CB8AC3E}">
        <p14:creationId xmlns:p14="http://schemas.microsoft.com/office/powerpoint/2010/main" val="2534555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37B947D-A014-4A42-876B-86248CFCBFC0}"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33797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37B947D-A014-4A42-876B-86248CFCBFC0}"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387617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581834-E17A-46D2-A519-07620C8F43E9}" type="slidenum">
              <a:rPr lang="en-US" smtClean="0"/>
              <a:t>44</a:t>
            </a:fld>
            <a:endParaRPr lang="en-US"/>
          </a:p>
        </p:txBody>
      </p:sp>
    </p:spTree>
    <p:extLst>
      <p:ext uri="{BB962C8B-B14F-4D97-AF65-F5344CB8AC3E}">
        <p14:creationId xmlns:p14="http://schemas.microsoft.com/office/powerpoint/2010/main" val="2107267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a:t>First off is I-Share “By the Numbers”</a:t>
            </a:r>
          </a:p>
          <a:p>
            <a:endParaRPr lang="en-US"/>
          </a:p>
        </p:txBody>
      </p:sp>
      <p:sp>
        <p:nvSpPr>
          <p:cNvPr id="4" name="Slide Number Placeholder 3"/>
          <p:cNvSpPr>
            <a:spLocks noGrp="1"/>
          </p:cNvSpPr>
          <p:nvPr>
            <p:ph type="sldNum" sz="quarter" idx="5"/>
          </p:nvPr>
        </p:nvSpPr>
        <p:spPr/>
        <p:txBody>
          <a:bodyPr/>
          <a:lstStyle/>
          <a:p>
            <a:fld id="{D37B947D-A014-4A42-876B-86248CFCBFC0}" type="slidenum">
              <a:rPr lang="en-US" smtClean="0"/>
              <a:t>46</a:t>
            </a:fld>
            <a:endParaRPr lang="en-US"/>
          </a:p>
        </p:txBody>
      </p:sp>
    </p:spTree>
    <p:extLst>
      <p:ext uri="{BB962C8B-B14F-4D97-AF65-F5344CB8AC3E}">
        <p14:creationId xmlns:p14="http://schemas.microsoft.com/office/powerpoint/2010/main" val="1772396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7B947D-A014-4A42-876B-86248CFCBFC0}" type="slidenum">
              <a:rPr lang="en-US" smtClean="0"/>
              <a:t>48</a:t>
            </a:fld>
            <a:endParaRPr lang="en-US"/>
          </a:p>
        </p:txBody>
      </p:sp>
    </p:spTree>
    <p:extLst>
      <p:ext uri="{BB962C8B-B14F-4D97-AF65-F5344CB8AC3E}">
        <p14:creationId xmlns:p14="http://schemas.microsoft.com/office/powerpoint/2010/main" val="15443316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B947D-A014-4A42-876B-86248CFCBFC0}" type="slidenum">
              <a:rPr lang="en-US" smtClean="0"/>
              <a:t>49</a:t>
            </a:fld>
            <a:endParaRPr lang="en-US"/>
          </a:p>
        </p:txBody>
      </p:sp>
    </p:spTree>
    <p:extLst>
      <p:ext uri="{BB962C8B-B14F-4D97-AF65-F5344CB8AC3E}">
        <p14:creationId xmlns:p14="http://schemas.microsoft.com/office/powerpoint/2010/main" val="3124070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B947D-A014-4A42-876B-86248CFCBFC0}" type="slidenum">
              <a:rPr lang="en-US" smtClean="0"/>
              <a:t>50</a:t>
            </a:fld>
            <a:endParaRPr lang="en-US"/>
          </a:p>
        </p:txBody>
      </p:sp>
    </p:spTree>
    <p:extLst>
      <p:ext uri="{BB962C8B-B14F-4D97-AF65-F5344CB8AC3E}">
        <p14:creationId xmlns:p14="http://schemas.microsoft.com/office/powerpoint/2010/main" val="4009936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B947D-A014-4A42-876B-86248CFCBFC0}" type="slidenum">
              <a:rPr lang="en-US" smtClean="0"/>
              <a:t>51</a:t>
            </a:fld>
            <a:endParaRPr lang="en-US"/>
          </a:p>
        </p:txBody>
      </p:sp>
    </p:spTree>
    <p:extLst>
      <p:ext uri="{BB962C8B-B14F-4D97-AF65-F5344CB8AC3E}">
        <p14:creationId xmlns:p14="http://schemas.microsoft.com/office/powerpoint/2010/main" val="473811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B947D-A014-4A42-876B-86248CFCBFC0}" type="slidenum">
              <a:rPr lang="en-US" smtClean="0"/>
              <a:t>52</a:t>
            </a:fld>
            <a:endParaRPr lang="en-US"/>
          </a:p>
        </p:txBody>
      </p:sp>
    </p:spTree>
    <p:extLst>
      <p:ext uri="{BB962C8B-B14F-4D97-AF65-F5344CB8AC3E}">
        <p14:creationId xmlns:p14="http://schemas.microsoft.com/office/powerpoint/2010/main" val="23026437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37B947D-A014-4A42-876B-86248CFCBFC0}"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57030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7B947D-A014-4A42-876B-86248CFCBFC0}" type="slidenum">
              <a:rPr lang="en-US" smtClean="0"/>
              <a:t>5</a:t>
            </a:fld>
            <a:endParaRPr lang="en-US"/>
          </a:p>
        </p:txBody>
      </p:sp>
    </p:spTree>
    <p:extLst>
      <p:ext uri="{BB962C8B-B14F-4D97-AF65-F5344CB8AC3E}">
        <p14:creationId xmlns:p14="http://schemas.microsoft.com/office/powerpoint/2010/main" val="13248477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37B947D-A014-4A42-876B-86248CFCBFC0}"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164059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7B947D-A014-4A42-876B-86248CFCBFC0}" type="slidenum">
              <a:rPr lang="en-US" smtClean="0"/>
              <a:t>55</a:t>
            </a:fld>
            <a:endParaRPr lang="en-US"/>
          </a:p>
        </p:txBody>
      </p:sp>
    </p:spTree>
    <p:extLst>
      <p:ext uri="{BB962C8B-B14F-4D97-AF65-F5344CB8AC3E}">
        <p14:creationId xmlns:p14="http://schemas.microsoft.com/office/powerpoint/2010/main" val="3794996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37B947D-A014-4A42-876B-86248CFCBFC0}" type="slidenum">
              <a:rPr lang="en-US" smtClean="0"/>
              <a:t>56</a:t>
            </a:fld>
            <a:endParaRPr lang="en-US"/>
          </a:p>
        </p:txBody>
      </p:sp>
    </p:spTree>
    <p:extLst>
      <p:ext uri="{BB962C8B-B14F-4D97-AF65-F5344CB8AC3E}">
        <p14:creationId xmlns:p14="http://schemas.microsoft.com/office/powerpoint/2010/main" val="9160002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37B947D-A014-4A42-876B-86248CFCBFC0}" type="slidenum">
              <a:rPr lang="en-US" smtClean="0"/>
              <a:t>57</a:t>
            </a:fld>
            <a:endParaRPr lang="en-US"/>
          </a:p>
        </p:txBody>
      </p:sp>
    </p:spTree>
    <p:extLst>
      <p:ext uri="{BB962C8B-B14F-4D97-AF65-F5344CB8AC3E}">
        <p14:creationId xmlns:p14="http://schemas.microsoft.com/office/powerpoint/2010/main" val="40907015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37B947D-A014-4A42-876B-86248CFCBFC0}" type="slidenum">
              <a:rPr lang="en-US" smtClean="0"/>
              <a:t>58</a:t>
            </a:fld>
            <a:endParaRPr lang="en-US"/>
          </a:p>
        </p:txBody>
      </p:sp>
    </p:spTree>
    <p:extLst>
      <p:ext uri="{BB962C8B-B14F-4D97-AF65-F5344CB8AC3E}">
        <p14:creationId xmlns:p14="http://schemas.microsoft.com/office/powerpoint/2010/main" val="2210635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B947D-A014-4A42-876B-86248CFCBFC0}" type="slidenum">
              <a:rPr lang="en-US" smtClean="0"/>
              <a:t>59</a:t>
            </a:fld>
            <a:endParaRPr lang="en-US"/>
          </a:p>
        </p:txBody>
      </p:sp>
    </p:spTree>
    <p:extLst>
      <p:ext uri="{BB962C8B-B14F-4D97-AF65-F5344CB8AC3E}">
        <p14:creationId xmlns:p14="http://schemas.microsoft.com/office/powerpoint/2010/main" val="2446814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B947D-A014-4A42-876B-86248CFCBFC0}" type="slidenum">
              <a:rPr lang="en-US" smtClean="0"/>
              <a:t>83</a:t>
            </a:fld>
            <a:endParaRPr lang="en-US"/>
          </a:p>
        </p:txBody>
      </p:sp>
    </p:spTree>
    <p:extLst>
      <p:ext uri="{BB962C8B-B14F-4D97-AF65-F5344CB8AC3E}">
        <p14:creationId xmlns:p14="http://schemas.microsoft.com/office/powerpoint/2010/main" val="4146156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7B947D-A014-4A42-876B-86248CFCBFC0}" type="slidenum">
              <a:rPr lang="en-US" smtClean="0"/>
              <a:t>6</a:t>
            </a:fld>
            <a:endParaRPr lang="en-US"/>
          </a:p>
        </p:txBody>
      </p:sp>
    </p:spTree>
    <p:extLst>
      <p:ext uri="{BB962C8B-B14F-4D97-AF65-F5344CB8AC3E}">
        <p14:creationId xmlns:p14="http://schemas.microsoft.com/office/powerpoint/2010/main" val="2294421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37D11FC-447A-4EDA-B98C-CF9B20224A98}"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63466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7B947D-A014-4A42-876B-86248CFCBFC0}" type="slidenum">
              <a:rPr lang="en-US" smtClean="0"/>
              <a:t>10</a:t>
            </a:fld>
            <a:endParaRPr lang="en-US"/>
          </a:p>
        </p:txBody>
      </p:sp>
    </p:spTree>
    <p:extLst>
      <p:ext uri="{BB962C8B-B14F-4D97-AF65-F5344CB8AC3E}">
        <p14:creationId xmlns:p14="http://schemas.microsoft.com/office/powerpoint/2010/main" val="3360072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7B947D-A014-4A42-876B-86248CFCBFC0}" type="slidenum">
              <a:rPr lang="en-US" smtClean="0"/>
              <a:t>11</a:t>
            </a:fld>
            <a:endParaRPr lang="en-US"/>
          </a:p>
        </p:txBody>
      </p:sp>
    </p:spTree>
    <p:extLst>
      <p:ext uri="{BB962C8B-B14F-4D97-AF65-F5344CB8AC3E}">
        <p14:creationId xmlns:p14="http://schemas.microsoft.com/office/powerpoint/2010/main" val="1301038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p:txBody>
      </p:sp>
      <p:sp>
        <p:nvSpPr>
          <p:cNvPr id="4" name="Slide Number Placeholder 3"/>
          <p:cNvSpPr>
            <a:spLocks noGrp="1"/>
          </p:cNvSpPr>
          <p:nvPr>
            <p:ph type="sldNum" sz="quarter" idx="10"/>
          </p:nvPr>
        </p:nvSpPr>
        <p:spPr/>
        <p:txBody>
          <a:bodyPr/>
          <a:lstStyle/>
          <a:p>
            <a:fld id="{D37B947D-A014-4A42-876B-86248CFCBFC0}" type="slidenum">
              <a:rPr lang="en-US" smtClean="0"/>
              <a:t>12</a:t>
            </a:fld>
            <a:endParaRPr lang="en-US"/>
          </a:p>
        </p:txBody>
      </p:sp>
    </p:spTree>
    <p:extLst>
      <p:ext uri="{BB962C8B-B14F-4D97-AF65-F5344CB8AC3E}">
        <p14:creationId xmlns:p14="http://schemas.microsoft.com/office/powerpoint/2010/main" val="36149500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pic>
        <p:nvPicPr>
          <p:cNvPr id="6"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3"/>
            <a:ext cx="12192000" cy="16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914400" y="4919198"/>
            <a:ext cx="10363200" cy="1079293"/>
          </a:xfrm>
        </p:spPr>
        <p:txBody>
          <a:bodyPr>
            <a:normAutofit/>
          </a:bodyPr>
          <a:lstStyle>
            <a:lvl1pPr>
              <a:defRPr sz="24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5740696"/>
            <a:ext cx="8534400" cy="987225"/>
          </a:xfrm>
        </p:spPr>
        <p:txBody>
          <a:bodyPr>
            <a:normAutofit/>
          </a:bodyPr>
          <a:lstStyle>
            <a:lvl1pPr marL="0" indent="0" algn="ctr">
              <a:buNone/>
              <a:defRPr sz="180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17BD9088-D6E3-6F99-42A2-1EDD6AB99F08}"/>
              </a:ext>
            </a:extLst>
          </p:cNvPr>
          <p:cNvPicPr>
            <a:picLocks noChangeAspect="1"/>
          </p:cNvPicPr>
          <p:nvPr userDrawn="1"/>
        </p:nvPicPr>
        <p:blipFill>
          <a:blip r:embed="rId3"/>
          <a:stretch>
            <a:fillRect/>
          </a:stretch>
        </p:blipFill>
        <p:spPr>
          <a:xfrm>
            <a:off x="4086726" y="2530307"/>
            <a:ext cx="3657600" cy="1117600"/>
          </a:xfrm>
          <a:prstGeom prst="rect">
            <a:avLst/>
          </a:prstGeom>
        </p:spPr>
      </p:pic>
    </p:spTree>
    <p:extLst>
      <p:ext uri="{BB962C8B-B14F-4D97-AF65-F5344CB8AC3E}">
        <p14:creationId xmlns:p14="http://schemas.microsoft.com/office/powerpoint/2010/main" val="519125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Rectangle 6"/>
          <p:cNvSpPr/>
          <p:nvPr/>
        </p:nvSpPr>
        <p:spPr>
          <a:xfrm>
            <a:off x="0" y="4895850"/>
            <a:ext cx="12192000" cy="15128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2" name="Picture Placeholder 8"/>
          <p:cNvSpPr>
            <a:spLocks noGrp="1"/>
          </p:cNvSpPr>
          <p:nvPr>
            <p:ph type="pic" sz="quarter" idx="10"/>
          </p:nvPr>
        </p:nvSpPr>
        <p:spPr>
          <a:xfrm>
            <a:off x="0" y="1"/>
            <a:ext cx="12192000" cy="4895272"/>
          </a:xfrm>
        </p:spPr>
        <p:txBody>
          <a:bodyPr rtlCol="0">
            <a:normAutofit/>
          </a:bodyPr>
          <a:lstStyle/>
          <a:p>
            <a:pPr lvl="0"/>
            <a:r>
              <a:rPr lang="en-US" noProof="0"/>
              <a:t>Drag picture to placeholder or click icon to add</a:t>
            </a:r>
          </a:p>
        </p:txBody>
      </p:sp>
      <p:sp>
        <p:nvSpPr>
          <p:cNvPr id="5" name="Title 1"/>
          <p:cNvSpPr>
            <a:spLocks noGrp="1"/>
          </p:cNvSpPr>
          <p:nvPr>
            <p:ph type="title"/>
          </p:nvPr>
        </p:nvSpPr>
        <p:spPr>
          <a:xfrm>
            <a:off x="1339275" y="5323457"/>
            <a:ext cx="9698181" cy="1362075"/>
          </a:xfrm>
        </p:spPr>
        <p:txBody>
          <a:bodyPr anchor="t">
            <a:normAutofit/>
          </a:bodyPr>
          <a:lstStyle>
            <a:lvl1pPr algn="l">
              <a:defRPr sz="2100" b="1" cap="all">
                <a:solidFill>
                  <a:schemeClr val="bg2"/>
                </a:solidFill>
              </a:defRPr>
            </a:lvl1pPr>
          </a:lstStyle>
          <a:p>
            <a:r>
              <a:rPr lang="en-US"/>
              <a:t>Click to edit Master title style</a:t>
            </a:r>
            <a:endParaRPr lang="en-US" dirty="0"/>
          </a:p>
        </p:txBody>
      </p:sp>
      <p:sp>
        <p:nvSpPr>
          <p:cNvPr id="6" name="Text Placeholder 2"/>
          <p:cNvSpPr>
            <a:spLocks noGrp="1"/>
          </p:cNvSpPr>
          <p:nvPr>
            <p:ph type="body" idx="1"/>
          </p:nvPr>
        </p:nvSpPr>
        <p:spPr>
          <a:xfrm>
            <a:off x="1339273" y="4504306"/>
            <a:ext cx="9987011" cy="819148"/>
          </a:xfrm>
        </p:spPr>
        <p:txBody>
          <a:bodyPr anchor="b">
            <a:normAutofit/>
          </a:bodyPr>
          <a:lstStyle>
            <a:lvl1pPr marL="0" indent="0">
              <a:buNone/>
              <a:defRPr sz="1200">
                <a:solidFill>
                  <a:schemeClr val="bg1">
                    <a:lumMod val="8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4855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7" name="Rectangle 6"/>
          <p:cNvSpPr/>
          <p:nvPr/>
        </p:nvSpPr>
        <p:spPr>
          <a:xfrm>
            <a:off x="6307668" y="0"/>
            <a:ext cx="5884333" cy="64150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3" name="Title 1"/>
          <p:cNvSpPr>
            <a:spLocks noGrp="1"/>
          </p:cNvSpPr>
          <p:nvPr>
            <p:ph type="ctrTitle"/>
          </p:nvPr>
        </p:nvSpPr>
        <p:spPr>
          <a:xfrm>
            <a:off x="6581542" y="349638"/>
            <a:ext cx="5289673" cy="800046"/>
          </a:xfrm>
        </p:spPr>
        <p:txBody>
          <a:bodyPr>
            <a:normAutofit/>
          </a:bodyPr>
          <a:lstStyle>
            <a:lvl1pPr algn="l">
              <a:defRPr sz="18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6580719" y="1243263"/>
            <a:ext cx="5289549"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1" y="0"/>
            <a:ext cx="6231467" cy="3247320"/>
          </a:xfrm>
        </p:spPr>
        <p:txBody>
          <a:bodyPr rtlCol="0">
            <a:normAutofit/>
          </a:bodyPr>
          <a:lstStyle/>
          <a:p>
            <a:pPr lvl="0"/>
            <a:r>
              <a:rPr lang="en-US" noProof="0"/>
              <a:t>Drag picture to placeholder or click icon to add</a:t>
            </a:r>
          </a:p>
        </p:txBody>
      </p:sp>
      <p:sp>
        <p:nvSpPr>
          <p:cNvPr id="6" name="Picture Placeholder 14"/>
          <p:cNvSpPr>
            <a:spLocks noGrp="1"/>
          </p:cNvSpPr>
          <p:nvPr>
            <p:ph type="pic" sz="quarter" idx="12"/>
          </p:nvPr>
        </p:nvSpPr>
        <p:spPr>
          <a:xfrm>
            <a:off x="1" y="3313124"/>
            <a:ext cx="6231467" cy="3100388"/>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1847590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Rectangle 6"/>
          <p:cNvSpPr/>
          <p:nvPr/>
        </p:nvSpPr>
        <p:spPr>
          <a:xfrm>
            <a:off x="6307668" y="0"/>
            <a:ext cx="5884333" cy="64150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3" name="Title 1"/>
          <p:cNvSpPr>
            <a:spLocks noGrp="1"/>
          </p:cNvSpPr>
          <p:nvPr>
            <p:ph type="ctrTitle"/>
          </p:nvPr>
        </p:nvSpPr>
        <p:spPr>
          <a:xfrm>
            <a:off x="6581542" y="349638"/>
            <a:ext cx="5289673" cy="800046"/>
          </a:xfrm>
        </p:spPr>
        <p:txBody>
          <a:bodyPr>
            <a:normAutofit/>
          </a:bodyPr>
          <a:lstStyle>
            <a:lvl1pPr algn="l">
              <a:defRPr sz="18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6580719" y="1243263"/>
            <a:ext cx="5289549"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1" y="0"/>
            <a:ext cx="6231467" cy="3247320"/>
          </a:xfrm>
        </p:spPr>
        <p:txBody>
          <a:bodyPr rtlCol="0">
            <a:normAutofit/>
          </a:bodyPr>
          <a:lstStyle/>
          <a:p>
            <a:pPr lvl="0"/>
            <a:r>
              <a:rPr lang="en-US" noProof="0"/>
              <a:t>Drag picture to placeholder or click icon to add</a:t>
            </a:r>
          </a:p>
        </p:txBody>
      </p:sp>
      <p:sp>
        <p:nvSpPr>
          <p:cNvPr id="6" name="Picture Placeholder 14"/>
          <p:cNvSpPr>
            <a:spLocks noGrp="1"/>
          </p:cNvSpPr>
          <p:nvPr>
            <p:ph type="pic" sz="quarter" idx="12"/>
          </p:nvPr>
        </p:nvSpPr>
        <p:spPr>
          <a:xfrm>
            <a:off x="1" y="3313124"/>
            <a:ext cx="6231467" cy="3100388"/>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1999570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Rectangle 6"/>
          <p:cNvSpPr/>
          <p:nvPr/>
        </p:nvSpPr>
        <p:spPr>
          <a:xfrm>
            <a:off x="6307668" y="0"/>
            <a:ext cx="5884333" cy="641508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3" name="Title 1"/>
          <p:cNvSpPr>
            <a:spLocks noGrp="1"/>
          </p:cNvSpPr>
          <p:nvPr>
            <p:ph type="ctrTitle"/>
          </p:nvPr>
        </p:nvSpPr>
        <p:spPr>
          <a:xfrm>
            <a:off x="6581542" y="349638"/>
            <a:ext cx="5289673" cy="800046"/>
          </a:xfrm>
        </p:spPr>
        <p:txBody>
          <a:bodyPr>
            <a:normAutofit/>
          </a:bodyPr>
          <a:lstStyle>
            <a:lvl1pPr algn="l">
              <a:defRPr sz="18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6580719" y="1243263"/>
            <a:ext cx="5289549"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1" y="0"/>
            <a:ext cx="6231467" cy="3247320"/>
          </a:xfrm>
        </p:spPr>
        <p:txBody>
          <a:bodyPr rtlCol="0">
            <a:normAutofit/>
          </a:bodyPr>
          <a:lstStyle/>
          <a:p>
            <a:pPr lvl="0"/>
            <a:r>
              <a:rPr lang="en-US" noProof="0"/>
              <a:t>Drag picture to placeholder or click icon to add</a:t>
            </a:r>
          </a:p>
        </p:txBody>
      </p:sp>
      <p:sp>
        <p:nvSpPr>
          <p:cNvPr id="6" name="Picture Placeholder 14"/>
          <p:cNvSpPr>
            <a:spLocks noGrp="1"/>
          </p:cNvSpPr>
          <p:nvPr>
            <p:ph type="pic" sz="quarter" idx="12"/>
          </p:nvPr>
        </p:nvSpPr>
        <p:spPr>
          <a:xfrm>
            <a:off x="1" y="3313124"/>
            <a:ext cx="6231467" cy="3100388"/>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2836828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p:cNvSpPr/>
          <p:nvPr/>
        </p:nvSpPr>
        <p:spPr>
          <a:xfrm>
            <a:off x="6307668" y="0"/>
            <a:ext cx="5884333" cy="64150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3" name="Title 1"/>
          <p:cNvSpPr>
            <a:spLocks noGrp="1"/>
          </p:cNvSpPr>
          <p:nvPr>
            <p:ph type="ctrTitle"/>
          </p:nvPr>
        </p:nvSpPr>
        <p:spPr>
          <a:xfrm>
            <a:off x="6581542" y="349638"/>
            <a:ext cx="5289673" cy="800046"/>
          </a:xfrm>
        </p:spPr>
        <p:txBody>
          <a:bodyPr>
            <a:normAutofit/>
          </a:bodyPr>
          <a:lstStyle>
            <a:lvl1pPr algn="l">
              <a:defRPr sz="18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6580719" y="1243263"/>
            <a:ext cx="5289549"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1" y="0"/>
            <a:ext cx="6231467" cy="3247320"/>
          </a:xfrm>
        </p:spPr>
        <p:txBody>
          <a:bodyPr rtlCol="0">
            <a:normAutofit/>
          </a:bodyPr>
          <a:lstStyle/>
          <a:p>
            <a:pPr lvl="0"/>
            <a:r>
              <a:rPr lang="en-US" noProof="0"/>
              <a:t>Drag picture to placeholder or click icon to add</a:t>
            </a:r>
          </a:p>
        </p:txBody>
      </p:sp>
      <p:sp>
        <p:nvSpPr>
          <p:cNvPr id="6" name="Picture Placeholder 14"/>
          <p:cNvSpPr>
            <a:spLocks noGrp="1"/>
          </p:cNvSpPr>
          <p:nvPr>
            <p:ph type="pic" sz="quarter" idx="12"/>
          </p:nvPr>
        </p:nvSpPr>
        <p:spPr>
          <a:xfrm>
            <a:off x="1" y="3313124"/>
            <a:ext cx="6231467" cy="3100388"/>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180534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Rectangle 6"/>
          <p:cNvSpPr/>
          <p:nvPr/>
        </p:nvSpPr>
        <p:spPr>
          <a:xfrm>
            <a:off x="6307668" y="0"/>
            <a:ext cx="5884333"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3" name="Title 1"/>
          <p:cNvSpPr>
            <a:spLocks noGrp="1"/>
          </p:cNvSpPr>
          <p:nvPr>
            <p:ph type="ctrTitle"/>
          </p:nvPr>
        </p:nvSpPr>
        <p:spPr>
          <a:xfrm>
            <a:off x="6581542" y="349638"/>
            <a:ext cx="5289673" cy="800046"/>
          </a:xfrm>
        </p:spPr>
        <p:txBody>
          <a:bodyPr>
            <a:normAutofit/>
          </a:bodyPr>
          <a:lstStyle>
            <a:lvl1pPr algn="l">
              <a:defRPr sz="18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6580719" y="1243263"/>
            <a:ext cx="5289549"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1" y="0"/>
            <a:ext cx="6231467" cy="3247320"/>
          </a:xfrm>
        </p:spPr>
        <p:txBody>
          <a:bodyPr rtlCol="0">
            <a:normAutofit/>
          </a:bodyPr>
          <a:lstStyle/>
          <a:p>
            <a:pPr lvl="0"/>
            <a:r>
              <a:rPr lang="en-US" noProof="0"/>
              <a:t>Drag picture to placeholder or click icon to add</a:t>
            </a:r>
          </a:p>
        </p:txBody>
      </p:sp>
      <p:sp>
        <p:nvSpPr>
          <p:cNvPr id="6" name="Picture Placeholder 14"/>
          <p:cNvSpPr>
            <a:spLocks noGrp="1"/>
          </p:cNvSpPr>
          <p:nvPr>
            <p:ph type="pic" sz="quarter" idx="12"/>
          </p:nvPr>
        </p:nvSpPr>
        <p:spPr>
          <a:xfrm>
            <a:off x="1" y="3313124"/>
            <a:ext cx="6231467" cy="3100388"/>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3568407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Rectangle 6"/>
          <p:cNvSpPr/>
          <p:nvPr/>
        </p:nvSpPr>
        <p:spPr>
          <a:xfrm>
            <a:off x="0" y="-9525"/>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2" name="Content Placeholder 2"/>
          <p:cNvSpPr>
            <a:spLocks noGrp="1"/>
          </p:cNvSpPr>
          <p:nvPr>
            <p:ph idx="1"/>
          </p:nvPr>
        </p:nvSpPr>
        <p:spPr>
          <a:xfrm>
            <a:off x="416078" y="759030"/>
            <a:ext cx="6311076" cy="5440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307220" y="-94785"/>
            <a:ext cx="10972800" cy="602796"/>
          </a:xfrm>
        </p:spPr>
        <p:txBody>
          <a:bodyPr>
            <a:normAutofit/>
          </a:bodyPr>
          <a:lstStyle>
            <a:lvl1pPr>
              <a:defRPr sz="1200" cap="all">
                <a:solidFill>
                  <a:schemeClr val="bg2"/>
                </a:solidFill>
              </a:defRPr>
            </a:lvl1pPr>
          </a:lstStyle>
          <a:p>
            <a:r>
              <a:rPr lang="en-US"/>
              <a:t>Click to edit Master title style</a:t>
            </a:r>
            <a:endParaRPr lang="en-US" dirty="0"/>
          </a:p>
        </p:txBody>
      </p:sp>
      <p:sp>
        <p:nvSpPr>
          <p:cNvPr id="5" name="Chart Placeholder 9"/>
          <p:cNvSpPr>
            <a:spLocks noGrp="1"/>
          </p:cNvSpPr>
          <p:nvPr>
            <p:ph type="chart" sz="quarter" idx="10"/>
          </p:nvPr>
        </p:nvSpPr>
        <p:spPr>
          <a:xfrm>
            <a:off x="6881284" y="758828"/>
            <a:ext cx="5018616" cy="2473325"/>
          </a:xfrm>
        </p:spPr>
        <p:txBody>
          <a:bodyPr rtlCol="0">
            <a:normAutofit/>
          </a:bodyPr>
          <a:lstStyle/>
          <a:p>
            <a:pPr lvl="0"/>
            <a:r>
              <a:rPr lang="en-US" noProof="0"/>
              <a:t>Click icon to add chart</a:t>
            </a:r>
          </a:p>
        </p:txBody>
      </p:sp>
      <p:sp>
        <p:nvSpPr>
          <p:cNvPr id="6" name="Picture Placeholder 11"/>
          <p:cNvSpPr>
            <a:spLocks noGrp="1"/>
          </p:cNvSpPr>
          <p:nvPr>
            <p:ph type="pic" sz="quarter" idx="11"/>
          </p:nvPr>
        </p:nvSpPr>
        <p:spPr>
          <a:xfrm>
            <a:off x="6881284" y="3394078"/>
            <a:ext cx="5018616" cy="2805113"/>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3561100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4"/>
          <p:cNvSpPr/>
          <p:nvPr/>
        </p:nvSpPr>
        <p:spPr>
          <a:xfrm>
            <a:off x="0" y="-9525"/>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2" name="Content Placeholder 2"/>
          <p:cNvSpPr>
            <a:spLocks noGrp="1"/>
          </p:cNvSpPr>
          <p:nvPr>
            <p:ph idx="1"/>
          </p:nvPr>
        </p:nvSpPr>
        <p:spPr>
          <a:xfrm>
            <a:off x="416078" y="1397001"/>
            <a:ext cx="11329500" cy="37638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307220" y="-94785"/>
            <a:ext cx="10972800" cy="602796"/>
          </a:xfrm>
        </p:spPr>
        <p:txBody>
          <a:bodyPr>
            <a:normAutofit/>
          </a:bodyPr>
          <a:lstStyle>
            <a:lvl1pPr>
              <a:defRPr sz="1200" cap="all">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53284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Rectangle 4"/>
          <p:cNvSpPr/>
          <p:nvPr/>
        </p:nvSpPr>
        <p:spPr>
          <a:xfrm>
            <a:off x="0" y="-9525"/>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2" name="Content Placeholder 2"/>
          <p:cNvSpPr>
            <a:spLocks noGrp="1"/>
          </p:cNvSpPr>
          <p:nvPr>
            <p:ph idx="1"/>
          </p:nvPr>
        </p:nvSpPr>
        <p:spPr>
          <a:xfrm>
            <a:off x="416078" y="5369703"/>
            <a:ext cx="11329500" cy="864845"/>
          </a:xfrm>
        </p:spPr>
        <p:txBody>
          <a:bodyPr/>
          <a:lstStyle>
            <a:lvl1pPr>
              <a:defRPr sz="105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307220" y="-94785"/>
            <a:ext cx="10972800" cy="602796"/>
          </a:xfrm>
        </p:spPr>
        <p:txBody>
          <a:bodyPr>
            <a:normAutofit/>
          </a:bodyPr>
          <a:lstStyle>
            <a:lvl1pPr>
              <a:defRPr sz="1200" cap="all">
                <a:solidFill>
                  <a:schemeClr val="bg2"/>
                </a:solidFill>
              </a:defRPr>
            </a:lvl1pPr>
          </a:lstStyle>
          <a:p>
            <a:r>
              <a:rPr lang="en-US"/>
              <a:t>Click to edit Master title style</a:t>
            </a:r>
            <a:endParaRPr lang="en-US" dirty="0"/>
          </a:p>
        </p:txBody>
      </p:sp>
      <p:sp>
        <p:nvSpPr>
          <p:cNvPr id="6" name="Chart Placeholder 4"/>
          <p:cNvSpPr>
            <a:spLocks noGrp="1"/>
          </p:cNvSpPr>
          <p:nvPr>
            <p:ph type="chart" sz="quarter" idx="10"/>
          </p:nvPr>
        </p:nvSpPr>
        <p:spPr>
          <a:xfrm>
            <a:off x="416078" y="1004888"/>
            <a:ext cx="11329308" cy="4144962"/>
          </a:xfrm>
        </p:spPr>
        <p:txBody>
          <a:bodyPr rtlCol="0">
            <a:normAutofit/>
          </a:bodyPr>
          <a:lstStyle/>
          <a:p>
            <a:pPr lvl="0"/>
            <a:r>
              <a:rPr lang="en-US" noProof="0"/>
              <a:t>Click icon to add chart</a:t>
            </a:r>
          </a:p>
        </p:txBody>
      </p:sp>
    </p:spTree>
    <p:extLst>
      <p:ext uri="{BB962C8B-B14F-4D97-AF65-F5344CB8AC3E}">
        <p14:creationId xmlns:p14="http://schemas.microsoft.com/office/powerpoint/2010/main" val="1644817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Picture Placeholder 5"/>
          <p:cNvSpPr>
            <a:spLocks noGrp="1"/>
          </p:cNvSpPr>
          <p:nvPr>
            <p:ph type="pic" sz="quarter" idx="10"/>
          </p:nvPr>
        </p:nvSpPr>
        <p:spPr>
          <a:xfrm>
            <a:off x="1" y="3"/>
            <a:ext cx="5988051" cy="6384925"/>
          </a:xfrm>
        </p:spPr>
        <p:txBody>
          <a:bodyPr rtlCol="0">
            <a:normAutofit/>
          </a:bodyPr>
          <a:lstStyle/>
          <a:p>
            <a:pPr lvl="0"/>
            <a:r>
              <a:rPr lang="en-US" noProof="0"/>
              <a:t>Drag picture to placeholder or click icon to add</a:t>
            </a:r>
          </a:p>
        </p:txBody>
      </p:sp>
      <p:sp>
        <p:nvSpPr>
          <p:cNvPr id="3" name="Picture Placeholder 9"/>
          <p:cNvSpPr>
            <a:spLocks noGrp="1"/>
          </p:cNvSpPr>
          <p:nvPr>
            <p:ph type="pic" sz="quarter" idx="11"/>
          </p:nvPr>
        </p:nvSpPr>
        <p:spPr>
          <a:xfrm>
            <a:off x="6096001" y="0"/>
            <a:ext cx="6096000" cy="3290888"/>
          </a:xfrm>
        </p:spPr>
        <p:txBody>
          <a:bodyPr rtlCol="0">
            <a:normAutofit/>
          </a:bodyPr>
          <a:lstStyle/>
          <a:p>
            <a:pPr lvl="0"/>
            <a:r>
              <a:rPr lang="en-US" noProof="0"/>
              <a:t>Drag picture to placeholder or click icon to add</a:t>
            </a:r>
          </a:p>
        </p:txBody>
      </p:sp>
      <p:sp>
        <p:nvSpPr>
          <p:cNvPr id="4" name="Picture Placeholder 11"/>
          <p:cNvSpPr>
            <a:spLocks noGrp="1"/>
          </p:cNvSpPr>
          <p:nvPr>
            <p:ph type="pic" sz="quarter" idx="12"/>
          </p:nvPr>
        </p:nvSpPr>
        <p:spPr>
          <a:xfrm>
            <a:off x="6096000" y="3372000"/>
            <a:ext cx="6096000" cy="3012927"/>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155859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914400" y="4919198"/>
            <a:ext cx="10363200" cy="1079293"/>
          </a:xfrm>
        </p:spPr>
        <p:txBody>
          <a:bodyPr>
            <a:normAutofit/>
          </a:bodyPr>
          <a:lstStyle>
            <a:lvl1pPr>
              <a:defRPr sz="24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5740696"/>
            <a:ext cx="8534400" cy="987225"/>
          </a:xfrm>
        </p:spPr>
        <p:txBody>
          <a:bodyPr>
            <a:normAutofit/>
          </a:bodyPr>
          <a:lstStyle>
            <a:lvl1pPr marL="0" indent="0" algn="ctr">
              <a:buNone/>
              <a:defRPr sz="180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8" name="Picture 18" descr="eResources-stacked-white.png">
            <a:extLst>
              <a:ext uri="{FF2B5EF4-FFF2-40B4-BE49-F238E27FC236}">
                <a16:creationId xmlns:a16="http://schemas.microsoft.com/office/drawing/2014/main" id="{657671F4-A798-2408-D151-55CC789E00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925" y="2747372"/>
            <a:ext cx="5056188" cy="95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97350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7"/>
        <p:cNvGrpSpPr/>
        <p:nvPr/>
      </p:nvGrpSpPr>
      <p:grpSpPr>
        <a:xfrm>
          <a:off x="0" y="0"/>
          <a:ext cx="0" cy="0"/>
          <a:chOff x="0" y="0"/>
          <a:chExt cx="0" cy="0"/>
        </a:xfrm>
      </p:grpSpPr>
      <p:sp>
        <p:nvSpPr>
          <p:cNvPr id="28" name="Google Shape;28;p3"/>
          <p:cNvSpPr/>
          <p:nvPr/>
        </p:nvSpPr>
        <p:spPr>
          <a:xfrm>
            <a:off x="0" y="-9525"/>
            <a:ext cx="12192000" cy="38100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r>
              <a:rPr lang="en-US" sz="1350" b="0" i="0" u="none" strike="noStrike" cap="none">
                <a:solidFill>
                  <a:schemeClr val="lt1"/>
                </a:solidFill>
                <a:latin typeface="Times New Roman"/>
                <a:ea typeface="Times New Roman"/>
                <a:cs typeface="Times New Roman"/>
                <a:sym typeface="Times New Roman"/>
              </a:rPr>
              <a:t> </a:t>
            </a:r>
            <a:endParaRPr/>
          </a:p>
        </p:txBody>
      </p:sp>
      <p:sp>
        <p:nvSpPr>
          <p:cNvPr id="29" name="Google Shape;29;p3"/>
          <p:cNvSpPr txBox="1">
            <a:spLocks noGrp="1"/>
          </p:cNvSpPr>
          <p:nvPr>
            <p:ph type="body" idx="1"/>
          </p:nvPr>
        </p:nvSpPr>
        <p:spPr>
          <a:xfrm>
            <a:off x="416078" y="1397001"/>
            <a:ext cx="11329500" cy="3763818"/>
          </a:xfrm>
          <a:prstGeom prst="rect">
            <a:avLst/>
          </a:prstGeom>
          <a:noFill/>
          <a:ln>
            <a:noFill/>
          </a:ln>
        </p:spPr>
        <p:txBody>
          <a:bodyPr spcFirstLastPara="1" wrap="square" lIns="91425" tIns="45700" rIns="91425" bIns="45700" anchor="t" anchorCtr="0">
            <a:noAutofit/>
          </a:bodyPr>
          <a:lstStyle>
            <a:lvl1pPr marL="342900" lvl="0" indent="-171450" algn="l">
              <a:spcBef>
                <a:spcPts val="270"/>
              </a:spcBef>
              <a:spcAft>
                <a:spcPts val="0"/>
              </a:spcAft>
              <a:buSzPts val="1400"/>
              <a:buNone/>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30" name="Google Shape;30;p3"/>
          <p:cNvSpPr txBox="1">
            <a:spLocks noGrp="1"/>
          </p:cNvSpPr>
          <p:nvPr>
            <p:ph type="title"/>
          </p:nvPr>
        </p:nvSpPr>
        <p:spPr>
          <a:xfrm>
            <a:off x="307220" y="-94785"/>
            <a:ext cx="10972800" cy="60279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12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Rectangle 4"/>
          <p:cNvSpPr/>
          <p:nvPr/>
        </p:nvSpPr>
        <p:spPr>
          <a:xfrm>
            <a:off x="1" y="0"/>
            <a:ext cx="5301574"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6" name="Title 1"/>
          <p:cNvSpPr>
            <a:spLocks noGrp="1"/>
          </p:cNvSpPr>
          <p:nvPr>
            <p:ph type="title"/>
          </p:nvPr>
        </p:nvSpPr>
        <p:spPr>
          <a:xfrm>
            <a:off x="7798571" y="273053"/>
            <a:ext cx="4011084" cy="673677"/>
          </a:xfrm>
        </p:spPr>
        <p:txBody>
          <a:bodyPr anchor="b"/>
          <a:lstStyle>
            <a:lvl1pPr algn="l">
              <a:defRPr sz="1500" b="1"/>
            </a:lvl1pPr>
          </a:lstStyle>
          <a:p>
            <a:r>
              <a:rPr lang="en-US"/>
              <a:t>Click to edit Master title style</a:t>
            </a:r>
            <a:endParaRPr lang="en-US" dirty="0"/>
          </a:p>
        </p:txBody>
      </p:sp>
      <p:sp>
        <p:nvSpPr>
          <p:cNvPr id="7" name="Content Placeholder 2"/>
          <p:cNvSpPr>
            <a:spLocks noGrp="1"/>
          </p:cNvSpPr>
          <p:nvPr>
            <p:ph idx="1"/>
          </p:nvPr>
        </p:nvSpPr>
        <p:spPr>
          <a:xfrm>
            <a:off x="366957" y="273053"/>
            <a:ext cx="6517793" cy="5853113"/>
          </a:xfrm>
        </p:spPr>
        <p:txBody>
          <a:bodyPr/>
          <a:lstStyle>
            <a:lvl1pPr>
              <a:defRPr sz="1950" b="0" i="0" cap="all">
                <a:solidFill>
                  <a:schemeClr val="bg2"/>
                </a:solidFill>
                <a:latin typeface="+mj-lt"/>
              </a:defRPr>
            </a:lvl1pPr>
            <a:lvl2pPr marL="0" indent="0">
              <a:buFontTx/>
              <a:buNone/>
              <a:defRPr sz="1200" b="0" i="0">
                <a:solidFill>
                  <a:schemeClr val="bg2"/>
                </a:solidFill>
                <a:latin typeface="+mj-lt"/>
              </a:defRPr>
            </a:lvl2pPr>
            <a:lvl3pPr marL="171450" indent="0">
              <a:spcBef>
                <a:spcPts val="375"/>
              </a:spcBef>
              <a:buFontTx/>
              <a:buNone/>
              <a:defRPr sz="900" b="0" i="0">
                <a:solidFill>
                  <a:schemeClr val="bg2"/>
                </a:solidFill>
                <a:latin typeface="+mj-lt"/>
              </a:defRPr>
            </a:lvl3pPr>
            <a:lvl4pPr>
              <a:defRPr sz="1500" b="0" i="0">
                <a:latin typeface="+mj-lt"/>
              </a:defRPr>
            </a:lvl4pPr>
            <a:lvl5pPr>
              <a:defRPr sz="1500" b="0" i="0">
                <a:latin typeface="+mj-lt"/>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half" idx="2"/>
          </p:nvPr>
        </p:nvSpPr>
        <p:spPr>
          <a:xfrm>
            <a:off x="7798571" y="1054107"/>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5863836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5" name="Rectangle 4"/>
          <p:cNvSpPr/>
          <p:nvPr/>
        </p:nvSpPr>
        <p:spPr>
          <a:xfrm>
            <a:off x="0" y="-9525"/>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 name="Content Placeholder 2"/>
          <p:cNvSpPr>
            <a:spLocks noGrp="1"/>
          </p:cNvSpPr>
          <p:nvPr>
            <p:ph idx="1"/>
          </p:nvPr>
        </p:nvSpPr>
        <p:spPr>
          <a:xfrm>
            <a:off x="416077" y="1397001"/>
            <a:ext cx="11329500" cy="37638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307220" y="-94785"/>
            <a:ext cx="10972800" cy="602796"/>
          </a:xfrm>
        </p:spPr>
        <p:txBody>
          <a:bodyPr>
            <a:normAutofit/>
          </a:bodyPr>
          <a:lstStyle>
            <a:lvl1pPr>
              <a:defRPr sz="1600" cap="all">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10343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5" name="Rectangle 4"/>
          <p:cNvSpPr/>
          <p:nvPr/>
        </p:nvSpPr>
        <p:spPr>
          <a:xfrm>
            <a:off x="0" y="-9525"/>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 name="Content Placeholder 2"/>
          <p:cNvSpPr>
            <a:spLocks noGrp="1"/>
          </p:cNvSpPr>
          <p:nvPr>
            <p:ph idx="1"/>
          </p:nvPr>
        </p:nvSpPr>
        <p:spPr>
          <a:xfrm>
            <a:off x="416077" y="1397001"/>
            <a:ext cx="11329500" cy="37638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307220" y="-94785"/>
            <a:ext cx="10972800" cy="602796"/>
          </a:xfrm>
        </p:spPr>
        <p:txBody>
          <a:bodyPr>
            <a:normAutofit/>
          </a:bodyPr>
          <a:lstStyle>
            <a:lvl1pPr>
              <a:defRPr sz="1600" cap="all">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449112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7" name="Rectangle 6"/>
          <p:cNvSpPr/>
          <p:nvPr/>
        </p:nvSpPr>
        <p:spPr>
          <a:xfrm>
            <a:off x="0" y="4895850"/>
            <a:ext cx="12192000" cy="15128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2" name="Picture Placeholder 8"/>
          <p:cNvSpPr>
            <a:spLocks noGrp="1"/>
          </p:cNvSpPr>
          <p:nvPr>
            <p:ph type="pic" sz="quarter" idx="10"/>
          </p:nvPr>
        </p:nvSpPr>
        <p:spPr>
          <a:xfrm>
            <a:off x="0" y="1"/>
            <a:ext cx="12192000" cy="4895272"/>
          </a:xfrm>
        </p:spPr>
        <p:txBody>
          <a:bodyPr rtlCol="0">
            <a:normAutofit/>
          </a:bodyPr>
          <a:lstStyle/>
          <a:p>
            <a:pPr lvl="0"/>
            <a:r>
              <a:rPr lang="en-US" noProof="0"/>
              <a:t>Drag picture to placeholder or click icon to add</a:t>
            </a:r>
          </a:p>
        </p:txBody>
      </p:sp>
      <p:sp>
        <p:nvSpPr>
          <p:cNvPr id="5" name="Title 1"/>
          <p:cNvSpPr>
            <a:spLocks noGrp="1"/>
          </p:cNvSpPr>
          <p:nvPr>
            <p:ph type="title"/>
          </p:nvPr>
        </p:nvSpPr>
        <p:spPr>
          <a:xfrm>
            <a:off x="1339275" y="5323457"/>
            <a:ext cx="9698181" cy="1362075"/>
          </a:xfrm>
        </p:spPr>
        <p:txBody>
          <a:bodyPr anchor="t">
            <a:normAutofit/>
          </a:bodyPr>
          <a:lstStyle>
            <a:lvl1pPr algn="l">
              <a:defRPr sz="2100" b="1" cap="all">
                <a:solidFill>
                  <a:schemeClr val="bg2"/>
                </a:solidFill>
              </a:defRPr>
            </a:lvl1pPr>
          </a:lstStyle>
          <a:p>
            <a:r>
              <a:rPr lang="en-US"/>
              <a:t>Click to edit Master title style</a:t>
            </a:r>
            <a:endParaRPr lang="en-US" dirty="0"/>
          </a:p>
        </p:txBody>
      </p:sp>
      <p:sp>
        <p:nvSpPr>
          <p:cNvPr id="6" name="Text Placeholder 2"/>
          <p:cNvSpPr>
            <a:spLocks noGrp="1"/>
          </p:cNvSpPr>
          <p:nvPr>
            <p:ph type="body" idx="1"/>
          </p:nvPr>
        </p:nvSpPr>
        <p:spPr>
          <a:xfrm>
            <a:off x="1339273" y="4504306"/>
            <a:ext cx="9987011" cy="819148"/>
          </a:xfrm>
        </p:spPr>
        <p:txBody>
          <a:bodyPr anchor="b">
            <a:normAutofit/>
          </a:bodyPr>
          <a:lstStyle>
            <a:lvl1pPr marL="0" indent="0">
              <a:buNone/>
              <a:defRPr sz="1200">
                <a:solidFill>
                  <a:schemeClr val="bg1">
                    <a:lumMod val="8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00623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469654" y="2386744"/>
            <a:ext cx="9252693"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5" y="4352544"/>
            <a:ext cx="6801612"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8B9EBBA-996F-894A-B54A-D6246ED52CEA}" type="datetimeFigureOut">
              <a:rPr lang="en-US" smtClean="0"/>
              <a:pPr/>
              <a:t>11/16/2023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192895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A1323-8D79-1946-B0D7-40001CF92E9D}" type="datetimeFigureOut">
              <a:rPr lang="en-US" smtClean="0"/>
              <a:pPr/>
              <a:t>11/16/2023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776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475232" y="2386744"/>
            <a:ext cx="9253728"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5" y="4352465"/>
            <a:ext cx="6801612"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8DFA1846-DA80-1C48-A609-854EA85C59AD}" type="datetimeFigureOut">
              <a:rPr lang="en-US" smtClean="0"/>
              <a:pPr/>
              <a:t>11/16/2023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2505723"/>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469653" y="2638044"/>
            <a:ext cx="438403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6" y="2638044"/>
            <a:ext cx="4387355"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7302355-E14B-8545-A8F8-0FE83CC9D524}" type="datetimeFigureOut">
              <a:rPr lang="en-US" smtClean="0"/>
              <a:pPr/>
              <a:t>11/16/2023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1740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69652" y="2313435"/>
            <a:ext cx="4384032"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69652" y="3143250"/>
            <a:ext cx="4384032"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387355"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5"/>
            <a:ext cx="4387355"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09B482E8-6E0E-1B4F-B1FD-C69DB9E858D9}" type="datetimeFigureOut">
              <a:rPr lang="en-US" smtClean="0"/>
              <a:pPr/>
              <a:t>11/16/2023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9888339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914400" y="4919198"/>
            <a:ext cx="10363200" cy="1079293"/>
          </a:xfrm>
        </p:spPr>
        <p:txBody>
          <a:bodyPr>
            <a:normAutofit/>
          </a:bodyPr>
          <a:lstStyle>
            <a:lvl1pPr>
              <a:defRPr sz="24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5740696"/>
            <a:ext cx="8534400" cy="987225"/>
          </a:xfrm>
        </p:spPr>
        <p:txBody>
          <a:bodyPr>
            <a:normAutofit/>
          </a:bodyPr>
          <a:lstStyle>
            <a:lvl1pPr marL="0" indent="0" algn="ctr">
              <a:buNone/>
              <a:defRPr sz="180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8" name="Picture 19" descr="iShare-stacked-white.png">
            <a:extLst>
              <a:ext uri="{FF2B5EF4-FFF2-40B4-BE49-F238E27FC236}">
                <a16:creationId xmlns:a16="http://schemas.microsoft.com/office/drawing/2014/main" id="{E8F08315-102A-1E62-B6D8-FDB1F08ADF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65071" y="2725738"/>
            <a:ext cx="3425825" cy="97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382553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11/16/2023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13355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11/16/2023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37216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54271" y="2243830"/>
            <a:ext cx="4387459"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0620"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0DF5E60-9974-AC48-9591-99C2BB44B7CF}" type="datetimeFigureOut">
              <a:rPr lang="en-US" smtClean="0"/>
              <a:pPr/>
              <a:t>11/16/2023</a:t>
            </a:fld>
            <a:endParaRPr lang="en-US" dirty="0"/>
          </a:p>
        </p:txBody>
      </p:sp>
      <p:sp>
        <p:nvSpPr>
          <p:cNvPr id="10" name="Footer Placeholder 9"/>
          <p:cNvSpPr>
            <a:spLocks noGrp="1"/>
          </p:cNvSpPr>
          <p:nvPr>
            <p:ph type="ftr" sz="quarter" idx="11"/>
          </p:nvPr>
        </p:nvSpPr>
        <p:spPr>
          <a:xfrm>
            <a:off x="854271" y="6236208"/>
            <a:ext cx="5075197" cy="320040"/>
          </a:xfrm>
        </p:spPr>
        <p:txBody>
          <a:bodyPr>
            <a:normAutofit/>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21898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2"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53440" y="2243828"/>
            <a:ext cx="438912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6001" y="-42172"/>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50620" y="3549920"/>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9B482E8-6E0E-1B4F-B1FD-C69DB9E858D9}" type="datetimeFigureOut">
              <a:rPr lang="en-US" smtClean="0"/>
              <a:pPr/>
              <a:t>11/16/2023</a:t>
            </a:fld>
            <a:endParaRPr lang="en-US" dirty="0"/>
          </a:p>
        </p:txBody>
      </p:sp>
      <p:sp>
        <p:nvSpPr>
          <p:cNvPr id="9" name="Footer Placeholder 8"/>
          <p:cNvSpPr>
            <a:spLocks noGrp="1"/>
          </p:cNvSpPr>
          <p:nvPr>
            <p:ph type="ftr" sz="quarter" idx="11"/>
          </p:nvPr>
        </p:nvSpPr>
        <p:spPr>
          <a:xfrm>
            <a:off x="853440" y="6236208"/>
            <a:ext cx="5071872" cy="320040"/>
          </a:xfrm>
        </p:spPr>
        <p:txBody>
          <a:bodyPr>
            <a:normAutofit/>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9835255"/>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582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40528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141395" y="937260"/>
            <a:ext cx="6288232"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6522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79995" y="2174875"/>
            <a:ext cx="489429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79996" y="2751138"/>
            <a:ext cx="491652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707" y="2174875"/>
            <a:ext cx="489429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7" y="2751138"/>
            <a:ext cx="489429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11/16/2023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4506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914400" y="4919198"/>
            <a:ext cx="10363200" cy="1079293"/>
          </a:xfrm>
        </p:spPr>
        <p:txBody>
          <a:bodyPr>
            <a:normAutofit/>
          </a:bodyPr>
          <a:lstStyle>
            <a:lvl1pPr>
              <a:defRPr sz="24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5740696"/>
            <a:ext cx="8534400" cy="987225"/>
          </a:xfrm>
        </p:spPr>
        <p:txBody>
          <a:bodyPr>
            <a:normAutofit/>
          </a:bodyPr>
          <a:lstStyle>
            <a:lvl1pPr marL="0" indent="0" algn="ctr">
              <a:buNone/>
              <a:defRPr sz="180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8" name="Picture 19" descr="CollectionsManagement-stacked-white.png">
            <a:extLst>
              <a:ext uri="{FF2B5EF4-FFF2-40B4-BE49-F238E27FC236}">
                <a16:creationId xmlns:a16="http://schemas.microsoft.com/office/drawing/2014/main" id="{28C348DD-4413-CE98-CE46-ADAB1D995E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0700" y="2895220"/>
            <a:ext cx="8509000" cy="93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77666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914400" y="4919198"/>
            <a:ext cx="10363200" cy="1079293"/>
          </a:xfrm>
        </p:spPr>
        <p:txBody>
          <a:bodyPr>
            <a:normAutofit/>
          </a:bodyPr>
          <a:lstStyle>
            <a:lvl1pPr>
              <a:defRPr sz="24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5740696"/>
            <a:ext cx="8534400" cy="987225"/>
          </a:xfrm>
        </p:spPr>
        <p:txBody>
          <a:bodyPr>
            <a:normAutofit/>
          </a:bodyPr>
          <a:lstStyle>
            <a:lvl1pPr marL="0" indent="0" algn="ctr">
              <a:buNone/>
              <a:defRPr sz="180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8" name="Picture 19" descr="DigitalCollections-stacked-white.png">
            <a:extLst>
              <a:ext uri="{FF2B5EF4-FFF2-40B4-BE49-F238E27FC236}">
                <a16:creationId xmlns:a16="http://schemas.microsoft.com/office/drawing/2014/main" id="{6379FCDF-CA65-7D14-1755-7E142CF193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14600" y="2792413"/>
            <a:ext cx="71628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6288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914400" y="4919198"/>
            <a:ext cx="10363200" cy="1079293"/>
          </a:xfrm>
        </p:spPr>
        <p:txBody>
          <a:bodyPr>
            <a:normAutofit/>
          </a:bodyPr>
          <a:lstStyle>
            <a:lvl1pPr>
              <a:defRPr sz="24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5740696"/>
            <a:ext cx="8534400" cy="987225"/>
          </a:xfrm>
        </p:spPr>
        <p:txBody>
          <a:bodyPr>
            <a:normAutofit/>
          </a:bodyPr>
          <a:lstStyle>
            <a:lvl1pPr marL="0" indent="0" algn="ctr">
              <a:buNone/>
              <a:defRPr sz="180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6140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Rectangle 6"/>
          <p:cNvSpPr/>
          <p:nvPr/>
        </p:nvSpPr>
        <p:spPr>
          <a:xfrm>
            <a:off x="0" y="-9525"/>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3" name="Title 1"/>
          <p:cNvSpPr>
            <a:spLocks noGrp="1"/>
          </p:cNvSpPr>
          <p:nvPr>
            <p:ph type="title"/>
          </p:nvPr>
        </p:nvSpPr>
        <p:spPr>
          <a:xfrm>
            <a:off x="307220" y="-94785"/>
            <a:ext cx="10972800" cy="602796"/>
          </a:xfrm>
        </p:spPr>
        <p:txBody>
          <a:bodyPr>
            <a:normAutofit/>
          </a:bodyPr>
          <a:lstStyle>
            <a:lvl1pPr>
              <a:defRPr sz="1200" cap="all">
                <a:solidFill>
                  <a:schemeClr val="bg2"/>
                </a:solidFill>
              </a:defRPr>
            </a:lvl1pPr>
          </a:lstStyle>
          <a:p>
            <a:r>
              <a:rPr lang="en-US"/>
              <a:t>Click to edit Master title style</a:t>
            </a:r>
            <a:endParaRPr lang="en-US" dirty="0"/>
          </a:p>
        </p:txBody>
      </p:sp>
      <p:sp>
        <p:nvSpPr>
          <p:cNvPr id="4" name="Content Placeholder 5"/>
          <p:cNvSpPr>
            <a:spLocks noGrp="1"/>
          </p:cNvSpPr>
          <p:nvPr>
            <p:ph sz="quarter" idx="10"/>
          </p:nvPr>
        </p:nvSpPr>
        <p:spPr>
          <a:xfrm>
            <a:off x="306918" y="634998"/>
            <a:ext cx="5635143"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9"/>
          <p:cNvSpPr>
            <a:spLocks noGrp="1"/>
          </p:cNvSpPr>
          <p:nvPr>
            <p:ph sz="quarter" idx="11"/>
          </p:nvPr>
        </p:nvSpPr>
        <p:spPr>
          <a:xfrm>
            <a:off x="6096002" y="634998"/>
            <a:ext cx="5710767"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4"/>
          <p:cNvSpPr>
            <a:spLocks noGrp="1"/>
          </p:cNvSpPr>
          <p:nvPr>
            <p:ph type="body" sz="quarter" idx="13"/>
          </p:nvPr>
        </p:nvSpPr>
        <p:spPr>
          <a:xfrm>
            <a:off x="306920" y="5599113"/>
            <a:ext cx="11499849" cy="635000"/>
          </a:xfrm>
        </p:spPr>
        <p:txBody>
          <a:bodyPr/>
          <a:lstStyle>
            <a:lvl1pPr>
              <a:defRPr sz="105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7318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p:nvSpPr>
        <p:spPr>
          <a:xfrm>
            <a:off x="1" y="0"/>
            <a:ext cx="5155659"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6" name="Title 1"/>
          <p:cNvSpPr>
            <a:spLocks noGrp="1"/>
          </p:cNvSpPr>
          <p:nvPr>
            <p:ph type="title"/>
          </p:nvPr>
        </p:nvSpPr>
        <p:spPr>
          <a:xfrm>
            <a:off x="7798571" y="273053"/>
            <a:ext cx="4011084" cy="673677"/>
          </a:xfrm>
        </p:spPr>
        <p:txBody>
          <a:bodyPr anchor="b"/>
          <a:lstStyle>
            <a:lvl1pPr algn="l">
              <a:defRPr sz="1500" b="1"/>
            </a:lvl1pPr>
          </a:lstStyle>
          <a:p>
            <a:r>
              <a:rPr lang="en-US"/>
              <a:t>Click to edit Master title style</a:t>
            </a:r>
            <a:endParaRPr lang="en-US" dirty="0"/>
          </a:p>
        </p:txBody>
      </p:sp>
      <p:sp>
        <p:nvSpPr>
          <p:cNvPr id="7" name="Content Placeholder 2"/>
          <p:cNvSpPr>
            <a:spLocks noGrp="1"/>
          </p:cNvSpPr>
          <p:nvPr>
            <p:ph idx="1"/>
          </p:nvPr>
        </p:nvSpPr>
        <p:spPr>
          <a:xfrm>
            <a:off x="366957" y="273053"/>
            <a:ext cx="6517793" cy="5853113"/>
          </a:xfrm>
        </p:spPr>
        <p:txBody>
          <a:bodyPr/>
          <a:lstStyle>
            <a:lvl1pPr>
              <a:defRPr sz="1950" b="0" i="0" cap="all">
                <a:solidFill>
                  <a:schemeClr val="bg2"/>
                </a:solidFill>
                <a:latin typeface="+mj-lt"/>
              </a:defRPr>
            </a:lvl1pPr>
            <a:lvl2pPr marL="0" indent="0">
              <a:buFontTx/>
              <a:buNone/>
              <a:defRPr sz="1200" b="0" i="0">
                <a:solidFill>
                  <a:schemeClr val="bg2"/>
                </a:solidFill>
                <a:latin typeface="+mj-lt"/>
              </a:defRPr>
            </a:lvl2pPr>
            <a:lvl3pPr marL="171450" indent="0">
              <a:spcBef>
                <a:spcPts val="375"/>
              </a:spcBef>
              <a:buFontTx/>
              <a:buNone/>
              <a:defRPr sz="900" b="0" i="0">
                <a:solidFill>
                  <a:schemeClr val="bg2"/>
                </a:solidFill>
                <a:latin typeface="+mj-lt"/>
              </a:defRPr>
            </a:lvl3pPr>
            <a:lvl4pPr>
              <a:defRPr sz="1500" b="0" i="0">
                <a:latin typeface="+mj-lt"/>
              </a:defRPr>
            </a:lvl4pPr>
            <a:lvl5pPr>
              <a:defRPr sz="1500" b="0" i="0">
                <a:latin typeface="+mj-lt"/>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half" idx="2"/>
          </p:nvPr>
        </p:nvSpPr>
        <p:spPr>
          <a:xfrm>
            <a:off x="7798571" y="1054107"/>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11083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8"/>
          <p:cNvSpPr/>
          <p:nvPr/>
        </p:nvSpPr>
        <p:spPr>
          <a:xfrm>
            <a:off x="2" y="0"/>
            <a:ext cx="5184841"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4" name="Title 1"/>
          <p:cNvSpPr>
            <a:spLocks noGrp="1"/>
          </p:cNvSpPr>
          <p:nvPr>
            <p:ph type="title"/>
          </p:nvPr>
        </p:nvSpPr>
        <p:spPr>
          <a:xfrm>
            <a:off x="609600" y="274641"/>
            <a:ext cx="8657552" cy="683635"/>
          </a:xfrm>
        </p:spPr>
        <p:txBody>
          <a:bodyPr>
            <a:normAutofit/>
          </a:bodyPr>
          <a:lstStyle>
            <a:lvl1pPr algn="l">
              <a:defRPr sz="1800" b="0" i="0" cap="all">
                <a:solidFill>
                  <a:schemeClr val="bg2"/>
                </a:solidFill>
              </a:defRPr>
            </a:lvl1pPr>
          </a:lstStyle>
          <a:p>
            <a:r>
              <a:rPr lang="en-US"/>
              <a:t>Click to edit Master title style</a:t>
            </a:r>
            <a:endParaRPr lang="en-US" dirty="0"/>
          </a:p>
        </p:txBody>
      </p:sp>
      <p:sp>
        <p:nvSpPr>
          <p:cNvPr id="5" name="Text Placeholder 10"/>
          <p:cNvSpPr>
            <a:spLocks noGrp="1"/>
          </p:cNvSpPr>
          <p:nvPr>
            <p:ph type="body" sz="quarter" idx="10"/>
          </p:nvPr>
        </p:nvSpPr>
        <p:spPr>
          <a:xfrm>
            <a:off x="609602" y="1154546"/>
            <a:ext cx="8657167" cy="490653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12"/>
          <p:cNvSpPr>
            <a:spLocks noGrp="1"/>
          </p:cNvSpPr>
          <p:nvPr>
            <p:ph type="pic" sz="quarter" idx="11"/>
          </p:nvPr>
        </p:nvSpPr>
        <p:spPr>
          <a:xfrm>
            <a:off x="9774769" y="0"/>
            <a:ext cx="2417233" cy="1639888"/>
          </a:xfrm>
        </p:spPr>
        <p:txBody>
          <a:bodyPr rtlCol="0">
            <a:normAutofit/>
          </a:bodyPr>
          <a:lstStyle/>
          <a:p>
            <a:pPr lvl="0"/>
            <a:r>
              <a:rPr lang="en-US" noProof="0"/>
              <a:t>Drag picture to placeholder or click icon to add</a:t>
            </a:r>
          </a:p>
        </p:txBody>
      </p:sp>
      <p:sp>
        <p:nvSpPr>
          <p:cNvPr id="7" name="Picture Placeholder 14"/>
          <p:cNvSpPr>
            <a:spLocks noGrp="1"/>
          </p:cNvSpPr>
          <p:nvPr>
            <p:ph type="pic" sz="quarter" idx="12"/>
          </p:nvPr>
        </p:nvSpPr>
        <p:spPr>
          <a:xfrm>
            <a:off x="9774769" y="1708440"/>
            <a:ext cx="2417233" cy="2332038"/>
          </a:xfrm>
        </p:spPr>
        <p:txBody>
          <a:bodyPr rtlCol="0">
            <a:normAutofit/>
          </a:bodyPr>
          <a:lstStyle/>
          <a:p>
            <a:pPr lvl="0"/>
            <a:r>
              <a:rPr lang="en-US" noProof="0"/>
              <a:t>Drag picture to placeholder or click icon to add</a:t>
            </a:r>
          </a:p>
        </p:txBody>
      </p:sp>
      <p:sp>
        <p:nvSpPr>
          <p:cNvPr id="8" name="Picture Placeholder 16"/>
          <p:cNvSpPr>
            <a:spLocks noGrp="1"/>
          </p:cNvSpPr>
          <p:nvPr>
            <p:ph type="pic" sz="quarter" idx="13"/>
          </p:nvPr>
        </p:nvSpPr>
        <p:spPr>
          <a:xfrm>
            <a:off x="9774769" y="4122305"/>
            <a:ext cx="2417233" cy="2281238"/>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3254244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2.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28" name="Group 7"/>
          <p:cNvGrpSpPr>
            <a:grpSpLocks/>
          </p:cNvGrpSpPr>
          <p:nvPr/>
        </p:nvGrpSpPr>
        <p:grpSpPr bwMode="auto">
          <a:xfrm>
            <a:off x="1" y="6450778"/>
            <a:ext cx="12203936" cy="415057"/>
            <a:chOff x="126124" y="6360379"/>
            <a:chExt cx="9091992" cy="504457"/>
          </a:xfrm>
        </p:grpSpPr>
        <p:sp>
          <p:nvSpPr>
            <p:cNvPr id="9" name="Rectangle 8"/>
            <p:cNvSpPr/>
            <p:nvPr userDrawn="1"/>
          </p:nvSpPr>
          <p:spPr>
            <a:xfrm>
              <a:off x="126124" y="6363184"/>
              <a:ext cx="8680743" cy="501652"/>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grpSp>
          <p:nvGrpSpPr>
            <p:cNvPr id="1031" name="Group 9"/>
            <p:cNvGrpSpPr>
              <a:grpSpLocks/>
            </p:cNvGrpSpPr>
            <p:nvPr/>
          </p:nvGrpSpPr>
          <p:grpSpPr bwMode="auto">
            <a:xfrm>
              <a:off x="8817821" y="6360379"/>
              <a:ext cx="400295" cy="501650"/>
              <a:chOff x="-682839" y="6360379"/>
              <a:chExt cx="8484472" cy="501650"/>
            </a:xfrm>
          </p:grpSpPr>
          <p:sp>
            <p:nvSpPr>
              <p:cNvPr id="11" name="Rectangle 10"/>
              <p:cNvSpPr/>
              <p:nvPr/>
            </p:nvSpPr>
            <p:spPr>
              <a:xfrm>
                <a:off x="6321173" y="6360379"/>
                <a:ext cx="1480460" cy="50165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4572123" y="6360379"/>
                <a:ext cx="1480439" cy="50165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2789407" y="6360379"/>
                <a:ext cx="1514105" cy="50165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1040335" y="6360379"/>
                <a:ext cx="1480460" cy="50165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682839" y="6360379"/>
                <a:ext cx="1480439" cy="50165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grpSp>
      </p:gr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697" r:id="rId19"/>
  </p:sldLayoutIdLst>
  <p:hf hdr="0" ftr="0" dt="0"/>
  <p:txStyles>
    <p:titleStyle>
      <a:lvl1pPr algn="l" defTabSz="457200" rtl="0" eaLnBrk="1" fontAlgn="base" hangingPunct="1">
        <a:spcBef>
          <a:spcPct val="0"/>
        </a:spcBef>
        <a:spcAft>
          <a:spcPct val="0"/>
        </a:spcAft>
        <a:defRPr sz="3600" kern="1200">
          <a:solidFill>
            <a:schemeClr val="tx1"/>
          </a:solidFill>
          <a:latin typeface="+mj-lt"/>
          <a:ea typeface="ＭＳ Ｐゴシック" charset="0"/>
          <a:cs typeface="ＭＳ Ｐゴシック" charset="0"/>
        </a:defRPr>
      </a:lvl1pPr>
      <a:lvl2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9pPr>
    </p:titleStyle>
    <p:bodyStyle>
      <a:lvl1pPr algn="l" defTabSz="457200" rtl="0" eaLnBrk="1" fontAlgn="base" hangingPunct="1">
        <a:spcBef>
          <a:spcPct val="20000"/>
        </a:spcBef>
        <a:spcAft>
          <a:spcPct val="0"/>
        </a:spcAft>
        <a:defRPr sz="25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9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6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6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6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6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6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00"/>
              </a:spcBef>
              <a:spcAft>
                <a:spcPts val="0"/>
              </a:spcAft>
              <a:buSzPts val="1400"/>
              <a:buNone/>
              <a:defRPr sz="2500" b="0" i="0" u="none" strike="noStrike" cap="none">
                <a:solidFill>
                  <a:schemeClr val="dk1"/>
                </a:solidFill>
                <a:latin typeface="Times New Roman"/>
                <a:ea typeface="Times New Roman"/>
                <a:cs typeface="Times New Roman"/>
                <a:sym typeface="Times New Roman"/>
              </a:defRPr>
            </a:lvl1pPr>
            <a:lvl2pPr marL="914400" marR="0" lvl="1" indent="-368300" algn="l" rtl="0">
              <a:spcBef>
                <a:spcPts val="440"/>
              </a:spcBef>
              <a:spcAft>
                <a:spcPts val="0"/>
              </a:spcAft>
              <a:buClr>
                <a:schemeClr val="dk1"/>
              </a:buClr>
              <a:buSzPts val="2200"/>
              <a:buFont typeface="Arial"/>
              <a:buChar char="–"/>
              <a:defRPr sz="2200" b="0" i="0" u="none" strike="noStrike" cap="none">
                <a:solidFill>
                  <a:schemeClr val="dk1"/>
                </a:solidFill>
                <a:latin typeface="Times New Roman"/>
                <a:ea typeface="Times New Roman"/>
                <a:cs typeface="Times New Roman"/>
                <a:sym typeface="Times New Roman"/>
              </a:defRPr>
            </a:lvl2pPr>
            <a:lvl3pPr marL="1371600" marR="0" lvl="2" indent="-349250" algn="l" rtl="0">
              <a:spcBef>
                <a:spcPts val="380"/>
              </a:spcBef>
              <a:spcAft>
                <a:spcPts val="0"/>
              </a:spcAft>
              <a:buClr>
                <a:schemeClr val="dk1"/>
              </a:buClr>
              <a:buSzPts val="1900"/>
              <a:buFont typeface="Arial"/>
              <a:buChar char="•"/>
              <a:defRPr sz="1900" b="0" i="0" u="none" strike="noStrike" cap="none">
                <a:solidFill>
                  <a:schemeClr val="dk1"/>
                </a:solidFill>
                <a:latin typeface="Times New Roman"/>
                <a:ea typeface="Times New Roman"/>
                <a:cs typeface="Times New Roman"/>
                <a:sym typeface="Times New Roman"/>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grpSp>
        <p:nvGrpSpPr>
          <p:cNvPr id="12" name="Google Shape;12;p1"/>
          <p:cNvGrpSpPr/>
          <p:nvPr/>
        </p:nvGrpSpPr>
        <p:grpSpPr>
          <a:xfrm>
            <a:off x="1" y="6450778"/>
            <a:ext cx="12203936" cy="415057"/>
            <a:chOff x="126124" y="6360379"/>
            <a:chExt cx="9091992" cy="504457"/>
          </a:xfrm>
        </p:grpSpPr>
        <p:sp>
          <p:nvSpPr>
            <p:cNvPr id="13" name="Google Shape;13;p1"/>
            <p:cNvSpPr/>
            <p:nvPr/>
          </p:nvSpPr>
          <p:spPr>
            <a:xfrm>
              <a:off x="126124" y="6363184"/>
              <a:ext cx="8680743" cy="50165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Times New Roman"/>
                <a:ea typeface="Times New Roman"/>
                <a:cs typeface="Times New Roman"/>
                <a:sym typeface="Times New Roman"/>
              </a:endParaRPr>
            </a:p>
          </p:txBody>
        </p:sp>
        <p:grpSp>
          <p:nvGrpSpPr>
            <p:cNvPr id="14" name="Google Shape;14;p1"/>
            <p:cNvGrpSpPr/>
            <p:nvPr/>
          </p:nvGrpSpPr>
          <p:grpSpPr>
            <a:xfrm>
              <a:off x="8817821" y="6360379"/>
              <a:ext cx="400295" cy="501650"/>
              <a:chOff x="-682839" y="6360379"/>
              <a:chExt cx="8484472" cy="501650"/>
            </a:xfrm>
          </p:grpSpPr>
          <p:sp>
            <p:nvSpPr>
              <p:cNvPr id="15" name="Google Shape;15;p1"/>
              <p:cNvSpPr/>
              <p:nvPr/>
            </p:nvSpPr>
            <p:spPr>
              <a:xfrm>
                <a:off x="6321173" y="6360379"/>
                <a:ext cx="1480460" cy="50165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Times New Roman"/>
                  <a:ea typeface="Times New Roman"/>
                  <a:cs typeface="Times New Roman"/>
                  <a:sym typeface="Times New Roman"/>
                </a:endParaRPr>
              </a:p>
            </p:txBody>
          </p:sp>
          <p:sp>
            <p:nvSpPr>
              <p:cNvPr id="16" name="Google Shape;16;p1"/>
              <p:cNvSpPr/>
              <p:nvPr/>
            </p:nvSpPr>
            <p:spPr>
              <a:xfrm>
                <a:off x="4572123" y="6360379"/>
                <a:ext cx="1480439" cy="50165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Times New Roman"/>
                  <a:ea typeface="Times New Roman"/>
                  <a:cs typeface="Times New Roman"/>
                  <a:sym typeface="Times New Roman"/>
                </a:endParaRPr>
              </a:p>
            </p:txBody>
          </p:sp>
          <p:sp>
            <p:nvSpPr>
              <p:cNvPr id="17" name="Google Shape;17;p1"/>
              <p:cNvSpPr/>
              <p:nvPr/>
            </p:nvSpPr>
            <p:spPr>
              <a:xfrm>
                <a:off x="2789407" y="6360379"/>
                <a:ext cx="1514105" cy="50165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Times New Roman"/>
                  <a:ea typeface="Times New Roman"/>
                  <a:cs typeface="Times New Roman"/>
                  <a:sym typeface="Times New Roman"/>
                </a:endParaRPr>
              </a:p>
            </p:txBody>
          </p:sp>
          <p:sp>
            <p:nvSpPr>
              <p:cNvPr id="18" name="Google Shape;18;p1"/>
              <p:cNvSpPr/>
              <p:nvPr/>
            </p:nvSpPr>
            <p:spPr>
              <a:xfrm>
                <a:off x="1040335" y="6360379"/>
                <a:ext cx="1480460" cy="50165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Times New Roman"/>
                  <a:ea typeface="Times New Roman"/>
                  <a:cs typeface="Times New Roman"/>
                  <a:sym typeface="Times New Roman"/>
                </a:endParaRPr>
              </a:p>
            </p:txBody>
          </p:sp>
          <p:sp>
            <p:nvSpPr>
              <p:cNvPr id="19" name="Google Shape;19;p1"/>
              <p:cNvSpPr/>
              <p:nvPr/>
            </p:nvSpPr>
            <p:spPr>
              <a:xfrm>
                <a:off x="-682839" y="6360379"/>
                <a:ext cx="1480439" cy="50165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Times New Roman"/>
                  <a:ea typeface="Times New Roman"/>
                  <a:cs typeface="Times New Roman"/>
                  <a:sym typeface="Times New Roman"/>
                </a:endParaRPr>
              </a:p>
            </p:txBody>
          </p:sp>
        </p:grpSp>
      </p:grpSp>
    </p:spTree>
  </p:cSld>
  <p:clrMap bg1="lt1" tx1="dk1" bg2="dk2" tx2="lt2" accent1="accent1" accent2="accent2" accent3="accent3" accent4="accent4" accent5="accent5" accent6="accent6" hlink="hlink" folHlink="folHlink"/>
  <p:sldLayoutIdLst>
    <p:sldLayoutId id="2147483649" r:id="rId1"/>
    <p:sldLayoutId id="2147483716" r:id="rId2"/>
    <p:sldLayoutId id="2147483730" r:id="rId3"/>
    <p:sldLayoutId id="2147483731" r:id="rId4"/>
    <p:sldLayoutId id="214748373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71924" y="6238816"/>
            <a:ext cx="2753747"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09B482E8-6E0E-1B4F-B1FD-C69DB9E858D9}" type="datetimeFigureOut">
              <a:rPr lang="en-US" smtClean="0"/>
              <a:pPr/>
              <a:t>11/16/2023</a:t>
            </a:fld>
            <a:endParaRPr lang="en-US" dirty="0"/>
          </a:p>
        </p:txBody>
      </p:sp>
      <p:sp>
        <p:nvSpPr>
          <p:cNvPr id="5" name="Footer Placeholder 4"/>
          <p:cNvSpPr>
            <a:spLocks noGrp="1"/>
          </p:cNvSpPr>
          <p:nvPr>
            <p:ph type="ftr" sz="quarter" idx="3"/>
          </p:nvPr>
        </p:nvSpPr>
        <p:spPr>
          <a:xfrm>
            <a:off x="1469652" y="6236208"/>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986816" y="6217920"/>
            <a:ext cx="48768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456677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hf sldNum="0" hdr="0" ftr="0" dt="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hyperlink" Target="https://www.publicdomainpictures.net/en/view-image.php?image=373602&amp;picture=together-we-are-strong-20110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hyperlink" Target="https://www.carli.illinois.edu/give"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hyperlink" Target="https://www.carli.illinois.edu/membership/carli-scholarship-apply" TargetMode="External"/><Relationship Id="rId4" Type="http://schemas.openxmlformats.org/officeDocument/2006/relationships/hyperlink" Target="http://www.pngall.com/congratulation-p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hyperlink" Target="https://www.carli.illinois.edu/about/priorities" TargetMode="External"/><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20.JPG"/><Relationship Id="rId4" Type="http://schemas.openxmlformats.org/officeDocument/2006/relationships/hyperlink" Target="https://www.carli.illinois.edu/products-services/prof-devel/carli-count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hyperlink" Target="https://imlsgrant.web.illinois.edu/" TargetMode="External"/><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hyperlink" Target="https://www.publicdomainpictures.net/view-image.php?image=354211&amp;picture=text-rezervat-timbru-alb-pe-verde" TargetMode="External"/><Relationship Id="rId2" Type="http://schemas.openxmlformats.org/officeDocument/2006/relationships/image" Target="../media/image33.jp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https://skins.webservices.illinois.edu/files/65150/wizard_header.png?iIndex=1016T092522"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hyperlink" Target="https://collections.carli.illinois.edu/"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carli.illinois.edu/products-services/contentdm/dpla" TargetMode="External"/><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idhh.dp.la/"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s://guides.library.illinois.edu/idhh/pss" TargetMode="External"/><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hyperlink" Target="https://omeka-s.library.illinois.edu/s/idhh/page/welcome" TargetMode="External"/><Relationship Id="rId5" Type="http://schemas.openxmlformats.org/officeDocument/2006/relationships/hyperlink" Target="https://www.library.illinois.edu/idhh-highlights/" TargetMode="External"/><Relationship Id="rId4" Type="http://schemas.openxmlformats.org/officeDocument/2006/relationships/hyperlink" Target="https://idhh.dp.la/"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carli.illinois.edu/professional-development-alliance" TargetMode="External"/><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39.png"/><Relationship Id="rId4" Type="http://schemas.openxmlformats.org/officeDocument/2006/relationships/hyperlink" Target="mailto:support@carli.illinois.edu"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carli.illinois.edu/professional-development-alliance" TargetMode="External"/><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hyperlink" Target="https://www.carli.illinois.edu/nc-live-website-service-webinar-0"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hyperlink" Target="https://www.carli.illinois.edu/products-services/collections-management/carli-ebook-program" TargetMode="External"/><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hyperlink" Target="https://www.carli.illinois.edu/products-services/collections-management/shared-serials-storage" TargetMode="Externa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s://www.surveymonkey.com/r/CARLI_CMC" TargetMode="External"/><Relationship Id="rId2" Type="http://schemas.openxmlformats.org/officeDocument/2006/relationships/hyperlink" Target="https://www.carli.illinois.edu/special-cataloging-services-cataloging-maintenance-center" TargetMode="Externa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hyperlink" Target="https://www.carli.illinois.edu/products-services/collections-management/open-ed-resource-overview" TargetMode="External"/><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hyperlink" Target="https://www.carli.illinois.edu/products-services/oer-common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carli.illinois.edu/illinois-course-materials-survey-student-perspective" TargetMode="External"/><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20.xml"/><Relationship Id="rId5" Type="http://schemas.openxmlformats.org/officeDocument/2006/relationships/image" Target="../media/image47.emf"/><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notesSlide" Target="../notesSlides/notesSlide4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3" Type="http://schemas.openxmlformats.org/officeDocument/2006/relationships/hyperlink" Target="https://www.carli.illinois.edu/broadbandforlibraries" TargetMode="External"/><Relationship Id="rId2" Type="http://schemas.openxmlformats.org/officeDocument/2006/relationships/hyperlink" Target="https://www.carli.illinois.edu/sites/files/carlidocs/CARLI2023StrategicPlanActions.pdf" TargetMode="Externa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3" Type="http://schemas.openxmlformats.org/officeDocument/2006/relationships/hyperlink" Target="https://www.surveymonkey.com/r/CARLI_Ann_Mtg2023" TargetMode="External"/><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hyperlink" Target="https://pxhere.com/en/photo/965064" TargetMode="External"/><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ilga.gov/legislation/103/SB/PDF/10300SB0250eng.pdf" TargetMode="Externa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8" Type="http://schemas.openxmlformats.org/officeDocument/2006/relationships/hyperlink" Target="https://www.carli.illinois.edu/calendar" TargetMode="External"/><Relationship Id="rId3" Type="http://schemas.openxmlformats.org/officeDocument/2006/relationships/hyperlink" Target="https://www.carli.illinois.edu/email-lists" TargetMode="External"/><Relationship Id="rId7" Type="http://schemas.openxmlformats.org/officeDocument/2006/relationships/hyperlink" Target="https://www.carli.illinois.edu/governance/reports" TargetMode="External"/><Relationship Id="rId2" Type="http://schemas.openxmlformats.org/officeDocument/2006/relationships/notesSlide" Target="../notesSlides/notesSlide46.xml"/><Relationship Id="rId1" Type="http://schemas.openxmlformats.org/officeDocument/2006/relationships/slideLayout" Target="../slideLayouts/slideLayout20.xml"/><Relationship Id="rId6" Type="http://schemas.openxmlformats.org/officeDocument/2006/relationships/hyperlink" Target="https://www.carli.illinois.edu/newsletter" TargetMode="External"/><Relationship Id="rId5" Type="http://schemas.openxmlformats.org/officeDocument/2006/relationships/hyperlink" Target="mailto:support@carli.illinois.edu" TargetMode="External"/><Relationship Id="rId4" Type="http://schemas.openxmlformats.org/officeDocument/2006/relationships/hyperlink" Target="https://www.carli.illinois.edu/"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Annual meeting</a:t>
            </a:r>
            <a:br>
              <a:rPr lang="en-US" dirty="0"/>
            </a:br>
            <a:r>
              <a:rPr lang="en-US" dirty="0"/>
              <a:t>November 16, 2023</a:t>
            </a:r>
          </a:p>
        </p:txBody>
      </p:sp>
    </p:spTree>
    <p:extLst>
      <p:ext uri="{BB962C8B-B14F-4D97-AF65-F5344CB8AC3E}">
        <p14:creationId xmlns:p14="http://schemas.microsoft.com/office/powerpoint/2010/main" val="1165214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0289" y="1736592"/>
            <a:ext cx="8264764" cy="3883151"/>
          </a:xfrm>
        </p:spPr>
        <p:txBody>
          <a:bodyPr/>
          <a:lstStyle/>
          <a:p>
            <a:pPr>
              <a:spcBef>
                <a:spcPts val="0"/>
              </a:spcBef>
              <a:spcAft>
                <a:spcPts val="0"/>
              </a:spcAft>
            </a:pPr>
            <a:r>
              <a:rPr lang="en-US" sz="2400" b="1">
                <a:solidFill>
                  <a:srgbClr val="0033A0"/>
                </a:solidFill>
                <a:latin typeface="Times New Roman" panose="02020603050405020304" pitchFamily="18" charset="0"/>
                <a:ea typeface="Times New Roman" panose="02020603050405020304" pitchFamily="18" charset="0"/>
                <a:cs typeface="Times New Roman" panose="02020603050405020304" pitchFamily="18" charset="0"/>
              </a:rPr>
              <a:t>Welcome to Our New Staff!</a:t>
            </a:r>
            <a:br>
              <a:rPr lang="en-US" sz="1800" b="1">
                <a:solidFill>
                  <a:srgbClr val="0033A0"/>
                </a:solidFill>
                <a:latin typeface="Times New Roman" panose="02020603050405020304" pitchFamily="18" charset="0"/>
                <a:ea typeface="Times New Roman" panose="02020603050405020304" pitchFamily="18" charset="0"/>
                <a:cs typeface="Times New Roman" panose="02020603050405020304" pitchFamily="18" charset="0"/>
              </a:rPr>
            </a:br>
            <a:endParaRPr lang="en-US" sz="1800" b="1">
              <a:solidFill>
                <a:srgbClr val="0033A0"/>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spcBef>
                <a:spcPts val="0"/>
              </a:spcBef>
              <a:spcAft>
                <a:spcPts val="0"/>
              </a:spcAft>
              <a:buFont typeface="Arial" panose="020B0604020202020204" pitchFamily="34" charset="0"/>
              <a:buChar char="•"/>
            </a:pPr>
            <a:r>
              <a:rPr lang="en-US" sz="2000">
                <a:latin typeface="Times New Roman" panose="02020603050405020304" pitchFamily="18" charset="0"/>
                <a:ea typeface="Times New Roman" panose="02020603050405020304" pitchFamily="18" charset="0"/>
                <a:cs typeface="Times New Roman" panose="02020603050405020304" pitchFamily="18" charset="0"/>
              </a:rPr>
              <a:t>Amy Enberg-</a:t>
            </a:r>
            <a:r>
              <a:rPr lang="en-US" sz="2000" err="1">
                <a:latin typeface="Times New Roman" panose="02020603050405020304" pitchFamily="18" charset="0"/>
                <a:ea typeface="Times New Roman" panose="02020603050405020304" pitchFamily="18" charset="0"/>
                <a:cs typeface="Times New Roman" panose="02020603050405020304" pitchFamily="18" charset="0"/>
              </a:rPr>
              <a:t>Aravena</a:t>
            </a:r>
            <a:r>
              <a:rPr lang="en-US" sz="2000">
                <a:latin typeface="Times New Roman" panose="02020603050405020304" pitchFamily="18" charset="0"/>
                <a:ea typeface="Times New Roman" panose="02020603050405020304" pitchFamily="18" charset="0"/>
                <a:cs typeface="Times New Roman" panose="02020603050405020304" pitchFamily="18" charset="0"/>
              </a:rPr>
              <a:t>, Graduate Assistant</a:t>
            </a:r>
          </a:p>
          <a:p>
            <a:pPr marL="285750" indent="-285750">
              <a:spcBef>
                <a:spcPts val="0"/>
              </a:spcBef>
              <a:spcAft>
                <a:spcPts val="0"/>
              </a:spcAft>
              <a:buFont typeface="Arial" panose="020B0604020202020204" pitchFamily="34" charset="0"/>
              <a:buChar char="•"/>
            </a:pPr>
            <a:r>
              <a:rPr lang="en-US" sz="2000">
                <a:latin typeface="Times New Roman" panose="02020603050405020304" pitchFamily="18" charset="0"/>
                <a:ea typeface="Times New Roman" panose="02020603050405020304" pitchFamily="18" charset="0"/>
                <a:cs typeface="Times New Roman" panose="02020603050405020304" pitchFamily="18" charset="0"/>
              </a:rPr>
              <a:t>Sara Mercurio, Graduate Assistant</a:t>
            </a:r>
          </a:p>
          <a:p>
            <a:pPr marL="285750" indent="-285750">
              <a:spcBef>
                <a:spcPts val="0"/>
              </a:spcBef>
              <a:spcAft>
                <a:spcPts val="0"/>
              </a:spcAft>
              <a:buFont typeface="Arial" panose="020B0604020202020204" pitchFamily="34" charset="0"/>
              <a:buChar char="•"/>
            </a:pPr>
            <a:r>
              <a:rPr lang="en-US" sz="2000">
                <a:latin typeface="Times New Roman" panose="02020603050405020304" pitchFamily="18" charset="0"/>
                <a:ea typeface="Times New Roman" panose="02020603050405020304" pitchFamily="18" charset="0"/>
                <a:cs typeface="Times New Roman" panose="02020603050405020304" pitchFamily="18" charset="0"/>
              </a:rPr>
              <a:t>Megan Pearson, Visiting Library Services Coordinator</a:t>
            </a:r>
          </a:p>
          <a:p>
            <a:pPr marL="285750" indent="-285750">
              <a:spcBef>
                <a:spcPts val="0"/>
              </a:spcBef>
              <a:spcAft>
                <a:spcPts val="0"/>
              </a:spcAft>
              <a:buFont typeface="Arial" panose="020B0604020202020204" pitchFamily="34" charset="0"/>
              <a:buChar char="•"/>
            </a:pPr>
            <a:r>
              <a:rPr lang="en-US" sz="2000">
                <a:latin typeface="Times New Roman" panose="02020603050405020304" pitchFamily="18" charset="0"/>
                <a:ea typeface="Times New Roman" panose="02020603050405020304" pitchFamily="18" charset="0"/>
                <a:cs typeface="Times New Roman" panose="02020603050405020304" pitchFamily="18" charset="0"/>
              </a:rPr>
              <a:t>Annie Serrano, Senior Library Application Coordinator</a:t>
            </a:r>
          </a:p>
          <a:p>
            <a:pPr marL="900113" lvl="1" indent="-342900">
              <a:spcBef>
                <a:spcPts val="0"/>
              </a:spcBef>
              <a:spcAft>
                <a:spcPts val="0"/>
              </a:spcAft>
              <a:buFont typeface="Courier New" panose="02070309020205020404" pitchFamily="49" charset="0"/>
              <a:buChar char="o"/>
            </a:pPr>
            <a:endParaRPr lang="en-US" sz="15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p:txBody>
          <a:bodyPr>
            <a:normAutofit/>
          </a:bodyPr>
          <a:lstStyle/>
          <a:p>
            <a:r>
              <a:rPr lang="en-US" sz="1500"/>
              <a:t>Staffing changes</a:t>
            </a:r>
          </a:p>
        </p:txBody>
      </p:sp>
      <p:pic>
        <p:nvPicPr>
          <p:cNvPr id="5" name="Picture 4"/>
          <p:cNvPicPr>
            <a:picLocks noChangeAspect="1"/>
          </p:cNvPicPr>
          <p:nvPr/>
        </p:nvPicPr>
        <p:blipFill>
          <a:blip r:embed="rId3"/>
          <a:stretch>
            <a:fillRect/>
          </a:stretch>
        </p:blipFill>
        <p:spPr>
          <a:xfrm>
            <a:off x="9931335" y="5681966"/>
            <a:ext cx="1779373" cy="548640"/>
          </a:xfrm>
          <a:prstGeom prst="rect">
            <a:avLst/>
          </a:prstGeom>
        </p:spPr>
      </p:pic>
      <p:pic>
        <p:nvPicPr>
          <p:cNvPr id="7" name="Picture 6"/>
          <p:cNvPicPr>
            <a:picLocks noChangeAspect="1"/>
          </p:cNvPicPr>
          <p:nvPr/>
        </p:nvPicPr>
        <p:blipFill>
          <a:blip r:embed="rId4"/>
          <a:stretch>
            <a:fillRect/>
          </a:stretch>
        </p:blipFill>
        <p:spPr>
          <a:xfrm>
            <a:off x="8461663" y="972887"/>
            <a:ext cx="2939344" cy="2939344"/>
          </a:xfrm>
          <a:prstGeom prst="rect">
            <a:avLst/>
          </a:prstGeom>
        </p:spPr>
      </p:pic>
    </p:spTree>
    <p:extLst>
      <p:ext uri="{BB962C8B-B14F-4D97-AF65-F5344CB8AC3E}">
        <p14:creationId xmlns:p14="http://schemas.microsoft.com/office/powerpoint/2010/main" val="2873850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holding hands&#10;&#10;Description automatically generated">
            <a:extLst>
              <a:ext uri="{FF2B5EF4-FFF2-40B4-BE49-F238E27FC236}">
                <a16:creationId xmlns:a16="http://schemas.microsoft.com/office/drawing/2014/main" id="{5675004C-D214-9D2F-AAC6-F88E9C76C62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 y="0"/>
            <a:ext cx="6379513" cy="3349244"/>
          </a:xfrm>
          <a:prstGeom prst="rect">
            <a:avLst/>
          </a:prstGeom>
        </p:spPr>
      </p:pic>
      <p:sp>
        <p:nvSpPr>
          <p:cNvPr id="3" name="Title 2"/>
          <p:cNvSpPr>
            <a:spLocks noGrp="1"/>
          </p:cNvSpPr>
          <p:nvPr>
            <p:ph type="ctrTitle"/>
          </p:nvPr>
        </p:nvSpPr>
        <p:spPr>
          <a:xfrm>
            <a:off x="6581542" y="349638"/>
            <a:ext cx="5289673" cy="800046"/>
          </a:xfrm>
        </p:spPr>
        <p:txBody>
          <a:bodyPr wrap="square" anchor="ctr">
            <a:noAutofit/>
          </a:bodyPr>
          <a:lstStyle/>
          <a:p>
            <a:pPr algn="ctr"/>
            <a:br>
              <a:rPr lang="en-US" sz="2400" dirty="0"/>
            </a:br>
            <a:endParaRPr lang="en-US" sz="2400" dirty="0"/>
          </a:p>
        </p:txBody>
      </p:sp>
      <p:sp>
        <p:nvSpPr>
          <p:cNvPr id="2" name="Content Placeholder 1"/>
          <p:cNvSpPr>
            <a:spLocks noGrp="1"/>
          </p:cNvSpPr>
          <p:nvPr>
            <p:ph sz="quarter" idx="10"/>
          </p:nvPr>
        </p:nvSpPr>
        <p:spPr>
          <a:xfrm>
            <a:off x="6581542" y="2305210"/>
            <a:ext cx="5610457" cy="3988014"/>
          </a:xfrm>
        </p:spPr>
        <p:txBody>
          <a:bodyPr wrap="square" anchor="t">
            <a:normAutofit/>
          </a:bodyPr>
          <a:lstStyle/>
          <a:p>
            <a:r>
              <a:rPr lang="en-US" sz="2400" b="1" dirty="0"/>
              <a:t>Committee and Task Force members</a:t>
            </a:r>
          </a:p>
          <a:p>
            <a:pPr marL="257175" indent="-257175">
              <a:buFont typeface="Arial" panose="020B0604020202020204" pitchFamily="34" charset="0"/>
              <a:buChar char="•"/>
            </a:pPr>
            <a:r>
              <a:rPr lang="en-US" sz="2000" dirty="0"/>
              <a:t>Are dedicated and and knowledgeable</a:t>
            </a:r>
          </a:p>
          <a:p>
            <a:pPr marL="257175" indent="-257175">
              <a:buFont typeface="Arial" panose="020B0604020202020204" pitchFamily="34" charset="0"/>
              <a:buChar char="•"/>
            </a:pPr>
            <a:r>
              <a:rPr lang="en-US" sz="2000" dirty="0"/>
              <a:t>Work on spectrum of projects/services</a:t>
            </a:r>
          </a:p>
          <a:p>
            <a:pPr marL="257175" indent="-257175">
              <a:buFont typeface="Arial" panose="020B0604020202020204" pitchFamily="34" charset="0"/>
              <a:buChar char="•"/>
            </a:pPr>
            <a:r>
              <a:rPr lang="en-US" sz="2000" dirty="0"/>
              <a:t>Represent diverse institutions </a:t>
            </a:r>
          </a:p>
          <a:p>
            <a:pPr marL="257175" indent="-257175">
              <a:buFont typeface="Arial" panose="020B0604020202020204" pitchFamily="34" charset="0"/>
              <a:buChar char="•"/>
            </a:pPr>
            <a:r>
              <a:rPr lang="en-US" sz="2000" dirty="0"/>
              <a:t>Unite member libraries’ staff</a:t>
            </a:r>
          </a:p>
          <a:p>
            <a:pPr algn="ctr"/>
            <a:br>
              <a:rPr lang="en-US" sz="2000" dirty="0"/>
            </a:br>
            <a:r>
              <a:rPr lang="en-US" sz="3600" dirty="0"/>
              <a:t>Thank you!</a:t>
            </a:r>
          </a:p>
          <a:p>
            <a:endParaRPr lang="en-US" b="1" dirty="0"/>
          </a:p>
          <a:p>
            <a:endParaRPr lang="en-US" dirty="0"/>
          </a:p>
          <a:p>
            <a:endParaRPr lang="en-US" dirty="0"/>
          </a:p>
        </p:txBody>
      </p:sp>
      <p:sp>
        <p:nvSpPr>
          <p:cNvPr id="10" name="Picture Placeholder 4">
            <a:extLst>
              <a:ext uri="{FF2B5EF4-FFF2-40B4-BE49-F238E27FC236}">
                <a16:creationId xmlns:a16="http://schemas.microsoft.com/office/drawing/2014/main" id="{89B3361C-2987-5B08-9776-392EBF6E6633}"/>
              </a:ext>
            </a:extLst>
          </p:cNvPr>
          <p:cNvSpPr>
            <a:spLocks noGrp="1"/>
          </p:cNvSpPr>
          <p:nvPr>
            <p:ph type="pic" sz="quarter" idx="12"/>
          </p:nvPr>
        </p:nvSpPr>
        <p:spPr>
          <a:xfrm>
            <a:off x="1" y="3903490"/>
            <a:ext cx="6231467" cy="2510022"/>
          </a:xfrm>
        </p:spPr>
        <p:txBody>
          <a:bodyPr>
            <a:normAutofit/>
          </a:bodyPr>
          <a:lstStyle/>
          <a:p>
            <a:pPr algn="ctr"/>
            <a:r>
              <a:rPr lang="en-US" sz="2800" b="1"/>
              <a:t>Committees and Task Forces</a:t>
            </a:r>
          </a:p>
          <a:p>
            <a:pPr algn="ctr"/>
            <a:endParaRPr lang="en-US" sz="4000" b="1"/>
          </a:p>
        </p:txBody>
      </p:sp>
    </p:spTree>
    <p:extLst>
      <p:ext uri="{BB962C8B-B14F-4D97-AF65-F5344CB8AC3E}">
        <p14:creationId xmlns:p14="http://schemas.microsoft.com/office/powerpoint/2010/main" val="1630374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1500"/>
              <a:t>CARLI</a:t>
            </a:r>
            <a:r>
              <a:rPr lang="en-US" sz="1500" b="1"/>
              <a:t> </a:t>
            </a:r>
            <a:r>
              <a:rPr lang="en-US" sz="1500"/>
              <a:t>Scholarship</a:t>
            </a:r>
          </a:p>
        </p:txBody>
      </p:sp>
      <p:pic>
        <p:nvPicPr>
          <p:cNvPr id="4" name="Content Placeholder 3"/>
          <p:cNvPicPr>
            <a:picLocks noGrp="1"/>
          </p:cNvPicPr>
          <p:nvPr>
            <p:ph idx="1"/>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2964612" y="1327332"/>
            <a:ext cx="6262778" cy="4114800"/>
          </a:xfrm>
          <a:prstGeom prst="rect">
            <a:avLst/>
          </a:prstGeom>
        </p:spPr>
      </p:pic>
      <p:sp>
        <p:nvSpPr>
          <p:cNvPr id="5" name="Rectangle 4"/>
          <p:cNvSpPr/>
          <p:nvPr/>
        </p:nvSpPr>
        <p:spPr>
          <a:xfrm>
            <a:off x="2964611" y="1915375"/>
            <a:ext cx="6262778" cy="3312445"/>
          </a:xfrm>
          <a:prstGeom prst="rect">
            <a:avLst/>
          </a:prstGeom>
        </p:spPr>
        <p:txBody>
          <a:bodyPr wrap="square">
            <a:spAutoFit/>
          </a:bodyPr>
          <a:lstStyle/>
          <a:p>
            <a:pPr algn="ctr">
              <a:spcBef>
                <a:spcPts val="0"/>
              </a:spcBef>
              <a:spcAft>
                <a:spcPts val="0"/>
              </a:spcAft>
            </a:pPr>
            <a:r>
              <a:rPr lang="en-US" sz="2400" b="1" dirty="0">
                <a:latin typeface="Cambria" panose="02040503050406030204" pitchFamily="18" charset="0"/>
                <a:ea typeface="MS Mincho"/>
                <a:cs typeface="Times New Roman" panose="02020603050405020304" pitchFamily="18" charset="0"/>
              </a:rPr>
              <a:t>CARLI Grows. . .</a:t>
            </a:r>
            <a:endParaRPr lang="en-US" sz="1500" dirty="0">
              <a:latin typeface="Cambria" panose="02040503050406030204" pitchFamily="18" charset="0"/>
              <a:ea typeface="MS Mincho"/>
              <a:cs typeface="Times New Roman" panose="02020603050405020304" pitchFamily="18" charset="0"/>
            </a:endParaRPr>
          </a:p>
          <a:p>
            <a:pPr marL="171450" algn="ctr">
              <a:spcBef>
                <a:spcPts val="0"/>
              </a:spcBef>
              <a:spcAft>
                <a:spcPts val="0"/>
              </a:spcAft>
            </a:pPr>
            <a:r>
              <a:rPr lang="en-US" sz="2400" b="1" i="1" dirty="0">
                <a:latin typeface="Cambria" panose="02040503050406030204" pitchFamily="18" charset="0"/>
                <a:ea typeface="Times New Roman" panose="02020603050405020304" pitchFamily="18" charset="0"/>
                <a:cs typeface="Times New Roman" panose="02020603050405020304" pitchFamily="18" charset="0"/>
              </a:rPr>
              <a:t>Teaching</a:t>
            </a:r>
            <a:endParaRPr lang="en-US" sz="1500" dirty="0">
              <a:latin typeface="Cambria" panose="02040503050406030204" pitchFamily="18" charset="0"/>
              <a:ea typeface="MS Mincho"/>
              <a:cs typeface="Times New Roman" panose="02020603050405020304" pitchFamily="18" charset="0"/>
            </a:endParaRPr>
          </a:p>
          <a:p>
            <a:pPr marL="171450" algn="ctr">
              <a:spcBef>
                <a:spcPts val="0"/>
              </a:spcBef>
              <a:spcAft>
                <a:spcPts val="0"/>
              </a:spcAft>
            </a:pPr>
            <a:r>
              <a:rPr lang="en-US" sz="2400" b="1" i="1" dirty="0">
                <a:latin typeface="Cambria" panose="02040503050406030204" pitchFamily="18" charset="0"/>
                <a:ea typeface="Times New Roman" panose="02020603050405020304" pitchFamily="18" charset="0"/>
                <a:cs typeface="Times New Roman" panose="02020603050405020304" pitchFamily="18" charset="0"/>
              </a:rPr>
              <a:t>Learning</a:t>
            </a:r>
            <a:endParaRPr lang="en-US" sz="1500" dirty="0">
              <a:latin typeface="Cambria" panose="02040503050406030204" pitchFamily="18" charset="0"/>
              <a:ea typeface="MS Mincho"/>
              <a:cs typeface="Times New Roman" panose="02020603050405020304" pitchFamily="18" charset="0"/>
            </a:endParaRPr>
          </a:p>
          <a:p>
            <a:pPr marL="171450" algn="ctr">
              <a:spcBef>
                <a:spcPts val="0"/>
              </a:spcBef>
              <a:spcAft>
                <a:spcPts val="0"/>
              </a:spcAft>
            </a:pPr>
            <a:r>
              <a:rPr lang="en-US" sz="2400" b="1" i="1" dirty="0">
                <a:latin typeface="Cambria" panose="02040503050406030204" pitchFamily="18" charset="0"/>
                <a:ea typeface="Times New Roman" panose="02020603050405020304" pitchFamily="18" charset="0"/>
                <a:cs typeface="Times New Roman" panose="02020603050405020304" pitchFamily="18" charset="0"/>
              </a:rPr>
              <a:t>Innovation</a:t>
            </a:r>
            <a:endParaRPr lang="en-US" sz="1500" dirty="0">
              <a:latin typeface="Cambria" panose="02040503050406030204" pitchFamily="18" charset="0"/>
              <a:ea typeface="MS Mincho"/>
              <a:cs typeface="Times New Roman" panose="02020603050405020304" pitchFamily="18" charset="0"/>
            </a:endParaRPr>
          </a:p>
          <a:p>
            <a:pPr marL="171450" algn="ctr">
              <a:spcBef>
                <a:spcPts val="0"/>
              </a:spcBef>
              <a:spcAft>
                <a:spcPts val="0"/>
              </a:spcAft>
            </a:pPr>
            <a:r>
              <a:rPr lang="en-US" sz="2400" b="1" i="1" dirty="0">
                <a:latin typeface="Cambria" panose="02040503050406030204" pitchFamily="18" charset="0"/>
                <a:ea typeface="Times New Roman" panose="02020603050405020304" pitchFamily="18" charset="0"/>
                <a:cs typeface="Times New Roman" panose="02020603050405020304" pitchFamily="18" charset="0"/>
              </a:rPr>
              <a:t>Research</a:t>
            </a:r>
            <a:endParaRPr lang="en-US" sz="1500" dirty="0">
              <a:latin typeface="Cambria" panose="02040503050406030204" pitchFamily="18" charset="0"/>
              <a:ea typeface="MS Mincho"/>
              <a:cs typeface="Times New Roman" panose="02020603050405020304" pitchFamily="18" charset="0"/>
            </a:endParaRPr>
          </a:p>
          <a:p>
            <a:pPr marL="171450" algn="ctr">
              <a:spcBef>
                <a:spcPts val="0"/>
              </a:spcBef>
              <a:spcAft>
                <a:spcPts val="0"/>
              </a:spcAft>
            </a:pPr>
            <a:r>
              <a:rPr lang="en-US" sz="2400" b="1" i="1" dirty="0">
                <a:latin typeface="Cambria" panose="02040503050406030204" pitchFamily="18" charset="0"/>
                <a:ea typeface="Times New Roman" panose="02020603050405020304" pitchFamily="18" charset="0"/>
                <a:cs typeface="Times New Roman" panose="02020603050405020304" pitchFamily="18" charset="0"/>
              </a:rPr>
              <a:t>Scholarship</a:t>
            </a:r>
            <a:endParaRPr lang="en-US" sz="1500" dirty="0">
              <a:latin typeface="Cambria" panose="02040503050406030204" pitchFamily="18" charset="0"/>
              <a:ea typeface="MS Mincho"/>
              <a:cs typeface="Times New Roman" panose="02020603050405020304" pitchFamily="18" charset="0"/>
            </a:endParaRPr>
          </a:p>
          <a:p>
            <a:pPr marL="171450" algn="ctr">
              <a:spcBef>
                <a:spcPts val="0"/>
              </a:spcBef>
              <a:spcAft>
                <a:spcPts val="0"/>
              </a:spcAft>
            </a:pPr>
            <a:r>
              <a:rPr lang="en-US" b="1" dirty="0">
                <a:latin typeface="Cambria" panose="02040503050406030204" pitchFamily="18" charset="0"/>
                <a:ea typeface="Times New Roman" panose="02020603050405020304" pitchFamily="18" charset="0"/>
                <a:cs typeface="Times New Roman" panose="02020603050405020304" pitchFamily="18" charset="0"/>
              </a:rPr>
              <a:t> </a:t>
            </a:r>
            <a:endParaRPr lang="en-US" sz="1500" dirty="0">
              <a:latin typeface="Cambria" panose="02040503050406030204" pitchFamily="18" charset="0"/>
              <a:ea typeface="MS Mincho"/>
              <a:cs typeface="Times New Roman" panose="02020603050405020304" pitchFamily="18" charset="0"/>
            </a:endParaRPr>
          </a:p>
          <a:p>
            <a:pPr algn="ctr">
              <a:spcBef>
                <a:spcPts val="0"/>
              </a:spcBef>
              <a:spcAft>
                <a:spcPts val="0"/>
              </a:spcAft>
            </a:pPr>
            <a:r>
              <a:rPr lang="en-US" sz="2400" b="1" dirty="0">
                <a:latin typeface="Cambria" panose="02040503050406030204" pitchFamily="18" charset="0"/>
                <a:ea typeface="Times New Roman" panose="02020603050405020304" pitchFamily="18" charset="0"/>
                <a:cs typeface="Times New Roman" panose="02020603050405020304" pitchFamily="18" charset="0"/>
              </a:rPr>
              <a:t>CARLI Grows the Profession</a:t>
            </a:r>
            <a:endParaRPr lang="en-US" sz="1500" dirty="0">
              <a:latin typeface="Cambria" panose="02040503050406030204" pitchFamily="18" charset="0"/>
              <a:ea typeface="MS Mincho"/>
              <a:cs typeface="Times New Roman" panose="02020603050405020304" pitchFamily="18" charset="0"/>
            </a:endParaRPr>
          </a:p>
          <a:p>
            <a:pPr>
              <a:spcBef>
                <a:spcPts val="0"/>
              </a:spcBef>
              <a:spcAft>
                <a:spcPts val="0"/>
              </a:spcAft>
            </a:pPr>
            <a:r>
              <a:rPr lang="en-US" sz="825" dirty="0">
                <a:latin typeface="Times New Roman" panose="02020603050405020304" pitchFamily="18" charset="0"/>
                <a:ea typeface="MS Mincho"/>
                <a:cs typeface="Times New Roman" panose="02020603050405020304" pitchFamily="18" charset="0"/>
              </a:rPr>
              <a:t> </a:t>
            </a:r>
            <a:endParaRPr lang="en-US" sz="1500" dirty="0">
              <a:latin typeface="Cambria" panose="02040503050406030204" pitchFamily="18" charset="0"/>
              <a:ea typeface="MS Mincho"/>
              <a:cs typeface="Times New Roman" panose="02020603050405020304" pitchFamily="18" charset="0"/>
            </a:endParaRPr>
          </a:p>
          <a:p>
            <a:pPr algn="ctr">
              <a:spcBef>
                <a:spcPts val="0"/>
              </a:spcBef>
              <a:spcAft>
                <a:spcPts val="0"/>
              </a:spcAft>
            </a:pPr>
            <a:r>
              <a:rPr lang="en-US" sz="1500" i="1" dirty="0">
                <a:latin typeface="Times New Roman" panose="02020603050405020304" pitchFamily="18" charset="0"/>
                <a:ea typeface="MS Mincho"/>
                <a:cs typeface="Times New Roman" panose="02020603050405020304" pitchFamily="18" charset="0"/>
              </a:rPr>
              <a:t>Celebrating library resource sharing since 1980</a:t>
            </a:r>
            <a:endParaRPr lang="en-US" sz="1500" dirty="0">
              <a:latin typeface="Cambria" panose="02040503050406030204" pitchFamily="18" charset="0"/>
              <a:ea typeface="MS Mincho"/>
              <a:cs typeface="Times New Roman" panose="02020603050405020304" pitchFamily="18" charset="0"/>
            </a:endParaRPr>
          </a:p>
        </p:txBody>
      </p:sp>
    </p:spTree>
    <p:extLst>
      <p:ext uri="{BB962C8B-B14F-4D97-AF65-F5344CB8AC3E}">
        <p14:creationId xmlns:p14="http://schemas.microsoft.com/office/powerpoint/2010/main" val="228210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3DCE38-9B67-49B9-A42C-80D90C425E6E}"/>
              </a:ext>
            </a:extLst>
          </p:cNvPr>
          <p:cNvSpPr>
            <a:spLocks noGrp="1"/>
          </p:cNvSpPr>
          <p:nvPr>
            <p:ph idx="1"/>
          </p:nvPr>
        </p:nvSpPr>
        <p:spPr>
          <a:xfrm>
            <a:off x="1144921" y="1358807"/>
            <a:ext cx="8460121" cy="3369059"/>
          </a:xfrm>
        </p:spPr>
        <p:txBody>
          <a:bodyPr/>
          <a:lstStyle/>
          <a:p>
            <a:endParaRPr lang="en-US" dirty="0"/>
          </a:p>
          <a:p>
            <a:r>
              <a:rPr lang="en-US" b="1" dirty="0">
                <a:ea typeface="ＭＳ Ｐゴシック"/>
              </a:rPr>
              <a:t>The CARLI Scholarship:</a:t>
            </a:r>
          </a:p>
          <a:p>
            <a:pPr marL="257175" indent="-257175">
              <a:buFont typeface="Arial" panose="020B0604020202020204" pitchFamily="34" charset="0"/>
              <a:buChar char="•"/>
            </a:pPr>
            <a:r>
              <a:rPr lang="en-US" dirty="0">
                <a:solidFill>
                  <a:srgbClr val="262402"/>
                </a:solidFill>
                <a:ea typeface="ＭＳ Ｐゴシック"/>
              </a:rPr>
              <a:t>P</a:t>
            </a:r>
            <a:r>
              <a:rPr lang="en-US" b="0" i="0" dirty="0">
                <a:solidFill>
                  <a:srgbClr val="262402"/>
                </a:solidFill>
                <a:effectLst/>
                <a:ea typeface="ＭＳ Ｐゴシック"/>
              </a:rPr>
              <a:t>rovides financial assistance to current employees of </a:t>
            </a:r>
            <a:r>
              <a:rPr lang="en-US" b="0" i="0" u="none" strike="noStrike" dirty="0">
                <a:solidFill>
                  <a:srgbClr val="730992"/>
                </a:solidFill>
                <a:effectLst/>
                <a:ea typeface="ＭＳ Ｐゴシック"/>
              </a:rPr>
              <a:t>CARLI Governing Member Libraries</a:t>
            </a:r>
            <a:r>
              <a:rPr lang="en-US" b="0" i="0" dirty="0">
                <a:solidFill>
                  <a:srgbClr val="262402"/>
                </a:solidFill>
                <a:effectLst/>
                <a:ea typeface="ＭＳ Ｐゴシック"/>
              </a:rPr>
              <a:t> </a:t>
            </a:r>
          </a:p>
          <a:p>
            <a:pPr marL="257175" indent="-257175">
              <a:buFont typeface="Arial" panose="020B0604020202020204" pitchFamily="34" charset="0"/>
              <a:buChar char="•"/>
            </a:pPr>
            <a:r>
              <a:rPr lang="en-US" dirty="0">
                <a:solidFill>
                  <a:srgbClr val="262402"/>
                </a:solidFill>
                <a:ea typeface="ＭＳ Ｐゴシック"/>
              </a:rPr>
              <a:t>Employees </a:t>
            </a:r>
            <a:r>
              <a:rPr lang="en-US" b="0" i="0" dirty="0">
                <a:solidFill>
                  <a:srgbClr val="262402"/>
                </a:solidFill>
                <a:effectLst/>
                <a:ea typeface="ＭＳ Ｐゴシック"/>
              </a:rPr>
              <a:t>pursuing graduate studies leading to a Master’s Degree in </a:t>
            </a:r>
            <a:r>
              <a:rPr lang="en-US" b="0" i="0" u="none" strike="noStrike" dirty="0">
                <a:solidFill>
                  <a:srgbClr val="730992"/>
                </a:solidFill>
                <a:effectLst/>
                <a:ea typeface="ＭＳ Ｐゴシック"/>
              </a:rPr>
              <a:t>Library and Information Science at the University </a:t>
            </a:r>
            <a:br>
              <a:rPr lang="en-US" dirty="0">
                <a:ea typeface="ＭＳ Ｐゴシック"/>
              </a:rPr>
            </a:br>
            <a:r>
              <a:rPr lang="en-US" b="0" i="0" u="none" strike="noStrike" dirty="0">
                <a:solidFill>
                  <a:srgbClr val="730992"/>
                </a:solidFill>
                <a:effectLst/>
                <a:ea typeface="ＭＳ Ｐゴシック"/>
              </a:rPr>
              <a:t>of Illinois Urbana-Champaign</a:t>
            </a:r>
          </a:p>
          <a:p>
            <a:pPr marL="257175" indent="-257175">
              <a:buFont typeface="Arial" panose="020B0604020202020204" pitchFamily="34" charset="0"/>
              <a:buChar char="•"/>
            </a:pPr>
            <a:endParaRPr lang="en-US" dirty="0">
              <a:solidFill>
                <a:srgbClr val="730992"/>
              </a:solidFill>
            </a:endParaRPr>
          </a:p>
          <a:p>
            <a:pPr algn="ctr"/>
            <a:r>
              <a:rPr lang="en-US" sz="2400" u="sng" dirty="0">
                <a:ea typeface="ＭＳ Ｐゴシック"/>
                <a:hlinkClick r:id="rId3"/>
              </a:rPr>
              <a:t>https://www.carli.illinois.edu/give</a:t>
            </a:r>
            <a:r>
              <a:rPr lang="en-US" sz="2400" u="sng" dirty="0">
                <a:ea typeface="ＭＳ Ｐゴシック"/>
              </a:rPr>
              <a:t> </a:t>
            </a:r>
            <a:endParaRPr lang="en-US" sz="2400" u="sng" dirty="0"/>
          </a:p>
          <a:p>
            <a:pPr marL="257175" indent="-257175">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03C36DBD-223D-48D2-9E21-A22CB8CBC775}"/>
              </a:ext>
            </a:extLst>
          </p:cNvPr>
          <p:cNvSpPr>
            <a:spLocks noGrp="1"/>
          </p:cNvSpPr>
          <p:nvPr>
            <p:ph type="title"/>
          </p:nvPr>
        </p:nvSpPr>
        <p:spPr/>
        <p:txBody>
          <a:bodyPr>
            <a:normAutofit/>
          </a:bodyPr>
          <a:lstStyle/>
          <a:p>
            <a:r>
              <a:rPr lang="en-US" sz="1500"/>
              <a:t>How you can support the </a:t>
            </a:r>
            <a:r>
              <a:rPr lang="en-US" sz="1500" err="1"/>
              <a:t>carli</a:t>
            </a:r>
            <a:r>
              <a:rPr lang="en-US" sz="1500"/>
              <a:t> scholarship</a:t>
            </a:r>
          </a:p>
        </p:txBody>
      </p:sp>
    </p:spTree>
    <p:extLst>
      <p:ext uri="{BB962C8B-B14F-4D97-AF65-F5344CB8AC3E}">
        <p14:creationId xmlns:p14="http://schemas.microsoft.com/office/powerpoint/2010/main" val="4190805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079930-1545-4996-BDBB-AF11164388FA}"/>
              </a:ext>
            </a:extLst>
          </p:cNvPr>
          <p:cNvSpPr>
            <a:spLocks noGrp="1"/>
          </p:cNvSpPr>
          <p:nvPr>
            <p:ph idx="1"/>
          </p:nvPr>
        </p:nvSpPr>
        <p:spPr>
          <a:xfrm>
            <a:off x="2286000" y="3234690"/>
            <a:ext cx="7543800" cy="1371600"/>
          </a:xfrm>
        </p:spPr>
        <p:txBody>
          <a:bodyPr/>
          <a:lstStyle/>
          <a:p>
            <a:pPr marL="257175" indent="-257175">
              <a:lnSpc>
                <a:spcPct val="107000"/>
              </a:lnSpc>
              <a:spcBef>
                <a:spcPts val="0"/>
              </a:spcBef>
              <a:spcAft>
                <a:spcPts val="0"/>
              </a:spcAft>
              <a:buFont typeface="Symbol" panose="05050102010706020507" pitchFamily="18" charset="2"/>
              <a:buChar char=""/>
            </a:pPr>
            <a:r>
              <a:rPr lang="en-US" sz="2400" dirty="0"/>
              <a:t>Amanda Helm, Abraham Lincoln Presidential Library</a:t>
            </a:r>
          </a:p>
          <a:p>
            <a:pPr marL="257175" indent="-257175">
              <a:lnSpc>
                <a:spcPct val="107000"/>
              </a:lnSpc>
              <a:spcBef>
                <a:spcPts val="0"/>
              </a:spcBef>
              <a:spcAft>
                <a:spcPts val="0"/>
              </a:spcAft>
              <a:buFont typeface="Symbol" panose="05050102010706020507" pitchFamily="18" charset="2"/>
              <a:buChar char=""/>
            </a:pPr>
            <a:r>
              <a:rPr lang="en-US" sz="2400" dirty="0"/>
              <a:t>Kaitlyn Mae </a:t>
            </a:r>
            <a:r>
              <a:rPr lang="en-US" sz="2400" dirty="0" err="1"/>
              <a:t>Weger</a:t>
            </a:r>
            <a:r>
              <a:rPr lang="en-US" sz="2400" dirty="0"/>
              <a:t>, Olney Central College, </a:t>
            </a:r>
            <a:br>
              <a:rPr lang="en-US" sz="2400" dirty="0"/>
            </a:br>
            <a:r>
              <a:rPr lang="en-US" sz="2400" dirty="0"/>
              <a:t>Illinois Eastern Community Colleges</a:t>
            </a:r>
          </a:p>
        </p:txBody>
      </p:sp>
      <p:sp>
        <p:nvSpPr>
          <p:cNvPr id="3" name="Title 2">
            <a:extLst>
              <a:ext uri="{FF2B5EF4-FFF2-40B4-BE49-F238E27FC236}">
                <a16:creationId xmlns:a16="http://schemas.microsoft.com/office/drawing/2014/main" id="{E34F701E-A2DB-4789-8328-C2F8D1C9EDBE}"/>
              </a:ext>
            </a:extLst>
          </p:cNvPr>
          <p:cNvSpPr>
            <a:spLocks noGrp="1"/>
          </p:cNvSpPr>
          <p:nvPr>
            <p:ph type="title"/>
          </p:nvPr>
        </p:nvSpPr>
        <p:spPr/>
        <p:txBody>
          <a:bodyPr>
            <a:normAutofit/>
          </a:bodyPr>
          <a:lstStyle/>
          <a:p>
            <a:r>
              <a:rPr lang="en-US" sz="1500" dirty="0"/>
              <a:t>Two scholarship recipients this year</a:t>
            </a:r>
          </a:p>
        </p:txBody>
      </p:sp>
      <p:pic>
        <p:nvPicPr>
          <p:cNvPr id="6" name="Picture 5" descr="Text&#10;&#10;Description automatically generated">
            <a:extLst>
              <a:ext uri="{FF2B5EF4-FFF2-40B4-BE49-F238E27FC236}">
                <a16:creationId xmlns:a16="http://schemas.microsoft.com/office/drawing/2014/main" id="{A4F7342E-00B2-4C42-8932-BACEFC42E31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353056" y="1369023"/>
            <a:ext cx="6858000" cy="1807698"/>
          </a:xfrm>
          <a:prstGeom prst="rect">
            <a:avLst/>
          </a:prstGeom>
        </p:spPr>
      </p:pic>
      <p:sp>
        <p:nvSpPr>
          <p:cNvPr id="5" name="TextBox 4">
            <a:extLst>
              <a:ext uri="{FF2B5EF4-FFF2-40B4-BE49-F238E27FC236}">
                <a16:creationId xmlns:a16="http://schemas.microsoft.com/office/drawing/2014/main" id="{B61F95C6-4E52-4B25-9AD2-FDBF8A1AA6FC}"/>
              </a:ext>
            </a:extLst>
          </p:cNvPr>
          <p:cNvSpPr txBox="1"/>
          <p:nvPr/>
        </p:nvSpPr>
        <p:spPr>
          <a:xfrm>
            <a:off x="1664208" y="5458380"/>
            <a:ext cx="8417052" cy="400110"/>
          </a:xfrm>
          <a:prstGeom prst="rect">
            <a:avLst/>
          </a:prstGeom>
          <a:noFill/>
        </p:spPr>
        <p:txBody>
          <a:bodyPr wrap="square">
            <a:spAutoFit/>
          </a:bodyPr>
          <a:lstStyle/>
          <a:p>
            <a:pPr algn="ctr"/>
            <a:r>
              <a:rPr lang="en-US" sz="2000" dirty="0">
                <a:hlinkClick r:id="rId5"/>
              </a:rPr>
              <a:t>https://www.carli.illinois.edu/membership/carli-scholarship-apply</a:t>
            </a:r>
            <a:r>
              <a:rPr lang="en-US" sz="2000" dirty="0"/>
              <a:t> </a:t>
            </a:r>
          </a:p>
        </p:txBody>
      </p:sp>
    </p:spTree>
    <p:extLst>
      <p:ext uri="{BB962C8B-B14F-4D97-AF65-F5344CB8AC3E}">
        <p14:creationId xmlns:p14="http://schemas.microsoft.com/office/powerpoint/2010/main" val="1064661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AC5AA8-75AE-8324-E869-E88A90E3508D}"/>
              </a:ext>
            </a:extLst>
          </p:cNvPr>
          <p:cNvSpPr>
            <a:spLocks noGrp="1"/>
          </p:cNvSpPr>
          <p:nvPr>
            <p:ph type="title"/>
          </p:nvPr>
        </p:nvSpPr>
        <p:spPr>
          <a:xfrm>
            <a:off x="5632397" y="155449"/>
            <a:ext cx="7084679" cy="393191"/>
          </a:xfrm>
        </p:spPr>
        <p:txBody>
          <a:bodyPr wrap="square" anchor="b">
            <a:noAutofit/>
          </a:bodyPr>
          <a:lstStyle/>
          <a:p>
            <a:r>
              <a:rPr lang="en-US" sz="2200" dirty="0">
                <a:latin typeface="Times New Roman" panose="02020603050405020304" pitchFamily="18" charset="0"/>
                <a:cs typeface="Times New Roman" panose="02020603050405020304" pitchFamily="18" charset="0"/>
              </a:rPr>
              <a:t>Building Diversity Graduate Assistantship Program</a:t>
            </a:r>
          </a:p>
        </p:txBody>
      </p:sp>
      <p:pic>
        <p:nvPicPr>
          <p:cNvPr id="7" name="Picture 6" descr="A picture containing indoor, bag, accessory, rack">
            <a:extLst>
              <a:ext uri="{FF2B5EF4-FFF2-40B4-BE49-F238E27FC236}">
                <a16:creationId xmlns:a16="http://schemas.microsoft.com/office/drawing/2014/main" id="{D8970272-43E3-4230-D95F-4D0E610B73D4}"/>
              </a:ext>
            </a:extLst>
          </p:cNvPr>
          <p:cNvPicPr>
            <a:picLocks noChangeAspect="1"/>
          </p:cNvPicPr>
          <p:nvPr/>
        </p:nvPicPr>
        <p:blipFill>
          <a:blip r:embed="rId3"/>
          <a:stretch>
            <a:fillRect/>
          </a:stretch>
        </p:blipFill>
        <p:spPr>
          <a:xfrm>
            <a:off x="1383126" y="273053"/>
            <a:ext cx="4134731" cy="5853113"/>
          </a:xfrm>
          <a:prstGeom prst="rect">
            <a:avLst/>
          </a:prstGeom>
          <a:noFill/>
        </p:spPr>
      </p:pic>
      <p:sp>
        <p:nvSpPr>
          <p:cNvPr id="2" name="Content Placeholder 1">
            <a:extLst>
              <a:ext uri="{FF2B5EF4-FFF2-40B4-BE49-F238E27FC236}">
                <a16:creationId xmlns:a16="http://schemas.microsoft.com/office/drawing/2014/main" id="{F769F6B9-9FD9-8A3F-F3D1-B52FD3B096C3}"/>
              </a:ext>
            </a:extLst>
          </p:cNvPr>
          <p:cNvSpPr>
            <a:spLocks noGrp="1"/>
          </p:cNvSpPr>
          <p:nvPr>
            <p:ph type="body" sz="half" idx="2"/>
          </p:nvPr>
        </p:nvSpPr>
        <p:spPr>
          <a:xfrm>
            <a:off x="5632397" y="612648"/>
            <a:ext cx="6559603" cy="5765100"/>
          </a:xfrm>
        </p:spPr>
        <p:txBody>
          <a:bodyPr wrap="square" anchor="t">
            <a:normAutofit fontScale="92500" lnSpcReduction="10000"/>
          </a:bodyPr>
          <a:lstStyle/>
          <a:p>
            <a:r>
              <a:rPr lang="en-US" sz="2400" b="1" dirty="0"/>
              <a:t>Recipients AY 23-24</a:t>
            </a:r>
          </a:p>
          <a:p>
            <a:pPr marL="342900" indent="-342900">
              <a:buFont typeface="Arial" panose="020B0604020202020204" pitchFamily="34" charset="0"/>
              <a:buChar char="•"/>
            </a:pPr>
            <a:r>
              <a:rPr lang="en-US" sz="1900" dirty="0"/>
              <a:t>Elizabeth Ayorinde</a:t>
            </a:r>
          </a:p>
          <a:p>
            <a:pPr marL="342900" indent="-342900">
              <a:buFont typeface="Arial" panose="020B0604020202020204" pitchFamily="34" charset="0"/>
              <a:buChar char="•"/>
            </a:pPr>
            <a:r>
              <a:rPr lang="en-US" sz="1900" dirty="0"/>
              <a:t>Victor Lopez</a:t>
            </a:r>
          </a:p>
          <a:p>
            <a:endParaRPr lang="en-US" sz="1400" b="1" dirty="0"/>
          </a:p>
          <a:p>
            <a:r>
              <a:rPr lang="en-US" sz="2400" b="1" dirty="0"/>
              <a:t>Funded by System Office and CARLI</a:t>
            </a:r>
          </a:p>
          <a:p>
            <a:pPr marL="257175" indent="-257175">
              <a:buFont typeface="Arial" panose="020B0604020202020204" pitchFamily="34" charset="0"/>
              <a:buChar char="•"/>
            </a:pPr>
            <a:r>
              <a:rPr lang="en-US" sz="1900" dirty="0"/>
              <a:t>AY 22-23 and AY 23-24</a:t>
            </a:r>
          </a:p>
          <a:p>
            <a:pPr marL="257175" indent="-257175">
              <a:buFont typeface="Arial" panose="020B0604020202020204" pitchFamily="34" charset="0"/>
              <a:buChar char="•"/>
            </a:pPr>
            <a:r>
              <a:rPr lang="en-US" sz="1900" dirty="0"/>
              <a:t>Two positions; each works 10 hours/week</a:t>
            </a:r>
          </a:p>
          <a:p>
            <a:pPr marL="257175" indent="-257175">
              <a:buFont typeface="Arial" panose="020B0604020202020204" pitchFamily="34" charset="0"/>
              <a:buChar char="•"/>
            </a:pPr>
            <a:r>
              <a:rPr lang="en-US" sz="1900" dirty="0"/>
              <a:t>Pays salary and tuition</a:t>
            </a:r>
          </a:p>
          <a:p>
            <a:endParaRPr lang="en-US" sz="1400" dirty="0"/>
          </a:p>
          <a:p>
            <a:r>
              <a:rPr lang="en-US" sz="2400" b="1" dirty="0"/>
              <a:t>Locations</a:t>
            </a:r>
          </a:p>
          <a:p>
            <a:pPr marL="342900" indent="-342900">
              <a:buFont typeface="Arial" panose="020B0604020202020204" pitchFamily="34" charset="0"/>
              <a:buChar char="•"/>
            </a:pPr>
            <a:r>
              <a:rPr lang="en-US" sz="1900" dirty="0"/>
              <a:t>Columbia College Chicago</a:t>
            </a:r>
          </a:p>
          <a:p>
            <a:pPr marL="342900" indent="-342900">
              <a:buFont typeface="Arial" panose="020B0604020202020204" pitchFamily="34" charset="0"/>
              <a:buChar char="•"/>
            </a:pPr>
            <a:r>
              <a:rPr lang="en-US" sz="1900" dirty="0"/>
              <a:t>North Park University</a:t>
            </a:r>
          </a:p>
          <a:p>
            <a:pPr marL="342900" indent="-342900">
              <a:buFont typeface="Arial" panose="020B0604020202020204" pitchFamily="34" charset="0"/>
              <a:buChar char="•"/>
            </a:pPr>
            <a:r>
              <a:rPr lang="en-US" sz="1900" dirty="0"/>
              <a:t>Southern IL University College of Medicine</a:t>
            </a:r>
          </a:p>
          <a:p>
            <a:pPr marL="342900" indent="-342900">
              <a:buFont typeface="Arial" panose="020B0604020202020204" pitchFamily="34" charset="0"/>
              <a:buChar char="•"/>
            </a:pPr>
            <a:r>
              <a:rPr lang="en-US" sz="1900" dirty="0"/>
              <a:t>University of Illinois Springfield</a:t>
            </a:r>
          </a:p>
          <a:p>
            <a:endParaRPr lang="en-US" sz="1400" b="1" dirty="0"/>
          </a:p>
          <a:p>
            <a:r>
              <a:rPr lang="en-US" sz="1900" b="1" i="1" dirty="0"/>
              <a:t>CARLI is seeking grant funding for Academic Years 24-25, 25-26</a:t>
            </a:r>
          </a:p>
          <a:p>
            <a:endParaRPr lang="en-US" dirty="0"/>
          </a:p>
          <a:p>
            <a:endParaRPr lang="en-US" dirty="0"/>
          </a:p>
          <a:p>
            <a:r>
              <a:rPr lang="en-US" sz="1900" dirty="0">
                <a:solidFill>
                  <a:schemeClr val="accent3"/>
                </a:solidFill>
              </a:rPr>
              <a:t>https://</a:t>
            </a:r>
            <a:r>
              <a:rPr lang="en-US" sz="1900" dirty="0" err="1">
                <a:solidFill>
                  <a:schemeClr val="accent3"/>
                </a:solidFill>
              </a:rPr>
              <a:t>www.carli.illinois.edu</a:t>
            </a:r>
            <a:r>
              <a:rPr lang="en-US" sz="1900" dirty="0">
                <a:solidFill>
                  <a:schemeClr val="accent3"/>
                </a:solidFill>
              </a:rPr>
              <a:t>/products-services/prof-</a:t>
            </a:r>
            <a:r>
              <a:rPr lang="en-US" sz="1900" dirty="0" err="1">
                <a:solidFill>
                  <a:schemeClr val="accent3"/>
                </a:solidFill>
              </a:rPr>
              <a:t>devel</a:t>
            </a:r>
            <a:r>
              <a:rPr lang="en-US" sz="1900" dirty="0">
                <a:solidFill>
                  <a:schemeClr val="accent3"/>
                </a:solidFill>
              </a:rPr>
              <a:t>/</a:t>
            </a:r>
            <a:r>
              <a:rPr lang="en-US" sz="1900" dirty="0" err="1">
                <a:solidFill>
                  <a:schemeClr val="accent3"/>
                </a:solidFill>
              </a:rPr>
              <a:t>carli</a:t>
            </a:r>
            <a:r>
              <a:rPr lang="en-US" sz="1900" dirty="0">
                <a:solidFill>
                  <a:schemeClr val="accent3"/>
                </a:solidFill>
              </a:rPr>
              <a:t>-building-diversity-graduate-assistantship-program</a:t>
            </a:r>
          </a:p>
        </p:txBody>
      </p:sp>
    </p:spTree>
    <p:extLst>
      <p:ext uri="{BB962C8B-B14F-4D97-AF65-F5344CB8AC3E}">
        <p14:creationId xmlns:p14="http://schemas.microsoft.com/office/powerpoint/2010/main" val="758645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09579" y="1296936"/>
            <a:ext cx="6372844" cy="590053"/>
          </a:xfrm>
        </p:spPr>
        <p:txBody>
          <a:bodyPr/>
          <a:lstStyle/>
          <a:p>
            <a:pPr algn="ctr" fontAlgn="base"/>
            <a:r>
              <a:rPr lang="en-US" sz="2400" b="1"/>
              <a:t>Illinois Academic Librarian of the Year Award </a:t>
            </a:r>
          </a:p>
          <a:p>
            <a:pPr algn="ctr"/>
            <a:endParaRPr lang="en-US" sz="2100"/>
          </a:p>
        </p:txBody>
      </p:sp>
      <p:sp>
        <p:nvSpPr>
          <p:cNvPr id="3" name="Title 2"/>
          <p:cNvSpPr>
            <a:spLocks noGrp="1"/>
          </p:cNvSpPr>
          <p:nvPr>
            <p:ph type="title"/>
          </p:nvPr>
        </p:nvSpPr>
        <p:spPr>
          <a:xfrm>
            <a:off x="2667002" y="786162"/>
            <a:ext cx="6857999" cy="452097"/>
          </a:xfrm>
        </p:spPr>
        <p:txBody>
          <a:bodyPr>
            <a:normAutofit/>
          </a:bodyPr>
          <a:lstStyle/>
          <a:p>
            <a:r>
              <a:rPr lang="en-US" sz="1500"/>
              <a:t>CONGRATULATIONS!</a:t>
            </a:r>
          </a:p>
        </p:txBody>
      </p:sp>
      <p:pic>
        <p:nvPicPr>
          <p:cNvPr id="1026" name="Picture 2">
            <a:extLst>
              <a:ext uri="{FF2B5EF4-FFF2-40B4-BE49-F238E27FC236}">
                <a16:creationId xmlns:a16="http://schemas.microsoft.com/office/drawing/2014/main" id="{44E5B8BD-C02D-0F4A-7871-D81BEA88F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0278" y="2154421"/>
            <a:ext cx="5382756" cy="3003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265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175970-43AC-1F16-CDE8-C3232D09D8E2}"/>
              </a:ext>
            </a:extLst>
          </p:cNvPr>
          <p:cNvSpPr>
            <a:spLocks noGrp="1"/>
          </p:cNvSpPr>
          <p:nvPr>
            <p:ph type="title"/>
          </p:nvPr>
        </p:nvSpPr>
        <p:spPr/>
        <p:txBody>
          <a:bodyPr>
            <a:normAutofit/>
          </a:bodyPr>
          <a:lstStyle/>
          <a:p>
            <a:r>
              <a:rPr lang="en-US" sz="1500"/>
              <a:t>Carli mission and values</a:t>
            </a:r>
          </a:p>
        </p:txBody>
      </p:sp>
      <p:sp>
        <p:nvSpPr>
          <p:cNvPr id="4" name="TextBox 3">
            <a:extLst>
              <a:ext uri="{FF2B5EF4-FFF2-40B4-BE49-F238E27FC236}">
                <a16:creationId xmlns:a16="http://schemas.microsoft.com/office/drawing/2014/main" id="{BCF85B12-6CB0-C641-B095-80DB47A68518}"/>
              </a:ext>
            </a:extLst>
          </p:cNvPr>
          <p:cNvSpPr txBox="1"/>
          <p:nvPr/>
        </p:nvSpPr>
        <p:spPr>
          <a:xfrm>
            <a:off x="1454728" y="700380"/>
            <a:ext cx="8265576" cy="5332229"/>
          </a:xfrm>
          <a:prstGeom prst="rect">
            <a:avLst/>
          </a:prstGeom>
          <a:noFill/>
        </p:spPr>
        <p:txBody>
          <a:bodyPr wrap="square" lIns="68580" tIns="34290" rIns="68580" bIns="34290" anchor="t">
            <a:spAutoFit/>
          </a:bodyPr>
          <a:lstStyle/>
          <a:p>
            <a:r>
              <a:rPr lang="en-US" b="1" dirty="0">
                <a:solidFill>
                  <a:schemeClr val="accent3"/>
                </a:solidFill>
              </a:rPr>
              <a:t>CARLI Mission </a:t>
            </a:r>
          </a:p>
          <a:p>
            <a:endParaRPr lang="en-US" b="1" dirty="0"/>
          </a:p>
          <a:p>
            <a:r>
              <a:rPr lang="en-US" dirty="0"/>
              <a:t>We empower our academic and research libraries to build and sustain an accessible, diverse, and responsive knowledge environment that promotes excellence and innovation in teaching, learning, and research. CARLI adds value for all member libraries by sharing costs, collections, expertise, programs, products, and services. </a:t>
            </a:r>
          </a:p>
          <a:p>
            <a:endParaRPr lang="en-US" b="1" dirty="0"/>
          </a:p>
          <a:p>
            <a:r>
              <a:rPr lang="en-US" b="1" dirty="0">
                <a:solidFill>
                  <a:schemeClr val="accent3"/>
                </a:solidFill>
              </a:rPr>
              <a:t>CARLI Statement of Values </a:t>
            </a:r>
          </a:p>
          <a:p>
            <a:endParaRPr lang="en-US" b="1" dirty="0"/>
          </a:p>
          <a:p>
            <a:r>
              <a:rPr lang="en-US" b="1" dirty="0"/>
              <a:t>We are committed to:</a:t>
            </a:r>
          </a:p>
          <a:p>
            <a:pPr marL="214313" indent="-214313">
              <a:buFont typeface="Arial" panose="020B0604020202020204" pitchFamily="34" charset="0"/>
              <a:buChar char="•"/>
            </a:pPr>
            <a:r>
              <a:rPr lang="en-US" dirty="0"/>
              <a:t>Diversity, equity, inclusion, and accessibility </a:t>
            </a:r>
          </a:p>
          <a:p>
            <a:pPr marL="214313" indent="-214313">
              <a:buFont typeface="Arial" panose="020B0604020202020204" pitchFamily="34" charset="0"/>
              <a:buChar char="•"/>
            </a:pPr>
            <a:r>
              <a:rPr lang="en-US" dirty="0"/>
              <a:t>Intellectual freedom, privacy, and open access to information resources </a:t>
            </a:r>
          </a:p>
          <a:p>
            <a:pPr marL="214313" indent="-214313">
              <a:buFont typeface="Arial" panose="020B0604020202020204" pitchFamily="34" charset="0"/>
              <a:buChar char="•"/>
            </a:pPr>
            <a:r>
              <a:rPr lang="en-US" dirty="0"/>
              <a:t>Careful stewardship of all CARLI resources </a:t>
            </a:r>
          </a:p>
          <a:p>
            <a:pPr marL="214313" indent="-214313">
              <a:buFont typeface="Arial" panose="020B0604020202020204" pitchFamily="34" charset="0"/>
              <a:buChar char="•"/>
            </a:pPr>
            <a:r>
              <a:rPr lang="en-US" dirty="0"/>
              <a:t>Advocacy for academic and research libraries at the local, state, regional and national levels </a:t>
            </a:r>
          </a:p>
          <a:p>
            <a:pPr marL="214313" indent="-214313">
              <a:buFont typeface="Arial" panose="020B0604020202020204" pitchFamily="34" charset="0"/>
              <a:buChar char="•"/>
            </a:pPr>
            <a:r>
              <a:rPr lang="en-US" dirty="0"/>
              <a:t>Supporting cooperation and engagement among academic and research libraries </a:t>
            </a:r>
          </a:p>
          <a:p>
            <a:pPr marL="214313" indent="-214313">
              <a:buFont typeface="Arial" panose="020B0604020202020204" pitchFamily="34" charset="0"/>
              <a:buChar char="•"/>
            </a:pPr>
            <a:r>
              <a:rPr lang="en-US" dirty="0"/>
              <a:t>Being responsive to member needs </a:t>
            </a:r>
          </a:p>
          <a:p>
            <a:pPr marL="214313" indent="-214313">
              <a:buFont typeface="Arial" panose="020B0604020202020204" pitchFamily="34" charset="0"/>
              <a:buChar char="•"/>
            </a:pPr>
            <a:r>
              <a:rPr lang="en-US" dirty="0"/>
              <a:t>Identifying and implementing collaborative solutions to shared challenges and reducing barriers </a:t>
            </a:r>
          </a:p>
        </p:txBody>
      </p:sp>
    </p:spTree>
    <p:extLst>
      <p:ext uri="{BB962C8B-B14F-4D97-AF65-F5344CB8AC3E}">
        <p14:creationId xmlns:p14="http://schemas.microsoft.com/office/powerpoint/2010/main" val="3613409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9EBD6-D7D0-1FB1-7964-1B33A89D94FE}"/>
              </a:ext>
            </a:extLst>
          </p:cNvPr>
          <p:cNvSpPr>
            <a:spLocks noGrp="1"/>
          </p:cNvSpPr>
          <p:nvPr>
            <p:ph type="title"/>
          </p:nvPr>
        </p:nvSpPr>
        <p:spPr/>
        <p:txBody>
          <a:bodyPr>
            <a:normAutofit/>
          </a:bodyPr>
          <a:lstStyle/>
          <a:p>
            <a:r>
              <a:rPr lang="en-US" sz="1500"/>
              <a:t>New Strategic plan</a:t>
            </a:r>
          </a:p>
        </p:txBody>
      </p:sp>
      <p:sp>
        <p:nvSpPr>
          <p:cNvPr id="5" name="Content Placeholder 4">
            <a:extLst>
              <a:ext uri="{FF2B5EF4-FFF2-40B4-BE49-F238E27FC236}">
                <a16:creationId xmlns:a16="http://schemas.microsoft.com/office/drawing/2014/main" id="{2947B57D-84FA-69DE-EE60-91134C34DEE1}"/>
              </a:ext>
            </a:extLst>
          </p:cNvPr>
          <p:cNvSpPr>
            <a:spLocks noGrp="1"/>
          </p:cNvSpPr>
          <p:nvPr>
            <p:ph idx="1"/>
          </p:nvPr>
        </p:nvSpPr>
        <p:spPr>
          <a:xfrm>
            <a:off x="5071462" y="595691"/>
            <a:ext cx="4979254" cy="5673808"/>
          </a:xfrm>
        </p:spPr>
        <p:txBody>
          <a:bodyPr/>
          <a:lstStyle/>
          <a:p>
            <a:pPr marL="214313" indent="-214313">
              <a:buFont typeface="Arial" panose="020B0604020202020204" pitchFamily="34" charset="0"/>
              <a:buChar char="•"/>
            </a:pPr>
            <a:r>
              <a:rPr lang="en-US" sz="1600"/>
              <a:t>Ensure organization-wide commitment to an environment of inclusiveness and openness</a:t>
            </a:r>
            <a:br>
              <a:rPr lang="en-US" sz="1600"/>
            </a:br>
            <a:endParaRPr lang="en-US" sz="1600"/>
          </a:p>
          <a:p>
            <a:pPr marL="214313" indent="-214313">
              <a:buFont typeface="Arial" panose="020B0604020202020204" pitchFamily="34" charset="0"/>
              <a:buChar char="•"/>
            </a:pPr>
            <a:r>
              <a:rPr lang="en-US" sz="1600"/>
              <a:t>Encourage innovation in skills, services, programs, and all aspects of CARLI operations and its members</a:t>
            </a:r>
          </a:p>
          <a:p>
            <a:pPr marL="214313" indent="-214313">
              <a:buFont typeface="Arial" panose="020B0604020202020204" pitchFamily="34" charset="0"/>
              <a:buChar char="•"/>
            </a:pPr>
            <a:endParaRPr lang="en-US" sz="1600"/>
          </a:p>
          <a:p>
            <a:pPr marL="214313" indent="-214313">
              <a:buFont typeface="Arial" panose="020B0604020202020204" pitchFamily="34" charset="0"/>
              <a:buChar char="•"/>
            </a:pPr>
            <a:r>
              <a:rPr lang="en-US" sz="1600"/>
              <a:t>Align funding, staff, time, and expenditures with operations to exemplify CARLI’s mission, values, and strategic priorities</a:t>
            </a:r>
          </a:p>
          <a:p>
            <a:pPr marL="214313" indent="-214313">
              <a:buFont typeface="Arial" panose="020B0604020202020204" pitchFamily="34" charset="0"/>
              <a:buChar char="•"/>
            </a:pPr>
            <a:endParaRPr lang="en-US" sz="1600"/>
          </a:p>
          <a:p>
            <a:pPr marL="214313" indent="-214313">
              <a:buFont typeface="Arial" panose="020B0604020202020204" pitchFamily="34" charset="0"/>
              <a:buChar char="•"/>
            </a:pPr>
            <a:r>
              <a:rPr lang="en-US" sz="1600"/>
              <a:t>Establish and communicate the value proposition for academic and research libraries in Illinois</a:t>
            </a:r>
          </a:p>
          <a:p>
            <a:endParaRPr lang="en-US" sz="1600"/>
          </a:p>
          <a:p>
            <a:pPr marL="214313" indent="-214313">
              <a:buFont typeface="Arial" panose="020B0604020202020204" pitchFamily="34" charset="0"/>
              <a:buChar char="•"/>
            </a:pPr>
            <a:r>
              <a:rPr lang="en-US" sz="1600"/>
              <a:t>Enhance collaboration among libraries by identifying, nurturing, and supporting services and programs that can best be provided at scale</a:t>
            </a:r>
          </a:p>
          <a:p>
            <a:pPr marL="214313" indent="-214313">
              <a:buFont typeface="Arial" panose="020B0604020202020204" pitchFamily="34" charset="0"/>
              <a:buChar char="•"/>
            </a:pPr>
            <a:endParaRPr lang="en-US" sz="1600"/>
          </a:p>
          <a:p>
            <a:pPr marL="214313" indent="-214313">
              <a:buFont typeface="Arial" panose="020B0604020202020204" pitchFamily="34" charset="0"/>
              <a:buChar char="•"/>
            </a:pPr>
            <a:r>
              <a:rPr lang="en-US" sz="1600"/>
              <a:t>Provide Resources, Services, and Tools for Discovering and Optimizing Information, Resources, and Collections</a:t>
            </a:r>
          </a:p>
        </p:txBody>
      </p:sp>
      <p:sp>
        <p:nvSpPr>
          <p:cNvPr id="6" name="TextBox 5">
            <a:extLst>
              <a:ext uri="{FF2B5EF4-FFF2-40B4-BE49-F238E27FC236}">
                <a16:creationId xmlns:a16="http://schemas.microsoft.com/office/drawing/2014/main" id="{B189F936-BEF8-95A2-FD82-94B8E2B3937C}"/>
              </a:ext>
            </a:extLst>
          </p:cNvPr>
          <p:cNvSpPr txBox="1"/>
          <p:nvPr/>
        </p:nvSpPr>
        <p:spPr>
          <a:xfrm>
            <a:off x="906715" y="626427"/>
            <a:ext cx="3849701" cy="5016758"/>
          </a:xfrm>
          <a:prstGeom prst="rect">
            <a:avLst/>
          </a:prstGeom>
          <a:noFill/>
        </p:spPr>
        <p:txBody>
          <a:bodyPr wrap="square" rtlCol="0">
            <a:spAutoFit/>
          </a:bodyPr>
          <a:lstStyle/>
          <a:p>
            <a:pPr algn="r"/>
            <a:r>
              <a:rPr lang="en-US" sz="1600" b="1" cap="small" dirty="0">
                <a:solidFill>
                  <a:schemeClr val="accent1"/>
                </a:solidFill>
                <a:latin typeface="Times New Roman" panose="02020603050405020304" pitchFamily="18" charset="0"/>
                <a:ea typeface="Times New Roman" panose="02020603050405020304" pitchFamily="18" charset="0"/>
              </a:rPr>
              <a:t>Diversity, Equity, Inclusion, </a:t>
            </a:r>
            <a:br>
              <a:rPr lang="en-US" sz="1600" b="1" cap="small" dirty="0">
                <a:solidFill>
                  <a:schemeClr val="accent1"/>
                </a:solidFill>
                <a:latin typeface="Times New Roman" panose="02020603050405020304" pitchFamily="18" charset="0"/>
                <a:ea typeface="Times New Roman" panose="02020603050405020304" pitchFamily="18" charset="0"/>
              </a:rPr>
            </a:br>
            <a:r>
              <a:rPr lang="en-US" sz="1600" b="1" cap="small" dirty="0">
                <a:solidFill>
                  <a:schemeClr val="accent1"/>
                </a:solidFill>
                <a:latin typeface="Times New Roman" panose="02020603050405020304" pitchFamily="18" charset="0"/>
                <a:ea typeface="Times New Roman" panose="02020603050405020304" pitchFamily="18" charset="0"/>
              </a:rPr>
              <a:t>and Access</a:t>
            </a:r>
          </a:p>
          <a:p>
            <a:pPr algn="r"/>
            <a:endParaRPr lang="en-US" sz="1600" b="1" cap="small" dirty="0">
              <a:solidFill>
                <a:schemeClr val="accent1"/>
              </a:solidFill>
              <a:latin typeface="Times New Roman" panose="02020603050405020304" pitchFamily="18" charset="0"/>
            </a:endParaRPr>
          </a:p>
          <a:p>
            <a:pPr algn="r"/>
            <a:r>
              <a:rPr lang="en-US" sz="1600" b="1" cap="small" dirty="0">
                <a:solidFill>
                  <a:schemeClr val="accent1"/>
                </a:solidFill>
                <a:latin typeface="Times New Roman" panose="02020603050405020304" pitchFamily="18" charset="0"/>
                <a:ea typeface="Times New Roman" panose="02020603050405020304" pitchFamily="18" charset="0"/>
              </a:rPr>
              <a:t>Innovation and access to information</a:t>
            </a:r>
          </a:p>
          <a:p>
            <a:pPr algn="r"/>
            <a:endParaRPr lang="en-US" sz="1600" b="1" cap="small" dirty="0">
              <a:solidFill>
                <a:schemeClr val="accent1"/>
              </a:solidFill>
              <a:latin typeface="Times New Roman" panose="02020603050405020304" pitchFamily="18" charset="0"/>
            </a:endParaRPr>
          </a:p>
          <a:p>
            <a:pPr algn="r"/>
            <a:endParaRPr lang="en-US" sz="1600" b="1" cap="small" dirty="0">
              <a:solidFill>
                <a:schemeClr val="accent1"/>
              </a:solidFill>
              <a:latin typeface="Times New Roman" panose="02020603050405020304" pitchFamily="18" charset="0"/>
            </a:endParaRPr>
          </a:p>
          <a:p>
            <a:pPr algn="r"/>
            <a:endParaRPr lang="en-US" sz="1600" b="1" cap="small" dirty="0">
              <a:solidFill>
                <a:schemeClr val="accent1"/>
              </a:solidFill>
              <a:latin typeface="Times New Roman" panose="02020603050405020304" pitchFamily="18" charset="0"/>
            </a:endParaRPr>
          </a:p>
          <a:p>
            <a:pPr algn="r"/>
            <a:r>
              <a:rPr lang="en-US" sz="1600" b="1" cap="small" dirty="0">
                <a:solidFill>
                  <a:schemeClr val="accent1"/>
                </a:solidFill>
                <a:latin typeface="Times New Roman" panose="02020603050405020304" pitchFamily="18" charset="0"/>
                <a:ea typeface="Times New Roman" panose="02020603050405020304" pitchFamily="18" charset="0"/>
              </a:rPr>
              <a:t>Careful Stewardship</a:t>
            </a:r>
          </a:p>
          <a:p>
            <a:pPr algn="r"/>
            <a:endParaRPr lang="en-US" sz="1600" b="1" cap="small" dirty="0">
              <a:solidFill>
                <a:schemeClr val="accent1"/>
              </a:solidFill>
              <a:latin typeface="Times New Roman" panose="02020603050405020304" pitchFamily="18" charset="0"/>
            </a:endParaRPr>
          </a:p>
          <a:p>
            <a:pPr algn="r"/>
            <a:endParaRPr lang="en-US" sz="1600" b="1" cap="small" dirty="0">
              <a:solidFill>
                <a:schemeClr val="accent1"/>
              </a:solidFill>
              <a:latin typeface="Times New Roman" panose="02020603050405020304" pitchFamily="18" charset="0"/>
            </a:endParaRPr>
          </a:p>
          <a:p>
            <a:pPr algn="r"/>
            <a:endParaRPr lang="en-US" sz="1600" b="1" cap="small" dirty="0">
              <a:solidFill>
                <a:schemeClr val="accent1"/>
              </a:solidFill>
              <a:latin typeface="Times New Roman" panose="02020603050405020304" pitchFamily="18" charset="0"/>
            </a:endParaRPr>
          </a:p>
          <a:p>
            <a:pPr algn="r"/>
            <a:r>
              <a:rPr lang="en-US" sz="1600" b="1" cap="small" dirty="0">
                <a:solidFill>
                  <a:schemeClr val="accent1"/>
                </a:solidFill>
                <a:latin typeface="Times New Roman" panose="02020603050405020304" pitchFamily="18" charset="0"/>
                <a:ea typeface="Times New Roman" panose="02020603050405020304" pitchFamily="18" charset="0"/>
              </a:rPr>
              <a:t>Advocacy</a:t>
            </a:r>
          </a:p>
          <a:p>
            <a:pPr algn="r"/>
            <a:endParaRPr lang="en-US" sz="1600" b="1" cap="small" dirty="0">
              <a:solidFill>
                <a:schemeClr val="accent1"/>
              </a:solidFill>
              <a:latin typeface="Times New Roman" panose="02020603050405020304" pitchFamily="18" charset="0"/>
            </a:endParaRPr>
          </a:p>
          <a:p>
            <a:pPr algn="r"/>
            <a:endParaRPr lang="en-US" sz="1600" b="1" cap="small" dirty="0">
              <a:solidFill>
                <a:schemeClr val="accent1"/>
              </a:solidFill>
              <a:latin typeface="Times New Roman" panose="02020603050405020304" pitchFamily="18" charset="0"/>
            </a:endParaRPr>
          </a:p>
          <a:p>
            <a:pPr algn="r"/>
            <a:endParaRPr lang="en-US" sz="1600" b="1" cap="small" dirty="0">
              <a:solidFill>
                <a:schemeClr val="accent1"/>
              </a:solidFill>
              <a:latin typeface="Times New Roman" panose="02020603050405020304" pitchFamily="18" charset="0"/>
            </a:endParaRPr>
          </a:p>
          <a:p>
            <a:pPr algn="r"/>
            <a:r>
              <a:rPr lang="en-US" sz="1600" b="1" cap="small" dirty="0">
                <a:solidFill>
                  <a:schemeClr val="accent1"/>
                </a:solidFill>
                <a:latin typeface="Times New Roman" panose="02020603050405020304" pitchFamily="18" charset="0"/>
                <a:ea typeface="Times New Roman" panose="02020603050405020304" pitchFamily="18" charset="0"/>
              </a:rPr>
              <a:t>Cooperation and Engagement</a:t>
            </a:r>
          </a:p>
          <a:p>
            <a:pPr algn="r"/>
            <a:endParaRPr lang="en-US" sz="1600" b="1" cap="small" dirty="0">
              <a:solidFill>
                <a:schemeClr val="accent1"/>
              </a:solidFill>
              <a:latin typeface="Times New Roman" panose="02020603050405020304" pitchFamily="18" charset="0"/>
            </a:endParaRPr>
          </a:p>
          <a:p>
            <a:pPr algn="r"/>
            <a:endParaRPr lang="en-US" sz="1600" b="1" cap="small" dirty="0">
              <a:solidFill>
                <a:schemeClr val="accent1"/>
              </a:solidFill>
              <a:latin typeface="Times New Roman" panose="02020603050405020304" pitchFamily="18" charset="0"/>
            </a:endParaRPr>
          </a:p>
          <a:p>
            <a:pPr algn="r"/>
            <a:endParaRPr lang="en-US" sz="1600" b="1" cap="small" dirty="0">
              <a:solidFill>
                <a:schemeClr val="accent1"/>
              </a:solidFill>
              <a:latin typeface="Times New Roman" panose="02020603050405020304" pitchFamily="18" charset="0"/>
            </a:endParaRPr>
          </a:p>
          <a:p>
            <a:pPr algn="r"/>
            <a:r>
              <a:rPr lang="en-US" sz="1600" b="1" cap="small" dirty="0">
                <a:solidFill>
                  <a:schemeClr val="accent1"/>
                </a:solidFill>
                <a:latin typeface="Times New Roman" panose="02020603050405020304" pitchFamily="18" charset="0"/>
                <a:ea typeface="Times New Roman" panose="02020603050405020304" pitchFamily="18" charset="0"/>
              </a:rPr>
              <a:t>Responsiveness and Commitment</a:t>
            </a:r>
            <a:endParaRPr lang="en-US" sz="1600" dirty="0">
              <a:solidFill>
                <a:schemeClr val="accent1"/>
              </a:solidFill>
            </a:endParaRPr>
          </a:p>
        </p:txBody>
      </p:sp>
      <p:sp>
        <p:nvSpPr>
          <p:cNvPr id="4" name="TextBox 3">
            <a:extLst>
              <a:ext uri="{FF2B5EF4-FFF2-40B4-BE49-F238E27FC236}">
                <a16:creationId xmlns:a16="http://schemas.microsoft.com/office/drawing/2014/main" id="{0AA5334B-E5E3-B918-9FC5-FAA926E4C668}"/>
              </a:ext>
            </a:extLst>
          </p:cNvPr>
          <p:cNvSpPr txBox="1"/>
          <p:nvPr/>
        </p:nvSpPr>
        <p:spPr>
          <a:xfrm>
            <a:off x="473202" y="6059347"/>
            <a:ext cx="6103620" cy="369332"/>
          </a:xfrm>
          <a:prstGeom prst="rect">
            <a:avLst/>
          </a:prstGeom>
          <a:noFill/>
        </p:spPr>
        <p:txBody>
          <a:bodyPr wrap="square">
            <a:spAutoFit/>
          </a:bodyPr>
          <a:lstStyle/>
          <a:p>
            <a:r>
              <a:rPr lang="en-US" dirty="0">
                <a:hlinkClick r:id="rId3"/>
              </a:rPr>
              <a:t>https://www.carli.illinois.edu/about/priorities</a:t>
            </a:r>
            <a:endParaRPr lang="en-US" dirty="0"/>
          </a:p>
        </p:txBody>
      </p:sp>
    </p:spTree>
    <p:extLst>
      <p:ext uri="{BB962C8B-B14F-4D97-AF65-F5344CB8AC3E}">
        <p14:creationId xmlns:p14="http://schemas.microsoft.com/office/powerpoint/2010/main" val="464401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pplication&#10;&#10;Description automatically generated with low confidence">
            <a:extLst>
              <a:ext uri="{FF2B5EF4-FFF2-40B4-BE49-F238E27FC236}">
                <a16:creationId xmlns:a16="http://schemas.microsoft.com/office/drawing/2014/main" id="{64FAFDDB-EC38-4A17-8110-694841400EA6}"/>
              </a:ext>
            </a:extLst>
          </p:cNvPr>
          <p:cNvPicPr>
            <a:picLocks noGrp="1" noChangeAspect="1"/>
          </p:cNvPicPr>
          <p:nvPr>
            <p:ph idx="1"/>
          </p:nvPr>
        </p:nvPicPr>
        <p:blipFill>
          <a:blip r:embed="rId3"/>
          <a:stretch>
            <a:fillRect/>
          </a:stretch>
        </p:blipFill>
        <p:spPr>
          <a:xfrm>
            <a:off x="3674919" y="957941"/>
            <a:ext cx="5486400" cy="809244"/>
          </a:xfrm>
        </p:spPr>
      </p:pic>
      <p:sp>
        <p:nvSpPr>
          <p:cNvPr id="3" name="Title 2">
            <a:extLst>
              <a:ext uri="{FF2B5EF4-FFF2-40B4-BE49-F238E27FC236}">
                <a16:creationId xmlns:a16="http://schemas.microsoft.com/office/drawing/2014/main" id="{10A812F3-0EE7-4152-8557-3399AA37A350}"/>
              </a:ext>
            </a:extLst>
          </p:cNvPr>
          <p:cNvSpPr>
            <a:spLocks noGrp="1"/>
          </p:cNvSpPr>
          <p:nvPr>
            <p:ph type="title"/>
          </p:nvPr>
        </p:nvSpPr>
        <p:spPr/>
        <p:txBody>
          <a:bodyPr>
            <a:normAutofit/>
          </a:bodyPr>
          <a:lstStyle/>
          <a:p>
            <a:r>
              <a:rPr lang="en-US" sz="1500"/>
              <a:t>CARLI COUNTS UPDATE</a:t>
            </a:r>
          </a:p>
        </p:txBody>
      </p:sp>
      <p:sp>
        <p:nvSpPr>
          <p:cNvPr id="7" name="TextBox 6">
            <a:extLst>
              <a:ext uri="{FF2B5EF4-FFF2-40B4-BE49-F238E27FC236}">
                <a16:creationId xmlns:a16="http://schemas.microsoft.com/office/drawing/2014/main" id="{F348EDB2-488D-4D8F-98FC-5B523F9B6EA2}"/>
              </a:ext>
            </a:extLst>
          </p:cNvPr>
          <p:cNvSpPr txBox="1"/>
          <p:nvPr/>
        </p:nvSpPr>
        <p:spPr>
          <a:xfrm>
            <a:off x="1737360" y="2059007"/>
            <a:ext cx="9542660" cy="3841052"/>
          </a:xfrm>
          <a:prstGeom prst="rect">
            <a:avLst/>
          </a:prstGeom>
          <a:noFill/>
        </p:spPr>
        <p:txBody>
          <a:bodyPr wrap="square">
            <a:spAutoFit/>
          </a:bodyPr>
          <a:lstStyle/>
          <a:p>
            <a:pPr>
              <a:lnSpc>
                <a:spcPct val="120000"/>
              </a:lnSpc>
            </a:pPr>
            <a:r>
              <a:rPr lang="en-US" sz="2400" b="1" dirty="0"/>
              <a:t>Cohort 5 plans for 2024!</a:t>
            </a:r>
            <a:endParaRPr lang="en-US" sz="2400" dirty="0"/>
          </a:p>
          <a:p>
            <a:pPr marL="257175" indent="-257175">
              <a:lnSpc>
                <a:spcPct val="120000"/>
              </a:lnSpc>
              <a:buFont typeface="Arial" panose="020B0604020202020204" pitchFamily="34" charset="0"/>
              <a:buChar char="•"/>
            </a:pPr>
            <a:r>
              <a:rPr lang="en-US" sz="2400" dirty="0"/>
              <a:t>Apply by December 1 to participate! </a:t>
            </a:r>
          </a:p>
          <a:p>
            <a:pPr marL="714375" lvl="1" indent="-257175">
              <a:lnSpc>
                <a:spcPct val="120000"/>
              </a:lnSpc>
              <a:buFont typeface="Arial" panose="020B0604020202020204" pitchFamily="34" charset="0"/>
              <a:buChar char="•"/>
            </a:pPr>
            <a:r>
              <a:rPr lang="en-US" sz="2400" dirty="0">
                <a:solidFill>
                  <a:schemeClr val="accent3"/>
                </a:solidFill>
                <a:hlinkClick r:id="rId4">
                  <a:extLst>
                    <a:ext uri="{A12FA001-AC4F-418D-AE19-62706E023703}">
                      <ahyp:hlinkClr xmlns:ahyp="http://schemas.microsoft.com/office/drawing/2018/hyperlinkcolor" val="tx"/>
                    </a:ext>
                  </a:extLst>
                </a:hlinkClick>
              </a:rPr>
              <a:t>https://www.carli.illinois.edu/products-services/prof-devel/carli-counts</a:t>
            </a:r>
            <a:endParaRPr lang="en-US" sz="2400" dirty="0"/>
          </a:p>
          <a:p>
            <a:pPr marL="257175" indent="-257175">
              <a:lnSpc>
                <a:spcPct val="120000"/>
              </a:lnSpc>
              <a:buFont typeface="Arial" panose="020B0604020202020204" pitchFamily="34" charset="0"/>
              <a:buChar char="•"/>
            </a:pPr>
            <a:r>
              <a:rPr lang="en-US" sz="2400" dirty="0"/>
              <a:t>Can be alumni or new to CARLI Counts</a:t>
            </a:r>
          </a:p>
          <a:p>
            <a:pPr marL="257175" indent="-257175">
              <a:lnSpc>
                <a:spcPct val="120000"/>
              </a:lnSpc>
              <a:buFont typeface="Arial" panose="020B0604020202020204" pitchFamily="34" charset="0"/>
              <a:buChar char="•"/>
            </a:pPr>
            <a:r>
              <a:rPr lang="en-US" sz="2400" dirty="0"/>
              <a:t>In-person meeting dates: </a:t>
            </a:r>
          </a:p>
          <a:p>
            <a:pPr marL="600075" lvl="1" indent="-257175">
              <a:lnSpc>
                <a:spcPct val="120000"/>
              </a:lnSpc>
              <a:buFont typeface="Arial" panose="020B0604020202020204" pitchFamily="34" charset="0"/>
              <a:buChar char="•"/>
            </a:pPr>
            <a:r>
              <a:rPr lang="en-US" sz="2400" dirty="0"/>
              <a:t>February 27-29, 2024</a:t>
            </a:r>
          </a:p>
          <a:p>
            <a:pPr marL="600075" lvl="1" indent="-257175">
              <a:lnSpc>
                <a:spcPct val="120000"/>
              </a:lnSpc>
              <a:buFont typeface="Arial" panose="020B0604020202020204" pitchFamily="34" charset="0"/>
              <a:buChar char="•"/>
            </a:pPr>
            <a:r>
              <a:rPr lang="en-US" sz="2400" dirty="0"/>
              <a:t>August 6-8, 2024</a:t>
            </a:r>
          </a:p>
          <a:p>
            <a:endParaRPr lang="en-US" sz="2400" dirty="0"/>
          </a:p>
          <a:p>
            <a:endParaRPr lang="en-US" dirty="0"/>
          </a:p>
        </p:txBody>
      </p:sp>
      <p:pic>
        <p:nvPicPr>
          <p:cNvPr id="2" name="Picture 1">
            <a:extLst>
              <a:ext uri="{FF2B5EF4-FFF2-40B4-BE49-F238E27FC236}">
                <a16:creationId xmlns:a16="http://schemas.microsoft.com/office/drawing/2014/main" id="{F0BCE7EF-EAA3-AADA-64E4-7374CE34B880}"/>
              </a:ext>
            </a:extLst>
          </p:cNvPr>
          <p:cNvPicPr>
            <a:picLocks noChangeAspect="1"/>
          </p:cNvPicPr>
          <p:nvPr/>
        </p:nvPicPr>
        <p:blipFill rotWithShape="1">
          <a:blip r:embed="rId5">
            <a:extLst>
              <a:ext uri="{28A0092B-C50C-407E-A947-70E740481C1C}">
                <a14:useLocalDpi xmlns:a14="http://schemas.microsoft.com/office/drawing/2010/main" val="0"/>
              </a:ext>
            </a:extLst>
          </a:blip>
          <a:srcRect l="1515" t="11364" b="18182"/>
          <a:stretch/>
        </p:blipFill>
        <p:spPr>
          <a:xfrm>
            <a:off x="7988529" y="4438749"/>
            <a:ext cx="4203471" cy="2004732"/>
          </a:xfrm>
          <a:prstGeom prst="rect">
            <a:avLst/>
          </a:prstGeom>
          <a:ln>
            <a:noFill/>
          </a:ln>
          <a:effectLst/>
        </p:spPr>
      </p:pic>
    </p:spTree>
    <p:extLst>
      <p:ext uri="{BB962C8B-B14F-4D97-AF65-F5344CB8AC3E}">
        <p14:creationId xmlns:p14="http://schemas.microsoft.com/office/powerpoint/2010/main" val="2548623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CC6B0E-D5AD-9F3B-B895-38DAE38B46D6}"/>
              </a:ext>
            </a:extLst>
          </p:cNvPr>
          <p:cNvSpPr>
            <a:spLocks noGrp="1"/>
          </p:cNvSpPr>
          <p:nvPr>
            <p:ph idx="1"/>
          </p:nvPr>
        </p:nvSpPr>
        <p:spPr>
          <a:xfrm>
            <a:off x="307220" y="370114"/>
            <a:ext cx="11743266" cy="6019799"/>
          </a:xfrm>
        </p:spPr>
        <p:txBody>
          <a:bodyPr/>
          <a:lstStyle/>
          <a:p>
            <a:r>
              <a:rPr lang="en-US" sz="1900" dirty="0"/>
              <a:t>9:00–10:00 a.m. 		Buffet Breakfast</a:t>
            </a:r>
          </a:p>
          <a:p>
            <a:r>
              <a:rPr lang="en-US" sz="1900" dirty="0"/>
              <a:t>10:15–10:25 a.m. 		Welcome and introduction of the Governance Board</a:t>
            </a:r>
          </a:p>
          <a:p>
            <a:r>
              <a:rPr lang="en-US" sz="1900" dirty="0"/>
              <a:t>						-Matt Ostercamp, Chair, CARLI Governance Board </a:t>
            </a:r>
          </a:p>
          <a:p>
            <a:r>
              <a:rPr lang="en-US" sz="1900" dirty="0"/>
              <a:t>10:25–10:35 a.m. 		Welcome from the University of Illinois System</a:t>
            </a:r>
          </a:p>
          <a:p>
            <a:r>
              <a:rPr lang="en-US" sz="1900" dirty="0"/>
              <a:t>						-Sarah M. Zehr Gantz, PhD</a:t>
            </a:r>
          </a:p>
          <a:p>
            <a:r>
              <a:rPr lang="en-US" sz="1900" dirty="0"/>
              <a:t>10:35–11:20 a.m.		Keynote Address</a:t>
            </a:r>
          </a:p>
          <a:p>
            <a:r>
              <a:rPr lang="en-US" sz="1900" dirty="0"/>
              <a:t>						-Elaina Norlin</a:t>
            </a:r>
          </a:p>
          <a:p>
            <a:r>
              <a:rPr lang="en-US" sz="1900" dirty="0"/>
              <a:t>11:20–12:30 a.m.		CARLI Update</a:t>
            </a:r>
          </a:p>
          <a:p>
            <a:r>
              <a:rPr lang="en-US" sz="1900" dirty="0"/>
              <a:t>						-Anne Craig, Elizabeth Clarage, Jen Masciadrelli, and Michele Leigh</a:t>
            </a:r>
          </a:p>
          <a:p>
            <a:r>
              <a:rPr lang="en-US" sz="1900" dirty="0"/>
              <a:t>						-Recipients of the CARLI Scholarships: Amanda Helm and Kaitlyn Mae Weger</a:t>
            </a:r>
          </a:p>
          <a:p>
            <a:r>
              <a:rPr lang="en-US" sz="1900" dirty="0"/>
              <a:t>12:30–1:15 p.m.: 		Buffet Lunch and CARLI Counts Poster Discussion </a:t>
            </a:r>
          </a:p>
          <a:p>
            <a:r>
              <a:rPr lang="en-US" sz="1900" dirty="0"/>
              <a:t>1:15-1:30 p.m.: 		Digital Equity Funding</a:t>
            </a:r>
          </a:p>
          <a:p>
            <a:r>
              <a:rPr lang="en-US" sz="1900" dirty="0"/>
              <a:t>						-Regional Library System representatives Monica Harris, Ellen Popit, and Anne Slaughter</a:t>
            </a:r>
          </a:p>
          <a:p>
            <a:r>
              <a:rPr lang="en-US" sz="1900" dirty="0"/>
              <a:t>1:30–2:30 p.m. 		Topical Table Talks </a:t>
            </a:r>
          </a:p>
          <a:p>
            <a:r>
              <a:rPr lang="en-US" sz="1900" dirty="0"/>
              <a:t>2:30–2:45 p.m.		$3 million State OER Funding for Academic Libraries and compliance with PA103-0100 </a:t>
            </a:r>
          </a:p>
          <a:p>
            <a:r>
              <a:rPr lang="en-US" sz="1900" dirty="0"/>
              <a:t>						-Greg McCormick, Director, Illinois State Library</a:t>
            </a:r>
          </a:p>
          <a:p>
            <a:r>
              <a:rPr lang="en-US" sz="1900" dirty="0"/>
              <a:t>2:45-2:55 p.m.		Wrap Up</a:t>
            </a:r>
          </a:p>
        </p:txBody>
      </p:sp>
      <p:sp>
        <p:nvSpPr>
          <p:cNvPr id="3" name="Title 2">
            <a:extLst>
              <a:ext uri="{FF2B5EF4-FFF2-40B4-BE49-F238E27FC236}">
                <a16:creationId xmlns:a16="http://schemas.microsoft.com/office/drawing/2014/main" id="{CCDD3639-019E-C593-C13F-FE4D7ADCAB85}"/>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120530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C27D37-2BDE-895C-B86F-B27D770C996F}"/>
              </a:ext>
            </a:extLst>
          </p:cNvPr>
          <p:cNvSpPr>
            <a:spLocks noGrp="1"/>
          </p:cNvSpPr>
          <p:nvPr>
            <p:ph idx="1"/>
          </p:nvPr>
        </p:nvSpPr>
        <p:spPr>
          <a:xfrm>
            <a:off x="1565910" y="1485900"/>
            <a:ext cx="9224010" cy="4291444"/>
          </a:xfrm>
        </p:spPr>
        <p:txBody>
          <a:bodyPr/>
          <a:lstStyle/>
          <a:p>
            <a:r>
              <a:rPr lang="en-US" sz="2400" b="1" dirty="0"/>
              <a:t>Continuing education program</a:t>
            </a:r>
          </a:p>
          <a:p>
            <a:pPr marL="257175" indent="-257175">
              <a:buFont typeface="Arial" panose="020B0604020202020204" pitchFamily="34" charset="0"/>
              <a:buChar char="•"/>
            </a:pPr>
            <a:r>
              <a:rPr lang="en-US" sz="2400" dirty="0"/>
              <a:t>Year-long</a:t>
            </a:r>
          </a:p>
          <a:p>
            <a:pPr marL="257175" indent="-257175">
              <a:buFont typeface="Arial" panose="020B0604020202020204" pitchFamily="34" charset="0"/>
              <a:buChar char="•"/>
            </a:pPr>
            <a:r>
              <a:rPr lang="en-US" sz="2400" dirty="0"/>
              <a:t>Team-based </a:t>
            </a:r>
          </a:p>
          <a:p>
            <a:pPr marL="257175" indent="-257175">
              <a:buFont typeface="Arial" panose="020B0604020202020204" pitchFamily="34" charset="0"/>
              <a:buChar char="•"/>
            </a:pPr>
            <a:r>
              <a:rPr lang="en-US" sz="2400" dirty="0"/>
              <a:t>Immersion through two in-person and virtual monthly sessions</a:t>
            </a:r>
          </a:p>
          <a:p>
            <a:pPr marL="257175" indent="-257175">
              <a:buFont typeface="Arial" panose="020B0604020202020204" pitchFamily="34" charset="0"/>
              <a:buChar char="•"/>
            </a:pPr>
            <a:r>
              <a:rPr lang="en-US" sz="2400" dirty="0"/>
              <a:t>Each participant works on an assessment project for their own institution</a:t>
            </a:r>
          </a:p>
          <a:p>
            <a:pPr marL="257175" indent="-257175">
              <a:buFont typeface="Arial" panose="020B0604020202020204" pitchFamily="34" charset="0"/>
              <a:buChar char="•"/>
            </a:pPr>
            <a:r>
              <a:rPr lang="en-US" sz="2400" dirty="0"/>
              <a:t>Program pays for your staff member’s lodging and food for in-person sessions</a:t>
            </a:r>
          </a:p>
          <a:p>
            <a:pPr marL="257175" indent="-257175">
              <a:buFont typeface="Arial" panose="020B0604020202020204" pitchFamily="34" charset="0"/>
              <a:buChar char="•"/>
            </a:pPr>
            <a:endParaRPr lang="en-US" sz="1800" dirty="0"/>
          </a:p>
        </p:txBody>
      </p:sp>
      <p:sp>
        <p:nvSpPr>
          <p:cNvPr id="3" name="Title 2">
            <a:extLst>
              <a:ext uri="{FF2B5EF4-FFF2-40B4-BE49-F238E27FC236}">
                <a16:creationId xmlns:a16="http://schemas.microsoft.com/office/drawing/2014/main" id="{B1486009-5ACE-BF55-2591-CBADBF66AA30}"/>
              </a:ext>
            </a:extLst>
          </p:cNvPr>
          <p:cNvSpPr>
            <a:spLocks noGrp="1"/>
          </p:cNvSpPr>
          <p:nvPr>
            <p:ph type="title"/>
          </p:nvPr>
        </p:nvSpPr>
        <p:spPr/>
        <p:txBody>
          <a:bodyPr>
            <a:normAutofit/>
          </a:bodyPr>
          <a:lstStyle/>
          <a:p>
            <a:r>
              <a:rPr lang="en-US" sz="1500" dirty="0"/>
              <a:t>What is </a:t>
            </a:r>
            <a:r>
              <a:rPr lang="en-US" sz="1500" dirty="0" err="1"/>
              <a:t>carli</a:t>
            </a:r>
            <a:r>
              <a:rPr lang="en-US" sz="1500" dirty="0"/>
              <a:t> counts?</a:t>
            </a:r>
          </a:p>
        </p:txBody>
      </p:sp>
      <p:pic>
        <p:nvPicPr>
          <p:cNvPr id="7" name="Picture 6">
            <a:extLst>
              <a:ext uri="{FF2B5EF4-FFF2-40B4-BE49-F238E27FC236}">
                <a16:creationId xmlns:a16="http://schemas.microsoft.com/office/drawing/2014/main" id="{81DAD502-5509-319B-97AE-E627BFEB0D0E}"/>
              </a:ext>
            </a:extLst>
          </p:cNvPr>
          <p:cNvPicPr>
            <a:picLocks noChangeAspect="1"/>
          </p:cNvPicPr>
          <p:nvPr/>
        </p:nvPicPr>
        <p:blipFill rotWithShape="1">
          <a:blip r:embed="rId2"/>
          <a:srcRect l="6428" t="16314" r="10000" b="37883"/>
          <a:stretch/>
        </p:blipFill>
        <p:spPr>
          <a:xfrm>
            <a:off x="6414952" y="398122"/>
            <a:ext cx="5731328" cy="1685108"/>
          </a:xfrm>
          <a:prstGeom prst="rect">
            <a:avLst/>
          </a:prstGeom>
          <a:ln>
            <a:noFill/>
          </a:ln>
          <a:effectLst/>
        </p:spPr>
      </p:pic>
    </p:spTree>
    <p:extLst>
      <p:ext uri="{BB962C8B-B14F-4D97-AF65-F5344CB8AC3E}">
        <p14:creationId xmlns:p14="http://schemas.microsoft.com/office/powerpoint/2010/main" val="2770607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77C40D-D85E-36CA-6F8F-C958D619B4F2}"/>
              </a:ext>
            </a:extLst>
          </p:cNvPr>
          <p:cNvSpPr>
            <a:spLocks noGrp="1"/>
          </p:cNvSpPr>
          <p:nvPr>
            <p:ph idx="1"/>
          </p:nvPr>
        </p:nvSpPr>
        <p:spPr>
          <a:xfrm>
            <a:off x="1188720" y="594361"/>
            <a:ext cx="9441180" cy="5587040"/>
          </a:xfrm>
        </p:spPr>
        <p:txBody>
          <a:bodyPr/>
          <a:lstStyle/>
          <a:p>
            <a:r>
              <a:rPr lang="en-US" sz="2400" b="1" dirty="0">
                <a:solidFill>
                  <a:srgbClr val="0033A0"/>
                </a:solidFill>
              </a:rPr>
              <a:t>How do I advocate for my library? </a:t>
            </a:r>
          </a:p>
          <a:p>
            <a:r>
              <a:rPr lang="en-US" sz="2400" b="1" dirty="0">
                <a:solidFill>
                  <a:srgbClr val="0033A0"/>
                </a:solidFill>
              </a:rPr>
              <a:t>Can I use assessment data to design services and programs?</a:t>
            </a:r>
            <a:endParaRPr lang="en-US" sz="1800" b="1" dirty="0"/>
          </a:p>
          <a:p>
            <a:r>
              <a:rPr lang="en-US" sz="2000" b="1" dirty="0"/>
              <a:t>Context</a:t>
            </a:r>
          </a:p>
          <a:p>
            <a:pPr marL="257175" indent="-257175">
              <a:buFont typeface="Arial" panose="020B0604020202020204" pitchFamily="34" charset="0"/>
              <a:buChar char="•"/>
            </a:pPr>
            <a:r>
              <a:rPr lang="en-US" sz="1800" dirty="0"/>
              <a:t>Intense competition for dollars at your institution</a:t>
            </a:r>
          </a:p>
          <a:p>
            <a:pPr marL="257175" indent="-257175">
              <a:buFont typeface="Arial" panose="020B0604020202020204" pitchFamily="34" charset="0"/>
              <a:buChar char="•"/>
            </a:pPr>
            <a:r>
              <a:rPr lang="en-US" sz="1800" dirty="0"/>
              <a:t>Data-driven decisions at your library</a:t>
            </a:r>
          </a:p>
          <a:p>
            <a:r>
              <a:rPr lang="en-US" sz="2000" b="1" dirty="0"/>
              <a:t>Vision</a:t>
            </a:r>
          </a:p>
          <a:p>
            <a:pPr marL="257175" indent="-257175">
              <a:buFont typeface="Arial" panose="020B0604020202020204" pitchFamily="34" charset="0"/>
              <a:buChar char="•"/>
            </a:pPr>
            <a:r>
              <a:rPr lang="en-US" sz="1800" dirty="0"/>
              <a:t>Grow assessment skills locally and in CARLI</a:t>
            </a:r>
          </a:p>
          <a:p>
            <a:pPr marL="257175" indent="-257175">
              <a:buFont typeface="Arial" panose="020B0604020202020204" pitchFamily="34" charset="0"/>
              <a:buChar char="•"/>
            </a:pPr>
            <a:r>
              <a:rPr lang="en-US" sz="1800" dirty="0"/>
              <a:t>Members can talk to stakeholders about student success and retention in relation to their </a:t>
            </a:r>
            <a:br>
              <a:rPr lang="en-US" sz="1800" dirty="0"/>
            </a:br>
            <a:r>
              <a:rPr lang="en-US" sz="1800" dirty="0"/>
              <a:t>library’s contribution</a:t>
            </a:r>
          </a:p>
          <a:p>
            <a:endParaRPr lang="en-US" sz="1800" dirty="0"/>
          </a:p>
          <a:p>
            <a:r>
              <a:rPr lang="en-US" sz="2800" b="1" i="1" dirty="0"/>
              <a:t>CARLI Counts helps your organization build assessment skills</a:t>
            </a:r>
            <a:endParaRPr lang="en-US" sz="2800" dirty="0"/>
          </a:p>
        </p:txBody>
      </p:sp>
      <p:sp>
        <p:nvSpPr>
          <p:cNvPr id="3" name="Title 2">
            <a:extLst>
              <a:ext uri="{FF2B5EF4-FFF2-40B4-BE49-F238E27FC236}">
                <a16:creationId xmlns:a16="http://schemas.microsoft.com/office/drawing/2014/main" id="{2B19E9BC-E61B-B06D-1934-DE0B22B84D0B}"/>
              </a:ext>
            </a:extLst>
          </p:cNvPr>
          <p:cNvSpPr>
            <a:spLocks noGrp="1"/>
          </p:cNvSpPr>
          <p:nvPr>
            <p:ph type="title"/>
          </p:nvPr>
        </p:nvSpPr>
        <p:spPr/>
        <p:txBody>
          <a:bodyPr>
            <a:normAutofit/>
          </a:bodyPr>
          <a:lstStyle/>
          <a:p>
            <a:r>
              <a:rPr lang="en-US" sz="1500" dirty="0"/>
              <a:t>Why </a:t>
            </a:r>
            <a:r>
              <a:rPr lang="en-US" sz="1500" dirty="0" err="1"/>
              <a:t>carli</a:t>
            </a:r>
            <a:r>
              <a:rPr lang="en-US" sz="1500" dirty="0"/>
              <a:t> counts matters </a:t>
            </a:r>
          </a:p>
        </p:txBody>
      </p:sp>
      <p:pic>
        <p:nvPicPr>
          <p:cNvPr id="4" name="Picture 3">
            <a:extLst>
              <a:ext uri="{FF2B5EF4-FFF2-40B4-BE49-F238E27FC236}">
                <a16:creationId xmlns:a16="http://schemas.microsoft.com/office/drawing/2014/main" id="{1B79A28F-F630-8688-4F4E-B25EF2D16264}"/>
              </a:ext>
            </a:extLst>
          </p:cNvPr>
          <p:cNvPicPr>
            <a:picLocks noChangeAspect="1"/>
          </p:cNvPicPr>
          <p:nvPr/>
        </p:nvPicPr>
        <p:blipFill>
          <a:blip r:embed="rId3"/>
          <a:stretch>
            <a:fillRect/>
          </a:stretch>
        </p:blipFill>
        <p:spPr>
          <a:xfrm>
            <a:off x="2496914" y="4974535"/>
            <a:ext cx="2243075" cy="1289104"/>
          </a:xfrm>
          <a:prstGeom prst="rect">
            <a:avLst/>
          </a:prstGeom>
        </p:spPr>
      </p:pic>
      <p:pic>
        <p:nvPicPr>
          <p:cNvPr id="8" name="Picture 7">
            <a:extLst>
              <a:ext uri="{FF2B5EF4-FFF2-40B4-BE49-F238E27FC236}">
                <a16:creationId xmlns:a16="http://schemas.microsoft.com/office/drawing/2014/main" id="{6F7EEBBF-B2C6-711D-B135-F2E139437E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16" t="24072" r="-24" b="-9"/>
          <a:stretch/>
        </p:blipFill>
        <p:spPr bwMode="auto">
          <a:xfrm>
            <a:off x="4965859" y="5008082"/>
            <a:ext cx="2030715" cy="1214438"/>
          </a:xfrm>
          <a:prstGeom prst="rect">
            <a:avLst/>
          </a:prstGeom>
          <a:ln w="57150" cap="flat" cmpd="sng" algn="ctr">
            <a:solidFill>
              <a:srgbClr val="70AD47">
                <a:lumMod val="75000"/>
              </a:srgb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68E9C6D5-CB54-720F-EEFA-C1888B305DDC}"/>
              </a:ext>
            </a:extLst>
          </p:cNvPr>
          <p:cNvPicPr>
            <a:picLocks noChangeAspect="1"/>
          </p:cNvPicPr>
          <p:nvPr/>
        </p:nvPicPr>
        <p:blipFill>
          <a:blip r:embed="rId5"/>
          <a:stretch>
            <a:fillRect/>
          </a:stretch>
        </p:blipFill>
        <p:spPr>
          <a:xfrm>
            <a:off x="7161555" y="4965078"/>
            <a:ext cx="2182318" cy="1298561"/>
          </a:xfrm>
          <a:prstGeom prst="rect">
            <a:avLst/>
          </a:prstGeom>
        </p:spPr>
      </p:pic>
    </p:spTree>
    <p:extLst>
      <p:ext uri="{BB962C8B-B14F-4D97-AF65-F5344CB8AC3E}">
        <p14:creationId xmlns:p14="http://schemas.microsoft.com/office/powerpoint/2010/main" val="183876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5A178E-CA07-DE35-A2F2-928F7D245360}"/>
              </a:ext>
            </a:extLst>
          </p:cNvPr>
          <p:cNvSpPr>
            <a:spLocks noGrp="1"/>
          </p:cNvSpPr>
          <p:nvPr>
            <p:ph idx="1"/>
          </p:nvPr>
        </p:nvSpPr>
        <p:spPr>
          <a:xfrm>
            <a:off x="1257299" y="2228851"/>
            <a:ext cx="9406891" cy="3040380"/>
          </a:xfrm>
        </p:spPr>
        <p:txBody>
          <a:bodyPr/>
          <a:lstStyle/>
          <a:p>
            <a:r>
              <a:rPr lang="en-US" sz="2200" b="1" i="1" dirty="0" err="1"/>
              <a:t>Consortial</a:t>
            </a:r>
            <a:r>
              <a:rPr lang="en-US" sz="2200" b="1" i="1" dirty="0"/>
              <a:t> Collaboration for Academic Library Leadership Success (CCALLS)</a:t>
            </a:r>
            <a:br>
              <a:rPr lang="en-US" sz="2400" b="1" i="1" dirty="0"/>
            </a:br>
            <a:r>
              <a:rPr lang="en-US" sz="2400" b="1" i="1" dirty="0"/>
              <a:t> </a:t>
            </a:r>
          </a:p>
          <a:p>
            <a:pPr marL="257175" indent="-257175">
              <a:buFont typeface="Arial" panose="020B0604020202020204" pitchFamily="34" charset="0"/>
              <a:buChar char="•"/>
            </a:pPr>
            <a:r>
              <a:rPr lang="en-US" sz="2000" dirty="0"/>
              <a:t>Application to the Institute of Museum and Library Services, Laura Bush 21</a:t>
            </a:r>
            <a:r>
              <a:rPr lang="en-US" sz="2000" baseline="30000" dirty="0"/>
              <a:t>st</a:t>
            </a:r>
            <a:r>
              <a:rPr lang="en-US" sz="2000" dirty="0"/>
              <a:t> Century Librarian Planning Grant ~$140,000</a:t>
            </a:r>
          </a:p>
          <a:p>
            <a:pPr marL="257175" indent="-257175">
              <a:buFont typeface="Arial" panose="020B0604020202020204" pitchFamily="34" charset="0"/>
              <a:buChar char="•"/>
            </a:pPr>
            <a:r>
              <a:rPr lang="en-US" sz="2000" dirty="0"/>
              <a:t>Extends a planning project for CARLI Counts to other library consortia</a:t>
            </a:r>
          </a:p>
          <a:p>
            <a:pPr algn="ctr"/>
            <a:endParaRPr lang="en-US" sz="2700" b="1" dirty="0"/>
          </a:p>
          <a:p>
            <a:endParaRPr lang="en-US" dirty="0"/>
          </a:p>
        </p:txBody>
      </p:sp>
      <p:sp>
        <p:nvSpPr>
          <p:cNvPr id="3" name="Title 2">
            <a:extLst>
              <a:ext uri="{FF2B5EF4-FFF2-40B4-BE49-F238E27FC236}">
                <a16:creationId xmlns:a16="http://schemas.microsoft.com/office/drawing/2014/main" id="{FF92B447-A48C-BC69-47EC-400B311EB872}"/>
              </a:ext>
            </a:extLst>
          </p:cNvPr>
          <p:cNvSpPr>
            <a:spLocks noGrp="1"/>
          </p:cNvSpPr>
          <p:nvPr>
            <p:ph type="title"/>
          </p:nvPr>
        </p:nvSpPr>
        <p:spPr/>
        <p:txBody>
          <a:bodyPr>
            <a:normAutofit/>
          </a:bodyPr>
          <a:lstStyle/>
          <a:p>
            <a:r>
              <a:rPr lang="en-US" sz="1500" dirty="0"/>
              <a:t>What’s next?</a:t>
            </a:r>
          </a:p>
        </p:txBody>
      </p:sp>
      <p:pic>
        <p:nvPicPr>
          <p:cNvPr id="4" name="Content Placeholder 4" descr="Application&#10;&#10;Description automatically generated with low confidence">
            <a:extLst>
              <a:ext uri="{FF2B5EF4-FFF2-40B4-BE49-F238E27FC236}">
                <a16:creationId xmlns:a16="http://schemas.microsoft.com/office/drawing/2014/main" id="{6F87937E-5812-5192-FAAD-77766CFF86C6}"/>
              </a:ext>
            </a:extLst>
          </p:cNvPr>
          <p:cNvPicPr>
            <a:picLocks noChangeAspect="1"/>
          </p:cNvPicPr>
          <p:nvPr/>
        </p:nvPicPr>
        <p:blipFill>
          <a:blip r:embed="rId2"/>
          <a:stretch>
            <a:fillRect/>
          </a:stretch>
        </p:blipFill>
        <p:spPr bwMode="auto">
          <a:xfrm>
            <a:off x="3217544" y="700971"/>
            <a:ext cx="5486400" cy="80924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89865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A59E5B-A881-CCA4-E8DD-C87999FBAA84}"/>
              </a:ext>
            </a:extLst>
          </p:cNvPr>
          <p:cNvSpPr>
            <a:spLocks noGrp="1"/>
          </p:cNvSpPr>
          <p:nvPr>
            <p:ph idx="1"/>
          </p:nvPr>
        </p:nvSpPr>
        <p:spPr>
          <a:xfrm>
            <a:off x="2477193" y="2759826"/>
            <a:ext cx="7356763" cy="681643"/>
          </a:xfrm>
        </p:spPr>
        <p:txBody>
          <a:bodyPr/>
          <a:lstStyle/>
          <a:p>
            <a:pPr algn="ctr"/>
            <a:r>
              <a:rPr lang="en-US" sz="2400" b="1">
                <a:solidFill>
                  <a:schemeClr val="accent3"/>
                </a:solidFill>
              </a:rPr>
              <a:t>Visit the Cohort 4 posters during our lunch break!</a:t>
            </a:r>
          </a:p>
          <a:p>
            <a:pPr algn="ctr"/>
            <a:endParaRPr lang="en-US"/>
          </a:p>
        </p:txBody>
      </p:sp>
      <p:sp>
        <p:nvSpPr>
          <p:cNvPr id="3" name="Title 2">
            <a:extLst>
              <a:ext uri="{FF2B5EF4-FFF2-40B4-BE49-F238E27FC236}">
                <a16:creationId xmlns:a16="http://schemas.microsoft.com/office/drawing/2014/main" id="{594D5753-9A2D-F9B9-9C70-FAB9082B3188}"/>
              </a:ext>
            </a:extLst>
          </p:cNvPr>
          <p:cNvSpPr>
            <a:spLocks noGrp="1"/>
          </p:cNvSpPr>
          <p:nvPr>
            <p:ph type="title"/>
          </p:nvPr>
        </p:nvSpPr>
        <p:spPr/>
        <p:txBody>
          <a:bodyPr>
            <a:normAutofit/>
          </a:bodyPr>
          <a:lstStyle/>
          <a:p>
            <a:r>
              <a:rPr lang="en-US" sz="1500" dirty="0"/>
              <a:t>CARLI counts cohort 4 posters</a:t>
            </a:r>
          </a:p>
        </p:txBody>
      </p:sp>
      <p:pic>
        <p:nvPicPr>
          <p:cNvPr id="5" name="Content Placeholder 4" descr="Application&#10;&#10;Description automatically generated with low confidence">
            <a:extLst>
              <a:ext uri="{FF2B5EF4-FFF2-40B4-BE49-F238E27FC236}">
                <a16:creationId xmlns:a16="http://schemas.microsoft.com/office/drawing/2014/main" id="{E23CACD4-798C-8067-D95C-8495A3D4DCD5}"/>
              </a:ext>
            </a:extLst>
          </p:cNvPr>
          <p:cNvPicPr>
            <a:picLocks noChangeAspect="1"/>
          </p:cNvPicPr>
          <p:nvPr/>
        </p:nvPicPr>
        <p:blipFill>
          <a:blip r:embed="rId2"/>
          <a:stretch>
            <a:fillRect/>
          </a:stretch>
        </p:blipFill>
        <p:spPr bwMode="auto">
          <a:xfrm>
            <a:off x="3352800" y="1034588"/>
            <a:ext cx="5486400" cy="80924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id="{4CEEBE7F-F1CA-2AC1-3EBC-CFF1C4D0AFB4}"/>
              </a:ext>
            </a:extLst>
          </p:cNvPr>
          <p:cNvPicPr>
            <a:picLocks/>
          </p:cNvPicPr>
          <p:nvPr/>
        </p:nvPicPr>
        <p:blipFill rotWithShape="1">
          <a:blip r:embed="rId3"/>
          <a:srcRect l="18153" t="17268" r="22784"/>
          <a:stretch/>
        </p:blipFill>
        <p:spPr>
          <a:xfrm>
            <a:off x="6136611" y="4175507"/>
            <a:ext cx="2971800" cy="2249424"/>
          </a:xfrm>
          <a:prstGeom prst="rect">
            <a:avLst/>
          </a:prstGeom>
          <a:ln>
            <a:solidFill>
              <a:schemeClr val="tx1"/>
            </a:solidFill>
          </a:ln>
        </p:spPr>
      </p:pic>
      <p:pic>
        <p:nvPicPr>
          <p:cNvPr id="11" name="Picture 10">
            <a:extLst>
              <a:ext uri="{FF2B5EF4-FFF2-40B4-BE49-F238E27FC236}">
                <a16:creationId xmlns:a16="http://schemas.microsoft.com/office/drawing/2014/main" id="{4D6AEE6C-D545-B607-3AA7-0BDD85CFEDBD}"/>
              </a:ext>
            </a:extLst>
          </p:cNvPr>
          <p:cNvPicPr>
            <a:picLocks/>
          </p:cNvPicPr>
          <p:nvPr/>
        </p:nvPicPr>
        <p:blipFill rotWithShape="1">
          <a:blip r:embed="rId4"/>
          <a:srcRect l="17983" t="15187" r="22272" b="1390"/>
          <a:stretch/>
        </p:blipFill>
        <p:spPr>
          <a:xfrm>
            <a:off x="3141481" y="4168166"/>
            <a:ext cx="2958437" cy="2249424"/>
          </a:xfrm>
          <a:prstGeom prst="rect">
            <a:avLst/>
          </a:prstGeom>
          <a:ln>
            <a:solidFill>
              <a:schemeClr val="tx1"/>
            </a:solidFill>
          </a:ln>
        </p:spPr>
      </p:pic>
      <p:pic>
        <p:nvPicPr>
          <p:cNvPr id="13" name="Picture 12">
            <a:extLst>
              <a:ext uri="{FF2B5EF4-FFF2-40B4-BE49-F238E27FC236}">
                <a16:creationId xmlns:a16="http://schemas.microsoft.com/office/drawing/2014/main" id="{B6191C89-BA98-8B68-9D21-8541E6012F76}"/>
              </a:ext>
            </a:extLst>
          </p:cNvPr>
          <p:cNvPicPr>
            <a:picLocks noChangeAspect="1"/>
          </p:cNvPicPr>
          <p:nvPr/>
        </p:nvPicPr>
        <p:blipFill rotWithShape="1">
          <a:blip r:embed="rId5"/>
          <a:srcRect l="30911" t="24652" r="19119" b="4118"/>
          <a:stretch/>
        </p:blipFill>
        <p:spPr>
          <a:xfrm>
            <a:off x="9178285" y="4156007"/>
            <a:ext cx="2971800" cy="2250482"/>
          </a:xfrm>
          <a:prstGeom prst="rect">
            <a:avLst/>
          </a:prstGeom>
          <a:ln>
            <a:solidFill>
              <a:schemeClr val="tx1"/>
            </a:solidFill>
          </a:ln>
        </p:spPr>
      </p:pic>
      <p:pic>
        <p:nvPicPr>
          <p:cNvPr id="15" name="Picture 14">
            <a:extLst>
              <a:ext uri="{FF2B5EF4-FFF2-40B4-BE49-F238E27FC236}">
                <a16:creationId xmlns:a16="http://schemas.microsoft.com/office/drawing/2014/main" id="{236DB513-25DD-7EED-8D8E-61F250E51D2B}"/>
              </a:ext>
            </a:extLst>
          </p:cNvPr>
          <p:cNvPicPr>
            <a:picLocks noChangeAspect="1"/>
          </p:cNvPicPr>
          <p:nvPr/>
        </p:nvPicPr>
        <p:blipFill rotWithShape="1">
          <a:blip r:embed="rId6"/>
          <a:srcRect l="18920" t="15829" r="20312"/>
          <a:stretch/>
        </p:blipFill>
        <p:spPr>
          <a:xfrm>
            <a:off x="33252" y="4184791"/>
            <a:ext cx="3056872" cy="2249424"/>
          </a:xfrm>
          <a:prstGeom prst="rect">
            <a:avLst/>
          </a:prstGeom>
        </p:spPr>
      </p:pic>
    </p:spTree>
    <p:extLst>
      <p:ext uri="{BB962C8B-B14F-4D97-AF65-F5344CB8AC3E}">
        <p14:creationId xmlns:p14="http://schemas.microsoft.com/office/powerpoint/2010/main" val="4039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1EE6F3-D2BD-AE2E-AB4C-B81EFC65137C}"/>
              </a:ext>
            </a:extLst>
          </p:cNvPr>
          <p:cNvSpPr>
            <a:spLocks noGrp="1"/>
          </p:cNvSpPr>
          <p:nvPr>
            <p:ph idx="1"/>
          </p:nvPr>
        </p:nvSpPr>
        <p:spPr>
          <a:xfrm>
            <a:off x="1554480" y="1147431"/>
            <a:ext cx="8903969" cy="2822864"/>
          </a:xfrm>
        </p:spPr>
        <p:txBody>
          <a:bodyPr/>
          <a:lstStyle/>
          <a:p>
            <a:r>
              <a:rPr lang="en-US" b="1" i="1"/>
              <a:t>Libraries as Partners for Emergency Preparedness and Response in Times of Crisis, </a:t>
            </a:r>
            <a:r>
              <a:rPr lang="en-US"/>
              <a:t>is a preliminary investigation into library-community partnerships during public crises, especially the scope and nature of partnership, library role in partnership, and how emergency type effects partnership. </a:t>
            </a:r>
          </a:p>
        </p:txBody>
      </p:sp>
      <p:sp>
        <p:nvSpPr>
          <p:cNvPr id="3" name="Title 2">
            <a:extLst>
              <a:ext uri="{FF2B5EF4-FFF2-40B4-BE49-F238E27FC236}">
                <a16:creationId xmlns:a16="http://schemas.microsoft.com/office/drawing/2014/main" id="{06CC2EB1-28A5-26A8-9D3B-19E48D611ACB}"/>
              </a:ext>
            </a:extLst>
          </p:cNvPr>
          <p:cNvSpPr>
            <a:spLocks noGrp="1"/>
          </p:cNvSpPr>
          <p:nvPr>
            <p:ph type="title"/>
          </p:nvPr>
        </p:nvSpPr>
        <p:spPr>
          <a:xfrm>
            <a:off x="2667001" y="786162"/>
            <a:ext cx="6889173" cy="452097"/>
          </a:xfrm>
        </p:spPr>
        <p:txBody>
          <a:bodyPr>
            <a:noAutofit/>
          </a:bodyPr>
          <a:lstStyle/>
          <a:p>
            <a:r>
              <a:rPr lang="en-US" sz="1050" b="1"/>
              <a:t>Libraries as Partners for Emergency Preparedness and Response in Times of Crisis</a:t>
            </a:r>
          </a:p>
        </p:txBody>
      </p:sp>
      <p:pic>
        <p:nvPicPr>
          <p:cNvPr id="1028" name="Picture 4" descr="Libraries as Partners for Emergency Preparedness and Response in Times of Crisis">
            <a:extLst>
              <a:ext uri="{FF2B5EF4-FFF2-40B4-BE49-F238E27FC236}">
                <a16:creationId xmlns:a16="http://schemas.microsoft.com/office/drawing/2014/main" id="{40C94668-2368-CFE8-1224-1D4143D9C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997" y="4925738"/>
            <a:ext cx="2743200" cy="12388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BA91547-329B-C330-CBBF-6E7F452276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399" y="3813079"/>
            <a:ext cx="3820086" cy="73152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 name="Picture 6" descr="A purple text on a white background&#10;&#10;Description automatically generated">
            <a:extLst>
              <a:ext uri="{FF2B5EF4-FFF2-40B4-BE49-F238E27FC236}">
                <a16:creationId xmlns:a16="http://schemas.microsoft.com/office/drawing/2014/main" id="{7FA00D3E-8897-7C8C-C321-23271F6EBF51}"/>
              </a:ext>
            </a:extLst>
          </p:cNvPr>
          <p:cNvPicPr>
            <a:picLocks noChangeAspect="1"/>
          </p:cNvPicPr>
          <p:nvPr/>
        </p:nvPicPr>
        <p:blipFill>
          <a:blip r:embed="rId5"/>
          <a:stretch>
            <a:fillRect/>
          </a:stretch>
        </p:blipFill>
        <p:spPr>
          <a:xfrm>
            <a:off x="6006464" y="5132528"/>
            <a:ext cx="2377440" cy="735027"/>
          </a:xfrm>
          <a:prstGeom prst="rect">
            <a:avLst/>
          </a:prstGeom>
        </p:spPr>
      </p:pic>
      <p:pic>
        <p:nvPicPr>
          <p:cNvPr id="1026" name="Picture 2">
            <a:extLst>
              <a:ext uri="{FF2B5EF4-FFF2-40B4-BE49-F238E27FC236}">
                <a16:creationId xmlns:a16="http://schemas.microsoft.com/office/drawing/2014/main" id="{95277229-C786-8BB0-4199-17FB949045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9942" y="3762190"/>
            <a:ext cx="2743200" cy="9929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C9E287-F1B1-5855-DDDE-55E02A61977C}"/>
              </a:ext>
            </a:extLst>
          </p:cNvPr>
          <p:cNvSpPr txBox="1"/>
          <p:nvPr/>
        </p:nvSpPr>
        <p:spPr>
          <a:xfrm>
            <a:off x="2753478" y="5710570"/>
            <a:ext cx="3806447" cy="369332"/>
          </a:xfrm>
          <a:prstGeom prst="rect">
            <a:avLst/>
          </a:prstGeom>
          <a:noFill/>
        </p:spPr>
        <p:txBody>
          <a:bodyPr wrap="square">
            <a:spAutoFit/>
          </a:bodyPr>
          <a:lstStyle/>
          <a:p>
            <a:r>
              <a:rPr lang="en-US" u="sng" dirty="0">
                <a:solidFill>
                  <a:schemeClr val="bg1"/>
                </a:solidFill>
                <a:latin typeface="Times New Roman" panose="02020603050405020304" pitchFamily="18"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https://imlsgrant.web.illinois.edu/</a:t>
            </a:r>
            <a:endParaRPr lang="en-US" dirty="0">
              <a:solidFill>
                <a:schemeClr val="bg1"/>
              </a:solidFill>
            </a:endParaRPr>
          </a:p>
        </p:txBody>
      </p:sp>
    </p:spTree>
    <p:extLst>
      <p:ext uri="{BB962C8B-B14F-4D97-AF65-F5344CB8AC3E}">
        <p14:creationId xmlns:p14="http://schemas.microsoft.com/office/powerpoint/2010/main" val="3414052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A3AEBF-E5C3-3938-88C1-18707C0467EC}"/>
              </a:ext>
            </a:extLst>
          </p:cNvPr>
          <p:cNvSpPr>
            <a:spLocks noGrp="1"/>
          </p:cNvSpPr>
          <p:nvPr>
            <p:ph type="title"/>
          </p:nvPr>
        </p:nvSpPr>
        <p:spPr/>
        <p:txBody>
          <a:bodyPr>
            <a:normAutofit/>
          </a:bodyPr>
          <a:lstStyle/>
          <a:p>
            <a:r>
              <a:rPr lang="en-US" sz="1500"/>
              <a:t>Upcoming notable events</a:t>
            </a:r>
          </a:p>
        </p:txBody>
      </p:sp>
      <p:pic>
        <p:nvPicPr>
          <p:cNvPr id="10" name="Content Placeholder 9" descr="A red tag with white text&#10;&#10;Description automatically generated">
            <a:extLst>
              <a:ext uri="{FF2B5EF4-FFF2-40B4-BE49-F238E27FC236}">
                <a16:creationId xmlns:a16="http://schemas.microsoft.com/office/drawing/2014/main" id="{799A4E2C-5F80-BD67-9659-CE3A6EA37376}"/>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4255377" y="1834077"/>
            <a:ext cx="3681248" cy="3681248"/>
          </a:xfrm>
        </p:spPr>
      </p:pic>
    </p:spTree>
    <p:extLst>
      <p:ext uri="{BB962C8B-B14F-4D97-AF65-F5344CB8AC3E}">
        <p14:creationId xmlns:p14="http://schemas.microsoft.com/office/powerpoint/2010/main" val="179602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312B193-8FC2-EDC1-F156-B1506B729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407" y="2517530"/>
            <a:ext cx="11447106" cy="388128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F1BD5E8F-A1E4-1A19-A09E-E881832F4563}"/>
              </a:ext>
            </a:extLst>
          </p:cNvPr>
          <p:cNvSpPr>
            <a:spLocks noGrp="1"/>
          </p:cNvSpPr>
          <p:nvPr>
            <p:ph idx="1"/>
          </p:nvPr>
        </p:nvSpPr>
        <p:spPr>
          <a:xfrm>
            <a:off x="4247807" y="1051271"/>
            <a:ext cx="7223759" cy="1599268"/>
          </a:xfrm>
        </p:spPr>
        <p:txBody>
          <a:bodyPr/>
          <a:lstStyle/>
          <a:p>
            <a:pPr marL="257175" indent="-257175">
              <a:buFont typeface="Arial" panose="020B0604020202020204" pitchFamily="34" charset="0"/>
              <a:buChar char="•"/>
            </a:pPr>
            <a:r>
              <a:rPr lang="en-US"/>
              <a:t>CARLI support for all member institutions to attend</a:t>
            </a:r>
          </a:p>
          <a:p>
            <a:pPr marL="257175" indent="-257175">
              <a:buFont typeface="Arial" panose="020B0604020202020204" pitchFamily="34" charset="0"/>
              <a:buChar char="•"/>
            </a:pPr>
            <a:r>
              <a:rPr lang="en-US"/>
              <a:t>CARLI institutions must register by November 28</a:t>
            </a:r>
          </a:p>
          <a:p>
            <a:pPr marL="257175" indent="-257175">
              <a:buFont typeface="Arial" panose="020B0604020202020204" pitchFamily="34" charset="0"/>
              <a:buChar char="•"/>
            </a:pPr>
            <a:r>
              <a:rPr lang="en-US"/>
              <a:t>Participation from library schools across the nation</a:t>
            </a:r>
          </a:p>
          <a:p>
            <a:endParaRPr lang="en-US"/>
          </a:p>
        </p:txBody>
      </p:sp>
      <p:sp>
        <p:nvSpPr>
          <p:cNvPr id="3" name="Title 2">
            <a:extLst>
              <a:ext uri="{FF2B5EF4-FFF2-40B4-BE49-F238E27FC236}">
                <a16:creationId xmlns:a16="http://schemas.microsoft.com/office/drawing/2014/main" id="{14A88773-EFA6-0736-F6AE-F1A056815B41}"/>
              </a:ext>
            </a:extLst>
          </p:cNvPr>
          <p:cNvSpPr>
            <a:spLocks noGrp="1"/>
          </p:cNvSpPr>
          <p:nvPr>
            <p:ph type="title"/>
          </p:nvPr>
        </p:nvSpPr>
        <p:spPr/>
        <p:txBody>
          <a:bodyPr>
            <a:normAutofit/>
          </a:bodyPr>
          <a:lstStyle/>
          <a:p>
            <a:r>
              <a:rPr lang="en-US" sz="1500"/>
              <a:t>GLAM Virtual career jam: February 23, 2024</a:t>
            </a:r>
          </a:p>
        </p:txBody>
      </p:sp>
      <p:pic>
        <p:nvPicPr>
          <p:cNvPr id="1027" name="Picture 3" descr="Virtual Career Jam for Government, Library, Archives, and Museum emploeyrs">
            <a:extLst>
              <a:ext uri="{FF2B5EF4-FFF2-40B4-BE49-F238E27FC236}">
                <a16:creationId xmlns:a16="http://schemas.microsoft.com/office/drawing/2014/main" id="{05EBDD11-4201-6DC4-C68E-AA7A2DDCED5A}"/>
              </a:ext>
            </a:extLst>
          </p:cNvPr>
          <p:cNvPicPr>
            <a:picLocks noChangeAspect="1" noChangeArrowheads="1"/>
          </p:cNvPicPr>
          <p:nvPr/>
        </p:nvPicPr>
        <p:blipFill>
          <a:blip r:link="rId4">
            <a:extLst>
              <a:ext uri="{28A0092B-C50C-407E-A947-70E740481C1C}">
                <a14:useLocalDpi xmlns:a14="http://schemas.microsoft.com/office/drawing/2010/main" val="0"/>
              </a:ext>
            </a:extLst>
          </a:blip>
          <a:srcRect/>
          <a:stretch>
            <a:fillRect/>
          </a:stretch>
        </p:blipFill>
        <p:spPr bwMode="auto">
          <a:xfrm>
            <a:off x="421190" y="976449"/>
            <a:ext cx="3760113" cy="154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047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6BEDFF-642C-4DF7-4AB3-80009523F7E3}"/>
              </a:ext>
            </a:extLst>
          </p:cNvPr>
          <p:cNvSpPr>
            <a:spLocks noGrp="1"/>
          </p:cNvSpPr>
          <p:nvPr>
            <p:ph idx="1"/>
          </p:nvPr>
        </p:nvSpPr>
        <p:spPr>
          <a:xfrm>
            <a:off x="1072342" y="786162"/>
            <a:ext cx="9693629" cy="4966245"/>
          </a:xfrm>
        </p:spPr>
        <p:txBody>
          <a:bodyPr/>
          <a:lstStyle/>
          <a:p>
            <a:r>
              <a:rPr lang="en-US" sz="2400" b="1" dirty="0">
                <a:solidFill>
                  <a:schemeClr val="accent3"/>
                </a:solidFill>
              </a:rPr>
              <a:t>August 20 and 21, 2024</a:t>
            </a:r>
            <a:br>
              <a:rPr lang="en-US" sz="2400" b="1" dirty="0">
                <a:solidFill>
                  <a:schemeClr val="accent3"/>
                </a:solidFill>
              </a:rPr>
            </a:br>
            <a:endParaRPr lang="en-US" sz="2400" b="1" dirty="0">
              <a:solidFill>
                <a:schemeClr val="accent3"/>
              </a:solidFill>
            </a:endParaRPr>
          </a:p>
          <a:p>
            <a:pPr marL="257175" indent="-257175">
              <a:lnSpc>
                <a:spcPct val="114000"/>
              </a:lnSpc>
              <a:buFont typeface="Arial" panose="020B0604020202020204" pitchFamily="34" charset="0"/>
              <a:buChar char="•"/>
            </a:pPr>
            <a:r>
              <a:rPr lang="en-US" sz="2400" b="1" dirty="0">
                <a:ea typeface="Times New Roman" panose="02020603050405020304" pitchFamily="18" charset="0"/>
              </a:rPr>
              <a:t>A celebration of scholarship and the role of education in our democracy.</a:t>
            </a:r>
            <a:endParaRPr lang="en-US" sz="2400" b="1" dirty="0">
              <a:ea typeface="Calibri" panose="020F0502020204030204" pitchFamily="34" charset="0"/>
            </a:endParaRPr>
          </a:p>
          <a:p>
            <a:pPr marL="257175" indent="-257175">
              <a:lnSpc>
                <a:spcPct val="114000"/>
              </a:lnSpc>
              <a:buFont typeface="Arial" panose="020B0604020202020204" pitchFamily="34" charset="0"/>
              <a:buChar char="•"/>
            </a:pPr>
            <a:r>
              <a:rPr lang="en-US" sz="2400" dirty="0"/>
              <a:t>Initiative of University of Illinois System President Timothy Killeen</a:t>
            </a:r>
          </a:p>
          <a:p>
            <a:pPr marL="257175" indent="-257175">
              <a:lnSpc>
                <a:spcPct val="114000"/>
              </a:lnSpc>
              <a:buFont typeface="Arial" panose="020B0604020202020204" pitchFamily="34" charset="0"/>
              <a:buChar char="•"/>
            </a:pPr>
            <a:r>
              <a:rPr lang="en-US" sz="2400" dirty="0"/>
              <a:t>In partnership with the University of Illinois Press</a:t>
            </a:r>
          </a:p>
          <a:p>
            <a:pPr marL="257175" indent="-257175">
              <a:lnSpc>
                <a:spcPct val="114000"/>
              </a:lnSpc>
              <a:spcBef>
                <a:spcPts val="0"/>
              </a:spcBef>
              <a:spcAft>
                <a:spcPts val="0"/>
              </a:spcAft>
              <a:buFont typeface="Arial" panose="020B0604020202020204" pitchFamily="34" charset="0"/>
              <a:buChar char="•"/>
            </a:pPr>
            <a:r>
              <a:rPr lang="en-US" sz="2400" dirty="0">
                <a:ea typeface="Times New Roman" panose="02020603050405020304" pitchFamily="18" charset="0"/>
              </a:rPr>
              <a:t>Two-day, in-person event on the campus of UIUC</a:t>
            </a:r>
            <a:endParaRPr lang="en-US" sz="2400" dirty="0">
              <a:ea typeface="Calibri" panose="020F0502020204030204" pitchFamily="34" charset="0"/>
            </a:endParaRPr>
          </a:p>
          <a:p>
            <a:pPr marL="257175" indent="-257175">
              <a:lnSpc>
                <a:spcPct val="114000"/>
              </a:lnSpc>
              <a:spcBef>
                <a:spcPts val="0"/>
              </a:spcBef>
              <a:spcAft>
                <a:spcPts val="0"/>
              </a:spcAft>
              <a:buFont typeface="Arial" panose="020B0604020202020204" pitchFamily="34" charset="0"/>
              <a:buChar char="•"/>
            </a:pPr>
            <a:r>
              <a:rPr lang="en-US" sz="2400" dirty="0">
                <a:ea typeface="Times New Roman" panose="02020603050405020304" pitchFamily="18" charset="0"/>
              </a:rPr>
              <a:t>Will feature speakers and panel discussions, addressing issues around book banning, censorship, and the importance of reading and books to inclusion and citizenship.</a:t>
            </a:r>
            <a:endParaRPr lang="en-US" sz="2400" dirty="0">
              <a:ea typeface="Calibri" panose="020F0502020204030204" pitchFamily="34" charset="0"/>
            </a:endParaRPr>
          </a:p>
          <a:p>
            <a:pPr marL="257175" indent="-257175">
              <a:buFont typeface="Arial" panose="020B0604020202020204" pitchFamily="34" charset="0"/>
              <a:buChar char="•"/>
            </a:pPr>
            <a:endParaRPr lang="en-US" sz="1800" dirty="0"/>
          </a:p>
          <a:p>
            <a:r>
              <a:rPr lang="en-US" sz="2400" b="1" i="1" dirty="0"/>
              <a:t>Watch for information soon!</a:t>
            </a:r>
          </a:p>
        </p:txBody>
      </p:sp>
      <p:sp>
        <p:nvSpPr>
          <p:cNvPr id="4" name="Title 2">
            <a:extLst>
              <a:ext uri="{FF2B5EF4-FFF2-40B4-BE49-F238E27FC236}">
                <a16:creationId xmlns:a16="http://schemas.microsoft.com/office/drawing/2014/main" id="{DF93FA40-17CF-399D-CBF5-98150FB39EF8}"/>
              </a:ext>
            </a:extLst>
          </p:cNvPr>
          <p:cNvSpPr txBox="1">
            <a:spLocks/>
          </p:cNvSpPr>
          <p:nvPr/>
        </p:nvSpPr>
        <p:spPr bwMode="auto">
          <a:xfrm>
            <a:off x="307220" y="-94785"/>
            <a:ext cx="10972800" cy="60279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1" fontAlgn="base" hangingPunct="1">
              <a:spcBef>
                <a:spcPct val="0"/>
              </a:spcBef>
              <a:spcAft>
                <a:spcPct val="0"/>
              </a:spcAft>
              <a:defRPr sz="1200" kern="1200" cap="all">
                <a:solidFill>
                  <a:schemeClr val="bg2"/>
                </a:solidFill>
                <a:latin typeface="+mj-lt"/>
                <a:ea typeface="ＭＳ Ｐゴシック" charset="0"/>
                <a:cs typeface="ＭＳ Ｐゴシック" charset="0"/>
              </a:defRPr>
            </a:lvl1pPr>
            <a:lvl2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9pPr>
          </a:lstStyle>
          <a:p>
            <a:r>
              <a:rPr lang="en-US" sz="1500" dirty="0"/>
              <a:t>FREE PEOPLE READ FREELY Symposium: Literacy, Privacy, and Democracy</a:t>
            </a:r>
          </a:p>
        </p:txBody>
      </p:sp>
    </p:spTree>
    <p:extLst>
      <p:ext uri="{BB962C8B-B14F-4D97-AF65-F5344CB8AC3E}">
        <p14:creationId xmlns:p14="http://schemas.microsoft.com/office/powerpoint/2010/main" val="581232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1500"/>
              <a:t>CARLI Revenue sources FY24</a:t>
            </a:r>
          </a:p>
        </p:txBody>
      </p:sp>
      <p:graphicFrame>
        <p:nvGraphicFramePr>
          <p:cNvPr id="7" name="Content Placeholder 6">
            <a:extLst>
              <a:ext uri="{FF2B5EF4-FFF2-40B4-BE49-F238E27FC236}">
                <a16:creationId xmlns:a16="http://schemas.microsoft.com/office/drawing/2014/main" id="{FF421469-93C8-4080-8743-58036A571FBB}"/>
              </a:ext>
            </a:extLst>
          </p:cNvPr>
          <p:cNvGraphicFramePr>
            <a:graphicFrameLocks noGrp="1"/>
          </p:cNvGraphicFramePr>
          <p:nvPr>
            <p:ph idx="1"/>
            <p:extLst>
              <p:ext uri="{D42A27DB-BD31-4B8C-83A1-F6EECF244321}">
                <p14:modId xmlns:p14="http://schemas.microsoft.com/office/powerpoint/2010/main" val="2619556876"/>
              </p:ext>
            </p:extLst>
          </p:nvPr>
        </p:nvGraphicFramePr>
        <p:xfrm>
          <a:off x="307220" y="424543"/>
          <a:ext cx="11496502" cy="5943599"/>
        </p:xfrm>
        <a:graphic>
          <a:graphicData uri="http://schemas.openxmlformats.org/drawingml/2006/table">
            <a:tbl>
              <a:tblPr>
                <a:tableStyleId>{5C22544A-7EE6-4342-B048-85BDC9FD1C3A}</a:tableStyleId>
              </a:tblPr>
              <a:tblGrid>
                <a:gridCol w="4031673">
                  <a:extLst>
                    <a:ext uri="{9D8B030D-6E8A-4147-A177-3AD203B41FA5}">
                      <a16:colId xmlns:a16="http://schemas.microsoft.com/office/drawing/2014/main" val="4192375442"/>
                    </a:ext>
                  </a:extLst>
                </a:gridCol>
                <a:gridCol w="2539002">
                  <a:extLst>
                    <a:ext uri="{9D8B030D-6E8A-4147-A177-3AD203B41FA5}">
                      <a16:colId xmlns:a16="http://schemas.microsoft.com/office/drawing/2014/main" val="636809077"/>
                    </a:ext>
                  </a:extLst>
                </a:gridCol>
                <a:gridCol w="2052429">
                  <a:extLst>
                    <a:ext uri="{9D8B030D-6E8A-4147-A177-3AD203B41FA5}">
                      <a16:colId xmlns:a16="http://schemas.microsoft.com/office/drawing/2014/main" val="3745010496"/>
                    </a:ext>
                  </a:extLst>
                </a:gridCol>
                <a:gridCol w="1817864">
                  <a:extLst>
                    <a:ext uri="{9D8B030D-6E8A-4147-A177-3AD203B41FA5}">
                      <a16:colId xmlns:a16="http://schemas.microsoft.com/office/drawing/2014/main" val="4086284103"/>
                    </a:ext>
                  </a:extLst>
                </a:gridCol>
                <a:gridCol w="1055534">
                  <a:extLst>
                    <a:ext uri="{9D8B030D-6E8A-4147-A177-3AD203B41FA5}">
                      <a16:colId xmlns:a16="http://schemas.microsoft.com/office/drawing/2014/main" val="3426210823"/>
                    </a:ext>
                  </a:extLst>
                </a:gridCol>
              </a:tblGrid>
              <a:tr h="339406">
                <a:tc>
                  <a:txBody>
                    <a:bodyPr/>
                    <a:lstStyle/>
                    <a:p>
                      <a:pPr algn="ctr" fontAlgn="ctr">
                        <a:lnSpc>
                          <a:spcPct val="100000"/>
                        </a:lnSpc>
                      </a:pPr>
                      <a:endParaRPr lang="en-US" sz="2000" b="1" i="0" u="none" strike="noStrike">
                        <a:solidFill>
                          <a:srgbClr val="000000"/>
                        </a:solidFill>
                        <a:effectLst/>
                        <a:latin typeface="+mn-lt"/>
                      </a:endParaRPr>
                    </a:p>
                  </a:txBody>
                  <a:tcPr marL="4286" marR="4286" marT="4286" marB="0" anchor="ctr">
                    <a:solidFill>
                      <a:schemeClr val="bg1">
                        <a:lumMod val="75000"/>
                      </a:schemeClr>
                    </a:solidFill>
                  </a:tcPr>
                </a:tc>
                <a:tc>
                  <a:txBody>
                    <a:bodyPr/>
                    <a:lstStyle/>
                    <a:p>
                      <a:pPr algn="ctr" fontAlgn="b">
                        <a:lnSpc>
                          <a:spcPct val="100000"/>
                        </a:lnSpc>
                      </a:pPr>
                      <a:r>
                        <a:rPr lang="en-US" sz="2000" b="1" i="0" u="none" strike="noStrike">
                          <a:solidFill>
                            <a:srgbClr val="000000"/>
                          </a:solidFill>
                          <a:effectLst/>
                          <a:latin typeface="+mn-lt"/>
                        </a:rPr>
                        <a:t>FY2023</a:t>
                      </a:r>
                    </a:p>
                  </a:txBody>
                  <a:tcPr marL="4286" marR="4286" marT="4286" marB="0" anchor="ctr">
                    <a:solidFill>
                      <a:schemeClr val="bg1">
                        <a:lumMod val="75000"/>
                      </a:schemeClr>
                    </a:solidFill>
                  </a:tcPr>
                </a:tc>
                <a:tc>
                  <a:txBody>
                    <a:bodyPr/>
                    <a:lstStyle/>
                    <a:p>
                      <a:pPr algn="ctr" fontAlgn="b">
                        <a:lnSpc>
                          <a:spcPct val="100000"/>
                        </a:lnSpc>
                      </a:pPr>
                      <a:r>
                        <a:rPr lang="en-US" sz="2000" b="1" i="0" u="none" strike="noStrike">
                          <a:solidFill>
                            <a:srgbClr val="000000"/>
                          </a:solidFill>
                          <a:effectLst/>
                          <a:latin typeface="+mn-lt"/>
                        </a:rPr>
                        <a:t>FY2024</a:t>
                      </a:r>
                    </a:p>
                  </a:txBody>
                  <a:tcPr marL="4286" marR="4286" marT="4286" marB="0" anchor="ctr">
                    <a:solidFill>
                      <a:schemeClr val="bg1">
                        <a:lumMod val="75000"/>
                      </a:schemeClr>
                    </a:solidFill>
                  </a:tcPr>
                </a:tc>
                <a:tc gridSpan="2">
                  <a:txBody>
                    <a:bodyPr/>
                    <a:lstStyle/>
                    <a:p>
                      <a:pPr algn="ctr" fontAlgn="b">
                        <a:lnSpc>
                          <a:spcPct val="100000"/>
                        </a:lnSpc>
                      </a:pPr>
                      <a:r>
                        <a:rPr lang="en-US" sz="2000" b="1" i="0" u="none" strike="noStrike">
                          <a:solidFill>
                            <a:srgbClr val="000000"/>
                          </a:solidFill>
                          <a:effectLst/>
                          <a:latin typeface="+mn-lt"/>
                        </a:rPr>
                        <a:t>change</a:t>
                      </a:r>
                    </a:p>
                  </a:txBody>
                  <a:tcPr marL="5715" marR="5715" marT="5715" marB="0" anchor="ctr">
                    <a:solidFill>
                      <a:schemeClr val="bg1">
                        <a:lumMod val="75000"/>
                      </a:schemeClr>
                    </a:solidFill>
                  </a:tcPr>
                </a:tc>
                <a:tc hMerge="1">
                  <a:txBody>
                    <a:bodyPr/>
                    <a:lstStyle/>
                    <a:p>
                      <a:endParaRPr lang="en-US"/>
                    </a:p>
                  </a:txBody>
                  <a:tcPr/>
                </a:tc>
                <a:extLst>
                  <a:ext uri="{0D108BD9-81ED-4DB2-BD59-A6C34878D82A}">
                    <a16:rowId xmlns:a16="http://schemas.microsoft.com/office/drawing/2014/main" val="995720602"/>
                  </a:ext>
                </a:extLst>
              </a:tr>
              <a:tr h="996299">
                <a:tc>
                  <a:txBody>
                    <a:bodyPr/>
                    <a:lstStyle/>
                    <a:p>
                      <a:pPr algn="l" fontAlgn="ctr">
                        <a:lnSpc>
                          <a:spcPct val="100000"/>
                        </a:lnSpc>
                      </a:pPr>
                      <a:r>
                        <a:rPr lang="en-US" sz="2000" b="1" u="none" strike="noStrike" dirty="0">
                          <a:effectLst/>
                          <a:latin typeface="+mn-lt"/>
                        </a:rPr>
                        <a:t>University of Illinois </a:t>
                      </a:r>
                      <a:br>
                        <a:rPr lang="en-US" sz="2000" b="1" u="none" strike="noStrike" dirty="0">
                          <a:effectLst/>
                          <a:latin typeface="+mn-lt"/>
                        </a:rPr>
                      </a:br>
                      <a:r>
                        <a:rPr lang="en-US" sz="2000" b="1" u="none" strike="noStrike" dirty="0">
                          <a:effectLst/>
                          <a:latin typeface="+mn-lt"/>
                        </a:rPr>
                        <a:t>System Office</a:t>
                      </a:r>
                    </a:p>
                    <a:p>
                      <a:pPr algn="l" fontAlgn="ctr">
                        <a:lnSpc>
                          <a:spcPct val="100000"/>
                        </a:lnSpc>
                      </a:pPr>
                      <a:endParaRPr lang="en-US" sz="2000" b="1" i="0" u="none" strike="noStrike" dirty="0">
                        <a:solidFill>
                          <a:srgbClr val="000000"/>
                        </a:solidFill>
                        <a:effectLst/>
                        <a:latin typeface="+mn-lt"/>
                      </a:endParaRPr>
                    </a:p>
                  </a:txBody>
                  <a:tcPr marL="4286" marR="4286" marT="4286" marB="0" anchor="ctr"/>
                </a:tc>
                <a:tc>
                  <a:txBody>
                    <a:bodyPr/>
                    <a:lstStyle/>
                    <a:p>
                      <a:pPr algn="ctr" fontAlgn="b">
                        <a:lnSpc>
                          <a:spcPct val="100000"/>
                        </a:lnSpc>
                      </a:pPr>
                      <a:r>
                        <a:rPr lang="en-US" sz="2000" b="1" u="none" strike="noStrike">
                          <a:effectLst/>
                          <a:latin typeface="+mn-lt"/>
                        </a:rPr>
                        <a:t> $3,640,722 </a:t>
                      </a:r>
                      <a:endParaRPr lang="en-US" sz="2000" b="1" i="0" u="none" strike="noStrike">
                        <a:solidFill>
                          <a:srgbClr val="000000"/>
                        </a:solidFill>
                        <a:effectLst/>
                        <a:latin typeface="+mn-lt"/>
                      </a:endParaRPr>
                    </a:p>
                  </a:txBody>
                  <a:tcPr marL="4286" marR="4286" marT="4286" marB="0" anchor="ctr"/>
                </a:tc>
                <a:tc>
                  <a:txBody>
                    <a:bodyPr/>
                    <a:lstStyle/>
                    <a:p>
                      <a:pPr algn="ctr" fontAlgn="b">
                        <a:lnSpc>
                          <a:spcPct val="100000"/>
                        </a:lnSpc>
                      </a:pPr>
                      <a:r>
                        <a:rPr lang="en-US" sz="2000" b="1" u="none" strike="noStrike">
                          <a:effectLst/>
                          <a:latin typeface="+mn-lt"/>
                        </a:rPr>
                        <a:t> $3,740,100 </a:t>
                      </a:r>
                      <a:endParaRPr lang="en-US" sz="2000" b="1" i="0" u="none" strike="noStrike">
                        <a:solidFill>
                          <a:srgbClr val="000000"/>
                        </a:solidFill>
                        <a:effectLst/>
                        <a:latin typeface="+mn-lt"/>
                      </a:endParaRPr>
                    </a:p>
                  </a:txBody>
                  <a:tcPr marL="4286" marR="4286" marT="4286" marB="0" anchor="ctr"/>
                </a:tc>
                <a:tc>
                  <a:txBody>
                    <a:bodyPr/>
                    <a:lstStyle/>
                    <a:p>
                      <a:pPr algn="ctr" fontAlgn="b">
                        <a:lnSpc>
                          <a:spcPct val="100000"/>
                        </a:lnSpc>
                      </a:pPr>
                      <a:r>
                        <a:rPr lang="en-US" sz="2000" b="1" u="none" strike="noStrike">
                          <a:effectLst/>
                          <a:latin typeface="+mn-lt"/>
                        </a:rPr>
                        <a:t> $99,378</a:t>
                      </a:r>
                      <a:endParaRPr lang="en-US" sz="2000" b="1" i="0" u="none" strike="noStrike">
                        <a:solidFill>
                          <a:srgbClr val="000000"/>
                        </a:solidFill>
                        <a:effectLst/>
                        <a:latin typeface="+mn-lt"/>
                      </a:endParaRPr>
                    </a:p>
                  </a:txBody>
                  <a:tcPr marL="4286" marR="4286" marT="4286" marB="0" anchor="ctr"/>
                </a:tc>
                <a:tc>
                  <a:txBody>
                    <a:bodyPr/>
                    <a:lstStyle/>
                    <a:p>
                      <a:pPr algn="ctr" fontAlgn="b">
                        <a:lnSpc>
                          <a:spcPct val="100000"/>
                        </a:lnSpc>
                      </a:pPr>
                      <a:r>
                        <a:rPr lang="en-US" sz="2000" b="1" u="none" strike="noStrike" dirty="0">
                          <a:effectLst/>
                          <a:latin typeface="+mn-lt"/>
                        </a:rPr>
                        <a:t>2.7% </a:t>
                      </a:r>
                      <a:endParaRPr lang="en-US" sz="2000" b="1" i="0" u="none" strike="noStrike" dirty="0">
                        <a:solidFill>
                          <a:srgbClr val="000000"/>
                        </a:solidFill>
                        <a:effectLst/>
                        <a:latin typeface="+mn-lt"/>
                      </a:endParaRPr>
                    </a:p>
                  </a:txBody>
                  <a:tcPr marL="5715" marR="5715" marT="5715" marB="0" anchor="ctr"/>
                </a:tc>
                <a:extLst>
                  <a:ext uri="{0D108BD9-81ED-4DB2-BD59-A6C34878D82A}">
                    <a16:rowId xmlns:a16="http://schemas.microsoft.com/office/drawing/2014/main" val="491212095"/>
                  </a:ext>
                </a:extLst>
              </a:tr>
              <a:tr h="612293">
                <a:tc>
                  <a:txBody>
                    <a:bodyPr/>
                    <a:lstStyle/>
                    <a:p>
                      <a:pPr algn="l" fontAlgn="ctr">
                        <a:lnSpc>
                          <a:spcPct val="100000"/>
                        </a:lnSpc>
                      </a:pPr>
                      <a:r>
                        <a:rPr lang="en-US" sz="2000" b="1" u="none" strike="noStrike" dirty="0">
                          <a:effectLst/>
                          <a:latin typeface="+mn-lt"/>
                        </a:rPr>
                        <a:t> Membership Fees</a:t>
                      </a:r>
                      <a:endParaRPr lang="en-US" sz="2000" b="1" i="0" u="none" strike="noStrike" dirty="0">
                        <a:solidFill>
                          <a:srgbClr val="000000"/>
                        </a:solidFill>
                        <a:effectLst/>
                        <a:latin typeface="+mn-lt"/>
                      </a:endParaRPr>
                    </a:p>
                  </a:txBody>
                  <a:tcPr marL="4286" marR="4286" marT="4286" marB="0" anchor="ctr"/>
                </a:tc>
                <a:tc>
                  <a:txBody>
                    <a:bodyPr/>
                    <a:lstStyle/>
                    <a:p>
                      <a:pPr algn="ctr" fontAlgn="b">
                        <a:lnSpc>
                          <a:spcPct val="100000"/>
                        </a:lnSpc>
                      </a:pPr>
                      <a:r>
                        <a:rPr lang="en-US" sz="2000" b="1" u="none" strike="noStrike">
                          <a:effectLst/>
                          <a:latin typeface="+mn-lt"/>
                        </a:rPr>
                        <a:t>$486,659 </a:t>
                      </a:r>
                      <a:endParaRPr lang="en-US" sz="2000" b="1" i="0" u="none" strike="noStrike">
                        <a:solidFill>
                          <a:srgbClr val="000000"/>
                        </a:solidFill>
                        <a:effectLst/>
                        <a:latin typeface="+mn-lt"/>
                      </a:endParaRPr>
                    </a:p>
                  </a:txBody>
                  <a:tcPr marL="4286" marR="4286" marT="4286" marB="0" anchor="ctr"/>
                </a:tc>
                <a:tc>
                  <a:txBody>
                    <a:bodyPr/>
                    <a:lstStyle/>
                    <a:p>
                      <a:pPr algn="ctr" fontAlgn="b">
                        <a:lnSpc>
                          <a:spcPct val="100000"/>
                        </a:lnSpc>
                      </a:pPr>
                      <a:r>
                        <a:rPr lang="en-US" sz="2000" b="1" u="none" strike="noStrike">
                          <a:effectLst/>
                          <a:latin typeface="+mn-lt"/>
                        </a:rPr>
                        <a:t> $507,360 </a:t>
                      </a:r>
                      <a:endParaRPr lang="en-US" sz="2000" b="1" i="0" u="none" strike="noStrike">
                        <a:solidFill>
                          <a:srgbClr val="000000"/>
                        </a:solidFill>
                        <a:effectLst/>
                        <a:latin typeface="+mn-lt"/>
                      </a:endParaRPr>
                    </a:p>
                  </a:txBody>
                  <a:tcPr marL="4286" marR="4286" marT="4286" marB="0" anchor="ctr"/>
                </a:tc>
                <a:tc>
                  <a:txBody>
                    <a:bodyPr/>
                    <a:lstStyle/>
                    <a:p>
                      <a:pPr algn="ctr" fontAlgn="b">
                        <a:lnSpc>
                          <a:spcPct val="100000"/>
                        </a:lnSpc>
                      </a:pPr>
                      <a:r>
                        <a:rPr lang="en-US" sz="2000" b="1" u="none" strike="noStrike">
                          <a:effectLst/>
                          <a:latin typeface="+mn-lt"/>
                        </a:rPr>
                        <a:t> $20,701</a:t>
                      </a:r>
                      <a:endParaRPr lang="en-US" sz="2000" b="1" i="0" u="none" strike="noStrike">
                        <a:solidFill>
                          <a:srgbClr val="000000"/>
                        </a:solidFill>
                        <a:effectLst/>
                        <a:latin typeface="+mn-lt"/>
                      </a:endParaRPr>
                    </a:p>
                  </a:txBody>
                  <a:tcPr marL="4286" marR="4286" marT="4286" marB="0" anchor="ctr"/>
                </a:tc>
                <a:tc>
                  <a:txBody>
                    <a:bodyPr/>
                    <a:lstStyle/>
                    <a:p>
                      <a:pPr algn="ctr" fontAlgn="b">
                        <a:lnSpc>
                          <a:spcPct val="100000"/>
                        </a:lnSpc>
                      </a:pPr>
                      <a:r>
                        <a:rPr lang="en-US" sz="2000" b="1" u="none" strike="noStrike">
                          <a:effectLst/>
                          <a:latin typeface="+mn-lt"/>
                        </a:rPr>
                        <a:t>4.1% </a:t>
                      </a:r>
                      <a:endParaRPr lang="en-US" sz="2000" b="1" i="0" u="none" strike="noStrike">
                        <a:solidFill>
                          <a:srgbClr val="000000"/>
                        </a:solidFill>
                        <a:effectLst/>
                        <a:latin typeface="+mn-lt"/>
                      </a:endParaRPr>
                    </a:p>
                  </a:txBody>
                  <a:tcPr marL="5715" marR="5715" marT="5715" marB="0" anchor="ctr"/>
                </a:tc>
                <a:extLst>
                  <a:ext uri="{0D108BD9-81ED-4DB2-BD59-A6C34878D82A}">
                    <a16:rowId xmlns:a16="http://schemas.microsoft.com/office/drawing/2014/main" val="3507117239"/>
                  </a:ext>
                </a:extLst>
              </a:tr>
              <a:tr h="339406">
                <a:tc>
                  <a:txBody>
                    <a:bodyPr/>
                    <a:lstStyle/>
                    <a:p>
                      <a:pPr algn="l" fontAlgn="ctr">
                        <a:lnSpc>
                          <a:spcPct val="100000"/>
                        </a:lnSpc>
                      </a:pPr>
                      <a:endParaRPr lang="en-US" sz="2000" b="1" i="0" u="none" strike="noStrike">
                        <a:solidFill>
                          <a:srgbClr val="000000"/>
                        </a:solidFill>
                        <a:effectLst/>
                        <a:latin typeface="+mn-lt"/>
                      </a:endParaRPr>
                    </a:p>
                  </a:txBody>
                  <a:tcPr marL="4286" marR="4286" marT="4286" marB="0" anchor="ctr">
                    <a:solidFill>
                      <a:schemeClr val="bg1"/>
                    </a:solidFill>
                  </a:tcPr>
                </a:tc>
                <a:tc>
                  <a:txBody>
                    <a:bodyPr/>
                    <a:lstStyle/>
                    <a:p>
                      <a:pPr algn="ctr" fontAlgn="b">
                        <a:lnSpc>
                          <a:spcPct val="100000"/>
                        </a:lnSpc>
                      </a:pPr>
                      <a:endParaRPr lang="en-US" sz="2000" b="1" i="0" u="none" strike="noStrike">
                        <a:solidFill>
                          <a:srgbClr val="000000"/>
                        </a:solidFill>
                        <a:effectLst/>
                        <a:latin typeface="+mn-lt"/>
                      </a:endParaRPr>
                    </a:p>
                  </a:txBody>
                  <a:tcPr marL="4286" marR="4286" marT="4286" marB="0" anchor="ctr">
                    <a:solidFill>
                      <a:schemeClr val="bg1"/>
                    </a:solidFill>
                  </a:tcPr>
                </a:tc>
                <a:tc>
                  <a:txBody>
                    <a:bodyPr/>
                    <a:lstStyle/>
                    <a:p>
                      <a:pPr algn="ctr" fontAlgn="b">
                        <a:lnSpc>
                          <a:spcPct val="100000"/>
                        </a:lnSpc>
                      </a:pPr>
                      <a:endParaRPr lang="en-US" sz="2000" b="1" i="0" u="none" strike="noStrike">
                        <a:solidFill>
                          <a:srgbClr val="000000"/>
                        </a:solidFill>
                        <a:effectLst/>
                        <a:latin typeface="+mn-lt"/>
                      </a:endParaRPr>
                    </a:p>
                  </a:txBody>
                  <a:tcPr marL="4286" marR="4286" marT="4286" marB="0" anchor="ctr">
                    <a:solidFill>
                      <a:schemeClr val="bg1"/>
                    </a:solidFill>
                  </a:tcPr>
                </a:tc>
                <a:tc>
                  <a:txBody>
                    <a:bodyPr/>
                    <a:lstStyle/>
                    <a:p>
                      <a:pPr algn="ctr" fontAlgn="b">
                        <a:lnSpc>
                          <a:spcPct val="100000"/>
                        </a:lnSpc>
                      </a:pPr>
                      <a:endParaRPr lang="en-US" sz="2000" b="1" i="0" u="none" strike="noStrike">
                        <a:solidFill>
                          <a:srgbClr val="000000"/>
                        </a:solidFill>
                        <a:effectLst/>
                        <a:latin typeface="+mn-lt"/>
                      </a:endParaRPr>
                    </a:p>
                  </a:txBody>
                  <a:tcPr marL="4286" marR="4286" marT="4286" marB="0" anchor="ctr">
                    <a:solidFill>
                      <a:schemeClr val="bg1"/>
                    </a:solidFill>
                  </a:tcPr>
                </a:tc>
                <a:tc>
                  <a:txBody>
                    <a:bodyPr/>
                    <a:lstStyle/>
                    <a:p>
                      <a:pPr algn="ctr" fontAlgn="b">
                        <a:lnSpc>
                          <a:spcPct val="100000"/>
                        </a:lnSpc>
                      </a:pPr>
                      <a:endParaRPr lang="en-US" sz="2000" b="1" i="0" u="none" strike="noStrike" dirty="0">
                        <a:solidFill>
                          <a:srgbClr val="000000"/>
                        </a:solidFill>
                        <a:effectLst/>
                        <a:latin typeface="+mn-lt"/>
                      </a:endParaRPr>
                    </a:p>
                  </a:txBody>
                  <a:tcPr marL="5715" marR="5715" marT="5715" marB="0" anchor="ctr">
                    <a:solidFill>
                      <a:schemeClr val="bg1"/>
                    </a:solidFill>
                  </a:tcPr>
                </a:tc>
                <a:extLst>
                  <a:ext uri="{0D108BD9-81ED-4DB2-BD59-A6C34878D82A}">
                    <a16:rowId xmlns:a16="http://schemas.microsoft.com/office/drawing/2014/main" val="462550"/>
                  </a:ext>
                </a:extLst>
              </a:tr>
              <a:tr h="336747">
                <a:tc>
                  <a:txBody>
                    <a:bodyPr/>
                    <a:lstStyle/>
                    <a:p>
                      <a:pPr algn="l" fontAlgn="ctr">
                        <a:lnSpc>
                          <a:spcPct val="100000"/>
                        </a:lnSpc>
                      </a:pPr>
                      <a:r>
                        <a:rPr lang="en-US" sz="2000" b="1" u="none" strike="noStrike">
                          <a:effectLst/>
                          <a:latin typeface="+mn-lt"/>
                        </a:rPr>
                        <a:t> Pass-through revenue</a:t>
                      </a:r>
                    </a:p>
                  </a:txBody>
                  <a:tcPr marL="4286" marR="4286" marT="4286" marB="0" anchor="ctr">
                    <a:solidFill>
                      <a:schemeClr val="bg1">
                        <a:lumMod val="75000"/>
                      </a:schemeClr>
                    </a:solidFill>
                  </a:tcPr>
                </a:tc>
                <a:tc>
                  <a:txBody>
                    <a:bodyPr/>
                    <a:lstStyle/>
                    <a:p>
                      <a:pPr algn="ctr" fontAlgn="b">
                        <a:lnSpc>
                          <a:spcPct val="100000"/>
                        </a:lnSpc>
                      </a:pPr>
                      <a:r>
                        <a:rPr lang="en-US" sz="2000" b="1" i="0" u="none" strike="noStrike">
                          <a:solidFill>
                            <a:srgbClr val="000000"/>
                          </a:solidFill>
                          <a:effectLst/>
                          <a:latin typeface="+mn-lt"/>
                        </a:rPr>
                        <a:t>FY2023</a:t>
                      </a:r>
                    </a:p>
                  </a:txBody>
                  <a:tcPr marL="4286" marR="4286" marT="4286" marB="0" anchor="ctr">
                    <a:solidFill>
                      <a:schemeClr val="bg1">
                        <a:lumMod val="75000"/>
                      </a:schemeClr>
                    </a:solidFill>
                  </a:tcPr>
                </a:tc>
                <a:tc>
                  <a:txBody>
                    <a:bodyPr/>
                    <a:lstStyle/>
                    <a:p>
                      <a:pPr algn="ctr" fontAlgn="b">
                        <a:lnSpc>
                          <a:spcPct val="100000"/>
                        </a:lnSpc>
                      </a:pPr>
                      <a:r>
                        <a:rPr lang="en-US" sz="2000" b="1" i="0" u="none" strike="noStrike">
                          <a:solidFill>
                            <a:srgbClr val="000000"/>
                          </a:solidFill>
                          <a:effectLst/>
                          <a:latin typeface="+mn-lt"/>
                        </a:rPr>
                        <a:t>FY2024</a:t>
                      </a:r>
                    </a:p>
                  </a:txBody>
                  <a:tcPr marL="4286" marR="4286" marT="4286" marB="0" anchor="ctr">
                    <a:solidFill>
                      <a:schemeClr val="bg1">
                        <a:lumMod val="75000"/>
                      </a:schemeClr>
                    </a:solidFill>
                  </a:tcPr>
                </a:tc>
                <a:tc gridSpan="2">
                  <a:txBody>
                    <a:bodyPr/>
                    <a:lstStyle/>
                    <a:p>
                      <a:pPr algn="ctr" fontAlgn="b">
                        <a:lnSpc>
                          <a:spcPct val="100000"/>
                        </a:lnSpc>
                      </a:pPr>
                      <a:r>
                        <a:rPr lang="en-US" sz="2000" b="1" i="0" u="none" strike="noStrike">
                          <a:solidFill>
                            <a:srgbClr val="000000"/>
                          </a:solidFill>
                          <a:effectLst/>
                          <a:latin typeface="+mn-lt"/>
                        </a:rPr>
                        <a:t>change</a:t>
                      </a:r>
                    </a:p>
                  </a:txBody>
                  <a:tcPr marL="5715" marR="5715" marT="5715" marB="0" anchor="ctr">
                    <a:solidFill>
                      <a:schemeClr val="bg1">
                        <a:lumMod val="75000"/>
                      </a:schemeClr>
                    </a:solidFill>
                  </a:tcPr>
                </a:tc>
                <a:tc hMerge="1">
                  <a:txBody>
                    <a:bodyPr/>
                    <a:lstStyle/>
                    <a:p>
                      <a:endParaRPr lang="en-US"/>
                    </a:p>
                  </a:txBody>
                  <a:tcPr/>
                </a:tc>
                <a:extLst>
                  <a:ext uri="{0D108BD9-81ED-4DB2-BD59-A6C34878D82A}">
                    <a16:rowId xmlns:a16="http://schemas.microsoft.com/office/drawing/2014/main" val="2813770155"/>
                  </a:ext>
                </a:extLst>
              </a:tr>
              <a:tr h="996299">
                <a:tc>
                  <a:txBody>
                    <a:bodyPr/>
                    <a:lstStyle/>
                    <a:p>
                      <a:pPr algn="l" fontAlgn="ctr">
                        <a:lnSpc>
                          <a:spcPct val="100000"/>
                        </a:lnSpc>
                      </a:pPr>
                      <a:r>
                        <a:rPr lang="en-US" sz="2000" b="1" u="none" strike="noStrike" dirty="0">
                          <a:effectLst/>
                          <a:latin typeface="+mn-lt"/>
                        </a:rPr>
                        <a:t> I-Share Assessments</a:t>
                      </a:r>
                      <a:endParaRPr lang="en-US" sz="2000" b="1" i="0" u="none" strike="noStrike" dirty="0">
                        <a:solidFill>
                          <a:srgbClr val="000000"/>
                        </a:solidFill>
                        <a:effectLst/>
                        <a:latin typeface="+mn-lt"/>
                      </a:endParaRPr>
                    </a:p>
                  </a:txBody>
                  <a:tcPr marL="4286" marR="4286" marT="4286" marB="0" anchor="ctr"/>
                </a:tc>
                <a:tc>
                  <a:txBody>
                    <a:bodyPr/>
                    <a:lstStyle/>
                    <a:p>
                      <a:pPr algn="ctr" fontAlgn="b">
                        <a:lnSpc>
                          <a:spcPct val="100000"/>
                        </a:lnSpc>
                      </a:pPr>
                      <a:r>
                        <a:rPr lang="en-US" sz="2000" b="1" u="none" strike="noStrike" dirty="0">
                          <a:effectLst/>
                          <a:latin typeface="+mn-lt"/>
                        </a:rPr>
                        <a:t> $1,883,349</a:t>
                      </a:r>
                      <a:endParaRPr lang="en-US" sz="2000" b="1" i="0" u="none" strike="noStrike" dirty="0">
                        <a:solidFill>
                          <a:srgbClr val="000000"/>
                        </a:solidFill>
                        <a:effectLst/>
                        <a:latin typeface="+mn-lt"/>
                      </a:endParaRPr>
                    </a:p>
                  </a:txBody>
                  <a:tcPr marL="4286" marR="4286" marT="4286" marB="0" anchor="ctr"/>
                </a:tc>
                <a:tc>
                  <a:txBody>
                    <a:bodyPr/>
                    <a:lstStyle/>
                    <a:p>
                      <a:pPr algn="ctr" fontAlgn="b">
                        <a:lnSpc>
                          <a:spcPct val="100000"/>
                        </a:lnSpc>
                      </a:pPr>
                      <a:r>
                        <a:rPr lang="en-US" sz="2000" b="1" u="none" strike="noStrike" dirty="0">
                          <a:effectLst/>
                          <a:latin typeface="+mn-lt"/>
                        </a:rPr>
                        <a:t> $1,976,873</a:t>
                      </a:r>
                      <a:endParaRPr lang="en-US" sz="2000" b="1" i="0" u="none" strike="noStrike" dirty="0">
                        <a:solidFill>
                          <a:srgbClr val="000000"/>
                        </a:solidFill>
                        <a:effectLst/>
                        <a:latin typeface="+mn-lt"/>
                      </a:endParaRPr>
                    </a:p>
                  </a:txBody>
                  <a:tcPr marL="4286" marR="4286" marT="4286" marB="0" anchor="ctr"/>
                </a:tc>
                <a:tc>
                  <a:txBody>
                    <a:bodyPr/>
                    <a:lstStyle/>
                    <a:p>
                      <a:pPr algn="ctr" fontAlgn="b">
                        <a:lnSpc>
                          <a:spcPct val="100000"/>
                        </a:lnSpc>
                      </a:pPr>
                      <a:r>
                        <a:rPr lang="en-US" sz="2000" b="1" u="none" strike="noStrike" dirty="0">
                          <a:effectLst/>
                          <a:latin typeface="+mn-lt"/>
                        </a:rPr>
                        <a:t> $93,524</a:t>
                      </a:r>
                      <a:endParaRPr lang="en-US" sz="2000" b="1" i="0" u="none" strike="noStrike" dirty="0">
                        <a:solidFill>
                          <a:srgbClr val="000000"/>
                        </a:solidFill>
                        <a:effectLst/>
                        <a:latin typeface="+mn-lt"/>
                      </a:endParaRPr>
                    </a:p>
                  </a:txBody>
                  <a:tcPr marL="4286" marR="4286" marT="4286" marB="0" anchor="ctr"/>
                </a:tc>
                <a:tc>
                  <a:txBody>
                    <a:bodyPr/>
                    <a:lstStyle/>
                    <a:p>
                      <a:pPr algn="ctr" fontAlgn="b">
                        <a:lnSpc>
                          <a:spcPct val="100000"/>
                        </a:lnSpc>
                      </a:pPr>
                      <a:r>
                        <a:rPr lang="en-US" sz="2000" b="1" u="none" strike="noStrike" dirty="0">
                          <a:effectLst/>
                          <a:latin typeface="+mn-lt"/>
                        </a:rPr>
                        <a:t>4.8%</a:t>
                      </a:r>
                      <a:endParaRPr lang="en-US" sz="2000" b="1" i="0" u="none" strike="noStrike" dirty="0">
                        <a:solidFill>
                          <a:srgbClr val="000000"/>
                        </a:solidFill>
                        <a:effectLst/>
                        <a:latin typeface="+mn-lt"/>
                      </a:endParaRPr>
                    </a:p>
                  </a:txBody>
                  <a:tcPr marL="5715" marR="5715" marT="5715" marB="0" anchor="ctr"/>
                </a:tc>
                <a:extLst>
                  <a:ext uri="{0D108BD9-81ED-4DB2-BD59-A6C34878D82A}">
                    <a16:rowId xmlns:a16="http://schemas.microsoft.com/office/drawing/2014/main" val="936548934"/>
                  </a:ext>
                </a:extLst>
              </a:tr>
              <a:tr h="996299">
                <a:tc>
                  <a:txBody>
                    <a:bodyPr/>
                    <a:lstStyle/>
                    <a:p>
                      <a:pPr algn="l" fontAlgn="ctr">
                        <a:lnSpc>
                          <a:spcPct val="100000"/>
                        </a:lnSpc>
                      </a:pPr>
                      <a:r>
                        <a:rPr lang="en-US" sz="2000" b="1" u="none" strike="noStrike" dirty="0">
                          <a:effectLst/>
                          <a:latin typeface="+mn-lt"/>
                        </a:rPr>
                        <a:t>Subscriptions to databases </a:t>
                      </a:r>
                      <a:br>
                        <a:rPr lang="en-US" sz="2000" b="1" u="none" strike="noStrike" dirty="0">
                          <a:effectLst/>
                          <a:latin typeface="+mn-lt"/>
                        </a:rPr>
                      </a:br>
                      <a:r>
                        <a:rPr lang="en-US" sz="2000" b="1" i="1" u="none" strike="noStrike" dirty="0">
                          <a:effectLst/>
                          <a:latin typeface="+mn-lt"/>
                        </a:rPr>
                        <a:t>estimated for FY24</a:t>
                      </a:r>
                      <a:endParaRPr lang="en-US" sz="2000" b="1" i="1" u="none" strike="noStrike" dirty="0">
                        <a:solidFill>
                          <a:srgbClr val="000000"/>
                        </a:solidFill>
                        <a:effectLst/>
                        <a:latin typeface="+mn-lt"/>
                      </a:endParaRPr>
                    </a:p>
                  </a:txBody>
                  <a:tcPr marL="51435" marR="4286" marT="4286" marB="0" anchor="ctr"/>
                </a:tc>
                <a:tc>
                  <a:txBody>
                    <a:bodyPr/>
                    <a:lstStyle/>
                    <a:p>
                      <a:pPr algn="ctr" fontAlgn="b">
                        <a:lnSpc>
                          <a:spcPct val="100000"/>
                        </a:lnSpc>
                      </a:pPr>
                      <a:r>
                        <a:rPr lang="en-US" sz="2000" b="1" u="none" strike="noStrike">
                          <a:effectLst/>
                          <a:latin typeface="+mn-lt"/>
                        </a:rPr>
                        <a:t> $15,158,407 </a:t>
                      </a:r>
                      <a:endParaRPr lang="en-US" sz="2000" b="1" i="0" u="none" strike="noStrike">
                        <a:solidFill>
                          <a:srgbClr val="000000"/>
                        </a:solidFill>
                        <a:effectLst/>
                        <a:latin typeface="+mn-lt"/>
                      </a:endParaRPr>
                    </a:p>
                  </a:txBody>
                  <a:tcPr marL="4286" marR="4286" marT="4286" marB="0" anchor="ctr"/>
                </a:tc>
                <a:tc>
                  <a:txBody>
                    <a:bodyPr/>
                    <a:lstStyle/>
                    <a:p>
                      <a:pPr algn="ctr" fontAlgn="b">
                        <a:lnSpc>
                          <a:spcPct val="100000"/>
                        </a:lnSpc>
                      </a:pPr>
                      <a:r>
                        <a:rPr lang="en-US" sz="2000" b="1" u="none" strike="noStrike">
                          <a:effectLst/>
                          <a:latin typeface="+mn-lt"/>
                        </a:rPr>
                        <a:t> $15,418,667 </a:t>
                      </a:r>
                      <a:endParaRPr lang="en-US" sz="2000" b="1" i="0" u="none" strike="noStrike">
                        <a:solidFill>
                          <a:srgbClr val="000000"/>
                        </a:solidFill>
                        <a:effectLst/>
                        <a:latin typeface="+mn-lt"/>
                      </a:endParaRPr>
                    </a:p>
                  </a:txBody>
                  <a:tcPr marL="4286" marR="4286" marT="4286" marB="0" anchor="ctr"/>
                </a:tc>
                <a:tc>
                  <a:txBody>
                    <a:bodyPr/>
                    <a:lstStyle/>
                    <a:p>
                      <a:pPr algn="ctr" fontAlgn="b">
                        <a:lnSpc>
                          <a:spcPct val="100000"/>
                        </a:lnSpc>
                      </a:pPr>
                      <a:r>
                        <a:rPr lang="en-US" sz="2000" b="1" u="none" strike="noStrike">
                          <a:effectLst/>
                          <a:latin typeface="+mn-lt"/>
                        </a:rPr>
                        <a:t> $260,260</a:t>
                      </a:r>
                      <a:endParaRPr lang="en-US" sz="2000" b="1" i="0" u="none" strike="noStrike">
                        <a:solidFill>
                          <a:srgbClr val="000000"/>
                        </a:solidFill>
                        <a:effectLst/>
                        <a:latin typeface="+mn-lt"/>
                      </a:endParaRPr>
                    </a:p>
                  </a:txBody>
                  <a:tcPr marL="5715" marR="5715" marT="5715" marB="0" anchor="ctr"/>
                </a:tc>
                <a:tc>
                  <a:txBody>
                    <a:bodyPr/>
                    <a:lstStyle/>
                    <a:p>
                      <a:pPr algn="ctr" fontAlgn="b"/>
                      <a:r>
                        <a:rPr lang="en-US" sz="2000" b="1" u="none" strike="noStrike" dirty="0">
                          <a:effectLst/>
                          <a:latin typeface="+mn-lt"/>
                        </a:rPr>
                        <a:t>1.7%</a:t>
                      </a:r>
                      <a:endParaRPr lang="en-US" sz="2800" b="1" i="0" u="none" strike="noStrike" dirty="0">
                        <a:solidFill>
                          <a:srgbClr val="000000"/>
                        </a:solidFill>
                        <a:effectLst/>
                        <a:latin typeface="+mn-lt"/>
                      </a:endParaRPr>
                    </a:p>
                  </a:txBody>
                  <a:tcPr marL="4286" marR="4286" marT="4286" marB="0" anchor="ctr"/>
                </a:tc>
                <a:extLst>
                  <a:ext uri="{0D108BD9-81ED-4DB2-BD59-A6C34878D82A}">
                    <a16:rowId xmlns:a16="http://schemas.microsoft.com/office/drawing/2014/main" val="1130562844"/>
                  </a:ext>
                </a:extLst>
              </a:tr>
              <a:tr h="1326850">
                <a:tc>
                  <a:txBody>
                    <a:bodyPr/>
                    <a:lstStyle/>
                    <a:p>
                      <a:pPr algn="l" fontAlgn="ctr">
                        <a:lnSpc>
                          <a:spcPct val="100000"/>
                        </a:lnSpc>
                      </a:pPr>
                      <a:r>
                        <a:rPr lang="en-US" sz="2000" b="1" u="none" strike="noStrike">
                          <a:effectLst/>
                          <a:latin typeface="+mn-lt"/>
                        </a:rPr>
                        <a:t>ILDS (Illinois Library Delivery Service) </a:t>
                      </a:r>
                      <a:br>
                        <a:rPr lang="en-US" sz="2000" b="1" u="none" strike="noStrike">
                          <a:effectLst/>
                          <a:latin typeface="+mn-lt"/>
                        </a:rPr>
                      </a:br>
                      <a:r>
                        <a:rPr lang="en-US" sz="2000" b="1" u="none" strike="noStrike">
                          <a:effectLst/>
                          <a:latin typeface="+mn-lt"/>
                        </a:rPr>
                        <a:t>Grant (IL State Library) </a:t>
                      </a:r>
                      <a:br>
                        <a:rPr lang="en-US" sz="2000" b="1" u="none" strike="noStrike">
                          <a:effectLst/>
                          <a:latin typeface="+mn-lt"/>
                        </a:rPr>
                      </a:br>
                      <a:r>
                        <a:rPr lang="en-US" sz="2000" b="1" i="1" u="none" strike="noStrike">
                          <a:effectLst/>
                          <a:latin typeface="+mn-lt"/>
                        </a:rPr>
                        <a:t>estimated for FY24</a:t>
                      </a:r>
                      <a:endParaRPr lang="en-US" sz="2000" b="1" i="1" u="none" strike="noStrike">
                        <a:solidFill>
                          <a:srgbClr val="000000"/>
                        </a:solidFill>
                        <a:effectLst/>
                        <a:latin typeface="+mn-lt"/>
                      </a:endParaRPr>
                    </a:p>
                  </a:txBody>
                  <a:tcPr marL="51435" marR="4286" marT="4286" marB="0" anchor="ctr"/>
                </a:tc>
                <a:tc>
                  <a:txBody>
                    <a:bodyPr/>
                    <a:lstStyle/>
                    <a:p>
                      <a:pPr algn="ctr" fontAlgn="b">
                        <a:lnSpc>
                          <a:spcPct val="100000"/>
                        </a:lnSpc>
                      </a:pPr>
                      <a:r>
                        <a:rPr lang="en-US" sz="2000" b="1" u="none" strike="noStrike">
                          <a:effectLst/>
                          <a:latin typeface="+mn-lt"/>
                        </a:rPr>
                        <a:t> $939,215 </a:t>
                      </a:r>
                      <a:endParaRPr lang="en-US" sz="2000" b="1" i="0" u="none" strike="noStrike">
                        <a:solidFill>
                          <a:srgbClr val="000000"/>
                        </a:solidFill>
                        <a:effectLst/>
                        <a:latin typeface="+mn-lt"/>
                      </a:endParaRPr>
                    </a:p>
                  </a:txBody>
                  <a:tcPr marL="4286" marR="4286" marT="4286" marB="0" anchor="ctr"/>
                </a:tc>
                <a:tc>
                  <a:txBody>
                    <a:bodyPr/>
                    <a:lstStyle/>
                    <a:p>
                      <a:pPr algn="ctr" fontAlgn="b">
                        <a:lnSpc>
                          <a:spcPct val="100000"/>
                        </a:lnSpc>
                      </a:pPr>
                      <a:r>
                        <a:rPr lang="en-US" sz="2000" b="1" u="none" strike="noStrike">
                          <a:effectLst/>
                          <a:latin typeface="+mn-lt"/>
                        </a:rPr>
                        <a:t> $975,181 </a:t>
                      </a:r>
                      <a:endParaRPr lang="en-US" sz="2000" b="1" i="0" u="none" strike="noStrike">
                        <a:solidFill>
                          <a:srgbClr val="000000"/>
                        </a:solidFill>
                        <a:effectLst/>
                        <a:latin typeface="+mn-lt"/>
                      </a:endParaRPr>
                    </a:p>
                  </a:txBody>
                  <a:tcPr marL="4286" marR="4286" marT="4286" marB="0" anchor="ctr"/>
                </a:tc>
                <a:tc>
                  <a:txBody>
                    <a:bodyPr/>
                    <a:lstStyle/>
                    <a:p>
                      <a:pPr algn="ctr" fontAlgn="b">
                        <a:lnSpc>
                          <a:spcPct val="100000"/>
                        </a:lnSpc>
                      </a:pPr>
                      <a:r>
                        <a:rPr lang="en-US" sz="2000" b="1" u="none" strike="noStrike">
                          <a:effectLst/>
                          <a:latin typeface="+mn-lt"/>
                        </a:rPr>
                        <a:t> $35,966</a:t>
                      </a:r>
                      <a:endParaRPr lang="en-US" sz="2000" b="1" i="0" u="none" strike="noStrike">
                        <a:solidFill>
                          <a:srgbClr val="000000"/>
                        </a:solidFill>
                        <a:effectLst/>
                        <a:latin typeface="+mn-lt"/>
                      </a:endParaRPr>
                    </a:p>
                  </a:txBody>
                  <a:tcPr marL="5715" marR="5715" marT="5715" marB="0" anchor="ctr"/>
                </a:tc>
                <a:tc>
                  <a:txBody>
                    <a:bodyPr/>
                    <a:lstStyle/>
                    <a:p>
                      <a:pPr algn="ctr" fontAlgn="b"/>
                      <a:r>
                        <a:rPr lang="en-US" sz="2000" b="1" u="none" strike="noStrike" dirty="0">
                          <a:effectLst/>
                          <a:latin typeface="+mn-lt"/>
                        </a:rPr>
                        <a:t>4.0%</a:t>
                      </a:r>
                      <a:endParaRPr lang="en-US" sz="2800" b="1" i="0" u="none" strike="noStrike" dirty="0">
                        <a:solidFill>
                          <a:srgbClr val="000000"/>
                        </a:solidFill>
                        <a:effectLst/>
                        <a:latin typeface="+mn-lt"/>
                      </a:endParaRPr>
                    </a:p>
                  </a:txBody>
                  <a:tcPr marL="4286" marR="4286" marT="4286" marB="0" anchor="ctr"/>
                </a:tc>
                <a:extLst>
                  <a:ext uri="{0D108BD9-81ED-4DB2-BD59-A6C34878D82A}">
                    <a16:rowId xmlns:a16="http://schemas.microsoft.com/office/drawing/2014/main" val="1776769906"/>
                  </a:ext>
                </a:extLst>
              </a:tr>
            </a:tbl>
          </a:graphicData>
        </a:graphic>
      </p:graphicFrame>
    </p:spTree>
    <p:extLst>
      <p:ext uri="{BB962C8B-B14F-4D97-AF65-F5344CB8AC3E}">
        <p14:creationId xmlns:p14="http://schemas.microsoft.com/office/powerpoint/2010/main" val="2700002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5E0F8E-398E-29DE-2B2C-B651951B0C69}"/>
              </a:ext>
            </a:extLst>
          </p:cNvPr>
          <p:cNvSpPr>
            <a:spLocks noGrp="1"/>
          </p:cNvSpPr>
          <p:nvPr>
            <p:ph idx="1"/>
          </p:nvPr>
        </p:nvSpPr>
        <p:spPr>
          <a:xfrm>
            <a:off x="1471352" y="1795550"/>
            <a:ext cx="8055033" cy="3207328"/>
          </a:xfrm>
        </p:spPr>
        <p:txBody>
          <a:bodyPr/>
          <a:lstStyle/>
          <a:p>
            <a:pPr marL="257175" indent="-257175">
              <a:spcBef>
                <a:spcPts val="0"/>
              </a:spcBef>
              <a:spcAft>
                <a:spcPts val="0"/>
              </a:spcAft>
              <a:buFont typeface="Arial" panose="020B0604020202020204" pitchFamily="34" charset="0"/>
              <a:buChar char="•"/>
            </a:pPr>
            <a:r>
              <a:rPr lang="en-US" sz="2400" dirty="0">
                <a:latin typeface="Times New Roman" panose="02020603050405020304" pitchFamily="18" charset="0"/>
                <a:ea typeface="Cambria" panose="02040503050406030204" pitchFamily="18" charset="0"/>
                <a:cs typeface="Times New Roman" panose="02020603050405020304" pitchFamily="18" charset="0"/>
              </a:rPr>
              <a:t>Ensure that CARLI members have at least </a:t>
            </a:r>
            <a:r>
              <a:rPr lang="en-US" sz="2400" b="1" dirty="0">
                <a:latin typeface="Times New Roman" panose="02020603050405020304" pitchFamily="18" charset="0"/>
                <a:ea typeface="Cambria" panose="02040503050406030204" pitchFamily="18" charset="0"/>
                <a:cs typeface="Times New Roman" panose="02020603050405020304" pitchFamily="18" charset="0"/>
              </a:rPr>
              <a:t>24 months’ notice </a:t>
            </a:r>
            <a:r>
              <a:rPr lang="en-US" sz="2400" dirty="0">
                <a:latin typeface="Times New Roman" panose="02020603050405020304" pitchFamily="18" charset="0"/>
                <a:ea typeface="Cambria" panose="02040503050406030204" pitchFamily="18" charset="0"/>
                <a:cs typeface="Times New Roman" panose="02020603050405020304" pitchFamily="18" charset="0"/>
              </a:rPr>
              <a:t>for their individual fee/assessment rates.</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marL="257175" indent="-257175">
              <a:spcBef>
                <a:spcPts val="0"/>
              </a:spcBef>
              <a:spcAft>
                <a:spcPts val="0"/>
              </a:spcAft>
              <a:buFont typeface="Arial" panose="020B0604020202020204" pitchFamily="34" charset="0"/>
              <a:buChar char="•"/>
            </a:pPr>
            <a:r>
              <a:rPr lang="en-US" sz="2400" b="1" dirty="0">
                <a:latin typeface="Times New Roman" panose="02020603050405020304" pitchFamily="18" charset="0"/>
                <a:ea typeface="Cambria" panose="02040503050406030204" pitchFamily="18" charset="0"/>
                <a:cs typeface="Times New Roman" panose="02020603050405020304" pitchFamily="18" charset="0"/>
              </a:rPr>
              <a:t>Recalculate rates every three years </a:t>
            </a:r>
            <a:r>
              <a:rPr lang="en-US" sz="2400" dirty="0">
                <a:latin typeface="Times New Roman" panose="02020603050405020304" pitchFamily="18" charset="0"/>
                <a:ea typeface="Cambria" panose="02040503050406030204" pitchFamily="18" charset="0"/>
                <a:cs typeface="Times New Roman" panose="02020603050405020304" pitchFamily="18" charset="0"/>
              </a:rPr>
              <a:t>to avoid drastic changes in rates.</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marL="257175" indent="-257175">
              <a:spcBef>
                <a:spcPts val="0"/>
              </a:spcBef>
              <a:spcAft>
                <a:spcPts val="0"/>
              </a:spcAft>
              <a:buFont typeface="Arial" panose="020B0604020202020204" pitchFamily="34" charset="0"/>
              <a:buChar char="•"/>
            </a:pPr>
            <a:r>
              <a:rPr lang="en-US" sz="2400" b="1" dirty="0">
                <a:latin typeface="Times New Roman" panose="02020603050405020304" pitchFamily="18" charset="0"/>
                <a:ea typeface="Cambria" panose="02040503050406030204" pitchFamily="18" charset="0"/>
                <a:cs typeface="Times New Roman" panose="02020603050405020304" pitchFamily="18" charset="0"/>
              </a:rPr>
              <a:t>Use data that are easily obtainable </a:t>
            </a:r>
            <a:r>
              <a:rPr lang="en-US" sz="2400" dirty="0">
                <a:latin typeface="Times New Roman" panose="02020603050405020304" pitchFamily="18" charset="0"/>
                <a:ea typeface="Cambria" panose="02040503050406030204" pitchFamily="18" charset="0"/>
                <a:cs typeface="Times New Roman" panose="02020603050405020304" pitchFamily="18" charset="0"/>
              </a:rPr>
              <a:t>from reliable sources.</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marL="257175" indent="-257175">
              <a:spcBef>
                <a:spcPts val="0"/>
              </a:spcBef>
              <a:spcAft>
                <a:spcPts val="0"/>
              </a:spcAft>
              <a:buFont typeface="Arial" panose="020B0604020202020204" pitchFamily="34" charset="0"/>
              <a:buChar char="•"/>
            </a:pPr>
            <a:r>
              <a:rPr lang="en-US" sz="2400" b="1" dirty="0">
                <a:latin typeface="Times New Roman" panose="02020603050405020304" pitchFamily="18" charset="0"/>
                <a:ea typeface="Cambria" panose="02040503050406030204" pitchFamily="18" charset="0"/>
                <a:cs typeface="Times New Roman" panose="02020603050405020304" pitchFamily="18" charset="0"/>
              </a:rPr>
              <a:t>Buffer members’ increases </a:t>
            </a:r>
            <a:r>
              <a:rPr lang="en-US" sz="2400" dirty="0">
                <a:latin typeface="Times New Roman" panose="02020603050405020304" pitchFamily="18" charset="0"/>
                <a:ea typeface="Cambria" panose="02040503050406030204" pitchFamily="18" charset="0"/>
                <a:cs typeface="Times New Roman" panose="02020603050405020304" pitchFamily="18" charset="0"/>
              </a:rPr>
              <a:t>with escalating periods to reach any new amount gradually.</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16ED0E7F-5C42-3937-6B3F-203A0FC71756}"/>
              </a:ext>
            </a:extLst>
          </p:cNvPr>
          <p:cNvSpPr>
            <a:spLocks noGrp="1"/>
          </p:cNvSpPr>
          <p:nvPr>
            <p:ph type="title"/>
          </p:nvPr>
        </p:nvSpPr>
        <p:spPr/>
        <p:txBody>
          <a:bodyPr>
            <a:normAutofit/>
          </a:bodyPr>
          <a:lstStyle/>
          <a:p>
            <a:r>
              <a:rPr lang="en-US" sz="1500"/>
              <a:t>Carli’s funding principles</a:t>
            </a:r>
          </a:p>
        </p:txBody>
      </p:sp>
    </p:spTree>
    <p:extLst>
      <p:ext uri="{BB962C8B-B14F-4D97-AF65-F5344CB8AC3E}">
        <p14:creationId xmlns:p14="http://schemas.microsoft.com/office/powerpoint/2010/main" val="799143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5BE4A7-B91B-4956-B920-D80B987C9E23}"/>
              </a:ext>
            </a:extLst>
          </p:cNvPr>
          <p:cNvSpPr>
            <a:spLocks noGrp="1"/>
          </p:cNvSpPr>
          <p:nvPr>
            <p:ph idx="1"/>
          </p:nvPr>
        </p:nvSpPr>
        <p:spPr>
          <a:xfrm>
            <a:off x="1629015" y="1552903"/>
            <a:ext cx="8705282" cy="3397469"/>
          </a:xfrm>
        </p:spPr>
        <p:txBody>
          <a:bodyPr/>
          <a:lstStyle/>
          <a:p>
            <a:r>
              <a:rPr lang="en-US" sz="2400" b="1" dirty="0">
                <a:solidFill>
                  <a:schemeClr val="accent3"/>
                </a:solidFill>
              </a:rPr>
              <a:t>Sarah M. Zehr Gantz, PhD</a:t>
            </a:r>
          </a:p>
          <a:p>
            <a:r>
              <a:rPr lang="en-US" sz="2000" i="1" dirty="0"/>
              <a:t>Senior Assistant Vice President for Academic Initiatives and Policies</a:t>
            </a:r>
          </a:p>
          <a:p>
            <a:endParaRPr lang="en-US" sz="2400" dirty="0"/>
          </a:p>
          <a:p>
            <a:r>
              <a:rPr lang="en-US" sz="2000" dirty="0"/>
              <a:t>Office of the Executive Vice President/Vice President for Academic Affairs</a:t>
            </a:r>
          </a:p>
          <a:p>
            <a:r>
              <a:rPr lang="en-US" sz="2000" dirty="0"/>
              <a:t>University of Illinois System</a:t>
            </a:r>
          </a:p>
        </p:txBody>
      </p:sp>
      <p:sp>
        <p:nvSpPr>
          <p:cNvPr id="3" name="Title 2">
            <a:extLst>
              <a:ext uri="{FF2B5EF4-FFF2-40B4-BE49-F238E27FC236}">
                <a16:creationId xmlns:a16="http://schemas.microsoft.com/office/drawing/2014/main" id="{ACB37FA0-EAB5-4597-B93D-3FBC316D2D2D}"/>
              </a:ext>
            </a:extLst>
          </p:cNvPr>
          <p:cNvSpPr>
            <a:spLocks noGrp="1"/>
          </p:cNvSpPr>
          <p:nvPr>
            <p:ph type="title"/>
          </p:nvPr>
        </p:nvSpPr>
        <p:spPr/>
        <p:txBody>
          <a:bodyPr>
            <a:normAutofit/>
          </a:bodyPr>
          <a:lstStyle/>
          <a:p>
            <a:r>
              <a:rPr lang="en-US" sz="1500"/>
              <a:t>University of Illinois System leadership</a:t>
            </a:r>
          </a:p>
        </p:txBody>
      </p:sp>
    </p:spTree>
    <p:extLst>
      <p:ext uri="{BB962C8B-B14F-4D97-AF65-F5344CB8AC3E}">
        <p14:creationId xmlns:p14="http://schemas.microsoft.com/office/powerpoint/2010/main" val="2284303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D9C5DB-4B40-4538-8ED1-800AEC3926DC}"/>
              </a:ext>
            </a:extLst>
          </p:cNvPr>
          <p:cNvSpPr>
            <a:spLocks noGrp="1"/>
          </p:cNvSpPr>
          <p:nvPr>
            <p:ph type="title"/>
          </p:nvPr>
        </p:nvSpPr>
        <p:spPr/>
        <p:txBody>
          <a:bodyPr>
            <a:normAutofit/>
          </a:bodyPr>
          <a:lstStyle/>
          <a:p>
            <a:endParaRPr lang="en-US" sz="1500" dirty="0">
              <a:solidFill>
                <a:schemeClr val="accent3"/>
              </a:solidFill>
            </a:endParaRPr>
          </a:p>
        </p:txBody>
      </p:sp>
      <p:graphicFrame>
        <p:nvGraphicFramePr>
          <p:cNvPr id="4" name="Chart 3">
            <a:extLst>
              <a:ext uri="{FF2B5EF4-FFF2-40B4-BE49-F238E27FC236}">
                <a16:creationId xmlns:a16="http://schemas.microsoft.com/office/drawing/2014/main" id="{11CD5412-58E8-416B-9C83-78158006C549}"/>
              </a:ext>
            </a:extLst>
          </p:cNvPr>
          <p:cNvGraphicFramePr>
            <a:graphicFrameLocks/>
          </p:cNvGraphicFramePr>
          <p:nvPr/>
        </p:nvGraphicFramePr>
        <p:xfrm>
          <a:off x="2667000" y="1123174"/>
          <a:ext cx="6969212" cy="45624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5E7F404A-5430-281B-F430-C87ED2B0FAE4}"/>
              </a:ext>
            </a:extLst>
          </p:cNvPr>
          <p:cNvGraphicFramePr>
            <a:graphicFrameLocks noGrp="1"/>
          </p:cNvGraphicFramePr>
          <p:nvPr>
            <p:extLst>
              <p:ext uri="{D42A27DB-BD31-4B8C-83A1-F6EECF244321}">
                <p14:modId xmlns:p14="http://schemas.microsoft.com/office/powerpoint/2010/main" val="2246997802"/>
              </p:ext>
            </p:extLst>
          </p:nvPr>
        </p:nvGraphicFramePr>
        <p:xfrm>
          <a:off x="1051560" y="857252"/>
          <a:ext cx="9784080" cy="51434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10610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1500"/>
              <a:t>Where to find your fees/assessments</a:t>
            </a:r>
          </a:p>
        </p:txBody>
      </p:sp>
      <p:sp>
        <p:nvSpPr>
          <p:cNvPr id="7" name="TextBox 6">
            <a:extLst>
              <a:ext uri="{FF2B5EF4-FFF2-40B4-BE49-F238E27FC236}">
                <a16:creationId xmlns:a16="http://schemas.microsoft.com/office/drawing/2014/main" id="{105D5E83-C2AD-4EBF-A2B2-D33F22EC7C53}"/>
              </a:ext>
            </a:extLst>
          </p:cNvPr>
          <p:cNvSpPr txBox="1"/>
          <p:nvPr/>
        </p:nvSpPr>
        <p:spPr>
          <a:xfrm>
            <a:off x="1812175" y="3430558"/>
            <a:ext cx="8636923" cy="769441"/>
          </a:xfrm>
          <a:prstGeom prst="rect">
            <a:avLst/>
          </a:prstGeom>
          <a:noFill/>
        </p:spPr>
        <p:txBody>
          <a:bodyPr wrap="square">
            <a:spAutoFit/>
          </a:bodyPr>
          <a:lstStyle/>
          <a:p>
            <a:r>
              <a:rPr lang="en-US" sz="2400" b="1">
                <a:solidFill>
                  <a:srgbClr val="000000"/>
                </a:solidFill>
                <a:latin typeface="Times New Roman" panose="02020603050405020304" pitchFamily="18" charset="0"/>
              </a:rPr>
              <a:t>I-Share Assessments for FY23–FY27: </a:t>
            </a:r>
            <a:r>
              <a:rPr lang="en-US" sz="2000" b="1">
                <a:solidFill>
                  <a:schemeClr val="accent3"/>
                </a:solidFill>
                <a:latin typeface="Times New Roman" panose="02020603050405020304" pitchFamily="18" charset="0"/>
              </a:rPr>
              <a:t>https://www.carli.illinois.edu/sites/files/files/I-ShareAssessments.pdf </a:t>
            </a:r>
            <a:endParaRPr lang="en-US" sz="2000">
              <a:solidFill>
                <a:schemeClr val="accent3"/>
              </a:solidFill>
            </a:endParaRPr>
          </a:p>
        </p:txBody>
      </p:sp>
      <p:sp>
        <p:nvSpPr>
          <p:cNvPr id="8" name="TextBox 7">
            <a:extLst>
              <a:ext uri="{FF2B5EF4-FFF2-40B4-BE49-F238E27FC236}">
                <a16:creationId xmlns:a16="http://schemas.microsoft.com/office/drawing/2014/main" id="{08EAB44C-B239-4F5F-BFA9-B45430776350}"/>
              </a:ext>
            </a:extLst>
          </p:cNvPr>
          <p:cNvSpPr txBox="1"/>
          <p:nvPr/>
        </p:nvSpPr>
        <p:spPr>
          <a:xfrm>
            <a:off x="1812175" y="2253625"/>
            <a:ext cx="8030093" cy="769441"/>
          </a:xfrm>
          <a:prstGeom prst="rect">
            <a:avLst/>
          </a:prstGeom>
          <a:noFill/>
        </p:spPr>
        <p:txBody>
          <a:bodyPr wrap="square">
            <a:spAutoFit/>
          </a:bodyPr>
          <a:lstStyle/>
          <a:p>
            <a:r>
              <a:rPr lang="en-US" sz="2400" b="1">
                <a:solidFill>
                  <a:srgbClr val="000000"/>
                </a:solidFill>
                <a:latin typeface="Times New Roman" panose="02020603050405020304" pitchFamily="18" charset="0"/>
              </a:rPr>
              <a:t>CARLI Membership Fees for FY23–FY27: </a:t>
            </a:r>
            <a:r>
              <a:rPr lang="en-US" sz="2000" b="1">
                <a:solidFill>
                  <a:schemeClr val="accent3"/>
                </a:solidFill>
                <a:latin typeface="Times New Roman" panose="02020603050405020304" pitchFamily="18" charset="0"/>
              </a:rPr>
              <a:t>https://www.carli.illinois.edu/sites/files/files/MembershipFees.pdf </a:t>
            </a:r>
            <a:endParaRPr lang="en-US">
              <a:solidFill>
                <a:schemeClr val="accent3"/>
              </a:solidFill>
            </a:endParaRPr>
          </a:p>
        </p:txBody>
      </p:sp>
    </p:spTree>
    <p:extLst>
      <p:ext uri="{BB962C8B-B14F-4D97-AF65-F5344CB8AC3E}">
        <p14:creationId xmlns:p14="http://schemas.microsoft.com/office/powerpoint/2010/main" val="2363739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5D881F-2612-3F22-965B-44731B506FF1}"/>
              </a:ext>
            </a:extLst>
          </p:cNvPr>
          <p:cNvSpPr>
            <a:spLocks noGrp="1"/>
          </p:cNvSpPr>
          <p:nvPr>
            <p:ph idx="1"/>
          </p:nvPr>
        </p:nvSpPr>
        <p:spPr>
          <a:xfrm>
            <a:off x="416078" y="711201"/>
            <a:ext cx="11329500" cy="3763818"/>
          </a:xfrm>
        </p:spPr>
        <p:txBody>
          <a:bodyPr/>
          <a:lstStyle/>
          <a:p>
            <a:pPr marL="342900" indent="-342900">
              <a:buFont typeface="Arial" panose="020B0604020202020204" pitchFamily="34" charset="0"/>
              <a:buChar char="•"/>
            </a:pPr>
            <a:r>
              <a:rPr lang="en-US" sz="2400" dirty="0">
                <a:ea typeface="Times New Roman" panose="02020603050405020304" pitchFamily="18" charset="0"/>
              </a:rPr>
              <a:t>University of Illinois Press: access to their journal collections for all CARLI members</a:t>
            </a:r>
          </a:p>
          <a:p>
            <a:pPr marL="342900" indent="-342900">
              <a:buFont typeface="Arial" panose="020B0604020202020204" pitchFamily="34" charset="0"/>
              <a:buChar char="•"/>
            </a:pPr>
            <a:r>
              <a:rPr lang="en-US" sz="2400" dirty="0">
                <a:effectLst/>
                <a:ea typeface="Times New Roman" panose="02020603050405020304" pitchFamily="18" charset="0"/>
              </a:rPr>
              <a:t>New contract with </a:t>
            </a:r>
            <a:r>
              <a:rPr lang="en-US" sz="2400" dirty="0" err="1">
                <a:effectLst/>
                <a:ea typeface="Times New Roman" panose="02020603050405020304" pitchFamily="18" charset="0"/>
              </a:rPr>
              <a:t>Kanopy</a:t>
            </a:r>
            <a:r>
              <a:rPr lang="en-US" sz="2400" dirty="0">
                <a:effectLst/>
                <a:ea typeface="Times New Roman" panose="02020603050405020304" pitchFamily="18" charset="0"/>
              </a:rPr>
              <a:t> for the </a:t>
            </a:r>
            <a:r>
              <a:rPr lang="en-US" sz="2400" dirty="0" err="1">
                <a:effectLst/>
                <a:ea typeface="Times New Roman" panose="02020603050405020304" pitchFamily="18" charset="0"/>
              </a:rPr>
              <a:t>Kanopy</a:t>
            </a:r>
            <a:r>
              <a:rPr lang="en-US" sz="2400" dirty="0">
                <a:effectLst/>
                <a:ea typeface="Times New Roman" panose="02020603050405020304" pitchFamily="18" charset="0"/>
              </a:rPr>
              <a:t> Base collection</a:t>
            </a:r>
          </a:p>
          <a:p>
            <a:pPr marL="342900" indent="-342900">
              <a:buFont typeface="Arial" panose="020B0604020202020204" pitchFamily="34" charset="0"/>
              <a:buChar char="•"/>
            </a:pPr>
            <a:r>
              <a:rPr lang="en-US" sz="2400" dirty="0">
                <a:effectLst/>
                <a:ea typeface="Times New Roman" panose="02020603050405020304" pitchFamily="18" charset="0"/>
              </a:rPr>
              <a:t>Working on contracts with Wiley and Ithaka (JSTOR/</a:t>
            </a:r>
            <a:r>
              <a:rPr lang="en-US" sz="2400" dirty="0" err="1">
                <a:effectLst/>
                <a:ea typeface="Times New Roman" panose="02020603050405020304" pitchFamily="18" charset="0"/>
              </a:rPr>
              <a:t>ArtStor</a:t>
            </a:r>
            <a:r>
              <a:rPr lang="en-US" sz="2400" dirty="0">
                <a:effectLst/>
                <a:ea typeface="Times New Roman" panose="02020603050405020304" pitchFamily="18" charset="0"/>
              </a:rPr>
              <a:t>) which expands access </a:t>
            </a:r>
            <a:br>
              <a:rPr lang="en-US" sz="2400" dirty="0">
                <a:effectLst/>
                <a:ea typeface="Times New Roman" panose="02020603050405020304" pitchFamily="18" charset="0"/>
              </a:rPr>
            </a:br>
            <a:r>
              <a:rPr lang="en-US" sz="2400" dirty="0">
                <a:effectLst/>
                <a:ea typeface="Times New Roman" panose="02020603050405020304" pitchFamily="18" charset="0"/>
              </a:rPr>
              <a:t>for two-year schools and interested four-year schools</a:t>
            </a:r>
            <a:endParaRPr lang="en-US" sz="2400" dirty="0">
              <a:ea typeface="Times New Roman" panose="02020603050405020304" pitchFamily="18" charset="0"/>
            </a:endParaRPr>
          </a:p>
          <a:p>
            <a:pPr marL="342900" indent="-342900">
              <a:buFont typeface="Arial" panose="020B0604020202020204" pitchFamily="34" charset="0"/>
              <a:buChar char="•"/>
            </a:pPr>
            <a:r>
              <a:rPr lang="en-US" sz="2400" dirty="0">
                <a:effectLst/>
                <a:ea typeface="Times New Roman" panose="02020603050405020304" pitchFamily="18" charset="0"/>
              </a:rPr>
              <a:t>Staying on top of new open access models that will benefit CARLI members</a:t>
            </a:r>
          </a:p>
          <a:p>
            <a:pPr marL="1085850" lvl="1" indent="-342900">
              <a:buFont typeface="Arial" panose="020B0604020202020204" pitchFamily="34" charset="0"/>
              <a:buChar char="•"/>
            </a:pPr>
            <a:r>
              <a:rPr lang="en-US" sz="2100" dirty="0">
                <a:effectLst/>
                <a:ea typeface="Times New Roman" panose="02020603050405020304" pitchFamily="18" charset="0"/>
              </a:rPr>
              <a:t>Example: Wiley agreement will include article publishing charges (APCs) for faculty </a:t>
            </a:r>
            <a:br>
              <a:rPr lang="en-US" sz="2100" dirty="0">
                <a:effectLst/>
                <a:ea typeface="Times New Roman" panose="02020603050405020304" pitchFamily="18" charset="0"/>
              </a:rPr>
            </a:br>
            <a:r>
              <a:rPr lang="en-US" sz="2100" dirty="0">
                <a:effectLst/>
                <a:ea typeface="Times New Roman" panose="02020603050405020304" pitchFamily="18" charset="0"/>
              </a:rPr>
              <a:t>to publish open access at subscribing institutions.</a:t>
            </a:r>
          </a:p>
          <a:p>
            <a:pPr marL="342900" indent="-342900">
              <a:buFont typeface="Arial" panose="020B0604020202020204" pitchFamily="34" charset="0"/>
              <a:buChar char="•"/>
            </a:pPr>
            <a:endParaRPr lang="en-US" sz="2400" dirty="0">
              <a:ea typeface="Times New Roman" panose="02020603050405020304" pitchFamily="18" charset="0"/>
            </a:endParaRPr>
          </a:p>
          <a:p>
            <a:pPr marL="342900" indent="-342900">
              <a:buFont typeface="Arial" panose="020B0604020202020204" pitchFamily="34" charset="0"/>
              <a:buChar char="•"/>
            </a:pPr>
            <a:endParaRPr lang="en-US" sz="2400" dirty="0">
              <a:ea typeface="Times New Roman" panose="02020603050405020304" pitchFamily="18" charset="0"/>
            </a:endParaRPr>
          </a:p>
          <a:p>
            <a:pPr marL="342900" indent="-342900">
              <a:buFont typeface="Arial" panose="020B0604020202020204" pitchFamily="34" charset="0"/>
              <a:buChar char="•"/>
            </a:pPr>
            <a:r>
              <a:rPr lang="en-US" sz="2400" b="1" i="1" dirty="0">
                <a:effectLst/>
                <a:ea typeface="Times New Roman" panose="02020603050405020304" pitchFamily="18" charset="0"/>
              </a:rPr>
              <a:t>We advocate for our libraries:  </a:t>
            </a:r>
          </a:p>
          <a:p>
            <a:pPr marL="1085850" lvl="1" indent="-342900">
              <a:buFont typeface="Arial" panose="020B0604020202020204" pitchFamily="34" charset="0"/>
              <a:buChar char="•"/>
            </a:pPr>
            <a:r>
              <a:rPr lang="en-US" sz="2100" dirty="0">
                <a:effectLst/>
                <a:ea typeface="Times New Roman" panose="02020603050405020304" pitchFamily="18" charset="0"/>
              </a:rPr>
              <a:t>Look for vendors and products that will meet the needs of our membership</a:t>
            </a:r>
          </a:p>
          <a:p>
            <a:pPr marL="1085850" lvl="1" indent="-342900">
              <a:buFont typeface="Arial" panose="020B0604020202020204" pitchFamily="34" charset="0"/>
              <a:buChar char="•"/>
            </a:pPr>
            <a:r>
              <a:rPr lang="en-US" sz="2100" dirty="0">
                <a:ea typeface="Times New Roman" panose="02020603050405020304" pitchFamily="18" charset="0"/>
              </a:rPr>
              <a:t>Seek</a:t>
            </a:r>
            <a:r>
              <a:rPr lang="en-US" sz="2100" dirty="0">
                <a:effectLst/>
                <a:ea typeface="Times New Roman" panose="02020603050405020304" pitchFamily="18" charset="0"/>
              </a:rPr>
              <a:t> low price increases, pricing transparency, equitable pricing, and accessibility</a:t>
            </a:r>
          </a:p>
          <a:p>
            <a:pPr marL="1085850" lvl="1" indent="-342900">
              <a:buFont typeface="Arial" panose="020B0604020202020204" pitchFamily="34" charset="0"/>
              <a:buChar char="•"/>
            </a:pPr>
            <a:r>
              <a:rPr lang="en-US" sz="2100" dirty="0">
                <a:ea typeface="Calibri" panose="020F0502020204030204" pitchFamily="34" charset="0"/>
              </a:rPr>
              <a:t>Educate vendors about the academic library landscape in Illinois</a:t>
            </a:r>
            <a:endParaRPr lang="en-US" sz="2100" dirty="0">
              <a:effectLst/>
              <a:ea typeface="Calibri" panose="020F0502020204030204" pitchFamily="34" charset="0"/>
            </a:endParaRPr>
          </a:p>
          <a:p>
            <a:endParaRPr lang="en-US" sz="3200" dirty="0"/>
          </a:p>
        </p:txBody>
      </p:sp>
      <p:sp>
        <p:nvSpPr>
          <p:cNvPr id="3" name="Title 2">
            <a:extLst>
              <a:ext uri="{FF2B5EF4-FFF2-40B4-BE49-F238E27FC236}">
                <a16:creationId xmlns:a16="http://schemas.microsoft.com/office/drawing/2014/main" id="{BB7573EA-F1D9-55A1-C855-4F7AAC5432CE}"/>
              </a:ext>
            </a:extLst>
          </p:cNvPr>
          <p:cNvSpPr>
            <a:spLocks noGrp="1"/>
          </p:cNvSpPr>
          <p:nvPr>
            <p:ph type="title"/>
          </p:nvPr>
        </p:nvSpPr>
        <p:spPr/>
        <p:txBody>
          <a:bodyPr>
            <a:normAutofit/>
          </a:bodyPr>
          <a:lstStyle/>
          <a:p>
            <a:r>
              <a:rPr lang="en-US" sz="1600" dirty="0"/>
              <a:t>E-resources news</a:t>
            </a:r>
          </a:p>
        </p:txBody>
      </p:sp>
    </p:spTree>
    <p:extLst>
      <p:ext uri="{BB962C8B-B14F-4D97-AF65-F5344CB8AC3E}">
        <p14:creationId xmlns:p14="http://schemas.microsoft.com/office/powerpoint/2010/main" val="2736208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lage of different women&#10;&#10;Description automatically generated">
            <a:extLst>
              <a:ext uri="{FF2B5EF4-FFF2-40B4-BE49-F238E27FC236}">
                <a16:creationId xmlns:a16="http://schemas.microsoft.com/office/drawing/2014/main" id="{B6333B32-920F-4490-A60D-E5EF6FC06E95}"/>
              </a:ext>
            </a:extLst>
          </p:cNvPr>
          <p:cNvPicPr>
            <a:picLocks noChangeAspect="1"/>
          </p:cNvPicPr>
          <p:nvPr/>
        </p:nvPicPr>
        <p:blipFill rotWithShape="1">
          <a:blip r:embed="rId3"/>
          <a:srcRect l="12835" r="12836" b="1"/>
          <a:stretch/>
        </p:blipFill>
        <p:spPr>
          <a:xfrm>
            <a:off x="1123415" y="1554216"/>
            <a:ext cx="4572000" cy="4105750"/>
          </a:xfrm>
          <a:prstGeom prst="rect">
            <a:avLst/>
          </a:prstGeom>
          <a:noFill/>
          <a:ln>
            <a:noFill/>
          </a:ln>
        </p:spPr>
      </p:pic>
      <p:sp>
        <p:nvSpPr>
          <p:cNvPr id="4" name="Rectangle 3"/>
          <p:cNvSpPr/>
          <p:nvPr/>
        </p:nvSpPr>
        <p:spPr bwMode="auto">
          <a:xfrm>
            <a:off x="6426278" y="1554216"/>
            <a:ext cx="4969432" cy="419095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nSpc>
                <a:spcPct val="120000"/>
              </a:lnSpc>
              <a:spcBef>
                <a:spcPct val="20000"/>
              </a:spcBef>
              <a:tabLst>
                <a:tab pos="342900" algn="l"/>
              </a:tabLst>
            </a:pPr>
            <a:r>
              <a:rPr lang="en-US" sz="2400" b="1" kern="1200">
                <a:latin typeface="+mn-lt"/>
                <a:ea typeface="ＭＳ Ｐゴシック" charset="0"/>
                <a:cs typeface="ＭＳ Ｐゴシック" charset="0"/>
              </a:rPr>
              <a:t>CARLI Digital Collections</a:t>
            </a:r>
          </a:p>
          <a:p>
            <a:pPr marL="342900" indent="-342900">
              <a:lnSpc>
                <a:spcPct val="120000"/>
              </a:lnSpc>
              <a:spcBef>
                <a:spcPct val="20000"/>
              </a:spcBef>
              <a:buFont typeface="Arial" panose="020B0604020202020204" pitchFamily="34" charset="0"/>
              <a:buChar char="•"/>
              <a:tabLst>
                <a:tab pos="342900" algn="l"/>
              </a:tabLst>
            </a:pPr>
            <a:r>
              <a:rPr lang="en-US" sz="2200" kern="1200">
                <a:latin typeface="+mn-lt"/>
                <a:ea typeface="ＭＳ Ｐゴシック" charset="0"/>
                <a:cs typeface="ＭＳ Ｐゴシック" charset="0"/>
              </a:rPr>
              <a:t>Over 360 collections provided by </a:t>
            </a:r>
            <a:br>
              <a:rPr lang="en-US" sz="2200" kern="1200">
                <a:latin typeface="+mn-lt"/>
                <a:ea typeface="ＭＳ Ｐゴシック" charset="0"/>
                <a:cs typeface="ＭＳ Ｐゴシック" charset="0"/>
              </a:rPr>
            </a:br>
            <a:r>
              <a:rPr lang="en-US" sz="2200" kern="1200">
                <a:latin typeface="+mn-lt"/>
                <a:ea typeface="ＭＳ Ｐゴシック" charset="0"/>
                <a:cs typeface="ＭＳ Ｐゴシック" charset="0"/>
              </a:rPr>
              <a:t>50 different institutions</a:t>
            </a:r>
          </a:p>
          <a:p>
            <a:pPr marL="342900" indent="-342900">
              <a:lnSpc>
                <a:spcPct val="120000"/>
              </a:lnSpc>
              <a:spcBef>
                <a:spcPct val="20000"/>
              </a:spcBef>
              <a:buFont typeface="Arial" panose="020B0604020202020204" pitchFamily="34" charset="0"/>
              <a:buChar char="•"/>
              <a:tabLst>
                <a:tab pos="342900" algn="l"/>
              </a:tabLst>
            </a:pPr>
            <a:r>
              <a:rPr lang="en-US" sz="2200" kern="1200">
                <a:latin typeface="+mn-lt"/>
                <a:ea typeface="ＭＳ Ｐゴシック" charset="0"/>
                <a:cs typeface="ＭＳ Ｐゴシック" charset="0"/>
              </a:rPr>
              <a:t>Over 3.5 TB of images and metadata</a:t>
            </a:r>
          </a:p>
          <a:p>
            <a:pPr marL="342900" indent="-342900">
              <a:lnSpc>
                <a:spcPct val="120000"/>
              </a:lnSpc>
              <a:spcBef>
                <a:spcPct val="20000"/>
              </a:spcBef>
              <a:buFont typeface="Arial" panose="020B0604020202020204" pitchFamily="34" charset="0"/>
              <a:buChar char="•"/>
              <a:tabLst>
                <a:tab pos="342900" algn="l"/>
              </a:tabLst>
            </a:pPr>
            <a:r>
              <a:rPr lang="en-US" sz="2200" kern="1200">
                <a:latin typeface="+mn-lt"/>
                <a:ea typeface="ＭＳ Ｐゴシック" charset="0"/>
                <a:cs typeface="ＭＳ Ｐゴシック" charset="0"/>
                <a:hlinkClick r:id="rId4">
                  <a:extLst>
                    <a:ext uri="{A12FA001-AC4F-418D-AE19-62706E023703}">
                      <ahyp:hlinkClr xmlns:ahyp="http://schemas.microsoft.com/office/drawing/2018/hyperlinkcolor" val="tx"/>
                    </a:ext>
                  </a:extLst>
                </a:hlinkClick>
              </a:rPr>
              <a:t>https://collections.carli.illinois.edu</a:t>
            </a:r>
            <a:r>
              <a:rPr lang="en-US" sz="2200" kern="1200">
                <a:latin typeface="+mn-lt"/>
                <a:ea typeface="ＭＳ Ｐゴシック" charset="0"/>
                <a:cs typeface="ＭＳ Ｐゴシック" charset="0"/>
              </a:rPr>
              <a:t> </a:t>
            </a:r>
          </a:p>
          <a:p>
            <a:pPr marL="342900" indent="-342900">
              <a:spcBef>
                <a:spcPct val="20000"/>
              </a:spcBef>
              <a:buFont typeface="Arial" panose="020B0604020202020204" pitchFamily="34" charset="0"/>
              <a:buChar char="•"/>
              <a:tabLst>
                <a:tab pos="342900" algn="l"/>
              </a:tabLst>
            </a:pPr>
            <a:endParaRPr lang="en-US" sz="2000" kern="1200">
              <a:latin typeface="+mn-lt"/>
              <a:ea typeface="ＭＳ Ｐゴシック" charset="0"/>
              <a:cs typeface="ＭＳ Ｐゴシック" charset="0"/>
            </a:endParaRPr>
          </a:p>
          <a:p>
            <a:pPr>
              <a:spcBef>
                <a:spcPct val="20000"/>
              </a:spcBef>
            </a:pPr>
            <a:endParaRPr lang="en-US" sz="1050" kern="1200">
              <a:latin typeface="+mn-lt"/>
              <a:ea typeface="ＭＳ Ｐゴシック" charset="0"/>
              <a:cs typeface="ＭＳ Ｐゴシック" charset="0"/>
            </a:endParaRPr>
          </a:p>
        </p:txBody>
      </p:sp>
    </p:spTree>
    <p:extLst>
      <p:ext uri="{BB962C8B-B14F-4D97-AF65-F5344CB8AC3E}">
        <p14:creationId xmlns:p14="http://schemas.microsoft.com/office/powerpoint/2010/main" val="973297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01042" y="775113"/>
            <a:ext cx="6172200" cy="452097"/>
          </a:xfrm>
        </p:spPr>
        <p:txBody>
          <a:bodyPr>
            <a:normAutofit/>
          </a:bodyPr>
          <a:lstStyle/>
          <a:p>
            <a:r>
              <a:rPr lang="en-US" sz="1500"/>
              <a:t>Illinois digital Heritage Hub (IDHH)</a:t>
            </a:r>
          </a:p>
        </p:txBody>
      </p:sp>
      <p:sp>
        <p:nvSpPr>
          <p:cNvPr id="4" name="Content Placeholder 1"/>
          <p:cNvSpPr>
            <a:spLocks noGrp="1"/>
          </p:cNvSpPr>
          <p:nvPr>
            <p:ph idx="1"/>
          </p:nvPr>
        </p:nvSpPr>
        <p:spPr>
          <a:xfrm>
            <a:off x="468631" y="1776004"/>
            <a:ext cx="11155680" cy="4469130"/>
          </a:xfrm>
        </p:spPr>
        <p:txBody>
          <a:bodyPr>
            <a:noAutofit/>
          </a:bodyPr>
          <a:lstStyle/>
          <a:p>
            <a:pPr marL="257175" indent="-257175">
              <a:lnSpc>
                <a:spcPct val="120000"/>
              </a:lnSpc>
              <a:spcBef>
                <a:spcPts val="0"/>
              </a:spcBef>
              <a:spcAft>
                <a:spcPts val="0"/>
              </a:spcAft>
              <a:buFont typeface="Arial" panose="020B0604020202020204" pitchFamily="34" charset="0"/>
              <a:buChar char="•"/>
              <a:tabLst>
                <a:tab pos="342900" algn="l"/>
              </a:tabLst>
            </a:pPr>
            <a:r>
              <a:rPr lang="en-US" sz="2000" dirty="0">
                <a:ea typeface="Calibri" panose="020F0502020204030204" pitchFamily="34" charset="0"/>
                <a:cs typeface="Times New Roman"/>
              </a:rPr>
              <a:t>Collaborative venture started by CARLI, ISL, CPL &amp; UIUC</a:t>
            </a:r>
          </a:p>
          <a:p>
            <a:pPr marL="257175" indent="-257175">
              <a:lnSpc>
                <a:spcPct val="120000"/>
              </a:lnSpc>
              <a:spcBef>
                <a:spcPts val="0"/>
              </a:spcBef>
              <a:spcAft>
                <a:spcPts val="0"/>
              </a:spcAft>
              <a:buFont typeface="Arial" panose="020B0604020202020204" pitchFamily="34" charset="0"/>
              <a:buChar char="•"/>
              <a:tabLst>
                <a:tab pos="342900" algn="l"/>
              </a:tabLst>
            </a:pPr>
            <a:r>
              <a:rPr lang="en-US" sz="2000" dirty="0">
                <a:ea typeface="Calibri" panose="020F0502020204030204" pitchFamily="34" charset="0"/>
                <a:cs typeface="Times New Roman"/>
              </a:rPr>
              <a:t>CARLI staff coordinate the project, including support of REPOX harvester, metadata review, outreach and promotion, and maintaining digital curation sites</a:t>
            </a:r>
          </a:p>
          <a:p>
            <a:pPr marL="257175" indent="-257175">
              <a:lnSpc>
                <a:spcPct val="120000"/>
              </a:lnSpc>
              <a:spcBef>
                <a:spcPts val="0"/>
              </a:spcBef>
              <a:spcAft>
                <a:spcPts val="0"/>
              </a:spcAft>
              <a:buFont typeface="Arial" panose="020B0604020202020204" pitchFamily="34" charset="0"/>
              <a:buChar char="•"/>
              <a:tabLst>
                <a:tab pos="342900" algn="l"/>
              </a:tabLst>
            </a:pPr>
            <a:r>
              <a:rPr lang="en-US" sz="2000" dirty="0">
                <a:ea typeface="Calibri" panose="020F0502020204030204" pitchFamily="34" charset="0"/>
                <a:cs typeface="Times New Roman"/>
              </a:rPr>
              <a:t>IDHH currently contributing over </a:t>
            </a:r>
            <a:r>
              <a:rPr lang="en-US" sz="2000" dirty="0">
                <a:ea typeface="+mn-lt"/>
                <a:cs typeface="+mn-lt"/>
              </a:rPr>
              <a:t>541,000</a:t>
            </a:r>
            <a:r>
              <a:rPr lang="en-US" sz="2000" dirty="0">
                <a:ea typeface="Calibri" panose="020F0502020204030204" pitchFamily="34" charset="0"/>
                <a:cs typeface="Times New Roman"/>
              </a:rPr>
              <a:t> metadata records from:</a:t>
            </a:r>
          </a:p>
          <a:p>
            <a:pPr marL="1000125" lvl="1" indent="-257175">
              <a:lnSpc>
                <a:spcPct val="120000"/>
              </a:lnSpc>
              <a:spcBef>
                <a:spcPts val="0"/>
              </a:spcBef>
              <a:spcAft>
                <a:spcPts val="0"/>
              </a:spcAft>
              <a:buFont typeface="Arial" panose="020B0604020202020204" pitchFamily="34" charset="0"/>
              <a:buChar char="•"/>
              <a:tabLst>
                <a:tab pos="342900" algn="l"/>
              </a:tabLst>
            </a:pPr>
            <a:r>
              <a:rPr lang="en-US" sz="1800" dirty="0">
                <a:ea typeface="Calibri" panose="020F0502020204030204" pitchFamily="34" charset="0"/>
                <a:cs typeface="Times New Roman"/>
              </a:rPr>
              <a:t>CARLI Digital Collections</a:t>
            </a:r>
          </a:p>
          <a:p>
            <a:pPr marL="1000125" lvl="1" indent="-257175">
              <a:lnSpc>
                <a:spcPct val="120000"/>
              </a:lnSpc>
              <a:spcBef>
                <a:spcPts val="0"/>
              </a:spcBef>
              <a:spcAft>
                <a:spcPts val="0"/>
              </a:spcAft>
              <a:buFont typeface="Arial" panose="020B0604020202020204" pitchFamily="34" charset="0"/>
              <a:buChar char="•"/>
              <a:tabLst>
                <a:tab pos="342900" algn="l"/>
              </a:tabLst>
            </a:pPr>
            <a:r>
              <a:rPr lang="en-US" sz="1800" dirty="0">
                <a:ea typeface="Calibri" panose="020F0502020204030204" pitchFamily="34" charset="0"/>
                <a:cs typeface="Times New Roman"/>
              </a:rPr>
              <a:t>DePaul University</a:t>
            </a:r>
          </a:p>
          <a:p>
            <a:pPr marL="1000125" lvl="1" indent="-257175">
              <a:lnSpc>
                <a:spcPct val="120000"/>
              </a:lnSpc>
              <a:spcBef>
                <a:spcPts val="0"/>
              </a:spcBef>
              <a:spcAft>
                <a:spcPts val="0"/>
              </a:spcAft>
              <a:buFont typeface="Arial" panose="020B0604020202020204" pitchFamily="34" charset="0"/>
              <a:buChar char="•"/>
              <a:tabLst>
                <a:tab pos="342900" algn="l"/>
              </a:tabLst>
            </a:pPr>
            <a:r>
              <a:rPr lang="en-US" sz="1800" dirty="0">
                <a:ea typeface="Calibri" panose="020F0502020204030204" pitchFamily="34" charset="0"/>
                <a:cs typeface="Times New Roman"/>
              </a:rPr>
              <a:t>Illinois State University</a:t>
            </a:r>
          </a:p>
          <a:p>
            <a:pPr marL="1000125" lvl="1" indent="-257175">
              <a:lnSpc>
                <a:spcPct val="120000"/>
              </a:lnSpc>
              <a:spcBef>
                <a:spcPts val="0"/>
              </a:spcBef>
              <a:spcAft>
                <a:spcPts val="0"/>
              </a:spcAft>
              <a:buFont typeface="Arial" panose="020B0604020202020204" pitchFamily="34" charset="0"/>
              <a:buChar char="•"/>
              <a:tabLst>
                <a:tab pos="342900" algn="l"/>
              </a:tabLst>
            </a:pPr>
            <a:r>
              <a:rPr lang="en-US" sz="1800" dirty="0">
                <a:ea typeface="Calibri" panose="020F0502020204030204" pitchFamily="34" charset="0"/>
                <a:cs typeface="Times New Roman"/>
              </a:rPr>
              <a:t>Northern Illinois University</a:t>
            </a:r>
            <a:endParaRPr lang="en-US" sz="1800" dirty="0">
              <a:cs typeface="Times New Roman"/>
            </a:endParaRPr>
          </a:p>
          <a:p>
            <a:pPr marL="1000125" lvl="1" indent="-257175">
              <a:lnSpc>
                <a:spcPct val="120000"/>
              </a:lnSpc>
              <a:spcBef>
                <a:spcPts val="0"/>
              </a:spcBef>
              <a:spcAft>
                <a:spcPts val="0"/>
              </a:spcAft>
              <a:buFont typeface="Arial" panose="020B0604020202020204" pitchFamily="34" charset="0"/>
              <a:buChar char="•"/>
              <a:tabLst>
                <a:tab pos="342900" algn="l"/>
              </a:tabLst>
            </a:pPr>
            <a:r>
              <a:rPr lang="en-US" sz="1800" dirty="0">
                <a:ea typeface="Calibri" panose="020F0502020204030204" pitchFamily="34" charset="0"/>
                <a:cs typeface="Times New Roman"/>
              </a:rPr>
              <a:t>University of Illinois</a:t>
            </a:r>
            <a:r>
              <a:rPr lang="en-US" sz="1800" dirty="0">
                <a:cs typeface="Times New Roman"/>
              </a:rPr>
              <a:t> </a:t>
            </a:r>
            <a:r>
              <a:rPr lang="en-US" sz="1800" dirty="0">
                <a:ea typeface="Calibri" panose="020F0502020204030204" pitchFamily="34" charset="0"/>
                <a:cs typeface="Times New Roman"/>
              </a:rPr>
              <a:t>Urbana-Champaign</a:t>
            </a:r>
            <a:endParaRPr lang="en-US" sz="1800" dirty="0">
              <a:solidFill>
                <a:schemeClr val="accent3">
                  <a:lumMod val="60000"/>
                  <a:lumOff val="40000"/>
                </a:schemeClr>
              </a:solidFill>
              <a:ea typeface="Calibri" panose="020F0502020204030204" pitchFamily="34" charset="0"/>
            </a:endParaRPr>
          </a:p>
          <a:p>
            <a:pPr algn="ctr">
              <a:lnSpc>
                <a:spcPct val="120000"/>
              </a:lnSpc>
              <a:spcBef>
                <a:spcPts val="0"/>
              </a:spcBef>
              <a:spcAft>
                <a:spcPts val="0"/>
              </a:spcAft>
            </a:pPr>
            <a:endParaRPr lang="en-US" sz="1800" dirty="0">
              <a:solidFill>
                <a:schemeClr val="accent3">
                  <a:lumMod val="60000"/>
                  <a:lumOff val="40000"/>
                </a:schemeClr>
              </a:solidFill>
              <a:ea typeface="Calibri" panose="020F0502020204030204" pitchFamily="34" charset="0"/>
            </a:endParaRPr>
          </a:p>
          <a:p>
            <a:pPr algn="ctr">
              <a:lnSpc>
                <a:spcPct val="120000"/>
              </a:lnSpc>
              <a:spcBef>
                <a:spcPts val="0"/>
              </a:spcBef>
              <a:spcAft>
                <a:spcPts val="0"/>
              </a:spcAft>
            </a:pPr>
            <a:r>
              <a:rPr lang="en-US" sz="1800" b="1" dirty="0">
                <a:solidFill>
                  <a:schemeClr val="accent4"/>
                </a:solidFill>
                <a:ea typeface="Calibri" panose="020F0502020204030204" pitchFamily="34" charset="0"/>
              </a:rPr>
              <a:t>DPLA information page for CARLI members: </a:t>
            </a:r>
            <a:r>
              <a:rPr lang="en-US" sz="1800" b="1" u="sng" dirty="0">
                <a:solidFill>
                  <a:schemeClr val="accent4"/>
                </a:solidFill>
                <a:ea typeface="Calibri" panose="020F0502020204030204" pitchFamily="34" charset="0"/>
                <a:hlinkClick r:id="rId3">
                  <a:extLst>
                    <a:ext uri="{A12FA001-AC4F-418D-AE19-62706E023703}">
                      <ahyp:hlinkClr xmlns:ahyp="http://schemas.microsoft.com/office/drawing/2018/hyperlinkcolor" val="tx"/>
                    </a:ext>
                  </a:extLst>
                </a:hlinkClick>
              </a:rPr>
              <a:t>https://www.carli.illinois.edu/products-services/contentdm/dpla</a:t>
            </a:r>
            <a:br>
              <a:rPr lang="en-US" sz="1800" b="1" u="sng" dirty="0">
                <a:solidFill>
                  <a:schemeClr val="accent4"/>
                </a:solidFill>
                <a:ea typeface="Calibri" panose="020F0502020204030204" pitchFamily="34" charset="0"/>
              </a:rPr>
            </a:br>
            <a:endParaRPr lang="en-US" sz="1800" b="1" u="sng" dirty="0">
              <a:solidFill>
                <a:schemeClr val="accent4"/>
              </a:solidFill>
              <a:ea typeface="Calibri" panose="020F0502020204030204" pitchFamily="34" charset="0"/>
            </a:endParaRPr>
          </a:p>
          <a:p>
            <a:pPr algn="ctr">
              <a:lnSpc>
                <a:spcPct val="120000"/>
              </a:lnSpc>
              <a:spcBef>
                <a:spcPts val="0"/>
              </a:spcBef>
              <a:spcAft>
                <a:spcPts val="0"/>
              </a:spcAft>
            </a:pPr>
            <a:r>
              <a:rPr lang="en-US" sz="1800" b="1" dirty="0">
                <a:solidFill>
                  <a:schemeClr val="accent4"/>
                </a:solidFill>
                <a:ea typeface="Calibri" panose="020F0502020204030204" pitchFamily="34" charset="0"/>
              </a:rPr>
              <a:t>IDHH portal: </a:t>
            </a:r>
            <a:r>
              <a:rPr lang="en-US" sz="1800" b="1" u="sng" dirty="0">
                <a:solidFill>
                  <a:schemeClr val="accent4"/>
                </a:solidFill>
                <a:ea typeface="Calibri" panose="020F0502020204030204" pitchFamily="34" charset="0"/>
                <a:hlinkClick r:id="rId4">
                  <a:extLst>
                    <a:ext uri="{A12FA001-AC4F-418D-AE19-62706E023703}">
                      <ahyp:hlinkClr xmlns:ahyp="http://schemas.microsoft.com/office/drawing/2018/hyperlinkcolor" val="tx"/>
                    </a:ext>
                  </a:extLst>
                </a:hlinkClick>
              </a:rPr>
              <a:t>https://idhh.dp.la/</a:t>
            </a:r>
            <a:r>
              <a:rPr lang="en-US" sz="1800" b="1" dirty="0">
                <a:solidFill>
                  <a:schemeClr val="accent4"/>
                </a:solidFill>
                <a:ea typeface="Calibri" panose="020F0502020204030204" pitchFamily="34" charset="0"/>
              </a:rPr>
              <a:t>  </a:t>
            </a:r>
          </a:p>
          <a:p>
            <a:pPr>
              <a:spcBef>
                <a:spcPts val="0"/>
              </a:spcBef>
              <a:spcAft>
                <a:spcPts val="0"/>
              </a:spcAft>
            </a:pPr>
            <a:endParaRPr lang="en-US" sz="1600" dirty="0">
              <a:latin typeface="Calibri" panose="020F0502020204030204" pitchFamily="34" charset="0"/>
              <a:ea typeface="Calibri" panose="020F0502020204030204" pitchFamily="34" charset="0"/>
            </a:endParaRPr>
          </a:p>
        </p:txBody>
      </p:sp>
      <p:pic>
        <p:nvPicPr>
          <p:cNvPr id="6" name="Picture 5"/>
          <p:cNvPicPr>
            <a:picLocks noChangeAspect="1"/>
          </p:cNvPicPr>
          <p:nvPr/>
        </p:nvPicPr>
        <p:blipFill>
          <a:blip r:embed="rId5"/>
          <a:stretch>
            <a:fillRect/>
          </a:stretch>
        </p:blipFill>
        <p:spPr>
          <a:xfrm>
            <a:off x="3552552" y="724290"/>
            <a:ext cx="2103120" cy="757122"/>
          </a:xfrm>
          <a:prstGeom prst="rect">
            <a:avLst/>
          </a:prstGeom>
        </p:spPr>
      </p:pic>
      <p:pic>
        <p:nvPicPr>
          <p:cNvPr id="7" name="Picture 6" descr="A red and black logo&#10;&#10;Description automatically generated">
            <a:extLst>
              <a:ext uri="{FF2B5EF4-FFF2-40B4-BE49-F238E27FC236}">
                <a16:creationId xmlns:a16="http://schemas.microsoft.com/office/drawing/2014/main" id="{EEA34DB8-33E2-E884-2649-C79EA9422EE3}"/>
              </a:ext>
            </a:extLst>
          </p:cNvPr>
          <p:cNvPicPr>
            <a:picLocks noChangeAspect="1"/>
          </p:cNvPicPr>
          <p:nvPr/>
        </p:nvPicPr>
        <p:blipFill>
          <a:blip r:embed="rId6"/>
          <a:stretch>
            <a:fillRect/>
          </a:stretch>
        </p:blipFill>
        <p:spPr>
          <a:xfrm>
            <a:off x="6369873" y="622853"/>
            <a:ext cx="2103120" cy="875954"/>
          </a:xfrm>
          <a:prstGeom prst="rect">
            <a:avLst/>
          </a:prstGeom>
        </p:spPr>
      </p:pic>
      <p:sp>
        <p:nvSpPr>
          <p:cNvPr id="2" name="TextBox 1">
            <a:extLst>
              <a:ext uri="{FF2B5EF4-FFF2-40B4-BE49-F238E27FC236}">
                <a16:creationId xmlns:a16="http://schemas.microsoft.com/office/drawing/2014/main" id="{40F26C9A-034A-45D0-C036-A79D1EA386D9}"/>
              </a:ext>
            </a:extLst>
          </p:cNvPr>
          <p:cNvSpPr txBox="1"/>
          <p:nvPr/>
        </p:nvSpPr>
        <p:spPr>
          <a:xfrm>
            <a:off x="6096000" y="3250411"/>
            <a:ext cx="4979669" cy="170219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171450" lvl="1" indent="-171450">
              <a:lnSpc>
                <a:spcPct val="120000"/>
              </a:lnSpc>
              <a:buChar char="•"/>
            </a:pPr>
            <a:r>
              <a:rPr lang="en-US" dirty="0">
                <a:latin typeface="Times New Roman"/>
                <a:ea typeface="ＭＳ Ｐゴシック"/>
                <a:cs typeface="Arial"/>
              </a:rPr>
              <a:t>Chicago Public Library​</a:t>
            </a:r>
          </a:p>
          <a:p>
            <a:pPr marL="171450" lvl="1" indent="-171450">
              <a:lnSpc>
                <a:spcPct val="120000"/>
              </a:lnSpc>
              <a:buChar char="•"/>
            </a:pPr>
            <a:r>
              <a:rPr lang="en-US" dirty="0">
                <a:latin typeface="Times New Roman"/>
                <a:ea typeface="ＭＳ Ｐゴシック"/>
                <a:cs typeface="Arial"/>
              </a:rPr>
              <a:t>Des Plaines Public Library​</a:t>
            </a:r>
          </a:p>
          <a:p>
            <a:pPr marL="171450" lvl="1" indent="-171450">
              <a:lnSpc>
                <a:spcPct val="120000"/>
              </a:lnSpc>
              <a:buChar char="•"/>
            </a:pPr>
            <a:r>
              <a:rPr lang="en-US" dirty="0">
                <a:latin typeface="Times New Roman"/>
                <a:ea typeface="ＭＳ Ｐゴシック"/>
                <a:cs typeface="Arial"/>
              </a:rPr>
              <a:t>Illinois State Library’s Illinois Digital Archives​</a:t>
            </a:r>
          </a:p>
          <a:p>
            <a:pPr marL="171450" lvl="1" indent="-171450">
              <a:lnSpc>
                <a:spcPct val="120000"/>
              </a:lnSpc>
              <a:buChar char="•"/>
            </a:pPr>
            <a:r>
              <a:rPr lang="en-US" dirty="0">
                <a:latin typeface="Times New Roman"/>
                <a:ea typeface="ＭＳ Ｐゴシック"/>
                <a:cs typeface="Arial"/>
              </a:rPr>
              <a:t>Madison Historical (online encyclopedia &amp; digital archive for Madison County)</a:t>
            </a:r>
          </a:p>
        </p:txBody>
      </p:sp>
      <p:sp>
        <p:nvSpPr>
          <p:cNvPr id="5" name="Title 2">
            <a:extLst>
              <a:ext uri="{FF2B5EF4-FFF2-40B4-BE49-F238E27FC236}">
                <a16:creationId xmlns:a16="http://schemas.microsoft.com/office/drawing/2014/main" id="{39432ECE-C795-E37E-6322-A70F9FE7EBD5}"/>
              </a:ext>
            </a:extLst>
          </p:cNvPr>
          <p:cNvSpPr txBox="1">
            <a:spLocks/>
          </p:cNvSpPr>
          <p:nvPr/>
        </p:nvSpPr>
        <p:spPr bwMode="auto">
          <a:xfrm>
            <a:off x="307220" y="-94785"/>
            <a:ext cx="10972800" cy="60279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1" fontAlgn="base" hangingPunct="1">
              <a:spcBef>
                <a:spcPct val="0"/>
              </a:spcBef>
              <a:spcAft>
                <a:spcPct val="0"/>
              </a:spcAft>
              <a:defRPr sz="1200" kern="1200" cap="all">
                <a:solidFill>
                  <a:schemeClr val="bg2"/>
                </a:solidFill>
                <a:latin typeface="+mj-lt"/>
                <a:ea typeface="ＭＳ Ｐゴシック" charset="0"/>
                <a:cs typeface="ＭＳ Ｐゴシック" charset="0"/>
              </a:defRPr>
            </a:lvl1pPr>
            <a:lvl2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9pPr>
          </a:lstStyle>
          <a:p>
            <a:r>
              <a:rPr lang="en-US" sz="1500" dirty="0"/>
              <a:t>Illinois digital heritage hub</a:t>
            </a:r>
          </a:p>
        </p:txBody>
      </p:sp>
    </p:spTree>
    <p:extLst>
      <p:ext uri="{BB962C8B-B14F-4D97-AF65-F5344CB8AC3E}">
        <p14:creationId xmlns:p14="http://schemas.microsoft.com/office/powerpoint/2010/main" val="1499870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42AC39-E1D9-4D73-9133-FD0592CED88B}"/>
              </a:ext>
            </a:extLst>
          </p:cNvPr>
          <p:cNvPicPr>
            <a:picLocks noChangeAspect="1"/>
          </p:cNvPicPr>
          <p:nvPr/>
        </p:nvPicPr>
        <p:blipFill rotWithShape="1">
          <a:blip r:embed="rId3"/>
          <a:srcRect l="1457" t="9836" r="1556" b="4554"/>
          <a:stretch/>
        </p:blipFill>
        <p:spPr>
          <a:xfrm>
            <a:off x="2359018" y="546029"/>
            <a:ext cx="7473964" cy="3573503"/>
          </a:xfrm>
          <a:prstGeom prst="rect">
            <a:avLst/>
          </a:prstGeom>
          <a:ln>
            <a:solidFill>
              <a:schemeClr val="tx1"/>
            </a:solidFill>
          </a:ln>
        </p:spPr>
      </p:pic>
      <p:sp>
        <p:nvSpPr>
          <p:cNvPr id="2" name="TextBox 1">
            <a:extLst>
              <a:ext uri="{FF2B5EF4-FFF2-40B4-BE49-F238E27FC236}">
                <a16:creationId xmlns:a16="http://schemas.microsoft.com/office/drawing/2014/main" id="{1EAC8B0E-63B6-1B38-0AE2-C3549DFB01A1}"/>
              </a:ext>
            </a:extLst>
          </p:cNvPr>
          <p:cNvSpPr txBox="1"/>
          <p:nvPr/>
        </p:nvSpPr>
        <p:spPr>
          <a:xfrm>
            <a:off x="2275826" y="4473490"/>
            <a:ext cx="7987707" cy="168148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150000"/>
              </a:lnSpc>
            </a:pPr>
            <a:r>
              <a:rPr lang="en-US" b="1"/>
              <a:t>IDHH Website: </a:t>
            </a:r>
            <a:r>
              <a:rPr lang="en-US" b="1">
                <a:hlinkClick r:id="rId4"/>
              </a:rPr>
              <a:t>https://idhh.dp.la/</a:t>
            </a:r>
          </a:p>
          <a:p>
            <a:pPr>
              <a:lnSpc>
                <a:spcPct val="150000"/>
              </a:lnSpc>
            </a:pPr>
            <a:r>
              <a:rPr lang="en-US" b="1"/>
              <a:t>Illinois Highlights Blog: </a:t>
            </a:r>
            <a:r>
              <a:rPr lang="en-US" b="1">
                <a:hlinkClick r:id="rId5"/>
              </a:rPr>
              <a:t>https://www.library.illinois.edu/idhh-highlights/</a:t>
            </a:r>
          </a:p>
          <a:p>
            <a:pPr>
              <a:lnSpc>
                <a:spcPct val="150000"/>
              </a:lnSpc>
            </a:pPr>
            <a:r>
              <a:rPr lang="en-US" b="1"/>
              <a:t>IDHH Digital Exhibits: </a:t>
            </a:r>
            <a:r>
              <a:rPr lang="en-US" b="1">
                <a:hlinkClick r:id="rId6"/>
              </a:rPr>
              <a:t>https://omeka-s.library.illinois.edu/s/idhh/page/welcome</a:t>
            </a:r>
          </a:p>
          <a:p>
            <a:pPr>
              <a:lnSpc>
                <a:spcPct val="150000"/>
              </a:lnSpc>
            </a:pPr>
            <a:r>
              <a:rPr lang="en-US" b="1"/>
              <a:t>IDHH Primary Source Sets: </a:t>
            </a:r>
            <a:r>
              <a:rPr lang="en-US" b="1">
                <a:hlinkClick r:id="rId7"/>
              </a:rPr>
              <a:t>https://guides.library.illinois.edu/idhh/pss</a:t>
            </a:r>
          </a:p>
        </p:txBody>
      </p:sp>
      <p:sp>
        <p:nvSpPr>
          <p:cNvPr id="3" name="TextBox 2">
            <a:extLst>
              <a:ext uri="{FF2B5EF4-FFF2-40B4-BE49-F238E27FC236}">
                <a16:creationId xmlns:a16="http://schemas.microsoft.com/office/drawing/2014/main" id="{72079E8D-200A-9E35-8711-0A5EF446A6D3}"/>
              </a:ext>
            </a:extLst>
          </p:cNvPr>
          <p:cNvSpPr txBox="1"/>
          <p:nvPr/>
        </p:nvSpPr>
        <p:spPr>
          <a:xfrm>
            <a:off x="8092441" y="4136599"/>
            <a:ext cx="1953922" cy="22313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825" i="1">
                <a:latin typeface="Times New Roman"/>
                <a:ea typeface="ＭＳ Ｐゴシック"/>
              </a:rPr>
              <a:t>Screenshot of </a:t>
            </a:r>
            <a:r>
              <a:rPr lang="en-US" sz="1000" i="1">
                <a:latin typeface="Times New Roman"/>
                <a:ea typeface="ＭＳ Ｐゴシック"/>
              </a:rPr>
              <a:t>IDHH</a:t>
            </a:r>
            <a:r>
              <a:rPr lang="en-US" sz="825" i="1">
                <a:latin typeface="Times New Roman"/>
                <a:ea typeface="ＭＳ Ｐゴシック"/>
              </a:rPr>
              <a:t> Website Homepage</a:t>
            </a:r>
            <a:endParaRPr lang="en-US" sz="825" i="1"/>
          </a:p>
        </p:txBody>
      </p:sp>
      <p:sp>
        <p:nvSpPr>
          <p:cNvPr id="4" name="Title 2">
            <a:extLst>
              <a:ext uri="{FF2B5EF4-FFF2-40B4-BE49-F238E27FC236}">
                <a16:creationId xmlns:a16="http://schemas.microsoft.com/office/drawing/2014/main" id="{59B04232-C478-9390-4DE0-D52319220B7D}"/>
              </a:ext>
            </a:extLst>
          </p:cNvPr>
          <p:cNvSpPr txBox="1">
            <a:spLocks/>
          </p:cNvSpPr>
          <p:nvPr/>
        </p:nvSpPr>
        <p:spPr bwMode="auto">
          <a:xfrm>
            <a:off x="307220" y="-94785"/>
            <a:ext cx="10972800" cy="60279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1" fontAlgn="base" hangingPunct="1">
              <a:spcBef>
                <a:spcPct val="0"/>
              </a:spcBef>
              <a:spcAft>
                <a:spcPct val="0"/>
              </a:spcAft>
              <a:defRPr sz="1200" kern="1200" cap="all">
                <a:solidFill>
                  <a:schemeClr val="bg2"/>
                </a:solidFill>
                <a:latin typeface="+mj-lt"/>
                <a:ea typeface="ＭＳ Ｐゴシック" charset="0"/>
                <a:cs typeface="ＭＳ Ｐゴシック" charset="0"/>
              </a:defRPr>
            </a:lvl1pPr>
            <a:lvl2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9pPr>
          </a:lstStyle>
          <a:p>
            <a:r>
              <a:rPr lang="en-US" sz="1500" dirty="0"/>
              <a:t>Illinois digital heritage hub</a:t>
            </a:r>
          </a:p>
        </p:txBody>
      </p:sp>
    </p:spTree>
    <p:extLst>
      <p:ext uri="{BB962C8B-B14F-4D97-AF65-F5344CB8AC3E}">
        <p14:creationId xmlns:p14="http://schemas.microsoft.com/office/powerpoint/2010/main" val="1426781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64EEF2-55C7-CE63-8AB7-4D3866365C7B}"/>
              </a:ext>
            </a:extLst>
          </p:cNvPr>
          <p:cNvSpPr>
            <a:spLocks noGrp="1"/>
          </p:cNvSpPr>
          <p:nvPr>
            <p:ph type="title"/>
          </p:nvPr>
        </p:nvSpPr>
        <p:spPr/>
        <p:txBody>
          <a:bodyPr>
            <a:normAutofit/>
          </a:bodyPr>
          <a:lstStyle/>
          <a:p>
            <a:r>
              <a:rPr lang="en-US" sz="1500" dirty="0"/>
              <a:t>PROFESSIONAL DEVELOPMENT ALLIANCE</a:t>
            </a:r>
          </a:p>
        </p:txBody>
      </p:sp>
      <p:sp>
        <p:nvSpPr>
          <p:cNvPr id="4" name="Content Placeholder 2">
            <a:extLst>
              <a:ext uri="{FF2B5EF4-FFF2-40B4-BE49-F238E27FC236}">
                <a16:creationId xmlns:a16="http://schemas.microsoft.com/office/drawing/2014/main" id="{3B4C3782-39D6-52E2-75C5-BD0CD444ECD3}"/>
              </a:ext>
            </a:extLst>
          </p:cNvPr>
          <p:cNvSpPr>
            <a:spLocks noGrp="1"/>
          </p:cNvSpPr>
          <p:nvPr>
            <p:ph type="body" idx="1"/>
          </p:nvPr>
        </p:nvSpPr>
        <p:spPr>
          <a:xfrm>
            <a:off x="1131570" y="800100"/>
            <a:ext cx="9052560" cy="4914611"/>
          </a:xfrm>
        </p:spPr>
        <p:txBody>
          <a:bodyPr/>
          <a:lstStyle/>
          <a:p>
            <a:pPr marL="11113" indent="0"/>
            <a:r>
              <a:rPr lang="en-US" sz="2400" b="1" dirty="0"/>
              <a:t>CARLI partners with ten other library consortia to create the</a:t>
            </a:r>
            <a:br>
              <a:rPr lang="en-US" sz="2400" b="1" dirty="0"/>
            </a:br>
            <a:r>
              <a:rPr lang="en-US" sz="2400" b="1" dirty="0"/>
              <a:t>Professional Development Alliance</a:t>
            </a:r>
          </a:p>
          <a:p>
            <a:pPr indent="-342900">
              <a:buFont typeface="Arial" panose="020B0604020202020204" pitchFamily="34" charset="0"/>
              <a:buChar char="•"/>
            </a:pPr>
            <a:r>
              <a:rPr lang="en-US" sz="2400" dirty="0"/>
              <a:t>No-cost continuing education opportunities</a:t>
            </a:r>
          </a:p>
          <a:p>
            <a:pPr indent="-342900">
              <a:buFont typeface="Arial" panose="020B0604020202020204" pitchFamily="34" charset="0"/>
              <a:buChar char="•"/>
            </a:pPr>
            <a:r>
              <a:rPr lang="en-US" sz="2400" dirty="0"/>
              <a:t>Webinars every month; on the CARLI Event Calendar</a:t>
            </a:r>
          </a:p>
          <a:p>
            <a:pPr indent="-342900">
              <a:buFont typeface="Arial" panose="020B0604020202020204" pitchFamily="34" charset="0"/>
              <a:buChar char="•"/>
            </a:pPr>
            <a:r>
              <a:rPr lang="en-US" sz="2400" dirty="0"/>
              <a:t>PDA is growing: </a:t>
            </a:r>
          </a:p>
          <a:p>
            <a:pPr lvl="1" indent="-342900">
              <a:buFont typeface="Arial" panose="020B0604020202020204" pitchFamily="34" charset="0"/>
              <a:buChar char="•"/>
            </a:pPr>
            <a:r>
              <a:rPr lang="en-US" sz="1800" dirty="0"/>
              <a:t>Colorado Alliance of Research Libraries</a:t>
            </a:r>
          </a:p>
          <a:p>
            <a:pPr lvl="1" indent="-342900">
              <a:buFont typeface="Arial" panose="020B0604020202020204" pitchFamily="34" charset="0"/>
              <a:buChar char="•"/>
            </a:pPr>
            <a:r>
              <a:rPr lang="en-US" sz="1800" dirty="0" err="1"/>
              <a:t>LibraryLinkNJ</a:t>
            </a:r>
            <a:endParaRPr lang="en-US" sz="1800" dirty="0"/>
          </a:p>
          <a:p>
            <a:pPr indent="-342900">
              <a:buFont typeface="Arial" panose="020B0604020202020204" pitchFamily="34" charset="0"/>
              <a:buChar char="•"/>
            </a:pPr>
            <a:r>
              <a:rPr lang="en-US" sz="2400" dirty="0"/>
              <a:t>Find recordings and slides from past programs at </a:t>
            </a:r>
            <a:r>
              <a:rPr lang="en-US" sz="2400" dirty="0">
                <a:solidFill>
                  <a:schemeClr val="accent2"/>
                </a:solidFill>
                <a:hlinkClick r:id="rId3">
                  <a:extLst>
                    <a:ext uri="{A12FA001-AC4F-418D-AE19-62706E023703}">
                      <ahyp:hlinkClr xmlns:ahyp="http://schemas.microsoft.com/office/drawing/2018/hyperlinkcolor" val="tx"/>
                    </a:ext>
                  </a:extLst>
                </a:hlinkClick>
              </a:rPr>
              <a:t>https://www.carli.illinois.edu/professional-development-alliance</a:t>
            </a:r>
            <a:r>
              <a:rPr lang="en-US" sz="2400" dirty="0">
                <a:solidFill>
                  <a:schemeClr val="accent2"/>
                </a:solidFill>
              </a:rPr>
              <a:t> </a:t>
            </a:r>
          </a:p>
          <a:p>
            <a:endParaRPr lang="en-US" sz="2400" dirty="0">
              <a:solidFill>
                <a:schemeClr val="accent4"/>
              </a:solidFill>
            </a:endParaRPr>
          </a:p>
          <a:p>
            <a:r>
              <a:rPr lang="en-US" sz="2400" dirty="0"/>
              <a:t>We are eager for your suggestions! </a:t>
            </a:r>
            <a:r>
              <a:rPr lang="en-US" sz="2400" dirty="0">
                <a:solidFill>
                  <a:schemeClr val="accent2"/>
                </a:solidFill>
                <a:hlinkClick r:id="rId4">
                  <a:extLst>
                    <a:ext uri="{A12FA001-AC4F-418D-AE19-62706E023703}">
                      <ahyp:hlinkClr xmlns:ahyp="http://schemas.microsoft.com/office/drawing/2018/hyperlinkcolor" val="tx"/>
                    </a:ext>
                  </a:extLst>
                </a:hlinkClick>
              </a:rPr>
              <a:t>support@carli.illinois.edu</a:t>
            </a:r>
            <a:r>
              <a:rPr lang="en-US" sz="2400" dirty="0">
                <a:solidFill>
                  <a:schemeClr val="accent2"/>
                </a:solidFill>
              </a:rPr>
              <a:t> </a:t>
            </a:r>
          </a:p>
          <a:p>
            <a:endParaRPr lang="en-US" sz="1800" dirty="0"/>
          </a:p>
        </p:txBody>
      </p:sp>
      <p:pic>
        <p:nvPicPr>
          <p:cNvPr id="5" name="Picture 4">
            <a:extLst>
              <a:ext uri="{FF2B5EF4-FFF2-40B4-BE49-F238E27FC236}">
                <a16:creationId xmlns:a16="http://schemas.microsoft.com/office/drawing/2014/main" id="{2F9A2CE0-086F-4AC1-8115-FE2F7D1C49B7}"/>
              </a:ext>
            </a:extLst>
          </p:cNvPr>
          <p:cNvPicPr>
            <a:picLocks noChangeAspect="1"/>
          </p:cNvPicPr>
          <p:nvPr/>
        </p:nvPicPr>
        <p:blipFill>
          <a:blip r:embed="rId5"/>
          <a:stretch>
            <a:fillRect/>
          </a:stretch>
        </p:blipFill>
        <p:spPr>
          <a:xfrm>
            <a:off x="8728058" y="5011176"/>
            <a:ext cx="3200400" cy="1292769"/>
          </a:xfrm>
          <a:prstGeom prst="rect">
            <a:avLst/>
          </a:prstGeom>
        </p:spPr>
      </p:pic>
    </p:spTree>
    <p:extLst>
      <p:ext uri="{BB962C8B-B14F-4D97-AF65-F5344CB8AC3E}">
        <p14:creationId xmlns:p14="http://schemas.microsoft.com/office/powerpoint/2010/main" val="406836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64EEF2-55C7-CE63-8AB7-4D3866365C7B}"/>
              </a:ext>
            </a:extLst>
          </p:cNvPr>
          <p:cNvSpPr>
            <a:spLocks noGrp="1"/>
          </p:cNvSpPr>
          <p:nvPr>
            <p:ph type="title"/>
          </p:nvPr>
        </p:nvSpPr>
        <p:spPr/>
        <p:txBody>
          <a:bodyPr>
            <a:normAutofit/>
          </a:bodyPr>
          <a:lstStyle/>
          <a:p>
            <a:r>
              <a:rPr lang="en-US" sz="1500"/>
              <a:t>PROFESSIONAL DEVELOPMENT ALLIANCE</a:t>
            </a:r>
          </a:p>
        </p:txBody>
      </p:sp>
      <p:sp>
        <p:nvSpPr>
          <p:cNvPr id="4" name="Content Placeholder 2">
            <a:extLst>
              <a:ext uri="{FF2B5EF4-FFF2-40B4-BE49-F238E27FC236}">
                <a16:creationId xmlns:a16="http://schemas.microsoft.com/office/drawing/2014/main" id="{3B4C3782-39D6-52E2-75C5-BD0CD444ECD3}"/>
              </a:ext>
            </a:extLst>
          </p:cNvPr>
          <p:cNvSpPr>
            <a:spLocks noGrp="1"/>
          </p:cNvSpPr>
          <p:nvPr>
            <p:ph type="body" idx="1"/>
          </p:nvPr>
        </p:nvSpPr>
        <p:spPr>
          <a:xfrm>
            <a:off x="1131570" y="960120"/>
            <a:ext cx="9361170" cy="4754591"/>
          </a:xfrm>
        </p:spPr>
        <p:txBody>
          <a:bodyPr/>
          <a:lstStyle/>
          <a:p>
            <a:pPr marL="180975" indent="-180975"/>
            <a:r>
              <a:rPr lang="en-US" sz="2400" b="1" dirty="0"/>
              <a:t>PDA by the Numbers, FY21 to date</a:t>
            </a:r>
          </a:p>
          <a:p>
            <a:pPr indent="-342900">
              <a:buFont typeface="Arial" panose="020B0604020202020204" pitchFamily="34" charset="0"/>
              <a:buChar char="•"/>
            </a:pPr>
            <a:r>
              <a:rPr lang="en-US" sz="2400" dirty="0">
                <a:latin typeface="Times New Roman"/>
                <a:ea typeface="ＭＳ Ｐゴシック"/>
              </a:rPr>
              <a:t>401 total programs offered to CARLI Members from all PDA Consortia</a:t>
            </a:r>
          </a:p>
          <a:p>
            <a:pPr indent="-342900">
              <a:buFont typeface="Arial" panose="020B0604020202020204" pitchFamily="34" charset="0"/>
              <a:buChar char="•"/>
            </a:pPr>
            <a:r>
              <a:rPr lang="en-US" sz="2400" dirty="0">
                <a:latin typeface="Times New Roman"/>
                <a:ea typeface="ＭＳ Ｐゴシック"/>
              </a:rPr>
              <a:t>64 CARLI-Sponsored Programs</a:t>
            </a:r>
          </a:p>
          <a:p>
            <a:pPr indent="-342900">
              <a:buFont typeface="Arial" panose="020B0604020202020204" pitchFamily="34" charset="0"/>
              <a:buChar char="•"/>
            </a:pPr>
            <a:r>
              <a:rPr lang="en-US" sz="2400" dirty="0">
                <a:latin typeface="Times New Roman"/>
                <a:ea typeface="ＭＳ Ｐゴシック"/>
              </a:rPr>
              <a:t>7,119 registrants for CARLI-Sponsored Programs</a:t>
            </a:r>
          </a:p>
          <a:p>
            <a:pPr marL="11113" indent="-11113"/>
            <a:endParaRPr lang="en-US" sz="2400" b="1" dirty="0"/>
          </a:p>
          <a:p>
            <a:pPr marL="11113" indent="-11113"/>
            <a:r>
              <a:rPr lang="en-US" sz="2400" b="1" dirty="0"/>
              <a:t>Upcoming on December 5: “A Gentle Introduction to ChatGPT” </a:t>
            </a:r>
          </a:p>
          <a:p>
            <a:pPr marL="11113" indent="-11113"/>
            <a:r>
              <a:rPr lang="en-US" sz="2400" dirty="0"/>
              <a:t>Presented by UIUC’s Mary Borgo Ton, PhD</a:t>
            </a:r>
            <a:r>
              <a:rPr lang="en-US" sz="2400" b="1" dirty="0"/>
              <a:t> </a:t>
            </a:r>
          </a:p>
          <a:p>
            <a:pPr marL="11113" indent="-11113"/>
            <a:endParaRPr lang="en-US" sz="2400" dirty="0">
              <a:solidFill>
                <a:schemeClr val="accent2"/>
              </a:solidFill>
            </a:endParaRPr>
          </a:p>
          <a:p>
            <a:pPr marL="11113" indent="-11113"/>
            <a:r>
              <a:rPr lang="en-US" sz="2400" dirty="0">
                <a:solidFill>
                  <a:schemeClr val="accent2"/>
                </a:solidFill>
                <a:hlinkClick r:id="rId3"/>
              </a:rPr>
              <a:t>https://www.carli.illinois.edu/professional-development-alliance</a:t>
            </a:r>
            <a:endParaRPr lang="en-US" sz="2400" dirty="0">
              <a:solidFill>
                <a:schemeClr val="accent2"/>
              </a:solidFill>
            </a:endParaRPr>
          </a:p>
          <a:p>
            <a:pPr marL="11113" indent="-11113"/>
            <a:endParaRPr lang="en-US" sz="2400" dirty="0">
              <a:solidFill>
                <a:schemeClr val="accent2"/>
              </a:solidFill>
            </a:endParaRPr>
          </a:p>
          <a:p>
            <a:endParaRPr lang="en-US" sz="1800" dirty="0"/>
          </a:p>
        </p:txBody>
      </p:sp>
      <p:pic>
        <p:nvPicPr>
          <p:cNvPr id="5" name="Picture 4">
            <a:extLst>
              <a:ext uri="{FF2B5EF4-FFF2-40B4-BE49-F238E27FC236}">
                <a16:creationId xmlns:a16="http://schemas.microsoft.com/office/drawing/2014/main" id="{2F9A2CE0-086F-4AC1-8115-FE2F7D1C49B7}"/>
              </a:ext>
            </a:extLst>
          </p:cNvPr>
          <p:cNvPicPr>
            <a:picLocks noChangeAspect="1"/>
          </p:cNvPicPr>
          <p:nvPr/>
        </p:nvPicPr>
        <p:blipFill>
          <a:blip r:embed="rId4"/>
          <a:stretch>
            <a:fillRect/>
          </a:stretch>
        </p:blipFill>
        <p:spPr>
          <a:xfrm>
            <a:off x="8728058" y="5011176"/>
            <a:ext cx="3200400" cy="1292769"/>
          </a:xfrm>
          <a:prstGeom prst="rect">
            <a:avLst/>
          </a:prstGeom>
        </p:spPr>
      </p:pic>
    </p:spTree>
    <p:extLst>
      <p:ext uri="{BB962C8B-B14F-4D97-AF65-F5344CB8AC3E}">
        <p14:creationId xmlns:p14="http://schemas.microsoft.com/office/powerpoint/2010/main" val="1199485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5FE3BE-A767-49E1-B2EB-4477C6B6E1FD}"/>
              </a:ext>
            </a:extLst>
          </p:cNvPr>
          <p:cNvSpPr>
            <a:spLocks noGrp="1"/>
          </p:cNvSpPr>
          <p:nvPr>
            <p:ph idx="1"/>
          </p:nvPr>
        </p:nvSpPr>
        <p:spPr>
          <a:xfrm>
            <a:off x="1393371" y="1480457"/>
            <a:ext cx="8719457" cy="3543845"/>
          </a:xfrm>
        </p:spPr>
        <p:txBody>
          <a:bodyPr/>
          <a:lstStyle/>
          <a:p>
            <a:pPr marL="342900" indent="-342900">
              <a:buFont typeface="Arial" panose="020B0604020202020204" pitchFamily="34" charset="0"/>
              <a:buChar char="•"/>
            </a:pPr>
            <a:r>
              <a:rPr lang="en-US" sz="2400" dirty="0"/>
              <a:t>Funded by the Secretary of State/Illinois State Library</a:t>
            </a:r>
          </a:p>
          <a:p>
            <a:pPr marL="342900" indent="-342900">
              <a:buFont typeface="Arial" panose="020B0604020202020204" pitchFamily="34" charset="0"/>
              <a:buChar char="•"/>
            </a:pPr>
            <a:r>
              <a:rPr lang="en-US" sz="2400" dirty="0"/>
              <a:t>Service providers:</a:t>
            </a:r>
          </a:p>
          <a:p>
            <a:pPr marL="1085850" lvl="1" indent="-342900">
              <a:buFont typeface="Arial" panose="020B0604020202020204" pitchFamily="34" charset="0"/>
              <a:buChar char="•"/>
            </a:pPr>
            <a:r>
              <a:rPr lang="en-US" sz="2100" dirty="0"/>
              <a:t>Illinois Heartland Library System</a:t>
            </a:r>
          </a:p>
          <a:p>
            <a:pPr marL="1085850" lvl="1" indent="-342900">
              <a:buFont typeface="Arial" panose="020B0604020202020204" pitchFamily="34" charset="0"/>
              <a:buChar char="•"/>
            </a:pPr>
            <a:r>
              <a:rPr lang="en-US" sz="2100" dirty="0"/>
              <a:t>Reaching Across Illinois Library System </a:t>
            </a:r>
          </a:p>
          <a:p>
            <a:pPr marL="342900" indent="-342900">
              <a:buFont typeface="Arial" panose="020B0604020202020204" pitchFamily="34" charset="0"/>
              <a:buChar char="•"/>
            </a:pPr>
            <a:r>
              <a:rPr lang="en-US" sz="2400" dirty="0"/>
              <a:t>24-hour turnaround dock-to-dock</a:t>
            </a:r>
          </a:p>
          <a:p>
            <a:pPr marL="342900" indent="-342900">
              <a:buFont typeface="Arial" panose="020B0604020202020204" pitchFamily="34" charset="0"/>
              <a:buChar char="•"/>
            </a:pPr>
            <a:r>
              <a:rPr lang="en-US" sz="2400" dirty="0"/>
              <a:t>354,099 items delivered through ILDS in FY23</a:t>
            </a:r>
          </a:p>
          <a:p>
            <a:pPr marL="1000125" lvl="1" indent="-257175">
              <a:buFont typeface="Arial" panose="020B0604020202020204" pitchFamily="34" charset="0"/>
              <a:buChar char="•"/>
            </a:pPr>
            <a:r>
              <a:rPr lang="en-US" sz="2100" dirty="0"/>
              <a:t>Approximately two-thirds of the volume before the COVID-19 pandemic in FY20</a:t>
            </a:r>
            <a:endParaRPr lang="en-US" sz="2400" dirty="0"/>
          </a:p>
          <a:p>
            <a:endParaRPr lang="en-US" dirty="0"/>
          </a:p>
          <a:p>
            <a:endParaRPr lang="en-US" dirty="0"/>
          </a:p>
        </p:txBody>
      </p:sp>
      <p:sp>
        <p:nvSpPr>
          <p:cNvPr id="3" name="Title 2">
            <a:extLst>
              <a:ext uri="{FF2B5EF4-FFF2-40B4-BE49-F238E27FC236}">
                <a16:creationId xmlns:a16="http://schemas.microsoft.com/office/drawing/2014/main" id="{A2A03BB8-1251-4284-8684-C18DC9D071AD}"/>
              </a:ext>
            </a:extLst>
          </p:cNvPr>
          <p:cNvSpPr>
            <a:spLocks noGrp="1"/>
          </p:cNvSpPr>
          <p:nvPr>
            <p:ph type="title"/>
          </p:nvPr>
        </p:nvSpPr>
        <p:spPr/>
        <p:txBody>
          <a:bodyPr>
            <a:normAutofit/>
          </a:bodyPr>
          <a:lstStyle/>
          <a:p>
            <a:r>
              <a:rPr lang="en-US" sz="1500" dirty="0"/>
              <a:t>ILDS: Illinois Library Delivery Service</a:t>
            </a:r>
            <a:endParaRPr lang="en-US" sz="1800" dirty="0"/>
          </a:p>
        </p:txBody>
      </p:sp>
      <p:pic>
        <p:nvPicPr>
          <p:cNvPr id="6" name="Picture 5" descr="A picture containing text, clipart&#10;&#10;Description automatically generated">
            <a:extLst>
              <a:ext uri="{FF2B5EF4-FFF2-40B4-BE49-F238E27FC236}">
                <a16:creationId xmlns:a16="http://schemas.microsoft.com/office/drawing/2014/main" id="{583218FF-686C-4BC3-AD8A-B78BA8FAE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3646" y="5024302"/>
            <a:ext cx="2414013" cy="1005840"/>
          </a:xfrm>
          <a:prstGeom prst="rect">
            <a:avLst/>
          </a:prstGeom>
        </p:spPr>
      </p:pic>
    </p:spTree>
    <p:extLst>
      <p:ext uri="{BB962C8B-B14F-4D97-AF65-F5344CB8AC3E}">
        <p14:creationId xmlns:p14="http://schemas.microsoft.com/office/powerpoint/2010/main" val="2754244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3AFA01-02E4-2CA8-FF10-DAEA4A2179BC}"/>
              </a:ext>
            </a:extLst>
          </p:cNvPr>
          <p:cNvSpPr>
            <a:spLocks noGrp="1"/>
          </p:cNvSpPr>
          <p:nvPr>
            <p:ph idx="1"/>
          </p:nvPr>
        </p:nvSpPr>
        <p:spPr>
          <a:xfrm>
            <a:off x="1417320" y="1397001"/>
            <a:ext cx="10328258" cy="3763818"/>
          </a:xfrm>
        </p:spPr>
        <p:txBody>
          <a:bodyPr/>
          <a:lstStyle/>
          <a:p>
            <a:pPr marL="257175" indent="-257175">
              <a:buFont typeface="Arial" panose="020B0604020202020204" pitchFamily="34" charset="0"/>
              <a:buChar char="•"/>
            </a:pPr>
            <a:r>
              <a:rPr lang="en-US" sz="2400" dirty="0"/>
              <a:t>One-time fee of $500</a:t>
            </a:r>
          </a:p>
          <a:p>
            <a:pPr marL="257175" indent="-257175">
              <a:buFont typeface="Arial" panose="020B0604020202020204" pitchFamily="34" charset="0"/>
              <a:buChar char="•"/>
            </a:pPr>
            <a:r>
              <a:rPr lang="en-US" sz="2400" dirty="0"/>
              <a:t>Built on </a:t>
            </a:r>
            <a:r>
              <a:rPr lang="en-US" sz="2400" dirty="0" err="1"/>
              <a:t>LibGuides</a:t>
            </a:r>
            <a:endParaRPr lang="en-US" sz="2400" dirty="0"/>
          </a:p>
          <a:p>
            <a:pPr marL="257175" indent="-257175">
              <a:buFont typeface="Arial" panose="020B0604020202020204" pitchFamily="34" charset="0"/>
              <a:buChar char="•"/>
            </a:pPr>
            <a:r>
              <a:rPr lang="en-US" sz="2400" dirty="0"/>
              <a:t>Helps libraries in need of clean, easy website design</a:t>
            </a:r>
          </a:p>
          <a:p>
            <a:pPr marL="257175" indent="-257175">
              <a:buFont typeface="Arial" panose="020B0604020202020204" pitchFamily="34" charset="0"/>
              <a:buChar char="•"/>
            </a:pPr>
            <a:r>
              <a:rPr lang="en-US" sz="2400" dirty="0"/>
              <a:t>Register now for the information session, February 28, 2024, 10-11 a.m.</a:t>
            </a:r>
            <a:br>
              <a:rPr lang="en-US" sz="2400" dirty="0"/>
            </a:br>
            <a:r>
              <a:rPr lang="en-US" sz="2400" dirty="0">
                <a:hlinkClick r:id="rId2"/>
              </a:rPr>
              <a:t>https://www.carli.illinois.edu/nc-live-website-service-webinar-0</a:t>
            </a:r>
            <a:r>
              <a:rPr lang="en-US" sz="2400" dirty="0"/>
              <a:t> </a:t>
            </a:r>
          </a:p>
        </p:txBody>
      </p:sp>
      <p:sp>
        <p:nvSpPr>
          <p:cNvPr id="3" name="Title 2">
            <a:extLst>
              <a:ext uri="{FF2B5EF4-FFF2-40B4-BE49-F238E27FC236}">
                <a16:creationId xmlns:a16="http://schemas.microsoft.com/office/drawing/2014/main" id="{9BC92B3A-DC6F-4D33-247B-90CE4894F4B7}"/>
              </a:ext>
            </a:extLst>
          </p:cNvPr>
          <p:cNvSpPr>
            <a:spLocks noGrp="1"/>
          </p:cNvSpPr>
          <p:nvPr>
            <p:ph type="title"/>
          </p:nvPr>
        </p:nvSpPr>
        <p:spPr/>
        <p:txBody>
          <a:bodyPr>
            <a:normAutofit/>
          </a:bodyPr>
          <a:lstStyle/>
          <a:p>
            <a:r>
              <a:rPr lang="en-US" sz="1500"/>
              <a:t>NC Live website design service</a:t>
            </a:r>
          </a:p>
        </p:txBody>
      </p:sp>
    </p:spTree>
    <p:extLst>
      <p:ext uri="{BB962C8B-B14F-4D97-AF65-F5344CB8AC3E}">
        <p14:creationId xmlns:p14="http://schemas.microsoft.com/office/powerpoint/2010/main" val="3250690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584F7-059F-A5A3-83B9-3C4A732D23B8}"/>
              </a:ext>
            </a:extLst>
          </p:cNvPr>
          <p:cNvSpPr>
            <a:spLocks noGrp="1"/>
          </p:cNvSpPr>
          <p:nvPr>
            <p:ph type="title"/>
          </p:nvPr>
        </p:nvSpPr>
        <p:spPr/>
        <p:txBody>
          <a:bodyPr>
            <a:normAutofit/>
          </a:bodyPr>
          <a:lstStyle/>
          <a:p>
            <a:r>
              <a:rPr lang="en-US" sz="1500" dirty="0"/>
              <a:t>CARLI Governance Board FY24</a:t>
            </a:r>
          </a:p>
        </p:txBody>
      </p:sp>
      <p:graphicFrame>
        <p:nvGraphicFramePr>
          <p:cNvPr id="6" name="Table 5">
            <a:extLst>
              <a:ext uri="{FF2B5EF4-FFF2-40B4-BE49-F238E27FC236}">
                <a16:creationId xmlns:a16="http://schemas.microsoft.com/office/drawing/2014/main" id="{E2E1DB18-6D7E-B67C-AA8D-479CB290307D}"/>
              </a:ext>
            </a:extLst>
          </p:cNvPr>
          <p:cNvGraphicFramePr>
            <a:graphicFrameLocks noGrp="1"/>
          </p:cNvGraphicFramePr>
          <p:nvPr>
            <p:extLst>
              <p:ext uri="{D42A27DB-BD31-4B8C-83A1-F6EECF244321}">
                <p14:modId xmlns:p14="http://schemas.microsoft.com/office/powerpoint/2010/main" val="4093736517"/>
              </p:ext>
            </p:extLst>
          </p:nvPr>
        </p:nvGraphicFramePr>
        <p:xfrm>
          <a:off x="307220" y="1433264"/>
          <a:ext cx="11499971" cy="4919429"/>
        </p:xfrm>
        <a:graphic>
          <a:graphicData uri="http://schemas.openxmlformats.org/drawingml/2006/table">
            <a:tbl>
              <a:tblPr firstRow="1" firstCol="1" bandRow="1">
                <a:tableStyleId>{5C22544A-7EE6-4342-B048-85BDC9FD1C3A}</a:tableStyleId>
              </a:tblPr>
              <a:tblGrid>
                <a:gridCol w="3395105">
                  <a:extLst>
                    <a:ext uri="{9D8B030D-6E8A-4147-A177-3AD203B41FA5}">
                      <a16:colId xmlns:a16="http://schemas.microsoft.com/office/drawing/2014/main" val="1472424607"/>
                    </a:ext>
                  </a:extLst>
                </a:gridCol>
                <a:gridCol w="1991586">
                  <a:extLst>
                    <a:ext uri="{9D8B030D-6E8A-4147-A177-3AD203B41FA5}">
                      <a16:colId xmlns:a16="http://schemas.microsoft.com/office/drawing/2014/main" val="3653816856"/>
                    </a:ext>
                  </a:extLst>
                </a:gridCol>
                <a:gridCol w="1842609">
                  <a:extLst>
                    <a:ext uri="{9D8B030D-6E8A-4147-A177-3AD203B41FA5}">
                      <a16:colId xmlns:a16="http://schemas.microsoft.com/office/drawing/2014/main" val="1325553337"/>
                    </a:ext>
                  </a:extLst>
                </a:gridCol>
                <a:gridCol w="4270671">
                  <a:extLst>
                    <a:ext uri="{9D8B030D-6E8A-4147-A177-3AD203B41FA5}">
                      <a16:colId xmlns:a16="http://schemas.microsoft.com/office/drawing/2014/main" val="186319154"/>
                    </a:ext>
                  </a:extLst>
                </a:gridCol>
              </a:tblGrid>
              <a:tr h="291248">
                <a:tc>
                  <a:txBody>
                    <a:bodyPr/>
                    <a:lstStyle/>
                    <a:p>
                      <a:pPr marL="0" marR="0">
                        <a:lnSpc>
                          <a:spcPct val="107000"/>
                        </a:lnSpc>
                        <a:spcBef>
                          <a:spcPts val="0"/>
                        </a:spcBef>
                        <a:spcAft>
                          <a:spcPts val="0"/>
                        </a:spcAft>
                      </a:pPr>
                      <a:r>
                        <a:rPr lang="en-US" sz="1600" kern="0">
                          <a:effectLst/>
                        </a:rPr>
                        <a:t>  Name</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  Constituency</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Term</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nSpc>
                          <a:spcPct val="107000"/>
                        </a:lnSpc>
                        <a:spcBef>
                          <a:spcPts val="0"/>
                        </a:spcBef>
                        <a:spcAft>
                          <a:spcPts val="0"/>
                        </a:spcAft>
                      </a:pPr>
                      <a:r>
                        <a:rPr lang="en-US" sz="1600" kern="0">
                          <a:effectLst/>
                        </a:rPr>
                        <a:t>  Institution</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extLst>
                  <a:ext uri="{0D108BD9-81ED-4DB2-BD59-A6C34878D82A}">
                    <a16:rowId xmlns:a16="http://schemas.microsoft.com/office/drawing/2014/main" val="3252836488"/>
                  </a:ext>
                </a:extLst>
              </a:tr>
              <a:tr h="291248">
                <a:tc>
                  <a:txBody>
                    <a:bodyPr/>
                    <a:lstStyle/>
                    <a:p>
                      <a:pPr marL="0" marR="0">
                        <a:lnSpc>
                          <a:spcPct val="107000"/>
                        </a:lnSpc>
                        <a:spcBef>
                          <a:spcPts val="0"/>
                        </a:spcBef>
                        <a:spcAft>
                          <a:spcPts val="0"/>
                        </a:spcAft>
                      </a:pPr>
                      <a:r>
                        <a:rPr lang="en-US" sz="1600" b="0" kern="0" dirty="0">
                          <a:effectLst/>
                        </a:rPr>
                        <a:t>  Jo Cates</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  Private Institutions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2022-2024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nSpc>
                          <a:spcPct val="107000"/>
                        </a:lnSpc>
                        <a:spcBef>
                          <a:spcPts val="0"/>
                        </a:spcBef>
                        <a:spcAft>
                          <a:spcPts val="0"/>
                        </a:spcAft>
                      </a:pPr>
                      <a:r>
                        <a:rPr lang="en-US" sz="1600" kern="0">
                          <a:effectLst/>
                        </a:rPr>
                        <a:t>  Columbia College Chicago</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extLst>
                  <a:ext uri="{0D108BD9-81ED-4DB2-BD59-A6C34878D82A}">
                    <a16:rowId xmlns:a16="http://schemas.microsoft.com/office/drawing/2014/main" val="2440729423"/>
                  </a:ext>
                </a:extLst>
              </a:tr>
              <a:tr h="291248">
                <a:tc>
                  <a:txBody>
                    <a:bodyPr/>
                    <a:lstStyle/>
                    <a:p>
                      <a:pPr marL="0" marR="0">
                        <a:lnSpc>
                          <a:spcPct val="107000"/>
                        </a:lnSpc>
                        <a:spcBef>
                          <a:spcPts val="0"/>
                        </a:spcBef>
                        <a:spcAft>
                          <a:spcPts val="0"/>
                        </a:spcAft>
                      </a:pPr>
                      <a:r>
                        <a:rPr lang="en-US" sz="1600" b="0" kern="0" dirty="0">
                          <a:effectLst/>
                        </a:rPr>
                        <a:t>  Carolyn </a:t>
                      </a:r>
                      <a:r>
                        <a:rPr lang="en-US" sz="1600" b="0" kern="0" dirty="0" err="1">
                          <a:effectLst/>
                        </a:rPr>
                        <a:t>Ciesla</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  Private Institutions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2023-2026</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nSpc>
                          <a:spcPct val="107000"/>
                        </a:lnSpc>
                        <a:spcBef>
                          <a:spcPts val="0"/>
                        </a:spcBef>
                        <a:spcAft>
                          <a:spcPts val="0"/>
                        </a:spcAft>
                      </a:pPr>
                      <a:r>
                        <a:rPr lang="en-US" sz="1600" kern="0">
                          <a:effectLst/>
                        </a:rPr>
                        <a:t>  Elmhurst University</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extLst>
                  <a:ext uri="{0D108BD9-81ED-4DB2-BD59-A6C34878D82A}">
                    <a16:rowId xmlns:a16="http://schemas.microsoft.com/office/drawing/2014/main" val="3005801528"/>
                  </a:ext>
                </a:extLst>
              </a:tr>
              <a:tr h="291248">
                <a:tc>
                  <a:txBody>
                    <a:bodyPr/>
                    <a:lstStyle/>
                    <a:p>
                      <a:pPr marL="0" marR="0">
                        <a:lnSpc>
                          <a:spcPct val="107000"/>
                        </a:lnSpc>
                        <a:spcBef>
                          <a:spcPts val="0"/>
                        </a:spcBef>
                        <a:spcAft>
                          <a:spcPts val="0"/>
                        </a:spcAft>
                      </a:pPr>
                      <a:r>
                        <a:rPr lang="en-US" sz="1600" b="0" kern="0" dirty="0">
                          <a:effectLst/>
                        </a:rPr>
                        <a:t>  Anne Craig</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  Ex Officio</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permanent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nSpc>
                          <a:spcPct val="107000"/>
                        </a:lnSpc>
                        <a:spcBef>
                          <a:spcPts val="0"/>
                        </a:spcBef>
                        <a:spcAft>
                          <a:spcPts val="0"/>
                        </a:spcAft>
                      </a:pPr>
                      <a:r>
                        <a:rPr lang="en-US" sz="1600" kern="0">
                          <a:effectLst/>
                        </a:rPr>
                        <a:t>  CARLI Director</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extLst>
                  <a:ext uri="{0D108BD9-81ED-4DB2-BD59-A6C34878D82A}">
                    <a16:rowId xmlns:a16="http://schemas.microsoft.com/office/drawing/2014/main" val="2305920175"/>
                  </a:ext>
                </a:extLst>
              </a:tr>
              <a:tr h="291248">
                <a:tc>
                  <a:txBody>
                    <a:bodyPr/>
                    <a:lstStyle/>
                    <a:p>
                      <a:pPr marL="0" marR="0">
                        <a:lnSpc>
                          <a:spcPct val="107000"/>
                        </a:lnSpc>
                        <a:spcBef>
                          <a:spcPts val="0"/>
                        </a:spcBef>
                        <a:spcAft>
                          <a:spcPts val="0"/>
                        </a:spcAft>
                      </a:pPr>
                      <a:r>
                        <a:rPr lang="en-US" sz="1600" b="0" kern="0" dirty="0">
                          <a:effectLst/>
                        </a:rPr>
                        <a:t>  Stephanie Davis-Kahl</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  Private Institutions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2022-2025</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nSpc>
                          <a:spcPct val="107000"/>
                        </a:lnSpc>
                        <a:spcBef>
                          <a:spcPts val="0"/>
                        </a:spcBef>
                        <a:spcAft>
                          <a:spcPts val="0"/>
                        </a:spcAft>
                      </a:pPr>
                      <a:r>
                        <a:rPr lang="en-US" sz="1600" kern="0">
                          <a:effectLst/>
                        </a:rPr>
                        <a:t>  Illinois Wesleyan University</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extLst>
                  <a:ext uri="{0D108BD9-81ED-4DB2-BD59-A6C34878D82A}">
                    <a16:rowId xmlns:a16="http://schemas.microsoft.com/office/drawing/2014/main" val="2387103913"/>
                  </a:ext>
                </a:extLst>
              </a:tr>
              <a:tr h="291248">
                <a:tc>
                  <a:txBody>
                    <a:bodyPr/>
                    <a:lstStyle/>
                    <a:p>
                      <a:pPr marL="0" marR="0">
                        <a:lnSpc>
                          <a:spcPct val="107000"/>
                        </a:lnSpc>
                        <a:spcBef>
                          <a:spcPts val="0"/>
                        </a:spcBef>
                        <a:spcAft>
                          <a:spcPts val="0"/>
                        </a:spcAft>
                      </a:pPr>
                      <a:r>
                        <a:rPr lang="en-US" sz="1600" b="0" kern="0" dirty="0">
                          <a:effectLst/>
                        </a:rPr>
                        <a:t>  Dennis </a:t>
                      </a:r>
                      <a:r>
                        <a:rPr lang="en-US" sz="1600" b="0" kern="0" dirty="0" err="1">
                          <a:effectLst/>
                        </a:rPr>
                        <a:t>Krieb</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  Community Colleges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2022-2025</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nSpc>
                          <a:spcPct val="107000"/>
                        </a:lnSpc>
                        <a:spcBef>
                          <a:spcPts val="0"/>
                        </a:spcBef>
                        <a:spcAft>
                          <a:spcPts val="0"/>
                        </a:spcAft>
                      </a:pPr>
                      <a:r>
                        <a:rPr lang="en-US" sz="1600" kern="0">
                          <a:effectLst/>
                        </a:rPr>
                        <a:t>  Lewis and Clark Community College</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extLst>
                  <a:ext uri="{0D108BD9-81ED-4DB2-BD59-A6C34878D82A}">
                    <a16:rowId xmlns:a16="http://schemas.microsoft.com/office/drawing/2014/main" val="3710061761"/>
                  </a:ext>
                </a:extLst>
              </a:tr>
              <a:tr h="291248">
                <a:tc>
                  <a:txBody>
                    <a:bodyPr/>
                    <a:lstStyle/>
                    <a:p>
                      <a:pPr marL="0" marR="0">
                        <a:lnSpc>
                          <a:spcPct val="107000"/>
                        </a:lnSpc>
                        <a:spcBef>
                          <a:spcPts val="0"/>
                        </a:spcBef>
                        <a:spcAft>
                          <a:spcPts val="0"/>
                        </a:spcAft>
                      </a:pPr>
                      <a:r>
                        <a:rPr lang="en-US" sz="1600" b="0" kern="0" dirty="0">
                          <a:effectLst/>
                        </a:rPr>
                        <a:t>  Dallas Long</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  Public Universities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2021-2024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nSpc>
                          <a:spcPct val="107000"/>
                        </a:lnSpc>
                        <a:spcBef>
                          <a:spcPts val="0"/>
                        </a:spcBef>
                        <a:spcAft>
                          <a:spcPts val="0"/>
                        </a:spcAft>
                      </a:pPr>
                      <a:r>
                        <a:rPr lang="en-US" sz="1600" kern="0">
                          <a:effectLst/>
                        </a:rPr>
                        <a:t>  Illinois State University</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extLst>
                  <a:ext uri="{0D108BD9-81ED-4DB2-BD59-A6C34878D82A}">
                    <a16:rowId xmlns:a16="http://schemas.microsoft.com/office/drawing/2014/main" val="552048892"/>
                  </a:ext>
                </a:extLst>
              </a:tr>
              <a:tr h="291248">
                <a:tc>
                  <a:txBody>
                    <a:bodyPr/>
                    <a:lstStyle/>
                    <a:p>
                      <a:pPr marL="0" marR="0">
                        <a:lnSpc>
                          <a:spcPct val="107000"/>
                        </a:lnSpc>
                        <a:spcBef>
                          <a:spcPts val="0"/>
                        </a:spcBef>
                        <a:spcAft>
                          <a:spcPts val="0"/>
                        </a:spcAft>
                      </a:pPr>
                      <a:r>
                        <a:rPr lang="en-US" sz="1600" b="0" kern="0" dirty="0">
                          <a:effectLst/>
                        </a:rPr>
                        <a:t>  Greg McCormick</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  Ex Officio</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permanent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nSpc>
                          <a:spcPct val="107000"/>
                        </a:lnSpc>
                        <a:spcBef>
                          <a:spcPts val="0"/>
                        </a:spcBef>
                        <a:spcAft>
                          <a:spcPts val="0"/>
                        </a:spcAft>
                      </a:pPr>
                      <a:r>
                        <a:rPr lang="en-US" sz="1600" kern="0">
                          <a:effectLst/>
                        </a:rPr>
                        <a:t>  Illinois State Library Director</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extLst>
                  <a:ext uri="{0D108BD9-81ED-4DB2-BD59-A6C34878D82A}">
                    <a16:rowId xmlns:a16="http://schemas.microsoft.com/office/drawing/2014/main" val="3911689554"/>
                  </a:ext>
                </a:extLst>
              </a:tr>
              <a:tr h="291248">
                <a:tc>
                  <a:txBody>
                    <a:bodyPr/>
                    <a:lstStyle/>
                    <a:p>
                      <a:pPr marL="0" marR="0">
                        <a:lnSpc>
                          <a:spcPct val="107000"/>
                        </a:lnSpc>
                        <a:spcBef>
                          <a:spcPts val="0"/>
                        </a:spcBef>
                        <a:spcAft>
                          <a:spcPts val="0"/>
                        </a:spcAft>
                      </a:pPr>
                      <a:r>
                        <a:rPr lang="en-US" sz="1600" b="0" kern="0" dirty="0">
                          <a:effectLst/>
                        </a:rPr>
                        <a:t>  Matt </a:t>
                      </a:r>
                      <a:r>
                        <a:rPr lang="en-US" sz="1600" b="0" kern="0" dirty="0" err="1">
                          <a:effectLst/>
                        </a:rPr>
                        <a:t>Ostercamp</a:t>
                      </a:r>
                      <a:r>
                        <a:rPr lang="en-US" sz="1600" b="0" kern="0" dirty="0">
                          <a:effectLst/>
                        </a:rPr>
                        <a:t>, chair</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  Ex Officio</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2023-2024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nSpc>
                          <a:spcPct val="107000"/>
                        </a:lnSpc>
                        <a:spcBef>
                          <a:spcPts val="0"/>
                        </a:spcBef>
                        <a:spcAft>
                          <a:spcPts val="0"/>
                        </a:spcAft>
                      </a:pPr>
                      <a:r>
                        <a:rPr lang="en-US" sz="1600" kern="0">
                          <a:effectLst/>
                        </a:rPr>
                        <a:t>  North Park University</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extLst>
                  <a:ext uri="{0D108BD9-81ED-4DB2-BD59-A6C34878D82A}">
                    <a16:rowId xmlns:a16="http://schemas.microsoft.com/office/drawing/2014/main" val="2008945978"/>
                  </a:ext>
                </a:extLst>
              </a:tr>
              <a:tr h="291248">
                <a:tc>
                  <a:txBody>
                    <a:bodyPr/>
                    <a:lstStyle/>
                    <a:p>
                      <a:pPr marL="0" marR="0">
                        <a:lnSpc>
                          <a:spcPct val="107000"/>
                        </a:lnSpc>
                        <a:spcBef>
                          <a:spcPts val="0"/>
                        </a:spcBef>
                        <a:spcAft>
                          <a:spcPts val="0"/>
                        </a:spcAft>
                      </a:pPr>
                      <a:r>
                        <a:rPr lang="en-US" sz="1600" b="0" kern="0">
                          <a:effectLst/>
                        </a:rPr>
                        <a:t>  Geoff Pettys</a:t>
                      </a:r>
                      <a:endParaRPr lang="en-US" sz="1100" b="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  Public Universities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2023-2026</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nSpc>
                          <a:spcPct val="107000"/>
                        </a:lnSpc>
                        <a:spcBef>
                          <a:spcPts val="0"/>
                        </a:spcBef>
                        <a:spcAft>
                          <a:spcPts val="0"/>
                        </a:spcAft>
                      </a:pPr>
                      <a:r>
                        <a:rPr lang="en-US" sz="1600" kern="0" dirty="0">
                          <a:effectLst/>
                        </a:rPr>
                        <a:t>  Southern Illinois University School of Medicine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extLst>
                  <a:ext uri="{0D108BD9-81ED-4DB2-BD59-A6C34878D82A}">
                    <a16:rowId xmlns:a16="http://schemas.microsoft.com/office/drawing/2014/main" val="3186888085"/>
                  </a:ext>
                </a:extLst>
              </a:tr>
              <a:tr h="291248">
                <a:tc>
                  <a:txBody>
                    <a:bodyPr/>
                    <a:lstStyle/>
                    <a:p>
                      <a:pPr marL="0" marR="0">
                        <a:lnSpc>
                          <a:spcPct val="107000"/>
                        </a:lnSpc>
                        <a:spcBef>
                          <a:spcPts val="0"/>
                        </a:spcBef>
                        <a:spcAft>
                          <a:spcPts val="0"/>
                        </a:spcAft>
                      </a:pPr>
                      <a:r>
                        <a:rPr lang="en-US" sz="1600" b="0" kern="0" dirty="0">
                          <a:effectLst/>
                        </a:rPr>
                        <a:t>  Pattie Piotrowski, chair-elect</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  Public Universities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2022-2025</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nSpc>
                          <a:spcPct val="107000"/>
                        </a:lnSpc>
                        <a:spcBef>
                          <a:spcPts val="0"/>
                        </a:spcBef>
                        <a:spcAft>
                          <a:spcPts val="0"/>
                        </a:spcAft>
                      </a:pPr>
                      <a:r>
                        <a:rPr lang="en-US" sz="1600" kern="0">
                          <a:effectLst/>
                        </a:rPr>
                        <a:t>  University of Illinois Springfield</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extLst>
                  <a:ext uri="{0D108BD9-81ED-4DB2-BD59-A6C34878D82A}">
                    <a16:rowId xmlns:a16="http://schemas.microsoft.com/office/drawing/2014/main" val="1795093345"/>
                  </a:ext>
                </a:extLst>
              </a:tr>
              <a:tr h="291248">
                <a:tc>
                  <a:txBody>
                    <a:bodyPr/>
                    <a:lstStyle/>
                    <a:p>
                      <a:pPr marL="0" marR="0">
                        <a:lnSpc>
                          <a:spcPct val="107000"/>
                        </a:lnSpc>
                        <a:spcBef>
                          <a:spcPts val="0"/>
                        </a:spcBef>
                        <a:spcAft>
                          <a:spcPts val="0"/>
                        </a:spcAft>
                      </a:pPr>
                      <a:r>
                        <a:rPr lang="en-US" sz="1600" b="0" kern="0">
                          <a:effectLst/>
                        </a:rPr>
                        <a:t>  Shannon Pohrte</a:t>
                      </a:r>
                      <a:endParaRPr lang="en-US" sz="1100" b="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  Community Colleges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2021-2024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nSpc>
                          <a:spcPct val="107000"/>
                        </a:lnSpc>
                        <a:spcBef>
                          <a:spcPts val="0"/>
                        </a:spcBef>
                        <a:spcAft>
                          <a:spcPts val="0"/>
                        </a:spcAft>
                      </a:pPr>
                      <a:r>
                        <a:rPr lang="en-US" sz="1600" kern="0">
                          <a:effectLst/>
                        </a:rPr>
                        <a:t>  Elgin Community College</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extLst>
                  <a:ext uri="{0D108BD9-81ED-4DB2-BD59-A6C34878D82A}">
                    <a16:rowId xmlns:a16="http://schemas.microsoft.com/office/drawing/2014/main" val="3081585561"/>
                  </a:ext>
                </a:extLst>
              </a:tr>
              <a:tr h="291248">
                <a:tc>
                  <a:txBody>
                    <a:bodyPr/>
                    <a:lstStyle/>
                    <a:p>
                      <a:pPr marL="0" marR="0">
                        <a:lnSpc>
                          <a:spcPct val="107000"/>
                        </a:lnSpc>
                        <a:spcBef>
                          <a:spcPts val="0"/>
                        </a:spcBef>
                        <a:spcAft>
                          <a:spcPts val="0"/>
                        </a:spcAft>
                      </a:pPr>
                      <a:r>
                        <a:rPr lang="en-US" sz="1600" b="0" kern="0" dirty="0">
                          <a:effectLst/>
                        </a:rPr>
                        <a:t>  Devon Powell</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  Community Colleges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2023-2024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nSpc>
                          <a:spcPct val="107000"/>
                        </a:lnSpc>
                        <a:spcBef>
                          <a:spcPts val="0"/>
                        </a:spcBef>
                        <a:spcAft>
                          <a:spcPts val="0"/>
                        </a:spcAft>
                      </a:pPr>
                      <a:r>
                        <a:rPr lang="en-US" sz="1600" kern="0">
                          <a:effectLst/>
                        </a:rPr>
                        <a:t>  South Suburban Community College</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extLst>
                  <a:ext uri="{0D108BD9-81ED-4DB2-BD59-A6C34878D82A}">
                    <a16:rowId xmlns:a16="http://schemas.microsoft.com/office/drawing/2014/main" val="1517647619"/>
                  </a:ext>
                </a:extLst>
              </a:tr>
              <a:tr h="291248">
                <a:tc>
                  <a:txBody>
                    <a:bodyPr/>
                    <a:lstStyle/>
                    <a:p>
                      <a:pPr marL="0" marR="0">
                        <a:lnSpc>
                          <a:spcPct val="107000"/>
                        </a:lnSpc>
                        <a:spcBef>
                          <a:spcPts val="0"/>
                        </a:spcBef>
                        <a:spcAft>
                          <a:spcPts val="0"/>
                        </a:spcAft>
                      </a:pPr>
                      <a:r>
                        <a:rPr lang="en-US" sz="1600" b="0" kern="0" dirty="0">
                          <a:effectLst/>
                        </a:rPr>
                        <a:t>  </a:t>
                      </a:r>
                      <a:r>
                        <a:rPr lang="en-US" sz="1600" b="0" kern="0" dirty="0" err="1">
                          <a:effectLst/>
                        </a:rPr>
                        <a:t>Morgann</a:t>
                      </a:r>
                      <a:r>
                        <a:rPr lang="en-US" sz="1600" b="0" kern="0" dirty="0">
                          <a:effectLst/>
                        </a:rPr>
                        <a:t> </a:t>
                      </a:r>
                      <a:r>
                        <a:rPr lang="en-US" sz="1600" b="0" kern="0" dirty="0" err="1">
                          <a:effectLst/>
                        </a:rPr>
                        <a:t>Quilty</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  Community Colleges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2023-2026</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nSpc>
                          <a:spcPct val="107000"/>
                        </a:lnSpc>
                        <a:spcBef>
                          <a:spcPts val="0"/>
                        </a:spcBef>
                        <a:spcAft>
                          <a:spcPts val="0"/>
                        </a:spcAft>
                      </a:pPr>
                      <a:r>
                        <a:rPr lang="en-US" sz="1600" kern="0">
                          <a:effectLst/>
                        </a:rPr>
                        <a:t>  Parkland Community College</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extLst>
                  <a:ext uri="{0D108BD9-81ED-4DB2-BD59-A6C34878D82A}">
                    <a16:rowId xmlns:a16="http://schemas.microsoft.com/office/drawing/2014/main" val="2798235994"/>
                  </a:ext>
                </a:extLst>
              </a:tr>
              <a:tr h="256760">
                <a:tc>
                  <a:txBody>
                    <a:bodyPr/>
                    <a:lstStyle/>
                    <a:p>
                      <a:pPr marL="0" marR="0">
                        <a:lnSpc>
                          <a:spcPct val="107000"/>
                        </a:lnSpc>
                        <a:spcBef>
                          <a:spcPts val="0"/>
                        </a:spcBef>
                        <a:spcAft>
                          <a:spcPts val="0"/>
                        </a:spcAft>
                      </a:pPr>
                      <a:r>
                        <a:rPr lang="en-US" sz="1600" b="0" kern="0" dirty="0">
                          <a:effectLst/>
                        </a:rPr>
                        <a:t>  Sharon Silverman, past chair</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  Ex Officio</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2023-2024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nSpc>
                          <a:spcPct val="107000"/>
                        </a:lnSpc>
                        <a:spcBef>
                          <a:spcPts val="0"/>
                        </a:spcBef>
                        <a:spcAft>
                          <a:spcPts val="0"/>
                        </a:spcAft>
                      </a:pPr>
                      <a:r>
                        <a:rPr lang="en-US" sz="1600" kern="0">
                          <a:effectLst/>
                        </a:rPr>
                        <a:t>  City Colleges of Chicago</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extLst>
                  <a:ext uri="{0D108BD9-81ED-4DB2-BD59-A6C34878D82A}">
                    <a16:rowId xmlns:a16="http://schemas.microsoft.com/office/drawing/2014/main" val="420236180"/>
                  </a:ext>
                </a:extLst>
              </a:tr>
              <a:tr h="291248">
                <a:tc>
                  <a:txBody>
                    <a:bodyPr/>
                    <a:lstStyle/>
                    <a:p>
                      <a:pPr marL="0" marR="0">
                        <a:lnSpc>
                          <a:spcPct val="107000"/>
                        </a:lnSpc>
                        <a:spcBef>
                          <a:spcPts val="0"/>
                        </a:spcBef>
                        <a:spcAft>
                          <a:spcPts val="0"/>
                        </a:spcAft>
                      </a:pPr>
                      <a:r>
                        <a:rPr lang="en-US" sz="1600" b="0" kern="0" dirty="0">
                          <a:effectLst/>
                        </a:rPr>
                        <a:t>  Claire Stewart</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  Public Universities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2023-2024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nSpc>
                          <a:spcPct val="107000"/>
                        </a:lnSpc>
                        <a:spcBef>
                          <a:spcPts val="0"/>
                        </a:spcBef>
                        <a:spcAft>
                          <a:spcPts val="0"/>
                        </a:spcAft>
                      </a:pPr>
                      <a:r>
                        <a:rPr lang="en-US" sz="1600" kern="0">
                          <a:effectLst/>
                        </a:rPr>
                        <a:t>  University of Illinois Urbana-Champaign</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extLst>
                  <a:ext uri="{0D108BD9-81ED-4DB2-BD59-A6C34878D82A}">
                    <a16:rowId xmlns:a16="http://schemas.microsoft.com/office/drawing/2014/main" val="3743444655"/>
                  </a:ext>
                </a:extLst>
              </a:tr>
              <a:tr h="291248">
                <a:tc>
                  <a:txBody>
                    <a:bodyPr/>
                    <a:lstStyle/>
                    <a:p>
                      <a:pPr marL="0" marR="0">
                        <a:lnSpc>
                          <a:spcPct val="107000"/>
                        </a:lnSpc>
                        <a:spcBef>
                          <a:spcPts val="0"/>
                        </a:spcBef>
                        <a:spcAft>
                          <a:spcPts val="0"/>
                        </a:spcAft>
                      </a:pPr>
                      <a:r>
                        <a:rPr lang="en-US" sz="1600" b="0" kern="0" dirty="0">
                          <a:effectLst/>
                        </a:rPr>
                        <a:t>  Nathan </a:t>
                      </a:r>
                      <a:r>
                        <a:rPr lang="en-US" sz="1600" b="0" kern="0" dirty="0" err="1">
                          <a:effectLst/>
                        </a:rPr>
                        <a:t>Thebarge</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  Private Institutions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gn="ctr">
                        <a:lnSpc>
                          <a:spcPct val="107000"/>
                        </a:lnSpc>
                        <a:spcBef>
                          <a:spcPts val="0"/>
                        </a:spcBef>
                        <a:spcAft>
                          <a:spcPts val="0"/>
                        </a:spcAft>
                      </a:pPr>
                      <a:r>
                        <a:rPr lang="en-US" sz="1600" kern="0">
                          <a:effectLst/>
                        </a:rPr>
                        <a:t>2023-2024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tc>
                  <a:txBody>
                    <a:bodyPr/>
                    <a:lstStyle/>
                    <a:p>
                      <a:pPr marL="0" marR="0">
                        <a:lnSpc>
                          <a:spcPct val="107000"/>
                        </a:lnSpc>
                        <a:spcBef>
                          <a:spcPts val="0"/>
                        </a:spcBef>
                        <a:spcAft>
                          <a:spcPts val="0"/>
                        </a:spcAft>
                      </a:pPr>
                      <a:r>
                        <a:rPr lang="en-US" sz="1600" kern="0" dirty="0">
                          <a:effectLst/>
                        </a:rPr>
                        <a:t>  Trinity International University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715" marR="5715" marT="5715" marB="5715" anchor="ctr"/>
                </a:tc>
                <a:extLst>
                  <a:ext uri="{0D108BD9-81ED-4DB2-BD59-A6C34878D82A}">
                    <a16:rowId xmlns:a16="http://schemas.microsoft.com/office/drawing/2014/main" val="1839406437"/>
                  </a:ext>
                </a:extLst>
              </a:tr>
            </a:tbl>
          </a:graphicData>
        </a:graphic>
      </p:graphicFrame>
      <p:sp>
        <p:nvSpPr>
          <p:cNvPr id="8" name="TextBox 7">
            <a:extLst>
              <a:ext uri="{FF2B5EF4-FFF2-40B4-BE49-F238E27FC236}">
                <a16:creationId xmlns:a16="http://schemas.microsoft.com/office/drawing/2014/main" id="{9DE57C90-C232-F5C6-3D75-C9B19EA7DF71}"/>
              </a:ext>
            </a:extLst>
          </p:cNvPr>
          <p:cNvSpPr txBox="1"/>
          <p:nvPr/>
        </p:nvSpPr>
        <p:spPr>
          <a:xfrm>
            <a:off x="307220" y="508011"/>
            <a:ext cx="9958647" cy="830997"/>
          </a:xfrm>
          <a:prstGeom prst="rect">
            <a:avLst/>
          </a:prstGeom>
          <a:noFill/>
        </p:spPr>
        <p:txBody>
          <a:bodyPr wrap="square">
            <a:spAutoFit/>
          </a:bodyPr>
          <a:lstStyle/>
          <a:p>
            <a:pPr defTabSz="685800" eaLnBrk="0" hangingPunct="0"/>
            <a:r>
              <a:rPr lang="en-US" altLang="en-US" sz="1600" b="1" dirty="0">
                <a:solidFill>
                  <a:srgbClr val="262402"/>
                </a:solidFill>
                <a:latin typeface="+mn-lt"/>
                <a:ea typeface="Times New Roman" panose="02020603050405020304" pitchFamily="18" charset="0"/>
                <a:cs typeface="Times New Roman" panose="02020603050405020304" pitchFamily="18" charset="0"/>
              </a:rPr>
              <a:t>Chair:</a:t>
            </a:r>
            <a:r>
              <a:rPr lang="en-US" altLang="en-US" sz="1600" dirty="0">
                <a:solidFill>
                  <a:srgbClr val="262402"/>
                </a:solidFill>
                <a:latin typeface="+mn-lt"/>
                <a:ea typeface="Times New Roman" panose="02020603050405020304" pitchFamily="18" charset="0"/>
                <a:cs typeface="Times New Roman" panose="02020603050405020304" pitchFamily="18" charset="0"/>
              </a:rPr>
              <a:t> Matt </a:t>
            </a:r>
            <a:r>
              <a:rPr lang="en-US" altLang="en-US" sz="1600" dirty="0" err="1">
                <a:solidFill>
                  <a:srgbClr val="262402"/>
                </a:solidFill>
                <a:latin typeface="+mn-lt"/>
                <a:ea typeface="Times New Roman" panose="02020603050405020304" pitchFamily="18" charset="0"/>
                <a:cs typeface="Times New Roman" panose="02020603050405020304" pitchFamily="18" charset="0"/>
              </a:rPr>
              <a:t>Ostercamp</a:t>
            </a:r>
            <a:endParaRPr lang="en-US" altLang="en-US" sz="1600" dirty="0">
              <a:solidFill>
                <a:srgbClr val="262402"/>
              </a:solidFill>
              <a:latin typeface="+mn-lt"/>
              <a:ea typeface="Times New Roman" panose="02020603050405020304" pitchFamily="18" charset="0"/>
              <a:cs typeface="Times New Roman" panose="02020603050405020304" pitchFamily="18" charset="0"/>
            </a:endParaRPr>
          </a:p>
          <a:p>
            <a:pPr defTabSz="685800" eaLnBrk="0" hangingPunct="0"/>
            <a:r>
              <a:rPr lang="en-US" altLang="en-US" sz="1600" b="1" dirty="0">
                <a:solidFill>
                  <a:srgbClr val="262402"/>
                </a:solidFill>
                <a:latin typeface="+mn-lt"/>
                <a:ea typeface="Times New Roman" panose="02020603050405020304" pitchFamily="18" charset="0"/>
                <a:cs typeface="Times New Roman" panose="02020603050405020304" pitchFamily="18" charset="0"/>
              </a:rPr>
              <a:t>Past Chair: </a:t>
            </a:r>
            <a:r>
              <a:rPr lang="en-US" altLang="en-US" sz="1600" dirty="0">
                <a:solidFill>
                  <a:srgbClr val="262402"/>
                </a:solidFill>
                <a:latin typeface="+mn-lt"/>
                <a:ea typeface="Times New Roman" panose="02020603050405020304" pitchFamily="18" charset="0"/>
                <a:cs typeface="Times New Roman" panose="02020603050405020304" pitchFamily="18" charset="0"/>
              </a:rPr>
              <a:t>Sharon Silverman</a:t>
            </a:r>
            <a:br>
              <a:rPr lang="en-US" altLang="en-US" sz="1600" dirty="0">
                <a:solidFill>
                  <a:srgbClr val="262402"/>
                </a:solidFill>
                <a:latin typeface="+mn-lt"/>
                <a:ea typeface="Times New Roman" panose="02020603050405020304" pitchFamily="18" charset="0"/>
                <a:cs typeface="Times New Roman" panose="02020603050405020304" pitchFamily="18" charset="0"/>
              </a:rPr>
            </a:br>
            <a:r>
              <a:rPr lang="en-US" altLang="en-US" sz="1600" b="1" dirty="0">
                <a:solidFill>
                  <a:srgbClr val="262402"/>
                </a:solidFill>
                <a:latin typeface="+mn-lt"/>
                <a:ea typeface="Times New Roman" panose="02020603050405020304" pitchFamily="18" charset="0"/>
                <a:cs typeface="Times New Roman" panose="02020603050405020304" pitchFamily="18" charset="0"/>
              </a:rPr>
              <a:t>Chair-Elect: </a:t>
            </a:r>
            <a:r>
              <a:rPr lang="en-US" altLang="en-US" sz="1600" dirty="0">
                <a:solidFill>
                  <a:srgbClr val="262402"/>
                </a:solidFill>
                <a:latin typeface="+mn-lt"/>
                <a:ea typeface="Times New Roman" panose="02020603050405020304" pitchFamily="18" charset="0"/>
                <a:cs typeface="Times New Roman" panose="02020603050405020304" pitchFamily="18" charset="0"/>
              </a:rPr>
              <a:t>Pattie Piotrowski</a:t>
            </a:r>
            <a:endParaRPr lang="en-US" altLang="en-US" sz="900" dirty="0">
              <a:latin typeface="+mn-lt"/>
            </a:endParaRPr>
          </a:p>
        </p:txBody>
      </p:sp>
    </p:spTree>
    <p:extLst>
      <p:ext uri="{BB962C8B-B14F-4D97-AF65-F5344CB8AC3E}">
        <p14:creationId xmlns:p14="http://schemas.microsoft.com/office/powerpoint/2010/main" val="31001174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144ABB-F40D-40CC-8F6D-55C91C174106}"/>
              </a:ext>
            </a:extLst>
          </p:cNvPr>
          <p:cNvSpPr>
            <a:spLocks noGrp="1"/>
          </p:cNvSpPr>
          <p:nvPr>
            <p:ph idx="1"/>
          </p:nvPr>
        </p:nvSpPr>
        <p:spPr>
          <a:xfrm>
            <a:off x="1005840" y="1288935"/>
            <a:ext cx="9418320" cy="4026017"/>
          </a:xfrm>
        </p:spPr>
        <p:txBody>
          <a:bodyPr/>
          <a:lstStyle/>
          <a:p>
            <a:pPr marL="342900" indent="-342900">
              <a:buFont typeface="Arial" panose="020B0604020202020204" pitchFamily="34" charset="0"/>
              <a:buChar char="•"/>
            </a:pPr>
            <a:r>
              <a:rPr lang="en-US" sz="2800" dirty="0"/>
              <a:t>Resource sharing is highly valued</a:t>
            </a:r>
          </a:p>
          <a:p>
            <a:pPr marL="342900" indent="-342900">
              <a:buFont typeface="Arial" panose="020B0604020202020204" pitchFamily="34" charset="0"/>
              <a:buChar char="•"/>
            </a:pPr>
            <a:r>
              <a:rPr lang="en-US" sz="2800" dirty="0"/>
              <a:t>Member funded projects can work!</a:t>
            </a:r>
          </a:p>
          <a:p>
            <a:pPr marL="342900" indent="-342900">
              <a:buFont typeface="Arial" panose="020B0604020202020204" pitchFamily="34" charset="0"/>
              <a:buChar char="•"/>
            </a:pPr>
            <a:r>
              <a:rPr lang="en-US" sz="2800" dirty="0"/>
              <a:t>Member support provides continued access</a:t>
            </a:r>
          </a:p>
          <a:p>
            <a:pPr marL="1085850" lvl="1" indent="-342900">
              <a:buFont typeface="Arial" panose="020B0604020202020204" pitchFamily="34" charset="0"/>
              <a:buChar char="•"/>
            </a:pPr>
            <a:r>
              <a:rPr lang="en-US" sz="2400" dirty="0"/>
              <a:t>List price of perpetual content: $1,233,118</a:t>
            </a:r>
          </a:p>
          <a:p>
            <a:pPr marL="1085850" lvl="1" indent="-342900">
              <a:buFont typeface="Arial" panose="020B0604020202020204" pitchFamily="34" charset="0"/>
              <a:buChar char="•"/>
            </a:pPr>
            <a:r>
              <a:rPr lang="en-US" sz="2400" dirty="0"/>
              <a:t>More than what members can individually purchase</a:t>
            </a:r>
          </a:p>
          <a:p>
            <a:pPr marL="1085850" lvl="1" indent="-342900">
              <a:buFont typeface="Arial" panose="020B0604020202020204" pitchFamily="34" charset="0"/>
              <a:buChar char="•"/>
            </a:pPr>
            <a:r>
              <a:rPr lang="en-US" sz="2400" dirty="0"/>
              <a:t>Maximum contributed by any member: $109,912 (over three years)</a:t>
            </a:r>
          </a:p>
        </p:txBody>
      </p:sp>
      <p:sp>
        <p:nvSpPr>
          <p:cNvPr id="3" name="Title 2">
            <a:extLst>
              <a:ext uri="{FF2B5EF4-FFF2-40B4-BE49-F238E27FC236}">
                <a16:creationId xmlns:a16="http://schemas.microsoft.com/office/drawing/2014/main" id="{BB4A9580-DE4E-4645-B146-7ABB06FD7946}"/>
              </a:ext>
            </a:extLst>
          </p:cNvPr>
          <p:cNvSpPr>
            <a:spLocks noGrp="1"/>
          </p:cNvSpPr>
          <p:nvPr>
            <p:ph type="title"/>
          </p:nvPr>
        </p:nvSpPr>
        <p:spPr/>
        <p:txBody>
          <a:bodyPr>
            <a:normAutofit/>
          </a:bodyPr>
          <a:lstStyle/>
          <a:p>
            <a:r>
              <a:rPr lang="en-US" sz="1500"/>
              <a:t>Consortial Ebook program: Values and Benefits</a:t>
            </a:r>
          </a:p>
        </p:txBody>
      </p:sp>
    </p:spTree>
    <p:extLst>
      <p:ext uri="{BB962C8B-B14F-4D97-AF65-F5344CB8AC3E}">
        <p14:creationId xmlns:p14="http://schemas.microsoft.com/office/powerpoint/2010/main" val="1710391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674486-66DA-48D6-BB28-66C9EB699235}"/>
              </a:ext>
            </a:extLst>
          </p:cNvPr>
          <p:cNvSpPr>
            <a:spLocks noGrp="1"/>
          </p:cNvSpPr>
          <p:nvPr>
            <p:ph type="title"/>
          </p:nvPr>
        </p:nvSpPr>
        <p:spPr/>
        <p:txBody>
          <a:bodyPr>
            <a:normAutofit/>
          </a:bodyPr>
          <a:lstStyle/>
          <a:p>
            <a:r>
              <a:rPr lang="en-US" sz="1500"/>
              <a:t>Consortial </a:t>
            </a:r>
            <a:r>
              <a:rPr lang="en-US" sz="1500" err="1"/>
              <a:t>ebookS</a:t>
            </a:r>
            <a:endParaRPr lang="en-US" sz="1500"/>
          </a:p>
        </p:txBody>
      </p:sp>
      <p:sp>
        <p:nvSpPr>
          <p:cNvPr id="4" name="Content Placeholder 3">
            <a:extLst>
              <a:ext uri="{FF2B5EF4-FFF2-40B4-BE49-F238E27FC236}">
                <a16:creationId xmlns:a16="http://schemas.microsoft.com/office/drawing/2014/main" id="{36207C31-82E7-3C44-53F4-0CF57D8C012E}"/>
              </a:ext>
            </a:extLst>
          </p:cNvPr>
          <p:cNvSpPr>
            <a:spLocks noGrp="1"/>
          </p:cNvSpPr>
          <p:nvPr>
            <p:ph idx="1"/>
          </p:nvPr>
        </p:nvSpPr>
        <p:spPr>
          <a:xfrm>
            <a:off x="685154" y="687311"/>
            <a:ext cx="10766915" cy="5674382"/>
          </a:xfrm>
        </p:spPr>
        <p:txBody>
          <a:bodyPr/>
          <a:lstStyle/>
          <a:p>
            <a:r>
              <a:rPr lang="en-US" sz="2400" dirty="0">
                <a:ea typeface="ＭＳ Ｐゴシック"/>
              </a:rPr>
              <a:t>Access to Wiley and Oxford </a:t>
            </a:r>
            <a:r>
              <a:rPr lang="en-US" sz="2400" err="1">
                <a:ea typeface="ＭＳ Ｐゴシック"/>
              </a:rPr>
              <a:t>Ebooks</a:t>
            </a:r>
            <a:endParaRPr lang="en-US" sz="2400">
              <a:ea typeface="ＭＳ Ｐゴシック"/>
            </a:endParaRPr>
          </a:p>
          <a:p>
            <a:pPr marL="257175" indent="-257175">
              <a:buFont typeface="Arial" panose="020B0604020202020204" pitchFamily="34" charset="0"/>
              <a:buChar char="•"/>
            </a:pPr>
            <a:r>
              <a:rPr lang="en-US" sz="2400" dirty="0"/>
              <a:t>Access began July 2020</a:t>
            </a:r>
          </a:p>
          <a:p>
            <a:pPr marL="257175" indent="-257175">
              <a:buFont typeface="Arial" panose="020B0604020202020204" pitchFamily="34" charset="0"/>
              <a:buChar char="•"/>
            </a:pPr>
            <a:r>
              <a:rPr lang="en-US" sz="2400" dirty="0"/>
              <a:t>Unlimited access for All CARLI Governing Member</a:t>
            </a:r>
          </a:p>
          <a:p>
            <a:pPr marL="257175" indent="-257175">
              <a:buFont typeface="Arial" panose="020B0604020202020204" pitchFamily="34" charset="0"/>
              <a:buChar char="•"/>
            </a:pPr>
            <a:r>
              <a:rPr lang="en-US" sz="2400" dirty="0"/>
              <a:t>May be used for course materials or for course reserves</a:t>
            </a:r>
          </a:p>
          <a:p>
            <a:pPr marL="257175" indent="-257175">
              <a:buFont typeface="Arial" panose="020B0604020202020204" pitchFamily="34" charset="0"/>
              <a:buChar char="•"/>
            </a:pPr>
            <a:r>
              <a:rPr lang="en-US" sz="2400" dirty="0"/>
              <a:t>Direct links may be embedded into course management systems</a:t>
            </a:r>
          </a:p>
          <a:p>
            <a:pPr marL="257175" indent="-257175">
              <a:buFont typeface="Arial" panose="020B0604020202020204" pitchFamily="34" charset="0"/>
              <a:buChar char="•"/>
            </a:pPr>
            <a:endParaRPr lang="en-US" sz="2400" dirty="0"/>
          </a:p>
          <a:p>
            <a:r>
              <a:rPr lang="en-US" sz="2400" dirty="0"/>
              <a:t>Member Funded </a:t>
            </a:r>
          </a:p>
          <a:p>
            <a:pPr marL="157163" indent="-342900">
              <a:buFont typeface="Arial" panose="020B0604020202020204" pitchFamily="34" charset="0"/>
              <a:buChar char="•"/>
            </a:pPr>
            <a:r>
              <a:rPr lang="en-US" sz="2400" dirty="0"/>
              <a:t>CARLI suggested amounts – increasing for FY25</a:t>
            </a:r>
          </a:p>
          <a:p>
            <a:pPr marL="899795" lvl="1" indent="-342900">
              <a:buFont typeface="Arial" panose="020B0604020202020204" pitchFamily="34" charset="0"/>
              <a:buChar char="•"/>
            </a:pPr>
            <a:r>
              <a:rPr lang="en-US" sz="2100" dirty="0">
                <a:ea typeface="ＭＳ Ｐゴシック"/>
              </a:rPr>
              <a:t>Average </a:t>
            </a:r>
            <a:r>
              <a:rPr lang="en-US" sz="2100" err="1">
                <a:ea typeface="ＭＳ Ｐゴシック"/>
              </a:rPr>
              <a:t>Ebook</a:t>
            </a:r>
            <a:r>
              <a:rPr lang="en-US" sz="2100" dirty="0">
                <a:ea typeface="ＭＳ Ｐゴシック"/>
              </a:rPr>
              <a:t> list price has increased</a:t>
            </a:r>
            <a:endParaRPr lang="en-US" sz="2100" dirty="0">
              <a:ea typeface="ＭＳ Ｐゴシック"/>
              <a:cs typeface="Times New Roman"/>
            </a:endParaRPr>
          </a:p>
          <a:p>
            <a:pPr marL="900113" lvl="1" indent="-342900">
              <a:buFont typeface="Arial" panose="020B0604020202020204" pitchFamily="34" charset="0"/>
              <a:buChar char="•"/>
            </a:pPr>
            <a:r>
              <a:rPr lang="en-US" sz="2100" dirty="0"/>
              <a:t>Can we grow the program? Can we add publishers?</a:t>
            </a:r>
          </a:p>
          <a:p>
            <a:pPr marL="156845" indent="-342900">
              <a:buFont typeface="Arial" panose="020B0604020202020204" pitchFamily="34" charset="0"/>
              <a:buChar char="•"/>
            </a:pPr>
            <a:r>
              <a:rPr lang="en-US" sz="2400">
                <a:ea typeface="ＭＳ Ｐゴシック"/>
              </a:rPr>
              <a:t>Members contribute as they are able</a:t>
            </a:r>
            <a:br>
              <a:rPr lang="en-US" sz="2400" dirty="0">
                <a:ea typeface="ＭＳ Ｐゴシック"/>
              </a:rPr>
            </a:br>
            <a:endParaRPr lang="en-US" sz="2400" dirty="0"/>
          </a:p>
          <a:p>
            <a:r>
              <a:rPr lang="en-US" sz="2200" dirty="0">
                <a:ea typeface="+mn-lt"/>
                <a:cs typeface="+mn-lt"/>
                <a:hlinkClick r:id="rId3"/>
              </a:rPr>
              <a:t>https://www.carli.illinois.edu/products-services/collections-management/carli-ebook-program</a:t>
            </a:r>
            <a:endParaRPr lang="en-US" sz="2200" dirty="0"/>
          </a:p>
          <a:p>
            <a:endParaRPr lang="en-US" dirty="0"/>
          </a:p>
          <a:p>
            <a:endParaRPr lang="en-US" dirty="0"/>
          </a:p>
          <a:p>
            <a:pPr marL="257175" indent="-257175">
              <a:buFont typeface="Arial" panose="020B0604020202020204" pitchFamily="34" charset="0"/>
              <a:buChar char="•"/>
            </a:pPr>
            <a:endParaRPr lang="en-US" dirty="0"/>
          </a:p>
          <a:p>
            <a:pPr marL="257175" indent="-257175">
              <a:buFont typeface="Arial" panose="020B0604020202020204" pitchFamily="34" charset="0"/>
              <a:buChar char="•"/>
            </a:pPr>
            <a:endParaRPr lang="en-US" dirty="0"/>
          </a:p>
          <a:p>
            <a:r>
              <a:rPr lang="en-US" dirty="0"/>
              <a:t>	 </a:t>
            </a:r>
          </a:p>
          <a:p>
            <a:r>
              <a:rPr lang="en-US" dirty="0"/>
              <a:t> </a:t>
            </a:r>
          </a:p>
        </p:txBody>
      </p:sp>
      <p:sp>
        <p:nvSpPr>
          <p:cNvPr id="2" name="Explosion: 14 Points 1">
            <a:extLst>
              <a:ext uri="{FF2B5EF4-FFF2-40B4-BE49-F238E27FC236}">
                <a16:creationId xmlns:a16="http://schemas.microsoft.com/office/drawing/2014/main" id="{576E9960-06C6-9EDA-3A85-93C4B2B24BC7}"/>
              </a:ext>
            </a:extLst>
          </p:cNvPr>
          <p:cNvSpPr/>
          <p:nvPr/>
        </p:nvSpPr>
        <p:spPr>
          <a:xfrm>
            <a:off x="8163463" y="2841715"/>
            <a:ext cx="3265030" cy="2789208"/>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mj-lt"/>
              </a:rPr>
              <a:t>We need you!</a:t>
            </a:r>
          </a:p>
        </p:txBody>
      </p:sp>
    </p:spTree>
    <p:extLst>
      <p:ext uri="{BB962C8B-B14F-4D97-AF65-F5344CB8AC3E}">
        <p14:creationId xmlns:p14="http://schemas.microsoft.com/office/powerpoint/2010/main" val="3438670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0E7108-7305-459B-9889-A2B9B9B531A3}"/>
              </a:ext>
            </a:extLst>
          </p:cNvPr>
          <p:cNvSpPr>
            <a:spLocks noGrp="1"/>
          </p:cNvSpPr>
          <p:nvPr>
            <p:ph type="title"/>
          </p:nvPr>
        </p:nvSpPr>
        <p:spPr/>
        <p:txBody>
          <a:bodyPr>
            <a:normAutofit/>
          </a:bodyPr>
          <a:lstStyle/>
          <a:p>
            <a:r>
              <a:rPr lang="en-US" sz="1500" err="1"/>
              <a:t>ebook</a:t>
            </a:r>
            <a:r>
              <a:rPr lang="en-US" sz="1500"/>
              <a:t> </a:t>
            </a:r>
            <a:r>
              <a:rPr lang="en-US" sz="1500" err="1"/>
              <a:t>proGram</a:t>
            </a:r>
            <a:r>
              <a:rPr lang="en-US" sz="1500"/>
              <a:t>: Content</a:t>
            </a:r>
          </a:p>
        </p:txBody>
      </p:sp>
      <p:graphicFrame>
        <p:nvGraphicFramePr>
          <p:cNvPr id="5" name="Table 4">
            <a:extLst>
              <a:ext uri="{FF2B5EF4-FFF2-40B4-BE49-F238E27FC236}">
                <a16:creationId xmlns:a16="http://schemas.microsoft.com/office/drawing/2014/main" id="{FA7FA4E5-0AE0-43D3-90D6-D93BF69C468C}"/>
              </a:ext>
            </a:extLst>
          </p:cNvPr>
          <p:cNvGraphicFramePr>
            <a:graphicFrameLocks noGrp="1"/>
          </p:cNvGraphicFramePr>
          <p:nvPr>
            <p:extLst>
              <p:ext uri="{D42A27DB-BD31-4B8C-83A1-F6EECF244321}">
                <p14:modId xmlns:p14="http://schemas.microsoft.com/office/powerpoint/2010/main" val="2131290443"/>
              </p:ext>
            </p:extLst>
          </p:nvPr>
        </p:nvGraphicFramePr>
        <p:xfrm>
          <a:off x="125730" y="508010"/>
          <a:ext cx="11955782" cy="5751276"/>
        </p:xfrm>
        <a:graphic>
          <a:graphicData uri="http://schemas.openxmlformats.org/drawingml/2006/table">
            <a:tbl>
              <a:tblPr firstRow="1" firstCol="1" bandRow="1">
                <a:tableStyleId>{C4B1156A-380E-4F78-BDF5-A606A8083BF9}</a:tableStyleId>
              </a:tblPr>
              <a:tblGrid>
                <a:gridCol w="1196849">
                  <a:extLst>
                    <a:ext uri="{9D8B030D-6E8A-4147-A177-3AD203B41FA5}">
                      <a16:colId xmlns:a16="http://schemas.microsoft.com/office/drawing/2014/main" val="323958862"/>
                    </a:ext>
                  </a:extLst>
                </a:gridCol>
                <a:gridCol w="3535171">
                  <a:extLst>
                    <a:ext uri="{9D8B030D-6E8A-4147-A177-3AD203B41FA5}">
                      <a16:colId xmlns:a16="http://schemas.microsoft.com/office/drawing/2014/main" val="656971920"/>
                    </a:ext>
                  </a:extLst>
                </a:gridCol>
                <a:gridCol w="3662755">
                  <a:extLst>
                    <a:ext uri="{9D8B030D-6E8A-4147-A177-3AD203B41FA5}">
                      <a16:colId xmlns:a16="http://schemas.microsoft.com/office/drawing/2014/main" val="540025148"/>
                    </a:ext>
                  </a:extLst>
                </a:gridCol>
                <a:gridCol w="3561007">
                  <a:extLst>
                    <a:ext uri="{9D8B030D-6E8A-4147-A177-3AD203B41FA5}">
                      <a16:colId xmlns:a16="http://schemas.microsoft.com/office/drawing/2014/main" val="2332424997"/>
                    </a:ext>
                  </a:extLst>
                </a:gridCol>
              </a:tblGrid>
              <a:tr h="324032">
                <a:tc>
                  <a:txBody>
                    <a:bodyPr/>
                    <a:lstStyle/>
                    <a:p>
                      <a:pPr marL="0" marR="0" algn="ctr">
                        <a:lnSpc>
                          <a:spcPct val="107000"/>
                        </a:lnSpc>
                        <a:spcBef>
                          <a:spcPts val="0"/>
                        </a:spcBef>
                        <a:spcAft>
                          <a:spcPts val="0"/>
                        </a:spcAft>
                      </a:pPr>
                      <a:endParaRPr lang="en-US" sz="20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lvl="0" indent="0" algn="ctr">
                        <a:lnSpc>
                          <a:spcPct val="107000"/>
                        </a:lnSpc>
                        <a:spcBef>
                          <a:spcPts val="0"/>
                        </a:spcBef>
                        <a:spcAft>
                          <a:spcPts val="0"/>
                        </a:spcAft>
                        <a:buFont typeface="Symbol" panose="05050102010706020507" pitchFamily="18" charset="2"/>
                        <a:buNone/>
                      </a:pPr>
                      <a:r>
                        <a:rPr lang="en-US" sz="2000">
                          <a:effectLst/>
                          <a:latin typeface="+mn-lt"/>
                          <a:ea typeface="Calibri" panose="020F0502020204030204" pitchFamily="34" charset="0"/>
                          <a:cs typeface="Times New Roman" panose="02020603050405020304" pitchFamily="18" charset="0"/>
                        </a:rPr>
                        <a:t>FY21–FY23</a:t>
                      </a:r>
                    </a:p>
                  </a:txBody>
                  <a:tcPr marL="51435" marR="51435" marT="0" marB="0" anchor="ctr"/>
                </a:tc>
                <a:tc>
                  <a:txBody>
                    <a:bodyPr/>
                    <a:lstStyle/>
                    <a:p>
                      <a:pPr marL="0" marR="0" lvl="0" indent="0" algn="ctr">
                        <a:lnSpc>
                          <a:spcPct val="107000"/>
                        </a:lnSpc>
                        <a:spcBef>
                          <a:spcPts val="0"/>
                        </a:spcBef>
                        <a:spcAft>
                          <a:spcPts val="0"/>
                        </a:spcAft>
                        <a:buFont typeface="Symbol" panose="05050102010706020507" pitchFamily="18" charset="2"/>
                        <a:buNone/>
                      </a:pPr>
                      <a:r>
                        <a:rPr lang="en-US" sz="2000" dirty="0">
                          <a:effectLst/>
                          <a:latin typeface="+mn-lt"/>
                          <a:ea typeface="Calibri" panose="020F0502020204030204" pitchFamily="34" charset="0"/>
                          <a:cs typeface="Times New Roman" panose="02020603050405020304" pitchFamily="18" charset="0"/>
                        </a:rPr>
                        <a:t>FY24</a:t>
                      </a:r>
                    </a:p>
                  </a:txBody>
                  <a:tcPr marL="51435" marR="51435" marT="0" marB="0" anchor="ctr"/>
                </a:tc>
                <a:tc>
                  <a:txBody>
                    <a:bodyPr/>
                    <a:lstStyle/>
                    <a:p>
                      <a:pPr marL="0" marR="0" algn="ctr">
                        <a:lnSpc>
                          <a:spcPct val="107000"/>
                        </a:lnSpc>
                        <a:spcBef>
                          <a:spcPts val="0"/>
                        </a:spcBef>
                        <a:spcAft>
                          <a:spcPts val="0"/>
                        </a:spcAft>
                      </a:pPr>
                      <a:r>
                        <a:rPr lang="en-US" sz="2000">
                          <a:effectLst/>
                          <a:latin typeface="+mn-lt"/>
                          <a:ea typeface="Calibri" panose="020F0502020204030204" pitchFamily="34" charset="0"/>
                          <a:cs typeface="Times New Roman" panose="02020603050405020304" pitchFamily="18" charset="0"/>
                        </a:rPr>
                        <a:t>FY25</a:t>
                      </a:r>
                    </a:p>
                  </a:txBody>
                  <a:tcPr marL="51435" marR="51435" marT="0" marB="0" anchor="ctr"/>
                </a:tc>
                <a:extLst>
                  <a:ext uri="{0D108BD9-81ED-4DB2-BD59-A6C34878D82A}">
                    <a16:rowId xmlns:a16="http://schemas.microsoft.com/office/drawing/2014/main" val="153637023"/>
                  </a:ext>
                </a:extLst>
              </a:tr>
              <a:tr h="4755701">
                <a:tc>
                  <a:txBody>
                    <a:bodyPr/>
                    <a:lstStyle/>
                    <a:p>
                      <a:pPr marL="0" marR="0">
                        <a:lnSpc>
                          <a:spcPct val="107000"/>
                        </a:lnSpc>
                        <a:spcBef>
                          <a:spcPts val="0"/>
                        </a:spcBef>
                        <a:spcAft>
                          <a:spcPts val="0"/>
                        </a:spcAft>
                      </a:pPr>
                      <a:r>
                        <a:rPr lang="en-US" sz="2000">
                          <a:effectLst/>
                          <a:latin typeface="+mn-lt"/>
                        </a:rPr>
                        <a:t>Content available</a:t>
                      </a:r>
                      <a:endParaRPr lang="en-US" sz="20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lvl="0" indent="0">
                        <a:lnSpc>
                          <a:spcPct val="107000"/>
                        </a:lnSpc>
                        <a:spcBef>
                          <a:spcPts val="0"/>
                        </a:spcBef>
                        <a:spcAft>
                          <a:spcPts val="0"/>
                        </a:spcAft>
                        <a:buFont typeface="Symbol" panose="05050102010706020507" pitchFamily="18" charset="2"/>
                        <a:buNone/>
                      </a:pPr>
                      <a:endParaRPr lang="en-US" sz="2000" b="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2000" b="1" dirty="0">
                          <a:effectLst/>
                          <a:latin typeface="+mn-lt"/>
                          <a:ea typeface="Calibri" panose="020F0502020204030204" pitchFamily="34" charset="0"/>
                          <a:cs typeface="Times New Roman" panose="02020603050405020304" pitchFamily="18" charset="0"/>
                        </a:rPr>
                        <a:t>Perpetual Access to:</a:t>
                      </a:r>
                    </a:p>
                    <a:p>
                      <a:pPr marL="0" marR="0" lvl="0" indent="0">
                        <a:lnSpc>
                          <a:spcPct val="107000"/>
                        </a:lnSpc>
                        <a:spcBef>
                          <a:spcPts val="0"/>
                        </a:spcBef>
                        <a:spcAft>
                          <a:spcPts val="0"/>
                        </a:spcAft>
                        <a:buFont typeface="Symbol" panose="05050102010706020507" pitchFamily="18" charset="2"/>
                        <a:buNone/>
                      </a:pPr>
                      <a:endParaRPr lang="en-US" sz="20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2000" dirty="0">
                          <a:effectLst/>
                          <a:latin typeface="+mn-lt"/>
                          <a:ea typeface="Calibri" panose="020F0502020204030204" pitchFamily="34" charset="0"/>
                          <a:cs typeface="Times New Roman" panose="02020603050405020304" pitchFamily="18" charset="0"/>
                        </a:rPr>
                        <a:t>4,622 Wiley Online Books</a:t>
                      </a:r>
                    </a:p>
                    <a:p>
                      <a:pPr marL="342900" marR="0" lvl="0" indent="-342900">
                        <a:lnSpc>
                          <a:spcPct val="107000"/>
                        </a:lnSpc>
                        <a:spcBef>
                          <a:spcPts val="0"/>
                        </a:spcBef>
                        <a:spcAft>
                          <a:spcPts val="0"/>
                        </a:spcAft>
                        <a:buFont typeface="Symbol" panose="05050102010706020507" pitchFamily="18" charset="2"/>
                        <a:buChar char=""/>
                      </a:pPr>
                      <a:endParaRPr lang="en-US" sz="20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2000" dirty="0">
                          <a:effectLst/>
                          <a:latin typeface="+mn-lt"/>
                          <a:ea typeface="Calibri" panose="020F0502020204030204" pitchFamily="34" charset="0"/>
                          <a:cs typeface="Times New Roman" panose="02020603050405020304" pitchFamily="18" charset="0"/>
                        </a:rPr>
                        <a:t>2,565 Oxford University Press </a:t>
                      </a:r>
                      <a:r>
                        <a:rPr lang="en-US" sz="2000" dirty="0" err="1">
                          <a:effectLst/>
                          <a:latin typeface="+mn-lt"/>
                          <a:ea typeface="Calibri" panose="020F0502020204030204" pitchFamily="34" charset="0"/>
                          <a:cs typeface="Times New Roman" panose="02020603050405020304" pitchFamily="18" charset="0"/>
                        </a:rPr>
                        <a:t>Ebooks</a:t>
                      </a:r>
                      <a:br>
                        <a:rPr lang="en-US" sz="2000" dirty="0">
                          <a:effectLst/>
                          <a:latin typeface="+mn-lt"/>
                          <a:ea typeface="Calibri" panose="020F0502020204030204" pitchFamily="34" charset="0"/>
                          <a:cs typeface="Times New Roman" panose="02020603050405020304" pitchFamily="18" charset="0"/>
                        </a:rPr>
                      </a:br>
                      <a:endParaRPr lang="en-US" sz="20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2000" dirty="0">
                          <a:effectLst/>
                          <a:latin typeface="+mn-lt"/>
                          <a:ea typeface="Calibri" panose="020F0502020204030204" pitchFamily="34" charset="0"/>
                          <a:cs typeface="Times New Roman" panose="02020603050405020304" pitchFamily="18" charset="0"/>
                        </a:rPr>
                        <a:t>364 OUP Partner</a:t>
                      </a:r>
                      <a:br>
                        <a:rPr lang="en-US" sz="2000" dirty="0">
                          <a:effectLst/>
                          <a:latin typeface="+mn-lt"/>
                          <a:ea typeface="Calibri" panose="020F0502020204030204" pitchFamily="34" charset="0"/>
                          <a:cs typeface="Times New Roman" panose="02020603050405020304" pitchFamily="18" charset="0"/>
                        </a:rPr>
                      </a:br>
                      <a:r>
                        <a:rPr lang="en-US" sz="2000" dirty="0">
                          <a:effectLst/>
                          <a:latin typeface="+mn-lt"/>
                          <a:ea typeface="Calibri" panose="020F0502020204030204" pitchFamily="34" charset="0"/>
                          <a:cs typeface="Times New Roman" panose="02020603050405020304" pitchFamily="18" charset="0"/>
                        </a:rPr>
                        <a:t>Press </a:t>
                      </a:r>
                      <a:r>
                        <a:rPr lang="en-US" sz="2000" dirty="0" err="1">
                          <a:effectLst/>
                          <a:latin typeface="+mn-lt"/>
                          <a:ea typeface="Calibri" panose="020F0502020204030204" pitchFamily="34" charset="0"/>
                          <a:cs typeface="Times New Roman" panose="02020603050405020304" pitchFamily="18" charset="0"/>
                        </a:rPr>
                        <a:t>Ebooks</a:t>
                      </a:r>
                      <a:endParaRPr lang="en-US" sz="2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endParaRPr lang="en-US" sz="2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endParaRPr lang="en-US" sz="2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endParaRPr lang="en-US" sz="2000"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endParaRPr lang="en-US" sz="2000" b="0" dirty="0">
                        <a:effectLst/>
                        <a:latin typeface="+mn-lt"/>
                      </a:endParaRPr>
                    </a:p>
                    <a:p>
                      <a:pPr marL="0" marR="0">
                        <a:lnSpc>
                          <a:spcPct val="107000"/>
                        </a:lnSpc>
                        <a:spcBef>
                          <a:spcPts val="0"/>
                        </a:spcBef>
                        <a:spcAft>
                          <a:spcPts val="0"/>
                        </a:spcAft>
                      </a:pPr>
                      <a:r>
                        <a:rPr lang="en-US" sz="2000" b="1" dirty="0">
                          <a:effectLst/>
                          <a:latin typeface="+mn-lt"/>
                        </a:rPr>
                        <a:t>Access to:</a:t>
                      </a:r>
                    </a:p>
                    <a:p>
                      <a:pPr marL="0" marR="0">
                        <a:lnSpc>
                          <a:spcPct val="107000"/>
                        </a:lnSpc>
                        <a:spcBef>
                          <a:spcPts val="0"/>
                        </a:spcBef>
                        <a:spcAft>
                          <a:spcPts val="0"/>
                        </a:spcAft>
                      </a:pPr>
                      <a:endParaRPr lang="en-US" sz="2000" dirty="0">
                        <a:effectLst/>
                        <a:latin typeface="+mn-lt"/>
                      </a:endParaRPr>
                    </a:p>
                    <a:p>
                      <a:pPr marL="0" marR="0">
                        <a:lnSpc>
                          <a:spcPct val="107000"/>
                        </a:lnSpc>
                        <a:spcBef>
                          <a:spcPts val="0"/>
                        </a:spcBef>
                        <a:spcAft>
                          <a:spcPts val="0"/>
                        </a:spcAft>
                      </a:pPr>
                      <a:r>
                        <a:rPr lang="en-US" sz="2000" dirty="0">
                          <a:effectLst/>
                          <a:latin typeface="+mn-lt"/>
                        </a:rPr>
                        <a:t>Wiley Online Books</a:t>
                      </a:r>
                    </a:p>
                    <a:p>
                      <a:pPr marL="342900" marR="0" lvl="0" indent="-34290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2000" dirty="0">
                          <a:effectLst/>
                          <a:latin typeface="+mn-lt"/>
                          <a:ea typeface="Calibri" panose="020F0502020204030204" pitchFamily="34" charset="0"/>
                          <a:cs typeface="Times New Roman" panose="02020603050405020304" pitchFamily="18" charset="0"/>
                        </a:rPr>
                        <a:t>Published between </a:t>
                      </a:r>
                      <a:br>
                        <a:rPr lang="en-US" sz="2000" dirty="0">
                          <a:effectLst/>
                          <a:latin typeface="+mn-lt"/>
                          <a:ea typeface="Calibri" panose="020F0502020204030204" pitchFamily="34" charset="0"/>
                          <a:cs typeface="Times New Roman" panose="02020603050405020304" pitchFamily="18" charset="0"/>
                        </a:rPr>
                      </a:br>
                      <a:r>
                        <a:rPr lang="en-US" sz="2000" dirty="0">
                          <a:effectLst/>
                          <a:latin typeface="+mn-lt"/>
                          <a:ea typeface="Calibri" panose="020F0502020204030204" pitchFamily="34" charset="0"/>
                          <a:cs typeface="Times New Roman" panose="02020603050405020304" pitchFamily="18" charset="0"/>
                        </a:rPr>
                        <a:t>2019–June 2024</a:t>
                      </a:r>
                    </a:p>
                    <a:p>
                      <a:pPr marL="0" marR="0">
                        <a:lnSpc>
                          <a:spcPct val="107000"/>
                        </a:lnSpc>
                        <a:spcBef>
                          <a:spcPts val="0"/>
                        </a:spcBef>
                        <a:spcAft>
                          <a:spcPts val="0"/>
                        </a:spcAft>
                      </a:pPr>
                      <a:endParaRPr lang="en-US" sz="2000" dirty="0">
                        <a:effectLst/>
                        <a:latin typeface="+mn-lt"/>
                      </a:endParaRPr>
                    </a:p>
                    <a:p>
                      <a:pPr marL="0" marR="0">
                        <a:lnSpc>
                          <a:spcPct val="107000"/>
                        </a:lnSpc>
                        <a:spcBef>
                          <a:spcPts val="0"/>
                        </a:spcBef>
                        <a:spcAft>
                          <a:spcPts val="0"/>
                        </a:spcAft>
                      </a:pPr>
                      <a:r>
                        <a:rPr lang="en-US" sz="2000" dirty="0">
                          <a:effectLst/>
                          <a:latin typeface="+mn-lt"/>
                        </a:rPr>
                        <a:t>Oxford University Press </a:t>
                      </a:r>
                      <a:r>
                        <a:rPr lang="en-US" sz="2000" dirty="0" err="1">
                          <a:effectLst/>
                          <a:latin typeface="+mn-lt"/>
                        </a:rPr>
                        <a:t>Ebooks</a:t>
                      </a:r>
                      <a:endParaRPr lang="en-US" sz="2000" dirty="0">
                        <a:effectLst/>
                        <a:latin typeface="+mn-lt"/>
                      </a:endParaRPr>
                    </a:p>
                    <a:p>
                      <a:pPr marL="342900" marR="0" lvl="0" indent="-342900">
                        <a:lnSpc>
                          <a:spcPct val="107000"/>
                        </a:lnSpc>
                        <a:spcBef>
                          <a:spcPts val="0"/>
                        </a:spcBef>
                        <a:spcAft>
                          <a:spcPts val="0"/>
                        </a:spcAft>
                        <a:buFont typeface="Arial" panose="020B0604020202020204" pitchFamily="34" charset="0"/>
                        <a:buChar char="•"/>
                      </a:pPr>
                      <a:r>
                        <a:rPr lang="en-US" sz="2000" dirty="0">
                          <a:effectLst/>
                          <a:latin typeface="+mn-lt"/>
                        </a:rPr>
                        <a:t>Published between </a:t>
                      </a:r>
                      <a:br>
                        <a:rPr lang="en-US" sz="2000" dirty="0">
                          <a:effectLst/>
                          <a:latin typeface="+mn-lt"/>
                        </a:rPr>
                      </a:br>
                      <a:r>
                        <a:rPr lang="en-US" sz="2000" dirty="0">
                          <a:effectLst/>
                          <a:latin typeface="+mn-lt"/>
                        </a:rPr>
                        <a:t>2019</a:t>
                      </a:r>
                      <a:r>
                        <a:rPr lang="en-US" sz="2000" dirty="0">
                          <a:effectLst/>
                          <a:latin typeface="+mn-lt"/>
                          <a:ea typeface="Calibri" panose="020F0502020204030204" pitchFamily="34" charset="0"/>
                          <a:cs typeface="Times New Roman" panose="02020603050405020304" pitchFamily="18" charset="0"/>
                        </a:rPr>
                        <a:t>–</a:t>
                      </a:r>
                      <a:r>
                        <a:rPr lang="en-US" sz="2000" dirty="0">
                          <a:effectLst/>
                          <a:latin typeface="+mn-lt"/>
                        </a:rPr>
                        <a:t>March 2024</a:t>
                      </a:r>
                    </a:p>
                    <a:p>
                      <a:pPr marL="342900" marR="0" lvl="0" indent="-342900">
                        <a:lnSpc>
                          <a:spcPct val="107000"/>
                        </a:lnSpc>
                        <a:spcBef>
                          <a:spcPts val="0"/>
                        </a:spcBef>
                        <a:spcAft>
                          <a:spcPts val="0"/>
                        </a:spcAft>
                        <a:buFont typeface="Arial" panose="020B0604020202020204" pitchFamily="34" charset="0"/>
                        <a:buChar char="•"/>
                      </a:pPr>
                      <a:r>
                        <a:rPr lang="en-US" sz="2000" dirty="0">
                          <a:effectLst/>
                          <a:latin typeface="+mn-lt"/>
                        </a:rPr>
                        <a:t>Six Subject Collections: Biology, History, Law, Music, Political Science, and Religion</a:t>
                      </a:r>
                    </a:p>
                  </a:txBody>
                  <a:tcPr marL="51435" marR="51435" marT="0" marB="0"/>
                </a:tc>
                <a:tc>
                  <a:txBody>
                    <a:bodyPr/>
                    <a:lstStyle/>
                    <a:p>
                      <a:pPr marL="0" marR="0">
                        <a:lnSpc>
                          <a:spcPct val="107000"/>
                        </a:lnSpc>
                        <a:spcBef>
                          <a:spcPts val="0"/>
                        </a:spcBef>
                        <a:spcAft>
                          <a:spcPts val="0"/>
                        </a:spcAft>
                      </a:pPr>
                      <a:endParaRPr lang="en-US" sz="200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a:effectLst/>
                          <a:latin typeface="+mn-lt"/>
                          <a:ea typeface="Calibri" panose="020F0502020204030204" pitchFamily="34" charset="0"/>
                          <a:cs typeface="Times New Roman" panose="02020603050405020304" pitchFamily="18" charset="0"/>
                        </a:rPr>
                        <a:t>Growing the Program:</a:t>
                      </a:r>
                    </a:p>
                    <a:p>
                      <a:pPr marL="0" marR="0">
                        <a:lnSpc>
                          <a:spcPct val="107000"/>
                        </a:lnSpc>
                        <a:spcBef>
                          <a:spcPts val="0"/>
                        </a:spcBef>
                        <a:spcAft>
                          <a:spcPts val="0"/>
                        </a:spcAft>
                      </a:pPr>
                      <a:endParaRPr lang="en-US" sz="200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a:effectLst/>
                          <a:latin typeface="+mn-lt"/>
                          <a:ea typeface="Calibri" panose="020F0502020204030204" pitchFamily="34" charset="0"/>
                          <a:cs typeface="Times New Roman" panose="02020603050405020304" pitchFamily="18" charset="0"/>
                        </a:rPr>
                        <a:t>Publishers:</a:t>
                      </a:r>
                    </a:p>
                    <a:p>
                      <a:pPr marL="225425" marR="0" indent="-225425">
                        <a:lnSpc>
                          <a:spcPct val="107000"/>
                        </a:lnSpc>
                        <a:spcBef>
                          <a:spcPts val="0"/>
                        </a:spcBef>
                        <a:spcAft>
                          <a:spcPts val="0"/>
                        </a:spcAft>
                        <a:buFont typeface="Arial" panose="020B0604020202020204" pitchFamily="34" charset="0"/>
                        <a:buChar char="•"/>
                      </a:pPr>
                      <a:r>
                        <a:rPr lang="en-US" sz="2000">
                          <a:effectLst/>
                          <a:latin typeface="+mn-lt"/>
                          <a:ea typeface="Calibri" panose="020F0502020204030204" pitchFamily="34" charset="0"/>
                          <a:cs typeface="Times New Roman" panose="02020603050405020304" pitchFamily="18" charset="0"/>
                        </a:rPr>
                        <a:t>Wiley</a:t>
                      </a:r>
                    </a:p>
                    <a:p>
                      <a:pPr marL="0" marR="0" indent="0">
                        <a:lnSpc>
                          <a:spcPct val="107000"/>
                        </a:lnSpc>
                        <a:spcBef>
                          <a:spcPts val="0"/>
                        </a:spcBef>
                        <a:spcAft>
                          <a:spcPts val="0"/>
                        </a:spcAft>
                        <a:buFont typeface="Arial" panose="020B0604020202020204" pitchFamily="34" charset="0"/>
                        <a:buNone/>
                      </a:pPr>
                      <a:endParaRPr lang="en-US" sz="2000">
                        <a:effectLst/>
                        <a:latin typeface="+mn-lt"/>
                        <a:ea typeface="Calibri" panose="020F0502020204030204" pitchFamily="34" charset="0"/>
                        <a:cs typeface="Times New Roman" panose="02020603050405020304" pitchFamily="18" charset="0"/>
                      </a:endParaRPr>
                    </a:p>
                    <a:p>
                      <a:pPr marL="225425" marR="0" indent="-225425">
                        <a:lnSpc>
                          <a:spcPct val="107000"/>
                        </a:lnSpc>
                        <a:spcBef>
                          <a:spcPts val="0"/>
                        </a:spcBef>
                        <a:spcAft>
                          <a:spcPts val="0"/>
                        </a:spcAft>
                        <a:buFont typeface="Arial" panose="020B0604020202020204" pitchFamily="34" charset="0"/>
                        <a:buChar char="•"/>
                      </a:pPr>
                      <a:r>
                        <a:rPr lang="en-US" sz="2000">
                          <a:effectLst/>
                          <a:latin typeface="+mn-lt"/>
                          <a:ea typeface="Calibri" panose="020F0502020204030204" pitchFamily="34" charset="0"/>
                          <a:cs typeface="Times New Roman" panose="02020603050405020304" pitchFamily="18" charset="0"/>
                        </a:rPr>
                        <a:t>Oxford University Press</a:t>
                      </a:r>
                    </a:p>
                    <a:p>
                      <a:pPr marL="0" marR="0" indent="0">
                        <a:lnSpc>
                          <a:spcPct val="107000"/>
                        </a:lnSpc>
                        <a:spcBef>
                          <a:spcPts val="0"/>
                        </a:spcBef>
                        <a:spcAft>
                          <a:spcPts val="0"/>
                        </a:spcAft>
                        <a:buFont typeface="Arial" panose="020B0604020202020204" pitchFamily="34" charset="0"/>
                        <a:buNone/>
                      </a:pPr>
                      <a:endParaRPr lang="en-US" sz="2000">
                        <a:effectLst/>
                        <a:latin typeface="+mn-lt"/>
                        <a:ea typeface="Calibri" panose="020F0502020204030204" pitchFamily="34" charset="0"/>
                        <a:cs typeface="Times New Roman" panose="02020603050405020304" pitchFamily="18" charset="0"/>
                      </a:endParaRPr>
                    </a:p>
                    <a:p>
                      <a:pPr marL="225425" marR="0" indent="-225425">
                        <a:lnSpc>
                          <a:spcPct val="107000"/>
                        </a:lnSpc>
                        <a:spcBef>
                          <a:spcPts val="0"/>
                        </a:spcBef>
                        <a:spcAft>
                          <a:spcPts val="0"/>
                        </a:spcAft>
                        <a:buFont typeface="Arial" panose="020B0604020202020204" pitchFamily="34" charset="0"/>
                        <a:buChar char="•"/>
                      </a:pPr>
                      <a:r>
                        <a:rPr lang="en-US" sz="2000">
                          <a:effectLst/>
                          <a:latin typeface="+mn-lt"/>
                          <a:ea typeface="Calibri" panose="020F0502020204030204" pitchFamily="34" charset="0"/>
                          <a:cs typeface="Times New Roman" panose="02020603050405020304" pitchFamily="18" charset="0"/>
                        </a:rPr>
                        <a:t>If funding permits:</a:t>
                      </a:r>
                    </a:p>
                    <a:p>
                      <a:pPr marL="225425" marR="0" indent="-225425">
                        <a:lnSpc>
                          <a:spcPct val="107000"/>
                        </a:lnSpc>
                        <a:spcBef>
                          <a:spcPts val="0"/>
                        </a:spcBef>
                        <a:spcAft>
                          <a:spcPts val="0"/>
                        </a:spcAft>
                        <a:buFont typeface="Arial" panose="020B0604020202020204" pitchFamily="34" charset="0"/>
                        <a:buChar char="•"/>
                      </a:pPr>
                      <a:endParaRPr lang="en-US" sz="2000">
                        <a:effectLst/>
                        <a:latin typeface="+mn-lt"/>
                        <a:ea typeface="Calibri" panose="020F0502020204030204" pitchFamily="34" charset="0"/>
                        <a:cs typeface="Times New Roman" panose="02020603050405020304" pitchFamily="18" charset="0"/>
                      </a:endParaRPr>
                    </a:p>
                    <a:p>
                      <a:pPr marL="225425" marR="0" lvl="1" indent="0">
                        <a:lnSpc>
                          <a:spcPct val="107000"/>
                        </a:lnSpc>
                        <a:spcBef>
                          <a:spcPts val="0"/>
                        </a:spcBef>
                        <a:spcAft>
                          <a:spcPts val="0"/>
                        </a:spcAft>
                        <a:buFont typeface="Arial" panose="020B0604020202020204" pitchFamily="34" charset="0"/>
                        <a:buNone/>
                      </a:pPr>
                      <a:r>
                        <a:rPr lang="en-US" sz="2000">
                          <a:effectLst/>
                          <a:latin typeface="+mn-lt"/>
                          <a:ea typeface="Calibri" panose="020F0502020204030204" pitchFamily="34" charset="0"/>
                          <a:cs typeface="Times New Roman" panose="02020603050405020304" pitchFamily="18" charset="0"/>
                        </a:rPr>
                        <a:t>University of Illinois Press (on JSTOR)</a:t>
                      </a:r>
                    </a:p>
                  </a:txBody>
                  <a:tcPr marL="51435" marR="51435" marT="0" marB="0"/>
                </a:tc>
                <a:extLst>
                  <a:ext uri="{0D108BD9-81ED-4DB2-BD59-A6C34878D82A}">
                    <a16:rowId xmlns:a16="http://schemas.microsoft.com/office/drawing/2014/main" val="3407444996"/>
                  </a:ext>
                </a:extLst>
              </a:tr>
              <a:tr h="671543">
                <a:tc>
                  <a:txBody>
                    <a:bodyPr/>
                    <a:lstStyle/>
                    <a:p>
                      <a:pPr marL="0" marR="0">
                        <a:lnSpc>
                          <a:spcPct val="107000"/>
                        </a:lnSpc>
                        <a:spcBef>
                          <a:spcPts val="0"/>
                        </a:spcBef>
                        <a:spcAft>
                          <a:spcPts val="0"/>
                        </a:spcAft>
                      </a:pPr>
                      <a:endParaRPr lang="en-US" sz="20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lvl="0" indent="0" algn="ctr">
                        <a:lnSpc>
                          <a:spcPct val="107000"/>
                        </a:lnSpc>
                        <a:spcBef>
                          <a:spcPts val="600"/>
                        </a:spcBef>
                        <a:spcAft>
                          <a:spcPts val="600"/>
                        </a:spcAft>
                        <a:buFont typeface="Symbol" panose="05050102010706020507" pitchFamily="18" charset="2"/>
                        <a:buNone/>
                      </a:pPr>
                      <a:r>
                        <a:rPr lang="en-US" sz="2000" b="1" dirty="0">
                          <a:effectLst/>
                          <a:latin typeface="+mn-lt"/>
                          <a:ea typeface="Calibri" panose="020F0502020204030204" pitchFamily="34" charset="0"/>
                          <a:cs typeface="Times New Roman" panose="02020603050405020304" pitchFamily="18" charset="0"/>
                        </a:rPr>
                        <a:t>Perpetual Access</a:t>
                      </a:r>
                      <a:r>
                        <a:rPr lang="en-US" sz="2000" b="0" dirty="0">
                          <a:effectLst/>
                          <a:latin typeface="+mn-lt"/>
                          <a:ea typeface="Calibri" panose="020F0502020204030204" pitchFamily="34" charset="0"/>
                          <a:cs typeface="Times New Roman" panose="02020603050405020304" pitchFamily="18" charset="0"/>
                        </a:rPr>
                        <a:t> </a:t>
                      </a:r>
                      <a:r>
                        <a:rPr lang="en-US" sz="2000" b="1" dirty="0">
                          <a:effectLst/>
                          <a:latin typeface="+mn-lt"/>
                          <a:ea typeface="Calibri" panose="020F0502020204030204" pitchFamily="34" charset="0"/>
                          <a:cs typeface="Times New Roman" panose="02020603050405020304" pitchFamily="18" charset="0"/>
                        </a:rPr>
                        <a:t>to:</a:t>
                      </a:r>
                      <a:r>
                        <a:rPr lang="en-US" sz="2000" dirty="0">
                          <a:effectLst/>
                          <a:latin typeface="+mn-lt"/>
                          <a:ea typeface="Calibri" panose="020F0502020204030204" pitchFamily="34" charset="0"/>
                          <a:cs typeface="Times New Roman" panose="02020603050405020304" pitchFamily="18" charset="0"/>
                        </a:rPr>
                        <a:t> </a:t>
                      </a:r>
                      <a:br>
                        <a:rPr lang="en-US" sz="2000" dirty="0">
                          <a:effectLst/>
                          <a:latin typeface="+mn-lt"/>
                          <a:ea typeface="Calibri" panose="020F0502020204030204" pitchFamily="34" charset="0"/>
                          <a:cs typeface="Times New Roman" panose="02020603050405020304" pitchFamily="18" charset="0"/>
                        </a:rPr>
                      </a:br>
                      <a:r>
                        <a:rPr lang="en-US" sz="2000" b="1" dirty="0">
                          <a:effectLst/>
                          <a:latin typeface="+mn-lt"/>
                          <a:ea typeface="Calibri" panose="020F0502020204030204" pitchFamily="34" charset="0"/>
                          <a:cs typeface="Times New Roman" panose="02020603050405020304" pitchFamily="18" charset="0"/>
                        </a:rPr>
                        <a:t>7,551 </a:t>
                      </a:r>
                      <a:r>
                        <a:rPr lang="en-US" sz="2000" b="1" dirty="0" err="1">
                          <a:effectLst/>
                          <a:latin typeface="+mn-lt"/>
                          <a:ea typeface="Calibri" panose="020F0502020204030204" pitchFamily="34" charset="0"/>
                          <a:cs typeface="Times New Roman" panose="02020603050405020304" pitchFamily="18" charset="0"/>
                        </a:rPr>
                        <a:t>Ebooks</a:t>
                      </a:r>
                      <a:endParaRPr lang="en-US" sz="2000" b="1"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600"/>
                        </a:spcBef>
                        <a:spcAft>
                          <a:spcPts val="600"/>
                        </a:spcAft>
                      </a:pPr>
                      <a:r>
                        <a:rPr lang="en-US" sz="2000" b="1" dirty="0">
                          <a:effectLst/>
                          <a:latin typeface="+mn-lt"/>
                        </a:rPr>
                        <a:t>Access</a:t>
                      </a:r>
                      <a:r>
                        <a:rPr lang="en-US" sz="2000" dirty="0">
                          <a:effectLst/>
                          <a:latin typeface="+mn-lt"/>
                        </a:rPr>
                        <a:t> </a:t>
                      </a:r>
                      <a:r>
                        <a:rPr lang="en-US" sz="2000" b="1" dirty="0">
                          <a:effectLst/>
                          <a:latin typeface="+mn-lt"/>
                        </a:rPr>
                        <a:t>Collection Size:</a:t>
                      </a:r>
                      <a:r>
                        <a:rPr lang="en-US" sz="2000" dirty="0">
                          <a:effectLst/>
                          <a:latin typeface="+mn-lt"/>
                        </a:rPr>
                        <a:t> </a:t>
                      </a:r>
                      <a:br>
                        <a:rPr lang="en-US" sz="2000" dirty="0">
                          <a:effectLst/>
                          <a:latin typeface="+mn-lt"/>
                        </a:rPr>
                      </a:br>
                      <a:r>
                        <a:rPr lang="en-US" sz="2000" b="1" dirty="0">
                          <a:effectLst/>
                          <a:latin typeface="+mn-lt"/>
                        </a:rPr>
                        <a:t>~5,000 </a:t>
                      </a:r>
                      <a:r>
                        <a:rPr lang="en-US" sz="2000" b="1" dirty="0" err="1">
                          <a:effectLst/>
                          <a:latin typeface="+mn-lt"/>
                        </a:rPr>
                        <a:t>Ebooks</a:t>
                      </a:r>
                      <a:endParaRPr lang="en-US" sz="2000" b="1" dirty="0">
                        <a:effectLst/>
                        <a:latin typeface="+mn-lt"/>
                      </a:endParaRPr>
                    </a:p>
                  </a:txBody>
                  <a:tcPr marL="51435" marR="51435" marT="0" marB="0"/>
                </a:tc>
                <a:tc>
                  <a:txBody>
                    <a:bodyPr/>
                    <a:lstStyle/>
                    <a:p>
                      <a:pPr marL="0" marR="0">
                        <a:lnSpc>
                          <a:spcPct val="107000"/>
                        </a:lnSpc>
                        <a:spcBef>
                          <a:spcPts val="600"/>
                        </a:spcBef>
                        <a:spcAft>
                          <a:spcPts val="600"/>
                        </a:spcAft>
                      </a:pPr>
                      <a:endParaRPr lang="en-US" sz="2000" dirty="0">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531084357"/>
                  </a:ext>
                </a:extLst>
              </a:tr>
            </a:tbl>
          </a:graphicData>
        </a:graphic>
      </p:graphicFrame>
    </p:spTree>
    <p:extLst>
      <p:ext uri="{BB962C8B-B14F-4D97-AF65-F5344CB8AC3E}">
        <p14:creationId xmlns:p14="http://schemas.microsoft.com/office/powerpoint/2010/main" val="3312554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180D62-9C13-00F7-AF87-6C03DB40BCFC}"/>
              </a:ext>
            </a:extLst>
          </p:cNvPr>
          <p:cNvSpPr>
            <a:spLocks noGrp="1"/>
          </p:cNvSpPr>
          <p:nvPr>
            <p:ph idx="1"/>
          </p:nvPr>
        </p:nvSpPr>
        <p:spPr>
          <a:xfrm>
            <a:off x="765810" y="800100"/>
            <a:ext cx="10514210" cy="4923651"/>
          </a:xfrm>
        </p:spPr>
        <p:txBody>
          <a:bodyPr/>
          <a:lstStyle/>
          <a:p>
            <a:r>
              <a:rPr lang="en-US" sz="2400" b="1" dirty="0"/>
              <a:t>Western Regional Storage Trust (WEST)</a:t>
            </a:r>
          </a:p>
          <a:p>
            <a:endParaRPr lang="en-US" dirty="0"/>
          </a:p>
          <a:p>
            <a:pPr marL="257175" indent="-257175">
              <a:buFont typeface="Arial" panose="020B0604020202020204" pitchFamily="34" charset="0"/>
              <a:buChar char="•"/>
            </a:pPr>
            <a:r>
              <a:rPr lang="en-US" sz="2400" dirty="0"/>
              <a:t>Hosted by the California Digital Library, University of California</a:t>
            </a:r>
          </a:p>
          <a:p>
            <a:pPr marL="257175" indent="-257175">
              <a:buFont typeface="Arial" panose="020B0604020202020204" pitchFamily="34" charset="0"/>
              <a:buChar char="•"/>
            </a:pPr>
            <a:r>
              <a:rPr lang="en-US" sz="2400" dirty="0"/>
              <a:t>Participating libraries consolidate and validate print journal backfiles at major library storage facilities and at selected campus locations. </a:t>
            </a:r>
          </a:p>
          <a:p>
            <a:pPr marL="257175" indent="-257175">
              <a:buFont typeface="Arial" panose="020B0604020202020204" pitchFamily="34" charset="0"/>
              <a:buChar char="•"/>
            </a:pPr>
            <a:r>
              <a:rPr lang="en-US" sz="2400" dirty="0"/>
              <a:t>Shared print archives ensure access to the scholarly print record and allow members institutions to optimize campus library space.</a:t>
            </a:r>
          </a:p>
          <a:p>
            <a:pPr marL="257175" indent="-257175">
              <a:buFont typeface="Arial" panose="020B0604020202020204" pitchFamily="34" charset="0"/>
              <a:buChar char="•"/>
            </a:pPr>
            <a:r>
              <a:rPr lang="en-US" sz="2400" dirty="0"/>
              <a:t>CARLI’s website has more information including an informational webinar. </a:t>
            </a:r>
          </a:p>
          <a:p>
            <a:pPr marL="257175" indent="-257175">
              <a:buFont typeface="Arial" panose="020B0604020202020204" pitchFamily="34" charset="0"/>
              <a:buChar char="•"/>
            </a:pPr>
            <a:r>
              <a:rPr lang="en-US" sz="2400" dirty="0"/>
              <a:t>WEST Serials Shared Storage will be available for members to select in the </a:t>
            </a:r>
            <a:br>
              <a:rPr lang="en-US" sz="2400" dirty="0"/>
            </a:br>
            <a:r>
              <a:rPr lang="en-US" sz="2400" dirty="0"/>
              <a:t>FY25 Selection System.</a:t>
            </a:r>
          </a:p>
        </p:txBody>
      </p:sp>
      <p:sp>
        <p:nvSpPr>
          <p:cNvPr id="3" name="Title 2">
            <a:extLst>
              <a:ext uri="{FF2B5EF4-FFF2-40B4-BE49-F238E27FC236}">
                <a16:creationId xmlns:a16="http://schemas.microsoft.com/office/drawing/2014/main" id="{18173D47-7CCE-D00C-EC5F-5776126BBC40}"/>
              </a:ext>
            </a:extLst>
          </p:cNvPr>
          <p:cNvSpPr>
            <a:spLocks noGrp="1"/>
          </p:cNvSpPr>
          <p:nvPr>
            <p:ph type="title"/>
          </p:nvPr>
        </p:nvSpPr>
        <p:spPr/>
        <p:txBody>
          <a:bodyPr>
            <a:normAutofit/>
          </a:bodyPr>
          <a:lstStyle/>
          <a:p>
            <a:r>
              <a:rPr lang="en-US" sz="1500" dirty="0"/>
              <a:t>Western Regional Storage Trust (WEST):  </a:t>
            </a:r>
            <a:r>
              <a:rPr lang="en-US" sz="1500" dirty="0" err="1"/>
              <a:t>sHared</a:t>
            </a:r>
            <a:r>
              <a:rPr lang="en-US" sz="1500" dirty="0"/>
              <a:t> Serials Storage</a:t>
            </a:r>
          </a:p>
        </p:txBody>
      </p:sp>
      <p:sp>
        <p:nvSpPr>
          <p:cNvPr id="4" name="TextBox 3">
            <a:extLst>
              <a:ext uri="{FF2B5EF4-FFF2-40B4-BE49-F238E27FC236}">
                <a16:creationId xmlns:a16="http://schemas.microsoft.com/office/drawing/2014/main" id="{83DE1D01-48F1-9C9F-5B4D-EA46083AD73B}"/>
              </a:ext>
            </a:extLst>
          </p:cNvPr>
          <p:cNvSpPr txBox="1"/>
          <p:nvPr/>
        </p:nvSpPr>
        <p:spPr>
          <a:xfrm>
            <a:off x="765810" y="5688960"/>
            <a:ext cx="10838361" cy="400110"/>
          </a:xfrm>
          <a:prstGeom prst="rect">
            <a:avLst/>
          </a:prstGeom>
          <a:noFill/>
        </p:spPr>
        <p:txBody>
          <a:bodyPr wrap="square" rtlCol="0">
            <a:spAutoFit/>
          </a:bodyPr>
          <a:lstStyle/>
          <a:p>
            <a:r>
              <a:rPr lang="en-US" sz="2000" dirty="0">
                <a:hlinkClick r:id="rId2"/>
              </a:rPr>
              <a:t>https://www.carli.illinois.edu/products-services/collections-management/shared-serials-storage</a:t>
            </a:r>
            <a:r>
              <a:rPr lang="en-US" sz="2000" dirty="0"/>
              <a:t> </a:t>
            </a:r>
          </a:p>
        </p:txBody>
      </p:sp>
    </p:spTree>
    <p:extLst>
      <p:ext uri="{BB962C8B-B14F-4D97-AF65-F5344CB8AC3E}">
        <p14:creationId xmlns:p14="http://schemas.microsoft.com/office/powerpoint/2010/main" val="2254265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ABFC9B-2775-D304-0C19-833266EF3410}"/>
              </a:ext>
            </a:extLst>
          </p:cNvPr>
          <p:cNvSpPr>
            <a:spLocks noGrp="1"/>
          </p:cNvSpPr>
          <p:nvPr>
            <p:ph sz="quarter" idx="10"/>
          </p:nvPr>
        </p:nvSpPr>
        <p:spPr>
          <a:xfrm>
            <a:off x="6580719" y="1097280"/>
            <a:ext cx="5289549" cy="4606290"/>
          </a:xfrm>
        </p:spPr>
        <p:txBody>
          <a:bodyPr wrap="square" anchor="t">
            <a:normAutofit/>
          </a:bodyPr>
          <a:lstStyle/>
          <a:p>
            <a:r>
              <a:rPr lang="en-US" sz="2800" b="1">
                <a:latin typeface="Times New Roman" panose="02020603050405020304" pitchFamily="18" charset="0"/>
                <a:cs typeface="Times New Roman" panose="02020603050405020304" pitchFamily="18" charset="0"/>
              </a:rPr>
              <a:t>I-Share Update </a:t>
            </a:r>
          </a:p>
          <a:p>
            <a:endParaRPr lang="en-US" sz="2400" b="1">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t>Cataloging Maintenance Center</a:t>
            </a:r>
          </a:p>
          <a:p>
            <a:pPr marL="342900" indent="-342900">
              <a:buFont typeface="Arial" panose="020B0604020202020204" pitchFamily="34" charset="0"/>
              <a:buChar char="•"/>
            </a:pPr>
            <a:r>
              <a:rPr lang="en-US"/>
              <a:t>FY2023 “By The Numbers”</a:t>
            </a:r>
          </a:p>
          <a:p>
            <a:pPr marL="342900" indent="-342900">
              <a:buFont typeface="Arial" panose="020B0604020202020204" pitchFamily="34" charset="0"/>
              <a:buChar char="•"/>
            </a:pPr>
            <a:r>
              <a:rPr lang="en-US"/>
              <a:t>New I-Share Libraries</a:t>
            </a:r>
          </a:p>
          <a:p>
            <a:pPr marL="342900" indent="-342900">
              <a:buFont typeface="Arial" panose="020B0604020202020204" pitchFamily="34" charset="0"/>
              <a:buChar char="•"/>
            </a:pPr>
            <a:r>
              <a:rPr lang="en-US"/>
              <a:t>Named Users Update</a:t>
            </a:r>
          </a:p>
          <a:p>
            <a:endParaRPr lang="en-US"/>
          </a:p>
          <a:p>
            <a:endParaRPr lang="en-US"/>
          </a:p>
          <a:p>
            <a:endParaRPr lang="en-US"/>
          </a:p>
        </p:txBody>
      </p:sp>
      <p:pic>
        <p:nvPicPr>
          <p:cNvPr id="5" name="Content Placeholder 4">
            <a:extLst>
              <a:ext uri="{FF2B5EF4-FFF2-40B4-BE49-F238E27FC236}">
                <a16:creationId xmlns:a16="http://schemas.microsoft.com/office/drawing/2014/main" id="{BD5FE034-2CD3-271C-2653-C90C87355A00}"/>
              </a:ext>
            </a:extLst>
          </p:cNvPr>
          <p:cNvPicPr>
            <a:picLocks noGrp="1" noChangeAspect="1"/>
          </p:cNvPicPr>
          <p:nvPr>
            <p:ph type="pic" sz="quarter" idx="12"/>
          </p:nvPr>
        </p:nvPicPr>
        <p:blipFill>
          <a:blip r:embed="rId3"/>
          <a:stretch/>
        </p:blipFill>
        <p:spPr>
          <a:xfrm>
            <a:off x="914401" y="2098854"/>
            <a:ext cx="4400549" cy="1741224"/>
          </a:xfrm>
          <a:prstGeom prst="rect">
            <a:avLst/>
          </a:prstGeom>
          <a:noFill/>
        </p:spPr>
      </p:pic>
    </p:spTree>
    <p:extLst>
      <p:ext uri="{BB962C8B-B14F-4D97-AF65-F5344CB8AC3E}">
        <p14:creationId xmlns:p14="http://schemas.microsoft.com/office/powerpoint/2010/main" val="17541805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89976B-5FA1-9FB1-E266-45F1A2311D0F}"/>
              </a:ext>
            </a:extLst>
          </p:cNvPr>
          <p:cNvSpPr>
            <a:spLocks noGrp="1"/>
          </p:cNvSpPr>
          <p:nvPr>
            <p:ph idx="1"/>
          </p:nvPr>
        </p:nvSpPr>
        <p:spPr>
          <a:xfrm>
            <a:off x="982980" y="894945"/>
            <a:ext cx="7623810" cy="4351426"/>
          </a:xfrm>
        </p:spPr>
        <p:txBody>
          <a:bodyPr/>
          <a:lstStyle/>
          <a:p>
            <a:pPr marL="257175" indent="-257175">
              <a:buFont typeface="Arial" panose="020B0604020202020204" pitchFamily="34" charset="0"/>
              <a:buChar char="•"/>
            </a:pPr>
            <a:r>
              <a:rPr lang="en-US" sz="2400"/>
              <a:t>Specialty cataloging services available at no cost </a:t>
            </a:r>
            <a:br>
              <a:rPr lang="en-US" sz="2400"/>
            </a:br>
            <a:r>
              <a:rPr lang="en-US" sz="2400"/>
              <a:t>(paid for by grant from the SOS/ISL)</a:t>
            </a:r>
          </a:p>
          <a:p>
            <a:pPr marL="257175" indent="-257175">
              <a:buFont typeface="Arial" panose="020B0604020202020204" pitchFamily="34" charset="0"/>
              <a:buChar char="•"/>
            </a:pPr>
            <a:r>
              <a:rPr lang="en-US" sz="2400"/>
              <a:t>CMC Zoom information session on November 30 </a:t>
            </a:r>
            <a:br>
              <a:rPr lang="en-US" sz="2400"/>
            </a:br>
            <a:r>
              <a:rPr lang="en-US" sz="2400"/>
              <a:t>for I-Share members; register </a:t>
            </a:r>
            <a:r>
              <a:rPr lang="en-US" sz="2400">
                <a:highlight>
                  <a:srgbClr val="FFFFFF"/>
                </a:highlight>
              </a:rPr>
              <a:t>here: </a:t>
            </a:r>
            <a:r>
              <a:rPr lang="en-US" sz="2400">
                <a:highlight>
                  <a:srgbClr val="FFFFFF"/>
                </a:highlight>
                <a:hlinkClick r:id="rId2"/>
              </a:rPr>
              <a:t>https://www.carli.illinois.edu/special-cataloging-services-cataloging-maintenance-center</a:t>
            </a:r>
            <a:endParaRPr lang="en-US" sz="2400">
              <a:highlight>
                <a:srgbClr val="FFFFFF"/>
              </a:highlight>
            </a:endParaRPr>
          </a:p>
          <a:p>
            <a:pPr marL="257175" indent="-257175">
              <a:buFont typeface="Arial" panose="020B0604020202020204" pitchFamily="34" charset="0"/>
              <a:buChar char="•"/>
            </a:pPr>
            <a:r>
              <a:rPr lang="en-US" sz="2400">
                <a:highlight>
                  <a:srgbClr val="FFFFFF"/>
                </a:highlight>
              </a:rPr>
              <a:t>Complete the nonbinding interest </a:t>
            </a:r>
            <a:r>
              <a:rPr lang="en-US" sz="2400"/>
              <a:t>indicator by </a:t>
            </a:r>
            <a:br>
              <a:rPr lang="en-US" sz="2400"/>
            </a:br>
            <a:r>
              <a:rPr lang="en-US" sz="2400"/>
              <a:t>November 29: </a:t>
            </a:r>
            <a:r>
              <a:rPr lang="en-US" sz="2400">
                <a:hlinkClick r:id="rId3"/>
              </a:rPr>
              <a:t>https://www.surveymonkey.com/r/CARLI_CMC</a:t>
            </a:r>
            <a:r>
              <a:rPr lang="en-US" sz="2400"/>
              <a:t> </a:t>
            </a:r>
          </a:p>
          <a:p>
            <a:endParaRPr lang="en-US" sz="2400"/>
          </a:p>
        </p:txBody>
      </p:sp>
      <p:sp>
        <p:nvSpPr>
          <p:cNvPr id="3" name="Title 2">
            <a:extLst>
              <a:ext uri="{FF2B5EF4-FFF2-40B4-BE49-F238E27FC236}">
                <a16:creationId xmlns:a16="http://schemas.microsoft.com/office/drawing/2014/main" id="{6A8306C2-C03B-6F1F-2B81-AD6F10B7FD14}"/>
              </a:ext>
            </a:extLst>
          </p:cNvPr>
          <p:cNvSpPr>
            <a:spLocks noGrp="1"/>
          </p:cNvSpPr>
          <p:nvPr>
            <p:ph type="title"/>
          </p:nvPr>
        </p:nvSpPr>
        <p:spPr/>
        <p:txBody>
          <a:bodyPr>
            <a:normAutofit/>
          </a:bodyPr>
          <a:lstStyle/>
          <a:p>
            <a:r>
              <a:rPr lang="en-US" sz="1500"/>
              <a:t>Cataloging maintenance center</a:t>
            </a:r>
          </a:p>
        </p:txBody>
      </p:sp>
      <p:pic>
        <p:nvPicPr>
          <p:cNvPr id="1026" name="Picture 2" descr="Cataloging Maintenance Center Statewide Cataloging Support; services provided July 2022 through June 2023: 23,671 Bib records created or edited, 57 kits, 24 world languages, 21,153 Books and e-books, 310 enhanced records, 981 Original Records, 1,037 Merged Records, 1,940 Other Special Collection Items (videos, musical recordings, serial items, atlases, computer files, microform, realia, mixed media, spoken word recordings, archival collections)">
            <a:extLst>
              <a:ext uri="{FF2B5EF4-FFF2-40B4-BE49-F238E27FC236}">
                <a16:creationId xmlns:a16="http://schemas.microsoft.com/office/drawing/2014/main" id="{44180C90-DBEB-DDEF-8D40-830522A78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6251" y="405626"/>
            <a:ext cx="2242942" cy="57607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4761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DDBB23-3AC7-5148-8F54-569BF62E0F2B}"/>
              </a:ext>
            </a:extLst>
          </p:cNvPr>
          <p:cNvSpPr>
            <a:spLocks noGrp="1"/>
          </p:cNvSpPr>
          <p:nvPr>
            <p:ph idx="1"/>
          </p:nvPr>
        </p:nvSpPr>
        <p:spPr>
          <a:xfrm>
            <a:off x="729574" y="894946"/>
            <a:ext cx="9677169" cy="4971728"/>
          </a:xfrm>
        </p:spPr>
        <p:txBody>
          <a:bodyPr/>
          <a:lstStyle/>
          <a:p>
            <a:pPr marL="192405" indent="-192405">
              <a:buFont typeface="Arial" panose="020B0604020202020204" pitchFamily="34" charset="0"/>
              <a:buChar char="•"/>
            </a:pPr>
            <a:r>
              <a:rPr lang="en-US" sz="2400">
                <a:ea typeface="ＭＳ Ｐゴシック"/>
              </a:rPr>
              <a:t>CARLI staff resolved 1,650 support inquiries from our I-Share libraries </a:t>
            </a:r>
            <a:r>
              <a:rPr lang="en-US" sz="2400" dirty="0">
                <a:ea typeface="ＭＳ Ｐゴシック"/>
              </a:rPr>
              <a:t>about Alma and Primo VE between July 1, 2022-June 30, 2023.</a:t>
            </a:r>
            <a:endParaRPr lang="en-US" sz="2400" dirty="0"/>
          </a:p>
          <a:p>
            <a:pPr marL="192881" indent="-192881">
              <a:buFont typeface="Arial" panose="020B0604020202020204" pitchFamily="34" charset="0"/>
              <a:buChar char="•"/>
            </a:pPr>
            <a:r>
              <a:rPr lang="en-US" sz="2400" dirty="0">
                <a:ea typeface="ＭＳ Ｐゴシック"/>
              </a:rPr>
              <a:t>CARLI staff opened over 75 Cases with Ex Libris to address Alma and Primo VE related issues for I-Share member libraries.</a:t>
            </a:r>
            <a:endParaRPr lang="en-US" sz="2400" dirty="0"/>
          </a:p>
          <a:p>
            <a:pPr marL="192881" indent="-192881">
              <a:buFont typeface="Arial" panose="020B0604020202020204" pitchFamily="34" charset="0"/>
              <a:buChar char="•"/>
            </a:pPr>
            <a:r>
              <a:rPr lang="en-US" sz="2400" dirty="0">
                <a:ea typeface="ＭＳ Ｐゴシック"/>
              </a:rPr>
              <a:t>CARLI staff presented nearly 30 topical webinars between </a:t>
            </a:r>
            <a:br>
              <a:rPr lang="en-US" sz="2400" dirty="0">
                <a:ea typeface="ＭＳ Ｐゴシック"/>
              </a:rPr>
            </a:br>
            <a:r>
              <a:rPr lang="en-US" sz="2400" dirty="0">
                <a:ea typeface="ＭＳ Ｐゴシック"/>
              </a:rPr>
              <a:t>July 1, 2022-June 30, 2023, on Alma and Primo VE including: </a:t>
            </a:r>
          </a:p>
          <a:p>
            <a:pPr marL="935831" lvl="1" indent="-192881">
              <a:buFont typeface="Arial" panose="020B0604020202020204" pitchFamily="34" charset="0"/>
              <a:buChar char="•"/>
            </a:pPr>
            <a:r>
              <a:rPr lang="en-US" sz="2100" dirty="0"/>
              <a:t>Open Office Hours</a:t>
            </a:r>
          </a:p>
          <a:p>
            <a:pPr marL="935831" lvl="1" indent="-192881">
              <a:buFont typeface="Arial" panose="020B0604020202020204" pitchFamily="34" charset="0"/>
              <a:buChar char="•"/>
            </a:pPr>
            <a:r>
              <a:rPr lang="en-US" sz="2100" dirty="0"/>
              <a:t>Tech Services Q&amp;A</a:t>
            </a:r>
          </a:p>
          <a:p>
            <a:pPr marL="935831" lvl="1" indent="-192881">
              <a:buFont typeface="Arial" panose="020B0604020202020204" pitchFamily="34" charset="0"/>
              <a:buChar char="•"/>
            </a:pPr>
            <a:r>
              <a:rPr lang="en-US" sz="2100" dirty="0"/>
              <a:t>Let’s Talk about Fulfillment (LTAF)</a:t>
            </a:r>
          </a:p>
          <a:p>
            <a:pPr marL="192881" indent="-192881">
              <a:buFont typeface="Arial" panose="020B0604020202020204" pitchFamily="34" charset="0"/>
              <a:buChar char="•"/>
            </a:pPr>
            <a:r>
              <a:rPr lang="en-US" sz="2400" dirty="0">
                <a:ea typeface="ＭＳ Ｐゴシック"/>
              </a:rPr>
              <a:t>CARLI provided over 250 paid registrations to ELUNA Learns 2023 sessions for members.</a:t>
            </a:r>
          </a:p>
          <a:p>
            <a:endParaRPr lang="en-US" sz="2000" dirty="0"/>
          </a:p>
        </p:txBody>
      </p:sp>
      <p:sp>
        <p:nvSpPr>
          <p:cNvPr id="3" name="Title 2">
            <a:extLst>
              <a:ext uri="{FF2B5EF4-FFF2-40B4-BE49-F238E27FC236}">
                <a16:creationId xmlns:a16="http://schemas.microsoft.com/office/drawing/2014/main" id="{73B30BB2-2F49-5D4A-A2F0-F6EBB5CDA261}"/>
              </a:ext>
            </a:extLst>
          </p:cNvPr>
          <p:cNvSpPr>
            <a:spLocks noGrp="1"/>
          </p:cNvSpPr>
          <p:nvPr>
            <p:ph type="title"/>
          </p:nvPr>
        </p:nvSpPr>
        <p:spPr/>
        <p:txBody>
          <a:bodyPr>
            <a:normAutofit/>
          </a:bodyPr>
          <a:lstStyle/>
          <a:p>
            <a:r>
              <a:rPr lang="en-US" sz="1500"/>
              <a:t>I-Share FY2023: By the numbers</a:t>
            </a:r>
          </a:p>
        </p:txBody>
      </p:sp>
      <p:pic>
        <p:nvPicPr>
          <p:cNvPr id="5" name="Picture 4">
            <a:extLst>
              <a:ext uri="{FF2B5EF4-FFF2-40B4-BE49-F238E27FC236}">
                <a16:creationId xmlns:a16="http://schemas.microsoft.com/office/drawing/2014/main" id="{679A0607-F0CB-143B-610F-3E2AC37C525D}"/>
              </a:ext>
            </a:extLst>
          </p:cNvPr>
          <p:cNvPicPr>
            <a:picLocks noChangeAspect="1"/>
          </p:cNvPicPr>
          <p:nvPr/>
        </p:nvPicPr>
        <p:blipFill>
          <a:blip r:embed="rId3"/>
          <a:stretch>
            <a:fillRect/>
          </a:stretch>
        </p:blipFill>
        <p:spPr>
          <a:xfrm>
            <a:off x="9066882" y="5156329"/>
            <a:ext cx="2773127" cy="1097280"/>
          </a:xfrm>
          <a:prstGeom prst="rect">
            <a:avLst/>
          </a:prstGeom>
        </p:spPr>
      </p:pic>
    </p:spTree>
    <p:extLst>
      <p:ext uri="{BB962C8B-B14F-4D97-AF65-F5344CB8AC3E}">
        <p14:creationId xmlns:p14="http://schemas.microsoft.com/office/powerpoint/2010/main" val="1970049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1252CB-A768-6FD4-7449-DF1138DE6234}"/>
              </a:ext>
            </a:extLst>
          </p:cNvPr>
          <p:cNvSpPr>
            <a:spLocks noGrp="1"/>
          </p:cNvSpPr>
          <p:nvPr>
            <p:ph idx="1"/>
          </p:nvPr>
        </p:nvSpPr>
        <p:spPr>
          <a:xfrm>
            <a:off x="772778" y="1397001"/>
            <a:ext cx="10588642" cy="3763818"/>
          </a:xfrm>
        </p:spPr>
        <p:txBody>
          <a:bodyPr/>
          <a:lstStyle/>
          <a:p>
            <a:pPr marL="257175" indent="-257175">
              <a:buFont typeface="Arial"/>
              <a:buChar char="•"/>
            </a:pPr>
            <a:r>
              <a:rPr lang="en-US" sz="2400" dirty="0">
                <a:ea typeface="ＭＳ Ｐゴシック"/>
              </a:rPr>
              <a:t>Reducing the number of Named Users is last "housekeeping" with Ex Libris </a:t>
            </a:r>
            <a:br>
              <a:rPr lang="en-US" sz="2400" dirty="0">
                <a:ea typeface="ＭＳ Ｐゴシック"/>
              </a:rPr>
            </a:br>
            <a:r>
              <a:rPr lang="en-US" sz="2400" dirty="0">
                <a:ea typeface="ＭＳ Ｐゴシック"/>
              </a:rPr>
              <a:t>to align practices with our contract</a:t>
            </a:r>
          </a:p>
          <a:p>
            <a:pPr marL="257175" indent="-257175">
              <a:buFont typeface="Arial"/>
              <a:buChar char="•"/>
            </a:pPr>
            <a:r>
              <a:rPr lang="en-US" sz="2400" dirty="0">
                <a:ea typeface="ＭＳ Ｐゴシック"/>
              </a:rPr>
              <a:t>CARLI has held 3 informational sessions in October and November </a:t>
            </a:r>
          </a:p>
          <a:p>
            <a:pPr marL="257175" indent="-257175">
              <a:buFont typeface="Arial"/>
              <a:buChar char="•"/>
            </a:pPr>
            <a:r>
              <a:rPr lang="en-US" sz="2400" dirty="0">
                <a:ea typeface="ＭＳ Ｐゴシック"/>
              </a:rPr>
              <a:t>"Certification" of the number of Named Users your institution requires is </a:t>
            </a:r>
            <a:br>
              <a:rPr lang="en-US" sz="2400" dirty="0">
                <a:ea typeface="ＭＳ Ｐゴシック"/>
              </a:rPr>
            </a:br>
            <a:r>
              <a:rPr lang="en-US" sz="2400" dirty="0">
                <a:ea typeface="ＭＳ Ｐゴシック"/>
              </a:rPr>
              <a:t>due by December 8.</a:t>
            </a:r>
          </a:p>
          <a:p>
            <a:pPr marL="1000125" lvl="1" indent="-257175">
              <a:buFont typeface="Arial"/>
              <a:buChar char="•"/>
            </a:pPr>
            <a:r>
              <a:rPr lang="en-US" sz="2100" dirty="0">
                <a:ea typeface="ＭＳ Ｐゴシック"/>
              </a:rPr>
              <a:t>The online certification form has been shared with I-Share Directors and I-Share Liaisons.</a:t>
            </a:r>
            <a:endParaRPr lang="en-US" sz="2100" dirty="0">
              <a:cs typeface="Times New Roman"/>
            </a:endParaRPr>
          </a:p>
        </p:txBody>
      </p:sp>
      <p:sp>
        <p:nvSpPr>
          <p:cNvPr id="3" name="Title 2">
            <a:extLst>
              <a:ext uri="{FF2B5EF4-FFF2-40B4-BE49-F238E27FC236}">
                <a16:creationId xmlns:a16="http://schemas.microsoft.com/office/drawing/2014/main" id="{03DBC89E-10F2-B489-7AD0-384BCD8F0D50}"/>
              </a:ext>
            </a:extLst>
          </p:cNvPr>
          <p:cNvSpPr>
            <a:spLocks noGrp="1"/>
          </p:cNvSpPr>
          <p:nvPr>
            <p:ph type="title"/>
          </p:nvPr>
        </p:nvSpPr>
        <p:spPr/>
        <p:txBody>
          <a:bodyPr>
            <a:normAutofit/>
          </a:bodyPr>
          <a:lstStyle/>
          <a:p>
            <a:r>
              <a:rPr lang="en-US" sz="1500">
                <a:ea typeface="ＭＳ Ｐゴシック"/>
              </a:rPr>
              <a:t>I-Share: Named Users Update</a:t>
            </a:r>
            <a:endParaRPr lang="en-US" sz="1500"/>
          </a:p>
        </p:txBody>
      </p:sp>
      <p:pic>
        <p:nvPicPr>
          <p:cNvPr id="4" name="Picture 3">
            <a:extLst>
              <a:ext uri="{FF2B5EF4-FFF2-40B4-BE49-F238E27FC236}">
                <a16:creationId xmlns:a16="http://schemas.microsoft.com/office/drawing/2014/main" id="{0FCA8F64-6C1B-D498-788F-0750C81315B8}"/>
              </a:ext>
            </a:extLst>
          </p:cNvPr>
          <p:cNvPicPr>
            <a:picLocks noChangeAspect="1"/>
          </p:cNvPicPr>
          <p:nvPr/>
        </p:nvPicPr>
        <p:blipFill>
          <a:blip r:embed="rId2"/>
          <a:stretch>
            <a:fillRect/>
          </a:stretch>
        </p:blipFill>
        <p:spPr>
          <a:xfrm>
            <a:off x="9066882" y="5156329"/>
            <a:ext cx="2773127" cy="1097280"/>
          </a:xfrm>
          <a:prstGeom prst="rect">
            <a:avLst/>
          </a:prstGeom>
        </p:spPr>
      </p:pic>
    </p:spTree>
    <p:extLst>
      <p:ext uri="{BB962C8B-B14F-4D97-AF65-F5344CB8AC3E}">
        <p14:creationId xmlns:p14="http://schemas.microsoft.com/office/powerpoint/2010/main" val="229639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CC421C-E423-E44A-8C1A-BD1A8A4241F2}"/>
              </a:ext>
            </a:extLst>
          </p:cNvPr>
          <p:cNvSpPr>
            <a:spLocks noGrp="1"/>
          </p:cNvSpPr>
          <p:nvPr>
            <p:ph idx="1"/>
          </p:nvPr>
        </p:nvSpPr>
        <p:spPr>
          <a:xfrm>
            <a:off x="2860473" y="1224074"/>
            <a:ext cx="6430522" cy="3876564"/>
          </a:xfrm>
        </p:spPr>
        <p:txBody>
          <a:bodyPr>
            <a:normAutofit/>
          </a:bodyPr>
          <a:lstStyle/>
          <a:p>
            <a:pPr marL="342900" lvl="1" indent="0">
              <a:buNone/>
            </a:pPr>
            <a:r>
              <a:rPr lang="en-US"/>
              <a:t>	</a:t>
            </a:r>
            <a:endParaRPr lang="en-US">
              <a:cs typeface="Times New Roman"/>
            </a:endParaRPr>
          </a:p>
        </p:txBody>
      </p:sp>
      <p:sp>
        <p:nvSpPr>
          <p:cNvPr id="3" name="Title 2">
            <a:extLst>
              <a:ext uri="{FF2B5EF4-FFF2-40B4-BE49-F238E27FC236}">
                <a16:creationId xmlns:a16="http://schemas.microsoft.com/office/drawing/2014/main" id="{08F4B42E-19C1-4545-8169-2A3D67199B8D}"/>
              </a:ext>
            </a:extLst>
          </p:cNvPr>
          <p:cNvSpPr>
            <a:spLocks noGrp="1"/>
          </p:cNvSpPr>
          <p:nvPr>
            <p:ph type="title"/>
          </p:nvPr>
        </p:nvSpPr>
        <p:spPr>
          <a:xfrm>
            <a:off x="2772754" y="857252"/>
            <a:ext cx="5735509" cy="339073"/>
          </a:xfrm>
        </p:spPr>
        <p:txBody>
          <a:bodyPr>
            <a:normAutofit/>
          </a:bodyPr>
          <a:lstStyle/>
          <a:p>
            <a:r>
              <a:rPr lang="en-US" sz="1500">
                <a:ea typeface="ＭＳ Ｐゴシック"/>
              </a:rPr>
              <a:t>I-Share 2023: New Libraries</a:t>
            </a:r>
          </a:p>
        </p:txBody>
      </p:sp>
      <p:sp>
        <p:nvSpPr>
          <p:cNvPr id="6" name="Content Placeholder 1">
            <a:extLst>
              <a:ext uri="{FF2B5EF4-FFF2-40B4-BE49-F238E27FC236}">
                <a16:creationId xmlns:a16="http://schemas.microsoft.com/office/drawing/2014/main" id="{CD319765-83D5-9B28-4B2F-F9CA9EEDDD00}"/>
              </a:ext>
            </a:extLst>
          </p:cNvPr>
          <p:cNvSpPr txBox="1">
            <a:spLocks/>
          </p:cNvSpPr>
          <p:nvPr/>
        </p:nvSpPr>
        <p:spPr bwMode="auto">
          <a:xfrm>
            <a:off x="1131569" y="989209"/>
            <a:ext cx="9589771" cy="485543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lgn="l" defTabSz="457200" rtl="0" eaLnBrk="1" fontAlgn="base" hangingPunct="1">
              <a:spcBef>
                <a:spcPct val="20000"/>
              </a:spcBef>
              <a:spcAft>
                <a:spcPct val="0"/>
              </a:spcAft>
              <a:defRPr sz="25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9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a:buFont typeface="Arial"/>
              <a:buChar char="•"/>
            </a:pPr>
            <a:r>
              <a:rPr lang="en-US" sz="2400" dirty="0">
                <a:ea typeface="ＭＳ Ｐゴシック"/>
              </a:rPr>
              <a:t>January – July 2023: completed the addition of 3 new I-Share libraries: </a:t>
            </a:r>
          </a:p>
          <a:p>
            <a:pPr marL="1000125" lvl="1" indent="-257175">
              <a:buFont typeface="Arial"/>
              <a:buChar char="•"/>
            </a:pPr>
            <a:r>
              <a:rPr lang="en-US" sz="2100" dirty="0">
                <a:ea typeface="ＭＳ Ｐゴシック"/>
              </a:rPr>
              <a:t>St. John's College of Nursing</a:t>
            </a:r>
          </a:p>
          <a:p>
            <a:pPr marL="1000125" lvl="1" indent="-257175">
              <a:buFont typeface="Arial"/>
              <a:buChar char="•"/>
            </a:pPr>
            <a:r>
              <a:rPr lang="en-US" sz="2100" dirty="0">
                <a:ea typeface="ＭＳ Ｐゴシック"/>
              </a:rPr>
              <a:t>Illinois College of Optometry</a:t>
            </a:r>
          </a:p>
          <a:p>
            <a:pPr marL="1000125" lvl="1" indent="-257175">
              <a:buFont typeface="Arial"/>
              <a:buChar char="•"/>
            </a:pPr>
            <a:r>
              <a:rPr lang="en-US" sz="2100" dirty="0">
                <a:ea typeface="ＭＳ Ｐゴシック"/>
              </a:rPr>
              <a:t>University of Illinois Law (formerly John Marshall Law) </a:t>
            </a:r>
            <a:br>
              <a:rPr lang="en-US" sz="2100" dirty="0">
                <a:ea typeface="ＭＳ Ｐゴシック"/>
              </a:rPr>
            </a:br>
            <a:r>
              <a:rPr lang="en-US" sz="2100" dirty="0">
                <a:ea typeface="ＭＳ Ｐゴシック"/>
              </a:rPr>
              <a:t>added to University of Illinois Chicago's Alma instance</a:t>
            </a:r>
            <a:endParaRPr lang="en-US" sz="2100" dirty="0">
              <a:ea typeface="ＭＳ Ｐゴシック"/>
              <a:cs typeface="Times New Roman"/>
            </a:endParaRPr>
          </a:p>
          <a:p>
            <a:pPr marL="257175" indent="-257175">
              <a:buFont typeface="Arial"/>
              <a:buChar char="•"/>
            </a:pPr>
            <a:r>
              <a:rPr lang="en-US" sz="2400" dirty="0">
                <a:ea typeface="ＭＳ Ｐゴシック"/>
                <a:cs typeface="Times New Roman"/>
              </a:rPr>
              <a:t>Work has begun on adding 5 more I-Share libraries, with a local go-live date of late June 2024:</a:t>
            </a:r>
          </a:p>
          <a:p>
            <a:pPr marL="1000125" lvl="1" indent="-257175">
              <a:buFont typeface="Arial"/>
              <a:buChar char="•"/>
            </a:pPr>
            <a:r>
              <a:rPr lang="en-US" sz="2100" dirty="0">
                <a:ea typeface="ＭＳ Ｐゴシック"/>
                <a:cs typeface="Times New Roman"/>
              </a:rPr>
              <a:t>Chicago Theological Seminary</a:t>
            </a:r>
          </a:p>
          <a:p>
            <a:pPr marL="1000125" lvl="1" indent="-257175">
              <a:buFont typeface="Arial"/>
              <a:buChar char="•"/>
            </a:pPr>
            <a:r>
              <a:rPr lang="en-US" sz="2100" dirty="0">
                <a:ea typeface="ＭＳ Ｐゴシック"/>
                <a:cs typeface="Times New Roman"/>
              </a:rPr>
              <a:t>City Colleges of Chicago</a:t>
            </a:r>
          </a:p>
          <a:p>
            <a:pPr marL="1000125" lvl="1" indent="-257175">
              <a:buFont typeface="Arial"/>
              <a:buChar char="•"/>
            </a:pPr>
            <a:r>
              <a:rPr lang="en-US" sz="2100" dirty="0">
                <a:ea typeface="ＭＳ Ｐゴシック"/>
                <a:cs typeface="Times New Roman"/>
              </a:rPr>
              <a:t>College of Lake County</a:t>
            </a:r>
          </a:p>
          <a:p>
            <a:pPr marL="1000125" lvl="1" indent="-257175">
              <a:buFont typeface="Arial"/>
              <a:buChar char="•"/>
            </a:pPr>
            <a:r>
              <a:rPr lang="en-US" sz="2100" dirty="0">
                <a:ea typeface="ＭＳ Ｐゴシック"/>
                <a:cs typeface="Times New Roman"/>
              </a:rPr>
              <a:t>Elgin Community College</a:t>
            </a:r>
            <a:endParaRPr lang="en-US" sz="2100" dirty="0">
              <a:cs typeface="Times New Roman"/>
            </a:endParaRPr>
          </a:p>
          <a:p>
            <a:pPr marL="1000125" lvl="1" indent="-257175">
              <a:buFont typeface="Arial"/>
              <a:buChar char="•"/>
            </a:pPr>
            <a:r>
              <a:rPr lang="en-US" sz="2100" dirty="0">
                <a:ea typeface="ＭＳ Ｐゴシック"/>
                <a:cs typeface="Times New Roman"/>
              </a:rPr>
              <a:t>Prairie State College</a:t>
            </a:r>
          </a:p>
          <a:p>
            <a:pPr marL="814388" lvl="1" indent="-257175">
              <a:buFont typeface="Arial"/>
              <a:buChar char="•"/>
            </a:pPr>
            <a:endParaRPr lang="en-US" sz="2400" dirty="0">
              <a:ea typeface="ＭＳ Ｐゴシック"/>
              <a:cs typeface="Times New Roman"/>
            </a:endParaRPr>
          </a:p>
        </p:txBody>
      </p:sp>
      <p:sp>
        <p:nvSpPr>
          <p:cNvPr id="5" name="Title 2">
            <a:extLst>
              <a:ext uri="{FF2B5EF4-FFF2-40B4-BE49-F238E27FC236}">
                <a16:creationId xmlns:a16="http://schemas.microsoft.com/office/drawing/2014/main" id="{61DD1DE8-58B0-8099-5164-90350BCEFCC0}"/>
              </a:ext>
            </a:extLst>
          </p:cNvPr>
          <p:cNvSpPr txBox="1">
            <a:spLocks/>
          </p:cNvSpPr>
          <p:nvPr/>
        </p:nvSpPr>
        <p:spPr bwMode="auto">
          <a:xfrm>
            <a:off x="307220" y="-94785"/>
            <a:ext cx="10972800" cy="60279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1" fontAlgn="base" hangingPunct="1">
              <a:spcBef>
                <a:spcPct val="0"/>
              </a:spcBef>
              <a:spcAft>
                <a:spcPct val="0"/>
              </a:spcAft>
              <a:defRPr sz="1200" kern="1200" cap="all">
                <a:solidFill>
                  <a:schemeClr val="bg2"/>
                </a:solidFill>
                <a:latin typeface="+mj-lt"/>
                <a:ea typeface="ＭＳ Ｐゴシック" charset="0"/>
                <a:cs typeface="ＭＳ Ｐゴシック" charset="0"/>
              </a:defRPr>
            </a:lvl1pPr>
            <a:lvl2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9pPr>
          </a:lstStyle>
          <a:p>
            <a:r>
              <a:rPr lang="en-US" sz="1500">
                <a:ea typeface="ＭＳ Ｐゴシック"/>
              </a:rPr>
              <a:t>I-Share: New Libraries update</a:t>
            </a:r>
            <a:endParaRPr lang="en-US" sz="1500"/>
          </a:p>
        </p:txBody>
      </p:sp>
      <p:pic>
        <p:nvPicPr>
          <p:cNvPr id="7" name="Picture 6">
            <a:extLst>
              <a:ext uri="{FF2B5EF4-FFF2-40B4-BE49-F238E27FC236}">
                <a16:creationId xmlns:a16="http://schemas.microsoft.com/office/drawing/2014/main" id="{AD13E6BE-5205-77AA-F8C1-9D2C5BFD3066}"/>
              </a:ext>
            </a:extLst>
          </p:cNvPr>
          <p:cNvPicPr>
            <a:picLocks noChangeAspect="1"/>
          </p:cNvPicPr>
          <p:nvPr/>
        </p:nvPicPr>
        <p:blipFill>
          <a:blip r:embed="rId3"/>
          <a:stretch>
            <a:fillRect/>
          </a:stretch>
        </p:blipFill>
        <p:spPr>
          <a:xfrm>
            <a:off x="9066882" y="5156329"/>
            <a:ext cx="2773127" cy="1097280"/>
          </a:xfrm>
          <a:prstGeom prst="rect">
            <a:avLst/>
          </a:prstGeom>
        </p:spPr>
      </p:pic>
    </p:spTree>
    <p:extLst>
      <p:ext uri="{BB962C8B-B14F-4D97-AF65-F5344CB8AC3E}">
        <p14:creationId xmlns:p14="http://schemas.microsoft.com/office/powerpoint/2010/main" val="589845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with medium confidence">
            <a:extLst>
              <a:ext uri="{FF2B5EF4-FFF2-40B4-BE49-F238E27FC236}">
                <a16:creationId xmlns:a16="http://schemas.microsoft.com/office/drawing/2014/main" id="{7934AD15-6796-84B3-6E13-BBB18A869928}"/>
              </a:ext>
            </a:extLst>
          </p:cNvPr>
          <p:cNvPicPr>
            <a:picLocks noChangeAspect="1"/>
          </p:cNvPicPr>
          <p:nvPr/>
        </p:nvPicPr>
        <p:blipFill>
          <a:blip r:embed="rId3"/>
          <a:stretch>
            <a:fillRect/>
          </a:stretch>
        </p:blipFill>
        <p:spPr>
          <a:xfrm>
            <a:off x="5862205" y="2013789"/>
            <a:ext cx="5237012" cy="1828800"/>
          </a:xfrm>
          <a:prstGeom prst="rect">
            <a:avLst/>
          </a:prstGeom>
        </p:spPr>
      </p:pic>
    </p:spTree>
    <p:extLst>
      <p:ext uri="{BB962C8B-B14F-4D97-AF65-F5344CB8AC3E}">
        <p14:creationId xmlns:p14="http://schemas.microsoft.com/office/powerpoint/2010/main" val="1310734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78DC55-DFC2-A686-3779-CB77B4007864}"/>
              </a:ext>
            </a:extLst>
          </p:cNvPr>
          <p:cNvSpPr>
            <a:spLocks noGrp="1"/>
          </p:cNvSpPr>
          <p:nvPr>
            <p:ph type="title"/>
          </p:nvPr>
        </p:nvSpPr>
        <p:spPr/>
        <p:txBody>
          <a:bodyPr>
            <a:normAutofit/>
          </a:bodyPr>
          <a:lstStyle/>
          <a:p>
            <a:r>
              <a:rPr lang="en-US" sz="1500">
                <a:ea typeface="ＭＳ Ｐゴシック"/>
              </a:rPr>
              <a:t>Thank you to our Gold sponsors</a:t>
            </a:r>
            <a:endParaRPr lang="en-US" sz="1500"/>
          </a:p>
        </p:txBody>
      </p:sp>
      <p:pic>
        <p:nvPicPr>
          <p:cNvPr id="1037" name="Picture 13" descr="Ex Libris Clarivate Logo and Link">
            <a:extLst>
              <a:ext uri="{FF2B5EF4-FFF2-40B4-BE49-F238E27FC236}">
                <a16:creationId xmlns:a16="http://schemas.microsoft.com/office/drawing/2014/main" id="{E7810C3F-CD1B-8453-CC5D-E3D979969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0804" y="1312057"/>
            <a:ext cx="3654902" cy="36549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9A9A9F4-71FD-B112-96EF-F07CA383F13C}"/>
              </a:ext>
            </a:extLst>
          </p:cNvPr>
          <p:cNvPicPr>
            <a:picLocks noChangeAspect="1"/>
          </p:cNvPicPr>
          <p:nvPr/>
        </p:nvPicPr>
        <p:blipFill>
          <a:blip r:embed="rId4"/>
          <a:stretch>
            <a:fillRect/>
          </a:stretch>
        </p:blipFill>
        <p:spPr>
          <a:xfrm>
            <a:off x="1067672" y="2768368"/>
            <a:ext cx="4032303" cy="856864"/>
          </a:xfrm>
          <a:prstGeom prst="rect">
            <a:avLst/>
          </a:prstGeom>
        </p:spPr>
      </p:pic>
    </p:spTree>
    <p:extLst>
      <p:ext uri="{BB962C8B-B14F-4D97-AF65-F5344CB8AC3E}">
        <p14:creationId xmlns:p14="http://schemas.microsoft.com/office/powerpoint/2010/main" val="33926479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D6AF91-5AE1-48DE-9AAD-310992A68AC4}"/>
              </a:ext>
            </a:extLst>
          </p:cNvPr>
          <p:cNvSpPr>
            <a:spLocks noGrp="1"/>
          </p:cNvSpPr>
          <p:nvPr>
            <p:ph type="title"/>
          </p:nvPr>
        </p:nvSpPr>
        <p:spPr/>
        <p:txBody>
          <a:bodyPr>
            <a:normAutofit/>
          </a:bodyPr>
          <a:lstStyle/>
          <a:p>
            <a:r>
              <a:rPr lang="en-US" sz="1500"/>
              <a:t>OPEN ILLINOIS</a:t>
            </a:r>
          </a:p>
        </p:txBody>
      </p:sp>
      <p:sp>
        <p:nvSpPr>
          <p:cNvPr id="6" name="TextBox 5">
            <a:extLst>
              <a:ext uri="{FF2B5EF4-FFF2-40B4-BE49-F238E27FC236}">
                <a16:creationId xmlns:a16="http://schemas.microsoft.com/office/drawing/2014/main" id="{0C4A415E-5F18-48A9-9B04-2027AF64E3C0}"/>
              </a:ext>
            </a:extLst>
          </p:cNvPr>
          <p:cNvSpPr txBox="1"/>
          <p:nvPr/>
        </p:nvSpPr>
        <p:spPr>
          <a:xfrm>
            <a:off x="651510" y="1223002"/>
            <a:ext cx="11761470" cy="4727448"/>
          </a:xfrm>
          <a:prstGeom prst="rect">
            <a:avLst/>
          </a:prstGeom>
          <a:noFill/>
        </p:spPr>
        <p:txBody>
          <a:bodyPr wrap="square" rtlCol="0">
            <a:spAutoFit/>
          </a:bodyPr>
          <a:lstStyle/>
          <a:p>
            <a:pPr>
              <a:lnSpc>
                <a:spcPct val="120000"/>
              </a:lnSpc>
            </a:pPr>
            <a:r>
              <a:rPr lang="en-US" sz="2400" b="1" dirty="0"/>
              <a:t>Open Illinois = All things CARLI and OER</a:t>
            </a:r>
            <a:br>
              <a:rPr lang="en-US" sz="2400" b="1" dirty="0"/>
            </a:br>
            <a:endParaRPr lang="en-US" sz="2400" b="1" dirty="0"/>
          </a:p>
          <a:p>
            <a:pPr marL="214313" indent="-214313">
              <a:lnSpc>
                <a:spcPct val="120000"/>
              </a:lnSpc>
              <a:buFont typeface="Arial" panose="020B0604020202020204" pitchFamily="34" charset="0"/>
              <a:buChar char="•"/>
            </a:pPr>
            <a:r>
              <a:rPr lang="en-US" sz="2400" dirty="0"/>
              <a:t>“Illinois SCOERs: Support for the Creation of Open Educational Resources,” </a:t>
            </a:r>
            <a:br>
              <a:rPr lang="en-US" sz="2400" dirty="0"/>
            </a:br>
            <a:r>
              <a:rPr lang="en-US" sz="2400" dirty="0"/>
              <a:t>US Department of Education Open Textbooks Pilot Grant</a:t>
            </a:r>
          </a:p>
          <a:p>
            <a:pPr marL="214313" indent="-214313">
              <a:lnSpc>
                <a:spcPct val="120000"/>
              </a:lnSpc>
              <a:buFont typeface="Arial" panose="020B0604020202020204" pitchFamily="34" charset="0"/>
              <a:buChar char="•"/>
            </a:pPr>
            <a:r>
              <a:rPr lang="en-US" sz="2400" dirty="0"/>
              <a:t>CARLI OER Commons Hub</a:t>
            </a:r>
          </a:p>
          <a:p>
            <a:pPr marL="214313" indent="-214313">
              <a:lnSpc>
                <a:spcPct val="120000"/>
              </a:lnSpc>
              <a:buFont typeface="Arial" panose="020B0604020202020204" pitchFamily="34" charset="0"/>
              <a:buChar char="•"/>
              <a:tabLst>
                <a:tab pos="1825625" algn="l"/>
              </a:tabLst>
            </a:pPr>
            <a:r>
              <a:rPr lang="en-US" sz="2400" dirty="0"/>
              <a:t>CARLI’s Open Education Network membership</a:t>
            </a:r>
          </a:p>
          <a:p>
            <a:pPr marL="214313" indent="-214313">
              <a:lnSpc>
                <a:spcPct val="120000"/>
              </a:lnSpc>
              <a:buFont typeface="Arial" panose="020B0604020202020204" pitchFamily="34" charset="0"/>
              <a:buChar char="•"/>
            </a:pPr>
            <a:r>
              <a:rPr lang="en-US" sz="2400" dirty="0"/>
              <a:t>OER Committee activities</a:t>
            </a:r>
          </a:p>
          <a:p>
            <a:pPr marL="214313" indent="-214313">
              <a:lnSpc>
                <a:spcPct val="120000"/>
              </a:lnSpc>
              <a:buFont typeface="Arial" panose="020B0604020202020204" pitchFamily="34" charset="0"/>
              <a:buChar char="•"/>
            </a:pPr>
            <a:r>
              <a:rPr lang="en-US" sz="2400" dirty="0"/>
              <a:t>Education and information</a:t>
            </a:r>
            <a:br>
              <a:rPr lang="en-US" sz="2400" dirty="0"/>
            </a:br>
            <a:endParaRPr lang="en-US" sz="2400" dirty="0"/>
          </a:p>
          <a:p>
            <a:pPr>
              <a:lnSpc>
                <a:spcPct val="120000"/>
              </a:lnSpc>
            </a:pPr>
            <a:r>
              <a:rPr lang="en-US" sz="2000" dirty="0">
                <a:hlinkClick r:id="rId3"/>
              </a:rPr>
              <a:t>https://www.carli.illinois.edu/products-services/collections-management/open-ed-resource-overview</a:t>
            </a:r>
            <a:endParaRPr lang="en-US" sz="2000" dirty="0"/>
          </a:p>
          <a:p>
            <a:endParaRPr lang="en-US" dirty="0"/>
          </a:p>
        </p:txBody>
      </p:sp>
      <p:pic>
        <p:nvPicPr>
          <p:cNvPr id="10" name="Picture 9" descr="Text&#10;&#10;Description automatically generated with medium confidence">
            <a:extLst>
              <a:ext uri="{FF2B5EF4-FFF2-40B4-BE49-F238E27FC236}">
                <a16:creationId xmlns:a16="http://schemas.microsoft.com/office/drawing/2014/main" id="{B0472A58-B528-4521-A417-5491EF8D2BCB}"/>
              </a:ext>
            </a:extLst>
          </p:cNvPr>
          <p:cNvPicPr>
            <a:picLocks noChangeAspect="1"/>
          </p:cNvPicPr>
          <p:nvPr/>
        </p:nvPicPr>
        <p:blipFill>
          <a:blip r:embed="rId4"/>
          <a:stretch>
            <a:fillRect/>
          </a:stretch>
        </p:blipFill>
        <p:spPr>
          <a:xfrm>
            <a:off x="7096640" y="675813"/>
            <a:ext cx="3657600" cy="1277258"/>
          </a:xfrm>
          <a:prstGeom prst="rect">
            <a:avLst/>
          </a:prstGeom>
        </p:spPr>
      </p:pic>
    </p:spTree>
    <p:extLst>
      <p:ext uri="{BB962C8B-B14F-4D97-AF65-F5344CB8AC3E}">
        <p14:creationId xmlns:p14="http://schemas.microsoft.com/office/powerpoint/2010/main" val="128228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025A666-2994-46AC-A9E6-9A156DF27BCB}"/>
              </a:ext>
            </a:extLst>
          </p:cNvPr>
          <p:cNvPicPr>
            <a:picLocks noGrp="1" noChangeAspect="1"/>
          </p:cNvPicPr>
          <p:nvPr>
            <p:ph idx="1"/>
          </p:nvPr>
        </p:nvPicPr>
        <p:blipFill rotWithShape="1">
          <a:blip r:embed="rId3"/>
          <a:srcRect l="2441" t="7779" b="594"/>
          <a:stretch/>
        </p:blipFill>
        <p:spPr>
          <a:xfrm>
            <a:off x="2516194" y="375115"/>
            <a:ext cx="6858000" cy="2309261"/>
          </a:xfrm>
          <a:prstGeom prst="rect">
            <a:avLst/>
          </a:prstGeom>
        </p:spPr>
      </p:pic>
      <p:sp>
        <p:nvSpPr>
          <p:cNvPr id="4" name="TextBox 3">
            <a:extLst>
              <a:ext uri="{FF2B5EF4-FFF2-40B4-BE49-F238E27FC236}">
                <a16:creationId xmlns:a16="http://schemas.microsoft.com/office/drawing/2014/main" id="{7F3CA7E8-A996-4C29-9FBC-37E2C56E2A6C}"/>
              </a:ext>
            </a:extLst>
          </p:cNvPr>
          <p:cNvSpPr txBox="1"/>
          <p:nvPr/>
        </p:nvSpPr>
        <p:spPr>
          <a:xfrm>
            <a:off x="2667000" y="5676534"/>
            <a:ext cx="6858000" cy="646331"/>
          </a:xfrm>
          <a:prstGeom prst="rect">
            <a:avLst/>
          </a:prstGeom>
          <a:noFill/>
        </p:spPr>
        <p:txBody>
          <a:bodyPr wrap="square" rtlCol="0">
            <a:spAutoFit/>
          </a:bodyPr>
          <a:lstStyle/>
          <a:p>
            <a:r>
              <a:rPr lang="en-US">
                <a:solidFill>
                  <a:schemeClr val="bg1"/>
                </a:solidFill>
              </a:rPr>
              <a:t>Open Illinois OER Commons Hub: https://www.oercommons.org/hubs/openillinois</a:t>
            </a:r>
          </a:p>
        </p:txBody>
      </p:sp>
      <p:sp>
        <p:nvSpPr>
          <p:cNvPr id="9" name="TextBox 8">
            <a:extLst>
              <a:ext uri="{FF2B5EF4-FFF2-40B4-BE49-F238E27FC236}">
                <a16:creationId xmlns:a16="http://schemas.microsoft.com/office/drawing/2014/main" id="{5D4AF402-75C2-4AE0-9A53-F846F90C1497}"/>
              </a:ext>
            </a:extLst>
          </p:cNvPr>
          <p:cNvSpPr txBox="1"/>
          <p:nvPr/>
        </p:nvSpPr>
        <p:spPr>
          <a:xfrm>
            <a:off x="868680" y="3070383"/>
            <a:ext cx="9784080" cy="3031599"/>
          </a:xfrm>
          <a:prstGeom prst="rect">
            <a:avLst/>
          </a:prstGeom>
          <a:noFill/>
        </p:spPr>
        <p:txBody>
          <a:bodyPr wrap="square" rtlCol="0">
            <a:spAutoFit/>
          </a:bodyPr>
          <a:lstStyle/>
          <a:p>
            <a:pPr marL="214313" indent="-214313">
              <a:spcAft>
                <a:spcPts val="600"/>
              </a:spcAft>
              <a:buFont typeface="Arial" panose="020B0604020202020204" pitchFamily="34" charset="0"/>
              <a:buChar char="•"/>
            </a:pPr>
            <a:r>
              <a:rPr lang="en-US" sz="2200" dirty="0"/>
              <a:t>Launched September 2021</a:t>
            </a:r>
          </a:p>
          <a:p>
            <a:pPr marL="214313" indent="-214313">
              <a:spcAft>
                <a:spcPts val="600"/>
              </a:spcAft>
              <a:buFont typeface="Arial" panose="020B0604020202020204" pitchFamily="34" charset="0"/>
              <a:buChar char="•"/>
            </a:pPr>
            <a:r>
              <a:rPr lang="en-US" sz="2200" dirty="0"/>
              <a:t>A customized, branded space on OER Commons - a digital library and collaborative platform</a:t>
            </a:r>
          </a:p>
          <a:p>
            <a:pPr marL="214313" indent="-214313">
              <a:spcAft>
                <a:spcPts val="600"/>
              </a:spcAft>
              <a:buFont typeface="Arial" panose="020B0604020202020204" pitchFamily="34" charset="0"/>
              <a:buChar char="•"/>
            </a:pPr>
            <a:r>
              <a:rPr lang="en-US" sz="2200" dirty="0"/>
              <a:t>Showcases OER resources from CARLI Member and other Illinois stakeholders into a publicly accessible location to find OER created and used within the state.</a:t>
            </a:r>
          </a:p>
          <a:p>
            <a:pPr marL="214313" indent="-214313">
              <a:spcAft>
                <a:spcPts val="600"/>
              </a:spcAft>
              <a:buFont typeface="Arial" panose="020B0604020202020204" pitchFamily="34" charset="0"/>
              <a:buChar char="•"/>
            </a:pPr>
            <a:r>
              <a:rPr lang="en-US" sz="2200" dirty="0"/>
              <a:t>Governing members may have a presence on the Open Illinois Hub by submitting a form from the CARLI website: </a:t>
            </a:r>
            <a:br>
              <a:rPr lang="en-US" sz="2200" dirty="0"/>
            </a:br>
            <a:r>
              <a:rPr lang="en-US" sz="2200" dirty="0">
                <a:solidFill>
                  <a:schemeClr val="accent3">
                    <a:lumMod val="60000"/>
                    <a:lumOff val="40000"/>
                  </a:schemeClr>
                </a:solidFill>
                <a:hlinkClick r:id="rId4">
                  <a:extLst>
                    <a:ext uri="{A12FA001-AC4F-418D-AE19-62706E023703}">
                      <ahyp:hlinkClr xmlns:ahyp="http://schemas.microsoft.com/office/drawing/2018/hyperlinkcolor" val="tx"/>
                    </a:ext>
                  </a:extLst>
                </a:hlinkClick>
              </a:rPr>
              <a:t>https://www.carli.illinois.edu/products-services/oer-commons</a:t>
            </a:r>
            <a:r>
              <a:rPr lang="en-US" sz="2200" dirty="0"/>
              <a:t> </a:t>
            </a:r>
          </a:p>
        </p:txBody>
      </p:sp>
      <p:sp>
        <p:nvSpPr>
          <p:cNvPr id="2" name="Title 2">
            <a:extLst>
              <a:ext uri="{FF2B5EF4-FFF2-40B4-BE49-F238E27FC236}">
                <a16:creationId xmlns:a16="http://schemas.microsoft.com/office/drawing/2014/main" id="{6C391EFE-8386-829A-FB70-CF2951B7FE15}"/>
              </a:ext>
            </a:extLst>
          </p:cNvPr>
          <p:cNvSpPr txBox="1">
            <a:spLocks/>
          </p:cNvSpPr>
          <p:nvPr/>
        </p:nvSpPr>
        <p:spPr>
          <a:xfrm>
            <a:off x="307220" y="-94785"/>
            <a:ext cx="10972800" cy="6027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Arial"/>
                <a:ea typeface="Arial"/>
                <a:cs typeface="Arial"/>
                <a:sym typeface="Arial"/>
              </a:defRPr>
            </a:lvl9pPr>
          </a:lstStyle>
          <a:p>
            <a:pPr defTabSz="914400" fontAlgn="auto"/>
            <a:r>
              <a:rPr lang="en-US" sz="1500" kern="0"/>
              <a:t>CARLI’S OER COMMONS HUB</a:t>
            </a:r>
          </a:p>
        </p:txBody>
      </p:sp>
    </p:spTree>
    <p:extLst>
      <p:ext uri="{BB962C8B-B14F-4D97-AF65-F5344CB8AC3E}">
        <p14:creationId xmlns:p14="http://schemas.microsoft.com/office/powerpoint/2010/main" val="2902216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30A7FF-88F0-CEFA-6E58-F37522D3C190}"/>
              </a:ext>
            </a:extLst>
          </p:cNvPr>
          <p:cNvSpPr>
            <a:spLocks noGrp="1"/>
          </p:cNvSpPr>
          <p:nvPr>
            <p:ph idx="1"/>
          </p:nvPr>
        </p:nvSpPr>
        <p:spPr>
          <a:xfrm>
            <a:off x="834390" y="1005840"/>
            <a:ext cx="10552067" cy="4309110"/>
          </a:xfrm>
        </p:spPr>
        <p:txBody>
          <a:bodyPr/>
          <a:lstStyle/>
          <a:p>
            <a:pPr marL="11113" indent="0">
              <a:lnSpc>
                <a:spcPct val="120000"/>
              </a:lnSpc>
            </a:pPr>
            <a:r>
              <a:rPr lang="en-US" sz="2400" b="1" dirty="0"/>
              <a:t>Illinois Course Materials Survey: Student Perspective</a:t>
            </a:r>
            <a:endParaRPr lang="en-US" sz="2400" dirty="0"/>
          </a:p>
          <a:p>
            <a:pPr marL="354013" indent="-342900">
              <a:lnSpc>
                <a:spcPct val="120000"/>
              </a:lnSpc>
              <a:buFont typeface="Arial" panose="020B0604020202020204" pitchFamily="34" charset="0"/>
              <a:buChar char="•"/>
            </a:pPr>
            <a:r>
              <a:rPr lang="en-US" sz="2400" dirty="0"/>
              <a:t>Goal: Identify Illinois students’ needs for affordable course materials </a:t>
            </a:r>
            <a:br>
              <a:rPr lang="en-US" sz="2400" dirty="0"/>
            </a:br>
            <a:r>
              <a:rPr lang="en-US" sz="2400" dirty="0"/>
              <a:t>and interest in Open Educational Resources</a:t>
            </a:r>
          </a:p>
          <a:p>
            <a:pPr marL="354013" indent="-342900">
              <a:lnSpc>
                <a:spcPct val="120000"/>
              </a:lnSpc>
              <a:buFont typeface="Arial" panose="020B0604020202020204" pitchFamily="34" charset="0"/>
              <a:buChar char="•"/>
            </a:pPr>
            <a:r>
              <a:rPr lang="en-US" sz="2400" dirty="0"/>
              <a:t>THANK YOU! Over 3,500 students have participated across </a:t>
            </a:r>
            <a:br>
              <a:rPr lang="en-US" sz="2400" dirty="0"/>
            </a:br>
            <a:r>
              <a:rPr lang="en-US" sz="2400" dirty="0"/>
              <a:t>29 institutions </a:t>
            </a:r>
          </a:p>
          <a:p>
            <a:pPr marL="354013" indent="-342900">
              <a:lnSpc>
                <a:spcPct val="120000"/>
              </a:lnSpc>
              <a:buFont typeface="Arial" panose="020B0604020202020204" pitchFamily="34" charset="0"/>
              <a:buChar char="•"/>
            </a:pPr>
            <a:r>
              <a:rPr lang="en-US" sz="2400" dirty="0"/>
              <a:t>Institutions can still participate! </a:t>
            </a:r>
          </a:p>
          <a:p>
            <a:pPr marL="354013" indent="-342900">
              <a:lnSpc>
                <a:spcPct val="120000"/>
              </a:lnSpc>
              <a:buFont typeface="Arial" panose="020B0604020202020204" pitchFamily="34" charset="0"/>
              <a:buChar char="•"/>
            </a:pPr>
            <a:r>
              <a:rPr lang="en-US" sz="2400" dirty="0"/>
              <a:t>Survey closes December 31. </a:t>
            </a:r>
          </a:p>
          <a:p>
            <a:pPr marL="354013" indent="-342900">
              <a:lnSpc>
                <a:spcPct val="120000"/>
              </a:lnSpc>
              <a:buFont typeface="Arial" panose="020B0604020202020204" pitchFamily="34" charset="0"/>
              <a:buChar char="•"/>
            </a:pPr>
            <a:r>
              <a:rPr lang="en-US" sz="2400" dirty="0"/>
              <a:t>Learn more: </a:t>
            </a:r>
            <a:br>
              <a:rPr lang="en-US" sz="2400" dirty="0"/>
            </a:br>
            <a:r>
              <a:rPr lang="en-US" sz="2400" dirty="0">
                <a:hlinkClick r:id="rId3"/>
              </a:rPr>
              <a:t>https://www.carli.illinois.edu/illinois-course-materials-survey-student-perspective</a:t>
            </a:r>
            <a:r>
              <a:rPr lang="en-US" sz="2400" dirty="0"/>
              <a:t> </a:t>
            </a:r>
          </a:p>
          <a:p>
            <a:pPr marL="428625" indent="-257175">
              <a:buFont typeface="Arial" panose="020B0604020202020204" pitchFamily="34" charset="0"/>
              <a:buChar char="•"/>
            </a:pPr>
            <a:endParaRPr lang="en-US" dirty="0"/>
          </a:p>
          <a:p>
            <a:pPr marL="428625" indent="-257175">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B03D5A4A-683A-FC7E-9F21-6884F392EB1E}"/>
              </a:ext>
            </a:extLst>
          </p:cNvPr>
          <p:cNvSpPr>
            <a:spLocks noGrp="1"/>
          </p:cNvSpPr>
          <p:nvPr>
            <p:ph type="title"/>
          </p:nvPr>
        </p:nvSpPr>
        <p:spPr/>
        <p:txBody>
          <a:bodyPr>
            <a:normAutofit/>
          </a:bodyPr>
          <a:lstStyle/>
          <a:p>
            <a:r>
              <a:rPr lang="en-US" sz="1500" dirty="0"/>
              <a:t>CARLI’S COURSE MATERIALS SURVEY</a:t>
            </a:r>
          </a:p>
        </p:txBody>
      </p:sp>
    </p:spTree>
    <p:extLst>
      <p:ext uri="{BB962C8B-B14F-4D97-AF65-F5344CB8AC3E}">
        <p14:creationId xmlns:p14="http://schemas.microsoft.com/office/powerpoint/2010/main" val="39089247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AADCD3-EF11-4CEC-B60D-E2FD58F38B1A}"/>
              </a:ext>
            </a:extLst>
          </p:cNvPr>
          <p:cNvSpPr>
            <a:spLocks noGrp="1"/>
          </p:cNvSpPr>
          <p:nvPr>
            <p:ph idx="1"/>
          </p:nvPr>
        </p:nvSpPr>
        <p:spPr>
          <a:xfrm>
            <a:off x="948690" y="2086248"/>
            <a:ext cx="9601200" cy="4094448"/>
          </a:xfrm>
        </p:spPr>
        <p:txBody>
          <a:bodyPr/>
          <a:lstStyle/>
          <a:p>
            <a:pPr indent="-342900">
              <a:lnSpc>
                <a:spcPct val="120000"/>
              </a:lnSpc>
              <a:buFont typeface="Arial" panose="020B0604020202020204" pitchFamily="34" charset="0"/>
              <a:buChar char="•"/>
            </a:pPr>
            <a:r>
              <a:rPr lang="en-US" sz="2400" b="1" dirty="0"/>
              <a:t>$2,000,000 </a:t>
            </a:r>
            <a:endParaRPr lang="en-US" sz="2400" b="1" dirty="0">
              <a:solidFill>
                <a:srgbClr val="000000"/>
              </a:solidFill>
            </a:endParaRPr>
          </a:p>
          <a:p>
            <a:pPr indent="-342900">
              <a:lnSpc>
                <a:spcPct val="120000"/>
              </a:lnSpc>
              <a:buFont typeface="Arial" panose="020B0604020202020204" pitchFamily="34" charset="0"/>
              <a:buChar char="•"/>
            </a:pPr>
            <a:r>
              <a:rPr lang="en-US" sz="2400" dirty="0">
                <a:solidFill>
                  <a:srgbClr val="000000"/>
                </a:solidFill>
              </a:rPr>
              <a:t>Three rounds of competitive sub-awards </a:t>
            </a:r>
          </a:p>
          <a:p>
            <a:pPr indent="-342900">
              <a:lnSpc>
                <a:spcPct val="120000"/>
              </a:lnSpc>
              <a:buFont typeface="Arial" panose="020B0604020202020204" pitchFamily="34" charset="0"/>
              <a:buChar char="•"/>
            </a:pPr>
            <a:r>
              <a:rPr lang="en-US" sz="2400" dirty="0">
                <a:solidFill>
                  <a:srgbClr val="000000"/>
                </a:solidFill>
              </a:rPr>
              <a:t>OER textbooks/ancillary materials are being developed</a:t>
            </a:r>
          </a:p>
          <a:p>
            <a:pPr indent="-342900">
              <a:lnSpc>
                <a:spcPct val="120000"/>
              </a:lnSpc>
              <a:buFont typeface="Arial" panose="020B0604020202020204" pitchFamily="34" charset="0"/>
              <a:buChar char="•"/>
            </a:pPr>
            <a:r>
              <a:rPr lang="en-US" sz="2400" dirty="0">
                <a:solidFill>
                  <a:srgbClr val="000000"/>
                </a:solidFill>
              </a:rPr>
              <a:t>September 1, 2021 - August 31, 2024</a:t>
            </a:r>
          </a:p>
          <a:p>
            <a:pPr indent="-342900">
              <a:lnSpc>
                <a:spcPct val="120000"/>
              </a:lnSpc>
              <a:buFont typeface="Arial" panose="020B0604020202020204" pitchFamily="34" charset="0"/>
              <a:buChar char="•"/>
            </a:pPr>
            <a:r>
              <a:rPr lang="en-US" sz="2400" dirty="0">
                <a:solidFill>
                  <a:srgbClr val="000000"/>
                </a:solidFill>
              </a:rPr>
              <a:t>OER textbooks/ancillaries in use Fall 2023 </a:t>
            </a:r>
          </a:p>
          <a:p>
            <a:pPr indent="-342900">
              <a:lnSpc>
                <a:spcPct val="120000"/>
              </a:lnSpc>
              <a:buFont typeface="Arial" panose="020B0604020202020204" pitchFamily="34" charset="0"/>
              <a:buChar char="•"/>
            </a:pPr>
            <a:r>
              <a:rPr lang="en-US" sz="2400" dirty="0">
                <a:solidFill>
                  <a:srgbClr val="000000"/>
                </a:solidFill>
              </a:rPr>
              <a:t>SOS/IL State Library grant for $25,000 for 3D printers</a:t>
            </a:r>
            <a:endParaRPr lang="en-US" sz="2400" dirty="0"/>
          </a:p>
        </p:txBody>
      </p:sp>
      <p:pic>
        <p:nvPicPr>
          <p:cNvPr id="5" name="Picture 4" descr="Text&#10;&#10;Description automatically generated">
            <a:extLst>
              <a:ext uri="{FF2B5EF4-FFF2-40B4-BE49-F238E27FC236}">
                <a16:creationId xmlns:a16="http://schemas.microsoft.com/office/drawing/2014/main" id="{D69B7D8E-4B7B-48CC-90DD-750F2820139C}"/>
              </a:ext>
            </a:extLst>
          </p:cNvPr>
          <p:cNvPicPr>
            <a:picLocks noChangeAspect="1"/>
          </p:cNvPicPr>
          <p:nvPr/>
        </p:nvPicPr>
        <p:blipFill>
          <a:blip r:embed="rId3"/>
          <a:stretch>
            <a:fillRect/>
          </a:stretch>
        </p:blipFill>
        <p:spPr>
          <a:xfrm>
            <a:off x="9366127" y="3989964"/>
            <a:ext cx="1774218" cy="1097280"/>
          </a:xfrm>
          <a:prstGeom prst="rect">
            <a:avLst/>
          </a:prstGeom>
        </p:spPr>
      </p:pic>
      <p:pic>
        <p:nvPicPr>
          <p:cNvPr id="1026" name="Picture 2" descr="US Department of Education">
            <a:extLst>
              <a:ext uri="{FF2B5EF4-FFF2-40B4-BE49-F238E27FC236}">
                <a16:creationId xmlns:a16="http://schemas.microsoft.com/office/drawing/2014/main" id="{9B33AA9F-394F-4062-8734-CBA15ED1A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4596" y="2283725"/>
            <a:ext cx="1097280" cy="109728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72461519-6D27-8964-3DA9-E23AED9B15A7}"/>
              </a:ext>
            </a:extLst>
          </p:cNvPr>
          <p:cNvSpPr>
            <a:spLocks noGrp="1"/>
          </p:cNvSpPr>
          <p:nvPr>
            <p:ph type="title"/>
          </p:nvPr>
        </p:nvSpPr>
        <p:spPr/>
        <p:txBody>
          <a:bodyPr>
            <a:normAutofit/>
          </a:bodyPr>
          <a:lstStyle/>
          <a:p>
            <a:r>
              <a:rPr lang="en-US" sz="1500"/>
              <a:t>ILLINOIS SCOERS</a:t>
            </a:r>
          </a:p>
        </p:txBody>
      </p:sp>
      <p:pic>
        <p:nvPicPr>
          <p:cNvPr id="8" name="Picture 7">
            <a:extLst>
              <a:ext uri="{FF2B5EF4-FFF2-40B4-BE49-F238E27FC236}">
                <a16:creationId xmlns:a16="http://schemas.microsoft.com/office/drawing/2014/main" id="{90C575E6-41A3-FCAD-6DE5-0D2A39699EA5}"/>
              </a:ext>
            </a:extLst>
          </p:cNvPr>
          <p:cNvPicPr>
            <a:picLocks noChangeAspect="1"/>
          </p:cNvPicPr>
          <p:nvPr/>
        </p:nvPicPr>
        <p:blipFill>
          <a:blip r:embed="rId5"/>
          <a:stretch>
            <a:fillRect/>
          </a:stretch>
        </p:blipFill>
        <p:spPr>
          <a:xfrm>
            <a:off x="2707520" y="834137"/>
            <a:ext cx="6400800" cy="817126"/>
          </a:xfrm>
          <a:prstGeom prst="rect">
            <a:avLst/>
          </a:prstGeom>
        </p:spPr>
      </p:pic>
    </p:spTree>
    <p:extLst>
      <p:ext uri="{BB962C8B-B14F-4D97-AF65-F5344CB8AC3E}">
        <p14:creationId xmlns:p14="http://schemas.microsoft.com/office/powerpoint/2010/main" val="15238253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A map of the state of Illinois with red points on it showing the locations of Illinois SCOERs awrdees.">
            <a:extLst>
              <a:ext uri="{FF2B5EF4-FFF2-40B4-BE49-F238E27FC236}">
                <a16:creationId xmlns:a16="http://schemas.microsoft.com/office/drawing/2014/main" id="{03B0B8A5-E390-DD78-A227-00FCF869DD56}"/>
              </a:ext>
            </a:extLst>
          </p:cNvPr>
          <p:cNvPicPr>
            <a:picLocks noGrp="1" noChangeAspect="1"/>
          </p:cNvPicPr>
          <p:nvPr>
            <p:ph idx="1"/>
          </p:nvPr>
        </p:nvPicPr>
        <p:blipFill>
          <a:blip r:embed="rId3"/>
          <a:stretch>
            <a:fillRect/>
          </a:stretch>
        </p:blipFill>
        <p:spPr>
          <a:xfrm>
            <a:off x="1056288" y="91032"/>
            <a:ext cx="3163148" cy="6217920"/>
          </a:xfrm>
        </p:spPr>
      </p:pic>
      <p:sp>
        <p:nvSpPr>
          <p:cNvPr id="10" name="Text Placeholder 3">
            <a:extLst>
              <a:ext uri="{FF2B5EF4-FFF2-40B4-BE49-F238E27FC236}">
                <a16:creationId xmlns:a16="http://schemas.microsoft.com/office/drawing/2014/main" id="{B80C6503-BC75-289D-DF9A-B1EA42B1037B}"/>
              </a:ext>
            </a:extLst>
          </p:cNvPr>
          <p:cNvSpPr>
            <a:spLocks noGrp="1"/>
          </p:cNvSpPr>
          <p:nvPr>
            <p:ph type="body" sz="half" idx="2"/>
          </p:nvPr>
        </p:nvSpPr>
        <p:spPr>
          <a:xfrm>
            <a:off x="5795010" y="1647829"/>
            <a:ext cx="6252209" cy="4644583"/>
          </a:xfrm>
        </p:spPr>
        <p:txBody>
          <a:bodyPr/>
          <a:lstStyle/>
          <a:p>
            <a:r>
              <a:rPr lang="en-US" sz="2400" b="1" dirty="0">
                <a:latin typeface="Times New Roman" panose="02020603050405020304" pitchFamily="18" charset="0"/>
                <a:cs typeface="Times New Roman" panose="02020603050405020304" pitchFamily="18" charset="0"/>
              </a:rPr>
              <a:t>Illinois SCOERs</a:t>
            </a:r>
            <a:endParaRPr lang="en-US" sz="2400" b="1" dirty="0"/>
          </a:p>
          <a:p>
            <a:pPr marL="342900" indent="-342900">
              <a:buFont typeface="Arial" panose="020B0604020202020204" pitchFamily="34" charset="0"/>
              <a:buChar char="•"/>
            </a:pPr>
            <a:r>
              <a:rPr lang="en-US" sz="2400" dirty="0"/>
              <a:t>23 Subgrant Awards</a:t>
            </a:r>
          </a:p>
          <a:p>
            <a:pPr marL="342900" indent="-342900">
              <a:buFont typeface="Arial" panose="020B0604020202020204" pitchFamily="34" charset="0"/>
              <a:buChar char="•"/>
            </a:pPr>
            <a:r>
              <a:rPr lang="en-US" sz="2400" dirty="0"/>
              <a:t>23 institutions</a:t>
            </a:r>
          </a:p>
          <a:p>
            <a:pPr marL="342900" indent="-342900">
              <a:buFont typeface="Arial" panose="020B0604020202020204" pitchFamily="34" charset="0"/>
              <a:buChar char="•"/>
            </a:pPr>
            <a:r>
              <a:rPr lang="en-US" sz="2400" dirty="0"/>
              <a:t>Statewide representation</a:t>
            </a:r>
          </a:p>
          <a:p>
            <a:pPr marL="342900" indent="-342900">
              <a:buFont typeface="Arial" panose="020B0604020202020204" pitchFamily="34" charset="0"/>
              <a:buChar char="•"/>
            </a:pPr>
            <a:r>
              <a:rPr lang="en-US" sz="2400" dirty="0"/>
              <a:t>27 OER</a:t>
            </a:r>
          </a:p>
        </p:txBody>
      </p:sp>
    </p:spTree>
    <p:extLst>
      <p:ext uri="{BB962C8B-B14F-4D97-AF65-F5344CB8AC3E}">
        <p14:creationId xmlns:p14="http://schemas.microsoft.com/office/powerpoint/2010/main" val="1056231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8E4D2B-9BC2-F198-8E9E-B7AFFC61D1B2}"/>
              </a:ext>
            </a:extLst>
          </p:cNvPr>
          <p:cNvSpPr>
            <a:spLocks noGrp="1"/>
          </p:cNvSpPr>
          <p:nvPr>
            <p:ph type="title"/>
          </p:nvPr>
        </p:nvSpPr>
        <p:spPr/>
        <p:txBody>
          <a:bodyPr>
            <a:normAutofit/>
          </a:bodyPr>
          <a:lstStyle/>
          <a:p>
            <a:r>
              <a:rPr lang="en-US" sz="1500"/>
              <a:t>3D PRINTER DELIVERY</a:t>
            </a:r>
          </a:p>
        </p:txBody>
      </p:sp>
      <p:sp>
        <p:nvSpPr>
          <p:cNvPr id="5" name="TextBox 4">
            <a:extLst>
              <a:ext uri="{FF2B5EF4-FFF2-40B4-BE49-F238E27FC236}">
                <a16:creationId xmlns:a16="http://schemas.microsoft.com/office/drawing/2014/main" id="{B5664649-2CD0-095C-FCA9-38D059F1B83A}"/>
              </a:ext>
            </a:extLst>
          </p:cNvPr>
          <p:cNvSpPr txBox="1"/>
          <p:nvPr/>
        </p:nvSpPr>
        <p:spPr>
          <a:xfrm>
            <a:off x="2667000" y="5731003"/>
            <a:ext cx="6542690" cy="461665"/>
          </a:xfrm>
          <a:prstGeom prst="rect">
            <a:avLst/>
          </a:prstGeom>
          <a:noFill/>
        </p:spPr>
        <p:txBody>
          <a:bodyPr wrap="square" rtlCol="0">
            <a:spAutoFit/>
          </a:bodyPr>
          <a:lstStyle/>
          <a:p>
            <a:r>
              <a:rPr lang="en-US" sz="1200">
                <a:solidFill>
                  <a:schemeClr val="bg1"/>
                </a:solidFill>
              </a:rPr>
              <a:t>Special Thanks to the Secretary of State, the Illinois State Library and the U.S. Department of Education</a:t>
            </a:r>
          </a:p>
        </p:txBody>
      </p:sp>
      <p:pic>
        <p:nvPicPr>
          <p:cNvPr id="7" name="3D take 2">
            <a:hlinkClick r:id="" action="ppaction://media"/>
            <a:extLst>
              <a:ext uri="{FF2B5EF4-FFF2-40B4-BE49-F238E27FC236}">
                <a16:creationId xmlns:a16="http://schemas.microsoft.com/office/drawing/2014/main" id="{3CB7C31E-6B5A-AE45-0621-D2D6B2CA47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0180" y="918689"/>
            <a:ext cx="8732520" cy="4912042"/>
          </a:xfrm>
          <a:prstGeom prst="rect">
            <a:avLst/>
          </a:prstGeom>
        </p:spPr>
      </p:pic>
    </p:spTree>
    <p:extLst>
      <p:ext uri="{BB962C8B-B14F-4D97-AF65-F5344CB8AC3E}">
        <p14:creationId xmlns:p14="http://schemas.microsoft.com/office/powerpoint/2010/main" val="349817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1818">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BDAF2D-8EF7-CCDE-F11B-0197DE9B5AB2}"/>
              </a:ext>
            </a:extLst>
          </p:cNvPr>
          <p:cNvSpPr>
            <a:spLocks noGrp="1"/>
          </p:cNvSpPr>
          <p:nvPr>
            <p:ph idx="1"/>
          </p:nvPr>
        </p:nvSpPr>
        <p:spPr>
          <a:xfrm>
            <a:off x="662940" y="365761"/>
            <a:ext cx="9726930" cy="6012180"/>
          </a:xfrm>
        </p:spPr>
        <p:txBody>
          <a:bodyPr/>
          <a:lstStyle/>
          <a:p>
            <a:pPr marL="11113" indent="0"/>
            <a:r>
              <a:rPr lang="en-US" sz="2400" b="1" dirty="0">
                <a:solidFill>
                  <a:schemeClr val="accent3">
                    <a:lumMod val="75000"/>
                  </a:schemeClr>
                </a:solidFill>
                <a:latin typeface="Times New Roman" panose="02020603050405020304" pitchFamily="18" charset="0"/>
                <a:cs typeface="Times New Roman" panose="02020603050405020304" pitchFamily="18" charset="0"/>
              </a:rPr>
              <a:t>Arts</a:t>
            </a:r>
          </a:p>
          <a:p>
            <a:pPr marL="11113" indent="0"/>
            <a:r>
              <a:rPr lang="en-US" sz="1800" b="1" dirty="0">
                <a:solidFill>
                  <a:srgbClr val="592C5F"/>
                </a:solidFill>
                <a:latin typeface="Times New Roman" panose="02020603050405020304" pitchFamily="18" charset="0"/>
                <a:cs typeface="Times New Roman" panose="02020603050405020304" pitchFamily="18" charset="0"/>
              </a:rPr>
              <a:t>Northern Illinois University</a:t>
            </a:r>
            <a:r>
              <a:rPr lang="en-US" sz="1800" dirty="0">
                <a:solidFill>
                  <a:srgbClr val="592C5F"/>
                </a:solidFill>
                <a:latin typeface="Times New Roman" panose="02020603050405020304" pitchFamily="18" charset="0"/>
                <a:cs typeface="Times New Roman" panose="02020603050405020304" pitchFamily="18" charset="0"/>
              </a:rPr>
              <a:t>, "Teaching Photography: Critical Literacies for Creative Practice" </a:t>
            </a:r>
            <a:endParaRPr lang="en-US" sz="1800" dirty="0">
              <a:latin typeface="Times New Roman" panose="02020603050405020304" pitchFamily="18" charset="0"/>
              <a:cs typeface="Times New Roman" panose="02020603050405020304" pitchFamily="18" charset="0"/>
            </a:endParaRPr>
          </a:p>
          <a:p>
            <a:pPr marL="11113" indent="0"/>
            <a:r>
              <a:rPr lang="en-US" sz="1800" b="1" dirty="0">
                <a:solidFill>
                  <a:srgbClr val="592C5F"/>
                </a:solidFill>
                <a:latin typeface="Times New Roman" panose="02020603050405020304" pitchFamily="18" charset="0"/>
                <a:cs typeface="Times New Roman" panose="02020603050405020304" pitchFamily="18" charset="0"/>
              </a:rPr>
              <a:t>Southern Illinois University Carbondale</a:t>
            </a:r>
            <a:r>
              <a:rPr lang="en-US" sz="1800" dirty="0">
                <a:solidFill>
                  <a:srgbClr val="592C5F"/>
                </a:solidFill>
                <a:latin typeface="Times New Roman" panose="02020603050405020304" pitchFamily="18" charset="0"/>
                <a:cs typeface="Times New Roman" panose="02020603050405020304" pitchFamily="18" charset="0"/>
              </a:rPr>
              <a:t>, “Foundational Courses in the Theory and Practice of Media Arts” </a:t>
            </a:r>
            <a:endParaRPr lang="en-US" sz="1800" b="1" dirty="0">
              <a:latin typeface="Times New Roman" panose="02020603050405020304" pitchFamily="18" charset="0"/>
              <a:cs typeface="Times New Roman" panose="02020603050405020304" pitchFamily="18" charset="0"/>
            </a:endParaRPr>
          </a:p>
          <a:p>
            <a:pPr marL="11113" indent="0"/>
            <a:endParaRPr lang="en-US" sz="1800" b="1" dirty="0">
              <a:solidFill>
                <a:schemeClr val="accent3">
                  <a:lumMod val="75000"/>
                </a:schemeClr>
              </a:solidFill>
              <a:latin typeface="Times New Roman" panose="02020603050405020304" pitchFamily="18" charset="0"/>
              <a:cs typeface="Times New Roman" panose="02020603050405020304" pitchFamily="18" charset="0"/>
            </a:endParaRPr>
          </a:p>
          <a:p>
            <a:pPr marL="11113" indent="0"/>
            <a:r>
              <a:rPr lang="en-US" sz="2400" b="1" dirty="0">
                <a:solidFill>
                  <a:schemeClr val="accent3">
                    <a:lumMod val="75000"/>
                  </a:schemeClr>
                </a:solidFill>
                <a:latin typeface="Times New Roman" panose="02020603050405020304" pitchFamily="18" charset="0"/>
                <a:cs typeface="Times New Roman" panose="02020603050405020304" pitchFamily="18" charset="0"/>
              </a:rPr>
              <a:t>Business</a:t>
            </a:r>
          </a:p>
          <a:p>
            <a:pPr marL="11113" indent="0"/>
            <a:r>
              <a:rPr lang="en-US" sz="1800" b="1" dirty="0">
                <a:solidFill>
                  <a:srgbClr val="592C5F"/>
                </a:solidFill>
                <a:latin typeface="Times New Roman" panose="02020603050405020304" pitchFamily="18" charset="0"/>
                <a:cs typeface="Times New Roman" panose="02020603050405020304" pitchFamily="18" charset="0"/>
              </a:rPr>
              <a:t>Concordia University Chicago</a:t>
            </a:r>
            <a:r>
              <a:rPr lang="en-US" sz="1800" dirty="0">
                <a:solidFill>
                  <a:srgbClr val="592C5F"/>
                </a:solidFill>
                <a:latin typeface="Times New Roman" panose="02020603050405020304" pitchFamily="18" charset="0"/>
                <a:cs typeface="Times New Roman" panose="02020603050405020304" pitchFamily="18" charset="0"/>
              </a:rPr>
              <a:t>, "Preparing College of Business students for the post-pandemic world by updating required content in two core courses with open access materials"</a:t>
            </a:r>
            <a:endParaRPr lang="en-US" sz="1800" dirty="0">
              <a:latin typeface="Times New Roman" panose="02020603050405020304" pitchFamily="18" charset="0"/>
              <a:cs typeface="Times New Roman" panose="02020603050405020304" pitchFamily="18" charset="0"/>
            </a:endParaRPr>
          </a:p>
          <a:p>
            <a:pPr marL="11113" indent="0"/>
            <a:br>
              <a:rPr lang="en-US" sz="1800" b="1" dirty="0">
                <a:solidFill>
                  <a:schemeClr val="accent3">
                    <a:lumMod val="75000"/>
                  </a:schemeClr>
                </a:solidFill>
                <a:latin typeface="Times New Roman" panose="02020603050405020304" pitchFamily="18" charset="0"/>
                <a:cs typeface="Times New Roman" panose="02020603050405020304" pitchFamily="18" charset="0"/>
              </a:rPr>
            </a:br>
            <a:r>
              <a:rPr lang="en-US" sz="2400" b="1" dirty="0">
                <a:solidFill>
                  <a:schemeClr val="accent3">
                    <a:lumMod val="75000"/>
                  </a:schemeClr>
                </a:solidFill>
                <a:latin typeface="Times New Roman" panose="02020603050405020304" pitchFamily="18" charset="0"/>
                <a:cs typeface="Times New Roman" panose="02020603050405020304" pitchFamily="18" charset="0"/>
              </a:rPr>
              <a:t>Chemistry</a:t>
            </a:r>
          </a:p>
          <a:p>
            <a:pPr marL="11113" indent="0"/>
            <a:r>
              <a:rPr lang="en-US" sz="1800" b="1" dirty="0">
                <a:latin typeface="Times New Roman" panose="02020603050405020304" pitchFamily="18" charset="0"/>
                <a:cs typeface="Times New Roman" panose="02020603050405020304" pitchFamily="18" charset="0"/>
              </a:rPr>
              <a:t>Roosevelt University, DePaul University, </a:t>
            </a:r>
            <a:r>
              <a:rPr lang="en-US" sz="1800" dirty="0">
                <a:latin typeface="Times New Roman" panose="02020603050405020304" pitchFamily="18" charset="0"/>
                <a:cs typeface="Times New Roman" panose="02020603050405020304" pitchFamily="18" charset="0"/>
              </a:rPr>
              <a:t>and </a:t>
            </a:r>
            <a:r>
              <a:rPr lang="en-US" sz="1800" b="1" dirty="0">
                <a:latin typeface="Times New Roman" panose="02020603050405020304" pitchFamily="18" charset="0"/>
                <a:cs typeface="Times New Roman" panose="02020603050405020304" pitchFamily="18" charset="0"/>
              </a:rPr>
              <a:t>Harper College</a:t>
            </a:r>
            <a:r>
              <a:rPr lang="en-US" sz="1800" dirty="0">
                <a:latin typeface="Times New Roman" panose="02020603050405020304" pitchFamily="18" charset="0"/>
                <a:cs typeface="Times New Roman" panose="02020603050405020304" pitchFamily="18" charset="0"/>
              </a:rPr>
              <a:t>, “Development and Implementation of Open-Access Problems and Activities for Health-Focused Chemistry Courses”  </a:t>
            </a:r>
          </a:p>
          <a:p>
            <a:pPr marL="11113" lvl="1" indent="0">
              <a:buNone/>
            </a:pPr>
            <a:r>
              <a:rPr lang="en-US" sz="1800" b="1" dirty="0">
                <a:solidFill>
                  <a:srgbClr val="592C5F"/>
                </a:solidFill>
                <a:latin typeface="Times New Roman" panose="02020603050405020304" pitchFamily="18" charset="0"/>
                <a:cs typeface="Times New Roman" panose="02020603050405020304" pitchFamily="18" charset="0"/>
              </a:rPr>
              <a:t>Triton College</a:t>
            </a:r>
            <a:r>
              <a:rPr lang="en-US" sz="1800" dirty="0">
                <a:solidFill>
                  <a:srgbClr val="592C5F"/>
                </a:solidFill>
                <a:latin typeface="Times New Roman" panose="02020603050405020304" pitchFamily="18" charset="0"/>
                <a:cs typeface="Times New Roman" panose="02020603050405020304" pitchFamily="18" charset="0"/>
              </a:rPr>
              <a:t>, </a:t>
            </a:r>
            <a:r>
              <a:rPr lang="en-US" sz="1800" b="1" dirty="0">
                <a:solidFill>
                  <a:srgbClr val="592C5F"/>
                </a:solidFill>
                <a:latin typeface="Times New Roman" panose="02020603050405020304" pitchFamily="18" charset="0"/>
                <a:cs typeface="Times New Roman" panose="02020603050405020304" pitchFamily="18" charset="0"/>
              </a:rPr>
              <a:t>“</a:t>
            </a:r>
            <a:r>
              <a:rPr lang="en-US" sz="1800" dirty="0">
                <a:solidFill>
                  <a:srgbClr val="592C5F"/>
                </a:solidFill>
                <a:latin typeface="Times New Roman" panose="02020603050405020304" pitchFamily="18" charset="0"/>
                <a:cs typeface="Times New Roman" panose="02020603050405020304" pitchFamily="18" charset="0"/>
              </a:rPr>
              <a:t>Development of Open Educational Resources for the Laboratory in Foundational Chemistry Course"</a:t>
            </a:r>
            <a:endParaRPr lang="en-US" sz="1800" b="1" dirty="0">
              <a:latin typeface="Times New Roman" panose="02020603050405020304" pitchFamily="18" charset="0"/>
              <a:cs typeface="Times New Roman" panose="02020603050405020304" pitchFamily="18" charset="0"/>
            </a:endParaRPr>
          </a:p>
          <a:p>
            <a:pPr marL="11113" indent="0"/>
            <a:endParaRPr lang="en-US" sz="1800" b="1" dirty="0">
              <a:solidFill>
                <a:schemeClr val="accent3">
                  <a:lumMod val="75000"/>
                </a:schemeClr>
              </a:solidFill>
              <a:latin typeface="Times New Roman" panose="02020603050405020304" pitchFamily="18" charset="0"/>
              <a:cs typeface="Times New Roman" panose="02020603050405020304" pitchFamily="18" charset="0"/>
            </a:endParaRPr>
          </a:p>
          <a:p>
            <a:pPr marL="11113" indent="0"/>
            <a:r>
              <a:rPr lang="en-US" sz="2400" b="1" dirty="0">
                <a:solidFill>
                  <a:schemeClr val="accent3">
                    <a:lumMod val="75000"/>
                  </a:schemeClr>
                </a:solidFill>
                <a:latin typeface="Times New Roman" panose="02020603050405020304" pitchFamily="18" charset="0"/>
                <a:cs typeface="Times New Roman" panose="02020603050405020304" pitchFamily="18" charset="0"/>
              </a:rPr>
              <a:t>Humanities</a:t>
            </a:r>
          </a:p>
          <a:p>
            <a:pPr marL="11113" indent="0"/>
            <a:r>
              <a:rPr lang="en-US" sz="1800" b="1" dirty="0">
                <a:solidFill>
                  <a:srgbClr val="592C5F"/>
                </a:solidFill>
                <a:latin typeface="Times New Roman" panose="02020603050405020304" pitchFamily="18" charset="0"/>
                <a:cs typeface="Times New Roman" panose="02020603050405020304" pitchFamily="18" charset="0"/>
              </a:rPr>
              <a:t>Columbia College Chicago</a:t>
            </a:r>
            <a:r>
              <a:rPr lang="en-US" sz="1800" dirty="0">
                <a:solidFill>
                  <a:srgbClr val="592C5F"/>
                </a:solidFill>
                <a:latin typeface="Times New Roman" panose="02020603050405020304" pitchFamily="18" charset="0"/>
                <a:cs typeface="Times New Roman" panose="02020603050405020304" pitchFamily="18" charset="0"/>
              </a:rPr>
              <a:t>, "Authoring Culture: The Foundations of Twenty-first Century Writing”</a:t>
            </a:r>
          </a:p>
          <a:p>
            <a:pPr marL="11113" indent="0"/>
            <a:r>
              <a:rPr lang="en-US" sz="1800" b="1" dirty="0">
                <a:solidFill>
                  <a:srgbClr val="592C5F"/>
                </a:solidFill>
                <a:latin typeface="Times New Roman" panose="02020603050405020304" pitchFamily="18" charset="0"/>
                <a:cs typeface="Times New Roman" panose="02020603050405020304" pitchFamily="18" charset="0"/>
              </a:rPr>
              <a:t>Southern Illinois University Edwardsville</a:t>
            </a:r>
            <a:r>
              <a:rPr lang="en-US" sz="1800" dirty="0">
                <a:solidFill>
                  <a:srgbClr val="592C5F"/>
                </a:solidFill>
                <a:latin typeface="Times New Roman" panose="02020603050405020304" pitchFamily="18" charset="0"/>
                <a:cs typeface="Times New Roman" panose="02020603050405020304" pitchFamily="18" charset="0"/>
              </a:rPr>
              <a:t>, "The OER Guide to Media Writing" </a:t>
            </a:r>
          </a:p>
          <a:p>
            <a:pPr marL="11113" indent="0"/>
            <a:endParaRPr lang="en-US" sz="1800" dirty="0">
              <a:solidFill>
                <a:srgbClr val="592C5F"/>
              </a:solidFill>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15931B26-5590-74D1-4F76-F0202F82B055}"/>
              </a:ext>
            </a:extLst>
          </p:cNvPr>
          <p:cNvSpPr>
            <a:spLocks noGrp="1"/>
          </p:cNvSpPr>
          <p:nvPr>
            <p:ph type="title"/>
          </p:nvPr>
        </p:nvSpPr>
        <p:spPr/>
        <p:txBody>
          <a:bodyPr>
            <a:normAutofit/>
          </a:bodyPr>
          <a:lstStyle/>
          <a:p>
            <a:r>
              <a:rPr lang="en-US" sz="1500"/>
              <a:t>TWENTY-THREE SUBGRANT AWARDS</a:t>
            </a:r>
          </a:p>
        </p:txBody>
      </p:sp>
    </p:spTree>
    <p:extLst>
      <p:ext uri="{BB962C8B-B14F-4D97-AF65-F5344CB8AC3E}">
        <p14:creationId xmlns:p14="http://schemas.microsoft.com/office/powerpoint/2010/main" val="5628919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BDAF2D-8EF7-CCDE-F11B-0197DE9B5AB2}"/>
              </a:ext>
            </a:extLst>
          </p:cNvPr>
          <p:cNvSpPr>
            <a:spLocks noGrp="1"/>
          </p:cNvSpPr>
          <p:nvPr>
            <p:ph idx="1"/>
          </p:nvPr>
        </p:nvSpPr>
        <p:spPr>
          <a:xfrm>
            <a:off x="662940" y="754380"/>
            <a:ext cx="10812780" cy="5497830"/>
          </a:xfrm>
        </p:spPr>
        <p:txBody>
          <a:bodyPr/>
          <a:lstStyle/>
          <a:p>
            <a:pPr marL="11113" indent="0"/>
            <a:r>
              <a:rPr lang="en-US" sz="2400" b="1" dirty="0">
                <a:solidFill>
                  <a:schemeClr val="accent3">
                    <a:lumMod val="75000"/>
                  </a:schemeClr>
                </a:solidFill>
                <a:latin typeface="Times New Roman" panose="02020603050405020304" pitchFamily="18" charset="0"/>
                <a:cs typeface="Times New Roman" panose="02020603050405020304" pitchFamily="18" charset="0"/>
              </a:rPr>
              <a:t>Nursing/Health Professions</a:t>
            </a:r>
          </a:p>
          <a:p>
            <a:pPr marL="11113" indent="0">
              <a:lnSpc>
                <a:spcPct val="120000"/>
              </a:lnSpc>
            </a:pPr>
            <a:r>
              <a:rPr lang="en-US" sz="1800" b="1" dirty="0">
                <a:solidFill>
                  <a:srgbClr val="592C5F"/>
                </a:solidFill>
                <a:latin typeface="Times New Roman" panose="02020603050405020304" pitchFamily="18" charset="0"/>
                <a:cs typeface="Times New Roman" panose="02020603050405020304" pitchFamily="18" charset="0"/>
              </a:rPr>
              <a:t>College of DuPage</a:t>
            </a:r>
            <a:r>
              <a:rPr lang="en-US" sz="1800" dirty="0">
                <a:solidFill>
                  <a:srgbClr val="592C5F"/>
                </a:solidFill>
                <a:latin typeface="Times New Roman" panose="02020603050405020304" pitchFamily="18" charset="0"/>
                <a:cs typeface="Times New Roman" panose="02020603050405020304" pitchFamily="18" charset="0"/>
              </a:rPr>
              <a:t>, "OER Accelerator for an Addictions Counseling Course”   </a:t>
            </a:r>
            <a:endParaRPr lang="en-US" sz="1800" dirty="0">
              <a:latin typeface="Times New Roman" panose="02020603050405020304" pitchFamily="18" charset="0"/>
              <a:cs typeface="Times New Roman" panose="02020603050405020304" pitchFamily="18" charset="0"/>
            </a:endParaRPr>
          </a:p>
          <a:p>
            <a:pPr marL="11113" indent="0">
              <a:lnSpc>
                <a:spcPct val="120000"/>
              </a:lnSpc>
            </a:pPr>
            <a:r>
              <a:rPr lang="en-US" sz="1800" b="1" dirty="0">
                <a:latin typeface="Times New Roman" panose="02020603050405020304" pitchFamily="18" charset="0"/>
                <a:cs typeface="Times New Roman" panose="02020603050405020304" pitchFamily="18" charset="0"/>
              </a:rPr>
              <a:t>Illinois Central College</a:t>
            </a:r>
            <a:r>
              <a:rPr lang="en-US" sz="1800" dirty="0">
                <a:latin typeface="Times New Roman" panose="02020603050405020304" pitchFamily="18" charset="0"/>
                <a:cs typeface="Times New Roman" panose="02020603050405020304" pitchFamily="18" charset="0"/>
              </a:rPr>
              <a:t>, “Nurse Assistant Training OER”  </a:t>
            </a:r>
          </a:p>
          <a:p>
            <a:pPr marL="11113" indent="0">
              <a:lnSpc>
                <a:spcPct val="120000"/>
              </a:lnSpc>
            </a:pPr>
            <a:r>
              <a:rPr lang="en-US" sz="1800" b="1" dirty="0">
                <a:solidFill>
                  <a:srgbClr val="592C5F"/>
                </a:solidFill>
                <a:latin typeface="Times New Roman" panose="02020603050405020304" pitchFamily="18" charset="0"/>
                <a:cs typeface="Times New Roman" panose="02020603050405020304" pitchFamily="18" charset="0"/>
              </a:rPr>
              <a:t>Lincoln Land Community College</a:t>
            </a:r>
            <a:r>
              <a:rPr lang="en-US" sz="1800" dirty="0">
                <a:solidFill>
                  <a:srgbClr val="592C5F"/>
                </a:solidFill>
                <a:latin typeface="Times New Roman" panose="02020603050405020304" pitchFamily="18" charset="0"/>
                <a:cs typeface="Times New Roman" panose="02020603050405020304" pitchFamily="18" charset="0"/>
              </a:rPr>
              <a:t>, “Lessening Financial Barriers and Increasing Inquiry and Community Engagement for Health Professions and Science Students: An OER for Human Nutrition“ </a:t>
            </a:r>
          </a:p>
          <a:p>
            <a:pPr marL="11113" indent="0">
              <a:lnSpc>
                <a:spcPct val="120000"/>
              </a:lnSpc>
            </a:pPr>
            <a:r>
              <a:rPr lang="en-US" sz="1800" b="1" dirty="0">
                <a:solidFill>
                  <a:srgbClr val="592C5F"/>
                </a:solidFill>
                <a:latin typeface="Times New Roman" panose="02020603050405020304" pitchFamily="18" charset="0"/>
                <a:cs typeface="Times New Roman" panose="02020603050405020304" pitchFamily="18" charset="0"/>
              </a:rPr>
              <a:t>Moraine Valley Community College</a:t>
            </a:r>
            <a:r>
              <a:rPr lang="en-US" sz="1800" dirty="0">
                <a:solidFill>
                  <a:srgbClr val="592C5F"/>
                </a:solidFill>
                <a:latin typeface="Times New Roman" panose="02020603050405020304" pitchFamily="18" charset="0"/>
                <a:cs typeface="Times New Roman" panose="02020603050405020304" pitchFamily="18" charset="0"/>
              </a:rPr>
              <a:t>, “Pharmacology-Principles/Application for Medical Assistants” </a:t>
            </a:r>
            <a:endParaRPr lang="en-US" sz="1800" dirty="0">
              <a:latin typeface="Times New Roman" panose="02020603050405020304" pitchFamily="18" charset="0"/>
              <a:cs typeface="Times New Roman" panose="02020603050405020304" pitchFamily="18" charset="0"/>
            </a:endParaRPr>
          </a:p>
          <a:p>
            <a:pPr marL="11113" indent="0">
              <a:lnSpc>
                <a:spcPct val="120000"/>
              </a:lnSpc>
            </a:pPr>
            <a:r>
              <a:rPr lang="en-US" sz="1800" b="1" dirty="0">
                <a:solidFill>
                  <a:srgbClr val="592C5F"/>
                </a:solidFill>
                <a:latin typeface="Times New Roman" panose="02020603050405020304" pitchFamily="18" charset="0"/>
                <a:cs typeface="Times New Roman" panose="02020603050405020304" pitchFamily="18" charset="0"/>
              </a:rPr>
              <a:t>Roosevelt University</a:t>
            </a:r>
            <a:r>
              <a:rPr lang="en-US" sz="1800" dirty="0">
                <a:solidFill>
                  <a:srgbClr val="592C5F"/>
                </a:solidFill>
                <a:latin typeface="Times New Roman" panose="02020603050405020304" pitchFamily="18" charset="0"/>
                <a:cs typeface="Times New Roman" panose="02020603050405020304" pitchFamily="18" charset="0"/>
              </a:rPr>
              <a:t>, “Development of Ancillary Teaching Materials and Labs for Anatomy and Physiology”</a:t>
            </a:r>
          </a:p>
          <a:p>
            <a:pPr marL="11113" indent="0">
              <a:lnSpc>
                <a:spcPct val="120000"/>
              </a:lnSpc>
            </a:pPr>
            <a:r>
              <a:rPr lang="en-US" sz="1800" b="1" dirty="0">
                <a:latin typeface="Times New Roman" panose="02020603050405020304" pitchFamily="18" charset="0"/>
                <a:cs typeface="Times New Roman" panose="02020603050405020304" pitchFamily="18" charset="0"/>
              </a:rPr>
              <a:t>Southern Illinois University Carbondale</a:t>
            </a:r>
            <a:r>
              <a:rPr lang="en-US" sz="1800" dirty="0">
                <a:latin typeface="Times New Roman" panose="02020603050405020304" pitchFamily="18" charset="0"/>
                <a:cs typeface="Times New Roman" panose="02020603050405020304" pitchFamily="18" charset="0"/>
              </a:rPr>
              <a:t>, “Anatomy and Physiology for Allied Health 	Professions” </a:t>
            </a:r>
          </a:p>
          <a:p>
            <a:pPr marL="11113" indent="0">
              <a:lnSpc>
                <a:spcPct val="120000"/>
              </a:lnSpc>
            </a:pPr>
            <a:r>
              <a:rPr lang="en-US" sz="1800" b="1" dirty="0">
                <a:solidFill>
                  <a:srgbClr val="592C5F"/>
                </a:solidFill>
                <a:latin typeface="Times New Roman" panose="02020603050405020304" pitchFamily="18" charset="0"/>
                <a:cs typeface="Times New Roman" panose="02020603050405020304" pitchFamily="18" charset="0"/>
              </a:rPr>
              <a:t>Southern Illinois University Edwardsville</a:t>
            </a:r>
            <a:r>
              <a:rPr lang="en-US" sz="1800" dirty="0">
                <a:solidFill>
                  <a:srgbClr val="592C5F"/>
                </a:solidFill>
                <a:latin typeface="Times New Roman" panose="02020603050405020304" pitchFamily="18" charset="0"/>
                <a:cs typeface="Times New Roman" panose="02020603050405020304" pitchFamily="18" charset="0"/>
              </a:rPr>
              <a:t>, "Creating an Interactive Textbook and Ancillaries for Nurse Anesthetist Students” </a:t>
            </a:r>
          </a:p>
          <a:p>
            <a:pPr marL="11113" indent="0">
              <a:lnSpc>
                <a:spcPct val="120000"/>
              </a:lnSpc>
            </a:pPr>
            <a:r>
              <a:rPr lang="en-US" sz="1800" b="1" dirty="0">
                <a:latin typeface="Times New Roman" panose="02020603050405020304" pitchFamily="18" charset="0"/>
                <a:cs typeface="Times New Roman" panose="02020603050405020304" pitchFamily="18" charset="0"/>
              </a:rPr>
              <a:t>University of Illinois Chicago</a:t>
            </a:r>
            <a:r>
              <a:rPr lang="en-US" sz="1800" dirty="0">
                <a:latin typeface="Times New Roman" panose="02020603050405020304" pitchFamily="18" charset="0"/>
                <a:cs typeface="Times New Roman" panose="02020603050405020304" pitchFamily="18" charset="0"/>
              </a:rPr>
              <a:t>, “Advancing Open Educational </a:t>
            </a:r>
            <a:r>
              <a:rPr lang="en-US" sz="1800" dirty="0" err="1">
                <a:latin typeface="Times New Roman" panose="02020603050405020304" pitchFamily="18" charset="0"/>
                <a:cs typeface="Times New Roman" panose="02020603050405020304" pitchFamily="18" charset="0"/>
              </a:rPr>
              <a:t>ReSources</a:t>
            </a:r>
            <a:r>
              <a:rPr lang="en-US" sz="1800" dirty="0">
                <a:latin typeface="Times New Roman" panose="02020603050405020304" pitchFamily="18" charset="0"/>
                <a:cs typeface="Times New Roman" panose="02020603050405020304" pitchFamily="18" charset="0"/>
              </a:rPr>
              <a:t> and Visual Pedagogy for </a:t>
            </a:r>
            <a:r>
              <a:rPr lang="en-US" sz="1800" dirty="0" err="1">
                <a:latin typeface="Times New Roman" panose="02020603050405020304" pitchFamily="18" charset="0"/>
                <a:cs typeface="Times New Roman" panose="02020603050405020304" pitchFamily="18" charset="0"/>
              </a:rPr>
              <a:t>DIverRse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StudEnts</a:t>
            </a:r>
            <a:r>
              <a:rPr lang="en-US" sz="1800" dirty="0">
                <a:latin typeface="Times New Roman" panose="02020603050405020304" pitchFamily="18" charset="0"/>
                <a:cs typeface="Times New Roman" panose="02020603050405020304" pitchFamily="18" charset="0"/>
              </a:rPr>
              <a:t>: ASPIRE”  </a:t>
            </a:r>
          </a:p>
          <a:p>
            <a:pPr marL="11113" indent="0">
              <a:lnSpc>
                <a:spcPct val="120000"/>
              </a:lnSpc>
            </a:pPr>
            <a:r>
              <a:rPr lang="en-US" sz="1800" b="1" dirty="0">
                <a:latin typeface="Times New Roman" panose="02020603050405020304" pitchFamily="18" charset="0"/>
                <a:cs typeface="Times New Roman" panose="02020603050405020304" pitchFamily="18" charset="0"/>
              </a:rPr>
              <a:t>University of Illinois Urbana-Champaign</a:t>
            </a:r>
            <a:r>
              <a:rPr lang="en-US" sz="1800"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Carle College of Medicine </a:t>
            </a:r>
            <a:r>
              <a:rPr lang="en-US" sz="1800" dirty="0">
                <a:latin typeface="Times New Roman" panose="02020603050405020304" pitchFamily="18" charset="0"/>
                <a:cs typeface="Times New Roman" panose="02020603050405020304" pitchFamily="18" charset="0"/>
              </a:rPr>
              <a:t>and </a:t>
            </a:r>
            <a:r>
              <a:rPr lang="en-US" sz="1800" b="1" dirty="0">
                <a:latin typeface="Times New Roman" panose="02020603050405020304" pitchFamily="18" charset="0"/>
                <a:cs typeface="Times New Roman" panose="02020603050405020304" pitchFamily="18" charset="0"/>
              </a:rPr>
              <a:t>Knox College</a:t>
            </a:r>
            <a:r>
              <a:rPr lang="en-US" sz="1800" dirty="0">
                <a:latin typeface="Times New Roman" panose="02020603050405020304" pitchFamily="18" charset="0"/>
                <a:cs typeface="Times New Roman" panose="02020603050405020304" pitchFamily="18" charset="0"/>
              </a:rPr>
              <a:t>, “The Female Reproductive System and Women’s Health Through a Multidisciplinary Lens”  </a:t>
            </a:r>
            <a:endParaRPr lang="en-US" sz="1800" b="1" dirty="0">
              <a:latin typeface="Times New Roman" panose="02020603050405020304" pitchFamily="18" charset="0"/>
              <a:cs typeface="Times New Roman" panose="02020603050405020304" pitchFamily="18" charset="0"/>
            </a:endParaRPr>
          </a:p>
          <a:p>
            <a:pPr marL="11113" indent="0"/>
            <a:endParaRPr lang="en-US" sz="1800" dirty="0">
              <a:solidFill>
                <a:srgbClr val="592C5F"/>
              </a:solidFill>
              <a:latin typeface="Times New Roman" panose="02020603050405020304" pitchFamily="18" charset="0"/>
              <a:cs typeface="Times New Roman" panose="02020603050405020304" pitchFamily="18" charset="0"/>
            </a:endParaRPr>
          </a:p>
          <a:p>
            <a:pPr marL="11113" indent="0"/>
            <a:endParaRPr lang="en-US" sz="1800" b="1" dirty="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a:p>
            <a:pPr marL="171450" indent="0"/>
            <a:r>
              <a:rPr lang="en-US" sz="1800" dirty="0">
                <a:solidFill>
                  <a:srgbClr val="592C5F"/>
                </a:solidFill>
                <a:latin typeface="Times New Roman" panose="02020603050405020304" pitchFamily="18" charset="0"/>
                <a:cs typeface="Times New Roman" panose="02020603050405020304" pitchFamily="18" charset="0"/>
              </a:rPr>
              <a:t> </a:t>
            </a:r>
          </a:p>
          <a:p>
            <a:endParaRPr lang="en-US" sz="12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5931B26-5590-74D1-4F76-F0202F82B055}"/>
              </a:ext>
            </a:extLst>
          </p:cNvPr>
          <p:cNvSpPr>
            <a:spLocks noGrp="1"/>
          </p:cNvSpPr>
          <p:nvPr>
            <p:ph type="title"/>
          </p:nvPr>
        </p:nvSpPr>
        <p:spPr/>
        <p:txBody>
          <a:bodyPr>
            <a:normAutofit/>
          </a:bodyPr>
          <a:lstStyle/>
          <a:p>
            <a:r>
              <a:rPr lang="en-US" sz="1500"/>
              <a:t>TWENTY-THREE SUBGRANT AWARDS</a:t>
            </a:r>
          </a:p>
        </p:txBody>
      </p:sp>
    </p:spTree>
    <p:extLst>
      <p:ext uri="{BB962C8B-B14F-4D97-AF65-F5344CB8AC3E}">
        <p14:creationId xmlns:p14="http://schemas.microsoft.com/office/powerpoint/2010/main" val="10855243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BDAF2D-8EF7-CCDE-F11B-0197DE9B5AB2}"/>
              </a:ext>
            </a:extLst>
          </p:cNvPr>
          <p:cNvSpPr>
            <a:spLocks noGrp="1"/>
          </p:cNvSpPr>
          <p:nvPr>
            <p:ph idx="1"/>
          </p:nvPr>
        </p:nvSpPr>
        <p:spPr>
          <a:xfrm>
            <a:off x="662940" y="496581"/>
            <a:ext cx="10515600" cy="5721339"/>
          </a:xfrm>
        </p:spPr>
        <p:txBody>
          <a:bodyPr/>
          <a:lstStyle/>
          <a:p>
            <a:pPr marL="11113" indent="0"/>
            <a:r>
              <a:rPr lang="en-US" sz="2400" b="1" dirty="0">
                <a:solidFill>
                  <a:schemeClr val="accent3">
                    <a:lumMod val="75000"/>
                  </a:schemeClr>
                </a:solidFill>
                <a:latin typeface="Times New Roman" panose="02020603050405020304" pitchFamily="18" charset="0"/>
                <a:cs typeface="Times New Roman" panose="02020603050405020304" pitchFamily="18" charset="0"/>
              </a:rPr>
              <a:t>Psychology/Development</a:t>
            </a:r>
          </a:p>
          <a:p>
            <a:pPr marL="11113" indent="0"/>
            <a:r>
              <a:rPr lang="en-US" sz="1800" b="1" dirty="0">
                <a:latin typeface="Times New Roman" panose="02020603050405020304" pitchFamily="18" charset="0"/>
                <a:cs typeface="Times New Roman" panose="02020603050405020304" pitchFamily="18" charset="0"/>
              </a:rPr>
              <a:t>City Colleges of Chicago</a:t>
            </a:r>
            <a:r>
              <a:rPr lang="en-US" sz="1800"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Olive-Harvey College</a:t>
            </a:r>
            <a:r>
              <a:rPr lang="en-US" sz="1800" dirty="0">
                <a:latin typeface="Times New Roman" panose="02020603050405020304" pitchFamily="18" charset="0"/>
                <a:cs typeface="Times New Roman" panose="02020603050405020304" pitchFamily="18" charset="0"/>
              </a:rPr>
              <a:t>, “Institutional Strategies for Increasing Student Success: Equity and Open Educational Resources”  </a:t>
            </a:r>
          </a:p>
          <a:p>
            <a:pPr marL="11113" indent="0"/>
            <a:r>
              <a:rPr lang="en-US" sz="1800" b="1" dirty="0">
                <a:latin typeface="Times New Roman" panose="02020603050405020304" pitchFamily="18" charset="0"/>
                <a:cs typeface="Times New Roman" panose="02020603050405020304" pitchFamily="18" charset="0"/>
              </a:rPr>
              <a:t>Morton College</a:t>
            </a:r>
            <a:r>
              <a:rPr lang="en-US" sz="1800" dirty="0">
                <a:latin typeface="Times New Roman" panose="02020603050405020304" pitchFamily="18" charset="0"/>
                <a:cs typeface="Times New Roman" panose="02020603050405020304" pitchFamily="18" charset="0"/>
              </a:rPr>
              <a:t>, “Diverse Approach to Language Development”  </a:t>
            </a:r>
          </a:p>
          <a:p>
            <a:pPr marL="11113" indent="0">
              <a:spcAft>
                <a:spcPts val="450"/>
              </a:spcAft>
            </a:pPr>
            <a:r>
              <a:rPr lang="en-US" sz="1800" b="1" dirty="0">
                <a:latin typeface="Times New Roman" panose="02020603050405020304" pitchFamily="18" charset="0"/>
                <a:cs typeface="Times New Roman" panose="02020603050405020304" pitchFamily="18" charset="0"/>
              </a:rPr>
              <a:t>University of Illinois Springfield</a:t>
            </a:r>
            <a:r>
              <a:rPr lang="en-US" sz="1800" dirty="0">
                <a:latin typeface="Times New Roman" panose="02020603050405020304" pitchFamily="18" charset="0"/>
                <a:cs typeface="Times New Roman" panose="02020603050405020304" pitchFamily="18" charset="0"/>
              </a:rPr>
              <a:t>, “The Psychology of Exceptional Children”</a:t>
            </a:r>
            <a:endParaRPr lang="en-US" sz="1800" b="1" dirty="0">
              <a:latin typeface="Times New Roman" panose="02020603050405020304" pitchFamily="18" charset="0"/>
              <a:cs typeface="Times New Roman" panose="02020603050405020304" pitchFamily="18" charset="0"/>
            </a:endParaRPr>
          </a:p>
          <a:p>
            <a:pPr marL="11113" indent="0"/>
            <a:endParaRPr lang="en-US" sz="1800" b="1" dirty="0">
              <a:solidFill>
                <a:schemeClr val="accent3">
                  <a:lumMod val="75000"/>
                </a:schemeClr>
              </a:solidFill>
              <a:latin typeface="Times New Roman" panose="02020603050405020304" pitchFamily="18" charset="0"/>
              <a:cs typeface="Times New Roman" panose="02020603050405020304" pitchFamily="18" charset="0"/>
            </a:endParaRPr>
          </a:p>
          <a:p>
            <a:pPr marL="11113" indent="0"/>
            <a:r>
              <a:rPr lang="en-US" sz="2400" b="1" dirty="0">
                <a:solidFill>
                  <a:schemeClr val="accent3">
                    <a:lumMod val="75000"/>
                  </a:schemeClr>
                </a:solidFill>
                <a:latin typeface="Times New Roman" panose="02020603050405020304" pitchFamily="18" charset="0"/>
                <a:cs typeface="Times New Roman" panose="02020603050405020304" pitchFamily="18" charset="0"/>
              </a:rPr>
              <a:t>Public Administration</a:t>
            </a:r>
          </a:p>
          <a:p>
            <a:pPr marL="11113" indent="0">
              <a:spcAft>
                <a:spcPts val="450"/>
              </a:spcAft>
            </a:pPr>
            <a:r>
              <a:rPr lang="en-US" sz="1800" b="1" dirty="0">
                <a:latin typeface="Times New Roman" panose="02020603050405020304" pitchFamily="18" charset="0"/>
                <a:cs typeface="Times New Roman" panose="02020603050405020304" pitchFamily="18" charset="0"/>
              </a:rPr>
              <a:t>National Louis University</a:t>
            </a:r>
            <a:r>
              <a:rPr lang="en-US" sz="1800" dirty="0">
                <a:latin typeface="Times New Roman" panose="02020603050405020304" pitchFamily="18" charset="0"/>
                <a:cs typeface="Times New Roman" panose="02020603050405020304" pitchFamily="18" charset="0"/>
              </a:rPr>
              <a:t>, “Cultural Humility in Public Administration”  </a:t>
            </a:r>
          </a:p>
          <a:p>
            <a:pPr marL="11113" indent="0"/>
            <a:endParaRPr lang="en-US" sz="1800" b="1" dirty="0">
              <a:solidFill>
                <a:schemeClr val="accent3">
                  <a:lumMod val="75000"/>
                </a:schemeClr>
              </a:solidFill>
              <a:latin typeface="Times New Roman" panose="02020603050405020304" pitchFamily="18" charset="0"/>
              <a:cs typeface="Times New Roman" panose="02020603050405020304" pitchFamily="18" charset="0"/>
            </a:endParaRPr>
          </a:p>
          <a:p>
            <a:pPr marL="11113" indent="0"/>
            <a:r>
              <a:rPr lang="en-US" sz="2400" b="1" dirty="0">
                <a:solidFill>
                  <a:schemeClr val="accent3">
                    <a:lumMod val="75000"/>
                  </a:schemeClr>
                </a:solidFill>
                <a:latin typeface="Times New Roman" panose="02020603050405020304" pitchFamily="18" charset="0"/>
                <a:cs typeface="Times New Roman" panose="02020603050405020304" pitchFamily="18" charset="0"/>
              </a:rPr>
              <a:t>Science and Engineering</a:t>
            </a:r>
          </a:p>
          <a:p>
            <a:pPr marL="11113" indent="0"/>
            <a:r>
              <a:rPr lang="en-US" sz="1800" b="1" dirty="0">
                <a:solidFill>
                  <a:srgbClr val="592C5F"/>
                </a:solidFill>
                <a:latin typeface="Times New Roman" panose="02020603050405020304" pitchFamily="18" charset="0"/>
                <a:cs typeface="Times New Roman" panose="02020603050405020304" pitchFamily="18" charset="0"/>
              </a:rPr>
              <a:t>College of DuPage</a:t>
            </a:r>
            <a:r>
              <a:rPr lang="en-US" sz="1800" dirty="0">
                <a:solidFill>
                  <a:srgbClr val="592C5F"/>
                </a:solidFill>
                <a:latin typeface="Times New Roman" panose="02020603050405020304" pitchFamily="18" charset="0"/>
                <a:cs typeface="Times New Roman" panose="02020603050405020304" pitchFamily="18" charset="0"/>
              </a:rPr>
              <a:t>, "College of DuPage OER Accelerator for Physics Courses”   </a:t>
            </a:r>
          </a:p>
          <a:p>
            <a:pPr marL="11113" indent="0">
              <a:spcAft>
                <a:spcPts val="450"/>
              </a:spcAft>
            </a:pPr>
            <a:r>
              <a:rPr lang="en-US" sz="1800" b="1" dirty="0">
                <a:solidFill>
                  <a:srgbClr val="592C5F"/>
                </a:solidFill>
                <a:latin typeface="Times New Roman" panose="02020603050405020304" pitchFamily="18" charset="0"/>
                <a:cs typeface="Times New Roman" panose="02020603050405020304" pitchFamily="18" charset="0"/>
              </a:rPr>
              <a:t>Illinois Institute of Technology</a:t>
            </a:r>
            <a:r>
              <a:rPr lang="en-US" sz="1800" dirty="0">
                <a:solidFill>
                  <a:srgbClr val="592C5F"/>
                </a:solidFill>
                <a:latin typeface="Times New Roman" panose="02020603050405020304" pitchFamily="18" charset="0"/>
                <a:cs typeface="Times New Roman" panose="02020603050405020304" pitchFamily="18" charset="0"/>
              </a:rPr>
              <a:t>, “Freshman Experience in Virtual Reality/Augmented Reality in Engineering Graphics Using Open Educational Resources” </a:t>
            </a:r>
            <a:endParaRPr lang="en-US" sz="1800" b="1" dirty="0">
              <a:latin typeface="Times New Roman" panose="02020603050405020304" pitchFamily="18" charset="0"/>
              <a:cs typeface="Times New Roman" panose="02020603050405020304" pitchFamily="18" charset="0"/>
            </a:endParaRPr>
          </a:p>
          <a:p>
            <a:pPr marL="11113" indent="0"/>
            <a:endParaRPr lang="en-US" sz="1800" b="1" dirty="0">
              <a:solidFill>
                <a:schemeClr val="accent3">
                  <a:lumMod val="75000"/>
                </a:schemeClr>
              </a:solidFill>
              <a:latin typeface="Times New Roman" panose="02020603050405020304" pitchFamily="18" charset="0"/>
              <a:cs typeface="Times New Roman" panose="02020603050405020304" pitchFamily="18" charset="0"/>
            </a:endParaRPr>
          </a:p>
          <a:p>
            <a:pPr marL="11113" indent="0"/>
            <a:r>
              <a:rPr lang="en-US" sz="2400" b="1" dirty="0">
                <a:solidFill>
                  <a:schemeClr val="accent3">
                    <a:lumMod val="75000"/>
                  </a:schemeClr>
                </a:solidFill>
                <a:latin typeface="Times New Roman" panose="02020603050405020304" pitchFamily="18" charset="0"/>
                <a:cs typeface="Times New Roman" panose="02020603050405020304" pitchFamily="18" charset="0"/>
              </a:rPr>
              <a:t>Social Sciences</a:t>
            </a:r>
          </a:p>
          <a:p>
            <a:pPr marL="11113" indent="0"/>
            <a:r>
              <a:rPr lang="en-US" sz="1800" b="1" dirty="0">
                <a:solidFill>
                  <a:srgbClr val="592C5F"/>
                </a:solidFill>
                <a:latin typeface="Times New Roman" panose="02020603050405020304" pitchFamily="18" charset="0"/>
                <a:cs typeface="Times New Roman" panose="02020603050405020304" pitchFamily="18" charset="0"/>
              </a:rPr>
              <a:t>Governors State University</a:t>
            </a:r>
            <a:r>
              <a:rPr lang="en-US" sz="1800" dirty="0">
                <a:solidFill>
                  <a:srgbClr val="592C5F"/>
                </a:solidFill>
                <a:latin typeface="Times New Roman" panose="02020603050405020304" pitchFamily="18" charset="0"/>
                <a:cs typeface="Times New Roman" panose="02020603050405020304" pitchFamily="18" charset="0"/>
              </a:rPr>
              <a:t>, “Human Sexuality from A Sex Positivity Perspective”</a:t>
            </a:r>
            <a:endParaRPr lang="en-US" sz="1800" b="1" dirty="0">
              <a:latin typeface="Times New Roman" panose="02020603050405020304" pitchFamily="18" charset="0"/>
              <a:cs typeface="Times New Roman" panose="02020603050405020304" pitchFamily="18" charset="0"/>
            </a:endParaRPr>
          </a:p>
          <a:p>
            <a:pPr marL="11113" indent="0"/>
            <a:r>
              <a:rPr lang="en-US" sz="1800" b="1" dirty="0">
                <a:solidFill>
                  <a:srgbClr val="592C5F"/>
                </a:solidFill>
                <a:latin typeface="Times New Roman" panose="02020603050405020304" pitchFamily="18" charset="0"/>
                <a:cs typeface="Times New Roman" panose="02020603050405020304" pitchFamily="18" charset="0"/>
              </a:rPr>
              <a:t>Parkland College</a:t>
            </a:r>
            <a:r>
              <a:rPr lang="en-US" sz="1800" dirty="0">
                <a:solidFill>
                  <a:srgbClr val="592C5F"/>
                </a:solidFill>
                <a:latin typeface="Times New Roman" panose="02020603050405020304" pitchFamily="18" charset="0"/>
                <a:cs typeface="Times New Roman" panose="02020603050405020304" pitchFamily="18" charset="0"/>
              </a:rPr>
              <a:t>, “Traces: An Open Invitation to Archaeology” </a:t>
            </a:r>
            <a:endParaRPr lang="en-US" sz="1800"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15931B26-5590-74D1-4F76-F0202F82B055}"/>
              </a:ext>
            </a:extLst>
          </p:cNvPr>
          <p:cNvSpPr>
            <a:spLocks noGrp="1"/>
          </p:cNvSpPr>
          <p:nvPr>
            <p:ph type="title"/>
          </p:nvPr>
        </p:nvSpPr>
        <p:spPr/>
        <p:txBody>
          <a:bodyPr>
            <a:normAutofit/>
          </a:bodyPr>
          <a:lstStyle/>
          <a:p>
            <a:r>
              <a:rPr lang="en-US" sz="1500"/>
              <a:t>TWENTY-THREE SUBGRANT AWARDS</a:t>
            </a:r>
          </a:p>
        </p:txBody>
      </p:sp>
    </p:spTree>
    <p:extLst>
      <p:ext uri="{BB962C8B-B14F-4D97-AF65-F5344CB8AC3E}">
        <p14:creationId xmlns:p14="http://schemas.microsoft.com/office/powerpoint/2010/main" val="28898952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B4A0CE-40C3-20D4-15C3-52995F1DB38A}"/>
              </a:ext>
            </a:extLst>
          </p:cNvPr>
          <p:cNvSpPr>
            <a:spLocks noGrp="1"/>
          </p:cNvSpPr>
          <p:nvPr>
            <p:ph type="title"/>
          </p:nvPr>
        </p:nvSpPr>
        <p:spPr/>
        <p:txBody>
          <a:bodyPr>
            <a:normAutofit/>
          </a:bodyPr>
          <a:lstStyle/>
          <a:p>
            <a:r>
              <a:rPr lang="en-US" sz="1500"/>
              <a:t>ILLINOIS SCOERs WORKSHOPS</a:t>
            </a:r>
          </a:p>
        </p:txBody>
      </p:sp>
      <p:sp>
        <p:nvSpPr>
          <p:cNvPr id="2" name="Content Placeholder 1">
            <a:extLst>
              <a:ext uri="{FF2B5EF4-FFF2-40B4-BE49-F238E27FC236}">
                <a16:creationId xmlns:a16="http://schemas.microsoft.com/office/drawing/2014/main" id="{532E5211-2DF0-C65B-0B45-592B7DC139FC}"/>
              </a:ext>
            </a:extLst>
          </p:cNvPr>
          <p:cNvSpPr>
            <a:spLocks noGrp="1"/>
          </p:cNvSpPr>
          <p:nvPr>
            <p:ph sz="quarter" idx="10"/>
          </p:nvPr>
        </p:nvSpPr>
        <p:spPr>
          <a:xfrm>
            <a:off x="385231" y="943608"/>
            <a:ext cx="5556830" cy="4860925"/>
          </a:xfrm>
        </p:spPr>
        <p:txBody>
          <a:bodyPr numCol="1"/>
          <a:lstStyle/>
          <a:p>
            <a:pPr marL="11113" indent="0"/>
            <a:r>
              <a:rPr lang="en-US" sz="2200" b="1">
                <a:latin typeface="Times New Roman" panose="02020603050405020304" pitchFamily="18" charset="0"/>
                <a:cs typeface="Times New Roman" panose="02020603050405020304" pitchFamily="18" charset="0"/>
              </a:rPr>
              <a:t>Instructional Design</a:t>
            </a:r>
          </a:p>
          <a:p>
            <a:pPr marL="11113" lvl="1" indent="0">
              <a:buFont typeface="Arial" panose="020B0604020202020204" pitchFamily="34" charset="0"/>
              <a:buChar char="•"/>
            </a:pPr>
            <a:r>
              <a:rPr lang="en-US">
                <a:latin typeface="Times New Roman" panose="02020603050405020304" pitchFamily="18" charset="0"/>
                <a:cs typeface="Times New Roman" panose="02020603050405020304" pitchFamily="18" charset="0"/>
              </a:rPr>
              <a:t>Exploring the Basics of Instructional Design</a:t>
            </a:r>
          </a:p>
          <a:p>
            <a:pPr marL="11113" lvl="1" indent="0">
              <a:buFont typeface="Arial" panose="020B0604020202020204" pitchFamily="34" charset="0"/>
              <a:buChar char="•"/>
            </a:pPr>
            <a:r>
              <a:rPr lang="en-US">
                <a:latin typeface="Times New Roman" panose="02020603050405020304" pitchFamily="18" charset="0"/>
                <a:cs typeface="Times New Roman" panose="02020603050405020304" pitchFamily="18" charset="0"/>
              </a:rPr>
              <a:t>Instructional Design and OER</a:t>
            </a:r>
          </a:p>
          <a:p>
            <a:pPr marL="11113" lvl="1" indent="0">
              <a:buFont typeface="Arial" panose="020B0604020202020204" pitchFamily="34" charset="0"/>
              <a:buChar char="•"/>
            </a:pPr>
            <a:r>
              <a:rPr lang="en-US">
                <a:latin typeface="Times New Roman" panose="02020603050405020304" pitchFamily="18" charset="0"/>
                <a:cs typeface="Times New Roman" panose="02020603050405020304" pitchFamily="18" charset="0"/>
              </a:rPr>
              <a:t>Creating H5P Interactions</a:t>
            </a:r>
          </a:p>
          <a:p>
            <a:pPr marL="11113" lvl="1" indent="0">
              <a:buNone/>
            </a:pPr>
            <a:endParaRPr lang="en-US">
              <a:latin typeface="Times New Roman" panose="02020603050405020304" pitchFamily="18" charset="0"/>
              <a:cs typeface="Times New Roman" panose="02020603050405020304" pitchFamily="18" charset="0"/>
            </a:endParaRPr>
          </a:p>
          <a:p>
            <a:pPr marL="11113" indent="0"/>
            <a:r>
              <a:rPr lang="en-US" sz="2200" b="1">
                <a:latin typeface="Times New Roman" panose="02020603050405020304" pitchFamily="18" charset="0"/>
                <a:cs typeface="Times New Roman" panose="02020603050405020304" pitchFamily="18" charset="0"/>
              </a:rPr>
              <a:t>3D Printing</a:t>
            </a:r>
          </a:p>
          <a:p>
            <a:pPr marL="11113" lvl="1" indent="0">
              <a:buFont typeface="Arial" panose="020B0604020202020204" pitchFamily="34" charset="0"/>
              <a:buChar char="•"/>
            </a:pPr>
            <a:r>
              <a:rPr lang="en-US">
                <a:latin typeface="Times New Roman" panose="02020603050405020304" pitchFamily="18" charset="0"/>
                <a:cs typeface="Times New Roman" panose="02020603050405020304" pitchFamily="18" charset="0"/>
              </a:rPr>
              <a:t>Getting Started with Your 3D Printer</a:t>
            </a:r>
          </a:p>
          <a:p>
            <a:pPr marL="11113" lvl="1" indent="0">
              <a:buFont typeface="Arial" panose="020B0604020202020204" pitchFamily="34" charset="0"/>
              <a:buChar char="•"/>
            </a:pPr>
            <a:r>
              <a:rPr lang="en-US">
                <a:latin typeface="Times New Roman" panose="02020603050405020304" pitchFamily="18" charset="0"/>
                <a:cs typeface="Times New Roman" panose="02020603050405020304" pitchFamily="18" charset="0"/>
              </a:rPr>
              <a:t>Review of 3D Printing</a:t>
            </a:r>
          </a:p>
          <a:p>
            <a:pPr marL="11113" lvl="1" indent="0">
              <a:buFont typeface="Arial" panose="020B0604020202020204" pitchFamily="34" charset="0"/>
              <a:buChar char="•"/>
            </a:pPr>
            <a:r>
              <a:rPr lang="en-US">
                <a:latin typeface="Times New Roman" panose="02020603050405020304" pitchFamily="18" charset="0"/>
                <a:cs typeface="Times New Roman" panose="02020603050405020304" pitchFamily="18" charset="0"/>
              </a:rPr>
              <a:t>3D Printing Using Models</a:t>
            </a:r>
          </a:p>
          <a:p>
            <a:pPr marL="11113" lvl="1" indent="0">
              <a:buNone/>
            </a:pPr>
            <a:endParaRPr lang="en-US">
              <a:latin typeface="Times New Roman" panose="02020603050405020304" pitchFamily="18" charset="0"/>
              <a:cs typeface="Times New Roman" panose="02020603050405020304" pitchFamily="18" charset="0"/>
            </a:endParaRPr>
          </a:p>
          <a:p>
            <a:endParaRPr lang="en-US"/>
          </a:p>
        </p:txBody>
      </p:sp>
      <p:sp>
        <p:nvSpPr>
          <p:cNvPr id="5" name="Content Placeholder 4">
            <a:extLst>
              <a:ext uri="{FF2B5EF4-FFF2-40B4-BE49-F238E27FC236}">
                <a16:creationId xmlns:a16="http://schemas.microsoft.com/office/drawing/2014/main" id="{1B8983AB-1C45-071B-A95E-0F671F5C3247}"/>
              </a:ext>
            </a:extLst>
          </p:cNvPr>
          <p:cNvSpPr>
            <a:spLocks noGrp="1"/>
          </p:cNvSpPr>
          <p:nvPr>
            <p:ph sz="quarter" idx="11"/>
          </p:nvPr>
        </p:nvSpPr>
        <p:spPr>
          <a:xfrm>
            <a:off x="6096002" y="909318"/>
            <a:ext cx="5825488" cy="4860925"/>
          </a:xfrm>
        </p:spPr>
        <p:txBody>
          <a:bodyPr/>
          <a:lstStyle/>
          <a:p>
            <a:pPr marL="11113" indent="0"/>
            <a:r>
              <a:rPr lang="en-US" sz="2200" b="1">
                <a:latin typeface="Times New Roman" panose="02020603050405020304" pitchFamily="18" charset="0"/>
                <a:cs typeface="Times New Roman" panose="02020603050405020304" pitchFamily="18" charset="0"/>
              </a:rPr>
              <a:t>Copyright/Creative Commons</a:t>
            </a:r>
          </a:p>
          <a:p>
            <a:pPr marL="11113" lvl="1" indent="0">
              <a:buFont typeface="Arial" panose="020B0604020202020204" pitchFamily="34" charset="0"/>
              <a:buChar char="•"/>
            </a:pPr>
            <a:r>
              <a:rPr lang="en-US">
                <a:latin typeface="Times New Roman" panose="02020603050405020304" pitchFamily="18" charset="0"/>
                <a:cs typeface="Times New Roman" panose="02020603050405020304" pitchFamily="18" charset="0"/>
              </a:rPr>
              <a:t>Copyright Basics and Creative Commons Licensing</a:t>
            </a:r>
          </a:p>
          <a:p>
            <a:pPr marL="11113" lvl="1" indent="0">
              <a:buFont typeface="Arial" panose="020B0604020202020204" pitchFamily="34" charset="0"/>
              <a:buChar char="•"/>
            </a:pPr>
            <a:r>
              <a:rPr lang="en-US">
                <a:latin typeface="Times New Roman" panose="02020603050405020304" pitchFamily="18" charset="0"/>
                <a:cs typeface="Times New Roman" panose="02020603050405020304" pitchFamily="18" charset="0"/>
              </a:rPr>
              <a:t>Permissions and Fair Use</a:t>
            </a:r>
          </a:p>
          <a:p>
            <a:pPr marL="11113" lvl="1" indent="0">
              <a:buFont typeface="Arial" panose="020B0604020202020204" pitchFamily="34" charset="0"/>
              <a:buChar char="•"/>
            </a:pPr>
            <a:endParaRPr lang="en-US">
              <a:latin typeface="Times New Roman" panose="02020603050405020304" pitchFamily="18" charset="0"/>
              <a:cs typeface="Times New Roman" panose="02020603050405020304" pitchFamily="18" charset="0"/>
            </a:endParaRPr>
          </a:p>
          <a:p>
            <a:pPr marL="11113" indent="0"/>
            <a:r>
              <a:rPr lang="en-US" sz="2200" b="1">
                <a:latin typeface="Times New Roman" panose="02020603050405020304" pitchFamily="18" charset="0"/>
                <a:cs typeface="Times New Roman" panose="02020603050405020304" pitchFamily="18" charset="0"/>
              </a:rPr>
              <a:t>Accessibility</a:t>
            </a:r>
          </a:p>
          <a:p>
            <a:pPr marL="11113" lvl="1" indent="0">
              <a:buFont typeface="Arial" panose="020B0604020202020204" pitchFamily="34" charset="0"/>
              <a:buChar char="•"/>
            </a:pPr>
            <a:r>
              <a:rPr lang="en-US">
                <a:latin typeface="Times New Roman" panose="02020603050405020304" pitchFamily="18" charset="0"/>
                <a:cs typeface="Times New Roman" panose="02020603050405020304" pitchFamily="18" charset="0"/>
              </a:rPr>
              <a:t>What is Accessibility</a:t>
            </a:r>
          </a:p>
          <a:p>
            <a:pPr marL="11113" lvl="1" indent="0">
              <a:buFont typeface="Arial" panose="020B0604020202020204" pitchFamily="34" charset="0"/>
              <a:buChar char="•"/>
            </a:pPr>
            <a:r>
              <a:rPr lang="en-US">
                <a:latin typeface="Times New Roman" panose="02020603050405020304" pitchFamily="18" charset="0"/>
                <a:cs typeface="Times New Roman" panose="02020603050405020304" pitchFamily="18" charset="0"/>
              </a:rPr>
              <a:t>Incorporating Accessibility into Your OER</a:t>
            </a:r>
          </a:p>
          <a:p>
            <a:pPr marL="11113" lvl="1" indent="0">
              <a:buFont typeface="Arial" panose="020B0604020202020204" pitchFamily="34" charset="0"/>
              <a:buChar char="•"/>
            </a:pPr>
            <a:endParaRPr lang="en-US">
              <a:latin typeface="Times New Roman" panose="02020603050405020304" pitchFamily="18" charset="0"/>
              <a:cs typeface="Times New Roman" panose="02020603050405020304" pitchFamily="18" charset="0"/>
            </a:endParaRPr>
          </a:p>
          <a:p>
            <a:pPr marL="11113" indent="0"/>
            <a:r>
              <a:rPr lang="en-US" sz="2200" b="1" err="1">
                <a:latin typeface="Times New Roman" panose="02020603050405020304" pitchFamily="18" charset="0"/>
                <a:cs typeface="Times New Roman" panose="02020603050405020304" pitchFamily="18" charset="0"/>
              </a:rPr>
              <a:t>LibreTexts</a:t>
            </a:r>
            <a:endParaRPr lang="en-US" sz="2200" b="1">
              <a:latin typeface="Times New Roman" panose="02020603050405020304" pitchFamily="18" charset="0"/>
              <a:cs typeface="Times New Roman" panose="02020603050405020304" pitchFamily="18" charset="0"/>
            </a:endParaRPr>
          </a:p>
          <a:p>
            <a:pPr marL="11113" lvl="1" indent="0">
              <a:buFont typeface="Arial" panose="020B0604020202020204" pitchFamily="34" charset="0"/>
              <a:buChar char="•"/>
            </a:pPr>
            <a:r>
              <a:rPr lang="en-US">
                <a:latin typeface="Times New Roman" panose="02020603050405020304" pitchFamily="18" charset="0"/>
                <a:cs typeface="Times New Roman" panose="02020603050405020304" pitchFamily="18" charset="0"/>
              </a:rPr>
              <a:t>Getting Started with </a:t>
            </a:r>
            <a:r>
              <a:rPr lang="en-US" err="1">
                <a:latin typeface="Times New Roman" panose="02020603050405020304" pitchFamily="18" charset="0"/>
                <a:cs typeface="Times New Roman" panose="02020603050405020304" pitchFamily="18" charset="0"/>
              </a:rPr>
              <a:t>LibreTexts</a:t>
            </a:r>
            <a:r>
              <a:rPr lang="en-US">
                <a:latin typeface="Times New Roman" panose="02020603050405020304" pitchFamily="18" charset="0"/>
                <a:cs typeface="Times New Roman" panose="02020603050405020304" pitchFamily="18" charset="0"/>
              </a:rPr>
              <a:t> Conductor</a:t>
            </a:r>
          </a:p>
          <a:p>
            <a:pPr marL="11113" lvl="1" indent="0">
              <a:buFont typeface="Arial" panose="020B0604020202020204" pitchFamily="34" charset="0"/>
              <a:buChar char="•"/>
            </a:pPr>
            <a:r>
              <a:rPr lang="en-US">
                <a:solidFill>
                  <a:srgbClr val="592C5F"/>
                </a:solidFill>
                <a:latin typeface="Times New Roman" panose="02020603050405020304" pitchFamily="18" charset="0"/>
                <a:cs typeface="Times New Roman" panose="02020603050405020304" pitchFamily="18" charset="0"/>
              </a:rPr>
              <a:t>Using </a:t>
            </a:r>
            <a:r>
              <a:rPr lang="en-US" err="1">
                <a:solidFill>
                  <a:srgbClr val="592C5F"/>
                </a:solidFill>
                <a:latin typeface="Times New Roman" panose="02020603050405020304" pitchFamily="18" charset="0"/>
                <a:cs typeface="Times New Roman" panose="02020603050405020304" pitchFamily="18" charset="0"/>
              </a:rPr>
              <a:t>LibreTexts</a:t>
            </a:r>
            <a:r>
              <a:rPr lang="en-US">
                <a:solidFill>
                  <a:srgbClr val="592C5F"/>
                </a:solidFill>
                <a:latin typeface="Times New Roman" panose="02020603050405020304" pitchFamily="18" charset="0"/>
                <a:cs typeface="Times New Roman" panose="02020603050405020304" pitchFamily="18" charset="0"/>
              </a:rPr>
              <a:t> to Create, Edit, And Remix</a:t>
            </a:r>
          </a:p>
          <a:p>
            <a:endParaRPr lang="en-US"/>
          </a:p>
        </p:txBody>
      </p:sp>
    </p:spTree>
    <p:extLst>
      <p:ext uri="{BB962C8B-B14F-4D97-AF65-F5344CB8AC3E}">
        <p14:creationId xmlns:p14="http://schemas.microsoft.com/office/powerpoint/2010/main" val="1647276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079930-1545-4996-BDBB-AF11164388FA}"/>
              </a:ext>
            </a:extLst>
          </p:cNvPr>
          <p:cNvSpPr>
            <a:spLocks noGrp="1"/>
          </p:cNvSpPr>
          <p:nvPr>
            <p:ph idx="1"/>
          </p:nvPr>
        </p:nvSpPr>
        <p:spPr>
          <a:xfrm>
            <a:off x="1343278" y="1634591"/>
            <a:ext cx="8294335" cy="3730428"/>
          </a:xfrm>
        </p:spPr>
        <p:txBody>
          <a:bodyPr/>
          <a:lstStyle/>
          <a:p>
            <a:pPr>
              <a:lnSpc>
                <a:spcPct val="107000"/>
              </a:lnSpc>
              <a:spcBef>
                <a:spcPts val="0"/>
              </a:spcBef>
              <a:spcAft>
                <a:spcPts val="0"/>
              </a:spcAft>
            </a:pPr>
            <a:r>
              <a:rPr lang="en-US" b="1" i="1">
                <a:effectLst/>
                <a:ea typeface="Calibri" panose="020F0502020204030204" pitchFamily="34" charset="0"/>
                <a:cs typeface="Calibri" panose="020F0502020204030204" pitchFamily="34" charset="0"/>
              </a:rPr>
              <a:t>Are 'Lazy Girl Jobs' the Future of Work, or a Silent Rebellion Against Productivity?</a:t>
            </a:r>
          </a:p>
          <a:p>
            <a:pPr>
              <a:lnSpc>
                <a:spcPct val="107000"/>
              </a:lnSpc>
              <a:spcBef>
                <a:spcPts val="0"/>
              </a:spcBef>
              <a:spcAft>
                <a:spcPts val="0"/>
              </a:spcAft>
            </a:pPr>
            <a:endParaRPr lang="en-US"/>
          </a:p>
          <a:p>
            <a:pPr>
              <a:lnSpc>
                <a:spcPct val="107000"/>
              </a:lnSpc>
              <a:spcBef>
                <a:spcPts val="0"/>
              </a:spcBef>
              <a:spcAft>
                <a:spcPts val="0"/>
              </a:spcAft>
            </a:pPr>
            <a:r>
              <a:rPr lang="en-US" b="1">
                <a:solidFill>
                  <a:schemeClr val="accent3"/>
                </a:solidFill>
              </a:rPr>
              <a:t>Elaina Norlin</a:t>
            </a:r>
          </a:p>
          <a:p>
            <a:pPr>
              <a:lnSpc>
                <a:spcPct val="107000"/>
              </a:lnSpc>
              <a:spcBef>
                <a:spcPts val="0"/>
              </a:spcBef>
              <a:spcAft>
                <a:spcPts val="0"/>
              </a:spcAft>
            </a:pPr>
            <a:r>
              <a:rPr lang="en-US" b="1"/>
              <a:t>Association of Southeastern Research Libraries</a:t>
            </a:r>
          </a:p>
          <a:p>
            <a:pPr>
              <a:lnSpc>
                <a:spcPct val="107000"/>
              </a:lnSpc>
              <a:spcBef>
                <a:spcPts val="0"/>
              </a:spcBef>
              <a:spcAft>
                <a:spcPts val="0"/>
              </a:spcAft>
            </a:pPr>
            <a:r>
              <a:rPr lang="en-US" b="1"/>
              <a:t>Program Coordinator for Professional Development</a:t>
            </a:r>
          </a:p>
        </p:txBody>
      </p:sp>
      <p:sp>
        <p:nvSpPr>
          <p:cNvPr id="7" name="Title 6">
            <a:extLst>
              <a:ext uri="{FF2B5EF4-FFF2-40B4-BE49-F238E27FC236}">
                <a16:creationId xmlns:a16="http://schemas.microsoft.com/office/drawing/2014/main" id="{56441258-0E6B-449A-B18E-71F06CD5A46A}"/>
              </a:ext>
            </a:extLst>
          </p:cNvPr>
          <p:cNvSpPr>
            <a:spLocks noGrp="1"/>
          </p:cNvSpPr>
          <p:nvPr>
            <p:ph type="title"/>
          </p:nvPr>
        </p:nvSpPr>
        <p:spPr/>
        <p:txBody>
          <a:bodyPr>
            <a:normAutofit/>
          </a:bodyPr>
          <a:lstStyle/>
          <a:p>
            <a:r>
              <a:rPr lang="en-US" sz="1500"/>
              <a:t>Our Keynote Address</a:t>
            </a:r>
          </a:p>
        </p:txBody>
      </p:sp>
    </p:spTree>
    <p:extLst>
      <p:ext uri="{BB962C8B-B14F-4D97-AF65-F5344CB8AC3E}">
        <p14:creationId xmlns:p14="http://schemas.microsoft.com/office/powerpoint/2010/main" val="25592013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7DF9D30-5D39-4684-B478-E958E1465F42}"/>
              </a:ext>
            </a:extLst>
          </p:cNvPr>
          <p:cNvSpPr>
            <a:spLocks noGrp="1"/>
          </p:cNvSpPr>
          <p:nvPr>
            <p:ph type="pic" sz="quarter" idx="10"/>
          </p:nvPr>
        </p:nvSpPr>
        <p:spPr/>
        <p:txBody>
          <a:bodyPr/>
          <a:lstStyle/>
          <a:p>
            <a:endParaRPr lang="en-US" dirty="0"/>
          </a:p>
        </p:txBody>
      </p:sp>
      <p:sp>
        <p:nvSpPr>
          <p:cNvPr id="3" name="Title 2">
            <a:extLst>
              <a:ext uri="{FF2B5EF4-FFF2-40B4-BE49-F238E27FC236}">
                <a16:creationId xmlns:a16="http://schemas.microsoft.com/office/drawing/2014/main" id="{AAD436A2-CAAD-A0AA-1D61-A8B339EBB1DD}"/>
              </a:ext>
            </a:extLst>
          </p:cNvPr>
          <p:cNvSpPr>
            <a:spLocks noGrp="1"/>
          </p:cNvSpPr>
          <p:nvPr>
            <p:ph type="title"/>
          </p:nvPr>
        </p:nvSpPr>
        <p:spPr>
          <a:xfrm>
            <a:off x="653143" y="2405743"/>
            <a:ext cx="10689770" cy="881743"/>
          </a:xfrm>
        </p:spPr>
        <p:txBody>
          <a:bodyPr>
            <a:normAutofit fontScale="90000"/>
          </a:bodyPr>
          <a:lstStyle/>
          <a:p>
            <a:r>
              <a:rPr lang="en-US" sz="1800" dirty="0">
                <a:solidFill>
                  <a:schemeClr val="accent3"/>
                </a:solidFill>
              </a:rPr>
              <a:t>Next up Beginning at 1:15 p.m. </a:t>
            </a:r>
            <a:br>
              <a:rPr lang="en-US" sz="4400" dirty="0">
                <a:solidFill>
                  <a:schemeClr val="accent3"/>
                </a:solidFill>
              </a:rPr>
            </a:br>
            <a:r>
              <a:rPr lang="en-US" sz="4400" dirty="0">
                <a:solidFill>
                  <a:schemeClr val="accent3"/>
                </a:solidFill>
              </a:rPr>
              <a:t>BROADBAND FOR LIBRARIES</a:t>
            </a:r>
            <a:br>
              <a:rPr lang="en-US" sz="1600" dirty="0">
                <a:solidFill>
                  <a:schemeClr val="accent3"/>
                </a:solidFill>
              </a:rPr>
            </a:br>
            <a:br>
              <a:rPr lang="en-US" sz="1600" dirty="0">
                <a:solidFill>
                  <a:schemeClr val="accent3"/>
                </a:solidFill>
              </a:rPr>
            </a:br>
            <a:r>
              <a:rPr lang="en-US" sz="1800" cap="none" dirty="0">
                <a:solidFill>
                  <a:schemeClr val="accent3"/>
                </a:solidFill>
              </a:rPr>
              <a:t>Monica Harris, Reaching Across Illinois Library System Executive Director</a:t>
            </a:r>
            <a:br>
              <a:rPr lang="en-US" sz="1800" cap="none" dirty="0">
                <a:solidFill>
                  <a:schemeClr val="accent3"/>
                </a:solidFill>
              </a:rPr>
            </a:br>
            <a:r>
              <a:rPr lang="en-US" sz="1800" cap="none" dirty="0">
                <a:solidFill>
                  <a:schemeClr val="accent3"/>
                </a:solidFill>
              </a:rPr>
              <a:t>Ellen Popit, Illinois Heartland Library System </a:t>
            </a:r>
            <a:r>
              <a:rPr lang="en-US" sz="1800" cap="none">
                <a:solidFill>
                  <a:schemeClr val="accent3"/>
                </a:solidFill>
              </a:rPr>
              <a:t>Associate Director</a:t>
            </a:r>
            <a:br>
              <a:rPr lang="en-US" sz="1800" dirty="0">
                <a:solidFill>
                  <a:schemeClr val="accent3"/>
                </a:solidFill>
              </a:rPr>
            </a:br>
            <a:br>
              <a:rPr lang="en-US" sz="1800" dirty="0">
                <a:solidFill>
                  <a:schemeClr val="accent3"/>
                </a:solidFill>
              </a:rPr>
            </a:br>
            <a:br>
              <a:rPr lang="en-US" sz="1800" dirty="0">
                <a:solidFill>
                  <a:schemeClr val="accent3"/>
                </a:solidFill>
              </a:rPr>
            </a:br>
            <a:br>
              <a:rPr lang="en-US" sz="1800" dirty="0">
                <a:solidFill>
                  <a:schemeClr val="accent3"/>
                </a:solidFill>
              </a:rPr>
            </a:br>
            <a:endParaRPr lang="en-US" sz="1500" dirty="0">
              <a:solidFill>
                <a:schemeClr val="accent3"/>
              </a:solidFill>
            </a:endParaRPr>
          </a:p>
        </p:txBody>
      </p:sp>
    </p:spTree>
    <p:extLst>
      <p:ext uri="{BB962C8B-B14F-4D97-AF65-F5344CB8AC3E}">
        <p14:creationId xmlns:p14="http://schemas.microsoft.com/office/powerpoint/2010/main" val="16158999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16" name="Rectangle 15">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565098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2" name="Title 1">
            <a:extLst>
              <a:ext uri="{FF2B5EF4-FFF2-40B4-BE49-F238E27FC236}">
                <a16:creationId xmlns:a16="http://schemas.microsoft.com/office/drawing/2014/main" id="{AF46A1FC-49CA-C87F-96C5-8D81BDE84D70}"/>
              </a:ext>
            </a:extLst>
          </p:cNvPr>
          <p:cNvSpPr>
            <a:spLocks noGrp="1"/>
          </p:cNvSpPr>
          <p:nvPr>
            <p:ph type="ctrTitle"/>
          </p:nvPr>
        </p:nvSpPr>
        <p:spPr>
          <a:xfrm>
            <a:off x="2116886" y="769546"/>
            <a:ext cx="4464574" cy="3263119"/>
          </a:xfrm>
          <a:noFill/>
          <a:ln>
            <a:solidFill>
              <a:schemeClr val="bg1"/>
            </a:solidFill>
          </a:ln>
        </p:spPr>
        <p:txBody>
          <a:bodyPr>
            <a:normAutofit/>
          </a:bodyPr>
          <a:lstStyle/>
          <a:p>
            <a:r>
              <a:rPr lang="en-US" dirty="0">
                <a:solidFill>
                  <a:schemeClr val="bg1"/>
                </a:solidFill>
              </a:rPr>
              <a:t>Broadband for Libraries</a:t>
            </a:r>
          </a:p>
        </p:txBody>
      </p:sp>
      <p:sp>
        <p:nvSpPr>
          <p:cNvPr id="3" name="Subtitle 2">
            <a:extLst>
              <a:ext uri="{FF2B5EF4-FFF2-40B4-BE49-F238E27FC236}">
                <a16:creationId xmlns:a16="http://schemas.microsoft.com/office/drawing/2014/main" id="{08706810-4556-37E4-C2DA-7C4330568206}"/>
              </a:ext>
            </a:extLst>
          </p:cNvPr>
          <p:cNvSpPr>
            <a:spLocks noGrp="1"/>
          </p:cNvSpPr>
          <p:nvPr>
            <p:ph type="subTitle" idx="1"/>
          </p:nvPr>
        </p:nvSpPr>
        <p:spPr>
          <a:xfrm>
            <a:off x="2116883" y="4392755"/>
            <a:ext cx="4433366" cy="1199683"/>
          </a:xfrm>
        </p:spPr>
        <p:txBody>
          <a:bodyPr vert="horz" lIns="91440" tIns="45720" rIns="91440" bIns="45720" rtlCol="0" anchor="t">
            <a:normAutofit/>
          </a:bodyPr>
          <a:lstStyle/>
          <a:p>
            <a:r>
              <a:rPr lang="en-US" dirty="0">
                <a:solidFill>
                  <a:schemeClr val="bg1"/>
                </a:solidFill>
              </a:rPr>
              <a:t>2023 CARLI Annual Meeting</a:t>
            </a:r>
          </a:p>
          <a:p>
            <a:r>
              <a:rPr lang="en-US" dirty="0">
                <a:solidFill>
                  <a:schemeClr val="bg1"/>
                </a:solidFill>
              </a:rPr>
              <a:t>November 2023</a:t>
            </a:r>
          </a:p>
        </p:txBody>
      </p:sp>
      <p:pic>
        <p:nvPicPr>
          <p:cNvPr id="9" name="Picture 8" descr="A yellow sign with blue letters and a white letter&#10;&#10;Description automatically generated">
            <a:extLst>
              <a:ext uri="{FF2B5EF4-FFF2-40B4-BE49-F238E27FC236}">
                <a16:creationId xmlns:a16="http://schemas.microsoft.com/office/drawing/2014/main" id="{97744A02-0D15-81FB-292E-B1F9833A7A83}"/>
              </a:ext>
            </a:extLst>
          </p:cNvPr>
          <p:cNvPicPr>
            <a:picLocks noChangeAspect="1"/>
          </p:cNvPicPr>
          <p:nvPr/>
        </p:nvPicPr>
        <p:blipFill>
          <a:blip r:embed="rId2"/>
          <a:stretch>
            <a:fillRect/>
          </a:stretch>
        </p:blipFill>
        <p:spPr>
          <a:xfrm>
            <a:off x="7639171" y="4810030"/>
            <a:ext cx="2564643" cy="564221"/>
          </a:xfrm>
          <a:prstGeom prst="rect">
            <a:avLst/>
          </a:prstGeom>
        </p:spPr>
      </p:pic>
      <p:pic>
        <p:nvPicPr>
          <p:cNvPr id="5" name="Picture 4" descr="A purple letters on a black background&#10;&#10;Description automatically generated">
            <a:extLst>
              <a:ext uri="{FF2B5EF4-FFF2-40B4-BE49-F238E27FC236}">
                <a16:creationId xmlns:a16="http://schemas.microsoft.com/office/drawing/2014/main" id="{53165665-321B-C98E-6E90-071C6B36FC88}"/>
              </a:ext>
            </a:extLst>
          </p:cNvPr>
          <p:cNvPicPr>
            <a:picLocks noChangeAspect="1"/>
          </p:cNvPicPr>
          <p:nvPr/>
        </p:nvPicPr>
        <p:blipFill>
          <a:blip r:embed="rId3"/>
          <a:stretch>
            <a:fillRect/>
          </a:stretch>
        </p:blipFill>
        <p:spPr>
          <a:xfrm>
            <a:off x="7639172" y="810097"/>
            <a:ext cx="2564643" cy="482565"/>
          </a:xfrm>
          <a:prstGeom prst="rect">
            <a:avLst/>
          </a:prstGeom>
        </p:spPr>
      </p:pic>
      <p:pic>
        <p:nvPicPr>
          <p:cNvPr id="7" name="Picture 6" descr="A logo with blue and black text&#10;&#10;Description automatically generated">
            <a:extLst>
              <a:ext uri="{FF2B5EF4-FFF2-40B4-BE49-F238E27FC236}">
                <a16:creationId xmlns:a16="http://schemas.microsoft.com/office/drawing/2014/main" id="{49F2D8DF-933B-16CC-5B2B-D42E1355914F}"/>
              </a:ext>
            </a:extLst>
          </p:cNvPr>
          <p:cNvPicPr>
            <a:picLocks noChangeAspect="1"/>
          </p:cNvPicPr>
          <p:nvPr/>
        </p:nvPicPr>
        <p:blipFill>
          <a:blip r:embed="rId4"/>
          <a:stretch>
            <a:fillRect/>
          </a:stretch>
        </p:blipFill>
        <p:spPr>
          <a:xfrm>
            <a:off x="7639172" y="2637796"/>
            <a:ext cx="2564643" cy="827098"/>
          </a:xfrm>
          <a:prstGeom prst="rect">
            <a:avLst/>
          </a:prstGeom>
        </p:spPr>
      </p:pic>
    </p:spTree>
    <p:extLst>
      <p:ext uri="{BB962C8B-B14F-4D97-AF65-F5344CB8AC3E}">
        <p14:creationId xmlns:p14="http://schemas.microsoft.com/office/powerpoint/2010/main" val="1944266002"/>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DE680-69B3-3486-CFFF-F7B0F92EDA7D}"/>
              </a:ext>
            </a:extLst>
          </p:cNvPr>
          <p:cNvSpPr>
            <a:spLocks noGrp="1"/>
          </p:cNvSpPr>
          <p:nvPr>
            <p:ph type="title"/>
          </p:nvPr>
        </p:nvSpPr>
        <p:spPr>
          <a:xfrm>
            <a:off x="1593575" y="447188"/>
            <a:ext cx="8988182" cy="970450"/>
          </a:xfrm>
        </p:spPr>
        <p:txBody>
          <a:bodyPr>
            <a:normAutofit fontScale="90000"/>
          </a:bodyPr>
          <a:lstStyle/>
          <a:p>
            <a:pPr algn="ctr"/>
            <a:r>
              <a:rPr lang="en-US" sz="3100" dirty="0"/>
              <a:t>$1.3 BILLION</a:t>
            </a:r>
            <a:br>
              <a:rPr lang="en-US" dirty="0"/>
            </a:br>
            <a:r>
              <a:rPr lang="en-US" dirty="0"/>
              <a:t>Federal Funding for Illinois</a:t>
            </a:r>
          </a:p>
        </p:txBody>
      </p:sp>
      <p:sp>
        <p:nvSpPr>
          <p:cNvPr id="3" name="Text Placeholder 2">
            <a:extLst>
              <a:ext uri="{FF2B5EF4-FFF2-40B4-BE49-F238E27FC236}">
                <a16:creationId xmlns:a16="http://schemas.microsoft.com/office/drawing/2014/main" id="{7162CF9B-EDF6-EA04-0CC4-A2DD000EF4A6}"/>
              </a:ext>
            </a:extLst>
          </p:cNvPr>
          <p:cNvSpPr>
            <a:spLocks noGrp="1"/>
          </p:cNvSpPr>
          <p:nvPr>
            <p:ph type="body" idx="1"/>
          </p:nvPr>
        </p:nvSpPr>
        <p:spPr>
          <a:xfrm>
            <a:off x="1593575" y="1888435"/>
            <a:ext cx="4411145" cy="862702"/>
          </a:xfrm>
        </p:spPr>
        <p:txBody>
          <a:bodyPr/>
          <a:lstStyle/>
          <a:p>
            <a:r>
              <a:rPr lang="en-US" sz="2200" dirty="0"/>
              <a:t>Broadband Equity and Deployment (BEAD)</a:t>
            </a:r>
          </a:p>
        </p:txBody>
      </p:sp>
      <p:sp>
        <p:nvSpPr>
          <p:cNvPr id="5" name="Text Placeholder 4">
            <a:extLst>
              <a:ext uri="{FF2B5EF4-FFF2-40B4-BE49-F238E27FC236}">
                <a16:creationId xmlns:a16="http://schemas.microsoft.com/office/drawing/2014/main" id="{FBC0A2BC-B13A-7327-6E18-4ABE9D604C9D}"/>
              </a:ext>
            </a:extLst>
          </p:cNvPr>
          <p:cNvSpPr>
            <a:spLocks noGrp="1"/>
          </p:cNvSpPr>
          <p:nvPr>
            <p:ph type="body" sz="quarter" idx="3"/>
          </p:nvPr>
        </p:nvSpPr>
        <p:spPr>
          <a:xfrm>
            <a:off x="6187280" y="1888435"/>
            <a:ext cx="4411145" cy="862702"/>
          </a:xfrm>
        </p:spPr>
        <p:txBody>
          <a:bodyPr/>
          <a:lstStyle/>
          <a:p>
            <a:r>
              <a:rPr lang="en-US" sz="2200" dirty="0"/>
              <a:t>Digital Equity Act</a:t>
            </a:r>
            <a:br>
              <a:rPr lang="en-US" sz="2200" dirty="0"/>
            </a:br>
            <a:r>
              <a:rPr lang="en-US" sz="2200" dirty="0"/>
              <a:t>(DEA)</a:t>
            </a:r>
          </a:p>
        </p:txBody>
      </p:sp>
      <p:graphicFrame>
        <p:nvGraphicFramePr>
          <p:cNvPr id="9" name="Table 8">
            <a:extLst>
              <a:ext uri="{FF2B5EF4-FFF2-40B4-BE49-F238E27FC236}">
                <a16:creationId xmlns:a16="http://schemas.microsoft.com/office/drawing/2014/main" id="{6D2394DF-C95B-9914-4F6D-BB4ED09ECB2D}"/>
              </a:ext>
            </a:extLst>
          </p:cNvPr>
          <p:cNvGraphicFramePr>
            <a:graphicFrameLocks noGrp="1"/>
          </p:cNvGraphicFramePr>
          <p:nvPr/>
        </p:nvGraphicFramePr>
        <p:xfrm>
          <a:off x="1610242" y="5711172"/>
          <a:ext cx="8988182" cy="1064279"/>
        </p:xfrm>
        <a:graphic>
          <a:graphicData uri="http://schemas.openxmlformats.org/drawingml/2006/table">
            <a:tbl>
              <a:tblPr firstRow="1" bandRow="1">
                <a:tableStyleId>{073A0DAA-6AF3-43AB-8588-CEC1D06C72B9}</a:tableStyleId>
              </a:tblPr>
              <a:tblGrid>
                <a:gridCol w="4494091">
                  <a:extLst>
                    <a:ext uri="{9D8B030D-6E8A-4147-A177-3AD203B41FA5}">
                      <a16:colId xmlns:a16="http://schemas.microsoft.com/office/drawing/2014/main" val="948577031"/>
                    </a:ext>
                  </a:extLst>
                </a:gridCol>
                <a:gridCol w="4494091">
                  <a:extLst>
                    <a:ext uri="{9D8B030D-6E8A-4147-A177-3AD203B41FA5}">
                      <a16:colId xmlns:a16="http://schemas.microsoft.com/office/drawing/2014/main" val="2828278706"/>
                    </a:ext>
                  </a:extLst>
                </a:gridCol>
              </a:tblGrid>
              <a:tr h="106427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dirty="0">
                          <a:solidFill>
                            <a:schemeClr val="tx2"/>
                          </a:solidFill>
                        </a:rPr>
                        <a:t>Comment Period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600" b="0" u="sng" dirty="0">
                        <a:solidFill>
                          <a:schemeClr val="tx2"/>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u="none" dirty="0">
                          <a:solidFill>
                            <a:schemeClr val="tx2"/>
                          </a:solidFill>
                        </a:rPr>
                        <a:t>ended </a:t>
                      </a:r>
                      <a:r>
                        <a:rPr lang="en-US" sz="1800" b="0" dirty="0">
                          <a:solidFill>
                            <a:schemeClr val="tx2"/>
                          </a:solidFill>
                        </a:rPr>
                        <a:t>October 2023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
                          <a:schemeClr val="accent1"/>
                        </a:buClr>
                        <a:buSzTx/>
                        <a:buFont typeface="Courier New" panose="02070309020205020404" pitchFamily="49" charset="0"/>
                        <a:buNone/>
                        <a:tabLst/>
                        <a:defRPr/>
                      </a:pPr>
                      <a:r>
                        <a:rPr lang="en-US" sz="2400" b="0" dirty="0">
                          <a:solidFill>
                            <a:schemeClr val="tx2"/>
                          </a:solidFill>
                        </a:rPr>
                        <a:t>Comment Period (expected)</a:t>
                      </a:r>
                    </a:p>
                    <a:p>
                      <a:pPr marL="285750" marR="0" lvl="0" indent="-285750" algn="l" defTabSz="457200" rtl="0" eaLnBrk="1" fontAlgn="auto" latinLnBrk="0" hangingPunct="1">
                        <a:lnSpc>
                          <a:spcPct val="100000"/>
                        </a:lnSpc>
                        <a:spcBef>
                          <a:spcPts val="0"/>
                        </a:spcBef>
                        <a:spcAft>
                          <a:spcPts val="0"/>
                        </a:spcAft>
                        <a:buClr>
                          <a:schemeClr val="accent1"/>
                        </a:buClr>
                        <a:buSzTx/>
                        <a:buFont typeface="Courier New" panose="02070309020205020404" pitchFamily="49" charset="0"/>
                        <a:buChar char="o"/>
                        <a:tabLst/>
                        <a:defRPr/>
                      </a:pPr>
                      <a:endParaRPr lang="en-US" sz="600" b="0" dirty="0">
                        <a:solidFill>
                          <a:schemeClr val="tx2"/>
                        </a:solidFill>
                      </a:endParaRPr>
                    </a:p>
                    <a:p>
                      <a:pPr marL="0" marR="0" lvl="0" indent="0" algn="ctr" defTabSz="457200" rtl="0" eaLnBrk="1" fontAlgn="auto" latinLnBrk="0" hangingPunct="1">
                        <a:lnSpc>
                          <a:spcPct val="100000"/>
                        </a:lnSpc>
                        <a:spcBef>
                          <a:spcPts val="0"/>
                        </a:spcBef>
                        <a:spcAft>
                          <a:spcPts val="0"/>
                        </a:spcAft>
                        <a:buClr>
                          <a:schemeClr val="accent1"/>
                        </a:buClr>
                        <a:buSzTx/>
                        <a:buFont typeface="Courier New" panose="02070309020205020404" pitchFamily="49" charset="0"/>
                        <a:buNone/>
                        <a:tabLst/>
                        <a:defRPr/>
                      </a:pPr>
                      <a:r>
                        <a:rPr lang="en-US" sz="2400" b="0" dirty="0">
                          <a:solidFill>
                            <a:schemeClr val="tx2"/>
                          </a:solidFill>
                        </a:rPr>
                        <a:t>January 2024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0664754"/>
                  </a:ext>
                </a:extLst>
              </a:tr>
            </a:tbl>
          </a:graphicData>
        </a:graphic>
      </p:graphicFrame>
      <p:cxnSp>
        <p:nvCxnSpPr>
          <p:cNvPr id="12" name="Straight Connector 11">
            <a:extLst>
              <a:ext uri="{FF2B5EF4-FFF2-40B4-BE49-F238E27FC236}">
                <a16:creationId xmlns:a16="http://schemas.microsoft.com/office/drawing/2014/main" id="{B4147D2E-1A57-2A51-8916-0388B2CAF604}"/>
              </a:ext>
            </a:extLst>
          </p:cNvPr>
          <p:cNvCxnSpPr>
            <a:cxnSpLocks/>
            <a:endCxn id="9" idx="2"/>
          </p:cNvCxnSpPr>
          <p:nvPr/>
        </p:nvCxnSpPr>
        <p:spPr>
          <a:xfrm>
            <a:off x="6089355" y="1888436"/>
            <a:ext cx="14978" cy="4887015"/>
          </a:xfrm>
          <a:prstGeom prst="line">
            <a:avLst/>
          </a:prstGeom>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2F4690BF-46B0-6F03-FF70-9609AB88D259}"/>
              </a:ext>
            </a:extLst>
          </p:cNvPr>
          <p:cNvSpPr/>
          <p:nvPr/>
        </p:nvSpPr>
        <p:spPr>
          <a:xfrm>
            <a:off x="6187279" y="2908092"/>
            <a:ext cx="4394478" cy="9074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dirty="0">
                <a:solidFill>
                  <a:srgbClr val="FFFFFF"/>
                </a:solidFill>
                <a:latin typeface="Gill Sans MT" panose="020B0502020104020203"/>
              </a:rPr>
              <a:t>$300+ Million</a:t>
            </a:r>
          </a:p>
        </p:txBody>
      </p:sp>
      <p:sp>
        <p:nvSpPr>
          <p:cNvPr id="23" name="TextBox 22">
            <a:extLst>
              <a:ext uri="{FF2B5EF4-FFF2-40B4-BE49-F238E27FC236}">
                <a16:creationId xmlns:a16="http://schemas.microsoft.com/office/drawing/2014/main" id="{525CEF55-6CDB-D024-E4B7-DCD909B252D2}"/>
              </a:ext>
            </a:extLst>
          </p:cNvPr>
          <p:cNvSpPr txBox="1"/>
          <p:nvPr/>
        </p:nvSpPr>
        <p:spPr>
          <a:xfrm>
            <a:off x="6223835" y="4557009"/>
            <a:ext cx="772712" cy="369332"/>
          </a:xfrm>
          <a:prstGeom prst="rect">
            <a:avLst/>
          </a:prstGeom>
          <a:noFill/>
        </p:spPr>
        <p:txBody>
          <a:bodyPr wrap="none" rtlCol="0">
            <a:spAutoFit/>
          </a:bodyPr>
          <a:lstStyle/>
          <a:p>
            <a:pPr fontAlgn="auto">
              <a:spcBef>
                <a:spcPts val="0"/>
              </a:spcBef>
              <a:spcAft>
                <a:spcPts val="0"/>
              </a:spcAft>
            </a:pPr>
            <a:r>
              <a:rPr lang="en-US" dirty="0">
                <a:solidFill>
                  <a:srgbClr val="000000"/>
                </a:solidFill>
                <a:latin typeface="Gill Sans MT" panose="020B0502020104020203"/>
                <a:ea typeface="+mn-ea"/>
                <a:cs typeface="+mn-cs"/>
              </a:rPr>
              <a:t>Focus:</a:t>
            </a:r>
          </a:p>
        </p:txBody>
      </p:sp>
      <p:sp>
        <p:nvSpPr>
          <p:cNvPr id="24" name="TextBox 23">
            <a:extLst>
              <a:ext uri="{FF2B5EF4-FFF2-40B4-BE49-F238E27FC236}">
                <a16:creationId xmlns:a16="http://schemas.microsoft.com/office/drawing/2014/main" id="{DA52425D-57E4-849D-4AE4-2164617979F2}"/>
              </a:ext>
            </a:extLst>
          </p:cNvPr>
          <p:cNvSpPr txBox="1"/>
          <p:nvPr/>
        </p:nvSpPr>
        <p:spPr>
          <a:xfrm>
            <a:off x="7115427" y="4231247"/>
            <a:ext cx="3466331" cy="907941"/>
          </a:xfrm>
          <a:prstGeom prst="rect">
            <a:avLst/>
          </a:prstGeom>
          <a:noFill/>
        </p:spPr>
        <p:txBody>
          <a:bodyPr wrap="square" rtlCol="0">
            <a:spAutoFit/>
          </a:bodyPr>
          <a:lstStyle/>
          <a:p>
            <a:pPr marL="285750" indent="-285750" fontAlgn="auto">
              <a:spcBef>
                <a:spcPts val="0"/>
              </a:spcBef>
              <a:spcAft>
                <a:spcPts val="600"/>
              </a:spcAft>
              <a:buSzPct val="80000"/>
              <a:buFont typeface="Arial" panose="020B0604020202020204" pitchFamily="34" charset="0"/>
              <a:buChar char="•"/>
            </a:pPr>
            <a:r>
              <a:rPr lang="en-US" sz="1600" dirty="0">
                <a:solidFill>
                  <a:srgbClr val="000000"/>
                </a:solidFill>
                <a:latin typeface="Gill Sans MT" panose="020B0502020104020203"/>
                <a:ea typeface="+mn-ea"/>
                <a:cs typeface="+mn-cs"/>
              </a:rPr>
              <a:t>Support digital inclusion projects</a:t>
            </a:r>
          </a:p>
          <a:p>
            <a:pPr marL="285750" indent="-285750" fontAlgn="auto">
              <a:spcBef>
                <a:spcPts val="0"/>
              </a:spcBef>
              <a:spcAft>
                <a:spcPts val="600"/>
              </a:spcAft>
              <a:buSzPct val="80000"/>
              <a:buFont typeface="Arial" panose="020B0604020202020204" pitchFamily="34" charset="0"/>
              <a:buChar char="•"/>
            </a:pPr>
            <a:r>
              <a:rPr lang="en-US" sz="1600" dirty="0">
                <a:solidFill>
                  <a:srgbClr val="000000"/>
                </a:solidFill>
                <a:latin typeface="Gill Sans MT" panose="020B0502020104020203"/>
                <a:ea typeface="+mn-ea"/>
                <a:cs typeface="+mn-cs"/>
              </a:rPr>
              <a:t>Access affordable internet service, devices, and training</a:t>
            </a:r>
          </a:p>
        </p:txBody>
      </p:sp>
      <p:sp>
        <p:nvSpPr>
          <p:cNvPr id="25" name="Rounded Rectangle 24">
            <a:extLst>
              <a:ext uri="{FF2B5EF4-FFF2-40B4-BE49-F238E27FC236}">
                <a16:creationId xmlns:a16="http://schemas.microsoft.com/office/drawing/2014/main" id="{92763F71-07EA-6B86-9B39-0DC2623F6D4F}"/>
              </a:ext>
            </a:extLst>
          </p:cNvPr>
          <p:cNvSpPr/>
          <p:nvPr/>
        </p:nvSpPr>
        <p:spPr>
          <a:xfrm>
            <a:off x="1593574" y="2908092"/>
            <a:ext cx="4394478" cy="9074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dirty="0">
                <a:solidFill>
                  <a:srgbClr val="FFFFFF"/>
                </a:solidFill>
                <a:latin typeface="Gill Sans MT" panose="020B0502020104020203"/>
              </a:rPr>
              <a:t>$1 Billion</a:t>
            </a:r>
          </a:p>
        </p:txBody>
      </p:sp>
      <p:sp>
        <p:nvSpPr>
          <p:cNvPr id="27" name="TextBox 26">
            <a:extLst>
              <a:ext uri="{FF2B5EF4-FFF2-40B4-BE49-F238E27FC236}">
                <a16:creationId xmlns:a16="http://schemas.microsoft.com/office/drawing/2014/main" id="{D01BE62B-FFD0-0F4B-C842-466143ECDA54}"/>
              </a:ext>
            </a:extLst>
          </p:cNvPr>
          <p:cNvSpPr txBox="1"/>
          <p:nvPr/>
        </p:nvSpPr>
        <p:spPr>
          <a:xfrm>
            <a:off x="1554494" y="4557009"/>
            <a:ext cx="772712" cy="369332"/>
          </a:xfrm>
          <a:prstGeom prst="rect">
            <a:avLst/>
          </a:prstGeom>
          <a:noFill/>
        </p:spPr>
        <p:txBody>
          <a:bodyPr wrap="none" rtlCol="0">
            <a:spAutoFit/>
          </a:bodyPr>
          <a:lstStyle/>
          <a:p>
            <a:pPr fontAlgn="auto">
              <a:spcBef>
                <a:spcPts val="0"/>
              </a:spcBef>
              <a:spcAft>
                <a:spcPts val="0"/>
              </a:spcAft>
            </a:pPr>
            <a:r>
              <a:rPr lang="en-US" dirty="0">
                <a:solidFill>
                  <a:srgbClr val="000000"/>
                </a:solidFill>
                <a:latin typeface="Gill Sans MT" panose="020B0502020104020203"/>
                <a:ea typeface="+mn-ea"/>
                <a:cs typeface="+mn-cs"/>
              </a:rPr>
              <a:t>Focus:</a:t>
            </a:r>
          </a:p>
        </p:txBody>
      </p:sp>
      <p:sp>
        <p:nvSpPr>
          <p:cNvPr id="28" name="TextBox 27">
            <a:extLst>
              <a:ext uri="{FF2B5EF4-FFF2-40B4-BE49-F238E27FC236}">
                <a16:creationId xmlns:a16="http://schemas.microsoft.com/office/drawing/2014/main" id="{51E55D30-C011-2AB5-829A-C2526BCD4C79}"/>
              </a:ext>
            </a:extLst>
          </p:cNvPr>
          <p:cNvSpPr txBox="1"/>
          <p:nvPr/>
        </p:nvSpPr>
        <p:spPr>
          <a:xfrm>
            <a:off x="2446086" y="4231246"/>
            <a:ext cx="3466331" cy="1154162"/>
          </a:xfrm>
          <a:prstGeom prst="rect">
            <a:avLst/>
          </a:prstGeom>
          <a:noFill/>
        </p:spPr>
        <p:txBody>
          <a:bodyPr wrap="square" lIns="91440" tIns="45720" rIns="91440" bIns="45720" rtlCol="0" anchor="t">
            <a:spAutoFit/>
          </a:bodyPr>
          <a:lstStyle/>
          <a:p>
            <a:pPr marL="285750" indent="-285750" fontAlgn="auto">
              <a:spcBef>
                <a:spcPts val="600"/>
              </a:spcBef>
              <a:spcAft>
                <a:spcPts val="0"/>
              </a:spcAft>
              <a:buFont typeface="Arial" panose="020B0604020202020204" pitchFamily="34" charset="0"/>
              <a:buChar char="•"/>
            </a:pPr>
            <a:r>
              <a:rPr lang="en-US" sz="1600" dirty="0">
                <a:solidFill>
                  <a:srgbClr val="000000"/>
                </a:solidFill>
                <a:latin typeface="Gill Sans MT" panose="020B0502020104020203"/>
                <a:ea typeface="+mn-ea"/>
                <a:cs typeface="+mn-cs"/>
              </a:rPr>
              <a:t>Laying fiber for construction across the state</a:t>
            </a:r>
          </a:p>
          <a:p>
            <a:pPr marL="285750" indent="-285750" fontAlgn="auto">
              <a:spcBef>
                <a:spcPts val="600"/>
              </a:spcBef>
              <a:spcAft>
                <a:spcPts val="0"/>
              </a:spcAft>
              <a:buFont typeface="Arial" panose="020B0604020202020204" pitchFamily="34" charset="0"/>
              <a:buChar char="•"/>
            </a:pPr>
            <a:r>
              <a:rPr lang="en-US" sz="1600" dirty="0">
                <a:solidFill>
                  <a:srgbClr val="000000"/>
                </a:solidFill>
                <a:latin typeface="Gill Sans MT" panose="020B0502020104020203"/>
                <a:ea typeface="+mn-ea"/>
                <a:cs typeface="+mn-cs"/>
              </a:rPr>
              <a:t>Connecting ALL anchor institutions (including libraries)</a:t>
            </a:r>
          </a:p>
        </p:txBody>
      </p:sp>
    </p:spTree>
    <p:extLst>
      <p:ext uri="{BB962C8B-B14F-4D97-AF65-F5344CB8AC3E}">
        <p14:creationId xmlns:p14="http://schemas.microsoft.com/office/powerpoint/2010/main" val="41132614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0F2803-0130-A466-29E3-F38AACCF8847}"/>
              </a:ext>
            </a:extLst>
          </p:cNvPr>
          <p:cNvSpPr>
            <a:spLocks noGrp="1"/>
          </p:cNvSpPr>
          <p:nvPr>
            <p:ph type="title"/>
          </p:nvPr>
        </p:nvSpPr>
        <p:spPr>
          <a:xfrm>
            <a:off x="2156741" y="1941989"/>
            <a:ext cx="3290594" cy="2603379"/>
          </a:xfrm>
        </p:spPr>
        <p:txBody>
          <a:bodyPr>
            <a:normAutofit/>
          </a:bodyPr>
          <a:lstStyle/>
          <a:p>
            <a:r>
              <a:rPr lang="en-US" dirty="0"/>
              <a:t>Why are broadband access and digital equity important?</a:t>
            </a:r>
          </a:p>
        </p:txBody>
      </p:sp>
      <p:sp>
        <p:nvSpPr>
          <p:cNvPr id="8" name="Content Placeholder 7">
            <a:extLst>
              <a:ext uri="{FF2B5EF4-FFF2-40B4-BE49-F238E27FC236}">
                <a16:creationId xmlns:a16="http://schemas.microsoft.com/office/drawing/2014/main" id="{036FCE5A-73B1-3D2C-A7D7-77A40EB0D49B}"/>
              </a:ext>
            </a:extLst>
          </p:cNvPr>
          <p:cNvSpPr>
            <a:spLocks noGrp="1"/>
          </p:cNvSpPr>
          <p:nvPr>
            <p:ph idx="1"/>
          </p:nvPr>
        </p:nvSpPr>
        <p:spPr/>
        <p:txBody>
          <a:bodyPr/>
          <a:lstStyle/>
          <a:p>
            <a:r>
              <a:rPr lang="en-US" sz="1800" dirty="0">
                <a:latin typeface="Calibri" panose="020F0502020204030204" pitchFamily="34" charset="0"/>
                <a:ea typeface="Times New Roman" panose="02020603050405020304" pitchFamily="18" charset="0"/>
              </a:rPr>
              <a:t>Its about increasing access to broadband, access to devices, and the development of digital skills</a:t>
            </a:r>
          </a:p>
          <a:p>
            <a:r>
              <a:rPr lang="en-US" sz="1800" dirty="0">
                <a:latin typeface="Calibri" panose="020F0502020204030204" pitchFamily="34" charset="0"/>
                <a:ea typeface="Times New Roman" panose="02020603050405020304" pitchFamily="18" charset="0"/>
              </a:rPr>
              <a:t>Digital skills ensure participation in education, telehealth, business development, agriculture, community safety, and more</a:t>
            </a:r>
          </a:p>
          <a:p>
            <a:r>
              <a:rPr lang="en-US" sz="1800" dirty="0">
                <a:latin typeface="Calibri" panose="020F0502020204030204" pitchFamily="34" charset="0"/>
                <a:ea typeface="Times New Roman" panose="02020603050405020304" pitchFamily="18" charset="0"/>
              </a:rPr>
              <a:t>Many libraries throughout Illinois don’t currently have broadband or adequate technology equipment</a:t>
            </a:r>
          </a:p>
          <a:p>
            <a:r>
              <a:rPr lang="en-US" sz="1800" dirty="0">
                <a:latin typeface="Calibri" panose="020F0502020204030204" pitchFamily="34" charset="0"/>
                <a:ea typeface="Times New Roman" panose="02020603050405020304" pitchFamily="18" charset="0"/>
              </a:rPr>
              <a:t>We’re concerned about the availability of funding to get them connected, other barriers and resource gaps that libraries might face as all this work accelerates. </a:t>
            </a:r>
            <a:endParaRPr lang="en-US" sz="1800" dirty="0">
              <a:latin typeface="Calibri" panose="020F0502020204030204" pitchFamily="34" charset="0"/>
              <a:ea typeface="Calibri" panose="020F0502020204030204" pitchFamily="34" charset="0"/>
            </a:endParaRPr>
          </a:p>
          <a:p>
            <a:endParaRPr lang="en-US"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21765179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2" name="Title 1">
            <a:extLst>
              <a:ext uri="{FF2B5EF4-FFF2-40B4-BE49-F238E27FC236}">
                <a16:creationId xmlns:a16="http://schemas.microsoft.com/office/drawing/2014/main" id="{31A3EB08-B7CC-EB71-4672-069EED915FFB}"/>
              </a:ext>
            </a:extLst>
          </p:cNvPr>
          <p:cNvSpPr>
            <a:spLocks noGrp="1"/>
          </p:cNvSpPr>
          <p:nvPr>
            <p:ph type="title"/>
          </p:nvPr>
        </p:nvSpPr>
        <p:spPr>
          <a:xfrm>
            <a:off x="2007871" y="450074"/>
            <a:ext cx="2522980" cy="1728044"/>
          </a:xfrm>
          <a:noFill/>
          <a:ln>
            <a:solidFill>
              <a:schemeClr val="bg1"/>
            </a:solidFill>
          </a:ln>
        </p:spPr>
        <p:txBody>
          <a:bodyPr vert="horz" wrap="square" lIns="182880" tIns="182880" rIns="182880" bIns="182880" rtlCol="0" anchor="ctr" anchorCtr="1">
            <a:normAutofit/>
          </a:bodyPr>
          <a:lstStyle/>
          <a:p>
            <a:r>
              <a:rPr lang="en-US" sz="2600">
                <a:solidFill>
                  <a:schemeClr val="bg1"/>
                </a:solidFill>
              </a:rPr>
              <a:t>Too many libraries…</a:t>
            </a:r>
          </a:p>
        </p:txBody>
      </p:sp>
      <p:sp>
        <p:nvSpPr>
          <p:cNvPr id="4" name="Text Placeholder 3">
            <a:extLst>
              <a:ext uri="{FF2B5EF4-FFF2-40B4-BE49-F238E27FC236}">
                <a16:creationId xmlns:a16="http://schemas.microsoft.com/office/drawing/2014/main" id="{3A1F1698-E562-0749-E62E-B5FB6E7E0811}"/>
              </a:ext>
            </a:extLst>
          </p:cNvPr>
          <p:cNvSpPr>
            <a:spLocks noGrp="1"/>
          </p:cNvSpPr>
          <p:nvPr>
            <p:ph type="body" sz="half" idx="2"/>
          </p:nvPr>
        </p:nvSpPr>
        <p:spPr>
          <a:xfrm>
            <a:off x="1607127" y="2452256"/>
            <a:ext cx="3405052" cy="3601411"/>
          </a:xfrm>
        </p:spPr>
        <p:txBody>
          <a:bodyPr vert="horz" lIns="91440" tIns="45720" rIns="91440" bIns="45720" rtlCol="0" anchor="t" anchorCtr="1">
            <a:normAutofit/>
          </a:bodyPr>
          <a:lstStyle/>
          <a:p>
            <a:pPr marL="285750" indent="-285750" algn="l">
              <a:buFont typeface="Calibri" panose="020B0604020202020204" pitchFamily="34" charset="0"/>
              <a:buChar char="-"/>
            </a:pPr>
            <a:r>
              <a:rPr lang="en-US" sz="1800" dirty="0">
                <a:solidFill>
                  <a:schemeClr val="bg1"/>
                </a:solidFill>
              </a:rPr>
              <a:t>Lack adequate technology support staff</a:t>
            </a:r>
            <a:endParaRPr lang="en-US">
              <a:solidFill>
                <a:schemeClr val="bg1"/>
              </a:solidFill>
            </a:endParaRPr>
          </a:p>
          <a:p>
            <a:pPr marL="285750" indent="-285750" algn="l">
              <a:buFont typeface="Calibri" panose="020B0604020202020204" pitchFamily="34" charset="0"/>
              <a:buChar char="-"/>
            </a:pPr>
            <a:r>
              <a:rPr lang="en-US" sz="1800" dirty="0">
                <a:solidFill>
                  <a:schemeClr val="bg1"/>
                </a:solidFill>
              </a:rPr>
              <a:t>Are unable to afford new ongoing monthly subscription costs</a:t>
            </a:r>
          </a:p>
          <a:p>
            <a:pPr marL="285750" indent="-285750" algn="l">
              <a:buFont typeface="Calibri" panose="020B0604020202020204" pitchFamily="34" charset="0"/>
              <a:buChar char="-"/>
            </a:pPr>
            <a:r>
              <a:rPr lang="en-US" sz="1800" dirty="0">
                <a:solidFill>
                  <a:schemeClr val="bg1"/>
                </a:solidFill>
              </a:rPr>
              <a:t>Are looked to for technical expertise while struggling to set aside time to learn new skills themselves</a:t>
            </a:r>
          </a:p>
        </p:txBody>
      </p:sp>
      <p:pic>
        <p:nvPicPr>
          <p:cNvPr id="10" name="Picture Placeholder 9" descr="A cartoon of a person pouring water from hoses&#10;&#10;Description automatically generated">
            <a:extLst>
              <a:ext uri="{FF2B5EF4-FFF2-40B4-BE49-F238E27FC236}">
                <a16:creationId xmlns:a16="http://schemas.microsoft.com/office/drawing/2014/main" id="{61521D3D-E8AB-E939-4D31-6CA0E946E0CA}"/>
              </a:ext>
            </a:extLst>
          </p:cNvPr>
          <p:cNvPicPr>
            <a:picLocks noGrp="1" noChangeAspect="1"/>
          </p:cNvPicPr>
          <p:nvPr>
            <p:ph type="pic" idx="1"/>
          </p:nvPr>
        </p:nvPicPr>
        <p:blipFill rotWithShape="1">
          <a:blip r:embed="rId2"/>
          <a:srcRect l="1481" r="18517" b="14458"/>
          <a:stretch/>
        </p:blipFill>
        <p:spPr>
          <a:xfrm>
            <a:off x="5012180" y="-1"/>
            <a:ext cx="5689793" cy="6857999"/>
          </a:xfrm>
        </p:spPr>
      </p:pic>
    </p:spTree>
    <p:extLst>
      <p:ext uri="{BB962C8B-B14F-4D97-AF65-F5344CB8AC3E}">
        <p14:creationId xmlns:p14="http://schemas.microsoft.com/office/powerpoint/2010/main" val="31128039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3BFFF-B469-5B72-0861-EA8D4B1F5C6E}"/>
              </a:ext>
            </a:extLst>
          </p:cNvPr>
          <p:cNvSpPr>
            <a:spLocks noGrp="1"/>
          </p:cNvSpPr>
          <p:nvPr>
            <p:ph type="title"/>
          </p:nvPr>
        </p:nvSpPr>
        <p:spPr>
          <a:xfrm>
            <a:off x="2625852" y="2017730"/>
            <a:ext cx="6940296" cy="2822540"/>
          </a:xfrm>
        </p:spPr>
        <p:txBody>
          <a:bodyPr>
            <a:normAutofit/>
          </a:bodyPr>
          <a:lstStyle/>
          <a:p>
            <a:r>
              <a:rPr lang="en-US" dirty="0"/>
              <a:t>Why is it important for Academic libraries to take notice? </a:t>
            </a:r>
          </a:p>
        </p:txBody>
      </p:sp>
    </p:spTree>
    <p:extLst>
      <p:ext uri="{BB962C8B-B14F-4D97-AF65-F5344CB8AC3E}">
        <p14:creationId xmlns:p14="http://schemas.microsoft.com/office/powerpoint/2010/main" val="28758995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1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0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2" name="TextBox 1">
            <a:extLst>
              <a:ext uri="{FF2B5EF4-FFF2-40B4-BE49-F238E27FC236}">
                <a16:creationId xmlns:a16="http://schemas.microsoft.com/office/drawing/2014/main" id="{5E0226C0-1E6C-D59B-C702-486E70E14A51}"/>
              </a:ext>
            </a:extLst>
          </p:cNvPr>
          <p:cNvSpPr txBox="1"/>
          <p:nvPr/>
        </p:nvSpPr>
        <p:spPr>
          <a:xfrm>
            <a:off x="3197352" y="646043"/>
            <a:ext cx="5797296" cy="8647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lIns="182880" tIns="182880" rIns="182880" bIns="182880" rtlCol="0" anchor="ctr">
            <a:normAutofit/>
          </a:bodyPr>
          <a:lstStyle/>
          <a:p>
            <a:pPr algn="ctr" defTabSz="914400" fontAlgn="auto">
              <a:lnSpc>
                <a:spcPct val="90000"/>
              </a:lnSpc>
              <a:spcAft>
                <a:spcPts val="600"/>
              </a:spcAft>
            </a:pPr>
            <a:r>
              <a:rPr lang="en-US" sz="2800" cap="all" spc="200" dirty="0">
                <a:solidFill>
                  <a:srgbClr val="262626"/>
                </a:solidFill>
                <a:latin typeface="Gill Sans MT" panose="020B0502020104020203"/>
              </a:rPr>
              <a:t>Academic libraries</a:t>
            </a:r>
          </a:p>
        </p:txBody>
      </p:sp>
      <p:sp>
        <p:nvSpPr>
          <p:cNvPr id="3" name="TextBox 2">
            <a:extLst>
              <a:ext uri="{FF2B5EF4-FFF2-40B4-BE49-F238E27FC236}">
                <a16:creationId xmlns:a16="http://schemas.microsoft.com/office/drawing/2014/main" id="{9593A03D-5511-02A5-CEB6-46798CD5AD38}"/>
              </a:ext>
            </a:extLst>
          </p:cNvPr>
          <p:cNvSpPr txBox="1"/>
          <p:nvPr/>
        </p:nvSpPr>
        <p:spPr>
          <a:xfrm>
            <a:off x="2803546" y="1843590"/>
            <a:ext cx="6584634" cy="3326928"/>
          </a:xfrm>
          <a:prstGeom prst="rect">
            <a:avLst/>
          </a:prstGeom>
        </p:spPr>
        <p:txBody>
          <a:bodyPr vert="horz" lIns="91440" tIns="45720" rIns="91440" bIns="45720" rtlCol="0" anchor="t">
            <a:normAutofit lnSpcReduction="10000"/>
          </a:bodyPr>
          <a:lstStyle/>
          <a:p>
            <a:pPr marL="342900" indent="-342900" fontAlgn="auto">
              <a:spcBef>
                <a:spcPts val="0"/>
              </a:spcBef>
              <a:spcAft>
                <a:spcPts val="0"/>
              </a:spcAft>
              <a:buFont typeface="Arial" panose="020B0604020202020204" pitchFamily="34" charset="0"/>
              <a:buChar char="•"/>
            </a:pPr>
            <a:r>
              <a:rPr lang="en-US" sz="2000" dirty="0">
                <a:solidFill>
                  <a:srgbClr val="000000"/>
                </a:solidFill>
                <a:latin typeface="Gill Sans MT" panose="020B0502020104020203"/>
                <a:ea typeface="+mn-ea"/>
                <a:cs typeface="+mn-cs"/>
              </a:rPr>
              <a:t>Broadband and digital skills are critical for access to education at any level</a:t>
            </a:r>
          </a:p>
          <a:p>
            <a:pPr marL="742950" lvl="1" indent="-285750" fontAlgn="auto">
              <a:spcBef>
                <a:spcPts val="0"/>
              </a:spcBef>
              <a:spcAft>
                <a:spcPts val="0"/>
              </a:spcAft>
              <a:buFont typeface="Arial" panose="020B0604020202020204" pitchFamily="34" charset="0"/>
              <a:buChar char="•"/>
            </a:pPr>
            <a:r>
              <a:rPr lang="en-US" sz="2000" dirty="0">
                <a:solidFill>
                  <a:srgbClr val="000000"/>
                </a:solidFill>
                <a:latin typeface="Gill Sans MT" panose="020B0502020104020203"/>
                <a:ea typeface="+mn-ea"/>
                <a:cs typeface="+mn-cs"/>
              </a:rPr>
              <a:t>Colleges and universities are generally considered bandwidth-rich but this can’t be a universal assumption, especially for community colleges in rural areas</a:t>
            </a:r>
          </a:p>
          <a:p>
            <a:pPr marL="742950" lvl="1" indent="-285750" fontAlgn="auto">
              <a:spcBef>
                <a:spcPts val="0"/>
              </a:spcBef>
              <a:spcAft>
                <a:spcPts val="0"/>
              </a:spcAft>
              <a:buFont typeface="Arial" panose="020B0604020202020204" pitchFamily="34" charset="0"/>
              <a:buChar char="•"/>
            </a:pPr>
            <a:r>
              <a:rPr lang="en-US" sz="2000" dirty="0">
                <a:solidFill>
                  <a:srgbClr val="000000"/>
                </a:solidFill>
                <a:latin typeface="Gill Sans MT" panose="020B0502020104020203"/>
                <a:ea typeface="+mn-ea"/>
                <a:cs typeface="+mn-cs"/>
              </a:rPr>
              <a:t>Many institutions are located in communities that have been subject to digital redlining and serve students who have resource and access gaps</a:t>
            </a:r>
          </a:p>
          <a:p>
            <a:pPr marL="742950" lvl="1" indent="-285750" fontAlgn="auto">
              <a:spcBef>
                <a:spcPts val="0"/>
              </a:spcBef>
              <a:spcAft>
                <a:spcPts val="0"/>
              </a:spcAft>
              <a:buFont typeface="Arial" panose="020B0604020202020204" pitchFamily="34" charset="0"/>
              <a:buChar char="•"/>
            </a:pPr>
            <a:r>
              <a:rPr lang="en-US" sz="2000" dirty="0">
                <a:solidFill>
                  <a:srgbClr val="000000"/>
                </a:solidFill>
                <a:latin typeface="Gill Sans MT" panose="020B0502020104020203"/>
                <a:ea typeface="+mn-ea"/>
                <a:cs typeface="+mn-cs"/>
              </a:rPr>
              <a:t>Digital skills of incoming students, first generation students</a:t>
            </a:r>
          </a:p>
        </p:txBody>
      </p:sp>
    </p:spTree>
    <p:extLst>
      <p:ext uri="{BB962C8B-B14F-4D97-AF65-F5344CB8AC3E}">
        <p14:creationId xmlns:p14="http://schemas.microsoft.com/office/powerpoint/2010/main" val="28307670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1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0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2" name="TextBox 1">
            <a:extLst>
              <a:ext uri="{FF2B5EF4-FFF2-40B4-BE49-F238E27FC236}">
                <a16:creationId xmlns:a16="http://schemas.microsoft.com/office/drawing/2014/main" id="{5E0226C0-1E6C-D59B-C702-486E70E14A51}"/>
              </a:ext>
            </a:extLst>
          </p:cNvPr>
          <p:cNvSpPr txBox="1"/>
          <p:nvPr/>
        </p:nvSpPr>
        <p:spPr>
          <a:xfrm>
            <a:off x="3197352" y="646043"/>
            <a:ext cx="5797296" cy="8647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lIns="182880" tIns="182880" rIns="182880" bIns="182880" rtlCol="0" anchor="ctr">
            <a:normAutofit/>
          </a:bodyPr>
          <a:lstStyle/>
          <a:p>
            <a:pPr algn="ctr" defTabSz="914400" fontAlgn="auto">
              <a:lnSpc>
                <a:spcPct val="90000"/>
              </a:lnSpc>
              <a:spcAft>
                <a:spcPts val="600"/>
              </a:spcAft>
            </a:pPr>
            <a:r>
              <a:rPr lang="en-US" sz="2800" cap="all" spc="200" dirty="0">
                <a:solidFill>
                  <a:srgbClr val="262626"/>
                </a:solidFill>
                <a:latin typeface="Gill Sans MT" panose="020B0502020104020203"/>
              </a:rPr>
              <a:t>Academic libraries</a:t>
            </a:r>
          </a:p>
        </p:txBody>
      </p:sp>
      <p:sp>
        <p:nvSpPr>
          <p:cNvPr id="3" name="TextBox 2">
            <a:extLst>
              <a:ext uri="{FF2B5EF4-FFF2-40B4-BE49-F238E27FC236}">
                <a16:creationId xmlns:a16="http://schemas.microsoft.com/office/drawing/2014/main" id="{9593A03D-5511-02A5-CEB6-46798CD5AD38}"/>
              </a:ext>
            </a:extLst>
          </p:cNvPr>
          <p:cNvSpPr txBox="1"/>
          <p:nvPr/>
        </p:nvSpPr>
        <p:spPr>
          <a:xfrm>
            <a:off x="2803683" y="1698199"/>
            <a:ext cx="6584634" cy="3326928"/>
          </a:xfrm>
          <a:prstGeom prst="rect">
            <a:avLst/>
          </a:prstGeom>
        </p:spPr>
        <p:txBody>
          <a:bodyPr vert="horz" lIns="91440" tIns="45720" rIns="91440" bIns="45720" rtlCol="0" anchor="t">
            <a:normAutofit/>
          </a:bodyPr>
          <a:lstStyle/>
          <a:p>
            <a:pPr fontAlgn="auto">
              <a:spcBef>
                <a:spcPts val="0"/>
              </a:spcBef>
              <a:spcAft>
                <a:spcPts val="0"/>
              </a:spcAft>
            </a:pPr>
            <a:endParaRPr lang="en-US" sz="2000" dirty="0">
              <a:solidFill>
                <a:srgbClr val="000000"/>
              </a:solidFill>
              <a:latin typeface="Gill Sans MT" panose="020B0502020104020203"/>
              <a:ea typeface="+mn-ea"/>
              <a:cs typeface="+mn-cs"/>
            </a:endParaRPr>
          </a:p>
          <a:p>
            <a:pPr marL="342900" indent="-342900" fontAlgn="auto">
              <a:spcBef>
                <a:spcPts val="0"/>
              </a:spcBef>
              <a:spcAft>
                <a:spcPts val="0"/>
              </a:spcAft>
              <a:buFont typeface="Arial" panose="020B0604020202020204" pitchFamily="34" charset="0"/>
              <a:buChar char="•"/>
            </a:pPr>
            <a:r>
              <a:rPr lang="en-US" sz="2000" dirty="0">
                <a:solidFill>
                  <a:srgbClr val="000000"/>
                </a:solidFill>
                <a:latin typeface="Gill Sans MT" panose="020B0502020104020203"/>
                <a:ea typeface="Times New Roman" panose="02020603050405020304" pitchFamily="18" charset="0"/>
                <a:cs typeface="+mn-cs"/>
              </a:rPr>
              <a:t>Critical role of ALL libraries in digital equity</a:t>
            </a:r>
            <a:endParaRPr lang="en-US" sz="2000" dirty="0">
              <a:solidFill>
                <a:srgbClr val="000000"/>
              </a:solidFill>
              <a:latin typeface="Gill Sans MT" panose="020B0502020104020203"/>
              <a:ea typeface="Calibri" panose="020F0502020204030204" pitchFamily="34" charset="0"/>
              <a:cs typeface="+mn-cs"/>
            </a:endParaRPr>
          </a:p>
          <a:p>
            <a:pPr marL="800100" lvl="1" indent="-342900" fontAlgn="auto">
              <a:spcBef>
                <a:spcPts val="0"/>
              </a:spcBef>
              <a:spcAft>
                <a:spcPts val="0"/>
              </a:spcAft>
              <a:buFont typeface="Arial" panose="020B0604020202020204" pitchFamily="34" charset="0"/>
              <a:buChar char="•"/>
            </a:pPr>
            <a:r>
              <a:rPr lang="en-US" sz="2000" dirty="0">
                <a:solidFill>
                  <a:srgbClr val="000000"/>
                </a:solidFill>
                <a:latin typeface="Gill Sans MT" panose="020B0502020104020203"/>
                <a:ea typeface="Times New Roman" panose="02020603050405020304" pitchFamily="18" charset="0"/>
                <a:cs typeface="+mn-cs"/>
              </a:rPr>
              <a:t>Importance of a unified voice</a:t>
            </a:r>
            <a:endParaRPr lang="en-US" sz="2000" dirty="0">
              <a:solidFill>
                <a:srgbClr val="000000"/>
              </a:solidFill>
              <a:latin typeface="Gill Sans MT" panose="020B0502020104020203"/>
              <a:ea typeface="Calibri" panose="020F0502020204030204" pitchFamily="34" charset="0"/>
              <a:cs typeface="+mn-cs"/>
            </a:endParaRPr>
          </a:p>
          <a:p>
            <a:pPr marL="800100" lvl="1" indent="-342900" fontAlgn="auto">
              <a:spcBef>
                <a:spcPts val="0"/>
              </a:spcBef>
              <a:spcAft>
                <a:spcPts val="0"/>
              </a:spcAft>
              <a:buFont typeface="Arial" panose="020B0604020202020204" pitchFamily="34" charset="0"/>
              <a:buChar char="•"/>
            </a:pPr>
            <a:r>
              <a:rPr lang="en-US" sz="2000" dirty="0">
                <a:solidFill>
                  <a:srgbClr val="000000"/>
                </a:solidFill>
                <a:latin typeface="Gill Sans MT" panose="020B0502020104020203"/>
                <a:ea typeface="Times New Roman" panose="02020603050405020304" pitchFamily="18" charset="0"/>
                <a:cs typeface="+mn-cs"/>
              </a:rPr>
              <a:t>Grant funding gives us opportunities to connect academic research and lived experience, on the ground public library services, etc.</a:t>
            </a:r>
            <a:endParaRPr lang="en-US" sz="2000" dirty="0">
              <a:solidFill>
                <a:srgbClr val="000000"/>
              </a:solidFill>
              <a:latin typeface="Gill Sans MT" panose="020B0502020104020203"/>
              <a:ea typeface="Calibri" panose="020F0502020204030204" pitchFamily="34" charset="0"/>
              <a:cs typeface="+mn-cs"/>
            </a:endParaRPr>
          </a:p>
        </p:txBody>
      </p:sp>
    </p:spTree>
    <p:extLst>
      <p:ext uri="{BB962C8B-B14F-4D97-AF65-F5344CB8AC3E}">
        <p14:creationId xmlns:p14="http://schemas.microsoft.com/office/powerpoint/2010/main" val="7820857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1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0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2" name="TextBox 1">
            <a:extLst>
              <a:ext uri="{FF2B5EF4-FFF2-40B4-BE49-F238E27FC236}">
                <a16:creationId xmlns:a16="http://schemas.microsoft.com/office/drawing/2014/main" id="{5E0226C0-1E6C-D59B-C702-486E70E14A51}"/>
              </a:ext>
            </a:extLst>
          </p:cNvPr>
          <p:cNvSpPr txBox="1"/>
          <p:nvPr/>
        </p:nvSpPr>
        <p:spPr>
          <a:xfrm>
            <a:off x="3197352" y="646043"/>
            <a:ext cx="5797296" cy="8647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lIns="182880" tIns="182880" rIns="182880" bIns="182880" rtlCol="0" anchor="ctr">
            <a:normAutofit/>
          </a:bodyPr>
          <a:lstStyle/>
          <a:p>
            <a:pPr algn="ctr" defTabSz="914400" fontAlgn="auto">
              <a:lnSpc>
                <a:spcPct val="90000"/>
              </a:lnSpc>
              <a:spcAft>
                <a:spcPts val="600"/>
              </a:spcAft>
            </a:pPr>
            <a:r>
              <a:rPr lang="en-US" sz="2800" cap="all" spc="200" dirty="0">
                <a:solidFill>
                  <a:srgbClr val="262626"/>
                </a:solidFill>
                <a:latin typeface="Gill Sans MT" panose="020B0502020104020203"/>
              </a:rPr>
              <a:t>Academic libraries</a:t>
            </a:r>
          </a:p>
        </p:txBody>
      </p:sp>
      <p:sp>
        <p:nvSpPr>
          <p:cNvPr id="3" name="TextBox 2">
            <a:extLst>
              <a:ext uri="{FF2B5EF4-FFF2-40B4-BE49-F238E27FC236}">
                <a16:creationId xmlns:a16="http://schemas.microsoft.com/office/drawing/2014/main" id="{9593A03D-5511-02A5-CEB6-46798CD5AD38}"/>
              </a:ext>
            </a:extLst>
          </p:cNvPr>
          <p:cNvSpPr txBox="1"/>
          <p:nvPr/>
        </p:nvSpPr>
        <p:spPr>
          <a:xfrm>
            <a:off x="2803683" y="1698199"/>
            <a:ext cx="6584634" cy="3326928"/>
          </a:xfrm>
          <a:prstGeom prst="rect">
            <a:avLst/>
          </a:prstGeom>
        </p:spPr>
        <p:txBody>
          <a:bodyPr vert="horz" lIns="91440" tIns="45720" rIns="91440" bIns="45720" rtlCol="0" anchor="t">
            <a:normAutofit/>
          </a:bodyPr>
          <a:lstStyle/>
          <a:p>
            <a:pPr fontAlgn="auto">
              <a:spcBef>
                <a:spcPts val="0"/>
              </a:spcBef>
              <a:spcAft>
                <a:spcPts val="0"/>
              </a:spcAft>
            </a:pPr>
            <a:endParaRPr lang="en-US" sz="2000" dirty="0">
              <a:solidFill>
                <a:srgbClr val="000000"/>
              </a:solidFill>
              <a:latin typeface="Gill Sans MT" panose="020B0502020104020203"/>
              <a:ea typeface="+mn-ea"/>
              <a:cs typeface="+mn-cs"/>
            </a:endParaRPr>
          </a:p>
          <a:p>
            <a:pPr marL="342900" indent="-342900" fontAlgn="auto">
              <a:spcBef>
                <a:spcPts val="0"/>
              </a:spcBef>
              <a:spcAft>
                <a:spcPts val="0"/>
              </a:spcAft>
              <a:buFont typeface="Symbol" panose="05050102010706020507" pitchFamily="18" charset="2"/>
              <a:buChar char=""/>
            </a:pPr>
            <a:r>
              <a:rPr lang="en-US" dirty="0">
                <a:solidFill>
                  <a:srgbClr val="000000"/>
                </a:solidFill>
                <a:latin typeface="Calibri" panose="020F0502020204030204" pitchFamily="34" charset="0"/>
                <a:ea typeface="Times New Roman" panose="02020603050405020304" pitchFamily="18" charset="0"/>
                <a:cs typeface="+mn-cs"/>
              </a:rPr>
              <a:t>Potential programming and services that might affect Academic Libraries: </a:t>
            </a:r>
          </a:p>
          <a:p>
            <a:pPr marL="800100" lvl="1" indent="-342900" fontAlgn="auto">
              <a:spcBef>
                <a:spcPts val="0"/>
              </a:spcBef>
              <a:spcAft>
                <a:spcPts val="0"/>
              </a:spcAft>
              <a:buFont typeface="Symbol" panose="05050102010706020507" pitchFamily="18" charset="2"/>
              <a:buChar char=""/>
            </a:pPr>
            <a:r>
              <a:rPr lang="en-US" dirty="0">
                <a:solidFill>
                  <a:srgbClr val="000000"/>
                </a:solidFill>
                <a:latin typeface="Calibri" panose="020F0502020204030204" pitchFamily="34" charset="0"/>
                <a:ea typeface="Times New Roman" panose="02020603050405020304" pitchFamily="18" charset="0"/>
                <a:cs typeface="+mn-cs"/>
              </a:rPr>
              <a:t>Grant funding through Connect Illinois and multiple federal programs</a:t>
            </a:r>
            <a:endParaRPr lang="en-US" dirty="0">
              <a:solidFill>
                <a:srgbClr val="000000"/>
              </a:solidFill>
              <a:latin typeface="Calibri" panose="020F0502020204030204" pitchFamily="34" charset="0"/>
              <a:ea typeface="Calibri" panose="020F0502020204030204" pitchFamily="34" charset="0"/>
              <a:cs typeface="+mn-cs"/>
            </a:endParaRPr>
          </a:p>
          <a:p>
            <a:pPr marL="800100" lvl="1" indent="-342900" fontAlgn="auto">
              <a:spcBef>
                <a:spcPts val="0"/>
              </a:spcBef>
              <a:spcAft>
                <a:spcPts val="0"/>
              </a:spcAft>
              <a:buFont typeface="Symbol" panose="05050102010706020507" pitchFamily="18" charset="2"/>
              <a:buChar char=""/>
            </a:pPr>
            <a:r>
              <a:rPr lang="en-US" dirty="0">
                <a:solidFill>
                  <a:srgbClr val="000000"/>
                </a:solidFill>
                <a:latin typeface="Calibri" panose="020F0502020204030204" pitchFamily="34" charset="0"/>
                <a:ea typeface="Times New Roman" panose="02020603050405020304" pitchFamily="18" charset="0"/>
                <a:cs typeface="+mn-cs"/>
              </a:rPr>
              <a:t>Broadband is an expressed priority of IMLS</a:t>
            </a:r>
            <a:endParaRPr lang="en-US" dirty="0">
              <a:solidFill>
                <a:srgbClr val="000000"/>
              </a:solidFill>
              <a:latin typeface="Calibri" panose="020F0502020204030204" pitchFamily="34" charset="0"/>
              <a:ea typeface="Calibri" panose="020F0502020204030204" pitchFamily="34" charset="0"/>
              <a:cs typeface="+mn-cs"/>
            </a:endParaRPr>
          </a:p>
          <a:p>
            <a:pPr marL="800100" lvl="1" indent="-342900" fontAlgn="auto">
              <a:spcBef>
                <a:spcPts val="0"/>
              </a:spcBef>
              <a:spcAft>
                <a:spcPts val="0"/>
              </a:spcAft>
              <a:buFont typeface="Symbol" panose="05050102010706020507" pitchFamily="18" charset="2"/>
              <a:buChar char=""/>
            </a:pPr>
            <a:r>
              <a:rPr lang="en-US" dirty="0">
                <a:solidFill>
                  <a:srgbClr val="000000"/>
                </a:solidFill>
                <a:latin typeface="Calibri" panose="020F0502020204030204" pitchFamily="34" charset="0"/>
                <a:ea typeface="Times New Roman" panose="02020603050405020304" pitchFamily="18" charset="0"/>
                <a:cs typeface="+mn-cs"/>
              </a:rPr>
              <a:t>Broadband READY and digital navigator programs through Illinois Broadband Lab (IBL) and university partnerships </a:t>
            </a:r>
          </a:p>
          <a:p>
            <a:pPr marL="1257300" lvl="2" indent="-342900" fontAlgn="auto">
              <a:spcBef>
                <a:spcPts val="0"/>
              </a:spcBef>
              <a:spcAft>
                <a:spcPts val="0"/>
              </a:spcAft>
              <a:buFont typeface="Symbol" panose="05050102010706020507" pitchFamily="18" charset="2"/>
              <a:buChar char=""/>
            </a:pPr>
            <a:r>
              <a:rPr lang="en-US" dirty="0">
                <a:solidFill>
                  <a:srgbClr val="000000"/>
                </a:solidFill>
                <a:latin typeface="Calibri" panose="020F0502020204030204" pitchFamily="34" charset="0"/>
                <a:ea typeface="Times New Roman" panose="02020603050405020304" pitchFamily="18" charset="0"/>
                <a:cs typeface="+mn-cs"/>
              </a:rPr>
              <a:t>IBL is actively revving this program up, and have increased staff dedicated to community engagement and program coordination</a:t>
            </a:r>
            <a:endParaRPr lang="en-US" dirty="0">
              <a:solidFill>
                <a:srgbClr val="000000"/>
              </a:solidFill>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28586921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71FD5-DCD4-AF8F-B1F9-0CC434E1FD00}"/>
              </a:ext>
            </a:extLst>
          </p:cNvPr>
          <p:cNvSpPr>
            <a:spLocks noGrp="1"/>
          </p:cNvSpPr>
          <p:nvPr>
            <p:ph type="title"/>
          </p:nvPr>
        </p:nvSpPr>
        <p:spPr>
          <a:xfrm>
            <a:off x="2598199" y="2082932"/>
            <a:ext cx="7158953" cy="2692136"/>
          </a:xfrm>
        </p:spPr>
        <p:txBody>
          <a:bodyPr>
            <a:normAutofit/>
          </a:bodyPr>
          <a:lstStyle/>
          <a:p>
            <a:r>
              <a:rPr lang="en-US" dirty="0"/>
              <a:t>CARLI, IHLS, &amp; rails are working together to approach solutions – what’s next? </a:t>
            </a:r>
          </a:p>
        </p:txBody>
      </p:sp>
    </p:spTree>
    <p:extLst>
      <p:ext uri="{BB962C8B-B14F-4D97-AF65-F5344CB8AC3E}">
        <p14:creationId xmlns:p14="http://schemas.microsoft.com/office/powerpoint/2010/main" val="618990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2052" t="14424" r="41239" b="2844"/>
          <a:stretch/>
        </p:blipFill>
        <p:spPr bwMode="auto">
          <a:xfrm>
            <a:off x="8504060" y="360680"/>
            <a:ext cx="3664694" cy="6080760"/>
          </a:xfrm>
          <a:prstGeom prst="rect">
            <a:avLst/>
          </a:prstGeom>
          <a:ln w="3175" cap="sq">
            <a:solidFill>
              <a:srgbClr val="000000"/>
            </a:solidFill>
            <a:prstDash val="solid"/>
            <a:miter lim="800000"/>
          </a:ln>
          <a:effectLst/>
          <a:extLst>
            <a:ext uri="{53640926-AAD7-44D8-BBD7-CCE9431645EC}">
              <a14:shadowObscured xmlns:a14="http://schemas.microsoft.com/office/drawing/2010/main"/>
            </a:ext>
          </a:extLst>
        </p:spPr>
      </p:pic>
      <p:sp>
        <p:nvSpPr>
          <p:cNvPr id="36865" name="Content Placeholder 2"/>
          <p:cNvSpPr>
            <a:spLocks noGrp="1"/>
          </p:cNvSpPr>
          <p:nvPr>
            <p:ph idx="1"/>
          </p:nvPr>
        </p:nvSpPr>
        <p:spPr>
          <a:xfrm>
            <a:off x="10159" y="1259840"/>
            <a:ext cx="8534539" cy="4741058"/>
          </a:xfrm>
        </p:spPr>
        <p:txBody>
          <a:bodyPr/>
          <a:lstStyle/>
          <a:p>
            <a:pPr algn="ctr"/>
            <a:r>
              <a:rPr lang="en-US" sz="2000" b="1" dirty="0"/>
              <a:t>The Consortium of Academic and Research Libraries in Illinois (CARLI) </a:t>
            </a:r>
          </a:p>
          <a:p>
            <a:pPr algn="ctr"/>
            <a:r>
              <a:rPr lang="en-US" sz="2000" b="1" dirty="0"/>
              <a:t>128 Governing Member libraries</a:t>
            </a:r>
          </a:p>
          <a:p>
            <a:pPr algn="ctr"/>
            <a:endParaRPr lang="en-US" sz="2000" b="1" dirty="0"/>
          </a:p>
          <a:p>
            <a:pPr algn="ctr"/>
            <a:endParaRPr lang="en-US" sz="525" dirty="0"/>
          </a:p>
          <a:p>
            <a:pPr marL="1357313" lvl="2" indent="-214313">
              <a:buFont typeface="Arial" panose="020B0604020202020204" pitchFamily="34" charset="0"/>
              <a:buChar char="•"/>
            </a:pPr>
            <a:r>
              <a:rPr lang="en-US" sz="2000" b="1" dirty="0"/>
              <a:t>All</a:t>
            </a:r>
            <a:r>
              <a:rPr lang="en-US" sz="2000" dirty="0"/>
              <a:t> Illinois public universities :  	13</a:t>
            </a:r>
          </a:p>
          <a:p>
            <a:pPr marL="1357313" lvl="2" indent="-214313">
              <a:buFont typeface="Arial" panose="020B0604020202020204" pitchFamily="34" charset="0"/>
              <a:buChar char="•"/>
            </a:pPr>
            <a:r>
              <a:rPr lang="en-US" sz="2000" b="1" dirty="0"/>
              <a:t>All</a:t>
            </a:r>
            <a:r>
              <a:rPr lang="en-US" sz="2000" dirty="0"/>
              <a:t> Illinois community colleges: 	39</a:t>
            </a:r>
          </a:p>
          <a:p>
            <a:pPr marL="1357313" lvl="2" indent="-214313">
              <a:buFont typeface="Arial" panose="020B0604020202020204" pitchFamily="34" charset="0"/>
              <a:buChar char="•"/>
            </a:pPr>
            <a:r>
              <a:rPr lang="en-US" sz="2000" dirty="0"/>
              <a:t>Private colleges and universities:	67</a:t>
            </a:r>
          </a:p>
          <a:p>
            <a:pPr marL="1357313" lvl="2" indent="-214313">
              <a:buFont typeface="Arial" panose="020B0604020202020204" pitchFamily="34" charset="0"/>
              <a:buChar char="•"/>
            </a:pPr>
            <a:r>
              <a:rPr lang="en-US" sz="2000" dirty="0"/>
              <a:t>Special research libraries:			  9</a:t>
            </a:r>
            <a:endParaRPr lang="en-US" sz="3600" b="1" dirty="0"/>
          </a:p>
          <a:p>
            <a:pPr algn="ctr"/>
            <a:endParaRPr lang="en-US" sz="525" b="1" dirty="0"/>
          </a:p>
          <a:p>
            <a:pPr algn="ctr"/>
            <a:endParaRPr lang="en-US" sz="1800" b="1" dirty="0"/>
          </a:p>
          <a:p>
            <a:pPr algn="ctr"/>
            <a:r>
              <a:rPr lang="en-US" sz="1800" b="1" dirty="0"/>
              <a:t>CARLI member libraries serve 90% of Illinois undergraduate students, </a:t>
            </a:r>
            <a:br>
              <a:rPr lang="en-US" sz="1800" b="1" dirty="0"/>
            </a:br>
            <a:r>
              <a:rPr lang="en-US" sz="1800" b="1" dirty="0"/>
              <a:t>41% are minorities</a:t>
            </a:r>
            <a:endParaRPr lang="en-US" sz="1800" dirty="0"/>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5106" r="81180" b="1"/>
          <a:stretch/>
        </p:blipFill>
        <p:spPr>
          <a:xfrm>
            <a:off x="7678051" y="5207036"/>
            <a:ext cx="734429" cy="793862"/>
          </a:xfrm>
          <a:prstGeom prst="rect">
            <a:avLst/>
          </a:prstGeom>
        </p:spPr>
      </p:pic>
      <p:sp>
        <p:nvSpPr>
          <p:cNvPr id="6" name="TextBox 5">
            <a:extLst>
              <a:ext uri="{FF2B5EF4-FFF2-40B4-BE49-F238E27FC236}">
                <a16:creationId xmlns:a16="http://schemas.microsoft.com/office/drawing/2014/main" id="{CE03D4B5-9413-4E84-8B9B-1F3A61DC324E}"/>
              </a:ext>
              <a:ext uri="{C183D7F6-B498-43B3-948B-1728B52AA6E4}">
                <adec:decorative xmlns:adec="http://schemas.microsoft.com/office/drawing/2017/decorative" val="0"/>
              </a:ext>
            </a:extLst>
          </p:cNvPr>
          <p:cNvSpPr txBox="1"/>
          <p:nvPr/>
        </p:nvSpPr>
        <p:spPr>
          <a:xfrm>
            <a:off x="1" y="6070987"/>
            <a:ext cx="8504059" cy="323165"/>
          </a:xfrm>
          <a:prstGeom prst="rect">
            <a:avLst/>
          </a:prstGeom>
          <a:solidFill>
            <a:schemeClr val="accent1"/>
          </a:solidFill>
        </p:spPr>
        <p:txBody>
          <a:bodyPr wrap="square" rtlCol="0">
            <a:spAutoFit/>
          </a:bodyPr>
          <a:lstStyle/>
          <a:p>
            <a:pPr algn="ctr" defTabSz="342900">
              <a:defRPr/>
            </a:pPr>
            <a:r>
              <a:rPr lang="en-US" sz="1500" b="1" i="1">
                <a:solidFill>
                  <a:prstClr val="white"/>
                </a:solidFill>
              </a:rPr>
              <a:t>Member libraries serve 90% of higher education students, faculty, and staff</a:t>
            </a:r>
          </a:p>
        </p:txBody>
      </p:sp>
      <p:sp>
        <p:nvSpPr>
          <p:cNvPr id="4" name="Title 3">
            <a:extLst>
              <a:ext uri="{FF2B5EF4-FFF2-40B4-BE49-F238E27FC236}">
                <a16:creationId xmlns:a16="http://schemas.microsoft.com/office/drawing/2014/main" id="{9B58964D-5E9E-7D4F-787D-E1A404CB887A}"/>
              </a:ext>
            </a:extLst>
          </p:cNvPr>
          <p:cNvSpPr>
            <a:spLocks noGrp="1"/>
          </p:cNvSpPr>
          <p:nvPr>
            <p:ph type="title"/>
          </p:nvPr>
        </p:nvSpPr>
        <p:spPr/>
        <p:txBody>
          <a:bodyPr>
            <a:normAutofit/>
          </a:bodyPr>
          <a:lstStyle/>
          <a:p>
            <a:r>
              <a:rPr lang="en-US" sz="1500"/>
              <a:t>About CARLI</a:t>
            </a:r>
          </a:p>
        </p:txBody>
      </p:sp>
    </p:spTree>
    <p:extLst>
      <p:ext uri="{BB962C8B-B14F-4D97-AF65-F5344CB8AC3E}">
        <p14:creationId xmlns:p14="http://schemas.microsoft.com/office/powerpoint/2010/main" val="8789422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1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0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2" name="TextBox 1">
            <a:extLst>
              <a:ext uri="{FF2B5EF4-FFF2-40B4-BE49-F238E27FC236}">
                <a16:creationId xmlns:a16="http://schemas.microsoft.com/office/drawing/2014/main" id="{5E0226C0-1E6C-D59B-C702-486E70E14A51}"/>
              </a:ext>
            </a:extLst>
          </p:cNvPr>
          <p:cNvSpPr txBox="1"/>
          <p:nvPr/>
        </p:nvSpPr>
        <p:spPr>
          <a:xfrm>
            <a:off x="3197352" y="646043"/>
            <a:ext cx="5797296" cy="8647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lIns="182880" tIns="182880" rIns="182880" bIns="182880" rtlCol="0" anchor="ctr">
            <a:normAutofit/>
          </a:bodyPr>
          <a:lstStyle/>
          <a:p>
            <a:pPr algn="ctr" defTabSz="914400" fontAlgn="auto">
              <a:lnSpc>
                <a:spcPct val="90000"/>
              </a:lnSpc>
              <a:spcAft>
                <a:spcPts val="600"/>
              </a:spcAft>
            </a:pPr>
            <a:r>
              <a:rPr lang="en-US" sz="2800" cap="all" spc="200" dirty="0">
                <a:solidFill>
                  <a:srgbClr val="262626"/>
                </a:solidFill>
                <a:latin typeface="Gill Sans MT" panose="020B0502020104020203"/>
              </a:rPr>
              <a:t>Why work together?</a:t>
            </a:r>
          </a:p>
        </p:txBody>
      </p:sp>
      <p:sp>
        <p:nvSpPr>
          <p:cNvPr id="3" name="TextBox 2">
            <a:extLst>
              <a:ext uri="{FF2B5EF4-FFF2-40B4-BE49-F238E27FC236}">
                <a16:creationId xmlns:a16="http://schemas.microsoft.com/office/drawing/2014/main" id="{9593A03D-5511-02A5-CEB6-46798CD5AD38}"/>
              </a:ext>
            </a:extLst>
          </p:cNvPr>
          <p:cNvSpPr txBox="1"/>
          <p:nvPr/>
        </p:nvSpPr>
        <p:spPr>
          <a:xfrm>
            <a:off x="2803546" y="1843590"/>
            <a:ext cx="6584634" cy="3326928"/>
          </a:xfrm>
          <a:prstGeom prst="rect">
            <a:avLst/>
          </a:prstGeom>
        </p:spPr>
        <p:txBody>
          <a:bodyPr vert="horz" lIns="91440" tIns="45720" rIns="91440" bIns="45720" rtlCol="0" anchor="t">
            <a:normAutofit fontScale="77500" lnSpcReduction="20000"/>
          </a:bodyPr>
          <a:lstStyle/>
          <a:p>
            <a:pPr marL="342900" indent="-342900" fontAlgn="auto">
              <a:spcBef>
                <a:spcPts val="0"/>
              </a:spcBef>
              <a:spcAft>
                <a:spcPts val="0"/>
              </a:spcAft>
              <a:buFont typeface="Arial" panose="020B0604020202020204" pitchFamily="34" charset="0"/>
              <a:buChar char="•"/>
            </a:pPr>
            <a:r>
              <a:rPr lang="en-US" sz="2100" dirty="0">
                <a:solidFill>
                  <a:srgbClr val="000000"/>
                </a:solidFill>
                <a:latin typeface="Gill Sans MT" panose="020B0502020104020203"/>
                <a:ea typeface="Times New Roman" panose="02020603050405020304" pitchFamily="18" charset="0"/>
                <a:cs typeface="+mn-cs"/>
              </a:rPr>
              <a:t>Statewide library voice is important in these state-level broadband decisions</a:t>
            </a:r>
            <a:endParaRPr lang="en-US" sz="2100" dirty="0">
              <a:solidFill>
                <a:srgbClr val="000000"/>
              </a:solidFill>
              <a:latin typeface="Gill Sans MT" panose="020B0502020104020203"/>
              <a:ea typeface="Calibri" panose="020F0502020204030204" pitchFamily="34" charset="0"/>
              <a:cs typeface="+mn-cs"/>
            </a:endParaRPr>
          </a:p>
          <a:p>
            <a:pPr marL="800100" lvl="1" indent="-342900" fontAlgn="auto">
              <a:spcBef>
                <a:spcPts val="0"/>
              </a:spcBef>
              <a:spcAft>
                <a:spcPts val="0"/>
              </a:spcAft>
              <a:buFont typeface="Arial" panose="020B0604020202020204" pitchFamily="34" charset="0"/>
              <a:buChar char="•"/>
            </a:pPr>
            <a:r>
              <a:rPr lang="en-US" sz="2100" dirty="0">
                <a:solidFill>
                  <a:srgbClr val="000000"/>
                </a:solidFill>
                <a:latin typeface="Gill Sans MT" panose="020B0502020104020203"/>
                <a:ea typeface="Times New Roman" panose="02020603050405020304" pitchFamily="18" charset="0"/>
                <a:cs typeface="+mn-cs"/>
              </a:rPr>
              <a:t>Library prioritization and resources needed</a:t>
            </a:r>
            <a:endParaRPr lang="en-US" sz="2100" dirty="0">
              <a:solidFill>
                <a:srgbClr val="000000"/>
              </a:solidFill>
              <a:latin typeface="Gill Sans MT" panose="020B0502020104020203"/>
              <a:ea typeface="Calibri" panose="020F0502020204030204" pitchFamily="34" charset="0"/>
              <a:cs typeface="+mn-cs"/>
            </a:endParaRPr>
          </a:p>
          <a:p>
            <a:pPr marL="800100" lvl="1" indent="-342900" fontAlgn="auto">
              <a:spcBef>
                <a:spcPts val="0"/>
              </a:spcBef>
              <a:spcAft>
                <a:spcPts val="0"/>
              </a:spcAft>
              <a:buFont typeface="Arial" panose="020B0604020202020204" pitchFamily="34" charset="0"/>
              <a:buChar char="•"/>
            </a:pPr>
            <a:r>
              <a:rPr lang="en-US" sz="2100" dirty="0">
                <a:solidFill>
                  <a:srgbClr val="000000"/>
                </a:solidFill>
                <a:latin typeface="Gill Sans MT" panose="020B0502020104020203"/>
                <a:ea typeface="Times New Roman" panose="02020603050405020304" pitchFamily="18" charset="0"/>
                <a:cs typeface="+mn-cs"/>
              </a:rPr>
              <a:t>CARLI, IHLS, RAILS coalition</a:t>
            </a:r>
          </a:p>
          <a:p>
            <a:pPr lvl="1" fontAlgn="auto">
              <a:spcBef>
                <a:spcPts val="0"/>
              </a:spcBef>
              <a:spcAft>
                <a:spcPts val="0"/>
              </a:spcAft>
            </a:pPr>
            <a:endParaRPr lang="en-US" sz="2100" dirty="0">
              <a:solidFill>
                <a:srgbClr val="000000"/>
              </a:solidFill>
              <a:latin typeface="Gill Sans MT" panose="020B0502020104020203"/>
              <a:ea typeface="Times New Roman" panose="02020603050405020304" pitchFamily="18" charset="0"/>
              <a:cs typeface="+mn-cs"/>
            </a:endParaRPr>
          </a:p>
          <a:p>
            <a:pPr marL="285750" indent="-285750" fontAlgn="auto">
              <a:spcBef>
                <a:spcPts val="0"/>
              </a:spcBef>
              <a:spcAft>
                <a:spcPts val="0"/>
              </a:spcAft>
              <a:buFont typeface="Arial" panose="020B0604020202020204" pitchFamily="34" charset="0"/>
              <a:buChar char="•"/>
            </a:pPr>
            <a:r>
              <a:rPr lang="en-US" sz="2100" dirty="0">
                <a:solidFill>
                  <a:srgbClr val="000000"/>
                </a:solidFill>
                <a:latin typeface="Gill Sans MT" panose="020B0502020104020203"/>
                <a:ea typeface="Times New Roman" panose="02020603050405020304" pitchFamily="18" charset="0"/>
                <a:cs typeface="+mn-cs"/>
              </a:rPr>
              <a:t>Immediate goal: support library attention and responses to BEAD and DEA plans</a:t>
            </a:r>
            <a:endParaRPr lang="en-US" sz="2100" dirty="0">
              <a:solidFill>
                <a:srgbClr val="000000"/>
              </a:solidFill>
              <a:latin typeface="Gill Sans MT" panose="020B0502020104020203"/>
              <a:ea typeface="Calibri" panose="020F0502020204030204" pitchFamily="34" charset="0"/>
              <a:cs typeface="+mn-cs"/>
            </a:endParaRPr>
          </a:p>
          <a:p>
            <a:pPr marL="742950" lvl="1" indent="-285750" fontAlgn="auto">
              <a:spcBef>
                <a:spcPts val="0"/>
              </a:spcBef>
              <a:spcAft>
                <a:spcPts val="0"/>
              </a:spcAft>
              <a:buFont typeface="Arial" panose="020B0604020202020204" pitchFamily="34" charset="0"/>
              <a:buChar char="•"/>
            </a:pPr>
            <a:r>
              <a:rPr lang="en-US" sz="2100" dirty="0">
                <a:solidFill>
                  <a:srgbClr val="000000"/>
                </a:solidFill>
                <a:latin typeface="Gill Sans MT" panose="020B0502020104020203"/>
                <a:ea typeface="Times New Roman" panose="02020603050405020304" pitchFamily="18" charset="0"/>
                <a:cs typeface="+mn-cs"/>
              </a:rPr>
              <a:t>BroadbandForLibraries.com        </a:t>
            </a:r>
            <a:endParaRPr lang="en-US" sz="2100" dirty="0">
              <a:solidFill>
                <a:srgbClr val="000000"/>
              </a:solidFill>
              <a:latin typeface="Gill Sans MT" panose="020B0502020104020203"/>
              <a:ea typeface="Calibri" panose="020F0502020204030204" pitchFamily="34" charset="0"/>
              <a:cs typeface="+mn-cs"/>
            </a:endParaRPr>
          </a:p>
          <a:p>
            <a:pPr marL="742950" lvl="1" indent="-285750" fontAlgn="auto">
              <a:spcBef>
                <a:spcPts val="0"/>
              </a:spcBef>
              <a:spcAft>
                <a:spcPts val="0"/>
              </a:spcAft>
              <a:buFont typeface="Arial" panose="020B0604020202020204" pitchFamily="34" charset="0"/>
              <a:buChar char="•"/>
            </a:pPr>
            <a:r>
              <a:rPr lang="en-US" sz="2100" dirty="0">
                <a:solidFill>
                  <a:srgbClr val="000000"/>
                </a:solidFill>
                <a:latin typeface="Gill Sans MT" panose="020B0502020104020203"/>
                <a:ea typeface="Times New Roman" panose="02020603050405020304" pitchFamily="18" charset="0"/>
                <a:cs typeface="+mn-cs"/>
              </a:rPr>
              <a:t>Open letter from Executive Directors as public comment</a:t>
            </a:r>
            <a:endParaRPr lang="en-US" sz="2100" dirty="0">
              <a:solidFill>
                <a:srgbClr val="000000"/>
              </a:solidFill>
              <a:latin typeface="Gill Sans MT" panose="020B0502020104020203"/>
              <a:ea typeface="Calibri" panose="020F0502020204030204" pitchFamily="34" charset="0"/>
              <a:cs typeface="+mn-cs"/>
            </a:endParaRPr>
          </a:p>
          <a:p>
            <a:pPr marL="1200150" lvl="2" indent="-285750" fontAlgn="auto">
              <a:spcBef>
                <a:spcPts val="0"/>
              </a:spcBef>
              <a:spcAft>
                <a:spcPts val="0"/>
              </a:spcAft>
              <a:buFont typeface="Arial" panose="020B0604020202020204" pitchFamily="34" charset="0"/>
              <a:buChar char="•"/>
            </a:pPr>
            <a:r>
              <a:rPr lang="en-US" sz="2100" dirty="0">
                <a:solidFill>
                  <a:srgbClr val="000000"/>
                </a:solidFill>
                <a:latin typeface="Gill Sans MT" panose="020B0502020104020203"/>
                <a:ea typeface="Times New Roman" panose="02020603050405020304" pitchFamily="18" charset="0"/>
                <a:cs typeface="+mn-cs"/>
              </a:rPr>
              <a:t>Supported by Illinois State Library and Illinois Library Association</a:t>
            </a:r>
            <a:endParaRPr lang="en-US" sz="2100" dirty="0">
              <a:solidFill>
                <a:srgbClr val="000000"/>
              </a:solidFill>
              <a:latin typeface="Gill Sans MT" panose="020B0502020104020203"/>
              <a:ea typeface="Calibri" panose="020F0502020204030204" pitchFamily="34" charset="0"/>
              <a:cs typeface="+mn-cs"/>
            </a:endParaRPr>
          </a:p>
          <a:p>
            <a:pPr marL="742950" lvl="1" indent="-285750" fontAlgn="auto">
              <a:spcBef>
                <a:spcPts val="0"/>
              </a:spcBef>
              <a:spcAft>
                <a:spcPts val="0"/>
              </a:spcAft>
              <a:buFont typeface="Arial" panose="020B0604020202020204" pitchFamily="34" charset="0"/>
              <a:buChar char="•"/>
            </a:pPr>
            <a:r>
              <a:rPr lang="en-US" sz="2100" dirty="0">
                <a:solidFill>
                  <a:srgbClr val="000000"/>
                </a:solidFill>
                <a:latin typeface="Gill Sans MT" panose="020B0502020104020203"/>
                <a:ea typeface="Times New Roman" panose="02020603050405020304" pitchFamily="18" charset="0"/>
                <a:cs typeface="+mn-cs"/>
              </a:rPr>
              <a:t>Promoting awareness and responses to public comment periods</a:t>
            </a:r>
            <a:endParaRPr lang="en-US" sz="2100" dirty="0">
              <a:solidFill>
                <a:srgbClr val="000000"/>
              </a:solidFill>
              <a:latin typeface="Gill Sans MT" panose="020B0502020104020203"/>
              <a:ea typeface="Calibri" panose="020F0502020204030204" pitchFamily="34" charset="0"/>
              <a:cs typeface="+mn-cs"/>
            </a:endParaRPr>
          </a:p>
          <a:p>
            <a:pPr lvl="1" fontAlgn="auto">
              <a:spcBef>
                <a:spcPts val="0"/>
              </a:spcBef>
              <a:spcAft>
                <a:spcPts val="0"/>
              </a:spcAft>
            </a:pPr>
            <a:endParaRPr lang="en-US" sz="2000" dirty="0">
              <a:solidFill>
                <a:srgbClr val="000000"/>
              </a:solidFill>
              <a:latin typeface="Gill Sans MT" panose="020B0502020104020203"/>
              <a:ea typeface="Times New Roman" panose="02020603050405020304" pitchFamily="18" charset="0"/>
              <a:cs typeface="+mn-cs"/>
            </a:endParaRPr>
          </a:p>
          <a:p>
            <a:pPr lvl="1" fontAlgn="auto">
              <a:spcBef>
                <a:spcPts val="0"/>
              </a:spcBef>
              <a:spcAft>
                <a:spcPts val="0"/>
              </a:spcAft>
            </a:pPr>
            <a:r>
              <a:rPr lang="en-US" sz="2000" dirty="0">
                <a:solidFill>
                  <a:srgbClr val="000000"/>
                </a:solidFill>
                <a:latin typeface="Gill Sans MT" panose="020B0502020104020203"/>
                <a:ea typeface="Times New Roman" panose="02020603050405020304" pitchFamily="18" charset="0"/>
                <a:cs typeface="+mn-cs"/>
              </a:rPr>
              <a:t>   </a:t>
            </a:r>
            <a:r>
              <a:rPr lang="en-US" sz="1100" dirty="0">
                <a:solidFill>
                  <a:srgbClr val="000000"/>
                </a:solidFill>
                <a:latin typeface="Calibri" panose="020F0502020204030204" pitchFamily="34" charset="0"/>
                <a:ea typeface="Times New Roman" panose="02020603050405020304" pitchFamily="18" charset="0"/>
                <a:cs typeface="+mn-cs"/>
              </a:rPr>
              <a:t>       </a:t>
            </a:r>
            <a:endParaRPr lang="en-US" sz="1100" dirty="0">
              <a:solidFill>
                <a:srgbClr val="000000"/>
              </a:solidFill>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41071281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1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0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2" name="TextBox 1">
            <a:extLst>
              <a:ext uri="{FF2B5EF4-FFF2-40B4-BE49-F238E27FC236}">
                <a16:creationId xmlns:a16="http://schemas.microsoft.com/office/drawing/2014/main" id="{5E0226C0-1E6C-D59B-C702-486E70E14A51}"/>
              </a:ext>
            </a:extLst>
          </p:cNvPr>
          <p:cNvSpPr txBox="1"/>
          <p:nvPr/>
        </p:nvSpPr>
        <p:spPr>
          <a:xfrm>
            <a:off x="3197352" y="646043"/>
            <a:ext cx="5797296" cy="8647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lIns="182880" tIns="182880" rIns="182880" bIns="182880" rtlCol="0" anchor="ctr">
            <a:normAutofit/>
          </a:bodyPr>
          <a:lstStyle/>
          <a:p>
            <a:pPr algn="ctr" defTabSz="914400" fontAlgn="auto">
              <a:lnSpc>
                <a:spcPct val="90000"/>
              </a:lnSpc>
              <a:spcAft>
                <a:spcPts val="600"/>
              </a:spcAft>
            </a:pPr>
            <a:r>
              <a:rPr lang="en-US" sz="2800" cap="all" spc="200" dirty="0">
                <a:solidFill>
                  <a:srgbClr val="262626"/>
                </a:solidFill>
                <a:latin typeface="Gill Sans MT" panose="020B0502020104020203"/>
              </a:rPr>
              <a:t>Looking ahead </a:t>
            </a:r>
          </a:p>
        </p:txBody>
      </p:sp>
      <p:sp>
        <p:nvSpPr>
          <p:cNvPr id="3" name="TextBox 2">
            <a:extLst>
              <a:ext uri="{FF2B5EF4-FFF2-40B4-BE49-F238E27FC236}">
                <a16:creationId xmlns:a16="http://schemas.microsoft.com/office/drawing/2014/main" id="{9593A03D-5511-02A5-CEB6-46798CD5AD38}"/>
              </a:ext>
            </a:extLst>
          </p:cNvPr>
          <p:cNvSpPr txBox="1"/>
          <p:nvPr/>
        </p:nvSpPr>
        <p:spPr>
          <a:xfrm>
            <a:off x="2803546" y="1843590"/>
            <a:ext cx="6584634" cy="3326928"/>
          </a:xfrm>
          <a:prstGeom prst="rect">
            <a:avLst/>
          </a:prstGeom>
        </p:spPr>
        <p:txBody>
          <a:bodyPr vert="horz" lIns="91440" tIns="45720" rIns="91440" bIns="45720" rtlCol="0" anchor="t">
            <a:normAutofit/>
          </a:bodyPr>
          <a:lstStyle/>
          <a:p>
            <a:pPr marL="285750" indent="-285750" fontAlgn="auto">
              <a:spcBef>
                <a:spcPts val="0"/>
              </a:spcBef>
              <a:spcAft>
                <a:spcPts val="0"/>
              </a:spcAft>
              <a:buFont typeface="Arial" panose="020B0604020202020204" pitchFamily="34" charset="0"/>
              <a:buChar char="•"/>
            </a:pPr>
            <a:endParaRPr lang="en-US" dirty="0">
              <a:solidFill>
                <a:srgbClr val="000000"/>
              </a:solidFill>
              <a:latin typeface="Gill Sans MT" panose="020B0502020104020203"/>
              <a:ea typeface="+mn-ea"/>
              <a:cs typeface="+mn-cs"/>
            </a:endParaRPr>
          </a:p>
          <a:p>
            <a:pPr marL="628650" lvl="1" indent="-171450" fontAlgn="auto">
              <a:spcBef>
                <a:spcPts val="0"/>
              </a:spcBef>
              <a:spcAft>
                <a:spcPts val="0"/>
              </a:spcAft>
              <a:buFont typeface="Arial" panose="020B0604020202020204" pitchFamily="34" charset="0"/>
              <a:buChar char="•"/>
            </a:pPr>
            <a:r>
              <a:rPr lang="en-US" dirty="0">
                <a:solidFill>
                  <a:srgbClr val="000000"/>
                </a:solidFill>
                <a:latin typeface="Gill Sans MT" panose="020B0502020104020203"/>
                <a:ea typeface="Times New Roman" panose="02020603050405020304" pitchFamily="18" charset="0"/>
                <a:cs typeface="+mn-cs"/>
              </a:rPr>
              <a:t>Digital Equity Act plan release (expected January 2024)</a:t>
            </a:r>
          </a:p>
          <a:p>
            <a:pPr marL="1085850" lvl="2" indent="-171450" fontAlgn="auto">
              <a:spcBef>
                <a:spcPts val="0"/>
              </a:spcBef>
              <a:spcAft>
                <a:spcPts val="0"/>
              </a:spcAft>
              <a:buFont typeface="Arial" panose="020B0604020202020204" pitchFamily="34" charset="0"/>
              <a:buChar char="•"/>
            </a:pPr>
            <a:r>
              <a:rPr lang="en-US" dirty="0">
                <a:solidFill>
                  <a:srgbClr val="000000"/>
                </a:solidFill>
                <a:latin typeface="Gill Sans MT" panose="020B0502020104020203"/>
                <a:ea typeface="Times New Roman" panose="02020603050405020304" pitchFamily="18" charset="0"/>
                <a:cs typeface="+mn-cs"/>
              </a:rPr>
              <a:t>Similar process with the benefit of more lead time </a:t>
            </a:r>
          </a:p>
          <a:p>
            <a:pPr marL="1085850" lvl="2" indent="-171450" fontAlgn="auto">
              <a:spcBef>
                <a:spcPts val="0"/>
              </a:spcBef>
              <a:spcAft>
                <a:spcPts val="0"/>
              </a:spcAft>
              <a:buFont typeface="Arial" panose="020B0604020202020204" pitchFamily="34" charset="0"/>
              <a:buChar char="•"/>
            </a:pPr>
            <a:r>
              <a:rPr lang="en-US" dirty="0">
                <a:solidFill>
                  <a:srgbClr val="000000"/>
                </a:solidFill>
                <a:latin typeface="Gill Sans MT" panose="020B0502020104020203"/>
                <a:ea typeface="Times New Roman" panose="02020603050405020304" pitchFamily="18" charset="0"/>
                <a:cs typeface="+mn-cs"/>
              </a:rPr>
              <a:t> Articulates role of library services and programming</a:t>
            </a:r>
            <a:endParaRPr lang="en-US" dirty="0">
              <a:solidFill>
                <a:srgbClr val="000000"/>
              </a:solidFill>
              <a:latin typeface="Gill Sans MT" panose="020B0502020104020203"/>
              <a:ea typeface="Calibri" panose="020F0502020204030204" pitchFamily="34" charset="0"/>
              <a:cs typeface="+mn-cs"/>
            </a:endParaRPr>
          </a:p>
          <a:p>
            <a:pPr marL="628650" lvl="1" indent="-171450" fontAlgn="auto">
              <a:spcBef>
                <a:spcPts val="0"/>
              </a:spcBef>
              <a:spcAft>
                <a:spcPts val="0"/>
              </a:spcAft>
              <a:buFont typeface="Arial" panose="020B0604020202020204" pitchFamily="34" charset="0"/>
              <a:buChar char="•"/>
            </a:pPr>
            <a:endParaRPr lang="en-US" dirty="0">
              <a:solidFill>
                <a:srgbClr val="000000"/>
              </a:solidFill>
              <a:latin typeface="Gill Sans MT" panose="020B0502020104020203"/>
              <a:ea typeface="Times New Roman" panose="02020603050405020304" pitchFamily="18" charset="0"/>
              <a:cs typeface="+mn-cs"/>
            </a:endParaRPr>
          </a:p>
          <a:p>
            <a:pPr marL="628650" lvl="1" indent="-171450" fontAlgn="auto">
              <a:spcBef>
                <a:spcPts val="0"/>
              </a:spcBef>
              <a:spcAft>
                <a:spcPts val="0"/>
              </a:spcAft>
              <a:buFont typeface="Arial" panose="020B0604020202020204" pitchFamily="34" charset="0"/>
              <a:buChar char="•"/>
            </a:pPr>
            <a:r>
              <a:rPr lang="en-US" dirty="0">
                <a:solidFill>
                  <a:srgbClr val="000000"/>
                </a:solidFill>
                <a:latin typeface="Gill Sans MT" panose="020B0502020104020203"/>
                <a:ea typeface="Times New Roman" panose="02020603050405020304" pitchFamily="18" charset="0"/>
                <a:cs typeface="+mn-cs"/>
              </a:rPr>
              <a:t>Additional community engagement through Illinois Broadband Lab </a:t>
            </a:r>
          </a:p>
          <a:p>
            <a:pPr marL="1085850" lvl="2" indent="-171450" fontAlgn="auto">
              <a:spcBef>
                <a:spcPts val="0"/>
              </a:spcBef>
              <a:spcAft>
                <a:spcPts val="0"/>
              </a:spcAft>
              <a:buFont typeface="Arial" panose="020B0604020202020204" pitchFamily="34" charset="0"/>
              <a:buChar char="•"/>
            </a:pPr>
            <a:r>
              <a:rPr lang="en-US" dirty="0">
                <a:solidFill>
                  <a:srgbClr val="000000"/>
                </a:solidFill>
                <a:latin typeface="Gill Sans MT" panose="020B0502020104020203"/>
                <a:ea typeface="Times New Roman" panose="02020603050405020304" pitchFamily="18" charset="0"/>
                <a:cs typeface="+mn-cs"/>
              </a:rPr>
              <a:t>Also watch for more local efforts through counties, economic development regions, etc.</a:t>
            </a:r>
            <a:endParaRPr lang="en-US" dirty="0">
              <a:solidFill>
                <a:srgbClr val="000000"/>
              </a:solidFill>
              <a:latin typeface="Gill Sans MT" panose="020B0502020104020203"/>
              <a:ea typeface="Calibri" panose="020F0502020204030204" pitchFamily="34" charset="0"/>
              <a:cs typeface="+mn-cs"/>
            </a:endParaRPr>
          </a:p>
          <a:p>
            <a:pPr lvl="1" fontAlgn="auto">
              <a:spcBef>
                <a:spcPts val="0"/>
              </a:spcBef>
              <a:spcAft>
                <a:spcPts val="0"/>
              </a:spcAft>
            </a:pPr>
            <a:endParaRPr lang="en-US" sz="2000" dirty="0">
              <a:solidFill>
                <a:srgbClr val="000000"/>
              </a:solidFill>
              <a:latin typeface="Gill Sans MT" panose="020B0502020104020203"/>
              <a:ea typeface="Times New Roman" panose="02020603050405020304" pitchFamily="18" charset="0"/>
              <a:cs typeface="+mn-cs"/>
            </a:endParaRPr>
          </a:p>
          <a:p>
            <a:pPr lvl="1" fontAlgn="auto">
              <a:spcBef>
                <a:spcPts val="0"/>
              </a:spcBef>
              <a:spcAft>
                <a:spcPts val="0"/>
              </a:spcAft>
            </a:pPr>
            <a:r>
              <a:rPr lang="en-US" sz="2000" dirty="0">
                <a:solidFill>
                  <a:srgbClr val="000000"/>
                </a:solidFill>
                <a:latin typeface="Gill Sans MT" panose="020B0502020104020203"/>
                <a:ea typeface="Times New Roman" panose="02020603050405020304" pitchFamily="18" charset="0"/>
                <a:cs typeface="+mn-cs"/>
              </a:rPr>
              <a:t>   </a:t>
            </a:r>
            <a:r>
              <a:rPr lang="en-US" sz="1100" dirty="0">
                <a:solidFill>
                  <a:srgbClr val="000000"/>
                </a:solidFill>
                <a:latin typeface="Calibri" panose="020F0502020204030204" pitchFamily="34" charset="0"/>
                <a:ea typeface="Times New Roman" panose="02020603050405020304" pitchFamily="18" charset="0"/>
                <a:cs typeface="+mn-cs"/>
              </a:rPr>
              <a:t>       </a:t>
            </a:r>
            <a:endParaRPr lang="en-US" sz="1100" dirty="0">
              <a:solidFill>
                <a:srgbClr val="000000"/>
              </a:solidFill>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22459882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1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0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2" name="TextBox 1">
            <a:extLst>
              <a:ext uri="{FF2B5EF4-FFF2-40B4-BE49-F238E27FC236}">
                <a16:creationId xmlns:a16="http://schemas.microsoft.com/office/drawing/2014/main" id="{5E0226C0-1E6C-D59B-C702-486E70E14A51}"/>
              </a:ext>
            </a:extLst>
          </p:cNvPr>
          <p:cNvSpPr txBox="1"/>
          <p:nvPr/>
        </p:nvSpPr>
        <p:spPr>
          <a:xfrm>
            <a:off x="3197352" y="646043"/>
            <a:ext cx="5797296" cy="8647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lIns="182880" tIns="182880" rIns="182880" bIns="182880" rtlCol="0" anchor="ctr">
            <a:normAutofit/>
          </a:bodyPr>
          <a:lstStyle/>
          <a:p>
            <a:pPr algn="ctr" defTabSz="914400" fontAlgn="auto">
              <a:lnSpc>
                <a:spcPct val="90000"/>
              </a:lnSpc>
              <a:spcAft>
                <a:spcPts val="600"/>
              </a:spcAft>
            </a:pPr>
            <a:r>
              <a:rPr lang="en-US" sz="2800" cap="all" spc="200" dirty="0">
                <a:solidFill>
                  <a:srgbClr val="262626"/>
                </a:solidFill>
                <a:latin typeface="Gill Sans MT" panose="020B0502020104020203"/>
              </a:rPr>
              <a:t>Longer term goals </a:t>
            </a:r>
          </a:p>
        </p:txBody>
      </p:sp>
      <p:sp>
        <p:nvSpPr>
          <p:cNvPr id="3" name="TextBox 2">
            <a:extLst>
              <a:ext uri="{FF2B5EF4-FFF2-40B4-BE49-F238E27FC236}">
                <a16:creationId xmlns:a16="http://schemas.microsoft.com/office/drawing/2014/main" id="{9593A03D-5511-02A5-CEB6-46798CD5AD38}"/>
              </a:ext>
            </a:extLst>
          </p:cNvPr>
          <p:cNvSpPr txBox="1"/>
          <p:nvPr/>
        </p:nvSpPr>
        <p:spPr>
          <a:xfrm>
            <a:off x="2803546" y="1843590"/>
            <a:ext cx="6584634" cy="3326928"/>
          </a:xfrm>
          <a:prstGeom prst="rect">
            <a:avLst/>
          </a:prstGeom>
        </p:spPr>
        <p:txBody>
          <a:bodyPr vert="horz" lIns="91440" tIns="45720" rIns="91440" bIns="45720" rtlCol="0" anchor="t">
            <a:normAutofit/>
          </a:bodyPr>
          <a:lstStyle/>
          <a:p>
            <a:pPr marL="285750" indent="-285750" fontAlgn="auto">
              <a:spcBef>
                <a:spcPts val="0"/>
              </a:spcBef>
              <a:spcAft>
                <a:spcPts val="0"/>
              </a:spcAft>
              <a:buFont typeface="Arial" panose="020B0604020202020204" pitchFamily="34" charset="0"/>
              <a:buChar char="•"/>
            </a:pPr>
            <a:endParaRPr lang="en-US" dirty="0">
              <a:solidFill>
                <a:srgbClr val="000000"/>
              </a:solidFill>
              <a:latin typeface="Gill Sans MT" panose="020B0502020104020203"/>
              <a:ea typeface="+mn-ea"/>
              <a:cs typeface="+mn-cs"/>
            </a:endParaRPr>
          </a:p>
          <a:p>
            <a:pPr marL="171450" indent="-171450" fontAlgn="auto">
              <a:spcBef>
                <a:spcPts val="0"/>
              </a:spcBef>
              <a:spcAft>
                <a:spcPts val="0"/>
              </a:spcAft>
              <a:buFont typeface="Arial" panose="020B0604020202020204" pitchFamily="34" charset="0"/>
              <a:buChar char="•"/>
            </a:pPr>
            <a:r>
              <a:rPr lang="en-US" dirty="0">
                <a:solidFill>
                  <a:srgbClr val="000000"/>
                </a:solidFill>
                <a:latin typeface="Gill Sans MT" panose="020B0502020104020203"/>
                <a:ea typeface="Times New Roman" panose="02020603050405020304" pitchFamily="18" charset="0"/>
                <a:cs typeface="+mn-cs"/>
              </a:rPr>
              <a:t>Help support library access to grant funding</a:t>
            </a:r>
            <a:endParaRPr lang="en-US" dirty="0">
              <a:solidFill>
                <a:srgbClr val="000000"/>
              </a:solidFill>
              <a:latin typeface="Gill Sans MT" panose="020B0502020104020203"/>
              <a:ea typeface="Calibri" panose="020F0502020204030204" pitchFamily="34" charset="0"/>
              <a:cs typeface="+mn-cs"/>
            </a:endParaRPr>
          </a:p>
          <a:p>
            <a:pPr marL="628650" lvl="1" indent="-171450" fontAlgn="auto">
              <a:spcBef>
                <a:spcPts val="0"/>
              </a:spcBef>
              <a:spcAft>
                <a:spcPts val="0"/>
              </a:spcAft>
              <a:buFont typeface="Arial" panose="020B0604020202020204" pitchFamily="34" charset="0"/>
              <a:buChar char="•"/>
            </a:pPr>
            <a:r>
              <a:rPr lang="en-US" dirty="0">
                <a:solidFill>
                  <a:srgbClr val="000000"/>
                </a:solidFill>
                <a:latin typeface="Gill Sans MT" panose="020B0502020104020203"/>
                <a:ea typeface="Times New Roman" panose="02020603050405020304" pitchFamily="18" charset="0"/>
                <a:cs typeface="+mn-cs"/>
              </a:rPr>
              <a:t>Multi-agency impact and multitype collaboration are needed </a:t>
            </a:r>
            <a:endParaRPr lang="en-US" dirty="0">
              <a:solidFill>
                <a:srgbClr val="000000"/>
              </a:solidFill>
              <a:latin typeface="Gill Sans MT" panose="020B0502020104020203"/>
              <a:ea typeface="Calibri" panose="020F0502020204030204" pitchFamily="34" charset="0"/>
              <a:cs typeface="+mn-cs"/>
            </a:endParaRPr>
          </a:p>
          <a:p>
            <a:pPr marL="628650" lvl="1" indent="-171450" fontAlgn="auto">
              <a:spcBef>
                <a:spcPts val="0"/>
              </a:spcBef>
              <a:spcAft>
                <a:spcPts val="0"/>
              </a:spcAft>
              <a:buFont typeface="Arial" panose="020B0604020202020204" pitchFamily="34" charset="0"/>
              <a:buChar char="•"/>
            </a:pPr>
            <a:r>
              <a:rPr lang="en-US" dirty="0">
                <a:solidFill>
                  <a:srgbClr val="000000"/>
                </a:solidFill>
                <a:latin typeface="Gill Sans MT" panose="020B0502020104020203"/>
                <a:ea typeface="Times New Roman" panose="02020603050405020304" pitchFamily="18" charset="0"/>
                <a:cs typeface="+mn-cs"/>
              </a:rPr>
              <a:t>Supporting libraries with admin overhead and project coordination – partnership, fiscal agency, project leadership – systems in a position to help with this but need to maximize limited resources with collective efforts</a:t>
            </a:r>
            <a:endParaRPr lang="en-US" dirty="0">
              <a:solidFill>
                <a:srgbClr val="000000"/>
              </a:solidFill>
              <a:latin typeface="Gill Sans MT" panose="020B0502020104020203"/>
              <a:ea typeface="Calibri" panose="020F0502020204030204" pitchFamily="34" charset="0"/>
              <a:cs typeface="+mn-cs"/>
            </a:endParaRPr>
          </a:p>
          <a:p>
            <a:pPr marL="628650" lvl="1" indent="-171450" fontAlgn="auto">
              <a:spcBef>
                <a:spcPts val="0"/>
              </a:spcBef>
              <a:spcAft>
                <a:spcPts val="0"/>
              </a:spcAft>
              <a:buFont typeface="Arial" panose="020B0604020202020204" pitchFamily="34" charset="0"/>
              <a:buChar char="•"/>
            </a:pPr>
            <a:r>
              <a:rPr lang="en-US" dirty="0">
                <a:solidFill>
                  <a:srgbClr val="000000"/>
                </a:solidFill>
                <a:latin typeface="Gill Sans MT" panose="020B0502020104020203"/>
                <a:ea typeface="Times New Roman" panose="02020603050405020304" pitchFamily="18" charset="0"/>
                <a:cs typeface="+mn-cs"/>
              </a:rPr>
              <a:t>Academic libraries are strong partners in grant projects </a:t>
            </a:r>
            <a:endParaRPr lang="en-US" dirty="0">
              <a:solidFill>
                <a:srgbClr val="000000"/>
              </a:solidFill>
              <a:latin typeface="Gill Sans MT" panose="020B0502020104020203"/>
              <a:ea typeface="Calibri" panose="020F0502020204030204" pitchFamily="34" charset="0"/>
              <a:cs typeface="+mn-cs"/>
            </a:endParaRPr>
          </a:p>
          <a:p>
            <a:pPr lvl="1" fontAlgn="auto">
              <a:spcBef>
                <a:spcPts val="0"/>
              </a:spcBef>
              <a:spcAft>
                <a:spcPts val="0"/>
              </a:spcAft>
            </a:pPr>
            <a:endParaRPr lang="en-US" sz="2000" dirty="0">
              <a:solidFill>
                <a:srgbClr val="000000"/>
              </a:solidFill>
              <a:latin typeface="Gill Sans MT" panose="020B0502020104020203"/>
              <a:ea typeface="Times New Roman" panose="02020603050405020304" pitchFamily="18" charset="0"/>
              <a:cs typeface="+mn-cs"/>
            </a:endParaRPr>
          </a:p>
          <a:p>
            <a:pPr lvl="1" fontAlgn="auto">
              <a:spcBef>
                <a:spcPts val="0"/>
              </a:spcBef>
              <a:spcAft>
                <a:spcPts val="0"/>
              </a:spcAft>
            </a:pPr>
            <a:r>
              <a:rPr lang="en-US" sz="2000" dirty="0">
                <a:solidFill>
                  <a:srgbClr val="000000"/>
                </a:solidFill>
                <a:latin typeface="Gill Sans MT" panose="020B0502020104020203"/>
                <a:ea typeface="Times New Roman" panose="02020603050405020304" pitchFamily="18" charset="0"/>
                <a:cs typeface="+mn-cs"/>
              </a:rPr>
              <a:t>   </a:t>
            </a:r>
            <a:r>
              <a:rPr lang="en-US" sz="1100" dirty="0">
                <a:solidFill>
                  <a:srgbClr val="000000"/>
                </a:solidFill>
                <a:latin typeface="Calibri" panose="020F0502020204030204" pitchFamily="34" charset="0"/>
                <a:ea typeface="Times New Roman" panose="02020603050405020304" pitchFamily="18" charset="0"/>
                <a:cs typeface="+mn-cs"/>
              </a:rPr>
              <a:t>       </a:t>
            </a:r>
            <a:endParaRPr lang="en-US" sz="1100" dirty="0">
              <a:solidFill>
                <a:srgbClr val="000000"/>
              </a:solidFill>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42253490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1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0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2" name="TextBox 1">
            <a:extLst>
              <a:ext uri="{FF2B5EF4-FFF2-40B4-BE49-F238E27FC236}">
                <a16:creationId xmlns:a16="http://schemas.microsoft.com/office/drawing/2014/main" id="{5E0226C0-1E6C-D59B-C702-486E70E14A51}"/>
              </a:ext>
            </a:extLst>
          </p:cNvPr>
          <p:cNvSpPr txBox="1"/>
          <p:nvPr/>
        </p:nvSpPr>
        <p:spPr>
          <a:xfrm>
            <a:off x="3197352" y="646043"/>
            <a:ext cx="5797296" cy="8647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lIns="182880" tIns="182880" rIns="182880" bIns="182880" rtlCol="0" anchor="ctr">
            <a:normAutofit/>
          </a:bodyPr>
          <a:lstStyle/>
          <a:p>
            <a:pPr algn="ctr" defTabSz="914400" fontAlgn="auto">
              <a:lnSpc>
                <a:spcPct val="90000"/>
              </a:lnSpc>
              <a:spcAft>
                <a:spcPts val="600"/>
              </a:spcAft>
            </a:pPr>
            <a:r>
              <a:rPr lang="en-US" sz="2800" cap="all" spc="200" dirty="0">
                <a:solidFill>
                  <a:srgbClr val="262626"/>
                </a:solidFill>
                <a:latin typeface="Gill Sans MT" panose="020B0502020104020203"/>
              </a:rPr>
              <a:t>Longer term goals </a:t>
            </a:r>
          </a:p>
        </p:txBody>
      </p:sp>
      <p:sp>
        <p:nvSpPr>
          <p:cNvPr id="3" name="TextBox 2">
            <a:extLst>
              <a:ext uri="{FF2B5EF4-FFF2-40B4-BE49-F238E27FC236}">
                <a16:creationId xmlns:a16="http://schemas.microsoft.com/office/drawing/2014/main" id="{9593A03D-5511-02A5-CEB6-46798CD5AD38}"/>
              </a:ext>
            </a:extLst>
          </p:cNvPr>
          <p:cNvSpPr txBox="1"/>
          <p:nvPr/>
        </p:nvSpPr>
        <p:spPr>
          <a:xfrm>
            <a:off x="2803546" y="1843590"/>
            <a:ext cx="6584634" cy="3326928"/>
          </a:xfrm>
          <a:prstGeom prst="rect">
            <a:avLst/>
          </a:prstGeom>
        </p:spPr>
        <p:txBody>
          <a:bodyPr vert="horz" lIns="91440" tIns="45720" rIns="91440" bIns="45720" rtlCol="0" anchor="t">
            <a:normAutofit/>
          </a:bodyPr>
          <a:lstStyle/>
          <a:p>
            <a:pPr fontAlgn="auto">
              <a:spcBef>
                <a:spcPts val="0"/>
              </a:spcBef>
              <a:spcAft>
                <a:spcPts val="0"/>
              </a:spcAft>
            </a:pPr>
            <a:endParaRPr lang="en-US" dirty="0">
              <a:solidFill>
                <a:srgbClr val="000000"/>
              </a:solidFill>
              <a:latin typeface="Gill Sans MT" panose="020B0502020104020203"/>
              <a:ea typeface="+mn-ea"/>
              <a:cs typeface="+mn-cs"/>
            </a:endParaRPr>
          </a:p>
          <a:p>
            <a:pPr marL="628650" lvl="1" indent="-171450" fontAlgn="auto">
              <a:spcBef>
                <a:spcPts val="0"/>
              </a:spcBef>
              <a:spcAft>
                <a:spcPts val="0"/>
              </a:spcAft>
              <a:buFont typeface="Arial" panose="020B0604020202020204" pitchFamily="34" charset="0"/>
              <a:buChar char="•"/>
            </a:pPr>
            <a:r>
              <a:rPr lang="en-US" dirty="0">
                <a:solidFill>
                  <a:srgbClr val="000000"/>
                </a:solidFill>
                <a:latin typeface="Gill Sans MT" panose="020B0502020104020203"/>
                <a:ea typeface="Times New Roman" panose="02020603050405020304" pitchFamily="18" charset="0"/>
                <a:cs typeface="+mn-cs"/>
              </a:rPr>
              <a:t>Identified “pillars” – domains for potential grant projects</a:t>
            </a:r>
            <a:endParaRPr lang="en-US" dirty="0">
              <a:solidFill>
                <a:srgbClr val="000000"/>
              </a:solidFill>
              <a:latin typeface="Gill Sans MT" panose="020B0502020104020203"/>
              <a:ea typeface="Calibri" panose="020F0502020204030204" pitchFamily="34" charset="0"/>
              <a:cs typeface="+mn-cs"/>
            </a:endParaRPr>
          </a:p>
          <a:p>
            <a:pPr marL="1085850" lvl="2" indent="-171450" fontAlgn="auto">
              <a:spcBef>
                <a:spcPts val="0"/>
              </a:spcBef>
              <a:spcAft>
                <a:spcPts val="0"/>
              </a:spcAft>
              <a:buFont typeface="Arial" panose="020B0604020202020204" pitchFamily="34" charset="0"/>
              <a:buChar char="•"/>
            </a:pPr>
            <a:r>
              <a:rPr lang="en-US" dirty="0">
                <a:solidFill>
                  <a:srgbClr val="000000"/>
                </a:solidFill>
                <a:latin typeface="Gill Sans MT" panose="020B0502020104020203"/>
                <a:ea typeface="Times New Roman" panose="02020603050405020304" pitchFamily="18" charset="0"/>
                <a:cs typeface="+mn-cs"/>
              </a:rPr>
              <a:t>Technology infrastructure</a:t>
            </a:r>
            <a:endParaRPr lang="en-US" dirty="0">
              <a:solidFill>
                <a:srgbClr val="000000"/>
              </a:solidFill>
              <a:latin typeface="Gill Sans MT" panose="020B0502020104020203"/>
              <a:ea typeface="Calibri" panose="020F0502020204030204" pitchFamily="34" charset="0"/>
              <a:cs typeface="+mn-cs"/>
            </a:endParaRPr>
          </a:p>
          <a:p>
            <a:pPr marL="1085850" lvl="2" indent="-171450" fontAlgn="auto">
              <a:spcBef>
                <a:spcPts val="0"/>
              </a:spcBef>
              <a:spcAft>
                <a:spcPts val="0"/>
              </a:spcAft>
              <a:buFont typeface="Arial" panose="020B0604020202020204" pitchFamily="34" charset="0"/>
              <a:buChar char="•"/>
            </a:pPr>
            <a:r>
              <a:rPr lang="en-US" dirty="0">
                <a:solidFill>
                  <a:srgbClr val="000000"/>
                </a:solidFill>
                <a:latin typeface="Gill Sans MT" panose="020B0502020104020203"/>
                <a:ea typeface="Times New Roman" panose="02020603050405020304" pitchFamily="18" charset="0"/>
                <a:cs typeface="+mn-cs"/>
              </a:rPr>
              <a:t>Workforce development</a:t>
            </a:r>
            <a:endParaRPr lang="en-US" dirty="0">
              <a:solidFill>
                <a:srgbClr val="000000"/>
              </a:solidFill>
              <a:latin typeface="Gill Sans MT" panose="020B0502020104020203"/>
              <a:ea typeface="Calibri" panose="020F0502020204030204" pitchFamily="34" charset="0"/>
              <a:cs typeface="+mn-cs"/>
            </a:endParaRPr>
          </a:p>
          <a:p>
            <a:pPr marL="1085850" lvl="2" indent="-171450" fontAlgn="auto">
              <a:spcBef>
                <a:spcPts val="0"/>
              </a:spcBef>
              <a:spcAft>
                <a:spcPts val="0"/>
              </a:spcAft>
              <a:buFont typeface="Arial" panose="020B0604020202020204" pitchFamily="34" charset="0"/>
              <a:buChar char="•"/>
            </a:pPr>
            <a:r>
              <a:rPr lang="en-US" dirty="0">
                <a:solidFill>
                  <a:srgbClr val="000000"/>
                </a:solidFill>
                <a:latin typeface="Gill Sans MT" panose="020B0502020104020203"/>
                <a:ea typeface="Times New Roman" panose="02020603050405020304" pitchFamily="18" charset="0"/>
                <a:cs typeface="+mn-cs"/>
              </a:rPr>
              <a:t>Community outreach and partnerships</a:t>
            </a:r>
            <a:endParaRPr lang="en-US" dirty="0">
              <a:solidFill>
                <a:srgbClr val="000000"/>
              </a:solidFill>
              <a:latin typeface="Gill Sans MT" panose="020B0502020104020203"/>
              <a:ea typeface="Calibri" panose="020F0502020204030204" pitchFamily="34" charset="0"/>
              <a:cs typeface="+mn-cs"/>
            </a:endParaRPr>
          </a:p>
          <a:p>
            <a:pPr marL="1085850" lvl="2" indent="-171450" fontAlgn="auto">
              <a:spcBef>
                <a:spcPts val="0"/>
              </a:spcBef>
              <a:spcAft>
                <a:spcPts val="0"/>
              </a:spcAft>
              <a:buFont typeface="Arial" panose="020B0604020202020204" pitchFamily="34" charset="0"/>
              <a:buChar char="•"/>
            </a:pPr>
            <a:r>
              <a:rPr lang="en-US" dirty="0">
                <a:solidFill>
                  <a:srgbClr val="000000"/>
                </a:solidFill>
                <a:latin typeface="Gill Sans MT" panose="020B0502020104020203"/>
                <a:ea typeface="Times New Roman" panose="02020603050405020304" pitchFamily="18" charset="0"/>
                <a:cs typeface="+mn-cs"/>
              </a:rPr>
              <a:t>Support for resident access to ACP &amp; other programs</a:t>
            </a:r>
            <a:endParaRPr lang="en-US" dirty="0">
              <a:solidFill>
                <a:srgbClr val="000000"/>
              </a:solidFill>
              <a:latin typeface="Gill Sans MT" panose="020B0502020104020203"/>
              <a:ea typeface="Calibri" panose="020F0502020204030204" pitchFamily="34" charset="0"/>
              <a:cs typeface="+mn-cs"/>
            </a:endParaRPr>
          </a:p>
          <a:p>
            <a:pPr marL="1085850" lvl="2" indent="-171450" fontAlgn="auto">
              <a:spcBef>
                <a:spcPts val="0"/>
              </a:spcBef>
              <a:spcAft>
                <a:spcPts val="0"/>
              </a:spcAft>
              <a:buFont typeface="Arial" panose="020B0604020202020204" pitchFamily="34" charset="0"/>
              <a:buChar char="•"/>
            </a:pPr>
            <a:r>
              <a:rPr lang="en-US" dirty="0">
                <a:solidFill>
                  <a:srgbClr val="000000"/>
                </a:solidFill>
                <a:latin typeface="Gill Sans MT" panose="020B0502020104020203"/>
                <a:ea typeface="Times New Roman" panose="02020603050405020304" pitchFamily="18" charset="0"/>
                <a:cs typeface="+mn-cs"/>
              </a:rPr>
              <a:t>Data visualization / accessing and working with public and research data</a:t>
            </a:r>
            <a:endParaRPr lang="en-US" dirty="0">
              <a:solidFill>
                <a:srgbClr val="000000"/>
              </a:solidFill>
              <a:latin typeface="Gill Sans MT" panose="020B0502020104020203"/>
              <a:ea typeface="Calibri" panose="020F0502020204030204" pitchFamily="34" charset="0"/>
              <a:cs typeface="+mn-cs"/>
            </a:endParaRPr>
          </a:p>
          <a:p>
            <a:pPr lvl="1" fontAlgn="auto">
              <a:spcBef>
                <a:spcPts val="0"/>
              </a:spcBef>
              <a:spcAft>
                <a:spcPts val="0"/>
              </a:spcAft>
            </a:pPr>
            <a:endParaRPr lang="en-US" sz="2000" dirty="0">
              <a:solidFill>
                <a:srgbClr val="000000"/>
              </a:solidFill>
              <a:latin typeface="Gill Sans MT" panose="020B0502020104020203"/>
              <a:ea typeface="Times New Roman" panose="02020603050405020304" pitchFamily="18" charset="0"/>
              <a:cs typeface="+mn-cs"/>
            </a:endParaRPr>
          </a:p>
          <a:p>
            <a:pPr lvl="1" fontAlgn="auto">
              <a:spcBef>
                <a:spcPts val="0"/>
              </a:spcBef>
              <a:spcAft>
                <a:spcPts val="0"/>
              </a:spcAft>
            </a:pPr>
            <a:r>
              <a:rPr lang="en-US" sz="2000" dirty="0">
                <a:solidFill>
                  <a:srgbClr val="000000"/>
                </a:solidFill>
                <a:latin typeface="Gill Sans MT" panose="020B0502020104020203"/>
                <a:ea typeface="Times New Roman" panose="02020603050405020304" pitchFamily="18" charset="0"/>
                <a:cs typeface="+mn-cs"/>
              </a:rPr>
              <a:t>   </a:t>
            </a:r>
            <a:r>
              <a:rPr lang="en-US" sz="1100" dirty="0">
                <a:solidFill>
                  <a:srgbClr val="000000"/>
                </a:solidFill>
                <a:latin typeface="Calibri" panose="020F0502020204030204" pitchFamily="34" charset="0"/>
                <a:ea typeface="Times New Roman" panose="02020603050405020304" pitchFamily="18" charset="0"/>
                <a:cs typeface="+mn-cs"/>
              </a:rPr>
              <a:t>       </a:t>
            </a:r>
            <a:endParaRPr lang="en-US" sz="1100" dirty="0">
              <a:solidFill>
                <a:srgbClr val="000000"/>
              </a:solidFill>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32365673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71FD5-DCD4-AF8F-B1F9-0CC434E1FD00}"/>
              </a:ext>
            </a:extLst>
          </p:cNvPr>
          <p:cNvSpPr>
            <a:spLocks noGrp="1"/>
          </p:cNvSpPr>
          <p:nvPr>
            <p:ph type="title"/>
          </p:nvPr>
        </p:nvSpPr>
        <p:spPr>
          <a:xfrm>
            <a:off x="2598199" y="2082932"/>
            <a:ext cx="7158953" cy="2692136"/>
          </a:xfrm>
        </p:spPr>
        <p:txBody>
          <a:bodyPr>
            <a:normAutofit/>
          </a:bodyPr>
          <a:lstStyle/>
          <a:p>
            <a:r>
              <a:rPr lang="en-US" dirty="0"/>
              <a:t>How can you get involved?</a:t>
            </a:r>
          </a:p>
        </p:txBody>
      </p:sp>
    </p:spTree>
    <p:extLst>
      <p:ext uri="{BB962C8B-B14F-4D97-AF65-F5344CB8AC3E}">
        <p14:creationId xmlns:p14="http://schemas.microsoft.com/office/powerpoint/2010/main" val="10836082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1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0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Gill Sans MT" panose="020B0502020104020203"/>
            </a:endParaRPr>
          </a:p>
        </p:txBody>
      </p:sp>
      <p:sp>
        <p:nvSpPr>
          <p:cNvPr id="2" name="TextBox 1">
            <a:extLst>
              <a:ext uri="{FF2B5EF4-FFF2-40B4-BE49-F238E27FC236}">
                <a16:creationId xmlns:a16="http://schemas.microsoft.com/office/drawing/2014/main" id="{5E0226C0-1E6C-D59B-C702-486E70E14A51}"/>
              </a:ext>
            </a:extLst>
          </p:cNvPr>
          <p:cNvSpPr txBox="1"/>
          <p:nvPr/>
        </p:nvSpPr>
        <p:spPr>
          <a:xfrm>
            <a:off x="3197352" y="646043"/>
            <a:ext cx="5797296" cy="8647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lIns="182880" tIns="182880" rIns="182880" bIns="182880" rtlCol="0" anchor="ctr">
            <a:normAutofit/>
          </a:bodyPr>
          <a:lstStyle/>
          <a:p>
            <a:pPr algn="ctr" defTabSz="914400" fontAlgn="auto">
              <a:lnSpc>
                <a:spcPct val="90000"/>
              </a:lnSpc>
              <a:spcAft>
                <a:spcPts val="600"/>
              </a:spcAft>
            </a:pPr>
            <a:r>
              <a:rPr lang="en-US" sz="2800" cap="all" spc="200" dirty="0">
                <a:solidFill>
                  <a:srgbClr val="262626"/>
                </a:solidFill>
                <a:latin typeface="Gill Sans MT" panose="020B0502020104020203"/>
              </a:rPr>
              <a:t>Getting involved</a:t>
            </a:r>
          </a:p>
        </p:txBody>
      </p:sp>
      <p:sp>
        <p:nvSpPr>
          <p:cNvPr id="3" name="TextBox 2">
            <a:extLst>
              <a:ext uri="{FF2B5EF4-FFF2-40B4-BE49-F238E27FC236}">
                <a16:creationId xmlns:a16="http://schemas.microsoft.com/office/drawing/2014/main" id="{9593A03D-5511-02A5-CEB6-46798CD5AD38}"/>
              </a:ext>
            </a:extLst>
          </p:cNvPr>
          <p:cNvSpPr txBox="1"/>
          <p:nvPr/>
        </p:nvSpPr>
        <p:spPr>
          <a:xfrm>
            <a:off x="2803546" y="1843590"/>
            <a:ext cx="6584634" cy="3326928"/>
          </a:xfrm>
          <a:prstGeom prst="rect">
            <a:avLst/>
          </a:prstGeom>
        </p:spPr>
        <p:txBody>
          <a:bodyPr vert="horz" lIns="91440" tIns="45720" rIns="91440" bIns="45720" rtlCol="0" anchor="t">
            <a:normAutofit/>
          </a:bodyPr>
          <a:lstStyle/>
          <a:p>
            <a:pPr fontAlgn="auto">
              <a:spcBef>
                <a:spcPts val="0"/>
              </a:spcBef>
              <a:spcAft>
                <a:spcPts val="0"/>
              </a:spcAft>
            </a:pPr>
            <a:endParaRPr lang="en-US" dirty="0">
              <a:solidFill>
                <a:srgbClr val="000000"/>
              </a:solidFill>
              <a:latin typeface="Gill Sans MT" panose="020B0502020104020203"/>
              <a:ea typeface="+mn-ea"/>
              <a:cs typeface="+mn-cs"/>
            </a:endParaRPr>
          </a:p>
          <a:p>
            <a:pPr marL="285750" indent="-285750" fontAlgn="auto">
              <a:spcBef>
                <a:spcPts val="0"/>
              </a:spcBef>
              <a:spcAft>
                <a:spcPts val="0"/>
              </a:spcAft>
              <a:buFont typeface="Arial" panose="020B0604020202020204" pitchFamily="34" charset="0"/>
              <a:buChar char="•"/>
            </a:pPr>
            <a:r>
              <a:rPr lang="en-US" sz="1700" dirty="0">
                <a:solidFill>
                  <a:srgbClr val="242424"/>
                </a:solidFill>
                <a:latin typeface="Gill Sans MT" panose="020B0502020104020203"/>
                <a:ea typeface="Calibri" panose="020F0502020204030204" pitchFamily="34" charset="0"/>
                <a:cs typeface="+mn-cs"/>
              </a:rPr>
              <a:t>This is an opportunity for all libraries in Illinois to come together. </a:t>
            </a:r>
          </a:p>
          <a:p>
            <a:pPr marL="742950" lvl="1" indent="-285750" fontAlgn="auto">
              <a:spcBef>
                <a:spcPts val="0"/>
              </a:spcBef>
              <a:spcAft>
                <a:spcPts val="0"/>
              </a:spcAft>
              <a:buFont typeface="Arial" panose="020B0604020202020204" pitchFamily="34" charset="0"/>
              <a:buChar char="•"/>
            </a:pPr>
            <a:r>
              <a:rPr lang="en-US" sz="1700" dirty="0">
                <a:solidFill>
                  <a:srgbClr val="242424"/>
                </a:solidFill>
                <a:latin typeface="Gill Sans MT" panose="020B0502020104020203"/>
                <a:ea typeface="Calibri" panose="020F0502020204030204" pitchFamily="34" charset="0"/>
                <a:cs typeface="+mn-cs"/>
              </a:rPr>
              <a:t>Working together will be so much more effective and impactful then splinter efforts.</a:t>
            </a:r>
          </a:p>
          <a:p>
            <a:pPr marL="1200150" lvl="2" indent="-285750" fontAlgn="auto">
              <a:spcBef>
                <a:spcPts val="0"/>
              </a:spcBef>
              <a:spcAft>
                <a:spcPts val="0"/>
              </a:spcAft>
              <a:buFont typeface="Arial" panose="020B0604020202020204" pitchFamily="34" charset="0"/>
              <a:buChar char="•"/>
            </a:pPr>
            <a:r>
              <a:rPr lang="en-US" sz="1700" dirty="0">
                <a:solidFill>
                  <a:srgbClr val="242424"/>
                </a:solidFill>
                <a:latin typeface="Gill Sans MT" panose="020B0502020104020203"/>
                <a:ea typeface="Calibri" panose="020F0502020204030204" pitchFamily="34" charset="0"/>
                <a:cs typeface="+mn-cs"/>
              </a:rPr>
              <a:t>Our organizations have successfully collaborated on resource sharing projects like ILDS (Illinois Delivers) and </a:t>
            </a:r>
            <a:r>
              <a:rPr lang="en-US" sz="1700" dirty="0" err="1">
                <a:solidFill>
                  <a:srgbClr val="242424"/>
                </a:solidFill>
                <a:latin typeface="Gill Sans MT" panose="020B0502020104020203"/>
                <a:ea typeface="Calibri" panose="020F0502020204030204" pitchFamily="34" charset="0"/>
                <a:cs typeface="+mn-cs"/>
              </a:rPr>
              <a:t>eRead</a:t>
            </a:r>
            <a:r>
              <a:rPr lang="en-US" sz="1700" dirty="0">
                <a:solidFill>
                  <a:srgbClr val="242424"/>
                </a:solidFill>
                <a:latin typeface="Gill Sans MT" panose="020B0502020104020203"/>
                <a:ea typeface="Calibri" panose="020F0502020204030204" pitchFamily="34" charset="0"/>
                <a:cs typeface="+mn-cs"/>
              </a:rPr>
              <a:t> Illinois.</a:t>
            </a:r>
          </a:p>
          <a:p>
            <a:pPr marL="742950" lvl="1" indent="-285750" fontAlgn="auto">
              <a:spcBef>
                <a:spcPts val="0"/>
              </a:spcBef>
              <a:spcAft>
                <a:spcPts val="0"/>
              </a:spcAft>
              <a:buFont typeface="Arial" panose="020B0604020202020204" pitchFamily="34" charset="0"/>
              <a:buChar char="•"/>
            </a:pPr>
            <a:r>
              <a:rPr lang="en-US" sz="1700" dirty="0">
                <a:solidFill>
                  <a:srgbClr val="242424"/>
                </a:solidFill>
                <a:latin typeface="Gill Sans MT" panose="020B0502020104020203"/>
                <a:ea typeface="Times New Roman" panose="02020603050405020304" pitchFamily="18" charset="0"/>
                <a:cs typeface="+mn-cs"/>
              </a:rPr>
              <a:t>Stay tuned for future opportunities at CARLI, IHLS, and RAILS for conversation and collaboration to discuss what broadband and digital equity projects are most important to YOU</a:t>
            </a:r>
            <a:r>
              <a:rPr lang="en-US" sz="1700" dirty="0">
                <a:solidFill>
                  <a:srgbClr val="000000"/>
                </a:solidFill>
                <a:latin typeface="Gill Sans MT" panose="020B0502020104020203"/>
                <a:ea typeface="Times New Roman" panose="02020603050405020304" pitchFamily="18" charset="0"/>
                <a:cs typeface="+mn-cs"/>
              </a:rPr>
              <a:t>   </a:t>
            </a:r>
          </a:p>
          <a:p>
            <a:pPr marL="742950" lvl="1" indent="-285750" fontAlgn="auto">
              <a:spcBef>
                <a:spcPts val="0"/>
              </a:spcBef>
              <a:spcAft>
                <a:spcPts val="0"/>
              </a:spcAft>
              <a:buFont typeface="Arial" panose="020B0604020202020204" pitchFamily="34" charset="0"/>
              <a:buChar char="•"/>
            </a:pPr>
            <a:r>
              <a:rPr lang="en-US" sz="1700" dirty="0">
                <a:solidFill>
                  <a:srgbClr val="000000"/>
                </a:solidFill>
                <a:latin typeface="Gill Sans MT" panose="020B0502020104020203"/>
                <a:ea typeface="Calibri" panose="020F0502020204030204" pitchFamily="34" charset="0"/>
                <a:cs typeface="+mn-cs"/>
              </a:rPr>
              <a:t>Visit Broadband for Libraries for more background information and updates related to the Digital Equity Plan</a:t>
            </a:r>
          </a:p>
        </p:txBody>
      </p:sp>
    </p:spTree>
    <p:extLst>
      <p:ext uri="{BB962C8B-B14F-4D97-AF65-F5344CB8AC3E}">
        <p14:creationId xmlns:p14="http://schemas.microsoft.com/office/powerpoint/2010/main" val="24220339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5610D7-ABC1-ACE9-CE76-7EFA78D964A9}"/>
              </a:ext>
            </a:extLst>
          </p:cNvPr>
          <p:cNvSpPr txBox="1"/>
          <p:nvPr/>
        </p:nvSpPr>
        <p:spPr>
          <a:xfrm>
            <a:off x="2223177" y="365811"/>
            <a:ext cx="7745647" cy="1015663"/>
          </a:xfrm>
          <a:prstGeom prst="rect">
            <a:avLst/>
          </a:prstGeom>
          <a:noFill/>
        </p:spPr>
        <p:txBody>
          <a:bodyPr wrap="none" rtlCol="0">
            <a:spAutoFit/>
          </a:bodyPr>
          <a:lstStyle/>
          <a:p>
            <a:pPr algn="ctr" fontAlgn="auto">
              <a:spcBef>
                <a:spcPts val="0"/>
              </a:spcBef>
              <a:spcAft>
                <a:spcPts val="0"/>
              </a:spcAft>
            </a:pPr>
            <a:r>
              <a:rPr lang="en-US" sz="6000" dirty="0">
                <a:solidFill>
                  <a:srgbClr val="000000"/>
                </a:solidFill>
                <a:latin typeface="Gill Sans MT" panose="020B0502020104020203"/>
                <a:ea typeface="+mn-ea"/>
                <a:cs typeface="+mn-cs"/>
              </a:rPr>
              <a:t>Broadband For Libraries</a:t>
            </a:r>
          </a:p>
        </p:txBody>
      </p:sp>
      <p:sp>
        <p:nvSpPr>
          <p:cNvPr id="6" name="Text Placeholder 5">
            <a:extLst>
              <a:ext uri="{FF2B5EF4-FFF2-40B4-BE49-F238E27FC236}">
                <a16:creationId xmlns:a16="http://schemas.microsoft.com/office/drawing/2014/main" id="{174A69B8-E953-7C4B-ECC1-696A65F7548C}"/>
              </a:ext>
            </a:extLst>
          </p:cNvPr>
          <p:cNvSpPr>
            <a:spLocks noGrp="1"/>
          </p:cNvSpPr>
          <p:nvPr>
            <p:ph type="body" idx="1"/>
          </p:nvPr>
        </p:nvSpPr>
        <p:spPr/>
        <p:txBody>
          <a:bodyPr/>
          <a:lstStyle/>
          <a:p>
            <a:endParaRPr lang="en-US"/>
          </a:p>
        </p:txBody>
      </p:sp>
      <p:pic>
        <p:nvPicPr>
          <p:cNvPr id="1026" name="Picture 2">
            <a:extLst>
              <a:ext uri="{FF2B5EF4-FFF2-40B4-BE49-F238E27FC236}">
                <a16:creationId xmlns:a16="http://schemas.microsoft.com/office/drawing/2014/main" id="{1C7E8CE8-DE5E-11D2-CB72-B05FBE2A4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3567" y="1381474"/>
            <a:ext cx="5232391" cy="5232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00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2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4"/>
                                        </p:tgtEl>
                                        <p:attrNameLst>
                                          <p:attrName>ppt_x</p:attrName>
                                          <p:attrName>ppt_y</p:attrName>
                                        </p:attrNameLst>
                                      </p:cBhvr>
                                    </p:animMotion>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B78295-8B2B-B08F-28E8-108C40FD801E}"/>
              </a:ext>
            </a:extLst>
          </p:cNvPr>
          <p:cNvSpPr>
            <a:spLocks noGrp="1"/>
          </p:cNvSpPr>
          <p:nvPr>
            <p:ph type="body" idx="1"/>
          </p:nvPr>
        </p:nvSpPr>
        <p:spPr>
          <a:xfrm>
            <a:off x="0" y="326571"/>
            <a:ext cx="12192000" cy="6531429"/>
          </a:xfrm>
        </p:spPr>
        <p:txBody>
          <a:bodyPr/>
          <a:lstStyle/>
          <a:p>
            <a:pPr marL="257175" indent="-257175">
              <a:lnSpc>
                <a:spcPct val="107000"/>
              </a:lnSpc>
              <a:spcBef>
                <a:spcPts val="0"/>
              </a:spcBef>
              <a:spcAft>
                <a:spcPts val="600"/>
              </a:spcAft>
              <a:buSzPct val="100000"/>
              <a:buFont typeface="+mj-lt"/>
              <a:buAutoNum type="arabicPeriod"/>
            </a:pPr>
            <a:r>
              <a:rPr lang="en-US" sz="18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Identify opportunities from the strategic plan. What programs and/or services should we take on? </a:t>
            </a:r>
            <a:r>
              <a:rPr lang="en-US" sz="1800" u="sng"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hlinkClick r:id="rId2"/>
              </a:rPr>
              <a:t>https://www.carli.illinois.edu/sites/files/carlidocs/CARLI2023StrategicPlanActions.pdf</a:t>
            </a:r>
            <a:endParaRPr lang="en-US" sz="1800" u="sng" kern="100" dirty="0">
              <a:latin typeface="Times New Roman" panose="02020603050405020304" pitchFamily="18" charset="0"/>
              <a:ea typeface="Calibri" panose="020F0502020204030204" pitchFamily="34" charset="0"/>
              <a:cs typeface="Times New Roman" panose="02020603050405020304" pitchFamily="18" charset="0"/>
            </a:endParaRPr>
          </a:p>
          <a:p>
            <a:pPr marL="257175" indent="-257175">
              <a:lnSpc>
                <a:spcPct val="107000"/>
              </a:lnSpc>
              <a:spcBef>
                <a:spcPts val="0"/>
              </a:spcBef>
              <a:spcAft>
                <a:spcPts val="600"/>
              </a:spcAft>
              <a:buSzPct val="100000"/>
              <a:buFont typeface="+mj-lt"/>
              <a:buAutoNum type="arabicPeriod"/>
            </a:pPr>
            <a:r>
              <a:rPr lang="en-US" sz="18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Broadband Equity and Deployment and Digital Equity Act funding: ideas for services and programs: how might your library expand its use of broadband? </a:t>
            </a:r>
            <a:r>
              <a:rPr lang="en-US" sz="1800" u="sng"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hlinkClick r:id="rId3"/>
              </a:rPr>
              <a:t>https://www.carli.illinois.edu/broadbandforlibraries</a:t>
            </a:r>
            <a:r>
              <a:rPr lang="en-US" sz="1800" u="sng"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18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Hosts: Leslie Bednar, IHLS; Monica Harris and Anne Slaughter, RAILS</a:t>
            </a:r>
            <a:endParaRPr lang="en-US" sz="1800" kern="100" dirty="0">
              <a:latin typeface="Times New Roman" panose="02020603050405020304" pitchFamily="18" charset="0"/>
              <a:ea typeface="Calibri" panose="020F0502020204030204" pitchFamily="34" charset="0"/>
              <a:cs typeface="Times New Roman" panose="02020603050405020304" pitchFamily="18" charset="0"/>
            </a:endParaRPr>
          </a:p>
          <a:p>
            <a:pPr marL="257175" indent="-257175">
              <a:lnSpc>
                <a:spcPct val="107000"/>
              </a:lnSpc>
              <a:spcBef>
                <a:spcPts val="0"/>
              </a:spcBef>
              <a:spcAft>
                <a:spcPts val="600"/>
              </a:spcAft>
              <a:buSzPct val="100000"/>
              <a:buFont typeface="+mj-lt"/>
              <a:buAutoNum type="arabicPeriod"/>
            </a:pPr>
            <a:r>
              <a:rPr lang="en-US" sz="18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How have you experimented with AI tools, either for yourself or at your library? What has surprised you about the tools you've tried?</a:t>
            </a:r>
          </a:p>
          <a:p>
            <a:pPr marL="257175" indent="-257175">
              <a:lnSpc>
                <a:spcPct val="107000"/>
              </a:lnSpc>
              <a:spcBef>
                <a:spcPts val="0"/>
              </a:spcBef>
              <a:spcAft>
                <a:spcPts val="600"/>
              </a:spcAft>
              <a:buSzPct val="100000"/>
              <a:buFont typeface="+mj-lt"/>
              <a:buAutoNum type="arabicPeriod"/>
            </a:pPr>
            <a:r>
              <a:rPr lang="en-US" sz="18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What about AI is keeping you up at night? What AI education topics should we be looking at?</a:t>
            </a:r>
          </a:p>
          <a:p>
            <a:pPr marL="257175" indent="-257175">
              <a:lnSpc>
                <a:spcPct val="107000"/>
              </a:lnSpc>
              <a:spcBef>
                <a:spcPts val="0"/>
              </a:spcBef>
              <a:spcAft>
                <a:spcPts val="600"/>
              </a:spcAft>
              <a:buSzPct val="100000"/>
              <a:buFont typeface="+mj-lt"/>
              <a:buAutoNum type="arabicPeriod"/>
            </a:pPr>
            <a:r>
              <a:rPr lang="en-US" sz="18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What DEI programming or collections work is your library working on this year? What kinds of programming would be helpful from CARLI?</a:t>
            </a:r>
            <a:endParaRPr lang="en-US" sz="1800" kern="100" dirty="0">
              <a:latin typeface="Times New Roman" panose="02020603050405020304" pitchFamily="18" charset="0"/>
              <a:ea typeface="Calibri" panose="020F0502020204030204" pitchFamily="34" charset="0"/>
              <a:cs typeface="Times New Roman" panose="02020603050405020304" pitchFamily="18" charset="0"/>
            </a:endParaRPr>
          </a:p>
          <a:p>
            <a:pPr marL="257175" indent="-257175">
              <a:lnSpc>
                <a:spcPct val="107000"/>
              </a:lnSpc>
              <a:spcBef>
                <a:spcPts val="0"/>
              </a:spcBef>
              <a:spcAft>
                <a:spcPts val="600"/>
              </a:spcAft>
              <a:buSzPct val="100000"/>
              <a:buFont typeface="+mj-lt"/>
              <a:buAutoNum type="arabicPeriod"/>
            </a:pPr>
            <a:r>
              <a:rPr lang="en-US" sz="18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What assessment measures are you using at your library, and how have you used assessment to improve services, collections, or instruction?</a:t>
            </a:r>
            <a:endParaRPr lang="en-US" sz="1800" kern="100" dirty="0">
              <a:latin typeface="Times New Roman" panose="02020603050405020304" pitchFamily="18" charset="0"/>
              <a:ea typeface="Calibri" panose="020F0502020204030204" pitchFamily="34" charset="0"/>
              <a:cs typeface="Times New Roman" panose="02020603050405020304" pitchFamily="18" charset="0"/>
            </a:endParaRPr>
          </a:p>
          <a:p>
            <a:pPr marL="257175" indent="-257175">
              <a:spcBef>
                <a:spcPts val="0"/>
              </a:spcBef>
              <a:spcAft>
                <a:spcPts val="600"/>
              </a:spcAft>
              <a:buSzPct val="100000"/>
              <a:buFont typeface="+mj-lt"/>
              <a:buAutoNum type="arabicPeriod"/>
            </a:pPr>
            <a:r>
              <a:rPr lang="en-US" sz="18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CARLI’s e-resources acquisition process;</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Host: Jenny Taylor, CARLI</a:t>
            </a:r>
            <a:endParaRPr lang="en-US" sz="1800" kern="100" dirty="0">
              <a:latin typeface="Times New Roman" panose="02020603050405020304" pitchFamily="18" charset="0"/>
              <a:ea typeface="Calibri" panose="020F0502020204030204" pitchFamily="34" charset="0"/>
              <a:cs typeface="Times New Roman" panose="02020603050405020304" pitchFamily="18" charset="0"/>
            </a:endParaRPr>
          </a:p>
          <a:p>
            <a:pPr marL="257175" indent="-257175">
              <a:spcBef>
                <a:spcPts val="0"/>
              </a:spcBef>
              <a:spcAft>
                <a:spcPts val="600"/>
              </a:spcAft>
              <a:buSzPct val="100000"/>
              <a:buFont typeface="+mj-lt"/>
              <a:buAutoNum type="arabicPeriod"/>
            </a:pPr>
            <a:r>
              <a:rPr lang="en-US" sz="1800"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Share your biggest preservation challenges; Hosts: Preservation Committee members Jade </a:t>
            </a:r>
            <a:r>
              <a:rPr lang="en-US" sz="1800" dirty="0" err="1">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Kastel</a:t>
            </a:r>
            <a:r>
              <a:rPr lang="en-US" sz="1800"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 Shelby </a:t>
            </a:r>
            <a:r>
              <a:rPr lang="en-US" sz="1800" dirty="0" err="1">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Strommer</a:t>
            </a:r>
            <a:r>
              <a:rPr lang="en-US" sz="1800"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 and Bradley Wiles</a:t>
            </a:r>
          </a:p>
          <a:p>
            <a:pPr marL="257175" indent="-257175">
              <a:spcBef>
                <a:spcPts val="0"/>
              </a:spcBef>
              <a:spcAft>
                <a:spcPts val="600"/>
              </a:spcAft>
              <a:buSzPct val="100000"/>
              <a:buFont typeface="+mj-lt"/>
              <a:buAutoNum type="arabicPeriod"/>
            </a:pPr>
            <a:r>
              <a:rPr lang="en-US" sz="1800" dirty="0">
                <a:solidFill>
                  <a:srgbClr val="212121"/>
                </a:solidFill>
                <a:latin typeface="Times New Roman" panose="02020603050405020304" pitchFamily="18" charset="0"/>
                <a:cs typeface="Times New Roman" panose="02020603050405020304" pitchFamily="18" charset="0"/>
              </a:rPr>
              <a:t>OER in Illinois: What’s next?</a:t>
            </a:r>
          </a:p>
          <a:p>
            <a:pPr marL="257175" indent="-257175">
              <a:spcBef>
                <a:spcPts val="0"/>
              </a:spcBef>
              <a:spcAft>
                <a:spcPts val="600"/>
              </a:spcAft>
              <a:buSzPct val="100000"/>
              <a:buFont typeface="+mj-lt"/>
              <a:buAutoNum type="arabicPeriod"/>
            </a:pPr>
            <a:r>
              <a:rPr lang="en-US" sz="1800" dirty="0">
                <a:solidFill>
                  <a:srgbClr val="212121"/>
                </a:solidFill>
                <a:latin typeface="Times New Roman" panose="02020603050405020304" pitchFamily="18" charset="0"/>
                <a:cs typeface="Times New Roman" panose="02020603050405020304" pitchFamily="18" charset="0"/>
              </a:rPr>
              <a:t> Explore the Illinois Digital Heritage Hub</a:t>
            </a:r>
            <a:endParaRPr lang="en-US" sz="1800" dirty="0">
              <a:latin typeface="Times New Roman" panose="02020603050405020304" pitchFamily="18" charset="0"/>
              <a:cs typeface="Times New Roman" panose="02020603050405020304" pitchFamily="18" charset="0"/>
            </a:endParaRPr>
          </a:p>
          <a:p>
            <a:endParaRPr lang="en-US" sz="2400" dirty="0"/>
          </a:p>
        </p:txBody>
      </p:sp>
      <p:sp>
        <p:nvSpPr>
          <p:cNvPr id="3" name="Title 2">
            <a:extLst>
              <a:ext uri="{FF2B5EF4-FFF2-40B4-BE49-F238E27FC236}">
                <a16:creationId xmlns:a16="http://schemas.microsoft.com/office/drawing/2014/main" id="{AAD436A2-CAAD-A0AA-1D61-A8B339EBB1DD}"/>
              </a:ext>
            </a:extLst>
          </p:cNvPr>
          <p:cNvSpPr>
            <a:spLocks noGrp="1"/>
          </p:cNvSpPr>
          <p:nvPr>
            <p:ph type="title"/>
          </p:nvPr>
        </p:nvSpPr>
        <p:spPr/>
        <p:txBody>
          <a:bodyPr>
            <a:normAutofit/>
          </a:bodyPr>
          <a:lstStyle/>
          <a:p>
            <a:r>
              <a:rPr lang="en-US" sz="1500" dirty="0"/>
              <a:t>TALK TABLES</a:t>
            </a:r>
          </a:p>
        </p:txBody>
      </p:sp>
    </p:spTree>
    <p:extLst>
      <p:ext uri="{BB962C8B-B14F-4D97-AF65-F5344CB8AC3E}">
        <p14:creationId xmlns:p14="http://schemas.microsoft.com/office/powerpoint/2010/main" val="33683184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F1618-9EB1-8B8A-7A6F-9506DE4EA8A0}"/>
              </a:ext>
            </a:extLst>
          </p:cNvPr>
          <p:cNvSpPr>
            <a:spLocks noGrp="1"/>
          </p:cNvSpPr>
          <p:nvPr>
            <p:ph type="title"/>
          </p:nvPr>
        </p:nvSpPr>
        <p:spPr/>
        <p:txBody>
          <a:bodyPr>
            <a:normAutofit/>
          </a:bodyPr>
          <a:lstStyle/>
          <a:p>
            <a:r>
              <a:rPr lang="en-US" sz="1500" dirty="0"/>
              <a:t>CONTRIBUTE TO THE ANNUAL MEETING TABLE TOPICS SURVEY</a:t>
            </a:r>
          </a:p>
        </p:txBody>
      </p:sp>
      <p:pic>
        <p:nvPicPr>
          <p:cNvPr id="5" name="Picture 4" descr="A qr code with black squares&#10;&#10;Description automatically generated">
            <a:extLst>
              <a:ext uri="{FF2B5EF4-FFF2-40B4-BE49-F238E27FC236}">
                <a16:creationId xmlns:a16="http://schemas.microsoft.com/office/drawing/2014/main" id="{A11B6180-4D03-C9D7-698B-FCAC6B400A50}"/>
              </a:ext>
            </a:extLst>
          </p:cNvPr>
          <p:cNvPicPr>
            <a:picLocks noChangeAspect="1"/>
          </p:cNvPicPr>
          <p:nvPr/>
        </p:nvPicPr>
        <p:blipFill>
          <a:blip r:embed="rId2"/>
          <a:stretch>
            <a:fillRect/>
          </a:stretch>
        </p:blipFill>
        <p:spPr>
          <a:xfrm>
            <a:off x="4579029" y="1720359"/>
            <a:ext cx="2468880" cy="2468880"/>
          </a:xfrm>
          <a:prstGeom prst="rect">
            <a:avLst/>
          </a:prstGeom>
        </p:spPr>
      </p:pic>
      <p:sp>
        <p:nvSpPr>
          <p:cNvPr id="7" name="TextBox 6">
            <a:extLst>
              <a:ext uri="{FF2B5EF4-FFF2-40B4-BE49-F238E27FC236}">
                <a16:creationId xmlns:a16="http://schemas.microsoft.com/office/drawing/2014/main" id="{874DD59B-C19F-60B1-8EC8-3FC8CDA6F171}"/>
              </a:ext>
            </a:extLst>
          </p:cNvPr>
          <p:cNvSpPr txBox="1"/>
          <p:nvPr/>
        </p:nvSpPr>
        <p:spPr>
          <a:xfrm>
            <a:off x="1428750" y="4519451"/>
            <a:ext cx="9544050" cy="523220"/>
          </a:xfrm>
          <a:prstGeom prst="rect">
            <a:avLst/>
          </a:prstGeom>
          <a:noFill/>
        </p:spPr>
        <p:txBody>
          <a:bodyPr wrap="square">
            <a:spAutoFit/>
          </a:bodyPr>
          <a:lstStyle/>
          <a:p>
            <a:r>
              <a:rPr lang="en-US" sz="2800" dirty="0">
                <a:hlinkClick r:id="rId3"/>
              </a:rPr>
              <a:t>https://www.surveymonkey.com/r/CARLI_Ann_Mtg2023</a:t>
            </a:r>
            <a:r>
              <a:rPr lang="en-US" sz="2800" dirty="0"/>
              <a:t> </a:t>
            </a:r>
          </a:p>
        </p:txBody>
      </p:sp>
    </p:spTree>
    <p:extLst>
      <p:ext uri="{BB962C8B-B14F-4D97-AF65-F5344CB8AC3E}">
        <p14:creationId xmlns:p14="http://schemas.microsoft.com/office/powerpoint/2010/main" val="38018256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7DF9D30-5D39-4684-B478-E958E1465F42}"/>
              </a:ext>
            </a:extLst>
          </p:cNvPr>
          <p:cNvSpPr>
            <a:spLocks noGrp="1"/>
          </p:cNvSpPr>
          <p:nvPr>
            <p:ph type="pic" sz="quarter" idx="10"/>
          </p:nvPr>
        </p:nvSpPr>
        <p:spPr/>
        <p:txBody>
          <a:bodyPr/>
          <a:lstStyle/>
          <a:p>
            <a:endParaRPr lang="en-US" dirty="0"/>
          </a:p>
        </p:txBody>
      </p:sp>
      <p:sp>
        <p:nvSpPr>
          <p:cNvPr id="3" name="Title 2">
            <a:extLst>
              <a:ext uri="{FF2B5EF4-FFF2-40B4-BE49-F238E27FC236}">
                <a16:creationId xmlns:a16="http://schemas.microsoft.com/office/drawing/2014/main" id="{AAD436A2-CAAD-A0AA-1D61-A8B339EBB1DD}"/>
              </a:ext>
            </a:extLst>
          </p:cNvPr>
          <p:cNvSpPr>
            <a:spLocks noGrp="1"/>
          </p:cNvSpPr>
          <p:nvPr>
            <p:ph type="title"/>
          </p:nvPr>
        </p:nvSpPr>
        <p:spPr>
          <a:xfrm>
            <a:off x="653143" y="2405743"/>
            <a:ext cx="10689770" cy="881743"/>
          </a:xfrm>
        </p:spPr>
        <p:txBody>
          <a:bodyPr>
            <a:normAutofit fontScale="90000"/>
          </a:bodyPr>
          <a:lstStyle/>
          <a:p>
            <a:r>
              <a:rPr lang="en-US" sz="4400" dirty="0">
                <a:solidFill>
                  <a:schemeClr val="accent3"/>
                </a:solidFill>
              </a:rPr>
              <a:t>Update from </a:t>
            </a:r>
            <a:br>
              <a:rPr lang="en-US" sz="4400" dirty="0">
                <a:solidFill>
                  <a:schemeClr val="accent3"/>
                </a:solidFill>
              </a:rPr>
            </a:br>
            <a:r>
              <a:rPr lang="en-US" sz="4400" dirty="0">
                <a:solidFill>
                  <a:schemeClr val="accent3"/>
                </a:solidFill>
              </a:rPr>
              <a:t>the Illinois State Library</a:t>
            </a:r>
            <a:br>
              <a:rPr lang="en-US" sz="1600" dirty="0">
                <a:solidFill>
                  <a:schemeClr val="accent3"/>
                </a:solidFill>
              </a:rPr>
            </a:br>
            <a:br>
              <a:rPr lang="en-US" sz="1600" dirty="0">
                <a:solidFill>
                  <a:schemeClr val="accent3"/>
                </a:solidFill>
              </a:rPr>
            </a:br>
            <a:r>
              <a:rPr lang="en-US" sz="1800" cap="none">
                <a:solidFill>
                  <a:schemeClr val="accent3"/>
                </a:solidFill>
              </a:rPr>
              <a:t>Greg McCormick, Director</a:t>
            </a:r>
            <a:br>
              <a:rPr lang="en-US" sz="1800" dirty="0">
                <a:solidFill>
                  <a:schemeClr val="accent3"/>
                </a:solidFill>
              </a:rPr>
            </a:br>
            <a:br>
              <a:rPr lang="en-US" sz="1800" dirty="0">
                <a:solidFill>
                  <a:schemeClr val="accent3"/>
                </a:solidFill>
              </a:rPr>
            </a:br>
            <a:br>
              <a:rPr lang="en-US" sz="1800" dirty="0">
                <a:solidFill>
                  <a:schemeClr val="accent3"/>
                </a:solidFill>
              </a:rPr>
            </a:br>
            <a:endParaRPr lang="en-US" sz="1500" dirty="0">
              <a:solidFill>
                <a:schemeClr val="accent3"/>
              </a:solidFill>
            </a:endParaRPr>
          </a:p>
        </p:txBody>
      </p:sp>
    </p:spTree>
    <p:extLst>
      <p:ext uri="{BB962C8B-B14F-4D97-AF65-F5344CB8AC3E}">
        <p14:creationId xmlns:p14="http://schemas.microsoft.com/office/powerpoint/2010/main" val="2679240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stack of newspapers">
            <a:extLst>
              <a:ext uri="{FF2B5EF4-FFF2-40B4-BE49-F238E27FC236}">
                <a16:creationId xmlns:a16="http://schemas.microsoft.com/office/drawing/2014/main" id="{96884C86-E95A-0DE3-8433-1DB1F6B048C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779929" y="1253687"/>
            <a:ext cx="6517793" cy="4350626"/>
          </a:xfrm>
          <a:prstGeom prst="rect">
            <a:avLst/>
          </a:prstGeom>
          <a:noFill/>
        </p:spPr>
      </p:pic>
    </p:spTree>
    <p:extLst>
      <p:ext uri="{BB962C8B-B14F-4D97-AF65-F5344CB8AC3E}">
        <p14:creationId xmlns:p14="http://schemas.microsoft.com/office/powerpoint/2010/main" val="288859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84A99C-636F-CE25-D14E-7F86BEE0A637}"/>
              </a:ext>
            </a:extLst>
          </p:cNvPr>
          <p:cNvSpPr>
            <a:spLocks noGrp="1"/>
          </p:cNvSpPr>
          <p:nvPr>
            <p:ph idx="1"/>
          </p:nvPr>
        </p:nvSpPr>
        <p:spPr>
          <a:xfrm>
            <a:off x="1847438" y="2677886"/>
            <a:ext cx="8497125" cy="3593276"/>
          </a:xfrm>
        </p:spPr>
        <p:txBody>
          <a:bodyPr/>
          <a:lstStyle/>
          <a:p>
            <a:pPr algn="ctr"/>
            <a:r>
              <a:rPr lang="en-US" sz="4000" b="1" dirty="0"/>
              <a:t>Funding in the FY24 appropriation bill, signed June 7, 2023</a:t>
            </a:r>
            <a:endParaRPr lang="en-US" sz="2800" b="1" dirty="0"/>
          </a:p>
        </p:txBody>
      </p:sp>
      <p:sp>
        <p:nvSpPr>
          <p:cNvPr id="3" name="Title 2">
            <a:extLst>
              <a:ext uri="{FF2B5EF4-FFF2-40B4-BE49-F238E27FC236}">
                <a16:creationId xmlns:a16="http://schemas.microsoft.com/office/drawing/2014/main" id="{2A410306-5C59-FE11-F42D-19301BCDF53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3675455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C2E4B9-76D8-B93A-BB23-CFB3AC688517}"/>
              </a:ext>
            </a:extLst>
          </p:cNvPr>
          <p:cNvSpPr>
            <a:spLocks noGrp="1"/>
          </p:cNvSpPr>
          <p:nvPr>
            <p:ph idx="1"/>
          </p:nvPr>
        </p:nvSpPr>
        <p:spPr>
          <a:xfrm>
            <a:off x="1665514" y="533384"/>
            <a:ext cx="8871857" cy="3763818"/>
          </a:xfrm>
        </p:spPr>
        <p:txBody>
          <a:bodyPr/>
          <a:lstStyle/>
          <a:p>
            <a:pPr marL="342900" indent="-342900">
              <a:buFont typeface="Arial" panose="020B0604020202020204" pitchFamily="34" charset="0"/>
              <a:buChar char="•"/>
            </a:pPr>
            <a:r>
              <a:rPr lang="en-US" dirty="0"/>
              <a:t>$3 million for academic libraries:</a:t>
            </a:r>
          </a:p>
          <a:p>
            <a:r>
              <a:rPr lang="en-US" sz="2400" dirty="0">
                <a:hlinkClick r:id="rId2"/>
              </a:rPr>
              <a:t>https://www.ilga.gov/legislation/103/SB/PDF/10300SB0250eng.pdf</a:t>
            </a:r>
            <a:r>
              <a:rPr lang="en-US" sz="2400" dirty="0"/>
              <a:t> </a:t>
            </a:r>
            <a:r>
              <a:rPr lang="en-US" dirty="0"/>
              <a:t>see page 203</a:t>
            </a:r>
          </a:p>
          <a:p>
            <a:pPr marL="342900" indent="-342900">
              <a:buFont typeface="Arial" panose="020B0604020202020204" pitchFamily="34" charset="0"/>
              <a:buChar char="•"/>
            </a:pPr>
            <a:r>
              <a:rPr lang="en-US" dirty="0"/>
              <a:t>Added to the omnibus appropriations bill the day before introduction by a House sponsor in collaboration with the Illinois Federation of Teachers </a:t>
            </a:r>
          </a:p>
          <a:p>
            <a:endParaRPr lang="en-US" dirty="0"/>
          </a:p>
          <a:p>
            <a:r>
              <a:rPr lang="en-US" dirty="0"/>
              <a:t>Importantly, this is it—that’s all! Definitions and restrictions not included:</a:t>
            </a:r>
          </a:p>
          <a:p>
            <a:endParaRPr lang="en-US" dirty="0"/>
          </a:p>
        </p:txBody>
      </p:sp>
      <p:sp>
        <p:nvSpPr>
          <p:cNvPr id="3" name="Title 2">
            <a:extLst>
              <a:ext uri="{FF2B5EF4-FFF2-40B4-BE49-F238E27FC236}">
                <a16:creationId xmlns:a16="http://schemas.microsoft.com/office/drawing/2014/main" id="{C8BC13CA-764C-76FF-5AF4-C7C4F161642B}"/>
              </a:ext>
            </a:extLst>
          </p:cNvPr>
          <p:cNvSpPr>
            <a:spLocks noGrp="1"/>
          </p:cNvSpPr>
          <p:nvPr>
            <p:ph type="title"/>
          </p:nvPr>
        </p:nvSpPr>
        <p:spPr/>
        <p:txBody>
          <a:bodyPr/>
          <a:lstStyle/>
          <a:p>
            <a:r>
              <a:rPr lang="en-US" dirty="0"/>
              <a:t>The appropriations language: what to see</a:t>
            </a:r>
          </a:p>
        </p:txBody>
      </p:sp>
      <p:pic>
        <p:nvPicPr>
          <p:cNvPr id="5" name="Picture 4">
            <a:extLst>
              <a:ext uri="{FF2B5EF4-FFF2-40B4-BE49-F238E27FC236}">
                <a16:creationId xmlns:a16="http://schemas.microsoft.com/office/drawing/2014/main" id="{C64CA20B-9A36-0C08-F26C-BB77D73D9F28}"/>
              </a:ext>
            </a:extLst>
          </p:cNvPr>
          <p:cNvPicPr>
            <a:picLocks noChangeAspect="1"/>
          </p:cNvPicPr>
          <p:nvPr/>
        </p:nvPicPr>
        <p:blipFill rotWithShape="1">
          <a:blip r:embed="rId3"/>
          <a:srcRect l="35204" t="50000" r="20714" b="30503"/>
          <a:stretch/>
        </p:blipFill>
        <p:spPr>
          <a:xfrm>
            <a:off x="1765869" y="4297202"/>
            <a:ext cx="8660263" cy="2054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Oval 5">
            <a:extLst>
              <a:ext uri="{FF2B5EF4-FFF2-40B4-BE49-F238E27FC236}">
                <a16:creationId xmlns:a16="http://schemas.microsoft.com/office/drawing/2014/main" id="{34ACCA24-817C-55A1-FFD1-312EC948AB3E}"/>
              </a:ext>
            </a:extLst>
          </p:cNvPr>
          <p:cNvSpPr/>
          <p:nvPr/>
        </p:nvSpPr>
        <p:spPr>
          <a:xfrm>
            <a:off x="6396702" y="4439234"/>
            <a:ext cx="1735494" cy="4572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CBA5C36-9239-28DC-73AF-BB192A28F354}"/>
              </a:ext>
            </a:extLst>
          </p:cNvPr>
          <p:cNvSpPr/>
          <p:nvPr/>
        </p:nvSpPr>
        <p:spPr>
          <a:xfrm>
            <a:off x="4291095" y="5228139"/>
            <a:ext cx="4211215" cy="4572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7C70D76-5C83-6346-EEE9-498ADADCA2A2}"/>
              </a:ext>
            </a:extLst>
          </p:cNvPr>
          <p:cNvSpPr/>
          <p:nvPr/>
        </p:nvSpPr>
        <p:spPr>
          <a:xfrm>
            <a:off x="2627136" y="5657374"/>
            <a:ext cx="2298440" cy="4572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9DB74EC-EE6F-C252-548B-6BE2C82E36AF}"/>
              </a:ext>
            </a:extLst>
          </p:cNvPr>
          <p:cNvSpPr/>
          <p:nvPr/>
        </p:nvSpPr>
        <p:spPr>
          <a:xfrm>
            <a:off x="5435650" y="5657374"/>
            <a:ext cx="3157946" cy="4572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79716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ocument with text and images&#10;&#10;Description automatically generated">
            <a:extLst>
              <a:ext uri="{FF2B5EF4-FFF2-40B4-BE49-F238E27FC236}">
                <a16:creationId xmlns:a16="http://schemas.microsoft.com/office/drawing/2014/main" id="{A209FA8C-BA8A-1696-BE3F-9FD8D718442D}"/>
              </a:ext>
            </a:extLst>
          </p:cNvPr>
          <p:cNvPicPr>
            <a:picLocks noGrp="1" noChangeAspect="1"/>
          </p:cNvPicPr>
          <p:nvPr>
            <p:ph idx="1"/>
          </p:nvPr>
        </p:nvPicPr>
        <p:blipFill rotWithShape="1">
          <a:blip r:embed="rId2"/>
          <a:srcRect l="5459" t="3218" r="5178" b="50533"/>
          <a:stretch/>
        </p:blipFill>
        <p:spPr>
          <a:xfrm>
            <a:off x="0" y="402771"/>
            <a:ext cx="6237514" cy="5595257"/>
          </a:xfrm>
          <a:ln>
            <a:solidFill>
              <a:schemeClr val="tx1"/>
            </a:solidFill>
          </a:ln>
        </p:spPr>
      </p:pic>
      <p:pic>
        <p:nvPicPr>
          <p:cNvPr id="6" name="Content Placeholder 4" descr="A document with text and images&#10;&#10;Description automatically generated">
            <a:extLst>
              <a:ext uri="{FF2B5EF4-FFF2-40B4-BE49-F238E27FC236}">
                <a16:creationId xmlns:a16="http://schemas.microsoft.com/office/drawing/2014/main" id="{6F5A8941-3559-1FA3-70BE-779612E21B81}"/>
              </a:ext>
            </a:extLst>
          </p:cNvPr>
          <p:cNvPicPr>
            <a:picLocks noChangeAspect="1"/>
          </p:cNvPicPr>
          <p:nvPr/>
        </p:nvPicPr>
        <p:blipFill rotWithShape="1">
          <a:blip r:embed="rId2"/>
          <a:srcRect l="5334" t="50532" r="4211"/>
          <a:stretch/>
        </p:blipFill>
        <p:spPr>
          <a:xfrm>
            <a:off x="6237514" y="1415143"/>
            <a:ext cx="5902945" cy="5040086"/>
          </a:xfrm>
          <a:prstGeom prst="rect">
            <a:avLst/>
          </a:prstGeom>
          <a:noFill/>
          <a:ln>
            <a:solidFill>
              <a:schemeClr val="tx1"/>
            </a:solidFill>
          </a:ln>
        </p:spPr>
      </p:pic>
    </p:spTree>
    <p:extLst>
      <p:ext uri="{BB962C8B-B14F-4D97-AF65-F5344CB8AC3E}">
        <p14:creationId xmlns:p14="http://schemas.microsoft.com/office/powerpoint/2010/main" val="37645168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3AFA01-02E4-2CA8-FF10-DAEA4A2179BC}"/>
              </a:ext>
            </a:extLst>
          </p:cNvPr>
          <p:cNvSpPr>
            <a:spLocks noGrp="1"/>
          </p:cNvSpPr>
          <p:nvPr>
            <p:ph idx="1"/>
          </p:nvPr>
        </p:nvSpPr>
        <p:spPr>
          <a:xfrm>
            <a:off x="511629" y="838200"/>
            <a:ext cx="11560628" cy="5322570"/>
          </a:xfrm>
        </p:spPr>
        <p:txBody>
          <a:bodyPr/>
          <a:lstStyle/>
          <a:p>
            <a:pPr marL="214313" indent="-214313">
              <a:lnSpc>
                <a:spcPct val="120000"/>
              </a:lnSpc>
              <a:spcBef>
                <a:spcPts val="0"/>
              </a:spcBef>
              <a:buFont typeface="Arial" panose="020B0604020202020204" pitchFamily="34" charset="0"/>
              <a:buChar char="•"/>
            </a:pPr>
            <a:r>
              <a:rPr lang="en-US" sz="2400" dirty="0"/>
              <a:t>Email lists: </a:t>
            </a:r>
            <a:r>
              <a:rPr lang="en-US" sz="2400" dirty="0">
                <a:hlinkClick r:id="rId3"/>
              </a:rPr>
              <a:t>https://www.carli.illinois.edu/email-lists</a:t>
            </a:r>
            <a:r>
              <a:rPr lang="en-US" sz="2400" dirty="0"/>
              <a:t> </a:t>
            </a:r>
          </a:p>
          <a:p>
            <a:pPr marL="214313" indent="-214313">
              <a:lnSpc>
                <a:spcPct val="120000"/>
              </a:lnSpc>
              <a:spcBef>
                <a:spcPts val="0"/>
              </a:spcBef>
              <a:buFont typeface="Arial" panose="020B0604020202020204" pitchFamily="34" charset="0"/>
              <a:buChar char="•"/>
            </a:pPr>
            <a:r>
              <a:rPr lang="en-US" sz="2400" dirty="0"/>
              <a:t>Website: </a:t>
            </a:r>
            <a:r>
              <a:rPr lang="en-US" sz="2400" dirty="0">
                <a:hlinkClick r:id="rId4"/>
              </a:rPr>
              <a:t>https://www.carli.illinois.edu/</a:t>
            </a:r>
            <a:r>
              <a:rPr lang="en-US" sz="2400" dirty="0"/>
              <a:t> </a:t>
            </a:r>
          </a:p>
          <a:p>
            <a:pPr marL="214313" indent="-214313">
              <a:lnSpc>
                <a:spcPct val="120000"/>
              </a:lnSpc>
              <a:spcBef>
                <a:spcPts val="0"/>
              </a:spcBef>
              <a:buFont typeface="Arial" panose="020B0604020202020204" pitchFamily="34" charset="0"/>
              <a:buChar char="•"/>
            </a:pPr>
            <a:r>
              <a:rPr lang="en-US" sz="2400" dirty="0"/>
              <a:t>CARLI Support Email: </a:t>
            </a:r>
            <a:r>
              <a:rPr lang="en-US" sz="2400" dirty="0">
                <a:hlinkClick r:id="rId5"/>
              </a:rPr>
              <a:t>support@carli.illinois.edu</a:t>
            </a:r>
            <a:endParaRPr lang="en-US" sz="2400" dirty="0"/>
          </a:p>
          <a:p>
            <a:pPr marL="214313" indent="-214313">
              <a:lnSpc>
                <a:spcPct val="120000"/>
              </a:lnSpc>
              <a:spcBef>
                <a:spcPts val="0"/>
              </a:spcBef>
              <a:buFont typeface="Arial" panose="020B0604020202020204" pitchFamily="34" charset="0"/>
              <a:buChar char="•"/>
            </a:pPr>
            <a:r>
              <a:rPr lang="en-US" sz="2400" dirty="0"/>
              <a:t>Toll-free phone: </a:t>
            </a:r>
            <a:r>
              <a:rPr lang="en-US" sz="2400" cap="all" dirty="0"/>
              <a:t>(866) 904-5843</a:t>
            </a:r>
            <a:endParaRPr lang="en-US" sz="2400" dirty="0"/>
          </a:p>
          <a:p>
            <a:pPr marL="214313" indent="-214313">
              <a:lnSpc>
                <a:spcPct val="120000"/>
              </a:lnSpc>
              <a:spcBef>
                <a:spcPts val="0"/>
              </a:spcBef>
              <a:buFont typeface="Arial" panose="020B0604020202020204" pitchFamily="34" charset="0"/>
              <a:buChar char="•"/>
            </a:pPr>
            <a:endParaRPr lang="en-US" sz="2400" dirty="0"/>
          </a:p>
          <a:p>
            <a:pPr marL="214313" indent="-214313">
              <a:lnSpc>
                <a:spcPct val="120000"/>
              </a:lnSpc>
              <a:spcBef>
                <a:spcPts val="0"/>
              </a:spcBef>
              <a:buFont typeface="Arial" panose="020B0604020202020204" pitchFamily="34" charset="0"/>
              <a:buChar char="•"/>
            </a:pPr>
            <a:r>
              <a:rPr lang="en-US" sz="2400" dirty="0"/>
              <a:t>Monthly Newsletter </a:t>
            </a:r>
            <a:r>
              <a:rPr lang="en-US" sz="2400" dirty="0">
                <a:hlinkClick r:id="rId6"/>
              </a:rPr>
              <a:t>https://www.carli.illinois.edu/newsletter</a:t>
            </a:r>
            <a:endParaRPr lang="en-US" sz="2400" dirty="0"/>
          </a:p>
          <a:p>
            <a:pPr marL="214313" indent="-214313">
              <a:lnSpc>
                <a:spcPct val="120000"/>
              </a:lnSpc>
              <a:spcBef>
                <a:spcPts val="0"/>
              </a:spcBef>
              <a:buFont typeface="Arial" panose="020B0604020202020204" pitchFamily="34" charset="0"/>
              <a:buChar char="•"/>
            </a:pPr>
            <a:r>
              <a:rPr lang="en-US" sz="2400" dirty="0"/>
              <a:t>Annual “Value Letter” for each member sent to the Director in November</a:t>
            </a:r>
          </a:p>
          <a:p>
            <a:pPr>
              <a:lnSpc>
                <a:spcPct val="120000"/>
              </a:lnSpc>
              <a:spcBef>
                <a:spcPts val="0"/>
              </a:spcBef>
            </a:pPr>
            <a:endParaRPr lang="en-US" sz="2400" dirty="0"/>
          </a:p>
          <a:p>
            <a:pPr marL="214313" indent="-214313">
              <a:lnSpc>
                <a:spcPct val="120000"/>
              </a:lnSpc>
              <a:spcBef>
                <a:spcPts val="0"/>
              </a:spcBef>
              <a:buFont typeface="Arial" panose="020B0604020202020204" pitchFamily="34" charset="0"/>
              <a:buChar char="•"/>
            </a:pPr>
            <a:r>
              <a:rPr lang="en-US" sz="2400" dirty="0"/>
              <a:t>Board / Committee / Task Force minutes: </a:t>
            </a:r>
            <a:r>
              <a:rPr lang="en-US" sz="2400" dirty="0">
                <a:hlinkClick r:id="rId7"/>
              </a:rPr>
              <a:t>https://www.carli.illinois.edu/governance/reports</a:t>
            </a:r>
            <a:endParaRPr lang="en-US" sz="2400" dirty="0"/>
          </a:p>
          <a:p>
            <a:pPr marL="214313" indent="-214313">
              <a:lnSpc>
                <a:spcPct val="120000"/>
              </a:lnSpc>
              <a:spcBef>
                <a:spcPts val="0"/>
              </a:spcBef>
              <a:buFont typeface="Arial" panose="020B0604020202020204" pitchFamily="34" charset="0"/>
              <a:buChar char="•"/>
            </a:pPr>
            <a:r>
              <a:rPr lang="en-US" sz="2400" dirty="0"/>
              <a:t>CARLI Calendar: registration info listed ASAP: </a:t>
            </a:r>
            <a:r>
              <a:rPr lang="en-US" sz="2400" dirty="0">
                <a:hlinkClick r:id="rId8"/>
              </a:rPr>
              <a:t>https://www.carli.illinois.edu/calendar</a:t>
            </a:r>
            <a:endParaRPr lang="en-US" sz="2400" dirty="0"/>
          </a:p>
          <a:p>
            <a:pPr marL="214313" indent="-214313">
              <a:lnSpc>
                <a:spcPct val="120000"/>
              </a:lnSpc>
              <a:spcBef>
                <a:spcPts val="0"/>
              </a:spcBef>
              <a:buFont typeface="Arial" panose="020B0604020202020204" pitchFamily="34" charset="0"/>
              <a:buChar char="•"/>
            </a:pPr>
            <a:endParaRPr lang="en-US" sz="2400" dirty="0"/>
          </a:p>
        </p:txBody>
      </p:sp>
      <p:sp>
        <p:nvSpPr>
          <p:cNvPr id="3" name="Title 2">
            <a:extLst>
              <a:ext uri="{FF2B5EF4-FFF2-40B4-BE49-F238E27FC236}">
                <a16:creationId xmlns:a16="http://schemas.microsoft.com/office/drawing/2014/main" id="{9BC92B3A-DC6F-4D33-247B-90CE4894F4B7}"/>
              </a:ext>
            </a:extLst>
          </p:cNvPr>
          <p:cNvSpPr>
            <a:spLocks noGrp="1"/>
          </p:cNvSpPr>
          <p:nvPr>
            <p:ph type="title"/>
          </p:nvPr>
        </p:nvSpPr>
        <p:spPr/>
        <p:txBody>
          <a:bodyPr>
            <a:normAutofit/>
          </a:bodyPr>
          <a:lstStyle/>
          <a:p>
            <a:r>
              <a:rPr lang="en-US" sz="1500" dirty="0"/>
              <a:t>STAY IN TOUCH WITH US!</a:t>
            </a:r>
          </a:p>
        </p:txBody>
      </p:sp>
    </p:spTree>
    <p:extLst>
      <p:ext uri="{BB962C8B-B14F-4D97-AF65-F5344CB8AC3E}">
        <p14:creationId xmlns:p14="http://schemas.microsoft.com/office/powerpoint/2010/main" val="42716297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D47BBD-D06D-C560-13FB-143B8F468168}"/>
              </a:ext>
            </a:extLst>
          </p:cNvPr>
          <p:cNvSpPr>
            <a:spLocks noGrp="1"/>
          </p:cNvSpPr>
          <p:nvPr>
            <p:ph type="title"/>
          </p:nvPr>
        </p:nvSpPr>
        <p:spPr>
          <a:xfrm>
            <a:off x="1339275" y="2194560"/>
            <a:ext cx="9698181" cy="1383030"/>
          </a:xfrm>
        </p:spPr>
        <p:txBody>
          <a:bodyPr>
            <a:normAutofit/>
          </a:bodyPr>
          <a:lstStyle/>
          <a:p>
            <a:pPr algn="ctr"/>
            <a:r>
              <a:rPr lang="en-US" sz="3200">
                <a:solidFill>
                  <a:schemeClr val="accent4"/>
                </a:solidFill>
              </a:rPr>
              <a:t>THANK YOU FOR JOINING US TODAY!!</a:t>
            </a:r>
          </a:p>
        </p:txBody>
      </p:sp>
    </p:spTree>
    <p:extLst>
      <p:ext uri="{BB962C8B-B14F-4D97-AF65-F5344CB8AC3E}">
        <p14:creationId xmlns:p14="http://schemas.microsoft.com/office/powerpoint/2010/main" val="2379273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8DA8E1-5B28-81FE-8A5A-416712CA728F}"/>
              </a:ext>
            </a:extLst>
          </p:cNvPr>
          <p:cNvSpPr>
            <a:spLocks noGrp="1"/>
          </p:cNvSpPr>
          <p:nvPr>
            <p:ph type="title"/>
          </p:nvPr>
        </p:nvSpPr>
        <p:spPr/>
        <p:txBody>
          <a:bodyPr>
            <a:normAutofit/>
          </a:bodyPr>
          <a:lstStyle/>
          <a:p>
            <a:r>
              <a:rPr lang="en-US" sz="1500"/>
              <a:t>CARLI Staff</a:t>
            </a:r>
          </a:p>
        </p:txBody>
      </p:sp>
      <p:sp>
        <p:nvSpPr>
          <p:cNvPr id="4" name="Content Placeholder 1">
            <a:extLst>
              <a:ext uri="{FF2B5EF4-FFF2-40B4-BE49-F238E27FC236}">
                <a16:creationId xmlns:a16="http://schemas.microsoft.com/office/drawing/2014/main" id="{7203D205-CA94-CF90-AEEB-1DD390C10E84}"/>
              </a:ext>
            </a:extLst>
          </p:cNvPr>
          <p:cNvSpPr>
            <a:spLocks noGrp="1"/>
          </p:cNvSpPr>
          <p:nvPr>
            <p:ph idx="1"/>
          </p:nvPr>
        </p:nvSpPr>
        <p:spPr>
          <a:xfrm>
            <a:off x="674370" y="1071858"/>
            <a:ext cx="11407140" cy="5043192"/>
          </a:xfrm>
        </p:spPr>
        <p:txBody>
          <a:bodyPr numCol="2" spcCol="182880"/>
          <a:lstStyle/>
          <a:p>
            <a:pPr>
              <a:spcBef>
                <a:spcPts val="0"/>
              </a:spcBef>
            </a:pPr>
            <a:r>
              <a:rPr lang="en-US" sz="1600" b="1" dirty="0">
                <a:ea typeface="ＭＳ Ｐゴシック"/>
              </a:rPr>
              <a:t>MEMBERSHIP AND COMMUNICATIONS</a:t>
            </a:r>
            <a:br>
              <a:rPr lang="en-US" sz="1600" b="1" dirty="0"/>
            </a:br>
            <a:r>
              <a:rPr lang="en-US" sz="1400" b="1" dirty="0">
                <a:solidFill>
                  <a:schemeClr val="accent3"/>
                </a:solidFill>
                <a:ea typeface="ＭＳ Ｐゴシック"/>
              </a:rPr>
              <a:t>Margaret Chambers, Director and Advisor, </a:t>
            </a:r>
            <a:br>
              <a:rPr lang="en-US" sz="1400" b="1" dirty="0">
                <a:solidFill>
                  <a:schemeClr val="accent3"/>
                </a:solidFill>
                <a:ea typeface="ＭＳ Ｐゴシック"/>
              </a:rPr>
            </a:br>
            <a:r>
              <a:rPr lang="en-US" sz="1400" b="1" dirty="0">
                <a:solidFill>
                  <a:schemeClr val="accent3"/>
                </a:solidFill>
                <a:ea typeface="ＭＳ Ｐゴシック"/>
              </a:rPr>
              <a:t>Membership and Communications</a:t>
            </a:r>
            <a:endParaRPr lang="en-US" sz="1400" b="1" dirty="0">
              <a:solidFill>
                <a:schemeClr val="accent3"/>
              </a:solidFill>
            </a:endParaRPr>
          </a:p>
          <a:p>
            <a:pPr marL="128588" indent="-128588">
              <a:spcBef>
                <a:spcPts val="0"/>
              </a:spcBef>
              <a:buFont typeface="Arial" panose="020B0604020202020204" pitchFamily="34" charset="0"/>
              <a:buChar char="•"/>
            </a:pPr>
            <a:r>
              <a:rPr lang="en-US" sz="1400" dirty="0">
                <a:ea typeface="ＭＳ Ｐゴシック"/>
              </a:rPr>
              <a:t>Michelle </a:t>
            </a:r>
            <a:r>
              <a:rPr lang="en-US" sz="1400" dirty="0" err="1">
                <a:ea typeface="ＭＳ Ｐゴシック"/>
              </a:rPr>
              <a:t>Haake</a:t>
            </a:r>
            <a:r>
              <a:rPr lang="en-US" sz="1400" dirty="0">
                <a:ea typeface="ＭＳ Ｐゴシック"/>
              </a:rPr>
              <a:t>, Senior Coordinator </a:t>
            </a:r>
            <a:r>
              <a:rPr lang="en-US" sz="1400" dirty="0">
                <a:ea typeface="+mn-lt"/>
                <a:cs typeface="+mn-lt"/>
              </a:rPr>
              <a:t>Membership and Communications</a:t>
            </a:r>
          </a:p>
          <a:p>
            <a:pPr marL="128588" indent="-128588">
              <a:spcBef>
                <a:spcPts val="0"/>
              </a:spcBef>
              <a:buFont typeface="Arial" panose="020B0604020202020204" pitchFamily="34" charset="0"/>
              <a:buChar char="•"/>
            </a:pPr>
            <a:r>
              <a:rPr lang="en-US" sz="1400" dirty="0"/>
              <a:t>Ed Schell, Web Developer</a:t>
            </a:r>
          </a:p>
          <a:p>
            <a:pPr marL="128588" indent="-128588">
              <a:spcBef>
                <a:spcPts val="0"/>
              </a:spcBef>
              <a:buFont typeface="Arial" panose="020B0604020202020204" pitchFamily="34" charset="0"/>
              <a:buChar char="•"/>
            </a:pPr>
            <a:r>
              <a:rPr lang="en-US" sz="1400" dirty="0">
                <a:ea typeface="ＭＳ Ｐゴシック"/>
              </a:rPr>
              <a:t>Nicole Swanson, </a:t>
            </a:r>
            <a:r>
              <a:rPr lang="en-US" sz="1400" dirty="0">
                <a:ea typeface="+mn-lt"/>
                <a:cs typeface="+mn-lt"/>
              </a:rPr>
              <a:t>Senior Coordinator, Library Services and Outreach</a:t>
            </a:r>
            <a:endParaRPr lang="en-US" sz="1400" dirty="0"/>
          </a:p>
          <a:p>
            <a:pPr>
              <a:spcBef>
                <a:spcPts val="0"/>
              </a:spcBef>
            </a:pPr>
            <a:endParaRPr lang="en-US" sz="1400" b="1" dirty="0"/>
          </a:p>
          <a:p>
            <a:pPr>
              <a:spcBef>
                <a:spcPts val="0"/>
              </a:spcBef>
            </a:pPr>
            <a:r>
              <a:rPr lang="en-US" sz="1600" b="1" dirty="0"/>
              <a:t>BUSINESS AND FINANCE SERVICES</a:t>
            </a:r>
            <a:br>
              <a:rPr lang="en-US" sz="1600" b="1" dirty="0"/>
            </a:br>
            <a:r>
              <a:rPr lang="en-US" sz="1400" b="1" dirty="0">
                <a:solidFill>
                  <a:schemeClr val="accent3"/>
                </a:solidFill>
              </a:rPr>
              <a:t>Diane Day, Fiscal Officer</a:t>
            </a:r>
          </a:p>
          <a:p>
            <a:pPr marL="128588" indent="-128588">
              <a:spcBef>
                <a:spcPts val="0"/>
              </a:spcBef>
              <a:buFont typeface="Arial" panose="020B0604020202020204" pitchFamily="34" charset="0"/>
              <a:buChar char="•"/>
            </a:pPr>
            <a:r>
              <a:rPr lang="en-US" sz="1400" dirty="0"/>
              <a:t>Tim David, Accounting Specialist</a:t>
            </a:r>
          </a:p>
          <a:p>
            <a:pPr marL="128588" indent="-128588">
              <a:spcBef>
                <a:spcPts val="0"/>
              </a:spcBef>
              <a:buFont typeface="Arial" panose="020B0604020202020204" pitchFamily="34" charset="0"/>
              <a:buChar char="•"/>
            </a:pPr>
            <a:r>
              <a:rPr lang="en-US" sz="1400" dirty="0"/>
              <a:t>Katrina Little, Invoicing Specialist</a:t>
            </a:r>
          </a:p>
          <a:p>
            <a:pPr>
              <a:spcBef>
                <a:spcPts val="0"/>
              </a:spcBef>
            </a:pPr>
            <a:endParaRPr lang="en-US" sz="1400" b="1" dirty="0"/>
          </a:p>
          <a:p>
            <a:pPr>
              <a:spcBef>
                <a:spcPts val="0"/>
              </a:spcBef>
            </a:pPr>
            <a:r>
              <a:rPr lang="en-US" sz="1600" b="1" dirty="0"/>
              <a:t>COLLECTIONS SERVICES</a:t>
            </a:r>
            <a:br>
              <a:rPr lang="en-US" sz="1600" b="1" dirty="0"/>
            </a:br>
            <a:r>
              <a:rPr lang="en-US" sz="1400" b="1" dirty="0">
                <a:solidFill>
                  <a:schemeClr val="accent3"/>
                </a:solidFill>
              </a:rPr>
              <a:t>Elizabeth </a:t>
            </a:r>
            <a:r>
              <a:rPr lang="en-US" sz="1400" b="1" dirty="0" err="1">
                <a:solidFill>
                  <a:schemeClr val="accent3"/>
                </a:solidFill>
              </a:rPr>
              <a:t>Clarage</a:t>
            </a:r>
            <a:r>
              <a:rPr lang="en-US" sz="1400" b="1" dirty="0">
                <a:solidFill>
                  <a:schemeClr val="accent3"/>
                </a:solidFill>
              </a:rPr>
              <a:t>, Director, Collections Services</a:t>
            </a:r>
          </a:p>
          <a:p>
            <a:pPr marL="128588" indent="-128588">
              <a:spcBef>
                <a:spcPts val="0"/>
              </a:spcBef>
              <a:buFont typeface="Arial" panose="020B0604020202020204" pitchFamily="34" charset="0"/>
              <a:buChar char="•"/>
            </a:pPr>
            <a:r>
              <a:rPr lang="en-US" sz="1400" dirty="0">
                <a:ea typeface="ＭＳ Ｐゴシック"/>
              </a:rPr>
              <a:t>Michele Leigh, Senior Coordinator, Open Illinois</a:t>
            </a:r>
          </a:p>
          <a:p>
            <a:pPr>
              <a:spcBef>
                <a:spcPts val="0"/>
              </a:spcBef>
            </a:pPr>
            <a:endParaRPr lang="en-US" sz="1400" b="1" dirty="0"/>
          </a:p>
          <a:p>
            <a:pPr>
              <a:spcBef>
                <a:spcPts val="0"/>
              </a:spcBef>
            </a:pPr>
            <a:r>
              <a:rPr lang="en-US" sz="1600" b="1" dirty="0"/>
              <a:t>E-RESOURCES</a:t>
            </a:r>
            <a:br>
              <a:rPr lang="en-US" sz="1400" b="1" dirty="0"/>
            </a:br>
            <a:r>
              <a:rPr lang="en-US" sz="1400" b="1" dirty="0">
                <a:solidFill>
                  <a:schemeClr val="accent3"/>
                </a:solidFill>
              </a:rPr>
              <a:t>Jenny Taylor, Associate Director, Electronic Resources</a:t>
            </a:r>
          </a:p>
          <a:p>
            <a:pPr marL="214313" indent="-214313">
              <a:spcBef>
                <a:spcPts val="0"/>
              </a:spcBef>
              <a:buFont typeface="Arial" panose="020B0604020202020204" pitchFamily="34" charset="0"/>
              <a:buChar char="•"/>
            </a:pPr>
            <a:r>
              <a:rPr lang="en-US" sz="1400" dirty="0"/>
              <a:t>Denise Green, Senior Library Services Coordinator</a:t>
            </a:r>
          </a:p>
          <a:p>
            <a:pPr marL="214313" indent="-214313">
              <a:spcBef>
                <a:spcPts val="0"/>
              </a:spcBef>
              <a:buFont typeface="Arial" panose="020B0604020202020204" pitchFamily="34" charset="0"/>
              <a:buChar char="•"/>
            </a:pPr>
            <a:r>
              <a:rPr lang="en-US" sz="1400" dirty="0"/>
              <a:t>Nicole Ream-Sotomayor, Senior Electronic Resources Coordinator</a:t>
            </a:r>
          </a:p>
          <a:p>
            <a:pPr marL="214313" indent="-214313">
              <a:spcBef>
                <a:spcPts val="0"/>
              </a:spcBef>
              <a:buFont typeface="Arial" panose="020B0604020202020204" pitchFamily="34" charset="0"/>
              <a:buChar char="•"/>
            </a:pPr>
            <a:r>
              <a:rPr lang="en-US" sz="1400" dirty="0"/>
              <a:t>Marisa Tolbert, Library Services Coordinator</a:t>
            </a:r>
          </a:p>
          <a:p>
            <a:pPr>
              <a:spcBef>
                <a:spcPts val="0"/>
              </a:spcBef>
            </a:pPr>
            <a:endParaRPr lang="en-US" sz="1600" b="1" dirty="0"/>
          </a:p>
          <a:p>
            <a:pPr>
              <a:spcBef>
                <a:spcPts val="0"/>
              </a:spcBef>
            </a:pPr>
            <a:r>
              <a:rPr lang="en-US" sz="1600" b="1" dirty="0"/>
              <a:t>SYSTEMS SERVICES </a:t>
            </a:r>
          </a:p>
          <a:p>
            <a:pPr>
              <a:spcBef>
                <a:spcPts val="0"/>
              </a:spcBef>
            </a:pPr>
            <a:r>
              <a:rPr lang="en-US" sz="1400" b="1" dirty="0">
                <a:solidFill>
                  <a:schemeClr val="accent3"/>
                </a:solidFill>
              </a:rPr>
              <a:t>Jessica Gibson, Assistant Director, System Services</a:t>
            </a:r>
          </a:p>
          <a:p>
            <a:pPr marL="128588" indent="-128588">
              <a:spcBef>
                <a:spcPts val="0"/>
              </a:spcBef>
              <a:buFont typeface="Arial" panose="020B0604020202020204" pitchFamily="34" charset="0"/>
              <a:buChar char="•"/>
            </a:pPr>
            <a:r>
              <a:rPr lang="en-US" sz="1400" dirty="0"/>
              <a:t>Christopher Delis, Application Support Specialist</a:t>
            </a:r>
          </a:p>
          <a:p>
            <a:pPr marL="128588" indent="-128588">
              <a:spcBef>
                <a:spcPts val="0"/>
              </a:spcBef>
              <a:buFont typeface="Arial" panose="020B0604020202020204" pitchFamily="34" charset="0"/>
              <a:buChar char="•"/>
            </a:pPr>
            <a:r>
              <a:rPr lang="en-US" sz="1400" dirty="0">
                <a:ea typeface="ＭＳ Ｐゴシック"/>
              </a:rPr>
              <a:t>Todd Pavlik, Data Coordinator</a:t>
            </a:r>
          </a:p>
          <a:p>
            <a:pPr marL="128588" indent="-128588">
              <a:spcBef>
                <a:spcPts val="0"/>
              </a:spcBef>
              <a:buFont typeface="Arial" panose="020B0604020202020204" pitchFamily="34" charset="0"/>
              <a:buChar char="•"/>
            </a:pPr>
            <a:r>
              <a:rPr lang="en-US" sz="1400" dirty="0">
                <a:ea typeface="ＭＳ Ｐゴシック"/>
              </a:rPr>
              <a:t>Megan Pearson, Visiting Library Services Coordinator</a:t>
            </a:r>
          </a:p>
          <a:p>
            <a:pPr marL="128588" indent="-128588">
              <a:spcBef>
                <a:spcPts val="0"/>
              </a:spcBef>
              <a:buFont typeface="Arial" panose="020B0604020202020204" pitchFamily="34" charset="0"/>
              <a:buChar char="•"/>
            </a:pPr>
            <a:r>
              <a:rPr lang="en-US" sz="1400" dirty="0">
                <a:ea typeface="ＭＳ Ｐゴシック"/>
              </a:rPr>
              <a:t>Annie Serrano, Senior Library Application Coordinator</a:t>
            </a:r>
          </a:p>
          <a:p>
            <a:pPr marL="128588" indent="-128588">
              <a:spcBef>
                <a:spcPts val="0"/>
              </a:spcBef>
              <a:buFont typeface="Arial" panose="020B0604020202020204" pitchFamily="34" charset="0"/>
              <a:buChar char="•"/>
            </a:pPr>
            <a:r>
              <a:rPr lang="en-US" sz="1400" dirty="0"/>
              <a:t>Bradley Woodruff, Library Application Support Consultant</a:t>
            </a:r>
          </a:p>
          <a:p>
            <a:pPr>
              <a:spcBef>
                <a:spcPts val="0"/>
              </a:spcBef>
            </a:pPr>
            <a:endParaRPr lang="en-US" sz="1400" dirty="0"/>
          </a:p>
          <a:p>
            <a:pPr>
              <a:spcBef>
                <a:spcPts val="0"/>
              </a:spcBef>
            </a:pPr>
            <a:r>
              <a:rPr lang="en-US" sz="1600" b="1" dirty="0"/>
              <a:t>USER SERVICES</a:t>
            </a:r>
            <a:br>
              <a:rPr lang="en-US" sz="1600" b="1" dirty="0"/>
            </a:br>
            <a:r>
              <a:rPr lang="en-US" sz="1400" b="1" dirty="0">
                <a:solidFill>
                  <a:schemeClr val="accent3"/>
                </a:solidFill>
              </a:rPr>
              <a:t>Jennifer </a:t>
            </a:r>
            <a:r>
              <a:rPr lang="en-US" sz="1400" b="1" dirty="0" err="1">
                <a:solidFill>
                  <a:schemeClr val="accent3"/>
                </a:solidFill>
              </a:rPr>
              <a:t>Masciadrelli</a:t>
            </a:r>
            <a:r>
              <a:rPr lang="en-US" sz="1400" b="1" dirty="0">
                <a:solidFill>
                  <a:schemeClr val="accent3"/>
                </a:solidFill>
              </a:rPr>
              <a:t>, Assistant Director, User Services</a:t>
            </a:r>
          </a:p>
          <a:p>
            <a:pPr marL="128588" indent="-128588">
              <a:spcBef>
                <a:spcPts val="0"/>
              </a:spcBef>
              <a:buFont typeface="Arial" panose="020B0604020202020204" pitchFamily="34" charset="0"/>
              <a:buChar char="•"/>
            </a:pPr>
            <a:r>
              <a:rPr lang="en-US" sz="1400" dirty="0"/>
              <a:t>Debbie Campbell, Senior Library Services Coordinator</a:t>
            </a:r>
          </a:p>
          <a:p>
            <a:pPr marL="128588" indent="-128588">
              <a:spcBef>
                <a:spcPts val="0"/>
              </a:spcBef>
              <a:buFont typeface="Arial" panose="020B0604020202020204" pitchFamily="34" charset="0"/>
              <a:buChar char="•"/>
            </a:pPr>
            <a:r>
              <a:rPr lang="en-US" sz="1400" dirty="0">
                <a:ea typeface="ＭＳ Ｐゴシック"/>
              </a:rPr>
              <a:t>Amy Enberg-</a:t>
            </a:r>
            <a:r>
              <a:rPr lang="en-US" sz="1400" dirty="0" err="1">
                <a:ea typeface="ＭＳ Ｐゴシック"/>
              </a:rPr>
              <a:t>Aravena</a:t>
            </a:r>
            <a:r>
              <a:rPr lang="en-US" sz="1400" dirty="0">
                <a:ea typeface="ＭＳ Ｐゴシック"/>
              </a:rPr>
              <a:t>, Graduate Assistant</a:t>
            </a:r>
          </a:p>
          <a:p>
            <a:pPr marL="128588" indent="-128588">
              <a:spcBef>
                <a:spcPts val="0"/>
              </a:spcBef>
              <a:buFont typeface="Arial" panose="020B0604020202020204" pitchFamily="34" charset="0"/>
              <a:buChar char="•"/>
            </a:pPr>
            <a:r>
              <a:rPr lang="en-US" sz="1400" dirty="0"/>
              <a:t>Martin Kong, Library Services Coordinator</a:t>
            </a:r>
          </a:p>
          <a:p>
            <a:pPr marL="128588" indent="-128588">
              <a:spcBef>
                <a:spcPts val="0"/>
              </a:spcBef>
              <a:buFont typeface="Arial" panose="020B0604020202020204" pitchFamily="34" charset="0"/>
              <a:buChar char="•"/>
            </a:pPr>
            <a:r>
              <a:rPr lang="en-US" sz="1400" dirty="0"/>
              <a:t>Amy </a:t>
            </a:r>
            <a:r>
              <a:rPr lang="en-US" sz="1400" dirty="0" err="1"/>
              <a:t>Maroso</a:t>
            </a:r>
            <a:r>
              <a:rPr lang="en-US" sz="1400" dirty="0"/>
              <a:t>, Senior Digitization Coordinator</a:t>
            </a:r>
          </a:p>
          <a:p>
            <a:pPr marL="128588" indent="-128588">
              <a:spcBef>
                <a:spcPts val="0"/>
              </a:spcBef>
              <a:buFont typeface="Arial" panose="020B0604020202020204" pitchFamily="34" charset="0"/>
              <a:buChar char="•"/>
            </a:pPr>
            <a:r>
              <a:rPr lang="en-US" sz="1400" dirty="0">
                <a:ea typeface="ＭＳ Ｐゴシック"/>
              </a:rPr>
              <a:t>Sara </a:t>
            </a:r>
            <a:r>
              <a:rPr lang="en-US" sz="1400" dirty="0" err="1">
                <a:ea typeface="ＭＳ Ｐゴシック"/>
              </a:rPr>
              <a:t>Mercurio</a:t>
            </a:r>
            <a:r>
              <a:rPr lang="en-US" sz="1400" dirty="0">
                <a:ea typeface="ＭＳ Ｐゴシック"/>
              </a:rPr>
              <a:t>, Graduate Assistant</a:t>
            </a:r>
            <a:endParaRPr lang="en-US" sz="1400" dirty="0"/>
          </a:p>
          <a:p>
            <a:pPr marL="128588" indent="-128588">
              <a:spcBef>
                <a:spcPts val="0"/>
              </a:spcBef>
              <a:buFont typeface="Arial" panose="020B0604020202020204" pitchFamily="34" charset="0"/>
              <a:buChar char="•"/>
            </a:pPr>
            <a:r>
              <a:rPr lang="en-US" sz="1400" dirty="0"/>
              <a:t>Adrienne </a:t>
            </a:r>
            <a:r>
              <a:rPr lang="en-US" sz="1400" dirty="0" err="1"/>
              <a:t>Radzvickas</a:t>
            </a:r>
            <a:r>
              <a:rPr lang="en-US" sz="1400" dirty="0"/>
              <a:t>, Library Services Coordinator</a:t>
            </a:r>
          </a:p>
          <a:p>
            <a:pPr marL="128588" indent="-128588">
              <a:spcBef>
                <a:spcPts val="0"/>
              </a:spcBef>
              <a:buFont typeface="Arial" panose="020B0604020202020204" pitchFamily="34" charset="0"/>
              <a:buChar char="•"/>
            </a:pPr>
            <a:r>
              <a:rPr lang="en-US" sz="1400" dirty="0">
                <a:ea typeface="ＭＳ Ｐゴシック"/>
              </a:rPr>
              <a:t>Ted </a:t>
            </a:r>
            <a:r>
              <a:rPr lang="en-US" sz="1400" dirty="0" err="1">
                <a:ea typeface="ＭＳ Ｐゴシック"/>
              </a:rPr>
              <a:t>Schwitzner</a:t>
            </a:r>
            <a:r>
              <a:rPr lang="en-US" sz="1400" dirty="0">
                <a:ea typeface="ＭＳ Ｐゴシック"/>
              </a:rPr>
              <a:t>, Senior Library Services Coordinator</a:t>
            </a:r>
          </a:p>
          <a:p>
            <a:pPr>
              <a:spcBef>
                <a:spcPts val="0"/>
              </a:spcBef>
            </a:pPr>
            <a:endParaRPr lang="en-US" sz="3200" dirty="0"/>
          </a:p>
          <a:p>
            <a:pPr>
              <a:spcBef>
                <a:spcPts val="0"/>
              </a:spcBef>
            </a:pPr>
            <a:endParaRPr lang="en-US" sz="2800" dirty="0"/>
          </a:p>
        </p:txBody>
      </p:sp>
      <p:sp>
        <p:nvSpPr>
          <p:cNvPr id="5" name="Content Placeholder 1">
            <a:extLst>
              <a:ext uri="{FF2B5EF4-FFF2-40B4-BE49-F238E27FC236}">
                <a16:creationId xmlns:a16="http://schemas.microsoft.com/office/drawing/2014/main" id="{43A65B45-4991-72F4-361A-AEF999F88CA5}"/>
              </a:ext>
            </a:extLst>
          </p:cNvPr>
          <p:cNvSpPr txBox="1">
            <a:spLocks/>
          </p:cNvSpPr>
          <p:nvPr/>
        </p:nvSpPr>
        <p:spPr bwMode="auto">
          <a:xfrm>
            <a:off x="284480" y="619761"/>
            <a:ext cx="8294590" cy="45209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2" spcCol="182880" anchor="t" anchorCtr="0" compatLnSpc="1">
            <a:prstTxWarp prst="textNoShape">
              <a:avLst/>
            </a:prstTxWarp>
          </a:bodyPr>
          <a:lstStyle>
            <a:lvl1pPr algn="l" defTabSz="457200" rtl="0" eaLnBrk="1" fontAlgn="base" hangingPunct="1">
              <a:spcBef>
                <a:spcPct val="20000"/>
              </a:spcBef>
              <a:spcAft>
                <a:spcPct val="0"/>
              </a:spcAft>
              <a:defRPr sz="25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9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342900">
              <a:defRPr/>
            </a:pPr>
            <a:r>
              <a:rPr lang="en-US" sz="1800" b="1" dirty="0">
                <a:solidFill>
                  <a:schemeClr val="accent3"/>
                </a:solidFill>
                <a:latin typeface="Times New Roman"/>
              </a:rPr>
              <a:t>Anne Craig, Senior Director</a:t>
            </a:r>
          </a:p>
          <a:p>
            <a:pPr defTabSz="342900">
              <a:defRPr/>
            </a:pPr>
            <a:endParaRPr lang="en-US" sz="1350" b="1" dirty="0">
              <a:solidFill>
                <a:srgbClr val="0070C0"/>
              </a:solidFill>
              <a:latin typeface="Times New Roman"/>
            </a:endParaRPr>
          </a:p>
        </p:txBody>
      </p:sp>
    </p:spTree>
    <p:extLst>
      <p:ext uri="{BB962C8B-B14F-4D97-AF65-F5344CB8AC3E}">
        <p14:creationId xmlns:p14="http://schemas.microsoft.com/office/powerpoint/2010/main" val="2623952490"/>
      </p:ext>
    </p:extLst>
  </p:cSld>
  <p:clrMapOvr>
    <a:masterClrMapping/>
  </p:clrMapOvr>
</p:sld>
</file>

<file path=ppt/theme/theme1.xml><?xml version="1.0" encoding="utf-8"?>
<a:theme xmlns:a="http://schemas.openxmlformats.org/drawingml/2006/main" name="Presentation11">
  <a:themeElements>
    <a:clrScheme name="CARLI colors 1">
      <a:dk1>
        <a:srgbClr val="592C5F"/>
      </a:dk1>
      <a:lt1>
        <a:sysClr val="window" lastClr="FFFFFF"/>
      </a:lt1>
      <a:dk2>
        <a:srgbClr val="493842"/>
      </a:dk2>
      <a:lt2>
        <a:srgbClr val="FFFFFF"/>
      </a:lt2>
      <a:accent1>
        <a:srgbClr val="592C5F"/>
      </a:accent1>
      <a:accent2>
        <a:srgbClr val="0996A9"/>
      </a:accent2>
      <a:accent3>
        <a:srgbClr val="0033A0"/>
      </a:accent3>
      <a:accent4>
        <a:srgbClr val="712177"/>
      </a:accent4>
      <a:accent5>
        <a:srgbClr val="7E8034"/>
      </a:accent5>
      <a:accent6>
        <a:srgbClr val="006647"/>
      </a:accent6>
      <a:hlink>
        <a:srgbClr val="0996A9"/>
      </a:hlink>
      <a:folHlink>
        <a:srgbClr val="7121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resentation11">
  <a:themeElements>
    <a:clrScheme name="CARLI colors 1">
      <a:dk1>
        <a:srgbClr val="592C5F"/>
      </a:dk1>
      <a:lt1>
        <a:srgbClr val="FFFFFF"/>
      </a:lt1>
      <a:dk2>
        <a:srgbClr val="493842"/>
      </a:dk2>
      <a:lt2>
        <a:srgbClr val="FFFFFF"/>
      </a:lt2>
      <a:accent1>
        <a:srgbClr val="592C5F"/>
      </a:accent1>
      <a:accent2>
        <a:srgbClr val="0996A9"/>
      </a:accent2>
      <a:accent3>
        <a:srgbClr val="0033A0"/>
      </a:accent3>
      <a:accent4>
        <a:srgbClr val="712177"/>
      </a:accent4>
      <a:accent5>
        <a:srgbClr val="7E8034"/>
      </a:accent5>
      <a:accent6>
        <a:srgbClr val="006647"/>
      </a:accent6>
      <a:hlink>
        <a:srgbClr val="0996A9"/>
      </a:hlink>
      <a:folHlink>
        <a:srgbClr val="7121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Presentation11.potx</Template>
  <TotalTime>24641</TotalTime>
  <Words>5431</Words>
  <Application>Microsoft Office PowerPoint</Application>
  <PresentationFormat>Widescreen</PresentationFormat>
  <Paragraphs>812</Paragraphs>
  <Slides>84</Slides>
  <Notes>46</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84</vt:i4>
      </vt:variant>
    </vt:vector>
  </HeadingPairs>
  <TitlesOfParts>
    <vt:vector size="94" baseType="lpstr">
      <vt:lpstr>Arial</vt:lpstr>
      <vt:lpstr>Calibri</vt:lpstr>
      <vt:lpstr>Cambria</vt:lpstr>
      <vt:lpstr>Courier New</vt:lpstr>
      <vt:lpstr>Gill Sans MT</vt:lpstr>
      <vt:lpstr>Symbol</vt:lpstr>
      <vt:lpstr>Times New Roman</vt:lpstr>
      <vt:lpstr>Presentation11</vt:lpstr>
      <vt:lpstr>Presentation11</vt:lpstr>
      <vt:lpstr>Parcel</vt:lpstr>
      <vt:lpstr>Annual meeting November 16, 2023</vt:lpstr>
      <vt:lpstr>PowerPoint Presentation</vt:lpstr>
      <vt:lpstr>University of Illinois System leadership</vt:lpstr>
      <vt:lpstr>CARLI Governance Board FY24</vt:lpstr>
      <vt:lpstr>Thank you to our Gold sponsors</vt:lpstr>
      <vt:lpstr>Our Keynote Address</vt:lpstr>
      <vt:lpstr>About CARLI</vt:lpstr>
      <vt:lpstr>PowerPoint Presentation</vt:lpstr>
      <vt:lpstr>CARLI Staff</vt:lpstr>
      <vt:lpstr>Staffing changes</vt:lpstr>
      <vt:lpstr> </vt:lpstr>
      <vt:lpstr>CARLI Scholarship</vt:lpstr>
      <vt:lpstr>How you can support the carli scholarship</vt:lpstr>
      <vt:lpstr>Two scholarship recipients this year</vt:lpstr>
      <vt:lpstr>Building Diversity Graduate Assistantship Program</vt:lpstr>
      <vt:lpstr>CONGRATULATIONS!</vt:lpstr>
      <vt:lpstr>Carli mission and values</vt:lpstr>
      <vt:lpstr>New Strategic plan</vt:lpstr>
      <vt:lpstr>CARLI COUNTS UPDATE</vt:lpstr>
      <vt:lpstr>What is carli counts?</vt:lpstr>
      <vt:lpstr>Why carli counts matters </vt:lpstr>
      <vt:lpstr>What’s next?</vt:lpstr>
      <vt:lpstr>CARLI counts cohort 4 posters</vt:lpstr>
      <vt:lpstr>Libraries as Partners for Emergency Preparedness and Response in Times of Crisis</vt:lpstr>
      <vt:lpstr>Upcoming notable events</vt:lpstr>
      <vt:lpstr>GLAM Virtual career jam: February 23, 2024</vt:lpstr>
      <vt:lpstr>PowerPoint Presentation</vt:lpstr>
      <vt:lpstr>CARLI Revenue sources FY24</vt:lpstr>
      <vt:lpstr>Carli’s funding principles</vt:lpstr>
      <vt:lpstr>PowerPoint Presentation</vt:lpstr>
      <vt:lpstr>Where to find your fees/assessments</vt:lpstr>
      <vt:lpstr>E-resources news</vt:lpstr>
      <vt:lpstr>PowerPoint Presentation</vt:lpstr>
      <vt:lpstr>Illinois digital Heritage Hub (IDHH)</vt:lpstr>
      <vt:lpstr>PowerPoint Presentation</vt:lpstr>
      <vt:lpstr>PROFESSIONAL DEVELOPMENT ALLIANCE</vt:lpstr>
      <vt:lpstr>PROFESSIONAL DEVELOPMENT ALLIANCE</vt:lpstr>
      <vt:lpstr>ILDS: Illinois Library Delivery Service</vt:lpstr>
      <vt:lpstr>NC Live website design service</vt:lpstr>
      <vt:lpstr>Consortial Ebook program: Values and Benefits</vt:lpstr>
      <vt:lpstr>Consortial ebookS</vt:lpstr>
      <vt:lpstr>ebook proGram: Content</vt:lpstr>
      <vt:lpstr>Western Regional Storage Trust (WEST):  sHared Serials Storage</vt:lpstr>
      <vt:lpstr>PowerPoint Presentation</vt:lpstr>
      <vt:lpstr>Cataloging maintenance center</vt:lpstr>
      <vt:lpstr>I-Share FY2023: By the numbers</vt:lpstr>
      <vt:lpstr>I-Share: Named Users Update</vt:lpstr>
      <vt:lpstr>I-Share 2023: New Libraries</vt:lpstr>
      <vt:lpstr>PowerPoint Presentation</vt:lpstr>
      <vt:lpstr>OPEN ILLINOIS</vt:lpstr>
      <vt:lpstr>PowerPoint Presentation</vt:lpstr>
      <vt:lpstr>CARLI’S COURSE MATERIALS SURVEY</vt:lpstr>
      <vt:lpstr>ILLINOIS SCOERS</vt:lpstr>
      <vt:lpstr>PowerPoint Presentation</vt:lpstr>
      <vt:lpstr>3D PRINTER DELIVERY</vt:lpstr>
      <vt:lpstr>TWENTY-THREE SUBGRANT AWARDS</vt:lpstr>
      <vt:lpstr>TWENTY-THREE SUBGRANT AWARDS</vt:lpstr>
      <vt:lpstr>TWENTY-THREE SUBGRANT AWARDS</vt:lpstr>
      <vt:lpstr>ILLINOIS SCOERs WORKSHOPS</vt:lpstr>
      <vt:lpstr>Next up Beginning at 1:15 p.m.  BROADBAND FOR LIBRARIES  Monica Harris, Reaching Across Illinois Library System Executive Director Ellen Popit, Illinois Heartland Library System Associate Director    </vt:lpstr>
      <vt:lpstr>Broadband for Libraries</vt:lpstr>
      <vt:lpstr>$1.3 BILLION Federal Funding for Illinois</vt:lpstr>
      <vt:lpstr>Why are broadband access and digital equity important?</vt:lpstr>
      <vt:lpstr>Too many libraries…</vt:lpstr>
      <vt:lpstr>Why is it important for Academic libraries to take notice? </vt:lpstr>
      <vt:lpstr>PowerPoint Presentation</vt:lpstr>
      <vt:lpstr>PowerPoint Presentation</vt:lpstr>
      <vt:lpstr>PowerPoint Presentation</vt:lpstr>
      <vt:lpstr>CARLI, IHLS, &amp; rails are working together to approach solutions – what’s next? </vt:lpstr>
      <vt:lpstr>PowerPoint Presentation</vt:lpstr>
      <vt:lpstr>PowerPoint Presentation</vt:lpstr>
      <vt:lpstr>PowerPoint Presentation</vt:lpstr>
      <vt:lpstr>PowerPoint Presentation</vt:lpstr>
      <vt:lpstr>How can you get involved?</vt:lpstr>
      <vt:lpstr>PowerPoint Presentation</vt:lpstr>
      <vt:lpstr>PowerPoint Presentation</vt:lpstr>
      <vt:lpstr>TALK TABLES</vt:lpstr>
      <vt:lpstr>CONTRIBUTE TO THE ANNUAL MEETING TABLE TOPICS SURVEY</vt:lpstr>
      <vt:lpstr>Update from  the Illinois State Library  Greg McCormick, Director   </vt:lpstr>
      <vt:lpstr>PowerPoint Presentation</vt:lpstr>
      <vt:lpstr>The appropriations language: what to see</vt:lpstr>
      <vt:lpstr>PowerPoint Presentation</vt:lpstr>
      <vt:lpstr>STAY IN TOUCH WITH US!</vt:lpstr>
      <vt:lpstr>THANK YOU FOR JOINING US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Haley Ahlers</dc:creator>
  <cp:lastModifiedBy>Swanson, Nicole Marie</cp:lastModifiedBy>
  <cp:revision>995</cp:revision>
  <cp:lastPrinted>2019-11-13T20:40:21Z</cp:lastPrinted>
  <dcterms:created xsi:type="dcterms:W3CDTF">2015-11-10T17:47:17Z</dcterms:created>
  <dcterms:modified xsi:type="dcterms:W3CDTF">2023-11-16T15:26:58Z</dcterms:modified>
</cp:coreProperties>
</file>