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25" roundtripDataSignature="AMtx7micVmr62F+5mrAbYn5ebuZNezWHx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docs.google.com/spreadsheets/d/1QPhMffEu4HTIiSadKqDYRDQVdcJuQ8LOq35qcoLfX4k/edit?gid=1227200910#gid=1227200910" TargetMode="External"/><Relationship Id="rId3" Type="http://schemas.openxmlformats.org/officeDocument/2006/relationships/hyperlink" Target="https://blog.roll20.net/posts/guest-blog-an-introduction-to-lines-and-veils/" TargetMode="Externa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Image: Chalk-style letters around a dynamic upward arrow as the cover art of Charty Party; reads Ages 17+, 3 or more players, plays for 30 to 90 minutes. Tag line, "The game of absurdly funny charts."</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4" name="Google Shape;114;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387350" lvl="0" marL="457200" rtl="0" algn="l">
              <a:lnSpc>
                <a:spcPct val="114999"/>
              </a:lnSpc>
              <a:spcBef>
                <a:spcPts val="0"/>
              </a:spcBef>
              <a:spcAft>
                <a:spcPts val="0"/>
              </a:spcAft>
              <a:buSzPts val="1100"/>
              <a:buAutoNum type="arabicPeriod"/>
            </a:pPr>
            <a:r>
              <a:rPr lang="en">
                <a:solidFill>
                  <a:srgbClr val="595959"/>
                </a:solidFill>
              </a:rPr>
              <a:t>Strong feelings about the pronunciation of GIF</a:t>
            </a:r>
            <a:endParaRPr/>
          </a:p>
          <a:p>
            <a:pPr indent="-387350" lvl="0" marL="457200" rtl="0" algn="l">
              <a:lnSpc>
                <a:spcPct val="114999"/>
              </a:lnSpc>
              <a:spcBef>
                <a:spcPts val="0"/>
              </a:spcBef>
              <a:spcAft>
                <a:spcPts val="0"/>
              </a:spcAft>
              <a:buSzPts val="1100"/>
              <a:buAutoNum type="arabicPeriod"/>
            </a:pPr>
            <a:r>
              <a:rPr lang="en">
                <a:solidFill>
                  <a:srgbClr val="595959"/>
                </a:solidFill>
              </a:rPr>
              <a:t>Loneliness</a:t>
            </a:r>
            <a:endParaRPr/>
          </a:p>
          <a:p>
            <a:pPr indent="-387350" lvl="0" marL="457200" rtl="0" algn="l">
              <a:lnSpc>
                <a:spcPct val="114999"/>
              </a:lnSpc>
              <a:spcBef>
                <a:spcPts val="0"/>
              </a:spcBef>
              <a:spcAft>
                <a:spcPts val="0"/>
              </a:spcAft>
              <a:buSzPts val="1100"/>
              <a:buAutoNum type="arabicPeriod"/>
            </a:pPr>
            <a:r>
              <a:rPr lang="en">
                <a:solidFill>
                  <a:srgbClr val="595959"/>
                </a:solidFill>
              </a:rPr>
              <a:t>Appeal of a boring yet surprisingly lucrative factory job</a:t>
            </a:r>
            <a:endParaRPr/>
          </a:p>
          <a:p>
            <a:pPr indent="-387350" lvl="0" marL="457200" rtl="0" algn="l">
              <a:lnSpc>
                <a:spcPct val="114999"/>
              </a:lnSpc>
              <a:spcBef>
                <a:spcPts val="0"/>
              </a:spcBef>
              <a:spcAft>
                <a:spcPts val="0"/>
              </a:spcAft>
              <a:buSzPts val="1100"/>
              <a:buAutoNum type="arabicPeriod"/>
            </a:pPr>
            <a:r>
              <a:rPr lang="en">
                <a:solidFill>
                  <a:srgbClr val="595959"/>
                </a:solidFill>
              </a:rPr>
              <a:t>Likelihood of participating in a pyramid scheme</a:t>
            </a:r>
            <a:endParaRPr/>
          </a:p>
          <a:p>
            <a:pPr indent="-387350" lvl="0" marL="457200" rtl="0" algn="l">
              <a:lnSpc>
                <a:spcPct val="114999"/>
              </a:lnSpc>
              <a:spcBef>
                <a:spcPts val="0"/>
              </a:spcBef>
              <a:spcAft>
                <a:spcPts val="0"/>
              </a:spcAft>
              <a:buSzPts val="1100"/>
              <a:buAutoNum type="arabicPeriod"/>
            </a:pPr>
            <a:r>
              <a:rPr lang="en">
                <a:solidFill>
                  <a:srgbClr val="595959"/>
                </a:solidFill>
              </a:rPr>
              <a:t>Reasons not to go out doors</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0" name="Google Shape;120;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6" name="Google Shape;126;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7" name="Google Shape;137;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3" name="Google Shape;143;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9" name="Google Shape;149;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9" name="Google Shape;159;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5" name="Google Shape;165;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1" name="Google Shape;171;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7" name="Google Shape;177;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Image of the game's reverse. An example chart of time of day on the x axis, 8am, 1pm, 6pm, 11pm, and 4am. The response options are: ideal thickness of a burrito, loneliness, or number of dudes at your mom's house.</a:t>
            </a:r>
            <a:endParaRPr/>
          </a:p>
          <a:p>
            <a:pPr indent="0" lvl="0" marL="0" rtl="0" algn="l">
              <a:lnSpc>
                <a:spcPct val="100000"/>
              </a:lnSpc>
              <a:spcBef>
                <a:spcPts val="0"/>
              </a:spcBef>
              <a:spcAft>
                <a:spcPts val="0"/>
              </a:spcAft>
              <a:buSzPts val="1100"/>
              <a:buNone/>
            </a:pPr>
            <a:r>
              <a:rPr lang="en"/>
              <a:t>The rest of the box reads: "Don't worry—you didn't need to pass (or even take) high school math to play this game.  Charty Party is a hilarious card game for grownups who want quantifiable proof of who's their funniest friend by answering, 'What is this chart about?' This game is not for … people who want to make mathematically accurate charts; people who are easily offended; Phil Collins (stick to making music, old man)." Copyright Charty Party, LLC in Cordova, TN</a:t>
            </a:r>
            <a:endParaRPr/>
          </a:p>
          <a:p>
            <a:pPr indent="0" lvl="0" marL="0" rtl="0" algn="l">
              <a:lnSpc>
                <a:spcPct val="100000"/>
              </a:lnSpc>
              <a:spcBef>
                <a:spcPts val="0"/>
              </a:spcBef>
              <a:spcAft>
                <a:spcPts val="0"/>
              </a:spcAft>
              <a:buSzPts val="1100"/>
              <a:buNone/>
            </a:pPr>
            <a:r>
              <a:rPr lang="en"/>
              <a:t>The box includes 250 topic cards, 44 charts, ranging from age to drunkenness.</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9" name="Google Shape;59;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Image shows two cards. One is a chart with a positive correlation of something in relation to the x-axis for cups of coffee from 1 cup to 5 cups to espresso to the whole pot.  The other card reads, “Likelihood of yelling ‘Kobe’ when throwing garbage away.” to label the y-axis.</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 name="Google Shape;66;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In applying for this showcase, one application question was: How do we guide learners through AI, algorithms, and other powerful technologies responsibly? My response was:</a:t>
            </a:r>
            <a:endParaRPr/>
          </a:p>
          <a:p>
            <a:pPr indent="0" lvl="0" marL="0" rtl="0" algn="l">
              <a:lnSpc>
                <a:spcPct val="100000"/>
              </a:lnSpc>
              <a:spcBef>
                <a:spcPts val="0"/>
              </a:spcBef>
              <a:spcAft>
                <a:spcPts val="0"/>
              </a:spcAft>
              <a:buSzPts val="1100"/>
              <a:buNone/>
            </a:pPr>
            <a:r>
              <a:rPr lang="en"/>
              <a:t>By reminding everyone: people matter most.  Algorithms are subject to us, our critical thinking, which is still unknown and cannot be replicated or replaced by any marketing hype or business over-promise. The zero session of role-playing games can introduce parameters for civil conversation, how to mediate miscommunications, and balancing extrovert-introvert dynamics through non-verbal cues, alternative pacing of content, and escape valves.</a:t>
            </a:r>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2" name="Google Shape;72;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Another question of this showcase’s organizers: How do we foster collaborative relationships with faculty and campus stakeholders while asserting our expertise as information professionals? My response: </a:t>
            </a:r>
            <a:endParaRPr/>
          </a:p>
          <a:p>
            <a:pPr indent="0" lvl="0" marL="0" rtl="0" algn="l">
              <a:lnSpc>
                <a:spcPct val="100000"/>
              </a:lnSpc>
              <a:spcBef>
                <a:spcPts val="0"/>
              </a:spcBef>
              <a:spcAft>
                <a:spcPts val="0"/>
              </a:spcAft>
              <a:buSzPts val="1100"/>
              <a:buNone/>
            </a:pPr>
            <a:r>
              <a:rPr lang="en"/>
              <a:t>Games!  This may be my answer to everything.  Modern games are collaborative/cooperative, foster strategic thinking without bogging down in long historical essays, and activate personality evaluation (who can you trust) without interrogation.</a:t>
            </a:r>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8" name="Google Shape;78;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This chart shows a steady negative slope from high on the Y axis to near zero in relation to the x axis counting number of pages deep in a google search, starting at zero and ending at 20 pages.</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7" name="Google Shape;87;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Any emoji that denotes stop (or something red) or slow down (caution or something yellow).</a:t>
            </a:r>
            <a:endParaRPr/>
          </a:p>
          <a:p>
            <a:pPr indent="0" lvl="0" marL="0" rtl="0" algn="l">
              <a:lnSpc>
                <a:spcPct val="100000"/>
              </a:lnSpc>
              <a:spcBef>
                <a:spcPts val="0"/>
              </a:spcBef>
              <a:spcAft>
                <a:spcPts val="0"/>
              </a:spcAft>
              <a:buSzPts val="1100"/>
              <a:buNone/>
            </a:pPr>
            <a:r>
              <a:rPr lang="en"/>
              <a:t>Ron Edwards, 2004 hosts a </a:t>
            </a:r>
            <a:r>
              <a:rPr lang="en" u="sng">
                <a:solidFill>
                  <a:schemeClr val="hlink"/>
                </a:solidFill>
                <a:hlinkClick r:id="rId2"/>
              </a:rPr>
              <a:t>Google Spreadsheet</a:t>
            </a:r>
            <a:r>
              <a:rPr lang="en"/>
              <a:t> of topics. </a:t>
            </a:r>
            <a:r>
              <a:rPr lang="en" u="sng">
                <a:solidFill>
                  <a:schemeClr val="hlink"/>
                </a:solidFill>
                <a:hlinkClick r:id="rId3"/>
              </a:rPr>
              <a:t>Bee Zelda's blog</a:t>
            </a:r>
            <a:r>
              <a:rPr lang="en"/>
              <a:t> explains how to use it.</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3" name="Google Shape;93;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I’ll copy these into the chat so you can see them while looking at the chart. </a:t>
            </a:r>
            <a:endParaRPr/>
          </a:p>
          <a:p>
            <a:pPr indent="-388620" lvl="0" marL="457200" rtl="0" algn="l">
              <a:lnSpc>
                <a:spcPct val="114999"/>
              </a:lnSpc>
              <a:spcBef>
                <a:spcPts val="0"/>
              </a:spcBef>
              <a:spcAft>
                <a:spcPts val="0"/>
              </a:spcAft>
              <a:buSzPts val="1100"/>
              <a:buAutoNum type="arabicPeriod"/>
            </a:pPr>
            <a:r>
              <a:rPr lang="en">
                <a:solidFill>
                  <a:srgbClr val="595959"/>
                </a:solidFill>
              </a:rPr>
              <a:t>Self-doubt</a:t>
            </a:r>
            <a:endParaRPr/>
          </a:p>
          <a:p>
            <a:pPr indent="-388620" lvl="0" marL="457200" rtl="0" algn="l">
              <a:lnSpc>
                <a:spcPct val="114999"/>
              </a:lnSpc>
              <a:spcBef>
                <a:spcPts val="0"/>
              </a:spcBef>
              <a:spcAft>
                <a:spcPts val="0"/>
              </a:spcAft>
              <a:buSzPts val="1100"/>
              <a:buAutoNum type="arabicPeriod"/>
            </a:pPr>
            <a:r>
              <a:rPr lang="en">
                <a:solidFill>
                  <a:srgbClr val="595959"/>
                </a:solidFill>
              </a:rPr>
              <a:t>Appeal of a boring yet surprisingly lucrative factory job</a:t>
            </a:r>
            <a:endParaRPr/>
          </a:p>
          <a:p>
            <a:pPr indent="-388620" lvl="0" marL="457200" rtl="0" algn="l">
              <a:lnSpc>
                <a:spcPct val="114999"/>
              </a:lnSpc>
              <a:spcBef>
                <a:spcPts val="0"/>
              </a:spcBef>
              <a:spcAft>
                <a:spcPts val="0"/>
              </a:spcAft>
              <a:buSzPts val="1100"/>
              <a:buAutoNum type="arabicPeriod"/>
            </a:pPr>
            <a:r>
              <a:rPr lang="en">
                <a:solidFill>
                  <a:srgbClr val="595959"/>
                </a:solidFill>
              </a:rPr>
              <a:t>Likelihood of participating in a pyramid scheme</a:t>
            </a:r>
            <a:endParaRPr/>
          </a:p>
          <a:p>
            <a:pPr indent="-388620" lvl="0" marL="457200" rtl="0" algn="l">
              <a:lnSpc>
                <a:spcPct val="114999"/>
              </a:lnSpc>
              <a:spcBef>
                <a:spcPts val="0"/>
              </a:spcBef>
              <a:spcAft>
                <a:spcPts val="0"/>
              </a:spcAft>
              <a:buSzPts val="1100"/>
              <a:buAutoNum type="arabicPeriod"/>
            </a:pPr>
            <a:r>
              <a:rPr lang="en">
                <a:solidFill>
                  <a:srgbClr val="595959"/>
                </a:solidFill>
              </a:rPr>
              <a:t>How close you are to realising your complicated murder fantasies</a:t>
            </a:r>
            <a:endParaRPr/>
          </a:p>
          <a:p>
            <a:pPr indent="-388620" lvl="0" marL="457200" rtl="0" algn="l">
              <a:lnSpc>
                <a:spcPct val="114999"/>
              </a:lnSpc>
              <a:spcBef>
                <a:spcPts val="0"/>
              </a:spcBef>
              <a:spcAft>
                <a:spcPts val="0"/>
              </a:spcAft>
              <a:buSzPts val="1100"/>
              <a:buAutoNum type="arabicPeriod"/>
            </a:pPr>
            <a:r>
              <a:rPr lang="en">
                <a:solidFill>
                  <a:srgbClr val="595959"/>
                </a:solidFill>
              </a:rPr>
              <a:t>Chance of actually getting something productive done</a:t>
            </a:r>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9" name="Google Shape;99;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Another question of this showcase application: How do we create inclusive learning environments in various modalities that recognize and respond to students? varied experiences of trust with authority, institutions, and information? And my response: </a:t>
            </a:r>
            <a:endParaRPr/>
          </a:p>
          <a:p>
            <a:pPr indent="0" lvl="0" marL="0" rtl="0" algn="l">
              <a:lnSpc>
                <a:spcPct val="100000"/>
              </a:lnSpc>
              <a:spcBef>
                <a:spcPts val="0"/>
              </a:spcBef>
              <a:spcAft>
                <a:spcPts val="0"/>
              </a:spcAft>
              <a:buSzPts val="1100"/>
              <a:buNone/>
            </a:pPr>
            <a:r>
              <a:rPr lang="en"/>
              <a:t>Games have explored these very issues for over a decade: X-card had problems; critical growth led to Safety Toolkit: students expect more agency and vocal, active, enthusiastic consent.  If like me you are from a generation that is still a little uncomfortable with "consent" that's a learning opportunity for you: to empathize with students experiencing discomfort.  Do you run from it? Suppress it? Act out? Space out?  Example one: using AI (play pause rewind vs x-card response).  Talking about the tool and the process can build trust, establish authority, through conversation with fellow (if new) adults.</a:t>
            </a:r>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5" name="Google Shape;105;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
                <a:solidFill>
                  <a:schemeClr val="dk1"/>
                </a:solidFill>
              </a:rPr>
              <a:t>This chart shows a steady positive slope from near zero on the Y axis to as high as possible in relation to the x axis counting number of pages deep in a google search, starting at zero and ending at 20 pages.</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1"/>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21"/>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30"/>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30"/>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3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3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2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2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6" name="Google Shape;16;p2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23"/>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2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2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24"/>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3" name="Google Shape;23;p24"/>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4" name="Google Shape;24;p2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2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2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26"/>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26"/>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2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27"/>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2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28"/>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28"/>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28"/>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28"/>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2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29"/>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2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2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2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hyperlink" Target="mailto:jastubbs@bradley.edu" TargetMode="Externa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
          <p:cNvSpPr txBox="1"/>
          <p:nvPr>
            <p:ph type="ctrTitle"/>
          </p:nvPr>
        </p:nvSpPr>
        <p:spPr>
          <a:xfrm>
            <a:off x="311700" y="69650"/>
            <a:ext cx="8520600" cy="17955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rPr lang="en"/>
              <a:t>Trust Built Through Games-Based Methods</a:t>
            </a:r>
            <a:endParaRPr/>
          </a:p>
        </p:txBody>
      </p:sp>
      <p:sp>
        <p:nvSpPr>
          <p:cNvPr id="55" name="Google Shape;55;p1"/>
          <p:cNvSpPr txBox="1"/>
          <p:nvPr>
            <p:ph idx="1" type="subTitle"/>
          </p:nvPr>
        </p:nvSpPr>
        <p:spPr>
          <a:xfrm>
            <a:off x="4616925" y="2351200"/>
            <a:ext cx="4260300" cy="18960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rPr lang="en"/>
              <a:t>Jennifer Stubbs</a:t>
            </a:r>
            <a:endParaRPr/>
          </a:p>
          <a:p>
            <a:pPr indent="0" lvl="0" marL="0" rtl="0" algn="ctr">
              <a:lnSpc>
                <a:spcPct val="100000"/>
              </a:lnSpc>
              <a:spcBef>
                <a:spcPts val="0"/>
              </a:spcBef>
              <a:spcAft>
                <a:spcPts val="0"/>
              </a:spcAft>
              <a:buSzPts val="2800"/>
              <a:buNone/>
            </a:pPr>
            <a:r>
              <a:rPr lang="en"/>
              <a:t>Bradley University</a:t>
            </a:r>
            <a:endParaRPr/>
          </a:p>
          <a:p>
            <a:pPr indent="0" lvl="0" marL="0" rtl="0" algn="ctr">
              <a:lnSpc>
                <a:spcPct val="100000"/>
              </a:lnSpc>
              <a:spcBef>
                <a:spcPts val="0"/>
              </a:spcBef>
              <a:spcAft>
                <a:spcPts val="0"/>
              </a:spcAft>
              <a:buSzPts val="2800"/>
              <a:buNone/>
            </a:pPr>
            <a:r>
              <a:rPr lang="en"/>
              <a:t>CARLI Showcase</a:t>
            </a:r>
            <a:endParaRPr/>
          </a:p>
          <a:p>
            <a:pPr indent="0" lvl="0" marL="0" rtl="0" algn="ctr">
              <a:lnSpc>
                <a:spcPct val="100000"/>
              </a:lnSpc>
              <a:spcBef>
                <a:spcPts val="0"/>
              </a:spcBef>
              <a:spcAft>
                <a:spcPts val="0"/>
              </a:spcAft>
              <a:buSzPts val="2800"/>
              <a:buNone/>
            </a:pPr>
            <a:r>
              <a:rPr lang="en"/>
              <a:t>June 4, 2026</a:t>
            </a:r>
            <a:endParaRPr/>
          </a:p>
        </p:txBody>
      </p:sp>
      <p:pic>
        <p:nvPicPr>
          <p:cNvPr id="56" name="Google Shape;56;p1"/>
          <p:cNvPicPr preferRelativeResize="0"/>
          <p:nvPr/>
        </p:nvPicPr>
        <p:blipFill rotWithShape="1">
          <a:blip r:embed="rId3">
            <a:alphaModFix/>
          </a:blip>
          <a:srcRect b="0" l="0" r="0" t="0"/>
          <a:stretch/>
        </p:blipFill>
        <p:spPr>
          <a:xfrm>
            <a:off x="439528" y="1787875"/>
            <a:ext cx="4559226" cy="31534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Round 2: Your choice to label the Y (vertical) axis</a:t>
            </a:r>
            <a:endParaRPr/>
          </a:p>
        </p:txBody>
      </p:sp>
      <p:sp>
        <p:nvSpPr>
          <p:cNvPr id="117" name="Google Shape;117;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387350" lvl="0" marL="457200" rtl="0" algn="l">
              <a:lnSpc>
                <a:spcPct val="115000"/>
              </a:lnSpc>
              <a:spcBef>
                <a:spcPts val="0"/>
              </a:spcBef>
              <a:spcAft>
                <a:spcPts val="0"/>
              </a:spcAft>
              <a:buSzPts val="2500"/>
              <a:buAutoNum type="arabicPeriod"/>
            </a:pPr>
            <a:r>
              <a:rPr lang="en" sz="2500"/>
              <a:t>Strong feelings about the pronunciation of GIF</a:t>
            </a:r>
            <a:endParaRPr sz="2500"/>
          </a:p>
          <a:p>
            <a:pPr indent="-387350" lvl="0" marL="457200" rtl="0" algn="l">
              <a:lnSpc>
                <a:spcPct val="115000"/>
              </a:lnSpc>
              <a:spcBef>
                <a:spcPts val="0"/>
              </a:spcBef>
              <a:spcAft>
                <a:spcPts val="0"/>
              </a:spcAft>
              <a:buSzPts val="2500"/>
              <a:buAutoNum type="arabicPeriod"/>
            </a:pPr>
            <a:r>
              <a:rPr lang="en" sz="2500"/>
              <a:t>Loneliness</a:t>
            </a:r>
            <a:endParaRPr sz="2500"/>
          </a:p>
          <a:p>
            <a:pPr indent="-387350" lvl="0" marL="457200" rtl="0" algn="l">
              <a:lnSpc>
                <a:spcPct val="115000"/>
              </a:lnSpc>
              <a:spcBef>
                <a:spcPts val="0"/>
              </a:spcBef>
              <a:spcAft>
                <a:spcPts val="0"/>
              </a:spcAft>
              <a:buSzPts val="2500"/>
              <a:buAutoNum type="arabicPeriod"/>
            </a:pPr>
            <a:r>
              <a:rPr lang="en" sz="2500"/>
              <a:t>Appeal of a boring yet surprisingly lucrative factory job</a:t>
            </a:r>
            <a:endParaRPr sz="2500"/>
          </a:p>
          <a:p>
            <a:pPr indent="-387350" lvl="0" marL="457200" rtl="0" algn="l">
              <a:lnSpc>
                <a:spcPct val="115000"/>
              </a:lnSpc>
              <a:spcBef>
                <a:spcPts val="0"/>
              </a:spcBef>
              <a:spcAft>
                <a:spcPts val="0"/>
              </a:spcAft>
              <a:buSzPts val="2500"/>
              <a:buAutoNum type="arabicPeriod"/>
            </a:pPr>
            <a:r>
              <a:rPr lang="en" sz="2500"/>
              <a:t>Likelihood of participating in a pyramid scheme</a:t>
            </a:r>
            <a:endParaRPr sz="2500"/>
          </a:p>
          <a:p>
            <a:pPr indent="-387350" lvl="0" marL="457200" rtl="0" algn="l">
              <a:lnSpc>
                <a:spcPct val="115000"/>
              </a:lnSpc>
              <a:spcBef>
                <a:spcPts val="0"/>
              </a:spcBef>
              <a:spcAft>
                <a:spcPts val="0"/>
              </a:spcAft>
              <a:buSzPts val="2500"/>
              <a:buAutoNum type="arabicPeriod"/>
            </a:pPr>
            <a:r>
              <a:rPr lang="en" sz="2500"/>
              <a:t>Reasons not to go out doors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Debrief 2</a:t>
            </a:r>
            <a:endParaRPr/>
          </a:p>
        </p:txBody>
      </p:sp>
      <p:sp>
        <p:nvSpPr>
          <p:cNvPr id="123" name="Google Shape;123;p11"/>
          <p:cNvSpPr txBox="1"/>
          <p:nvPr>
            <p:ph idx="1" type="body"/>
          </p:nvPr>
        </p:nvSpPr>
        <p:spPr>
          <a:xfrm>
            <a:off x="311700" y="1152475"/>
            <a:ext cx="8520600" cy="39909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lang="en"/>
              <a:t>Since the mid-90s games offer collaborative win conditions or cooperative play modes. Players must work together to unlock the winning conditions for completing a game successfully.</a:t>
            </a:r>
            <a:endParaRPr/>
          </a:p>
          <a:p>
            <a:pPr indent="0" lvl="0" marL="0" rtl="0" algn="l">
              <a:lnSpc>
                <a:spcPct val="115000"/>
              </a:lnSpc>
              <a:spcBef>
                <a:spcPts val="1200"/>
              </a:spcBef>
              <a:spcAft>
                <a:spcPts val="0"/>
              </a:spcAft>
              <a:buSzPts val="1800"/>
              <a:buNone/>
            </a:pPr>
            <a:r>
              <a:rPr lang="en"/>
              <a:t>I find I can learn more about a person through playing a game. For example, trustworthiness, ability to lie or mislead, and flexibility in thinking or rule-bending.</a:t>
            </a:r>
            <a:endParaRPr/>
          </a:p>
          <a:p>
            <a:pPr indent="0" lvl="0" marL="0" rtl="0" algn="l">
              <a:lnSpc>
                <a:spcPct val="115000"/>
              </a:lnSpc>
              <a:spcBef>
                <a:spcPts val="1200"/>
              </a:spcBef>
              <a:spcAft>
                <a:spcPts val="0"/>
              </a:spcAft>
              <a:buSzPts val="1800"/>
              <a:buNone/>
            </a:pPr>
            <a:r>
              <a:rPr lang="en"/>
              <a:t>Students are asking for ways to meet other students, to learn how to make groups. Party games (short, silly) can offer structure around which to meet new people and decide whom to follow up with as a potential friend.</a:t>
            </a:r>
            <a:endParaRPr/>
          </a:p>
          <a:p>
            <a:pPr indent="0" lvl="0" marL="0" rtl="0" algn="l">
              <a:lnSpc>
                <a:spcPct val="115000"/>
              </a:lnSpc>
              <a:spcBef>
                <a:spcPts val="1200"/>
              </a:spcBef>
              <a:spcAft>
                <a:spcPts val="0"/>
              </a:spcAft>
              <a:buSzPts val="1800"/>
              <a:buNone/>
            </a:pPr>
            <a:r>
              <a:rPr lang="en"/>
              <a:t>Perhaps you share similar dislikes, quirky humor, or attention to detail.</a:t>
            </a:r>
            <a:endParaRPr/>
          </a:p>
          <a:p>
            <a:pPr indent="0" lvl="0" marL="0" rtl="0" algn="l">
              <a:lnSpc>
                <a:spcPct val="115000"/>
              </a:lnSpc>
              <a:spcBef>
                <a:spcPts val="1200"/>
              </a:spcBef>
              <a:spcAft>
                <a:spcPts val="1200"/>
              </a:spcAft>
              <a:buSzPts val="1800"/>
              <a:buNone/>
            </a:pPr>
            <a:r>
              <a:rPr lang="en"/>
              <a:t>Games in libraries (or one-shots) can contribute to a sense of belonging.</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Round 3: Age</a:t>
            </a:r>
            <a:endParaRPr/>
          </a:p>
        </p:txBody>
      </p:sp>
      <p:cxnSp>
        <p:nvCxnSpPr>
          <p:cNvPr id="129" name="Google Shape;129;p12"/>
          <p:cNvCxnSpPr/>
          <p:nvPr/>
        </p:nvCxnSpPr>
        <p:spPr>
          <a:xfrm>
            <a:off x="314450" y="1181425"/>
            <a:ext cx="11100" cy="2740200"/>
          </a:xfrm>
          <a:prstGeom prst="straightConnector1">
            <a:avLst/>
          </a:prstGeom>
          <a:noFill/>
          <a:ln cap="flat" cmpd="sng" w="9525">
            <a:solidFill>
              <a:schemeClr val="dk2"/>
            </a:solidFill>
            <a:prstDash val="solid"/>
            <a:round/>
            <a:headEnd len="sm" w="sm" type="none"/>
            <a:tailEnd len="sm" w="sm" type="none"/>
          </a:ln>
        </p:spPr>
      </p:cxnSp>
      <p:cxnSp>
        <p:nvCxnSpPr>
          <p:cNvPr id="130" name="Google Shape;130;p12"/>
          <p:cNvCxnSpPr/>
          <p:nvPr/>
        </p:nvCxnSpPr>
        <p:spPr>
          <a:xfrm flipH="1">
            <a:off x="325725" y="3854250"/>
            <a:ext cx="7861200" cy="11100"/>
          </a:xfrm>
          <a:prstGeom prst="straightConnector1">
            <a:avLst/>
          </a:prstGeom>
          <a:noFill/>
          <a:ln cap="flat" cmpd="sng" w="9525">
            <a:solidFill>
              <a:schemeClr val="dk2"/>
            </a:solidFill>
            <a:prstDash val="solid"/>
            <a:round/>
            <a:headEnd len="sm" w="sm" type="none"/>
            <a:tailEnd len="sm" w="sm" type="none"/>
          </a:ln>
        </p:spPr>
      </p:cxnSp>
      <p:cxnSp>
        <p:nvCxnSpPr>
          <p:cNvPr id="131" name="Google Shape;131;p12"/>
          <p:cNvCxnSpPr/>
          <p:nvPr/>
        </p:nvCxnSpPr>
        <p:spPr>
          <a:xfrm flipH="1" rot="-5400000">
            <a:off x="2414650" y="1271150"/>
            <a:ext cx="2436900" cy="2414700"/>
          </a:xfrm>
          <a:prstGeom prst="curvedConnector3">
            <a:avLst>
              <a:gd fmla="val 92630" name="adj1"/>
            </a:avLst>
          </a:prstGeom>
          <a:noFill/>
          <a:ln cap="flat" cmpd="sng" w="76200">
            <a:solidFill>
              <a:schemeClr val="accent1"/>
            </a:solidFill>
            <a:prstDash val="solid"/>
            <a:round/>
            <a:headEnd len="sm" w="sm" type="none"/>
            <a:tailEnd len="sm" w="sm" type="none"/>
          </a:ln>
        </p:spPr>
      </p:cxnSp>
      <p:cxnSp>
        <p:nvCxnSpPr>
          <p:cNvPr id="132" name="Google Shape;132;p12"/>
          <p:cNvCxnSpPr/>
          <p:nvPr/>
        </p:nvCxnSpPr>
        <p:spPr>
          <a:xfrm flipH="1">
            <a:off x="381675" y="1282500"/>
            <a:ext cx="2055300" cy="11100"/>
          </a:xfrm>
          <a:prstGeom prst="straightConnector1">
            <a:avLst/>
          </a:prstGeom>
          <a:noFill/>
          <a:ln cap="flat" cmpd="sng" w="76200">
            <a:solidFill>
              <a:schemeClr val="accent1"/>
            </a:solidFill>
            <a:prstDash val="solid"/>
            <a:round/>
            <a:headEnd len="sm" w="sm" type="none"/>
            <a:tailEnd len="sm" w="sm" type="none"/>
          </a:ln>
        </p:spPr>
      </p:cxnSp>
      <p:cxnSp>
        <p:nvCxnSpPr>
          <p:cNvPr id="133" name="Google Shape;133;p12"/>
          <p:cNvCxnSpPr/>
          <p:nvPr/>
        </p:nvCxnSpPr>
        <p:spPr>
          <a:xfrm flipH="1">
            <a:off x="4671950" y="3685850"/>
            <a:ext cx="3267900" cy="11100"/>
          </a:xfrm>
          <a:prstGeom prst="straightConnector1">
            <a:avLst/>
          </a:prstGeom>
          <a:noFill/>
          <a:ln cap="flat" cmpd="sng" w="76200">
            <a:solidFill>
              <a:schemeClr val="accent1"/>
            </a:solidFill>
            <a:prstDash val="solid"/>
            <a:round/>
            <a:headEnd len="sm" w="sm" type="none"/>
            <a:tailEnd len="sm" w="sm" type="none"/>
          </a:ln>
        </p:spPr>
      </p:cxnSp>
      <p:sp>
        <p:nvSpPr>
          <p:cNvPr id="134" name="Google Shape;134;p12"/>
          <p:cNvSpPr txBox="1"/>
          <p:nvPr/>
        </p:nvSpPr>
        <p:spPr>
          <a:xfrm>
            <a:off x="297962" y="4000499"/>
            <a:ext cx="8091852"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800" u="none" cap="none" strike="noStrike">
                <a:solidFill>
                  <a:srgbClr val="000000"/>
                </a:solidFill>
                <a:latin typeface="Arial"/>
                <a:ea typeface="Arial"/>
                <a:cs typeface="Arial"/>
                <a:sym typeface="Arial"/>
              </a:rPr>
              <a:t>10             25             40              55                70</a:t>
            </a:r>
            <a:endParaRPr b="0" i="0" sz="2800" u="none" cap="none" strike="noStrike">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Round 3: Your choice to label the Y (vertical) axis</a:t>
            </a:r>
            <a:endParaRPr/>
          </a:p>
        </p:txBody>
      </p:sp>
      <p:sp>
        <p:nvSpPr>
          <p:cNvPr id="140" name="Google Shape;140;p13"/>
          <p:cNvSpPr txBox="1"/>
          <p:nvPr>
            <p:ph idx="1" type="body"/>
          </p:nvPr>
        </p:nvSpPr>
        <p:spPr>
          <a:xfrm>
            <a:off x="311700" y="950350"/>
            <a:ext cx="8520600" cy="3416400"/>
          </a:xfrm>
          <a:prstGeom prst="rect">
            <a:avLst/>
          </a:prstGeom>
          <a:noFill/>
          <a:ln>
            <a:noFill/>
          </a:ln>
        </p:spPr>
        <p:txBody>
          <a:bodyPr anchorCtr="0" anchor="t" bIns="91425" lIns="91425" spcFirstLastPara="1" rIns="91425" wrap="square" tIns="91425">
            <a:normAutofit fontScale="85000" lnSpcReduction="20000"/>
          </a:bodyPr>
          <a:lstStyle/>
          <a:p>
            <a:pPr indent="-446927" lvl="0" marL="457200" rtl="0" algn="l">
              <a:lnSpc>
                <a:spcPct val="115000"/>
              </a:lnSpc>
              <a:spcBef>
                <a:spcPts val="0"/>
              </a:spcBef>
              <a:spcAft>
                <a:spcPts val="0"/>
              </a:spcAft>
              <a:buSzPct val="99975"/>
              <a:buAutoNum type="arabicPeriod"/>
            </a:pPr>
            <a:r>
              <a:rPr lang="en" sz="4044"/>
              <a:t>Ability to keep a secret</a:t>
            </a:r>
            <a:endParaRPr sz="4044"/>
          </a:p>
          <a:p>
            <a:pPr indent="-446927" lvl="0" marL="457200" rtl="0" algn="l">
              <a:lnSpc>
                <a:spcPct val="115000"/>
              </a:lnSpc>
              <a:spcBef>
                <a:spcPts val="0"/>
              </a:spcBef>
              <a:spcAft>
                <a:spcPts val="0"/>
              </a:spcAft>
              <a:buSzPct val="99975"/>
              <a:buAutoNum type="arabicPeriod"/>
            </a:pPr>
            <a:r>
              <a:rPr lang="en" sz="4044"/>
              <a:t>Excitement over your birthday</a:t>
            </a:r>
            <a:endParaRPr sz="4044"/>
          </a:p>
          <a:p>
            <a:pPr indent="-446927" lvl="0" marL="457200" rtl="0" algn="l">
              <a:lnSpc>
                <a:spcPct val="115000"/>
              </a:lnSpc>
              <a:spcBef>
                <a:spcPts val="0"/>
              </a:spcBef>
              <a:spcAft>
                <a:spcPts val="0"/>
              </a:spcAft>
              <a:buSzPct val="99975"/>
              <a:buAutoNum type="arabicPeriod"/>
            </a:pPr>
            <a:r>
              <a:rPr lang="en" sz="4044"/>
              <a:t>Success rate of "finger guns" as a pickup technique</a:t>
            </a:r>
            <a:endParaRPr sz="4044"/>
          </a:p>
          <a:p>
            <a:pPr indent="-446927" lvl="0" marL="457200" rtl="0" algn="l">
              <a:lnSpc>
                <a:spcPct val="115000"/>
              </a:lnSpc>
              <a:spcBef>
                <a:spcPts val="0"/>
              </a:spcBef>
              <a:spcAft>
                <a:spcPts val="0"/>
              </a:spcAft>
              <a:buSzPct val="99975"/>
              <a:buAutoNum type="arabicPeriod"/>
            </a:pPr>
            <a:r>
              <a:rPr lang="en" sz="4044"/>
              <a:t>Desire to own a pony</a:t>
            </a:r>
            <a:endParaRPr sz="4044"/>
          </a:p>
          <a:p>
            <a:pPr indent="-446927" lvl="0" marL="457200" rtl="0" algn="l">
              <a:lnSpc>
                <a:spcPct val="115000"/>
              </a:lnSpc>
              <a:spcBef>
                <a:spcPts val="0"/>
              </a:spcBef>
              <a:spcAft>
                <a:spcPts val="0"/>
              </a:spcAft>
              <a:buSzPct val="99975"/>
              <a:buAutoNum type="arabicPeriod"/>
            </a:pPr>
            <a:r>
              <a:rPr lang="en" sz="4044"/>
              <a:t>Interest in explosions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Debrief 3</a:t>
            </a:r>
            <a:endParaRPr/>
          </a:p>
        </p:txBody>
      </p:sp>
      <p:sp>
        <p:nvSpPr>
          <p:cNvPr id="146" name="Google Shape;146;p14"/>
          <p:cNvSpPr txBox="1"/>
          <p:nvPr>
            <p:ph idx="1" type="body"/>
          </p:nvPr>
        </p:nvSpPr>
        <p:spPr>
          <a:xfrm>
            <a:off x="311700" y="1152475"/>
            <a:ext cx="8520600" cy="39909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lang="en"/>
              <a:t>Building further on windows of tolerance &amp; empowerment:</a:t>
            </a:r>
            <a:endParaRPr/>
          </a:p>
          <a:p>
            <a:pPr indent="0" lvl="0" marL="0" rtl="0" algn="l">
              <a:lnSpc>
                <a:spcPct val="115000"/>
              </a:lnSpc>
              <a:spcBef>
                <a:spcPts val="1200"/>
              </a:spcBef>
              <a:spcAft>
                <a:spcPts val="0"/>
              </a:spcAft>
              <a:buSzPts val="1800"/>
              <a:buNone/>
            </a:pPr>
            <a:r>
              <a:rPr lang="en"/>
              <a:t>During election years, such as 2026, information searching can feel polarizing. How to acknowledge the affective response of uncertainty, disagreement, or outright hostility?</a:t>
            </a:r>
            <a:endParaRPr/>
          </a:p>
          <a:p>
            <a:pPr indent="0" lvl="0" marL="0" rtl="0" algn="l">
              <a:lnSpc>
                <a:spcPct val="115000"/>
              </a:lnSpc>
              <a:spcBef>
                <a:spcPts val="1200"/>
              </a:spcBef>
              <a:spcAft>
                <a:spcPts val="0"/>
              </a:spcAft>
              <a:buSzPts val="1800"/>
              <a:buNone/>
            </a:pPr>
            <a:r>
              <a:rPr lang="en"/>
              <a:t>Self-awareness and witnessing sensation, reaction, while modeling consciousness, patience, and measured or paced response can be empowering metacognitive tools to introduce students and faculty to during a one-shot or consultation.</a:t>
            </a:r>
            <a:endParaRPr/>
          </a:p>
          <a:p>
            <a:pPr indent="0" lvl="0" marL="0" rtl="0" algn="l">
              <a:lnSpc>
                <a:spcPct val="115000"/>
              </a:lnSpc>
              <a:spcBef>
                <a:spcPts val="1200"/>
              </a:spcBef>
              <a:spcAft>
                <a:spcPts val="1200"/>
              </a:spcAft>
              <a:buSzPts val="1800"/>
              <a:buNone/>
            </a:pPr>
            <a:r>
              <a:rPr lang="en"/>
              <a:t>Self-awareness becomes a foundation for competence upon which to build confidence.</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15"/>
          <p:cNvSpPr txBox="1"/>
          <p:nvPr>
            <p:ph type="title"/>
          </p:nvPr>
        </p:nvSpPr>
        <p:spPr>
          <a:xfrm>
            <a:off x="244325" y="1081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Round 4: Age</a:t>
            </a:r>
            <a:endParaRPr/>
          </a:p>
        </p:txBody>
      </p:sp>
      <p:cxnSp>
        <p:nvCxnSpPr>
          <p:cNvPr id="152" name="Google Shape;152;p15"/>
          <p:cNvCxnSpPr/>
          <p:nvPr/>
        </p:nvCxnSpPr>
        <p:spPr>
          <a:xfrm>
            <a:off x="314450" y="1181425"/>
            <a:ext cx="11100" cy="2740200"/>
          </a:xfrm>
          <a:prstGeom prst="straightConnector1">
            <a:avLst/>
          </a:prstGeom>
          <a:noFill/>
          <a:ln cap="flat" cmpd="sng" w="9525">
            <a:solidFill>
              <a:schemeClr val="dk2"/>
            </a:solidFill>
            <a:prstDash val="solid"/>
            <a:round/>
            <a:headEnd len="sm" w="sm" type="none"/>
            <a:tailEnd len="sm" w="sm" type="none"/>
          </a:ln>
        </p:spPr>
      </p:cxnSp>
      <p:cxnSp>
        <p:nvCxnSpPr>
          <p:cNvPr id="153" name="Google Shape;153;p15"/>
          <p:cNvCxnSpPr/>
          <p:nvPr/>
        </p:nvCxnSpPr>
        <p:spPr>
          <a:xfrm flipH="1">
            <a:off x="325725" y="3854250"/>
            <a:ext cx="7861200" cy="11100"/>
          </a:xfrm>
          <a:prstGeom prst="straightConnector1">
            <a:avLst/>
          </a:prstGeom>
          <a:noFill/>
          <a:ln cap="flat" cmpd="sng" w="9525">
            <a:solidFill>
              <a:schemeClr val="dk2"/>
            </a:solidFill>
            <a:prstDash val="solid"/>
            <a:round/>
            <a:headEnd len="sm" w="sm" type="none"/>
            <a:tailEnd len="sm" w="sm" type="none"/>
          </a:ln>
        </p:spPr>
      </p:cxnSp>
      <p:cxnSp>
        <p:nvCxnSpPr>
          <p:cNvPr id="154" name="Google Shape;154;p15"/>
          <p:cNvCxnSpPr/>
          <p:nvPr/>
        </p:nvCxnSpPr>
        <p:spPr>
          <a:xfrm>
            <a:off x="460450" y="642375"/>
            <a:ext cx="3728400" cy="3009600"/>
          </a:xfrm>
          <a:prstGeom prst="curvedConnector3">
            <a:avLst>
              <a:gd fmla="val 10241" name="adj1"/>
            </a:avLst>
          </a:prstGeom>
          <a:noFill/>
          <a:ln cap="flat" cmpd="sng" w="76200">
            <a:solidFill>
              <a:schemeClr val="accent1"/>
            </a:solidFill>
            <a:prstDash val="solid"/>
            <a:round/>
            <a:headEnd len="sm" w="sm" type="none"/>
            <a:tailEnd len="sm" w="sm" type="none"/>
          </a:ln>
        </p:spPr>
      </p:cxnSp>
      <p:cxnSp>
        <p:nvCxnSpPr>
          <p:cNvPr id="155" name="Google Shape;155;p15"/>
          <p:cNvCxnSpPr/>
          <p:nvPr/>
        </p:nvCxnSpPr>
        <p:spPr>
          <a:xfrm flipH="1" rot="10800000">
            <a:off x="4132775" y="552550"/>
            <a:ext cx="4031700" cy="3077100"/>
          </a:xfrm>
          <a:prstGeom prst="curvedConnector3">
            <a:avLst>
              <a:gd fmla="val 90807" name="adj1"/>
            </a:avLst>
          </a:prstGeom>
          <a:noFill/>
          <a:ln cap="flat" cmpd="sng" w="76200">
            <a:solidFill>
              <a:schemeClr val="accent1"/>
            </a:solidFill>
            <a:prstDash val="solid"/>
            <a:round/>
            <a:headEnd len="sm" w="sm" type="none"/>
            <a:tailEnd len="sm" w="sm" type="none"/>
          </a:ln>
        </p:spPr>
      </p:cxnSp>
      <p:sp>
        <p:nvSpPr>
          <p:cNvPr id="156" name="Google Shape;156;p15"/>
          <p:cNvSpPr txBox="1"/>
          <p:nvPr/>
        </p:nvSpPr>
        <p:spPr>
          <a:xfrm>
            <a:off x="297962" y="4000499"/>
            <a:ext cx="8091852"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800" u="none" cap="none" strike="noStrike">
                <a:solidFill>
                  <a:srgbClr val="000000"/>
                </a:solidFill>
                <a:latin typeface="Arial"/>
                <a:ea typeface="Arial"/>
                <a:cs typeface="Arial"/>
                <a:sym typeface="Arial"/>
              </a:rPr>
              <a:t>10             25             40              55                70</a:t>
            </a:r>
            <a:endParaRPr b="0" i="0" sz="2800" u="none" cap="none" strike="noStrike">
              <a:solidFill>
                <a:srgbClr val="000000"/>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1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Round 4: Your choice to label the Y (vertical) axis</a:t>
            </a:r>
            <a:endParaRPr/>
          </a:p>
        </p:txBody>
      </p:sp>
      <p:sp>
        <p:nvSpPr>
          <p:cNvPr id="162" name="Google Shape;162;p16"/>
          <p:cNvSpPr txBox="1"/>
          <p:nvPr>
            <p:ph idx="1" type="body"/>
          </p:nvPr>
        </p:nvSpPr>
        <p:spPr>
          <a:xfrm>
            <a:off x="311700" y="939100"/>
            <a:ext cx="8520600" cy="3416400"/>
          </a:xfrm>
          <a:prstGeom prst="rect">
            <a:avLst/>
          </a:prstGeom>
          <a:noFill/>
          <a:ln>
            <a:noFill/>
          </a:ln>
        </p:spPr>
        <p:txBody>
          <a:bodyPr anchorCtr="0" anchor="t" bIns="91425" lIns="91425" spcFirstLastPara="1" rIns="91425" wrap="square" tIns="91425">
            <a:normAutofit fontScale="92500"/>
          </a:bodyPr>
          <a:lstStyle/>
          <a:p>
            <a:pPr indent="-457249" lvl="0" marL="457200" rtl="0" algn="l">
              <a:lnSpc>
                <a:spcPct val="115000"/>
              </a:lnSpc>
              <a:spcBef>
                <a:spcPts val="0"/>
              </a:spcBef>
              <a:spcAft>
                <a:spcPts val="0"/>
              </a:spcAft>
              <a:buSzPct val="99975"/>
              <a:buAutoNum type="arabicPeriod"/>
            </a:pPr>
            <a:r>
              <a:rPr lang="en" sz="4044"/>
              <a:t>Time spent talking about pooping</a:t>
            </a:r>
            <a:endParaRPr sz="4044"/>
          </a:p>
          <a:p>
            <a:pPr indent="-457249" lvl="0" marL="457200" rtl="0" algn="l">
              <a:lnSpc>
                <a:spcPct val="115000"/>
              </a:lnSpc>
              <a:spcBef>
                <a:spcPts val="0"/>
              </a:spcBef>
              <a:spcAft>
                <a:spcPts val="0"/>
              </a:spcAft>
              <a:buSzPct val="99975"/>
              <a:buAutoNum type="arabicPeriod"/>
            </a:pPr>
            <a:r>
              <a:rPr lang="en" sz="4044"/>
              <a:t>How many drug dealers you know</a:t>
            </a:r>
            <a:endParaRPr sz="4044"/>
          </a:p>
          <a:p>
            <a:pPr indent="-457249" lvl="0" marL="457200" rtl="0" algn="l">
              <a:lnSpc>
                <a:spcPct val="115000"/>
              </a:lnSpc>
              <a:spcBef>
                <a:spcPts val="0"/>
              </a:spcBef>
              <a:spcAft>
                <a:spcPts val="0"/>
              </a:spcAft>
              <a:buSzPct val="99975"/>
              <a:buAutoNum type="arabicPeriod"/>
            </a:pPr>
            <a:r>
              <a:rPr lang="en" sz="4044"/>
              <a:t>Interest in explosions</a:t>
            </a:r>
            <a:endParaRPr sz="4044"/>
          </a:p>
          <a:p>
            <a:pPr indent="-457249" lvl="0" marL="457200" rtl="0" algn="l">
              <a:lnSpc>
                <a:spcPct val="115000"/>
              </a:lnSpc>
              <a:spcBef>
                <a:spcPts val="0"/>
              </a:spcBef>
              <a:spcAft>
                <a:spcPts val="0"/>
              </a:spcAft>
              <a:buSzPct val="99975"/>
              <a:buAutoNum type="arabicPeriod"/>
            </a:pPr>
            <a:r>
              <a:rPr lang="en" sz="4044"/>
              <a:t>Being comfortable picking your nose</a:t>
            </a:r>
            <a:endParaRPr sz="4044"/>
          </a:p>
          <a:p>
            <a:pPr indent="-457249" lvl="0" marL="457200" rtl="0" algn="l">
              <a:lnSpc>
                <a:spcPct val="115000"/>
              </a:lnSpc>
              <a:spcBef>
                <a:spcPts val="0"/>
              </a:spcBef>
              <a:spcAft>
                <a:spcPts val="0"/>
              </a:spcAft>
              <a:buSzPct val="99975"/>
              <a:buAutoNum type="arabicPeriod"/>
            </a:pPr>
            <a:r>
              <a:rPr lang="en" sz="4044"/>
              <a:t>Disdain for youths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Debrief 4</a:t>
            </a:r>
            <a:endParaRPr/>
          </a:p>
        </p:txBody>
      </p:sp>
      <p:sp>
        <p:nvSpPr>
          <p:cNvPr id="168" name="Google Shape;168;p17"/>
          <p:cNvSpPr txBox="1"/>
          <p:nvPr>
            <p:ph idx="1" type="body"/>
          </p:nvPr>
        </p:nvSpPr>
        <p:spPr>
          <a:xfrm>
            <a:off x="311700" y="1152475"/>
            <a:ext cx="8520600" cy="39909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lang="en"/>
              <a:t>Playing to the judge games, party games, or social deduction games are divisive.</a:t>
            </a:r>
            <a:endParaRPr/>
          </a:p>
          <a:p>
            <a:pPr indent="0" lvl="0" marL="0" rtl="0" algn="l">
              <a:lnSpc>
                <a:spcPct val="115000"/>
              </a:lnSpc>
              <a:spcBef>
                <a:spcPts val="1200"/>
              </a:spcBef>
              <a:spcAft>
                <a:spcPts val="0"/>
              </a:spcAft>
              <a:buSzPts val="1800"/>
              <a:buNone/>
            </a:pPr>
            <a:r>
              <a:rPr lang="en"/>
              <a:t>Love / hate</a:t>
            </a:r>
            <a:endParaRPr/>
          </a:p>
          <a:p>
            <a:pPr indent="0" lvl="0" marL="0" rtl="0" algn="l">
              <a:lnSpc>
                <a:spcPct val="115000"/>
              </a:lnSpc>
              <a:spcBef>
                <a:spcPts val="1200"/>
              </a:spcBef>
              <a:spcAft>
                <a:spcPts val="0"/>
              </a:spcAft>
              <a:buSzPts val="1800"/>
              <a:buNone/>
            </a:pPr>
            <a:r>
              <a:rPr lang="en"/>
              <a:t>Depends on the group, setting, specific game</a:t>
            </a:r>
            <a:endParaRPr/>
          </a:p>
          <a:p>
            <a:pPr indent="0" lvl="0" marL="0" rtl="0" algn="l">
              <a:lnSpc>
                <a:spcPct val="115000"/>
              </a:lnSpc>
              <a:spcBef>
                <a:spcPts val="1200"/>
              </a:spcBef>
              <a:spcAft>
                <a:spcPts val="0"/>
              </a:spcAft>
              <a:buSzPts val="1800"/>
              <a:buNone/>
            </a:pPr>
            <a:r>
              <a:rPr lang="en"/>
              <a:t>Just like research: scholarship is a conversation, research as inquiry, strategic search</a:t>
            </a:r>
            <a:endParaRPr/>
          </a:p>
          <a:p>
            <a:pPr indent="0" lvl="0" marL="0" rtl="0" algn="l">
              <a:lnSpc>
                <a:spcPct val="115000"/>
              </a:lnSpc>
              <a:spcBef>
                <a:spcPts val="1200"/>
              </a:spcBef>
              <a:spcAft>
                <a:spcPts val="0"/>
              </a:spcAft>
              <a:buSzPts val="1800"/>
              <a:buNone/>
            </a:pPr>
            <a:r>
              <a:rPr lang="en"/>
              <a:t>And there are options to explore unfamiliar topics, well-worn topics but from a new angle, assigned or personal</a:t>
            </a:r>
            <a:endParaRPr/>
          </a:p>
          <a:p>
            <a:pPr indent="0" lvl="0" marL="0" rtl="0" algn="l">
              <a:lnSpc>
                <a:spcPct val="115000"/>
              </a:lnSpc>
              <a:spcBef>
                <a:spcPts val="1200"/>
              </a:spcBef>
              <a:spcAft>
                <a:spcPts val="1200"/>
              </a:spcAft>
              <a:buSzPts val="1800"/>
              <a:buNone/>
            </a:pPr>
            <a:r>
              <a:rPr lang="en"/>
              <a:t>Agency in choice (topic and strategy) = affective response = adulting</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Recap</a:t>
            </a:r>
            <a:endParaRPr/>
          </a:p>
        </p:txBody>
      </p:sp>
      <p:sp>
        <p:nvSpPr>
          <p:cNvPr id="174" name="Google Shape;174;p18"/>
          <p:cNvSpPr txBox="1"/>
          <p:nvPr>
            <p:ph idx="1" type="body"/>
          </p:nvPr>
        </p:nvSpPr>
        <p:spPr>
          <a:xfrm>
            <a:off x="311700" y="1152475"/>
            <a:ext cx="8520600" cy="3990900"/>
          </a:xfrm>
          <a:prstGeom prst="rect">
            <a:avLst/>
          </a:prstGeom>
          <a:noFill/>
          <a:ln>
            <a:noFill/>
          </a:ln>
        </p:spPr>
        <p:txBody>
          <a:bodyPr anchorCtr="0" anchor="t" bIns="91425" lIns="91425" spcFirstLastPara="1" rIns="91425" wrap="square" tIns="91425">
            <a:normAutofit lnSpcReduction="10000"/>
          </a:bodyPr>
          <a:lstStyle/>
          <a:p>
            <a:pPr indent="0" lvl="0" marL="0" rtl="0" algn="l">
              <a:lnSpc>
                <a:spcPct val="115000"/>
              </a:lnSpc>
              <a:spcBef>
                <a:spcPts val="0"/>
              </a:spcBef>
              <a:spcAft>
                <a:spcPts val="0"/>
              </a:spcAft>
              <a:buSzPts val="1800"/>
              <a:buNone/>
            </a:pPr>
            <a:r>
              <a:rPr lang="en"/>
              <a:t>Light party games as bell ringer to connect with vulnerability, empathy, and agency</a:t>
            </a:r>
            <a:endParaRPr/>
          </a:p>
          <a:p>
            <a:pPr indent="0" lvl="0" marL="0" rtl="0" algn="l">
              <a:lnSpc>
                <a:spcPct val="115000"/>
              </a:lnSpc>
              <a:spcBef>
                <a:spcPts val="1200"/>
              </a:spcBef>
              <a:spcAft>
                <a:spcPts val="0"/>
              </a:spcAft>
              <a:buSzPts val="1800"/>
              <a:buNone/>
            </a:pPr>
            <a:r>
              <a:rPr lang="en"/>
              <a:t>Metacognitively discuss the affective element of information literacy: the discomfort of self-awareness, self-advocacy, and ways to self-regulate</a:t>
            </a:r>
            <a:endParaRPr/>
          </a:p>
          <a:p>
            <a:pPr indent="0" lvl="0" marL="0" rtl="0" algn="l">
              <a:lnSpc>
                <a:spcPct val="115000"/>
              </a:lnSpc>
              <a:spcBef>
                <a:spcPts val="1200"/>
              </a:spcBef>
              <a:spcAft>
                <a:spcPts val="0"/>
              </a:spcAft>
              <a:buSzPts val="1800"/>
              <a:buNone/>
            </a:pPr>
            <a:r>
              <a:rPr lang="en"/>
              <a:t>Lines and veils as invitation to push own’s comfort zone while also exploring one’s consent</a:t>
            </a:r>
            <a:endParaRPr/>
          </a:p>
          <a:p>
            <a:pPr indent="0" lvl="0" marL="0" rtl="0" algn="l">
              <a:lnSpc>
                <a:spcPct val="115000"/>
              </a:lnSpc>
              <a:spcBef>
                <a:spcPts val="1200"/>
              </a:spcBef>
              <a:spcAft>
                <a:spcPts val="0"/>
              </a:spcAft>
              <a:buSzPts val="1800"/>
              <a:buNone/>
            </a:pPr>
            <a:r>
              <a:rPr lang="en"/>
              <a:t>Self-awareness, agency, and consent build our windows of tolerance, which we can also close for stormy weather</a:t>
            </a:r>
            <a:endParaRPr/>
          </a:p>
          <a:p>
            <a:pPr indent="0" lvl="0" marL="0" rtl="0" algn="l">
              <a:lnSpc>
                <a:spcPct val="115000"/>
              </a:lnSpc>
              <a:spcBef>
                <a:spcPts val="1200"/>
              </a:spcBef>
              <a:spcAft>
                <a:spcPts val="1200"/>
              </a:spcAft>
              <a:buSzPts val="1800"/>
              <a:buNone/>
            </a:pPr>
            <a:r>
              <a:rPr lang="en"/>
              <a:t>I invite you to explore with another instructor how to play-test safety tools in a discussion or sharing a game to meet our students as adults.</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1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Questions?</a:t>
            </a:r>
            <a:endParaRPr/>
          </a:p>
        </p:txBody>
      </p:sp>
      <p:sp>
        <p:nvSpPr>
          <p:cNvPr id="180" name="Google Shape;180;p19"/>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lang="en"/>
              <a:t>Jennifer Stubbs</a:t>
            </a:r>
            <a:endParaRPr/>
          </a:p>
          <a:p>
            <a:pPr indent="0" lvl="0" marL="0" rtl="0" algn="l">
              <a:lnSpc>
                <a:spcPct val="115000"/>
              </a:lnSpc>
              <a:spcBef>
                <a:spcPts val="1200"/>
              </a:spcBef>
              <a:spcAft>
                <a:spcPts val="1200"/>
              </a:spcAft>
              <a:buSzPts val="1800"/>
              <a:buNone/>
            </a:pPr>
            <a:r>
              <a:rPr lang="en" u="sng">
                <a:solidFill>
                  <a:schemeClr val="hlink"/>
                </a:solidFill>
                <a:hlinkClick r:id="rId3"/>
              </a:rPr>
              <a:t>jastubbs@bradley.edu</a:t>
            </a:r>
            <a:r>
              <a:rPr lang="en"/>
              <a:t> </a:t>
            </a:r>
            <a:endParaRPr/>
          </a:p>
        </p:txBody>
      </p:sp>
      <p:pic>
        <p:nvPicPr>
          <p:cNvPr id="181" name="Google Shape;181;p19"/>
          <p:cNvPicPr preferRelativeResize="0"/>
          <p:nvPr/>
        </p:nvPicPr>
        <p:blipFill rotWithShape="1">
          <a:blip r:embed="rId4">
            <a:alphaModFix/>
          </a:blip>
          <a:srcRect b="0" l="0" r="0" t="0"/>
          <a:stretch/>
        </p:blipFill>
        <p:spPr>
          <a:xfrm>
            <a:off x="2785099" y="-70800"/>
            <a:ext cx="6423900" cy="44057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2"/>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62" name="Google Shape;62;p2"/>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pic>
        <p:nvPicPr>
          <p:cNvPr id="63" name="Google Shape;63;p2"/>
          <p:cNvPicPr preferRelativeResize="0"/>
          <p:nvPr/>
        </p:nvPicPr>
        <p:blipFill rotWithShape="1">
          <a:blip r:embed="rId3">
            <a:alphaModFix/>
          </a:blip>
          <a:srcRect b="0" l="0" r="0" t="46550"/>
          <a:stretch/>
        </p:blipFill>
        <p:spPr>
          <a:xfrm>
            <a:off x="199350" y="316675"/>
            <a:ext cx="8745299" cy="432145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Agenda</a:t>
            </a:r>
            <a:endParaRPr/>
          </a:p>
        </p:txBody>
      </p:sp>
      <p:sp>
        <p:nvSpPr>
          <p:cNvPr id="69" name="Google Shape;69;p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lnSpcReduction="10000"/>
          </a:bodyPr>
          <a:lstStyle/>
          <a:p>
            <a:pPr indent="-342900" lvl="0" marL="457200" rtl="0" algn="l">
              <a:lnSpc>
                <a:spcPct val="115000"/>
              </a:lnSpc>
              <a:spcBef>
                <a:spcPts val="0"/>
              </a:spcBef>
              <a:spcAft>
                <a:spcPts val="0"/>
              </a:spcAft>
              <a:buSzPts val="1800"/>
              <a:buChar char="●"/>
            </a:pPr>
            <a:r>
              <a:rPr lang="en"/>
              <a:t>Invitation, Consent, Lines and Veils: Safety tools</a:t>
            </a:r>
            <a:endParaRPr/>
          </a:p>
          <a:p>
            <a:pPr indent="-342900" lvl="0" marL="457200" rtl="0" algn="l">
              <a:lnSpc>
                <a:spcPct val="115000"/>
              </a:lnSpc>
              <a:spcBef>
                <a:spcPts val="0"/>
              </a:spcBef>
              <a:spcAft>
                <a:spcPts val="0"/>
              </a:spcAft>
              <a:buSzPts val="1800"/>
              <a:buChar char="●"/>
            </a:pPr>
            <a:r>
              <a:rPr lang="en"/>
              <a:t>Empathy, disagreement, &amp; affective response</a:t>
            </a:r>
            <a:endParaRPr/>
          </a:p>
          <a:p>
            <a:pPr indent="-342900" lvl="0" marL="457200" rtl="0" algn="l">
              <a:lnSpc>
                <a:spcPct val="115000"/>
              </a:lnSpc>
              <a:spcBef>
                <a:spcPts val="0"/>
              </a:spcBef>
              <a:spcAft>
                <a:spcPts val="0"/>
              </a:spcAft>
              <a:buSzPts val="1800"/>
              <a:buChar char="●"/>
            </a:pPr>
            <a:r>
              <a:rPr lang="en"/>
              <a:t>1st round of Charty Party and a debrief</a:t>
            </a:r>
            <a:endParaRPr/>
          </a:p>
          <a:p>
            <a:pPr indent="-342900" lvl="0" marL="457200" rtl="0" algn="l">
              <a:lnSpc>
                <a:spcPct val="115000"/>
              </a:lnSpc>
              <a:spcBef>
                <a:spcPts val="0"/>
              </a:spcBef>
              <a:spcAft>
                <a:spcPts val="0"/>
              </a:spcAft>
              <a:buSzPts val="1800"/>
              <a:buChar char="●"/>
            </a:pPr>
            <a:r>
              <a:rPr lang="en"/>
              <a:t>Metacognitive skills and techniques to expand windows of tolerance</a:t>
            </a:r>
            <a:endParaRPr/>
          </a:p>
          <a:p>
            <a:pPr indent="-342900" lvl="0" marL="457200" rtl="0" algn="l">
              <a:lnSpc>
                <a:spcPct val="115000"/>
              </a:lnSpc>
              <a:spcBef>
                <a:spcPts val="0"/>
              </a:spcBef>
              <a:spcAft>
                <a:spcPts val="0"/>
              </a:spcAft>
              <a:buSzPts val="1800"/>
              <a:buChar char="●"/>
            </a:pPr>
            <a:r>
              <a:rPr lang="en"/>
              <a:t>Trust, authority, &amp; empowerment</a:t>
            </a:r>
            <a:endParaRPr/>
          </a:p>
          <a:p>
            <a:pPr indent="-342900" lvl="0" marL="457200" rtl="0" algn="l">
              <a:lnSpc>
                <a:spcPct val="115000"/>
              </a:lnSpc>
              <a:spcBef>
                <a:spcPts val="0"/>
              </a:spcBef>
              <a:spcAft>
                <a:spcPts val="0"/>
              </a:spcAft>
              <a:buSzPts val="1800"/>
              <a:buChar char="●"/>
            </a:pPr>
            <a:r>
              <a:rPr lang="en"/>
              <a:t>2nd round of Charty Party and debrief</a:t>
            </a:r>
            <a:endParaRPr/>
          </a:p>
          <a:p>
            <a:pPr indent="-342900" lvl="0" marL="457200" rtl="0" algn="l">
              <a:lnSpc>
                <a:spcPct val="115000"/>
              </a:lnSpc>
              <a:spcBef>
                <a:spcPts val="0"/>
              </a:spcBef>
              <a:spcAft>
                <a:spcPts val="0"/>
              </a:spcAft>
              <a:buSzPts val="1800"/>
              <a:buChar char="●"/>
            </a:pPr>
            <a:r>
              <a:rPr lang="en"/>
              <a:t>Civic discourse, polarization, &amp; agency</a:t>
            </a:r>
            <a:endParaRPr/>
          </a:p>
          <a:p>
            <a:pPr indent="-342900" lvl="0" marL="457200" rtl="0" algn="l">
              <a:lnSpc>
                <a:spcPct val="115000"/>
              </a:lnSpc>
              <a:spcBef>
                <a:spcPts val="0"/>
              </a:spcBef>
              <a:spcAft>
                <a:spcPts val="0"/>
              </a:spcAft>
              <a:buSzPts val="1800"/>
              <a:buChar char="●"/>
            </a:pPr>
            <a:r>
              <a:rPr lang="en"/>
              <a:t>3rd round and debrief</a:t>
            </a:r>
            <a:endParaRPr/>
          </a:p>
          <a:p>
            <a:pPr indent="-342900" lvl="0" marL="457200" rtl="0" algn="l">
              <a:lnSpc>
                <a:spcPct val="115000"/>
              </a:lnSpc>
              <a:spcBef>
                <a:spcPts val="0"/>
              </a:spcBef>
              <a:spcAft>
                <a:spcPts val="0"/>
              </a:spcAft>
              <a:buSzPts val="1800"/>
              <a:buChar char="●"/>
            </a:pPr>
            <a:r>
              <a:rPr lang="en"/>
              <a:t>Games today: collaborative, critical thinking, experiential learning, iteration</a:t>
            </a:r>
            <a:endParaRPr/>
          </a:p>
          <a:p>
            <a:pPr indent="-342900" lvl="0" marL="457200" rtl="0" algn="l">
              <a:lnSpc>
                <a:spcPct val="115000"/>
              </a:lnSpc>
              <a:spcBef>
                <a:spcPts val="0"/>
              </a:spcBef>
              <a:spcAft>
                <a:spcPts val="0"/>
              </a:spcAft>
              <a:buSzPts val="1800"/>
              <a:buChar char="●"/>
            </a:pPr>
            <a:r>
              <a:rPr lang="en"/>
              <a:t>4th round and debrief</a:t>
            </a:r>
            <a:endParaRPr/>
          </a:p>
          <a:p>
            <a:pPr indent="-342900" lvl="0" marL="457200" rtl="0" algn="l">
              <a:lnSpc>
                <a:spcPct val="115000"/>
              </a:lnSpc>
              <a:spcBef>
                <a:spcPts val="0"/>
              </a:spcBef>
              <a:spcAft>
                <a:spcPts val="0"/>
              </a:spcAft>
              <a:buSzPts val="1800"/>
              <a:buChar char="●"/>
            </a:pPr>
            <a:r>
              <a:rPr lang="en"/>
              <a:t>Questions from the audience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4"/>
          <p:cNvSpPr txBox="1"/>
          <p:nvPr>
            <p:ph type="title"/>
          </p:nvPr>
        </p:nvSpPr>
        <p:spPr>
          <a:xfrm>
            <a:off x="266775" y="16427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An Invitation to Play</a:t>
            </a:r>
            <a:endParaRPr/>
          </a:p>
        </p:txBody>
      </p:sp>
      <p:sp>
        <p:nvSpPr>
          <p:cNvPr id="75" name="Google Shape;75;p4"/>
          <p:cNvSpPr txBox="1"/>
          <p:nvPr>
            <p:ph idx="1" type="body"/>
          </p:nvPr>
        </p:nvSpPr>
        <p:spPr>
          <a:xfrm>
            <a:off x="266775" y="7369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800"/>
              <a:buNone/>
            </a:pPr>
            <a:r>
              <a:rPr lang="en" sz="2500"/>
              <a:t>Games are voluntary.</a:t>
            </a:r>
            <a:endParaRPr sz="2500"/>
          </a:p>
          <a:p>
            <a:pPr indent="0" lvl="0" marL="0" rtl="0" algn="l">
              <a:lnSpc>
                <a:spcPct val="115000"/>
              </a:lnSpc>
              <a:spcBef>
                <a:spcPts val="1200"/>
              </a:spcBef>
              <a:spcAft>
                <a:spcPts val="0"/>
              </a:spcAft>
              <a:buSzPts val="1800"/>
              <a:buNone/>
            </a:pPr>
            <a:r>
              <a:rPr lang="en" sz="2500"/>
              <a:t>Coercion is not play. [This makes educational games murky.]</a:t>
            </a:r>
            <a:endParaRPr sz="2500"/>
          </a:p>
          <a:p>
            <a:pPr indent="0" lvl="0" marL="0" rtl="0" algn="l">
              <a:lnSpc>
                <a:spcPct val="115000"/>
              </a:lnSpc>
              <a:spcBef>
                <a:spcPts val="1200"/>
              </a:spcBef>
              <a:spcAft>
                <a:spcPts val="0"/>
              </a:spcAft>
              <a:buSzPts val="1800"/>
              <a:buNone/>
            </a:pPr>
            <a:r>
              <a:rPr lang="en" sz="2500"/>
              <a:t>Consent is enthusiastic, vocal, ongoing, and freely given.</a:t>
            </a:r>
            <a:endParaRPr sz="2500"/>
          </a:p>
          <a:p>
            <a:pPr indent="0" lvl="0" marL="0" rtl="0" algn="l">
              <a:lnSpc>
                <a:spcPct val="115000"/>
              </a:lnSpc>
              <a:spcBef>
                <a:spcPts val="1200"/>
              </a:spcBef>
              <a:spcAft>
                <a:spcPts val="1200"/>
              </a:spcAft>
              <a:buSzPts val="1800"/>
              <a:buNone/>
            </a:pPr>
            <a:r>
              <a:rPr lang="en" sz="2500"/>
              <a:t>How would libraries change if we seek consent, and attend to our visitors’ agency in the information seeking process?</a:t>
            </a:r>
            <a:endParaRPr sz="25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Round 1: Pages Deep in a Google Search</a:t>
            </a:r>
            <a:endParaRPr/>
          </a:p>
        </p:txBody>
      </p:sp>
      <p:cxnSp>
        <p:nvCxnSpPr>
          <p:cNvPr id="81" name="Google Shape;81;p6"/>
          <p:cNvCxnSpPr/>
          <p:nvPr/>
        </p:nvCxnSpPr>
        <p:spPr>
          <a:xfrm>
            <a:off x="314450" y="1181425"/>
            <a:ext cx="11100" cy="2740200"/>
          </a:xfrm>
          <a:prstGeom prst="straightConnector1">
            <a:avLst/>
          </a:prstGeom>
          <a:noFill/>
          <a:ln cap="flat" cmpd="sng" w="9525">
            <a:solidFill>
              <a:schemeClr val="dk2"/>
            </a:solidFill>
            <a:prstDash val="solid"/>
            <a:round/>
            <a:headEnd len="sm" w="sm" type="none"/>
            <a:tailEnd len="sm" w="sm" type="none"/>
          </a:ln>
        </p:spPr>
      </p:cxnSp>
      <p:cxnSp>
        <p:nvCxnSpPr>
          <p:cNvPr id="82" name="Google Shape;82;p6"/>
          <p:cNvCxnSpPr/>
          <p:nvPr/>
        </p:nvCxnSpPr>
        <p:spPr>
          <a:xfrm flipH="1">
            <a:off x="325725" y="3854250"/>
            <a:ext cx="7861200" cy="11100"/>
          </a:xfrm>
          <a:prstGeom prst="straightConnector1">
            <a:avLst/>
          </a:prstGeom>
          <a:noFill/>
          <a:ln cap="flat" cmpd="sng" w="9525">
            <a:solidFill>
              <a:schemeClr val="dk2"/>
            </a:solidFill>
            <a:prstDash val="solid"/>
            <a:round/>
            <a:headEnd len="sm" w="sm" type="none"/>
            <a:tailEnd len="sm" w="sm" type="none"/>
          </a:ln>
        </p:spPr>
      </p:cxnSp>
      <p:cxnSp>
        <p:nvCxnSpPr>
          <p:cNvPr id="83" name="Google Shape;83;p6"/>
          <p:cNvCxnSpPr/>
          <p:nvPr/>
        </p:nvCxnSpPr>
        <p:spPr>
          <a:xfrm>
            <a:off x="415525" y="1452238"/>
            <a:ext cx="7522800" cy="2345700"/>
          </a:xfrm>
          <a:prstGeom prst="straightConnector1">
            <a:avLst/>
          </a:prstGeom>
          <a:noFill/>
          <a:ln cap="flat" cmpd="sng" w="152400">
            <a:solidFill>
              <a:schemeClr val="accent1"/>
            </a:solidFill>
            <a:prstDash val="solid"/>
            <a:round/>
            <a:headEnd len="sm" w="sm" type="none"/>
            <a:tailEnd len="sm" w="sm" type="none"/>
          </a:ln>
        </p:spPr>
      </p:cxnSp>
      <p:sp>
        <p:nvSpPr>
          <p:cNvPr id="84" name="Google Shape;84;p6"/>
          <p:cNvSpPr txBox="1"/>
          <p:nvPr/>
        </p:nvSpPr>
        <p:spPr>
          <a:xfrm>
            <a:off x="297962" y="4000499"/>
            <a:ext cx="8091852"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800" u="none" cap="none" strike="noStrike">
                <a:solidFill>
                  <a:srgbClr val="000000"/>
                </a:solidFill>
                <a:latin typeface="Arial"/>
                <a:ea typeface="Arial"/>
                <a:cs typeface="Arial"/>
                <a:sym typeface="Arial"/>
              </a:rPr>
              <a:t>0             5             10              15                20</a:t>
            </a:r>
            <a:endParaRPr b="0" i="0" sz="28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An Introduction to Lines and Veils</a:t>
            </a:r>
            <a:endParaRPr/>
          </a:p>
        </p:txBody>
      </p:sp>
      <p:sp>
        <p:nvSpPr>
          <p:cNvPr id="90" name="Google Shape;90;p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lang="en"/>
              <a:t>Lines and Veils are a safety tool in role playing games (Edwards, 2004).  </a:t>
            </a:r>
            <a:endParaRPr/>
          </a:p>
          <a:p>
            <a:pPr indent="0" lvl="0" marL="0" rtl="0" algn="l">
              <a:lnSpc>
                <a:spcPct val="115000"/>
              </a:lnSpc>
              <a:spcBef>
                <a:spcPts val="1200"/>
              </a:spcBef>
              <a:spcAft>
                <a:spcPts val="0"/>
              </a:spcAft>
              <a:buSzPts val="1800"/>
              <a:buNone/>
            </a:pPr>
            <a:r>
              <a:rPr lang="en"/>
              <a:t>Each player may disclose topics, events, objects that are a hard line “no.” They are asking the game manager to avoid using them in game scenarios.</a:t>
            </a:r>
            <a:endParaRPr/>
          </a:p>
          <a:p>
            <a:pPr indent="0" lvl="0" marL="0" rtl="0" algn="l">
              <a:lnSpc>
                <a:spcPct val="115000"/>
              </a:lnSpc>
              <a:spcBef>
                <a:spcPts val="1200"/>
              </a:spcBef>
              <a:spcAft>
                <a:spcPts val="0"/>
              </a:spcAft>
              <a:buSzPts val="1800"/>
              <a:buNone/>
            </a:pPr>
            <a:r>
              <a:rPr lang="en"/>
              <a:t>A veil is a soft “no” of a situation, historical reference, or other noun which may be mentioned “off-screen” or in passing, but hopefully is not the center of a long, drawn-out scene.</a:t>
            </a:r>
            <a:endParaRPr/>
          </a:p>
          <a:p>
            <a:pPr indent="0" lvl="0" marL="0" rtl="0" algn="l">
              <a:lnSpc>
                <a:spcPct val="115000"/>
              </a:lnSpc>
              <a:spcBef>
                <a:spcPts val="1200"/>
              </a:spcBef>
              <a:spcAft>
                <a:spcPts val="1200"/>
              </a:spcAft>
              <a:buSzPts val="1800"/>
              <a:buNone/>
            </a:pPr>
            <a:r>
              <a:rPr lang="en"/>
              <a:t>You may type line or veil in chat or use the reactions ⛔ 🟡to alert me and the moderators if any slides, images, text, or voice catches you off guard.</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Round 1: Your choice to label the Y (vertical) axis</a:t>
            </a:r>
            <a:endParaRPr/>
          </a:p>
        </p:txBody>
      </p:sp>
      <p:sp>
        <p:nvSpPr>
          <p:cNvPr id="96" name="Google Shape;96;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fontScale="62500"/>
          </a:bodyPr>
          <a:lstStyle/>
          <a:p>
            <a:pPr indent="-389165" lvl="0" marL="457200" rtl="0" algn="l">
              <a:lnSpc>
                <a:spcPct val="115000"/>
              </a:lnSpc>
              <a:spcBef>
                <a:spcPts val="0"/>
              </a:spcBef>
              <a:spcAft>
                <a:spcPts val="0"/>
              </a:spcAft>
              <a:buSzPct val="99975"/>
              <a:buAutoNum type="arabicPeriod"/>
            </a:pPr>
            <a:r>
              <a:rPr lang="en" sz="4044"/>
              <a:t>Self-doubt</a:t>
            </a:r>
            <a:endParaRPr sz="4044"/>
          </a:p>
          <a:p>
            <a:pPr indent="-389165" lvl="0" marL="457200" rtl="0" algn="l">
              <a:lnSpc>
                <a:spcPct val="115000"/>
              </a:lnSpc>
              <a:spcBef>
                <a:spcPts val="0"/>
              </a:spcBef>
              <a:spcAft>
                <a:spcPts val="0"/>
              </a:spcAft>
              <a:buSzPct val="99975"/>
              <a:buAutoNum type="arabicPeriod"/>
            </a:pPr>
            <a:r>
              <a:rPr lang="en" sz="4044"/>
              <a:t>Appeal of a boring yet surprisingly lucrative factory job</a:t>
            </a:r>
            <a:endParaRPr sz="4044"/>
          </a:p>
          <a:p>
            <a:pPr indent="-389165" lvl="0" marL="457200" rtl="0" algn="l">
              <a:lnSpc>
                <a:spcPct val="115000"/>
              </a:lnSpc>
              <a:spcBef>
                <a:spcPts val="0"/>
              </a:spcBef>
              <a:spcAft>
                <a:spcPts val="0"/>
              </a:spcAft>
              <a:buSzPct val="99975"/>
              <a:buAutoNum type="arabicPeriod"/>
            </a:pPr>
            <a:r>
              <a:rPr lang="en" sz="4044"/>
              <a:t>Likelihood of participating in a pyramid scheme</a:t>
            </a:r>
            <a:endParaRPr sz="4044"/>
          </a:p>
          <a:p>
            <a:pPr indent="-389165" lvl="0" marL="457200" rtl="0" algn="l">
              <a:lnSpc>
                <a:spcPct val="115000"/>
              </a:lnSpc>
              <a:spcBef>
                <a:spcPts val="0"/>
              </a:spcBef>
              <a:spcAft>
                <a:spcPts val="0"/>
              </a:spcAft>
              <a:buSzPct val="99975"/>
              <a:buAutoNum type="arabicPeriod"/>
            </a:pPr>
            <a:r>
              <a:rPr lang="en" sz="4044"/>
              <a:t>How close you are to realising your complicated murder fantasies</a:t>
            </a:r>
            <a:endParaRPr sz="4044"/>
          </a:p>
          <a:p>
            <a:pPr indent="-389165" lvl="0" marL="457200" rtl="0" algn="l">
              <a:lnSpc>
                <a:spcPct val="115000"/>
              </a:lnSpc>
              <a:spcBef>
                <a:spcPts val="0"/>
              </a:spcBef>
              <a:spcAft>
                <a:spcPts val="0"/>
              </a:spcAft>
              <a:buSzPct val="99975"/>
              <a:buAutoNum type="arabicPeriod"/>
            </a:pPr>
            <a:r>
              <a:rPr lang="en" sz="4044"/>
              <a:t>Chance of actually getting something productive done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Debrief 1</a:t>
            </a:r>
            <a:endParaRPr/>
          </a:p>
        </p:txBody>
      </p:sp>
      <p:sp>
        <p:nvSpPr>
          <p:cNvPr id="102" name="Google Shape;102;p8"/>
          <p:cNvSpPr txBox="1"/>
          <p:nvPr>
            <p:ph idx="1" type="body"/>
          </p:nvPr>
        </p:nvSpPr>
        <p:spPr>
          <a:xfrm>
            <a:off x="311700" y="1152475"/>
            <a:ext cx="8520600" cy="39909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lang="en"/>
              <a:t>Oof. Was anyone expecting applied statistics?</a:t>
            </a:r>
            <a:endParaRPr/>
          </a:p>
          <a:p>
            <a:pPr indent="0" lvl="0" marL="0" rtl="0" algn="l">
              <a:lnSpc>
                <a:spcPct val="115000"/>
              </a:lnSpc>
              <a:spcBef>
                <a:spcPts val="1200"/>
              </a:spcBef>
              <a:spcAft>
                <a:spcPts val="0"/>
              </a:spcAft>
              <a:buSzPts val="1800"/>
              <a:buNone/>
            </a:pPr>
            <a:r>
              <a:rPr lang="en"/>
              <a:t>Called up any negative memories?</a:t>
            </a:r>
            <a:endParaRPr/>
          </a:p>
          <a:p>
            <a:pPr indent="0" lvl="0" marL="0" rtl="0" algn="l">
              <a:lnSpc>
                <a:spcPct val="115000"/>
              </a:lnSpc>
              <a:spcBef>
                <a:spcPts val="1200"/>
              </a:spcBef>
              <a:spcAft>
                <a:spcPts val="0"/>
              </a:spcAft>
              <a:buSzPts val="1800"/>
              <a:buNone/>
            </a:pPr>
            <a:r>
              <a:rPr lang="en"/>
              <a:t>These affective responses open doors of connection for us with students. </a:t>
            </a:r>
            <a:endParaRPr/>
          </a:p>
          <a:p>
            <a:pPr indent="0" lvl="0" marL="0" rtl="0" algn="l">
              <a:lnSpc>
                <a:spcPct val="115000"/>
              </a:lnSpc>
              <a:spcBef>
                <a:spcPts val="1200"/>
              </a:spcBef>
              <a:spcAft>
                <a:spcPts val="0"/>
              </a:spcAft>
              <a:buSzPts val="1800"/>
              <a:buNone/>
            </a:pPr>
            <a:r>
              <a:rPr lang="en"/>
              <a:t>Do we disagree about the answers?</a:t>
            </a:r>
            <a:endParaRPr/>
          </a:p>
          <a:p>
            <a:pPr indent="0" lvl="0" marL="0" rtl="0" algn="l">
              <a:lnSpc>
                <a:spcPct val="115000"/>
              </a:lnSpc>
              <a:spcBef>
                <a:spcPts val="1200"/>
              </a:spcBef>
              <a:spcAft>
                <a:spcPts val="0"/>
              </a:spcAft>
              <a:buSzPts val="1800"/>
              <a:buNone/>
            </a:pPr>
            <a:r>
              <a:rPr lang="en"/>
              <a:t>Can we locate evidence to support our nomination?</a:t>
            </a:r>
            <a:endParaRPr/>
          </a:p>
          <a:p>
            <a:pPr indent="0" lvl="0" marL="0" rtl="0" algn="l">
              <a:lnSpc>
                <a:spcPct val="115000"/>
              </a:lnSpc>
              <a:spcBef>
                <a:spcPts val="1200"/>
              </a:spcBef>
              <a:spcAft>
                <a:spcPts val="0"/>
              </a:spcAft>
              <a:buSzPts val="1800"/>
              <a:buNone/>
            </a:pPr>
            <a:r>
              <a:rPr lang="en"/>
              <a:t>What kind of evidence would matter?  Which wouldn’t?</a:t>
            </a:r>
            <a:endParaRPr/>
          </a:p>
          <a:p>
            <a:pPr indent="0" lvl="0" marL="0" rtl="0" algn="l">
              <a:lnSpc>
                <a:spcPct val="115000"/>
              </a:lnSpc>
              <a:spcBef>
                <a:spcPts val="1200"/>
              </a:spcBef>
              <a:spcAft>
                <a:spcPts val="1200"/>
              </a:spcAft>
              <a:buSzPts val="1800"/>
              <a:buNone/>
            </a:pPr>
            <a:r>
              <a:rPr lang="en"/>
              <a:t>If you were derailed: how to authentically share that discomfort or vulnerability to initiate empathy?</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Round 2: Pages Deep in a Google Search</a:t>
            </a:r>
            <a:endParaRPr/>
          </a:p>
        </p:txBody>
      </p:sp>
      <p:cxnSp>
        <p:nvCxnSpPr>
          <p:cNvPr id="108" name="Google Shape;108;p9"/>
          <p:cNvCxnSpPr/>
          <p:nvPr/>
        </p:nvCxnSpPr>
        <p:spPr>
          <a:xfrm>
            <a:off x="314450" y="1181425"/>
            <a:ext cx="11100" cy="2740200"/>
          </a:xfrm>
          <a:prstGeom prst="straightConnector1">
            <a:avLst/>
          </a:prstGeom>
          <a:noFill/>
          <a:ln cap="flat" cmpd="sng" w="9525">
            <a:solidFill>
              <a:schemeClr val="dk2"/>
            </a:solidFill>
            <a:prstDash val="solid"/>
            <a:round/>
            <a:headEnd len="sm" w="sm" type="none"/>
            <a:tailEnd len="sm" w="sm" type="none"/>
          </a:ln>
        </p:spPr>
      </p:cxnSp>
      <p:cxnSp>
        <p:nvCxnSpPr>
          <p:cNvPr id="109" name="Google Shape;109;p9"/>
          <p:cNvCxnSpPr/>
          <p:nvPr/>
        </p:nvCxnSpPr>
        <p:spPr>
          <a:xfrm flipH="1">
            <a:off x="325725" y="3854250"/>
            <a:ext cx="7861200" cy="11100"/>
          </a:xfrm>
          <a:prstGeom prst="straightConnector1">
            <a:avLst/>
          </a:prstGeom>
          <a:noFill/>
          <a:ln cap="flat" cmpd="sng" w="9525">
            <a:solidFill>
              <a:schemeClr val="dk2"/>
            </a:solidFill>
            <a:prstDash val="solid"/>
            <a:round/>
            <a:headEnd len="sm" w="sm" type="none"/>
            <a:tailEnd len="sm" w="sm" type="none"/>
          </a:ln>
        </p:spPr>
      </p:cxnSp>
      <p:cxnSp>
        <p:nvCxnSpPr>
          <p:cNvPr id="110" name="Google Shape;110;p9"/>
          <p:cNvCxnSpPr/>
          <p:nvPr/>
        </p:nvCxnSpPr>
        <p:spPr>
          <a:xfrm flipH="1" rot="10800000">
            <a:off x="325675" y="1181375"/>
            <a:ext cx="7647900" cy="2684100"/>
          </a:xfrm>
          <a:prstGeom prst="straightConnector1">
            <a:avLst/>
          </a:prstGeom>
          <a:noFill/>
          <a:ln cap="flat" cmpd="sng" w="152400">
            <a:solidFill>
              <a:schemeClr val="accent1"/>
            </a:solidFill>
            <a:prstDash val="solid"/>
            <a:round/>
            <a:headEnd len="sm" w="sm" type="none"/>
            <a:tailEnd len="sm" w="sm" type="none"/>
          </a:ln>
        </p:spPr>
      </p:cxnSp>
      <p:sp>
        <p:nvSpPr>
          <p:cNvPr id="111" name="Google Shape;111;p9"/>
          <p:cNvSpPr txBox="1"/>
          <p:nvPr/>
        </p:nvSpPr>
        <p:spPr>
          <a:xfrm>
            <a:off x="297962" y="4000499"/>
            <a:ext cx="8091852"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800" u="none" cap="none" strike="noStrike">
                <a:solidFill>
                  <a:srgbClr val="000000"/>
                </a:solidFill>
                <a:latin typeface="Arial"/>
                <a:ea typeface="Arial"/>
                <a:cs typeface="Arial"/>
                <a:sym typeface="Arial"/>
              </a:rPr>
              <a:t>0             5             10              15                20</a:t>
            </a:r>
            <a:endParaRPr b="0" i="0" sz="28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