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4" autoAdjust="0"/>
    <p:restoredTop sz="78685" autoAdjust="0"/>
  </p:normalViewPr>
  <p:slideViewPr>
    <p:cSldViewPr snapToGrid="0">
      <p:cViewPr varScale="1">
        <p:scale>
          <a:sx n="61" d="100"/>
          <a:sy n="61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witzner, Ted" userId="5a7e4d77-0646-4288-9b3a-6d00e909e8af" providerId="ADAL" clId="{05003EB0-1D70-49D7-AC04-9328D13E64DA}"/>
    <pc:docChg chg="modSld">
      <pc:chgData name="Schwitzner, Ted" userId="5a7e4d77-0646-4288-9b3a-6d00e909e8af" providerId="ADAL" clId="{05003EB0-1D70-49D7-AC04-9328D13E64DA}" dt="2026-03-03T17:17:15.913" v="74" actId="20577"/>
      <pc:docMkLst>
        <pc:docMk/>
      </pc:docMkLst>
      <pc:sldChg chg="modSp mod">
        <pc:chgData name="Schwitzner, Ted" userId="5a7e4d77-0646-4288-9b3a-6d00e909e8af" providerId="ADAL" clId="{05003EB0-1D70-49D7-AC04-9328D13E64DA}" dt="2026-03-03T17:17:15.913" v="74" actId="20577"/>
        <pc:sldMkLst>
          <pc:docMk/>
          <pc:sldMk cId="1057683486" sldId="260"/>
        </pc:sldMkLst>
        <pc:spChg chg="mod">
          <ac:chgData name="Schwitzner, Ted" userId="5a7e4d77-0646-4288-9b3a-6d00e909e8af" providerId="ADAL" clId="{05003EB0-1D70-49D7-AC04-9328D13E64DA}" dt="2026-03-03T17:17:15.913" v="74" actId="20577"/>
          <ac:spMkLst>
            <pc:docMk/>
            <pc:sldMk cId="1057683486" sldId="260"/>
            <ac:spMk id="3" creationId="{7B030E74-767C-428C-77C5-97987AE353C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F82DA-246B-4809-AB9A-E1FFBCEC2F4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F527E-632B-4B88-88BF-BF1034D0E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8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&lt;https://knowledge.exlibrisgroup.com/Primo/Product_Documentation/020Primo_VE/Primo_VE_(English)/120Other_Configurations/Configuring_the_DEI_Exclude_List_for_Primo_VE&gt;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F527E-632B-4B88-88BF-BF1034D0E6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7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CA2CB-738C-34DB-FE11-A32FC9E9F4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63C5A-ABDA-334A-E453-9B0C21A24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9CE07-41DC-FEAC-FC22-639C0A277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68527-BFFB-26DE-FA30-430285F61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3B79E-2E43-28BB-48C3-24A3D7F5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0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55F63-0977-3EEC-31B2-3240F67FA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6D6CC-DB5E-C270-ABE4-40BCACC13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03E1E-9421-65FF-834D-7B25FF0C9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8F49C-F4C0-00C8-9912-3234E35D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4E4DA-2D96-0544-E36A-FC964064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698624-7050-922F-1FAD-EC2EC2C038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E1327-5990-D21B-3CE5-5FCEB29FF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ED2EE-E16C-BABD-2F10-9BD3D3AF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30300-685C-FD72-C1B9-6724C64D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3AD8D-31B8-B409-5448-7A858E1D8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1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ACFF-6E7C-99F8-6CF1-8D9A24770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CE969-B196-2B4B-24B0-9B1E79C65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01016-3DBA-8BAB-0365-8627F8B54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06917-D0A3-71C7-EA33-99640FDFC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2118B-C3EE-F7EF-C877-003D5F1E5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1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92EFF-D254-E2CE-AE55-53CAF020F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509CF-E243-31E4-8041-141E09E51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0FF6D-F5DA-51BD-F615-69FE2EEDA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3EE00-140D-2AD6-EC56-801BC9E44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852D1-017D-95D3-CB4E-05A2E14A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2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5BA45-B982-5435-0069-5004517D4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B8148-D1CB-0812-9226-EDC2DCDE67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A917D1-554D-1CFF-F614-F08B3BB84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D2E30-5CFD-03D4-3774-7B77D1136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AA12DA-1BCC-2D87-5228-AD5CE746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B19E8-F6AC-2BC3-DB29-26D6DCAAD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0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B684-1C2D-838F-824D-DA3B0D01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ABB08-0074-E934-366D-5FC3DA48F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389D0-1542-0B42-2C58-5C6AD63FC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9B09D7-FB16-C055-A444-52B16C368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385201-7308-69BA-8977-351B784458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432540-A6CE-6BAB-63CB-84E347206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2F8F8E-E39E-B65A-634D-278C33A92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EB8439-86FF-DACE-A7F3-6AE06E4C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66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19CE9-84EA-F009-CECD-AC9404EA4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46D3CD-ADEB-0118-4153-E25BA00F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2A02F-7C00-3765-5F91-B008A6D32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EF073-CD05-5085-A789-1709D6FA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6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7FCDA6-765F-A65E-174D-2E2945DF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63EA0-C343-DCEB-AB50-32163F881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5D93A7-FD04-D184-72A5-4D2824489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08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40DA-E641-701C-68A0-143467D2E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5DB02-EF1F-AF93-F991-D7D37EAE7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5D5653-EEAC-4D62-EE76-BA6B372D2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D60E1-0634-6FBF-6246-9342B363E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52398-C7E6-D6E3-7399-D892FA89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209A4-41FA-F86A-D377-E272299E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5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B52A1-2281-BC8D-F7B4-8650DE8C1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B0B9A-B2C3-FDCE-5498-DED335FE5C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5AFDC-B5F1-A17F-EB0C-D37EBF8B7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1566ED-DEA3-013F-A108-00436407C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3DCCB-1352-6389-C917-FABC5C0E0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23835-0760-9E92-8AF7-A366B4AF2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9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0B62C-7227-88A5-58B1-59C6EC67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48F82-1235-5D06-5C1F-9D3946155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128E4-76E0-2AC0-6248-8DBC8F887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B2FEBD-F70E-4105-BEDF-B2A023B94C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26AFC-4AB5-06D7-A3D0-12314AC19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77EF6-E572-7D93-0DE9-97D32D749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5D844-6A48-49A0-9367-9BF83C9E7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6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nowledge.exlibrisgroup.com/Primo/Product_Documentation/020Primo_VE/Primo_VE_(English)/120Other_Configurations/Configuring_the_DEI_Exclude_List_for_Primo_V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583EA-409C-EEC7-1D8A-D0D7E8BEBE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DEI Options for Alma &amp; Primo 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6D8BEA-ABB0-5355-AF39-7FB45D470F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19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98AA5-2F87-28CF-DC56-047A5E37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116CD-44A6-FEE1-B2F5-584E36AEE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Stephanie</a:t>
            </a:r>
          </a:p>
          <a:p>
            <a:r>
              <a:rPr lang="en-US" dirty="0"/>
              <a:t>Ted</a:t>
            </a:r>
          </a:p>
        </p:txBody>
      </p:sp>
    </p:spTree>
    <p:extLst>
      <p:ext uri="{BB962C8B-B14F-4D97-AF65-F5344CB8AC3E}">
        <p14:creationId xmlns:p14="http://schemas.microsoft.com/office/powerpoint/2010/main" val="334850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1532-E8E9-CCF4-A2EF-0F3F95427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Replacing Problematic Headings in Primo 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90228-C0C2-DAD4-448E-53FB68122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DEI – List of terms to exclude from Heading</a:t>
            </a:r>
          </a:p>
          <a:p>
            <a:pPr lvl="1"/>
            <a:r>
              <a:rPr lang="en-US" dirty="0"/>
              <a:t>Specify a term or phrase and an action to take on that term.</a:t>
            </a:r>
          </a:p>
          <a:p>
            <a:pPr lvl="1"/>
            <a:r>
              <a:rPr lang="en-US" dirty="0"/>
              <a:t>Modifies the display of the heading in Primo VE.</a:t>
            </a:r>
          </a:p>
          <a:p>
            <a:pPr lvl="1"/>
            <a:r>
              <a:rPr lang="en-US" dirty="0"/>
              <a:t>Leaves the bibliographic record unchanged.</a:t>
            </a:r>
          </a:p>
          <a:p>
            <a:pPr lvl="1"/>
            <a:r>
              <a:rPr lang="en-US" dirty="0"/>
              <a:t>Allows different libraries to apply different solutions to offensive terms.</a:t>
            </a:r>
          </a:p>
          <a:p>
            <a:pPr lvl="1"/>
            <a:r>
              <a:rPr lang="en-US" dirty="0"/>
              <a:t>Applies to bib records from IZ, NZ, and CZ.</a:t>
            </a:r>
          </a:p>
          <a:p>
            <a:pPr lvl="1"/>
            <a:r>
              <a:rPr lang="en-US" dirty="0"/>
              <a:t>Applies to article data from CDI.</a:t>
            </a:r>
          </a:p>
        </p:txBody>
      </p:sp>
    </p:spTree>
    <p:extLst>
      <p:ext uri="{BB962C8B-B14F-4D97-AF65-F5344CB8AC3E}">
        <p14:creationId xmlns:p14="http://schemas.microsoft.com/office/powerpoint/2010/main" val="1395973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8CADE-56F1-8E04-1D68-470E79D9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8857F-3854-2CF3-3DF0-B566F7124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Discovery</a:t>
            </a:r>
            <a:r>
              <a:rPr lang="en-US" dirty="0"/>
              <a:t> settings in Alma Configuration</a:t>
            </a:r>
          </a:p>
          <a:p>
            <a:r>
              <a:rPr lang="en-US" dirty="0"/>
              <a:t>Discovery &gt; Other &gt; DEI – List of terms to exclude from Heading</a:t>
            </a:r>
          </a:p>
        </p:txBody>
      </p:sp>
    </p:spTree>
    <p:extLst>
      <p:ext uri="{BB962C8B-B14F-4D97-AF65-F5344CB8AC3E}">
        <p14:creationId xmlns:p14="http://schemas.microsoft.com/office/powerpoint/2010/main" val="260012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B02CF-28CB-B5D2-1044-885473F2F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 a term and a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30E74-767C-428C-77C5-97987AE3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Terms should match text found in any type of subject field (6XX).</a:t>
            </a:r>
          </a:p>
          <a:p>
            <a:pPr lvl="1"/>
            <a:r>
              <a:rPr lang="en-US" dirty="0"/>
              <a:t>Terms are not case-sensitive, no automatic wild cards.</a:t>
            </a:r>
          </a:p>
          <a:p>
            <a:pPr lvl="1"/>
            <a:r>
              <a:rPr lang="en-US" dirty="0"/>
              <a:t>Terms must match word order in headings.</a:t>
            </a:r>
          </a:p>
          <a:p>
            <a:r>
              <a:rPr lang="en-US" dirty="0"/>
              <a:t>Scope to match exact term or term as part of phrase.</a:t>
            </a:r>
          </a:p>
          <a:p>
            <a:pPr lvl="1"/>
            <a:r>
              <a:rPr lang="en-US" dirty="0"/>
              <a:t>Exact: Action is taken when term matches a full heading.</a:t>
            </a:r>
          </a:p>
          <a:p>
            <a:pPr lvl="2"/>
            <a:r>
              <a:rPr lang="en-US" dirty="0"/>
              <a:t>Tip: Copy term exactly from Primo VE display </a:t>
            </a:r>
            <a:r>
              <a:rPr lang="en-US"/>
              <a:t>or Analytics report.</a:t>
            </a:r>
            <a:endParaRPr lang="en-US" dirty="0"/>
          </a:p>
          <a:p>
            <a:pPr lvl="1"/>
            <a:r>
              <a:rPr lang="en-US" dirty="0"/>
              <a:t>Part of Phrase: Action is taken when term is found in the heading.</a:t>
            </a:r>
          </a:p>
        </p:txBody>
      </p:sp>
    </p:spTree>
    <p:extLst>
      <p:ext uri="{BB962C8B-B14F-4D97-AF65-F5344CB8AC3E}">
        <p14:creationId xmlns:p14="http://schemas.microsoft.com/office/powerpoint/2010/main" val="1057683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2C437-074D-4367-5941-DF003287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Type: Remove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7A9B6-2C72-D3A4-9CB0-7D91799EA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Removes the full heading from record display and facets.</a:t>
            </a:r>
          </a:p>
          <a:p>
            <a:pPr lvl="1"/>
            <a:r>
              <a:rPr lang="en-US" dirty="0"/>
              <a:t>Term remains in the underlying metadata for search (e.g., MARC, PNX)</a:t>
            </a:r>
          </a:p>
          <a:p>
            <a:r>
              <a:rPr lang="en-US" dirty="0"/>
              <a:t>Remove + Exact:</a:t>
            </a:r>
          </a:p>
          <a:p>
            <a:pPr lvl="1"/>
            <a:r>
              <a:rPr lang="en-US" dirty="0"/>
              <a:t>Full heading is removed when matching term in full</a:t>
            </a:r>
          </a:p>
          <a:p>
            <a:r>
              <a:rPr lang="en-US" dirty="0"/>
              <a:t>Remove + Part of Phrase:</a:t>
            </a:r>
          </a:p>
          <a:p>
            <a:pPr lvl="1"/>
            <a:r>
              <a:rPr lang="en-US" dirty="0"/>
              <a:t>Full heading is removed when matching the term by phrase</a:t>
            </a:r>
          </a:p>
        </p:txBody>
      </p:sp>
    </p:spTree>
    <p:extLst>
      <p:ext uri="{BB962C8B-B14F-4D97-AF65-F5344CB8AC3E}">
        <p14:creationId xmlns:p14="http://schemas.microsoft.com/office/powerpoint/2010/main" val="122661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2FA3-1788-2AD3-DD51-E93CB7F6F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Type: Replace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954A7-88EA-F6E7-0916-DFCBB5F95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Applies a new term in place of the problem term.</a:t>
            </a:r>
          </a:p>
          <a:p>
            <a:pPr lvl="1"/>
            <a:r>
              <a:rPr lang="en-US" dirty="0"/>
              <a:t>New term is unlinked (cannot perform a new subject search).</a:t>
            </a:r>
          </a:p>
          <a:p>
            <a:pPr lvl="1"/>
            <a:r>
              <a:rPr lang="en-US" dirty="0"/>
              <a:t>Does not affect subject facets listing.</a:t>
            </a:r>
          </a:p>
          <a:p>
            <a:r>
              <a:rPr lang="en-US" dirty="0"/>
              <a:t>Replacement requires an exact match.</a:t>
            </a:r>
          </a:p>
          <a:p>
            <a:r>
              <a:rPr lang="en-US" dirty="0"/>
              <a:t>May also apply a note to appear with the new term.</a:t>
            </a:r>
          </a:p>
        </p:txBody>
      </p:sp>
    </p:spTree>
    <p:extLst>
      <p:ext uri="{BB962C8B-B14F-4D97-AF65-F5344CB8AC3E}">
        <p14:creationId xmlns:p14="http://schemas.microsoft.com/office/powerpoint/2010/main" val="112505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8BAD5-B64B-0E02-1DA6-5A1D3259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Type: None (or Note)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015F7-AEE4-5A41-DF12-21E5D6387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Retains the term, add an icon for a note that explains the issue.</a:t>
            </a:r>
          </a:p>
          <a:p>
            <a:pPr lvl="1"/>
            <a:r>
              <a:rPr lang="en-US" dirty="0"/>
              <a:t>Useful to identify terms that are known issues while the reparative work is getting underway.</a:t>
            </a:r>
          </a:p>
          <a:p>
            <a:pPr lvl="1"/>
            <a:r>
              <a:rPr lang="en-US" dirty="0"/>
              <a:t>The icon does not apply to subject facets.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297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784D1-4D2B-A3BA-15BC-A0C0E0E2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and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1EEBC-B003-747B-FF6E-966A44406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  <a:p>
            <a:pPr lvl="1"/>
            <a:r>
              <a:rPr lang="en-US" dirty="0"/>
              <a:t>Local control over problem terms and preferred responses.</a:t>
            </a:r>
          </a:p>
          <a:p>
            <a:pPr lvl="1"/>
            <a:r>
              <a:rPr lang="en-US" dirty="0"/>
              <a:t>Applies equally to LC and non-LC terminologies; may catch stragglers.</a:t>
            </a:r>
          </a:p>
          <a:p>
            <a:pPr lvl="1"/>
            <a:r>
              <a:rPr lang="en-US" dirty="0"/>
              <a:t>Allows library to hide or replace CDI data.</a:t>
            </a:r>
          </a:p>
          <a:p>
            <a:pPr lvl="1"/>
            <a:r>
              <a:rPr lang="en-US" dirty="0"/>
              <a:t>Underlying data remains in place for search and indexing.</a:t>
            </a:r>
          </a:p>
          <a:p>
            <a:r>
              <a:rPr lang="en-US" dirty="0"/>
              <a:t>Limitations</a:t>
            </a:r>
          </a:p>
          <a:p>
            <a:pPr lvl="1"/>
            <a:r>
              <a:rPr lang="en-US" dirty="0"/>
              <a:t>Exact match for replacement requires configuration for variations.</a:t>
            </a:r>
          </a:p>
          <a:p>
            <a:pPr lvl="1"/>
            <a:r>
              <a:rPr lang="en-US" dirty="0"/>
              <a:t>Underlying data remains in place; patrons may still encounter terms.</a:t>
            </a:r>
          </a:p>
          <a:p>
            <a:pPr lvl="1"/>
            <a:r>
              <a:rPr lang="en-US" dirty="0"/>
              <a:t>Only Remove action affects </a:t>
            </a:r>
            <a:r>
              <a:rPr lang="en-US"/>
              <a:t>facets list.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236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473</Words>
  <Application>Microsoft Office PowerPoint</Application>
  <PresentationFormat>Widescreen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DEI Options for Alma &amp; Primo VE</vt:lpstr>
      <vt:lpstr>Agenda</vt:lpstr>
      <vt:lpstr>Replacing Problematic Headings in Primo VE</vt:lpstr>
      <vt:lpstr>Configuration</vt:lpstr>
      <vt:lpstr>Specify a term and a scope</vt:lpstr>
      <vt:lpstr>Action Type: Remove</vt:lpstr>
      <vt:lpstr>Action Type: Replace</vt:lpstr>
      <vt:lpstr>Action Type: None (or Note)</vt:lpstr>
      <vt:lpstr>Advantages and Limitations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Schwitzner, Ted</dc:creator>
  <cp:lastModifiedBy>Schwitzner, Ted</cp:lastModifiedBy>
  <cp:revision>1</cp:revision>
  <dcterms:created xsi:type="dcterms:W3CDTF">2026-03-03T15:19:59Z</dcterms:created>
  <dcterms:modified xsi:type="dcterms:W3CDTF">2026-03-03T17:17:20Z</dcterms:modified>
</cp:coreProperties>
</file>