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trictFirstAndLastChars="0" saveSubsetFonts="1" autoCompressPictures="0">
  <p:sldMasterIdLst>
    <p:sldMasterId id="2147483648" r:id="rId4"/>
  </p:sldMasterIdLst>
  <p:notesMasterIdLst>
    <p:notesMasterId r:id="rId43"/>
  </p:notesMasterIdLst>
  <p:handoutMasterIdLst>
    <p:handoutMasterId r:id="rId44"/>
  </p:handoutMasterIdLst>
  <p:sldIdLst>
    <p:sldId id="266" r:id="rId5"/>
    <p:sldId id="307" r:id="rId6"/>
    <p:sldId id="270" r:id="rId7"/>
    <p:sldId id="304" r:id="rId8"/>
    <p:sldId id="271" r:id="rId9"/>
    <p:sldId id="309" r:id="rId10"/>
    <p:sldId id="276" r:id="rId11"/>
    <p:sldId id="277" r:id="rId12"/>
    <p:sldId id="278" r:id="rId13"/>
    <p:sldId id="279" r:id="rId14"/>
    <p:sldId id="280" r:id="rId15"/>
    <p:sldId id="281" r:id="rId16"/>
    <p:sldId id="282" r:id="rId17"/>
    <p:sldId id="283" r:id="rId18"/>
    <p:sldId id="284" r:id="rId19"/>
    <p:sldId id="306" r:id="rId20"/>
    <p:sldId id="285" r:id="rId21"/>
    <p:sldId id="286" r:id="rId22"/>
    <p:sldId id="287" r:id="rId23"/>
    <p:sldId id="288" r:id="rId24"/>
    <p:sldId id="289" r:id="rId25"/>
    <p:sldId id="290" r:id="rId26"/>
    <p:sldId id="291" r:id="rId27"/>
    <p:sldId id="292" r:id="rId28"/>
    <p:sldId id="293" r:id="rId29"/>
    <p:sldId id="294" r:id="rId30"/>
    <p:sldId id="295" r:id="rId31"/>
    <p:sldId id="296" r:id="rId32"/>
    <p:sldId id="297" r:id="rId33"/>
    <p:sldId id="298" r:id="rId34"/>
    <p:sldId id="299" r:id="rId35"/>
    <p:sldId id="300" r:id="rId36"/>
    <p:sldId id="301" r:id="rId37"/>
    <p:sldId id="302" r:id="rId38"/>
    <p:sldId id="303" r:id="rId39"/>
    <p:sldId id="305" r:id="rId40"/>
    <p:sldId id="310" r:id="rId41"/>
    <p:sldId id="308" r:id="rId42"/>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p:cViewPr varScale="1">
        <p:scale>
          <a:sx n="65" d="100"/>
          <a:sy n="65" d="100"/>
        </p:scale>
        <p:origin x="1320" y="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43" d="100"/>
          <a:sy n="143" d="100"/>
        </p:scale>
        <p:origin x="-3632"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viewProps" Target="viewProps.xml"/><Relationship Id="rId20" Type="http://schemas.openxmlformats.org/officeDocument/2006/relationships/slide" Target="slides/slide16.xml"/><Relationship Id="rId41"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DD90367F-0043-B8FF-2073-4E84C08E222E}"/>
              </a:ext>
            </a:extLst>
          </p:cNvPr>
          <p:cNvSpPr>
            <a:spLocks noGrp="1" noChangeArrowheads="1"/>
          </p:cNvSpPr>
          <p:nvPr>
            <p:ph type="hdr" sz="quarter"/>
          </p:nvPr>
        </p:nvSpPr>
        <p:spPr bwMode="auto">
          <a:xfrm>
            <a:off x="0" y="0"/>
            <a:ext cx="3037840" cy="464820"/>
          </a:xfrm>
          <a:prstGeom prst="rect">
            <a:avLst/>
          </a:prstGeom>
          <a:noFill/>
          <a:ln>
            <a:noFill/>
          </a:ln>
        </p:spPr>
        <p:txBody>
          <a:bodyPr vert="horz" wrap="square" lIns="93177" tIns="46589" rIns="93177" bIns="46589" numCol="1" anchor="t" anchorCtr="0" compatLnSpc="1">
            <a:prstTxWarp prst="textNoShape">
              <a:avLst/>
            </a:prstTxWarp>
          </a:bodyPr>
          <a:lstStyle>
            <a:lvl1pPr>
              <a:defRPr sz="1200">
                <a:latin typeface="Arial" charset="0"/>
                <a:ea typeface="ＭＳ Ｐゴシック" charset="0"/>
                <a:cs typeface="ＭＳ Ｐゴシック" charset="0"/>
              </a:defRPr>
            </a:lvl1pPr>
          </a:lstStyle>
          <a:p>
            <a:pPr>
              <a:defRPr/>
            </a:pPr>
            <a:endParaRPr lang="en-US"/>
          </a:p>
        </p:txBody>
      </p:sp>
      <p:sp>
        <p:nvSpPr>
          <p:cNvPr id="24579" name="Rectangle 3">
            <a:extLst>
              <a:ext uri="{FF2B5EF4-FFF2-40B4-BE49-F238E27FC236}">
                <a16:creationId xmlns:a16="http://schemas.microsoft.com/office/drawing/2014/main" id="{7C2B3530-5E24-1E34-81C6-2B28C3649475}"/>
              </a:ext>
            </a:extLst>
          </p:cNvPr>
          <p:cNvSpPr>
            <a:spLocks noGrp="1" noChangeArrowheads="1"/>
          </p:cNvSpPr>
          <p:nvPr>
            <p:ph type="dt" sz="quarter" idx="1"/>
          </p:nvPr>
        </p:nvSpPr>
        <p:spPr bwMode="auto">
          <a:xfrm>
            <a:off x="3972560" y="0"/>
            <a:ext cx="3037840" cy="464820"/>
          </a:xfrm>
          <a:prstGeom prst="rect">
            <a:avLst/>
          </a:prstGeom>
          <a:noFill/>
          <a:ln>
            <a:noFill/>
          </a:ln>
        </p:spPr>
        <p:txBody>
          <a:bodyPr vert="horz" wrap="square" lIns="93177" tIns="46589" rIns="93177" bIns="46589" numCol="1" anchor="t" anchorCtr="0" compatLnSpc="1">
            <a:prstTxWarp prst="textNoShape">
              <a:avLst/>
            </a:prstTxWarp>
          </a:bodyPr>
          <a:lstStyle>
            <a:lvl1pPr algn="r">
              <a:defRPr sz="1200">
                <a:latin typeface="Arial" charset="0"/>
                <a:ea typeface="ＭＳ Ｐゴシック" charset="0"/>
                <a:cs typeface="ＭＳ Ｐゴシック" charset="0"/>
              </a:defRPr>
            </a:lvl1pPr>
          </a:lstStyle>
          <a:p>
            <a:pPr>
              <a:defRPr/>
            </a:pPr>
            <a:endParaRPr lang="en-US"/>
          </a:p>
        </p:txBody>
      </p:sp>
      <p:sp>
        <p:nvSpPr>
          <p:cNvPr id="24580" name="Rectangle 4">
            <a:extLst>
              <a:ext uri="{FF2B5EF4-FFF2-40B4-BE49-F238E27FC236}">
                <a16:creationId xmlns:a16="http://schemas.microsoft.com/office/drawing/2014/main" id="{9A039110-4B37-BA20-9CB2-FB7C519B765C}"/>
              </a:ext>
            </a:extLst>
          </p:cNvPr>
          <p:cNvSpPr>
            <a:spLocks noGrp="1" noChangeArrowheads="1"/>
          </p:cNvSpPr>
          <p:nvPr>
            <p:ph type="ftr" sz="quarter" idx="2"/>
          </p:nvPr>
        </p:nvSpPr>
        <p:spPr bwMode="auto">
          <a:xfrm>
            <a:off x="0" y="8831580"/>
            <a:ext cx="3037840" cy="464820"/>
          </a:xfrm>
          <a:prstGeom prst="rect">
            <a:avLst/>
          </a:prstGeom>
          <a:noFill/>
          <a:ln>
            <a:noFill/>
          </a:ln>
        </p:spPr>
        <p:txBody>
          <a:bodyPr vert="horz" wrap="square" lIns="93177" tIns="46589" rIns="93177" bIns="46589" numCol="1" anchor="b" anchorCtr="0" compatLnSpc="1">
            <a:prstTxWarp prst="textNoShape">
              <a:avLst/>
            </a:prstTxWarp>
          </a:bodyPr>
          <a:lstStyle>
            <a:lvl1pPr>
              <a:defRPr sz="1200">
                <a:latin typeface="Arial" charset="0"/>
                <a:ea typeface="ＭＳ Ｐゴシック" charset="0"/>
                <a:cs typeface="ＭＳ Ｐゴシック" charset="0"/>
              </a:defRPr>
            </a:lvl1pPr>
          </a:lstStyle>
          <a:p>
            <a:pPr>
              <a:defRPr/>
            </a:pPr>
            <a:endParaRPr lang="en-US"/>
          </a:p>
        </p:txBody>
      </p:sp>
      <p:sp>
        <p:nvSpPr>
          <p:cNvPr id="24581" name="Rectangle 5">
            <a:extLst>
              <a:ext uri="{FF2B5EF4-FFF2-40B4-BE49-F238E27FC236}">
                <a16:creationId xmlns:a16="http://schemas.microsoft.com/office/drawing/2014/main" id="{15F99DA2-F072-1215-0D27-BCE3830B0990}"/>
              </a:ext>
            </a:extLst>
          </p:cNvPr>
          <p:cNvSpPr>
            <a:spLocks noGrp="1" noChangeArrowheads="1"/>
          </p:cNvSpPr>
          <p:nvPr>
            <p:ph type="sldNum" sz="quarter" idx="3"/>
          </p:nvPr>
        </p:nvSpPr>
        <p:spPr bwMode="auto">
          <a:xfrm>
            <a:off x="3972560" y="8831580"/>
            <a:ext cx="3037840" cy="464820"/>
          </a:xfrm>
          <a:prstGeom prst="rect">
            <a:avLst/>
          </a:prstGeom>
          <a:noFill/>
          <a:ln>
            <a:noFill/>
          </a:ln>
        </p:spPr>
        <p:txBody>
          <a:bodyPr vert="horz" wrap="square" lIns="93177" tIns="46589" rIns="93177" bIns="46589" numCol="1" anchor="b" anchorCtr="0" compatLnSpc="1">
            <a:prstTxWarp prst="textNoShape">
              <a:avLst/>
            </a:prstTxWarp>
          </a:bodyPr>
          <a:lstStyle>
            <a:lvl1pPr algn="r">
              <a:defRPr sz="1200" smtClean="0"/>
            </a:lvl1pPr>
          </a:lstStyle>
          <a:p>
            <a:pPr>
              <a:defRPr/>
            </a:pPr>
            <a:fld id="{A68E4FA8-4163-9C43-876F-A51DB80DEE4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7ADDDA93-060F-83AF-FAE6-18EBA689CCEE}"/>
              </a:ext>
            </a:extLst>
          </p:cNvPr>
          <p:cNvSpPr>
            <a:spLocks noGrp="1" noChangeArrowheads="1"/>
          </p:cNvSpPr>
          <p:nvPr>
            <p:ph type="hdr" sz="quarter"/>
          </p:nvPr>
        </p:nvSpPr>
        <p:spPr bwMode="auto">
          <a:xfrm>
            <a:off x="0" y="0"/>
            <a:ext cx="3037840" cy="464820"/>
          </a:xfrm>
          <a:prstGeom prst="rect">
            <a:avLst/>
          </a:prstGeom>
          <a:noFill/>
          <a:ln>
            <a:noFill/>
          </a:ln>
        </p:spPr>
        <p:txBody>
          <a:bodyPr vert="horz" wrap="square" lIns="93177" tIns="46589" rIns="93177" bIns="46589" numCol="1" anchor="t" anchorCtr="0" compatLnSpc="1">
            <a:prstTxWarp prst="textNoShape">
              <a:avLst/>
            </a:prstTxWarp>
          </a:bodyPr>
          <a:lstStyle>
            <a:lvl1pPr>
              <a:defRPr sz="1200">
                <a:latin typeface="Arial" charset="0"/>
                <a:ea typeface="ＭＳ Ｐゴシック" charset="0"/>
                <a:cs typeface="ＭＳ Ｐゴシック" charset="0"/>
              </a:defRPr>
            </a:lvl1pPr>
          </a:lstStyle>
          <a:p>
            <a:pPr>
              <a:defRPr/>
            </a:pPr>
            <a:endParaRPr lang="en-US"/>
          </a:p>
        </p:txBody>
      </p:sp>
      <p:sp>
        <p:nvSpPr>
          <p:cNvPr id="6147" name="Rectangle 3">
            <a:extLst>
              <a:ext uri="{FF2B5EF4-FFF2-40B4-BE49-F238E27FC236}">
                <a16:creationId xmlns:a16="http://schemas.microsoft.com/office/drawing/2014/main" id="{060BD8D9-1E96-0318-1CA7-AA15561663E3}"/>
              </a:ext>
            </a:extLst>
          </p:cNvPr>
          <p:cNvSpPr>
            <a:spLocks noGrp="1" noChangeArrowheads="1"/>
          </p:cNvSpPr>
          <p:nvPr>
            <p:ph type="dt" idx="1"/>
          </p:nvPr>
        </p:nvSpPr>
        <p:spPr bwMode="auto">
          <a:xfrm>
            <a:off x="3972560" y="0"/>
            <a:ext cx="3037840" cy="464820"/>
          </a:xfrm>
          <a:prstGeom prst="rect">
            <a:avLst/>
          </a:prstGeom>
          <a:noFill/>
          <a:ln>
            <a:noFill/>
          </a:ln>
        </p:spPr>
        <p:txBody>
          <a:bodyPr vert="horz" wrap="square" lIns="93177" tIns="46589" rIns="93177" bIns="46589" numCol="1" anchor="t" anchorCtr="0" compatLnSpc="1">
            <a:prstTxWarp prst="textNoShape">
              <a:avLst/>
            </a:prstTxWarp>
          </a:bodyPr>
          <a:lstStyle>
            <a:lvl1pPr algn="r">
              <a:defRPr sz="1200">
                <a:latin typeface="Arial" charset="0"/>
                <a:ea typeface="ＭＳ Ｐゴシック" charset="0"/>
                <a:cs typeface="ＭＳ Ｐゴシック" charset="0"/>
              </a:defRPr>
            </a:lvl1pPr>
          </a:lstStyle>
          <a:p>
            <a:pPr>
              <a:defRPr/>
            </a:pPr>
            <a:endParaRPr lang="en-US"/>
          </a:p>
        </p:txBody>
      </p:sp>
      <p:sp>
        <p:nvSpPr>
          <p:cNvPr id="2052" name="Rectangle 4">
            <a:extLst>
              <a:ext uri="{FF2B5EF4-FFF2-40B4-BE49-F238E27FC236}">
                <a16:creationId xmlns:a16="http://schemas.microsoft.com/office/drawing/2014/main" id="{FF83409D-4350-CA2A-94A7-67D7BA3FC00F}"/>
              </a:ext>
            </a:extLst>
          </p:cNvPr>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a:extLst>
              <a:ext uri="{FF2B5EF4-FFF2-40B4-BE49-F238E27FC236}">
                <a16:creationId xmlns:a16="http://schemas.microsoft.com/office/drawing/2014/main" id="{D34BA099-CD71-C3CA-62BB-18A297174761}"/>
              </a:ext>
            </a:extLst>
          </p:cNvPr>
          <p:cNvSpPr>
            <a:spLocks noGrp="1" noChangeArrowheads="1"/>
          </p:cNvSpPr>
          <p:nvPr>
            <p:ph type="body" sz="quarter" idx="3"/>
          </p:nvPr>
        </p:nvSpPr>
        <p:spPr bwMode="auto">
          <a:xfrm>
            <a:off x="934720" y="4415790"/>
            <a:ext cx="5140960" cy="4183380"/>
          </a:xfrm>
          <a:prstGeom prst="rect">
            <a:avLst/>
          </a:prstGeom>
          <a:noFill/>
          <a:ln>
            <a:noFill/>
          </a:ln>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a:extLst>
              <a:ext uri="{FF2B5EF4-FFF2-40B4-BE49-F238E27FC236}">
                <a16:creationId xmlns:a16="http://schemas.microsoft.com/office/drawing/2014/main" id="{22A50659-3B99-CA1C-7DDE-4E56B2B22D57}"/>
              </a:ext>
            </a:extLst>
          </p:cNvPr>
          <p:cNvSpPr>
            <a:spLocks noGrp="1" noChangeArrowheads="1"/>
          </p:cNvSpPr>
          <p:nvPr>
            <p:ph type="ftr" sz="quarter" idx="4"/>
          </p:nvPr>
        </p:nvSpPr>
        <p:spPr bwMode="auto">
          <a:xfrm>
            <a:off x="0" y="8831580"/>
            <a:ext cx="3037840" cy="464820"/>
          </a:xfrm>
          <a:prstGeom prst="rect">
            <a:avLst/>
          </a:prstGeom>
          <a:noFill/>
          <a:ln>
            <a:noFill/>
          </a:ln>
        </p:spPr>
        <p:txBody>
          <a:bodyPr vert="horz" wrap="square" lIns="93177" tIns="46589" rIns="93177" bIns="46589" numCol="1" anchor="b" anchorCtr="0" compatLnSpc="1">
            <a:prstTxWarp prst="textNoShape">
              <a:avLst/>
            </a:prstTxWarp>
          </a:bodyPr>
          <a:lstStyle>
            <a:lvl1pPr>
              <a:defRPr sz="1200">
                <a:latin typeface="Arial" charset="0"/>
                <a:ea typeface="ＭＳ Ｐゴシック" charset="0"/>
                <a:cs typeface="ＭＳ Ｐゴシック" charset="0"/>
              </a:defRPr>
            </a:lvl1pPr>
          </a:lstStyle>
          <a:p>
            <a:pPr>
              <a:defRPr/>
            </a:pPr>
            <a:endParaRPr lang="en-US"/>
          </a:p>
        </p:txBody>
      </p:sp>
      <p:sp>
        <p:nvSpPr>
          <p:cNvPr id="6151" name="Rectangle 7">
            <a:extLst>
              <a:ext uri="{FF2B5EF4-FFF2-40B4-BE49-F238E27FC236}">
                <a16:creationId xmlns:a16="http://schemas.microsoft.com/office/drawing/2014/main" id="{F07363CE-45FF-F272-9198-247955F02130}"/>
              </a:ext>
            </a:extLst>
          </p:cNvPr>
          <p:cNvSpPr>
            <a:spLocks noGrp="1" noChangeArrowheads="1"/>
          </p:cNvSpPr>
          <p:nvPr>
            <p:ph type="sldNum" sz="quarter" idx="5"/>
          </p:nvPr>
        </p:nvSpPr>
        <p:spPr bwMode="auto">
          <a:xfrm>
            <a:off x="3972560" y="8831580"/>
            <a:ext cx="3037840" cy="464820"/>
          </a:xfrm>
          <a:prstGeom prst="rect">
            <a:avLst/>
          </a:prstGeom>
          <a:noFill/>
          <a:ln>
            <a:noFill/>
          </a:ln>
        </p:spPr>
        <p:txBody>
          <a:bodyPr vert="horz" wrap="square" lIns="93177" tIns="46589" rIns="93177" bIns="46589" numCol="1" anchor="b" anchorCtr="0" compatLnSpc="1">
            <a:prstTxWarp prst="textNoShape">
              <a:avLst/>
            </a:prstTxWarp>
          </a:bodyPr>
          <a:lstStyle>
            <a:lvl1pPr algn="r">
              <a:defRPr sz="1200" smtClean="0"/>
            </a:lvl1pPr>
          </a:lstStyle>
          <a:p>
            <a:pPr>
              <a:defRPr/>
            </a:pPr>
            <a:fld id="{4673F6AC-D1C9-3549-836F-7359E7CEEC8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7">
            <a:extLst>
              <a:ext uri="{FF2B5EF4-FFF2-40B4-BE49-F238E27FC236}">
                <a16:creationId xmlns:a16="http://schemas.microsoft.com/office/drawing/2014/main" id="{F1E0EF48-EECE-6DBC-B41E-E81D3035492F}"/>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57066" indent="-291179">
              <a:defRPr sz="2400">
                <a:solidFill>
                  <a:schemeClr val="tx1"/>
                </a:solidFill>
                <a:latin typeface="Arial" panose="020B0604020202020204" pitchFamily="34" charset="0"/>
                <a:ea typeface="ＭＳ Ｐゴシック" panose="020B0600070205080204" pitchFamily="34" charset="-128"/>
              </a:defRPr>
            </a:lvl2pPr>
            <a:lvl3pPr marL="1164717" indent="-232943">
              <a:defRPr sz="2400">
                <a:solidFill>
                  <a:schemeClr val="tx1"/>
                </a:solidFill>
                <a:latin typeface="Arial" panose="020B0604020202020204" pitchFamily="34" charset="0"/>
                <a:ea typeface="ＭＳ Ｐゴシック" panose="020B0600070205080204" pitchFamily="34" charset="-128"/>
              </a:defRPr>
            </a:lvl3pPr>
            <a:lvl4pPr marL="1630604" indent="-232943">
              <a:defRPr sz="2400">
                <a:solidFill>
                  <a:schemeClr val="tx1"/>
                </a:solidFill>
                <a:latin typeface="Arial" panose="020B0604020202020204" pitchFamily="34" charset="0"/>
                <a:ea typeface="ＭＳ Ｐゴシック" panose="020B0600070205080204" pitchFamily="34" charset="-128"/>
              </a:defRPr>
            </a:lvl4pPr>
            <a:lvl5pPr marL="2096491" indent="-232943">
              <a:defRPr sz="2400">
                <a:solidFill>
                  <a:schemeClr val="tx1"/>
                </a:solidFill>
                <a:latin typeface="Arial" panose="020B0604020202020204" pitchFamily="34" charset="0"/>
                <a:ea typeface="ＭＳ Ｐゴシック" panose="020B0600070205080204" pitchFamily="34" charset="-128"/>
              </a:defRPr>
            </a:lvl5pPr>
            <a:lvl6pPr marL="2562377" indent="-23294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3028264" indent="-23294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94151" indent="-23294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960038" indent="-23294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8235A495-D235-9F44-B4B1-D9911597FF17}" type="slidenum">
              <a:rPr lang="en-US" altLang="en-US" sz="1200"/>
              <a:pPr/>
              <a:t>2</a:t>
            </a:fld>
            <a:endParaRPr lang="en-US" altLang="en-US" sz="1200"/>
          </a:p>
        </p:txBody>
      </p:sp>
      <p:sp>
        <p:nvSpPr>
          <p:cNvPr id="5122" name="Rectangle 2">
            <a:extLst>
              <a:ext uri="{FF2B5EF4-FFF2-40B4-BE49-F238E27FC236}">
                <a16:creationId xmlns:a16="http://schemas.microsoft.com/office/drawing/2014/main" id="{28855D1A-516F-DEBC-FA37-F3975776B4CE}"/>
              </a:ext>
            </a:extLst>
          </p:cNvPr>
          <p:cNvSpPr>
            <a:spLocks noGrp="1" noRot="1" noChangeAspect="1" noChangeArrowheads="1" noTextEdit="1"/>
          </p:cNvSpPr>
          <p:nvPr>
            <p:ph type="sldImg"/>
          </p:nvPr>
        </p:nvSpPr>
        <p:spPr>
          <a:ln/>
        </p:spPr>
      </p:sp>
      <p:sp>
        <p:nvSpPr>
          <p:cNvPr id="5123" name="Rectangle 3">
            <a:extLst>
              <a:ext uri="{FF2B5EF4-FFF2-40B4-BE49-F238E27FC236}">
                <a16:creationId xmlns:a16="http://schemas.microsoft.com/office/drawing/2014/main" id="{7BF2230A-69DE-71DE-242C-E65A8D87C6C0}"/>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title"/>
          </p:nvPr>
        </p:nvSpPr>
        <p:spPr>
          <a:xfrm>
            <a:off x="990600" y="4495800"/>
            <a:ext cx="7772400" cy="1362075"/>
          </a:xfrm>
        </p:spPr>
        <p:txBody>
          <a:bodyPr anchor="t"/>
          <a:lstStyle>
            <a:lvl1pPr algn="l">
              <a:defRPr sz="4000" b="1" cap="all"/>
            </a:lvl1pPr>
          </a:lstStyle>
          <a:p>
            <a:r>
              <a:rPr lang="en-US" dirty="0"/>
              <a:t>Click to edit Master title style</a:t>
            </a:r>
          </a:p>
        </p:txBody>
      </p:sp>
    </p:spTree>
    <p:extLst>
      <p:ext uri="{BB962C8B-B14F-4D97-AF65-F5344CB8AC3E}">
        <p14:creationId xmlns:p14="http://schemas.microsoft.com/office/powerpoint/2010/main" val="8729946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957185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524000"/>
            <a:ext cx="1943100" cy="4419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1524000"/>
            <a:ext cx="5676900" cy="4419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11859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89790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084627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2514600"/>
            <a:ext cx="3810000" cy="3429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514600"/>
            <a:ext cx="3810000" cy="3429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21966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643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765114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6741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220063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2216720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156FD3-F850-379D-AF17-7DCBADA60578}"/>
              </a:ext>
            </a:extLst>
          </p:cNvPr>
          <p:cNvSpPr>
            <a:spLocks noGrp="1" noChangeArrowheads="1"/>
          </p:cNvSpPr>
          <p:nvPr>
            <p:ph type="title"/>
          </p:nvPr>
        </p:nvSpPr>
        <p:spPr bwMode="auto">
          <a:xfrm>
            <a:off x="685800" y="6858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173D30C2-4515-AA29-D700-F12858D869CF}"/>
              </a:ext>
            </a:extLst>
          </p:cNvPr>
          <p:cNvSpPr>
            <a:spLocks noGrp="1" noChangeArrowheads="1"/>
          </p:cNvSpPr>
          <p:nvPr>
            <p:ph type="body" idx="1"/>
          </p:nvPr>
        </p:nvSpPr>
        <p:spPr bwMode="auto">
          <a:xfrm>
            <a:off x="685800" y="1676400"/>
            <a:ext cx="7772400" cy="4343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3200">
          <a:solidFill>
            <a:srgbClr val="000000"/>
          </a:solidFill>
          <a:latin typeface="+mj-lt"/>
          <a:ea typeface="ＭＳ Ｐゴシック" charset="0"/>
          <a:cs typeface="ＭＳ Ｐゴシック" charset="0"/>
        </a:defRPr>
      </a:lvl1pPr>
      <a:lvl2pPr algn="ctr" rtl="0" eaLnBrk="0" fontAlgn="base" hangingPunct="0">
        <a:spcBef>
          <a:spcPct val="0"/>
        </a:spcBef>
        <a:spcAft>
          <a:spcPct val="0"/>
        </a:spcAft>
        <a:defRPr sz="3200">
          <a:solidFill>
            <a:srgbClr val="000000"/>
          </a:solidFill>
          <a:latin typeface="Arial" charset="0"/>
          <a:ea typeface="ＭＳ Ｐゴシック" charset="0"/>
          <a:cs typeface="ＭＳ Ｐゴシック" charset="0"/>
        </a:defRPr>
      </a:lvl2pPr>
      <a:lvl3pPr algn="ctr" rtl="0" eaLnBrk="0" fontAlgn="base" hangingPunct="0">
        <a:spcBef>
          <a:spcPct val="0"/>
        </a:spcBef>
        <a:spcAft>
          <a:spcPct val="0"/>
        </a:spcAft>
        <a:defRPr sz="3200">
          <a:solidFill>
            <a:srgbClr val="000000"/>
          </a:solidFill>
          <a:latin typeface="Arial" charset="0"/>
          <a:ea typeface="ＭＳ Ｐゴシック" charset="0"/>
          <a:cs typeface="ＭＳ Ｐゴシック" charset="0"/>
        </a:defRPr>
      </a:lvl3pPr>
      <a:lvl4pPr algn="ctr" rtl="0" eaLnBrk="0" fontAlgn="base" hangingPunct="0">
        <a:spcBef>
          <a:spcPct val="0"/>
        </a:spcBef>
        <a:spcAft>
          <a:spcPct val="0"/>
        </a:spcAft>
        <a:defRPr sz="3200">
          <a:solidFill>
            <a:srgbClr val="000000"/>
          </a:solidFill>
          <a:latin typeface="Arial" charset="0"/>
          <a:ea typeface="ＭＳ Ｐゴシック" charset="0"/>
          <a:cs typeface="ＭＳ Ｐゴシック" charset="0"/>
        </a:defRPr>
      </a:lvl4pPr>
      <a:lvl5pPr algn="ctr" rtl="0" eaLnBrk="0" fontAlgn="base" hangingPunct="0">
        <a:spcBef>
          <a:spcPct val="0"/>
        </a:spcBef>
        <a:spcAft>
          <a:spcPct val="0"/>
        </a:spcAft>
        <a:defRPr sz="3200">
          <a:solidFill>
            <a:srgbClr val="000000"/>
          </a:solidFill>
          <a:latin typeface="Arial" charset="0"/>
          <a:ea typeface="ＭＳ Ｐゴシック" charset="0"/>
          <a:cs typeface="ＭＳ Ｐゴシック" charset="0"/>
        </a:defRPr>
      </a:lvl5pPr>
      <a:lvl6pPr marL="457200" algn="ctr" rtl="0" fontAlgn="base">
        <a:spcBef>
          <a:spcPct val="0"/>
        </a:spcBef>
        <a:spcAft>
          <a:spcPct val="0"/>
        </a:spcAft>
        <a:defRPr sz="3200">
          <a:solidFill>
            <a:srgbClr val="000000"/>
          </a:solidFill>
          <a:latin typeface="Arial Bold" charset="0"/>
          <a:ea typeface="ＭＳ Ｐゴシック" charset="0"/>
          <a:cs typeface="ＭＳ Ｐゴシック" charset="0"/>
        </a:defRPr>
      </a:lvl6pPr>
      <a:lvl7pPr marL="914400" algn="ctr" rtl="0" fontAlgn="base">
        <a:spcBef>
          <a:spcPct val="0"/>
        </a:spcBef>
        <a:spcAft>
          <a:spcPct val="0"/>
        </a:spcAft>
        <a:defRPr sz="3200">
          <a:solidFill>
            <a:srgbClr val="000000"/>
          </a:solidFill>
          <a:latin typeface="Arial Bold" charset="0"/>
          <a:ea typeface="ＭＳ Ｐゴシック" charset="0"/>
          <a:cs typeface="ＭＳ Ｐゴシック" charset="0"/>
        </a:defRPr>
      </a:lvl7pPr>
      <a:lvl8pPr marL="1371600" algn="ctr" rtl="0" fontAlgn="base">
        <a:spcBef>
          <a:spcPct val="0"/>
        </a:spcBef>
        <a:spcAft>
          <a:spcPct val="0"/>
        </a:spcAft>
        <a:defRPr sz="3200">
          <a:solidFill>
            <a:srgbClr val="000000"/>
          </a:solidFill>
          <a:latin typeface="Arial Bold" charset="0"/>
          <a:ea typeface="ＭＳ Ｐゴシック" charset="0"/>
          <a:cs typeface="ＭＳ Ｐゴシック" charset="0"/>
        </a:defRPr>
      </a:lvl8pPr>
      <a:lvl9pPr marL="1828800" algn="ctr" rtl="0" fontAlgn="base">
        <a:spcBef>
          <a:spcPct val="0"/>
        </a:spcBef>
        <a:spcAft>
          <a:spcPct val="0"/>
        </a:spcAft>
        <a:defRPr sz="3200">
          <a:solidFill>
            <a:srgbClr val="000000"/>
          </a:solidFill>
          <a:latin typeface="Arial Bold" charset="0"/>
          <a:ea typeface="ＭＳ Ｐゴシック" charset="0"/>
          <a:cs typeface="ＭＳ Ｐゴシック" charset="0"/>
        </a:defRPr>
      </a:lvl9pPr>
    </p:titleStyle>
    <p:bodyStyle>
      <a:lvl1pPr marL="342900" indent="-342900" algn="l" rtl="0" eaLnBrk="0" fontAlgn="base" hangingPunct="0">
        <a:spcBef>
          <a:spcPct val="20000"/>
        </a:spcBef>
        <a:spcAft>
          <a:spcPct val="0"/>
        </a:spcAft>
        <a:defRPr>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defRPr>
          <a:solidFill>
            <a:schemeClr val="tx1"/>
          </a:solidFill>
          <a:latin typeface="+mn-lt"/>
          <a:ea typeface="ＭＳ Ｐゴシック" charset="0"/>
        </a:defRPr>
      </a:lvl2pPr>
      <a:lvl3pPr marL="1143000" indent="-228600" algn="l" rtl="0" eaLnBrk="0" fontAlgn="base" hangingPunct="0">
        <a:spcBef>
          <a:spcPct val="20000"/>
        </a:spcBef>
        <a:spcAft>
          <a:spcPct val="0"/>
        </a:spcAft>
        <a:defRPr>
          <a:solidFill>
            <a:schemeClr val="tx1"/>
          </a:solidFill>
          <a:latin typeface="+mn-lt"/>
          <a:ea typeface="ＭＳ Ｐゴシック" charset="0"/>
        </a:defRPr>
      </a:lvl3pPr>
      <a:lvl4pPr marL="1600200" indent="-228600" algn="l" rtl="0" eaLnBrk="0" fontAlgn="base" hangingPunct="0">
        <a:spcBef>
          <a:spcPct val="20000"/>
        </a:spcBef>
        <a:spcAft>
          <a:spcPct val="0"/>
        </a:spcAft>
        <a:defRPr>
          <a:solidFill>
            <a:schemeClr val="tx1"/>
          </a:solidFill>
          <a:latin typeface="+mn-lt"/>
          <a:ea typeface="ＭＳ Ｐゴシック" charset="0"/>
        </a:defRPr>
      </a:lvl4pPr>
      <a:lvl5pPr marL="2057400" indent="-228600" algn="l" rtl="0" eaLnBrk="0" fontAlgn="base" hangingPunct="0">
        <a:spcBef>
          <a:spcPct val="20000"/>
        </a:spcBef>
        <a:spcAft>
          <a:spcPct val="0"/>
        </a:spcAft>
        <a:defRPr>
          <a:solidFill>
            <a:schemeClr val="tx1"/>
          </a:solidFill>
          <a:latin typeface="+mn-lt"/>
          <a:ea typeface="ＭＳ Ｐゴシック" charset="0"/>
        </a:defRPr>
      </a:lvl5pPr>
      <a:lvl6pPr marL="2514600" indent="-228600" algn="l" rtl="0" fontAlgn="base">
        <a:spcBef>
          <a:spcPct val="20000"/>
        </a:spcBef>
        <a:spcAft>
          <a:spcPct val="0"/>
        </a:spcAft>
        <a:defRPr>
          <a:solidFill>
            <a:schemeClr val="tx1"/>
          </a:solidFill>
          <a:latin typeface="+mn-lt"/>
          <a:ea typeface="+mn-ea"/>
        </a:defRPr>
      </a:lvl6pPr>
      <a:lvl7pPr marL="2971800" indent="-228600" algn="l" rtl="0" fontAlgn="base">
        <a:spcBef>
          <a:spcPct val="20000"/>
        </a:spcBef>
        <a:spcAft>
          <a:spcPct val="0"/>
        </a:spcAft>
        <a:defRPr>
          <a:solidFill>
            <a:schemeClr val="tx1"/>
          </a:solidFill>
          <a:latin typeface="+mn-lt"/>
          <a:ea typeface="+mn-ea"/>
        </a:defRPr>
      </a:lvl7pPr>
      <a:lvl8pPr marL="3429000" indent="-228600" algn="l" rtl="0" fontAlgn="base">
        <a:spcBef>
          <a:spcPct val="20000"/>
        </a:spcBef>
        <a:spcAft>
          <a:spcPct val="0"/>
        </a:spcAft>
        <a:defRPr>
          <a:solidFill>
            <a:schemeClr val="tx1"/>
          </a:solidFill>
          <a:latin typeface="+mn-lt"/>
          <a:ea typeface="+mn-ea"/>
        </a:defRPr>
      </a:lvl8pPr>
      <a:lvl9pPr marL="3886200" indent="-228600" algn="l" rtl="0" fontAlgn="base">
        <a:spcBef>
          <a:spcPct val="20000"/>
        </a:spcBef>
        <a:spcAft>
          <a:spcPct val="0"/>
        </a:spcAft>
        <a:defRPr>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mailto:authfile@oclc.org"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mailto:B.Eckert@rockvalleycollege.ed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loc.gov/aba/pcc/naco/index.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098" name="Text Box 4">
            <a:extLst>
              <a:ext uri="{FF2B5EF4-FFF2-40B4-BE49-F238E27FC236}">
                <a16:creationId xmlns:a16="http://schemas.microsoft.com/office/drawing/2014/main" id="{809DE9D6-E67E-0A3C-0DC0-BE7302262873}"/>
              </a:ext>
            </a:extLst>
          </p:cNvPr>
          <p:cNvSpPr txBox="1">
            <a:spLocks noChangeArrowheads="1"/>
          </p:cNvSpPr>
          <p:nvPr/>
        </p:nvSpPr>
        <p:spPr bwMode="auto">
          <a:xfrm>
            <a:off x="685800" y="4411711"/>
            <a:ext cx="6781800" cy="12003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defRPr>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spcBef>
                <a:spcPct val="50000"/>
              </a:spcBef>
            </a:pPr>
            <a:r>
              <a:rPr lang="en-US" altLang="en-US" sz="3600" b="1" dirty="0" smtClean="0">
                <a:solidFill>
                  <a:schemeClr val="bg1"/>
                </a:solidFill>
                <a:latin typeface="Montserrat" pitchFamily="2" charset="77"/>
              </a:rPr>
              <a:t>Introduction to Name Authorities</a:t>
            </a:r>
            <a:endParaRPr lang="en-US" altLang="en-US" sz="3600" b="1" dirty="0">
              <a:solidFill>
                <a:schemeClr val="bg1"/>
              </a:solidFill>
              <a:latin typeface="Montserrat" pitchFamily="2" charset="77"/>
            </a:endParaRPr>
          </a:p>
        </p:txBody>
      </p:sp>
      <p:sp>
        <p:nvSpPr>
          <p:cNvPr id="4099" name="Text Box 4">
            <a:extLst>
              <a:ext uri="{FF2B5EF4-FFF2-40B4-BE49-F238E27FC236}">
                <a16:creationId xmlns:a16="http://schemas.microsoft.com/office/drawing/2014/main" id="{5B98A138-6156-5F14-3543-A062BB39E1A8}"/>
              </a:ext>
            </a:extLst>
          </p:cNvPr>
          <p:cNvSpPr txBox="1">
            <a:spLocks noChangeArrowheads="1"/>
          </p:cNvSpPr>
          <p:nvPr/>
        </p:nvSpPr>
        <p:spPr bwMode="auto">
          <a:xfrm>
            <a:off x="685800" y="5748338"/>
            <a:ext cx="6781800" cy="7078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defRPr>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spcBef>
                <a:spcPct val="50000"/>
              </a:spcBef>
            </a:pPr>
            <a:r>
              <a:rPr lang="en-US" altLang="en-US" sz="1600" dirty="0" smtClean="0">
                <a:solidFill>
                  <a:srgbClr val="FFFFFF"/>
                </a:solidFill>
                <a:latin typeface="Montserrat" pitchFamily="2" charset="77"/>
              </a:rPr>
              <a:t>CARLI Technical Services Q&amp;A, June 20, 2024</a:t>
            </a:r>
          </a:p>
          <a:p>
            <a:pPr>
              <a:spcBef>
                <a:spcPct val="50000"/>
              </a:spcBef>
            </a:pPr>
            <a:r>
              <a:rPr lang="en-US" altLang="en-US" sz="1600" dirty="0" smtClean="0">
                <a:solidFill>
                  <a:srgbClr val="FFFFFF"/>
                </a:solidFill>
                <a:latin typeface="Montserrat" pitchFamily="2" charset="77"/>
              </a:rPr>
              <a:t>Brent Eckert, Technical Services Librarian</a:t>
            </a:r>
            <a:endParaRPr lang="en-US" altLang="en-US" sz="1600" dirty="0">
              <a:solidFill>
                <a:srgbClr val="FFFFFF"/>
              </a:solidFill>
              <a:latin typeface="Montserrat" pitchFamily="2" charset="77"/>
            </a:endParaRPr>
          </a:p>
        </p:txBody>
      </p:sp>
      <p:cxnSp>
        <p:nvCxnSpPr>
          <p:cNvPr id="4100" name="Straight Connector 3">
            <a:extLst>
              <a:ext uri="{FF2B5EF4-FFF2-40B4-BE49-F238E27FC236}">
                <a16:creationId xmlns:a16="http://schemas.microsoft.com/office/drawing/2014/main" id="{21C12951-4F83-0010-386F-C82C7B4952EB}"/>
              </a:ext>
            </a:extLst>
          </p:cNvPr>
          <p:cNvCxnSpPr>
            <a:cxnSpLocks noChangeShapeType="1"/>
          </p:cNvCxnSpPr>
          <p:nvPr/>
        </p:nvCxnSpPr>
        <p:spPr bwMode="auto">
          <a:xfrm>
            <a:off x="762000" y="5715000"/>
            <a:ext cx="7620000" cy="38100"/>
          </a:xfrm>
          <a:prstGeom prst="line">
            <a:avLst/>
          </a:prstGeom>
          <a:noFill/>
          <a:ln w="9525" algn="ctr">
            <a:solidFill>
              <a:schemeClr val="bg1"/>
            </a:solidFill>
            <a:round/>
            <a:headEnd/>
            <a:tailEnd/>
          </a:ln>
        </p:spPr>
      </p:cxn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Illinois NACO Full Members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Cooperative Computer Services</a:t>
            </a:r>
          </a:p>
          <a:p>
            <a:pPr>
              <a:buFont typeface="Arial" panose="020B0604020202020204" pitchFamily="34" charset="0"/>
              <a:buChar char="•"/>
            </a:pPr>
            <a:r>
              <a:rPr lang="en-US" dirty="0" smtClean="0"/>
              <a:t>Arlington Heights Memorial Library</a:t>
            </a:r>
          </a:p>
          <a:p>
            <a:pPr>
              <a:buFont typeface="Arial" panose="020B0604020202020204" pitchFamily="34" charset="0"/>
              <a:buChar char="•"/>
            </a:pPr>
            <a:r>
              <a:rPr lang="en-US" dirty="0" smtClean="0"/>
              <a:t>Barrington Area Library District</a:t>
            </a:r>
          </a:p>
          <a:p>
            <a:pPr>
              <a:buFont typeface="Arial" panose="020B0604020202020204" pitchFamily="34" charset="0"/>
              <a:buChar char="•"/>
            </a:pPr>
            <a:r>
              <a:rPr lang="en-US" dirty="0" smtClean="0"/>
              <a:t>Chicago Public Library</a:t>
            </a:r>
          </a:p>
          <a:p>
            <a:pPr>
              <a:buFont typeface="Arial" panose="020B0604020202020204" pitchFamily="34" charset="0"/>
              <a:buChar char="•"/>
            </a:pPr>
            <a:r>
              <a:rPr lang="en-US" dirty="0" smtClean="0"/>
              <a:t>Art Institute of Chicago</a:t>
            </a:r>
          </a:p>
          <a:p>
            <a:pPr>
              <a:buFont typeface="Arial" panose="020B0604020202020204" pitchFamily="34" charset="0"/>
              <a:buChar char="•"/>
            </a:pPr>
            <a:r>
              <a:rPr lang="en-US" dirty="0" smtClean="0"/>
              <a:t>Illinois Heartland Library System</a:t>
            </a:r>
          </a:p>
          <a:p>
            <a:pPr>
              <a:buFont typeface="Arial" panose="020B0604020202020204" pitchFamily="34" charset="0"/>
              <a:buChar char="•"/>
            </a:pPr>
            <a:r>
              <a:rPr lang="en-US" dirty="0" smtClean="0"/>
              <a:t>Center for Research Libraries</a:t>
            </a:r>
          </a:p>
          <a:p>
            <a:pPr>
              <a:buFont typeface="Arial" panose="020B0604020202020204" pitchFamily="34" charset="0"/>
              <a:buChar char="•"/>
            </a:pPr>
            <a:r>
              <a:rPr lang="en-US" dirty="0" smtClean="0"/>
              <a:t>Follett School Systems</a:t>
            </a:r>
          </a:p>
          <a:p>
            <a:pPr>
              <a:buFont typeface="Arial" panose="020B0604020202020204" pitchFamily="34" charset="0"/>
              <a:buChar char="•"/>
            </a:pPr>
            <a:r>
              <a:rPr lang="en-US" dirty="0" smtClean="0"/>
              <a:t>Highland Park Public Library</a:t>
            </a:r>
          </a:p>
          <a:p>
            <a:pPr>
              <a:buFont typeface="Arial" panose="020B0604020202020204" pitchFamily="34" charset="0"/>
              <a:buChar char="•"/>
            </a:pPr>
            <a:r>
              <a:rPr lang="en-US" dirty="0" smtClean="0"/>
              <a:t>Cook Memorial Public Library</a:t>
            </a:r>
          </a:p>
          <a:p>
            <a:pPr>
              <a:buFont typeface="Arial" panose="020B0604020202020204" pitchFamily="34" charset="0"/>
              <a:buChar char="•"/>
            </a:pPr>
            <a:r>
              <a:rPr lang="en-US" dirty="0" smtClean="0"/>
              <a:t>Mount Prospect Public Library</a:t>
            </a:r>
          </a:p>
          <a:p>
            <a:pPr>
              <a:buFont typeface="Arial" panose="020B0604020202020204" pitchFamily="34" charset="0"/>
              <a:buChar char="•"/>
            </a:pPr>
            <a:r>
              <a:rPr lang="en-US" dirty="0" smtClean="0"/>
              <a:t>Indian Trails Public Library District</a:t>
            </a:r>
            <a:endParaRPr lang="en-US" dirty="0"/>
          </a:p>
        </p:txBody>
      </p:sp>
    </p:spTree>
    <p:extLst>
      <p:ext uri="{BB962C8B-B14F-4D97-AF65-F5344CB8AC3E}">
        <p14:creationId xmlns:p14="http://schemas.microsoft.com/office/powerpoint/2010/main" val="27647374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CARLI </a:t>
            </a:r>
            <a:r>
              <a:rPr lang="en-US" dirty="0" smtClean="0"/>
              <a:t>Illinois NACO </a:t>
            </a:r>
            <a:r>
              <a:rPr lang="en-US" dirty="0" smtClean="0"/>
              <a:t>Funnel Members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Rock Valley College</a:t>
            </a:r>
          </a:p>
          <a:p>
            <a:pPr>
              <a:buFont typeface="Arial" panose="020B0604020202020204" pitchFamily="34" charset="0"/>
              <a:buChar char="•"/>
            </a:pPr>
            <a:r>
              <a:rPr lang="en-US" dirty="0" smtClean="0"/>
              <a:t>Joliet Junior College</a:t>
            </a:r>
          </a:p>
          <a:p>
            <a:pPr>
              <a:buFont typeface="Arial" panose="020B0604020202020204" pitchFamily="34" charset="0"/>
              <a:buChar char="•"/>
            </a:pPr>
            <a:r>
              <a:rPr lang="en-US" dirty="0" smtClean="0"/>
              <a:t>University of St. Mary of the Lake Mundelein Seminary</a:t>
            </a:r>
          </a:p>
          <a:p>
            <a:pPr>
              <a:buFont typeface="Arial" panose="020B0604020202020204" pitchFamily="34" charset="0"/>
              <a:buChar char="•"/>
            </a:pPr>
            <a:r>
              <a:rPr lang="en-US" dirty="0" smtClean="0"/>
              <a:t>Pritzker Military Library</a:t>
            </a:r>
            <a:endParaRPr lang="en-US" dirty="0"/>
          </a:p>
        </p:txBody>
      </p:sp>
    </p:spTree>
    <p:extLst>
      <p:ext uri="{BB962C8B-B14F-4D97-AF65-F5344CB8AC3E}">
        <p14:creationId xmlns:p14="http://schemas.microsoft.com/office/powerpoint/2010/main" val="35482521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Become a NACO Library</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Application</a:t>
            </a:r>
          </a:p>
          <a:p>
            <a:pPr>
              <a:buFont typeface="Arial" panose="020B0604020202020204" pitchFamily="34" charset="0"/>
              <a:buChar char="•"/>
            </a:pPr>
            <a:r>
              <a:rPr lang="en-US" dirty="0" smtClean="0"/>
              <a:t>Training</a:t>
            </a:r>
          </a:p>
          <a:p>
            <a:pPr>
              <a:buFont typeface="Arial" panose="020B0604020202020204" pitchFamily="34" charset="0"/>
              <a:buChar char="•"/>
            </a:pPr>
            <a:r>
              <a:rPr lang="en-US" dirty="0" smtClean="0"/>
              <a:t>Review period</a:t>
            </a:r>
            <a:endParaRPr lang="en-US" dirty="0"/>
          </a:p>
          <a:p>
            <a:pPr>
              <a:buFont typeface="Arial" panose="020B0604020202020204" pitchFamily="34" charset="0"/>
              <a:buChar char="•"/>
            </a:pPr>
            <a:r>
              <a:rPr lang="en-US" dirty="0" smtClean="0"/>
              <a:t>Optional additional training for title authority records</a:t>
            </a:r>
            <a:endParaRPr lang="en-US" dirty="0"/>
          </a:p>
        </p:txBody>
      </p:sp>
    </p:spTree>
    <p:extLst>
      <p:ext uri="{BB962C8B-B14F-4D97-AF65-F5344CB8AC3E}">
        <p14:creationId xmlns:p14="http://schemas.microsoft.com/office/powerpoint/2010/main" val="41331963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Steps of Authority Work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Search for authority record</a:t>
            </a:r>
          </a:p>
          <a:p>
            <a:pPr>
              <a:buFont typeface="Arial" panose="020B0604020202020204" pitchFamily="34" charset="0"/>
              <a:buChar char="•"/>
            </a:pPr>
            <a:r>
              <a:rPr lang="en-US" dirty="0" smtClean="0"/>
              <a:t>Determine the preferred name</a:t>
            </a:r>
          </a:p>
          <a:p>
            <a:pPr>
              <a:buFont typeface="Arial" panose="020B0604020202020204" pitchFamily="34" charset="0"/>
              <a:buChar char="•"/>
            </a:pPr>
            <a:r>
              <a:rPr lang="en-US" dirty="0" smtClean="0"/>
              <a:t>Establish the form of the name (authorized access point)</a:t>
            </a:r>
          </a:p>
          <a:p>
            <a:pPr>
              <a:buFont typeface="Arial" panose="020B0604020202020204" pitchFamily="34" charset="0"/>
              <a:buChar char="•"/>
            </a:pPr>
            <a:r>
              <a:rPr lang="en-US" dirty="0" smtClean="0"/>
              <a:t>Document your work in an authority record (if applicable)</a:t>
            </a:r>
            <a:endParaRPr lang="en-US" dirty="0"/>
          </a:p>
        </p:txBody>
      </p:sp>
    </p:spTree>
    <p:extLst>
      <p:ext uri="{BB962C8B-B14F-4D97-AF65-F5344CB8AC3E}">
        <p14:creationId xmlns:p14="http://schemas.microsoft.com/office/powerpoint/2010/main" val="4227058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1</a:t>
            </a:r>
            <a:endParaRPr lang="en-US" dirty="0"/>
          </a:p>
        </p:txBody>
      </p:sp>
      <p:sp>
        <p:nvSpPr>
          <p:cNvPr id="3" name="Content Placeholder 2"/>
          <p:cNvSpPr>
            <a:spLocks noGrp="1"/>
          </p:cNvSpPr>
          <p:nvPr>
            <p:ph idx="1"/>
          </p:nvPr>
        </p:nvSpPr>
        <p:spPr/>
        <p:txBody>
          <a:bodyPr/>
          <a:lstStyle/>
          <a:p>
            <a:r>
              <a:rPr lang="en-US" dirty="0" smtClean="0"/>
              <a:t>Authority record found in LC NAF (OCLC or LC)</a:t>
            </a:r>
          </a:p>
          <a:p>
            <a:endParaRPr lang="en-US" dirty="0"/>
          </a:p>
          <a:p>
            <a:r>
              <a:rPr lang="en-US" dirty="0" smtClean="0"/>
              <a:t>Use 1XX field from authority as authorized access point in bib record</a:t>
            </a:r>
            <a:endParaRPr lang="en-US" dirty="0"/>
          </a:p>
        </p:txBody>
      </p:sp>
    </p:spTree>
    <p:extLst>
      <p:ext uri="{BB962C8B-B14F-4D97-AF65-F5344CB8AC3E}">
        <p14:creationId xmlns:p14="http://schemas.microsoft.com/office/powerpoint/2010/main" val="19494650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2</a:t>
            </a:r>
            <a:endParaRPr lang="en-US" dirty="0"/>
          </a:p>
        </p:txBody>
      </p:sp>
      <p:sp>
        <p:nvSpPr>
          <p:cNvPr id="3" name="Content Placeholder 2"/>
          <p:cNvSpPr>
            <a:spLocks noGrp="1"/>
          </p:cNvSpPr>
          <p:nvPr>
            <p:ph idx="1"/>
          </p:nvPr>
        </p:nvSpPr>
        <p:spPr/>
        <p:txBody>
          <a:bodyPr/>
          <a:lstStyle/>
          <a:p>
            <a:r>
              <a:rPr lang="en-US" dirty="0" smtClean="0"/>
              <a:t>No authority record found (and no conflict with other names in LC NAF)</a:t>
            </a:r>
          </a:p>
          <a:p>
            <a:endParaRPr lang="en-US" dirty="0"/>
          </a:p>
          <a:p>
            <a:r>
              <a:rPr lang="en-US" dirty="0" smtClean="0"/>
              <a:t>RDA 8.6 Authorized Access Points Representing Agents</a:t>
            </a:r>
          </a:p>
          <a:p>
            <a:r>
              <a:rPr lang="en-US" dirty="0" smtClean="0"/>
              <a:t>When constructing an authorized access point to represent an agent, use  a preferred name for a person (see 9.2.2), a preferred name for a family (see 10.2.2), or a preferred name for a corporate body (see 11.2.2) as the basis for the access point.</a:t>
            </a:r>
          </a:p>
          <a:p>
            <a:endParaRPr lang="en-US" dirty="0"/>
          </a:p>
          <a:p>
            <a:r>
              <a:rPr lang="en-US" dirty="0" smtClean="0"/>
              <a:t>RDA 9.2.2.3 Choosing Preferred Name for Person</a:t>
            </a:r>
          </a:p>
          <a:p>
            <a:r>
              <a:rPr lang="en-US" dirty="0" smtClean="0"/>
              <a:t>When choosing a preferred name for person, generally choose the name by which the person is commonly known. The name chosen can be the person’s real name, pseudonym, title of nobility, nickname, initials, or other appellation.</a:t>
            </a:r>
            <a:endParaRPr lang="en-US" dirty="0"/>
          </a:p>
        </p:txBody>
      </p:sp>
    </p:spTree>
    <p:extLst>
      <p:ext uri="{BB962C8B-B14F-4D97-AF65-F5344CB8AC3E}">
        <p14:creationId xmlns:p14="http://schemas.microsoft.com/office/powerpoint/2010/main" val="13448545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2 cont’d</a:t>
            </a:r>
            <a:endParaRPr lang="en-US" dirty="0"/>
          </a:p>
        </p:txBody>
      </p:sp>
      <p:sp>
        <p:nvSpPr>
          <p:cNvPr id="3" name="Content Placeholder 2"/>
          <p:cNvSpPr>
            <a:spLocks noGrp="1"/>
          </p:cNvSpPr>
          <p:nvPr>
            <p:ph idx="1"/>
          </p:nvPr>
        </p:nvSpPr>
        <p:spPr/>
        <p:txBody>
          <a:bodyPr/>
          <a:lstStyle/>
          <a:p>
            <a:r>
              <a:rPr lang="en-US" dirty="0" smtClean="0"/>
              <a:t>If preferred name is not clear (RDA 9.2.2.5)</a:t>
            </a:r>
          </a:p>
          <a:p>
            <a:endParaRPr lang="en-US" dirty="0" smtClean="0"/>
          </a:p>
          <a:p>
            <a:pPr>
              <a:buFont typeface="Arial" panose="020B0604020202020204" pitchFamily="34" charset="0"/>
              <a:buChar char="•"/>
            </a:pPr>
            <a:r>
              <a:rPr lang="en-US" dirty="0" smtClean="0"/>
              <a:t>If no form predominates, choose the latest form as the preferred name. In case of doubt about which is the latest form, choose the fuller or fullest form.</a:t>
            </a:r>
          </a:p>
          <a:p>
            <a:pPr>
              <a:buFont typeface="Arial" panose="020B0604020202020204" pitchFamily="34" charset="0"/>
              <a:buChar char="•"/>
            </a:pPr>
            <a:endParaRPr lang="en-US" dirty="0" smtClean="0"/>
          </a:p>
          <a:p>
            <a:pPr>
              <a:buFont typeface="Arial" panose="020B0604020202020204" pitchFamily="34" charset="0"/>
              <a:buChar char="•"/>
            </a:pPr>
            <a:r>
              <a:rPr lang="en-US" dirty="0" smtClean="0"/>
              <a:t>Record another form of the name as a variant name for person</a:t>
            </a:r>
            <a:endParaRPr lang="en-US" dirty="0"/>
          </a:p>
        </p:txBody>
      </p:sp>
    </p:spTree>
    <p:extLst>
      <p:ext uri="{BB962C8B-B14F-4D97-AF65-F5344CB8AC3E}">
        <p14:creationId xmlns:p14="http://schemas.microsoft.com/office/powerpoint/2010/main" val="16007031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2 cont’d</a:t>
            </a:r>
            <a:endParaRPr lang="en-US" dirty="0"/>
          </a:p>
        </p:txBody>
      </p:sp>
      <p:sp>
        <p:nvSpPr>
          <p:cNvPr id="3" name="Content Placeholder 2"/>
          <p:cNvSpPr>
            <a:spLocks noGrp="1"/>
          </p:cNvSpPr>
          <p:nvPr>
            <p:ph idx="1"/>
          </p:nvPr>
        </p:nvSpPr>
        <p:spPr/>
        <p:txBody>
          <a:bodyPr/>
          <a:lstStyle/>
          <a:p>
            <a:r>
              <a:rPr lang="en-US" dirty="0" smtClean="0"/>
              <a:t>Search </a:t>
            </a:r>
            <a:r>
              <a:rPr lang="en-US" dirty="0" err="1" smtClean="0"/>
              <a:t>WorldCat</a:t>
            </a:r>
            <a:r>
              <a:rPr lang="en-US" dirty="0" smtClean="0"/>
              <a:t> and the Internet to establish by which name or form of name a person is commonly known</a:t>
            </a:r>
          </a:p>
          <a:p>
            <a:r>
              <a:rPr lang="en-US" dirty="0"/>
              <a:t>	</a:t>
            </a:r>
            <a:r>
              <a:rPr lang="en-US" dirty="0" smtClean="0"/>
              <a:t>Helpful websites:</a:t>
            </a:r>
          </a:p>
          <a:p>
            <a:pPr lvl="1">
              <a:buFont typeface="Arial" panose="020B0604020202020204" pitchFamily="34" charset="0"/>
              <a:buChar char="•"/>
            </a:pPr>
            <a:r>
              <a:rPr lang="en-US" dirty="0" smtClean="0"/>
              <a:t>Wikipedia</a:t>
            </a:r>
          </a:p>
          <a:p>
            <a:pPr lvl="1">
              <a:buFont typeface="Arial" panose="020B0604020202020204" pitchFamily="34" charset="0"/>
              <a:buChar char="•"/>
            </a:pPr>
            <a:r>
              <a:rPr lang="en-US" dirty="0" err="1" smtClean="0"/>
              <a:t>Wikidata</a:t>
            </a:r>
            <a:endParaRPr lang="en-US" dirty="0" smtClean="0"/>
          </a:p>
          <a:p>
            <a:pPr lvl="1">
              <a:buFont typeface="Arial" panose="020B0604020202020204" pitchFamily="34" charset="0"/>
              <a:buChar char="•"/>
            </a:pPr>
            <a:r>
              <a:rPr lang="en-US" dirty="0" smtClean="0"/>
              <a:t>Imdb.com</a:t>
            </a:r>
          </a:p>
          <a:p>
            <a:pPr lvl="1">
              <a:buFont typeface="Arial" panose="020B0604020202020204" pitchFamily="34" charset="0"/>
              <a:buChar char="•"/>
            </a:pPr>
            <a:r>
              <a:rPr lang="en-US" dirty="0" smtClean="0"/>
              <a:t>Author’s personal website, employer’s website</a:t>
            </a:r>
          </a:p>
          <a:p>
            <a:pPr lvl="1">
              <a:buFont typeface="Arial" panose="020B0604020202020204" pitchFamily="34" charset="0"/>
              <a:buChar char="•"/>
            </a:pPr>
            <a:r>
              <a:rPr lang="en-US" dirty="0" smtClean="0"/>
              <a:t>LinkedIn</a:t>
            </a:r>
          </a:p>
          <a:p>
            <a:pPr lvl="1">
              <a:buFont typeface="Arial" panose="020B0604020202020204" pitchFamily="34" charset="0"/>
              <a:buChar char="•"/>
            </a:pPr>
            <a:r>
              <a:rPr lang="en-US" dirty="0" smtClean="0"/>
              <a:t>Any other credible website</a:t>
            </a:r>
          </a:p>
          <a:p>
            <a:endParaRPr lang="en-US" dirty="0"/>
          </a:p>
          <a:p>
            <a:r>
              <a:rPr lang="en-US" dirty="0" smtClean="0"/>
              <a:t>If there is no other authority record using the same form of name, use preferred name for authorized access point</a:t>
            </a:r>
            <a:endParaRPr lang="en-US" dirty="0"/>
          </a:p>
        </p:txBody>
      </p:sp>
    </p:spTree>
    <p:extLst>
      <p:ext uri="{BB962C8B-B14F-4D97-AF65-F5344CB8AC3E}">
        <p14:creationId xmlns:p14="http://schemas.microsoft.com/office/powerpoint/2010/main" val="33398744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3</a:t>
            </a:r>
            <a:endParaRPr lang="en-US" dirty="0"/>
          </a:p>
        </p:txBody>
      </p:sp>
      <p:sp>
        <p:nvSpPr>
          <p:cNvPr id="3" name="Content Placeholder 2"/>
          <p:cNvSpPr>
            <a:spLocks noGrp="1"/>
          </p:cNvSpPr>
          <p:nvPr>
            <p:ph idx="1"/>
          </p:nvPr>
        </p:nvSpPr>
        <p:spPr/>
        <p:txBody>
          <a:bodyPr/>
          <a:lstStyle/>
          <a:p>
            <a:r>
              <a:rPr lang="en-US" dirty="0" smtClean="0"/>
              <a:t>No authority record found and preferred name conflicts with an access point in an existing authority record. (Same name used by more than one person)</a:t>
            </a:r>
          </a:p>
          <a:p>
            <a:endParaRPr lang="en-US" dirty="0"/>
          </a:p>
          <a:p>
            <a:r>
              <a:rPr lang="en-US" dirty="0" smtClean="0"/>
              <a:t>RDA 9.19 Constructing Access Points to Represent Persons</a:t>
            </a:r>
          </a:p>
          <a:p>
            <a:pPr>
              <a:buFont typeface="Arial" panose="020B0604020202020204" pitchFamily="34" charset="0"/>
              <a:buChar char="•"/>
            </a:pPr>
            <a:r>
              <a:rPr lang="en-US" dirty="0" smtClean="0"/>
              <a:t>Use a preferred name for person as the basis for the authorized access point.</a:t>
            </a:r>
          </a:p>
          <a:p>
            <a:pPr>
              <a:buFont typeface="Arial" panose="020B0604020202020204" pitchFamily="34" charset="0"/>
              <a:buChar char="•"/>
            </a:pPr>
            <a:r>
              <a:rPr lang="en-US" dirty="0" smtClean="0"/>
              <a:t>Include the additional elements specified at 9.19.1.2-9.19.1.8 if they are needed to distinguish access points representing different persons with the same name.</a:t>
            </a:r>
            <a:endParaRPr lang="en-US" dirty="0"/>
          </a:p>
        </p:txBody>
      </p:sp>
    </p:spTree>
    <p:extLst>
      <p:ext uri="{BB962C8B-B14F-4D97-AF65-F5344CB8AC3E}">
        <p14:creationId xmlns:p14="http://schemas.microsoft.com/office/powerpoint/2010/main" val="2273149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3 cont’d</a:t>
            </a:r>
            <a:endParaRPr lang="en-US" dirty="0"/>
          </a:p>
        </p:txBody>
      </p:sp>
      <p:sp>
        <p:nvSpPr>
          <p:cNvPr id="3" name="Content Placeholder 2"/>
          <p:cNvSpPr>
            <a:spLocks noGrp="1"/>
          </p:cNvSpPr>
          <p:nvPr>
            <p:ph idx="1"/>
          </p:nvPr>
        </p:nvSpPr>
        <p:spPr/>
        <p:txBody>
          <a:bodyPr/>
          <a:lstStyle/>
          <a:p>
            <a:r>
              <a:rPr lang="en-US" dirty="0" smtClean="0"/>
              <a:t>RDA 9.19 Additional Elements Used to Differentiate Name</a:t>
            </a:r>
          </a:p>
          <a:p>
            <a:pPr>
              <a:buFont typeface="Arial" panose="020B0604020202020204" pitchFamily="34" charset="0"/>
              <a:buChar char="•"/>
            </a:pPr>
            <a:r>
              <a:rPr lang="en-US" dirty="0" smtClean="0"/>
              <a:t>9.19.1.2 Title or other designation</a:t>
            </a:r>
          </a:p>
          <a:p>
            <a:pPr>
              <a:buFont typeface="Arial" panose="020B0604020202020204" pitchFamily="34" charset="0"/>
              <a:buChar char="•"/>
            </a:pPr>
            <a:r>
              <a:rPr lang="en-US" dirty="0" smtClean="0"/>
              <a:t>9.19.1.3 Date of birth and/or death</a:t>
            </a:r>
          </a:p>
          <a:p>
            <a:pPr>
              <a:buFont typeface="Arial" panose="020B0604020202020204" pitchFamily="34" charset="0"/>
              <a:buChar char="•"/>
            </a:pPr>
            <a:r>
              <a:rPr lang="en-US" dirty="0" smtClean="0"/>
              <a:t>9.19.1.4 Fuller form of name</a:t>
            </a:r>
          </a:p>
          <a:p>
            <a:pPr>
              <a:buFont typeface="Arial" panose="020B0604020202020204" pitchFamily="34" charset="0"/>
              <a:buChar char="•"/>
            </a:pPr>
            <a:r>
              <a:rPr lang="en-US" dirty="0" smtClean="0"/>
              <a:t>9.19.1.5 Period of activity of person</a:t>
            </a:r>
          </a:p>
          <a:p>
            <a:pPr>
              <a:buFont typeface="Arial" panose="020B0604020202020204" pitchFamily="34" charset="0"/>
              <a:buChar char="•"/>
            </a:pPr>
            <a:r>
              <a:rPr lang="en-US" dirty="0" smtClean="0"/>
              <a:t>9.19.1.6 Profession or occupation</a:t>
            </a:r>
          </a:p>
          <a:p>
            <a:pPr>
              <a:buFont typeface="Arial" panose="020B0604020202020204" pitchFamily="34" charset="0"/>
              <a:buChar char="•"/>
            </a:pPr>
            <a:r>
              <a:rPr lang="en-US" dirty="0" smtClean="0"/>
              <a:t>9.19.1.7 Other term of rank, </a:t>
            </a:r>
            <a:r>
              <a:rPr lang="en-US" dirty="0" err="1" smtClean="0"/>
              <a:t>honour</a:t>
            </a:r>
            <a:r>
              <a:rPr lang="en-US" dirty="0" smtClean="0"/>
              <a:t>, or office</a:t>
            </a:r>
          </a:p>
          <a:p>
            <a:pPr>
              <a:buFont typeface="Arial" panose="020B0604020202020204" pitchFamily="34" charset="0"/>
              <a:buChar char="•"/>
            </a:pPr>
            <a:r>
              <a:rPr lang="en-US" dirty="0" smtClean="0"/>
              <a:t>9.19.1.8 Other designation</a:t>
            </a:r>
            <a:endParaRPr lang="en-US" dirty="0"/>
          </a:p>
        </p:txBody>
      </p:sp>
    </p:spTree>
    <p:extLst>
      <p:ext uri="{BB962C8B-B14F-4D97-AF65-F5344CB8AC3E}">
        <p14:creationId xmlns:p14="http://schemas.microsoft.com/office/powerpoint/2010/main" val="972482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Session Description</a:t>
            </a:r>
            <a:endParaRPr lang="en-US" dirty="0"/>
          </a:p>
        </p:txBody>
      </p:sp>
      <p:sp>
        <p:nvSpPr>
          <p:cNvPr id="3" name="Content Placeholder 2"/>
          <p:cNvSpPr>
            <a:spLocks noGrp="1"/>
          </p:cNvSpPr>
          <p:nvPr>
            <p:ph idx="1"/>
          </p:nvPr>
        </p:nvSpPr>
        <p:spPr/>
        <p:txBody>
          <a:bodyPr/>
          <a:lstStyle/>
          <a:p>
            <a:r>
              <a:rPr lang="en-US" dirty="0" smtClean="0"/>
              <a:t>This session is intended to cover basic, practical issues regarding name authority records in basic cataloging. It will include some theory and emphasize how to formulate name headings (authorized access points). Copy cataloging examples using OCLC </a:t>
            </a:r>
            <a:r>
              <a:rPr lang="en-US" dirty="0" err="1" smtClean="0"/>
              <a:t>Connexion</a:t>
            </a:r>
            <a:r>
              <a:rPr lang="en-US" dirty="0" smtClean="0"/>
              <a:t> client will be used. </a:t>
            </a:r>
          </a:p>
          <a:p>
            <a:endParaRPr lang="en-US" dirty="0"/>
          </a:p>
          <a:p>
            <a:r>
              <a:rPr lang="en-US" dirty="0" smtClean="0"/>
              <a:t>Please note: All references to RDA are to original RDA. Much of the content of this presentation is taken, with permission, from a presentation by Felicity </a:t>
            </a:r>
            <a:r>
              <a:rPr lang="en-US" dirty="0" err="1" smtClean="0"/>
              <a:t>Dykas</a:t>
            </a:r>
            <a:r>
              <a:rPr lang="en-US" dirty="0" smtClean="0"/>
              <a:t> and Tammie Busch given at the Missouri Library Association Annual Conference, 2018.</a:t>
            </a:r>
            <a:endParaRPr lang="en-US" dirty="0"/>
          </a:p>
        </p:txBody>
      </p:sp>
    </p:spTree>
    <p:extLst>
      <p:ext uri="{BB962C8B-B14F-4D97-AF65-F5344CB8AC3E}">
        <p14:creationId xmlns:p14="http://schemas.microsoft.com/office/powerpoint/2010/main" val="2895213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3 cont’d</a:t>
            </a:r>
            <a:endParaRPr lang="en-US" dirty="0"/>
          </a:p>
        </p:txBody>
      </p:sp>
      <p:sp>
        <p:nvSpPr>
          <p:cNvPr id="3" name="Content Placeholder 2"/>
          <p:cNvSpPr>
            <a:spLocks noGrp="1"/>
          </p:cNvSpPr>
          <p:nvPr>
            <p:ph idx="1"/>
          </p:nvPr>
        </p:nvSpPr>
        <p:spPr>
          <a:xfrm>
            <a:off x="685800" y="1295400"/>
            <a:ext cx="7772400" cy="4724400"/>
          </a:xfrm>
        </p:spPr>
        <p:txBody>
          <a:bodyPr/>
          <a:lstStyle/>
          <a:p>
            <a:r>
              <a:rPr lang="en-US" dirty="0" smtClean="0"/>
              <a:t>RDA 9.19.1.2 Title or other designation associated with the person</a:t>
            </a:r>
          </a:p>
          <a:p>
            <a:r>
              <a:rPr lang="en-US" dirty="0" smtClean="0"/>
              <a:t>Title of person=A word or phrase indicative of royalty, nobility, ecclesiastical rank or office, or a term of address for a person of religious vocation</a:t>
            </a:r>
          </a:p>
          <a:p>
            <a:r>
              <a:rPr lang="en-US" dirty="0" smtClean="0"/>
              <a:t>Always add:</a:t>
            </a:r>
          </a:p>
          <a:p>
            <a:pPr>
              <a:buFont typeface="Arial" panose="020B0604020202020204" pitchFamily="34" charset="0"/>
              <a:buChar char="•"/>
            </a:pPr>
            <a:r>
              <a:rPr lang="en-US" dirty="0" smtClean="0"/>
              <a:t>A title of royalty: Catherine, </a:t>
            </a:r>
            <a:r>
              <a:rPr lang="en-US" b="1" dirty="0" smtClean="0"/>
              <a:t>Duchess of Cambridge</a:t>
            </a:r>
            <a:r>
              <a:rPr lang="en-US" dirty="0" smtClean="0"/>
              <a:t>, 1982-</a:t>
            </a:r>
          </a:p>
          <a:p>
            <a:pPr>
              <a:buFont typeface="Arial" panose="020B0604020202020204" pitchFamily="34" charset="0"/>
              <a:buChar char="•"/>
            </a:pPr>
            <a:r>
              <a:rPr lang="en-US" dirty="0" smtClean="0"/>
              <a:t>A title of nobility: add if it commonly appears with the name: Barresi, Matteo, </a:t>
            </a:r>
            <a:r>
              <a:rPr lang="en-US" b="1" dirty="0" err="1" smtClean="0"/>
              <a:t>machese</a:t>
            </a:r>
            <a:r>
              <a:rPr lang="en-US" b="1" dirty="0" smtClean="0"/>
              <a:t> di </a:t>
            </a:r>
            <a:r>
              <a:rPr lang="en-US" b="1" dirty="0" err="1" smtClean="0"/>
              <a:t>Pietraperzia</a:t>
            </a:r>
            <a:r>
              <a:rPr lang="en-US" dirty="0" smtClean="0"/>
              <a:t>, -1531 or 1532</a:t>
            </a:r>
          </a:p>
          <a:p>
            <a:pPr>
              <a:buFont typeface="Arial" panose="020B0604020202020204" pitchFamily="34" charset="0"/>
              <a:buChar char="•"/>
            </a:pPr>
            <a:r>
              <a:rPr lang="en-US" dirty="0" smtClean="0"/>
              <a:t>A title of religious rank: John Paul I, </a:t>
            </a:r>
            <a:r>
              <a:rPr lang="en-US" b="1" dirty="0" smtClean="0"/>
              <a:t>Pope</a:t>
            </a:r>
            <a:r>
              <a:rPr lang="en-US" dirty="0" smtClean="0"/>
              <a:t>, 1912-1978</a:t>
            </a:r>
          </a:p>
          <a:p>
            <a:pPr>
              <a:buFont typeface="Arial" panose="020B0604020202020204" pitchFamily="34" charset="0"/>
              <a:buChar char="•"/>
            </a:pPr>
            <a:r>
              <a:rPr lang="en-US" dirty="0" smtClean="0"/>
              <a:t>The term Saint: add unless the access point represents a pope, emperor, king, or queen: Francis, of Assisi, </a:t>
            </a:r>
            <a:r>
              <a:rPr lang="en-US" b="1" dirty="0" smtClean="0"/>
              <a:t>Saint</a:t>
            </a:r>
            <a:r>
              <a:rPr lang="en-US" dirty="0" smtClean="0"/>
              <a:t>, 1182-1226</a:t>
            </a:r>
          </a:p>
          <a:p>
            <a:pPr>
              <a:buFont typeface="Arial" panose="020B0604020202020204" pitchFamily="34" charset="0"/>
              <a:buChar char="•"/>
            </a:pPr>
            <a:r>
              <a:rPr lang="en-US" dirty="0" smtClean="0"/>
              <a:t>The term Spirit: Presley, Elvis, 1935-1977 </a:t>
            </a:r>
            <a:r>
              <a:rPr lang="en-US" b="1" dirty="0" smtClean="0"/>
              <a:t>(Spirit)</a:t>
            </a:r>
          </a:p>
          <a:p>
            <a:pPr>
              <a:buFont typeface="Arial" panose="020B0604020202020204" pitchFamily="34" charset="0"/>
              <a:buChar char="•"/>
            </a:pPr>
            <a:r>
              <a:rPr lang="en-US" dirty="0" smtClean="0"/>
              <a:t>Add if needed to differentiate: other designation associated with person; for persons names in sacred scripture, term Fictitious character, term indicating type, species, or breed: e.g., Biblical figure, Cat, Fictitious character</a:t>
            </a:r>
            <a:endParaRPr lang="en-US" dirty="0"/>
          </a:p>
        </p:txBody>
      </p:sp>
    </p:spTree>
    <p:extLst>
      <p:ext uri="{BB962C8B-B14F-4D97-AF65-F5344CB8AC3E}">
        <p14:creationId xmlns:p14="http://schemas.microsoft.com/office/powerpoint/2010/main" val="18839207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3 cont’d</a:t>
            </a:r>
            <a:endParaRPr lang="en-US" dirty="0"/>
          </a:p>
        </p:txBody>
      </p:sp>
      <p:sp>
        <p:nvSpPr>
          <p:cNvPr id="3" name="Content Placeholder 2"/>
          <p:cNvSpPr>
            <a:spLocks noGrp="1"/>
          </p:cNvSpPr>
          <p:nvPr>
            <p:ph idx="1"/>
          </p:nvPr>
        </p:nvSpPr>
        <p:spPr/>
        <p:txBody>
          <a:bodyPr/>
          <a:lstStyle/>
          <a:p>
            <a:r>
              <a:rPr lang="en-US" dirty="0" smtClean="0"/>
              <a:t>RDA 9.19 Additional elements used to differentiate name (common order of preference)</a:t>
            </a:r>
          </a:p>
          <a:p>
            <a:pPr>
              <a:buFont typeface="Arial" panose="020B0604020202020204" pitchFamily="34" charset="0"/>
              <a:buChar char="•"/>
            </a:pPr>
            <a:r>
              <a:rPr lang="en-US" dirty="0" smtClean="0"/>
              <a:t>9.19.1.3 Date of birth and/or death</a:t>
            </a:r>
          </a:p>
          <a:p>
            <a:pPr>
              <a:buFont typeface="Arial" panose="020B0604020202020204" pitchFamily="34" charset="0"/>
              <a:buChar char="•"/>
            </a:pPr>
            <a:r>
              <a:rPr lang="en-US" dirty="0" smtClean="0"/>
              <a:t>9.19.1.4 Fuller form of name</a:t>
            </a:r>
          </a:p>
          <a:p>
            <a:pPr>
              <a:buFont typeface="Arial" panose="020B0604020202020204" pitchFamily="34" charset="0"/>
              <a:buChar char="•"/>
            </a:pPr>
            <a:r>
              <a:rPr lang="en-US" dirty="0" smtClean="0"/>
              <a:t>9.19.1.6 Profession or occupation</a:t>
            </a:r>
          </a:p>
          <a:p>
            <a:pPr>
              <a:buFont typeface="Arial" panose="020B0604020202020204" pitchFamily="34" charset="0"/>
              <a:buChar char="•"/>
            </a:pPr>
            <a:r>
              <a:rPr lang="en-US" dirty="0" smtClean="0"/>
              <a:t>9.19.1.7 Other term of rank, </a:t>
            </a:r>
            <a:r>
              <a:rPr lang="en-US" dirty="0" err="1" smtClean="0"/>
              <a:t>honour</a:t>
            </a:r>
            <a:r>
              <a:rPr lang="en-US" dirty="0" smtClean="0"/>
              <a:t>, or office</a:t>
            </a:r>
          </a:p>
          <a:p>
            <a:pPr>
              <a:buFont typeface="Arial" panose="020B0604020202020204" pitchFamily="34" charset="0"/>
              <a:buChar char="•"/>
            </a:pPr>
            <a:r>
              <a:rPr lang="en-US" dirty="0" smtClean="0"/>
              <a:t>9.19.1.5 Period of activity of person</a:t>
            </a:r>
          </a:p>
          <a:p>
            <a:pPr>
              <a:buFont typeface="Arial" panose="020B0604020202020204" pitchFamily="34" charset="0"/>
              <a:buChar char="•"/>
            </a:pPr>
            <a:r>
              <a:rPr lang="en-US" dirty="0" smtClean="0"/>
              <a:t>9.19.1.8 Other designation</a:t>
            </a:r>
            <a:endParaRPr lang="en-US" dirty="0"/>
          </a:p>
        </p:txBody>
      </p:sp>
    </p:spTree>
    <p:extLst>
      <p:ext uri="{BB962C8B-B14F-4D97-AF65-F5344CB8AC3E}">
        <p14:creationId xmlns:p14="http://schemas.microsoft.com/office/powerpoint/2010/main" val="28136974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3 cont’d</a:t>
            </a:r>
            <a:endParaRPr lang="en-US" dirty="0"/>
          </a:p>
        </p:txBody>
      </p:sp>
      <p:sp>
        <p:nvSpPr>
          <p:cNvPr id="3" name="Content Placeholder 2"/>
          <p:cNvSpPr>
            <a:spLocks noGrp="1"/>
          </p:cNvSpPr>
          <p:nvPr>
            <p:ph idx="1"/>
          </p:nvPr>
        </p:nvSpPr>
        <p:spPr/>
        <p:txBody>
          <a:bodyPr/>
          <a:lstStyle/>
          <a:p>
            <a:r>
              <a:rPr lang="en-US" dirty="0" smtClean="0"/>
              <a:t>RDA 9.19.1.3 Date of birth and/or death</a:t>
            </a:r>
          </a:p>
          <a:p>
            <a:endParaRPr lang="en-US" dirty="0" smtClean="0"/>
          </a:p>
          <a:p>
            <a:pPr>
              <a:buFont typeface="Arial" panose="020B0604020202020204" pitchFamily="34" charset="0"/>
              <a:buChar char="•"/>
            </a:pPr>
            <a:r>
              <a:rPr lang="en-US" dirty="0" smtClean="0"/>
              <a:t>Take from any source</a:t>
            </a:r>
          </a:p>
          <a:p>
            <a:pPr>
              <a:buFont typeface="Arial" panose="020B0604020202020204" pitchFamily="34" charset="0"/>
              <a:buChar char="•"/>
            </a:pPr>
            <a:r>
              <a:rPr lang="en-US" dirty="0" smtClean="0"/>
              <a:t>Include date of birth and/or death if needed to distinguish one authorized access point from another. Record year alone, unless additional information is needed for differentiation.</a:t>
            </a:r>
          </a:p>
          <a:p>
            <a:pPr>
              <a:buFont typeface="Arial" panose="020B0604020202020204" pitchFamily="34" charset="0"/>
              <a:buChar char="•"/>
            </a:pPr>
            <a:r>
              <a:rPr lang="en-US" b="1" dirty="0" smtClean="0"/>
              <a:t>LC-PCC PS</a:t>
            </a:r>
          </a:p>
          <a:p>
            <a:pPr lvl="1">
              <a:buFont typeface="Arial" panose="020B0604020202020204" pitchFamily="34" charset="0"/>
              <a:buChar char="•"/>
            </a:pPr>
            <a:r>
              <a:rPr lang="en-US" b="1" i="1" dirty="0" smtClean="0"/>
              <a:t>Add a date of birth and/or date of death to new authority records, even if not needed to distinguish between access points</a:t>
            </a:r>
            <a:endParaRPr lang="en-US" b="1" i="1" dirty="0"/>
          </a:p>
        </p:txBody>
      </p:sp>
    </p:spTree>
    <p:extLst>
      <p:ext uri="{BB962C8B-B14F-4D97-AF65-F5344CB8AC3E}">
        <p14:creationId xmlns:p14="http://schemas.microsoft.com/office/powerpoint/2010/main" val="24602619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3 cont’d</a:t>
            </a:r>
            <a:endParaRPr lang="en-US" dirty="0"/>
          </a:p>
        </p:txBody>
      </p:sp>
      <p:sp>
        <p:nvSpPr>
          <p:cNvPr id="3" name="Content Placeholder 2"/>
          <p:cNvSpPr>
            <a:spLocks noGrp="1"/>
          </p:cNvSpPr>
          <p:nvPr>
            <p:ph idx="1"/>
          </p:nvPr>
        </p:nvSpPr>
        <p:spPr/>
        <p:txBody>
          <a:bodyPr/>
          <a:lstStyle/>
          <a:p>
            <a:r>
              <a:rPr lang="en-US" dirty="0" smtClean="0"/>
              <a:t>Examples:</a:t>
            </a:r>
          </a:p>
          <a:p>
            <a:pPr>
              <a:buFont typeface="Arial" panose="020B0604020202020204" pitchFamily="34" charset="0"/>
              <a:buChar char="•"/>
            </a:pPr>
            <a:r>
              <a:rPr lang="en-US" dirty="0" smtClean="0"/>
              <a:t>Richardson, Alan, $d 1949-</a:t>
            </a:r>
          </a:p>
          <a:p>
            <a:pPr>
              <a:buFont typeface="Arial" panose="020B0604020202020204" pitchFamily="34" charset="0"/>
              <a:buChar char="•"/>
            </a:pPr>
            <a:r>
              <a:rPr lang="en-US" dirty="0" smtClean="0"/>
              <a:t>Richardson, Alan, $d 1905-1975</a:t>
            </a:r>
          </a:p>
          <a:p>
            <a:pPr>
              <a:buFont typeface="Arial" panose="020B0604020202020204" pitchFamily="34" charset="0"/>
              <a:buChar char="•"/>
            </a:pPr>
            <a:r>
              <a:rPr lang="en-US" dirty="0" smtClean="0"/>
              <a:t>Richardson, Anne, $d 1942-</a:t>
            </a:r>
          </a:p>
          <a:p>
            <a:pPr>
              <a:buFont typeface="Arial" panose="020B0604020202020204" pitchFamily="34" charset="0"/>
              <a:buChar char="•"/>
            </a:pPr>
            <a:r>
              <a:rPr lang="en-US" dirty="0" smtClean="0"/>
              <a:t>Richardson, Anne, $d 1942 December 22-</a:t>
            </a:r>
          </a:p>
          <a:p>
            <a:pPr>
              <a:buFont typeface="Arial" panose="020B0604020202020204" pitchFamily="34" charset="0"/>
              <a:buChar char="•"/>
            </a:pPr>
            <a:r>
              <a:rPr lang="en-US" dirty="0" smtClean="0"/>
              <a:t>Richardson, Anne, $d -1803</a:t>
            </a:r>
            <a:endParaRPr lang="en-US" dirty="0"/>
          </a:p>
          <a:p>
            <a:pPr>
              <a:buFont typeface="Arial" panose="020B0604020202020204" pitchFamily="34" charset="0"/>
              <a:buChar char="•"/>
            </a:pPr>
            <a:r>
              <a:rPr lang="en-US" dirty="0" smtClean="0"/>
              <a:t>Richardson, Albert, $d approximately 1906-</a:t>
            </a:r>
          </a:p>
          <a:p>
            <a:pPr>
              <a:buFont typeface="Arial" panose="020B0604020202020204" pitchFamily="34" charset="0"/>
              <a:buChar char="•"/>
            </a:pPr>
            <a:r>
              <a:rPr lang="en-US" dirty="0" smtClean="0"/>
              <a:t>Aguilar, Manuel Marques, $d 1767-approximately 1816</a:t>
            </a:r>
            <a:endParaRPr lang="en-US" dirty="0"/>
          </a:p>
        </p:txBody>
      </p:sp>
    </p:spTree>
    <p:extLst>
      <p:ext uri="{BB962C8B-B14F-4D97-AF65-F5344CB8AC3E}">
        <p14:creationId xmlns:p14="http://schemas.microsoft.com/office/powerpoint/2010/main" val="7717289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3 cont’d</a:t>
            </a:r>
            <a:endParaRPr lang="en-US" dirty="0"/>
          </a:p>
        </p:txBody>
      </p:sp>
      <p:sp>
        <p:nvSpPr>
          <p:cNvPr id="3" name="Content Placeholder 2"/>
          <p:cNvSpPr>
            <a:spLocks noGrp="1"/>
          </p:cNvSpPr>
          <p:nvPr>
            <p:ph idx="1"/>
          </p:nvPr>
        </p:nvSpPr>
        <p:spPr/>
        <p:txBody>
          <a:bodyPr/>
          <a:lstStyle/>
          <a:p>
            <a:r>
              <a:rPr lang="en-US" dirty="0" smtClean="0"/>
              <a:t>RDA 9.19.1.4 Fuller form of name</a:t>
            </a:r>
          </a:p>
          <a:p>
            <a:endParaRPr lang="en-US" dirty="0"/>
          </a:p>
          <a:p>
            <a:pPr>
              <a:buFont typeface="Arial" panose="020B0604020202020204" pitchFamily="34" charset="0"/>
              <a:buChar char="•"/>
            </a:pPr>
            <a:r>
              <a:rPr lang="en-US" dirty="0" smtClean="0"/>
              <a:t>A name or names … that includes the fuller form of a part of any name represented only by an initial, abbreviation, or shortened or otherwise modified variant in the form chosen as the preferred name and/or a part of the name not included in the form chosen as the preferred name.</a:t>
            </a:r>
          </a:p>
          <a:p>
            <a:pPr>
              <a:buFont typeface="Arial" panose="020B0604020202020204" pitchFamily="34" charset="0"/>
              <a:buChar char="•"/>
            </a:pPr>
            <a:r>
              <a:rPr lang="en-US" dirty="0" smtClean="0"/>
              <a:t>Take from any source</a:t>
            </a:r>
          </a:p>
          <a:p>
            <a:pPr>
              <a:buFont typeface="Arial" panose="020B0604020202020204" pitchFamily="34" charset="0"/>
              <a:buChar char="•"/>
            </a:pPr>
            <a:r>
              <a:rPr lang="en-US" dirty="0" smtClean="0"/>
              <a:t>LC-PCC PS</a:t>
            </a:r>
          </a:p>
          <a:p>
            <a:pPr lvl="1">
              <a:buFont typeface="Arial" panose="020B0604020202020204" pitchFamily="34" charset="0"/>
              <a:buChar char="•"/>
            </a:pPr>
            <a:r>
              <a:rPr lang="en-US" dirty="0" smtClean="0"/>
              <a:t>Apply the option to provide a fuller form of name if part of the forename or surname used in the preferred name is represented by an initial or an abbreviation, if the cataloger considers it important for identification. Add unused forenames or surnames only if needed to distinguish one access point from another.</a:t>
            </a:r>
            <a:endParaRPr lang="en-US" dirty="0"/>
          </a:p>
        </p:txBody>
      </p:sp>
    </p:spTree>
    <p:extLst>
      <p:ext uri="{BB962C8B-B14F-4D97-AF65-F5344CB8AC3E}">
        <p14:creationId xmlns:p14="http://schemas.microsoft.com/office/powerpoint/2010/main" val="26271656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3 cont’d</a:t>
            </a:r>
            <a:endParaRPr lang="en-US" dirty="0"/>
          </a:p>
        </p:txBody>
      </p:sp>
      <p:sp>
        <p:nvSpPr>
          <p:cNvPr id="3" name="Content Placeholder 2"/>
          <p:cNvSpPr>
            <a:spLocks noGrp="1"/>
          </p:cNvSpPr>
          <p:nvPr>
            <p:ph idx="1"/>
          </p:nvPr>
        </p:nvSpPr>
        <p:spPr/>
        <p:txBody>
          <a:bodyPr/>
          <a:lstStyle/>
          <a:p>
            <a:r>
              <a:rPr lang="en-US" dirty="0" smtClean="0"/>
              <a:t>Examples:</a:t>
            </a:r>
          </a:p>
          <a:p>
            <a:pPr>
              <a:buFont typeface="Arial" panose="020B0604020202020204" pitchFamily="34" charset="0"/>
              <a:buChar char="•"/>
            </a:pPr>
            <a:r>
              <a:rPr lang="en-US" dirty="0" smtClean="0"/>
              <a:t>Smith, Beth $q (Alice Elizabeth)</a:t>
            </a:r>
          </a:p>
          <a:p>
            <a:pPr>
              <a:buFont typeface="Arial" panose="020B0604020202020204" pitchFamily="34" charset="0"/>
              <a:buChar char="•"/>
            </a:pPr>
            <a:r>
              <a:rPr lang="en-US" dirty="0" smtClean="0"/>
              <a:t>Smith, Beth A. </a:t>
            </a:r>
            <a:r>
              <a:rPr lang="en-US" dirty="0" smtClean="0"/>
              <a:t>$q </a:t>
            </a:r>
            <a:r>
              <a:rPr lang="en-US" dirty="0" smtClean="0"/>
              <a:t>(Beth Ann)</a:t>
            </a:r>
          </a:p>
          <a:p>
            <a:pPr>
              <a:buFont typeface="Arial" panose="020B0604020202020204" pitchFamily="34" charset="0"/>
              <a:buChar char="•"/>
            </a:pPr>
            <a:r>
              <a:rPr lang="en-US" dirty="0" smtClean="0"/>
              <a:t>Smith, T. </a:t>
            </a:r>
            <a:r>
              <a:rPr lang="en-US" dirty="0" smtClean="0"/>
              <a:t>$q </a:t>
            </a:r>
            <a:r>
              <a:rPr lang="en-US" dirty="0" smtClean="0"/>
              <a:t>(Trevor)</a:t>
            </a:r>
          </a:p>
          <a:p>
            <a:pPr>
              <a:buFont typeface="Arial" panose="020B0604020202020204" pitchFamily="34" charset="0"/>
              <a:buChar char="•"/>
            </a:pPr>
            <a:r>
              <a:rPr lang="en-US" dirty="0" smtClean="0"/>
              <a:t>Smith, T.A., $q (Theresa A.)</a:t>
            </a:r>
          </a:p>
          <a:p>
            <a:pPr>
              <a:buFont typeface="Arial" panose="020B0604020202020204" pitchFamily="34" charset="0"/>
              <a:buChar char="•"/>
            </a:pPr>
            <a:r>
              <a:rPr lang="en-US" dirty="0" smtClean="0"/>
              <a:t>Smith, T.A., $q (Thomas Alan)</a:t>
            </a:r>
            <a:endParaRPr lang="en-US" dirty="0"/>
          </a:p>
        </p:txBody>
      </p:sp>
    </p:spTree>
    <p:extLst>
      <p:ext uri="{BB962C8B-B14F-4D97-AF65-F5344CB8AC3E}">
        <p14:creationId xmlns:p14="http://schemas.microsoft.com/office/powerpoint/2010/main" val="8443725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3 cont’d</a:t>
            </a:r>
            <a:endParaRPr lang="en-US" dirty="0"/>
          </a:p>
        </p:txBody>
      </p:sp>
      <p:sp>
        <p:nvSpPr>
          <p:cNvPr id="3" name="Content Placeholder 2"/>
          <p:cNvSpPr>
            <a:spLocks noGrp="1"/>
          </p:cNvSpPr>
          <p:nvPr>
            <p:ph idx="1"/>
          </p:nvPr>
        </p:nvSpPr>
        <p:spPr/>
        <p:txBody>
          <a:bodyPr/>
          <a:lstStyle/>
          <a:p>
            <a:r>
              <a:rPr lang="en-US" dirty="0" smtClean="0"/>
              <a:t>RDA 9.19.1.6 Profession or occupation</a:t>
            </a:r>
          </a:p>
          <a:p>
            <a:pPr>
              <a:buFont typeface="Arial" panose="020B0604020202020204" pitchFamily="34" charset="0"/>
              <a:buChar char="•"/>
            </a:pPr>
            <a:r>
              <a:rPr lang="en-US" dirty="0" smtClean="0"/>
              <a:t>A person’s vocation or avocation</a:t>
            </a:r>
          </a:p>
          <a:p>
            <a:pPr>
              <a:buFont typeface="Arial" panose="020B0604020202020204" pitchFamily="34" charset="0"/>
              <a:buChar char="•"/>
            </a:pPr>
            <a:r>
              <a:rPr lang="en-US" dirty="0" smtClean="0"/>
              <a:t>Take from any source</a:t>
            </a:r>
          </a:p>
          <a:p>
            <a:pPr>
              <a:buFont typeface="Arial" panose="020B0604020202020204" pitchFamily="34" charset="0"/>
              <a:buChar char="•"/>
            </a:pPr>
            <a:r>
              <a:rPr lang="en-US" dirty="0" smtClean="0"/>
              <a:t>LC-PCC PS</a:t>
            </a:r>
          </a:p>
          <a:p>
            <a:pPr lvl="1">
              <a:buFont typeface="Arial" panose="020B0604020202020204" pitchFamily="34" charset="0"/>
              <a:buChar char="•"/>
            </a:pPr>
            <a:r>
              <a:rPr lang="en-US" dirty="0" smtClean="0"/>
              <a:t>When adding a profession or occupation term to an access point in 100 $c use a singular form of the term</a:t>
            </a:r>
          </a:p>
          <a:p>
            <a:pPr lvl="1">
              <a:buFont typeface="Arial" panose="020B0604020202020204" pitchFamily="34" charset="0"/>
              <a:buChar char="•"/>
            </a:pPr>
            <a:r>
              <a:rPr lang="en-US" dirty="0" smtClean="0"/>
              <a:t>Generally do not apply option to add when not needed</a:t>
            </a:r>
            <a:endParaRPr lang="en-US" dirty="0"/>
          </a:p>
          <a:p>
            <a:pPr marL="457200" lvl="1" indent="0"/>
            <a:r>
              <a:rPr lang="en-US" dirty="0" smtClean="0"/>
              <a:t>Applicable guidelines from 9.16</a:t>
            </a:r>
          </a:p>
          <a:p>
            <a:pPr lvl="1">
              <a:buFont typeface="Arial" panose="020B0604020202020204" pitchFamily="34" charset="0"/>
              <a:buChar char="•"/>
            </a:pPr>
            <a:r>
              <a:rPr lang="en-US" dirty="0" smtClean="0"/>
              <a:t>Use term from controlled vocabulary</a:t>
            </a:r>
            <a:endParaRPr lang="en-US" dirty="0"/>
          </a:p>
          <a:p>
            <a:pPr lvl="1">
              <a:buFont typeface="Arial" panose="020B0604020202020204" pitchFamily="34" charset="0"/>
              <a:buChar char="•"/>
            </a:pPr>
            <a:r>
              <a:rPr lang="en-US" dirty="0" smtClean="0"/>
              <a:t>Do not record terms qualified by gender, nationality, ethnicity, religion, sexual orientation, or other characteristics that are not strictly occupational. However, inherently gendered occupation terms (e.g., Nuns) may be used if nothing else is suitable.</a:t>
            </a:r>
          </a:p>
        </p:txBody>
      </p:sp>
    </p:spTree>
    <p:extLst>
      <p:ext uri="{BB962C8B-B14F-4D97-AF65-F5344CB8AC3E}">
        <p14:creationId xmlns:p14="http://schemas.microsoft.com/office/powerpoint/2010/main" val="30432004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3 cont’d</a:t>
            </a:r>
            <a:endParaRPr lang="en-US" dirty="0"/>
          </a:p>
        </p:txBody>
      </p:sp>
      <p:sp>
        <p:nvSpPr>
          <p:cNvPr id="3" name="Content Placeholder 2"/>
          <p:cNvSpPr>
            <a:spLocks noGrp="1"/>
          </p:cNvSpPr>
          <p:nvPr>
            <p:ph idx="1"/>
          </p:nvPr>
        </p:nvSpPr>
        <p:spPr/>
        <p:txBody>
          <a:bodyPr/>
          <a:lstStyle/>
          <a:p>
            <a:r>
              <a:rPr lang="en-US" dirty="0" smtClean="0"/>
              <a:t>Examples:</a:t>
            </a:r>
          </a:p>
          <a:p>
            <a:pPr>
              <a:buFont typeface="Arial" panose="020B0604020202020204" pitchFamily="34" charset="0"/>
              <a:buChar char="•"/>
            </a:pPr>
            <a:r>
              <a:rPr lang="en-US" dirty="0" smtClean="0"/>
              <a:t>Adams, David $c (Family historian)</a:t>
            </a:r>
          </a:p>
          <a:p>
            <a:pPr>
              <a:buFont typeface="Arial" panose="020B0604020202020204" pitchFamily="34" charset="0"/>
              <a:buChar char="•"/>
            </a:pPr>
            <a:r>
              <a:rPr lang="en-US" dirty="0" smtClean="0"/>
              <a:t>Smith, A. W., $c (Suspense fiction writer)</a:t>
            </a:r>
          </a:p>
          <a:p>
            <a:pPr>
              <a:buFont typeface="Arial" panose="020B0604020202020204" pitchFamily="34" charset="0"/>
              <a:buChar char="•"/>
            </a:pPr>
            <a:r>
              <a:rPr lang="en-US" dirty="0" smtClean="0"/>
              <a:t>Smith, A. W., $c (Telegrapher)</a:t>
            </a:r>
          </a:p>
          <a:p>
            <a:pPr>
              <a:buFont typeface="Arial" panose="020B0604020202020204" pitchFamily="34" charset="0"/>
              <a:buChar char="•"/>
            </a:pPr>
            <a:r>
              <a:rPr lang="en-US" dirty="0" smtClean="0"/>
              <a:t>Smith, Alison, $c (Personal coach)</a:t>
            </a:r>
          </a:p>
          <a:p>
            <a:pPr>
              <a:buFont typeface="Arial" panose="020B0604020202020204" pitchFamily="34" charset="0"/>
              <a:buChar char="•"/>
            </a:pPr>
            <a:r>
              <a:rPr lang="en-US" dirty="0" smtClean="0"/>
              <a:t>Smith, Alison, $c (Writer on youth services)</a:t>
            </a:r>
          </a:p>
          <a:p>
            <a:pPr>
              <a:buFont typeface="Arial" panose="020B0604020202020204" pitchFamily="34" charset="0"/>
              <a:buChar char="•"/>
            </a:pPr>
            <a:r>
              <a:rPr lang="en-US" dirty="0" smtClean="0"/>
              <a:t>Smith, Abby, $c (Art educator)</a:t>
            </a:r>
          </a:p>
          <a:p>
            <a:pPr>
              <a:buFont typeface="Arial" panose="020B0604020202020204" pitchFamily="34" charset="0"/>
              <a:buChar char="•"/>
            </a:pPr>
            <a:r>
              <a:rPr lang="en-US" dirty="0" smtClean="0"/>
              <a:t>Smith, Abby, $c (Beauty expert)</a:t>
            </a:r>
            <a:endParaRPr lang="en-US" dirty="0"/>
          </a:p>
        </p:txBody>
      </p:sp>
    </p:spTree>
    <p:extLst>
      <p:ext uri="{BB962C8B-B14F-4D97-AF65-F5344CB8AC3E}">
        <p14:creationId xmlns:p14="http://schemas.microsoft.com/office/powerpoint/2010/main" val="31012259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3 cont’d</a:t>
            </a:r>
            <a:endParaRPr lang="en-US" dirty="0"/>
          </a:p>
        </p:txBody>
      </p:sp>
      <p:sp>
        <p:nvSpPr>
          <p:cNvPr id="3" name="Content Placeholder 2"/>
          <p:cNvSpPr>
            <a:spLocks noGrp="1"/>
          </p:cNvSpPr>
          <p:nvPr>
            <p:ph idx="1"/>
          </p:nvPr>
        </p:nvSpPr>
        <p:spPr/>
        <p:txBody>
          <a:bodyPr/>
          <a:lstStyle/>
          <a:p>
            <a:r>
              <a:rPr lang="en-US" dirty="0" smtClean="0"/>
              <a:t>RDA 9.19.1.7 Other term of rank, </a:t>
            </a:r>
            <a:r>
              <a:rPr lang="en-US" dirty="0" err="1" smtClean="0"/>
              <a:t>honour</a:t>
            </a:r>
            <a:r>
              <a:rPr lang="en-US" dirty="0" smtClean="0"/>
              <a:t>, or office</a:t>
            </a:r>
          </a:p>
          <a:p>
            <a:endParaRPr lang="en-US" dirty="0" smtClean="0"/>
          </a:p>
          <a:p>
            <a:pPr>
              <a:buFont typeface="Arial" panose="020B0604020202020204" pitchFamily="34" charset="0"/>
              <a:buChar char="•"/>
            </a:pPr>
            <a:r>
              <a:rPr lang="en-US" dirty="0" smtClean="0"/>
              <a:t>Include if the term appears with the name (see 9.4.1.9) and if needed to distinguish one authorized access point from another</a:t>
            </a:r>
          </a:p>
          <a:p>
            <a:pPr>
              <a:buFont typeface="Arial" panose="020B0604020202020204" pitchFamily="34" charset="0"/>
              <a:buChar char="•"/>
            </a:pPr>
            <a:r>
              <a:rPr lang="en-US" dirty="0" smtClean="0"/>
              <a:t>Record the term in the language in which it was conferred or in the language used in the country in which the person resides. (9.4.1.9)</a:t>
            </a:r>
          </a:p>
          <a:p>
            <a:pPr>
              <a:buFont typeface="Arial" panose="020B0604020202020204" pitchFamily="34" charset="0"/>
              <a:buChar char="•"/>
            </a:pPr>
            <a:r>
              <a:rPr lang="en-US" dirty="0" smtClean="0"/>
              <a:t>LC-PCC PS</a:t>
            </a:r>
          </a:p>
          <a:p>
            <a:pPr lvl="1">
              <a:buFont typeface="Arial" panose="020B0604020202020204" pitchFamily="34" charset="0"/>
              <a:buChar char="•"/>
            </a:pPr>
            <a:r>
              <a:rPr lang="en-US" dirty="0" smtClean="0"/>
              <a:t>In addition to differentiation, apply if the cataloger considers it important for identification.</a:t>
            </a:r>
            <a:endParaRPr lang="en-US" dirty="0"/>
          </a:p>
        </p:txBody>
      </p:sp>
    </p:spTree>
    <p:extLst>
      <p:ext uri="{BB962C8B-B14F-4D97-AF65-F5344CB8AC3E}">
        <p14:creationId xmlns:p14="http://schemas.microsoft.com/office/powerpoint/2010/main" val="11969621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3 cont’d</a:t>
            </a:r>
            <a:endParaRPr lang="en-US" dirty="0"/>
          </a:p>
        </p:txBody>
      </p:sp>
      <p:sp>
        <p:nvSpPr>
          <p:cNvPr id="3" name="Content Placeholder 2"/>
          <p:cNvSpPr>
            <a:spLocks noGrp="1"/>
          </p:cNvSpPr>
          <p:nvPr>
            <p:ph idx="1"/>
          </p:nvPr>
        </p:nvSpPr>
        <p:spPr/>
        <p:txBody>
          <a:bodyPr/>
          <a:lstStyle/>
          <a:p>
            <a:r>
              <a:rPr lang="en-US" dirty="0" smtClean="0"/>
              <a:t>Examples:</a:t>
            </a:r>
          </a:p>
          <a:p>
            <a:endParaRPr lang="en-US" dirty="0"/>
          </a:p>
          <a:p>
            <a:pPr>
              <a:buFont typeface="Arial" panose="020B0604020202020204" pitchFamily="34" charset="0"/>
              <a:buChar char="•"/>
            </a:pPr>
            <a:r>
              <a:rPr lang="en-US" dirty="0" smtClean="0"/>
              <a:t>Anderson, Lara, $c Ph. D.</a:t>
            </a:r>
          </a:p>
          <a:p>
            <a:pPr>
              <a:buFont typeface="Arial" panose="020B0604020202020204" pitchFamily="34" charset="0"/>
              <a:buChar char="•"/>
            </a:pPr>
            <a:r>
              <a:rPr lang="en-US" dirty="0" smtClean="0"/>
              <a:t>Lee, Fiona, $c Reverend</a:t>
            </a:r>
          </a:p>
          <a:p>
            <a:pPr>
              <a:buFont typeface="Arial" panose="020B0604020202020204" pitchFamily="34" charset="0"/>
              <a:buChar char="•"/>
            </a:pPr>
            <a:r>
              <a:rPr lang="en-US" dirty="0" smtClean="0"/>
              <a:t>Saunders, Cicely M., $c Dame</a:t>
            </a:r>
          </a:p>
          <a:p>
            <a:pPr>
              <a:buFont typeface="Arial" panose="020B0604020202020204" pitchFamily="34" charset="0"/>
              <a:buChar char="•"/>
            </a:pPr>
            <a:r>
              <a:rPr lang="en-US" dirty="0" smtClean="0"/>
              <a:t>Arthur, Allan, $c Sir</a:t>
            </a:r>
            <a:endParaRPr lang="en-US" dirty="0"/>
          </a:p>
        </p:txBody>
      </p:sp>
    </p:spTree>
    <p:extLst>
      <p:ext uri="{BB962C8B-B14F-4D97-AF65-F5344CB8AC3E}">
        <p14:creationId xmlns:p14="http://schemas.microsoft.com/office/powerpoint/2010/main" val="3877980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F7A80-B47F-2B5C-A53F-2995F9119D87}"/>
              </a:ext>
            </a:extLst>
          </p:cNvPr>
          <p:cNvSpPr>
            <a:spLocks noGrp="1"/>
          </p:cNvSpPr>
          <p:nvPr>
            <p:ph type="title"/>
          </p:nvPr>
        </p:nvSpPr>
        <p:spPr/>
        <p:txBody>
          <a:bodyPr/>
          <a:lstStyle/>
          <a:p>
            <a:pPr>
              <a:defRPr/>
            </a:pPr>
            <a:r>
              <a:rPr lang="en-US" dirty="0" smtClean="0">
                <a:ea typeface="+mj-ea"/>
                <a:cs typeface="+mj-cs"/>
              </a:rPr>
              <a:t>Purpose and Value of Authority Records</a:t>
            </a:r>
            <a:endParaRPr lang="en-US" dirty="0">
              <a:ea typeface="+mj-ea"/>
              <a:cs typeface="+mj-cs"/>
            </a:endParaRPr>
          </a:p>
        </p:txBody>
      </p:sp>
      <p:sp>
        <p:nvSpPr>
          <p:cNvPr id="6146" name="Content Placeholder 2">
            <a:extLst>
              <a:ext uri="{FF2B5EF4-FFF2-40B4-BE49-F238E27FC236}">
                <a16:creationId xmlns:a16="http://schemas.microsoft.com/office/drawing/2014/main" id="{8F3BE8C8-0C71-BFAD-F381-23774CBBB7CA}"/>
              </a:ext>
            </a:extLst>
          </p:cNvPr>
          <p:cNvSpPr>
            <a:spLocks noGrp="1" noChangeArrowheads="1"/>
          </p:cNvSpPr>
          <p:nvPr>
            <p:ph idx="1"/>
          </p:nvPr>
        </p:nvSpPr>
        <p:spPr/>
        <p:txBody>
          <a:bodyPr/>
          <a:lstStyle/>
          <a:p>
            <a:pPr>
              <a:buFont typeface="Arial" panose="020B0604020202020204" pitchFamily="34" charset="0"/>
              <a:buChar char="•"/>
            </a:pPr>
            <a:r>
              <a:rPr lang="en-US" altLang="en-US" dirty="0" smtClean="0">
                <a:ea typeface="ＭＳ Ｐゴシック" panose="020B0600070205080204" pitchFamily="34" charset="-128"/>
              </a:rPr>
              <a:t>One unique access point for each entity</a:t>
            </a:r>
          </a:p>
          <a:p>
            <a:pPr>
              <a:buFont typeface="Arial" panose="020B0604020202020204" pitchFamily="34" charset="0"/>
              <a:buChar char="•"/>
            </a:pPr>
            <a:r>
              <a:rPr lang="en-US" altLang="en-US" dirty="0" smtClean="0">
                <a:ea typeface="ＭＳ Ｐゴシック" panose="020B0600070205080204" pitchFamily="34" charset="-128"/>
              </a:rPr>
              <a:t>Differentiate/disambiguate and collocate</a:t>
            </a:r>
          </a:p>
          <a:p>
            <a:pPr>
              <a:buFont typeface="Arial" panose="020B0604020202020204" pitchFamily="34" charset="0"/>
              <a:buChar char="•"/>
            </a:pPr>
            <a:r>
              <a:rPr lang="en-US" altLang="en-US" dirty="0" smtClean="0">
                <a:ea typeface="ＭＳ Ｐゴシック" panose="020B0600070205080204" pitchFamily="34" charset="-128"/>
              </a:rPr>
              <a:t>Document information about the access point</a:t>
            </a:r>
            <a:endParaRPr lang="en-US" altLang="en-US" dirty="0">
              <a:ea typeface="ＭＳ Ｐゴシック" panose="020B0600070205080204" pitchFamily="34" charset="-128"/>
            </a:endParaRPr>
          </a:p>
          <a:p>
            <a:pPr>
              <a:buFont typeface="Arial" panose="020B0604020202020204" pitchFamily="34" charset="0"/>
              <a:buChar char="•"/>
            </a:pPr>
            <a:endParaRPr lang="en-US" altLang="en-US" dirty="0" smtClean="0">
              <a:ea typeface="ＭＳ Ｐゴシック" panose="020B0600070205080204" pitchFamily="34" charset="-128"/>
            </a:endParaRPr>
          </a:p>
          <a:p>
            <a:pPr>
              <a:buFont typeface="Arial" panose="020B0604020202020204" pitchFamily="34" charset="0"/>
              <a:buChar char="•"/>
            </a:pPr>
            <a:r>
              <a:rPr lang="en-US" altLang="en-US" dirty="0" smtClean="0">
                <a:ea typeface="ＭＳ Ｐゴシック" panose="020B0600070205080204" pitchFamily="34" charset="-128"/>
              </a:rPr>
              <a:t>Saves time of the user by bringing together all works of an author under one uniform name heading and separating works by different authors with the same name.</a:t>
            </a:r>
            <a:endParaRPr lang="en-US" altLang="en-US" dirty="0">
              <a:ea typeface="ＭＳ Ｐゴシック" panose="020B0600070205080204" pitchFamily="34" charset="-128"/>
            </a:endParaRPr>
          </a:p>
        </p:txBody>
      </p:sp>
      <p:sp>
        <p:nvSpPr>
          <p:cNvPr id="6147" name="Rectangle 3">
            <a:extLst>
              <a:ext uri="{FF2B5EF4-FFF2-40B4-BE49-F238E27FC236}">
                <a16:creationId xmlns:a16="http://schemas.microsoft.com/office/drawing/2014/main" id="{94937105-2C80-E019-9F23-8AD99C0024B5}"/>
              </a:ext>
            </a:extLst>
          </p:cNvPr>
          <p:cNvSpPr>
            <a:spLocks noGrp="1" noRot="1" noMove="1" noResize="1" noEditPoints="1" noAdjustHandles="1" noChangeArrowheads="1" noChangeShapeType="1"/>
          </p:cNvSpPr>
          <p:nvPr/>
        </p:nvSpPr>
        <p:spPr bwMode="auto">
          <a:xfrm>
            <a:off x="0" y="0"/>
            <a:ext cx="9144000" cy="457200"/>
          </a:xfrm>
          <a:prstGeom prst="rect">
            <a:avLst/>
          </a:prstGeom>
          <a:solidFill>
            <a:schemeClr val="bg1"/>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endParaRPr lang="en-US" altLang="en-US">
              <a:solidFill>
                <a:srgbClr val="000000"/>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3 cont’d</a:t>
            </a:r>
            <a:endParaRPr lang="en-US" dirty="0"/>
          </a:p>
        </p:txBody>
      </p:sp>
      <p:sp>
        <p:nvSpPr>
          <p:cNvPr id="3" name="Content Placeholder 2"/>
          <p:cNvSpPr>
            <a:spLocks noGrp="1"/>
          </p:cNvSpPr>
          <p:nvPr>
            <p:ph idx="1"/>
          </p:nvPr>
        </p:nvSpPr>
        <p:spPr/>
        <p:txBody>
          <a:bodyPr/>
          <a:lstStyle/>
          <a:p>
            <a:r>
              <a:rPr lang="en-US" dirty="0" smtClean="0"/>
              <a:t>RDA 9.19.1.5 Period of activity of person</a:t>
            </a:r>
          </a:p>
          <a:p>
            <a:endParaRPr lang="en-US" dirty="0"/>
          </a:p>
          <a:p>
            <a:pPr>
              <a:buFont typeface="Arial" panose="020B0604020202020204" pitchFamily="34" charset="0"/>
              <a:buChar char="•"/>
            </a:pPr>
            <a:r>
              <a:rPr lang="en-US" dirty="0" smtClean="0"/>
              <a:t>A date or range of dates indicative of the period in which a person was active in his or her primary field of endeavor (9.3.4.1)</a:t>
            </a:r>
          </a:p>
          <a:p>
            <a:pPr>
              <a:buFont typeface="Arial" panose="020B0604020202020204" pitchFamily="34" charset="0"/>
              <a:buChar char="•"/>
            </a:pPr>
            <a:r>
              <a:rPr lang="en-US" dirty="0" smtClean="0"/>
              <a:t>Take from any source</a:t>
            </a:r>
          </a:p>
          <a:p>
            <a:pPr>
              <a:buFont typeface="Arial" panose="020B0604020202020204" pitchFamily="34" charset="0"/>
              <a:buChar char="•"/>
            </a:pPr>
            <a:r>
              <a:rPr lang="en-US" dirty="0" smtClean="0"/>
              <a:t>In RDA, there are no restrictions on time period in which this can be used.</a:t>
            </a:r>
            <a:endParaRPr lang="en-US" dirty="0"/>
          </a:p>
        </p:txBody>
      </p:sp>
    </p:spTree>
    <p:extLst>
      <p:ext uri="{BB962C8B-B14F-4D97-AF65-F5344CB8AC3E}">
        <p14:creationId xmlns:p14="http://schemas.microsoft.com/office/powerpoint/2010/main" val="33025837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3 cont’d</a:t>
            </a:r>
            <a:endParaRPr lang="en-US" dirty="0"/>
          </a:p>
        </p:txBody>
      </p:sp>
      <p:sp>
        <p:nvSpPr>
          <p:cNvPr id="3" name="Content Placeholder 2"/>
          <p:cNvSpPr>
            <a:spLocks noGrp="1"/>
          </p:cNvSpPr>
          <p:nvPr>
            <p:ph idx="1"/>
          </p:nvPr>
        </p:nvSpPr>
        <p:spPr/>
        <p:txBody>
          <a:bodyPr/>
          <a:lstStyle/>
          <a:p>
            <a:r>
              <a:rPr lang="en-US" dirty="0" smtClean="0"/>
              <a:t>Examples:</a:t>
            </a:r>
          </a:p>
          <a:p>
            <a:endParaRPr lang="en-US" dirty="0"/>
          </a:p>
          <a:p>
            <a:pPr>
              <a:buFont typeface="Arial" panose="020B0604020202020204" pitchFamily="34" charset="0"/>
              <a:buChar char="•"/>
            </a:pPr>
            <a:r>
              <a:rPr lang="en-US" dirty="0" smtClean="0"/>
              <a:t>Abbott, Sarah, $d active 1690-1701</a:t>
            </a:r>
          </a:p>
          <a:p>
            <a:pPr>
              <a:buFont typeface="Arial" panose="020B0604020202020204" pitchFamily="34" charset="0"/>
              <a:buChar char="•"/>
            </a:pPr>
            <a:r>
              <a:rPr lang="en-US" dirty="0" smtClean="0"/>
              <a:t>Abbott, William, $d active 19</a:t>
            </a:r>
            <a:r>
              <a:rPr lang="en-US" baseline="30000" dirty="0" smtClean="0"/>
              <a:t>th</a:t>
            </a:r>
            <a:r>
              <a:rPr lang="en-US" dirty="0" smtClean="0"/>
              <a:t> century</a:t>
            </a:r>
          </a:p>
          <a:p>
            <a:pPr>
              <a:buFont typeface="Arial" panose="020B0604020202020204" pitchFamily="34" charset="0"/>
              <a:buChar char="•"/>
            </a:pPr>
            <a:r>
              <a:rPr lang="en-US" dirty="0" smtClean="0"/>
              <a:t>Baker, T., $d active approximately 1835-1845</a:t>
            </a:r>
          </a:p>
          <a:p>
            <a:pPr>
              <a:buFont typeface="Arial" panose="020B0604020202020204" pitchFamily="34" charset="0"/>
              <a:buChar char="•"/>
            </a:pPr>
            <a:r>
              <a:rPr lang="en-US" dirty="0" err="1" smtClean="0"/>
              <a:t>Bao</a:t>
            </a:r>
            <a:r>
              <a:rPr lang="en-US" dirty="0" smtClean="0"/>
              <a:t>, </a:t>
            </a:r>
            <a:r>
              <a:rPr lang="en-US" dirty="0" err="1" smtClean="0"/>
              <a:t>Jingyan</a:t>
            </a:r>
            <a:r>
              <a:rPr lang="en-US" dirty="0" smtClean="0"/>
              <a:t>, $d active 3</a:t>
            </a:r>
            <a:r>
              <a:rPr lang="en-US" baseline="30000" dirty="0" smtClean="0"/>
              <a:t>rd</a:t>
            </a:r>
            <a:r>
              <a:rPr lang="en-US" dirty="0" smtClean="0"/>
              <a:t> century-4</a:t>
            </a:r>
            <a:r>
              <a:rPr lang="en-US" baseline="30000" dirty="0" smtClean="0"/>
              <a:t>th</a:t>
            </a:r>
            <a:r>
              <a:rPr lang="en-US" dirty="0" smtClean="0"/>
              <a:t> century</a:t>
            </a:r>
            <a:endParaRPr lang="en-US" dirty="0"/>
          </a:p>
        </p:txBody>
      </p:sp>
    </p:spTree>
    <p:extLst>
      <p:ext uri="{BB962C8B-B14F-4D97-AF65-F5344CB8AC3E}">
        <p14:creationId xmlns:p14="http://schemas.microsoft.com/office/powerpoint/2010/main" val="40933815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3 cont’d</a:t>
            </a:r>
            <a:endParaRPr lang="en-US" dirty="0"/>
          </a:p>
        </p:txBody>
      </p:sp>
      <p:sp>
        <p:nvSpPr>
          <p:cNvPr id="3" name="Content Placeholder 2"/>
          <p:cNvSpPr>
            <a:spLocks noGrp="1"/>
          </p:cNvSpPr>
          <p:nvPr>
            <p:ph idx="1"/>
          </p:nvPr>
        </p:nvSpPr>
        <p:spPr/>
        <p:txBody>
          <a:bodyPr/>
          <a:lstStyle/>
          <a:p>
            <a:r>
              <a:rPr lang="en-US" dirty="0" smtClean="0"/>
              <a:t>RDA 9.18.1.8 Other designation</a:t>
            </a:r>
          </a:p>
          <a:p>
            <a:endParaRPr lang="en-US" dirty="0"/>
          </a:p>
          <a:p>
            <a:pPr>
              <a:buFont typeface="Arial" panose="020B0604020202020204" pitchFamily="34" charset="0"/>
              <a:buChar char="•"/>
            </a:pPr>
            <a:r>
              <a:rPr lang="en-US" dirty="0" smtClean="0"/>
              <a:t>Include an appropriate other designation if needed to distinguish one authorized access point from another. Include the element when the person’s date of birth or date of death is not available and another designation associated with person is not applicable.</a:t>
            </a:r>
          </a:p>
          <a:p>
            <a:pPr marL="0" indent="0"/>
            <a:endParaRPr lang="en-US" dirty="0" smtClean="0"/>
          </a:p>
          <a:p>
            <a:pPr>
              <a:buFont typeface="Arial" panose="020B0604020202020204" pitchFamily="34" charset="0"/>
              <a:buChar char="•"/>
            </a:pPr>
            <a:r>
              <a:rPr lang="en-US" dirty="0" smtClean="0"/>
              <a:t>LC-PCC PS</a:t>
            </a:r>
          </a:p>
          <a:p>
            <a:pPr lvl="1">
              <a:buFont typeface="Arial" panose="020B0604020202020204" pitchFamily="34" charset="0"/>
              <a:buChar char="•"/>
            </a:pPr>
            <a:r>
              <a:rPr lang="en-US" dirty="0" smtClean="0"/>
              <a:t>When recording an Other designation associated with person for RDA 9.6.1.6-9.6.1.9, choose a term that is sufficiently specific to distinguish the person from other persons with the same name. Prefer a controlled vocabulary, when appropriate.</a:t>
            </a:r>
            <a:endParaRPr lang="en-US" dirty="0"/>
          </a:p>
        </p:txBody>
      </p:sp>
    </p:spTree>
    <p:extLst>
      <p:ext uri="{BB962C8B-B14F-4D97-AF65-F5344CB8AC3E}">
        <p14:creationId xmlns:p14="http://schemas.microsoft.com/office/powerpoint/2010/main" val="10929013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3 cont’d</a:t>
            </a:r>
            <a:endParaRPr lang="en-US" dirty="0"/>
          </a:p>
        </p:txBody>
      </p:sp>
      <p:sp>
        <p:nvSpPr>
          <p:cNvPr id="3" name="Content Placeholder 2"/>
          <p:cNvSpPr>
            <a:spLocks noGrp="1"/>
          </p:cNvSpPr>
          <p:nvPr>
            <p:ph idx="1"/>
          </p:nvPr>
        </p:nvSpPr>
        <p:spPr/>
        <p:txBody>
          <a:bodyPr/>
          <a:lstStyle/>
          <a:p>
            <a:r>
              <a:rPr lang="en-US" dirty="0" smtClean="0"/>
              <a:t>Examples:</a:t>
            </a:r>
          </a:p>
          <a:p>
            <a:endParaRPr lang="en-US" dirty="0"/>
          </a:p>
          <a:p>
            <a:pPr>
              <a:buFont typeface="Arial" panose="020B0604020202020204" pitchFamily="34" charset="0"/>
              <a:buChar char="•"/>
            </a:pPr>
            <a:r>
              <a:rPr lang="en-US" dirty="0" smtClean="0"/>
              <a:t>Allison, Marcia $c (Contributor to Jokes for all the family)</a:t>
            </a:r>
          </a:p>
          <a:p>
            <a:pPr>
              <a:buFont typeface="Arial" panose="020B0604020202020204" pitchFamily="34" charset="0"/>
              <a:buChar char="•"/>
            </a:pPr>
            <a:r>
              <a:rPr lang="en-US" dirty="0" smtClean="0"/>
              <a:t>Chopin, Isabelle $c (Of the Migration Policy Group)</a:t>
            </a:r>
          </a:p>
          <a:p>
            <a:pPr>
              <a:buFont typeface="Arial" panose="020B0604020202020204" pitchFamily="34" charset="0"/>
              <a:buChar char="•"/>
            </a:pPr>
            <a:r>
              <a:rPr lang="en-US" dirty="0" smtClean="0"/>
              <a:t>Gibson, Bob $c (Spouse of Doll Gibson)</a:t>
            </a:r>
          </a:p>
          <a:p>
            <a:pPr>
              <a:buFont typeface="Arial" panose="020B0604020202020204" pitchFamily="34" charset="0"/>
              <a:buChar char="•"/>
            </a:pPr>
            <a:r>
              <a:rPr lang="en-US" dirty="0" smtClean="0"/>
              <a:t>Harris, Rebecca $c (Member of Parliament)</a:t>
            </a:r>
          </a:p>
          <a:p>
            <a:pPr>
              <a:buFont typeface="Arial" panose="020B0604020202020204" pitchFamily="34" charset="0"/>
              <a:buChar char="•"/>
            </a:pPr>
            <a:r>
              <a:rPr lang="en-US" dirty="0" smtClean="0"/>
              <a:t>Little, Tony $c (Chair of the Liberal Democrat History Group)</a:t>
            </a:r>
          </a:p>
          <a:p>
            <a:pPr>
              <a:buFont typeface="Arial" panose="020B0604020202020204" pitchFamily="34" charset="0"/>
              <a:buChar char="•"/>
            </a:pPr>
            <a:r>
              <a:rPr lang="en-US" dirty="0" smtClean="0"/>
              <a:t>Wang, Dong $c (Wife of </a:t>
            </a:r>
            <a:r>
              <a:rPr lang="en-US" dirty="0" err="1" smtClean="0"/>
              <a:t>Chih-tsing</a:t>
            </a:r>
            <a:r>
              <a:rPr lang="en-US" dirty="0" smtClean="0"/>
              <a:t> Hsia)</a:t>
            </a:r>
          </a:p>
          <a:p>
            <a:pPr>
              <a:buFont typeface="Arial" panose="020B0604020202020204" pitchFamily="34" charset="0"/>
              <a:buChar char="•"/>
            </a:pPr>
            <a:r>
              <a:rPr lang="en-US" dirty="0" smtClean="0"/>
              <a:t>White, Emma $c (Author at the Rosen Publishing Group)</a:t>
            </a:r>
            <a:endParaRPr lang="en-US" dirty="0"/>
          </a:p>
        </p:txBody>
      </p:sp>
    </p:spTree>
    <p:extLst>
      <p:ext uri="{BB962C8B-B14F-4D97-AF65-F5344CB8AC3E}">
        <p14:creationId xmlns:p14="http://schemas.microsoft.com/office/powerpoint/2010/main" val="36844630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Undifferentiated Name Authority Records</a:t>
            </a:r>
            <a:endParaRPr lang="en-US" dirty="0"/>
          </a:p>
        </p:txBody>
      </p:sp>
      <p:sp>
        <p:nvSpPr>
          <p:cNvPr id="3" name="Content Placeholder 2"/>
          <p:cNvSpPr>
            <a:spLocks noGrp="1"/>
          </p:cNvSpPr>
          <p:nvPr>
            <p:ph idx="1"/>
          </p:nvPr>
        </p:nvSpPr>
        <p:spPr>
          <a:xfrm>
            <a:off x="685800" y="1752600"/>
            <a:ext cx="7772400" cy="4419598"/>
          </a:xfrm>
        </p:spPr>
        <p:txBody>
          <a:bodyPr/>
          <a:lstStyle/>
          <a:p>
            <a:pPr>
              <a:buFont typeface="Arial" panose="020B0604020202020204" pitchFamily="34" charset="0"/>
              <a:buChar char="•"/>
            </a:pPr>
            <a:r>
              <a:rPr lang="en-US" dirty="0" smtClean="0"/>
              <a:t>No longer valid under RDA</a:t>
            </a:r>
          </a:p>
          <a:p>
            <a:pPr>
              <a:buFont typeface="Arial" panose="020B0604020202020204" pitchFamily="34" charset="0"/>
              <a:buChar char="•"/>
            </a:pPr>
            <a:r>
              <a:rPr lang="en-US" dirty="0" smtClean="0"/>
              <a:t>Can use “Other designation” to create authorized access point</a:t>
            </a:r>
            <a:endParaRPr lang="en-US" dirty="0"/>
          </a:p>
          <a:p>
            <a:pPr>
              <a:buFont typeface="Arial" panose="020B0604020202020204" pitchFamily="34" charset="0"/>
              <a:buChar char="•"/>
            </a:pPr>
            <a:endParaRPr lang="en-US" dirty="0"/>
          </a:p>
        </p:txBody>
      </p:sp>
    </p:spTree>
    <p:extLst>
      <p:ext uri="{BB962C8B-B14F-4D97-AF65-F5344CB8AC3E}">
        <p14:creationId xmlns:p14="http://schemas.microsoft.com/office/powerpoint/2010/main" val="372233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Undifferentiated NAR</a:t>
            </a:r>
            <a:endParaRPr lang="en-US" dirty="0"/>
          </a:p>
        </p:txBody>
      </p:sp>
      <p:pic>
        <p:nvPicPr>
          <p:cNvPr id="4" name="Content Placeholder 3"/>
          <p:cNvPicPr>
            <a:picLocks noGrp="1" noChangeAspect="1"/>
          </p:cNvPicPr>
          <p:nvPr>
            <p:ph idx="1"/>
          </p:nvPr>
        </p:nvPicPr>
        <p:blipFill>
          <a:blip r:embed="rId2"/>
          <a:stretch>
            <a:fillRect/>
          </a:stretch>
        </p:blipFill>
        <p:spPr>
          <a:xfrm>
            <a:off x="685800" y="2106715"/>
            <a:ext cx="7772400" cy="3482770"/>
          </a:xfrm>
          <a:prstGeom prst="rect">
            <a:avLst/>
          </a:prstGeom>
        </p:spPr>
      </p:pic>
    </p:spTree>
    <p:extLst>
      <p:ext uri="{BB962C8B-B14F-4D97-AF65-F5344CB8AC3E}">
        <p14:creationId xmlns:p14="http://schemas.microsoft.com/office/powerpoint/2010/main" val="40463728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for Dealing with Name Authorities in Copy Cataloging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If name authorized access point is controlled in </a:t>
            </a:r>
            <a:r>
              <a:rPr lang="en-US" dirty="0" err="1" smtClean="0"/>
              <a:t>WorldCat</a:t>
            </a:r>
            <a:r>
              <a:rPr lang="en-US" dirty="0" smtClean="0"/>
              <a:t> record, assume it is correct, unless suspect otherwise.</a:t>
            </a:r>
          </a:p>
          <a:p>
            <a:pPr>
              <a:buFont typeface="Arial" panose="020B0604020202020204" pitchFamily="34" charset="0"/>
              <a:buChar char="•"/>
            </a:pPr>
            <a:endParaRPr lang="en-US" dirty="0"/>
          </a:p>
          <a:p>
            <a:pPr>
              <a:buFont typeface="Arial" panose="020B0604020202020204" pitchFamily="34" charset="0"/>
              <a:buChar char="•"/>
            </a:pPr>
            <a:r>
              <a:rPr lang="en-US" dirty="0" smtClean="0"/>
              <a:t>If name authorized access point is not controlled in </a:t>
            </a:r>
            <a:r>
              <a:rPr lang="en-US" dirty="0" err="1" smtClean="0"/>
              <a:t>WorldCat</a:t>
            </a:r>
            <a:r>
              <a:rPr lang="en-US" dirty="0" smtClean="0"/>
              <a:t>, check it. If correct NAR found, control heading and replace bib record. But </a:t>
            </a:r>
            <a:r>
              <a:rPr lang="en-US" dirty="0"/>
              <a:t>d</a:t>
            </a:r>
            <a:r>
              <a:rPr lang="en-US" dirty="0" smtClean="0"/>
              <a:t>on’t control heading if you are not sure it is the same person.</a:t>
            </a:r>
          </a:p>
          <a:p>
            <a:pPr>
              <a:buFont typeface="Arial" panose="020B0604020202020204" pitchFamily="34" charset="0"/>
              <a:buChar char="•"/>
            </a:pPr>
            <a:endParaRPr lang="en-US" dirty="0"/>
          </a:p>
          <a:p>
            <a:pPr>
              <a:buFont typeface="Arial" panose="020B0604020202020204" pitchFamily="34" charset="0"/>
              <a:buChar char="•"/>
            </a:pPr>
            <a:r>
              <a:rPr lang="en-US" dirty="0" smtClean="0"/>
              <a:t>If no authority record found</a:t>
            </a:r>
          </a:p>
          <a:p>
            <a:pPr lvl="1">
              <a:buFont typeface="Arial" panose="020B0604020202020204" pitchFamily="34" charset="0"/>
              <a:buChar char="•"/>
            </a:pPr>
            <a:r>
              <a:rPr lang="en-US" dirty="0" smtClean="0"/>
              <a:t>Create NAR, if NACO library</a:t>
            </a:r>
          </a:p>
          <a:p>
            <a:pPr lvl="1">
              <a:buFont typeface="Arial" panose="020B0604020202020204" pitchFamily="34" charset="0"/>
              <a:buChar char="•"/>
            </a:pPr>
            <a:r>
              <a:rPr lang="en-US" dirty="0" smtClean="0"/>
              <a:t>Ask OCLC to create NAR: </a:t>
            </a:r>
            <a:r>
              <a:rPr lang="en-US" dirty="0" smtClean="0">
                <a:hlinkClick r:id="rId2"/>
              </a:rPr>
              <a:t>authfile@oclc.org</a:t>
            </a:r>
            <a:endParaRPr lang="en-US" dirty="0" smtClean="0"/>
          </a:p>
          <a:p>
            <a:pPr lvl="1">
              <a:buFont typeface="Arial" panose="020B0604020202020204" pitchFamily="34" charset="0"/>
              <a:buChar char="•"/>
            </a:pPr>
            <a:r>
              <a:rPr lang="en-US" dirty="0" smtClean="0"/>
              <a:t>Ask NACO library/cataloger to create NAR (directly or on </a:t>
            </a:r>
            <a:r>
              <a:rPr lang="en-US" dirty="0" err="1" smtClean="0"/>
              <a:t>Autocat</a:t>
            </a:r>
            <a:r>
              <a:rPr lang="en-US" dirty="0"/>
              <a:t> </a:t>
            </a:r>
            <a:r>
              <a:rPr lang="en-US" dirty="0" smtClean="0"/>
              <a:t>or OCLC-CAT)</a:t>
            </a:r>
          </a:p>
          <a:p>
            <a:pPr lvl="1">
              <a:buFont typeface="Arial" panose="020B0604020202020204" pitchFamily="34" charset="0"/>
              <a:buChar char="•"/>
            </a:pPr>
            <a:r>
              <a:rPr lang="en-US" dirty="0" smtClean="0"/>
              <a:t>Don’t worry about NAR, just be sure authorized access point is formulated correctly</a:t>
            </a:r>
          </a:p>
        </p:txBody>
      </p:sp>
    </p:spTree>
    <p:extLst>
      <p:ext uri="{BB962C8B-B14F-4D97-AF65-F5344CB8AC3E}">
        <p14:creationId xmlns:p14="http://schemas.microsoft.com/office/powerpoint/2010/main" val="7322002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Formulating Name Authorized Access Points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Use form of name person most commonly known by</a:t>
            </a:r>
            <a:endParaRPr lang="en-US" dirty="0" smtClean="0"/>
          </a:p>
          <a:p>
            <a:pPr>
              <a:buFont typeface="Arial" panose="020B0604020202020204" pitchFamily="34" charset="0"/>
              <a:buChar char="•"/>
            </a:pPr>
            <a:endParaRPr lang="en-US" dirty="0"/>
          </a:p>
          <a:p>
            <a:pPr>
              <a:buFont typeface="Arial" panose="020B0604020202020204" pitchFamily="34" charset="0"/>
              <a:buChar char="•"/>
            </a:pPr>
            <a:r>
              <a:rPr lang="en-US" dirty="0" smtClean="0"/>
              <a:t>Always add birth and/or death dates, if readily found</a:t>
            </a:r>
            <a:endParaRPr lang="en-US" dirty="0" smtClean="0"/>
          </a:p>
          <a:p>
            <a:pPr>
              <a:buFont typeface="Arial" panose="020B0604020202020204" pitchFamily="34" charset="0"/>
              <a:buChar char="•"/>
            </a:pPr>
            <a:endParaRPr lang="en-US" dirty="0"/>
          </a:p>
          <a:p>
            <a:pPr>
              <a:buFont typeface="Arial" panose="020B0604020202020204" pitchFamily="34" charset="0"/>
              <a:buChar char="•"/>
            </a:pPr>
            <a:r>
              <a:rPr lang="en-US" dirty="0" smtClean="0"/>
              <a:t>If needed to differentiate identical access points, add element such as fuller form of name or occupation (e.g., $c (Actor))</a:t>
            </a:r>
            <a:endParaRPr lang="en-US" dirty="0" smtClean="0"/>
          </a:p>
        </p:txBody>
      </p:sp>
    </p:spTree>
    <p:extLst>
      <p:ext uri="{BB962C8B-B14F-4D97-AF65-F5344CB8AC3E}">
        <p14:creationId xmlns:p14="http://schemas.microsoft.com/office/powerpoint/2010/main" val="42451096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Cataloging Examples in </a:t>
            </a:r>
            <a:r>
              <a:rPr lang="en-US" dirty="0" err="1" smtClean="0"/>
              <a:t>Connexion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endParaRPr lang="en-US" dirty="0" smtClean="0"/>
          </a:p>
          <a:p>
            <a:pPr>
              <a:buFont typeface="Arial" panose="020B0604020202020204" pitchFamily="34" charset="0"/>
              <a:buChar char="•"/>
            </a:pPr>
            <a:r>
              <a:rPr lang="en-US" dirty="0" smtClean="0"/>
              <a:t>Questions and Discussion</a:t>
            </a:r>
          </a:p>
          <a:p>
            <a:pPr>
              <a:buFont typeface="Arial" panose="020B0604020202020204" pitchFamily="34" charset="0"/>
              <a:buChar char="•"/>
            </a:pPr>
            <a:endParaRPr lang="en-US" dirty="0"/>
          </a:p>
          <a:p>
            <a:pPr>
              <a:buFont typeface="Arial" panose="020B0604020202020204" pitchFamily="34" charset="0"/>
              <a:buChar char="•"/>
            </a:pPr>
            <a:r>
              <a:rPr lang="en-US" dirty="0" smtClean="0"/>
              <a:t>Contact information</a:t>
            </a:r>
          </a:p>
          <a:p>
            <a:pPr lvl="1">
              <a:buFont typeface="Arial" panose="020B0604020202020204" pitchFamily="34" charset="0"/>
              <a:buChar char="•"/>
            </a:pPr>
            <a:r>
              <a:rPr lang="en-US" dirty="0" smtClean="0"/>
              <a:t>Brent Eckert</a:t>
            </a:r>
          </a:p>
          <a:p>
            <a:pPr lvl="1">
              <a:buFont typeface="Arial" panose="020B0604020202020204" pitchFamily="34" charset="0"/>
              <a:buChar char="•"/>
            </a:pPr>
            <a:r>
              <a:rPr lang="en-US" dirty="0" smtClean="0">
                <a:hlinkClick r:id="rId2"/>
              </a:rPr>
              <a:t>B.Eckert@rockvalleycollege.edu</a:t>
            </a:r>
            <a:endParaRPr lang="en-US" dirty="0" smtClean="0"/>
          </a:p>
          <a:p>
            <a:pPr lvl="1">
              <a:buFont typeface="Arial" panose="020B0604020202020204" pitchFamily="34" charset="0"/>
              <a:buChar char="•"/>
            </a:pPr>
            <a:r>
              <a:rPr lang="en-US" dirty="0" smtClean="0"/>
              <a:t>(815) 921-4604</a:t>
            </a:r>
            <a:endParaRPr lang="en-US" dirty="0"/>
          </a:p>
        </p:txBody>
      </p:sp>
    </p:spTree>
    <p:extLst>
      <p:ext uri="{BB962C8B-B14F-4D97-AF65-F5344CB8AC3E}">
        <p14:creationId xmlns:p14="http://schemas.microsoft.com/office/powerpoint/2010/main" val="555566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Authority Records in OCLC</a:t>
            </a:r>
            <a:endParaRPr lang="en-US" dirty="0"/>
          </a:p>
        </p:txBody>
      </p:sp>
      <p:sp>
        <p:nvSpPr>
          <p:cNvPr id="3" name="Content Placeholder 2"/>
          <p:cNvSpPr>
            <a:spLocks noGrp="1"/>
          </p:cNvSpPr>
          <p:nvPr>
            <p:ph idx="1"/>
          </p:nvPr>
        </p:nvSpPr>
        <p:spPr>
          <a:xfrm>
            <a:off x="685800" y="1676400"/>
            <a:ext cx="7772400" cy="4648200"/>
          </a:xfrm>
        </p:spPr>
        <p:txBody>
          <a:bodyPr/>
          <a:lstStyle/>
          <a:p>
            <a:pPr marL="0" indent="0"/>
            <a:r>
              <a:rPr lang="en-US" dirty="0" smtClean="0"/>
              <a:t>Name Authority Records</a:t>
            </a:r>
          </a:p>
          <a:p>
            <a:pPr marL="0" indent="0"/>
            <a:r>
              <a:rPr lang="en-US" dirty="0" smtClean="0"/>
              <a:t>	Personal names</a:t>
            </a:r>
          </a:p>
          <a:p>
            <a:pPr marL="0" indent="0"/>
            <a:r>
              <a:rPr lang="en-US" dirty="0"/>
              <a:t>	</a:t>
            </a:r>
            <a:r>
              <a:rPr lang="en-US" dirty="0" smtClean="0"/>
              <a:t>Corporate/Conference names</a:t>
            </a:r>
          </a:p>
          <a:p>
            <a:pPr marL="0" indent="0"/>
            <a:r>
              <a:rPr lang="en-US" dirty="0"/>
              <a:t>	</a:t>
            </a:r>
            <a:r>
              <a:rPr lang="en-US" dirty="0" smtClean="0"/>
              <a:t>Geographic names</a:t>
            </a:r>
          </a:p>
          <a:p>
            <a:pPr marL="0" indent="0"/>
            <a:endParaRPr lang="en-US" dirty="0" smtClean="0"/>
          </a:p>
          <a:p>
            <a:pPr marL="0" indent="0"/>
            <a:r>
              <a:rPr lang="en-US" dirty="0" smtClean="0"/>
              <a:t>Title Authority Records</a:t>
            </a:r>
          </a:p>
          <a:p>
            <a:pPr marL="0" indent="0"/>
            <a:r>
              <a:rPr lang="en-US" dirty="0"/>
              <a:t>	</a:t>
            </a:r>
            <a:r>
              <a:rPr lang="en-US" dirty="0" smtClean="0"/>
              <a:t>Series titles</a:t>
            </a:r>
          </a:p>
          <a:p>
            <a:pPr marL="0" indent="0"/>
            <a:r>
              <a:rPr lang="en-US" dirty="0"/>
              <a:t>	</a:t>
            </a:r>
            <a:r>
              <a:rPr lang="en-US" dirty="0" smtClean="0"/>
              <a:t>Uniform titles</a:t>
            </a:r>
          </a:p>
          <a:p>
            <a:pPr marL="0" indent="0"/>
            <a:endParaRPr lang="en-US" dirty="0" smtClean="0"/>
          </a:p>
          <a:p>
            <a:pPr marL="0" indent="0"/>
            <a:r>
              <a:rPr lang="en-US" dirty="0" smtClean="0"/>
              <a:t>Subject Authority Records</a:t>
            </a:r>
          </a:p>
          <a:p>
            <a:pPr marL="0" indent="0"/>
            <a:r>
              <a:rPr lang="en-US" dirty="0"/>
              <a:t>	</a:t>
            </a:r>
            <a:r>
              <a:rPr lang="en-US" dirty="0" smtClean="0"/>
              <a:t>LCSH, LCSH Subdivision Headings, Children’s Subject Headings</a:t>
            </a:r>
          </a:p>
          <a:p>
            <a:pPr marL="0" indent="0"/>
            <a:endParaRPr lang="en-US" dirty="0"/>
          </a:p>
          <a:p>
            <a:pPr marL="0" indent="0"/>
            <a:r>
              <a:rPr lang="en-US" dirty="0" smtClean="0"/>
              <a:t>Genre Authority Records</a:t>
            </a:r>
          </a:p>
          <a:p>
            <a:pPr marL="0" indent="0"/>
            <a:r>
              <a:rPr lang="en-US" dirty="0"/>
              <a:t>	</a:t>
            </a:r>
            <a:r>
              <a:rPr lang="en-US" dirty="0" smtClean="0"/>
              <a:t>LCGFT</a:t>
            </a:r>
          </a:p>
        </p:txBody>
      </p:sp>
    </p:spTree>
    <p:extLst>
      <p:ext uri="{BB962C8B-B14F-4D97-AF65-F5344CB8AC3E}">
        <p14:creationId xmlns:p14="http://schemas.microsoft.com/office/powerpoint/2010/main" val="1413016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RDA Principles (0.4.3)</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Differentiation</a:t>
            </a:r>
          </a:p>
          <a:p>
            <a:pPr lvl="1">
              <a:buFont typeface="Arial" panose="020B0604020202020204" pitchFamily="34" charset="0"/>
              <a:buChar char="•"/>
            </a:pPr>
            <a:r>
              <a:rPr lang="en-US" dirty="0" smtClean="0"/>
              <a:t>Different people using the same name:</a:t>
            </a:r>
          </a:p>
          <a:p>
            <a:pPr lvl="1">
              <a:buFont typeface="Arial" panose="020B0604020202020204" pitchFamily="34" charset="0"/>
              <a:buChar char="•"/>
            </a:pPr>
            <a:r>
              <a:rPr lang="en-US" b="1" dirty="0" smtClean="0"/>
              <a:t>Simon, Paul, 1928-2003 </a:t>
            </a:r>
            <a:r>
              <a:rPr lang="en-US" dirty="0" smtClean="0"/>
              <a:t>(the politician)</a:t>
            </a:r>
          </a:p>
          <a:p>
            <a:pPr lvl="1">
              <a:buFont typeface="Arial" panose="020B0604020202020204" pitchFamily="34" charset="0"/>
              <a:buChar char="•"/>
            </a:pPr>
            <a:r>
              <a:rPr lang="en-US" b="1" dirty="0" smtClean="0"/>
              <a:t>Simon, Paul, 1941- </a:t>
            </a:r>
            <a:r>
              <a:rPr lang="en-US" dirty="0" smtClean="0"/>
              <a:t>(the musician)</a:t>
            </a:r>
          </a:p>
          <a:p>
            <a:pPr lvl="1">
              <a:buFont typeface="Arial" panose="020B0604020202020204" pitchFamily="34" charset="0"/>
              <a:buChar char="•"/>
            </a:pPr>
            <a:r>
              <a:rPr lang="en-US" dirty="0" smtClean="0"/>
              <a:t>And one person using more than one name (pseudonyms):</a:t>
            </a:r>
          </a:p>
          <a:p>
            <a:pPr lvl="1">
              <a:buFont typeface="Arial" panose="020B0604020202020204" pitchFamily="34" charset="0"/>
              <a:buChar char="•"/>
            </a:pPr>
            <a:r>
              <a:rPr lang="en-US" b="1" dirty="0" err="1" smtClean="0"/>
              <a:t>Suess</a:t>
            </a:r>
            <a:r>
              <a:rPr lang="en-US" b="1" dirty="0" smtClean="0"/>
              <a:t>, Dr. </a:t>
            </a:r>
            <a:r>
              <a:rPr lang="en-US" dirty="0" smtClean="0"/>
              <a:t>vs. </a:t>
            </a:r>
            <a:r>
              <a:rPr lang="en-US" b="1" dirty="0" smtClean="0"/>
              <a:t>Geisel, Theodor </a:t>
            </a:r>
            <a:r>
              <a:rPr lang="en-US" b="1" dirty="0" err="1" smtClean="0"/>
              <a:t>Suess</a:t>
            </a:r>
            <a:r>
              <a:rPr lang="en-US" b="1" dirty="0" smtClean="0"/>
              <a:t>, 1904-1991</a:t>
            </a:r>
          </a:p>
          <a:p>
            <a:pPr marL="457200" lvl="1" indent="0"/>
            <a:endParaRPr lang="en-US" dirty="0" smtClean="0"/>
          </a:p>
          <a:p>
            <a:pPr>
              <a:buFont typeface="Arial" panose="020B0604020202020204" pitchFamily="34" charset="0"/>
              <a:buChar char="•"/>
            </a:pPr>
            <a:r>
              <a:rPr lang="en-US" dirty="0" smtClean="0"/>
              <a:t>Representation</a:t>
            </a:r>
          </a:p>
          <a:p>
            <a:pPr lvl="1">
              <a:buFont typeface="Arial" panose="020B0604020202020204" pitchFamily="34" charset="0"/>
              <a:buChar char="•"/>
            </a:pPr>
            <a:r>
              <a:rPr lang="en-US" dirty="0" smtClean="0"/>
              <a:t>Use most common form of name for person:</a:t>
            </a:r>
          </a:p>
          <a:p>
            <a:pPr lvl="1">
              <a:buFont typeface="Arial" panose="020B0604020202020204" pitchFamily="34" charset="0"/>
              <a:buChar char="•"/>
            </a:pPr>
            <a:r>
              <a:rPr lang="en-US" b="1" dirty="0" smtClean="0"/>
              <a:t>Starr, Ringo</a:t>
            </a:r>
            <a:r>
              <a:rPr lang="en-US" dirty="0" smtClean="0"/>
              <a:t>, not </a:t>
            </a:r>
            <a:r>
              <a:rPr lang="en-US" b="1" dirty="0" smtClean="0"/>
              <a:t>Starkey, Richard</a:t>
            </a:r>
          </a:p>
          <a:p>
            <a:pPr lvl="1">
              <a:buFont typeface="Arial" panose="020B0604020202020204" pitchFamily="34" charset="0"/>
              <a:buChar char="•"/>
            </a:pPr>
            <a:endParaRPr lang="en-US" dirty="0" smtClean="0"/>
          </a:p>
        </p:txBody>
      </p:sp>
    </p:spTree>
    <p:extLst>
      <p:ext uri="{BB962C8B-B14F-4D97-AF65-F5344CB8AC3E}">
        <p14:creationId xmlns:p14="http://schemas.microsoft.com/office/powerpoint/2010/main" val="42226553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RDA Principles (0.4.3)</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Common Usage or Practice</a:t>
            </a:r>
          </a:p>
          <a:p>
            <a:pPr lvl="1">
              <a:buFont typeface="Arial" panose="020B0604020202020204" pitchFamily="34" charset="0"/>
              <a:buChar char="•"/>
            </a:pPr>
            <a:r>
              <a:rPr lang="en-US" dirty="0"/>
              <a:t>Follow rules of person’s language or country</a:t>
            </a:r>
          </a:p>
          <a:p>
            <a:pPr lvl="1">
              <a:buFont typeface="Arial" panose="020B0604020202020204" pitchFamily="34" charset="0"/>
              <a:buChar char="•"/>
            </a:pPr>
            <a:r>
              <a:rPr lang="en-US" b="1" dirty="0"/>
              <a:t>Gogh, Vincent van, 1853-1890 </a:t>
            </a:r>
            <a:r>
              <a:rPr lang="en-US" dirty="0"/>
              <a:t>(Dutch artist)</a:t>
            </a:r>
          </a:p>
          <a:p>
            <a:pPr lvl="1">
              <a:buFont typeface="Arial" panose="020B0604020202020204" pitchFamily="34" charset="0"/>
              <a:buChar char="•"/>
            </a:pPr>
            <a:r>
              <a:rPr lang="en-US" b="1" dirty="0"/>
              <a:t>Van Gogh, Anna, 1931- </a:t>
            </a:r>
            <a:r>
              <a:rPr lang="en-US" dirty="0"/>
              <a:t>(American author</a:t>
            </a:r>
            <a:r>
              <a:rPr lang="en-US" dirty="0" smtClean="0"/>
              <a:t>)</a:t>
            </a:r>
          </a:p>
          <a:p>
            <a:pPr lvl="1">
              <a:buFont typeface="Arial" panose="020B0604020202020204" pitchFamily="34" charset="0"/>
              <a:buChar char="•"/>
            </a:pPr>
            <a:endParaRPr lang="en-US" dirty="0"/>
          </a:p>
          <a:p>
            <a:pPr>
              <a:buFont typeface="Arial" panose="020B0604020202020204" pitchFamily="34" charset="0"/>
              <a:buChar char="•"/>
            </a:pPr>
            <a:r>
              <a:rPr lang="en-US" dirty="0"/>
              <a:t>Uniformity</a:t>
            </a:r>
          </a:p>
          <a:p>
            <a:pPr lvl="1">
              <a:buFont typeface="Arial" panose="020B0604020202020204" pitchFamily="34" charset="0"/>
              <a:buChar char="•"/>
            </a:pPr>
            <a:r>
              <a:rPr lang="en-US" dirty="0"/>
              <a:t>Use RDA guidelines to achieve uniform appearance of </a:t>
            </a:r>
            <a:r>
              <a:rPr lang="en-US" dirty="0" smtClean="0"/>
              <a:t>headings</a:t>
            </a:r>
          </a:p>
          <a:p>
            <a:pPr lvl="1">
              <a:buFont typeface="Arial" panose="020B0604020202020204" pitchFamily="34" charset="0"/>
              <a:buChar char="•"/>
            </a:pPr>
            <a:r>
              <a:rPr lang="en-US" b="1" dirty="0" smtClean="0"/>
              <a:t>King, Mitchell C. (Mitchell Campbell), 1815-1901</a:t>
            </a:r>
          </a:p>
          <a:p>
            <a:pPr lvl="1">
              <a:buFont typeface="Arial" panose="020B0604020202020204" pitchFamily="34" charset="0"/>
              <a:buChar char="•"/>
            </a:pPr>
            <a:r>
              <a:rPr lang="en-US" b="1" dirty="0" smtClean="0"/>
              <a:t>King, Martin Luther, Jr., 1929-1968</a:t>
            </a:r>
            <a:endParaRPr lang="en-US" b="1" dirty="0"/>
          </a:p>
          <a:p>
            <a:endParaRPr lang="en-US" dirty="0"/>
          </a:p>
        </p:txBody>
      </p:sp>
    </p:spTree>
    <p:extLst>
      <p:ext uri="{BB962C8B-B14F-4D97-AF65-F5344CB8AC3E}">
        <p14:creationId xmlns:p14="http://schemas.microsoft.com/office/powerpoint/2010/main" val="38204060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Authority Guidelines and Standards</a:t>
            </a:r>
            <a:endParaRPr lang="en-US" dirty="0"/>
          </a:p>
        </p:txBody>
      </p:sp>
      <p:sp>
        <p:nvSpPr>
          <p:cNvPr id="3" name="Content Placeholder 2"/>
          <p:cNvSpPr>
            <a:spLocks noGrp="1"/>
          </p:cNvSpPr>
          <p:nvPr>
            <p:ph idx="1"/>
          </p:nvPr>
        </p:nvSpPr>
        <p:spPr/>
        <p:txBody>
          <a:bodyPr/>
          <a:lstStyle/>
          <a:p>
            <a:r>
              <a:rPr lang="en-US" dirty="0" smtClean="0"/>
              <a:t>RDA Section 3. Recording attributes of agents</a:t>
            </a:r>
          </a:p>
          <a:p>
            <a:endParaRPr lang="en-US" dirty="0" smtClean="0"/>
          </a:p>
          <a:p>
            <a:pPr>
              <a:buFont typeface="Arial" panose="020B0604020202020204" pitchFamily="34" charset="0"/>
              <a:buChar char="•"/>
            </a:pPr>
            <a:r>
              <a:rPr lang="en-US" dirty="0" smtClean="0"/>
              <a:t>Chapter 8. General guidelines on recording attributes of agents</a:t>
            </a:r>
          </a:p>
          <a:p>
            <a:pPr>
              <a:buFont typeface="Arial" panose="020B0604020202020204" pitchFamily="34" charset="0"/>
              <a:buChar char="•"/>
            </a:pPr>
            <a:r>
              <a:rPr lang="en-US" dirty="0" smtClean="0"/>
              <a:t>Chapter 9. Identifying persons</a:t>
            </a:r>
          </a:p>
          <a:p>
            <a:pPr>
              <a:buFont typeface="Arial" panose="020B0604020202020204" pitchFamily="34" charset="0"/>
              <a:buChar char="•"/>
            </a:pPr>
            <a:r>
              <a:rPr lang="en-US" dirty="0" smtClean="0"/>
              <a:t>Chapter 10. Identifying families</a:t>
            </a:r>
          </a:p>
          <a:p>
            <a:pPr>
              <a:buFont typeface="Arial" panose="020B0604020202020204" pitchFamily="34" charset="0"/>
              <a:buChar char="•"/>
            </a:pPr>
            <a:r>
              <a:rPr lang="en-US" dirty="0" smtClean="0"/>
              <a:t>Chapter 11. Identifying corporate bodies</a:t>
            </a:r>
          </a:p>
          <a:p>
            <a:pPr marL="0" indent="0"/>
            <a:endParaRPr lang="en-US" dirty="0"/>
          </a:p>
          <a:p>
            <a:pPr marL="0" indent="0"/>
            <a:r>
              <a:rPr lang="en-US" dirty="0" smtClean="0"/>
              <a:t>LC-PCC PS</a:t>
            </a:r>
          </a:p>
          <a:p>
            <a:pPr marL="0" indent="0"/>
            <a:r>
              <a:rPr lang="en-US" dirty="0" smtClean="0"/>
              <a:t>Policy statements (included in RDA) that record cataloging practices of Library of Congress and Program for Cooperative Cataloging</a:t>
            </a:r>
          </a:p>
          <a:p>
            <a:pPr marL="0" indent="0"/>
            <a:endParaRPr lang="en-US" dirty="0"/>
          </a:p>
          <a:p>
            <a:pPr marL="0" indent="0"/>
            <a:r>
              <a:rPr lang="en-US" dirty="0" smtClean="0"/>
              <a:t>NACO guidance: </a:t>
            </a:r>
            <a:r>
              <a:rPr lang="en-US" u="sng" dirty="0">
                <a:hlinkClick r:id="rId2"/>
              </a:rPr>
              <a:t>https://www.loc.gov/aba/pcc/naco/index.html</a:t>
            </a:r>
            <a:endParaRPr lang="en-US" dirty="0"/>
          </a:p>
          <a:p>
            <a:pPr marL="0" indent="0"/>
            <a:endParaRPr lang="en-US" dirty="0"/>
          </a:p>
        </p:txBody>
      </p:sp>
    </p:spTree>
    <p:extLst>
      <p:ext uri="{BB962C8B-B14F-4D97-AF65-F5344CB8AC3E}">
        <p14:creationId xmlns:p14="http://schemas.microsoft.com/office/powerpoint/2010/main" val="22113301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for Cooperative Cataloging</a:t>
            </a:r>
            <a:endParaRPr lang="en-US" dirty="0"/>
          </a:p>
        </p:txBody>
      </p:sp>
      <p:sp>
        <p:nvSpPr>
          <p:cNvPr id="3" name="Content Placeholder 2"/>
          <p:cNvSpPr>
            <a:spLocks noGrp="1"/>
          </p:cNvSpPr>
          <p:nvPr>
            <p:ph idx="1"/>
          </p:nvPr>
        </p:nvSpPr>
        <p:spPr/>
        <p:txBody>
          <a:bodyPr/>
          <a:lstStyle/>
          <a:p>
            <a:r>
              <a:rPr lang="en-US" dirty="0" smtClean="0"/>
              <a:t>NACO=Name Authority Cooperative Program</a:t>
            </a:r>
          </a:p>
          <a:p>
            <a:endParaRPr lang="en-US" dirty="0"/>
          </a:p>
          <a:p>
            <a:r>
              <a:rPr lang="en-US" dirty="0" smtClean="0"/>
              <a:t>SACO=Subject Authority Cooperative Program</a:t>
            </a:r>
          </a:p>
          <a:p>
            <a:endParaRPr lang="en-US" dirty="0"/>
          </a:p>
          <a:p>
            <a:r>
              <a:rPr lang="en-US" dirty="0" smtClean="0"/>
              <a:t>BIBCO=Monographic Bibliographic Record Cooperative Program</a:t>
            </a:r>
          </a:p>
          <a:p>
            <a:endParaRPr lang="en-US" dirty="0"/>
          </a:p>
          <a:p>
            <a:r>
              <a:rPr lang="en-US" dirty="0" smtClean="0"/>
              <a:t>CONSER=Cooperative Online Serials Program</a:t>
            </a:r>
            <a:endParaRPr lang="en-US" dirty="0"/>
          </a:p>
        </p:txBody>
      </p:sp>
    </p:spTree>
    <p:extLst>
      <p:ext uri="{BB962C8B-B14F-4D97-AF65-F5344CB8AC3E}">
        <p14:creationId xmlns:p14="http://schemas.microsoft.com/office/powerpoint/2010/main" val="27689998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CARLI NACO Full Members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University of Illinois, Urbana-Champaign</a:t>
            </a:r>
          </a:p>
          <a:p>
            <a:pPr>
              <a:buFont typeface="Arial" panose="020B0604020202020204" pitchFamily="34" charset="0"/>
              <a:buChar char="•"/>
            </a:pPr>
            <a:r>
              <a:rPr lang="en-US" dirty="0" smtClean="0"/>
              <a:t>University of Illinois, Chicago</a:t>
            </a:r>
          </a:p>
          <a:p>
            <a:pPr>
              <a:buFont typeface="Arial" panose="020B0604020202020204" pitchFamily="34" charset="0"/>
              <a:buChar char="•"/>
            </a:pPr>
            <a:r>
              <a:rPr lang="en-US" dirty="0" smtClean="0"/>
              <a:t>University of Chicago</a:t>
            </a:r>
          </a:p>
          <a:p>
            <a:pPr>
              <a:buFont typeface="Arial" panose="020B0604020202020204" pitchFamily="34" charset="0"/>
              <a:buChar char="•"/>
            </a:pPr>
            <a:r>
              <a:rPr lang="en-US" dirty="0" smtClean="0"/>
              <a:t>Northwestern University</a:t>
            </a:r>
          </a:p>
          <a:p>
            <a:pPr>
              <a:buFont typeface="Arial" panose="020B0604020202020204" pitchFamily="34" charset="0"/>
              <a:buChar char="•"/>
            </a:pPr>
            <a:r>
              <a:rPr lang="en-US" dirty="0" smtClean="0"/>
              <a:t>Illinois State University</a:t>
            </a:r>
          </a:p>
          <a:p>
            <a:pPr>
              <a:buFont typeface="Arial" panose="020B0604020202020204" pitchFamily="34" charset="0"/>
              <a:buChar char="•"/>
            </a:pPr>
            <a:r>
              <a:rPr lang="en-US" dirty="0" smtClean="0"/>
              <a:t>Newberry Library</a:t>
            </a:r>
          </a:p>
          <a:p>
            <a:pPr>
              <a:buFont typeface="Arial" panose="020B0604020202020204" pitchFamily="34" charset="0"/>
              <a:buChar char="•"/>
            </a:pPr>
            <a:r>
              <a:rPr lang="en-US" dirty="0" smtClean="0"/>
              <a:t>Wheaton College</a:t>
            </a:r>
            <a:endParaRPr lang="en-US" dirty="0"/>
          </a:p>
        </p:txBody>
      </p:sp>
    </p:spTree>
    <p:extLst>
      <p:ext uri="{BB962C8B-B14F-4D97-AF65-F5344CB8AC3E}">
        <p14:creationId xmlns:p14="http://schemas.microsoft.com/office/powerpoint/2010/main" val="4139777486"/>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555a6d0f-b166-40a6-b3a2-eadb9b12958f">
      <Terms xmlns="http://schemas.microsoft.com/office/infopath/2007/PartnerControls"/>
    </lcf76f155ced4ddcb4097134ff3c332f>
    <AssetType xmlns="555a6d0f-b166-40a6-b3a2-eadb9b12958f">Template</AssetType>
    <TaxCatchAll xmlns="e0fe8e05-e310-440e-9de5-d69665a3dd22"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BA15E30A5AE7240BFD4D73FD7297A19" ma:contentTypeVersion="10" ma:contentTypeDescription="Create a new document." ma:contentTypeScope="" ma:versionID="dc384e0b1cf39d148ed430b8d9888e36">
  <xsd:schema xmlns:xsd="http://www.w3.org/2001/XMLSchema" xmlns:xs="http://www.w3.org/2001/XMLSchema" xmlns:p="http://schemas.microsoft.com/office/2006/metadata/properties" xmlns:ns2="555a6d0f-b166-40a6-b3a2-eadb9b12958f" xmlns:ns3="e0fe8e05-e310-440e-9de5-d69665a3dd22" targetNamespace="http://schemas.microsoft.com/office/2006/metadata/properties" ma:root="true" ma:fieldsID="bf5f913bb9fcd33d4148c93529571cd8" ns2:_="" ns3:_="">
    <xsd:import namespace="555a6d0f-b166-40a6-b3a2-eadb9b12958f"/>
    <xsd:import namespace="e0fe8e05-e310-440e-9de5-d69665a3dd22"/>
    <xsd:element name="properties">
      <xsd:complexType>
        <xsd:sequence>
          <xsd:element name="documentManagement">
            <xsd:complexType>
              <xsd:all>
                <xsd:element ref="ns2:AssetType" minOccurs="0"/>
                <xsd:element ref="ns2:lcf76f155ced4ddcb4097134ff3c332f" minOccurs="0"/>
                <xsd:element ref="ns3:TaxCatchAll" minOccurs="0"/>
                <xsd:element ref="ns2:MediaServiceMetadata" minOccurs="0"/>
                <xsd:element ref="ns2:MediaServiceFastMetadata" minOccurs="0"/>
                <xsd:element ref="ns2:MediaServiceOCR" minOccurs="0"/>
                <xsd:element ref="ns2:MediaServiceGenerationTime" minOccurs="0"/>
                <xsd:element ref="ns2:MediaServiceEventHashCode"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55a6d0f-b166-40a6-b3a2-eadb9b12958f" elementFormDefault="qualified">
    <xsd:import namespace="http://schemas.microsoft.com/office/2006/documentManagement/types"/>
    <xsd:import namespace="http://schemas.microsoft.com/office/infopath/2007/PartnerControls"/>
    <xsd:element name="AssetType" ma:index="8" nillable="true" ma:displayName="Asset Type" ma:format="Dropdown" ma:internalName="AssetType">
      <xsd:simpleType>
        <xsd:restriction base="dms:Choice">
          <xsd:enumeration value="Logo"/>
          <xsd:enumeration value="Template"/>
        </xsd:restriction>
      </xsd:simpleType>
    </xsd:element>
    <xsd:element name="lcf76f155ced4ddcb4097134ff3c332f" ma:index="10" nillable="true" ma:taxonomy="true" ma:internalName="lcf76f155ced4ddcb4097134ff3c332f" ma:taxonomyFieldName="MediaServiceImageTags" ma:displayName="Image Tags" ma:readOnly="false" ma:fieldId="{5cf76f15-5ced-4ddc-b409-7134ff3c332f}" ma:taxonomyMulti="true" ma:sspId="01861662-ad06-45e1-9cd5-e6f579204937" ma:termSetId="09814cd3-568e-fe90-9814-8d621ff8fb84" ma:anchorId="fba54fb3-c3e1-fe81-a776-ca4b69148c4d" ma:open="true" ma:isKeyword="false">
      <xsd:complexType>
        <xsd:sequence>
          <xsd:element ref="pc:Terms" minOccurs="0" maxOccurs="1"/>
        </xsd:sequence>
      </xsd:complexType>
    </xsd:element>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0fe8e05-e310-440e-9de5-d69665a3dd22" elementFormDefault="qualified">
    <xsd:import namespace="http://schemas.microsoft.com/office/2006/documentManagement/types"/>
    <xsd:import namespace="http://schemas.microsoft.com/office/infopath/2007/PartnerControls"/>
    <xsd:element name="TaxCatchAll" ma:index="11" nillable="true" ma:displayName="Taxonomy Catch All Column" ma:hidden="true" ma:list="{e7a848dd-de3b-42e8-9b9b-d5f59628625d}" ma:internalName="TaxCatchAll" ma:showField="CatchAllData" ma:web="e0fe8e05-e310-440e-9de5-d69665a3dd2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8B0F93E-287C-4E99-8085-5EC1CA8201F4}">
  <ds:schemaRefs>
    <ds:schemaRef ds:uri="http://purl.org/dc/dcmitype/"/>
    <ds:schemaRef ds:uri="http://schemas.openxmlformats.org/package/2006/metadata/core-properties"/>
    <ds:schemaRef ds:uri="http://www.w3.org/XML/1998/namespace"/>
    <ds:schemaRef ds:uri="http://schemas.microsoft.com/office/infopath/2007/PartnerControls"/>
    <ds:schemaRef ds:uri="e0fe8e05-e310-440e-9de5-d69665a3dd22"/>
    <ds:schemaRef ds:uri="http://schemas.microsoft.com/office/2006/documentManagement/types"/>
    <ds:schemaRef ds:uri="http://purl.org/dc/elements/1.1/"/>
    <ds:schemaRef ds:uri="555a6d0f-b166-40a6-b3a2-eadb9b12958f"/>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1A872348-3278-447A-B692-7CB11B1E5F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55a6d0f-b166-40a6-b3a2-eadb9b12958f"/>
    <ds:schemaRef ds:uri="e0fe8e05-e310-440e-9de5-d69665a3dd2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379F47C-D7BD-4F8D-A084-2BE97A392E1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Macintosh HD:Applications:Microsoft Office 2004:Templates:Presentations:Designs:Blank Presentation</Template>
  <TotalTime>2264</TotalTime>
  <Words>2306</Words>
  <Application>Microsoft Office PowerPoint</Application>
  <PresentationFormat>On-screen Show (4:3)</PresentationFormat>
  <Paragraphs>289</Paragraphs>
  <Slides>38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38</vt:i4>
      </vt:variant>
    </vt:vector>
  </HeadingPairs>
  <TitlesOfParts>
    <vt:vector size="43" baseType="lpstr">
      <vt:lpstr>ＭＳ Ｐゴシック</vt:lpstr>
      <vt:lpstr>Arial</vt:lpstr>
      <vt:lpstr>Arial Bold</vt:lpstr>
      <vt:lpstr>Montserrat</vt:lpstr>
      <vt:lpstr>Blank Presentation</vt:lpstr>
      <vt:lpstr>PowerPoint Presentation</vt:lpstr>
      <vt:lpstr>Session Description</vt:lpstr>
      <vt:lpstr>Purpose and Value of Authority Records</vt:lpstr>
      <vt:lpstr>Types of Authority Records in OCLC</vt:lpstr>
      <vt:lpstr>RDA Principles (0.4.3)</vt:lpstr>
      <vt:lpstr>RDA Principles (0.4.3)</vt:lpstr>
      <vt:lpstr>Authority Guidelines and Standards</vt:lpstr>
      <vt:lpstr>Program for Cooperative Cataloging</vt:lpstr>
      <vt:lpstr>CARLI NACO Full Members</vt:lpstr>
      <vt:lpstr>Other Illinois NACO Full Members</vt:lpstr>
      <vt:lpstr>CARLI Illinois NACO Funnel Members</vt:lpstr>
      <vt:lpstr>How to Become a NACO Library</vt:lpstr>
      <vt:lpstr>Basic Steps of Authority Work</vt:lpstr>
      <vt:lpstr>Scenario 1</vt:lpstr>
      <vt:lpstr>Scenario 2</vt:lpstr>
      <vt:lpstr>Scenario 2 cont’d</vt:lpstr>
      <vt:lpstr>Scenario 2 cont’d</vt:lpstr>
      <vt:lpstr>Scenario 3</vt:lpstr>
      <vt:lpstr>Scenario 3 cont’d</vt:lpstr>
      <vt:lpstr>Scenario 3 cont’d</vt:lpstr>
      <vt:lpstr>Scenario 3 cont’d</vt:lpstr>
      <vt:lpstr>Scenario 3 cont’d</vt:lpstr>
      <vt:lpstr>Scenario 3 cont’d</vt:lpstr>
      <vt:lpstr>Scenario 3 cont’d</vt:lpstr>
      <vt:lpstr>Scenario 3 cont’d</vt:lpstr>
      <vt:lpstr>Scenario 3 cont’d</vt:lpstr>
      <vt:lpstr>Scenario 3 cont’d</vt:lpstr>
      <vt:lpstr>Scenario 3 cont’d</vt:lpstr>
      <vt:lpstr>Scenario 3 cont’d</vt:lpstr>
      <vt:lpstr>Scenario 3 cont’d</vt:lpstr>
      <vt:lpstr>Scenario 3 cont’d</vt:lpstr>
      <vt:lpstr>Scenario 3 cont’d</vt:lpstr>
      <vt:lpstr>Scenario 3 cont’d</vt:lpstr>
      <vt:lpstr>Undifferentiated Name Authority Records</vt:lpstr>
      <vt:lpstr>Undifferentiated NAR</vt:lpstr>
      <vt:lpstr>Tips for Dealing with Name Authorities in Copy Cataloging</vt:lpstr>
      <vt:lpstr>Summary of Formulating Name Authorized Access Points</vt:lpstr>
      <vt:lpstr>Cataloging Examples in Connexion</vt:lpstr>
    </vt:vector>
  </TitlesOfParts>
  <Company>home use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home use</dc:creator>
  <cp:lastModifiedBy>Brent Eckert</cp:lastModifiedBy>
  <cp:revision>146</cp:revision>
  <cp:lastPrinted>2024-06-20T13:51:40Z</cp:lastPrinted>
  <dcterms:created xsi:type="dcterms:W3CDTF">2008-07-08T17:46:48Z</dcterms:created>
  <dcterms:modified xsi:type="dcterms:W3CDTF">2024-06-20T15:25:08Z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0x010100ABA15E30A5AE7240BFD4D73FD7297A19</vt:lpwstr>
  </property>
</Properties>
</file>