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43"/>
  </p:notesMasterIdLst>
  <p:handoutMasterIdLst>
    <p:handoutMasterId r:id="rId44"/>
  </p:handoutMasterIdLst>
  <p:sldIdLst>
    <p:sldId id="683" r:id="rId8"/>
    <p:sldId id="558" r:id="rId9"/>
    <p:sldId id="575" r:id="rId10"/>
    <p:sldId id="588" r:id="rId11"/>
    <p:sldId id="589" r:id="rId12"/>
    <p:sldId id="656" r:id="rId13"/>
    <p:sldId id="651" r:id="rId14"/>
    <p:sldId id="591" r:id="rId15"/>
    <p:sldId id="592" r:id="rId16"/>
    <p:sldId id="655" r:id="rId17"/>
    <p:sldId id="657" r:id="rId18"/>
    <p:sldId id="659" r:id="rId19"/>
    <p:sldId id="660" r:id="rId20"/>
    <p:sldId id="661" r:id="rId21"/>
    <p:sldId id="662" r:id="rId22"/>
    <p:sldId id="663" r:id="rId23"/>
    <p:sldId id="664" r:id="rId24"/>
    <p:sldId id="681" r:id="rId25"/>
    <p:sldId id="665" r:id="rId26"/>
    <p:sldId id="666" r:id="rId27"/>
    <p:sldId id="667" r:id="rId28"/>
    <p:sldId id="668" r:id="rId29"/>
    <p:sldId id="682" r:id="rId30"/>
    <p:sldId id="669" r:id="rId31"/>
    <p:sldId id="670" r:id="rId32"/>
    <p:sldId id="672" r:id="rId33"/>
    <p:sldId id="673" r:id="rId34"/>
    <p:sldId id="674" r:id="rId35"/>
    <p:sldId id="675" r:id="rId36"/>
    <p:sldId id="676" r:id="rId37"/>
    <p:sldId id="677" r:id="rId38"/>
    <p:sldId id="678" r:id="rId39"/>
    <p:sldId id="679" r:id="rId40"/>
    <p:sldId id="680" r:id="rId41"/>
    <p:sldId id="68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313133"/>
    <a:srgbClr val="003466"/>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05" autoAdjust="0"/>
  </p:normalViewPr>
  <p:slideViewPr>
    <p:cSldViewPr snapToGrid="0" showGuides="1">
      <p:cViewPr varScale="1">
        <p:scale>
          <a:sx n="69" d="100"/>
          <a:sy n="69" d="100"/>
        </p:scale>
        <p:origin x="1374" y="66"/>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774"/>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4/12/2018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dirty="0"/>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4/12/2018</a:t>
            </a:fld>
            <a:endParaRPr lang="en-US" dirty="0"/>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dirty="0"/>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7.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646216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93259597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61014441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5915683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47160575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1</a:t>
            </a:r>
            <a:endParaRPr lang="en-US" dirty="0"/>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2</a:t>
            </a:r>
            <a:endParaRPr lang="en-US" dirty="0"/>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3</a:t>
            </a:r>
            <a:endParaRPr lang="en-US" dirty="0"/>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4</a:t>
            </a:r>
            <a:endParaRPr lang="en-US" dirty="0"/>
          </a:p>
        </p:txBody>
      </p:sp>
    </p:spTree>
    <p:extLst>
      <p:ext uri="{BB962C8B-B14F-4D97-AF65-F5344CB8AC3E}">
        <p14:creationId xmlns:p14="http://schemas.microsoft.com/office/powerpoint/2010/main" val="635325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81581927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9390491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155594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39409712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615409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357284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2897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111621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0025265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918056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415074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7607461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60775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857750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2054946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981230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2693146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8413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117857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0374888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6585210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2925597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951158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Tree>
    <p:extLst>
      <p:ext uri="{BB962C8B-B14F-4D97-AF65-F5344CB8AC3E}">
        <p14:creationId xmlns:p14="http://schemas.microsoft.com/office/powerpoint/2010/main" val="197654511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660872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609828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74953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430426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3614513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8510002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47058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325000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33419600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3732293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844533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3866432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80251313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11386074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79934293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347768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4837222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86488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620636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486043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AGENDA</a:t>
            </a:r>
            <a:endParaRPr lang="en-US" dirty="0"/>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Tree>
    <p:extLst>
      <p:ext uri="{BB962C8B-B14F-4D97-AF65-F5344CB8AC3E}">
        <p14:creationId xmlns:p14="http://schemas.microsoft.com/office/powerpoint/2010/main" val="170144447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8641469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27149729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589219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6984866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137141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97796216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12116751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36682238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9585119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8382469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21027136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4908869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8773860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842964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36887285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2.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2" r:id="rId3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3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9.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048"/>
            <a:ext cx="9144000" cy="5105099"/>
          </a:xfrm>
          <a:prstGeom prst="rect">
            <a:avLst/>
          </a:prstGeom>
        </p:spPr>
      </p:pic>
      <p:sp>
        <p:nvSpPr>
          <p:cNvPr id="9" name="מלבן 7"/>
          <p:cNvSpPr/>
          <p:nvPr/>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8"/>
          <p:cNvPicPr>
            <a:picLocks noChangeAspect="1"/>
          </p:cNvPicPr>
          <p:nvPr/>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
        <p:nvSpPr>
          <p:cNvPr id="12" name="מציין מיקום טקסט 4"/>
          <p:cNvSpPr txBox="1">
            <a:spLocks/>
          </p:cNvSpPr>
          <p:nvPr/>
        </p:nvSpPr>
        <p:spPr>
          <a:xfrm>
            <a:off x="2555776" y="5861649"/>
            <a:ext cx="4032448" cy="931903"/>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800" dirty="0" smtClean="0"/>
              <a:t>Yoel Kortick</a:t>
            </a:r>
            <a:br>
              <a:rPr lang="en-US" sz="2800" dirty="0" smtClean="0"/>
            </a:br>
            <a:r>
              <a:rPr lang="en-US" sz="2800" dirty="0" smtClean="0"/>
              <a:t>Senior Librarian</a:t>
            </a:r>
          </a:p>
        </p:txBody>
      </p:sp>
      <p:sp>
        <p:nvSpPr>
          <p:cNvPr id="2" name="Rectangle 1"/>
          <p:cNvSpPr/>
          <p:nvPr/>
        </p:nvSpPr>
        <p:spPr>
          <a:xfrm>
            <a:off x="0" y="5065775"/>
            <a:ext cx="9144000" cy="58220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81886" y="5065776"/>
            <a:ext cx="8993876" cy="554858"/>
          </a:xfrm>
        </p:spPr>
        <p:txBody>
          <a:bodyPr>
            <a:noAutofit/>
          </a:bodyPr>
          <a:lstStyle/>
          <a:p>
            <a:pPr algn="ctr"/>
            <a:r>
              <a:rPr lang="en-US" sz="2800" dirty="0" smtClean="0">
                <a:solidFill>
                  <a:schemeClr val="bg1"/>
                </a:solidFill>
                <a:latin typeface="+mn-lt"/>
              </a:rPr>
              <a:t>Prediction Patterns and Serial Check-in</a:t>
            </a:r>
            <a:endParaRPr lang="en-US" sz="2000" dirty="0">
              <a:solidFill>
                <a:schemeClr val="bg1"/>
              </a:solidFill>
              <a:latin typeface="+mn-lt"/>
            </a:endParaRPr>
          </a:p>
        </p:txBody>
      </p:sp>
      <p:sp>
        <p:nvSpPr>
          <p:cNvPr id="6" name="TextBox 5"/>
          <p:cNvSpPr txBox="1"/>
          <p:nvPr/>
        </p:nvSpPr>
        <p:spPr>
          <a:xfrm>
            <a:off x="81886" y="6578108"/>
            <a:ext cx="3263538" cy="215444"/>
          </a:xfrm>
          <a:prstGeom prst="rect">
            <a:avLst/>
          </a:prstGeom>
          <a:noFill/>
        </p:spPr>
        <p:txBody>
          <a:bodyPr wrap="square" rtlCol="0">
            <a:spAutoFit/>
          </a:bodyPr>
          <a:lstStyle/>
          <a:p>
            <a:r>
              <a:rPr lang="en-US" sz="800" dirty="0">
                <a:solidFill>
                  <a:schemeClr val="bg1"/>
                </a:solidFill>
              </a:rPr>
              <a:t>https://www.visitspokane.com/media/photo-gallery/</a:t>
            </a:r>
          </a:p>
        </p:txBody>
      </p:sp>
      <p:sp>
        <p:nvSpPr>
          <p:cNvPr id="14" name="Rectangle 13"/>
          <p:cNvSpPr/>
          <p:nvPr/>
        </p:nvSpPr>
        <p:spPr>
          <a:xfrm>
            <a:off x="0" y="2378"/>
            <a:ext cx="9144000" cy="2609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p:cNvPicPr>
            <a:picLocks noChangeAspect="1"/>
          </p:cNvPicPr>
          <p:nvPr/>
        </p:nvPicPr>
        <p:blipFill>
          <a:blip r:embed="rId4"/>
          <a:stretch>
            <a:fillRect/>
          </a:stretch>
        </p:blipFill>
        <p:spPr>
          <a:xfrm>
            <a:off x="271964" y="10998"/>
            <a:ext cx="3657600" cy="252248"/>
          </a:xfrm>
          <a:prstGeom prst="rect">
            <a:avLst/>
          </a:prstGeom>
        </p:spPr>
      </p:pic>
      <p:pic>
        <p:nvPicPr>
          <p:cNvPr id="18" name="Picture 17"/>
          <p:cNvPicPr>
            <a:picLocks noChangeAspect="1"/>
          </p:cNvPicPr>
          <p:nvPr/>
        </p:nvPicPr>
        <p:blipFill>
          <a:blip r:embed="rId5"/>
          <a:stretch>
            <a:fillRect/>
          </a:stretch>
        </p:blipFill>
        <p:spPr>
          <a:xfrm>
            <a:off x="3978332" y="10998"/>
            <a:ext cx="2010918" cy="256032"/>
          </a:xfrm>
          <a:prstGeom prst="rect">
            <a:avLst/>
          </a:prstGeom>
        </p:spPr>
      </p:pic>
      <p:pic>
        <p:nvPicPr>
          <p:cNvPr id="19" name="Picture 18"/>
          <p:cNvPicPr>
            <a:picLocks noChangeAspect="1"/>
          </p:cNvPicPr>
          <p:nvPr/>
        </p:nvPicPr>
        <p:blipFill>
          <a:blip r:embed="rId6"/>
          <a:stretch>
            <a:fillRect/>
          </a:stretch>
        </p:blipFill>
        <p:spPr>
          <a:xfrm>
            <a:off x="6034970" y="15909"/>
            <a:ext cx="2560320" cy="256032"/>
          </a:xfrm>
          <a:prstGeom prst="rect">
            <a:avLst/>
          </a:prstGeom>
        </p:spPr>
      </p:pic>
    </p:spTree>
    <p:extLst>
      <p:ext uri="{BB962C8B-B14F-4D97-AF65-F5344CB8AC3E}">
        <p14:creationId xmlns:p14="http://schemas.microsoft.com/office/powerpoint/2010/main" val="2644456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33941" y="2195631"/>
            <a:ext cx="3279233" cy="4050818"/>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The prediction pattern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10</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1323439"/>
          </a:xfrm>
          <a:prstGeom prst="rect">
            <a:avLst/>
          </a:prstGeom>
          <a:noFill/>
        </p:spPr>
        <p:txBody>
          <a:bodyPr wrap="square" rtlCol="0">
            <a:spAutoFit/>
          </a:bodyPr>
          <a:lstStyle/>
          <a:p>
            <a:pPr marL="342900" indent="-342900">
              <a:buFont typeface="Arial" pitchFamily="34" charset="0"/>
              <a:buChar char="•"/>
            </a:pPr>
            <a:r>
              <a:rPr lang="en-US" sz="2000" dirty="0"/>
              <a:t>In the holding record </a:t>
            </a:r>
            <a:r>
              <a:rPr lang="en-US" sz="2000" dirty="0" smtClean="0"/>
              <a:t>(which gets created automatically when the order is created) the </a:t>
            </a:r>
            <a:r>
              <a:rPr lang="en-US" sz="2000" dirty="0"/>
              <a:t>librarian adds field 853 for a quarterly journal.</a:t>
            </a:r>
          </a:p>
          <a:p>
            <a:pPr marL="342900" indent="-342900">
              <a:buFont typeface="Arial" pitchFamily="34" charset="0"/>
              <a:buChar char="•"/>
            </a:pPr>
            <a:r>
              <a:rPr lang="en-US" sz="2000" dirty="0"/>
              <a:t>The librarian can use a predefined template when adding field 853, and make only the necessary changes if needed.</a:t>
            </a:r>
          </a:p>
        </p:txBody>
      </p:sp>
      <p:sp>
        <p:nvSpPr>
          <p:cNvPr id="14" name="Rectangle 13"/>
          <p:cNvSpPr/>
          <p:nvPr/>
        </p:nvSpPr>
        <p:spPr bwMode="auto">
          <a:xfrm>
            <a:off x="3566847" y="3658226"/>
            <a:ext cx="1965274" cy="237118"/>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42041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2012" y="1997439"/>
            <a:ext cx="6651058" cy="4169658"/>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The prediction pattern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11</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6" name="TextBox 5"/>
          <p:cNvSpPr txBox="1"/>
          <p:nvPr/>
        </p:nvSpPr>
        <p:spPr>
          <a:xfrm>
            <a:off x="4858332" y="4550640"/>
            <a:ext cx="3845492" cy="646331"/>
          </a:xfrm>
          <a:prstGeom prst="rect">
            <a:avLst/>
          </a:prstGeom>
          <a:solidFill>
            <a:schemeClr val="bg1"/>
          </a:solidFill>
          <a:ln>
            <a:solidFill>
              <a:schemeClr val="tx1"/>
            </a:solidFill>
          </a:ln>
        </p:spPr>
        <p:txBody>
          <a:bodyPr wrap="square" rtlCol="0">
            <a:spAutoFit/>
          </a:bodyPr>
          <a:lstStyle/>
          <a:p>
            <a:r>
              <a:rPr lang="en-US" dirty="0" smtClean="0"/>
              <a:t>We will choose ‘Serial prediction quarterly months’</a:t>
            </a:r>
            <a:endParaRPr lang="en-US" dirty="0"/>
          </a:p>
        </p:txBody>
      </p:sp>
      <p:sp>
        <p:nvSpPr>
          <p:cNvPr id="8" name="TextBox 7"/>
          <p:cNvSpPr txBox="1"/>
          <p:nvPr/>
        </p:nvSpPr>
        <p:spPr>
          <a:xfrm>
            <a:off x="3275856" y="1052736"/>
            <a:ext cx="4752528" cy="1200329"/>
          </a:xfrm>
          <a:prstGeom prst="rect">
            <a:avLst/>
          </a:prstGeom>
          <a:solidFill>
            <a:schemeClr val="bg1"/>
          </a:solidFill>
          <a:ln>
            <a:solidFill>
              <a:schemeClr val="tx1"/>
            </a:solidFill>
          </a:ln>
        </p:spPr>
        <p:txBody>
          <a:bodyPr wrap="square" rtlCol="0">
            <a:spAutoFit/>
          </a:bodyPr>
          <a:lstStyle/>
          <a:p>
            <a:r>
              <a:rPr lang="en-US" dirty="0" smtClean="0"/>
              <a:t>‘Out of the box’ there are many prediction patterns – one for nearly every possible situation. These contain 853 captions and pattern fields as well as 590 note fields. </a:t>
            </a:r>
            <a:endParaRPr lang="en-US" dirty="0"/>
          </a:p>
        </p:txBody>
      </p:sp>
      <p:sp>
        <p:nvSpPr>
          <p:cNvPr id="10" name="Rectangle 9"/>
          <p:cNvSpPr/>
          <p:nvPr/>
        </p:nvSpPr>
        <p:spPr bwMode="auto">
          <a:xfrm>
            <a:off x="1698014" y="4977257"/>
            <a:ext cx="2324317" cy="36004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16602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4409" y="2295334"/>
            <a:ext cx="8744552" cy="1499426"/>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The prediction pattern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954107"/>
          </a:xfrm>
          <a:prstGeom prst="rect">
            <a:avLst/>
          </a:prstGeom>
          <a:noFill/>
        </p:spPr>
        <p:txBody>
          <a:bodyPr wrap="square" rtlCol="0">
            <a:spAutoFit/>
          </a:bodyPr>
          <a:lstStyle/>
          <a:p>
            <a:pPr marL="342900" indent="-342900">
              <a:buFont typeface="Arial" pitchFamily="34" charset="0"/>
              <a:buChar char="•"/>
            </a:pPr>
            <a:r>
              <a:rPr lang="en-US" sz="2800" dirty="0"/>
              <a:t>The 853 (and 590) get added to the holding record from the template</a:t>
            </a:r>
          </a:p>
        </p:txBody>
      </p:sp>
      <p:sp>
        <p:nvSpPr>
          <p:cNvPr id="14" name="Rectangle 13"/>
          <p:cNvSpPr/>
          <p:nvPr/>
        </p:nvSpPr>
        <p:spPr bwMode="auto">
          <a:xfrm>
            <a:off x="414045" y="3134249"/>
            <a:ext cx="8186111" cy="377047"/>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5588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24961" y="1981223"/>
            <a:ext cx="6497193" cy="4282592"/>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The prediction pattern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954107"/>
          </a:xfrm>
          <a:prstGeom prst="rect">
            <a:avLst/>
          </a:prstGeom>
          <a:noFill/>
        </p:spPr>
        <p:txBody>
          <a:bodyPr wrap="square" rtlCol="0">
            <a:spAutoFit/>
          </a:bodyPr>
          <a:lstStyle/>
          <a:p>
            <a:pPr marL="342900" indent="-342900">
              <a:buFont typeface="Arial" pitchFamily="34" charset="0"/>
              <a:buChar char="•"/>
            </a:pPr>
            <a:r>
              <a:rPr lang="en-US" sz="2800" dirty="0"/>
              <a:t>Put cursor on 853 field and choose ‘Tools &gt; Marc21 Holdings &gt; Next predicted item’s information’ </a:t>
            </a:r>
          </a:p>
        </p:txBody>
      </p:sp>
      <p:sp>
        <p:nvSpPr>
          <p:cNvPr id="14" name="Rectangle 13"/>
          <p:cNvSpPr/>
          <p:nvPr/>
        </p:nvSpPr>
        <p:spPr bwMode="auto">
          <a:xfrm>
            <a:off x="3854932" y="5542902"/>
            <a:ext cx="1969796" cy="28182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2261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4004" y="1752790"/>
            <a:ext cx="4782165" cy="3706178"/>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The prediction pattern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14</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523220"/>
          </a:xfrm>
          <a:prstGeom prst="rect">
            <a:avLst/>
          </a:prstGeom>
          <a:noFill/>
        </p:spPr>
        <p:txBody>
          <a:bodyPr wrap="square" rtlCol="0">
            <a:spAutoFit/>
          </a:bodyPr>
          <a:lstStyle/>
          <a:p>
            <a:pPr marL="342900" indent="-342900">
              <a:buFont typeface="Arial" pitchFamily="34" charset="0"/>
              <a:buChar char="•"/>
            </a:pPr>
            <a:r>
              <a:rPr lang="en-US" sz="2800" dirty="0" smtClean="0"/>
              <a:t>Fill in as desired</a:t>
            </a:r>
            <a:endParaRPr lang="en-US" sz="2800" dirty="0"/>
          </a:p>
        </p:txBody>
      </p:sp>
      <p:sp>
        <p:nvSpPr>
          <p:cNvPr id="9" name="TextBox 8"/>
          <p:cNvSpPr txBox="1"/>
          <p:nvPr/>
        </p:nvSpPr>
        <p:spPr>
          <a:xfrm>
            <a:off x="6084168" y="2492896"/>
            <a:ext cx="2160240" cy="1200329"/>
          </a:xfrm>
          <a:prstGeom prst="rect">
            <a:avLst/>
          </a:prstGeom>
          <a:solidFill>
            <a:schemeClr val="bg1"/>
          </a:solidFill>
          <a:ln>
            <a:solidFill>
              <a:schemeClr val="tx1"/>
            </a:solidFill>
          </a:ln>
        </p:spPr>
        <p:txBody>
          <a:bodyPr wrap="square" rtlCol="0">
            <a:spAutoFit/>
          </a:bodyPr>
          <a:lstStyle/>
          <a:p>
            <a:r>
              <a:rPr lang="en-US" dirty="0" smtClean="0"/>
              <a:t>Starts with Vol. 12 Issue 1 Year 2018.  First issue date is Jan.01 2018</a:t>
            </a:r>
            <a:endParaRPr lang="en-US" dirty="0"/>
          </a:p>
        </p:txBody>
      </p:sp>
    </p:spTree>
    <p:extLst>
      <p:ext uri="{BB962C8B-B14F-4D97-AF65-F5344CB8AC3E}">
        <p14:creationId xmlns:p14="http://schemas.microsoft.com/office/powerpoint/2010/main" val="3293508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998" y="2710528"/>
            <a:ext cx="8961120" cy="1401587"/>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The prediction pattern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15</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1815882"/>
          </a:xfrm>
          <a:prstGeom prst="rect">
            <a:avLst/>
          </a:prstGeom>
          <a:noFill/>
        </p:spPr>
        <p:txBody>
          <a:bodyPr wrap="square" rtlCol="0">
            <a:spAutoFit/>
          </a:bodyPr>
          <a:lstStyle/>
          <a:p>
            <a:pPr marL="342900" indent="-342900">
              <a:buFont typeface="Arial" pitchFamily="34" charset="0"/>
              <a:buChar char="•"/>
            </a:pPr>
            <a:r>
              <a:rPr lang="en-US" sz="2800" dirty="0"/>
              <a:t>In order for the predication pattern mechanism to work the ‘issue date’ of the expected items must be within the range of the subscription ‘from’ date and subscription ‘to’ date within the order.</a:t>
            </a:r>
          </a:p>
        </p:txBody>
      </p:sp>
      <p:sp>
        <p:nvSpPr>
          <p:cNvPr id="10" name="TextBox 9"/>
          <p:cNvSpPr txBox="1"/>
          <p:nvPr/>
        </p:nvSpPr>
        <p:spPr>
          <a:xfrm>
            <a:off x="1475656" y="4240133"/>
            <a:ext cx="3312368" cy="923330"/>
          </a:xfrm>
          <a:prstGeom prst="rect">
            <a:avLst/>
          </a:prstGeom>
          <a:solidFill>
            <a:schemeClr val="bg1"/>
          </a:solidFill>
          <a:ln>
            <a:solidFill>
              <a:schemeClr val="tx1"/>
            </a:solidFill>
          </a:ln>
        </p:spPr>
        <p:txBody>
          <a:bodyPr wrap="square" rtlCol="0">
            <a:spAutoFit/>
          </a:bodyPr>
          <a:lstStyle/>
          <a:p>
            <a:r>
              <a:rPr lang="en-US" dirty="0" smtClean="0"/>
              <a:t>The issue dates of the predicted items must be within this range</a:t>
            </a:r>
            <a:endParaRPr lang="en-US" dirty="0"/>
          </a:p>
        </p:txBody>
      </p:sp>
      <p:cxnSp>
        <p:nvCxnSpPr>
          <p:cNvPr id="13" name="Straight Arrow Connector 12"/>
          <p:cNvCxnSpPr/>
          <p:nvPr/>
        </p:nvCxnSpPr>
        <p:spPr bwMode="auto">
          <a:xfrm flipV="1">
            <a:off x="5762765" y="3815187"/>
            <a:ext cx="0" cy="98196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a:off x="4788024" y="4797152"/>
            <a:ext cx="1008112"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
        <p:nvSpPr>
          <p:cNvPr id="15" name="Rectangle 14"/>
          <p:cNvSpPr/>
          <p:nvPr/>
        </p:nvSpPr>
        <p:spPr bwMode="auto">
          <a:xfrm>
            <a:off x="1475656" y="3429000"/>
            <a:ext cx="7392119" cy="28803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15539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044" y="2213756"/>
            <a:ext cx="7878323" cy="2359046"/>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The prediction pattern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16</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954107"/>
          </a:xfrm>
          <a:prstGeom prst="rect">
            <a:avLst/>
          </a:prstGeom>
          <a:noFill/>
        </p:spPr>
        <p:txBody>
          <a:bodyPr wrap="square" rtlCol="0">
            <a:spAutoFit/>
          </a:bodyPr>
          <a:lstStyle/>
          <a:p>
            <a:pPr marL="342900" indent="-342900">
              <a:buFont typeface="Arial" pitchFamily="34" charset="0"/>
              <a:buChar char="•"/>
            </a:pPr>
            <a:r>
              <a:rPr lang="en-US" sz="2800" dirty="0"/>
              <a:t>After the next predicted item’s information has been entered the 853 field will have a link to this information</a:t>
            </a:r>
          </a:p>
        </p:txBody>
      </p:sp>
      <p:sp>
        <p:nvSpPr>
          <p:cNvPr id="16" name="TextBox 15"/>
          <p:cNvSpPr txBox="1"/>
          <p:nvPr/>
        </p:nvSpPr>
        <p:spPr>
          <a:xfrm>
            <a:off x="206548" y="5143428"/>
            <a:ext cx="2160240" cy="738664"/>
          </a:xfrm>
          <a:prstGeom prst="rect">
            <a:avLst/>
          </a:prstGeom>
          <a:solidFill>
            <a:schemeClr val="bg1"/>
          </a:solidFill>
          <a:ln>
            <a:solidFill>
              <a:schemeClr val="tx1"/>
            </a:solidFill>
          </a:ln>
        </p:spPr>
        <p:txBody>
          <a:bodyPr wrap="square" rtlCol="0">
            <a:spAutoFit/>
          </a:bodyPr>
          <a:lstStyle/>
          <a:p>
            <a:r>
              <a:rPr lang="en-US" sz="1400" dirty="0" smtClean="0"/>
              <a:t>Link to the Next predicted item’s information</a:t>
            </a:r>
            <a:endParaRPr lang="en-US" sz="1400" dirty="0"/>
          </a:p>
        </p:txBody>
      </p:sp>
      <p:cxnSp>
        <p:nvCxnSpPr>
          <p:cNvPr id="17" name="Straight Arrow Connector 16"/>
          <p:cNvCxnSpPr/>
          <p:nvPr/>
        </p:nvCxnSpPr>
        <p:spPr bwMode="auto">
          <a:xfrm flipV="1">
            <a:off x="502118" y="4022079"/>
            <a:ext cx="0" cy="112134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401611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5173" y="2511756"/>
            <a:ext cx="8601482" cy="2575585"/>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The prediction pattern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17</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954107"/>
          </a:xfrm>
          <a:prstGeom prst="rect">
            <a:avLst/>
          </a:prstGeom>
          <a:noFill/>
        </p:spPr>
        <p:txBody>
          <a:bodyPr wrap="square" rtlCol="0">
            <a:spAutoFit/>
          </a:bodyPr>
          <a:lstStyle/>
          <a:p>
            <a:pPr marL="342900" indent="-342900">
              <a:buFont typeface="Arial" pitchFamily="34" charset="0"/>
              <a:buChar char="•"/>
            </a:pPr>
            <a:r>
              <a:rPr lang="en-US" sz="2800" dirty="0"/>
              <a:t>The 853 captions and pattern field contains standard MARC information</a:t>
            </a:r>
          </a:p>
        </p:txBody>
      </p:sp>
      <p:cxnSp>
        <p:nvCxnSpPr>
          <p:cNvPr id="9" name="Straight Arrow Connector 8"/>
          <p:cNvCxnSpPr/>
          <p:nvPr/>
        </p:nvCxnSpPr>
        <p:spPr bwMode="auto">
          <a:xfrm>
            <a:off x="1428792" y="3461571"/>
            <a:ext cx="244560" cy="682594"/>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flipV="1">
            <a:off x="1214839" y="4368715"/>
            <a:ext cx="930385" cy="100700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flipH="1">
            <a:off x="2688336" y="3276719"/>
            <a:ext cx="169656" cy="85855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flipH="1">
            <a:off x="3069685" y="3738570"/>
            <a:ext cx="145581" cy="39670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flipV="1">
            <a:off x="3550296" y="4368716"/>
            <a:ext cx="0" cy="71862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flipH="1" flipV="1">
            <a:off x="4778592" y="4368715"/>
            <a:ext cx="1186704" cy="105171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TextBox 18"/>
          <p:cNvSpPr txBox="1"/>
          <p:nvPr/>
        </p:nvSpPr>
        <p:spPr>
          <a:xfrm>
            <a:off x="3069685" y="3461571"/>
            <a:ext cx="2499842" cy="276999"/>
          </a:xfrm>
          <a:prstGeom prst="rect">
            <a:avLst/>
          </a:prstGeom>
          <a:solidFill>
            <a:schemeClr val="bg1"/>
          </a:solidFill>
          <a:ln>
            <a:solidFill>
              <a:schemeClr val="tx1"/>
            </a:solidFill>
          </a:ln>
        </p:spPr>
        <p:txBody>
          <a:bodyPr wrap="square" rtlCol="0">
            <a:spAutoFit/>
          </a:bodyPr>
          <a:lstStyle/>
          <a:p>
            <a:r>
              <a:rPr lang="en-US" sz="1200" dirty="0" smtClean="0"/>
              <a:t>The issue repeats each cycle</a:t>
            </a:r>
            <a:endParaRPr lang="en-US" sz="1200" dirty="0"/>
          </a:p>
        </p:txBody>
      </p:sp>
      <p:sp>
        <p:nvSpPr>
          <p:cNvPr id="20" name="TextBox 19"/>
          <p:cNvSpPr txBox="1"/>
          <p:nvPr/>
        </p:nvSpPr>
        <p:spPr>
          <a:xfrm>
            <a:off x="2315243" y="5143433"/>
            <a:ext cx="3024336" cy="276999"/>
          </a:xfrm>
          <a:prstGeom prst="rect">
            <a:avLst/>
          </a:prstGeom>
          <a:solidFill>
            <a:schemeClr val="bg1"/>
          </a:solidFill>
          <a:ln>
            <a:solidFill>
              <a:schemeClr val="tx1"/>
            </a:solidFill>
          </a:ln>
        </p:spPr>
        <p:txBody>
          <a:bodyPr wrap="square" rtlCol="0">
            <a:spAutoFit/>
          </a:bodyPr>
          <a:lstStyle/>
          <a:p>
            <a:r>
              <a:rPr lang="en-US" sz="1200" dirty="0" smtClean="0"/>
              <a:t>Enumeration i will be in parentheses</a:t>
            </a:r>
            <a:endParaRPr lang="en-US" sz="1200" dirty="0"/>
          </a:p>
        </p:txBody>
      </p:sp>
      <p:sp>
        <p:nvSpPr>
          <p:cNvPr id="21" name="TextBox 20"/>
          <p:cNvSpPr txBox="1"/>
          <p:nvPr/>
        </p:nvSpPr>
        <p:spPr>
          <a:xfrm>
            <a:off x="5821280" y="5420432"/>
            <a:ext cx="1800200" cy="276999"/>
          </a:xfrm>
          <a:prstGeom prst="rect">
            <a:avLst/>
          </a:prstGeom>
          <a:solidFill>
            <a:schemeClr val="bg1"/>
          </a:solidFill>
          <a:ln>
            <a:solidFill>
              <a:schemeClr val="tx1"/>
            </a:solidFill>
          </a:ln>
        </p:spPr>
        <p:txBody>
          <a:bodyPr wrap="square" rtlCol="0">
            <a:spAutoFit/>
          </a:bodyPr>
          <a:lstStyle/>
          <a:p>
            <a:r>
              <a:rPr lang="en-US" sz="1200" dirty="0" smtClean="0"/>
              <a:t>Quarterly publication</a:t>
            </a:r>
            <a:endParaRPr lang="en-US" sz="1200" dirty="0"/>
          </a:p>
        </p:txBody>
      </p:sp>
      <p:sp>
        <p:nvSpPr>
          <p:cNvPr id="22" name="TextBox 21"/>
          <p:cNvSpPr txBox="1"/>
          <p:nvPr/>
        </p:nvSpPr>
        <p:spPr>
          <a:xfrm>
            <a:off x="2305758" y="2968548"/>
            <a:ext cx="2160240" cy="276999"/>
          </a:xfrm>
          <a:prstGeom prst="rect">
            <a:avLst/>
          </a:prstGeom>
          <a:solidFill>
            <a:schemeClr val="bg1"/>
          </a:solidFill>
          <a:ln>
            <a:solidFill>
              <a:schemeClr val="tx1"/>
            </a:solidFill>
          </a:ln>
        </p:spPr>
        <p:txBody>
          <a:bodyPr wrap="square" rtlCol="0">
            <a:spAutoFit/>
          </a:bodyPr>
          <a:lstStyle/>
          <a:p>
            <a:r>
              <a:rPr lang="en-US" sz="1200" dirty="0" smtClean="0"/>
              <a:t>Published 4 times a year</a:t>
            </a:r>
            <a:endParaRPr lang="en-US" sz="1200" dirty="0"/>
          </a:p>
        </p:txBody>
      </p:sp>
      <p:sp>
        <p:nvSpPr>
          <p:cNvPr id="23" name="TextBox 22"/>
          <p:cNvSpPr txBox="1"/>
          <p:nvPr/>
        </p:nvSpPr>
        <p:spPr>
          <a:xfrm>
            <a:off x="132648" y="5364340"/>
            <a:ext cx="1800200" cy="461665"/>
          </a:xfrm>
          <a:prstGeom prst="rect">
            <a:avLst/>
          </a:prstGeom>
          <a:solidFill>
            <a:schemeClr val="bg1"/>
          </a:solidFill>
          <a:ln>
            <a:solidFill>
              <a:schemeClr val="tx1"/>
            </a:solidFill>
          </a:ln>
        </p:spPr>
        <p:txBody>
          <a:bodyPr wrap="square" rtlCol="0">
            <a:spAutoFit/>
          </a:bodyPr>
          <a:lstStyle/>
          <a:p>
            <a:r>
              <a:rPr lang="en-US" sz="1200" dirty="0" smtClean="0"/>
              <a:t>Prefix for enumeration b</a:t>
            </a:r>
            <a:endParaRPr lang="en-US" sz="1200" dirty="0"/>
          </a:p>
        </p:txBody>
      </p:sp>
      <p:sp>
        <p:nvSpPr>
          <p:cNvPr id="24" name="TextBox 23"/>
          <p:cNvSpPr txBox="1"/>
          <p:nvPr/>
        </p:nvSpPr>
        <p:spPr>
          <a:xfrm>
            <a:off x="314739" y="2982963"/>
            <a:ext cx="1800200" cy="461665"/>
          </a:xfrm>
          <a:prstGeom prst="rect">
            <a:avLst/>
          </a:prstGeom>
          <a:solidFill>
            <a:schemeClr val="bg1"/>
          </a:solidFill>
          <a:ln>
            <a:solidFill>
              <a:schemeClr val="tx1"/>
            </a:solidFill>
          </a:ln>
        </p:spPr>
        <p:txBody>
          <a:bodyPr wrap="square" rtlCol="0">
            <a:spAutoFit/>
          </a:bodyPr>
          <a:lstStyle/>
          <a:p>
            <a:r>
              <a:rPr lang="en-US" sz="1200" dirty="0" smtClean="0"/>
              <a:t>Prefix for enumeration a</a:t>
            </a:r>
            <a:endParaRPr lang="en-US" sz="1200" dirty="0"/>
          </a:p>
        </p:txBody>
      </p:sp>
    </p:spTree>
    <p:extLst>
      <p:ext uri="{BB962C8B-B14F-4D97-AF65-F5344CB8AC3E}">
        <p14:creationId xmlns:p14="http://schemas.microsoft.com/office/powerpoint/2010/main" val="2093255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18</a:t>
            </a:fld>
            <a:endParaRPr lang="en-US" dirty="0"/>
          </a:p>
        </p:txBody>
      </p:sp>
      <p:sp>
        <p:nvSpPr>
          <p:cNvPr id="11" name="TextBox 10"/>
          <p:cNvSpPr txBox="1"/>
          <p:nvPr/>
        </p:nvSpPr>
        <p:spPr>
          <a:xfrm>
            <a:off x="1392072" y="869619"/>
            <a:ext cx="184731" cy="523220"/>
          </a:xfrm>
          <a:prstGeom prst="rect">
            <a:avLst/>
          </a:prstGeom>
          <a:noFill/>
        </p:spPr>
        <p:txBody>
          <a:bodyPr wrap="none" rtlCol="0">
            <a:spAutoFit/>
          </a:bodyPr>
          <a:lstStyle/>
          <a:p>
            <a:endParaRPr lang="en-US" sz="28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126771"/>
            <a:ext cx="6209732" cy="523220"/>
          </a:xfrm>
          <a:prstGeom prst="rect">
            <a:avLst/>
          </a:prstGeom>
          <a:noFill/>
        </p:spPr>
        <p:txBody>
          <a:bodyPr wrap="square" rtlCol="0">
            <a:spAutoFit/>
          </a:bodyPr>
          <a:lstStyle/>
          <a:p>
            <a:r>
              <a:rPr lang="en-US" sz="2800" dirty="0" smtClean="0"/>
              <a:t>Introduction</a:t>
            </a:r>
            <a:endParaRPr lang="en-US" sz="2800" dirty="0"/>
          </a:p>
        </p:txBody>
      </p:sp>
      <p:sp>
        <p:nvSpPr>
          <p:cNvPr id="8" name="TextBox 7"/>
          <p:cNvSpPr txBox="1"/>
          <p:nvPr/>
        </p:nvSpPr>
        <p:spPr>
          <a:xfrm>
            <a:off x="1392072" y="2204944"/>
            <a:ext cx="6209732" cy="523220"/>
          </a:xfrm>
          <a:prstGeom prst="rect">
            <a:avLst/>
          </a:prstGeom>
          <a:noFill/>
        </p:spPr>
        <p:txBody>
          <a:bodyPr wrap="square" rtlCol="0">
            <a:spAutoFit/>
          </a:bodyPr>
          <a:lstStyle/>
          <a:p>
            <a:r>
              <a:rPr lang="en-US" sz="2800" dirty="0" smtClean="0"/>
              <a:t>The prediction pattern</a:t>
            </a:r>
            <a:endParaRPr lang="en-US" sz="2800" dirty="0"/>
          </a:p>
        </p:txBody>
      </p:sp>
      <p:sp>
        <p:nvSpPr>
          <p:cNvPr id="9" name="TextBox 8"/>
          <p:cNvSpPr txBox="1"/>
          <p:nvPr/>
        </p:nvSpPr>
        <p:spPr>
          <a:xfrm>
            <a:off x="1392071" y="3272631"/>
            <a:ext cx="6209733" cy="523220"/>
          </a:xfrm>
          <a:prstGeom prst="rect">
            <a:avLst/>
          </a:prstGeom>
          <a:noFill/>
        </p:spPr>
        <p:txBody>
          <a:bodyPr wrap="square" rtlCol="0">
            <a:spAutoFit/>
          </a:bodyPr>
          <a:lstStyle/>
          <a:p>
            <a:r>
              <a:rPr lang="en-US" sz="2800" dirty="0" smtClean="0"/>
              <a:t>Opening the predicted items</a:t>
            </a:r>
            <a:endParaRPr lang="en-US" sz="2800" dirty="0"/>
          </a:p>
        </p:txBody>
      </p:sp>
      <p:sp>
        <p:nvSpPr>
          <p:cNvPr id="10" name="TextBox 9"/>
          <p:cNvSpPr txBox="1"/>
          <p:nvPr/>
        </p:nvSpPr>
        <p:spPr>
          <a:xfrm>
            <a:off x="1392071" y="4349031"/>
            <a:ext cx="6209733" cy="523220"/>
          </a:xfrm>
          <a:prstGeom prst="rect">
            <a:avLst/>
          </a:prstGeom>
          <a:noFill/>
        </p:spPr>
        <p:txBody>
          <a:bodyPr wrap="square" rtlCol="0">
            <a:spAutoFit/>
          </a:bodyPr>
          <a:lstStyle/>
          <a:p>
            <a:r>
              <a:rPr lang="en-US" sz="2800" dirty="0" smtClean="0"/>
              <a:t>Receiving (check-in)</a:t>
            </a:r>
            <a:endParaRPr lang="en-US" sz="2800" dirty="0"/>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0" y="3132384"/>
            <a:ext cx="4326341"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
        <p:nvSpPr>
          <p:cNvPr id="15" name="Rectangle 14"/>
          <p:cNvSpPr/>
          <p:nvPr/>
        </p:nvSpPr>
        <p:spPr>
          <a:xfrm>
            <a:off x="147984" y="5227093"/>
            <a:ext cx="1126599" cy="1105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3608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4437" y="1238951"/>
            <a:ext cx="5610225" cy="5181600"/>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Opening the predicted items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19</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523220"/>
          </a:xfrm>
          <a:prstGeom prst="rect">
            <a:avLst/>
          </a:prstGeom>
          <a:noFill/>
        </p:spPr>
        <p:txBody>
          <a:bodyPr wrap="square" rtlCol="0">
            <a:spAutoFit/>
          </a:bodyPr>
          <a:lstStyle/>
          <a:p>
            <a:pPr marL="342900" indent="-342900">
              <a:buFont typeface="Arial" pitchFamily="34" charset="0"/>
              <a:buChar char="•"/>
            </a:pPr>
            <a:r>
              <a:rPr lang="en-US" sz="2800" dirty="0"/>
              <a:t>Now we can ‘Open predicted items’</a:t>
            </a:r>
          </a:p>
        </p:txBody>
      </p:sp>
      <p:sp>
        <p:nvSpPr>
          <p:cNvPr id="27" name="Rectangle 26"/>
          <p:cNvSpPr/>
          <p:nvPr/>
        </p:nvSpPr>
        <p:spPr bwMode="auto">
          <a:xfrm>
            <a:off x="4483397" y="5764353"/>
            <a:ext cx="1569931" cy="28803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8" name="Straight Arrow Connector 27"/>
          <p:cNvCxnSpPr/>
          <p:nvPr/>
        </p:nvCxnSpPr>
        <p:spPr bwMode="auto">
          <a:xfrm>
            <a:off x="3447989" y="5283283"/>
            <a:ext cx="1008112" cy="57652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886535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sp>
        <p:nvSpPr>
          <p:cNvPr id="11" name="TextBox 10"/>
          <p:cNvSpPr txBox="1"/>
          <p:nvPr/>
        </p:nvSpPr>
        <p:spPr>
          <a:xfrm>
            <a:off x="1392072" y="869619"/>
            <a:ext cx="184731" cy="523220"/>
          </a:xfrm>
          <a:prstGeom prst="rect">
            <a:avLst/>
          </a:prstGeom>
          <a:noFill/>
        </p:spPr>
        <p:txBody>
          <a:bodyPr wrap="none" rtlCol="0">
            <a:spAutoFit/>
          </a:bodyPr>
          <a:lstStyle/>
          <a:p>
            <a:endParaRPr lang="en-US" sz="28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126771"/>
            <a:ext cx="6209732" cy="523220"/>
          </a:xfrm>
          <a:prstGeom prst="rect">
            <a:avLst/>
          </a:prstGeom>
          <a:noFill/>
        </p:spPr>
        <p:txBody>
          <a:bodyPr wrap="square" rtlCol="0">
            <a:spAutoFit/>
          </a:bodyPr>
          <a:lstStyle/>
          <a:p>
            <a:r>
              <a:rPr lang="en-US" sz="2800" dirty="0" smtClean="0"/>
              <a:t>Introduction</a:t>
            </a:r>
            <a:endParaRPr lang="en-US" sz="2800" dirty="0"/>
          </a:p>
        </p:txBody>
      </p:sp>
      <p:sp>
        <p:nvSpPr>
          <p:cNvPr id="8" name="TextBox 7"/>
          <p:cNvSpPr txBox="1"/>
          <p:nvPr/>
        </p:nvSpPr>
        <p:spPr>
          <a:xfrm>
            <a:off x="1392072" y="2204944"/>
            <a:ext cx="6209732" cy="523220"/>
          </a:xfrm>
          <a:prstGeom prst="rect">
            <a:avLst/>
          </a:prstGeom>
          <a:noFill/>
        </p:spPr>
        <p:txBody>
          <a:bodyPr wrap="square" rtlCol="0">
            <a:spAutoFit/>
          </a:bodyPr>
          <a:lstStyle/>
          <a:p>
            <a:r>
              <a:rPr lang="en-US" sz="2800" dirty="0" smtClean="0"/>
              <a:t>The prediction pattern</a:t>
            </a:r>
            <a:endParaRPr lang="en-US" sz="2800" dirty="0"/>
          </a:p>
        </p:txBody>
      </p:sp>
      <p:sp>
        <p:nvSpPr>
          <p:cNvPr id="9" name="TextBox 8"/>
          <p:cNvSpPr txBox="1"/>
          <p:nvPr/>
        </p:nvSpPr>
        <p:spPr>
          <a:xfrm>
            <a:off x="1392071" y="3272631"/>
            <a:ext cx="6209733" cy="523220"/>
          </a:xfrm>
          <a:prstGeom prst="rect">
            <a:avLst/>
          </a:prstGeom>
          <a:noFill/>
        </p:spPr>
        <p:txBody>
          <a:bodyPr wrap="square" rtlCol="0">
            <a:spAutoFit/>
          </a:bodyPr>
          <a:lstStyle/>
          <a:p>
            <a:r>
              <a:rPr lang="en-US" sz="2800" dirty="0" smtClean="0"/>
              <a:t>Opening the predicted items</a:t>
            </a:r>
            <a:endParaRPr lang="en-US" sz="2800" dirty="0"/>
          </a:p>
        </p:txBody>
      </p:sp>
      <p:sp>
        <p:nvSpPr>
          <p:cNvPr id="10" name="TextBox 9"/>
          <p:cNvSpPr txBox="1"/>
          <p:nvPr/>
        </p:nvSpPr>
        <p:spPr>
          <a:xfrm>
            <a:off x="1392071" y="4349031"/>
            <a:ext cx="6209733" cy="523220"/>
          </a:xfrm>
          <a:prstGeom prst="rect">
            <a:avLst/>
          </a:prstGeom>
          <a:noFill/>
        </p:spPr>
        <p:txBody>
          <a:bodyPr wrap="square" rtlCol="0">
            <a:spAutoFit/>
          </a:bodyPr>
          <a:lstStyle/>
          <a:p>
            <a:r>
              <a:rPr lang="en-US" sz="2800" dirty="0" smtClean="0"/>
              <a:t>Receiving (check-in)</a:t>
            </a:r>
            <a:endParaRPr lang="en-US" sz="2800" dirty="0"/>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1113123"/>
            <a:ext cx="2811439"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
        <p:nvSpPr>
          <p:cNvPr id="15" name="Rectangle 14"/>
          <p:cNvSpPr/>
          <p:nvPr/>
        </p:nvSpPr>
        <p:spPr>
          <a:xfrm>
            <a:off x="147984" y="5227093"/>
            <a:ext cx="1126599" cy="1105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0107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9309" y="1858035"/>
            <a:ext cx="8001000" cy="4143375"/>
          </a:xfrm>
          <a:prstGeom prst="rect">
            <a:avLst/>
          </a:prstGeom>
        </p:spPr>
      </p:pic>
      <p:sp>
        <p:nvSpPr>
          <p:cNvPr id="5" name="Title 4"/>
          <p:cNvSpPr>
            <a:spLocks noGrp="1"/>
          </p:cNvSpPr>
          <p:nvPr>
            <p:ph type="title"/>
          </p:nvPr>
        </p:nvSpPr>
        <p:spPr/>
        <p:txBody>
          <a:bodyPr/>
          <a:lstStyle/>
          <a:p>
            <a:r>
              <a:rPr lang="en-US" dirty="0" smtClean="0"/>
              <a:t>Opening the predicted items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20</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954107"/>
          </a:xfrm>
          <a:prstGeom prst="rect">
            <a:avLst/>
          </a:prstGeom>
          <a:noFill/>
        </p:spPr>
        <p:txBody>
          <a:bodyPr wrap="square" rtlCol="0">
            <a:spAutoFit/>
          </a:bodyPr>
          <a:lstStyle/>
          <a:p>
            <a:pPr marL="342900" indent="-342900">
              <a:buFont typeface="Arial" pitchFamily="34" charset="0"/>
              <a:buChar char="•"/>
            </a:pPr>
            <a:r>
              <a:rPr lang="en-US" sz="2800" dirty="0"/>
              <a:t>The information for the predicted items of the cycle appears and the user can ‘save’ or ‘discard’</a:t>
            </a:r>
          </a:p>
        </p:txBody>
      </p:sp>
      <p:sp>
        <p:nvSpPr>
          <p:cNvPr id="9" name="TextBox 8"/>
          <p:cNvSpPr txBox="1"/>
          <p:nvPr/>
        </p:nvSpPr>
        <p:spPr>
          <a:xfrm>
            <a:off x="279727" y="4149080"/>
            <a:ext cx="2448272" cy="2031325"/>
          </a:xfrm>
          <a:prstGeom prst="rect">
            <a:avLst/>
          </a:prstGeom>
          <a:solidFill>
            <a:schemeClr val="bg1"/>
          </a:solidFill>
          <a:ln>
            <a:solidFill>
              <a:schemeClr val="tx1"/>
            </a:solidFill>
          </a:ln>
        </p:spPr>
        <p:txBody>
          <a:bodyPr wrap="square" rtlCol="0">
            <a:spAutoFit/>
          </a:bodyPr>
          <a:lstStyle/>
          <a:p>
            <a:r>
              <a:rPr lang="en-US" dirty="0" smtClean="0"/>
              <a:t>This information appears in accordance with the </a:t>
            </a:r>
            <a:r>
              <a:rPr lang="en-US" dirty="0"/>
              <a:t>853 field:</a:t>
            </a:r>
            <a:br>
              <a:rPr lang="en-US" dirty="0"/>
            </a:br>
            <a:r>
              <a:rPr lang="en-US" dirty="0"/>
              <a:t>$$a </a:t>
            </a:r>
            <a:r>
              <a:rPr lang="en-US" b="1" dirty="0"/>
              <a:t>v.</a:t>
            </a:r>
            <a:r>
              <a:rPr lang="en-US" dirty="0"/>
              <a:t> </a:t>
            </a:r>
            <a:r>
              <a:rPr lang="en-US" dirty="0" smtClean="0"/>
              <a:t/>
            </a:r>
            <a:br>
              <a:rPr lang="en-US" dirty="0" smtClean="0"/>
            </a:br>
            <a:r>
              <a:rPr lang="en-US" dirty="0" smtClean="0"/>
              <a:t>$$</a:t>
            </a:r>
            <a:r>
              <a:rPr lang="en-US" dirty="0"/>
              <a:t>b </a:t>
            </a:r>
            <a:r>
              <a:rPr lang="en-US" b="1" dirty="0"/>
              <a:t>no</a:t>
            </a:r>
            <a:r>
              <a:rPr lang="en-US" dirty="0"/>
              <a:t>. </a:t>
            </a:r>
            <a:r>
              <a:rPr lang="en-US" dirty="0" smtClean="0"/>
              <a:t/>
            </a:r>
            <a:br>
              <a:rPr lang="en-US" dirty="0" smtClean="0"/>
            </a:br>
            <a:r>
              <a:rPr lang="en-US" dirty="0" smtClean="0"/>
              <a:t>$$</a:t>
            </a:r>
            <a:r>
              <a:rPr lang="en-US" dirty="0"/>
              <a:t>i </a:t>
            </a:r>
            <a:r>
              <a:rPr lang="en-US" b="1" dirty="0"/>
              <a:t>(</a:t>
            </a:r>
            <a:r>
              <a:rPr lang="en-US" dirty="0"/>
              <a:t>year</a:t>
            </a:r>
            <a:r>
              <a:rPr lang="en-US" b="1" dirty="0" smtClean="0"/>
              <a:t>)</a:t>
            </a:r>
            <a:endParaRPr lang="en-US" dirty="0"/>
          </a:p>
        </p:txBody>
      </p:sp>
      <p:cxnSp>
        <p:nvCxnSpPr>
          <p:cNvPr id="10" name="Straight Arrow Connector 9"/>
          <p:cNvCxnSpPr/>
          <p:nvPr/>
        </p:nvCxnSpPr>
        <p:spPr bwMode="auto">
          <a:xfrm>
            <a:off x="111909" y="2915556"/>
            <a:ext cx="604271"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flipV="1">
            <a:off x="111909" y="2915556"/>
            <a:ext cx="9892" cy="1455402"/>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
        <p:nvSpPr>
          <p:cNvPr id="14" name="TextBox 13"/>
          <p:cNvSpPr txBox="1"/>
          <p:nvPr/>
        </p:nvSpPr>
        <p:spPr>
          <a:xfrm>
            <a:off x="3583562" y="4047793"/>
            <a:ext cx="3977298" cy="646331"/>
          </a:xfrm>
          <a:prstGeom prst="rect">
            <a:avLst/>
          </a:prstGeom>
          <a:solidFill>
            <a:schemeClr val="bg1"/>
          </a:solidFill>
          <a:ln>
            <a:solidFill>
              <a:schemeClr val="tx1"/>
            </a:solidFill>
          </a:ln>
        </p:spPr>
        <p:txBody>
          <a:bodyPr wrap="square" rtlCol="0">
            <a:spAutoFit/>
          </a:bodyPr>
          <a:lstStyle/>
          <a:p>
            <a:r>
              <a:rPr lang="en-US" dirty="0" smtClean="0"/>
              <a:t>The expected arrival date is the</a:t>
            </a:r>
            <a:br>
              <a:rPr lang="en-US" dirty="0" smtClean="0"/>
            </a:br>
            <a:r>
              <a:rPr lang="en-US" dirty="0" smtClean="0"/>
              <a:t> ‘Issue date’ + the ‘Subscription Interval’</a:t>
            </a:r>
          </a:p>
        </p:txBody>
      </p:sp>
      <p:cxnSp>
        <p:nvCxnSpPr>
          <p:cNvPr id="15" name="Straight Arrow Connector 14"/>
          <p:cNvCxnSpPr/>
          <p:nvPr/>
        </p:nvCxnSpPr>
        <p:spPr bwMode="auto">
          <a:xfrm flipV="1">
            <a:off x="5390867" y="5803504"/>
            <a:ext cx="1019077" cy="1324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a:off x="92595" y="4365313"/>
            <a:ext cx="196276"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
        <p:nvSpPr>
          <p:cNvPr id="17" name="TextBox 16"/>
          <p:cNvSpPr txBox="1"/>
          <p:nvPr/>
        </p:nvSpPr>
        <p:spPr>
          <a:xfrm>
            <a:off x="3256016" y="5632078"/>
            <a:ext cx="2134850" cy="369332"/>
          </a:xfrm>
          <a:prstGeom prst="rect">
            <a:avLst/>
          </a:prstGeom>
          <a:solidFill>
            <a:schemeClr val="bg1"/>
          </a:solidFill>
          <a:ln>
            <a:solidFill>
              <a:schemeClr val="tx1"/>
            </a:solidFill>
          </a:ln>
        </p:spPr>
        <p:txBody>
          <a:bodyPr wrap="square" rtlCol="0">
            <a:spAutoFit/>
          </a:bodyPr>
          <a:lstStyle/>
          <a:p>
            <a:r>
              <a:rPr lang="en-US" dirty="0" smtClean="0"/>
              <a:t>We will click “Save”</a:t>
            </a:r>
          </a:p>
        </p:txBody>
      </p:sp>
      <p:cxnSp>
        <p:nvCxnSpPr>
          <p:cNvPr id="20" name="Straight Arrow Connector 19"/>
          <p:cNvCxnSpPr/>
          <p:nvPr/>
        </p:nvCxnSpPr>
        <p:spPr bwMode="auto">
          <a:xfrm flipH="1">
            <a:off x="6078713" y="2938412"/>
            <a:ext cx="846161"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flipH="1" flipV="1">
            <a:off x="6918596" y="2938412"/>
            <a:ext cx="6278" cy="1109381"/>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544795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Opening the predicted items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21</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5016758"/>
          </a:xfrm>
          <a:prstGeom prst="rect">
            <a:avLst/>
          </a:prstGeom>
          <a:noFill/>
        </p:spPr>
        <p:txBody>
          <a:bodyPr wrap="square" rtlCol="0">
            <a:spAutoFit/>
          </a:bodyPr>
          <a:lstStyle/>
          <a:p>
            <a:pPr marL="342900" indent="-342900">
              <a:buFont typeface="Arial" pitchFamily="34" charset="0"/>
              <a:buChar char="•"/>
            </a:pPr>
            <a:r>
              <a:rPr lang="en-US" sz="2800" dirty="0"/>
              <a:t>In our example, we saw that the </a:t>
            </a:r>
          </a:p>
          <a:p>
            <a:pPr marL="628650" lvl="1" indent="-342900">
              <a:buFont typeface="Arial" pitchFamily="34" charset="0"/>
              <a:buChar char="•"/>
            </a:pPr>
            <a:r>
              <a:rPr lang="en-US" sz="2400" dirty="0"/>
              <a:t>1</a:t>
            </a:r>
            <a:r>
              <a:rPr lang="en-US" sz="2400" baseline="30000" dirty="0"/>
              <a:t>st</a:t>
            </a:r>
            <a:r>
              <a:rPr lang="en-US" sz="2400" dirty="0"/>
              <a:t> issue has expected arrival date </a:t>
            </a:r>
            <a:r>
              <a:rPr lang="en-US" sz="2400" dirty="0" smtClean="0"/>
              <a:t>2018-01-31</a:t>
            </a:r>
            <a:endParaRPr lang="en-US" sz="2400" dirty="0"/>
          </a:p>
          <a:p>
            <a:pPr marL="628650" lvl="1" indent="-342900">
              <a:buFont typeface="Arial" pitchFamily="34" charset="0"/>
              <a:buChar char="•"/>
            </a:pPr>
            <a:r>
              <a:rPr lang="en-US" sz="2400" dirty="0"/>
              <a:t>2</a:t>
            </a:r>
            <a:r>
              <a:rPr lang="en-US" sz="2400" baseline="30000" dirty="0"/>
              <a:t>nd</a:t>
            </a:r>
            <a:r>
              <a:rPr lang="en-US" sz="2400" dirty="0"/>
              <a:t> issue has expected arrival date </a:t>
            </a:r>
            <a:r>
              <a:rPr lang="en-US" sz="2400" dirty="0" smtClean="0"/>
              <a:t>2018-05-01</a:t>
            </a:r>
            <a:endParaRPr lang="en-US" sz="2400" dirty="0"/>
          </a:p>
          <a:p>
            <a:pPr marL="628650" lvl="1" indent="-342900">
              <a:buFont typeface="Arial" pitchFamily="34" charset="0"/>
              <a:buChar char="•"/>
            </a:pPr>
            <a:r>
              <a:rPr lang="en-US" sz="2400" dirty="0"/>
              <a:t>3</a:t>
            </a:r>
            <a:r>
              <a:rPr lang="en-US" sz="2400" baseline="30000" dirty="0"/>
              <a:t>rd</a:t>
            </a:r>
            <a:r>
              <a:rPr lang="en-US" sz="2400" dirty="0"/>
              <a:t> issue has expected arrival date </a:t>
            </a:r>
            <a:r>
              <a:rPr lang="en-US" sz="2400" dirty="0" smtClean="0"/>
              <a:t>2018-07-31</a:t>
            </a:r>
            <a:endParaRPr lang="en-US" sz="2400" dirty="0"/>
          </a:p>
          <a:p>
            <a:pPr marL="628650" lvl="1" indent="-342900">
              <a:buFont typeface="Arial" pitchFamily="34" charset="0"/>
              <a:buChar char="•"/>
            </a:pPr>
            <a:r>
              <a:rPr lang="en-US" sz="2400" dirty="0"/>
              <a:t>4</a:t>
            </a:r>
            <a:r>
              <a:rPr lang="en-US" sz="2400" baseline="30000" dirty="0"/>
              <a:t>th</a:t>
            </a:r>
            <a:r>
              <a:rPr lang="en-US" sz="2400" dirty="0"/>
              <a:t> issue has expected arrival date </a:t>
            </a:r>
            <a:r>
              <a:rPr lang="en-US" sz="2400" dirty="0" smtClean="0"/>
              <a:t>2018-10-31</a:t>
            </a:r>
            <a:endParaRPr lang="en-US" sz="2400" dirty="0"/>
          </a:p>
          <a:p>
            <a:pPr marL="342900" indent="-342900">
              <a:buFont typeface="Arial" pitchFamily="34" charset="0"/>
              <a:buChar char="•"/>
            </a:pPr>
            <a:r>
              <a:rPr lang="en-US" sz="2800" dirty="0"/>
              <a:t>The first ‘issue date’ was </a:t>
            </a:r>
            <a:r>
              <a:rPr lang="en-US" sz="2800" dirty="0" smtClean="0"/>
              <a:t>20180101 </a:t>
            </a:r>
            <a:r>
              <a:rPr lang="en-US" sz="2800" dirty="0"/>
              <a:t>and the order ‘subscription interval’ was ‘30’ therefore the first expected arrival date is </a:t>
            </a:r>
            <a:r>
              <a:rPr lang="en-US" sz="2800" dirty="0" smtClean="0"/>
              <a:t>20180131 </a:t>
            </a:r>
            <a:r>
              <a:rPr lang="en-US" sz="2800" dirty="0"/>
              <a:t>(which is </a:t>
            </a:r>
            <a:r>
              <a:rPr lang="en-US" sz="2800" dirty="0" smtClean="0"/>
              <a:t>20180101 </a:t>
            </a:r>
            <a:r>
              <a:rPr lang="en-US" sz="2800" dirty="0"/>
              <a:t>+ 30)</a:t>
            </a:r>
          </a:p>
          <a:p>
            <a:pPr marL="342900" indent="-342900">
              <a:buFont typeface="Arial" pitchFamily="34" charset="0"/>
              <a:buChar char="•"/>
            </a:pPr>
            <a:r>
              <a:rPr lang="en-US" sz="2800" dirty="0"/>
              <a:t>853 subfield u had ‘4’ and subfield w had ‘q’ so it is quarterly with 4 issues per cycle: therefore ~90 days between each issue</a:t>
            </a:r>
          </a:p>
        </p:txBody>
      </p:sp>
    </p:spTree>
    <p:extLst>
      <p:ext uri="{BB962C8B-B14F-4D97-AF65-F5344CB8AC3E}">
        <p14:creationId xmlns:p14="http://schemas.microsoft.com/office/powerpoint/2010/main" val="132363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88167" y="2410726"/>
            <a:ext cx="3476625" cy="2609850"/>
          </a:xfrm>
          <a:prstGeom prst="rect">
            <a:avLst/>
          </a:prstGeom>
        </p:spPr>
      </p:pic>
      <p:sp>
        <p:nvSpPr>
          <p:cNvPr id="5" name="Title 4"/>
          <p:cNvSpPr>
            <a:spLocks noGrp="1"/>
          </p:cNvSpPr>
          <p:nvPr>
            <p:ph type="title"/>
          </p:nvPr>
        </p:nvSpPr>
        <p:spPr/>
        <p:txBody>
          <a:bodyPr/>
          <a:lstStyle/>
          <a:p>
            <a:r>
              <a:rPr lang="en-US" dirty="0"/>
              <a:t>Opening the predicted items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22</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830997"/>
          </a:xfrm>
          <a:prstGeom prst="rect">
            <a:avLst/>
          </a:prstGeom>
          <a:noFill/>
        </p:spPr>
        <p:txBody>
          <a:bodyPr wrap="square" rtlCol="0">
            <a:spAutoFit/>
          </a:bodyPr>
          <a:lstStyle/>
          <a:p>
            <a:pPr marL="342900" indent="-342900">
              <a:buFont typeface="Arial" pitchFamily="34" charset="0"/>
              <a:buChar char="•"/>
            </a:pPr>
            <a:r>
              <a:rPr lang="en-US" sz="2400" dirty="0"/>
              <a:t>After the cycle of issues is opened the ‘Next predicted item’s information’ automatically ‘jumps’ to the next cycle </a:t>
            </a:r>
          </a:p>
        </p:txBody>
      </p:sp>
      <p:sp>
        <p:nvSpPr>
          <p:cNvPr id="6" name="TextBox 5"/>
          <p:cNvSpPr txBox="1"/>
          <p:nvPr/>
        </p:nvSpPr>
        <p:spPr>
          <a:xfrm>
            <a:off x="820424" y="5184072"/>
            <a:ext cx="3456917" cy="923330"/>
          </a:xfrm>
          <a:prstGeom prst="rect">
            <a:avLst/>
          </a:prstGeom>
          <a:solidFill>
            <a:schemeClr val="bg1"/>
          </a:solidFill>
          <a:ln>
            <a:solidFill>
              <a:schemeClr val="tx1"/>
            </a:solidFill>
          </a:ln>
        </p:spPr>
        <p:txBody>
          <a:bodyPr wrap="square" rtlCol="0">
            <a:spAutoFit/>
          </a:bodyPr>
          <a:lstStyle/>
          <a:p>
            <a:r>
              <a:rPr lang="en-US" dirty="0" smtClean="0"/>
              <a:t>Now it is Volume 13 year 2019.  Previously it was volume 12 year 2018.</a:t>
            </a:r>
            <a:endParaRPr lang="en-US" dirty="0"/>
          </a:p>
        </p:txBody>
      </p:sp>
      <p:cxnSp>
        <p:nvCxnSpPr>
          <p:cNvPr id="7" name="Straight Arrow Connector 6"/>
          <p:cNvCxnSpPr/>
          <p:nvPr/>
        </p:nvCxnSpPr>
        <p:spPr bwMode="auto">
          <a:xfrm flipV="1">
            <a:off x="4572000" y="2944368"/>
            <a:ext cx="1558" cy="2128192"/>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 name="Straight Arrow Connector 7"/>
          <p:cNvCxnSpPr/>
          <p:nvPr/>
        </p:nvCxnSpPr>
        <p:spPr bwMode="auto">
          <a:xfrm>
            <a:off x="4572000" y="2944368"/>
            <a:ext cx="646370"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9" name="Straight Arrow Connector 8"/>
          <p:cNvCxnSpPr/>
          <p:nvPr/>
        </p:nvCxnSpPr>
        <p:spPr bwMode="auto">
          <a:xfrm>
            <a:off x="4572000" y="3762201"/>
            <a:ext cx="646370" cy="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a:off x="3619589" y="5090489"/>
            <a:ext cx="954113" cy="1"/>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95354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23</a:t>
            </a:fld>
            <a:endParaRPr lang="en-US" dirty="0"/>
          </a:p>
        </p:txBody>
      </p:sp>
      <p:sp>
        <p:nvSpPr>
          <p:cNvPr id="11" name="TextBox 10"/>
          <p:cNvSpPr txBox="1"/>
          <p:nvPr/>
        </p:nvSpPr>
        <p:spPr>
          <a:xfrm>
            <a:off x="1392072" y="869619"/>
            <a:ext cx="184731" cy="523220"/>
          </a:xfrm>
          <a:prstGeom prst="rect">
            <a:avLst/>
          </a:prstGeom>
          <a:noFill/>
        </p:spPr>
        <p:txBody>
          <a:bodyPr wrap="none" rtlCol="0">
            <a:spAutoFit/>
          </a:bodyPr>
          <a:lstStyle/>
          <a:p>
            <a:endParaRPr lang="en-US" sz="28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126771"/>
            <a:ext cx="6209732" cy="523220"/>
          </a:xfrm>
          <a:prstGeom prst="rect">
            <a:avLst/>
          </a:prstGeom>
          <a:noFill/>
        </p:spPr>
        <p:txBody>
          <a:bodyPr wrap="square" rtlCol="0">
            <a:spAutoFit/>
          </a:bodyPr>
          <a:lstStyle/>
          <a:p>
            <a:r>
              <a:rPr lang="en-US" sz="2800" dirty="0" smtClean="0"/>
              <a:t>Introduction</a:t>
            </a:r>
            <a:endParaRPr lang="en-US" sz="2800" dirty="0"/>
          </a:p>
        </p:txBody>
      </p:sp>
      <p:sp>
        <p:nvSpPr>
          <p:cNvPr id="8" name="TextBox 7"/>
          <p:cNvSpPr txBox="1"/>
          <p:nvPr/>
        </p:nvSpPr>
        <p:spPr>
          <a:xfrm>
            <a:off x="1392072" y="2204944"/>
            <a:ext cx="6209732" cy="523220"/>
          </a:xfrm>
          <a:prstGeom prst="rect">
            <a:avLst/>
          </a:prstGeom>
          <a:noFill/>
        </p:spPr>
        <p:txBody>
          <a:bodyPr wrap="square" rtlCol="0">
            <a:spAutoFit/>
          </a:bodyPr>
          <a:lstStyle/>
          <a:p>
            <a:r>
              <a:rPr lang="en-US" sz="2800" dirty="0" smtClean="0"/>
              <a:t>The prediction pattern</a:t>
            </a:r>
            <a:endParaRPr lang="en-US" sz="2800" dirty="0"/>
          </a:p>
        </p:txBody>
      </p:sp>
      <p:sp>
        <p:nvSpPr>
          <p:cNvPr id="9" name="TextBox 8"/>
          <p:cNvSpPr txBox="1"/>
          <p:nvPr/>
        </p:nvSpPr>
        <p:spPr>
          <a:xfrm>
            <a:off x="1392071" y="3272631"/>
            <a:ext cx="6209733" cy="523220"/>
          </a:xfrm>
          <a:prstGeom prst="rect">
            <a:avLst/>
          </a:prstGeom>
          <a:noFill/>
        </p:spPr>
        <p:txBody>
          <a:bodyPr wrap="square" rtlCol="0">
            <a:spAutoFit/>
          </a:bodyPr>
          <a:lstStyle/>
          <a:p>
            <a:r>
              <a:rPr lang="en-US" sz="2800" dirty="0" smtClean="0"/>
              <a:t>Opening the predicted items</a:t>
            </a:r>
            <a:endParaRPr lang="en-US" sz="2800" dirty="0"/>
          </a:p>
        </p:txBody>
      </p:sp>
      <p:sp>
        <p:nvSpPr>
          <p:cNvPr id="10" name="TextBox 9"/>
          <p:cNvSpPr txBox="1"/>
          <p:nvPr/>
        </p:nvSpPr>
        <p:spPr>
          <a:xfrm>
            <a:off x="1392071" y="4349031"/>
            <a:ext cx="6209733" cy="523220"/>
          </a:xfrm>
          <a:prstGeom prst="rect">
            <a:avLst/>
          </a:prstGeom>
          <a:noFill/>
        </p:spPr>
        <p:txBody>
          <a:bodyPr wrap="square" rtlCol="0">
            <a:spAutoFit/>
          </a:bodyPr>
          <a:lstStyle/>
          <a:p>
            <a:r>
              <a:rPr lang="en-US" sz="2800" dirty="0" smtClean="0"/>
              <a:t>Receiving (check-in)</a:t>
            </a:r>
            <a:endParaRPr lang="en-US" sz="2800" dirty="0"/>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68173" y="4236470"/>
            <a:ext cx="4326341"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
        <p:nvSpPr>
          <p:cNvPr id="12" name="Rectangle 11"/>
          <p:cNvSpPr/>
          <p:nvPr/>
        </p:nvSpPr>
        <p:spPr>
          <a:xfrm>
            <a:off x="147984" y="5227093"/>
            <a:ext cx="1126599" cy="1105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5770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998" y="2793965"/>
            <a:ext cx="8961120" cy="2094175"/>
          </a:xfrm>
          <a:prstGeom prst="rect">
            <a:avLst/>
          </a:prstGeom>
          <a:ln>
            <a:solidFill>
              <a:schemeClr val="accent1"/>
            </a:solidFill>
          </a:ln>
        </p:spPr>
      </p:pic>
      <p:sp>
        <p:nvSpPr>
          <p:cNvPr id="5" name="Title 4"/>
          <p:cNvSpPr>
            <a:spLocks noGrp="1"/>
          </p:cNvSpPr>
          <p:nvPr>
            <p:ph type="title"/>
          </p:nvPr>
        </p:nvSpPr>
        <p:spPr/>
        <p:txBody>
          <a:bodyPr/>
          <a:lstStyle/>
          <a:p>
            <a:r>
              <a:rPr lang="en-US" dirty="0"/>
              <a:t>Receiving (check-in)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24</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1384995"/>
          </a:xfrm>
          <a:prstGeom prst="rect">
            <a:avLst/>
          </a:prstGeom>
          <a:noFill/>
        </p:spPr>
        <p:txBody>
          <a:bodyPr wrap="square" rtlCol="0">
            <a:spAutoFit/>
          </a:bodyPr>
          <a:lstStyle/>
          <a:p>
            <a:pPr marL="342900" indent="-342900">
              <a:buFont typeface="Arial" pitchFamily="34" charset="0"/>
              <a:buChar char="•"/>
            </a:pPr>
            <a:r>
              <a:rPr lang="en-US" sz="2800" dirty="0"/>
              <a:t>All four predicted items of the cycle have been created with no receiving date (because they have not yet been received)</a:t>
            </a:r>
          </a:p>
        </p:txBody>
      </p:sp>
      <p:sp>
        <p:nvSpPr>
          <p:cNvPr id="13" name="Rectangle 12"/>
          <p:cNvSpPr/>
          <p:nvPr/>
        </p:nvSpPr>
        <p:spPr bwMode="auto">
          <a:xfrm>
            <a:off x="2668395" y="3595236"/>
            <a:ext cx="833758" cy="1292904"/>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86886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998" y="2319922"/>
            <a:ext cx="8961120" cy="3337102"/>
          </a:xfrm>
          <a:prstGeom prst="rect">
            <a:avLst/>
          </a:prstGeom>
          <a:ln>
            <a:solidFill>
              <a:schemeClr val="accent1"/>
            </a:solidFill>
          </a:ln>
        </p:spPr>
      </p:pic>
      <p:sp>
        <p:nvSpPr>
          <p:cNvPr id="5" name="Title 4"/>
          <p:cNvSpPr>
            <a:spLocks noGrp="1"/>
          </p:cNvSpPr>
          <p:nvPr>
            <p:ph type="title"/>
          </p:nvPr>
        </p:nvSpPr>
        <p:spPr/>
        <p:txBody>
          <a:bodyPr/>
          <a:lstStyle/>
          <a:p>
            <a:r>
              <a:rPr lang="en-US" dirty="0"/>
              <a:t>Receiving (check-in)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25</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1384995"/>
          </a:xfrm>
          <a:prstGeom prst="rect">
            <a:avLst/>
          </a:prstGeom>
          <a:noFill/>
        </p:spPr>
        <p:txBody>
          <a:bodyPr wrap="square" rtlCol="0">
            <a:spAutoFit/>
          </a:bodyPr>
          <a:lstStyle/>
          <a:p>
            <a:pPr marL="342900" indent="-342900">
              <a:buFont typeface="Arial" pitchFamily="34" charset="0"/>
              <a:buChar char="•"/>
            </a:pPr>
            <a:r>
              <a:rPr lang="en-US" sz="2800" dirty="0"/>
              <a:t>Each item has an expected receiving date</a:t>
            </a:r>
          </a:p>
          <a:p>
            <a:pPr marL="342900" indent="-342900">
              <a:buFont typeface="Arial" pitchFamily="34" charset="0"/>
              <a:buChar char="•"/>
            </a:pPr>
            <a:r>
              <a:rPr lang="en-US" sz="2800" dirty="0"/>
              <a:t>The description (as previously stated) is in accordance with 853 pattern field</a:t>
            </a:r>
          </a:p>
        </p:txBody>
      </p:sp>
      <p:sp>
        <p:nvSpPr>
          <p:cNvPr id="13" name="Rectangle 12"/>
          <p:cNvSpPr/>
          <p:nvPr/>
        </p:nvSpPr>
        <p:spPr bwMode="auto">
          <a:xfrm>
            <a:off x="4613064" y="3776472"/>
            <a:ext cx="2404615" cy="365078"/>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463053" y="4613449"/>
            <a:ext cx="2404615" cy="365078"/>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12373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6856" y="1893103"/>
            <a:ext cx="4539043" cy="4590373"/>
          </a:xfrm>
          <a:prstGeom prst="rect">
            <a:avLst/>
          </a:prstGeom>
          <a:ln>
            <a:solidFill>
              <a:schemeClr val="accent1"/>
            </a:solidFill>
          </a:ln>
        </p:spPr>
      </p:pic>
      <p:sp>
        <p:nvSpPr>
          <p:cNvPr id="5" name="Title 4"/>
          <p:cNvSpPr>
            <a:spLocks noGrp="1"/>
          </p:cNvSpPr>
          <p:nvPr>
            <p:ph type="title"/>
          </p:nvPr>
        </p:nvSpPr>
        <p:spPr/>
        <p:txBody>
          <a:bodyPr/>
          <a:lstStyle/>
          <a:p>
            <a:r>
              <a:rPr lang="en-US" dirty="0"/>
              <a:t>Receiving (check-in)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26</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1015663"/>
          </a:xfrm>
          <a:prstGeom prst="rect">
            <a:avLst/>
          </a:prstGeom>
          <a:noFill/>
        </p:spPr>
        <p:txBody>
          <a:bodyPr wrap="square" rtlCol="0">
            <a:spAutoFit/>
          </a:bodyPr>
          <a:lstStyle/>
          <a:p>
            <a:pPr marL="342900" indent="-342900">
              <a:buFont typeface="Arial" pitchFamily="34" charset="0"/>
              <a:buChar char="•"/>
            </a:pPr>
            <a:r>
              <a:rPr lang="en-US" sz="2000" dirty="0"/>
              <a:t>The staff user is at the acquisitions department (or a circulation desk which is defined to also function as an acquisitions desk</a:t>
            </a:r>
            <a:r>
              <a:rPr lang="en-US" sz="2000" dirty="0" smtClean="0"/>
              <a:t>) and does “Acquisitions &gt; Receiving and Invoicing &gt; Receive”</a:t>
            </a:r>
            <a:endParaRPr lang="en-US" sz="2000" dirty="0"/>
          </a:p>
        </p:txBody>
      </p:sp>
      <p:sp>
        <p:nvSpPr>
          <p:cNvPr id="8" name="Rectangle 7"/>
          <p:cNvSpPr/>
          <p:nvPr/>
        </p:nvSpPr>
        <p:spPr bwMode="auto">
          <a:xfrm>
            <a:off x="3689521" y="2487168"/>
            <a:ext cx="937344" cy="21945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33614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728" y="2477071"/>
            <a:ext cx="8961120" cy="2442725"/>
          </a:xfrm>
          <a:prstGeom prst="rect">
            <a:avLst/>
          </a:prstGeom>
          <a:ln>
            <a:solidFill>
              <a:schemeClr val="accent1"/>
            </a:solidFill>
          </a:ln>
        </p:spPr>
      </p:pic>
      <p:sp>
        <p:nvSpPr>
          <p:cNvPr id="5" name="Title 4"/>
          <p:cNvSpPr>
            <a:spLocks noGrp="1"/>
          </p:cNvSpPr>
          <p:nvPr>
            <p:ph type="title"/>
          </p:nvPr>
        </p:nvSpPr>
        <p:spPr/>
        <p:txBody>
          <a:bodyPr/>
          <a:lstStyle/>
          <a:p>
            <a:r>
              <a:rPr lang="en-US" dirty="0"/>
              <a:t>Receiving (check-in)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27</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523220"/>
          </a:xfrm>
          <a:prstGeom prst="rect">
            <a:avLst/>
          </a:prstGeom>
          <a:noFill/>
        </p:spPr>
        <p:txBody>
          <a:bodyPr wrap="square" rtlCol="0">
            <a:spAutoFit/>
          </a:bodyPr>
          <a:lstStyle/>
          <a:p>
            <a:pPr marL="342900" indent="-342900">
              <a:buFont typeface="Arial" pitchFamily="34" charset="0"/>
              <a:buChar char="•"/>
            </a:pPr>
            <a:r>
              <a:rPr lang="en-US" sz="2800" dirty="0" smtClean="0"/>
              <a:t>In the receiving workbench we retrieve the journal</a:t>
            </a:r>
            <a:endParaRPr lang="en-US" sz="2800" dirty="0"/>
          </a:p>
        </p:txBody>
      </p:sp>
      <p:sp>
        <p:nvSpPr>
          <p:cNvPr id="6" name="Rectangle 5"/>
          <p:cNvSpPr/>
          <p:nvPr/>
        </p:nvSpPr>
        <p:spPr>
          <a:xfrm>
            <a:off x="735887" y="3507364"/>
            <a:ext cx="1105469" cy="3821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031736" y="3200263"/>
            <a:ext cx="576675" cy="3071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9339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880" y="2716911"/>
            <a:ext cx="8961120" cy="1628030"/>
          </a:xfrm>
          <a:prstGeom prst="rect">
            <a:avLst/>
          </a:prstGeom>
        </p:spPr>
      </p:pic>
      <p:sp>
        <p:nvSpPr>
          <p:cNvPr id="5" name="Title 4"/>
          <p:cNvSpPr>
            <a:spLocks noGrp="1"/>
          </p:cNvSpPr>
          <p:nvPr>
            <p:ph type="title"/>
          </p:nvPr>
        </p:nvSpPr>
        <p:spPr/>
        <p:txBody>
          <a:bodyPr/>
          <a:lstStyle/>
          <a:p>
            <a:r>
              <a:rPr lang="en-US" dirty="0"/>
              <a:t>Receiving (check-in)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28</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523220"/>
          </a:xfrm>
          <a:prstGeom prst="rect">
            <a:avLst/>
          </a:prstGeom>
          <a:noFill/>
        </p:spPr>
        <p:txBody>
          <a:bodyPr wrap="square" rtlCol="0">
            <a:spAutoFit/>
          </a:bodyPr>
          <a:lstStyle/>
          <a:p>
            <a:pPr marL="342900" indent="-342900">
              <a:buFont typeface="Arial" pitchFamily="34" charset="0"/>
              <a:buChar char="•"/>
            </a:pPr>
            <a:r>
              <a:rPr lang="en-US" sz="2800" dirty="0" smtClean="0"/>
              <a:t>We will choose “Actions &gt; Manage Items”</a:t>
            </a:r>
            <a:endParaRPr lang="en-US" sz="2800" dirty="0"/>
          </a:p>
        </p:txBody>
      </p:sp>
      <p:cxnSp>
        <p:nvCxnSpPr>
          <p:cNvPr id="8" name="Straight Arrow Connector 7"/>
          <p:cNvCxnSpPr/>
          <p:nvPr/>
        </p:nvCxnSpPr>
        <p:spPr>
          <a:xfrm>
            <a:off x="7183909" y="3788073"/>
            <a:ext cx="6823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197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683" y="2051048"/>
            <a:ext cx="8961120" cy="4100738"/>
          </a:xfrm>
          <a:prstGeom prst="rect">
            <a:avLst/>
          </a:prstGeom>
          <a:ln>
            <a:solidFill>
              <a:schemeClr val="accent1"/>
            </a:solidFill>
          </a:ln>
        </p:spPr>
      </p:pic>
      <p:sp>
        <p:nvSpPr>
          <p:cNvPr id="5" name="Title 4"/>
          <p:cNvSpPr>
            <a:spLocks noGrp="1"/>
          </p:cNvSpPr>
          <p:nvPr>
            <p:ph type="title"/>
          </p:nvPr>
        </p:nvSpPr>
        <p:spPr/>
        <p:txBody>
          <a:bodyPr/>
          <a:lstStyle/>
          <a:p>
            <a:r>
              <a:rPr lang="en-US" dirty="0"/>
              <a:t>Receiving (check-in)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29</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1200329"/>
          </a:xfrm>
          <a:prstGeom prst="rect">
            <a:avLst/>
          </a:prstGeom>
          <a:noFill/>
        </p:spPr>
        <p:txBody>
          <a:bodyPr wrap="square" rtlCol="0">
            <a:spAutoFit/>
          </a:bodyPr>
          <a:lstStyle/>
          <a:p>
            <a:pPr marL="342900" indent="-342900">
              <a:buFont typeface="Arial" pitchFamily="34" charset="0"/>
              <a:buChar char="•"/>
            </a:pPr>
            <a:r>
              <a:rPr lang="en-US" sz="2400" dirty="0" smtClean="0"/>
              <a:t>Now we receive the items.</a:t>
            </a:r>
          </a:p>
          <a:p>
            <a:pPr marL="342900" indent="-342900">
              <a:buFont typeface="Arial" pitchFamily="34" charset="0"/>
              <a:buChar char="•"/>
            </a:pPr>
            <a:r>
              <a:rPr lang="en-US" sz="2400" dirty="0" smtClean="0"/>
              <a:t>We can click the checkbox(es) on the left and then click “Save and Receive” or we can do “Actions &gt; Receive” per ite</a:t>
            </a:r>
            <a:r>
              <a:rPr lang="en-US" sz="2400" dirty="0"/>
              <a:t>m</a:t>
            </a:r>
          </a:p>
        </p:txBody>
      </p:sp>
      <p:sp>
        <p:nvSpPr>
          <p:cNvPr id="6" name="TextBox 5"/>
          <p:cNvSpPr txBox="1"/>
          <p:nvPr/>
        </p:nvSpPr>
        <p:spPr>
          <a:xfrm>
            <a:off x="2000799" y="6155271"/>
            <a:ext cx="4913194" cy="369332"/>
          </a:xfrm>
          <a:prstGeom prst="rect">
            <a:avLst/>
          </a:prstGeom>
          <a:noFill/>
          <a:ln>
            <a:solidFill>
              <a:schemeClr val="tx1"/>
            </a:solidFill>
          </a:ln>
        </p:spPr>
        <p:txBody>
          <a:bodyPr wrap="square" rtlCol="0">
            <a:spAutoFit/>
          </a:bodyPr>
          <a:lstStyle/>
          <a:p>
            <a:r>
              <a:rPr lang="en-US" dirty="0" smtClean="0"/>
              <a:t>We will now receive Volume  12 numbers 1 and 2</a:t>
            </a:r>
            <a:endParaRPr lang="en-US" dirty="0"/>
          </a:p>
        </p:txBody>
      </p:sp>
      <p:sp>
        <p:nvSpPr>
          <p:cNvPr id="14" name="Rectangle 13"/>
          <p:cNvSpPr/>
          <p:nvPr/>
        </p:nvSpPr>
        <p:spPr>
          <a:xfrm>
            <a:off x="8129015" y="2150459"/>
            <a:ext cx="972621" cy="313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11817" y="5469731"/>
            <a:ext cx="375152" cy="5666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5047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2677656"/>
          </a:xfrm>
          <a:prstGeom prst="rect">
            <a:avLst/>
          </a:prstGeom>
          <a:noFill/>
        </p:spPr>
        <p:txBody>
          <a:bodyPr wrap="square" rtlCol="0">
            <a:spAutoFit/>
          </a:bodyPr>
          <a:lstStyle/>
          <a:p>
            <a:pPr marL="342900" indent="-342900">
              <a:buFont typeface="Arial" pitchFamily="34" charset="0"/>
              <a:buChar char="•"/>
            </a:pPr>
            <a:r>
              <a:rPr lang="en-US" sz="2800" dirty="0"/>
              <a:t>In order for prediction patterns to be used there must be </a:t>
            </a:r>
          </a:p>
          <a:p>
            <a:pPr marL="800100" lvl="1" indent="-514350">
              <a:buFont typeface="+mj-lt"/>
              <a:buAutoNum type="arabicPeriod"/>
            </a:pPr>
            <a:r>
              <a:rPr lang="en-US" sz="2800" dirty="0"/>
              <a:t>An acquisitions order</a:t>
            </a:r>
          </a:p>
          <a:p>
            <a:pPr marL="800100" lvl="1" indent="-514350">
              <a:buFont typeface="+mj-lt"/>
              <a:buAutoNum type="arabicPeriod"/>
            </a:pPr>
            <a:r>
              <a:rPr lang="en-US" sz="2800" dirty="0"/>
              <a:t>An 853/4/5 captions and pattern field in the holding record</a:t>
            </a:r>
          </a:p>
          <a:p>
            <a:pPr marL="800100" lvl="1" indent="-514350">
              <a:buFont typeface="+mj-lt"/>
              <a:buAutoNum type="arabicPeriod"/>
            </a:pPr>
            <a:r>
              <a:rPr lang="en-US" sz="2800" dirty="0"/>
              <a:t>Information registered in the ‘Next predicted item’s information’</a:t>
            </a:r>
          </a:p>
        </p:txBody>
      </p:sp>
    </p:spTree>
    <p:extLst>
      <p:ext uri="{BB962C8B-B14F-4D97-AF65-F5344CB8AC3E}">
        <p14:creationId xmlns:p14="http://schemas.microsoft.com/office/powerpoint/2010/main" val="598391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539" y="2635906"/>
            <a:ext cx="8961120" cy="2538403"/>
          </a:xfrm>
          <a:prstGeom prst="rect">
            <a:avLst/>
          </a:prstGeom>
          <a:ln>
            <a:solidFill>
              <a:schemeClr val="accent1"/>
            </a:solidFill>
          </a:ln>
        </p:spPr>
      </p:pic>
      <p:sp>
        <p:nvSpPr>
          <p:cNvPr id="5" name="Title 4"/>
          <p:cNvSpPr>
            <a:spLocks noGrp="1"/>
          </p:cNvSpPr>
          <p:nvPr>
            <p:ph type="title"/>
          </p:nvPr>
        </p:nvSpPr>
        <p:spPr/>
        <p:txBody>
          <a:bodyPr/>
          <a:lstStyle/>
          <a:p>
            <a:r>
              <a:rPr lang="en-US" dirty="0"/>
              <a:t>Receiving (check-in)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30</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954107"/>
          </a:xfrm>
          <a:prstGeom prst="rect">
            <a:avLst/>
          </a:prstGeom>
          <a:noFill/>
        </p:spPr>
        <p:txBody>
          <a:bodyPr wrap="square" rtlCol="0">
            <a:spAutoFit/>
          </a:bodyPr>
          <a:lstStyle/>
          <a:p>
            <a:pPr marL="342900" indent="-342900">
              <a:buFont typeface="Arial" pitchFamily="34" charset="0"/>
              <a:buChar char="•"/>
            </a:pPr>
            <a:r>
              <a:rPr lang="en-US" sz="2800" dirty="0" smtClean="0"/>
              <a:t>The user now sees which items have already arrived and which items have not yet arrived</a:t>
            </a:r>
            <a:endParaRPr lang="en-US" sz="2800" dirty="0"/>
          </a:p>
        </p:txBody>
      </p:sp>
      <p:sp>
        <p:nvSpPr>
          <p:cNvPr id="15" name="Rectangle 14"/>
          <p:cNvSpPr/>
          <p:nvPr/>
        </p:nvSpPr>
        <p:spPr>
          <a:xfrm>
            <a:off x="2658623" y="4492278"/>
            <a:ext cx="715513" cy="5813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4968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2251" y="1683881"/>
            <a:ext cx="5566600" cy="4684322"/>
          </a:xfrm>
          <a:prstGeom prst="rect">
            <a:avLst/>
          </a:prstGeom>
          <a:ln>
            <a:solidFill>
              <a:schemeClr val="tx1"/>
            </a:solidFill>
          </a:ln>
        </p:spPr>
      </p:pic>
      <p:sp>
        <p:nvSpPr>
          <p:cNvPr id="5" name="Title 4"/>
          <p:cNvSpPr>
            <a:spLocks noGrp="1"/>
          </p:cNvSpPr>
          <p:nvPr>
            <p:ph type="title"/>
          </p:nvPr>
        </p:nvSpPr>
        <p:spPr/>
        <p:txBody>
          <a:bodyPr/>
          <a:lstStyle/>
          <a:p>
            <a:r>
              <a:rPr lang="en-US" dirty="0"/>
              <a:t>Receiving (check-in)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31</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830997"/>
          </a:xfrm>
          <a:prstGeom prst="rect">
            <a:avLst/>
          </a:prstGeom>
          <a:noFill/>
        </p:spPr>
        <p:txBody>
          <a:bodyPr wrap="square" rtlCol="0">
            <a:spAutoFit/>
          </a:bodyPr>
          <a:lstStyle/>
          <a:p>
            <a:pPr marL="342900" indent="-342900">
              <a:buFont typeface="Arial" pitchFamily="34" charset="0"/>
              <a:buChar char="•"/>
            </a:pPr>
            <a:r>
              <a:rPr lang="en-US" sz="2400" dirty="0" smtClean="0"/>
              <a:t>When doing a physical item search we see that Vol. 12 issues 1-2 are in place but issues 3-4 are not in place (not arrived)</a:t>
            </a:r>
            <a:endParaRPr lang="en-US" sz="2400" dirty="0"/>
          </a:p>
        </p:txBody>
      </p:sp>
      <p:cxnSp>
        <p:nvCxnSpPr>
          <p:cNvPr id="7" name="Straight Arrow Connector 6"/>
          <p:cNvCxnSpPr/>
          <p:nvPr/>
        </p:nvCxnSpPr>
        <p:spPr>
          <a:xfrm>
            <a:off x="4882896" y="2331720"/>
            <a:ext cx="5577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82896" y="3489960"/>
            <a:ext cx="5577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82896" y="4648200"/>
            <a:ext cx="5577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82896" y="5806440"/>
            <a:ext cx="5577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736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998" y="2778163"/>
            <a:ext cx="8961120" cy="2455467"/>
          </a:xfrm>
          <a:prstGeom prst="rect">
            <a:avLst/>
          </a:prstGeom>
          <a:ln>
            <a:solidFill>
              <a:schemeClr val="tx1"/>
            </a:solidFill>
          </a:ln>
        </p:spPr>
      </p:pic>
      <p:sp>
        <p:nvSpPr>
          <p:cNvPr id="5" name="Title 4"/>
          <p:cNvSpPr>
            <a:spLocks noGrp="1"/>
          </p:cNvSpPr>
          <p:nvPr>
            <p:ph type="title"/>
          </p:nvPr>
        </p:nvSpPr>
        <p:spPr/>
        <p:txBody>
          <a:bodyPr/>
          <a:lstStyle/>
          <a:p>
            <a:r>
              <a:rPr lang="en-US" dirty="0"/>
              <a:t>Receiving (check-in)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32</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1569660"/>
          </a:xfrm>
          <a:prstGeom prst="rect">
            <a:avLst/>
          </a:prstGeom>
          <a:noFill/>
        </p:spPr>
        <p:txBody>
          <a:bodyPr wrap="square" rtlCol="0">
            <a:spAutoFit/>
          </a:bodyPr>
          <a:lstStyle/>
          <a:p>
            <a:pPr marL="342900" indent="-342900">
              <a:buFont typeface="Arial" pitchFamily="34" charset="0"/>
              <a:buChar char="•"/>
            </a:pPr>
            <a:r>
              <a:rPr lang="en-US" sz="2400" dirty="0" smtClean="0"/>
              <a:t>When we did “Receive” the items immediately became “in place”.  We could have set it up so that the items would have remained in the acquisitions department for further processing until scanning them into the circulation desk.</a:t>
            </a:r>
            <a:endParaRPr lang="en-US" sz="2400" dirty="0"/>
          </a:p>
        </p:txBody>
      </p:sp>
      <p:sp>
        <p:nvSpPr>
          <p:cNvPr id="10" name="Rectangle 9"/>
          <p:cNvSpPr/>
          <p:nvPr/>
        </p:nvSpPr>
        <p:spPr>
          <a:xfrm>
            <a:off x="92999" y="3155223"/>
            <a:ext cx="1095722" cy="3012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0666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527" y="2012839"/>
            <a:ext cx="8961120" cy="3485252"/>
          </a:xfrm>
          <a:prstGeom prst="rect">
            <a:avLst/>
          </a:prstGeom>
          <a:ln>
            <a:solidFill>
              <a:schemeClr val="tx1"/>
            </a:solidFill>
          </a:ln>
        </p:spPr>
      </p:pic>
      <p:sp>
        <p:nvSpPr>
          <p:cNvPr id="5" name="Title 4"/>
          <p:cNvSpPr>
            <a:spLocks noGrp="1"/>
          </p:cNvSpPr>
          <p:nvPr>
            <p:ph type="title"/>
          </p:nvPr>
        </p:nvSpPr>
        <p:spPr/>
        <p:txBody>
          <a:bodyPr/>
          <a:lstStyle/>
          <a:p>
            <a:r>
              <a:rPr lang="en-US" dirty="0"/>
              <a:t>Receiving (check-in)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33</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830997"/>
          </a:xfrm>
          <a:prstGeom prst="rect">
            <a:avLst/>
          </a:prstGeom>
          <a:noFill/>
        </p:spPr>
        <p:txBody>
          <a:bodyPr wrap="square" rtlCol="0">
            <a:spAutoFit/>
          </a:bodyPr>
          <a:lstStyle/>
          <a:p>
            <a:pPr marL="342900" indent="-342900">
              <a:buFont typeface="Arial" pitchFamily="34" charset="0"/>
              <a:buChar char="•"/>
            </a:pPr>
            <a:r>
              <a:rPr lang="en-US" sz="2400" dirty="0" smtClean="0"/>
              <a:t>We can also see from the items list what has and has not arrived.</a:t>
            </a:r>
          </a:p>
          <a:p>
            <a:pPr marL="342900" indent="-342900">
              <a:buFont typeface="Arial" pitchFamily="34" charset="0"/>
              <a:buChar char="•"/>
            </a:pPr>
            <a:r>
              <a:rPr lang="en-US" sz="2400" dirty="0" smtClean="0"/>
              <a:t>We will click here now to open the next cycle of predicted items</a:t>
            </a:r>
            <a:endParaRPr lang="en-US" sz="2400" dirty="0"/>
          </a:p>
        </p:txBody>
      </p:sp>
      <p:sp>
        <p:nvSpPr>
          <p:cNvPr id="10" name="Rectangle 9"/>
          <p:cNvSpPr/>
          <p:nvPr/>
        </p:nvSpPr>
        <p:spPr>
          <a:xfrm>
            <a:off x="5107660" y="3486965"/>
            <a:ext cx="1094127" cy="268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552944" y="4096512"/>
            <a:ext cx="826498" cy="830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51500" y="5878026"/>
            <a:ext cx="4053385" cy="646331"/>
          </a:xfrm>
          <a:prstGeom prst="rect">
            <a:avLst/>
          </a:prstGeom>
          <a:noFill/>
          <a:ln>
            <a:solidFill>
              <a:schemeClr val="tx1"/>
            </a:solidFill>
          </a:ln>
        </p:spPr>
        <p:txBody>
          <a:bodyPr wrap="square" rtlCol="0">
            <a:spAutoFit/>
          </a:bodyPr>
          <a:lstStyle/>
          <a:p>
            <a:r>
              <a:rPr lang="en-US" dirty="0" smtClean="0"/>
              <a:t>Here we see what did and did not arrive and when</a:t>
            </a:r>
            <a:endParaRPr lang="en-US" dirty="0"/>
          </a:p>
        </p:txBody>
      </p:sp>
      <p:cxnSp>
        <p:nvCxnSpPr>
          <p:cNvPr id="13" name="Straight Arrow Connector 12"/>
          <p:cNvCxnSpPr>
            <a:stCxn id="6" idx="3"/>
          </p:cNvCxnSpPr>
          <p:nvPr/>
        </p:nvCxnSpPr>
        <p:spPr bwMode="auto">
          <a:xfrm flipV="1">
            <a:off x="5304885" y="5669186"/>
            <a:ext cx="1291546" cy="53200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5" name="Rectangle 14"/>
          <p:cNvSpPr/>
          <p:nvPr/>
        </p:nvSpPr>
        <p:spPr>
          <a:xfrm>
            <a:off x="6830568" y="4927451"/>
            <a:ext cx="826498" cy="5706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89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000" y="1558029"/>
            <a:ext cx="8862138" cy="4738968"/>
          </a:xfrm>
          <a:prstGeom prst="rect">
            <a:avLst/>
          </a:prstGeom>
          <a:ln>
            <a:solidFill>
              <a:schemeClr val="tx1"/>
            </a:solidFill>
          </a:ln>
        </p:spPr>
      </p:pic>
      <p:sp>
        <p:nvSpPr>
          <p:cNvPr id="5" name="Title 4"/>
          <p:cNvSpPr>
            <a:spLocks noGrp="1"/>
          </p:cNvSpPr>
          <p:nvPr>
            <p:ph type="title"/>
          </p:nvPr>
        </p:nvSpPr>
        <p:spPr/>
        <p:txBody>
          <a:bodyPr/>
          <a:lstStyle/>
          <a:p>
            <a:r>
              <a:rPr lang="en-US" dirty="0"/>
              <a:t>Receiving (check-in)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34</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178979" y="761897"/>
            <a:ext cx="8789159" cy="1200329"/>
          </a:xfrm>
          <a:prstGeom prst="rect">
            <a:avLst/>
          </a:prstGeom>
          <a:noFill/>
        </p:spPr>
        <p:txBody>
          <a:bodyPr wrap="square" rtlCol="0">
            <a:spAutoFit/>
          </a:bodyPr>
          <a:lstStyle/>
          <a:p>
            <a:pPr marL="342900" indent="-342900">
              <a:buFont typeface="Arial" pitchFamily="34" charset="0"/>
              <a:buChar char="•"/>
            </a:pPr>
            <a:r>
              <a:rPr lang="en-US" sz="2400" dirty="0" smtClean="0"/>
              <a:t>Now the next cycle has opened (Vol. 13).</a:t>
            </a:r>
          </a:p>
          <a:p>
            <a:pPr marL="342900" indent="-342900">
              <a:buFont typeface="Arial" pitchFamily="34" charset="0"/>
              <a:buChar char="•"/>
            </a:pPr>
            <a:r>
              <a:rPr lang="en-US" sz="2400" dirty="0" smtClean="0"/>
              <a:t>We </a:t>
            </a:r>
            <a:r>
              <a:rPr lang="en-US" sz="2400" dirty="0"/>
              <a:t>continue the process</a:t>
            </a:r>
            <a:r>
              <a:rPr lang="en-US" sz="2400" dirty="0" smtClean="0"/>
              <a:t>: Receive </a:t>
            </a:r>
            <a:r>
              <a:rPr lang="en-US" sz="2400" dirty="0"/>
              <a:t>and open new items as needed</a:t>
            </a:r>
          </a:p>
          <a:p>
            <a:pPr marL="342900" indent="-342900">
              <a:buFont typeface="Arial" pitchFamily="34" charset="0"/>
              <a:buChar char="•"/>
            </a:pPr>
            <a:endParaRPr lang="en-US" sz="2400" dirty="0"/>
          </a:p>
        </p:txBody>
      </p:sp>
      <p:sp>
        <p:nvSpPr>
          <p:cNvPr id="10" name="Rectangle 9"/>
          <p:cNvSpPr/>
          <p:nvPr/>
        </p:nvSpPr>
        <p:spPr>
          <a:xfrm>
            <a:off x="4009949" y="3927512"/>
            <a:ext cx="4042369" cy="11390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6983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5" y="6295"/>
            <a:ext cx="9144000" cy="5105099"/>
          </a:xfrm>
          <a:prstGeom prst="rect">
            <a:avLst/>
          </a:prstGeom>
        </p:spPr>
      </p:pic>
      <p:sp>
        <p:nvSpPr>
          <p:cNvPr id="2" name="Rectangle 1"/>
          <p:cNvSpPr/>
          <p:nvPr/>
        </p:nvSpPr>
        <p:spPr>
          <a:xfrm>
            <a:off x="6824" y="5092629"/>
            <a:ext cx="9144000" cy="6833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34760" y="5156909"/>
            <a:ext cx="8993876" cy="610243"/>
          </a:xfrm>
        </p:spPr>
        <p:txBody>
          <a:bodyPr>
            <a:noAutofit/>
          </a:bodyPr>
          <a:lstStyle/>
          <a:p>
            <a:pPr algn="ctr"/>
            <a:r>
              <a:rPr lang="en-US" dirty="0" smtClean="0">
                <a:solidFill>
                  <a:schemeClr val="bg1"/>
                </a:solidFill>
              </a:rPr>
              <a:t>Thank you</a:t>
            </a:r>
            <a:endParaRPr lang="en-US" dirty="0">
              <a:solidFill>
                <a:schemeClr val="bg1"/>
              </a:solidFill>
            </a:endParaRPr>
          </a:p>
        </p:txBody>
      </p:sp>
      <p:sp>
        <p:nvSpPr>
          <p:cNvPr id="8" name="Rectangle 7"/>
          <p:cNvSpPr/>
          <p:nvPr/>
        </p:nvSpPr>
        <p:spPr>
          <a:xfrm>
            <a:off x="0" y="11522"/>
            <a:ext cx="9144000" cy="2609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a:picLocks noChangeAspect="1"/>
          </p:cNvPicPr>
          <p:nvPr/>
        </p:nvPicPr>
        <p:blipFill>
          <a:blip r:embed="rId3"/>
          <a:stretch>
            <a:fillRect/>
          </a:stretch>
        </p:blipFill>
        <p:spPr>
          <a:xfrm>
            <a:off x="271964" y="20142"/>
            <a:ext cx="3657600" cy="252248"/>
          </a:xfrm>
          <a:prstGeom prst="rect">
            <a:avLst/>
          </a:prstGeom>
        </p:spPr>
      </p:pic>
      <p:pic>
        <p:nvPicPr>
          <p:cNvPr id="10" name="Picture 9"/>
          <p:cNvPicPr>
            <a:picLocks noChangeAspect="1"/>
          </p:cNvPicPr>
          <p:nvPr/>
        </p:nvPicPr>
        <p:blipFill>
          <a:blip r:embed="rId4"/>
          <a:stretch>
            <a:fillRect/>
          </a:stretch>
        </p:blipFill>
        <p:spPr>
          <a:xfrm>
            <a:off x="3978332" y="20142"/>
            <a:ext cx="2010918" cy="256032"/>
          </a:xfrm>
          <a:prstGeom prst="rect">
            <a:avLst/>
          </a:prstGeom>
        </p:spPr>
      </p:pic>
      <p:pic>
        <p:nvPicPr>
          <p:cNvPr id="11" name="Picture 10"/>
          <p:cNvPicPr>
            <a:picLocks noChangeAspect="1"/>
          </p:cNvPicPr>
          <p:nvPr/>
        </p:nvPicPr>
        <p:blipFill>
          <a:blip r:embed="rId5"/>
          <a:stretch>
            <a:fillRect/>
          </a:stretch>
        </p:blipFill>
        <p:spPr>
          <a:xfrm>
            <a:off x="6034970" y="25053"/>
            <a:ext cx="2560320" cy="256032"/>
          </a:xfrm>
          <a:prstGeom prst="rect">
            <a:avLst/>
          </a:prstGeom>
        </p:spPr>
      </p:pic>
    </p:spTree>
    <p:extLst>
      <p:ext uri="{BB962C8B-B14F-4D97-AF65-F5344CB8AC3E}">
        <p14:creationId xmlns:p14="http://schemas.microsoft.com/office/powerpoint/2010/main" val="555434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2677656"/>
          </a:xfrm>
          <a:prstGeom prst="rect">
            <a:avLst/>
          </a:prstGeom>
          <a:noFill/>
        </p:spPr>
        <p:txBody>
          <a:bodyPr wrap="square" rtlCol="0">
            <a:spAutoFit/>
          </a:bodyPr>
          <a:lstStyle/>
          <a:p>
            <a:pPr marL="342900" indent="-342900">
              <a:buFont typeface="Arial" pitchFamily="34" charset="0"/>
              <a:buChar char="•"/>
            </a:pPr>
            <a:r>
              <a:rPr lang="en-US" sz="2800" dirty="0"/>
              <a:t>The acquisitions order is needed because information must be taken from the vendor</a:t>
            </a:r>
          </a:p>
          <a:p>
            <a:pPr marL="342900" indent="-342900">
              <a:buFont typeface="Arial" pitchFamily="34" charset="0"/>
              <a:buChar char="•"/>
            </a:pPr>
            <a:r>
              <a:rPr lang="en-US" sz="2800" dirty="0"/>
              <a:t>For example the issue’s “Expected Date of Arrival” will be taken from a combination of </a:t>
            </a:r>
          </a:p>
          <a:p>
            <a:pPr marL="800100" lvl="1" indent="-514350">
              <a:buFont typeface="+mj-lt"/>
              <a:buAutoNum type="arabicPeriod"/>
            </a:pPr>
            <a:r>
              <a:rPr lang="en-US" sz="2800" dirty="0"/>
              <a:t>The vendor “Subscription interval” in the order record </a:t>
            </a:r>
          </a:p>
          <a:p>
            <a:pPr marL="800100" lvl="1" indent="-514350">
              <a:buFont typeface="+mj-lt"/>
              <a:buAutoNum type="arabicPeriod"/>
            </a:pPr>
            <a:r>
              <a:rPr lang="en-US" sz="2800" dirty="0"/>
              <a:t>The “issue date” of the expected issue</a:t>
            </a:r>
          </a:p>
        </p:txBody>
      </p:sp>
      <p:sp>
        <p:nvSpPr>
          <p:cNvPr id="6" name="TextBox 5"/>
          <p:cNvSpPr txBox="1"/>
          <p:nvPr/>
        </p:nvSpPr>
        <p:spPr>
          <a:xfrm>
            <a:off x="251520" y="4869160"/>
            <a:ext cx="8568952" cy="369332"/>
          </a:xfrm>
          <a:prstGeom prst="rect">
            <a:avLst/>
          </a:prstGeom>
          <a:noFill/>
          <a:ln>
            <a:solidFill>
              <a:schemeClr val="tx1"/>
            </a:solidFill>
          </a:ln>
        </p:spPr>
        <p:txBody>
          <a:bodyPr wrap="square" rtlCol="0">
            <a:spAutoFit/>
          </a:bodyPr>
          <a:lstStyle/>
          <a:p>
            <a:r>
              <a:rPr lang="en-US" dirty="0" smtClean="0"/>
              <a:t>Expected date of arrival = ‘issue date’ + ‘Subscription Interval’</a:t>
            </a:r>
            <a:endParaRPr lang="en-US" dirty="0"/>
          </a:p>
        </p:txBody>
      </p:sp>
    </p:spTree>
    <p:extLst>
      <p:ext uri="{BB962C8B-B14F-4D97-AF65-F5344CB8AC3E}">
        <p14:creationId xmlns:p14="http://schemas.microsoft.com/office/powerpoint/2010/main" val="2737813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2677656"/>
          </a:xfrm>
          <a:prstGeom prst="rect">
            <a:avLst/>
          </a:prstGeom>
          <a:noFill/>
        </p:spPr>
        <p:txBody>
          <a:bodyPr wrap="square" rtlCol="0">
            <a:spAutoFit/>
          </a:bodyPr>
          <a:lstStyle/>
          <a:p>
            <a:pPr marL="342900" lvl="1" indent="-342900">
              <a:buFont typeface="Arial" pitchFamily="34" charset="0"/>
              <a:buChar char="•"/>
            </a:pPr>
            <a:r>
              <a:rPr lang="en-US" sz="2800" dirty="0"/>
              <a:t>The 853/4/5 captions and pattern field in the holding record is needed because this is where information such as publication frequency and publication dates will be taken from.</a:t>
            </a:r>
          </a:p>
          <a:p>
            <a:pPr marL="342900" lvl="1" indent="-342900">
              <a:buFont typeface="Arial" pitchFamily="34" charset="0"/>
              <a:buChar char="•"/>
            </a:pPr>
            <a:r>
              <a:rPr lang="en-US" sz="2800" dirty="0"/>
              <a:t>The captions and pattern field must reside in the holding record which is associated with the specific order</a:t>
            </a:r>
          </a:p>
        </p:txBody>
      </p:sp>
    </p:spTree>
    <p:extLst>
      <p:ext uri="{BB962C8B-B14F-4D97-AF65-F5344CB8AC3E}">
        <p14:creationId xmlns:p14="http://schemas.microsoft.com/office/powerpoint/2010/main" val="2517853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1384995"/>
          </a:xfrm>
          <a:prstGeom prst="rect">
            <a:avLst/>
          </a:prstGeom>
          <a:noFill/>
        </p:spPr>
        <p:txBody>
          <a:bodyPr wrap="square" rtlCol="0">
            <a:spAutoFit/>
          </a:bodyPr>
          <a:lstStyle/>
          <a:p>
            <a:pPr marL="342900" lvl="1" indent="-342900">
              <a:buFont typeface="Arial" pitchFamily="34" charset="0"/>
              <a:buChar char="•"/>
            </a:pPr>
            <a:r>
              <a:rPr lang="en-US" sz="2800" dirty="0"/>
              <a:t>The </a:t>
            </a:r>
            <a:r>
              <a:rPr lang="en-US" sz="2800" dirty="0" smtClean="0"/>
              <a:t>“Next </a:t>
            </a:r>
            <a:r>
              <a:rPr lang="en-US" sz="2800" dirty="0"/>
              <a:t>predicted item’s </a:t>
            </a:r>
            <a:r>
              <a:rPr lang="en-US" sz="2800" dirty="0" smtClean="0"/>
              <a:t>information“ </a:t>
            </a:r>
            <a:r>
              <a:rPr lang="en-US" sz="2800" dirty="0"/>
              <a:t>is needed because this will determine the dates for the start and remainder of the specific issue cycle</a:t>
            </a:r>
          </a:p>
        </p:txBody>
      </p:sp>
    </p:spTree>
    <p:extLst>
      <p:ext uri="{BB962C8B-B14F-4D97-AF65-F5344CB8AC3E}">
        <p14:creationId xmlns:p14="http://schemas.microsoft.com/office/powerpoint/2010/main" val="3632204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sp>
        <p:nvSpPr>
          <p:cNvPr id="11" name="TextBox 10"/>
          <p:cNvSpPr txBox="1"/>
          <p:nvPr/>
        </p:nvSpPr>
        <p:spPr>
          <a:xfrm>
            <a:off x="1392072" y="869619"/>
            <a:ext cx="184731" cy="523220"/>
          </a:xfrm>
          <a:prstGeom prst="rect">
            <a:avLst/>
          </a:prstGeom>
          <a:noFill/>
        </p:spPr>
        <p:txBody>
          <a:bodyPr wrap="none" rtlCol="0">
            <a:spAutoFit/>
          </a:bodyPr>
          <a:lstStyle/>
          <a:p>
            <a:endParaRPr lang="en-US" sz="28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126771"/>
            <a:ext cx="6209732" cy="523220"/>
          </a:xfrm>
          <a:prstGeom prst="rect">
            <a:avLst/>
          </a:prstGeom>
          <a:noFill/>
        </p:spPr>
        <p:txBody>
          <a:bodyPr wrap="square" rtlCol="0">
            <a:spAutoFit/>
          </a:bodyPr>
          <a:lstStyle/>
          <a:p>
            <a:r>
              <a:rPr lang="en-US" sz="2800" dirty="0" smtClean="0"/>
              <a:t>Introduction</a:t>
            </a:r>
            <a:endParaRPr lang="en-US" sz="2800" dirty="0"/>
          </a:p>
        </p:txBody>
      </p:sp>
      <p:sp>
        <p:nvSpPr>
          <p:cNvPr id="8" name="TextBox 7"/>
          <p:cNvSpPr txBox="1"/>
          <p:nvPr/>
        </p:nvSpPr>
        <p:spPr>
          <a:xfrm>
            <a:off x="1392072" y="2204944"/>
            <a:ext cx="6209732" cy="523220"/>
          </a:xfrm>
          <a:prstGeom prst="rect">
            <a:avLst/>
          </a:prstGeom>
          <a:noFill/>
        </p:spPr>
        <p:txBody>
          <a:bodyPr wrap="square" rtlCol="0">
            <a:spAutoFit/>
          </a:bodyPr>
          <a:lstStyle/>
          <a:p>
            <a:r>
              <a:rPr lang="en-US" sz="2800" dirty="0" smtClean="0"/>
              <a:t>The prediction pattern</a:t>
            </a:r>
            <a:endParaRPr lang="en-US" sz="2800" dirty="0"/>
          </a:p>
        </p:txBody>
      </p:sp>
      <p:sp>
        <p:nvSpPr>
          <p:cNvPr id="9" name="TextBox 8"/>
          <p:cNvSpPr txBox="1"/>
          <p:nvPr/>
        </p:nvSpPr>
        <p:spPr>
          <a:xfrm>
            <a:off x="1392071" y="3272631"/>
            <a:ext cx="6209733" cy="523220"/>
          </a:xfrm>
          <a:prstGeom prst="rect">
            <a:avLst/>
          </a:prstGeom>
          <a:noFill/>
        </p:spPr>
        <p:txBody>
          <a:bodyPr wrap="square" rtlCol="0">
            <a:spAutoFit/>
          </a:bodyPr>
          <a:lstStyle/>
          <a:p>
            <a:r>
              <a:rPr lang="en-US" sz="2800" dirty="0" smtClean="0"/>
              <a:t>Opening the predicted items</a:t>
            </a:r>
            <a:endParaRPr lang="en-US" sz="2800" dirty="0"/>
          </a:p>
        </p:txBody>
      </p:sp>
      <p:sp>
        <p:nvSpPr>
          <p:cNvPr id="10" name="TextBox 9"/>
          <p:cNvSpPr txBox="1"/>
          <p:nvPr/>
        </p:nvSpPr>
        <p:spPr>
          <a:xfrm>
            <a:off x="1392071" y="4349031"/>
            <a:ext cx="6209733" cy="523220"/>
          </a:xfrm>
          <a:prstGeom prst="rect">
            <a:avLst/>
          </a:prstGeom>
          <a:noFill/>
        </p:spPr>
        <p:txBody>
          <a:bodyPr wrap="square" rtlCol="0">
            <a:spAutoFit/>
          </a:bodyPr>
          <a:lstStyle/>
          <a:p>
            <a:r>
              <a:rPr lang="en-US" sz="2800" dirty="0" smtClean="0"/>
              <a:t>Receiving (check-in)</a:t>
            </a:r>
            <a:endParaRPr lang="en-US" sz="2800" dirty="0"/>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2082119"/>
            <a:ext cx="3835022"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
        <p:nvSpPr>
          <p:cNvPr id="15" name="Rectangle 14"/>
          <p:cNvSpPr/>
          <p:nvPr/>
        </p:nvSpPr>
        <p:spPr>
          <a:xfrm>
            <a:off x="147984" y="5227093"/>
            <a:ext cx="1126599" cy="1105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6939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4792" y="2088286"/>
            <a:ext cx="7288245" cy="3848466"/>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The prediction pattern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9" name="Rectangle 8"/>
          <p:cNvSpPr/>
          <p:nvPr/>
        </p:nvSpPr>
        <p:spPr bwMode="auto">
          <a:xfrm>
            <a:off x="1087672" y="4532928"/>
            <a:ext cx="4224992" cy="31339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1102544" y="5591881"/>
            <a:ext cx="2717968" cy="298988"/>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Box 12"/>
          <p:cNvSpPr txBox="1"/>
          <p:nvPr/>
        </p:nvSpPr>
        <p:spPr>
          <a:xfrm>
            <a:off x="3635896" y="1169457"/>
            <a:ext cx="5050904" cy="1200329"/>
          </a:xfrm>
          <a:prstGeom prst="rect">
            <a:avLst/>
          </a:prstGeom>
          <a:solidFill>
            <a:schemeClr val="bg1"/>
          </a:solidFill>
          <a:ln>
            <a:solidFill>
              <a:schemeClr val="tx1"/>
            </a:solidFill>
          </a:ln>
        </p:spPr>
        <p:txBody>
          <a:bodyPr wrap="square" rtlCol="0">
            <a:spAutoFit/>
          </a:bodyPr>
          <a:lstStyle/>
          <a:p>
            <a:pPr marL="342900" indent="-342900">
              <a:buFont typeface="Arial" pitchFamily="34" charset="0"/>
              <a:buChar char="•"/>
            </a:pPr>
            <a:r>
              <a:rPr lang="en-US" dirty="0"/>
              <a:t>We have bibliographic record MMSID 99137610800121 </a:t>
            </a:r>
            <a:endParaRPr lang="en-US" dirty="0" smtClean="0"/>
          </a:p>
          <a:p>
            <a:pPr marL="342900" indent="-342900">
              <a:buFont typeface="Arial" pitchFamily="34" charset="0"/>
              <a:buChar char="•"/>
            </a:pPr>
            <a:r>
              <a:rPr lang="en-US" dirty="0"/>
              <a:t>T</a:t>
            </a:r>
            <a:r>
              <a:rPr lang="en-US" dirty="0" smtClean="0"/>
              <a:t>itle </a:t>
            </a:r>
            <a:r>
              <a:rPr lang="en-US" dirty="0"/>
              <a:t>“Caddoan archeology journal” </a:t>
            </a:r>
          </a:p>
          <a:p>
            <a:pPr marL="342900" indent="-342900">
              <a:buFont typeface="Arial" pitchFamily="34" charset="0"/>
              <a:buChar char="•"/>
            </a:pPr>
            <a:r>
              <a:rPr lang="en-US" dirty="0"/>
              <a:t>This is a quarterly journal </a:t>
            </a:r>
          </a:p>
        </p:txBody>
      </p:sp>
    </p:spTree>
    <p:extLst>
      <p:ext uri="{BB962C8B-B14F-4D97-AF65-F5344CB8AC3E}">
        <p14:creationId xmlns:p14="http://schemas.microsoft.com/office/powerpoint/2010/main" val="824640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996" y="2358881"/>
            <a:ext cx="8961120" cy="2827268"/>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The prediction pattern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6" name="Rectangle 15"/>
          <p:cNvSpPr/>
          <p:nvPr/>
        </p:nvSpPr>
        <p:spPr bwMode="auto">
          <a:xfrm>
            <a:off x="4712836" y="4811245"/>
            <a:ext cx="1647976" cy="277364"/>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Box 16"/>
          <p:cNvSpPr txBox="1"/>
          <p:nvPr/>
        </p:nvSpPr>
        <p:spPr>
          <a:xfrm>
            <a:off x="1709682" y="5826500"/>
            <a:ext cx="2700300" cy="646331"/>
          </a:xfrm>
          <a:prstGeom prst="rect">
            <a:avLst/>
          </a:prstGeom>
          <a:noFill/>
          <a:ln>
            <a:solidFill>
              <a:schemeClr val="tx1"/>
            </a:solidFill>
          </a:ln>
        </p:spPr>
        <p:txBody>
          <a:bodyPr wrap="square" rtlCol="0">
            <a:spAutoFit/>
          </a:bodyPr>
          <a:lstStyle/>
          <a:p>
            <a:pPr algn="ctr"/>
            <a:r>
              <a:rPr lang="en-US" dirty="0" smtClean="0"/>
              <a:t>The “Subscription interval” is “30”</a:t>
            </a:r>
            <a:endParaRPr lang="en-US" dirty="0"/>
          </a:p>
        </p:txBody>
      </p:sp>
      <p:sp>
        <p:nvSpPr>
          <p:cNvPr id="18" name="TextBox 17"/>
          <p:cNvSpPr txBox="1"/>
          <p:nvPr/>
        </p:nvSpPr>
        <p:spPr>
          <a:xfrm>
            <a:off x="3008300" y="956627"/>
            <a:ext cx="6120680" cy="1200329"/>
          </a:xfrm>
          <a:prstGeom prst="rect">
            <a:avLst/>
          </a:prstGeom>
          <a:solidFill>
            <a:schemeClr val="bg1"/>
          </a:solidFill>
          <a:ln>
            <a:solidFill>
              <a:schemeClr val="tx1"/>
            </a:solidFill>
          </a:ln>
        </p:spPr>
        <p:txBody>
          <a:bodyPr wrap="square" rtlCol="0">
            <a:spAutoFit/>
          </a:bodyPr>
          <a:lstStyle/>
          <a:p>
            <a:pPr marL="342900" indent="-342900">
              <a:buFont typeface="Arial" pitchFamily="34" charset="0"/>
              <a:buChar char="•"/>
            </a:pPr>
            <a:r>
              <a:rPr lang="en-US" dirty="0"/>
              <a:t>Library makes purchase order line </a:t>
            </a:r>
            <a:r>
              <a:rPr lang="en-US" dirty="0" smtClean="0"/>
              <a:t>POL-</a:t>
            </a:r>
            <a:r>
              <a:rPr lang="en-US" dirty="0"/>
              <a:t>44785</a:t>
            </a:r>
            <a:r>
              <a:rPr lang="en-US" dirty="0" smtClean="0"/>
              <a:t> for this record</a:t>
            </a:r>
            <a:endParaRPr lang="en-US" dirty="0"/>
          </a:p>
          <a:p>
            <a:pPr marL="342900" indent="-342900">
              <a:buFont typeface="Arial" pitchFamily="34" charset="0"/>
              <a:buChar char="•"/>
            </a:pPr>
            <a:r>
              <a:rPr lang="en-US" dirty="0"/>
              <a:t>It </a:t>
            </a:r>
            <a:r>
              <a:rPr lang="en-US" dirty="0" smtClean="0"/>
              <a:t>will </a:t>
            </a:r>
            <a:r>
              <a:rPr lang="en-US" dirty="0"/>
              <a:t>begin </a:t>
            </a:r>
            <a:r>
              <a:rPr lang="en-US" dirty="0" smtClean="0"/>
              <a:t>with:</a:t>
            </a:r>
            <a:br>
              <a:rPr lang="en-US" dirty="0" smtClean="0"/>
            </a:br>
            <a:r>
              <a:rPr lang="en-US" dirty="0" smtClean="0"/>
              <a:t>Volume </a:t>
            </a:r>
            <a:r>
              <a:rPr lang="en-US" dirty="0"/>
              <a:t>12 Issue 1 Year </a:t>
            </a:r>
            <a:r>
              <a:rPr lang="en-US" dirty="0" smtClean="0"/>
              <a:t>2018</a:t>
            </a:r>
            <a:endParaRPr lang="en-US" dirty="0"/>
          </a:p>
          <a:p>
            <a:pPr marL="342900" indent="-342900">
              <a:buFont typeface="Arial" pitchFamily="34" charset="0"/>
              <a:buChar char="•"/>
            </a:pPr>
            <a:r>
              <a:rPr lang="en-US" dirty="0"/>
              <a:t>The order is made using vendor ‘J </a:t>
            </a:r>
            <a:r>
              <a:rPr lang="en-US" dirty="0" smtClean="0"/>
              <a:t>and </a:t>
            </a:r>
            <a:r>
              <a:rPr lang="en-US" dirty="0"/>
              <a:t>S Ltd.’</a:t>
            </a:r>
          </a:p>
        </p:txBody>
      </p:sp>
    </p:spTree>
    <p:extLst>
      <p:ext uri="{BB962C8B-B14F-4D97-AF65-F5344CB8AC3E}">
        <p14:creationId xmlns:p14="http://schemas.microsoft.com/office/powerpoint/2010/main" val="4042051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7500</TotalTime>
  <Words>1158</Words>
  <Application>Microsoft Office PowerPoint</Application>
  <PresentationFormat>On-screen Show (4:3)</PresentationFormat>
  <Paragraphs>159</Paragraphs>
  <Slides>35</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35</vt:i4>
      </vt:variant>
    </vt:vector>
  </HeadingPairs>
  <TitlesOfParts>
    <vt:vector size="44" baseType="lpstr">
      <vt:lpstr>Arial</vt:lpstr>
      <vt:lpstr>Calibri</vt:lpstr>
      <vt:lpstr>1_Ex Libris Template</vt:lpstr>
      <vt:lpstr>2_Ex Libris Primo</vt:lpstr>
      <vt:lpstr>3_Ex Libris Alma</vt:lpstr>
      <vt:lpstr>4_Ex Libris Voyager</vt:lpstr>
      <vt:lpstr>5_Ex Libris Rosetta</vt:lpstr>
      <vt:lpstr>6_Ex Libris Aleph</vt:lpstr>
      <vt:lpstr>7_Ex Libris campusM</vt:lpstr>
      <vt:lpstr>Prediction Patterns and Serial Check-in</vt:lpstr>
      <vt:lpstr>PowerPoint Presentation</vt:lpstr>
      <vt:lpstr>Introduction</vt:lpstr>
      <vt:lpstr>Introduction</vt:lpstr>
      <vt:lpstr>Introduction</vt:lpstr>
      <vt:lpstr>Introduction</vt:lpstr>
      <vt:lpstr>PowerPoint Presentation</vt:lpstr>
      <vt:lpstr>The prediction pattern</vt:lpstr>
      <vt:lpstr>The prediction pattern</vt:lpstr>
      <vt:lpstr>The prediction pattern</vt:lpstr>
      <vt:lpstr>The prediction pattern</vt:lpstr>
      <vt:lpstr>The prediction pattern</vt:lpstr>
      <vt:lpstr>The prediction pattern</vt:lpstr>
      <vt:lpstr>The prediction pattern</vt:lpstr>
      <vt:lpstr>The prediction pattern</vt:lpstr>
      <vt:lpstr>The prediction pattern</vt:lpstr>
      <vt:lpstr>The prediction pattern</vt:lpstr>
      <vt:lpstr>PowerPoint Presentation</vt:lpstr>
      <vt:lpstr>Opening the predicted items</vt:lpstr>
      <vt:lpstr>Opening the predicted items</vt:lpstr>
      <vt:lpstr>Opening the predicted items</vt:lpstr>
      <vt:lpstr>Opening the predicted items</vt:lpstr>
      <vt:lpstr>PowerPoint Presentation</vt:lpstr>
      <vt:lpstr>Receiving (check-in)</vt:lpstr>
      <vt:lpstr>Receiving (check-in)</vt:lpstr>
      <vt:lpstr>Receiving (check-in)</vt:lpstr>
      <vt:lpstr>Receiving (check-in)</vt:lpstr>
      <vt:lpstr>Receiving (check-in)</vt:lpstr>
      <vt:lpstr>Receiving (check-in)</vt:lpstr>
      <vt:lpstr>Receiving (check-in)</vt:lpstr>
      <vt:lpstr>Receiving (check-in)</vt:lpstr>
      <vt:lpstr>Receiving (check-in)</vt:lpstr>
      <vt:lpstr>Receiving (check-in)</vt:lpstr>
      <vt:lpstr>Receiving (check-in)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457</cp:revision>
  <dcterms:created xsi:type="dcterms:W3CDTF">2015-04-14T20:14:13Z</dcterms:created>
  <dcterms:modified xsi:type="dcterms:W3CDTF">2018-04-12T11:42:21Z</dcterms:modified>
</cp:coreProperties>
</file>