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jpg" ContentType="image/jpg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x="9144000" cy="5143500"/>
  <p:notesSz cx="9144000" cy="51435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6821" y="657374"/>
            <a:ext cx="2826385" cy="4521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424242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1" i="0">
                <a:solidFill>
                  <a:srgbClr val="424242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424242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1" i="0">
                <a:solidFill>
                  <a:srgbClr val="424242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424242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424242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3981" y="5143489"/>
                </a:moveTo>
                <a:lnTo>
                  <a:pt x="0" y="5143489"/>
                </a:lnTo>
                <a:lnTo>
                  <a:pt x="0" y="0"/>
                </a:lnTo>
                <a:lnTo>
                  <a:pt x="9143981" y="0"/>
                </a:lnTo>
                <a:lnTo>
                  <a:pt x="9143981" y="5143489"/>
                </a:lnTo>
                <a:close/>
              </a:path>
            </a:pathLst>
          </a:custGeom>
          <a:solidFill>
            <a:srgbClr val="CFE1F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7342988" y="4453712"/>
            <a:ext cx="316865" cy="688975"/>
          </a:xfrm>
          <a:custGeom>
            <a:avLst/>
            <a:gdLst/>
            <a:ahLst/>
            <a:cxnLst/>
            <a:rect l="l" t="t" r="r" b="b"/>
            <a:pathLst>
              <a:path w="316865" h="688975">
                <a:moveTo>
                  <a:pt x="316788" y="158394"/>
                </a:moveTo>
                <a:lnTo>
                  <a:pt x="304736" y="97777"/>
                </a:lnTo>
                <a:lnTo>
                  <a:pt x="270395" y="46393"/>
                </a:lnTo>
                <a:lnTo>
                  <a:pt x="219011" y="12052"/>
                </a:lnTo>
                <a:lnTo>
                  <a:pt x="158394" y="0"/>
                </a:lnTo>
                <a:lnTo>
                  <a:pt x="108331" y="8077"/>
                </a:lnTo>
                <a:lnTo>
                  <a:pt x="64846" y="30556"/>
                </a:lnTo>
                <a:lnTo>
                  <a:pt x="30556" y="64846"/>
                </a:lnTo>
                <a:lnTo>
                  <a:pt x="8064" y="108331"/>
                </a:lnTo>
                <a:lnTo>
                  <a:pt x="0" y="158394"/>
                </a:lnTo>
                <a:lnTo>
                  <a:pt x="0" y="506412"/>
                </a:lnTo>
                <a:lnTo>
                  <a:pt x="0" y="688492"/>
                </a:lnTo>
                <a:lnTo>
                  <a:pt x="316788" y="688505"/>
                </a:lnTo>
                <a:lnTo>
                  <a:pt x="316788" y="506412"/>
                </a:lnTo>
                <a:lnTo>
                  <a:pt x="316788" y="158394"/>
                </a:lnTo>
                <a:close/>
              </a:path>
            </a:pathLst>
          </a:custGeom>
          <a:solidFill>
            <a:srgbClr val="FFFFFF">
              <a:alpha val="9408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7801191" y="4105693"/>
            <a:ext cx="316865" cy="1036955"/>
          </a:xfrm>
          <a:custGeom>
            <a:avLst/>
            <a:gdLst/>
            <a:ahLst/>
            <a:cxnLst/>
            <a:rect l="l" t="t" r="r" b="b"/>
            <a:pathLst>
              <a:path w="316865" h="1036954">
                <a:moveTo>
                  <a:pt x="316801" y="158407"/>
                </a:moveTo>
                <a:lnTo>
                  <a:pt x="304736" y="97790"/>
                </a:lnTo>
                <a:lnTo>
                  <a:pt x="270408" y="46393"/>
                </a:lnTo>
                <a:lnTo>
                  <a:pt x="219011" y="12065"/>
                </a:lnTo>
                <a:lnTo>
                  <a:pt x="158394" y="0"/>
                </a:lnTo>
                <a:lnTo>
                  <a:pt x="108331" y="8077"/>
                </a:lnTo>
                <a:lnTo>
                  <a:pt x="64846" y="30568"/>
                </a:lnTo>
                <a:lnTo>
                  <a:pt x="30556" y="64858"/>
                </a:lnTo>
                <a:lnTo>
                  <a:pt x="8077" y="108331"/>
                </a:lnTo>
                <a:lnTo>
                  <a:pt x="0" y="158407"/>
                </a:lnTo>
                <a:lnTo>
                  <a:pt x="0" y="506412"/>
                </a:lnTo>
                <a:lnTo>
                  <a:pt x="0" y="854430"/>
                </a:lnTo>
                <a:lnTo>
                  <a:pt x="0" y="1036497"/>
                </a:lnTo>
                <a:lnTo>
                  <a:pt x="316801" y="1036523"/>
                </a:lnTo>
                <a:lnTo>
                  <a:pt x="316801" y="854430"/>
                </a:lnTo>
                <a:lnTo>
                  <a:pt x="316801" y="506412"/>
                </a:lnTo>
                <a:lnTo>
                  <a:pt x="316801" y="158407"/>
                </a:lnTo>
                <a:close/>
              </a:path>
            </a:pathLst>
          </a:custGeom>
          <a:solidFill>
            <a:srgbClr val="FFFFFF">
              <a:alpha val="9408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8259394" y="3757688"/>
            <a:ext cx="316865" cy="1384935"/>
          </a:xfrm>
          <a:custGeom>
            <a:avLst/>
            <a:gdLst/>
            <a:ahLst/>
            <a:cxnLst/>
            <a:rect l="l" t="t" r="r" b="b"/>
            <a:pathLst>
              <a:path w="316865" h="1384935">
                <a:moveTo>
                  <a:pt x="316801" y="158394"/>
                </a:moveTo>
                <a:lnTo>
                  <a:pt x="304749" y="97777"/>
                </a:lnTo>
                <a:lnTo>
                  <a:pt x="270408" y="46393"/>
                </a:lnTo>
                <a:lnTo>
                  <a:pt x="219011" y="12052"/>
                </a:lnTo>
                <a:lnTo>
                  <a:pt x="158394" y="0"/>
                </a:lnTo>
                <a:lnTo>
                  <a:pt x="108331" y="8077"/>
                </a:lnTo>
                <a:lnTo>
                  <a:pt x="64846" y="30556"/>
                </a:lnTo>
                <a:lnTo>
                  <a:pt x="30568" y="64846"/>
                </a:lnTo>
                <a:lnTo>
                  <a:pt x="8077" y="108331"/>
                </a:lnTo>
                <a:lnTo>
                  <a:pt x="0" y="158394"/>
                </a:lnTo>
                <a:lnTo>
                  <a:pt x="0" y="506412"/>
                </a:lnTo>
                <a:lnTo>
                  <a:pt x="0" y="854417"/>
                </a:lnTo>
                <a:lnTo>
                  <a:pt x="0" y="1384528"/>
                </a:lnTo>
                <a:lnTo>
                  <a:pt x="316801" y="1384528"/>
                </a:lnTo>
                <a:lnTo>
                  <a:pt x="316801" y="506412"/>
                </a:lnTo>
                <a:lnTo>
                  <a:pt x="316801" y="158394"/>
                </a:lnTo>
                <a:close/>
              </a:path>
            </a:pathLst>
          </a:custGeom>
          <a:solidFill>
            <a:srgbClr val="FFFFFF">
              <a:alpha val="9408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8717598" y="3409670"/>
            <a:ext cx="316865" cy="1732914"/>
          </a:xfrm>
          <a:custGeom>
            <a:avLst/>
            <a:gdLst/>
            <a:ahLst/>
            <a:cxnLst/>
            <a:rect l="l" t="t" r="r" b="b"/>
            <a:pathLst>
              <a:path w="316865" h="1732914">
                <a:moveTo>
                  <a:pt x="316801" y="158407"/>
                </a:moveTo>
                <a:lnTo>
                  <a:pt x="304749" y="97790"/>
                </a:lnTo>
                <a:lnTo>
                  <a:pt x="270408" y="46393"/>
                </a:lnTo>
                <a:lnTo>
                  <a:pt x="219024" y="12065"/>
                </a:lnTo>
                <a:lnTo>
                  <a:pt x="158407" y="0"/>
                </a:lnTo>
                <a:lnTo>
                  <a:pt x="108331" y="8077"/>
                </a:lnTo>
                <a:lnTo>
                  <a:pt x="64858" y="30568"/>
                </a:lnTo>
                <a:lnTo>
                  <a:pt x="30568" y="64858"/>
                </a:lnTo>
                <a:lnTo>
                  <a:pt x="8077" y="108343"/>
                </a:lnTo>
                <a:lnTo>
                  <a:pt x="0" y="158407"/>
                </a:lnTo>
                <a:lnTo>
                  <a:pt x="0" y="506412"/>
                </a:lnTo>
                <a:lnTo>
                  <a:pt x="0" y="854430"/>
                </a:lnTo>
                <a:lnTo>
                  <a:pt x="0" y="1732546"/>
                </a:lnTo>
                <a:lnTo>
                  <a:pt x="316801" y="1732546"/>
                </a:lnTo>
                <a:lnTo>
                  <a:pt x="316801" y="506412"/>
                </a:lnTo>
                <a:lnTo>
                  <a:pt x="316801" y="158407"/>
                </a:lnTo>
                <a:close/>
              </a:path>
            </a:pathLst>
          </a:custGeom>
          <a:solidFill>
            <a:srgbClr val="FFFFFF">
              <a:alpha val="9408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8460957" y="1817771"/>
            <a:ext cx="396875" cy="396875"/>
          </a:xfrm>
          <a:custGeom>
            <a:avLst/>
            <a:gdLst/>
            <a:ahLst/>
            <a:cxnLst/>
            <a:rect l="l" t="t" r="r" b="b"/>
            <a:pathLst>
              <a:path w="396875" h="396875">
                <a:moveTo>
                  <a:pt x="198299" y="396599"/>
                </a:moveTo>
                <a:lnTo>
                  <a:pt x="152831" y="391361"/>
                </a:lnTo>
                <a:lnTo>
                  <a:pt x="111092" y="376443"/>
                </a:lnTo>
                <a:lnTo>
                  <a:pt x="74273" y="353034"/>
                </a:lnTo>
                <a:lnTo>
                  <a:pt x="43564" y="322325"/>
                </a:lnTo>
                <a:lnTo>
                  <a:pt x="20155" y="285506"/>
                </a:lnTo>
                <a:lnTo>
                  <a:pt x="5237" y="243767"/>
                </a:lnTo>
                <a:lnTo>
                  <a:pt x="0" y="198299"/>
                </a:lnTo>
                <a:lnTo>
                  <a:pt x="5237" y="152831"/>
                </a:lnTo>
                <a:lnTo>
                  <a:pt x="20155" y="111092"/>
                </a:lnTo>
                <a:lnTo>
                  <a:pt x="43564" y="74273"/>
                </a:lnTo>
                <a:lnTo>
                  <a:pt x="74273" y="43564"/>
                </a:lnTo>
                <a:lnTo>
                  <a:pt x="111092" y="20155"/>
                </a:lnTo>
                <a:lnTo>
                  <a:pt x="152831" y="5237"/>
                </a:lnTo>
                <a:lnTo>
                  <a:pt x="198299" y="0"/>
                </a:lnTo>
                <a:lnTo>
                  <a:pt x="237166" y="3845"/>
                </a:lnTo>
                <a:lnTo>
                  <a:pt x="274185" y="15094"/>
                </a:lnTo>
                <a:lnTo>
                  <a:pt x="308316" y="33316"/>
                </a:lnTo>
                <a:lnTo>
                  <a:pt x="338518" y="58080"/>
                </a:lnTo>
                <a:lnTo>
                  <a:pt x="363282" y="88282"/>
                </a:lnTo>
                <a:lnTo>
                  <a:pt x="381504" y="122413"/>
                </a:lnTo>
                <a:lnTo>
                  <a:pt x="392753" y="159432"/>
                </a:lnTo>
                <a:lnTo>
                  <a:pt x="396599" y="198299"/>
                </a:lnTo>
                <a:lnTo>
                  <a:pt x="391361" y="243767"/>
                </a:lnTo>
                <a:lnTo>
                  <a:pt x="376443" y="285506"/>
                </a:lnTo>
                <a:lnTo>
                  <a:pt x="353034" y="322325"/>
                </a:lnTo>
                <a:lnTo>
                  <a:pt x="322325" y="353034"/>
                </a:lnTo>
                <a:lnTo>
                  <a:pt x="285506" y="376443"/>
                </a:lnTo>
                <a:lnTo>
                  <a:pt x="243767" y="391361"/>
                </a:lnTo>
                <a:lnTo>
                  <a:pt x="198299" y="396599"/>
                </a:lnTo>
                <a:close/>
              </a:path>
            </a:pathLst>
          </a:custGeom>
          <a:solidFill>
            <a:srgbClr val="FFFFFF">
              <a:alpha val="9408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bg object 22"/>
          <p:cNvSpPr/>
          <p:nvPr/>
        </p:nvSpPr>
        <p:spPr>
          <a:xfrm>
            <a:off x="6470319" y="3480801"/>
            <a:ext cx="320040" cy="320040"/>
          </a:xfrm>
          <a:custGeom>
            <a:avLst/>
            <a:gdLst/>
            <a:ahLst/>
            <a:cxnLst/>
            <a:rect l="l" t="t" r="r" b="b"/>
            <a:pathLst>
              <a:path w="320040" h="320039">
                <a:moveTo>
                  <a:pt x="165818" y="319985"/>
                </a:moveTo>
                <a:lnTo>
                  <a:pt x="114950" y="313742"/>
                </a:lnTo>
                <a:lnTo>
                  <a:pt x="59503" y="284990"/>
                </a:lnTo>
                <a:lnTo>
                  <a:pt x="19281" y="237208"/>
                </a:lnTo>
                <a:lnTo>
                  <a:pt x="405" y="177671"/>
                </a:lnTo>
                <a:lnTo>
                  <a:pt x="0" y="146441"/>
                </a:lnTo>
                <a:lnTo>
                  <a:pt x="5750" y="115442"/>
                </a:lnTo>
                <a:lnTo>
                  <a:pt x="27669" y="69117"/>
                </a:lnTo>
                <a:lnTo>
                  <a:pt x="61725" y="33235"/>
                </a:lnTo>
                <a:lnTo>
                  <a:pt x="104651" y="9597"/>
                </a:lnTo>
                <a:lnTo>
                  <a:pt x="153181" y="0"/>
                </a:lnTo>
                <a:lnTo>
                  <a:pt x="204049" y="6242"/>
                </a:lnTo>
                <a:lnTo>
                  <a:pt x="250375" y="28162"/>
                </a:lnTo>
                <a:lnTo>
                  <a:pt x="286256" y="62218"/>
                </a:lnTo>
                <a:lnTo>
                  <a:pt x="309895" y="105144"/>
                </a:lnTo>
                <a:lnTo>
                  <a:pt x="319492" y="153674"/>
                </a:lnTo>
                <a:lnTo>
                  <a:pt x="313249" y="204542"/>
                </a:lnTo>
                <a:lnTo>
                  <a:pt x="291330" y="250868"/>
                </a:lnTo>
                <a:lnTo>
                  <a:pt x="257274" y="286749"/>
                </a:lnTo>
                <a:lnTo>
                  <a:pt x="214348" y="310388"/>
                </a:lnTo>
                <a:lnTo>
                  <a:pt x="165818" y="319985"/>
                </a:lnTo>
                <a:close/>
              </a:path>
            </a:pathLst>
          </a:custGeom>
          <a:solidFill>
            <a:srgbClr val="FFFFFF">
              <a:alpha val="9408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bg object 23"/>
          <p:cNvSpPr/>
          <p:nvPr/>
        </p:nvSpPr>
        <p:spPr>
          <a:xfrm>
            <a:off x="7647788" y="2704287"/>
            <a:ext cx="635635" cy="635635"/>
          </a:xfrm>
          <a:custGeom>
            <a:avLst/>
            <a:gdLst/>
            <a:ahLst/>
            <a:cxnLst/>
            <a:rect l="l" t="t" r="r" b="b"/>
            <a:pathLst>
              <a:path w="635634" h="635635">
                <a:moveTo>
                  <a:pt x="635215" y="317601"/>
                </a:moveTo>
                <a:lnTo>
                  <a:pt x="633615" y="295795"/>
                </a:lnTo>
                <a:lnTo>
                  <a:pt x="632358" y="274955"/>
                </a:lnTo>
                <a:lnTo>
                  <a:pt x="631939" y="272999"/>
                </a:lnTo>
                <a:lnTo>
                  <a:pt x="631774" y="270675"/>
                </a:lnTo>
                <a:lnTo>
                  <a:pt x="626059" y="245097"/>
                </a:lnTo>
                <a:lnTo>
                  <a:pt x="622820" y="229692"/>
                </a:lnTo>
                <a:lnTo>
                  <a:pt x="622325" y="228384"/>
                </a:lnTo>
                <a:lnTo>
                  <a:pt x="621779" y="225882"/>
                </a:lnTo>
                <a:lnTo>
                  <a:pt x="611174" y="198094"/>
                </a:lnTo>
                <a:lnTo>
                  <a:pt x="606996" y="186715"/>
                </a:lnTo>
                <a:lnTo>
                  <a:pt x="606488" y="185801"/>
                </a:lnTo>
                <a:lnTo>
                  <a:pt x="605701" y="183705"/>
                </a:lnTo>
                <a:lnTo>
                  <a:pt x="590778" y="156819"/>
                </a:lnTo>
                <a:lnTo>
                  <a:pt x="585266" y="146634"/>
                </a:lnTo>
                <a:lnTo>
                  <a:pt x="584758" y="145973"/>
                </a:lnTo>
                <a:lnTo>
                  <a:pt x="584047" y="144665"/>
                </a:lnTo>
                <a:lnTo>
                  <a:pt x="564997" y="119430"/>
                </a:lnTo>
                <a:lnTo>
                  <a:pt x="558038" y="110070"/>
                </a:lnTo>
                <a:lnTo>
                  <a:pt x="557657" y="109702"/>
                </a:lnTo>
                <a:lnTo>
                  <a:pt x="557314" y="109232"/>
                </a:lnTo>
                <a:lnTo>
                  <a:pt x="525983" y="77901"/>
                </a:lnTo>
                <a:lnTo>
                  <a:pt x="525703" y="77635"/>
                </a:lnTo>
                <a:lnTo>
                  <a:pt x="518706" y="72415"/>
                </a:lnTo>
                <a:lnTo>
                  <a:pt x="490550" y="51168"/>
                </a:lnTo>
                <a:lnTo>
                  <a:pt x="489369" y="50520"/>
                </a:lnTo>
                <a:lnTo>
                  <a:pt x="488632" y="49961"/>
                </a:lnTo>
                <a:lnTo>
                  <a:pt x="479513" y="45059"/>
                </a:lnTo>
                <a:lnTo>
                  <a:pt x="451510" y="29514"/>
                </a:lnTo>
                <a:lnTo>
                  <a:pt x="448729" y="28460"/>
                </a:lnTo>
                <a:lnTo>
                  <a:pt x="447255" y="27660"/>
                </a:lnTo>
                <a:lnTo>
                  <a:pt x="435546" y="23444"/>
                </a:lnTo>
                <a:lnTo>
                  <a:pt x="409346" y="13449"/>
                </a:lnTo>
                <a:lnTo>
                  <a:pt x="405549" y="12611"/>
                </a:lnTo>
                <a:lnTo>
                  <a:pt x="403047" y="11696"/>
                </a:lnTo>
                <a:lnTo>
                  <a:pt x="386676" y="8394"/>
                </a:lnTo>
                <a:lnTo>
                  <a:pt x="364540" y="3441"/>
                </a:lnTo>
                <a:lnTo>
                  <a:pt x="360908" y="3187"/>
                </a:lnTo>
                <a:lnTo>
                  <a:pt x="357708" y="2527"/>
                </a:lnTo>
                <a:lnTo>
                  <a:pt x="335851" y="1346"/>
                </a:lnTo>
                <a:lnTo>
                  <a:pt x="317614" y="0"/>
                </a:lnTo>
                <a:lnTo>
                  <a:pt x="314909" y="203"/>
                </a:lnTo>
                <a:lnTo>
                  <a:pt x="311975" y="38"/>
                </a:lnTo>
                <a:lnTo>
                  <a:pt x="289560" y="2057"/>
                </a:lnTo>
                <a:lnTo>
                  <a:pt x="270675" y="3441"/>
                </a:lnTo>
                <a:lnTo>
                  <a:pt x="268300" y="3975"/>
                </a:lnTo>
                <a:lnTo>
                  <a:pt x="266573" y="4127"/>
                </a:lnTo>
                <a:lnTo>
                  <a:pt x="249986" y="8064"/>
                </a:lnTo>
                <a:lnTo>
                  <a:pt x="225882" y="13449"/>
                </a:lnTo>
                <a:lnTo>
                  <a:pt x="223545" y="14351"/>
                </a:lnTo>
                <a:lnTo>
                  <a:pt x="222211" y="14655"/>
                </a:lnTo>
                <a:lnTo>
                  <a:pt x="209435" y="19723"/>
                </a:lnTo>
                <a:lnTo>
                  <a:pt x="183718" y="29514"/>
                </a:lnTo>
                <a:lnTo>
                  <a:pt x="181267" y="30873"/>
                </a:lnTo>
                <a:lnTo>
                  <a:pt x="179628" y="31521"/>
                </a:lnTo>
                <a:lnTo>
                  <a:pt x="167347" y="38595"/>
                </a:lnTo>
                <a:lnTo>
                  <a:pt x="144665" y="51168"/>
                </a:lnTo>
                <a:lnTo>
                  <a:pt x="141960" y="53213"/>
                </a:lnTo>
                <a:lnTo>
                  <a:pt x="139547" y="54597"/>
                </a:lnTo>
                <a:lnTo>
                  <a:pt x="127774" y="63906"/>
                </a:lnTo>
                <a:lnTo>
                  <a:pt x="109232" y="77901"/>
                </a:lnTo>
                <a:lnTo>
                  <a:pt x="105956" y="81178"/>
                </a:lnTo>
                <a:lnTo>
                  <a:pt x="102679" y="83769"/>
                </a:lnTo>
                <a:lnTo>
                  <a:pt x="102997" y="84137"/>
                </a:lnTo>
                <a:lnTo>
                  <a:pt x="77901" y="109232"/>
                </a:lnTo>
                <a:lnTo>
                  <a:pt x="51168" y="144665"/>
                </a:lnTo>
                <a:lnTo>
                  <a:pt x="29527" y="183705"/>
                </a:lnTo>
                <a:lnTo>
                  <a:pt x="13449" y="225882"/>
                </a:lnTo>
                <a:lnTo>
                  <a:pt x="3441" y="270675"/>
                </a:lnTo>
                <a:lnTo>
                  <a:pt x="0" y="317601"/>
                </a:lnTo>
                <a:lnTo>
                  <a:pt x="3441" y="364540"/>
                </a:lnTo>
                <a:lnTo>
                  <a:pt x="13449" y="409333"/>
                </a:lnTo>
                <a:lnTo>
                  <a:pt x="29527" y="451497"/>
                </a:lnTo>
                <a:lnTo>
                  <a:pt x="51168" y="490550"/>
                </a:lnTo>
                <a:lnTo>
                  <a:pt x="77901" y="525983"/>
                </a:lnTo>
                <a:lnTo>
                  <a:pt x="109232" y="557314"/>
                </a:lnTo>
                <a:lnTo>
                  <a:pt x="144665" y="584047"/>
                </a:lnTo>
                <a:lnTo>
                  <a:pt x="183718" y="605701"/>
                </a:lnTo>
                <a:lnTo>
                  <a:pt x="225882" y="621766"/>
                </a:lnTo>
                <a:lnTo>
                  <a:pt x="270675" y="631774"/>
                </a:lnTo>
                <a:lnTo>
                  <a:pt x="317614" y="635215"/>
                </a:lnTo>
                <a:lnTo>
                  <a:pt x="367601" y="631253"/>
                </a:lnTo>
                <a:lnTo>
                  <a:pt x="415899" y="619620"/>
                </a:lnTo>
                <a:lnTo>
                  <a:pt x="461670" y="600659"/>
                </a:lnTo>
                <a:lnTo>
                  <a:pt x="504050" y="574738"/>
                </a:lnTo>
                <a:lnTo>
                  <a:pt x="542201" y="542188"/>
                </a:lnTo>
                <a:lnTo>
                  <a:pt x="574738" y="504050"/>
                </a:lnTo>
                <a:lnTo>
                  <a:pt x="600671" y="461670"/>
                </a:lnTo>
                <a:lnTo>
                  <a:pt x="619633" y="415899"/>
                </a:lnTo>
                <a:lnTo>
                  <a:pt x="631266" y="367588"/>
                </a:lnTo>
                <a:lnTo>
                  <a:pt x="634873" y="321868"/>
                </a:lnTo>
                <a:lnTo>
                  <a:pt x="635190" y="321868"/>
                </a:lnTo>
                <a:lnTo>
                  <a:pt x="635050" y="319633"/>
                </a:lnTo>
                <a:lnTo>
                  <a:pt x="635215" y="317601"/>
                </a:lnTo>
                <a:close/>
              </a:path>
            </a:pathLst>
          </a:custGeom>
          <a:solidFill>
            <a:srgbClr val="FFFFFF">
              <a:alpha val="9408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bg object 24"/>
          <p:cNvSpPr/>
          <p:nvPr/>
        </p:nvSpPr>
        <p:spPr>
          <a:xfrm>
            <a:off x="8460940" y="1817771"/>
            <a:ext cx="396875" cy="396875"/>
          </a:xfrm>
          <a:custGeom>
            <a:avLst/>
            <a:gdLst/>
            <a:ahLst/>
            <a:cxnLst/>
            <a:rect l="l" t="t" r="r" b="b"/>
            <a:pathLst>
              <a:path w="396875" h="396875">
                <a:moveTo>
                  <a:pt x="195931" y="396597"/>
                </a:moveTo>
                <a:lnTo>
                  <a:pt x="152286" y="391202"/>
                </a:lnTo>
                <a:lnTo>
                  <a:pt x="109918" y="375805"/>
                </a:lnTo>
                <a:lnTo>
                  <a:pt x="72101" y="351269"/>
                </a:lnTo>
                <a:lnTo>
                  <a:pt x="41497" y="319687"/>
                </a:lnTo>
                <a:lnTo>
                  <a:pt x="18809" y="282558"/>
                </a:lnTo>
                <a:lnTo>
                  <a:pt x="4742" y="241382"/>
                </a:lnTo>
                <a:lnTo>
                  <a:pt x="0" y="197661"/>
                </a:lnTo>
                <a:lnTo>
                  <a:pt x="5286" y="152893"/>
                </a:lnTo>
                <a:lnTo>
                  <a:pt x="20511" y="110463"/>
                </a:lnTo>
                <a:lnTo>
                  <a:pt x="44246" y="73440"/>
                </a:lnTo>
                <a:lnTo>
                  <a:pt x="75194" y="42853"/>
                </a:lnTo>
                <a:lnTo>
                  <a:pt x="112054" y="19732"/>
                </a:lnTo>
                <a:lnTo>
                  <a:pt x="153528" y="5104"/>
                </a:lnTo>
                <a:lnTo>
                  <a:pt x="198317" y="0"/>
                </a:lnTo>
                <a:lnTo>
                  <a:pt x="198317" y="198299"/>
                </a:lnTo>
                <a:lnTo>
                  <a:pt x="356576" y="78814"/>
                </a:lnTo>
                <a:lnTo>
                  <a:pt x="379490" y="117635"/>
                </a:lnTo>
                <a:lnTo>
                  <a:pt x="392806" y="159548"/>
                </a:lnTo>
                <a:lnTo>
                  <a:pt x="396563" y="202898"/>
                </a:lnTo>
                <a:lnTo>
                  <a:pt x="390800" y="246027"/>
                </a:lnTo>
                <a:lnTo>
                  <a:pt x="375555" y="287278"/>
                </a:lnTo>
                <a:lnTo>
                  <a:pt x="350865" y="324995"/>
                </a:lnTo>
                <a:lnTo>
                  <a:pt x="318323" y="356188"/>
                </a:lnTo>
                <a:lnTo>
                  <a:pt x="280572" y="378748"/>
                </a:lnTo>
                <a:lnTo>
                  <a:pt x="239234" y="392331"/>
                </a:lnTo>
                <a:lnTo>
                  <a:pt x="195931" y="396597"/>
                </a:lnTo>
                <a:close/>
              </a:path>
            </a:pathLst>
          </a:custGeom>
          <a:solidFill>
            <a:srgbClr val="FFFFFF">
              <a:alpha val="9408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bg object 25"/>
          <p:cNvSpPr/>
          <p:nvPr/>
        </p:nvSpPr>
        <p:spPr>
          <a:xfrm>
            <a:off x="8076616" y="303174"/>
            <a:ext cx="625475" cy="624840"/>
          </a:xfrm>
          <a:custGeom>
            <a:avLst/>
            <a:gdLst/>
            <a:ahLst/>
            <a:cxnLst/>
            <a:rect l="l" t="t" r="r" b="b"/>
            <a:pathLst>
              <a:path w="625475" h="624840">
                <a:moveTo>
                  <a:pt x="625284" y="304914"/>
                </a:moveTo>
                <a:lnTo>
                  <a:pt x="624293" y="295440"/>
                </a:lnTo>
                <a:lnTo>
                  <a:pt x="624078" y="284657"/>
                </a:lnTo>
                <a:lnTo>
                  <a:pt x="621499" y="268655"/>
                </a:lnTo>
                <a:lnTo>
                  <a:pt x="620191" y="255993"/>
                </a:lnTo>
                <a:lnTo>
                  <a:pt x="618413" y="249440"/>
                </a:lnTo>
                <a:lnTo>
                  <a:pt x="617169" y="241604"/>
                </a:lnTo>
                <a:lnTo>
                  <a:pt x="610285" y="219252"/>
                </a:lnTo>
                <a:lnTo>
                  <a:pt x="607110" y="207416"/>
                </a:lnTo>
                <a:lnTo>
                  <a:pt x="605688" y="204266"/>
                </a:lnTo>
                <a:lnTo>
                  <a:pt x="604329" y="199834"/>
                </a:lnTo>
                <a:lnTo>
                  <a:pt x="588365" y="165798"/>
                </a:lnTo>
                <a:lnTo>
                  <a:pt x="586460" y="161556"/>
                </a:lnTo>
                <a:lnTo>
                  <a:pt x="586181" y="161150"/>
                </a:lnTo>
                <a:lnTo>
                  <a:pt x="585673" y="160045"/>
                </a:lnTo>
                <a:lnTo>
                  <a:pt x="561314" y="122910"/>
                </a:lnTo>
                <a:lnTo>
                  <a:pt x="560057" y="121513"/>
                </a:lnTo>
                <a:lnTo>
                  <a:pt x="559396" y="120484"/>
                </a:lnTo>
                <a:lnTo>
                  <a:pt x="551459" y="111798"/>
                </a:lnTo>
                <a:lnTo>
                  <a:pt x="531355" y="89090"/>
                </a:lnTo>
                <a:lnTo>
                  <a:pt x="528751" y="86918"/>
                </a:lnTo>
                <a:lnTo>
                  <a:pt x="526707" y="84658"/>
                </a:lnTo>
                <a:lnTo>
                  <a:pt x="513118" y="73774"/>
                </a:lnTo>
                <a:lnTo>
                  <a:pt x="495896" y="59270"/>
                </a:lnTo>
                <a:lnTo>
                  <a:pt x="492315" y="57073"/>
                </a:lnTo>
                <a:lnTo>
                  <a:pt x="489165" y="54533"/>
                </a:lnTo>
                <a:lnTo>
                  <a:pt x="474776" y="46253"/>
                </a:lnTo>
                <a:lnTo>
                  <a:pt x="456476" y="34950"/>
                </a:lnTo>
                <a:lnTo>
                  <a:pt x="451370" y="32766"/>
                </a:lnTo>
                <a:lnTo>
                  <a:pt x="447560" y="30556"/>
                </a:lnTo>
                <a:lnTo>
                  <a:pt x="434682" y="25577"/>
                </a:lnTo>
                <a:lnTo>
                  <a:pt x="414972" y="17081"/>
                </a:lnTo>
                <a:lnTo>
                  <a:pt x="407847" y="15176"/>
                </a:lnTo>
                <a:lnTo>
                  <a:pt x="402678" y="13169"/>
                </a:lnTo>
                <a:lnTo>
                  <a:pt x="390245" y="10464"/>
                </a:lnTo>
                <a:lnTo>
                  <a:pt x="372071" y="5588"/>
                </a:lnTo>
                <a:lnTo>
                  <a:pt x="362813" y="4483"/>
                </a:lnTo>
                <a:lnTo>
                  <a:pt x="355295" y="2832"/>
                </a:lnTo>
                <a:lnTo>
                  <a:pt x="343598" y="2159"/>
                </a:lnTo>
                <a:lnTo>
                  <a:pt x="328434" y="330"/>
                </a:lnTo>
                <a:lnTo>
                  <a:pt x="316166" y="584"/>
                </a:lnTo>
                <a:lnTo>
                  <a:pt x="306184" y="0"/>
                </a:lnTo>
                <a:lnTo>
                  <a:pt x="296735" y="977"/>
                </a:lnTo>
                <a:lnTo>
                  <a:pt x="284746" y="1206"/>
                </a:lnTo>
                <a:lnTo>
                  <a:pt x="267881" y="3924"/>
                </a:lnTo>
                <a:lnTo>
                  <a:pt x="256133" y="5118"/>
                </a:lnTo>
                <a:lnTo>
                  <a:pt x="249720" y="6845"/>
                </a:lnTo>
                <a:lnTo>
                  <a:pt x="241681" y="8128"/>
                </a:lnTo>
                <a:lnTo>
                  <a:pt x="219671" y="14884"/>
                </a:lnTo>
                <a:lnTo>
                  <a:pt x="207543" y="18135"/>
                </a:lnTo>
                <a:lnTo>
                  <a:pt x="204152" y="19659"/>
                </a:lnTo>
                <a:lnTo>
                  <a:pt x="199910" y="20955"/>
                </a:lnTo>
                <a:lnTo>
                  <a:pt x="171500" y="34277"/>
                </a:lnTo>
                <a:lnTo>
                  <a:pt x="162648" y="38239"/>
                </a:lnTo>
                <a:lnTo>
                  <a:pt x="161632" y="38912"/>
                </a:lnTo>
                <a:lnTo>
                  <a:pt x="160121" y="39611"/>
                </a:lnTo>
                <a:lnTo>
                  <a:pt x="122974" y="63969"/>
                </a:lnTo>
                <a:lnTo>
                  <a:pt x="122224" y="64643"/>
                </a:lnTo>
                <a:lnTo>
                  <a:pt x="122034" y="64757"/>
                </a:lnTo>
                <a:lnTo>
                  <a:pt x="119075" y="67411"/>
                </a:lnTo>
                <a:lnTo>
                  <a:pt x="89141" y="93916"/>
                </a:lnTo>
                <a:lnTo>
                  <a:pt x="87566" y="95783"/>
                </a:lnTo>
                <a:lnTo>
                  <a:pt x="86271" y="96951"/>
                </a:lnTo>
                <a:lnTo>
                  <a:pt x="76161" y="109334"/>
                </a:lnTo>
                <a:lnTo>
                  <a:pt x="59321" y="129362"/>
                </a:lnTo>
                <a:lnTo>
                  <a:pt x="57797" y="131851"/>
                </a:lnTo>
                <a:lnTo>
                  <a:pt x="55918" y="134162"/>
                </a:lnTo>
                <a:lnTo>
                  <a:pt x="43129" y="155930"/>
                </a:lnTo>
                <a:lnTo>
                  <a:pt x="33642" y="171513"/>
                </a:lnTo>
                <a:lnTo>
                  <a:pt x="32829" y="173469"/>
                </a:lnTo>
                <a:lnTo>
                  <a:pt x="31546" y="175666"/>
                </a:lnTo>
                <a:lnTo>
                  <a:pt x="22059" y="199682"/>
                </a:lnTo>
                <a:lnTo>
                  <a:pt x="15049" y="216750"/>
                </a:lnTo>
                <a:lnTo>
                  <a:pt x="14630" y="218516"/>
                </a:lnTo>
                <a:lnTo>
                  <a:pt x="13741" y="220764"/>
                </a:lnTo>
                <a:lnTo>
                  <a:pt x="8496" y="244271"/>
                </a:lnTo>
                <a:lnTo>
                  <a:pt x="3771" y="264185"/>
                </a:lnTo>
                <a:lnTo>
                  <a:pt x="3606" y="266255"/>
                </a:lnTo>
                <a:lnTo>
                  <a:pt x="3048" y="268782"/>
                </a:lnTo>
                <a:lnTo>
                  <a:pt x="1816" y="289344"/>
                </a:lnTo>
                <a:lnTo>
                  <a:pt x="0" y="312940"/>
                </a:lnTo>
                <a:lnTo>
                  <a:pt x="241" y="315976"/>
                </a:lnTo>
                <a:lnTo>
                  <a:pt x="63" y="318985"/>
                </a:lnTo>
                <a:lnTo>
                  <a:pt x="482" y="318985"/>
                </a:lnTo>
                <a:lnTo>
                  <a:pt x="3949" y="362127"/>
                </a:lnTo>
                <a:lnTo>
                  <a:pt x="15595" y="410095"/>
                </a:lnTo>
                <a:lnTo>
                  <a:pt x="34442" y="455218"/>
                </a:lnTo>
                <a:lnTo>
                  <a:pt x="60020" y="496735"/>
                </a:lnTo>
                <a:lnTo>
                  <a:pt x="91833" y="533882"/>
                </a:lnTo>
                <a:lnTo>
                  <a:pt x="129425" y="565861"/>
                </a:lnTo>
                <a:lnTo>
                  <a:pt x="168846" y="590194"/>
                </a:lnTo>
                <a:lnTo>
                  <a:pt x="210350" y="608050"/>
                </a:lnTo>
                <a:lnTo>
                  <a:pt x="253263" y="619556"/>
                </a:lnTo>
                <a:lnTo>
                  <a:pt x="296887" y="624814"/>
                </a:lnTo>
                <a:lnTo>
                  <a:pt x="340575" y="623938"/>
                </a:lnTo>
                <a:lnTo>
                  <a:pt x="383641" y="617016"/>
                </a:lnTo>
                <a:lnTo>
                  <a:pt x="425411" y="604177"/>
                </a:lnTo>
                <a:lnTo>
                  <a:pt x="463715" y="586232"/>
                </a:lnTo>
                <a:lnTo>
                  <a:pt x="463905" y="586143"/>
                </a:lnTo>
                <a:lnTo>
                  <a:pt x="465213" y="585533"/>
                </a:lnTo>
                <a:lnTo>
                  <a:pt x="502361" y="561174"/>
                </a:lnTo>
                <a:lnTo>
                  <a:pt x="504355" y="559409"/>
                </a:lnTo>
                <a:lnTo>
                  <a:pt x="505714" y="558507"/>
                </a:lnTo>
                <a:lnTo>
                  <a:pt x="514578" y="550354"/>
                </a:lnTo>
                <a:lnTo>
                  <a:pt x="536181" y="531215"/>
                </a:lnTo>
                <a:lnTo>
                  <a:pt x="538924" y="527964"/>
                </a:lnTo>
                <a:lnTo>
                  <a:pt x="541909" y="525208"/>
                </a:lnTo>
                <a:lnTo>
                  <a:pt x="552780" y="511479"/>
                </a:lnTo>
                <a:lnTo>
                  <a:pt x="566000" y="495769"/>
                </a:lnTo>
                <a:lnTo>
                  <a:pt x="568718" y="491363"/>
                </a:lnTo>
                <a:lnTo>
                  <a:pt x="572020" y="487197"/>
                </a:lnTo>
                <a:lnTo>
                  <a:pt x="580097" y="472922"/>
                </a:lnTo>
                <a:lnTo>
                  <a:pt x="590334" y="456361"/>
                </a:lnTo>
                <a:lnTo>
                  <a:pt x="593001" y="450176"/>
                </a:lnTo>
                <a:lnTo>
                  <a:pt x="595744" y="445325"/>
                </a:lnTo>
                <a:lnTo>
                  <a:pt x="600519" y="432701"/>
                </a:lnTo>
                <a:lnTo>
                  <a:pt x="608203" y="414858"/>
                </a:lnTo>
                <a:lnTo>
                  <a:pt x="610463" y="406425"/>
                </a:lnTo>
                <a:lnTo>
                  <a:pt x="612736" y="400418"/>
                </a:lnTo>
                <a:lnTo>
                  <a:pt x="615175" y="388835"/>
                </a:lnTo>
                <a:lnTo>
                  <a:pt x="619709" y="371957"/>
                </a:lnTo>
                <a:lnTo>
                  <a:pt x="620979" y="361340"/>
                </a:lnTo>
                <a:lnTo>
                  <a:pt x="622681" y="353326"/>
                </a:lnTo>
                <a:lnTo>
                  <a:pt x="623265" y="342455"/>
                </a:lnTo>
                <a:lnTo>
                  <a:pt x="624967" y="328333"/>
                </a:lnTo>
                <a:lnTo>
                  <a:pt x="624700" y="315633"/>
                </a:lnTo>
                <a:lnTo>
                  <a:pt x="625284" y="304914"/>
                </a:lnTo>
                <a:close/>
              </a:path>
            </a:pathLst>
          </a:custGeom>
          <a:solidFill>
            <a:srgbClr val="FFFFFF">
              <a:alpha val="9408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bg object 26"/>
          <p:cNvSpPr/>
          <p:nvPr/>
        </p:nvSpPr>
        <p:spPr>
          <a:xfrm>
            <a:off x="5399824" y="356374"/>
            <a:ext cx="2577465" cy="2577465"/>
          </a:xfrm>
          <a:custGeom>
            <a:avLst/>
            <a:gdLst/>
            <a:ahLst/>
            <a:cxnLst/>
            <a:rect l="l" t="t" r="r" b="b"/>
            <a:pathLst>
              <a:path w="2577465" h="2577465">
                <a:moveTo>
                  <a:pt x="2576995" y="1288491"/>
                </a:moveTo>
                <a:lnTo>
                  <a:pt x="2575979" y="1237348"/>
                </a:lnTo>
                <a:lnTo>
                  <a:pt x="2572956" y="1186472"/>
                </a:lnTo>
                <a:lnTo>
                  <a:pt x="2567927" y="1135900"/>
                </a:lnTo>
                <a:lnTo>
                  <a:pt x="2560942" y="1085710"/>
                </a:lnTo>
                <a:lnTo>
                  <a:pt x="2552001" y="1035951"/>
                </a:lnTo>
                <a:lnTo>
                  <a:pt x="2541143" y="986663"/>
                </a:lnTo>
                <a:lnTo>
                  <a:pt x="2528392" y="937907"/>
                </a:lnTo>
                <a:lnTo>
                  <a:pt x="2513749" y="889749"/>
                </a:lnTo>
                <a:lnTo>
                  <a:pt x="2497251" y="842225"/>
                </a:lnTo>
                <a:lnTo>
                  <a:pt x="2478913" y="795401"/>
                </a:lnTo>
                <a:lnTo>
                  <a:pt x="2458770" y="749338"/>
                </a:lnTo>
                <a:lnTo>
                  <a:pt x="2436838" y="704062"/>
                </a:lnTo>
                <a:lnTo>
                  <a:pt x="2413127" y="659663"/>
                </a:lnTo>
                <a:lnTo>
                  <a:pt x="2387676" y="616165"/>
                </a:lnTo>
                <a:lnTo>
                  <a:pt x="2360511" y="573633"/>
                </a:lnTo>
                <a:lnTo>
                  <a:pt x="2331643" y="532130"/>
                </a:lnTo>
                <a:lnTo>
                  <a:pt x="2301087" y="491693"/>
                </a:lnTo>
                <a:lnTo>
                  <a:pt x="2268893" y="452386"/>
                </a:lnTo>
                <a:lnTo>
                  <a:pt x="2235047" y="414274"/>
                </a:lnTo>
                <a:lnTo>
                  <a:pt x="2199602" y="377393"/>
                </a:lnTo>
                <a:lnTo>
                  <a:pt x="2162721" y="341934"/>
                </a:lnTo>
                <a:lnTo>
                  <a:pt x="2124595" y="308102"/>
                </a:lnTo>
                <a:lnTo>
                  <a:pt x="2085301" y="275894"/>
                </a:lnTo>
                <a:lnTo>
                  <a:pt x="2044865" y="245351"/>
                </a:lnTo>
                <a:lnTo>
                  <a:pt x="2003361" y="216484"/>
                </a:lnTo>
                <a:lnTo>
                  <a:pt x="1960829" y="189306"/>
                </a:lnTo>
                <a:lnTo>
                  <a:pt x="1917331" y="163855"/>
                </a:lnTo>
                <a:lnTo>
                  <a:pt x="1872919" y="140157"/>
                </a:lnTo>
                <a:lnTo>
                  <a:pt x="1827657" y="118224"/>
                </a:lnTo>
                <a:lnTo>
                  <a:pt x="1781581" y="98082"/>
                </a:lnTo>
                <a:lnTo>
                  <a:pt x="1734756" y="79743"/>
                </a:lnTo>
                <a:lnTo>
                  <a:pt x="1687245" y="63246"/>
                </a:lnTo>
                <a:lnTo>
                  <a:pt x="1639074" y="48602"/>
                </a:lnTo>
                <a:lnTo>
                  <a:pt x="1590332" y="35839"/>
                </a:lnTo>
                <a:lnTo>
                  <a:pt x="1541043" y="24980"/>
                </a:lnTo>
                <a:lnTo>
                  <a:pt x="1491284" y="16052"/>
                </a:lnTo>
                <a:lnTo>
                  <a:pt x="1441081" y="9055"/>
                </a:lnTo>
                <a:lnTo>
                  <a:pt x="1390523" y="4038"/>
                </a:lnTo>
                <a:lnTo>
                  <a:pt x="1337525" y="889"/>
                </a:lnTo>
                <a:lnTo>
                  <a:pt x="1333309" y="889"/>
                </a:lnTo>
                <a:lnTo>
                  <a:pt x="1288491" y="0"/>
                </a:lnTo>
                <a:lnTo>
                  <a:pt x="1240193" y="889"/>
                </a:lnTo>
                <a:lnTo>
                  <a:pt x="1192339" y="3530"/>
                </a:lnTo>
                <a:lnTo>
                  <a:pt x="1144955" y="7899"/>
                </a:lnTo>
                <a:lnTo>
                  <a:pt x="1098092" y="13970"/>
                </a:lnTo>
                <a:lnTo>
                  <a:pt x="1051763" y="21691"/>
                </a:lnTo>
                <a:lnTo>
                  <a:pt x="1006017" y="31051"/>
                </a:lnTo>
                <a:lnTo>
                  <a:pt x="960869" y="42011"/>
                </a:lnTo>
                <a:lnTo>
                  <a:pt x="916355" y="54546"/>
                </a:lnTo>
                <a:lnTo>
                  <a:pt x="872515" y="68618"/>
                </a:lnTo>
                <a:lnTo>
                  <a:pt x="829373" y="84201"/>
                </a:lnTo>
                <a:lnTo>
                  <a:pt x="786955" y="101257"/>
                </a:lnTo>
                <a:lnTo>
                  <a:pt x="745299" y="119748"/>
                </a:lnTo>
                <a:lnTo>
                  <a:pt x="704430" y="139661"/>
                </a:lnTo>
                <a:lnTo>
                  <a:pt x="664387" y="160959"/>
                </a:lnTo>
                <a:lnTo>
                  <a:pt x="625195" y="183616"/>
                </a:lnTo>
                <a:lnTo>
                  <a:pt x="586892" y="207581"/>
                </a:lnTo>
                <a:lnTo>
                  <a:pt x="549503" y="232841"/>
                </a:lnTo>
                <a:lnTo>
                  <a:pt x="513067" y="259359"/>
                </a:lnTo>
                <a:lnTo>
                  <a:pt x="477596" y="287096"/>
                </a:lnTo>
                <a:lnTo>
                  <a:pt x="443153" y="316039"/>
                </a:lnTo>
                <a:lnTo>
                  <a:pt x="409727" y="346151"/>
                </a:lnTo>
                <a:lnTo>
                  <a:pt x="377393" y="377393"/>
                </a:lnTo>
                <a:lnTo>
                  <a:pt x="346151" y="409727"/>
                </a:lnTo>
                <a:lnTo>
                  <a:pt x="316039" y="443141"/>
                </a:lnTo>
                <a:lnTo>
                  <a:pt x="287108" y="477596"/>
                </a:lnTo>
                <a:lnTo>
                  <a:pt x="259359" y="513067"/>
                </a:lnTo>
                <a:lnTo>
                  <a:pt x="232841" y="549503"/>
                </a:lnTo>
                <a:lnTo>
                  <a:pt x="207581" y="586892"/>
                </a:lnTo>
                <a:lnTo>
                  <a:pt x="183616" y="625195"/>
                </a:lnTo>
                <a:lnTo>
                  <a:pt x="160959" y="664387"/>
                </a:lnTo>
                <a:lnTo>
                  <a:pt x="139674" y="704430"/>
                </a:lnTo>
                <a:lnTo>
                  <a:pt x="119761" y="745299"/>
                </a:lnTo>
                <a:lnTo>
                  <a:pt x="101257" y="786955"/>
                </a:lnTo>
                <a:lnTo>
                  <a:pt x="84201" y="829373"/>
                </a:lnTo>
                <a:lnTo>
                  <a:pt x="68618" y="872515"/>
                </a:lnTo>
                <a:lnTo>
                  <a:pt x="54546" y="916355"/>
                </a:lnTo>
                <a:lnTo>
                  <a:pt x="42024" y="960869"/>
                </a:lnTo>
                <a:lnTo>
                  <a:pt x="31064" y="1006017"/>
                </a:lnTo>
                <a:lnTo>
                  <a:pt x="21704" y="1051763"/>
                </a:lnTo>
                <a:lnTo>
                  <a:pt x="13970" y="1098092"/>
                </a:lnTo>
                <a:lnTo>
                  <a:pt x="7899" y="1144955"/>
                </a:lnTo>
                <a:lnTo>
                  <a:pt x="3530" y="1192326"/>
                </a:lnTo>
                <a:lnTo>
                  <a:pt x="889" y="1240193"/>
                </a:lnTo>
                <a:lnTo>
                  <a:pt x="469" y="1262837"/>
                </a:lnTo>
                <a:lnTo>
                  <a:pt x="38" y="1277391"/>
                </a:lnTo>
                <a:lnTo>
                  <a:pt x="76" y="1284008"/>
                </a:lnTo>
                <a:lnTo>
                  <a:pt x="0" y="1288491"/>
                </a:lnTo>
                <a:lnTo>
                  <a:pt x="165" y="1298143"/>
                </a:lnTo>
                <a:lnTo>
                  <a:pt x="2413" y="1371892"/>
                </a:lnTo>
                <a:lnTo>
                  <a:pt x="6184" y="1419009"/>
                </a:lnTo>
                <a:lnTo>
                  <a:pt x="11696" y="1465986"/>
                </a:lnTo>
                <a:lnTo>
                  <a:pt x="18923" y="1512760"/>
                </a:lnTo>
                <a:lnTo>
                  <a:pt x="27876" y="1559293"/>
                </a:lnTo>
                <a:lnTo>
                  <a:pt x="38557" y="1605521"/>
                </a:lnTo>
                <a:lnTo>
                  <a:pt x="50939" y="1651406"/>
                </a:lnTo>
                <a:lnTo>
                  <a:pt x="65049" y="1696897"/>
                </a:lnTo>
                <a:lnTo>
                  <a:pt x="80873" y="1741944"/>
                </a:lnTo>
                <a:lnTo>
                  <a:pt x="98412" y="1786483"/>
                </a:lnTo>
                <a:lnTo>
                  <a:pt x="117652" y="1830489"/>
                </a:lnTo>
                <a:lnTo>
                  <a:pt x="138607" y="1873910"/>
                </a:lnTo>
                <a:lnTo>
                  <a:pt x="161264" y="1916671"/>
                </a:lnTo>
                <a:lnTo>
                  <a:pt x="185623" y="1958746"/>
                </a:lnTo>
                <a:lnTo>
                  <a:pt x="211683" y="2000084"/>
                </a:lnTo>
                <a:lnTo>
                  <a:pt x="213512" y="1998891"/>
                </a:lnTo>
                <a:lnTo>
                  <a:pt x="232841" y="2027478"/>
                </a:lnTo>
                <a:lnTo>
                  <a:pt x="259359" y="2063927"/>
                </a:lnTo>
                <a:lnTo>
                  <a:pt x="287108" y="2099386"/>
                </a:lnTo>
                <a:lnTo>
                  <a:pt x="316039" y="2133841"/>
                </a:lnTo>
                <a:lnTo>
                  <a:pt x="346151" y="2167255"/>
                </a:lnTo>
                <a:lnTo>
                  <a:pt x="377393" y="2199602"/>
                </a:lnTo>
                <a:lnTo>
                  <a:pt x="409727" y="2230844"/>
                </a:lnTo>
                <a:lnTo>
                  <a:pt x="443153" y="2260943"/>
                </a:lnTo>
                <a:lnTo>
                  <a:pt x="477596" y="2289886"/>
                </a:lnTo>
                <a:lnTo>
                  <a:pt x="513067" y="2317623"/>
                </a:lnTo>
                <a:lnTo>
                  <a:pt x="549503" y="2344140"/>
                </a:lnTo>
                <a:lnTo>
                  <a:pt x="586892" y="2369401"/>
                </a:lnTo>
                <a:lnTo>
                  <a:pt x="625195" y="2393378"/>
                </a:lnTo>
                <a:lnTo>
                  <a:pt x="664387" y="2416022"/>
                </a:lnTo>
                <a:lnTo>
                  <a:pt x="704430" y="2437320"/>
                </a:lnTo>
                <a:lnTo>
                  <a:pt x="745299" y="2457234"/>
                </a:lnTo>
                <a:lnTo>
                  <a:pt x="786955" y="2475738"/>
                </a:lnTo>
                <a:lnTo>
                  <a:pt x="829373" y="2492794"/>
                </a:lnTo>
                <a:lnTo>
                  <a:pt x="872515" y="2508364"/>
                </a:lnTo>
                <a:lnTo>
                  <a:pt x="916355" y="2522436"/>
                </a:lnTo>
                <a:lnTo>
                  <a:pt x="960869" y="2534970"/>
                </a:lnTo>
                <a:lnTo>
                  <a:pt x="1006017" y="2545931"/>
                </a:lnTo>
                <a:lnTo>
                  <a:pt x="1051763" y="2555290"/>
                </a:lnTo>
                <a:lnTo>
                  <a:pt x="1098092" y="2563025"/>
                </a:lnTo>
                <a:lnTo>
                  <a:pt x="1144955" y="2569083"/>
                </a:lnTo>
                <a:lnTo>
                  <a:pt x="1192339" y="2573451"/>
                </a:lnTo>
                <a:lnTo>
                  <a:pt x="1240193" y="2576106"/>
                </a:lnTo>
                <a:lnTo>
                  <a:pt x="1288491" y="2576995"/>
                </a:lnTo>
                <a:lnTo>
                  <a:pt x="1336802" y="2576106"/>
                </a:lnTo>
                <a:lnTo>
                  <a:pt x="1384655" y="2573451"/>
                </a:lnTo>
                <a:lnTo>
                  <a:pt x="1432039" y="2569083"/>
                </a:lnTo>
                <a:lnTo>
                  <a:pt x="1478902" y="2563025"/>
                </a:lnTo>
                <a:lnTo>
                  <a:pt x="1525219" y="2555290"/>
                </a:lnTo>
                <a:lnTo>
                  <a:pt x="1570977" y="2545931"/>
                </a:lnTo>
                <a:lnTo>
                  <a:pt x="1616125" y="2534970"/>
                </a:lnTo>
                <a:lnTo>
                  <a:pt x="1660626" y="2522436"/>
                </a:lnTo>
                <a:lnTo>
                  <a:pt x="1704479" y="2508364"/>
                </a:lnTo>
                <a:lnTo>
                  <a:pt x="1747621" y="2492794"/>
                </a:lnTo>
                <a:lnTo>
                  <a:pt x="1790039" y="2475738"/>
                </a:lnTo>
                <a:lnTo>
                  <a:pt x="1831695" y="2457234"/>
                </a:lnTo>
                <a:lnTo>
                  <a:pt x="1872564" y="2437320"/>
                </a:lnTo>
                <a:lnTo>
                  <a:pt x="1912607" y="2416022"/>
                </a:lnTo>
                <a:lnTo>
                  <a:pt x="1951786" y="2393378"/>
                </a:lnTo>
                <a:lnTo>
                  <a:pt x="1990102" y="2369401"/>
                </a:lnTo>
                <a:lnTo>
                  <a:pt x="2027491" y="2344140"/>
                </a:lnTo>
                <a:lnTo>
                  <a:pt x="2063927" y="2317623"/>
                </a:lnTo>
                <a:lnTo>
                  <a:pt x="2099386" y="2289886"/>
                </a:lnTo>
                <a:lnTo>
                  <a:pt x="2133841" y="2260943"/>
                </a:lnTo>
                <a:lnTo>
                  <a:pt x="2167255" y="2230844"/>
                </a:lnTo>
                <a:lnTo>
                  <a:pt x="2199602" y="2199602"/>
                </a:lnTo>
                <a:lnTo>
                  <a:pt x="2230844" y="2167255"/>
                </a:lnTo>
                <a:lnTo>
                  <a:pt x="2260943" y="2133841"/>
                </a:lnTo>
                <a:lnTo>
                  <a:pt x="2289886" y="2099386"/>
                </a:lnTo>
                <a:lnTo>
                  <a:pt x="2317635" y="2063927"/>
                </a:lnTo>
                <a:lnTo>
                  <a:pt x="2344153" y="2027478"/>
                </a:lnTo>
                <a:lnTo>
                  <a:pt x="2369413" y="1990090"/>
                </a:lnTo>
                <a:lnTo>
                  <a:pt x="2393378" y="1951786"/>
                </a:lnTo>
                <a:lnTo>
                  <a:pt x="2416022" y="1912594"/>
                </a:lnTo>
                <a:lnTo>
                  <a:pt x="2437320" y="1872551"/>
                </a:lnTo>
                <a:lnTo>
                  <a:pt x="2457234" y="1831695"/>
                </a:lnTo>
                <a:lnTo>
                  <a:pt x="2475738" y="1790039"/>
                </a:lnTo>
                <a:lnTo>
                  <a:pt x="2492794" y="1747621"/>
                </a:lnTo>
                <a:lnTo>
                  <a:pt x="2508364" y="1704467"/>
                </a:lnTo>
                <a:lnTo>
                  <a:pt x="2522436" y="1660626"/>
                </a:lnTo>
                <a:lnTo>
                  <a:pt x="2534970" y="1616113"/>
                </a:lnTo>
                <a:lnTo>
                  <a:pt x="2545931" y="1570977"/>
                </a:lnTo>
                <a:lnTo>
                  <a:pt x="2555290" y="1525219"/>
                </a:lnTo>
                <a:lnTo>
                  <a:pt x="2563025" y="1478902"/>
                </a:lnTo>
                <a:lnTo>
                  <a:pt x="2569083" y="1432026"/>
                </a:lnTo>
                <a:lnTo>
                  <a:pt x="2573464" y="1384655"/>
                </a:lnTo>
                <a:lnTo>
                  <a:pt x="2576106" y="1336802"/>
                </a:lnTo>
                <a:lnTo>
                  <a:pt x="2576995" y="1288491"/>
                </a:lnTo>
                <a:close/>
              </a:path>
            </a:pathLst>
          </a:custGeom>
          <a:solidFill>
            <a:srgbClr val="FFFFFF">
              <a:alpha val="9408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bg object 27"/>
          <p:cNvSpPr/>
          <p:nvPr/>
        </p:nvSpPr>
        <p:spPr>
          <a:xfrm>
            <a:off x="5911382" y="867673"/>
            <a:ext cx="1554480" cy="1554480"/>
          </a:xfrm>
          <a:custGeom>
            <a:avLst/>
            <a:gdLst/>
            <a:ahLst/>
            <a:cxnLst/>
            <a:rect l="l" t="t" r="r" b="b"/>
            <a:pathLst>
              <a:path w="1554479" h="1554480">
                <a:moveTo>
                  <a:pt x="770408" y="1554328"/>
                </a:moveTo>
                <a:lnTo>
                  <a:pt x="726028" y="1552715"/>
                </a:lnTo>
                <a:lnTo>
                  <a:pt x="681682" y="1548552"/>
                </a:lnTo>
                <a:lnTo>
                  <a:pt x="637485" y="1541816"/>
                </a:lnTo>
                <a:lnTo>
                  <a:pt x="593547" y="1532486"/>
                </a:lnTo>
                <a:lnTo>
                  <a:pt x="549983" y="1520541"/>
                </a:lnTo>
                <a:lnTo>
                  <a:pt x="506905" y="1505957"/>
                </a:lnTo>
                <a:lnTo>
                  <a:pt x="464427" y="1488715"/>
                </a:lnTo>
                <a:lnTo>
                  <a:pt x="422660" y="1468791"/>
                </a:lnTo>
                <a:lnTo>
                  <a:pt x="381718" y="1446164"/>
                </a:lnTo>
                <a:lnTo>
                  <a:pt x="341714" y="1420812"/>
                </a:lnTo>
                <a:lnTo>
                  <a:pt x="303300" y="1393111"/>
                </a:lnTo>
                <a:lnTo>
                  <a:pt x="267066" y="1363526"/>
                </a:lnTo>
                <a:lnTo>
                  <a:pt x="233033" y="1332170"/>
                </a:lnTo>
                <a:lnTo>
                  <a:pt x="201225" y="1299155"/>
                </a:lnTo>
                <a:lnTo>
                  <a:pt x="171663" y="1264595"/>
                </a:lnTo>
                <a:lnTo>
                  <a:pt x="144367" y="1228602"/>
                </a:lnTo>
                <a:lnTo>
                  <a:pt x="119361" y="1191289"/>
                </a:lnTo>
                <a:lnTo>
                  <a:pt x="96666" y="1152769"/>
                </a:lnTo>
                <a:lnTo>
                  <a:pt x="76304" y="1113156"/>
                </a:lnTo>
                <a:lnTo>
                  <a:pt x="58297" y="1072561"/>
                </a:lnTo>
                <a:lnTo>
                  <a:pt x="42665" y="1031098"/>
                </a:lnTo>
                <a:lnTo>
                  <a:pt x="29432" y="988880"/>
                </a:lnTo>
                <a:lnTo>
                  <a:pt x="18619" y="946019"/>
                </a:lnTo>
                <a:lnTo>
                  <a:pt x="10247" y="902629"/>
                </a:lnTo>
                <a:lnTo>
                  <a:pt x="4339" y="858821"/>
                </a:lnTo>
                <a:lnTo>
                  <a:pt x="916" y="814710"/>
                </a:lnTo>
                <a:lnTo>
                  <a:pt x="0" y="770408"/>
                </a:lnTo>
                <a:lnTo>
                  <a:pt x="1612" y="726028"/>
                </a:lnTo>
                <a:lnTo>
                  <a:pt x="5775" y="681682"/>
                </a:lnTo>
                <a:lnTo>
                  <a:pt x="12511" y="637484"/>
                </a:lnTo>
                <a:lnTo>
                  <a:pt x="21841" y="593547"/>
                </a:lnTo>
                <a:lnTo>
                  <a:pt x="33786" y="549983"/>
                </a:lnTo>
                <a:lnTo>
                  <a:pt x="48370" y="506905"/>
                </a:lnTo>
                <a:lnTo>
                  <a:pt x="65612" y="464427"/>
                </a:lnTo>
                <a:lnTo>
                  <a:pt x="85536" y="422660"/>
                </a:lnTo>
                <a:lnTo>
                  <a:pt x="108163" y="381718"/>
                </a:lnTo>
                <a:lnTo>
                  <a:pt x="133515" y="341714"/>
                </a:lnTo>
                <a:lnTo>
                  <a:pt x="161216" y="303300"/>
                </a:lnTo>
                <a:lnTo>
                  <a:pt x="190801" y="267066"/>
                </a:lnTo>
                <a:lnTo>
                  <a:pt x="222158" y="233033"/>
                </a:lnTo>
                <a:lnTo>
                  <a:pt x="255172" y="201225"/>
                </a:lnTo>
                <a:lnTo>
                  <a:pt x="289733" y="171662"/>
                </a:lnTo>
                <a:lnTo>
                  <a:pt x="325726" y="144367"/>
                </a:lnTo>
                <a:lnTo>
                  <a:pt x="363038" y="119361"/>
                </a:lnTo>
                <a:lnTo>
                  <a:pt x="401558" y="96666"/>
                </a:lnTo>
                <a:lnTo>
                  <a:pt x="441171" y="76304"/>
                </a:lnTo>
                <a:lnTo>
                  <a:pt x="481766" y="58296"/>
                </a:lnTo>
                <a:lnTo>
                  <a:pt x="523229" y="42665"/>
                </a:lnTo>
                <a:lnTo>
                  <a:pt x="565447" y="29432"/>
                </a:lnTo>
                <a:lnTo>
                  <a:pt x="608308" y="18619"/>
                </a:lnTo>
                <a:lnTo>
                  <a:pt x="651699" y="10247"/>
                </a:lnTo>
                <a:lnTo>
                  <a:pt x="695506" y="4339"/>
                </a:lnTo>
                <a:lnTo>
                  <a:pt x="739617" y="916"/>
                </a:lnTo>
                <a:lnTo>
                  <a:pt x="783919" y="0"/>
                </a:lnTo>
                <a:lnTo>
                  <a:pt x="828299" y="1612"/>
                </a:lnTo>
                <a:lnTo>
                  <a:pt x="872645" y="5775"/>
                </a:lnTo>
                <a:lnTo>
                  <a:pt x="916843" y="12511"/>
                </a:lnTo>
                <a:lnTo>
                  <a:pt x="960780" y="21841"/>
                </a:lnTo>
                <a:lnTo>
                  <a:pt x="1004344" y="33786"/>
                </a:lnTo>
                <a:lnTo>
                  <a:pt x="1047422" y="48370"/>
                </a:lnTo>
                <a:lnTo>
                  <a:pt x="1089900" y="65612"/>
                </a:lnTo>
                <a:lnTo>
                  <a:pt x="1131667" y="85536"/>
                </a:lnTo>
                <a:lnTo>
                  <a:pt x="1172609" y="108163"/>
                </a:lnTo>
                <a:lnTo>
                  <a:pt x="1212613" y="133515"/>
                </a:lnTo>
                <a:lnTo>
                  <a:pt x="1254173" y="163678"/>
                </a:lnTo>
                <a:lnTo>
                  <a:pt x="1293440" y="196334"/>
                </a:lnTo>
                <a:lnTo>
                  <a:pt x="1330324" y="231345"/>
                </a:lnTo>
                <a:lnTo>
                  <a:pt x="1364736" y="268576"/>
                </a:lnTo>
                <a:lnTo>
                  <a:pt x="1396584" y="307889"/>
                </a:lnTo>
                <a:lnTo>
                  <a:pt x="1425780" y="349149"/>
                </a:lnTo>
                <a:lnTo>
                  <a:pt x="1452232" y="392219"/>
                </a:lnTo>
                <a:lnTo>
                  <a:pt x="1475852" y="436962"/>
                </a:lnTo>
                <a:lnTo>
                  <a:pt x="1496549" y="483243"/>
                </a:lnTo>
                <a:lnTo>
                  <a:pt x="1514233" y="530924"/>
                </a:lnTo>
                <a:lnTo>
                  <a:pt x="1528813" y="579870"/>
                </a:lnTo>
                <a:lnTo>
                  <a:pt x="1540201" y="629944"/>
                </a:lnTo>
                <a:lnTo>
                  <a:pt x="1548260" y="680660"/>
                </a:lnTo>
                <a:lnTo>
                  <a:pt x="1552935" y="731518"/>
                </a:lnTo>
                <a:lnTo>
                  <a:pt x="1554259" y="782355"/>
                </a:lnTo>
                <a:lnTo>
                  <a:pt x="1552266" y="833014"/>
                </a:lnTo>
                <a:lnTo>
                  <a:pt x="1546987" y="883333"/>
                </a:lnTo>
                <a:lnTo>
                  <a:pt x="1538457" y="933152"/>
                </a:lnTo>
                <a:lnTo>
                  <a:pt x="1526707" y="982312"/>
                </a:lnTo>
                <a:lnTo>
                  <a:pt x="1511770" y="1030652"/>
                </a:lnTo>
                <a:lnTo>
                  <a:pt x="1493679" y="1078012"/>
                </a:lnTo>
                <a:lnTo>
                  <a:pt x="1472467" y="1124233"/>
                </a:lnTo>
                <a:lnTo>
                  <a:pt x="1448168" y="1169153"/>
                </a:lnTo>
                <a:lnTo>
                  <a:pt x="1420812" y="1212613"/>
                </a:lnTo>
                <a:lnTo>
                  <a:pt x="1393111" y="1251027"/>
                </a:lnTo>
                <a:lnTo>
                  <a:pt x="1363526" y="1287262"/>
                </a:lnTo>
                <a:lnTo>
                  <a:pt x="1332170" y="1321294"/>
                </a:lnTo>
                <a:lnTo>
                  <a:pt x="1299155" y="1353102"/>
                </a:lnTo>
                <a:lnTo>
                  <a:pt x="1264595" y="1382665"/>
                </a:lnTo>
                <a:lnTo>
                  <a:pt x="1228602" y="1409960"/>
                </a:lnTo>
                <a:lnTo>
                  <a:pt x="1191289" y="1434966"/>
                </a:lnTo>
                <a:lnTo>
                  <a:pt x="1152770" y="1457661"/>
                </a:lnTo>
                <a:lnTo>
                  <a:pt x="1113156" y="1478023"/>
                </a:lnTo>
                <a:lnTo>
                  <a:pt x="1072561" y="1496031"/>
                </a:lnTo>
                <a:lnTo>
                  <a:pt x="1031098" y="1511662"/>
                </a:lnTo>
                <a:lnTo>
                  <a:pt x="988880" y="1524895"/>
                </a:lnTo>
                <a:lnTo>
                  <a:pt x="946019" y="1535709"/>
                </a:lnTo>
                <a:lnTo>
                  <a:pt x="902629" y="1544080"/>
                </a:lnTo>
                <a:lnTo>
                  <a:pt x="858821" y="1549989"/>
                </a:lnTo>
                <a:lnTo>
                  <a:pt x="814710" y="1553412"/>
                </a:lnTo>
                <a:lnTo>
                  <a:pt x="770408" y="1554328"/>
                </a:lnTo>
                <a:close/>
              </a:path>
            </a:pathLst>
          </a:custGeom>
          <a:solidFill>
            <a:srgbClr val="58919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bg object 28"/>
          <p:cNvSpPr/>
          <p:nvPr/>
        </p:nvSpPr>
        <p:spPr>
          <a:xfrm>
            <a:off x="5563908" y="356357"/>
            <a:ext cx="1124585" cy="1289050"/>
          </a:xfrm>
          <a:custGeom>
            <a:avLst/>
            <a:gdLst/>
            <a:ahLst/>
            <a:cxnLst/>
            <a:rect l="l" t="t" r="r" b="b"/>
            <a:pathLst>
              <a:path w="1124584" h="1289050">
                <a:moveTo>
                  <a:pt x="1124373" y="1288497"/>
                </a:moveTo>
                <a:lnTo>
                  <a:pt x="0" y="659204"/>
                </a:lnTo>
                <a:lnTo>
                  <a:pt x="25176" y="616187"/>
                </a:lnTo>
                <a:lnTo>
                  <a:pt x="51855" y="574382"/>
                </a:lnTo>
                <a:lnTo>
                  <a:pt x="79991" y="533816"/>
                </a:lnTo>
                <a:lnTo>
                  <a:pt x="109539" y="494515"/>
                </a:lnTo>
                <a:lnTo>
                  <a:pt x="140453" y="456506"/>
                </a:lnTo>
                <a:lnTo>
                  <a:pt x="172688" y="419816"/>
                </a:lnTo>
                <a:lnTo>
                  <a:pt x="206199" y="384471"/>
                </a:lnTo>
                <a:lnTo>
                  <a:pt x="240940" y="350498"/>
                </a:lnTo>
                <a:lnTo>
                  <a:pt x="276866" y="317923"/>
                </a:lnTo>
                <a:lnTo>
                  <a:pt x="313933" y="286773"/>
                </a:lnTo>
                <a:lnTo>
                  <a:pt x="352093" y="257074"/>
                </a:lnTo>
                <a:lnTo>
                  <a:pt x="391303" y="228853"/>
                </a:lnTo>
                <a:lnTo>
                  <a:pt x="431517" y="202136"/>
                </a:lnTo>
                <a:lnTo>
                  <a:pt x="472689" y="176951"/>
                </a:lnTo>
                <a:lnTo>
                  <a:pt x="514775" y="153323"/>
                </a:lnTo>
                <a:lnTo>
                  <a:pt x="557729" y="131280"/>
                </a:lnTo>
                <a:lnTo>
                  <a:pt x="601505" y="110847"/>
                </a:lnTo>
                <a:lnTo>
                  <a:pt x="646058" y="92052"/>
                </a:lnTo>
                <a:lnTo>
                  <a:pt x="691343" y="74921"/>
                </a:lnTo>
                <a:lnTo>
                  <a:pt x="737315" y="59480"/>
                </a:lnTo>
                <a:lnTo>
                  <a:pt x="783929" y="45756"/>
                </a:lnTo>
                <a:lnTo>
                  <a:pt x="831138" y="33776"/>
                </a:lnTo>
                <a:lnTo>
                  <a:pt x="878898" y="23566"/>
                </a:lnTo>
                <a:lnTo>
                  <a:pt x="927164" y="15153"/>
                </a:lnTo>
                <a:lnTo>
                  <a:pt x="975889" y="8563"/>
                </a:lnTo>
                <a:lnTo>
                  <a:pt x="1025029" y="3823"/>
                </a:lnTo>
                <a:lnTo>
                  <a:pt x="1074539" y="960"/>
                </a:lnTo>
                <a:lnTo>
                  <a:pt x="1124373" y="0"/>
                </a:lnTo>
                <a:lnTo>
                  <a:pt x="1124373" y="1288497"/>
                </a:lnTo>
                <a:close/>
              </a:path>
            </a:pathLst>
          </a:custGeom>
          <a:solidFill>
            <a:srgbClr val="FFFFFF">
              <a:alpha val="9408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bg object 29"/>
          <p:cNvSpPr/>
          <p:nvPr/>
        </p:nvSpPr>
        <p:spPr>
          <a:xfrm>
            <a:off x="6470406" y="3480981"/>
            <a:ext cx="320040" cy="320040"/>
          </a:xfrm>
          <a:custGeom>
            <a:avLst/>
            <a:gdLst/>
            <a:ahLst/>
            <a:cxnLst/>
            <a:rect l="l" t="t" r="r" b="b"/>
            <a:pathLst>
              <a:path w="320040" h="320039">
                <a:moveTo>
                  <a:pt x="157898" y="319896"/>
                </a:moveTo>
                <a:lnTo>
                  <a:pt x="114862" y="313562"/>
                </a:lnTo>
                <a:lnTo>
                  <a:pt x="159412" y="159812"/>
                </a:lnTo>
                <a:lnTo>
                  <a:pt x="9863" y="216899"/>
                </a:lnTo>
                <a:lnTo>
                  <a:pt x="0" y="174533"/>
                </a:lnTo>
                <a:lnTo>
                  <a:pt x="1736" y="132186"/>
                </a:lnTo>
                <a:lnTo>
                  <a:pt x="14377" y="92063"/>
                </a:lnTo>
                <a:lnTo>
                  <a:pt x="37230" y="56369"/>
                </a:lnTo>
                <a:lnTo>
                  <a:pt x="69598" y="27309"/>
                </a:lnTo>
                <a:lnTo>
                  <a:pt x="108581" y="8006"/>
                </a:lnTo>
                <a:lnTo>
                  <a:pt x="150200" y="0"/>
                </a:lnTo>
                <a:lnTo>
                  <a:pt x="192152" y="3118"/>
                </a:lnTo>
                <a:lnTo>
                  <a:pt x="232130" y="17190"/>
                </a:lnTo>
                <a:lnTo>
                  <a:pt x="267830" y="42045"/>
                </a:lnTo>
                <a:lnTo>
                  <a:pt x="295546" y="75571"/>
                </a:lnTo>
                <a:lnTo>
                  <a:pt x="312869" y="114252"/>
                </a:lnTo>
                <a:lnTo>
                  <a:pt x="319440" y="155803"/>
                </a:lnTo>
                <a:lnTo>
                  <a:pt x="314895" y="197941"/>
                </a:lnTo>
                <a:lnTo>
                  <a:pt x="298876" y="238384"/>
                </a:lnTo>
                <a:lnTo>
                  <a:pt x="272586" y="273040"/>
                </a:lnTo>
                <a:lnTo>
                  <a:pt x="238900" y="298760"/>
                </a:lnTo>
                <a:lnTo>
                  <a:pt x="199957" y="314670"/>
                </a:lnTo>
                <a:lnTo>
                  <a:pt x="157898" y="319896"/>
                </a:lnTo>
                <a:close/>
              </a:path>
            </a:pathLst>
          </a:custGeom>
          <a:solidFill>
            <a:srgbClr val="FFFFFF">
              <a:alpha val="9408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3981" y="5143489"/>
                </a:moveTo>
                <a:lnTo>
                  <a:pt x="0" y="5143489"/>
                </a:lnTo>
                <a:lnTo>
                  <a:pt x="0" y="0"/>
                </a:lnTo>
                <a:lnTo>
                  <a:pt x="9143981" y="0"/>
                </a:lnTo>
                <a:lnTo>
                  <a:pt x="9143981" y="5143489"/>
                </a:lnTo>
                <a:close/>
              </a:path>
            </a:pathLst>
          </a:custGeom>
          <a:solidFill>
            <a:srgbClr val="CFE1F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625957" y="799020"/>
            <a:ext cx="501015" cy="499745"/>
          </a:xfrm>
          <a:custGeom>
            <a:avLst/>
            <a:gdLst/>
            <a:ahLst/>
            <a:cxnLst/>
            <a:rect l="l" t="t" r="r" b="b"/>
            <a:pathLst>
              <a:path w="501015" h="499744">
                <a:moveTo>
                  <a:pt x="500697" y="499668"/>
                </a:moveTo>
                <a:lnTo>
                  <a:pt x="500265" y="297027"/>
                </a:lnTo>
                <a:lnTo>
                  <a:pt x="499656" y="12"/>
                </a:lnTo>
                <a:lnTo>
                  <a:pt x="202641" y="0"/>
                </a:lnTo>
                <a:lnTo>
                  <a:pt x="0" y="12"/>
                </a:lnTo>
                <a:lnTo>
                  <a:pt x="2451" y="49466"/>
                </a:lnTo>
                <a:lnTo>
                  <a:pt x="9715" y="98082"/>
                </a:lnTo>
                <a:lnTo>
                  <a:pt x="21653" y="145516"/>
                </a:lnTo>
                <a:lnTo>
                  <a:pt x="38138" y="191465"/>
                </a:lnTo>
                <a:lnTo>
                  <a:pt x="59016" y="235585"/>
                </a:lnTo>
                <a:lnTo>
                  <a:pt x="84162" y="277545"/>
                </a:lnTo>
                <a:lnTo>
                  <a:pt x="113436" y="317030"/>
                </a:lnTo>
                <a:lnTo>
                  <a:pt x="146710" y="353695"/>
                </a:lnTo>
                <a:lnTo>
                  <a:pt x="183451" y="386892"/>
                </a:lnTo>
                <a:lnTo>
                  <a:pt x="222986" y="416090"/>
                </a:lnTo>
                <a:lnTo>
                  <a:pt x="265010" y="441147"/>
                </a:lnTo>
                <a:lnTo>
                  <a:pt x="309168" y="461937"/>
                </a:lnTo>
                <a:lnTo>
                  <a:pt x="355142" y="478320"/>
                </a:lnTo>
                <a:lnTo>
                  <a:pt x="402615" y="490156"/>
                </a:lnTo>
                <a:lnTo>
                  <a:pt x="451243" y="497319"/>
                </a:lnTo>
                <a:lnTo>
                  <a:pt x="500697" y="499668"/>
                </a:lnTo>
                <a:close/>
              </a:path>
            </a:pathLst>
          </a:custGeom>
          <a:solidFill>
            <a:srgbClr val="424242">
              <a:alpha val="12548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76821" y="657374"/>
            <a:ext cx="7086600" cy="452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424242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76821" y="1662768"/>
            <a:ext cx="6804025" cy="26714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1" i="0">
                <a:solidFill>
                  <a:srgbClr val="424242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6.jpg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8.jpg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gschneid@oakton.edu" TargetMode="External"/><Relationship Id="rId3" Type="http://schemas.openxmlformats.org/officeDocument/2006/relationships/image" Target="../media/image9.jp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jp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knowledge.exlibrisgroup.com/Alma/Product_Documentation/010Alma_Online_Help_(English)/080Analytics/050Common__Analytics_Procedures#Relative_Dates" TargetMode="External"/><Relationship Id="rId3" Type="http://schemas.openxmlformats.org/officeDocument/2006/relationships/hyperlink" Target="https://developers.exlibrisgroup.com/blog/alma-analytics-sql-filter-examples/" TargetMode="Externa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Relationship Id="rId3" Type="http://schemas.openxmlformats.org/officeDocument/2006/relationships/image" Target="../media/image4.jpg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97023" y="2759686"/>
            <a:ext cx="5424170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70" b="1">
                <a:solidFill>
                  <a:srgbClr val="424242"/>
                </a:solidFill>
                <a:latin typeface="Trebuchet MS"/>
                <a:cs typeface="Trebuchet MS"/>
              </a:rPr>
              <a:t>Reserve</a:t>
            </a:r>
            <a:r>
              <a:rPr dirty="0" sz="3600" spc="-75" b="1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dirty="0" sz="3600" spc="135" b="1">
                <a:solidFill>
                  <a:srgbClr val="424242"/>
                </a:solidFill>
                <a:latin typeface="Trebuchet MS"/>
                <a:cs typeface="Trebuchet MS"/>
              </a:rPr>
              <a:t>Usage</a:t>
            </a:r>
            <a:r>
              <a:rPr dirty="0" sz="3600" spc="-75" b="1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dirty="0" sz="3600" spc="65" b="1">
                <a:solidFill>
                  <a:srgbClr val="424242"/>
                </a:solidFill>
                <a:latin typeface="Trebuchet MS"/>
                <a:cs typeface="Trebuchet MS"/>
              </a:rPr>
              <a:t>Statistics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97023" y="3661189"/>
            <a:ext cx="2830830" cy="756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600">
                <a:solidFill>
                  <a:srgbClr val="424242"/>
                </a:solidFill>
                <a:latin typeface="Tahoma"/>
                <a:cs typeface="Tahoma"/>
              </a:rPr>
              <a:t>Gretchen</a:t>
            </a:r>
            <a:r>
              <a:rPr dirty="0" sz="1600" spc="30">
                <a:solidFill>
                  <a:srgbClr val="424242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424242"/>
                </a:solidFill>
                <a:latin typeface="Tahoma"/>
                <a:cs typeface="Tahoma"/>
              </a:rPr>
              <a:t>Schneider </a:t>
            </a:r>
            <a:r>
              <a:rPr dirty="0" sz="1600">
                <a:solidFill>
                  <a:srgbClr val="424242"/>
                </a:solidFill>
                <a:latin typeface="Tahoma"/>
                <a:cs typeface="Tahoma"/>
              </a:rPr>
              <a:t>Coordinator</a:t>
            </a:r>
            <a:r>
              <a:rPr dirty="0" sz="1600" spc="55">
                <a:solidFill>
                  <a:srgbClr val="424242"/>
                </a:solidFill>
                <a:latin typeface="Tahoma"/>
                <a:cs typeface="Tahoma"/>
              </a:rPr>
              <a:t> </a:t>
            </a:r>
            <a:r>
              <a:rPr dirty="0" sz="1600">
                <a:solidFill>
                  <a:srgbClr val="424242"/>
                </a:solidFill>
                <a:latin typeface="Tahoma"/>
                <a:cs typeface="Tahoma"/>
              </a:rPr>
              <a:t>of</a:t>
            </a:r>
            <a:r>
              <a:rPr dirty="0" sz="1600" spc="60">
                <a:solidFill>
                  <a:srgbClr val="424242"/>
                </a:solidFill>
                <a:latin typeface="Tahoma"/>
                <a:cs typeface="Tahoma"/>
              </a:rPr>
              <a:t> </a:t>
            </a:r>
            <a:r>
              <a:rPr dirty="0" sz="1600">
                <a:solidFill>
                  <a:srgbClr val="424242"/>
                </a:solidFill>
                <a:latin typeface="Tahoma"/>
                <a:cs typeface="Tahoma"/>
              </a:rPr>
              <a:t>Access</a:t>
            </a:r>
            <a:r>
              <a:rPr dirty="0" sz="1600" spc="55">
                <a:solidFill>
                  <a:srgbClr val="424242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424242"/>
                </a:solidFill>
                <a:latin typeface="Tahoma"/>
                <a:cs typeface="Tahoma"/>
              </a:rPr>
              <a:t>Services </a:t>
            </a:r>
            <a:r>
              <a:rPr dirty="0" sz="1600">
                <a:solidFill>
                  <a:srgbClr val="424242"/>
                </a:solidFill>
                <a:latin typeface="Tahoma"/>
                <a:cs typeface="Tahoma"/>
              </a:rPr>
              <a:t>Oakton</a:t>
            </a:r>
            <a:r>
              <a:rPr dirty="0" sz="1600" spc="10">
                <a:solidFill>
                  <a:srgbClr val="424242"/>
                </a:solidFill>
                <a:latin typeface="Tahoma"/>
                <a:cs typeface="Tahoma"/>
              </a:rPr>
              <a:t> </a:t>
            </a:r>
            <a:r>
              <a:rPr dirty="0" sz="1600" spc="35">
                <a:solidFill>
                  <a:srgbClr val="424242"/>
                </a:solidFill>
                <a:latin typeface="Tahoma"/>
                <a:cs typeface="Tahoma"/>
              </a:rPr>
              <a:t>College</a:t>
            </a:r>
            <a:endParaRPr sz="16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45"/>
              <a:t>Report</a:t>
            </a:r>
          </a:p>
        </p:txBody>
      </p:sp>
      <p:pic>
        <p:nvPicPr>
          <p:cNvPr id="3" name="object 3" descr="Screenshot of Alma Analytics Reserves Checked Out results 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2399" y="1750271"/>
            <a:ext cx="8839183" cy="2592431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50"/>
              <a:t>How</a:t>
            </a:r>
            <a:r>
              <a:rPr dirty="0" spc="-70"/>
              <a:t> </a:t>
            </a:r>
            <a:r>
              <a:rPr dirty="0" spc="65"/>
              <a:t>I</a:t>
            </a:r>
            <a:r>
              <a:rPr dirty="0" spc="-70"/>
              <a:t> </a:t>
            </a:r>
            <a:r>
              <a:rPr dirty="0" spc="45"/>
              <a:t>Export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76821" y="1662768"/>
            <a:ext cx="3771900" cy="12630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55">
                <a:solidFill>
                  <a:srgbClr val="424242"/>
                </a:solidFill>
                <a:latin typeface="Tahoma"/>
                <a:cs typeface="Tahoma"/>
              </a:rPr>
              <a:t>To</a:t>
            </a:r>
            <a:r>
              <a:rPr dirty="0" sz="1600" spc="-80">
                <a:solidFill>
                  <a:srgbClr val="424242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424242"/>
                </a:solidFill>
                <a:latin typeface="Tahoma"/>
                <a:cs typeface="Tahoma"/>
              </a:rPr>
              <a:t>Export:</a:t>
            </a:r>
            <a:endParaRPr sz="1600">
              <a:latin typeface="Tahoma"/>
              <a:cs typeface="Tahoma"/>
            </a:endParaRPr>
          </a:p>
          <a:p>
            <a:pPr marL="469265" indent="-351155">
              <a:lnSpc>
                <a:spcPct val="100000"/>
              </a:lnSpc>
              <a:spcBef>
                <a:spcPts val="1485"/>
              </a:spcBef>
              <a:buFont typeface="Arial"/>
              <a:buChar char="●"/>
              <a:tabLst>
                <a:tab pos="469265" algn="l"/>
              </a:tabLst>
            </a:pPr>
            <a:r>
              <a:rPr dirty="0" sz="1600">
                <a:solidFill>
                  <a:srgbClr val="424242"/>
                </a:solidFill>
                <a:latin typeface="Tahoma"/>
                <a:cs typeface="Tahoma"/>
              </a:rPr>
              <a:t>Click</a:t>
            </a:r>
            <a:r>
              <a:rPr dirty="0" sz="1600" spc="70">
                <a:solidFill>
                  <a:srgbClr val="424242"/>
                </a:solidFill>
                <a:latin typeface="Tahoma"/>
                <a:cs typeface="Tahoma"/>
              </a:rPr>
              <a:t> </a:t>
            </a:r>
            <a:r>
              <a:rPr dirty="0" sz="1600">
                <a:solidFill>
                  <a:srgbClr val="424242"/>
                </a:solidFill>
                <a:latin typeface="Tahoma"/>
                <a:cs typeface="Tahoma"/>
              </a:rPr>
              <a:t>the</a:t>
            </a:r>
            <a:r>
              <a:rPr dirty="0" sz="1600" spc="70">
                <a:solidFill>
                  <a:srgbClr val="424242"/>
                </a:solidFill>
                <a:latin typeface="Tahoma"/>
                <a:cs typeface="Tahoma"/>
              </a:rPr>
              <a:t> </a:t>
            </a:r>
            <a:r>
              <a:rPr dirty="0" sz="1600">
                <a:solidFill>
                  <a:srgbClr val="424242"/>
                </a:solidFill>
                <a:latin typeface="Tahoma"/>
                <a:cs typeface="Tahoma"/>
              </a:rPr>
              <a:t>Export</a:t>
            </a:r>
            <a:r>
              <a:rPr dirty="0" sz="1600" spc="75">
                <a:solidFill>
                  <a:srgbClr val="424242"/>
                </a:solidFill>
                <a:latin typeface="Tahoma"/>
                <a:cs typeface="Tahoma"/>
              </a:rPr>
              <a:t> </a:t>
            </a:r>
            <a:r>
              <a:rPr dirty="0" sz="1600">
                <a:solidFill>
                  <a:srgbClr val="424242"/>
                </a:solidFill>
                <a:latin typeface="Tahoma"/>
                <a:cs typeface="Tahoma"/>
              </a:rPr>
              <a:t>this</a:t>
            </a:r>
            <a:r>
              <a:rPr dirty="0" sz="1600" spc="70">
                <a:solidFill>
                  <a:srgbClr val="424242"/>
                </a:solidFill>
                <a:latin typeface="Tahoma"/>
                <a:cs typeface="Tahoma"/>
              </a:rPr>
              <a:t> </a:t>
            </a:r>
            <a:r>
              <a:rPr dirty="0" sz="1600">
                <a:solidFill>
                  <a:srgbClr val="424242"/>
                </a:solidFill>
                <a:latin typeface="Tahoma"/>
                <a:cs typeface="Tahoma"/>
              </a:rPr>
              <a:t>analysis</a:t>
            </a:r>
            <a:r>
              <a:rPr dirty="0" sz="1600" spc="70">
                <a:solidFill>
                  <a:srgbClr val="424242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424242"/>
                </a:solidFill>
                <a:latin typeface="Tahoma"/>
                <a:cs typeface="Tahoma"/>
              </a:rPr>
              <a:t>Button</a:t>
            </a:r>
            <a:endParaRPr sz="1600">
              <a:latin typeface="Tahoma"/>
              <a:cs typeface="Tahoma"/>
            </a:endParaRPr>
          </a:p>
          <a:p>
            <a:pPr marL="469265" indent="-351155">
              <a:lnSpc>
                <a:spcPct val="100000"/>
              </a:lnSpc>
              <a:spcBef>
                <a:spcPts val="290"/>
              </a:spcBef>
              <a:buFont typeface="Arial"/>
              <a:buChar char="●"/>
              <a:tabLst>
                <a:tab pos="469265" algn="l"/>
              </a:tabLst>
            </a:pPr>
            <a:r>
              <a:rPr dirty="0" sz="1600">
                <a:solidFill>
                  <a:srgbClr val="424242"/>
                </a:solidFill>
                <a:latin typeface="Tahoma"/>
                <a:cs typeface="Tahoma"/>
              </a:rPr>
              <a:t>Select</a:t>
            </a:r>
            <a:r>
              <a:rPr dirty="0" sz="1600" spc="125">
                <a:solidFill>
                  <a:srgbClr val="424242"/>
                </a:solidFill>
                <a:latin typeface="Tahoma"/>
                <a:cs typeface="Tahoma"/>
              </a:rPr>
              <a:t> </a:t>
            </a:r>
            <a:r>
              <a:rPr dirty="0" sz="1600" spc="-20">
                <a:solidFill>
                  <a:srgbClr val="424242"/>
                </a:solidFill>
                <a:latin typeface="Tahoma"/>
                <a:cs typeface="Tahoma"/>
              </a:rPr>
              <a:t>Data</a:t>
            </a:r>
            <a:endParaRPr sz="1600">
              <a:latin typeface="Tahoma"/>
              <a:cs typeface="Tahoma"/>
            </a:endParaRPr>
          </a:p>
          <a:p>
            <a:pPr marL="469265" indent="-351155">
              <a:lnSpc>
                <a:spcPct val="100000"/>
              </a:lnSpc>
              <a:spcBef>
                <a:spcPts val="285"/>
              </a:spcBef>
              <a:buFont typeface="Arial"/>
              <a:buChar char="●"/>
              <a:tabLst>
                <a:tab pos="469265" algn="l"/>
              </a:tabLst>
            </a:pPr>
            <a:r>
              <a:rPr dirty="0" sz="1600">
                <a:solidFill>
                  <a:srgbClr val="424242"/>
                </a:solidFill>
                <a:latin typeface="Tahoma"/>
                <a:cs typeface="Tahoma"/>
              </a:rPr>
              <a:t>Select</a:t>
            </a:r>
            <a:r>
              <a:rPr dirty="0" sz="1600" spc="125">
                <a:solidFill>
                  <a:srgbClr val="424242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424242"/>
                </a:solidFill>
                <a:latin typeface="Tahoma"/>
                <a:cs typeface="Tahoma"/>
              </a:rPr>
              <a:t>Excel</a:t>
            </a:r>
            <a:endParaRPr sz="1600">
              <a:latin typeface="Tahoma"/>
              <a:cs typeface="Tahoma"/>
            </a:endParaRPr>
          </a:p>
        </p:txBody>
      </p:sp>
      <p:pic>
        <p:nvPicPr>
          <p:cNvPr id="4" name="object 4" descr="Screenshot of Alma Analytics share menus options 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67288" y="1912196"/>
            <a:ext cx="2666994" cy="230504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55"/>
              <a:t>Report</a:t>
            </a:r>
            <a:r>
              <a:rPr dirty="0" spc="-55"/>
              <a:t> </a:t>
            </a:r>
            <a:r>
              <a:rPr dirty="0" spc="-10"/>
              <a:t>Example</a:t>
            </a:r>
          </a:p>
        </p:txBody>
      </p:sp>
      <p:grpSp>
        <p:nvGrpSpPr>
          <p:cNvPr id="3" name="object 3" descr="Screenshot of a table with five rows and the header row has a green fill color and is separated by a thick gray line from the other rows "/>
          <p:cNvGrpSpPr/>
          <p:nvPr/>
        </p:nvGrpSpPr>
        <p:grpSpPr>
          <a:xfrm>
            <a:off x="142874" y="1740746"/>
            <a:ext cx="8858250" cy="2699385"/>
            <a:chOff x="142874" y="1740746"/>
            <a:chExt cx="8858250" cy="2699385"/>
          </a:xfrm>
        </p:grpSpPr>
        <p:pic>
          <p:nvPicPr>
            <p:cNvPr id="4" name="object 4" descr="Screenshot of a table with five rows and the header row has a green fill color and is separated by a thick gray line from the other rows 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2399" y="1750271"/>
              <a:ext cx="8839183" cy="2680319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47637" y="1745508"/>
              <a:ext cx="8848725" cy="2689860"/>
            </a:xfrm>
            <a:custGeom>
              <a:avLst/>
              <a:gdLst/>
              <a:ahLst/>
              <a:cxnLst/>
              <a:rect l="l" t="t" r="r" b="b"/>
              <a:pathLst>
                <a:path w="8848725" h="2689860">
                  <a:moveTo>
                    <a:pt x="0" y="0"/>
                  </a:moveTo>
                  <a:lnTo>
                    <a:pt x="8848708" y="0"/>
                  </a:lnTo>
                  <a:lnTo>
                    <a:pt x="8848708" y="2689844"/>
                  </a:lnTo>
                  <a:lnTo>
                    <a:pt x="0" y="2689844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424242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76822" y="1405977"/>
            <a:ext cx="3973829" cy="1958975"/>
          </a:xfrm>
          <a:prstGeom prst="rect">
            <a:avLst/>
          </a:prstGeom>
        </p:spPr>
        <p:txBody>
          <a:bodyPr wrap="square" lIns="0" tIns="2628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70"/>
              </a:spcBef>
            </a:pPr>
            <a:r>
              <a:rPr dirty="0" sz="2800" spc="165">
                <a:solidFill>
                  <a:srgbClr val="252525"/>
                </a:solidFill>
                <a:latin typeface="Trebuchet MS"/>
                <a:cs typeface="Trebuchet MS"/>
              </a:rPr>
              <a:t>My</a:t>
            </a:r>
            <a:r>
              <a:rPr dirty="0" sz="2800" spc="15">
                <a:solidFill>
                  <a:srgbClr val="252525"/>
                </a:solidFill>
                <a:latin typeface="Trebuchet MS"/>
                <a:cs typeface="Trebuchet MS"/>
              </a:rPr>
              <a:t> </a:t>
            </a:r>
            <a:r>
              <a:rPr dirty="0" sz="2800">
                <a:solidFill>
                  <a:srgbClr val="252525"/>
                </a:solidFill>
                <a:latin typeface="Trebuchet MS"/>
                <a:cs typeface="Trebuchet MS"/>
              </a:rPr>
              <a:t>Contact</a:t>
            </a:r>
            <a:r>
              <a:rPr dirty="0" sz="2800" spc="15">
                <a:solidFill>
                  <a:srgbClr val="252525"/>
                </a:solidFill>
                <a:latin typeface="Trebuchet MS"/>
                <a:cs typeface="Trebuchet MS"/>
              </a:rPr>
              <a:t> </a:t>
            </a:r>
            <a:r>
              <a:rPr dirty="0" sz="2800" spc="-10">
                <a:solidFill>
                  <a:srgbClr val="252525"/>
                </a:solidFill>
                <a:latin typeface="Trebuchet MS"/>
                <a:cs typeface="Trebuchet MS"/>
              </a:rPr>
              <a:t>Information:</a:t>
            </a:r>
            <a:endParaRPr sz="2800">
              <a:latin typeface="Trebuchet MS"/>
              <a:cs typeface="Trebuchet MS"/>
            </a:endParaRPr>
          </a:p>
          <a:p>
            <a:pPr marL="12700" marR="1130300">
              <a:lnSpc>
                <a:spcPct val="100000"/>
              </a:lnSpc>
              <a:spcBef>
                <a:spcPts val="1130"/>
              </a:spcBef>
            </a:pPr>
            <a:r>
              <a:rPr dirty="0" sz="1600">
                <a:solidFill>
                  <a:srgbClr val="252525"/>
                </a:solidFill>
                <a:latin typeface="Arial"/>
                <a:cs typeface="Arial"/>
              </a:rPr>
              <a:t>Gretchen</a:t>
            </a:r>
            <a:r>
              <a:rPr dirty="0" sz="1600" spc="-11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252525"/>
                </a:solidFill>
                <a:latin typeface="Arial"/>
                <a:cs typeface="Arial"/>
              </a:rPr>
              <a:t>Schneider </a:t>
            </a:r>
            <a:r>
              <a:rPr dirty="0" sz="1600">
                <a:solidFill>
                  <a:srgbClr val="252525"/>
                </a:solidFill>
                <a:latin typeface="Arial"/>
                <a:cs typeface="Arial"/>
              </a:rPr>
              <a:t>Coordinator</a:t>
            </a:r>
            <a:r>
              <a:rPr dirty="0" sz="1600" spc="-5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252525"/>
                </a:solidFill>
                <a:latin typeface="Arial"/>
                <a:cs typeface="Arial"/>
              </a:rPr>
              <a:t>of</a:t>
            </a:r>
            <a:r>
              <a:rPr dirty="0" sz="1600" spc="-95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252525"/>
                </a:solidFill>
                <a:latin typeface="Arial"/>
                <a:cs typeface="Arial"/>
              </a:rPr>
              <a:t>Access</a:t>
            </a:r>
            <a:r>
              <a:rPr dirty="0" sz="1600" spc="-5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252525"/>
                </a:solidFill>
                <a:latin typeface="Arial"/>
                <a:cs typeface="Arial"/>
              </a:rPr>
              <a:t>Services </a:t>
            </a:r>
            <a:r>
              <a:rPr dirty="0" sz="1600">
                <a:solidFill>
                  <a:srgbClr val="252525"/>
                </a:solidFill>
                <a:latin typeface="Arial"/>
                <a:cs typeface="Arial"/>
              </a:rPr>
              <a:t>Oakton</a:t>
            </a:r>
            <a:r>
              <a:rPr dirty="0" sz="1600" spc="-85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252525"/>
                </a:solidFill>
                <a:latin typeface="Arial"/>
                <a:cs typeface="Arial"/>
              </a:rPr>
              <a:t>College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80"/>
              </a:spcBef>
            </a:pPr>
            <a:r>
              <a:rPr dirty="0" sz="1600" spc="-10">
                <a:solidFill>
                  <a:srgbClr val="252525"/>
                </a:solidFill>
                <a:latin typeface="Arial"/>
                <a:cs typeface="Arial"/>
                <a:hlinkClick r:id="rId2"/>
              </a:rPr>
              <a:t>gschneid@oakton.edu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60"/>
              <a:t>Questions?</a:t>
            </a:r>
          </a:p>
        </p:txBody>
      </p:sp>
      <p:pic>
        <p:nvPicPr>
          <p:cNvPr id="4" name="object 4" descr="A picture of Gretchen's gray and white cat surrounded by a black blanket and a beige quilt 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766541" y="0"/>
            <a:ext cx="2377435" cy="514348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2500" spc="55"/>
              <a:t>Difﬁculty</a:t>
            </a:r>
            <a:r>
              <a:rPr dirty="0" sz="2500" spc="35"/>
              <a:t> </a:t>
            </a:r>
            <a:r>
              <a:rPr dirty="0" sz="2500"/>
              <a:t>in</a:t>
            </a:r>
            <a:r>
              <a:rPr dirty="0" sz="2500" spc="40"/>
              <a:t> </a:t>
            </a:r>
            <a:r>
              <a:rPr dirty="0" sz="2500"/>
              <a:t>Creating</a:t>
            </a:r>
            <a:r>
              <a:rPr dirty="0" sz="2500" spc="40"/>
              <a:t> </a:t>
            </a:r>
            <a:r>
              <a:rPr dirty="0" sz="2500" spc="60"/>
              <a:t>Reserve</a:t>
            </a:r>
            <a:r>
              <a:rPr dirty="0" sz="2500" spc="40"/>
              <a:t> </a:t>
            </a:r>
            <a:r>
              <a:rPr dirty="0" sz="2500" spc="105"/>
              <a:t>Usage</a:t>
            </a:r>
            <a:r>
              <a:rPr dirty="0" sz="2500" spc="35"/>
              <a:t> </a:t>
            </a:r>
            <a:r>
              <a:rPr dirty="0" sz="2500" spc="50"/>
              <a:t>Statistics</a:t>
            </a:r>
            <a:endParaRPr sz="25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469265" marR="55244" indent="-351790">
              <a:lnSpc>
                <a:spcPct val="114999"/>
              </a:lnSpc>
              <a:spcBef>
                <a:spcPts val="100"/>
              </a:spcBef>
              <a:buFont typeface="Arial"/>
              <a:buChar char="●"/>
              <a:tabLst>
                <a:tab pos="469900" algn="l"/>
              </a:tabLst>
            </a:pPr>
            <a:r>
              <a:rPr dirty="0" b="0">
                <a:latin typeface="Tahoma"/>
                <a:cs typeface="Tahoma"/>
              </a:rPr>
              <a:t>Course Reserves have citations attached at the bib level, so item </a:t>
            </a:r>
            <a:r>
              <a:rPr dirty="0" spc="-20" b="0">
                <a:latin typeface="Tahoma"/>
                <a:cs typeface="Tahoma"/>
              </a:rPr>
              <a:t>data </a:t>
            </a:r>
            <a:r>
              <a:rPr dirty="0" b="0">
                <a:latin typeface="Tahoma"/>
                <a:cs typeface="Tahoma"/>
              </a:rPr>
              <a:t>is</a:t>
            </a:r>
            <a:r>
              <a:rPr dirty="0" spc="-35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not</a:t>
            </a:r>
            <a:r>
              <a:rPr dirty="0" spc="-35" b="0">
                <a:latin typeface="Tahoma"/>
                <a:cs typeface="Tahoma"/>
              </a:rPr>
              <a:t> </a:t>
            </a:r>
            <a:r>
              <a:rPr dirty="0" spc="-10" b="0">
                <a:latin typeface="Tahoma"/>
                <a:cs typeface="Tahoma"/>
              </a:rPr>
              <a:t>attached</a:t>
            </a:r>
          </a:p>
          <a:p>
            <a:pPr marL="469265" indent="-351155">
              <a:lnSpc>
                <a:spcPct val="100000"/>
              </a:lnSpc>
              <a:spcBef>
                <a:spcPts val="285"/>
              </a:spcBef>
              <a:buFont typeface="Arial"/>
              <a:buChar char="●"/>
              <a:tabLst>
                <a:tab pos="469900" algn="l"/>
              </a:tabLst>
            </a:pPr>
            <a:r>
              <a:rPr dirty="0" b="0">
                <a:latin typeface="Tahoma"/>
                <a:cs typeface="Tahoma"/>
              </a:rPr>
              <a:t>There</a:t>
            </a:r>
            <a:r>
              <a:rPr dirty="0" spc="-25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are</a:t>
            </a:r>
            <a:r>
              <a:rPr dirty="0" spc="-20" b="0">
                <a:latin typeface="Tahoma"/>
                <a:cs typeface="Tahoma"/>
              </a:rPr>
              <a:t> </a:t>
            </a:r>
            <a:r>
              <a:rPr dirty="0" spc="55" b="0">
                <a:latin typeface="Tahoma"/>
                <a:cs typeface="Tahoma"/>
              </a:rPr>
              <a:t>two</a:t>
            </a:r>
            <a:r>
              <a:rPr dirty="0" spc="-25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different</a:t>
            </a:r>
            <a:r>
              <a:rPr dirty="0" spc="-20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report</a:t>
            </a:r>
            <a:r>
              <a:rPr dirty="0" spc="-25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subject</a:t>
            </a:r>
            <a:r>
              <a:rPr dirty="0" spc="-25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areas</a:t>
            </a:r>
            <a:r>
              <a:rPr dirty="0" spc="-20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where</a:t>
            </a:r>
            <a:r>
              <a:rPr dirty="0" spc="-25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data</a:t>
            </a:r>
            <a:r>
              <a:rPr dirty="0" spc="-20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is</a:t>
            </a:r>
            <a:r>
              <a:rPr dirty="0" spc="-25" b="0">
                <a:latin typeface="Tahoma"/>
                <a:cs typeface="Tahoma"/>
              </a:rPr>
              <a:t> </a:t>
            </a:r>
            <a:r>
              <a:rPr dirty="0" spc="-10" b="0">
                <a:latin typeface="Tahoma"/>
                <a:cs typeface="Tahoma"/>
              </a:rPr>
              <a:t>stored</a:t>
            </a:r>
          </a:p>
          <a:p>
            <a:pPr lvl="1" marL="926465" indent="-335915">
              <a:lnSpc>
                <a:spcPct val="100000"/>
              </a:lnSpc>
              <a:spcBef>
                <a:spcPts val="295"/>
              </a:spcBef>
              <a:buFont typeface="Arial"/>
              <a:buChar char="○"/>
              <a:tabLst>
                <a:tab pos="927100" algn="l"/>
              </a:tabLst>
            </a:pPr>
            <a:r>
              <a:rPr dirty="0" sz="1400">
                <a:solidFill>
                  <a:srgbClr val="424242"/>
                </a:solidFill>
                <a:latin typeface="Tahoma"/>
                <a:cs typeface="Tahoma"/>
              </a:rPr>
              <a:t>Course</a:t>
            </a:r>
            <a:r>
              <a:rPr dirty="0" sz="1400" spc="35">
                <a:solidFill>
                  <a:srgbClr val="424242"/>
                </a:solidFill>
                <a:latin typeface="Tahoma"/>
                <a:cs typeface="Tahoma"/>
              </a:rPr>
              <a:t> </a:t>
            </a:r>
            <a:r>
              <a:rPr dirty="0" sz="1400" spc="-10">
                <a:solidFill>
                  <a:srgbClr val="424242"/>
                </a:solidFill>
                <a:latin typeface="Tahoma"/>
                <a:cs typeface="Tahoma"/>
              </a:rPr>
              <a:t>Reserves</a:t>
            </a:r>
            <a:endParaRPr sz="1400">
              <a:latin typeface="Tahoma"/>
              <a:cs typeface="Tahoma"/>
            </a:endParaRPr>
          </a:p>
          <a:p>
            <a:pPr lvl="1" marL="926465" indent="-335915">
              <a:lnSpc>
                <a:spcPct val="100000"/>
              </a:lnSpc>
              <a:spcBef>
                <a:spcPts val="254"/>
              </a:spcBef>
              <a:buFont typeface="Arial"/>
              <a:buChar char="○"/>
              <a:tabLst>
                <a:tab pos="927100" algn="l"/>
              </a:tabLst>
            </a:pPr>
            <a:r>
              <a:rPr dirty="0" sz="1400" spc="-10">
                <a:solidFill>
                  <a:srgbClr val="424242"/>
                </a:solidFill>
                <a:latin typeface="Tahoma"/>
                <a:cs typeface="Tahoma"/>
              </a:rPr>
              <a:t>Fulﬁllment</a:t>
            </a:r>
            <a:endParaRPr sz="1400">
              <a:latin typeface="Tahoma"/>
              <a:cs typeface="Tahoma"/>
            </a:endParaRPr>
          </a:p>
          <a:p>
            <a:pPr marL="469265" indent="-351155">
              <a:lnSpc>
                <a:spcPct val="100000"/>
              </a:lnSpc>
              <a:spcBef>
                <a:spcPts val="244"/>
              </a:spcBef>
              <a:buFont typeface="Arial"/>
              <a:buChar char="●"/>
              <a:tabLst>
                <a:tab pos="469900" algn="l"/>
              </a:tabLst>
            </a:pPr>
            <a:r>
              <a:rPr dirty="0" spc="50" b="0">
                <a:latin typeface="Tahoma"/>
                <a:cs typeface="Tahoma"/>
              </a:rPr>
              <a:t>Multi-</a:t>
            </a:r>
            <a:r>
              <a:rPr dirty="0" b="0">
                <a:latin typeface="Tahoma"/>
                <a:cs typeface="Tahoma"/>
              </a:rPr>
              <a:t>Subject</a:t>
            </a:r>
            <a:r>
              <a:rPr dirty="0" spc="10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analytics</a:t>
            </a:r>
            <a:r>
              <a:rPr dirty="0" spc="15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only</a:t>
            </a:r>
            <a:r>
              <a:rPr dirty="0" spc="10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works</a:t>
            </a:r>
            <a:r>
              <a:rPr dirty="0" spc="15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if</a:t>
            </a:r>
            <a:r>
              <a:rPr dirty="0" spc="15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they</a:t>
            </a:r>
            <a:r>
              <a:rPr dirty="0" spc="10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have</a:t>
            </a:r>
            <a:r>
              <a:rPr dirty="0" spc="15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common</a:t>
            </a:r>
            <a:r>
              <a:rPr dirty="0" spc="10" b="0">
                <a:latin typeface="Tahoma"/>
                <a:cs typeface="Tahoma"/>
              </a:rPr>
              <a:t> </a:t>
            </a:r>
            <a:r>
              <a:rPr dirty="0" spc="40" b="0">
                <a:latin typeface="Tahoma"/>
                <a:cs typeface="Tahoma"/>
              </a:rPr>
              <a:t>ﬁelds</a:t>
            </a:r>
          </a:p>
          <a:p>
            <a:pPr marL="469265" indent="-351155">
              <a:lnSpc>
                <a:spcPct val="100000"/>
              </a:lnSpc>
              <a:spcBef>
                <a:spcPts val="285"/>
              </a:spcBef>
              <a:buFont typeface="Arial"/>
              <a:buChar char="●"/>
              <a:tabLst>
                <a:tab pos="469900" algn="l"/>
              </a:tabLst>
            </a:pPr>
            <a:r>
              <a:rPr dirty="0" b="0">
                <a:latin typeface="Tahoma"/>
                <a:cs typeface="Tahoma"/>
              </a:rPr>
              <a:t>Merged</a:t>
            </a:r>
            <a:r>
              <a:rPr dirty="0" spc="-5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reports</a:t>
            </a:r>
            <a:r>
              <a:rPr dirty="0" spc="-5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only work</a:t>
            </a:r>
            <a:r>
              <a:rPr dirty="0" spc="-5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if</a:t>
            </a:r>
            <a:r>
              <a:rPr dirty="0" spc="-5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you can</a:t>
            </a:r>
            <a:r>
              <a:rPr dirty="0" spc="-5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use</a:t>
            </a:r>
            <a:r>
              <a:rPr dirty="0" spc="-5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an unique</a:t>
            </a:r>
            <a:r>
              <a:rPr dirty="0" spc="-5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identiﬁer</a:t>
            </a:r>
            <a:r>
              <a:rPr dirty="0" spc="-5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as a</a:t>
            </a:r>
            <a:r>
              <a:rPr dirty="0" spc="-5" b="0">
                <a:latin typeface="Tahoma"/>
                <a:cs typeface="Tahoma"/>
              </a:rPr>
              <a:t> </a:t>
            </a:r>
            <a:r>
              <a:rPr dirty="0" spc="-10" b="0">
                <a:latin typeface="Tahoma"/>
                <a:cs typeface="Tahoma"/>
              </a:rPr>
              <a:t>ﬁlter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Current</a:t>
            </a:r>
            <a:r>
              <a:rPr dirty="0" spc="-25"/>
              <a:t> </a:t>
            </a:r>
            <a:r>
              <a:rPr dirty="0" spc="-10"/>
              <a:t>Solution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76821" y="1545318"/>
            <a:ext cx="6991984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>
                <a:solidFill>
                  <a:srgbClr val="424242"/>
                </a:solidFill>
                <a:latin typeface="Tahoma"/>
                <a:cs typeface="Tahoma"/>
              </a:rPr>
              <a:t>Since</a:t>
            </a:r>
            <a:r>
              <a:rPr dirty="0" sz="1600" spc="5">
                <a:solidFill>
                  <a:srgbClr val="424242"/>
                </a:solidFill>
                <a:latin typeface="Tahoma"/>
                <a:cs typeface="Tahoma"/>
              </a:rPr>
              <a:t> </a:t>
            </a:r>
            <a:r>
              <a:rPr dirty="0" sz="1600" spc="-200">
                <a:solidFill>
                  <a:srgbClr val="424242"/>
                </a:solidFill>
                <a:latin typeface="Tahoma"/>
                <a:cs typeface="Tahoma"/>
              </a:rPr>
              <a:t>I</a:t>
            </a:r>
            <a:r>
              <a:rPr dirty="0" sz="1600" spc="5">
                <a:solidFill>
                  <a:srgbClr val="424242"/>
                </a:solidFill>
                <a:latin typeface="Tahoma"/>
                <a:cs typeface="Tahoma"/>
              </a:rPr>
              <a:t> </a:t>
            </a:r>
            <a:r>
              <a:rPr dirty="0" sz="1600">
                <a:solidFill>
                  <a:srgbClr val="424242"/>
                </a:solidFill>
                <a:latin typeface="Tahoma"/>
                <a:cs typeface="Tahoma"/>
              </a:rPr>
              <a:t>want usage</a:t>
            </a:r>
            <a:r>
              <a:rPr dirty="0" sz="1600" spc="5">
                <a:solidFill>
                  <a:srgbClr val="424242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424242"/>
                </a:solidFill>
                <a:latin typeface="Tahoma"/>
                <a:cs typeface="Tahoma"/>
              </a:rPr>
              <a:t>data,</a:t>
            </a:r>
            <a:r>
              <a:rPr dirty="0" sz="1600" spc="5">
                <a:solidFill>
                  <a:srgbClr val="424242"/>
                </a:solidFill>
                <a:latin typeface="Tahoma"/>
                <a:cs typeface="Tahoma"/>
              </a:rPr>
              <a:t> </a:t>
            </a:r>
            <a:r>
              <a:rPr dirty="0" sz="1600" spc="-200">
                <a:solidFill>
                  <a:srgbClr val="424242"/>
                </a:solidFill>
                <a:latin typeface="Tahoma"/>
                <a:cs typeface="Tahoma"/>
              </a:rPr>
              <a:t>I</a:t>
            </a:r>
            <a:r>
              <a:rPr dirty="0" sz="1600" spc="5">
                <a:solidFill>
                  <a:srgbClr val="424242"/>
                </a:solidFill>
                <a:latin typeface="Tahoma"/>
                <a:cs typeface="Tahoma"/>
              </a:rPr>
              <a:t> </a:t>
            </a:r>
            <a:r>
              <a:rPr dirty="0" sz="1600">
                <a:solidFill>
                  <a:srgbClr val="424242"/>
                </a:solidFill>
                <a:latin typeface="Tahoma"/>
                <a:cs typeface="Tahoma"/>
              </a:rPr>
              <a:t>currently</a:t>
            </a:r>
            <a:r>
              <a:rPr dirty="0" sz="1600" spc="5">
                <a:solidFill>
                  <a:srgbClr val="424242"/>
                </a:solidFill>
                <a:latin typeface="Tahoma"/>
                <a:cs typeface="Tahoma"/>
              </a:rPr>
              <a:t> </a:t>
            </a:r>
            <a:r>
              <a:rPr dirty="0" sz="1600">
                <a:solidFill>
                  <a:srgbClr val="424242"/>
                </a:solidFill>
                <a:latin typeface="Tahoma"/>
                <a:cs typeface="Tahoma"/>
              </a:rPr>
              <a:t>only</a:t>
            </a:r>
            <a:r>
              <a:rPr dirty="0" sz="1600" spc="5">
                <a:solidFill>
                  <a:srgbClr val="424242"/>
                </a:solidFill>
                <a:latin typeface="Tahoma"/>
                <a:cs typeface="Tahoma"/>
              </a:rPr>
              <a:t> </a:t>
            </a:r>
            <a:r>
              <a:rPr dirty="0" sz="1600" spc="65">
                <a:solidFill>
                  <a:srgbClr val="424242"/>
                </a:solidFill>
                <a:latin typeface="Tahoma"/>
                <a:cs typeface="Tahoma"/>
              </a:rPr>
              <a:t>pull</a:t>
            </a:r>
            <a:r>
              <a:rPr dirty="0" sz="1600" spc="5">
                <a:solidFill>
                  <a:srgbClr val="424242"/>
                </a:solidFill>
                <a:latin typeface="Tahoma"/>
                <a:cs typeface="Tahoma"/>
              </a:rPr>
              <a:t> </a:t>
            </a:r>
            <a:r>
              <a:rPr dirty="0" sz="1600">
                <a:solidFill>
                  <a:srgbClr val="424242"/>
                </a:solidFill>
                <a:latin typeface="Tahoma"/>
                <a:cs typeface="Tahoma"/>
              </a:rPr>
              <a:t>data</a:t>
            </a:r>
            <a:r>
              <a:rPr dirty="0" sz="1600" spc="5">
                <a:solidFill>
                  <a:srgbClr val="424242"/>
                </a:solidFill>
                <a:latin typeface="Tahoma"/>
                <a:cs typeface="Tahoma"/>
              </a:rPr>
              <a:t> </a:t>
            </a:r>
            <a:r>
              <a:rPr dirty="0" sz="1600" spc="50">
                <a:solidFill>
                  <a:srgbClr val="424242"/>
                </a:solidFill>
                <a:latin typeface="Tahoma"/>
                <a:cs typeface="Tahoma"/>
              </a:rPr>
              <a:t>with</a:t>
            </a:r>
            <a:r>
              <a:rPr dirty="0" sz="1600" spc="5">
                <a:solidFill>
                  <a:srgbClr val="424242"/>
                </a:solidFill>
                <a:latin typeface="Tahoma"/>
                <a:cs typeface="Tahoma"/>
              </a:rPr>
              <a:t> </a:t>
            </a:r>
            <a:r>
              <a:rPr dirty="0" sz="1600">
                <a:solidFill>
                  <a:srgbClr val="424242"/>
                </a:solidFill>
                <a:latin typeface="Tahoma"/>
                <a:cs typeface="Tahoma"/>
              </a:rPr>
              <a:t>a</a:t>
            </a:r>
            <a:r>
              <a:rPr dirty="0" sz="1600" spc="5">
                <a:solidFill>
                  <a:srgbClr val="424242"/>
                </a:solidFill>
                <a:latin typeface="Tahoma"/>
                <a:cs typeface="Tahoma"/>
              </a:rPr>
              <a:t> </a:t>
            </a:r>
            <a:r>
              <a:rPr dirty="0" sz="1600">
                <a:solidFill>
                  <a:srgbClr val="424242"/>
                </a:solidFill>
                <a:latin typeface="Tahoma"/>
                <a:cs typeface="Tahoma"/>
              </a:rPr>
              <a:t>Fulﬁllment</a:t>
            </a:r>
            <a:r>
              <a:rPr dirty="0" sz="1600" spc="5">
                <a:solidFill>
                  <a:srgbClr val="424242"/>
                </a:solidFill>
                <a:latin typeface="Tahoma"/>
                <a:cs typeface="Tahoma"/>
              </a:rPr>
              <a:t> </a:t>
            </a:r>
            <a:r>
              <a:rPr dirty="0" sz="1600" spc="40">
                <a:solidFill>
                  <a:srgbClr val="424242"/>
                </a:solidFill>
                <a:latin typeface="Tahoma"/>
                <a:cs typeface="Tahoma"/>
              </a:rPr>
              <a:t>Analysis</a:t>
            </a:r>
            <a:endParaRPr sz="1600">
              <a:latin typeface="Tahoma"/>
              <a:cs typeface="Tahom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85934" y="2140933"/>
            <a:ext cx="5572113" cy="258126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215"/>
              <a:t>My</a:t>
            </a:r>
            <a:r>
              <a:rPr dirty="0" spc="-50"/>
              <a:t> </a:t>
            </a:r>
            <a:r>
              <a:rPr dirty="0"/>
              <a:t>Current</a:t>
            </a:r>
            <a:r>
              <a:rPr dirty="0" spc="-50"/>
              <a:t> </a:t>
            </a:r>
            <a:r>
              <a:rPr dirty="0" spc="-10"/>
              <a:t>Criteria</a:t>
            </a:r>
          </a:p>
        </p:txBody>
      </p:sp>
      <p:pic>
        <p:nvPicPr>
          <p:cNvPr id="3" name="object 3" descr="Screenshot of Alma Analytics criteria and filters 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2399" y="1750271"/>
            <a:ext cx="8839182" cy="240608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Selected</a:t>
            </a:r>
            <a:r>
              <a:rPr dirty="0" spc="-75"/>
              <a:t> </a:t>
            </a:r>
            <a:r>
              <a:rPr dirty="0" spc="50"/>
              <a:t>Columns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82718" y="1626192"/>
            <a:ext cx="5430520" cy="1988820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363855" indent="-351155">
              <a:lnSpc>
                <a:spcPct val="100000"/>
              </a:lnSpc>
              <a:spcBef>
                <a:spcPts val="385"/>
              </a:spcBef>
              <a:buFont typeface="Arial"/>
              <a:buChar char="●"/>
              <a:tabLst>
                <a:tab pos="363855" algn="l"/>
              </a:tabLst>
            </a:pPr>
            <a:r>
              <a:rPr dirty="0" sz="1600">
                <a:solidFill>
                  <a:srgbClr val="424242"/>
                </a:solidFill>
                <a:latin typeface="Tahoma"/>
                <a:cs typeface="Tahoma"/>
              </a:rPr>
              <a:t>Library</a:t>
            </a:r>
            <a:r>
              <a:rPr dirty="0" sz="1600" spc="65">
                <a:solidFill>
                  <a:srgbClr val="424242"/>
                </a:solidFill>
                <a:latin typeface="Tahoma"/>
                <a:cs typeface="Tahoma"/>
              </a:rPr>
              <a:t> </a:t>
            </a:r>
            <a:r>
              <a:rPr dirty="0" sz="1600" spc="-20">
                <a:solidFill>
                  <a:srgbClr val="424242"/>
                </a:solidFill>
                <a:latin typeface="Tahoma"/>
                <a:cs typeface="Tahoma"/>
              </a:rPr>
              <a:t>Name</a:t>
            </a:r>
            <a:endParaRPr sz="1600">
              <a:latin typeface="Tahoma"/>
              <a:cs typeface="Tahoma"/>
            </a:endParaRPr>
          </a:p>
          <a:p>
            <a:pPr marL="363855" indent="-351155">
              <a:lnSpc>
                <a:spcPct val="100000"/>
              </a:lnSpc>
              <a:spcBef>
                <a:spcPts val="290"/>
              </a:spcBef>
              <a:buFont typeface="Arial"/>
              <a:buChar char="●"/>
              <a:tabLst>
                <a:tab pos="363855" algn="l"/>
              </a:tabLst>
            </a:pPr>
            <a:r>
              <a:rPr dirty="0" sz="1600">
                <a:solidFill>
                  <a:srgbClr val="424242"/>
                </a:solidFill>
                <a:latin typeface="Tahoma"/>
                <a:cs typeface="Tahoma"/>
              </a:rPr>
              <a:t>Location</a:t>
            </a:r>
            <a:r>
              <a:rPr dirty="0" sz="1600" spc="-20">
                <a:solidFill>
                  <a:srgbClr val="424242"/>
                </a:solidFill>
                <a:latin typeface="Tahoma"/>
                <a:cs typeface="Tahoma"/>
              </a:rPr>
              <a:t> </a:t>
            </a:r>
            <a:r>
              <a:rPr dirty="0" sz="1600">
                <a:solidFill>
                  <a:srgbClr val="424242"/>
                </a:solidFill>
                <a:latin typeface="Tahoma"/>
                <a:cs typeface="Tahoma"/>
              </a:rPr>
              <a:t>Name </a:t>
            </a:r>
            <a:r>
              <a:rPr dirty="0" sz="1600" spc="-35">
                <a:solidFill>
                  <a:srgbClr val="424242"/>
                </a:solidFill>
                <a:latin typeface="Tahoma"/>
                <a:cs typeface="Tahoma"/>
              </a:rPr>
              <a:t>(in</a:t>
            </a:r>
            <a:r>
              <a:rPr dirty="0" sz="1600" spc="-15">
                <a:solidFill>
                  <a:srgbClr val="424242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424242"/>
                </a:solidFill>
                <a:latin typeface="Tahoma"/>
                <a:cs typeface="Tahoma"/>
              </a:rPr>
              <a:t>Item</a:t>
            </a:r>
            <a:r>
              <a:rPr dirty="0" sz="1600" spc="-15">
                <a:solidFill>
                  <a:srgbClr val="424242"/>
                </a:solidFill>
                <a:latin typeface="Tahoma"/>
                <a:cs typeface="Tahoma"/>
              </a:rPr>
              <a:t> </a:t>
            </a:r>
            <a:r>
              <a:rPr dirty="0" sz="1600">
                <a:solidFill>
                  <a:srgbClr val="424242"/>
                </a:solidFill>
                <a:latin typeface="Tahoma"/>
                <a:cs typeface="Tahoma"/>
              </a:rPr>
              <a:t>Location</a:t>
            </a:r>
            <a:r>
              <a:rPr dirty="0" sz="1600" spc="-20">
                <a:solidFill>
                  <a:srgbClr val="424242"/>
                </a:solidFill>
                <a:latin typeface="Tahoma"/>
                <a:cs typeface="Tahoma"/>
              </a:rPr>
              <a:t> </a:t>
            </a:r>
            <a:r>
              <a:rPr dirty="0" sz="1600">
                <a:solidFill>
                  <a:srgbClr val="424242"/>
                </a:solidFill>
                <a:latin typeface="Tahoma"/>
                <a:cs typeface="Tahoma"/>
              </a:rPr>
              <a:t>at</a:t>
            </a:r>
            <a:r>
              <a:rPr dirty="0" sz="1600" spc="-15">
                <a:solidFill>
                  <a:srgbClr val="424242"/>
                </a:solidFill>
                <a:latin typeface="Tahoma"/>
                <a:cs typeface="Tahoma"/>
              </a:rPr>
              <a:t> </a:t>
            </a:r>
            <a:r>
              <a:rPr dirty="0" sz="1600">
                <a:solidFill>
                  <a:srgbClr val="424242"/>
                </a:solidFill>
                <a:latin typeface="Tahoma"/>
                <a:cs typeface="Tahoma"/>
              </a:rPr>
              <a:t>Time</a:t>
            </a:r>
            <a:r>
              <a:rPr dirty="0" sz="1600" spc="-15">
                <a:solidFill>
                  <a:srgbClr val="424242"/>
                </a:solidFill>
                <a:latin typeface="Tahoma"/>
                <a:cs typeface="Tahoma"/>
              </a:rPr>
              <a:t> </a:t>
            </a:r>
            <a:r>
              <a:rPr dirty="0" sz="1600">
                <a:solidFill>
                  <a:srgbClr val="424242"/>
                </a:solidFill>
                <a:latin typeface="Tahoma"/>
                <a:cs typeface="Tahoma"/>
              </a:rPr>
              <a:t>of</a:t>
            </a:r>
            <a:r>
              <a:rPr dirty="0" sz="1600" spc="-20">
                <a:solidFill>
                  <a:srgbClr val="424242"/>
                </a:solidFill>
                <a:latin typeface="Tahoma"/>
                <a:cs typeface="Tahoma"/>
              </a:rPr>
              <a:t> </a:t>
            </a:r>
            <a:r>
              <a:rPr dirty="0" sz="1600">
                <a:solidFill>
                  <a:srgbClr val="424242"/>
                </a:solidFill>
                <a:latin typeface="Tahoma"/>
                <a:cs typeface="Tahoma"/>
              </a:rPr>
              <a:t>Loan</a:t>
            </a:r>
            <a:r>
              <a:rPr dirty="0" sz="1600" spc="-15">
                <a:solidFill>
                  <a:srgbClr val="424242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424242"/>
                </a:solidFill>
                <a:latin typeface="Tahoma"/>
                <a:cs typeface="Tahoma"/>
              </a:rPr>
              <a:t>folder)</a:t>
            </a:r>
            <a:endParaRPr sz="1600">
              <a:latin typeface="Tahoma"/>
              <a:cs typeface="Tahoma"/>
            </a:endParaRPr>
          </a:p>
          <a:p>
            <a:pPr marL="363855" indent="-351155">
              <a:lnSpc>
                <a:spcPct val="100000"/>
              </a:lnSpc>
              <a:spcBef>
                <a:spcPts val="285"/>
              </a:spcBef>
              <a:buFont typeface="Arial"/>
              <a:buChar char="●"/>
              <a:tabLst>
                <a:tab pos="363855" algn="l"/>
              </a:tabLst>
            </a:pPr>
            <a:r>
              <a:rPr dirty="0" sz="1600">
                <a:solidFill>
                  <a:srgbClr val="424242"/>
                </a:solidFill>
                <a:latin typeface="Tahoma"/>
                <a:cs typeface="Tahoma"/>
              </a:rPr>
              <a:t>Loans </a:t>
            </a:r>
            <a:r>
              <a:rPr dirty="0" sz="1600" spc="-100">
                <a:solidFill>
                  <a:srgbClr val="424242"/>
                </a:solidFill>
                <a:latin typeface="Tahoma"/>
                <a:cs typeface="Tahoma"/>
              </a:rPr>
              <a:t>(In</a:t>
            </a:r>
            <a:r>
              <a:rPr dirty="0" sz="1600" spc="5">
                <a:solidFill>
                  <a:srgbClr val="424242"/>
                </a:solidFill>
                <a:latin typeface="Tahoma"/>
                <a:cs typeface="Tahoma"/>
              </a:rPr>
              <a:t> </a:t>
            </a:r>
            <a:r>
              <a:rPr dirty="0" sz="1600">
                <a:solidFill>
                  <a:srgbClr val="424242"/>
                </a:solidFill>
                <a:latin typeface="Tahoma"/>
                <a:cs typeface="Tahoma"/>
              </a:rPr>
              <a:t>House</a:t>
            </a:r>
            <a:r>
              <a:rPr dirty="0" sz="1600" spc="5">
                <a:solidFill>
                  <a:srgbClr val="424242"/>
                </a:solidFill>
                <a:latin typeface="Tahoma"/>
                <a:cs typeface="Tahoma"/>
              </a:rPr>
              <a:t> </a:t>
            </a:r>
            <a:r>
              <a:rPr dirty="0" sz="1600" spc="-215">
                <a:solidFill>
                  <a:srgbClr val="424242"/>
                </a:solidFill>
                <a:latin typeface="Tahoma"/>
                <a:cs typeface="Tahoma"/>
              </a:rPr>
              <a:t>+</a:t>
            </a:r>
            <a:r>
              <a:rPr dirty="0" sz="1600" spc="5">
                <a:solidFill>
                  <a:srgbClr val="424242"/>
                </a:solidFill>
                <a:latin typeface="Tahoma"/>
                <a:cs typeface="Tahoma"/>
              </a:rPr>
              <a:t> </a:t>
            </a:r>
            <a:r>
              <a:rPr dirty="0" sz="1600">
                <a:solidFill>
                  <a:srgbClr val="424242"/>
                </a:solidFill>
                <a:latin typeface="Tahoma"/>
                <a:cs typeface="Tahoma"/>
              </a:rPr>
              <a:t>Not</a:t>
            </a:r>
            <a:r>
              <a:rPr dirty="0" sz="1600" spc="5">
                <a:solidFill>
                  <a:srgbClr val="424242"/>
                </a:solidFill>
                <a:latin typeface="Tahoma"/>
                <a:cs typeface="Tahoma"/>
              </a:rPr>
              <a:t> </a:t>
            </a:r>
            <a:r>
              <a:rPr dirty="0" sz="1600" spc="-95">
                <a:solidFill>
                  <a:srgbClr val="424242"/>
                </a:solidFill>
                <a:latin typeface="Tahoma"/>
                <a:cs typeface="Tahoma"/>
              </a:rPr>
              <a:t>In</a:t>
            </a:r>
            <a:r>
              <a:rPr dirty="0" sz="1600">
                <a:solidFill>
                  <a:srgbClr val="424242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424242"/>
                </a:solidFill>
                <a:latin typeface="Tahoma"/>
                <a:cs typeface="Tahoma"/>
              </a:rPr>
              <a:t>House)</a:t>
            </a:r>
            <a:endParaRPr sz="1600">
              <a:latin typeface="Tahoma"/>
              <a:cs typeface="Tahoma"/>
            </a:endParaRPr>
          </a:p>
          <a:p>
            <a:pPr marL="363855" indent="-351155">
              <a:lnSpc>
                <a:spcPct val="100000"/>
              </a:lnSpc>
              <a:spcBef>
                <a:spcPts val="290"/>
              </a:spcBef>
              <a:buFont typeface="Arial"/>
              <a:buChar char="●"/>
              <a:tabLst>
                <a:tab pos="363855" algn="l"/>
              </a:tabLst>
            </a:pPr>
            <a:r>
              <a:rPr dirty="0" sz="1600">
                <a:solidFill>
                  <a:srgbClr val="424242"/>
                </a:solidFill>
                <a:latin typeface="Tahoma"/>
                <a:cs typeface="Tahoma"/>
              </a:rPr>
              <a:t>Loan</a:t>
            </a:r>
            <a:r>
              <a:rPr dirty="0" sz="1600" spc="-10">
                <a:solidFill>
                  <a:srgbClr val="424242"/>
                </a:solidFill>
                <a:latin typeface="Tahoma"/>
                <a:cs typeface="Tahoma"/>
              </a:rPr>
              <a:t> </a:t>
            </a:r>
            <a:r>
              <a:rPr dirty="0" sz="1600" spc="-20">
                <a:solidFill>
                  <a:srgbClr val="424242"/>
                </a:solidFill>
                <a:latin typeface="Tahoma"/>
                <a:cs typeface="Tahoma"/>
              </a:rPr>
              <a:t>Date</a:t>
            </a:r>
            <a:endParaRPr sz="1600">
              <a:latin typeface="Tahoma"/>
              <a:cs typeface="Tahoma"/>
            </a:endParaRPr>
          </a:p>
          <a:p>
            <a:pPr marL="363855" indent="-351155">
              <a:lnSpc>
                <a:spcPct val="100000"/>
              </a:lnSpc>
              <a:spcBef>
                <a:spcPts val="290"/>
              </a:spcBef>
              <a:buFont typeface="Arial"/>
              <a:buChar char="●"/>
              <a:tabLst>
                <a:tab pos="363855" algn="l"/>
              </a:tabLst>
            </a:pPr>
            <a:r>
              <a:rPr dirty="0" sz="1600">
                <a:solidFill>
                  <a:srgbClr val="424242"/>
                </a:solidFill>
                <a:latin typeface="Tahoma"/>
                <a:cs typeface="Tahoma"/>
              </a:rPr>
              <a:t>Active</a:t>
            </a:r>
            <a:r>
              <a:rPr dirty="0" sz="1600" spc="75">
                <a:solidFill>
                  <a:srgbClr val="424242"/>
                </a:solidFill>
                <a:latin typeface="Tahoma"/>
                <a:cs typeface="Tahoma"/>
              </a:rPr>
              <a:t> </a:t>
            </a:r>
            <a:r>
              <a:rPr dirty="0" sz="1600">
                <a:solidFill>
                  <a:srgbClr val="424242"/>
                </a:solidFill>
                <a:latin typeface="Tahoma"/>
                <a:cs typeface="Tahoma"/>
              </a:rPr>
              <a:t>Course</a:t>
            </a:r>
            <a:r>
              <a:rPr dirty="0" sz="1600" spc="80">
                <a:solidFill>
                  <a:srgbClr val="424242"/>
                </a:solidFill>
                <a:latin typeface="Tahoma"/>
                <a:cs typeface="Tahoma"/>
              </a:rPr>
              <a:t> </a:t>
            </a:r>
            <a:r>
              <a:rPr dirty="0" sz="1600" spc="-20">
                <a:solidFill>
                  <a:srgbClr val="424242"/>
                </a:solidFill>
                <a:latin typeface="Tahoma"/>
                <a:cs typeface="Tahoma"/>
              </a:rPr>
              <a:t>Code</a:t>
            </a:r>
            <a:endParaRPr sz="1600">
              <a:latin typeface="Tahoma"/>
              <a:cs typeface="Tahoma"/>
            </a:endParaRPr>
          </a:p>
          <a:p>
            <a:pPr marL="363855" indent="-351155">
              <a:lnSpc>
                <a:spcPct val="100000"/>
              </a:lnSpc>
              <a:spcBef>
                <a:spcPts val="285"/>
              </a:spcBef>
              <a:buFont typeface="Arial"/>
              <a:buChar char="●"/>
              <a:tabLst>
                <a:tab pos="363855" algn="l"/>
              </a:tabLst>
            </a:pPr>
            <a:r>
              <a:rPr dirty="0" sz="1600">
                <a:solidFill>
                  <a:srgbClr val="424242"/>
                </a:solidFill>
                <a:latin typeface="Tahoma"/>
                <a:cs typeface="Tahoma"/>
              </a:rPr>
              <a:t>Title</a:t>
            </a:r>
            <a:r>
              <a:rPr dirty="0" sz="1600" spc="105">
                <a:solidFill>
                  <a:srgbClr val="424242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424242"/>
                </a:solidFill>
                <a:latin typeface="Tahoma"/>
                <a:cs typeface="Tahoma"/>
              </a:rPr>
              <a:t>(Complete)</a:t>
            </a:r>
            <a:endParaRPr sz="1600">
              <a:latin typeface="Tahoma"/>
              <a:cs typeface="Tahoma"/>
            </a:endParaRPr>
          </a:p>
          <a:p>
            <a:pPr marL="363855" indent="-351155">
              <a:lnSpc>
                <a:spcPct val="100000"/>
              </a:lnSpc>
              <a:spcBef>
                <a:spcPts val="290"/>
              </a:spcBef>
              <a:buFont typeface="Arial"/>
              <a:buChar char="●"/>
              <a:tabLst>
                <a:tab pos="363855" algn="l"/>
              </a:tabLst>
            </a:pPr>
            <a:r>
              <a:rPr dirty="0" sz="1600" spc="-10">
                <a:solidFill>
                  <a:srgbClr val="424242"/>
                </a:solidFill>
                <a:latin typeface="Tahoma"/>
                <a:cs typeface="Tahoma"/>
              </a:rPr>
              <a:t>Barcode</a:t>
            </a:r>
            <a:endParaRPr sz="16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Filters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40"/>
              <a:t>Location </a:t>
            </a:r>
            <a:r>
              <a:rPr dirty="0"/>
              <a:t>Name</a:t>
            </a:r>
            <a:r>
              <a:rPr dirty="0" spc="-35"/>
              <a:t> </a:t>
            </a:r>
            <a:r>
              <a:rPr dirty="0" spc="-65"/>
              <a:t>is</a:t>
            </a:r>
            <a:r>
              <a:rPr dirty="0" spc="-35"/>
              <a:t> </a:t>
            </a:r>
            <a:r>
              <a:rPr dirty="0"/>
              <a:t>equal</a:t>
            </a:r>
            <a:r>
              <a:rPr dirty="0" spc="-35"/>
              <a:t> </a:t>
            </a:r>
            <a:r>
              <a:rPr dirty="0"/>
              <a:t>to</a:t>
            </a:r>
            <a:r>
              <a:rPr dirty="0" spc="-35"/>
              <a:t> </a:t>
            </a:r>
            <a:r>
              <a:rPr dirty="0"/>
              <a:t>/</a:t>
            </a:r>
            <a:r>
              <a:rPr dirty="0" spc="-35"/>
              <a:t> </a:t>
            </a:r>
            <a:r>
              <a:rPr dirty="0" spc="-65"/>
              <a:t>is</a:t>
            </a:r>
            <a:r>
              <a:rPr dirty="0" spc="-35"/>
              <a:t> </a:t>
            </a:r>
            <a:r>
              <a:rPr dirty="0"/>
              <a:t>in</a:t>
            </a:r>
            <a:r>
              <a:rPr dirty="0" spc="385"/>
              <a:t> </a:t>
            </a:r>
            <a:r>
              <a:rPr dirty="0"/>
              <a:t>DPL</a:t>
            </a:r>
            <a:r>
              <a:rPr dirty="0" spc="-35"/>
              <a:t> </a:t>
            </a:r>
            <a:r>
              <a:rPr dirty="0" spc="-65"/>
              <a:t>Reserves;</a:t>
            </a:r>
            <a:r>
              <a:rPr dirty="0" spc="-35"/>
              <a:t> </a:t>
            </a:r>
            <a:r>
              <a:rPr dirty="0" spc="-20"/>
              <a:t>RHCL</a:t>
            </a:r>
            <a:r>
              <a:rPr dirty="0" spc="-40"/>
              <a:t> </a:t>
            </a:r>
            <a:r>
              <a:rPr dirty="0" spc="-10"/>
              <a:t>Reserves</a:t>
            </a:r>
          </a:p>
          <a:p>
            <a:pPr marL="12700" marR="5080">
              <a:lnSpc>
                <a:spcPct val="105000"/>
              </a:lnSpc>
              <a:spcBef>
                <a:spcPts val="1200"/>
              </a:spcBef>
            </a:pPr>
            <a:r>
              <a:rPr dirty="0" b="0">
                <a:latin typeface="Tahoma"/>
                <a:cs typeface="Tahoma"/>
              </a:rPr>
              <a:t>This</a:t>
            </a:r>
            <a:r>
              <a:rPr dirty="0" spc="-10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limits</a:t>
            </a:r>
            <a:r>
              <a:rPr dirty="0" spc="-10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the</a:t>
            </a:r>
            <a:r>
              <a:rPr dirty="0" spc="-10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data</a:t>
            </a:r>
            <a:r>
              <a:rPr dirty="0" spc="-10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to</a:t>
            </a:r>
            <a:r>
              <a:rPr dirty="0" spc="-10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items</a:t>
            </a:r>
            <a:r>
              <a:rPr dirty="0" spc="-10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checked</a:t>
            </a:r>
            <a:r>
              <a:rPr dirty="0" spc="-10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out</a:t>
            </a:r>
            <a:r>
              <a:rPr dirty="0" spc="-10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from</a:t>
            </a:r>
            <a:r>
              <a:rPr dirty="0" spc="-10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the</a:t>
            </a:r>
            <a:r>
              <a:rPr dirty="0" spc="-10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item</a:t>
            </a:r>
            <a:r>
              <a:rPr dirty="0" spc="-10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location</a:t>
            </a:r>
            <a:r>
              <a:rPr dirty="0" spc="-10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of</a:t>
            </a:r>
            <a:r>
              <a:rPr dirty="0" spc="-10" b="0">
                <a:latin typeface="Tahoma"/>
                <a:cs typeface="Tahoma"/>
              </a:rPr>
              <a:t> reserves </a:t>
            </a:r>
            <a:r>
              <a:rPr dirty="0" b="0">
                <a:latin typeface="Tahoma"/>
                <a:cs typeface="Tahoma"/>
              </a:rPr>
              <a:t>at</a:t>
            </a:r>
            <a:r>
              <a:rPr dirty="0" spc="-50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the</a:t>
            </a:r>
            <a:r>
              <a:rPr dirty="0" spc="-45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time</a:t>
            </a:r>
            <a:r>
              <a:rPr dirty="0" spc="-50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of</a:t>
            </a:r>
            <a:r>
              <a:rPr dirty="0" spc="-45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the</a:t>
            </a:r>
            <a:r>
              <a:rPr dirty="0" spc="-45" b="0">
                <a:latin typeface="Tahoma"/>
                <a:cs typeface="Tahoma"/>
              </a:rPr>
              <a:t> </a:t>
            </a:r>
            <a:r>
              <a:rPr dirty="0" spc="-10" b="0">
                <a:latin typeface="Tahoma"/>
                <a:cs typeface="Tahoma"/>
              </a:rPr>
              <a:t>loan.</a:t>
            </a:r>
          </a:p>
          <a:p>
            <a:pPr>
              <a:lnSpc>
                <a:spcPct val="100000"/>
              </a:lnSpc>
            </a:pPr>
          </a:p>
          <a:p>
            <a:pPr>
              <a:lnSpc>
                <a:spcPct val="100000"/>
              </a:lnSpc>
              <a:spcBef>
                <a:spcPts val="550"/>
              </a:spcBef>
            </a:pPr>
          </a:p>
          <a:p>
            <a:pPr marL="12700" marR="130175">
              <a:lnSpc>
                <a:spcPct val="105000"/>
              </a:lnSpc>
            </a:pPr>
            <a:r>
              <a:rPr dirty="0" spc="-45"/>
              <a:t>"Loan</a:t>
            </a:r>
            <a:r>
              <a:rPr dirty="0" spc="10"/>
              <a:t> </a:t>
            </a:r>
            <a:r>
              <a:rPr dirty="0" spc="-25"/>
              <a:t>Details"."Loan</a:t>
            </a:r>
            <a:r>
              <a:rPr dirty="0" spc="15"/>
              <a:t> </a:t>
            </a:r>
            <a:r>
              <a:rPr dirty="0"/>
              <a:t>Date"</a:t>
            </a:r>
            <a:r>
              <a:rPr dirty="0" spc="15"/>
              <a:t> </a:t>
            </a:r>
            <a:r>
              <a:rPr dirty="0"/>
              <a:t>&gt;=</a:t>
            </a:r>
            <a:r>
              <a:rPr dirty="0" spc="15"/>
              <a:t> </a:t>
            </a:r>
            <a:r>
              <a:rPr dirty="0" spc="-20"/>
              <a:t>TIMESTAMPADD(SQL_TSI_MONTH,</a:t>
            </a:r>
            <a:r>
              <a:rPr dirty="0" spc="15"/>
              <a:t> </a:t>
            </a:r>
            <a:r>
              <a:rPr dirty="0"/>
              <a:t>-</a:t>
            </a:r>
            <a:r>
              <a:rPr dirty="0" spc="35"/>
              <a:t>1, </a:t>
            </a:r>
            <a:r>
              <a:rPr dirty="0" spc="-10"/>
              <a:t>TIMESTAMPADD(</a:t>
            </a:r>
            <a:r>
              <a:rPr dirty="0" spc="-25"/>
              <a:t> </a:t>
            </a:r>
            <a:r>
              <a:rPr dirty="0" spc="-50"/>
              <a:t>SQL_TSI_DAY</a:t>
            </a:r>
            <a:r>
              <a:rPr dirty="0" spc="-25"/>
              <a:t> </a:t>
            </a:r>
            <a:r>
              <a:rPr dirty="0"/>
              <a:t>,</a:t>
            </a:r>
            <a:r>
              <a:rPr dirty="0" spc="-25"/>
              <a:t> </a:t>
            </a:r>
            <a:r>
              <a:rPr dirty="0"/>
              <a:t>DAYOFMONTH(</a:t>
            </a:r>
            <a:r>
              <a:rPr dirty="0" spc="-25"/>
              <a:t> </a:t>
            </a:r>
            <a:r>
              <a:rPr dirty="0" spc="-40"/>
              <a:t>CURRENT_DATE)</a:t>
            </a:r>
            <a:r>
              <a:rPr dirty="0" spc="-25"/>
              <a:t> </a:t>
            </a:r>
            <a:r>
              <a:rPr dirty="0" spc="30"/>
              <a:t>*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60"/>
              <a:t>-</a:t>
            </a:r>
            <a:r>
              <a:rPr dirty="0" spc="75"/>
              <a:t>(1)</a:t>
            </a:r>
            <a:r>
              <a:rPr dirty="0"/>
              <a:t> + 1, </a:t>
            </a:r>
            <a:r>
              <a:rPr dirty="0" spc="-10"/>
              <a:t>CURRENT_DATE))</a:t>
            </a:r>
          </a:p>
          <a:p>
            <a:pPr marL="12700">
              <a:lnSpc>
                <a:spcPct val="100000"/>
              </a:lnSpc>
              <a:spcBef>
                <a:spcPts val="1295"/>
              </a:spcBef>
            </a:pPr>
            <a:r>
              <a:rPr dirty="0" b="0">
                <a:latin typeface="Tahoma"/>
                <a:cs typeface="Tahoma"/>
              </a:rPr>
              <a:t>This</a:t>
            </a:r>
            <a:r>
              <a:rPr dirty="0" spc="10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limits</a:t>
            </a:r>
            <a:r>
              <a:rPr dirty="0" spc="15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data</a:t>
            </a:r>
            <a:r>
              <a:rPr dirty="0" spc="15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to</a:t>
            </a:r>
            <a:r>
              <a:rPr dirty="0" spc="10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the</a:t>
            </a:r>
            <a:r>
              <a:rPr dirty="0" spc="15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previous</a:t>
            </a:r>
            <a:r>
              <a:rPr dirty="0" spc="15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month</a:t>
            </a:r>
            <a:r>
              <a:rPr dirty="0" spc="10" b="0">
                <a:latin typeface="Tahoma"/>
                <a:cs typeface="Tahoma"/>
              </a:rPr>
              <a:t> </a:t>
            </a:r>
            <a:r>
              <a:rPr dirty="0" spc="-10" b="0">
                <a:latin typeface="Tahoma"/>
                <a:cs typeface="Tahoma"/>
              </a:rPr>
              <a:t>only.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82718" y="1626191"/>
            <a:ext cx="6769734" cy="2720340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363855" indent="-351155">
              <a:lnSpc>
                <a:spcPct val="100000"/>
              </a:lnSpc>
              <a:spcBef>
                <a:spcPts val="385"/>
              </a:spcBef>
              <a:buFont typeface="Arial"/>
              <a:buChar char="●"/>
              <a:tabLst>
                <a:tab pos="363855" algn="l"/>
              </a:tabLst>
            </a:pPr>
            <a:r>
              <a:rPr dirty="0" sz="1600" b="1">
                <a:solidFill>
                  <a:srgbClr val="424242"/>
                </a:solidFill>
                <a:latin typeface="Arial"/>
                <a:cs typeface="Arial"/>
              </a:rPr>
              <a:t>Common</a:t>
            </a:r>
            <a:r>
              <a:rPr dirty="0" sz="1600" spc="-110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424242"/>
                </a:solidFill>
                <a:latin typeface="Arial"/>
                <a:cs typeface="Arial"/>
              </a:rPr>
              <a:t>Analytics</a:t>
            </a:r>
            <a:r>
              <a:rPr dirty="0" sz="1600" spc="-35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424242"/>
                </a:solidFill>
                <a:latin typeface="Arial"/>
                <a:cs typeface="Arial"/>
              </a:rPr>
              <a:t>Procedures</a:t>
            </a:r>
            <a:endParaRPr sz="1600">
              <a:latin typeface="Arial"/>
              <a:cs typeface="Arial"/>
            </a:endParaRPr>
          </a:p>
          <a:p>
            <a:pPr lvl="1" marL="588645" indent="-224790">
              <a:lnSpc>
                <a:spcPct val="100000"/>
              </a:lnSpc>
              <a:spcBef>
                <a:spcPts val="290"/>
              </a:spcBef>
              <a:buAutoNum type="arabicPeriod" startAt="3"/>
              <a:tabLst>
                <a:tab pos="588645" algn="l"/>
              </a:tabLst>
            </a:pPr>
            <a:r>
              <a:rPr dirty="0" sz="1600" b="1">
                <a:solidFill>
                  <a:srgbClr val="424242"/>
                </a:solidFill>
                <a:latin typeface="Arial"/>
                <a:cs typeface="Arial"/>
              </a:rPr>
              <a:t>Filtering</a:t>
            </a:r>
            <a:r>
              <a:rPr dirty="0" sz="1600" spc="-110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424242"/>
                </a:solidFill>
                <a:latin typeface="Arial"/>
                <a:cs typeface="Arial"/>
              </a:rPr>
              <a:t>Procedures</a:t>
            </a:r>
            <a:endParaRPr sz="1600">
              <a:latin typeface="Arial"/>
              <a:cs typeface="Arial"/>
            </a:endParaRPr>
          </a:p>
          <a:p>
            <a:pPr lvl="2" marL="363855" marR="5080" indent="505459">
              <a:lnSpc>
                <a:spcPct val="114999"/>
              </a:lnSpc>
              <a:buAutoNum type="arabicPeriod"/>
              <a:tabLst>
                <a:tab pos="869315" algn="l"/>
                <a:tab pos="5626735" algn="l"/>
              </a:tabLst>
            </a:pPr>
            <a:r>
              <a:rPr dirty="0" sz="1600" b="1">
                <a:solidFill>
                  <a:srgbClr val="424242"/>
                </a:solidFill>
                <a:latin typeface="Arial"/>
                <a:cs typeface="Arial"/>
              </a:rPr>
              <a:t>Relative</a:t>
            </a:r>
            <a:r>
              <a:rPr dirty="0" sz="1600" spc="-105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424242"/>
                </a:solidFill>
                <a:latin typeface="Arial"/>
                <a:cs typeface="Arial"/>
              </a:rPr>
              <a:t>Dates </a:t>
            </a:r>
            <a:r>
              <a:rPr dirty="0" u="heavy" sz="1600" spc="-10">
                <a:solidFill>
                  <a:srgbClr val="27278A"/>
                </a:solidFill>
                <a:uFill>
                  <a:solidFill>
                    <a:srgbClr val="27278A"/>
                  </a:solidFill>
                </a:uFill>
                <a:latin typeface="Arial"/>
                <a:cs typeface="Arial"/>
                <a:hlinkClick r:id="rId2"/>
              </a:rPr>
              <a:t>https://knowledge.exlibrisgroup.com/Alma/Product_Documentation/010</a:t>
            </a:r>
            <a:r>
              <a:rPr dirty="0" u="none" sz="1600" spc="-10">
                <a:solidFill>
                  <a:srgbClr val="27278A"/>
                </a:solidFill>
                <a:latin typeface="Arial"/>
                <a:cs typeface="Arial"/>
              </a:rPr>
              <a:t> </a:t>
            </a:r>
            <a:r>
              <a:rPr dirty="0" u="heavy" sz="1600" spc="-10">
                <a:solidFill>
                  <a:srgbClr val="27278A"/>
                </a:solidFill>
                <a:uFill>
                  <a:solidFill>
                    <a:srgbClr val="27278A"/>
                  </a:solidFill>
                </a:uFill>
                <a:latin typeface="Arial"/>
                <a:cs typeface="Arial"/>
                <a:hlinkClick r:id="rId2"/>
              </a:rPr>
              <a:t>Alma_Online_Help_(English)/080Analytics/050Common</a:t>
            </a:r>
            <a:r>
              <a:rPr dirty="0" u="heavy" sz="1600">
                <a:solidFill>
                  <a:srgbClr val="27278A"/>
                </a:solidFill>
                <a:uFill>
                  <a:solidFill>
                    <a:srgbClr val="27278A"/>
                  </a:solidFill>
                </a:uFill>
                <a:latin typeface="Arial"/>
                <a:cs typeface="Arial"/>
                <a:hlinkClick r:id="rId2"/>
              </a:rPr>
              <a:t>	</a:t>
            </a:r>
            <a:r>
              <a:rPr dirty="0" u="heavy" sz="1600" spc="-10">
                <a:solidFill>
                  <a:srgbClr val="27278A"/>
                </a:solidFill>
                <a:uFill>
                  <a:solidFill>
                    <a:srgbClr val="27278A"/>
                  </a:solidFill>
                </a:uFill>
                <a:latin typeface="Arial"/>
                <a:cs typeface="Arial"/>
                <a:hlinkClick r:id="rId2"/>
              </a:rPr>
              <a:t>Analytics_Pr</a:t>
            </a:r>
            <a:r>
              <a:rPr dirty="0" u="none" sz="1600" spc="-10">
                <a:solidFill>
                  <a:srgbClr val="27278A"/>
                </a:solidFill>
                <a:latin typeface="Arial"/>
                <a:cs typeface="Arial"/>
              </a:rPr>
              <a:t> </a:t>
            </a:r>
            <a:r>
              <a:rPr dirty="0" u="heavy" sz="1600" spc="-10">
                <a:solidFill>
                  <a:srgbClr val="27278A"/>
                </a:solidFill>
                <a:uFill>
                  <a:solidFill>
                    <a:srgbClr val="27278A"/>
                  </a:solidFill>
                </a:uFill>
                <a:latin typeface="Arial"/>
                <a:cs typeface="Arial"/>
                <a:hlinkClick r:id="rId2"/>
              </a:rPr>
              <a:t>ocedures#Relative_Dates</a:t>
            </a:r>
            <a:endParaRPr sz="1600">
              <a:latin typeface="Arial"/>
              <a:cs typeface="Arial"/>
            </a:endParaRPr>
          </a:p>
          <a:p>
            <a:pPr marL="363855" marR="2921000" indent="-351790">
              <a:lnSpc>
                <a:spcPct val="100000"/>
              </a:lnSpc>
              <a:spcBef>
                <a:spcPts val="285"/>
              </a:spcBef>
              <a:buClr>
                <a:srgbClr val="424242"/>
              </a:buClr>
              <a:buFont typeface="Arial"/>
              <a:buChar char="●"/>
              <a:tabLst>
                <a:tab pos="363855" algn="l"/>
              </a:tabLst>
            </a:pPr>
            <a:r>
              <a:rPr dirty="0" sz="1600" b="1">
                <a:latin typeface="Arial"/>
                <a:cs typeface="Arial"/>
              </a:rPr>
              <a:t>Alma</a:t>
            </a:r>
            <a:r>
              <a:rPr dirty="0" sz="1600" spc="-9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Analytics</a:t>
            </a:r>
            <a:r>
              <a:rPr dirty="0" sz="1600" spc="-4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SQL</a:t>
            </a:r>
            <a:r>
              <a:rPr dirty="0" sz="1600" spc="-7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Filter</a:t>
            </a:r>
            <a:r>
              <a:rPr dirty="0" sz="1600" spc="-35" b="1">
                <a:latin typeface="Arial"/>
                <a:cs typeface="Arial"/>
              </a:rPr>
              <a:t> </a:t>
            </a:r>
            <a:r>
              <a:rPr dirty="0" sz="1600" spc="-10" b="1">
                <a:latin typeface="Arial"/>
                <a:cs typeface="Arial"/>
              </a:rPr>
              <a:t>Examples </a:t>
            </a:r>
            <a:r>
              <a:rPr dirty="0" sz="1600" b="1">
                <a:latin typeface="Arial"/>
                <a:cs typeface="Arial"/>
              </a:rPr>
              <a:t>Date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spc="-10" b="1">
                <a:latin typeface="Arial"/>
                <a:cs typeface="Arial"/>
              </a:rPr>
              <a:t>Fields</a:t>
            </a:r>
            <a:endParaRPr sz="1600">
              <a:latin typeface="Arial"/>
              <a:cs typeface="Arial"/>
            </a:endParaRPr>
          </a:p>
          <a:p>
            <a:pPr marL="363855" marR="5715">
              <a:lnSpc>
                <a:spcPct val="100000"/>
              </a:lnSpc>
            </a:pPr>
            <a:r>
              <a:rPr dirty="0" u="heavy" sz="1600">
                <a:solidFill>
                  <a:srgbClr val="27278A"/>
                </a:solidFill>
                <a:uFill>
                  <a:solidFill>
                    <a:srgbClr val="27278A"/>
                  </a:solidFill>
                </a:uFill>
                <a:latin typeface="Arial"/>
                <a:cs typeface="Arial"/>
                <a:hlinkClick r:id="rId3"/>
              </a:rPr>
              <a:t>https://developers.exlibrisgroup.com/blog/alma-analytics-sql-filter-</a:t>
            </a:r>
            <a:r>
              <a:rPr dirty="0" u="heavy" sz="1600" spc="-20">
                <a:solidFill>
                  <a:srgbClr val="27278A"/>
                </a:solidFill>
                <a:uFill>
                  <a:solidFill>
                    <a:srgbClr val="27278A"/>
                  </a:solidFill>
                </a:uFill>
                <a:latin typeface="Arial"/>
                <a:cs typeface="Arial"/>
                <a:hlinkClick r:id="rId3"/>
              </a:rPr>
              <a:t>exam</a:t>
            </a:r>
            <a:r>
              <a:rPr dirty="0" u="none" sz="1600" spc="-20">
                <a:solidFill>
                  <a:srgbClr val="27278A"/>
                </a:solidFill>
                <a:latin typeface="Arial"/>
                <a:cs typeface="Arial"/>
              </a:rPr>
              <a:t> </a:t>
            </a:r>
            <a:r>
              <a:rPr dirty="0" u="heavy" sz="1600" spc="-10">
                <a:solidFill>
                  <a:srgbClr val="27278A"/>
                </a:solidFill>
                <a:uFill>
                  <a:solidFill>
                    <a:srgbClr val="27278A"/>
                  </a:solidFill>
                </a:uFill>
                <a:latin typeface="Arial"/>
                <a:cs typeface="Arial"/>
                <a:hlinkClick r:id="rId3"/>
              </a:rPr>
              <a:t>ples/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45"/>
              <a:t>Documentation</a:t>
            </a:r>
            <a:r>
              <a:rPr dirty="0" spc="-45"/>
              <a:t> </a:t>
            </a:r>
            <a:r>
              <a:rPr dirty="0"/>
              <a:t>for</a:t>
            </a:r>
            <a:r>
              <a:rPr dirty="0" spc="-40"/>
              <a:t> </a:t>
            </a:r>
            <a:r>
              <a:rPr dirty="0"/>
              <a:t>the</a:t>
            </a:r>
            <a:r>
              <a:rPr dirty="0" spc="-40"/>
              <a:t> </a:t>
            </a:r>
            <a:r>
              <a:rPr dirty="0" spc="80"/>
              <a:t>SQL</a:t>
            </a:r>
            <a:r>
              <a:rPr dirty="0" spc="-45"/>
              <a:t> </a:t>
            </a:r>
            <a:r>
              <a:rPr dirty="0" spc="50"/>
              <a:t>Statement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Screenshot of a table with three rows and the middle row is highlighted in yellow 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3024" y="2628382"/>
            <a:ext cx="8597931" cy="664448"/>
          </a:xfrm>
          <a:prstGeom prst="rect">
            <a:avLst/>
          </a:prstGeom>
        </p:spPr>
      </p:pic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150"/>
              <a:t>Why</a:t>
            </a:r>
            <a:r>
              <a:rPr dirty="0" spc="-65"/>
              <a:t> </a:t>
            </a:r>
            <a:r>
              <a:rPr dirty="0" spc="90"/>
              <a:t>Monthly?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46037" y="1366668"/>
            <a:ext cx="6010910" cy="11150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43305" marR="5080">
              <a:lnSpc>
                <a:spcPct val="114999"/>
              </a:lnSpc>
              <a:spcBef>
                <a:spcPts val="100"/>
              </a:spcBef>
            </a:pPr>
            <a:r>
              <a:rPr dirty="0" sz="1600" b="1">
                <a:solidFill>
                  <a:srgbClr val="424242"/>
                </a:solidFill>
                <a:latin typeface="Arial"/>
                <a:cs typeface="Arial"/>
              </a:rPr>
              <a:t>If</a:t>
            </a:r>
            <a:r>
              <a:rPr dirty="0" sz="1600" spc="-50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424242"/>
                </a:solidFill>
                <a:latin typeface="Arial"/>
                <a:cs typeface="Arial"/>
              </a:rPr>
              <a:t>an</a:t>
            </a:r>
            <a:r>
              <a:rPr dirty="0" sz="1600" spc="-45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424242"/>
                </a:solidFill>
                <a:latin typeface="Arial"/>
                <a:cs typeface="Arial"/>
              </a:rPr>
              <a:t>item</a:t>
            </a:r>
            <a:r>
              <a:rPr dirty="0" sz="1600" spc="-45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600" spc="-65" b="1">
                <a:solidFill>
                  <a:srgbClr val="424242"/>
                </a:solidFill>
                <a:latin typeface="Arial"/>
                <a:cs typeface="Arial"/>
              </a:rPr>
              <a:t>is</a:t>
            </a:r>
            <a:r>
              <a:rPr dirty="0" sz="1600" spc="-45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424242"/>
                </a:solidFill>
                <a:latin typeface="Arial"/>
                <a:cs typeface="Arial"/>
              </a:rPr>
              <a:t>taken</a:t>
            </a:r>
            <a:r>
              <a:rPr dirty="0" sz="1600" spc="-45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424242"/>
                </a:solidFill>
                <a:latin typeface="Arial"/>
                <a:cs typeface="Arial"/>
              </a:rPr>
              <a:t>off</a:t>
            </a:r>
            <a:r>
              <a:rPr dirty="0" sz="1600" spc="-45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600" spc="-25" b="1">
                <a:solidFill>
                  <a:srgbClr val="424242"/>
                </a:solidFill>
                <a:latin typeface="Arial"/>
                <a:cs typeface="Arial"/>
              </a:rPr>
              <a:t>reserve</a:t>
            </a:r>
            <a:r>
              <a:rPr dirty="0" sz="1600" spc="-45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424242"/>
                </a:solidFill>
                <a:latin typeface="Arial"/>
                <a:cs typeface="Arial"/>
              </a:rPr>
              <a:t>before</a:t>
            </a:r>
            <a:r>
              <a:rPr dirty="0" sz="1600" spc="-45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424242"/>
                </a:solidFill>
                <a:latin typeface="Arial"/>
                <a:cs typeface="Arial"/>
              </a:rPr>
              <a:t>I</a:t>
            </a:r>
            <a:r>
              <a:rPr dirty="0" sz="1600" spc="-45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424242"/>
                </a:solidFill>
                <a:latin typeface="Arial"/>
                <a:cs typeface="Arial"/>
              </a:rPr>
              <a:t>run</a:t>
            </a:r>
            <a:r>
              <a:rPr dirty="0" sz="1600" spc="-45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424242"/>
                </a:solidFill>
                <a:latin typeface="Arial"/>
                <a:cs typeface="Arial"/>
              </a:rPr>
              <a:t>the</a:t>
            </a:r>
            <a:r>
              <a:rPr dirty="0" sz="1600" spc="-45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424242"/>
                </a:solidFill>
                <a:latin typeface="Arial"/>
                <a:cs typeface="Arial"/>
              </a:rPr>
              <a:t>report, </a:t>
            </a:r>
            <a:r>
              <a:rPr dirty="0" sz="1600" b="1">
                <a:solidFill>
                  <a:srgbClr val="424242"/>
                </a:solidFill>
                <a:latin typeface="Arial"/>
                <a:cs typeface="Arial"/>
              </a:rPr>
              <a:t>the</a:t>
            </a:r>
            <a:r>
              <a:rPr dirty="0" sz="1600" spc="-10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600" spc="-20" b="1">
                <a:solidFill>
                  <a:srgbClr val="424242"/>
                </a:solidFill>
                <a:latin typeface="Arial"/>
                <a:cs typeface="Arial"/>
              </a:rPr>
              <a:t>Active</a:t>
            </a:r>
            <a:r>
              <a:rPr dirty="0" sz="1600" spc="-10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600" spc="-65" b="1">
                <a:solidFill>
                  <a:srgbClr val="424242"/>
                </a:solidFill>
                <a:latin typeface="Arial"/>
                <a:cs typeface="Arial"/>
              </a:rPr>
              <a:t>Course</a:t>
            </a:r>
            <a:r>
              <a:rPr dirty="0" sz="1600" spc="-10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600" spc="-55" b="1">
                <a:solidFill>
                  <a:srgbClr val="424242"/>
                </a:solidFill>
                <a:latin typeface="Arial"/>
                <a:cs typeface="Arial"/>
              </a:rPr>
              <a:t>Code</a:t>
            </a:r>
            <a:r>
              <a:rPr dirty="0" sz="1600" spc="-5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424242"/>
                </a:solidFill>
                <a:latin typeface="Arial"/>
                <a:cs typeface="Arial"/>
              </a:rPr>
              <a:t>Field</a:t>
            </a:r>
            <a:r>
              <a:rPr dirty="0" sz="1600" spc="-10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424242"/>
                </a:solidFill>
                <a:latin typeface="Arial"/>
                <a:cs typeface="Arial"/>
              </a:rPr>
              <a:t>will</a:t>
            </a:r>
            <a:r>
              <a:rPr dirty="0" sz="1600" spc="-10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424242"/>
                </a:solidFill>
                <a:latin typeface="Arial"/>
                <a:cs typeface="Arial"/>
              </a:rPr>
              <a:t>be</a:t>
            </a:r>
            <a:r>
              <a:rPr dirty="0" sz="1600" spc="-5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424242"/>
                </a:solidFill>
                <a:latin typeface="Arial"/>
                <a:cs typeface="Arial"/>
              </a:rPr>
              <a:t>blank.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600" b="1">
                <a:solidFill>
                  <a:srgbClr val="424242"/>
                </a:solidFill>
                <a:latin typeface="Arial"/>
                <a:cs typeface="Arial"/>
              </a:rPr>
              <a:t>Report</a:t>
            </a:r>
            <a:r>
              <a:rPr dirty="0" sz="1600" spc="-50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424242"/>
                </a:solidFill>
                <a:latin typeface="Arial"/>
                <a:cs typeface="Arial"/>
              </a:rPr>
              <a:t>run</a:t>
            </a:r>
            <a:r>
              <a:rPr dirty="0" sz="1600" spc="-50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424242"/>
                </a:solidFill>
                <a:latin typeface="Arial"/>
                <a:cs typeface="Arial"/>
              </a:rPr>
              <a:t>in</a:t>
            </a:r>
            <a:r>
              <a:rPr dirty="0" sz="1600" spc="-50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600" spc="60" b="1">
                <a:solidFill>
                  <a:srgbClr val="424242"/>
                </a:solidFill>
                <a:latin typeface="Arial"/>
                <a:cs typeface="Arial"/>
              </a:rPr>
              <a:t>5/11/2023</a:t>
            </a:r>
            <a:r>
              <a:rPr dirty="0" sz="1600" spc="-45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424242"/>
                </a:solidFill>
                <a:latin typeface="Arial"/>
                <a:cs typeface="Arial"/>
              </a:rPr>
              <a:t>for</a:t>
            </a:r>
            <a:r>
              <a:rPr dirty="0" sz="1600" spc="-50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424242"/>
                </a:solidFill>
                <a:latin typeface="Arial"/>
                <a:cs typeface="Arial"/>
              </a:rPr>
              <a:t>April</a:t>
            </a:r>
            <a:r>
              <a:rPr dirty="0" sz="1600" spc="-50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600" spc="50" b="1">
                <a:solidFill>
                  <a:srgbClr val="424242"/>
                </a:solidFill>
                <a:latin typeface="Arial"/>
                <a:cs typeface="Arial"/>
              </a:rPr>
              <a:t>2022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6037" y="3469589"/>
            <a:ext cx="347281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b="1">
                <a:solidFill>
                  <a:srgbClr val="424242"/>
                </a:solidFill>
                <a:latin typeface="Arial"/>
                <a:cs typeface="Arial"/>
              </a:rPr>
              <a:t>Report</a:t>
            </a:r>
            <a:r>
              <a:rPr dirty="0" sz="1600" spc="-40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424242"/>
                </a:solidFill>
                <a:latin typeface="Arial"/>
                <a:cs typeface="Arial"/>
              </a:rPr>
              <a:t>run</a:t>
            </a:r>
            <a:r>
              <a:rPr dirty="0" sz="1600" spc="-40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600" spc="60" b="1">
                <a:solidFill>
                  <a:srgbClr val="424242"/>
                </a:solidFill>
                <a:latin typeface="Arial"/>
                <a:cs typeface="Arial"/>
              </a:rPr>
              <a:t>12/1/2023</a:t>
            </a:r>
            <a:r>
              <a:rPr dirty="0" sz="1600" spc="-35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424242"/>
                </a:solidFill>
                <a:latin typeface="Arial"/>
                <a:cs typeface="Arial"/>
              </a:rPr>
              <a:t>for</a:t>
            </a:r>
            <a:r>
              <a:rPr dirty="0" sz="1600" spc="-40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424242"/>
                </a:solidFill>
                <a:latin typeface="Arial"/>
                <a:cs typeface="Arial"/>
              </a:rPr>
              <a:t>April</a:t>
            </a:r>
            <a:r>
              <a:rPr dirty="0" sz="1600" spc="-35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600" spc="50" b="1">
                <a:solidFill>
                  <a:srgbClr val="424242"/>
                </a:solidFill>
                <a:latin typeface="Arial"/>
                <a:cs typeface="Arial"/>
              </a:rPr>
              <a:t>2022</a:t>
            </a:r>
            <a:endParaRPr sz="1600">
              <a:latin typeface="Arial"/>
              <a:cs typeface="Arial"/>
            </a:endParaRPr>
          </a:p>
        </p:txBody>
      </p:sp>
      <p:pic>
        <p:nvPicPr>
          <p:cNvPr id="6" name="object 6" descr="Screenshot of a table with four rows with the top row highlighted in yellow 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3024" y="3886992"/>
            <a:ext cx="7392836" cy="83759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76821" y="1878768"/>
            <a:ext cx="3084830" cy="1000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>
                <a:solidFill>
                  <a:srgbClr val="424242"/>
                </a:solidFill>
                <a:latin typeface="Arial"/>
                <a:cs typeface="Arial"/>
              </a:rPr>
              <a:t>Change</a:t>
            </a:r>
            <a:r>
              <a:rPr dirty="0" sz="1600" spc="-30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424242"/>
                </a:solidFill>
                <a:latin typeface="Arial"/>
                <a:cs typeface="Arial"/>
              </a:rPr>
              <a:t>the</a:t>
            </a:r>
            <a:r>
              <a:rPr dirty="0" sz="1600" spc="-30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424242"/>
                </a:solidFill>
                <a:latin typeface="Arial"/>
                <a:cs typeface="Arial"/>
              </a:rPr>
              <a:t>filter</a:t>
            </a:r>
            <a:r>
              <a:rPr dirty="0" sz="1600" spc="-25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424242"/>
                </a:solidFill>
                <a:latin typeface="Arial"/>
                <a:cs typeface="Arial"/>
              </a:rPr>
              <a:t>for</a:t>
            </a:r>
            <a:r>
              <a:rPr dirty="0" sz="1600" spc="-30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424242"/>
                </a:solidFill>
                <a:latin typeface="Arial"/>
                <a:cs typeface="Arial"/>
              </a:rPr>
              <a:t>Loan</a:t>
            </a:r>
            <a:r>
              <a:rPr dirty="0" sz="1600" spc="-25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424242"/>
                </a:solidFill>
                <a:latin typeface="Arial"/>
                <a:cs typeface="Arial"/>
              </a:rPr>
              <a:t>Date</a:t>
            </a:r>
            <a:r>
              <a:rPr dirty="0" sz="1600" spc="-30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600" spc="-25">
                <a:solidFill>
                  <a:srgbClr val="424242"/>
                </a:solidFill>
                <a:latin typeface="Arial"/>
                <a:cs typeface="Arial"/>
              </a:rPr>
              <a:t>to:</a:t>
            </a:r>
            <a:endParaRPr sz="1600">
              <a:latin typeface="Arial"/>
              <a:cs typeface="Arial"/>
            </a:endParaRPr>
          </a:p>
          <a:p>
            <a:pPr marL="469265" indent="-351155">
              <a:lnSpc>
                <a:spcPct val="100000"/>
              </a:lnSpc>
              <a:buChar char="●"/>
              <a:tabLst>
                <a:tab pos="469265" algn="l"/>
              </a:tabLst>
            </a:pPr>
            <a:r>
              <a:rPr dirty="0" sz="1600" spc="-10">
                <a:solidFill>
                  <a:srgbClr val="424242"/>
                </a:solidFill>
                <a:latin typeface="Arial"/>
                <a:cs typeface="Arial"/>
              </a:rPr>
              <a:t>Operator:</a:t>
            </a:r>
            <a:r>
              <a:rPr dirty="0" sz="1600" spc="-15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424242"/>
                </a:solidFill>
                <a:latin typeface="Arial"/>
                <a:cs typeface="Arial"/>
              </a:rPr>
              <a:t>is</a:t>
            </a:r>
            <a:r>
              <a:rPr dirty="0" sz="1600" spc="-15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424242"/>
                </a:solidFill>
                <a:latin typeface="Arial"/>
                <a:cs typeface="Arial"/>
              </a:rPr>
              <a:t>between</a:t>
            </a:r>
            <a:endParaRPr sz="1600">
              <a:latin typeface="Arial"/>
              <a:cs typeface="Arial"/>
            </a:endParaRPr>
          </a:p>
          <a:p>
            <a:pPr marL="469265" indent="-351155">
              <a:lnSpc>
                <a:spcPct val="100000"/>
              </a:lnSpc>
              <a:buChar char="●"/>
              <a:tabLst>
                <a:tab pos="469265" algn="l"/>
              </a:tabLst>
            </a:pPr>
            <a:r>
              <a:rPr dirty="0" sz="1600" spc="-10">
                <a:solidFill>
                  <a:srgbClr val="424242"/>
                </a:solidFill>
                <a:latin typeface="Arial"/>
                <a:cs typeface="Arial"/>
              </a:rPr>
              <a:t>Value:</a:t>
            </a:r>
            <a:r>
              <a:rPr dirty="0" sz="1600" spc="-75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424242"/>
                </a:solidFill>
                <a:latin typeface="Arial"/>
                <a:cs typeface="Arial"/>
              </a:rPr>
              <a:t>Start</a:t>
            </a:r>
            <a:r>
              <a:rPr dirty="0" sz="1600" spc="-70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600" spc="-20">
                <a:solidFill>
                  <a:srgbClr val="424242"/>
                </a:solidFill>
                <a:latin typeface="Arial"/>
                <a:cs typeface="Arial"/>
              </a:rPr>
              <a:t>Date</a:t>
            </a:r>
            <a:endParaRPr sz="1600">
              <a:latin typeface="Arial"/>
              <a:cs typeface="Arial"/>
            </a:endParaRPr>
          </a:p>
          <a:p>
            <a:pPr marL="469265" indent="-351155">
              <a:lnSpc>
                <a:spcPct val="100000"/>
              </a:lnSpc>
              <a:buChar char="●"/>
              <a:tabLst>
                <a:tab pos="469265" algn="l"/>
              </a:tabLst>
            </a:pPr>
            <a:r>
              <a:rPr dirty="0" sz="1600" spc="-10">
                <a:solidFill>
                  <a:srgbClr val="424242"/>
                </a:solidFill>
                <a:latin typeface="Arial"/>
                <a:cs typeface="Arial"/>
              </a:rPr>
              <a:t>Value:</a:t>
            </a:r>
            <a:r>
              <a:rPr dirty="0" sz="1600" spc="-60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424242"/>
                </a:solidFill>
                <a:latin typeface="Arial"/>
                <a:cs typeface="Arial"/>
              </a:rPr>
              <a:t>End</a:t>
            </a:r>
            <a:r>
              <a:rPr dirty="0" sz="1600" spc="-50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600" spc="-20">
                <a:solidFill>
                  <a:srgbClr val="424242"/>
                </a:solidFill>
                <a:latin typeface="Arial"/>
                <a:cs typeface="Arial"/>
              </a:rPr>
              <a:t>Date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130"/>
              <a:t>What</a:t>
            </a:r>
            <a:r>
              <a:rPr dirty="0" spc="-45"/>
              <a:t> </a:t>
            </a:r>
            <a:r>
              <a:rPr dirty="0" spc="60"/>
              <a:t>If</a:t>
            </a:r>
            <a:r>
              <a:rPr dirty="0" spc="-45"/>
              <a:t> </a:t>
            </a:r>
            <a:r>
              <a:rPr dirty="0" spc="65"/>
              <a:t>I</a:t>
            </a:r>
            <a:r>
              <a:rPr dirty="0" spc="-40"/>
              <a:t> </a:t>
            </a:r>
            <a:r>
              <a:rPr dirty="0"/>
              <a:t>Forget</a:t>
            </a:r>
            <a:r>
              <a:rPr dirty="0" spc="-45"/>
              <a:t> </a:t>
            </a:r>
            <a:r>
              <a:rPr dirty="0" spc="-120"/>
              <a:t>To</a:t>
            </a:r>
            <a:r>
              <a:rPr dirty="0" spc="-40"/>
              <a:t> </a:t>
            </a:r>
            <a:r>
              <a:rPr dirty="0" spc="114"/>
              <a:t>Run</a:t>
            </a:r>
            <a:r>
              <a:rPr dirty="0" spc="-45"/>
              <a:t> </a:t>
            </a:r>
            <a:r>
              <a:rPr dirty="0"/>
              <a:t>the</a:t>
            </a:r>
            <a:r>
              <a:rPr dirty="0" spc="-40"/>
              <a:t> </a:t>
            </a:r>
            <a:r>
              <a:rPr dirty="0" spc="75"/>
              <a:t>Report?</a:t>
            </a:r>
          </a:p>
        </p:txBody>
      </p:sp>
      <p:pic>
        <p:nvPicPr>
          <p:cNvPr id="4" name="object 4" descr="Screenshot of Alma Analytics pop up menu 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71993" y="1377172"/>
            <a:ext cx="4190041" cy="350076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Reserve Usage Statistics</dc:title>
  <dcterms:created xsi:type="dcterms:W3CDTF">2026-05-13T21:38:54Z</dcterms:created>
  <dcterms:modified xsi:type="dcterms:W3CDTF">2026-05-13T21:38:54Z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2023-12-20T00:00:00Z</vt:filetime>
  </property>
  <property fmtid="{D5CDD505-2E9C-101B-9397-08002B2CF9AE}" pid="3" name="Creator">
    <vt:lpwstr>Google</vt:lpwstr>
  </property>
  <property fmtid="{D5CDD505-2E9C-101B-9397-08002B2CF9AE}" pid="4" name="LastSaved">
    <vt:filetime>2026-05-13T00:00:00Z</vt:filetime>
  </property>
</Properties>
</file>