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Lst>
  <p:notesMasterIdLst>
    <p:notesMasterId r:id="rId30"/>
  </p:notesMasterIdLst>
  <p:sldIdLst>
    <p:sldId id="256" r:id="rId3"/>
    <p:sldId id="271" r:id="rId4"/>
    <p:sldId id="285" r:id="rId5"/>
    <p:sldId id="295" r:id="rId6"/>
    <p:sldId id="309" r:id="rId7"/>
    <p:sldId id="308" r:id="rId8"/>
    <p:sldId id="294" r:id="rId9"/>
    <p:sldId id="286" r:id="rId10"/>
    <p:sldId id="311" r:id="rId11"/>
    <p:sldId id="288" r:id="rId12"/>
    <p:sldId id="300" r:id="rId13"/>
    <p:sldId id="301" r:id="rId14"/>
    <p:sldId id="296" r:id="rId15"/>
    <p:sldId id="299" r:id="rId16"/>
    <p:sldId id="298" r:id="rId17"/>
    <p:sldId id="297" r:id="rId18"/>
    <p:sldId id="290" r:id="rId19"/>
    <p:sldId id="313" r:id="rId20"/>
    <p:sldId id="312" r:id="rId21"/>
    <p:sldId id="287" r:id="rId22"/>
    <p:sldId id="302" r:id="rId23"/>
    <p:sldId id="305" r:id="rId24"/>
    <p:sldId id="303" r:id="rId25"/>
    <p:sldId id="310" r:id="rId26"/>
    <p:sldId id="304" r:id="rId27"/>
    <p:sldId id="307" r:id="rId28"/>
    <p:sldId id="275" r:id="rId29"/>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71F47D-CEA9-48FF-837F-9C2B80194690}" v="32" dt="2025-04-17T21:51:54.1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68" autoAdjust="0"/>
    <p:restoredTop sz="73810" autoAdjust="0"/>
  </p:normalViewPr>
  <p:slideViewPr>
    <p:cSldViewPr snapToGrid="0">
      <p:cViewPr varScale="1">
        <p:scale>
          <a:sx n="75" d="100"/>
          <a:sy n="75" d="100"/>
        </p:scale>
        <p:origin x="117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witzner, Ted" userId="5a7e4d77-0646-4288-9b3a-6d00e909e8af" providerId="ADAL" clId="{247248BD-CAAC-401A-B3B5-BC5E0B54708F}"/>
    <pc:docChg chg="delSld modSld">
      <pc:chgData name="Schwitzner, Ted" userId="5a7e4d77-0646-4288-9b3a-6d00e909e8af" providerId="ADAL" clId="{247248BD-CAAC-401A-B3B5-BC5E0B54708F}" dt="2025-03-09T04:02:37.598" v="36" actId="47"/>
      <pc:docMkLst>
        <pc:docMk/>
      </pc:docMkLst>
      <pc:sldChg chg="modSp mod">
        <pc:chgData name="Schwitzner, Ted" userId="5a7e4d77-0646-4288-9b3a-6d00e909e8af" providerId="ADAL" clId="{247248BD-CAAC-401A-B3B5-BC5E0B54708F}" dt="2025-03-09T04:02:32.424" v="35" actId="20577"/>
        <pc:sldMkLst>
          <pc:docMk/>
          <pc:sldMk cId="2030186281" sldId="256"/>
        </pc:sldMkLst>
        <pc:spChg chg="mod">
          <ac:chgData name="Schwitzner, Ted" userId="5a7e4d77-0646-4288-9b3a-6d00e909e8af" providerId="ADAL" clId="{247248BD-CAAC-401A-B3B5-BC5E0B54708F}" dt="2025-03-09T04:02:32.424" v="35" actId="20577"/>
          <ac:spMkLst>
            <pc:docMk/>
            <pc:sldMk cId="2030186281" sldId="256"/>
            <ac:spMk id="3" creationId="{F67AD4E4-C115-F13E-B0A7-001462664307}"/>
          </ac:spMkLst>
        </pc:spChg>
      </pc:sldChg>
      <pc:sldChg chg="del">
        <pc:chgData name="Schwitzner, Ted" userId="5a7e4d77-0646-4288-9b3a-6d00e909e8af" providerId="ADAL" clId="{247248BD-CAAC-401A-B3B5-BC5E0B54708F}" dt="2025-03-09T04:02:37.598" v="36" actId="47"/>
        <pc:sldMkLst>
          <pc:docMk/>
          <pc:sldMk cId="3855451297" sldId="283"/>
        </pc:sldMkLst>
      </pc:sldChg>
      <pc:sldChg chg="modSp mod">
        <pc:chgData name="Schwitzner, Ted" userId="5a7e4d77-0646-4288-9b3a-6d00e909e8af" providerId="ADAL" clId="{247248BD-CAAC-401A-B3B5-BC5E0B54708F}" dt="2025-03-09T04:02:19.427" v="0"/>
        <pc:sldMkLst>
          <pc:docMk/>
          <pc:sldMk cId="4138428715" sldId="285"/>
        </pc:sldMkLst>
        <pc:spChg chg="mod">
          <ac:chgData name="Schwitzner, Ted" userId="5a7e4d77-0646-4288-9b3a-6d00e909e8af" providerId="ADAL" clId="{247248BD-CAAC-401A-B3B5-BC5E0B54708F}" dt="2025-03-09T04:02:19.427" v="0"/>
          <ac:spMkLst>
            <pc:docMk/>
            <pc:sldMk cId="4138428715" sldId="285"/>
            <ac:spMk id="3" creationId="{2BF050AC-5991-7C82-3E35-424F289068F0}"/>
          </ac:spMkLst>
        </pc:spChg>
      </pc:sldChg>
      <pc:sldChg chg="del">
        <pc:chgData name="Schwitzner, Ted" userId="5a7e4d77-0646-4288-9b3a-6d00e909e8af" providerId="ADAL" clId="{247248BD-CAAC-401A-B3B5-BC5E0B54708F}" dt="2025-03-09T04:02:37.598" v="36" actId="47"/>
        <pc:sldMkLst>
          <pc:docMk/>
          <pc:sldMk cId="3168429056" sldId="308"/>
        </pc:sldMkLst>
      </pc:sldChg>
      <pc:sldChg chg="del">
        <pc:chgData name="Schwitzner, Ted" userId="5a7e4d77-0646-4288-9b3a-6d00e909e8af" providerId="ADAL" clId="{247248BD-CAAC-401A-B3B5-BC5E0B54708F}" dt="2025-03-09T04:02:37.598" v="36" actId="47"/>
        <pc:sldMkLst>
          <pc:docMk/>
          <pc:sldMk cId="3849450080" sldId="309"/>
        </pc:sldMkLst>
      </pc:sldChg>
    </pc:docChg>
  </pc:docChgLst>
  <pc:docChgLst>
    <pc:chgData name="Schwitzner, Ted" userId="5a7e4d77-0646-4288-9b3a-6d00e909e8af" providerId="ADAL" clId="{F371F47D-CEA9-48FF-837F-9C2B80194690}"/>
    <pc:docChg chg="undo custSel addSld delSld modSld sldOrd">
      <pc:chgData name="Schwitzner, Ted" userId="5a7e4d77-0646-4288-9b3a-6d00e909e8af" providerId="ADAL" clId="{F371F47D-CEA9-48FF-837F-9C2B80194690}" dt="2025-04-18T13:35:29.075" v="42109" actId="20577"/>
      <pc:docMkLst>
        <pc:docMk/>
      </pc:docMkLst>
      <pc:sldChg chg="modSp mod">
        <pc:chgData name="Schwitzner, Ted" userId="5a7e4d77-0646-4288-9b3a-6d00e909e8af" providerId="ADAL" clId="{F371F47D-CEA9-48FF-837F-9C2B80194690}" dt="2025-04-16T14:57:39.665" v="14943" actId="6549"/>
        <pc:sldMkLst>
          <pc:docMk/>
          <pc:sldMk cId="2192334105" sldId="271"/>
        </pc:sldMkLst>
        <pc:spChg chg="mod">
          <ac:chgData name="Schwitzner, Ted" userId="5a7e4d77-0646-4288-9b3a-6d00e909e8af" providerId="ADAL" clId="{F371F47D-CEA9-48FF-837F-9C2B80194690}" dt="2025-04-16T14:57:39.665" v="14943" actId="6549"/>
          <ac:spMkLst>
            <pc:docMk/>
            <pc:sldMk cId="2192334105" sldId="271"/>
            <ac:spMk id="3" creationId="{697AC201-E8A2-19B8-F098-39112C1A804C}"/>
          </ac:spMkLst>
        </pc:spChg>
      </pc:sldChg>
      <pc:sldChg chg="modSp mod">
        <pc:chgData name="Schwitzner, Ted" userId="5a7e4d77-0646-4288-9b3a-6d00e909e8af" providerId="ADAL" clId="{F371F47D-CEA9-48FF-837F-9C2B80194690}" dt="2025-04-16T18:11:48.511" v="31305" actId="6549"/>
        <pc:sldMkLst>
          <pc:docMk/>
          <pc:sldMk cId="3527031702" sldId="275"/>
        </pc:sldMkLst>
        <pc:spChg chg="mod">
          <ac:chgData name="Schwitzner, Ted" userId="5a7e4d77-0646-4288-9b3a-6d00e909e8af" providerId="ADAL" clId="{F371F47D-CEA9-48FF-837F-9C2B80194690}" dt="2025-04-16T18:11:48.511" v="31305" actId="6549"/>
          <ac:spMkLst>
            <pc:docMk/>
            <pc:sldMk cId="3527031702" sldId="275"/>
            <ac:spMk id="3" creationId="{78E96550-E816-14D9-A657-6B3099551EC7}"/>
          </ac:spMkLst>
        </pc:spChg>
      </pc:sldChg>
      <pc:sldChg chg="modSp mod">
        <pc:chgData name="Schwitzner, Ted" userId="5a7e4d77-0646-4288-9b3a-6d00e909e8af" providerId="ADAL" clId="{F371F47D-CEA9-48FF-837F-9C2B80194690}" dt="2025-04-17T21:42:10.592" v="39717" actId="6549"/>
        <pc:sldMkLst>
          <pc:docMk/>
          <pc:sldMk cId="4138428715" sldId="285"/>
        </pc:sldMkLst>
        <pc:spChg chg="mod">
          <ac:chgData name="Schwitzner, Ted" userId="5a7e4d77-0646-4288-9b3a-6d00e909e8af" providerId="ADAL" clId="{F371F47D-CEA9-48FF-837F-9C2B80194690}" dt="2025-04-17T21:42:10.592" v="39717" actId="6549"/>
          <ac:spMkLst>
            <pc:docMk/>
            <pc:sldMk cId="4138428715" sldId="285"/>
            <ac:spMk id="3" creationId="{2BF050AC-5991-7C82-3E35-424F289068F0}"/>
          </ac:spMkLst>
        </pc:spChg>
      </pc:sldChg>
      <pc:sldChg chg="modSp add mod ord modNotesTx">
        <pc:chgData name="Schwitzner, Ted" userId="5a7e4d77-0646-4288-9b3a-6d00e909e8af" providerId="ADAL" clId="{F371F47D-CEA9-48FF-837F-9C2B80194690}" dt="2025-04-17T21:42:59.203" v="39720" actId="20577"/>
        <pc:sldMkLst>
          <pc:docMk/>
          <pc:sldMk cId="859955131" sldId="286"/>
        </pc:sldMkLst>
        <pc:spChg chg="mod">
          <ac:chgData name="Schwitzner, Ted" userId="5a7e4d77-0646-4288-9b3a-6d00e909e8af" providerId="ADAL" clId="{F371F47D-CEA9-48FF-837F-9C2B80194690}" dt="2025-04-11T13:42:35.416" v="1088" actId="20577"/>
          <ac:spMkLst>
            <pc:docMk/>
            <pc:sldMk cId="859955131" sldId="286"/>
            <ac:spMk id="2" creationId="{C07376F9-3538-62E0-C4FD-A7FEB86CBECB}"/>
          </ac:spMkLst>
        </pc:spChg>
        <pc:spChg chg="mod">
          <ac:chgData name="Schwitzner, Ted" userId="5a7e4d77-0646-4288-9b3a-6d00e909e8af" providerId="ADAL" clId="{F371F47D-CEA9-48FF-837F-9C2B80194690}" dt="2025-04-11T13:54:02.004" v="1823" actId="20577"/>
          <ac:spMkLst>
            <pc:docMk/>
            <pc:sldMk cId="859955131" sldId="286"/>
            <ac:spMk id="3" creationId="{4D7B11C8-4BD4-90A9-38B6-EC135DD56F5E}"/>
          </ac:spMkLst>
        </pc:spChg>
      </pc:sldChg>
      <pc:sldChg chg="add">
        <pc:chgData name="Schwitzner, Ted" userId="5a7e4d77-0646-4288-9b3a-6d00e909e8af" providerId="ADAL" clId="{F371F47D-CEA9-48FF-837F-9C2B80194690}" dt="2025-04-17T21:24:16.128" v="39211"/>
        <pc:sldMkLst>
          <pc:docMk/>
          <pc:sldMk cId="3808212442" sldId="287"/>
        </pc:sldMkLst>
      </pc:sldChg>
      <pc:sldChg chg="addSp modSp add del mod modNotesTx">
        <pc:chgData name="Schwitzner, Ted" userId="5a7e4d77-0646-4288-9b3a-6d00e909e8af" providerId="ADAL" clId="{F371F47D-CEA9-48FF-837F-9C2B80194690}" dt="2025-04-17T21:24:09.702" v="39210" actId="2696"/>
        <pc:sldMkLst>
          <pc:docMk/>
          <pc:sldMk cId="4237731197" sldId="287"/>
        </pc:sldMkLst>
      </pc:sldChg>
      <pc:sldChg chg="modSp add mod modNotesTx">
        <pc:chgData name="Schwitzner, Ted" userId="5a7e4d77-0646-4288-9b3a-6d00e909e8af" providerId="ADAL" clId="{F371F47D-CEA9-48FF-837F-9C2B80194690}" dt="2025-04-17T21:48:55.771" v="40850" actId="20577"/>
        <pc:sldMkLst>
          <pc:docMk/>
          <pc:sldMk cId="1934961875" sldId="288"/>
        </pc:sldMkLst>
        <pc:spChg chg="mod">
          <ac:chgData name="Schwitzner, Ted" userId="5a7e4d77-0646-4288-9b3a-6d00e909e8af" providerId="ADAL" clId="{F371F47D-CEA9-48FF-837F-9C2B80194690}" dt="2025-04-11T15:37:01.540" v="6120" actId="6549"/>
          <ac:spMkLst>
            <pc:docMk/>
            <pc:sldMk cId="1934961875" sldId="288"/>
            <ac:spMk id="2" creationId="{303AFB84-C25E-BFAE-736C-1CECA5044827}"/>
          </ac:spMkLst>
        </pc:spChg>
        <pc:spChg chg="mod">
          <ac:chgData name="Schwitzner, Ted" userId="5a7e4d77-0646-4288-9b3a-6d00e909e8af" providerId="ADAL" clId="{F371F47D-CEA9-48FF-837F-9C2B80194690}" dt="2025-04-16T16:28:47.462" v="24297" actId="20577"/>
          <ac:spMkLst>
            <pc:docMk/>
            <pc:sldMk cId="1934961875" sldId="288"/>
            <ac:spMk id="3" creationId="{FAC7C10C-4B1C-0888-5F6F-86CB25B9A7C6}"/>
          </ac:spMkLst>
        </pc:spChg>
      </pc:sldChg>
      <pc:sldChg chg="modSp add del mod">
        <pc:chgData name="Schwitzner, Ted" userId="5a7e4d77-0646-4288-9b3a-6d00e909e8af" providerId="ADAL" clId="{F371F47D-CEA9-48FF-837F-9C2B80194690}" dt="2025-04-11T14:53:55.550" v="4115" actId="2696"/>
        <pc:sldMkLst>
          <pc:docMk/>
          <pc:sldMk cId="4294947200" sldId="289"/>
        </pc:sldMkLst>
      </pc:sldChg>
      <pc:sldChg chg="modSp add mod ord modNotesTx">
        <pc:chgData name="Schwitzner, Ted" userId="5a7e4d77-0646-4288-9b3a-6d00e909e8af" providerId="ADAL" clId="{F371F47D-CEA9-48FF-837F-9C2B80194690}" dt="2025-04-16T18:11:37.533" v="31303" actId="20577"/>
        <pc:sldMkLst>
          <pc:docMk/>
          <pc:sldMk cId="3396844987" sldId="290"/>
        </pc:sldMkLst>
        <pc:spChg chg="mod">
          <ac:chgData name="Schwitzner, Ted" userId="5a7e4d77-0646-4288-9b3a-6d00e909e8af" providerId="ADAL" clId="{F371F47D-CEA9-48FF-837F-9C2B80194690}" dt="2025-04-11T13:11:25.944" v="25"/>
          <ac:spMkLst>
            <pc:docMk/>
            <pc:sldMk cId="3396844987" sldId="290"/>
            <ac:spMk id="2" creationId="{0570C329-0E10-F161-026C-165C6D5EAD27}"/>
          </ac:spMkLst>
        </pc:spChg>
        <pc:spChg chg="mod">
          <ac:chgData name="Schwitzner, Ted" userId="5a7e4d77-0646-4288-9b3a-6d00e909e8af" providerId="ADAL" clId="{F371F47D-CEA9-48FF-837F-9C2B80194690}" dt="2025-04-16T18:04:34.997" v="30167" actId="20577"/>
          <ac:spMkLst>
            <pc:docMk/>
            <pc:sldMk cId="3396844987" sldId="290"/>
            <ac:spMk id="3" creationId="{FF7D8109-88CA-47FE-6113-EF65242E326B}"/>
          </ac:spMkLst>
        </pc:spChg>
      </pc:sldChg>
      <pc:sldChg chg="modSp add del mod">
        <pc:chgData name="Schwitzner, Ted" userId="5a7e4d77-0646-4288-9b3a-6d00e909e8af" providerId="ADAL" clId="{F371F47D-CEA9-48FF-837F-9C2B80194690}" dt="2025-04-11T15:18:31.104" v="5130" actId="47"/>
        <pc:sldMkLst>
          <pc:docMk/>
          <pc:sldMk cId="3453005930" sldId="291"/>
        </pc:sldMkLst>
      </pc:sldChg>
      <pc:sldChg chg="modSp add del mod">
        <pc:chgData name="Schwitzner, Ted" userId="5a7e4d77-0646-4288-9b3a-6d00e909e8af" providerId="ADAL" clId="{F371F47D-CEA9-48FF-837F-9C2B80194690}" dt="2025-04-11T15:18:59.115" v="5162" actId="47"/>
        <pc:sldMkLst>
          <pc:docMk/>
          <pc:sldMk cId="1314837989" sldId="292"/>
        </pc:sldMkLst>
      </pc:sldChg>
      <pc:sldChg chg="add del">
        <pc:chgData name="Schwitzner, Ted" userId="5a7e4d77-0646-4288-9b3a-6d00e909e8af" providerId="ADAL" clId="{F371F47D-CEA9-48FF-837F-9C2B80194690}" dt="2025-04-11T13:12:24.487" v="33" actId="47"/>
        <pc:sldMkLst>
          <pc:docMk/>
          <pc:sldMk cId="185726673" sldId="293"/>
        </pc:sldMkLst>
      </pc:sldChg>
      <pc:sldChg chg="modSp add del mod">
        <pc:chgData name="Schwitzner, Ted" userId="5a7e4d77-0646-4288-9b3a-6d00e909e8af" providerId="ADAL" clId="{F371F47D-CEA9-48FF-837F-9C2B80194690}" dt="2025-04-11T14:06:38.160" v="1924" actId="2696"/>
        <pc:sldMkLst>
          <pc:docMk/>
          <pc:sldMk cId="3554806637" sldId="293"/>
        </pc:sldMkLst>
      </pc:sldChg>
      <pc:sldChg chg="modSp add mod ord modNotesTx">
        <pc:chgData name="Schwitzner, Ted" userId="5a7e4d77-0646-4288-9b3a-6d00e909e8af" providerId="ADAL" clId="{F371F47D-CEA9-48FF-837F-9C2B80194690}" dt="2025-04-16T15:37:03.104" v="20317"/>
        <pc:sldMkLst>
          <pc:docMk/>
          <pc:sldMk cId="1085602352" sldId="294"/>
        </pc:sldMkLst>
        <pc:spChg chg="mod">
          <ac:chgData name="Schwitzner, Ted" userId="5a7e4d77-0646-4288-9b3a-6d00e909e8af" providerId="ADAL" clId="{F371F47D-CEA9-48FF-837F-9C2B80194690}" dt="2025-04-11T13:28:58.168" v="338" actId="20577"/>
          <ac:spMkLst>
            <pc:docMk/>
            <pc:sldMk cId="1085602352" sldId="294"/>
            <ac:spMk id="2" creationId="{2D76D27E-21A4-8CF6-6BA7-C0B289A18230}"/>
          </ac:spMkLst>
        </pc:spChg>
        <pc:spChg chg="mod">
          <ac:chgData name="Schwitzner, Ted" userId="5a7e4d77-0646-4288-9b3a-6d00e909e8af" providerId="ADAL" clId="{F371F47D-CEA9-48FF-837F-9C2B80194690}" dt="2025-04-15T15:33:13.612" v="7888" actId="20577"/>
          <ac:spMkLst>
            <pc:docMk/>
            <pc:sldMk cId="1085602352" sldId="294"/>
            <ac:spMk id="3" creationId="{9BBE0760-B059-57B2-46FA-D6C7F3DA9B18}"/>
          </ac:spMkLst>
        </pc:spChg>
      </pc:sldChg>
      <pc:sldChg chg="addSp delSp modSp new mod modNotesTx">
        <pc:chgData name="Schwitzner, Ted" userId="5a7e4d77-0646-4288-9b3a-6d00e909e8af" providerId="ADAL" clId="{F371F47D-CEA9-48FF-837F-9C2B80194690}" dt="2025-04-16T15:08:36.768" v="16413" actId="6549"/>
        <pc:sldMkLst>
          <pc:docMk/>
          <pc:sldMk cId="2331251222" sldId="295"/>
        </pc:sldMkLst>
        <pc:spChg chg="mod">
          <ac:chgData name="Schwitzner, Ted" userId="5a7e4d77-0646-4288-9b3a-6d00e909e8af" providerId="ADAL" clId="{F371F47D-CEA9-48FF-837F-9C2B80194690}" dt="2025-04-11T13:42:14.136" v="1065" actId="20577"/>
          <ac:spMkLst>
            <pc:docMk/>
            <pc:sldMk cId="2331251222" sldId="295"/>
            <ac:spMk id="2" creationId="{F60CAACE-C1F1-275F-55C0-9A660BF3596F}"/>
          </ac:spMkLst>
        </pc:spChg>
        <pc:spChg chg="mod">
          <ac:chgData name="Schwitzner, Ted" userId="5a7e4d77-0646-4288-9b3a-6d00e909e8af" providerId="ADAL" clId="{F371F47D-CEA9-48FF-837F-9C2B80194690}" dt="2025-04-11T14:35:36.570" v="3866" actId="20577"/>
          <ac:spMkLst>
            <pc:docMk/>
            <pc:sldMk cId="2331251222" sldId="295"/>
            <ac:spMk id="3" creationId="{DB04D742-111B-107E-1BF5-FE8759C83B55}"/>
          </ac:spMkLst>
        </pc:spChg>
        <pc:spChg chg="add mod">
          <ac:chgData name="Schwitzner, Ted" userId="5a7e4d77-0646-4288-9b3a-6d00e909e8af" providerId="ADAL" clId="{F371F47D-CEA9-48FF-837F-9C2B80194690}" dt="2025-04-11T14:21:23.177" v="2058" actId="164"/>
          <ac:spMkLst>
            <pc:docMk/>
            <pc:sldMk cId="2331251222" sldId="295"/>
            <ac:spMk id="6" creationId="{007F67AB-679B-1BF0-E3B6-706E7B892FFE}"/>
          </ac:spMkLst>
        </pc:spChg>
        <pc:spChg chg="add mod">
          <ac:chgData name="Schwitzner, Ted" userId="5a7e4d77-0646-4288-9b3a-6d00e909e8af" providerId="ADAL" clId="{F371F47D-CEA9-48FF-837F-9C2B80194690}" dt="2025-04-11T14:21:23.177" v="2058" actId="164"/>
          <ac:spMkLst>
            <pc:docMk/>
            <pc:sldMk cId="2331251222" sldId="295"/>
            <ac:spMk id="7" creationId="{D1DB8588-40F4-507D-1D41-B9B38BF470B7}"/>
          </ac:spMkLst>
        </pc:spChg>
        <pc:spChg chg="add mod">
          <ac:chgData name="Schwitzner, Ted" userId="5a7e4d77-0646-4288-9b3a-6d00e909e8af" providerId="ADAL" clId="{F371F47D-CEA9-48FF-837F-9C2B80194690}" dt="2025-04-11T14:21:23.177" v="2058" actId="164"/>
          <ac:spMkLst>
            <pc:docMk/>
            <pc:sldMk cId="2331251222" sldId="295"/>
            <ac:spMk id="9" creationId="{E4230C2F-35A8-9139-0866-B321A54E57B8}"/>
          </ac:spMkLst>
        </pc:spChg>
        <pc:spChg chg="add mod">
          <ac:chgData name="Schwitzner, Ted" userId="5a7e4d77-0646-4288-9b3a-6d00e909e8af" providerId="ADAL" clId="{F371F47D-CEA9-48FF-837F-9C2B80194690}" dt="2025-04-11T14:21:23.177" v="2058" actId="164"/>
          <ac:spMkLst>
            <pc:docMk/>
            <pc:sldMk cId="2331251222" sldId="295"/>
            <ac:spMk id="10" creationId="{2C63C9FB-9ECF-FDAF-D716-8791D74ECD6C}"/>
          </ac:spMkLst>
        </pc:spChg>
        <pc:grpChg chg="add mod">
          <ac:chgData name="Schwitzner, Ted" userId="5a7e4d77-0646-4288-9b3a-6d00e909e8af" providerId="ADAL" clId="{F371F47D-CEA9-48FF-837F-9C2B80194690}" dt="2025-04-11T14:24:52.627" v="3522" actId="962"/>
          <ac:grpSpMkLst>
            <pc:docMk/>
            <pc:sldMk cId="2331251222" sldId="295"/>
            <ac:grpSpMk id="11" creationId="{E687A060-8A13-21B6-9970-385D746067C1}"/>
          </ac:grpSpMkLst>
        </pc:grpChg>
      </pc:sldChg>
      <pc:sldChg chg="modSp add mod ord modNotesTx">
        <pc:chgData name="Schwitzner, Ted" userId="5a7e4d77-0646-4288-9b3a-6d00e909e8af" providerId="ADAL" clId="{F371F47D-CEA9-48FF-837F-9C2B80194690}" dt="2025-04-16T17:12:08.659" v="28368" actId="20577"/>
        <pc:sldMkLst>
          <pc:docMk/>
          <pc:sldMk cId="2504141427" sldId="296"/>
        </pc:sldMkLst>
        <pc:spChg chg="mod">
          <ac:chgData name="Schwitzner, Ted" userId="5a7e4d77-0646-4288-9b3a-6d00e909e8af" providerId="ADAL" clId="{F371F47D-CEA9-48FF-837F-9C2B80194690}" dt="2025-04-16T17:12:08.659" v="28368" actId="20577"/>
          <ac:spMkLst>
            <pc:docMk/>
            <pc:sldMk cId="2504141427" sldId="296"/>
            <ac:spMk id="3" creationId="{40A12D58-AB64-D0EC-FE41-5A21A26418C8}"/>
          </ac:spMkLst>
        </pc:spChg>
      </pc:sldChg>
      <pc:sldChg chg="modSp add mod">
        <pc:chgData name="Schwitzner, Ted" userId="5a7e4d77-0646-4288-9b3a-6d00e909e8af" providerId="ADAL" clId="{F371F47D-CEA9-48FF-837F-9C2B80194690}" dt="2025-04-11T15:18:54.573" v="5161" actId="20577"/>
        <pc:sldMkLst>
          <pc:docMk/>
          <pc:sldMk cId="404925998" sldId="297"/>
        </pc:sldMkLst>
        <pc:spChg chg="mod">
          <ac:chgData name="Schwitzner, Ted" userId="5a7e4d77-0646-4288-9b3a-6d00e909e8af" providerId="ADAL" clId="{F371F47D-CEA9-48FF-837F-9C2B80194690}" dt="2025-04-11T15:18:54.573" v="5161" actId="20577"/>
          <ac:spMkLst>
            <pc:docMk/>
            <pc:sldMk cId="404925998" sldId="297"/>
            <ac:spMk id="2" creationId="{E2570324-6489-6268-3B5B-EBC0CEED0AC2}"/>
          </ac:spMkLst>
        </pc:spChg>
      </pc:sldChg>
      <pc:sldChg chg="modSp add mod">
        <pc:chgData name="Schwitzner, Ted" userId="5a7e4d77-0646-4288-9b3a-6d00e909e8af" providerId="ADAL" clId="{F371F47D-CEA9-48FF-837F-9C2B80194690}" dt="2025-04-11T15:18:38.123" v="5145" actId="20577"/>
        <pc:sldMkLst>
          <pc:docMk/>
          <pc:sldMk cId="1391195239" sldId="298"/>
        </pc:sldMkLst>
        <pc:spChg chg="mod">
          <ac:chgData name="Schwitzner, Ted" userId="5a7e4d77-0646-4288-9b3a-6d00e909e8af" providerId="ADAL" clId="{F371F47D-CEA9-48FF-837F-9C2B80194690}" dt="2025-04-11T15:18:38.123" v="5145" actId="20577"/>
          <ac:spMkLst>
            <pc:docMk/>
            <pc:sldMk cId="1391195239" sldId="298"/>
            <ac:spMk id="2" creationId="{A1853BB7-3FE2-5D90-4877-24519672B482}"/>
          </ac:spMkLst>
        </pc:spChg>
      </pc:sldChg>
      <pc:sldChg chg="modSp new mod modNotesTx">
        <pc:chgData name="Schwitzner, Ted" userId="5a7e4d77-0646-4288-9b3a-6d00e909e8af" providerId="ADAL" clId="{F371F47D-CEA9-48FF-837F-9C2B80194690}" dt="2025-04-16T19:30:07.258" v="32519" actId="20577"/>
        <pc:sldMkLst>
          <pc:docMk/>
          <pc:sldMk cId="2279908705" sldId="299"/>
        </pc:sldMkLst>
        <pc:spChg chg="mod">
          <ac:chgData name="Schwitzner, Ted" userId="5a7e4d77-0646-4288-9b3a-6d00e909e8af" providerId="ADAL" clId="{F371F47D-CEA9-48FF-837F-9C2B80194690}" dt="2025-04-11T15:01:40.490" v="4207" actId="20577"/>
          <ac:spMkLst>
            <pc:docMk/>
            <pc:sldMk cId="2279908705" sldId="299"/>
            <ac:spMk id="2" creationId="{670411F6-F027-E035-9204-EA05C8380537}"/>
          </ac:spMkLst>
        </pc:spChg>
        <pc:spChg chg="mod">
          <ac:chgData name="Schwitzner, Ted" userId="5a7e4d77-0646-4288-9b3a-6d00e909e8af" providerId="ADAL" clId="{F371F47D-CEA9-48FF-837F-9C2B80194690}" dt="2025-04-11T15:17:30.143" v="5129" actId="20577"/>
          <ac:spMkLst>
            <pc:docMk/>
            <pc:sldMk cId="2279908705" sldId="299"/>
            <ac:spMk id="3" creationId="{27303C9C-54F3-AA05-B41D-D85F2875DFFA}"/>
          </ac:spMkLst>
        </pc:spChg>
      </pc:sldChg>
      <pc:sldChg chg="addSp modSp new mod modNotesTx">
        <pc:chgData name="Schwitzner, Ted" userId="5a7e4d77-0646-4288-9b3a-6d00e909e8af" providerId="ADAL" clId="{F371F47D-CEA9-48FF-837F-9C2B80194690}" dt="2025-04-16T16:32:06.939" v="25019" actId="20577"/>
        <pc:sldMkLst>
          <pc:docMk/>
          <pc:sldMk cId="1711390206" sldId="300"/>
        </pc:sldMkLst>
        <pc:spChg chg="mod">
          <ac:chgData name="Schwitzner, Ted" userId="5a7e4d77-0646-4288-9b3a-6d00e909e8af" providerId="ADAL" clId="{F371F47D-CEA9-48FF-837F-9C2B80194690}" dt="2025-04-11T15:47:31.528" v="7071" actId="20577"/>
          <ac:spMkLst>
            <pc:docMk/>
            <pc:sldMk cId="1711390206" sldId="300"/>
            <ac:spMk id="2" creationId="{323CE42A-1DE9-D8A2-A9E5-59E9C9E76B86}"/>
          </ac:spMkLst>
        </pc:spChg>
        <pc:spChg chg="mod">
          <ac:chgData name="Schwitzner, Ted" userId="5a7e4d77-0646-4288-9b3a-6d00e909e8af" providerId="ADAL" clId="{F371F47D-CEA9-48FF-837F-9C2B80194690}" dt="2025-04-11T15:48:21.081" v="7139" actId="20577"/>
          <ac:spMkLst>
            <pc:docMk/>
            <pc:sldMk cId="1711390206" sldId="300"/>
            <ac:spMk id="3" creationId="{FC814B24-61A9-CBF3-6904-EC3973B09AB3}"/>
          </ac:spMkLst>
        </pc:spChg>
        <pc:picChg chg="add mod modCrop">
          <ac:chgData name="Schwitzner, Ted" userId="5a7e4d77-0646-4288-9b3a-6d00e909e8af" providerId="ADAL" clId="{F371F47D-CEA9-48FF-837F-9C2B80194690}" dt="2025-04-15T22:03:05.645" v="14769" actId="1076"/>
          <ac:picMkLst>
            <pc:docMk/>
            <pc:sldMk cId="1711390206" sldId="300"/>
            <ac:picMk id="5" creationId="{600DFD87-DFE0-7145-65E4-7D249C5EE2A4}"/>
          </ac:picMkLst>
        </pc:picChg>
      </pc:sldChg>
      <pc:sldChg chg="modSp new del mod ord">
        <pc:chgData name="Schwitzner, Ted" userId="5a7e4d77-0646-4288-9b3a-6d00e909e8af" providerId="ADAL" clId="{F371F47D-CEA9-48FF-837F-9C2B80194690}" dt="2025-04-11T15:23:20.539" v="5185" actId="2696"/>
        <pc:sldMkLst>
          <pc:docMk/>
          <pc:sldMk cId="3961882509" sldId="300"/>
        </pc:sldMkLst>
      </pc:sldChg>
      <pc:sldChg chg="modSp add mod modNotesTx">
        <pc:chgData name="Schwitzner, Ted" userId="5a7e4d77-0646-4288-9b3a-6d00e909e8af" providerId="ADAL" clId="{F371F47D-CEA9-48FF-837F-9C2B80194690}" dt="2025-04-16T17:04:04.818" v="27328" actId="20577"/>
        <pc:sldMkLst>
          <pc:docMk/>
          <pc:sldMk cId="4259694835" sldId="301"/>
        </pc:sldMkLst>
        <pc:spChg chg="mod">
          <ac:chgData name="Schwitzner, Ted" userId="5a7e4d77-0646-4288-9b3a-6d00e909e8af" providerId="ADAL" clId="{F371F47D-CEA9-48FF-837F-9C2B80194690}" dt="2025-04-11T15:48:45.678" v="7143" actId="20577"/>
          <ac:spMkLst>
            <pc:docMk/>
            <pc:sldMk cId="4259694835" sldId="301"/>
            <ac:spMk id="2" creationId="{5CCB3A8F-F6F3-50FF-CBFD-022C6A1B51B9}"/>
          </ac:spMkLst>
        </pc:spChg>
        <pc:spChg chg="mod">
          <ac:chgData name="Schwitzner, Ted" userId="5a7e4d77-0646-4288-9b3a-6d00e909e8af" providerId="ADAL" clId="{F371F47D-CEA9-48FF-837F-9C2B80194690}" dt="2025-04-11T15:52:27.369" v="7506" actId="20577"/>
          <ac:spMkLst>
            <pc:docMk/>
            <pc:sldMk cId="4259694835" sldId="301"/>
            <ac:spMk id="3" creationId="{F419011A-D8B9-E479-6520-78BB7948319B}"/>
          </ac:spMkLst>
        </pc:spChg>
      </pc:sldChg>
      <pc:sldChg chg="modSp new del mod modNotesTx">
        <pc:chgData name="Schwitzner, Ted" userId="5a7e4d77-0646-4288-9b3a-6d00e909e8af" providerId="ADAL" clId="{F371F47D-CEA9-48FF-837F-9C2B80194690}" dt="2025-04-17T21:24:09.702" v="39210" actId="2696"/>
        <pc:sldMkLst>
          <pc:docMk/>
          <pc:sldMk cId="1503644230" sldId="302"/>
        </pc:sldMkLst>
      </pc:sldChg>
      <pc:sldChg chg="add">
        <pc:chgData name="Schwitzner, Ted" userId="5a7e4d77-0646-4288-9b3a-6d00e909e8af" providerId="ADAL" clId="{F371F47D-CEA9-48FF-837F-9C2B80194690}" dt="2025-04-17T21:24:16.128" v="39211"/>
        <pc:sldMkLst>
          <pc:docMk/>
          <pc:sldMk cId="2300478482" sldId="302"/>
        </pc:sldMkLst>
      </pc:sldChg>
      <pc:sldChg chg="modSp add del mod modNotesTx">
        <pc:chgData name="Schwitzner, Ted" userId="5a7e4d77-0646-4288-9b3a-6d00e909e8af" providerId="ADAL" clId="{F371F47D-CEA9-48FF-837F-9C2B80194690}" dt="2025-04-17T21:24:09.702" v="39210" actId="2696"/>
        <pc:sldMkLst>
          <pc:docMk/>
          <pc:sldMk cId="792196436" sldId="303"/>
        </pc:sldMkLst>
      </pc:sldChg>
      <pc:sldChg chg="add">
        <pc:chgData name="Schwitzner, Ted" userId="5a7e4d77-0646-4288-9b3a-6d00e909e8af" providerId="ADAL" clId="{F371F47D-CEA9-48FF-837F-9C2B80194690}" dt="2025-04-17T21:24:16.128" v="39211"/>
        <pc:sldMkLst>
          <pc:docMk/>
          <pc:sldMk cId="2690239773" sldId="303"/>
        </pc:sldMkLst>
      </pc:sldChg>
      <pc:sldChg chg="modSp new del mod">
        <pc:chgData name="Schwitzner, Ted" userId="5a7e4d77-0646-4288-9b3a-6d00e909e8af" providerId="ADAL" clId="{F371F47D-CEA9-48FF-837F-9C2B80194690}" dt="2025-04-15T16:44:06.461" v="8576" actId="47"/>
        <pc:sldMkLst>
          <pc:docMk/>
          <pc:sldMk cId="4132155434" sldId="303"/>
        </pc:sldMkLst>
      </pc:sldChg>
      <pc:sldChg chg="add">
        <pc:chgData name="Schwitzner, Ted" userId="5a7e4d77-0646-4288-9b3a-6d00e909e8af" providerId="ADAL" clId="{F371F47D-CEA9-48FF-837F-9C2B80194690}" dt="2025-04-17T21:24:16.128" v="39211"/>
        <pc:sldMkLst>
          <pc:docMk/>
          <pc:sldMk cId="144308486" sldId="304"/>
        </pc:sldMkLst>
      </pc:sldChg>
      <pc:sldChg chg="modSp add del mod modNotesTx">
        <pc:chgData name="Schwitzner, Ted" userId="5a7e4d77-0646-4288-9b3a-6d00e909e8af" providerId="ADAL" clId="{F371F47D-CEA9-48FF-837F-9C2B80194690}" dt="2025-04-17T21:24:09.702" v="39210" actId="2696"/>
        <pc:sldMkLst>
          <pc:docMk/>
          <pc:sldMk cId="542619901" sldId="304"/>
        </pc:sldMkLst>
      </pc:sldChg>
      <pc:sldChg chg="modSp new del mod">
        <pc:chgData name="Schwitzner, Ted" userId="5a7e4d77-0646-4288-9b3a-6d00e909e8af" providerId="ADAL" clId="{F371F47D-CEA9-48FF-837F-9C2B80194690}" dt="2025-04-15T16:44:03.829" v="8575" actId="47"/>
        <pc:sldMkLst>
          <pc:docMk/>
          <pc:sldMk cId="2440409229" sldId="304"/>
        </pc:sldMkLst>
      </pc:sldChg>
      <pc:sldChg chg="new del">
        <pc:chgData name="Schwitzner, Ted" userId="5a7e4d77-0646-4288-9b3a-6d00e909e8af" providerId="ADAL" clId="{F371F47D-CEA9-48FF-837F-9C2B80194690}" dt="2025-04-15T17:08:56.608" v="9739" actId="680"/>
        <pc:sldMkLst>
          <pc:docMk/>
          <pc:sldMk cId="3208068909" sldId="304"/>
        </pc:sldMkLst>
      </pc:sldChg>
      <pc:sldChg chg="modSp new del mod ord">
        <pc:chgData name="Schwitzner, Ted" userId="5a7e4d77-0646-4288-9b3a-6d00e909e8af" providerId="ADAL" clId="{F371F47D-CEA9-48FF-837F-9C2B80194690}" dt="2025-04-17T21:24:09.702" v="39210" actId="2696"/>
        <pc:sldMkLst>
          <pc:docMk/>
          <pc:sldMk cId="1836498891" sldId="305"/>
        </pc:sldMkLst>
      </pc:sldChg>
      <pc:sldChg chg="add">
        <pc:chgData name="Schwitzner, Ted" userId="5a7e4d77-0646-4288-9b3a-6d00e909e8af" providerId="ADAL" clId="{F371F47D-CEA9-48FF-837F-9C2B80194690}" dt="2025-04-17T21:24:16.128" v="39211"/>
        <pc:sldMkLst>
          <pc:docMk/>
          <pc:sldMk cId="3424247900" sldId="305"/>
        </pc:sldMkLst>
      </pc:sldChg>
      <pc:sldChg chg="modSp new del mod modNotesTx">
        <pc:chgData name="Schwitzner, Ted" userId="5a7e4d77-0646-4288-9b3a-6d00e909e8af" providerId="ADAL" clId="{F371F47D-CEA9-48FF-837F-9C2B80194690}" dt="2025-04-16T23:29:43.898" v="38309" actId="2696"/>
        <pc:sldMkLst>
          <pc:docMk/>
          <pc:sldMk cId="293065366" sldId="306"/>
        </pc:sldMkLst>
      </pc:sldChg>
      <pc:sldChg chg="add">
        <pc:chgData name="Schwitzner, Ted" userId="5a7e4d77-0646-4288-9b3a-6d00e909e8af" providerId="ADAL" clId="{F371F47D-CEA9-48FF-837F-9C2B80194690}" dt="2025-04-17T21:24:16.128" v="39211"/>
        <pc:sldMkLst>
          <pc:docMk/>
          <pc:sldMk cId="1168250056" sldId="307"/>
        </pc:sldMkLst>
      </pc:sldChg>
      <pc:sldChg chg="modSp new del mod modNotesTx">
        <pc:chgData name="Schwitzner, Ted" userId="5a7e4d77-0646-4288-9b3a-6d00e909e8af" providerId="ADAL" clId="{F371F47D-CEA9-48FF-837F-9C2B80194690}" dt="2025-04-17T21:24:09.702" v="39210" actId="2696"/>
        <pc:sldMkLst>
          <pc:docMk/>
          <pc:sldMk cId="4120294506" sldId="307"/>
        </pc:sldMkLst>
      </pc:sldChg>
      <pc:sldChg chg="modSp new mod ord modNotesTx">
        <pc:chgData name="Schwitzner, Ted" userId="5a7e4d77-0646-4288-9b3a-6d00e909e8af" providerId="ADAL" clId="{F371F47D-CEA9-48FF-837F-9C2B80194690}" dt="2025-04-16T15:33:37.896" v="20059" actId="20577"/>
        <pc:sldMkLst>
          <pc:docMk/>
          <pc:sldMk cId="143060722" sldId="308"/>
        </pc:sldMkLst>
        <pc:spChg chg="mod">
          <ac:chgData name="Schwitzner, Ted" userId="5a7e4d77-0646-4288-9b3a-6d00e909e8af" providerId="ADAL" clId="{F371F47D-CEA9-48FF-837F-9C2B80194690}" dt="2025-04-15T21:41:51.917" v="13807" actId="6549"/>
          <ac:spMkLst>
            <pc:docMk/>
            <pc:sldMk cId="143060722" sldId="308"/>
            <ac:spMk id="2" creationId="{B7CF0C60-8DAE-4035-ED5F-94EE98502C4A}"/>
          </ac:spMkLst>
        </pc:spChg>
        <pc:spChg chg="mod">
          <ac:chgData name="Schwitzner, Ted" userId="5a7e4d77-0646-4288-9b3a-6d00e909e8af" providerId="ADAL" clId="{F371F47D-CEA9-48FF-837F-9C2B80194690}" dt="2025-04-16T15:28:57.060" v="19027" actId="20577"/>
          <ac:spMkLst>
            <pc:docMk/>
            <pc:sldMk cId="143060722" sldId="308"/>
            <ac:spMk id="3" creationId="{6FA98CB4-090D-C43C-6909-7EDFDFBE73E1}"/>
          </ac:spMkLst>
        </pc:spChg>
      </pc:sldChg>
      <pc:sldChg chg="modSp new mod ord modNotesTx">
        <pc:chgData name="Schwitzner, Ted" userId="5a7e4d77-0646-4288-9b3a-6d00e909e8af" providerId="ADAL" clId="{F371F47D-CEA9-48FF-837F-9C2B80194690}" dt="2025-04-16T15:23:28.951" v="18452" actId="20577"/>
        <pc:sldMkLst>
          <pc:docMk/>
          <pc:sldMk cId="905448676" sldId="309"/>
        </pc:sldMkLst>
        <pc:spChg chg="mod">
          <ac:chgData name="Schwitzner, Ted" userId="5a7e4d77-0646-4288-9b3a-6d00e909e8af" providerId="ADAL" clId="{F371F47D-CEA9-48FF-837F-9C2B80194690}" dt="2025-04-16T15:09:02.999" v="16438" actId="20577"/>
          <ac:spMkLst>
            <pc:docMk/>
            <pc:sldMk cId="905448676" sldId="309"/>
            <ac:spMk id="2" creationId="{49F58E08-0148-272F-3E6F-C1891B9154A4}"/>
          </ac:spMkLst>
        </pc:spChg>
        <pc:spChg chg="mod">
          <ac:chgData name="Schwitzner, Ted" userId="5a7e4d77-0646-4288-9b3a-6d00e909e8af" providerId="ADAL" clId="{F371F47D-CEA9-48FF-837F-9C2B80194690}" dt="2025-04-16T15:18:26.855" v="17679"/>
          <ac:spMkLst>
            <pc:docMk/>
            <pc:sldMk cId="905448676" sldId="309"/>
            <ac:spMk id="3" creationId="{3007FB72-0D65-B993-1D6F-C382AF69C03E}"/>
          </ac:spMkLst>
        </pc:spChg>
      </pc:sldChg>
      <pc:sldChg chg="modSp new del mod ord">
        <pc:chgData name="Schwitzner, Ted" userId="5a7e4d77-0646-4288-9b3a-6d00e909e8af" providerId="ADAL" clId="{F371F47D-CEA9-48FF-837F-9C2B80194690}" dt="2025-04-15T19:28:27.003" v="11269" actId="2696"/>
        <pc:sldMkLst>
          <pc:docMk/>
          <pc:sldMk cId="1491745042" sldId="309"/>
        </pc:sldMkLst>
      </pc:sldChg>
      <pc:sldChg chg="modSp add del mod ord modNotesTx">
        <pc:chgData name="Schwitzner, Ted" userId="5a7e4d77-0646-4288-9b3a-6d00e909e8af" providerId="ADAL" clId="{F371F47D-CEA9-48FF-837F-9C2B80194690}" dt="2025-04-17T21:24:09.702" v="39210" actId="2696"/>
        <pc:sldMkLst>
          <pc:docMk/>
          <pc:sldMk cId="908695481" sldId="310"/>
        </pc:sldMkLst>
      </pc:sldChg>
      <pc:sldChg chg="add">
        <pc:chgData name="Schwitzner, Ted" userId="5a7e4d77-0646-4288-9b3a-6d00e909e8af" providerId="ADAL" clId="{F371F47D-CEA9-48FF-837F-9C2B80194690}" dt="2025-04-17T21:24:16.128" v="39211"/>
        <pc:sldMkLst>
          <pc:docMk/>
          <pc:sldMk cId="2066788527" sldId="310"/>
        </pc:sldMkLst>
      </pc:sldChg>
      <pc:sldChg chg="modSp new mod modNotesTx">
        <pc:chgData name="Schwitzner, Ted" userId="5a7e4d77-0646-4288-9b3a-6d00e909e8af" providerId="ADAL" clId="{F371F47D-CEA9-48FF-837F-9C2B80194690}" dt="2025-04-16T21:13:24.534" v="36570" actId="6549"/>
        <pc:sldMkLst>
          <pc:docMk/>
          <pc:sldMk cId="2114137965" sldId="311"/>
        </pc:sldMkLst>
        <pc:spChg chg="mod">
          <ac:chgData name="Schwitzner, Ted" userId="5a7e4d77-0646-4288-9b3a-6d00e909e8af" providerId="ADAL" clId="{F371F47D-CEA9-48FF-837F-9C2B80194690}" dt="2025-04-16T20:03:48.101" v="32557" actId="20577"/>
          <ac:spMkLst>
            <pc:docMk/>
            <pc:sldMk cId="2114137965" sldId="311"/>
            <ac:spMk id="2" creationId="{09311EA5-98E9-E1BD-5893-928A3A03851F}"/>
          </ac:spMkLst>
        </pc:spChg>
        <pc:spChg chg="mod">
          <ac:chgData name="Schwitzner, Ted" userId="5a7e4d77-0646-4288-9b3a-6d00e909e8af" providerId="ADAL" clId="{F371F47D-CEA9-48FF-837F-9C2B80194690}" dt="2025-04-16T20:41:03.518" v="36397" actId="20577"/>
          <ac:spMkLst>
            <pc:docMk/>
            <pc:sldMk cId="2114137965" sldId="311"/>
            <ac:spMk id="3" creationId="{B5B17EAE-6353-BCEA-7B69-4741BE653A04}"/>
          </ac:spMkLst>
        </pc:spChg>
      </pc:sldChg>
      <pc:sldChg chg="modSp new del mod">
        <pc:chgData name="Schwitzner, Ted" userId="5a7e4d77-0646-4288-9b3a-6d00e909e8af" providerId="ADAL" clId="{F371F47D-CEA9-48FF-837F-9C2B80194690}" dt="2025-04-16T23:21:01.320" v="37666" actId="47"/>
        <pc:sldMkLst>
          <pc:docMk/>
          <pc:sldMk cId="2772320660" sldId="312"/>
        </pc:sldMkLst>
      </pc:sldChg>
      <pc:sldChg chg="modSp new mod ord modNotesTx">
        <pc:chgData name="Schwitzner, Ted" userId="5a7e4d77-0646-4288-9b3a-6d00e909e8af" providerId="ADAL" clId="{F371F47D-CEA9-48FF-837F-9C2B80194690}" dt="2025-04-18T13:35:29.075" v="42109" actId="20577"/>
        <pc:sldMkLst>
          <pc:docMk/>
          <pc:sldMk cId="4186153377" sldId="312"/>
        </pc:sldMkLst>
        <pc:spChg chg="mod">
          <ac:chgData name="Schwitzner, Ted" userId="5a7e4d77-0646-4288-9b3a-6d00e909e8af" providerId="ADAL" clId="{F371F47D-CEA9-48FF-837F-9C2B80194690}" dt="2025-04-17T21:24:33.313" v="39242" actId="20577"/>
          <ac:spMkLst>
            <pc:docMk/>
            <pc:sldMk cId="4186153377" sldId="312"/>
            <ac:spMk id="2" creationId="{7D27FB4D-A0C4-FB48-0ECD-EC82A538050B}"/>
          </ac:spMkLst>
        </pc:spChg>
        <pc:spChg chg="mod">
          <ac:chgData name="Schwitzner, Ted" userId="5a7e4d77-0646-4288-9b3a-6d00e909e8af" providerId="ADAL" clId="{F371F47D-CEA9-48FF-837F-9C2B80194690}" dt="2025-04-18T13:35:29.075" v="42109" actId="20577"/>
          <ac:spMkLst>
            <pc:docMk/>
            <pc:sldMk cId="4186153377" sldId="312"/>
            <ac:spMk id="3" creationId="{BCCC0874-CF90-10B4-50C0-05959CE704F8}"/>
          </ac:spMkLst>
        </pc:spChg>
      </pc:sldChg>
      <pc:sldChg chg="addSp modSp new mod">
        <pc:chgData name="Schwitzner, Ted" userId="5a7e4d77-0646-4288-9b3a-6d00e909e8af" providerId="ADAL" clId="{F371F47D-CEA9-48FF-837F-9C2B80194690}" dt="2025-04-17T21:53:00.004" v="41055" actId="14100"/>
        <pc:sldMkLst>
          <pc:docMk/>
          <pc:sldMk cId="224874705" sldId="313"/>
        </pc:sldMkLst>
        <pc:spChg chg="mod">
          <ac:chgData name="Schwitzner, Ted" userId="5a7e4d77-0646-4288-9b3a-6d00e909e8af" providerId="ADAL" clId="{F371F47D-CEA9-48FF-837F-9C2B80194690}" dt="2025-04-17T21:38:20.329" v="39379" actId="5793"/>
          <ac:spMkLst>
            <pc:docMk/>
            <pc:sldMk cId="224874705" sldId="313"/>
            <ac:spMk id="2" creationId="{014D4ABC-ED7F-78D8-2F53-5756A3F76E68}"/>
          </ac:spMkLst>
        </pc:spChg>
        <pc:spChg chg="mod">
          <ac:chgData name="Schwitzner, Ted" userId="5a7e4d77-0646-4288-9b3a-6d00e909e8af" providerId="ADAL" clId="{F371F47D-CEA9-48FF-837F-9C2B80194690}" dt="2025-04-17T21:52:41.010" v="41053" actId="20577"/>
          <ac:spMkLst>
            <pc:docMk/>
            <pc:sldMk cId="224874705" sldId="313"/>
            <ac:spMk id="3" creationId="{172055C7-DD7E-D333-9F62-3B0C26FCB758}"/>
          </ac:spMkLst>
        </pc:spChg>
        <pc:spChg chg="add mod">
          <ac:chgData name="Schwitzner, Ted" userId="5a7e4d77-0646-4288-9b3a-6d00e909e8af" providerId="ADAL" clId="{F371F47D-CEA9-48FF-837F-9C2B80194690}" dt="2025-04-17T21:53:00.004" v="41055" actId="14100"/>
          <ac:spMkLst>
            <pc:docMk/>
            <pc:sldMk cId="224874705" sldId="313"/>
            <ac:spMk id="4" creationId="{0F582FE8-D4A5-51A0-2DD5-9BF3413CB3F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C0CA4-4DC9-4775-A2A9-9D20EAA77B35}" type="datetimeFigureOut">
              <a:rPr lang="en-US" smtClean="0"/>
              <a:t>4/18/2025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6C6CAE-6E0A-4531-A948-183874EB4D5E}" type="slidenum">
              <a:rPr lang="en-US" smtClean="0"/>
              <a:t>‹#›</a:t>
            </a:fld>
            <a:endParaRPr lang="en-US"/>
          </a:p>
        </p:txBody>
      </p:sp>
    </p:spTree>
    <p:extLst>
      <p:ext uri="{BB962C8B-B14F-4D97-AF65-F5344CB8AC3E}">
        <p14:creationId xmlns:p14="http://schemas.microsoft.com/office/powerpoint/2010/main" val="3857596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6C6CAE-6E0A-4531-A948-183874EB4D5E}" type="slidenum">
              <a:rPr lang="en-US" smtClean="0"/>
              <a:t>1</a:t>
            </a:fld>
            <a:endParaRPr lang="en-US"/>
          </a:p>
        </p:txBody>
      </p:sp>
    </p:spTree>
    <p:extLst>
      <p:ext uri="{BB962C8B-B14F-4D97-AF65-F5344CB8AC3E}">
        <p14:creationId xmlns:p14="http://schemas.microsoft.com/office/powerpoint/2010/main" val="280667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results may be saved as sets, and sets may also be created using analytics or using files of barcodes or other identifiers. Once you have a set of records, that set may processed by Alma jobs. </a:t>
            </a:r>
          </a:p>
          <a:p>
            <a:endParaRPr lang="en-US" dirty="0"/>
          </a:p>
          <a:p>
            <a:r>
              <a:rPr lang="en-US" dirty="0"/>
              <a:t>Alma has a class of jobs for Exporting records of different types, and if you have the appropriate roles, you may select to run one of these Export jobs. You may have some records that you want to check whether a specific field is populated correctly, but the field may not be indexed for searching or inclusion in Analytics. If you can identify the group of records to analyze, you could export that set of record, download them, then analyze the records further in another tool. </a:t>
            </a:r>
          </a:p>
          <a:p>
            <a:endParaRPr lang="en-US" dirty="0"/>
          </a:p>
          <a:p>
            <a:r>
              <a:rPr lang="en-US" dirty="0"/>
              <a:t>For example, I might want to look at subjects from a specific vocabulary. Analytics includes a broad subjects field, but it contains all the subjects in the record, up to 4000 characters anyway. I could use a subjects search to create a set, then export that set and download the records. In MarcEdit, I’m able to create a tab-delimited report using the fields that I want to find and include indicator values. I could even clean that report up in </a:t>
            </a:r>
            <a:r>
              <a:rPr lang="en-US" dirty="0" err="1"/>
              <a:t>OpenRefine</a:t>
            </a:r>
            <a:r>
              <a:rPr lang="en-US" dirty="0"/>
              <a:t>, pulling out the vocabulary so it’s visible separately from all the other subject headings. Then I could plan my work from there.</a:t>
            </a:r>
          </a:p>
        </p:txBody>
      </p:sp>
      <p:sp>
        <p:nvSpPr>
          <p:cNvPr id="4" name="Slide Number Placeholder 3"/>
          <p:cNvSpPr>
            <a:spLocks noGrp="1"/>
          </p:cNvSpPr>
          <p:nvPr>
            <p:ph type="sldNum" sz="quarter" idx="5"/>
          </p:nvPr>
        </p:nvSpPr>
        <p:spPr/>
        <p:txBody>
          <a:bodyPr/>
          <a:lstStyle/>
          <a:p>
            <a:fld id="{B66C6CAE-6E0A-4531-A948-183874EB4D5E}" type="slidenum">
              <a:rPr lang="en-US" smtClean="0"/>
              <a:t>12</a:t>
            </a:fld>
            <a:endParaRPr lang="en-US"/>
          </a:p>
        </p:txBody>
      </p:sp>
    </p:spTree>
    <p:extLst>
      <p:ext uri="{BB962C8B-B14F-4D97-AF65-F5344CB8AC3E}">
        <p14:creationId xmlns:p14="http://schemas.microsoft.com/office/powerpoint/2010/main" val="4241802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tool we have in Alma for working with sets is Indication Rules. </a:t>
            </a:r>
          </a:p>
          <a:p>
            <a:endParaRPr lang="en-US" dirty="0"/>
          </a:p>
          <a:p>
            <a:r>
              <a:rPr lang="en-US" dirty="0"/>
              <a:t>Indication rules are created and updated in the metadata editor using drools, a rules management language, to filter records based on values in the MARC record. Indication rules may be created using a form to select specific values, or they may be created using the drools syntax. Then we apply the rules against existing sets, and the records that match the rule settings are in the result.</a:t>
            </a:r>
          </a:p>
          <a:p>
            <a:endParaRPr lang="en-US" dirty="0"/>
          </a:p>
          <a:p>
            <a:r>
              <a:rPr lang="en-US" dirty="0"/>
              <a:t>In my previous example, looking for specific subject headings, I could have saved myself some time by creating an indication rule that looked specifically at the 650 indicator values. Then if I apply that rule to my set of records, and I get a more precise set of records to examine in a report.</a:t>
            </a:r>
          </a:p>
        </p:txBody>
      </p:sp>
      <p:sp>
        <p:nvSpPr>
          <p:cNvPr id="4" name="Slide Number Placeholder 3"/>
          <p:cNvSpPr>
            <a:spLocks noGrp="1"/>
          </p:cNvSpPr>
          <p:nvPr>
            <p:ph type="sldNum" sz="quarter" idx="5"/>
          </p:nvPr>
        </p:nvSpPr>
        <p:spPr/>
        <p:txBody>
          <a:bodyPr/>
          <a:lstStyle/>
          <a:p>
            <a:fld id="{B66C6CAE-6E0A-4531-A948-183874EB4D5E}" type="slidenum">
              <a:rPr lang="en-US" smtClean="0"/>
              <a:t>13</a:t>
            </a:fld>
            <a:endParaRPr lang="en-US"/>
          </a:p>
        </p:txBody>
      </p:sp>
    </p:spTree>
    <p:extLst>
      <p:ext uri="{BB962C8B-B14F-4D97-AF65-F5344CB8AC3E}">
        <p14:creationId xmlns:p14="http://schemas.microsoft.com/office/powerpoint/2010/main" val="2025653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library is working on inventory or checking the accuracy of shelf management teams, here is a trio of shelf report tools you can try. Alma’s built-in shelf report allows you to check on the status and order of a set or a range of call numbers. Start by creating a file of barcodes that you scanned from the shelf. Load that file, and then specify the range of data that should be compared.</a:t>
            </a:r>
          </a:p>
          <a:p>
            <a:r>
              <a:rPr lang="en-US" dirty="0"/>
              <a:t>Because some Alma customers found this feature lacking, two alternative inventory tools were developed, and CARLI staff updated and implemented them using Alma APIs. The Batch Inventory report tool works the same way as the Alma shelf report, in that you load a file of barcodes and compare to a specific range of call numbers. The interactive inventory scanning tool would be used on a mobile device to check live details on </a:t>
            </a:r>
            <a:r>
              <a:rPr lang="en-US"/>
              <a:t>scanned items.</a:t>
            </a:r>
            <a:endParaRPr lang="en-US" dirty="0"/>
          </a:p>
        </p:txBody>
      </p:sp>
      <p:sp>
        <p:nvSpPr>
          <p:cNvPr id="4" name="Slide Number Placeholder 3"/>
          <p:cNvSpPr>
            <a:spLocks noGrp="1"/>
          </p:cNvSpPr>
          <p:nvPr>
            <p:ph type="sldNum" sz="quarter" idx="5"/>
          </p:nvPr>
        </p:nvSpPr>
        <p:spPr/>
        <p:txBody>
          <a:bodyPr/>
          <a:lstStyle/>
          <a:p>
            <a:fld id="{B66C6CAE-6E0A-4531-A948-183874EB4D5E}" type="slidenum">
              <a:rPr lang="en-US" smtClean="0"/>
              <a:t>14</a:t>
            </a:fld>
            <a:endParaRPr lang="en-US"/>
          </a:p>
        </p:txBody>
      </p:sp>
    </p:spTree>
    <p:extLst>
      <p:ext uri="{BB962C8B-B14F-4D97-AF65-F5344CB8AC3E}">
        <p14:creationId xmlns:p14="http://schemas.microsoft.com/office/powerpoint/2010/main" val="915045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Cleaning up duplicate records is important, as it helps reduce confusion in discovery, helps lower title counts, and generally aids database cleanliness. Fortunately, we have a couple pretty good tools to help us find duplicates in your institution. </a:t>
            </a:r>
          </a:p>
          <a:p>
            <a:r>
              <a:rPr lang="en-US" dirty="0"/>
              <a:t>First, we have Alma’s Duplicate Title Analysis tool. We get to it from the Resources menu, Advanced Tools, Duplicate Title Analysis. The page presents a form for us to fill in and specify our data, and there is a Job History button where we can find previous runs of the tool. The analysis is designed to find multiple records with the same identifier, and it offers a few identifier options. System control number means the 035 subfield a. We may add a prefix for a specific cataloging agency, or we may leave it blank for broader matching. ISBN and ISSN are options, and the other standard identifier looks at content in the 024 subfield a. Other identifiers are out of luck.</a:t>
            </a:r>
          </a:p>
          <a:p>
            <a:r>
              <a:rPr lang="en-US" dirty="0"/>
              <a:t>The analysis tool also provides an option for selecting a preferred record, and we can choose title with the most items or the highest brief level, or we could choose neither. Click Submit to run the job, which compares all records in your IZ. </a:t>
            </a:r>
          </a:p>
          <a:p>
            <a:r>
              <a:rPr lang="en-US" dirty="0"/>
              <a:t>Here’s a sample report we may use to check the output. It very neatly identifies each matching group and identifier, and we can see further in each row other basic details. Unfortunately, the report does not identify whether records are linked to the NZ or CZ. You’ll have to search the records before proceeding.</a:t>
            </a:r>
          </a:p>
          <a:p>
            <a:endParaRPr lang="en-US" dirty="0"/>
          </a:p>
          <a:p>
            <a:r>
              <a:rPr lang="en-US" dirty="0"/>
              <a:t>Also, the report includes entries for each matching set of identifiers. If a pair of records has the same three identifiers in both records, then the records will be reported three times as well. This can still be useful, in that one can find if one of those identifiers was incorrectly added.</a:t>
            </a:r>
          </a:p>
          <a:p>
            <a:endParaRPr lang="en-US" dirty="0"/>
          </a:p>
          <a:p>
            <a:r>
              <a:rPr lang="en-US" dirty="0"/>
              <a:t>We also have an analysis that checks for multiple records that use the same OCLC control number. We find this in Analytics, then shared folders, CARLI Network, Resource Management, look for Duplicate Titles by 035a for I-Share institution. You may open or run this as is, or you may copy it to your institution folders and work on it further. Since the OCLC Control Number (035a) field has a normalized value, this report does a better job of trimming repeated entries. We also see whether the records are linked to NZ or CZ, and see if the records have different kinds of inventory.</a:t>
            </a:r>
          </a:p>
        </p:txBody>
      </p:sp>
      <p:sp>
        <p:nvSpPr>
          <p:cNvPr id="4" name="Slide Number Placeholder 3"/>
          <p:cNvSpPr>
            <a:spLocks noGrp="1"/>
          </p:cNvSpPr>
          <p:nvPr>
            <p:ph type="sldNum" sz="quarter" idx="5"/>
          </p:nvPr>
        </p:nvSpPr>
        <p:spPr/>
        <p:txBody>
          <a:bodyPr/>
          <a:lstStyle/>
          <a:p>
            <a:fld id="{B66C6CAE-6E0A-4531-A948-183874EB4D5E}" type="slidenum">
              <a:rPr lang="en-US" smtClean="0"/>
              <a:t>15</a:t>
            </a:fld>
            <a:endParaRPr lang="en-US"/>
          </a:p>
        </p:txBody>
      </p:sp>
    </p:spTree>
    <p:extLst>
      <p:ext uri="{BB962C8B-B14F-4D97-AF65-F5344CB8AC3E}">
        <p14:creationId xmlns:p14="http://schemas.microsoft.com/office/powerpoint/2010/main" val="44163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Electronic resources also require some occasional clean-up.  A tool you may use for that is the Overlap and Collection Analysis report. This report is designed more with collection management in mind than maintenance, but it offers some neat options to help you find resources in your IZ.</a:t>
            </a:r>
          </a:p>
          <a:p>
            <a:r>
              <a:rPr lang="en-US" dirty="0"/>
              <a:t>Find this bye going to Resources, Advanced Tools, Overlap and Collection Analysis. We start on a page that contains the reports that have already been created, and we may click new analysis to try another report. </a:t>
            </a:r>
          </a:p>
          <a:p>
            <a:r>
              <a:rPr lang="en-US" dirty="0"/>
              <a:t>The tool first prompts whether we’re trying to compare one or more electronic collections or if we want to search whether records exist for a list of titles. I’m going to compare an existing collection.</a:t>
            </a:r>
          </a:p>
          <a:p>
            <a:r>
              <a:rPr lang="en-US" dirty="0"/>
              <a:t>I may start by naming the report, then I select my criteria, starting with the collection as a starting point. I’d like to see if the titles in my EBSCOhost </a:t>
            </a:r>
            <a:r>
              <a:rPr lang="en-US" dirty="0" err="1"/>
              <a:t>ebooks</a:t>
            </a:r>
            <a:r>
              <a:rPr lang="en-US" dirty="0"/>
              <a:t> collection are found elsewhere, so I start by searching for that collection and selecting it.</a:t>
            </a:r>
          </a:p>
          <a:p>
            <a:r>
              <a:rPr lang="en-US" dirty="0"/>
              <a:t>Then I decide whether to compare to specific other collections or to the whole IZ. With the IZ, I also get the option to check for NZ-shared collections. I may even select the whole NZ.</a:t>
            </a:r>
          </a:p>
          <a:p>
            <a:r>
              <a:rPr lang="en-US" dirty="0"/>
              <a:t>Then I select my match method. Since these are </a:t>
            </a:r>
            <a:r>
              <a:rPr lang="en-US" dirty="0" err="1"/>
              <a:t>ebooks</a:t>
            </a:r>
            <a:r>
              <a:rPr lang="en-US" dirty="0"/>
              <a:t>, I’ll pick ISBN. There’s an option here to check for physical title matching as well, but I’m going to skip that. Review my settings, then click Generate.</a:t>
            </a:r>
          </a:p>
          <a:p>
            <a:r>
              <a:rPr lang="en-US" dirty="0"/>
              <a:t>Even in the sandbox, this job runs fairly quickly, but speed may vary with large collections. Looking at the completed reports, we see that we get two kinds of analysis. There’s a report of titles with no overlap, and then there’s a report with complete coverage overlap. I may click the download icon, and an excel file is saved. </a:t>
            </a:r>
          </a:p>
          <a:p>
            <a:endParaRPr lang="en-US" dirty="0"/>
          </a:p>
          <a:p>
            <a:r>
              <a:rPr lang="en-US" dirty="0"/>
              <a:t>With these data in hand, I could choose to do some collection management work, re-examine where else I get these </a:t>
            </a:r>
            <a:r>
              <a:rPr lang="en-US" dirty="0" err="1"/>
              <a:t>ebooks</a:t>
            </a:r>
            <a:r>
              <a:rPr lang="en-US" dirty="0"/>
              <a:t>. For example, if the overlap shows up with a demand-driven acquisition collection, maybe I want those excluded before they get purchased a second time. I may also find some duplicate portfolios might exist that could be cleaned up. The report shows each overlapping title and portfolio, and if the listing has no collection present, then we know the portfolio is a standalone. Now I know these both exist, and I may search them and decide which portfolio to keep, as well as which bib record to keep. </a:t>
            </a:r>
          </a:p>
        </p:txBody>
      </p:sp>
      <p:sp>
        <p:nvSpPr>
          <p:cNvPr id="4" name="Slide Number Placeholder 3"/>
          <p:cNvSpPr>
            <a:spLocks noGrp="1"/>
          </p:cNvSpPr>
          <p:nvPr>
            <p:ph type="sldNum" sz="quarter" idx="5"/>
          </p:nvPr>
        </p:nvSpPr>
        <p:spPr/>
        <p:txBody>
          <a:bodyPr/>
          <a:lstStyle/>
          <a:p>
            <a:fld id="{B66C6CAE-6E0A-4531-A948-183874EB4D5E}" type="slidenum">
              <a:rPr lang="en-US" smtClean="0"/>
              <a:t>16</a:t>
            </a:fld>
            <a:endParaRPr lang="en-US"/>
          </a:p>
        </p:txBody>
      </p:sp>
    </p:spTree>
    <p:extLst>
      <p:ext uri="{BB962C8B-B14F-4D97-AF65-F5344CB8AC3E}">
        <p14:creationId xmlns:p14="http://schemas.microsoft.com/office/powerpoint/2010/main" val="2232677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if you would like to get information on what has been deleted from your institution zone, there’s a handy tool called the Deleted Repository. We get to this via the Resources menu, then under Advanced Tools, Manage Deleted Repository. </a:t>
            </a:r>
          </a:p>
          <a:p>
            <a:br>
              <a:rPr lang="en-US" dirty="0"/>
            </a:br>
            <a:r>
              <a:rPr lang="en-US" dirty="0"/>
              <a:t>The Deleted Repository maintains a snapshot of data—whether bib records, holdings, items, or portfolios—as of the point in time that they were deleted from your IZ. These records are viewable by type of record and may be selected according to the date of deletion, the record identifier, or the staff who deleted them. The repository retains this data for one year.</a:t>
            </a:r>
          </a:p>
          <a:p>
            <a:endParaRPr lang="en-US" dirty="0"/>
          </a:p>
          <a:p>
            <a:r>
              <a:rPr lang="en-US" dirty="0"/>
              <a:t>In some cases, there’s not a lot to view. For example, physical item details don’t show the barcode at the time. There is also some data, such as AFN transactions, that create noise in what you’re checking.  But if you’re trying to track down what happened to some records, this could be a place to look. For example, if you wanted to double-check the report on the number of bibliographic deletions in a particular month, you could select bibliographic records, then choose a date range for March, then search. Export the list to Excel. Open the file in Excel.</a:t>
            </a:r>
          </a:p>
          <a:p>
            <a:endParaRPr lang="en-US" dirty="0"/>
          </a:p>
          <a:p>
            <a:r>
              <a:rPr lang="en-US" dirty="0"/>
              <a:t>Records that are related to AFN requests and loans will show that they were deleted by System, a series of a hash symbols, and then a four digit IZ code. We can filter those out of our work because they weren’t deletions of permanent records. The other records could be examined more closely.</a:t>
            </a:r>
          </a:p>
          <a:p>
            <a:endParaRPr lang="en-US" dirty="0"/>
          </a:p>
          <a:p>
            <a:r>
              <a:rPr lang="en-US" dirty="0"/>
              <a:t>Any record in the deleted repository may be restored to the IZ. Depending on how that record was deleted, restoring the record may also restore associated records. For example, restoring a bibliographic record that was deleted as the result of a portfolio deletion should retrieve both the bib and portfolio. However, if the related records were deleted at different times, then you would likely only restore the record as it was when you deleted it.</a:t>
            </a:r>
          </a:p>
        </p:txBody>
      </p:sp>
      <p:sp>
        <p:nvSpPr>
          <p:cNvPr id="4" name="Slide Number Placeholder 3"/>
          <p:cNvSpPr>
            <a:spLocks noGrp="1"/>
          </p:cNvSpPr>
          <p:nvPr>
            <p:ph type="sldNum" sz="quarter" idx="5"/>
          </p:nvPr>
        </p:nvSpPr>
        <p:spPr/>
        <p:txBody>
          <a:bodyPr/>
          <a:lstStyle/>
          <a:p>
            <a:fld id="{B66C6CAE-6E0A-4531-A948-183874EB4D5E}" type="slidenum">
              <a:rPr lang="en-US" smtClean="0"/>
              <a:t>17</a:t>
            </a:fld>
            <a:endParaRPr lang="en-US"/>
          </a:p>
        </p:txBody>
      </p:sp>
    </p:spTree>
    <p:extLst>
      <p:ext uri="{BB962C8B-B14F-4D97-AF65-F5344CB8AC3E}">
        <p14:creationId xmlns:p14="http://schemas.microsoft.com/office/powerpoint/2010/main" val="810338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6C6CAE-6E0A-4531-A948-183874EB4D5E}" type="slidenum">
              <a:rPr lang="en-US" smtClean="0"/>
              <a:t>18</a:t>
            </a:fld>
            <a:endParaRPr lang="en-US"/>
          </a:p>
        </p:txBody>
      </p:sp>
    </p:spTree>
    <p:extLst>
      <p:ext uri="{BB962C8B-B14F-4D97-AF65-F5344CB8AC3E}">
        <p14:creationId xmlns:p14="http://schemas.microsoft.com/office/powerpoint/2010/main" val="2851709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time remaining in this session, I would like to work through some example reports that demonstrate different aspects of the resource management subject areas. We’ll be emphasizing the uses of lifecycles and dates, looking a little bit at local parameter fields, and hopefully we can show off a couple useful techniques. The remainder of the slide deck is mainly for reference, and we’ll mostly be in demonstration mode for the rest of the way. </a:t>
            </a:r>
          </a:p>
          <a:p>
            <a:endParaRPr lang="en-US" dirty="0"/>
          </a:p>
          <a:p>
            <a:r>
              <a:rPr lang="en-US" dirty="0"/>
              <a:t>I encourage you to work along in your IZ. Let me know if I need to go back and show something. And if you have an idea or question, go ahead and share that for us to try it.</a:t>
            </a:r>
          </a:p>
        </p:txBody>
      </p:sp>
      <p:sp>
        <p:nvSpPr>
          <p:cNvPr id="4" name="Slide Number Placeholder 3"/>
          <p:cNvSpPr>
            <a:spLocks noGrp="1"/>
          </p:cNvSpPr>
          <p:nvPr>
            <p:ph type="sldNum" sz="quarter" idx="5"/>
          </p:nvPr>
        </p:nvSpPr>
        <p:spPr/>
        <p:txBody>
          <a:bodyPr/>
          <a:lstStyle/>
          <a:p>
            <a:fld id="{B66C6CAE-6E0A-4531-A948-183874EB4D5E}" type="slidenum">
              <a:rPr lang="en-US" smtClean="0"/>
              <a:t>19</a:t>
            </a:fld>
            <a:endParaRPr lang="en-US"/>
          </a:p>
        </p:txBody>
      </p:sp>
    </p:spTree>
    <p:extLst>
      <p:ext uri="{BB962C8B-B14F-4D97-AF65-F5344CB8AC3E}">
        <p14:creationId xmlns:p14="http://schemas.microsoft.com/office/powerpoint/2010/main" val="117454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for reference]</a:t>
            </a:r>
          </a:p>
        </p:txBody>
      </p:sp>
      <p:sp>
        <p:nvSpPr>
          <p:cNvPr id="4" name="Slide Number Placeholder 3"/>
          <p:cNvSpPr>
            <a:spLocks noGrp="1"/>
          </p:cNvSpPr>
          <p:nvPr>
            <p:ph type="sldNum" sz="quarter" idx="5"/>
          </p:nvPr>
        </p:nvSpPr>
        <p:spPr/>
        <p:txBody>
          <a:bodyPr/>
          <a:lstStyle/>
          <a:p>
            <a:fld id="{B66C6CAE-6E0A-4531-A948-183874EB4D5E}" type="slidenum">
              <a:rPr lang="en-US" smtClean="0"/>
              <a:t>20</a:t>
            </a:fld>
            <a:endParaRPr lang="en-US"/>
          </a:p>
        </p:txBody>
      </p:sp>
    </p:spTree>
    <p:extLst>
      <p:ext uri="{BB962C8B-B14F-4D97-AF65-F5344CB8AC3E}">
        <p14:creationId xmlns:p14="http://schemas.microsoft.com/office/powerpoint/2010/main" val="3054646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for reference]</a:t>
            </a:r>
          </a:p>
        </p:txBody>
      </p:sp>
      <p:sp>
        <p:nvSpPr>
          <p:cNvPr id="4" name="Slide Number Placeholder 3"/>
          <p:cNvSpPr>
            <a:spLocks noGrp="1"/>
          </p:cNvSpPr>
          <p:nvPr>
            <p:ph type="sldNum" sz="quarter" idx="5"/>
          </p:nvPr>
        </p:nvSpPr>
        <p:spPr/>
        <p:txBody>
          <a:bodyPr/>
          <a:lstStyle/>
          <a:p>
            <a:fld id="{B66C6CAE-6E0A-4531-A948-183874EB4D5E}" type="slidenum">
              <a:rPr lang="en-US" smtClean="0"/>
              <a:t>21</a:t>
            </a:fld>
            <a:endParaRPr lang="en-US"/>
          </a:p>
        </p:txBody>
      </p:sp>
    </p:spTree>
    <p:extLst>
      <p:ext uri="{BB962C8B-B14F-4D97-AF65-F5344CB8AC3E}">
        <p14:creationId xmlns:p14="http://schemas.microsoft.com/office/powerpoint/2010/main" val="1139448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this isn’t an in depth training session on Analytics, I would be remiss in my duties if I didn’t share basic background on Alma Analytics. Alma Analytics is a reporting platform for Alma and Primo VE data that is accessed through your Alma login. The platform is Oracle Analytics Server, which provides the database engine for generating analyses and data visualizations on your data. </a:t>
            </a:r>
          </a:p>
          <a:p>
            <a:r>
              <a:rPr lang="en-US" dirty="0"/>
              <a:t>Resource management data in Alma are stored in XML format. Every evening at 6:00 p.m. Central Standard Time, or 7 p.m. during daylight savings, Alma performs an extract-transform-load, or ETL process that copies data from Alma into the various Analytics subject areas that we’re about to discuss. Subject areas are akin to databases with many of the relationships already worked out behind the scenes. </a:t>
            </a:r>
          </a:p>
        </p:txBody>
      </p:sp>
      <p:sp>
        <p:nvSpPr>
          <p:cNvPr id="4" name="Slide Number Placeholder 3"/>
          <p:cNvSpPr>
            <a:spLocks noGrp="1"/>
          </p:cNvSpPr>
          <p:nvPr>
            <p:ph type="sldNum" sz="quarter" idx="5"/>
          </p:nvPr>
        </p:nvSpPr>
        <p:spPr/>
        <p:txBody>
          <a:bodyPr/>
          <a:lstStyle/>
          <a:p>
            <a:fld id="{B66C6CAE-6E0A-4531-A948-183874EB4D5E}" type="slidenum">
              <a:rPr lang="en-US" smtClean="0"/>
              <a:t>4</a:t>
            </a:fld>
            <a:endParaRPr lang="en-US"/>
          </a:p>
        </p:txBody>
      </p:sp>
    </p:spTree>
    <p:extLst>
      <p:ext uri="{BB962C8B-B14F-4D97-AF65-F5344CB8AC3E}">
        <p14:creationId xmlns:p14="http://schemas.microsoft.com/office/powerpoint/2010/main" val="3174507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for reference]</a:t>
            </a:r>
          </a:p>
        </p:txBody>
      </p:sp>
      <p:sp>
        <p:nvSpPr>
          <p:cNvPr id="4" name="Slide Number Placeholder 3"/>
          <p:cNvSpPr>
            <a:spLocks noGrp="1"/>
          </p:cNvSpPr>
          <p:nvPr>
            <p:ph type="sldNum" sz="quarter" idx="5"/>
          </p:nvPr>
        </p:nvSpPr>
        <p:spPr/>
        <p:txBody>
          <a:bodyPr/>
          <a:lstStyle/>
          <a:p>
            <a:fld id="{B66C6CAE-6E0A-4531-A948-183874EB4D5E}" type="slidenum">
              <a:rPr lang="en-US" smtClean="0"/>
              <a:t>23</a:t>
            </a:fld>
            <a:endParaRPr lang="en-US"/>
          </a:p>
        </p:txBody>
      </p:sp>
    </p:spTree>
    <p:extLst>
      <p:ext uri="{BB962C8B-B14F-4D97-AF65-F5344CB8AC3E}">
        <p14:creationId xmlns:p14="http://schemas.microsoft.com/office/powerpoint/2010/main" val="1032367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for reference]</a:t>
            </a:r>
          </a:p>
          <a:p>
            <a:endParaRPr lang="en-US" dirty="0"/>
          </a:p>
        </p:txBody>
      </p:sp>
      <p:sp>
        <p:nvSpPr>
          <p:cNvPr id="4" name="Slide Number Placeholder 3"/>
          <p:cNvSpPr>
            <a:spLocks noGrp="1"/>
          </p:cNvSpPr>
          <p:nvPr>
            <p:ph type="sldNum" sz="quarter" idx="5"/>
          </p:nvPr>
        </p:nvSpPr>
        <p:spPr/>
        <p:txBody>
          <a:bodyPr/>
          <a:lstStyle/>
          <a:p>
            <a:fld id="{B66C6CAE-6E0A-4531-A948-183874EB4D5E}" type="slidenum">
              <a:rPr lang="en-US" smtClean="0"/>
              <a:t>24</a:t>
            </a:fld>
            <a:endParaRPr lang="en-US"/>
          </a:p>
        </p:txBody>
      </p:sp>
    </p:spTree>
    <p:extLst>
      <p:ext uri="{BB962C8B-B14F-4D97-AF65-F5344CB8AC3E}">
        <p14:creationId xmlns:p14="http://schemas.microsoft.com/office/powerpoint/2010/main" val="2765639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for reference]</a:t>
            </a:r>
          </a:p>
          <a:p>
            <a:endParaRPr lang="en-US" dirty="0"/>
          </a:p>
        </p:txBody>
      </p:sp>
      <p:sp>
        <p:nvSpPr>
          <p:cNvPr id="4" name="Slide Number Placeholder 3"/>
          <p:cNvSpPr>
            <a:spLocks noGrp="1"/>
          </p:cNvSpPr>
          <p:nvPr>
            <p:ph type="sldNum" sz="quarter" idx="5"/>
          </p:nvPr>
        </p:nvSpPr>
        <p:spPr/>
        <p:txBody>
          <a:bodyPr/>
          <a:lstStyle/>
          <a:p>
            <a:fld id="{B66C6CAE-6E0A-4531-A948-183874EB4D5E}" type="slidenum">
              <a:rPr lang="en-US" smtClean="0"/>
              <a:t>25</a:t>
            </a:fld>
            <a:endParaRPr lang="en-US"/>
          </a:p>
        </p:txBody>
      </p:sp>
    </p:spTree>
    <p:extLst>
      <p:ext uri="{BB962C8B-B14F-4D97-AF65-F5344CB8AC3E}">
        <p14:creationId xmlns:p14="http://schemas.microsoft.com/office/powerpoint/2010/main" val="3730098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for reference]</a:t>
            </a:r>
          </a:p>
          <a:p>
            <a:endParaRPr lang="en-US" dirty="0"/>
          </a:p>
        </p:txBody>
      </p:sp>
      <p:sp>
        <p:nvSpPr>
          <p:cNvPr id="4" name="Slide Number Placeholder 3"/>
          <p:cNvSpPr>
            <a:spLocks noGrp="1"/>
          </p:cNvSpPr>
          <p:nvPr>
            <p:ph type="sldNum" sz="quarter" idx="5"/>
          </p:nvPr>
        </p:nvSpPr>
        <p:spPr/>
        <p:txBody>
          <a:bodyPr/>
          <a:lstStyle/>
          <a:p>
            <a:fld id="{B66C6CAE-6E0A-4531-A948-183874EB4D5E}" type="slidenum">
              <a:rPr lang="en-US" smtClean="0"/>
              <a:t>26</a:t>
            </a:fld>
            <a:endParaRPr lang="en-US"/>
          </a:p>
        </p:txBody>
      </p:sp>
    </p:spTree>
    <p:extLst>
      <p:ext uri="{BB962C8B-B14F-4D97-AF65-F5344CB8AC3E}">
        <p14:creationId xmlns:p14="http://schemas.microsoft.com/office/powerpoint/2010/main" val="2533815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https://go.uillinois.edu/cattrain2025</a:t>
            </a:r>
          </a:p>
        </p:txBody>
      </p:sp>
      <p:sp>
        <p:nvSpPr>
          <p:cNvPr id="4" name="Slide Number Placeholder 3"/>
          <p:cNvSpPr>
            <a:spLocks noGrp="1"/>
          </p:cNvSpPr>
          <p:nvPr>
            <p:ph type="sldNum" sz="quarter" idx="5"/>
          </p:nvPr>
        </p:nvSpPr>
        <p:spPr/>
        <p:txBody>
          <a:bodyPr/>
          <a:lstStyle/>
          <a:p>
            <a:fld id="{B66C6CAE-6E0A-4531-A948-183874EB4D5E}" type="slidenum">
              <a:rPr lang="en-US" smtClean="0"/>
              <a:t>27</a:t>
            </a:fld>
            <a:endParaRPr lang="en-US"/>
          </a:p>
        </p:txBody>
      </p:sp>
    </p:spTree>
    <p:extLst>
      <p:ext uri="{BB962C8B-B14F-4D97-AF65-F5344CB8AC3E}">
        <p14:creationId xmlns:p14="http://schemas.microsoft.com/office/powerpoint/2010/main" val="856470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CARLI’s </a:t>
            </a:r>
            <a:r>
              <a:rPr lang="en-US" dirty="0" err="1"/>
              <a:t>consortial</a:t>
            </a:r>
            <a:r>
              <a:rPr lang="en-US" dirty="0"/>
              <a:t> environment includes analytics at both the institution and network levels. Each institution has its own Analytics instance that provides data on resources and activities within that IZ. You will see data that corresponds to your physical and electronic collections, as well as data that is shared with your institution, such as portfolios shared from the network zone. You will also see circulation activities that happen to your institution’s items. This includes transactions involving I-Share borrowers, so you do get some data on other institutions’ patrons. Conversely, you won’t see the activities of your own patrons at other institutions.</a:t>
            </a:r>
          </a:p>
          <a:p>
            <a:endParaRPr lang="en-US" dirty="0"/>
          </a:p>
          <a:p>
            <a:r>
              <a:rPr lang="en-US" dirty="0"/>
              <a:t>CARLI has its own network analytics instance which combines data in the network zone itself with a union of all the IZs as well. This enables CARLI staff to generate analyses that cross institutional boundaries. For instance, we can identify when the NZ itself contains duplicate bibliographic records, but we can also identify the number of holdings for any given title, by OCLC number, and generate last copy reports for institutions. The union view of analytics data also helps us answer questions for the automated fulfillment network, such as finding which of your institutions’ patrons have active requests or loans at another institution. </a:t>
            </a:r>
          </a:p>
          <a:p>
            <a:endParaRPr lang="en-US" dirty="0"/>
          </a:p>
          <a:p>
            <a:r>
              <a:rPr lang="en-US" dirty="0"/>
              <a:t>If you need </a:t>
            </a:r>
            <a:r>
              <a:rPr lang="en-US" dirty="0" err="1"/>
              <a:t>consortial</a:t>
            </a:r>
            <a:r>
              <a:rPr lang="en-US" dirty="0"/>
              <a:t> data for reports, please contact CARLI support.</a:t>
            </a:r>
          </a:p>
        </p:txBody>
      </p:sp>
      <p:sp>
        <p:nvSpPr>
          <p:cNvPr id="4" name="Slide Number Placeholder 3"/>
          <p:cNvSpPr>
            <a:spLocks noGrp="1"/>
          </p:cNvSpPr>
          <p:nvPr>
            <p:ph type="sldNum" sz="quarter" idx="5"/>
          </p:nvPr>
        </p:nvSpPr>
        <p:spPr/>
        <p:txBody>
          <a:bodyPr/>
          <a:lstStyle/>
          <a:p>
            <a:fld id="{B66C6CAE-6E0A-4531-A948-183874EB4D5E}" type="slidenum">
              <a:rPr lang="en-US" smtClean="0"/>
              <a:t>5</a:t>
            </a:fld>
            <a:endParaRPr lang="en-US"/>
          </a:p>
        </p:txBody>
      </p:sp>
    </p:spTree>
    <p:extLst>
      <p:ext uri="{BB962C8B-B14F-4D97-AF65-F5344CB8AC3E}">
        <p14:creationId xmlns:p14="http://schemas.microsoft.com/office/powerpoint/2010/main" val="3183289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CARLI uses the network-wide view to generate the I-Share Annual Statistics Package each July. The package includes reports that capture a snapshot of the state of library collections on July 1, along with fiscal year summaries of circulation and request transactions.</a:t>
            </a:r>
          </a:p>
          <a:p>
            <a:r>
              <a:rPr lang="en-US" dirty="0"/>
              <a:t>Many of these reports may also be run locally in your institution. Again, if the data involves your inventory, you may create a report for that information. </a:t>
            </a:r>
          </a:p>
          <a:p>
            <a:r>
              <a:rPr lang="en-US" dirty="0"/>
              <a:t>Reports that require checking transactions at other institutions, or that require comparisons across all institutions, may only be performed by CARLI in the network. These reports are typically posted to the CARLI website, rather than distributed as files.</a:t>
            </a:r>
          </a:p>
        </p:txBody>
      </p:sp>
      <p:sp>
        <p:nvSpPr>
          <p:cNvPr id="4" name="Slide Number Placeholder 3"/>
          <p:cNvSpPr>
            <a:spLocks noGrp="1"/>
          </p:cNvSpPr>
          <p:nvPr>
            <p:ph type="sldNum" sz="quarter" idx="5"/>
          </p:nvPr>
        </p:nvSpPr>
        <p:spPr/>
        <p:txBody>
          <a:bodyPr/>
          <a:lstStyle/>
          <a:p>
            <a:fld id="{B66C6CAE-6E0A-4531-A948-183874EB4D5E}" type="slidenum">
              <a:rPr lang="en-US" smtClean="0"/>
              <a:t>6</a:t>
            </a:fld>
            <a:endParaRPr lang="en-US"/>
          </a:p>
        </p:txBody>
      </p:sp>
    </p:spTree>
    <p:extLst>
      <p:ext uri="{BB962C8B-B14F-4D97-AF65-F5344CB8AC3E}">
        <p14:creationId xmlns:p14="http://schemas.microsoft.com/office/powerpoint/2010/main" val="2391799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Having pointed out already that Alma Analytics includes patron data, I want to share a word about ethics.</a:t>
            </a:r>
          </a:p>
          <a:p>
            <a:endParaRPr lang="en-US" altLang="en-US" dirty="0"/>
          </a:p>
          <a:p>
            <a:r>
              <a:rPr lang="en-US" altLang="en-US" dirty="0"/>
              <a:t>As with all Alma functionality, access to Alma Analytics is managed through roles. The Designs Analytics role is comprehensive, providing a picture into current activity on who’s borrowing what, how the budget is spent, etc. In short, you may have access to a lot of institution data. </a:t>
            </a:r>
          </a:p>
          <a:p>
            <a:endParaRPr lang="en-US" altLang="en-US" dirty="0"/>
          </a:p>
          <a:p>
            <a:r>
              <a:rPr lang="en-US" altLang="en-US" dirty="0"/>
              <a:t>Use your access responsibly. Follow the laws about patron privacy and any institutional rules about data use. If practical, consider following the principle of least privilege and using the subject-area specific design roles.</a:t>
            </a:r>
          </a:p>
          <a:p>
            <a:endParaRPr lang="en-US" dirty="0"/>
          </a:p>
        </p:txBody>
      </p:sp>
      <p:sp>
        <p:nvSpPr>
          <p:cNvPr id="4" name="Slide Number Placeholder 3"/>
          <p:cNvSpPr>
            <a:spLocks noGrp="1"/>
          </p:cNvSpPr>
          <p:nvPr>
            <p:ph type="sldNum" sz="quarter" idx="5"/>
          </p:nvPr>
        </p:nvSpPr>
        <p:spPr/>
        <p:txBody>
          <a:bodyPr/>
          <a:lstStyle/>
          <a:p>
            <a:fld id="{B66C6CAE-6E0A-4531-A948-183874EB4D5E}" type="slidenum">
              <a:rPr lang="en-US" smtClean="0"/>
              <a:t>7</a:t>
            </a:fld>
            <a:endParaRPr lang="en-US"/>
          </a:p>
        </p:txBody>
      </p:sp>
    </p:spTree>
    <p:extLst>
      <p:ext uri="{BB962C8B-B14F-4D97-AF65-F5344CB8AC3E}">
        <p14:creationId xmlns:p14="http://schemas.microsoft.com/office/powerpoint/2010/main" val="3124080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the primary, or only, report writer for your institution, then you will likely use the Designs Analytics role. This role assigns privileges to create and run analytics and data visualizations using all analytics subject areas.</a:t>
            </a:r>
          </a:p>
          <a:p>
            <a:r>
              <a:rPr lang="en-US" dirty="0"/>
              <a:t>If you have a larger institution or have institutional rules that govern what kind of reporting access you may have, then you may use one of the area-specific designs analytics roles. There are five of these, covering resources, fulfillment, acquisitions, system usage, and users. You might be assigned one of these or maybe two or three in combination. </a:t>
            </a:r>
          </a:p>
          <a:p>
            <a:r>
              <a:rPr lang="en-US" dirty="0"/>
              <a:t>There are a handful of subject areas, such as titles and local authorities, that are available to each of the subject specific roles. </a:t>
            </a:r>
          </a:p>
          <a:p>
            <a:r>
              <a:rPr lang="en-US" dirty="0"/>
              <a:t>The Designs Analytics – Resources role provides privileges to create and run reports against subject areas for different inventory types, physical, electronic, and digital, as well as link resolver usage. </a:t>
            </a:r>
          </a:p>
          <a:p>
            <a:endParaRPr lang="en-US" dirty="0"/>
          </a:p>
          <a:p>
            <a:r>
              <a:rPr lang="en-US" dirty="0"/>
              <a:t>The last analytics role is Analytics Administrator. This role provides privileges to create analytics objects within Alma, An analytics object is effectively a link to an analysis or dashboard in Analytics that allows users to view Analytics output without assigning them design roles. Analytics objects also support automatic scheduling and delivery of reports and dashboards to others, including people who are not staff users with Alma logins. You may learn more about this role in the Alma Analytics: Become an Expert series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I’ll pause here to check for questions before moving on.</a:t>
            </a:r>
          </a:p>
        </p:txBody>
      </p:sp>
      <p:sp>
        <p:nvSpPr>
          <p:cNvPr id="4" name="Slide Number Placeholder 3"/>
          <p:cNvSpPr>
            <a:spLocks noGrp="1"/>
          </p:cNvSpPr>
          <p:nvPr>
            <p:ph type="sldNum" sz="quarter" idx="5"/>
          </p:nvPr>
        </p:nvSpPr>
        <p:spPr/>
        <p:txBody>
          <a:bodyPr/>
          <a:lstStyle/>
          <a:p>
            <a:fld id="{B66C6CAE-6E0A-4531-A948-183874EB4D5E}" type="slidenum">
              <a:rPr lang="en-US" smtClean="0"/>
              <a:t>8</a:t>
            </a:fld>
            <a:endParaRPr lang="en-US"/>
          </a:p>
        </p:txBody>
      </p:sp>
    </p:spTree>
    <p:extLst>
      <p:ext uri="{BB962C8B-B14F-4D97-AF65-F5344CB8AC3E}">
        <p14:creationId xmlns:p14="http://schemas.microsoft.com/office/powerpoint/2010/main" val="3842625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minutes ago, I mentioned Analytics Objects could be configured by someone with the Analytics Administrator role. There is another set of analytics objects that is present by default. If we select the Analytics menu, we see an option for Out of the Box analytics. This is a set dashboards and reports that Ex Libris created for all customers. The reports may be assumed to fit a generic, standalone institution that follows very closely the Alma documentation; in other words, the users know what Ex Libris staff know about how Alma works. </a:t>
            </a:r>
          </a:p>
          <a:p>
            <a:endParaRPr lang="en-US" dirty="0"/>
          </a:p>
          <a:p>
            <a:r>
              <a:rPr lang="en-US" dirty="0"/>
              <a:t>Like many features of Alma, these represent one way of doing things, not the only way. These reports provide a convenient starting point for analyzing data in Alma, but there are sometimes limits to how effective they are, if they make assumptions about data that aren’t true for your institution. </a:t>
            </a:r>
          </a:p>
          <a:p>
            <a:endParaRPr lang="en-US" dirty="0"/>
          </a:p>
          <a:p>
            <a:r>
              <a:rPr lang="en-US" dirty="0"/>
              <a:t>[Demo RMC] For example, I’ll select the Books Deselection – Institution workbook. First the object view appears, and I see more information about what is contained. I’ll even get a preview if I wait long enough. If I select View full report, I’m switched into a new tab for analytics, or in this case, Data Visualization. This screen gives a couple good examples about assumptions made. </a:t>
            </a:r>
          </a:p>
          <a:p>
            <a:endParaRPr lang="en-US" dirty="0"/>
          </a:p>
          <a:p>
            <a:endParaRPr lang="en-US" dirty="0"/>
          </a:p>
          <a:p>
            <a:r>
              <a:rPr lang="en-US" dirty="0"/>
              <a:t>Remember, your own institution’s data have different historical context than the generic data that Ex Libris may have used. Your IZ data reflect one or more system migrations, records shared with the consortium, changes in local practice, such as whether to use acquisitions or not, and whether bibliographic records were deleted or suppressed when withdrawing titles, and so on.</a:t>
            </a:r>
          </a:p>
          <a:p>
            <a:r>
              <a:rPr lang="en-US" dirty="0"/>
              <a:t>When you build reports, you’ll apply that context to get at outcomes that make sense of the data you have.</a:t>
            </a:r>
          </a:p>
          <a:p>
            <a:endParaRPr lang="en-US" dirty="0"/>
          </a:p>
          <a:p>
            <a:endParaRPr lang="en-US" dirty="0"/>
          </a:p>
        </p:txBody>
      </p:sp>
      <p:sp>
        <p:nvSpPr>
          <p:cNvPr id="4" name="Slide Number Placeholder 3"/>
          <p:cNvSpPr>
            <a:spLocks noGrp="1"/>
          </p:cNvSpPr>
          <p:nvPr>
            <p:ph type="sldNum" sz="quarter" idx="5"/>
          </p:nvPr>
        </p:nvSpPr>
        <p:spPr/>
        <p:txBody>
          <a:bodyPr/>
          <a:lstStyle/>
          <a:p>
            <a:fld id="{B66C6CAE-6E0A-4531-A948-183874EB4D5E}" type="slidenum">
              <a:rPr lang="en-US" smtClean="0"/>
              <a:t>9</a:t>
            </a:fld>
            <a:endParaRPr lang="en-US"/>
          </a:p>
        </p:txBody>
      </p:sp>
    </p:spTree>
    <p:extLst>
      <p:ext uri="{BB962C8B-B14F-4D97-AF65-F5344CB8AC3E}">
        <p14:creationId xmlns:p14="http://schemas.microsoft.com/office/powerpoint/2010/main" val="1788884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next few minutes, I want to address some options other than Analytics for creating reports. There are times that Analytics might not include the details you need reported, or you might be more familiar with how to find certain pieces of data in the Alma interface. Don’t overlook these options as quick ways to answer some reporting questions. You may find that some reports you want will require multiple methods to bring the results together.</a:t>
            </a:r>
          </a:p>
          <a:p>
            <a:endParaRPr lang="en-US" dirty="0"/>
          </a:p>
          <a:p>
            <a:r>
              <a:rPr lang="en-US" dirty="0"/>
              <a:t>The first and most obvious alternative to analytics is the Alma advanced search. The MARC record is indexed extensively, as identified in the MARC21 Bibliographic All Titles Search index mapping.</a:t>
            </a:r>
          </a:p>
          <a:p>
            <a:r>
              <a:rPr lang="en-US" dirty="0"/>
              <a:t>https://knowledge.exlibrisgroup.com/Alma/Product_Documentation/010Alma_Online_Help_(English)/Metadata_Management/180Search_Indexes/051MARC_21_Bibliographic_All_Titles_Search</a:t>
            </a:r>
          </a:p>
          <a:p>
            <a:endParaRPr lang="en-US" dirty="0"/>
          </a:p>
          <a:p>
            <a:r>
              <a:rPr lang="en-US" dirty="0"/>
              <a:t>It is possible that not every index is enabled for search in your IZ. </a:t>
            </a:r>
          </a:p>
          <a:p>
            <a:endParaRPr lang="en-US" dirty="0"/>
          </a:p>
          <a:p>
            <a:r>
              <a:rPr lang="en-US" dirty="0"/>
              <a:t>Similarly, the holding record, item record, and portfolio are equally well covered by search indexes. Many search indexes on narrowly defined fields provide lists of options to select, whereas many indexes that cover groups of fields include keyword and phrase searching, as well as the “Is empty” and “is not empty” option. </a:t>
            </a:r>
          </a:p>
        </p:txBody>
      </p:sp>
      <p:sp>
        <p:nvSpPr>
          <p:cNvPr id="4" name="Slide Number Placeholder 3"/>
          <p:cNvSpPr>
            <a:spLocks noGrp="1"/>
          </p:cNvSpPr>
          <p:nvPr>
            <p:ph type="sldNum" sz="quarter" idx="5"/>
          </p:nvPr>
        </p:nvSpPr>
        <p:spPr/>
        <p:txBody>
          <a:bodyPr/>
          <a:lstStyle/>
          <a:p>
            <a:fld id="{B66C6CAE-6E0A-4531-A948-183874EB4D5E}" type="slidenum">
              <a:rPr lang="en-US" smtClean="0"/>
              <a:t>10</a:t>
            </a:fld>
            <a:endParaRPr lang="en-US"/>
          </a:p>
        </p:txBody>
      </p:sp>
    </p:spTree>
    <p:extLst>
      <p:ext uri="{BB962C8B-B14F-4D97-AF65-F5344CB8AC3E}">
        <p14:creationId xmlns:p14="http://schemas.microsoft.com/office/powerpoint/2010/main" val="2404338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a set of search results, you may immediately export those results to Excel from a button above the results. Select the icon that looks like a document with an arrow pointing right. Depending on the screen of results, you may get one or more options to create an Excel file from the current view or using all fields. In the latter case, all fields is limited by the fields that are available for display on a specific screen. You may click the customization icon, which is a gear, to view what those fields might be.</a:t>
            </a:r>
          </a:p>
        </p:txBody>
      </p:sp>
      <p:sp>
        <p:nvSpPr>
          <p:cNvPr id="4" name="Slide Number Placeholder 3"/>
          <p:cNvSpPr>
            <a:spLocks noGrp="1"/>
          </p:cNvSpPr>
          <p:nvPr>
            <p:ph type="sldNum" sz="quarter" idx="5"/>
          </p:nvPr>
        </p:nvSpPr>
        <p:spPr/>
        <p:txBody>
          <a:bodyPr/>
          <a:lstStyle/>
          <a:p>
            <a:fld id="{B66C6CAE-6E0A-4531-A948-183874EB4D5E}" type="slidenum">
              <a:rPr lang="en-US" smtClean="0"/>
              <a:t>11</a:t>
            </a:fld>
            <a:endParaRPr lang="en-US"/>
          </a:p>
        </p:txBody>
      </p:sp>
    </p:spTree>
    <p:extLst>
      <p:ext uri="{BB962C8B-B14F-4D97-AF65-F5344CB8AC3E}">
        <p14:creationId xmlns:p14="http://schemas.microsoft.com/office/powerpoint/2010/main" val="2611000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5367" y="1358901"/>
            <a:ext cx="3092451"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1"/>
            <a:ext cx="12192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1" y="3906838"/>
            <a:ext cx="2984500"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75544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Click icon to add picture</a:t>
            </a:r>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0431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61622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758707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326506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4183527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642566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84788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hasCustomPrompt="1"/>
          </p:nvPr>
        </p:nvSpPr>
        <p:spPr>
          <a:xfrm>
            <a:off x="307220" y="-94785"/>
            <a:ext cx="10972800" cy="602796"/>
          </a:xfrm>
        </p:spPr>
        <p:txBody>
          <a:bodyPr>
            <a:normAutofit/>
          </a:bodyPr>
          <a:lstStyle>
            <a:lvl1pPr>
              <a:defRPr sz="1600" cap="all">
                <a:solidFill>
                  <a:schemeClr val="bg2"/>
                </a:solidFill>
              </a:defRPr>
            </a:lvl1pPr>
          </a:lstStyle>
          <a:p>
            <a:r>
              <a:rPr lang="en-US"/>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p:nvPicPr>
        <p:blipFill>
          <a:blip r:embed="rId2"/>
          <a:stretch>
            <a:fillRect/>
          </a:stretch>
        </p:blipFill>
        <p:spPr>
          <a:xfrm>
            <a:off x="0" y="6159500"/>
            <a:ext cx="2353733" cy="698500"/>
          </a:xfrm>
          <a:prstGeom prst="rect">
            <a:avLst/>
          </a:prstGeom>
        </p:spPr>
      </p:pic>
    </p:spTree>
    <p:extLst>
      <p:ext uri="{BB962C8B-B14F-4D97-AF65-F5344CB8AC3E}">
        <p14:creationId xmlns:p14="http://schemas.microsoft.com/office/powerpoint/2010/main" val="3733498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917854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Click icon to add picture</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297268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26" y="9770"/>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567" y="2741614"/>
            <a:ext cx="6741584"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657411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8399784" y="1028736"/>
            <a:ext cx="3792216"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2">
            <a:extLst>
              <a:ext uri="{FF2B5EF4-FFF2-40B4-BE49-F238E27FC236}">
                <a16:creationId xmlns:a16="http://schemas.microsoft.com/office/drawing/2014/main" id="{A054B965-4D7C-4CBD-8A94-7852BE4E4573}"/>
              </a:ext>
            </a:extLst>
          </p:cNvPr>
          <p:cNvSpPr/>
          <p:nvPr/>
        </p:nvSpPr>
        <p:spPr>
          <a:xfrm rot="16200000">
            <a:off x="8737581" y="2478111"/>
            <a:ext cx="4602537" cy="2306305"/>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CC9C715B-D967-4E36-BF64-BCDC51CCC933}"/>
              </a:ext>
            </a:extLst>
          </p:cNvPr>
          <p:cNvSpPr/>
          <p:nvPr/>
        </p:nvSpPr>
        <p:spPr>
          <a:xfrm>
            <a:off x="8574475" y="4401520"/>
            <a:ext cx="3720556"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5399" y="2491161"/>
            <a:ext cx="3120396" cy="2389459"/>
          </a:xfrm>
          <a:prstGeom prst="rect">
            <a:avLst/>
          </a:prstGeom>
        </p:spPr>
      </p:pic>
      <p:sp>
        <p:nvSpPr>
          <p:cNvPr id="3" name="Slide Number Placeholder 2"/>
          <p:cNvSpPr>
            <a:spLocks noGrp="1"/>
          </p:cNvSpPr>
          <p:nvPr>
            <p:ph type="sldNum" sz="quarter" idx="10"/>
          </p:nvPr>
        </p:nvSpPr>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p>
            <a:r>
              <a:rPr lang="en-US"/>
              <a:t>Click to edit Master title style</a:t>
            </a:r>
          </a:p>
        </p:txBody>
      </p:sp>
      <p:sp>
        <p:nvSpPr>
          <p:cNvPr id="9" name="Content Placeholder 2"/>
          <p:cNvSpPr>
            <a:spLocks noGrp="1"/>
          </p:cNvSpPr>
          <p:nvPr>
            <p:ph idx="1" hasCustomPrompt="1"/>
          </p:nvPr>
        </p:nvSpPr>
        <p:spPr>
          <a:xfrm>
            <a:off x="527382" y="1028736"/>
            <a:ext cx="7749455"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11117620" y="1325628"/>
            <a:ext cx="629973"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8666256" y="5157194"/>
            <a:ext cx="1116411"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Rectangle 34">
            <a:extLst>
              <a:ext uri="{FF2B5EF4-FFF2-40B4-BE49-F238E27FC236}">
                <a16:creationId xmlns:a16="http://schemas.microsoft.com/office/drawing/2014/main" id="{39BA4C5E-9346-449D-87A7-BDEC4A2014DF}"/>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21985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4562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89582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83684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24700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922005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19586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60614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73578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79466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34" y="12274"/>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1" y="2725738"/>
            <a:ext cx="4567767"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060221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143945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035545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24074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467159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17924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77671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432710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9E0BE-5B6C-91CF-4AB4-081FE96DC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08F920-014B-11F0-74D1-C3856E40E0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9B27B-160F-28C3-A96E-3E0ABC0A98C6}"/>
              </a:ext>
            </a:extLst>
          </p:cNvPr>
          <p:cNvSpPr>
            <a:spLocks noGrp="1"/>
          </p:cNvSpPr>
          <p:nvPr>
            <p:ph type="dt" sz="half" idx="10"/>
          </p:nvPr>
        </p:nvSpPr>
        <p:spPr/>
        <p:txBody>
          <a:bodyPr/>
          <a:lstStyle/>
          <a:p>
            <a:fld id="{73EA4C1D-15DC-4111-8AE5-95D6E05903D7}" type="datetimeFigureOut">
              <a:rPr lang="en-US" smtClean="0"/>
              <a:t>4/18/2025</a:t>
            </a:fld>
            <a:endParaRPr lang="en-US"/>
          </a:p>
        </p:txBody>
      </p:sp>
      <p:sp>
        <p:nvSpPr>
          <p:cNvPr id="5" name="Footer Placeholder 4">
            <a:extLst>
              <a:ext uri="{FF2B5EF4-FFF2-40B4-BE49-F238E27FC236}">
                <a16:creationId xmlns:a16="http://schemas.microsoft.com/office/drawing/2014/main" id="{E776D981-2858-D491-EEBD-85CCEE586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BE17C-526B-4103-F3C8-77B8C3423A37}"/>
              </a:ext>
            </a:extLst>
          </p:cNvPr>
          <p:cNvSpPr>
            <a:spLocks noGrp="1"/>
          </p:cNvSpPr>
          <p:nvPr>
            <p:ph type="sldNum" sz="quarter" idx="12"/>
          </p:nvPr>
        </p:nvSpPr>
        <p:spPr/>
        <p:txBody>
          <a:bodyPr/>
          <a:lstStyle/>
          <a:p>
            <a:fld id="{D1B85B97-0FDC-42A2-A3DC-953BEC3CA572}" type="slidenum">
              <a:rPr lang="en-US" smtClean="0"/>
              <a:t>‹#›</a:t>
            </a:fld>
            <a:endParaRPr lang="en-US"/>
          </a:p>
        </p:txBody>
      </p:sp>
    </p:spTree>
    <p:extLst>
      <p:ext uri="{BB962C8B-B14F-4D97-AF65-F5344CB8AC3E}">
        <p14:creationId xmlns:p14="http://schemas.microsoft.com/office/powerpoint/2010/main" val="7898813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5368" y="1358903"/>
            <a:ext cx="3092451"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3"/>
            <a:ext cx="12192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1" y="3906838"/>
            <a:ext cx="2984500"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764006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27" y="9772"/>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567" y="2741616"/>
            <a:ext cx="6741584"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83717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19" y="-19538"/>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34" y="2882901"/>
            <a:ext cx="11345333"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1773270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35" y="12276"/>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2" y="2725738"/>
            <a:ext cx="4567767"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689032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18" y="-19538"/>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35" y="2882903"/>
            <a:ext cx="11345333"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382298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6" y="12994"/>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6"/>
            <a:ext cx="95504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599150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5" y="22045"/>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2179996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8" y="634998"/>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2" y="634998"/>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20" y="5599113"/>
            <a:ext cx="11499849" cy="635000"/>
          </a:xfrm>
        </p:spPr>
        <p:txBody>
          <a:bodyPr/>
          <a:lstStyle>
            <a:lvl1pPr>
              <a:defRPr sz="10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7615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74951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6" name="Title 1"/>
          <p:cNvSpPr>
            <a:spLocks noGrp="1"/>
          </p:cNvSpPr>
          <p:nvPr>
            <p:ph type="title"/>
          </p:nvPr>
        </p:nvSpPr>
        <p:spPr>
          <a:xfrm>
            <a:off x="7798571" y="273053"/>
            <a:ext cx="4011084" cy="673677"/>
          </a:xfrm>
        </p:spPr>
        <p:txBody>
          <a:bodyPr anchor="b"/>
          <a:lstStyle>
            <a:lvl1pPr algn="l">
              <a:defRPr sz="1500" b="1"/>
            </a:lvl1pPr>
          </a:lstStyle>
          <a:p>
            <a:r>
              <a:rPr lang="en-US"/>
              <a:t>Click to edit Master title style</a:t>
            </a:r>
          </a:p>
        </p:txBody>
      </p:sp>
      <p:sp>
        <p:nvSpPr>
          <p:cNvPr id="7" name="Content Placeholder 2"/>
          <p:cNvSpPr>
            <a:spLocks noGrp="1"/>
          </p:cNvSpPr>
          <p:nvPr>
            <p:ph idx="1"/>
          </p:nvPr>
        </p:nvSpPr>
        <p:spPr>
          <a:xfrm>
            <a:off x="366957" y="273053"/>
            <a:ext cx="6517793" cy="5853113"/>
          </a:xfrm>
        </p:spPr>
        <p:txBody>
          <a:bodyPr/>
          <a:lstStyle>
            <a:lvl1pPr>
              <a:defRPr sz="1950" b="0" i="0" cap="all">
                <a:solidFill>
                  <a:schemeClr val="bg2"/>
                </a:solidFill>
                <a:latin typeface="+mj-lt"/>
              </a:defRPr>
            </a:lvl1pPr>
            <a:lvl2pPr marL="0" indent="0">
              <a:buFontTx/>
              <a:buNone/>
              <a:defRPr sz="1200" b="0" i="0">
                <a:solidFill>
                  <a:schemeClr val="bg2"/>
                </a:solidFill>
                <a:latin typeface="+mj-lt"/>
              </a:defRPr>
            </a:lvl2pPr>
            <a:lvl3pPr marL="171450" indent="0">
              <a:spcBef>
                <a:spcPts val="375"/>
              </a:spcBef>
              <a:buFontTx/>
              <a:buNone/>
              <a:defRPr sz="900" b="0" i="0">
                <a:solidFill>
                  <a:schemeClr val="bg2"/>
                </a:solidFill>
                <a:latin typeface="+mj-lt"/>
              </a:defRPr>
            </a:lvl3pPr>
            <a:lvl4pPr>
              <a:defRPr sz="1500" b="0" i="0">
                <a:latin typeface="+mj-lt"/>
              </a:defRPr>
            </a:lvl4pPr>
            <a:lvl5pPr>
              <a:defRPr sz="1500" b="0" i="0">
                <a:latin typeface="+mj-lt"/>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7798571" y="1054107"/>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40380906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2" y="0"/>
            <a:ext cx="96668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4" name="Title 1"/>
          <p:cNvSpPr>
            <a:spLocks noGrp="1"/>
          </p:cNvSpPr>
          <p:nvPr>
            <p:ph type="title"/>
          </p:nvPr>
        </p:nvSpPr>
        <p:spPr>
          <a:xfrm>
            <a:off x="609600" y="274641"/>
            <a:ext cx="8657552" cy="683635"/>
          </a:xfrm>
        </p:spPr>
        <p:txBody>
          <a:bodyPr>
            <a:normAutofit/>
          </a:bodyPr>
          <a:lstStyle>
            <a:lvl1pPr algn="l">
              <a:defRPr sz="1800" b="0" i="0" cap="all">
                <a:solidFill>
                  <a:schemeClr val="bg2"/>
                </a:solidFill>
              </a:defRPr>
            </a:lvl1pPr>
          </a:lstStyle>
          <a:p>
            <a:r>
              <a:rPr lang="en-US"/>
              <a:t>Click to edit Master title style</a:t>
            </a:r>
          </a:p>
        </p:txBody>
      </p:sp>
      <p:sp>
        <p:nvSpPr>
          <p:cNvPr id="5" name="Text Placeholder 10"/>
          <p:cNvSpPr>
            <a:spLocks noGrp="1"/>
          </p:cNvSpPr>
          <p:nvPr>
            <p:ph type="body" sz="quarter" idx="10"/>
          </p:nvPr>
        </p:nvSpPr>
        <p:spPr>
          <a:xfrm>
            <a:off x="609602"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2"/>
          <p:cNvSpPr>
            <a:spLocks noGrp="1"/>
          </p:cNvSpPr>
          <p:nvPr>
            <p:ph type="pic" sz="quarter" idx="11"/>
          </p:nvPr>
        </p:nvSpPr>
        <p:spPr>
          <a:xfrm>
            <a:off x="9774769" y="0"/>
            <a:ext cx="2417233" cy="1639888"/>
          </a:xfrm>
        </p:spPr>
        <p:txBody>
          <a:bodyPr rtlCol="0">
            <a:normAutofit/>
          </a:bodyPr>
          <a:lstStyle/>
          <a:p>
            <a:pPr lvl="0"/>
            <a:r>
              <a:rPr lang="en-US" noProof="0"/>
              <a:t>Click icon to add picture</a:t>
            </a:r>
          </a:p>
        </p:txBody>
      </p:sp>
      <p:sp>
        <p:nvSpPr>
          <p:cNvPr id="7" name="Picture Placeholder 14"/>
          <p:cNvSpPr>
            <a:spLocks noGrp="1"/>
          </p:cNvSpPr>
          <p:nvPr>
            <p:ph type="pic" sz="quarter" idx="12"/>
          </p:nvPr>
        </p:nvSpPr>
        <p:spPr>
          <a:xfrm>
            <a:off x="9774769" y="1708440"/>
            <a:ext cx="2417233" cy="2332038"/>
          </a:xfrm>
        </p:spPr>
        <p:txBody>
          <a:bodyPr rtlCol="0">
            <a:normAutofit/>
          </a:bodyPr>
          <a:lstStyle/>
          <a:p>
            <a:pPr lvl="0"/>
            <a:r>
              <a:rPr lang="en-US" noProof="0"/>
              <a:t>Click icon to add picture</a:t>
            </a:r>
          </a:p>
        </p:txBody>
      </p:sp>
      <p:sp>
        <p:nvSpPr>
          <p:cNvPr id="8" name="Picture Placeholder 16"/>
          <p:cNvSpPr>
            <a:spLocks noGrp="1"/>
          </p:cNvSpPr>
          <p:nvPr>
            <p:ph type="pic" sz="quarter" idx="13"/>
          </p:nvPr>
        </p:nvSpPr>
        <p:spPr>
          <a:xfrm>
            <a:off x="9774769" y="4122305"/>
            <a:ext cx="2417233" cy="228123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176298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Click icon to add picture</a:t>
            </a:r>
          </a:p>
        </p:txBody>
      </p:sp>
      <p:sp>
        <p:nvSpPr>
          <p:cNvPr id="5" name="Title 1"/>
          <p:cNvSpPr>
            <a:spLocks noGrp="1"/>
          </p:cNvSpPr>
          <p:nvPr>
            <p:ph type="title"/>
          </p:nvPr>
        </p:nvSpPr>
        <p:spPr>
          <a:xfrm>
            <a:off x="1339275" y="5323457"/>
            <a:ext cx="9698181" cy="1362075"/>
          </a:xfrm>
        </p:spPr>
        <p:txBody>
          <a:bodyPr anchor="t">
            <a:normAutofit/>
          </a:bodyPr>
          <a:lstStyle>
            <a:lvl1pPr algn="l">
              <a:defRPr sz="2100" b="1" cap="all">
                <a:solidFill>
                  <a:schemeClr val="bg2"/>
                </a:solidFill>
              </a:defRPr>
            </a:lvl1pPr>
          </a:lstStyle>
          <a:p>
            <a:r>
              <a:rPr lang="en-US"/>
              <a:t>Click to edit Master title style</a:t>
            </a:r>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200">
                <a:solidFill>
                  <a:schemeClr val="bg1">
                    <a:lumMod val="8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964210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7181305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42356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6" y="12992"/>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4"/>
            <a:ext cx="95504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7337972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767948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9051135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6502099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Content Placeholder 2"/>
          <p:cNvSpPr>
            <a:spLocks noGrp="1"/>
          </p:cNvSpPr>
          <p:nvPr>
            <p:ph idx="1"/>
          </p:nvPr>
        </p:nvSpPr>
        <p:spPr>
          <a:xfrm>
            <a:off x="416078"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5" name="Chart Placeholder 9"/>
          <p:cNvSpPr>
            <a:spLocks noGrp="1"/>
          </p:cNvSpPr>
          <p:nvPr>
            <p:ph type="chart" sz="quarter" idx="10"/>
          </p:nvPr>
        </p:nvSpPr>
        <p:spPr>
          <a:xfrm>
            <a:off x="6881284" y="758828"/>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8"/>
            <a:ext cx="5018616" cy="2805113"/>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0467003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Content Placeholder 2"/>
          <p:cNvSpPr>
            <a:spLocks noGrp="1"/>
          </p:cNvSpPr>
          <p:nvPr>
            <p:ph idx="1"/>
          </p:nvPr>
        </p:nvSpPr>
        <p:spPr>
          <a:xfrm>
            <a:off x="416078"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Tree>
    <p:extLst>
      <p:ext uri="{BB962C8B-B14F-4D97-AF65-F5344CB8AC3E}">
        <p14:creationId xmlns:p14="http://schemas.microsoft.com/office/powerpoint/2010/main" val="22270441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Content Placeholder 2"/>
          <p:cNvSpPr>
            <a:spLocks noGrp="1"/>
          </p:cNvSpPr>
          <p:nvPr>
            <p:ph idx="1"/>
          </p:nvPr>
        </p:nvSpPr>
        <p:spPr>
          <a:xfrm>
            <a:off x="416078" y="5369703"/>
            <a:ext cx="11329500" cy="864845"/>
          </a:xfrm>
        </p:spPr>
        <p:txBody>
          <a:bodyPr/>
          <a:lstStyle>
            <a:lvl1pPr>
              <a:defRPr sz="10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6" name="Chart Placeholder 4"/>
          <p:cNvSpPr>
            <a:spLocks noGrp="1"/>
          </p:cNvSpPr>
          <p:nvPr>
            <p:ph type="chart" sz="quarter" idx="10"/>
          </p:nvPr>
        </p:nvSpPr>
        <p:spPr>
          <a:xfrm>
            <a:off x="416078"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41509445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1" y="3"/>
            <a:ext cx="5988051" cy="6384925"/>
          </a:xfrm>
        </p:spPr>
        <p:txBody>
          <a:bodyPr rtlCol="0">
            <a:normAutofit/>
          </a:bodyPr>
          <a:lstStyle/>
          <a:p>
            <a:pPr lvl="0"/>
            <a:r>
              <a:rPr lang="en-US" noProof="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Click icon to add picture</a:t>
            </a:r>
          </a:p>
        </p:txBody>
      </p:sp>
      <p:sp>
        <p:nvSpPr>
          <p:cNvPr id="4" name="Picture Placeholder 11"/>
          <p:cNvSpPr>
            <a:spLocks noGrp="1"/>
          </p:cNvSpPr>
          <p:nvPr>
            <p:ph type="pic" sz="quarter" idx="12"/>
          </p:nvPr>
        </p:nvSpPr>
        <p:spPr>
          <a:xfrm>
            <a:off x="6096000" y="3372000"/>
            <a:ext cx="6096000" cy="3012927"/>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9826719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8" y="634998"/>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2" y="634998"/>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20" y="5599113"/>
            <a:ext cx="11499849" cy="635000"/>
          </a:xfrm>
        </p:spPr>
        <p:txBody>
          <a:bodyPr/>
          <a:lstStyle>
            <a:lvl1pPr>
              <a:defRPr sz="10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318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5" y="22043"/>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7906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6697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74951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5163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1" y="0"/>
            <a:ext cx="96668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a:t>Click icon to add picture</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a:t>Click icon to add picture</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602300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theme" Target="../theme/theme2.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7"/>
          <p:cNvGrpSpPr>
            <a:grpSpLocks/>
          </p:cNvGrpSpPr>
          <p:nvPr/>
        </p:nvGrpSpPr>
        <p:grpSpPr bwMode="auto">
          <a:xfrm>
            <a:off x="1" y="6450776"/>
            <a:ext cx="12203936" cy="415057"/>
            <a:chOff x="126124" y="6360379"/>
            <a:chExt cx="9091992" cy="504457"/>
          </a:xfrm>
        </p:grpSpPr>
        <p:sp>
          <p:nvSpPr>
            <p:cNvPr id="9" name="Rectangle 8"/>
            <p:cNvSpPr/>
            <p:nvPr/>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grpSp>
    </p:spTree>
    <p:extLst>
      <p:ext uri="{BB962C8B-B14F-4D97-AF65-F5344CB8AC3E}">
        <p14:creationId xmlns:p14="http://schemas.microsoft.com/office/powerpoint/2010/main" val="89383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7"/>
          <p:cNvGrpSpPr>
            <a:grpSpLocks/>
          </p:cNvGrpSpPr>
          <p:nvPr/>
        </p:nvGrpSpPr>
        <p:grpSpPr bwMode="auto">
          <a:xfrm>
            <a:off x="1" y="6450778"/>
            <a:ext cx="12203936" cy="415057"/>
            <a:chOff x="126124" y="6360379"/>
            <a:chExt cx="9091992" cy="504457"/>
          </a:xfrm>
        </p:grpSpPr>
        <p:sp>
          <p:nvSpPr>
            <p:cNvPr id="9" name="Rectangle 8"/>
            <p:cNvSpPr/>
            <p:nvPr/>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grpSp>
      </p:grpSp>
    </p:spTree>
    <p:extLst>
      <p:ext uri="{BB962C8B-B14F-4D97-AF65-F5344CB8AC3E}">
        <p14:creationId xmlns:p14="http://schemas.microsoft.com/office/powerpoint/2010/main" val="301693094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Lst>
  <p:txStyles>
    <p:titleStyle>
      <a:lvl1pPr algn="l" defTabSz="342900" rtl="0" eaLnBrk="1" fontAlgn="base" hangingPunct="1">
        <a:spcBef>
          <a:spcPct val="0"/>
        </a:spcBef>
        <a:spcAft>
          <a:spcPct val="0"/>
        </a:spcAft>
        <a:defRPr sz="2700" kern="1200">
          <a:solidFill>
            <a:schemeClr val="tx1"/>
          </a:solidFill>
          <a:latin typeface="+mj-lt"/>
          <a:ea typeface="ＭＳ Ｐゴシック" charset="0"/>
          <a:cs typeface="ＭＳ Ｐゴシック" charset="0"/>
        </a:defRPr>
      </a:lvl1pPr>
      <a:lvl2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2pPr>
      <a:lvl3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3pPr>
      <a:lvl4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4pPr>
      <a:lvl5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5pPr>
      <a:lvl6pPr marL="3429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6pPr>
      <a:lvl7pPr marL="6858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7pPr>
      <a:lvl8pPr marL="10287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8pPr>
      <a:lvl9pPr marL="13716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9pPr>
    </p:titleStyle>
    <p:bodyStyle>
      <a:lvl1pPr algn="l" defTabSz="342900" rtl="0" eaLnBrk="1" fontAlgn="base" hangingPunct="1">
        <a:spcBef>
          <a:spcPct val="20000"/>
        </a:spcBef>
        <a:spcAft>
          <a:spcPct val="0"/>
        </a:spcAft>
        <a:defRPr sz="1875" kern="1200">
          <a:solidFill>
            <a:schemeClr val="tx1"/>
          </a:solidFill>
          <a:latin typeface="+mn-lt"/>
          <a:ea typeface="ＭＳ Ｐゴシック" charset="0"/>
          <a:cs typeface="ＭＳ Ｐゴシック" charset="0"/>
        </a:defRPr>
      </a:lvl1pPr>
      <a:lvl2pPr marL="557213" indent="-214313" algn="l" defTabSz="342900" rtl="0" eaLnBrk="1" fontAlgn="base" hangingPunct="1">
        <a:spcBef>
          <a:spcPct val="20000"/>
        </a:spcBef>
        <a:spcAft>
          <a:spcPct val="0"/>
        </a:spcAft>
        <a:buFont typeface="Arial" charset="0"/>
        <a:buChar char="–"/>
        <a:defRPr sz="1650" kern="1200">
          <a:solidFill>
            <a:schemeClr val="tx1"/>
          </a:solidFill>
          <a:latin typeface="+mn-lt"/>
          <a:ea typeface="ＭＳ Ｐゴシック" charset="0"/>
          <a:cs typeface="+mn-cs"/>
        </a:defRPr>
      </a:lvl2pPr>
      <a:lvl3pPr marL="857250" indent="-171450" algn="l" defTabSz="342900" rtl="0" eaLnBrk="1" fontAlgn="base" hangingPunct="1">
        <a:spcBef>
          <a:spcPct val="20000"/>
        </a:spcBef>
        <a:spcAft>
          <a:spcPct val="0"/>
        </a:spcAft>
        <a:buFont typeface="Arial" charset="0"/>
        <a:buChar char="•"/>
        <a:defRPr sz="1425" kern="1200">
          <a:solidFill>
            <a:schemeClr val="tx1"/>
          </a:solidFill>
          <a:latin typeface="+mn-lt"/>
          <a:ea typeface="ＭＳ Ｐゴシック" charset="0"/>
          <a:cs typeface="+mn-cs"/>
        </a:defRPr>
      </a:lvl3pPr>
      <a:lvl4pPr marL="1200150" indent="-171450" algn="l" defTabSz="342900" rtl="0" eaLnBrk="1" fontAlgn="base" hangingPunct="1">
        <a:spcBef>
          <a:spcPct val="20000"/>
        </a:spcBef>
        <a:spcAft>
          <a:spcPct val="0"/>
        </a:spcAft>
        <a:buFont typeface="Arial" charset="0"/>
        <a:buChar char="–"/>
        <a:defRPr sz="1200" kern="1200">
          <a:solidFill>
            <a:schemeClr val="tx1"/>
          </a:solidFill>
          <a:latin typeface="+mn-lt"/>
          <a:ea typeface="ＭＳ Ｐゴシック" charset="0"/>
          <a:cs typeface="+mn-cs"/>
        </a:defRPr>
      </a:lvl4pPr>
      <a:lvl5pPr marL="1543050" indent="-171450" algn="l" defTabSz="342900" rtl="0" eaLnBrk="1" fontAlgn="base" hangingPunct="1">
        <a:spcBef>
          <a:spcPct val="20000"/>
        </a:spcBef>
        <a:spcAft>
          <a:spcPct val="0"/>
        </a:spcAft>
        <a:buFont typeface="Arial" charset="0"/>
        <a:buChar char="»"/>
        <a:defRPr sz="105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Metadata_Management/180Search_Indexes/051MARC_21_Bibliographic_All_Titles_Search" TargetMode="External"/><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hyperlink" Target="https://www.carli.illinois.edu/products-services/i-share/external-system/BatchInventory" TargetMode="External"/><Relationship Id="rId2" Type="http://schemas.openxmlformats.org/officeDocument/2006/relationships/notesSlide" Target="../notesSlides/notesSlide12.xml"/><Relationship Id="rId1" Type="http://schemas.openxmlformats.org/officeDocument/2006/relationships/slideLayout" Target="../slideLayouts/slideLayout37.xml"/><Relationship Id="rId6" Type="http://schemas.openxmlformats.org/officeDocument/2006/relationships/hyperlink" Target="https://alma-inventory-interactive.carli.illinois.edu/" TargetMode="External"/><Relationship Id="rId5" Type="http://schemas.openxmlformats.org/officeDocument/2006/relationships/hyperlink" Target="https://www.carli.illinois.edu/products-services/i-share/external-system/InteractiveInventory" TargetMode="External"/><Relationship Id="rId4" Type="http://schemas.openxmlformats.org/officeDocument/2006/relationships/hyperlink" Target="https://alma-inventory-batch.carli.illinois.edu/"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hyperlink" Target="https://www.carli.illinois.edu/products-services/i-share/electronic-res-man/p2e-cleanup" TargetMode="External"/><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80Analytics/Alma_Analytics_Subject_Areas" TargetMode="External"/><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80Analytics/Alma_Analytics_Subject_Areas/Titles" TargetMode="External"/><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hyperlink" Target="https://www.carli.illinois.edu/products-services/i-share/alma-analytics/local-params" TargetMode="Externa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80Analytics/Alma_Analytics_Subject_Areas/Physical_Items" TargetMode="External"/><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80Analytics/Alma_Analytics_Subject_Areas/Fulfillment" TargetMode="External"/><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80Analytics/Alma_Analytics_Subject_Areas/E-Inventory" TargetMode="External"/><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hyperlink" Target="https://go.uillinois.edu/cattrain2025" TargetMode="External"/><Relationship Id="rId2" Type="http://schemas.openxmlformats.org/officeDocument/2006/relationships/notesSlide" Target="../notesSlides/notesSlide24.xml"/><Relationship Id="rId1" Type="http://schemas.openxmlformats.org/officeDocument/2006/relationships/slideLayout" Target="../slideLayouts/slideLayout37.xml"/><Relationship Id="rId4" Type="http://schemas.openxmlformats.org/officeDocument/2006/relationships/hyperlink" Target="mailto:support@carli.illinois.edu"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knowledge.exlibrisgroup.com/Alma/Training/Webinars/Alma_Analytics%3A_Become_an_Expert" TargetMode="Externa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hyperlink" Target="https://www.carli.illinois.edu/products-services/i-share/external-system/FilesInFTP" TargetMode="External"/><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50Administration/030User_Management/060Managing_User_Roles#User_Roles_.E2.80.93_Descriptions_and_Accessible_Components" TargetMode="External"/><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3A374-B1CD-8FF9-8E0D-56FB93D0D17E}"/>
              </a:ext>
            </a:extLst>
          </p:cNvPr>
          <p:cNvSpPr>
            <a:spLocks noGrp="1"/>
          </p:cNvSpPr>
          <p:nvPr>
            <p:ph type="ctrTitle"/>
          </p:nvPr>
        </p:nvSpPr>
        <p:spPr>
          <a:xfrm>
            <a:off x="914400" y="4919196"/>
            <a:ext cx="10363200" cy="1079293"/>
          </a:xfrm>
        </p:spPr>
        <p:txBody>
          <a:bodyPr wrap="square" anchor="ctr">
            <a:normAutofit/>
          </a:bodyPr>
          <a:lstStyle/>
          <a:p>
            <a:pPr algn="ctr"/>
            <a:r>
              <a:rPr lang="en-US" dirty="0"/>
              <a:t>Resource Management Training</a:t>
            </a:r>
          </a:p>
        </p:txBody>
      </p:sp>
      <p:sp>
        <p:nvSpPr>
          <p:cNvPr id="3" name="Subtitle 2">
            <a:extLst>
              <a:ext uri="{FF2B5EF4-FFF2-40B4-BE49-F238E27FC236}">
                <a16:creationId xmlns:a16="http://schemas.microsoft.com/office/drawing/2014/main" id="{F67AD4E4-C115-F13E-B0A7-001462664307}"/>
              </a:ext>
            </a:extLst>
          </p:cNvPr>
          <p:cNvSpPr>
            <a:spLocks noGrp="1"/>
          </p:cNvSpPr>
          <p:nvPr>
            <p:ph type="subTitle" idx="1"/>
          </p:nvPr>
        </p:nvSpPr>
        <p:spPr>
          <a:xfrm>
            <a:off x="1828800" y="5740694"/>
            <a:ext cx="8534400" cy="987225"/>
          </a:xfrm>
        </p:spPr>
        <p:txBody>
          <a:bodyPr wrap="square" anchor="t">
            <a:normAutofit/>
          </a:bodyPr>
          <a:lstStyle/>
          <a:p>
            <a:r>
              <a:rPr lang="en-US" dirty="0"/>
              <a:t>Session 6</a:t>
            </a:r>
          </a:p>
          <a:p>
            <a:r>
              <a:rPr lang="en-US" dirty="0"/>
              <a:t>Resource Management and Analytics</a:t>
            </a:r>
          </a:p>
        </p:txBody>
      </p:sp>
    </p:spTree>
    <p:extLst>
      <p:ext uri="{BB962C8B-B14F-4D97-AF65-F5344CB8AC3E}">
        <p14:creationId xmlns:p14="http://schemas.microsoft.com/office/powerpoint/2010/main" val="203018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398D-AB4E-49B8-FC94-94E887291C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3AFB84-C25E-BFAE-736C-1CECA5044827}"/>
              </a:ext>
            </a:extLst>
          </p:cNvPr>
          <p:cNvSpPr>
            <a:spLocks noGrp="1"/>
          </p:cNvSpPr>
          <p:nvPr>
            <p:ph type="title"/>
          </p:nvPr>
        </p:nvSpPr>
        <p:spPr/>
        <p:txBody>
          <a:bodyPr/>
          <a:lstStyle/>
          <a:p>
            <a:r>
              <a:rPr lang="en-US" dirty="0"/>
              <a:t>Alma Advanced Search for reporting</a:t>
            </a:r>
          </a:p>
        </p:txBody>
      </p:sp>
      <p:sp>
        <p:nvSpPr>
          <p:cNvPr id="3" name="Content Placeholder 2">
            <a:extLst>
              <a:ext uri="{FF2B5EF4-FFF2-40B4-BE49-F238E27FC236}">
                <a16:creationId xmlns:a16="http://schemas.microsoft.com/office/drawing/2014/main" id="{FAC7C10C-4B1C-0888-5F6F-86CB25B9A7C6}"/>
              </a:ext>
            </a:extLst>
          </p:cNvPr>
          <p:cNvSpPr>
            <a:spLocks noGrp="1"/>
          </p:cNvSpPr>
          <p:nvPr>
            <p:ph idx="1"/>
          </p:nvPr>
        </p:nvSpPr>
        <p:spPr/>
        <p:txBody>
          <a:bodyPr/>
          <a:lstStyle/>
          <a:p>
            <a:r>
              <a:rPr lang="en-US" dirty="0"/>
              <a:t>Advanced Search plus </a:t>
            </a:r>
            <a:r>
              <a:rPr lang="en-US" dirty="0">
                <a:hlinkClick r:id="rId3"/>
              </a:rPr>
              <a:t>MARC21 indexes</a:t>
            </a:r>
            <a:r>
              <a:rPr lang="en-US" dirty="0"/>
              <a:t> provide deep access to bib records. </a:t>
            </a:r>
          </a:p>
          <a:p>
            <a:r>
              <a:rPr lang="en-US" dirty="0"/>
              <a:t>Some indexes may provide broad coverage.</a:t>
            </a:r>
          </a:p>
          <a:p>
            <a:pPr lvl="1"/>
            <a:r>
              <a:rPr lang="en-US" dirty="0"/>
              <a:t>“Title” covers all or parts of 38 MARC tags, not just the 245.</a:t>
            </a:r>
          </a:p>
          <a:p>
            <a:pPr lvl="1"/>
            <a:r>
              <a:rPr lang="en-US" dirty="0"/>
              <a:t>“Names” covers names in many fields, including subjects and notes.</a:t>
            </a:r>
          </a:p>
          <a:p>
            <a:pPr lvl="1"/>
            <a:r>
              <a:rPr lang="en-US" dirty="0"/>
              <a:t>“Creator” covers names in name added entry fields (1XX, 7XX).</a:t>
            </a:r>
          </a:p>
          <a:p>
            <a:r>
              <a:rPr lang="en-US" dirty="0"/>
              <a:t>Some indexes are precise.</a:t>
            </a:r>
          </a:p>
          <a:p>
            <a:pPr lvl="1"/>
            <a:r>
              <a:rPr lang="en-US" dirty="0"/>
              <a:t>“Publication Year” is 008/07-10, or 260 $$c, or 264 $$c.</a:t>
            </a:r>
          </a:p>
          <a:p>
            <a:pPr lvl="1"/>
            <a:r>
              <a:rPr lang="en-US" dirty="0"/>
              <a:t>“Content Type Term” is 336 $$a.</a:t>
            </a:r>
          </a:p>
        </p:txBody>
      </p:sp>
    </p:spTree>
    <p:extLst>
      <p:ext uri="{BB962C8B-B14F-4D97-AF65-F5344CB8AC3E}">
        <p14:creationId xmlns:p14="http://schemas.microsoft.com/office/powerpoint/2010/main" val="1934961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CE42A-1DE9-D8A2-A9E5-59E9C9E76B86}"/>
              </a:ext>
            </a:extLst>
          </p:cNvPr>
          <p:cNvSpPr>
            <a:spLocks noGrp="1"/>
          </p:cNvSpPr>
          <p:nvPr>
            <p:ph type="title"/>
          </p:nvPr>
        </p:nvSpPr>
        <p:spPr/>
        <p:txBody>
          <a:bodyPr/>
          <a:lstStyle/>
          <a:p>
            <a:r>
              <a:rPr lang="en-US" dirty="0"/>
              <a:t>Export Search Results to Excel</a:t>
            </a:r>
          </a:p>
        </p:txBody>
      </p:sp>
      <p:sp>
        <p:nvSpPr>
          <p:cNvPr id="3" name="Content Placeholder 2">
            <a:extLst>
              <a:ext uri="{FF2B5EF4-FFF2-40B4-BE49-F238E27FC236}">
                <a16:creationId xmlns:a16="http://schemas.microsoft.com/office/drawing/2014/main" id="{FC814B24-61A9-CBF3-6904-EC3973B09AB3}"/>
              </a:ext>
            </a:extLst>
          </p:cNvPr>
          <p:cNvSpPr>
            <a:spLocks noGrp="1"/>
          </p:cNvSpPr>
          <p:nvPr>
            <p:ph idx="1"/>
          </p:nvPr>
        </p:nvSpPr>
        <p:spPr/>
        <p:txBody>
          <a:bodyPr/>
          <a:lstStyle/>
          <a:p>
            <a:r>
              <a:rPr lang="en-US" dirty="0"/>
              <a:t>Appears above results list; document icon with arrow to the right.</a:t>
            </a:r>
          </a:p>
          <a:p>
            <a:r>
              <a:rPr lang="en-US" dirty="0"/>
              <a:t>Options: Excel (current view) or Excel (all fields)</a:t>
            </a:r>
          </a:p>
          <a:p>
            <a:pPr lvl="1"/>
            <a:r>
              <a:rPr lang="en-US" dirty="0"/>
              <a:t>“All fields” are the fields available for display on the specific results screen.</a:t>
            </a:r>
          </a:p>
          <a:p>
            <a:pPr lvl="1"/>
            <a:r>
              <a:rPr lang="en-US" dirty="0"/>
              <a:t>Select the gear icon to check what those fields are.</a:t>
            </a:r>
          </a:p>
        </p:txBody>
      </p:sp>
      <p:pic>
        <p:nvPicPr>
          <p:cNvPr id="5" name="Picture 4" descr="A screenshot of the All Titles search results header. The Export to Excel button is active with options for Excel (current view) and Excel (all fields).">
            <a:extLst>
              <a:ext uri="{FF2B5EF4-FFF2-40B4-BE49-F238E27FC236}">
                <a16:creationId xmlns:a16="http://schemas.microsoft.com/office/drawing/2014/main" id="{600DFD87-DFE0-7145-65E4-7D249C5EE2A4}"/>
              </a:ext>
            </a:extLst>
          </p:cNvPr>
          <p:cNvPicPr>
            <a:picLocks noChangeAspect="1"/>
          </p:cNvPicPr>
          <p:nvPr/>
        </p:nvPicPr>
        <p:blipFill>
          <a:blip r:embed="rId3">
            <a:extLst>
              <a:ext uri="{28A0092B-C50C-407E-A947-70E740481C1C}">
                <a14:useLocalDpi xmlns:a14="http://schemas.microsoft.com/office/drawing/2010/main" val="0"/>
              </a:ext>
            </a:extLst>
          </a:blip>
          <a:srcRect l="70444"/>
          <a:stretch/>
        </p:blipFill>
        <p:spPr>
          <a:xfrm>
            <a:off x="1891683" y="3429000"/>
            <a:ext cx="4204317" cy="2347686"/>
          </a:xfrm>
          <a:prstGeom prst="rect">
            <a:avLst/>
          </a:prstGeom>
          <a:ln>
            <a:solidFill>
              <a:schemeClr val="accent1"/>
            </a:solidFill>
          </a:ln>
        </p:spPr>
      </p:pic>
    </p:spTree>
    <p:extLst>
      <p:ext uri="{BB962C8B-B14F-4D97-AF65-F5344CB8AC3E}">
        <p14:creationId xmlns:p14="http://schemas.microsoft.com/office/powerpoint/2010/main" val="1711390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90A19-977E-F506-04D0-68B16A5113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CB3A8F-F6F3-50FF-CBFD-022C6A1B51B9}"/>
              </a:ext>
            </a:extLst>
          </p:cNvPr>
          <p:cNvSpPr>
            <a:spLocks noGrp="1"/>
          </p:cNvSpPr>
          <p:nvPr>
            <p:ph type="title"/>
          </p:nvPr>
        </p:nvSpPr>
        <p:spPr/>
        <p:txBody>
          <a:bodyPr/>
          <a:lstStyle/>
          <a:p>
            <a:r>
              <a:rPr lang="en-US" dirty="0"/>
              <a:t>Export Jobs</a:t>
            </a:r>
          </a:p>
        </p:txBody>
      </p:sp>
      <p:sp>
        <p:nvSpPr>
          <p:cNvPr id="3" name="Content Placeholder 2">
            <a:extLst>
              <a:ext uri="{FF2B5EF4-FFF2-40B4-BE49-F238E27FC236}">
                <a16:creationId xmlns:a16="http://schemas.microsoft.com/office/drawing/2014/main" id="{F419011A-D8B9-E479-6520-78BB7948319B}"/>
              </a:ext>
            </a:extLst>
          </p:cNvPr>
          <p:cNvSpPr>
            <a:spLocks noGrp="1"/>
          </p:cNvSpPr>
          <p:nvPr>
            <p:ph idx="1"/>
          </p:nvPr>
        </p:nvSpPr>
        <p:spPr/>
        <p:txBody>
          <a:bodyPr/>
          <a:lstStyle/>
          <a:p>
            <a:r>
              <a:rPr lang="en-US" dirty="0"/>
              <a:t>Create a logical or itemized set of records.</a:t>
            </a:r>
          </a:p>
          <a:p>
            <a:r>
              <a:rPr lang="en-US" dirty="0"/>
              <a:t>Select the Export job for type of records in set.</a:t>
            </a:r>
          </a:p>
          <a:p>
            <a:pPr lvl="1"/>
            <a:r>
              <a:rPr lang="en-US" dirty="0"/>
              <a:t>Requires roles that run jobs and manage exports.</a:t>
            </a:r>
          </a:p>
          <a:p>
            <a:pPr lvl="2"/>
            <a:r>
              <a:rPr lang="en-US" dirty="0"/>
              <a:t>Catalog Manager, Repository Manager; plus Administrator roles.</a:t>
            </a:r>
          </a:p>
          <a:p>
            <a:pPr lvl="1"/>
            <a:r>
              <a:rPr lang="en-US" dirty="0"/>
              <a:t>Export jobs correspond to record types:</a:t>
            </a:r>
          </a:p>
          <a:p>
            <a:pPr lvl="2"/>
            <a:r>
              <a:rPr lang="en-US" dirty="0"/>
              <a:t>E.g., bibliographic records, physical items, portfolios, URLs, digital titles, authority records.</a:t>
            </a:r>
          </a:p>
          <a:p>
            <a:r>
              <a:rPr lang="en-US" dirty="0"/>
              <a:t>Use Cases:</a:t>
            </a:r>
          </a:p>
          <a:p>
            <a:pPr lvl="1"/>
            <a:r>
              <a:rPr lang="en-US" dirty="0"/>
              <a:t>Get a set of MARC records according to RDA fields, review data in MarcEdit.</a:t>
            </a:r>
          </a:p>
          <a:p>
            <a:pPr lvl="1"/>
            <a:r>
              <a:rPr lang="en-US" dirty="0"/>
              <a:t>Get a set of URLs for link checking.</a:t>
            </a:r>
          </a:p>
        </p:txBody>
      </p:sp>
    </p:spTree>
    <p:extLst>
      <p:ext uri="{BB962C8B-B14F-4D97-AF65-F5344CB8AC3E}">
        <p14:creationId xmlns:p14="http://schemas.microsoft.com/office/powerpoint/2010/main" val="4259694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839B7-8ADC-4B07-E2EA-FBC26D5D79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590B6C-366C-6A26-08F8-CAB768A040FA}"/>
              </a:ext>
            </a:extLst>
          </p:cNvPr>
          <p:cNvSpPr>
            <a:spLocks noGrp="1"/>
          </p:cNvSpPr>
          <p:nvPr>
            <p:ph type="title"/>
          </p:nvPr>
        </p:nvSpPr>
        <p:spPr/>
        <p:txBody>
          <a:bodyPr/>
          <a:lstStyle/>
          <a:p>
            <a:r>
              <a:rPr lang="en-US" dirty="0"/>
              <a:t>Indication Rules</a:t>
            </a:r>
          </a:p>
        </p:txBody>
      </p:sp>
      <p:sp>
        <p:nvSpPr>
          <p:cNvPr id="3" name="Content Placeholder 2">
            <a:extLst>
              <a:ext uri="{FF2B5EF4-FFF2-40B4-BE49-F238E27FC236}">
                <a16:creationId xmlns:a16="http://schemas.microsoft.com/office/drawing/2014/main" id="{40A12D58-AB64-D0EC-FE41-5A21A26418C8}"/>
              </a:ext>
            </a:extLst>
          </p:cNvPr>
          <p:cNvSpPr>
            <a:spLocks noGrp="1"/>
          </p:cNvSpPr>
          <p:nvPr>
            <p:ph idx="1"/>
          </p:nvPr>
        </p:nvSpPr>
        <p:spPr/>
        <p:txBody>
          <a:bodyPr/>
          <a:lstStyle/>
          <a:p>
            <a:r>
              <a:rPr lang="en-US" dirty="0"/>
              <a:t>Apply a filter on a set of MARC records using MARC values.</a:t>
            </a:r>
          </a:p>
          <a:p>
            <a:r>
              <a:rPr lang="en-US" dirty="0"/>
              <a:t>Create a rule in the metadata editor.</a:t>
            </a:r>
          </a:p>
          <a:p>
            <a:pPr lvl="1"/>
            <a:r>
              <a:rPr lang="en-US" dirty="0"/>
              <a:t>Use a form and example record, or use drools syntax.</a:t>
            </a:r>
          </a:p>
          <a:p>
            <a:pPr lvl="1"/>
            <a:r>
              <a:rPr lang="en-US" dirty="0"/>
              <a:t>Check for existence or absence of specific tags, subfields, data.</a:t>
            </a:r>
          </a:p>
          <a:p>
            <a:r>
              <a:rPr lang="en-US" dirty="0"/>
              <a:t>Use Cases</a:t>
            </a:r>
          </a:p>
          <a:p>
            <a:pPr lvl="1"/>
            <a:r>
              <a:rPr lang="en-US" dirty="0"/>
              <a:t>Record Sets: Filter a set of records for publishing or export.</a:t>
            </a:r>
          </a:p>
          <a:p>
            <a:pPr lvl="2"/>
            <a:r>
              <a:rPr lang="en-US" dirty="0"/>
              <a:t>E.g., select records lacking 246 tag when 245 contains “&amp;”.</a:t>
            </a:r>
          </a:p>
          <a:p>
            <a:pPr lvl="1"/>
            <a:r>
              <a:rPr lang="en-US" dirty="0"/>
              <a:t>Record Sets: Select a set of records for cataloging clean-up.</a:t>
            </a:r>
          </a:p>
          <a:p>
            <a:pPr lvl="2"/>
            <a:r>
              <a:rPr lang="en-US" dirty="0"/>
              <a:t>E.g., select records for video recordings with no 007 tags.</a:t>
            </a:r>
          </a:p>
          <a:p>
            <a:pPr indent="-228600"/>
            <a:endParaRPr lang="en-US" dirty="0"/>
          </a:p>
          <a:p>
            <a:endParaRPr lang="en-US" dirty="0"/>
          </a:p>
        </p:txBody>
      </p:sp>
    </p:spTree>
    <p:extLst>
      <p:ext uri="{BB962C8B-B14F-4D97-AF65-F5344CB8AC3E}">
        <p14:creationId xmlns:p14="http://schemas.microsoft.com/office/powerpoint/2010/main" val="2504141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411F6-F027-E035-9204-EA05C8380537}"/>
              </a:ext>
            </a:extLst>
          </p:cNvPr>
          <p:cNvSpPr>
            <a:spLocks noGrp="1"/>
          </p:cNvSpPr>
          <p:nvPr>
            <p:ph type="title"/>
          </p:nvPr>
        </p:nvSpPr>
        <p:spPr/>
        <p:txBody>
          <a:bodyPr/>
          <a:lstStyle/>
          <a:p>
            <a:r>
              <a:rPr lang="en-US" dirty="0"/>
              <a:t>Alma and CARLI Shelf Report Options</a:t>
            </a:r>
          </a:p>
        </p:txBody>
      </p:sp>
      <p:sp>
        <p:nvSpPr>
          <p:cNvPr id="3" name="Content Placeholder 2">
            <a:extLst>
              <a:ext uri="{FF2B5EF4-FFF2-40B4-BE49-F238E27FC236}">
                <a16:creationId xmlns:a16="http://schemas.microsoft.com/office/drawing/2014/main" id="{27303C9C-54F3-AA05-B41D-D85F2875DFFA}"/>
              </a:ext>
            </a:extLst>
          </p:cNvPr>
          <p:cNvSpPr>
            <a:spLocks noGrp="1"/>
          </p:cNvSpPr>
          <p:nvPr>
            <p:ph idx="1"/>
          </p:nvPr>
        </p:nvSpPr>
        <p:spPr/>
        <p:txBody>
          <a:bodyPr/>
          <a:lstStyle/>
          <a:p>
            <a:r>
              <a:rPr lang="en-US" dirty="0"/>
              <a:t>Shelf Report tools help with inventory and shelf order checks.</a:t>
            </a:r>
          </a:p>
          <a:p>
            <a:r>
              <a:rPr lang="en-US" dirty="0"/>
              <a:t>Alma Shelf Report: Resources menu &gt; Manage Inventory &gt; Shelf Report</a:t>
            </a:r>
          </a:p>
          <a:p>
            <a:pPr lvl="1"/>
            <a:r>
              <a:rPr lang="en-US" dirty="0"/>
              <a:t>Load a file of barcodes to compare against a range of call numbers or a set.</a:t>
            </a:r>
          </a:p>
          <a:p>
            <a:pPr lvl="1"/>
            <a:r>
              <a:rPr lang="en-US" dirty="0"/>
              <a:t>For a range, enter the exact first and last call number.</a:t>
            </a:r>
          </a:p>
          <a:p>
            <a:r>
              <a:rPr lang="en-US" dirty="0">
                <a:hlinkClick r:id="rId3"/>
              </a:rPr>
              <a:t>Alma Batch Inventory Report Tool</a:t>
            </a:r>
            <a:endParaRPr lang="en-US" dirty="0"/>
          </a:p>
          <a:p>
            <a:pPr lvl="1"/>
            <a:r>
              <a:rPr lang="en-US" dirty="0"/>
              <a:t>Load an Excel file of barcodes to compare against a range of call numbers.</a:t>
            </a:r>
          </a:p>
          <a:p>
            <a:pPr lvl="1"/>
            <a:r>
              <a:rPr lang="en-US" dirty="0"/>
              <a:t>Use </a:t>
            </a:r>
            <a:r>
              <a:rPr lang="en-US" dirty="0">
                <a:hlinkClick r:id="rId4"/>
              </a:rPr>
              <a:t>CARLI app site</a:t>
            </a:r>
            <a:r>
              <a:rPr lang="en-US" dirty="0"/>
              <a:t> in web browser.</a:t>
            </a:r>
          </a:p>
          <a:p>
            <a:r>
              <a:rPr lang="en-US" dirty="0">
                <a:hlinkClick r:id="rId5"/>
              </a:rPr>
              <a:t>Alma Interactive Inventory Scanning Tool</a:t>
            </a:r>
            <a:endParaRPr lang="en-US" dirty="0"/>
          </a:p>
          <a:p>
            <a:pPr lvl="1"/>
            <a:r>
              <a:rPr lang="en-US" dirty="0"/>
              <a:t>Scan barcodes on a mobile device and retrieve live details on item status.</a:t>
            </a:r>
          </a:p>
          <a:p>
            <a:pPr lvl="1"/>
            <a:r>
              <a:rPr lang="en-US" dirty="0"/>
              <a:t>Use </a:t>
            </a:r>
            <a:r>
              <a:rPr lang="en-US" dirty="0">
                <a:hlinkClick r:id="rId6"/>
              </a:rPr>
              <a:t>CARLI app site</a:t>
            </a:r>
            <a:r>
              <a:rPr lang="en-US" dirty="0"/>
              <a:t> in mobile web browser; app generates CSV output.</a:t>
            </a:r>
          </a:p>
        </p:txBody>
      </p:sp>
    </p:spTree>
    <p:extLst>
      <p:ext uri="{BB962C8B-B14F-4D97-AF65-F5344CB8AC3E}">
        <p14:creationId xmlns:p14="http://schemas.microsoft.com/office/powerpoint/2010/main" val="2279908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53BB7-3FE2-5D90-4877-24519672B482}"/>
              </a:ext>
            </a:extLst>
          </p:cNvPr>
          <p:cNvSpPr>
            <a:spLocks noGrp="1"/>
          </p:cNvSpPr>
          <p:nvPr>
            <p:ph type="title"/>
          </p:nvPr>
        </p:nvSpPr>
        <p:spPr/>
        <p:txBody>
          <a:bodyPr/>
          <a:lstStyle/>
          <a:p>
            <a:r>
              <a:rPr lang="en-US" dirty="0"/>
              <a:t>Duplicate Title Analysis</a:t>
            </a:r>
          </a:p>
        </p:txBody>
      </p:sp>
      <p:sp>
        <p:nvSpPr>
          <p:cNvPr id="3" name="Content Placeholder 2">
            <a:extLst>
              <a:ext uri="{FF2B5EF4-FFF2-40B4-BE49-F238E27FC236}">
                <a16:creationId xmlns:a16="http://schemas.microsoft.com/office/drawing/2014/main" id="{68EF2768-033D-76C5-DF66-4F511EFCB44A}"/>
              </a:ext>
            </a:extLst>
          </p:cNvPr>
          <p:cNvSpPr>
            <a:spLocks noGrp="1"/>
          </p:cNvSpPr>
          <p:nvPr>
            <p:ph idx="1"/>
          </p:nvPr>
        </p:nvSpPr>
        <p:spPr/>
        <p:txBody>
          <a:bodyPr/>
          <a:lstStyle/>
          <a:p>
            <a:r>
              <a:rPr lang="en-US" dirty="0"/>
              <a:t>Resources &gt; Advanced Tools &gt; Duplicate Title Analysis</a:t>
            </a:r>
          </a:p>
          <a:p>
            <a:pPr lvl="1"/>
            <a:r>
              <a:rPr lang="en-US" dirty="0"/>
              <a:t>Find multiple records with the same identifier</a:t>
            </a:r>
          </a:p>
          <a:p>
            <a:pPr lvl="2"/>
            <a:r>
              <a:rPr lang="en-US" dirty="0"/>
              <a:t>System Control Number = 035$a; typically specify a cataloging agency prefix, such as (</a:t>
            </a:r>
            <a:r>
              <a:rPr lang="en-US" dirty="0" err="1"/>
              <a:t>OCoLC</a:t>
            </a:r>
            <a:r>
              <a:rPr lang="en-US" dirty="0"/>
              <a:t>).</a:t>
            </a:r>
          </a:p>
          <a:p>
            <a:pPr lvl="2"/>
            <a:r>
              <a:rPr lang="en-US" dirty="0"/>
              <a:t>Other Standard Identifier = 024$a</a:t>
            </a:r>
          </a:p>
          <a:p>
            <a:pPr lvl="1"/>
            <a:r>
              <a:rPr lang="en-US" dirty="0"/>
              <a:t>Report is formatted to identify duplicate records in IZ.</a:t>
            </a:r>
          </a:p>
          <a:p>
            <a:pPr lvl="2"/>
            <a:r>
              <a:rPr lang="en-US" dirty="0"/>
              <a:t>Report does not identify if records are linked to NZ or CZ.</a:t>
            </a:r>
          </a:p>
          <a:p>
            <a:pPr lvl="2"/>
            <a:r>
              <a:rPr lang="en-US" dirty="0"/>
              <a:t>Report does not deduplicate itself; each matching set of identifiers appears separately.</a:t>
            </a:r>
          </a:p>
          <a:p>
            <a:r>
              <a:rPr lang="en-US" dirty="0"/>
              <a:t>Analytics</a:t>
            </a:r>
          </a:p>
          <a:p>
            <a:pPr lvl="1"/>
            <a:r>
              <a:rPr lang="en-US" dirty="0"/>
              <a:t>Shared Folders &gt; Carli NETWORK 01CARLI_NETWORK &gt; Resource Management</a:t>
            </a:r>
          </a:p>
          <a:p>
            <a:pPr lvl="1"/>
            <a:r>
              <a:rPr lang="en-US" dirty="0"/>
              <a:t>Duplicate titles by 035a for I-Share institution</a:t>
            </a:r>
          </a:p>
        </p:txBody>
      </p:sp>
    </p:spTree>
    <p:extLst>
      <p:ext uri="{BB962C8B-B14F-4D97-AF65-F5344CB8AC3E}">
        <p14:creationId xmlns:p14="http://schemas.microsoft.com/office/powerpoint/2010/main" val="1391195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0324-6489-6268-3B5B-EBC0CEED0AC2}"/>
              </a:ext>
            </a:extLst>
          </p:cNvPr>
          <p:cNvSpPr>
            <a:spLocks noGrp="1"/>
          </p:cNvSpPr>
          <p:nvPr>
            <p:ph type="title"/>
          </p:nvPr>
        </p:nvSpPr>
        <p:spPr/>
        <p:txBody>
          <a:bodyPr/>
          <a:lstStyle/>
          <a:p>
            <a:r>
              <a:rPr lang="en-US" dirty="0"/>
              <a:t>Overlap and Collection Analysis</a:t>
            </a:r>
          </a:p>
        </p:txBody>
      </p:sp>
      <p:sp>
        <p:nvSpPr>
          <p:cNvPr id="3" name="Content Placeholder 2">
            <a:extLst>
              <a:ext uri="{FF2B5EF4-FFF2-40B4-BE49-F238E27FC236}">
                <a16:creationId xmlns:a16="http://schemas.microsoft.com/office/drawing/2014/main" id="{8D828839-F236-A9FA-678C-79891BC395D9}"/>
              </a:ext>
            </a:extLst>
          </p:cNvPr>
          <p:cNvSpPr>
            <a:spLocks noGrp="1"/>
          </p:cNvSpPr>
          <p:nvPr>
            <p:ph idx="1"/>
          </p:nvPr>
        </p:nvSpPr>
        <p:spPr/>
        <p:txBody>
          <a:bodyPr/>
          <a:lstStyle/>
          <a:p>
            <a:r>
              <a:rPr lang="en-US" dirty="0"/>
              <a:t>Resources &gt; Advanced Tools &gt; Overlap and Collection Analysis</a:t>
            </a:r>
          </a:p>
          <a:p>
            <a:pPr lvl="1"/>
            <a:r>
              <a:rPr lang="en-US" dirty="0"/>
              <a:t>Compare a collection to the repository.</a:t>
            </a:r>
          </a:p>
          <a:p>
            <a:pPr lvl="1"/>
            <a:r>
              <a:rPr lang="en-US" dirty="0"/>
              <a:t>Compare two collections to each other.</a:t>
            </a:r>
          </a:p>
          <a:p>
            <a:pPr lvl="1"/>
            <a:r>
              <a:rPr lang="en-US" dirty="0"/>
              <a:t>Upload a list of titles to check for existence.</a:t>
            </a:r>
          </a:p>
          <a:p>
            <a:r>
              <a:rPr lang="en-US" dirty="0"/>
              <a:t>What to do with the output</a:t>
            </a:r>
          </a:p>
          <a:p>
            <a:pPr lvl="1"/>
            <a:r>
              <a:rPr lang="en-US" dirty="0"/>
              <a:t>Collection management work (e.g., ownership vs. subscription vs. DDA vs. OA)</a:t>
            </a:r>
          </a:p>
          <a:p>
            <a:pPr lvl="1"/>
            <a:r>
              <a:rPr lang="en-US" dirty="0">
                <a:hlinkClick r:id="rId3"/>
              </a:rPr>
              <a:t>Portfolio clean-up</a:t>
            </a:r>
            <a:endParaRPr lang="en-US" dirty="0"/>
          </a:p>
          <a:p>
            <a:pPr lvl="2"/>
            <a:r>
              <a:rPr lang="en-US" dirty="0"/>
              <a:t>Link standalone portfolios to a collection; relink CZ portfolios to local bibs.</a:t>
            </a:r>
          </a:p>
          <a:p>
            <a:pPr lvl="2"/>
            <a:r>
              <a:rPr lang="en-US" dirty="0"/>
              <a:t>Relink purchase order lines to portfolios.</a:t>
            </a:r>
          </a:p>
          <a:p>
            <a:pPr lvl="2"/>
            <a:r>
              <a:rPr lang="en-US" dirty="0"/>
              <a:t>Locate and removed duplicate active portfolios.</a:t>
            </a:r>
          </a:p>
          <a:p>
            <a:endParaRPr lang="en-US" dirty="0"/>
          </a:p>
        </p:txBody>
      </p:sp>
    </p:spTree>
    <p:extLst>
      <p:ext uri="{BB962C8B-B14F-4D97-AF65-F5344CB8AC3E}">
        <p14:creationId xmlns:p14="http://schemas.microsoft.com/office/powerpoint/2010/main" val="404925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D3EB5-85BF-D3E0-A9EC-FEF05C65F4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70C329-0E10-F161-026C-165C6D5EAD27}"/>
              </a:ext>
            </a:extLst>
          </p:cNvPr>
          <p:cNvSpPr>
            <a:spLocks noGrp="1"/>
          </p:cNvSpPr>
          <p:nvPr>
            <p:ph type="title"/>
          </p:nvPr>
        </p:nvSpPr>
        <p:spPr/>
        <p:txBody>
          <a:bodyPr/>
          <a:lstStyle/>
          <a:p>
            <a:r>
              <a:rPr lang="en-US" dirty="0"/>
              <a:t>Deleted Repository</a:t>
            </a:r>
          </a:p>
        </p:txBody>
      </p:sp>
      <p:sp>
        <p:nvSpPr>
          <p:cNvPr id="3" name="Content Placeholder 2">
            <a:extLst>
              <a:ext uri="{FF2B5EF4-FFF2-40B4-BE49-F238E27FC236}">
                <a16:creationId xmlns:a16="http://schemas.microsoft.com/office/drawing/2014/main" id="{FF7D8109-88CA-47FE-6113-EF65242E326B}"/>
              </a:ext>
            </a:extLst>
          </p:cNvPr>
          <p:cNvSpPr>
            <a:spLocks noGrp="1"/>
          </p:cNvSpPr>
          <p:nvPr>
            <p:ph idx="1"/>
          </p:nvPr>
        </p:nvSpPr>
        <p:spPr/>
        <p:txBody>
          <a:bodyPr/>
          <a:lstStyle/>
          <a:p>
            <a:r>
              <a:rPr lang="en-US" dirty="0"/>
              <a:t>Resources &gt; Advanced Tools &gt; Manage Deleted Repository</a:t>
            </a:r>
          </a:p>
          <a:p>
            <a:r>
              <a:rPr lang="en-US" dirty="0"/>
              <a:t>Retains details of records in the same state as when they were deleted.</a:t>
            </a:r>
          </a:p>
          <a:p>
            <a:pPr lvl="1"/>
            <a:r>
              <a:rPr lang="en-US" dirty="0"/>
              <a:t>Data accessible for one year.</a:t>
            </a:r>
          </a:p>
          <a:p>
            <a:pPr lvl="1"/>
            <a:r>
              <a:rPr lang="en-US" dirty="0"/>
              <a:t>Each type of deleted record listed separately.</a:t>
            </a:r>
          </a:p>
          <a:p>
            <a:pPr lvl="1"/>
            <a:r>
              <a:rPr lang="en-US" dirty="0"/>
              <a:t>Include automated deletions via CZ tasks and AFN transactions (deleted by “System##”).</a:t>
            </a:r>
          </a:p>
          <a:p>
            <a:r>
              <a:rPr lang="en-US" dirty="0"/>
              <a:t>Records may be restored to the IZ repository.</a:t>
            </a:r>
          </a:p>
          <a:p>
            <a:pPr lvl="1"/>
            <a:r>
              <a:rPr lang="en-US" dirty="0"/>
              <a:t>Extent of restoring records depends on how records were deleted.</a:t>
            </a:r>
          </a:p>
          <a:p>
            <a:r>
              <a:rPr lang="en-US" dirty="0"/>
              <a:t>Reporting via the Export to Excel button.</a:t>
            </a:r>
          </a:p>
        </p:txBody>
      </p:sp>
    </p:spTree>
    <p:extLst>
      <p:ext uri="{BB962C8B-B14F-4D97-AF65-F5344CB8AC3E}">
        <p14:creationId xmlns:p14="http://schemas.microsoft.com/office/powerpoint/2010/main" val="3396844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D4ABC-ED7F-78D8-2F53-5756A3F76E68}"/>
              </a:ext>
            </a:extLst>
          </p:cNvPr>
          <p:cNvSpPr>
            <a:spLocks noGrp="1"/>
          </p:cNvSpPr>
          <p:nvPr>
            <p:ph type="title"/>
          </p:nvPr>
        </p:nvSpPr>
        <p:spPr/>
        <p:txBody>
          <a:bodyPr/>
          <a:lstStyle/>
          <a:p>
            <a:r>
              <a:rPr lang="en-US" dirty="0"/>
              <a:t>Questions so far…</a:t>
            </a:r>
          </a:p>
        </p:txBody>
      </p:sp>
      <p:sp>
        <p:nvSpPr>
          <p:cNvPr id="3" name="Content Placeholder 2" descr="A large purple question mark creating a shadow on a white background.">
            <a:extLst>
              <a:ext uri="{FF2B5EF4-FFF2-40B4-BE49-F238E27FC236}">
                <a16:creationId xmlns:a16="http://schemas.microsoft.com/office/drawing/2014/main" id="{172055C7-DD7E-D333-9F62-3B0C26FCB758}"/>
              </a:ext>
            </a:extLst>
          </p:cNvPr>
          <p:cNvSpPr>
            <a:spLocks noGrp="1"/>
          </p:cNvSpPr>
          <p:nvPr>
            <p:ph idx="1"/>
          </p:nvPr>
        </p:nvSpPr>
        <p:spPr>
          <a:xfrm>
            <a:off x="609600" y="1600201"/>
            <a:ext cx="10972800" cy="3465285"/>
          </a:xfrm>
        </p:spPr>
        <p:txBody>
          <a:bodyPr/>
          <a:lstStyle/>
          <a:p>
            <a:pPr algn="ctr"/>
            <a:r>
              <a:rPr lang="en-US" sz="239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
        <p:nvSpPr>
          <p:cNvPr id="4" name="Content Placeholder 2" descr="A large purple question mark creating a shadow on a white background.">
            <a:extLst>
              <a:ext uri="{FF2B5EF4-FFF2-40B4-BE49-F238E27FC236}">
                <a16:creationId xmlns:a16="http://schemas.microsoft.com/office/drawing/2014/main" id="{0F582FE8-D4A5-51A0-2DD5-9BF3413CB3F9}"/>
              </a:ext>
            </a:extLst>
          </p:cNvPr>
          <p:cNvSpPr txBox="1">
            <a:spLocks/>
          </p:cNvSpPr>
          <p:nvPr/>
        </p:nvSpPr>
        <p:spPr bwMode="auto">
          <a:xfrm>
            <a:off x="609600" y="5244422"/>
            <a:ext cx="10972800" cy="8919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dirty="0"/>
              <a:t>Next up: Reports Riff</a:t>
            </a:r>
          </a:p>
        </p:txBody>
      </p:sp>
    </p:spTree>
    <p:extLst>
      <p:ext uri="{BB962C8B-B14F-4D97-AF65-F5344CB8AC3E}">
        <p14:creationId xmlns:p14="http://schemas.microsoft.com/office/powerpoint/2010/main" val="224874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7FB4D-A0C4-FB48-0ECD-EC82A538050B}"/>
              </a:ext>
            </a:extLst>
          </p:cNvPr>
          <p:cNvSpPr>
            <a:spLocks noGrp="1"/>
          </p:cNvSpPr>
          <p:nvPr>
            <p:ph type="title"/>
          </p:nvPr>
        </p:nvSpPr>
        <p:spPr/>
        <p:txBody>
          <a:bodyPr/>
          <a:lstStyle/>
          <a:p>
            <a:r>
              <a:rPr lang="en-US" dirty="0"/>
              <a:t>Reports Riff</a:t>
            </a:r>
          </a:p>
        </p:txBody>
      </p:sp>
      <p:sp>
        <p:nvSpPr>
          <p:cNvPr id="3" name="Content Placeholder 2">
            <a:extLst>
              <a:ext uri="{FF2B5EF4-FFF2-40B4-BE49-F238E27FC236}">
                <a16:creationId xmlns:a16="http://schemas.microsoft.com/office/drawing/2014/main" id="{BCCC0874-CF90-10B4-50C0-05959CE704F8}"/>
              </a:ext>
            </a:extLst>
          </p:cNvPr>
          <p:cNvSpPr>
            <a:spLocks noGrp="1"/>
          </p:cNvSpPr>
          <p:nvPr>
            <p:ph idx="1"/>
          </p:nvPr>
        </p:nvSpPr>
        <p:spPr/>
        <p:txBody>
          <a:bodyPr/>
          <a:lstStyle/>
          <a:p>
            <a:r>
              <a:rPr lang="en-US" dirty="0"/>
              <a:t>Titles: Find bibliographic records not linked to the network zone.</a:t>
            </a:r>
          </a:p>
          <a:p>
            <a:pPr lvl="1"/>
            <a:r>
              <a:rPr lang="en-US" dirty="0"/>
              <a:t>Challenge: Find and identify related records for bound-withs.</a:t>
            </a:r>
          </a:p>
          <a:p>
            <a:r>
              <a:rPr lang="en-US" dirty="0"/>
              <a:t>Physical Items: Find counts of items cataloged--added and deleted--in a month. </a:t>
            </a:r>
          </a:p>
          <a:p>
            <a:pPr lvl="1"/>
            <a:r>
              <a:rPr lang="en-US" dirty="0"/>
              <a:t>Challenge: Exclude AFN request and purchase requests. </a:t>
            </a:r>
          </a:p>
          <a:p>
            <a:r>
              <a:rPr lang="en-US" dirty="0"/>
              <a:t>Electronic Inventory: Find counts of electronic titles added and deleted in a month.</a:t>
            </a:r>
          </a:p>
          <a:p>
            <a:pPr lvl="1"/>
            <a:r>
              <a:rPr lang="en-US" dirty="0"/>
              <a:t>Challenge: Distinguish between local cataloging and CZ updates.</a:t>
            </a:r>
          </a:p>
          <a:p>
            <a:r>
              <a:rPr lang="en-US" dirty="0"/>
              <a:t>Fulfillment: Find titles requested by my patrons through AFN.</a:t>
            </a:r>
          </a:p>
          <a:p>
            <a:pPr lvl="1"/>
            <a:r>
              <a:rPr lang="en-US" dirty="0"/>
              <a:t>Trick question! How do you find data that doesn’t live in your IZ?</a:t>
            </a:r>
          </a:p>
          <a:p>
            <a:r>
              <a:rPr lang="en-US" dirty="0"/>
              <a:t>Fulfillment: Find usage counts for computer science titles over the last </a:t>
            </a:r>
            <a:r>
              <a:rPr lang="en-US"/>
              <a:t>18 months.</a:t>
            </a:r>
            <a:endParaRPr lang="en-US" dirty="0"/>
          </a:p>
          <a:p>
            <a:pPr lvl="1"/>
            <a:endParaRPr lang="en-US" dirty="0"/>
          </a:p>
        </p:txBody>
      </p:sp>
    </p:spTree>
    <p:extLst>
      <p:ext uri="{BB962C8B-B14F-4D97-AF65-F5344CB8AC3E}">
        <p14:creationId xmlns:p14="http://schemas.microsoft.com/office/powerpoint/2010/main" val="4186153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315BB-BD0D-F6CE-9C16-DAB711CDE2CD}"/>
              </a:ext>
            </a:extLst>
          </p:cNvPr>
          <p:cNvSpPr>
            <a:spLocks noGrp="1"/>
          </p:cNvSpPr>
          <p:nvPr>
            <p:ph type="title"/>
          </p:nvPr>
        </p:nvSpPr>
        <p:spPr/>
        <p:txBody>
          <a:bodyPr/>
          <a:lstStyle/>
          <a:p>
            <a:r>
              <a:rPr lang="en-US" dirty="0"/>
              <a:t>Session Logistics</a:t>
            </a:r>
          </a:p>
        </p:txBody>
      </p:sp>
      <p:sp>
        <p:nvSpPr>
          <p:cNvPr id="3" name="Content Placeholder 2">
            <a:extLst>
              <a:ext uri="{FF2B5EF4-FFF2-40B4-BE49-F238E27FC236}">
                <a16:creationId xmlns:a16="http://schemas.microsoft.com/office/drawing/2014/main" id="{697AC201-E8A2-19B8-F098-39112C1A804C}"/>
              </a:ext>
            </a:extLst>
          </p:cNvPr>
          <p:cNvSpPr>
            <a:spLocks noGrp="1"/>
          </p:cNvSpPr>
          <p:nvPr>
            <p:ph idx="1"/>
          </p:nvPr>
        </p:nvSpPr>
        <p:spPr/>
        <p:txBody>
          <a:bodyPr/>
          <a:lstStyle/>
          <a:p>
            <a:r>
              <a:rPr lang="en-US" dirty="0"/>
              <a:t>This webinar is being recorded. </a:t>
            </a:r>
          </a:p>
          <a:p>
            <a:pPr lvl="1"/>
            <a:r>
              <a:rPr lang="en-US" dirty="0"/>
              <a:t>Attendees will receive a link to the recording later for 30 days of access.</a:t>
            </a:r>
          </a:p>
          <a:p>
            <a:pPr lvl="1"/>
            <a:r>
              <a:rPr lang="en-US" dirty="0"/>
              <a:t>An edited version of the recording will be posted for broader use later.</a:t>
            </a:r>
          </a:p>
          <a:p>
            <a:r>
              <a:rPr lang="en-US" dirty="0"/>
              <a:t>Captions and transcript are enabled for the webinar.</a:t>
            </a:r>
          </a:p>
          <a:p>
            <a:r>
              <a:rPr lang="en-US" dirty="0"/>
              <a:t>Use chat to share questions and comments as they come to you.</a:t>
            </a:r>
          </a:p>
          <a:p>
            <a:r>
              <a:rPr lang="en-US" dirty="0"/>
              <a:t>Work along in your own IZ as you prefer.</a:t>
            </a:r>
          </a:p>
        </p:txBody>
      </p:sp>
    </p:spTree>
    <p:extLst>
      <p:ext uri="{BB962C8B-B14F-4D97-AF65-F5344CB8AC3E}">
        <p14:creationId xmlns:p14="http://schemas.microsoft.com/office/powerpoint/2010/main" val="2192334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40550-9B2C-07AB-1280-819520F64B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EF921A-E8FC-EE1E-B482-4C5A8EFC4FE6}"/>
              </a:ext>
            </a:extLst>
          </p:cNvPr>
          <p:cNvSpPr>
            <a:spLocks noGrp="1"/>
          </p:cNvSpPr>
          <p:nvPr>
            <p:ph type="title"/>
          </p:nvPr>
        </p:nvSpPr>
        <p:spPr/>
        <p:txBody>
          <a:bodyPr/>
          <a:lstStyle/>
          <a:p>
            <a:r>
              <a:rPr lang="en-US" dirty="0">
                <a:hlinkClick r:id="rId3"/>
              </a:rPr>
              <a:t>Analytics Subject Areas</a:t>
            </a:r>
            <a:r>
              <a:rPr lang="en-US" dirty="0"/>
              <a:t> for Resource Management</a:t>
            </a:r>
          </a:p>
        </p:txBody>
      </p:sp>
      <p:sp>
        <p:nvSpPr>
          <p:cNvPr id="3" name="Content Placeholder 2">
            <a:extLst>
              <a:ext uri="{FF2B5EF4-FFF2-40B4-BE49-F238E27FC236}">
                <a16:creationId xmlns:a16="http://schemas.microsoft.com/office/drawing/2014/main" id="{A20CC43C-34BF-4558-6DBD-7B3B2FF7EDE9}"/>
              </a:ext>
            </a:extLst>
          </p:cNvPr>
          <p:cNvSpPr>
            <a:spLocks noGrp="1"/>
          </p:cNvSpPr>
          <p:nvPr>
            <p:ph idx="1"/>
          </p:nvPr>
        </p:nvSpPr>
        <p:spPr/>
        <p:txBody>
          <a:bodyPr numCol="1"/>
          <a:lstStyle/>
          <a:p>
            <a:r>
              <a:rPr lang="en-US" dirty="0"/>
              <a:t>Designs Analytics – Resources provides privileges for these subject areas:</a:t>
            </a:r>
          </a:p>
          <a:p>
            <a:pPr lvl="1"/>
            <a:r>
              <a:rPr lang="en-US" dirty="0"/>
              <a:t>Titles</a:t>
            </a:r>
          </a:p>
          <a:p>
            <a:pPr lvl="1"/>
            <a:r>
              <a:rPr lang="en-US" dirty="0"/>
              <a:t>Physical Items</a:t>
            </a:r>
          </a:p>
          <a:p>
            <a:pPr lvl="1"/>
            <a:r>
              <a:rPr lang="en-US" dirty="0"/>
              <a:t>Physical Items Historical Events</a:t>
            </a:r>
          </a:p>
          <a:p>
            <a:pPr lvl="1"/>
            <a:r>
              <a:rPr lang="en-US" dirty="0"/>
              <a:t>E-Inventory</a:t>
            </a:r>
          </a:p>
          <a:p>
            <a:pPr lvl="1"/>
            <a:r>
              <a:rPr lang="en-US" dirty="0"/>
              <a:t>Cost Usage</a:t>
            </a:r>
          </a:p>
          <a:p>
            <a:pPr lvl="1"/>
            <a:r>
              <a:rPr lang="en-US" dirty="0"/>
              <a:t>Link Resolver Usage</a:t>
            </a:r>
          </a:p>
          <a:p>
            <a:pPr lvl="1"/>
            <a:r>
              <a:rPr lang="en-US" dirty="0"/>
              <a:t>Digital Inventory</a:t>
            </a:r>
          </a:p>
          <a:p>
            <a:pPr lvl="1"/>
            <a:r>
              <a:rPr lang="en-US" dirty="0"/>
              <a:t>Digital Usage</a:t>
            </a:r>
          </a:p>
          <a:p>
            <a:pPr lvl="1"/>
            <a:r>
              <a:rPr lang="en-US" dirty="0"/>
              <a:t>Digital Waitlist</a:t>
            </a:r>
          </a:p>
          <a:p>
            <a:pPr lvl="1"/>
            <a:r>
              <a:rPr lang="en-US" dirty="0"/>
              <a:t>Local Authorities</a:t>
            </a:r>
          </a:p>
          <a:p>
            <a:endParaRPr lang="en-US" dirty="0"/>
          </a:p>
        </p:txBody>
      </p:sp>
    </p:spTree>
    <p:extLst>
      <p:ext uri="{BB962C8B-B14F-4D97-AF65-F5344CB8AC3E}">
        <p14:creationId xmlns:p14="http://schemas.microsoft.com/office/powerpoint/2010/main" val="3808212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38ABF-003C-29F1-4237-D4CB4BA80A6D}"/>
              </a:ext>
            </a:extLst>
          </p:cNvPr>
          <p:cNvSpPr>
            <a:spLocks noGrp="1"/>
          </p:cNvSpPr>
          <p:nvPr>
            <p:ph type="title"/>
          </p:nvPr>
        </p:nvSpPr>
        <p:spPr/>
        <p:txBody>
          <a:bodyPr/>
          <a:lstStyle/>
          <a:p>
            <a:r>
              <a:rPr lang="en-US" dirty="0"/>
              <a:t>Subject Area: </a:t>
            </a:r>
            <a:r>
              <a:rPr lang="en-US" dirty="0">
                <a:hlinkClick r:id="rId3"/>
              </a:rPr>
              <a:t>Titles</a:t>
            </a:r>
            <a:endParaRPr lang="en-US" dirty="0"/>
          </a:p>
        </p:txBody>
      </p:sp>
      <p:sp>
        <p:nvSpPr>
          <p:cNvPr id="3" name="Content Placeholder 2">
            <a:extLst>
              <a:ext uri="{FF2B5EF4-FFF2-40B4-BE49-F238E27FC236}">
                <a16:creationId xmlns:a16="http://schemas.microsoft.com/office/drawing/2014/main" id="{1A290465-6DA4-6066-4507-AC834127877F}"/>
              </a:ext>
            </a:extLst>
          </p:cNvPr>
          <p:cNvSpPr>
            <a:spLocks noGrp="1"/>
          </p:cNvSpPr>
          <p:nvPr>
            <p:ph idx="1"/>
          </p:nvPr>
        </p:nvSpPr>
        <p:spPr/>
        <p:txBody>
          <a:bodyPr/>
          <a:lstStyle/>
          <a:p>
            <a:r>
              <a:rPr lang="en-US" dirty="0"/>
              <a:t>What you’ll find: </a:t>
            </a:r>
          </a:p>
          <a:p>
            <a:pPr lvl="1"/>
            <a:r>
              <a:rPr lang="en-US" dirty="0"/>
              <a:t>Details of bibliographic record; counts by inventory type; loan and request usage.</a:t>
            </a:r>
          </a:p>
          <a:p>
            <a:r>
              <a:rPr lang="en-US" dirty="0"/>
              <a:t>When you’ll use:</a:t>
            </a:r>
          </a:p>
          <a:p>
            <a:pPr lvl="1"/>
            <a:r>
              <a:rPr lang="en-US" dirty="0"/>
              <a:t>Overviews of collection across inventory types.</a:t>
            </a:r>
          </a:p>
          <a:p>
            <a:pPr lvl="1"/>
            <a:r>
              <a:rPr lang="en-US" dirty="0"/>
              <a:t>Finding bibliographic records with specific values in indexed fields.</a:t>
            </a:r>
          </a:p>
          <a:p>
            <a:r>
              <a:rPr lang="en-US" dirty="0"/>
              <a:t>Watch out for:</a:t>
            </a:r>
          </a:p>
          <a:p>
            <a:pPr lvl="1"/>
            <a:r>
              <a:rPr lang="en-US" dirty="0"/>
              <a:t>Some fields in Bibliographic Details dimension are only updated monthly.</a:t>
            </a:r>
          </a:p>
          <a:p>
            <a:pPr lvl="2"/>
            <a:r>
              <a:rPr lang="en-US" dirty="0"/>
              <a:t>Check the </a:t>
            </a:r>
            <a:r>
              <a:rPr lang="en-US" b="1" dirty="0"/>
              <a:t>Title </a:t>
            </a:r>
            <a:r>
              <a:rPr lang="en-US" b="1" dirty="0" err="1"/>
              <a:t>Details.Data</a:t>
            </a:r>
            <a:r>
              <a:rPr lang="en-US" b="1" dirty="0"/>
              <a:t> uploaded as of</a:t>
            </a:r>
            <a:r>
              <a:rPr lang="en-US" dirty="0"/>
              <a:t> attribute for the update date.</a:t>
            </a:r>
          </a:p>
          <a:p>
            <a:pPr lvl="1"/>
            <a:r>
              <a:rPr lang="en-US" dirty="0"/>
              <a:t>Lifecycle values: In Repository, Deleted</a:t>
            </a:r>
          </a:p>
          <a:p>
            <a:pPr lvl="2"/>
            <a:r>
              <a:rPr lang="en-US" dirty="0"/>
              <a:t>Lifecycle is updated daily; use as a filter when getting data from measures.</a:t>
            </a:r>
          </a:p>
        </p:txBody>
      </p:sp>
    </p:spTree>
    <p:extLst>
      <p:ext uri="{BB962C8B-B14F-4D97-AF65-F5344CB8AC3E}">
        <p14:creationId xmlns:p14="http://schemas.microsoft.com/office/powerpoint/2010/main" val="2300478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3700D-095F-4224-9A0F-097C9B892407}"/>
              </a:ext>
            </a:extLst>
          </p:cNvPr>
          <p:cNvSpPr>
            <a:spLocks noGrp="1"/>
          </p:cNvSpPr>
          <p:nvPr>
            <p:ph type="title"/>
          </p:nvPr>
        </p:nvSpPr>
        <p:spPr/>
        <p:txBody>
          <a:bodyPr/>
          <a:lstStyle/>
          <a:p>
            <a:r>
              <a:rPr lang="en-US" dirty="0"/>
              <a:t>Bibliographic Details Shared Dimension</a:t>
            </a:r>
          </a:p>
        </p:txBody>
      </p:sp>
      <p:sp>
        <p:nvSpPr>
          <p:cNvPr id="3" name="Content Placeholder 2">
            <a:extLst>
              <a:ext uri="{FF2B5EF4-FFF2-40B4-BE49-F238E27FC236}">
                <a16:creationId xmlns:a16="http://schemas.microsoft.com/office/drawing/2014/main" id="{C2DC2B5D-92A3-E9C2-22C2-3BBE62999929}"/>
              </a:ext>
            </a:extLst>
          </p:cNvPr>
          <p:cNvSpPr>
            <a:spLocks noGrp="1"/>
          </p:cNvSpPr>
          <p:nvPr>
            <p:ph idx="1"/>
          </p:nvPr>
        </p:nvSpPr>
        <p:spPr/>
        <p:txBody>
          <a:bodyPr/>
          <a:lstStyle/>
          <a:p>
            <a:r>
              <a:rPr lang="en-US" dirty="0"/>
              <a:t>Found in multiple subject areas to provide title level details.</a:t>
            </a:r>
          </a:p>
          <a:p>
            <a:r>
              <a:rPr lang="en-US" dirty="0"/>
              <a:t>Data pulled from multiple MARC fields.</a:t>
            </a:r>
          </a:p>
          <a:p>
            <a:pPr lvl="1"/>
            <a:r>
              <a:rPr lang="en-US" dirty="0"/>
              <a:t>Ex Libris supports creation of “</a:t>
            </a:r>
            <a:r>
              <a:rPr lang="en-US" dirty="0">
                <a:hlinkClick r:id="rId2"/>
              </a:rPr>
              <a:t>Local Param</a:t>
            </a:r>
            <a:r>
              <a:rPr lang="en-US" dirty="0"/>
              <a:t>” fields to include MARC tags not covered.</a:t>
            </a:r>
          </a:p>
          <a:p>
            <a:pPr lvl="1"/>
            <a:r>
              <a:rPr lang="en-US" dirty="0"/>
              <a:t>Selected fields include MARC formatting: </a:t>
            </a:r>
            <a:r>
              <a:rPr lang="en-US" b="1" dirty="0"/>
              <a:t>BIB LDR MARC</a:t>
            </a:r>
            <a:r>
              <a:rPr lang="en-US" dirty="0"/>
              <a:t>, </a:t>
            </a:r>
            <a:r>
              <a:rPr lang="en-US" b="1" dirty="0"/>
              <a:t>BIB 008 MARC</a:t>
            </a:r>
            <a:endParaRPr lang="en-US" dirty="0"/>
          </a:p>
          <a:p>
            <a:pPr lvl="1"/>
            <a:r>
              <a:rPr lang="en-US" dirty="0"/>
              <a:t>Selected fields normalized to specific output: </a:t>
            </a:r>
          </a:p>
          <a:p>
            <a:pPr lvl="2"/>
            <a:r>
              <a:rPr lang="en-US" dirty="0"/>
              <a:t>OCLC Control Number *</a:t>
            </a:r>
          </a:p>
          <a:p>
            <a:pPr lvl="2"/>
            <a:r>
              <a:rPr lang="en-US" b="1" dirty="0"/>
              <a:t>Title (Filing)</a:t>
            </a:r>
            <a:r>
              <a:rPr lang="en-US" dirty="0"/>
              <a:t>; </a:t>
            </a:r>
            <a:r>
              <a:rPr lang="en-US" b="1" dirty="0"/>
              <a:t>Title Normalized</a:t>
            </a:r>
            <a:r>
              <a:rPr lang="en-US" dirty="0"/>
              <a:t>; </a:t>
            </a:r>
            <a:r>
              <a:rPr lang="en-US" b="1" dirty="0"/>
              <a:t>Title Author Combined and Normalized</a:t>
            </a:r>
            <a:endParaRPr lang="en-US" dirty="0"/>
          </a:p>
          <a:p>
            <a:r>
              <a:rPr lang="en-US" dirty="0"/>
              <a:t>Administrative metadata covers Alma’s implementation of a descriptive record.</a:t>
            </a:r>
          </a:p>
          <a:p>
            <a:pPr lvl="1"/>
            <a:r>
              <a:rPr lang="en-US" dirty="0"/>
              <a:t>Bibliographic Lifecycle, Brief Level, Suppressed from Discovery, Linked to CZ, etc.</a:t>
            </a:r>
          </a:p>
          <a:p>
            <a:pPr lvl="1"/>
            <a:r>
              <a:rPr lang="en-US" dirty="0"/>
              <a:t>Creation and Modification Dates in timestamp and calendar formats</a:t>
            </a:r>
          </a:p>
        </p:txBody>
      </p:sp>
    </p:spTree>
    <p:extLst>
      <p:ext uri="{BB962C8B-B14F-4D97-AF65-F5344CB8AC3E}">
        <p14:creationId xmlns:p14="http://schemas.microsoft.com/office/powerpoint/2010/main" val="3424247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5C348-9101-F29B-9797-7294F7EE28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0AFD83-3C6D-871A-861A-2F16A2CEABD9}"/>
              </a:ext>
            </a:extLst>
          </p:cNvPr>
          <p:cNvSpPr>
            <a:spLocks noGrp="1"/>
          </p:cNvSpPr>
          <p:nvPr>
            <p:ph type="title"/>
          </p:nvPr>
        </p:nvSpPr>
        <p:spPr/>
        <p:txBody>
          <a:bodyPr/>
          <a:lstStyle/>
          <a:p>
            <a:r>
              <a:rPr lang="en-US" dirty="0"/>
              <a:t>Subject Area: </a:t>
            </a:r>
            <a:r>
              <a:rPr lang="en-US" dirty="0">
                <a:hlinkClick r:id="rId3"/>
              </a:rPr>
              <a:t>Physical Items</a:t>
            </a:r>
            <a:endParaRPr lang="en-US" dirty="0"/>
          </a:p>
        </p:txBody>
      </p:sp>
      <p:sp>
        <p:nvSpPr>
          <p:cNvPr id="3" name="Content Placeholder 2">
            <a:extLst>
              <a:ext uri="{FF2B5EF4-FFF2-40B4-BE49-F238E27FC236}">
                <a16:creationId xmlns:a16="http://schemas.microsoft.com/office/drawing/2014/main" id="{32AB9411-E2A6-60A1-FDE5-9F2E0C9E8467}"/>
              </a:ext>
            </a:extLst>
          </p:cNvPr>
          <p:cNvSpPr>
            <a:spLocks noGrp="1"/>
          </p:cNvSpPr>
          <p:nvPr>
            <p:ph idx="1"/>
          </p:nvPr>
        </p:nvSpPr>
        <p:spPr/>
        <p:txBody>
          <a:bodyPr/>
          <a:lstStyle/>
          <a:p>
            <a:r>
              <a:rPr lang="en-US" dirty="0"/>
              <a:t>What you’ll find:</a:t>
            </a:r>
          </a:p>
          <a:p>
            <a:pPr lvl="1"/>
            <a:r>
              <a:rPr lang="en-US" dirty="0"/>
              <a:t>Physical inventory: Bibs, holdings, items, aggregate loans, POLs, funds.</a:t>
            </a:r>
          </a:p>
          <a:p>
            <a:r>
              <a:rPr lang="en-US" dirty="0"/>
              <a:t>When you’ll use:</a:t>
            </a:r>
          </a:p>
          <a:p>
            <a:pPr lvl="1"/>
            <a:r>
              <a:rPr lang="en-US" dirty="0"/>
              <a:t>Item counts, statistics, shelf lists, weeding lists, ordering</a:t>
            </a:r>
          </a:p>
          <a:p>
            <a:r>
              <a:rPr lang="en-US" dirty="0"/>
              <a:t>Watch out for:</a:t>
            </a:r>
          </a:p>
          <a:p>
            <a:pPr lvl="1"/>
            <a:r>
              <a:rPr lang="en-US" dirty="0"/>
              <a:t>Use lifecycle values for bibs, holdings and items in combination.</a:t>
            </a:r>
          </a:p>
          <a:p>
            <a:pPr lvl="2"/>
            <a:r>
              <a:rPr lang="en-US" dirty="0"/>
              <a:t>Bibliographic Lifecycle values: In Repository, Deleted</a:t>
            </a:r>
          </a:p>
          <a:p>
            <a:pPr lvl="2"/>
            <a:r>
              <a:rPr lang="en-US" dirty="0"/>
              <a:t>Holding Lifecycle values: Active, Deleted</a:t>
            </a:r>
          </a:p>
          <a:p>
            <a:pPr lvl="2"/>
            <a:r>
              <a:rPr lang="en-US" dirty="0"/>
              <a:t>[Physical Item] Lifecycle values: Active, Deleted, None</a:t>
            </a:r>
          </a:p>
          <a:p>
            <a:pPr lvl="1"/>
            <a:r>
              <a:rPr lang="en-US" dirty="0"/>
              <a:t>Loan Measures are aggregated over the life of an item.</a:t>
            </a:r>
          </a:p>
          <a:p>
            <a:pPr lvl="2"/>
            <a:r>
              <a:rPr lang="en-US" dirty="0"/>
              <a:t>Loan Measures Post-Migration contains totals since migration.</a:t>
            </a:r>
          </a:p>
          <a:p>
            <a:pPr lvl="2"/>
            <a:r>
              <a:rPr lang="en-US" dirty="0"/>
              <a:t>For loan counts using specific loan dates, use the Fulfillment subject area.</a:t>
            </a:r>
          </a:p>
        </p:txBody>
      </p:sp>
    </p:spTree>
    <p:extLst>
      <p:ext uri="{BB962C8B-B14F-4D97-AF65-F5344CB8AC3E}">
        <p14:creationId xmlns:p14="http://schemas.microsoft.com/office/powerpoint/2010/main" val="2690239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1559E-5234-71E2-6FE9-25C5EFBF19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9A3393-B2DF-63A2-8F34-34555F301408}"/>
              </a:ext>
            </a:extLst>
          </p:cNvPr>
          <p:cNvSpPr>
            <a:spLocks noGrp="1"/>
          </p:cNvSpPr>
          <p:nvPr>
            <p:ph type="title"/>
          </p:nvPr>
        </p:nvSpPr>
        <p:spPr/>
        <p:txBody>
          <a:bodyPr/>
          <a:lstStyle/>
          <a:p>
            <a:r>
              <a:rPr lang="en-US" dirty="0"/>
              <a:t>Subject Area: </a:t>
            </a:r>
            <a:r>
              <a:rPr lang="en-US" dirty="0">
                <a:hlinkClick r:id="rId3"/>
              </a:rPr>
              <a:t>Fulfillment</a:t>
            </a:r>
            <a:endParaRPr lang="en-US" dirty="0"/>
          </a:p>
        </p:txBody>
      </p:sp>
      <p:sp>
        <p:nvSpPr>
          <p:cNvPr id="3" name="Content Placeholder 2">
            <a:extLst>
              <a:ext uri="{FF2B5EF4-FFF2-40B4-BE49-F238E27FC236}">
                <a16:creationId xmlns:a16="http://schemas.microsoft.com/office/drawing/2014/main" id="{7ACC7173-491D-7C56-DFCB-1569D2BE06AB}"/>
              </a:ext>
            </a:extLst>
          </p:cNvPr>
          <p:cNvSpPr>
            <a:spLocks noGrp="1"/>
          </p:cNvSpPr>
          <p:nvPr>
            <p:ph idx="1"/>
          </p:nvPr>
        </p:nvSpPr>
        <p:spPr/>
        <p:txBody>
          <a:bodyPr/>
          <a:lstStyle/>
          <a:p>
            <a:r>
              <a:rPr lang="en-US" dirty="0"/>
              <a:t>What you’ll find:</a:t>
            </a:r>
          </a:p>
          <a:p>
            <a:pPr lvl="1"/>
            <a:r>
              <a:rPr lang="en-US" dirty="0"/>
              <a:t>Active and historical (since joining Alma) loan transactions.</a:t>
            </a:r>
          </a:p>
          <a:p>
            <a:pPr lvl="1"/>
            <a:r>
              <a:rPr lang="en-US" dirty="0"/>
              <a:t>Circulation activities by service point and staff operator.</a:t>
            </a:r>
          </a:p>
          <a:p>
            <a:r>
              <a:rPr lang="en-US" dirty="0"/>
              <a:t>When you’ll use:</a:t>
            </a:r>
          </a:p>
          <a:p>
            <a:pPr lvl="1"/>
            <a:r>
              <a:rPr lang="en-US" dirty="0"/>
              <a:t>Tracking circulation of collections </a:t>
            </a:r>
            <a:r>
              <a:rPr lang="en-US" i="1" dirty="0"/>
              <a:t>within specific date ranges</a:t>
            </a:r>
            <a:r>
              <a:rPr lang="en-US" dirty="0"/>
              <a:t>.</a:t>
            </a:r>
          </a:p>
          <a:p>
            <a:pPr lvl="1"/>
            <a:r>
              <a:rPr lang="en-US" dirty="0"/>
              <a:t>Evaluating staffing levels, loan policies, loan activity to other institutions.</a:t>
            </a:r>
          </a:p>
          <a:p>
            <a:r>
              <a:rPr lang="en-US" dirty="0"/>
              <a:t>Watch out for:</a:t>
            </a:r>
          </a:p>
          <a:p>
            <a:pPr lvl="1"/>
            <a:r>
              <a:rPr lang="en-US" dirty="0"/>
              <a:t>Item Location at Time of Loan</a:t>
            </a:r>
          </a:p>
          <a:p>
            <a:pPr lvl="1"/>
            <a:r>
              <a:rPr lang="en-US" dirty="0"/>
              <a:t>Loan details are anonymized 7 days after transactions are concluded.</a:t>
            </a:r>
          </a:p>
          <a:p>
            <a:pPr lvl="1"/>
            <a:endParaRPr lang="en-US" dirty="0"/>
          </a:p>
        </p:txBody>
      </p:sp>
    </p:spTree>
    <p:extLst>
      <p:ext uri="{BB962C8B-B14F-4D97-AF65-F5344CB8AC3E}">
        <p14:creationId xmlns:p14="http://schemas.microsoft.com/office/powerpoint/2010/main" val="2066788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7EE41-49A3-C4DE-74AB-5B56799467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932782-A71F-41D9-3CED-ED3FDA044341}"/>
              </a:ext>
            </a:extLst>
          </p:cNvPr>
          <p:cNvSpPr>
            <a:spLocks noGrp="1"/>
          </p:cNvSpPr>
          <p:nvPr>
            <p:ph type="title"/>
          </p:nvPr>
        </p:nvSpPr>
        <p:spPr/>
        <p:txBody>
          <a:bodyPr/>
          <a:lstStyle/>
          <a:p>
            <a:r>
              <a:rPr lang="en-US" dirty="0"/>
              <a:t>Subject Area: </a:t>
            </a:r>
            <a:r>
              <a:rPr lang="en-US" dirty="0">
                <a:hlinkClick r:id="rId3"/>
              </a:rPr>
              <a:t>E-Inventory</a:t>
            </a:r>
            <a:endParaRPr lang="en-US" dirty="0"/>
          </a:p>
        </p:txBody>
      </p:sp>
      <p:sp>
        <p:nvSpPr>
          <p:cNvPr id="3" name="Content Placeholder 2">
            <a:extLst>
              <a:ext uri="{FF2B5EF4-FFF2-40B4-BE49-F238E27FC236}">
                <a16:creationId xmlns:a16="http://schemas.microsoft.com/office/drawing/2014/main" id="{F1EE4F97-CFD8-80B2-1BA7-18ADEA74E6AA}"/>
              </a:ext>
            </a:extLst>
          </p:cNvPr>
          <p:cNvSpPr>
            <a:spLocks noGrp="1"/>
          </p:cNvSpPr>
          <p:nvPr>
            <p:ph idx="1"/>
          </p:nvPr>
        </p:nvSpPr>
        <p:spPr/>
        <p:txBody>
          <a:bodyPr/>
          <a:lstStyle/>
          <a:p>
            <a:r>
              <a:rPr lang="en-US" dirty="0"/>
              <a:t>What you’ll find:</a:t>
            </a:r>
          </a:p>
          <a:p>
            <a:pPr lvl="1"/>
            <a:r>
              <a:rPr lang="en-US" dirty="0"/>
              <a:t>Electronic inventory, i.e., Portfolios, in and out of collection; POLs</a:t>
            </a:r>
          </a:p>
          <a:p>
            <a:r>
              <a:rPr lang="en-US" dirty="0"/>
              <a:t>When you’ll use:</a:t>
            </a:r>
          </a:p>
          <a:p>
            <a:pPr lvl="1"/>
            <a:r>
              <a:rPr lang="en-US" dirty="0"/>
              <a:t>Evaluating electronic collections, reviewing purchase history for entitlements</a:t>
            </a:r>
          </a:p>
          <a:p>
            <a:r>
              <a:rPr lang="en-US" dirty="0"/>
              <a:t>Watch out for:</a:t>
            </a:r>
          </a:p>
          <a:p>
            <a:pPr lvl="1"/>
            <a:r>
              <a:rPr lang="en-US" dirty="0"/>
              <a:t>Lifecycle values and activation dates for portfolios and collections may differ.</a:t>
            </a:r>
          </a:p>
          <a:p>
            <a:pPr lvl="2"/>
            <a:r>
              <a:rPr lang="en-US" dirty="0"/>
              <a:t>[Portfolio] Lifecycle values:</a:t>
            </a:r>
          </a:p>
          <a:p>
            <a:pPr lvl="2"/>
            <a:r>
              <a:rPr lang="en-US" dirty="0"/>
              <a:t>Electronic Collection Lifecycle values: </a:t>
            </a:r>
          </a:p>
          <a:p>
            <a:pPr lvl="1"/>
            <a:r>
              <a:rPr lang="en-US" dirty="0"/>
              <a:t>Portfolio URL Information applies mainly to local collections.</a:t>
            </a:r>
          </a:p>
          <a:p>
            <a:pPr lvl="2"/>
            <a:r>
              <a:rPr lang="en-US" dirty="0"/>
              <a:t>CZ collections that use a service parser and parser parameters have blank rows for these fields.</a:t>
            </a:r>
          </a:p>
          <a:p>
            <a:pPr lvl="1"/>
            <a:r>
              <a:rPr lang="en-US" dirty="0"/>
              <a:t>Portfolio Creation Dates for CZ offerings may be misleading</a:t>
            </a:r>
          </a:p>
        </p:txBody>
      </p:sp>
    </p:spTree>
    <p:extLst>
      <p:ext uri="{BB962C8B-B14F-4D97-AF65-F5344CB8AC3E}">
        <p14:creationId xmlns:p14="http://schemas.microsoft.com/office/powerpoint/2010/main" val="144308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0C878-B95C-4F1A-A98B-DA53546B9F1D}"/>
              </a:ext>
            </a:extLst>
          </p:cNvPr>
          <p:cNvSpPr>
            <a:spLocks noGrp="1"/>
          </p:cNvSpPr>
          <p:nvPr>
            <p:ph type="title"/>
          </p:nvPr>
        </p:nvSpPr>
        <p:spPr/>
        <p:txBody>
          <a:bodyPr/>
          <a:lstStyle/>
          <a:p>
            <a:r>
              <a:rPr lang="en-US" dirty="0"/>
              <a:t>Portfolio Details for Consortia Members</a:t>
            </a:r>
          </a:p>
        </p:txBody>
      </p:sp>
      <p:sp>
        <p:nvSpPr>
          <p:cNvPr id="3" name="Content Placeholder 2">
            <a:extLst>
              <a:ext uri="{FF2B5EF4-FFF2-40B4-BE49-F238E27FC236}">
                <a16:creationId xmlns:a16="http://schemas.microsoft.com/office/drawing/2014/main" id="{04D5F005-0A89-322B-A1EB-D4429BB3B5CB}"/>
              </a:ext>
            </a:extLst>
          </p:cNvPr>
          <p:cNvSpPr>
            <a:spLocks noGrp="1"/>
          </p:cNvSpPr>
          <p:nvPr>
            <p:ph idx="1"/>
          </p:nvPr>
        </p:nvSpPr>
        <p:spPr/>
        <p:txBody>
          <a:bodyPr/>
          <a:lstStyle/>
          <a:p>
            <a:r>
              <a:rPr lang="en-US" dirty="0"/>
              <a:t>Allows access to network-zone data on portfolios shared to an institution.</a:t>
            </a:r>
          </a:p>
          <a:p>
            <a:pPr lvl="1"/>
            <a:r>
              <a:rPr lang="en-US" dirty="0"/>
              <a:t>Contains data from IZ and NZ to allow limited combined analysis.</a:t>
            </a:r>
          </a:p>
          <a:p>
            <a:pPr lvl="2"/>
            <a:r>
              <a:rPr lang="en-US" dirty="0"/>
              <a:t>Based on fields: </a:t>
            </a:r>
            <a:r>
              <a:rPr lang="en-US" b="1" dirty="0"/>
              <a:t>Available For Group Members</a:t>
            </a:r>
            <a:r>
              <a:rPr lang="en-US" dirty="0"/>
              <a:t>, </a:t>
            </a:r>
            <a:r>
              <a:rPr lang="en-US" b="1" dirty="0"/>
              <a:t>Available for My Institution</a:t>
            </a:r>
          </a:p>
          <a:p>
            <a:pPr lvl="1"/>
            <a:r>
              <a:rPr lang="en-US" dirty="0"/>
              <a:t>Bibliographic details for this dimension is limited to only a few fields.</a:t>
            </a:r>
          </a:p>
          <a:p>
            <a:r>
              <a:rPr lang="en-US" dirty="0"/>
              <a:t>IZ version of Electronic Stat 4 would use this to calculate deduplicated title counts.</a:t>
            </a:r>
          </a:p>
          <a:p>
            <a:pPr lvl="1"/>
            <a:r>
              <a:rPr lang="en-US" dirty="0"/>
              <a:t>Deduplicates on </a:t>
            </a:r>
            <a:r>
              <a:rPr lang="en-US" b="1" dirty="0"/>
              <a:t>Title Author Combined and Normalized</a:t>
            </a:r>
            <a:r>
              <a:rPr lang="en-US" dirty="0"/>
              <a:t>.</a:t>
            </a:r>
          </a:p>
          <a:p>
            <a:pPr lvl="1"/>
            <a:r>
              <a:rPr lang="en-US" dirty="0"/>
              <a:t>Gives up bibliographic detail </a:t>
            </a:r>
            <a:r>
              <a:rPr lang="en-US"/>
              <a:t>for resource types.</a:t>
            </a:r>
            <a:endParaRPr lang="en-US" dirty="0"/>
          </a:p>
        </p:txBody>
      </p:sp>
    </p:spTree>
    <p:extLst>
      <p:ext uri="{BB962C8B-B14F-4D97-AF65-F5344CB8AC3E}">
        <p14:creationId xmlns:p14="http://schemas.microsoft.com/office/powerpoint/2010/main" val="1168250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9AD40-513C-0122-7E31-563FC28D858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8E96550-E816-14D9-A657-6B3099551EC7}"/>
              </a:ext>
            </a:extLst>
          </p:cNvPr>
          <p:cNvSpPr>
            <a:spLocks noGrp="1"/>
          </p:cNvSpPr>
          <p:nvPr>
            <p:ph idx="1"/>
          </p:nvPr>
        </p:nvSpPr>
        <p:spPr/>
        <p:txBody>
          <a:bodyPr/>
          <a:lstStyle/>
          <a:p>
            <a:r>
              <a:rPr lang="en-US" dirty="0"/>
              <a:t>Please respond to the training survey: </a:t>
            </a:r>
            <a:r>
              <a:rPr lang="en-US" dirty="0">
                <a:hlinkClick r:id="rId3"/>
              </a:rPr>
              <a:t>https://go.uillinois.edu/cattrain2025</a:t>
            </a:r>
            <a:endParaRPr lang="en-US" dirty="0"/>
          </a:p>
          <a:p>
            <a:endParaRPr lang="en-US" dirty="0"/>
          </a:p>
          <a:p>
            <a:r>
              <a:rPr lang="en-US" dirty="0"/>
              <a:t>Contact </a:t>
            </a:r>
            <a:r>
              <a:rPr lang="en-US" dirty="0">
                <a:hlinkClick r:id="rId4"/>
              </a:rPr>
              <a:t>support@carli.illinois.edu</a:t>
            </a:r>
            <a:r>
              <a:rPr lang="en-US" dirty="0"/>
              <a:t> with follow-up questions.</a:t>
            </a:r>
          </a:p>
        </p:txBody>
      </p:sp>
    </p:spTree>
    <p:extLst>
      <p:ext uri="{BB962C8B-B14F-4D97-AF65-F5344CB8AC3E}">
        <p14:creationId xmlns:p14="http://schemas.microsoft.com/office/powerpoint/2010/main" val="3527031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1ADA8-B0CA-BC2C-4D95-CF45C54D47EF}"/>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2BF050AC-5991-7C82-3E35-424F289068F0}"/>
              </a:ext>
            </a:extLst>
          </p:cNvPr>
          <p:cNvSpPr>
            <a:spLocks noGrp="1"/>
          </p:cNvSpPr>
          <p:nvPr>
            <p:ph idx="1"/>
          </p:nvPr>
        </p:nvSpPr>
        <p:spPr/>
        <p:txBody>
          <a:bodyPr/>
          <a:lstStyle/>
          <a:p>
            <a:r>
              <a:rPr lang="en-US" dirty="0"/>
              <a:t>Understand the relationship of Analytics to Alma and the roles required for use.</a:t>
            </a:r>
          </a:p>
          <a:p>
            <a:r>
              <a:rPr lang="en-US" dirty="0"/>
              <a:t>Identify options to generate reports from other Alma functions.</a:t>
            </a:r>
          </a:p>
          <a:p>
            <a:r>
              <a:rPr lang="en-US" dirty="0"/>
              <a:t>Learn the purposes and scopes of Analytics subject areas.</a:t>
            </a:r>
          </a:p>
          <a:p>
            <a:r>
              <a:rPr lang="en-US" dirty="0"/>
              <a:t>Workshop the creation and/or modification of analyses for resource management.</a:t>
            </a:r>
          </a:p>
          <a:p>
            <a:pPr>
              <a:lnSpc>
                <a:spcPct val="200000"/>
              </a:lnSpc>
            </a:pPr>
            <a:r>
              <a:rPr lang="en-US" dirty="0"/>
              <a:t>For more comprehensive training, see </a:t>
            </a:r>
            <a:r>
              <a:rPr lang="en-US" dirty="0">
                <a:hlinkClick r:id="rId2"/>
              </a:rPr>
              <a:t>Alma Analytics: Become an Expert</a:t>
            </a:r>
            <a:r>
              <a:rPr lang="en-US" dirty="0"/>
              <a:t>.</a:t>
            </a:r>
          </a:p>
        </p:txBody>
      </p:sp>
    </p:spTree>
    <p:extLst>
      <p:ext uri="{BB962C8B-B14F-4D97-AF65-F5344CB8AC3E}">
        <p14:creationId xmlns:p14="http://schemas.microsoft.com/office/powerpoint/2010/main" val="4138428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AACE-C1F1-275F-55C0-9A660BF3596F}"/>
              </a:ext>
            </a:extLst>
          </p:cNvPr>
          <p:cNvSpPr>
            <a:spLocks noGrp="1"/>
          </p:cNvSpPr>
          <p:nvPr>
            <p:ph type="title"/>
          </p:nvPr>
        </p:nvSpPr>
        <p:spPr/>
        <p:txBody>
          <a:bodyPr/>
          <a:lstStyle/>
          <a:p>
            <a:r>
              <a:rPr lang="en-US" dirty="0"/>
              <a:t>What is Alma Analytics?</a:t>
            </a:r>
          </a:p>
        </p:txBody>
      </p:sp>
      <p:sp>
        <p:nvSpPr>
          <p:cNvPr id="3" name="Content Placeholder 2">
            <a:extLst>
              <a:ext uri="{FF2B5EF4-FFF2-40B4-BE49-F238E27FC236}">
                <a16:creationId xmlns:a16="http://schemas.microsoft.com/office/drawing/2014/main" id="{DB04D742-111B-107E-1BF5-FE8759C83B55}"/>
              </a:ext>
            </a:extLst>
          </p:cNvPr>
          <p:cNvSpPr>
            <a:spLocks noGrp="1"/>
          </p:cNvSpPr>
          <p:nvPr>
            <p:ph idx="1"/>
          </p:nvPr>
        </p:nvSpPr>
        <p:spPr>
          <a:xfrm>
            <a:off x="609600" y="1600202"/>
            <a:ext cx="10972800" cy="1723570"/>
          </a:xfrm>
        </p:spPr>
        <p:txBody>
          <a:bodyPr/>
          <a:lstStyle/>
          <a:p>
            <a:r>
              <a:rPr lang="en-US" dirty="0"/>
              <a:t>Alma Analytics is a separate reporting platform accessed through Alma.</a:t>
            </a:r>
          </a:p>
          <a:p>
            <a:pPr lvl="1"/>
            <a:r>
              <a:rPr lang="en-US" dirty="0"/>
              <a:t>Oracle Analytics Server provides an engine for analyses and data visualizations (DV)</a:t>
            </a:r>
          </a:p>
          <a:p>
            <a:pPr lvl="1"/>
            <a:r>
              <a:rPr lang="en-US" dirty="0"/>
              <a:t>Alma data copied to OAS daily via extract-transform-load (ETL)</a:t>
            </a:r>
          </a:p>
          <a:p>
            <a:pPr lvl="2"/>
            <a:r>
              <a:rPr lang="en-US" dirty="0"/>
              <a:t>ETL begins at 18:00 CST (or 19:00 CDT)</a:t>
            </a:r>
          </a:p>
        </p:txBody>
      </p:sp>
      <p:grpSp>
        <p:nvGrpSpPr>
          <p:cNvPr id="11" name="Group 10" descr="A diagram that shows Alma Primo and Alma Analytics as separate services, with an arrow from Alma to Analytics indicating that data is transferred via daily ETL (extract, transform, load).">
            <a:extLst>
              <a:ext uri="{FF2B5EF4-FFF2-40B4-BE49-F238E27FC236}">
                <a16:creationId xmlns:a16="http://schemas.microsoft.com/office/drawing/2014/main" id="{E687A060-8A13-21B6-9970-385D746067C1}"/>
              </a:ext>
            </a:extLst>
          </p:cNvPr>
          <p:cNvGrpSpPr/>
          <p:nvPr/>
        </p:nvGrpSpPr>
        <p:grpSpPr>
          <a:xfrm>
            <a:off x="1030514" y="3614057"/>
            <a:ext cx="9811658" cy="2699657"/>
            <a:chOff x="1030514" y="3614057"/>
            <a:chExt cx="9811658" cy="2699657"/>
          </a:xfrm>
        </p:grpSpPr>
        <p:sp>
          <p:nvSpPr>
            <p:cNvPr id="6" name="Rectangle 5">
              <a:extLst>
                <a:ext uri="{FF2B5EF4-FFF2-40B4-BE49-F238E27FC236}">
                  <a16:creationId xmlns:a16="http://schemas.microsoft.com/office/drawing/2014/main" id="{007F67AB-679B-1BF0-E3B6-706E7B892FFE}"/>
                </a:ext>
              </a:extLst>
            </p:cNvPr>
            <p:cNvSpPr/>
            <p:nvPr/>
          </p:nvSpPr>
          <p:spPr>
            <a:xfrm>
              <a:off x="1349828" y="3738563"/>
              <a:ext cx="2699658" cy="2415494"/>
            </a:xfrm>
            <a:prstGeom prst="rect">
              <a:avLst/>
            </a:prstGeom>
          </p:spPr>
          <p:style>
            <a:lnRef idx="1">
              <a:schemeClr val="dk1"/>
            </a:lnRef>
            <a:fillRef idx="2">
              <a:schemeClr val="dk1"/>
            </a:fillRef>
            <a:effectRef idx="1">
              <a:schemeClr val="dk1"/>
            </a:effectRef>
            <a:fontRef idx="minor">
              <a:schemeClr val="dk1"/>
            </a:fontRef>
          </p:style>
          <p:txBody>
            <a:bodyPr rtlCol="0" anchor="t" anchorCtr="0"/>
            <a:lstStyle/>
            <a:p>
              <a:pPr algn="ctr"/>
              <a:r>
                <a:rPr lang="en-US" sz="2400" dirty="0"/>
                <a:t>Alma/Primo VE IZ</a:t>
              </a:r>
            </a:p>
          </p:txBody>
        </p:sp>
        <p:sp>
          <p:nvSpPr>
            <p:cNvPr id="7" name="Rectangle 6">
              <a:extLst>
                <a:ext uri="{FF2B5EF4-FFF2-40B4-BE49-F238E27FC236}">
                  <a16:creationId xmlns:a16="http://schemas.microsoft.com/office/drawing/2014/main" id="{D1DB8588-40F4-507D-1D41-B9B38BF470B7}"/>
                </a:ext>
              </a:extLst>
            </p:cNvPr>
            <p:cNvSpPr/>
            <p:nvPr/>
          </p:nvSpPr>
          <p:spPr>
            <a:xfrm>
              <a:off x="7728857" y="3738563"/>
              <a:ext cx="2699658" cy="2415494"/>
            </a:xfrm>
            <a:prstGeom prst="rect">
              <a:avLst/>
            </a:prstGeom>
          </p:spPr>
          <p:style>
            <a:lnRef idx="1">
              <a:schemeClr val="dk1"/>
            </a:lnRef>
            <a:fillRef idx="2">
              <a:schemeClr val="dk1"/>
            </a:fillRef>
            <a:effectRef idx="1">
              <a:schemeClr val="dk1"/>
            </a:effectRef>
            <a:fontRef idx="minor">
              <a:schemeClr val="dk1"/>
            </a:fontRef>
          </p:style>
          <p:txBody>
            <a:bodyPr rtlCol="0" anchor="t" anchorCtr="0"/>
            <a:lstStyle/>
            <a:p>
              <a:pPr algn="ctr"/>
              <a:r>
                <a:rPr lang="en-US" sz="2400" dirty="0"/>
                <a:t>Alma Analytics</a:t>
              </a:r>
            </a:p>
            <a:p>
              <a:pPr algn="ctr"/>
              <a:r>
                <a:rPr lang="en-US" sz="2400" dirty="0"/>
                <a:t>(OAS)</a:t>
              </a:r>
            </a:p>
          </p:txBody>
        </p:sp>
        <p:sp>
          <p:nvSpPr>
            <p:cNvPr id="9" name="Arrow: Right 8">
              <a:extLst>
                <a:ext uri="{FF2B5EF4-FFF2-40B4-BE49-F238E27FC236}">
                  <a16:creationId xmlns:a16="http://schemas.microsoft.com/office/drawing/2014/main" id="{E4230C2F-35A8-9139-0866-B321A54E57B8}"/>
                </a:ext>
              </a:extLst>
            </p:cNvPr>
            <p:cNvSpPr/>
            <p:nvPr/>
          </p:nvSpPr>
          <p:spPr>
            <a:xfrm>
              <a:off x="4564743" y="4469435"/>
              <a:ext cx="2859314" cy="107502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Daily ETL</a:t>
              </a:r>
            </a:p>
          </p:txBody>
        </p:sp>
        <p:sp>
          <p:nvSpPr>
            <p:cNvPr id="10" name="Rectangle 9">
              <a:extLst>
                <a:ext uri="{FF2B5EF4-FFF2-40B4-BE49-F238E27FC236}">
                  <a16:creationId xmlns:a16="http://schemas.microsoft.com/office/drawing/2014/main" id="{2C63C9FB-9ECF-FDAF-D716-8791D74ECD6C}"/>
                </a:ext>
              </a:extLst>
            </p:cNvPr>
            <p:cNvSpPr/>
            <p:nvPr/>
          </p:nvSpPr>
          <p:spPr>
            <a:xfrm>
              <a:off x="1030514" y="3614057"/>
              <a:ext cx="9811658" cy="269965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331251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58E08-0148-272F-3E6F-C1891B9154A4}"/>
              </a:ext>
            </a:extLst>
          </p:cNvPr>
          <p:cNvSpPr>
            <a:spLocks noGrp="1"/>
          </p:cNvSpPr>
          <p:nvPr>
            <p:ph type="title"/>
          </p:nvPr>
        </p:nvSpPr>
        <p:spPr/>
        <p:txBody>
          <a:bodyPr/>
          <a:lstStyle/>
          <a:p>
            <a:r>
              <a:rPr lang="en-US" dirty="0"/>
              <a:t>Institution Analytics and Network Analytics</a:t>
            </a:r>
          </a:p>
        </p:txBody>
      </p:sp>
      <p:sp>
        <p:nvSpPr>
          <p:cNvPr id="3" name="Content Placeholder 2">
            <a:extLst>
              <a:ext uri="{FF2B5EF4-FFF2-40B4-BE49-F238E27FC236}">
                <a16:creationId xmlns:a16="http://schemas.microsoft.com/office/drawing/2014/main" id="{3007FB72-0D65-B993-1D6F-C382AF69C03E}"/>
              </a:ext>
            </a:extLst>
          </p:cNvPr>
          <p:cNvSpPr>
            <a:spLocks noGrp="1"/>
          </p:cNvSpPr>
          <p:nvPr>
            <p:ph idx="1"/>
          </p:nvPr>
        </p:nvSpPr>
        <p:spPr/>
        <p:txBody>
          <a:bodyPr/>
          <a:lstStyle/>
          <a:p>
            <a:r>
              <a:rPr lang="en-US" dirty="0"/>
              <a:t>IZ Analytics contains data on activities for the institution’s own items.</a:t>
            </a:r>
          </a:p>
          <a:p>
            <a:pPr lvl="1"/>
            <a:r>
              <a:rPr lang="en-US" dirty="0"/>
              <a:t>Physical collection inventory and shelf reports</a:t>
            </a:r>
          </a:p>
          <a:p>
            <a:pPr lvl="1"/>
            <a:r>
              <a:rPr lang="en-US" dirty="0"/>
              <a:t>Circulation of inventory to institution and I-Share borrowers</a:t>
            </a:r>
          </a:p>
          <a:p>
            <a:pPr lvl="1"/>
            <a:r>
              <a:rPr lang="en-US" dirty="0"/>
              <a:t>Electronic inventory active in IZ and shared from NZ.</a:t>
            </a:r>
          </a:p>
          <a:p>
            <a:r>
              <a:rPr lang="en-US" dirty="0"/>
              <a:t>CARLI Network Zone Analytics integrates all IZ data plus the NZ data.</a:t>
            </a:r>
          </a:p>
          <a:p>
            <a:pPr lvl="1"/>
            <a:r>
              <a:rPr lang="en-US" dirty="0"/>
              <a:t>Allows CARLI to generate reports where data crosses institutional boundaries.</a:t>
            </a:r>
          </a:p>
          <a:p>
            <a:pPr lvl="2"/>
            <a:r>
              <a:rPr lang="en-US" dirty="0"/>
              <a:t>Duplicate records in network</a:t>
            </a:r>
          </a:p>
          <a:p>
            <a:pPr lvl="2"/>
            <a:r>
              <a:rPr lang="en-US" dirty="0"/>
              <a:t>Last copy/unique title analyses: count number of institutions with holdings on a OCLC number.</a:t>
            </a:r>
          </a:p>
          <a:p>
            <a:pPr lvl="2"/>
            <a:r>
              <a:rPr lang="en-US" dirty="0"/>
              <a:t>Automated fulfillment network: your patrons’ activities at other institutions.</a:t>
            </a:r>
          </a:p>
          <a:p>
            <a:pPr lvl="3"/>
            <a:r>
              <a:rPr lang="en-US" dirty="0"/>
              <a:t>Automated reports generated daily and monthly and deposited on </a:t>
            </a:r>
            <a:r>
              <a:rPr lang="en-US" dirty="0">
                <a:hlinkClick r:id="rId3"/>
              </a:rPr>
              <a:t>CARLI Secure FTP Server</a:t>
            </a:r>
            <a:r>
              <a:rPr lang="en-US" dirty="0"/>
              <a:t>.</a:t>
            </a:r>
          </a:p>
          <a:p>
            <a:pPr lvl="1"/>
            <a:r>
              <a:rPr lang="en-US" dirty="0"/>
              <a:t>Contact CARLI to request reports including </a:t>
            </a:r>
            <a:r>
              <a:rPr lang="en-US" dirty="0" err="1"/>
              <a:t>consortial</a:t>
            </a:r>
            <a:r>
              <a:rPr lang="en-US" dirty="0"/>
              <a:t> data</a:t>
            </a:r>
          </a:p>
        </p:txBody>
      </p:sp>
    </p:spTree>
    <p:extLst>
      <p:ext uri="{BB962C8B-B14F-4D97-AF65-F5344CB8AC3E}">
        <p14:creationId xmlns:p14="http://schemas.microsoft.com/office/powerpoint/2010/main" val="905448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F0C60-8DAE-4035-ED5F-94EE98502C4A}"/>
              </a:ext>
            </a:extLst>
          </p:cNvPr>
          <p:cNvSpPr>
            <a:spLocks noGrp="1"/>
          </p:cNvSpPr>
          <p:nvPr>
            <p:ph type="title"/>
          </p:nvPr>
        </p:nvSpPr>
        <p:spPr/>
        <p:txBody>
          <a:bodyPr/>
          <a:lstStyle/>
          <a:p>
            <a:r>
              <a:rPr lang="en-US" dirty="0"/>
              <a:t>I-Share Annual Statistics Package</a:t>
            </a:r>
          </a:p>
        </p:txBody>
      </p:sp>
      <p:sp>
        <p:nvSpPr>
          <p:cNvPr id="3" name="Content Placeholder 2">
            <a:extLst>
              <a:ext uri="{FF2B5EF4-FFF2-40B4-BE49-F238E27FC236}">
                <a16:creationId xmlns:a16="http://schemas.microsoft.com/office/drawing/2014/main" id="{6FA98CB4-090D-C43C-6909-7EDFDFBE73E1}"/>
              </a:ext>
            </a:extLst>
          </p:cNvPr>
          <p:cNvSpPr>
            <a:spLocks noGrp="1"/>
          </p:cNvSpPr>
          <p:nvPr>
            <p:ph idx="1"/>
          </p:nvPr>
        </p:nvSpPr>
        <p:spPr/>
        <p:txBody>
          <a:bodyPr/>
          <a:lstStyle/>
          <a:p>
            <a:r>
              <a:rPr lang="en-US" dirty="0"/>
              <a:t>Annual Statistics files distributed each July* to FTP and Box folders.</a:t>
            </a:r>
          </a:p>
          <a:p>
            <a:pPr lvl="1"/>
            <a:r>
              <a:rPr lang="en-US" dirty="0"/>
              <a:t>*Institutions with different fiscal calendars get FY reports on that schedule as well.</a:t>
            </a:r>
          </a:p>
          <a:p>
            <a:r>
              <a:rPr lang="en-US" dirty="0"/>
              <a:t>Reports that you may run locally:</a:t>
            </a:r>
          </a:p>
          <a:p>
            <a:pPr lvl="1"/>
            <a:r>
              <a:rPr lang="en-US" dirty="0"/>
              <a:t>Collection statistics for own titles, holdings, items: Coll Stat 1-7, 10-11</a:t>
            </a:r>
          </a:p>
          <a:p>
            <a:pPr lvl="1"/>
            <a:r>
              <a:rPr lang="en-US" dirty="0"/>
              <a:t>Electronic statistics for IZ and NZ-shared titles: Electronic Stat 1</a:t>
            </a:r>
          </a:p>
          <a:p>
            <a:pPr lvl="2"/>
            <a:r>
              <a:rPr lang="en-US" dirty="0"/>
              <a:t>Local versions of Electronic Stats 3 and 4 may be possible.</a:t>
            </a:r>
          </a:p>
          <a:p>
            <a:pPr lvl="1"/>
            <a:r>
              <a:rPr lang="en-US" dirty="0"/>
              <a:t>Circulation statistics for own items: Circ Stat 1-4, 6</a:t>
            </a:r>
          </a:p>
          <a:p>
            <a:r>
              <a:rPr lang="en-US" dirty="0"/>
              <a:t>Reports that CARLI must run:</a:t>
            </a:r>
          </a:p>
          <a:p>
            <a:pPr lvl="1"/>
            <a:r>
              <a:rPr lang="en-US" dirty="0"/>
              <a:t>Automated fulfillment network (AFN) statistics: Posted to CARLI website</a:t>
            </a:r>
          </a:p>
          <a:p>
            <a:pPr lvl="1"/>
            <a:r>
              <a:rPr lang="en-US" dirty="0"/>
              <a:t>Collection statistics for record counts: Coll Stat 8-9, Posted to CARLI website</a:t>
            </a:r>
          </a:p>
        </p:txBody>
      </p:sp>
    </p:spTree>
    <p:extLst>
      <p:ext uri="{BB962C8B-B14F-4D97-AF65-F5344CB8AC3E}">
        <p14:creationId xmlns:p14="http://schemas.microsoft.com/office/powerpoint/2010/main" val="143060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BAB39-B8CE-FACA-E7B6-B69311CBFF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76D27E-21A4-8CF6-6BA7-C0B289A18230}"/>
              </a:ext>
            </a:extLst>
          </p:cNvPr>
          <p:cNvSpPr>
            <a:spLocks noGrp="1"/>
          </p:cNvSpPr>
          <p:nvPr>
            <p:ph type="title"/>
          </p:nvPr>
        </p:nvSpPr>
        <p:spPr/>
        <p:txBody>
          <a:bodyPr/>
          <a:lstStyle/>
          <a:p>
            <a:r>
              <a:rPr lang="en-US" dirty="0"/>
              <a:t>Responsibilities for Library Data</a:t>
            </a:r>
          </a:p>
        </p:txBody>
      </p:sp>
      <p:sp>
        <p:nvSpPr>
          <p:cNvPr id="3" name="Content Placeholder 2">
            <a:extLst>
              <a:ext uri="{FF2B5EF4-FFF2-40B4-BE49-F238E27FC236}">
                <a16:creationId xmlns:a16="http://schemas.microsoft.com/office/drawing/2014/main" id="{9BBE0760-B059-57B2-46FA-D6C7F3DA9B18}"/>
              </a:ext>
            </a:extLst>
          </p:cNvPr>
          <p:cNvSpPr>
            <a:spLocks noGrp="1"/>
          </p:cNvSpPr>
          <p:nvPr>
            <p:ph idx="1"/>
          </p:nvPr>
        </p:nvSpPr>
        <p:spPr/>
        <p:txBody>
          <a:bodyPr/>
          <a:lstStyle/>
          <a:p>
            <a:r>
              <a:rPr lang="en-US" dirty="0"/>
              <a:t>Designs Analytics role provides access to everything in your library’s database. </a:t>
            </a:r>
          </a:p>
          <a:p>
            <a:pPr lvl="1"/>
            <a:r>
              <a:rPr lang="en-US" dirty="0"/>
              <a:t>There are state and federal laws about patron privacy.</a:t>
            </a:r>
          </a:p>
          <a:p>
            <a:pPr lvl="1"/>
            <a:r>
              <a:rPr lang="en-US" dirty="0"/>
              <a:t>There may be institutional rules about appropriate use of data.  Consult your supervisor.</a:t>
            </a:r>
          </a:p>
          <a:p>
            <a:r>
              <a:rPr lang="en-US" dirty="0"/>
              <a:t>Consider the principle of least privilege for assigning roles.</a:t>
            </a:r>
          </a:p>
          <a:p>
            <a:pPr lvl="1"/>
            <a:r>
              <a:rPr lang="en-US" dirty="0"/>
              <a:t>Use subject area Designs Analytics roles as needed.</a:t>
            </a:r>
          </a:p>
          <a:p>
            <a:pPr lvl="1"/>
            <a:r>
              <a:rPr lang="en-US" dirty="0"/>
              <a:t>Create analytics objects (e.g., dashboards, widgets) for users that don’t need create rights.</a:t>
            </a:r>
          </a:p>
        </p:txBody>
      </p:sp>
    </p:spTree>
    <p:extLst>
      <p:ext uri="{BB962C8B-B14F-4D97-AF65-F5344CB8AC3E}">
        <p14:creationId xmlns:p14="http://schemas.microsoft.com/office/powerpoint/2010/main" val="1085602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8449D-87D9-7D34-1CAF-349AE136BB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7376F9-3538-62E0-C4FD-A7FEB86CBECB}"/>
              </a:ext>
            </a:extLst>
          </p:cNvPr>
          <p:cNvSpPr>
            <a:spLocks noGrp="1"/>
          </p:cNvSpPr>
          <p:nvPr>
            <p:ph type="title"/>
          </p:nvPr>
        </p:nvSpPr>
        <p:spPr/>
        <p:txBody>
          <a:bodyPr/>
          <a:lstStyle/>
          <a:p>
            <a:r>
              <a:rPr lang="en-US" dirty="0"/>
              <a:t>Roles for Report Producers </a:t>
            </a:r>
          </a:p>
        </p:txBody>
      </p:sp>
      <p:sp>
        <p:nvSpPr>
          <p:cNvPr id="3" name="Content Placeholder 2">
            <a:extLst>
              <a:ext uri="{FF2B5EF4-FFF2-40B4-BE49-F238E27FC236}">
                <a16:creationId xmlns:a16="http://schemas.microsoft.com/office/drawing/2014/main" id="{4D7B11C8-4BD4-90A9-38B6-EC135DD56F5E}"/>
              </a:ext>
            </a:extLst>
          </p:cNvPr>
          <p:cNvSpPr>
            <a:spLocks noGrp="1"/>
          </p:cNvSpPr>
          <p:nvPr>
            <p:ph idx="1"/>
          </p:nvPr>
        </p:nvSpPr>
        <p:spPr/>
        <p:txBody>
          <a:bodyPr/>
          <a:lstStyle/>
          <a:p>
            <a:r>
              <a:rPr lang="en-US" dirty="0"/>
              <a:t>Designs Analytics</a:t>
            </a:r>
          </a:p>
          <a:p>
            <a:pPr lvl="1"/>
            <a:r>
              <a:rPr lang="en-US" dirty="0"/>
              <a:t>All purpose role for full access to analytics data. </a:t>
            </a:r>
          </a:p>
          <a:p>
            <a:pPr lvl="1"/>
            <a:r>
              <a:rPr lang="en-US" dirty="0"/>
              <a:t>Open Analytics, create and run analyses and data visualizations.</a:t>
            </a:r>
          </a:p>
          <a:p>
            <a:r>
              <a:rPr lang="en-US" dirty="0"/>
              <a:t>Area specific </a:t>
            </a:r>
            <a:r>
              <a:rPr lang="en-US" dirty="0">
                <a:hlinkClick r:id="rId3"/>
              </a:rPr>
              <a:t>design roles</a:t>
            </a:r>
            <a:r>
              <a:rPr lang="en-US" dirty="0"/>
              <a:t>:</a:t>
            </a:r>
          </a:p>
          <a:p>
            <a:pPr lvl="1"/>
            <a:r>
              <a:rPr lang="en-US" dirty="0"/>
              <a:t>Five roles separated by groups of subject areas.</a:t>
            </a:r>
          </a:p>
          <a:p>
            <a:pPr lvl="1"/>
            <a:r>
              <a:rPr lang="en-US" b="1" dirty="0"/>
              <a:t>Designs Analytics – Resources</a:t>
            </a:r>
            <a:endParaRPr lang="en-US" dirty="0"/>
          </a:p>
          <a:p>
            <a:pPr lvl="2"/>
            <a:r>
              <a:rPr lang="en-US" dirty="0"/>
              <a:t>Access to inventory types (physical, electronic, digital), titles, link resolver usage, local authorities.</a:t>
            </a:r>
          </a:p>
          <a:p>
            <a:r>
              <a:rPr lang="en-US" dirty="0"/>
              <a:t>Analytics Administrator</a:t>
            </a:r>
          </a:p>
          <a:p>
            <a:pPr lvl="1"/>
            <a:r>
              <a:rPr lang="en-US" dirty="0"/>
              <a:t>Facilitates access to analytics for users that do not have Designs Analytics roles.</a:t>
            </a:r>
          </a:p>
          <a:p>
            <a:pPr lvl="1"/>
            <a:r>
              <a:rPr lang="en-US" dirty="0"/>
              <a:t>Configures Alma Analytics Objects lists, including which users may get access to objects.</a:t>
            </a:r>
          </a:p>
        </p:txBody>
      </p:sp>
    </p:spTree>
    <p:extLst>
      <p:ext uri="{BB962C8B-B14F-4D97-AF65-F5344CB8AC3E}">
        <p14:creationId xmlns:p14="http://schemas.microsoft.com/office/powerpoint/2010/main" val="859955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1EA5-98E9-E1BD-5893-928A3A03851F}"/>
              </a:ext>
            </a:extLst>
          </p:cNvPr>
          <p:cNvSpPr>
            <a:spLocks noGrp="1"/>
          </p:cNvSpPr>
          <p:nvPr>
            <p:ph type="title"/>
          </p:nvPr>
        </p:nvSpPr>
        <p:spPr/>
        <p:txBody>
          <a:bodyPr/>
          <a:lstStyle/>
          <a:p>
            <a:r>
              <a:rPr lang="en-US" dirty="0"/>
              <a:t>Alma Out-of-the-Box Reports</a:t>
            </a:r>
          </a:p>
        </p:txBody>
      </p:sp>
      <p:sp>
        <p:nvSpPr>
          <p:cNvPr id="3" name="Content Placeholder 2">
            <a:extLst>
              <a:ext uri="{FF2B5EF4-FFF2-40B4-BE49-F238E27FC236}">
                <a16:creationId xmlns:a16="http://schemas.microsoft.com/office/drawing/2014/main" id="{B5B17EAE-6353-BCEA-7B69-4741BE653A04}"/>
              </a:ext>
            </a:extLst>
          </p:cNvPr>
          <p:cNvSpPr>
            <a:spLocks noGrp="1"/>
          </p:cNvSpPr>
          <p:nvPr>
            <p:ph idx="1"/>
          </p:nvPr>
        </p:nvSpPr>
        <p:spPr/>
        <p:txBody>
          <a:bodyPr/>
          <a:lstStyle/>
          <a:p>
            <a:r>
              <a:rPr lang="en-US" dirty="0"/>
              <a:t>Analytics &gt; Out of the Box &gt; Out of the Box Analytics</a:t>
            </a:r>
          </a:p>
          <a:p>
            <a:r>
              <a:rPr lang="en-US" dirty="0"/>
              <a:t>Analytics objects (e.g., dashboards) created by Ex Libris for broad application.</a:t>
            </a:r>
          </a:p>
          <a:p>
            <a:pPr lvl="1"/>
            <a:r>
              <a:rPr lang="en-US" dirty="0"/>
              <a:t>Objects mostly designed for general use at standalone institutions.</a:t>
            </a:r>
          </a:p>
          <a:p>
            <a:pPr lvl="1"/>
            <a:r>
              <a:rPr lang="en-US" dirty="0"/>
              <a:t>Dashboards and reports may be found in the Alma shared folder.</a:t>
            </a:r>
          </a:p>
          <a:p>
            <a:r>
              <a:rPr lang="en-US" dirty="0"/>
              <a:t>Selecting View Full Report opens the object in Analytics or DV.</a:t>
            </a:r>
          </a:p>
          <a:p>
            <a:pPr lvl="1"/>
            <a:r>
              <a:rPr lang="en-US" dirty="0"/>
              <a:t>If user has a design role, they may copy or edit, or they may continue to a new task.</a:t>
            </a:r>
          </a:p>
          <a:p>
            <a:r>
              <a:rPr lang="en-US" dirty="0"/>
              <a:t>Explore these reports and make use of what you can when you can.</a:t>
            </a:r>
          </a:p>
          <a:p>
            <a:pPr lvl="1"/>
            <a:r>
              <a:rPr lang="en-US" dirty="0"/>
              <a:t>Your own reports, and CARLI’s, will probably give different results than OTB reports.</a:t>
            </a:r>
          </a:p>
          <a:p>
            <a:pPr lvl="1"/>
            <a:r>
              <a:rPr lang="en-US" dirty="0"/>
              <a:t>Accuracy depends on whether your data is close to what Ex Libris expected.</a:t>
            </a:r>
          </a:p>
          <a:p>
            <a:pPr marL="457200" lvl="1" indent="0">
              <a:buNone/>
            </a:pPr>
            <a:endParaRPr lang="en-US" dirty="0"/>
          </a:p>
        </p:txBody>
      </p:sp>
    </p:spTree>
    <p:extLst>
      <p:ext uri="{BB962C8B-B14F-4D97-AF65-F5344CB8AC3E}">
        <p14:creationId xmlns:p14="http://schemas.microsoft.com/office/powerpoint/2010/main" val="2114137965"/>
      </p:ext>
    </p:extLst>
  </p:cSld>
  <p:clrMapOvr>
    <a:masterClrMapping/>
  </p:clrMapOvr>
</p:sld>
</file>

<file path=ppt/theme/theme1.xml><?xml version="1.0" encoding="utf-8"?>
<a:theme xmlns:a="http://schemas.openxmlformats.org/drawingml/2006/main" name="CARLIfrankentheme">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frankentheme" id="{F5570A81-4B7C-4EF0-8967-4D3C06A41AA6}" vid="{0EC86392-404D-4072-A57E-C1F6962033ED}"/>
    </a:ext>
  </a:extLst>
</a:theme>
</file>

<file path=ppt/theme/theme2.xml><?xml version="1.0" encoding="utf-8"?>
<a:theme xmlns:a="http://schemas.openxmlformats.org/drawingml/2006/main" name="CARLI">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id="{A39B32BF-5BC9-4FF2-83B8-DEA2DA7433C4}" vid="{52C7D299-1C89-4ED3-A277-D494558CFF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CARLIfrankentheme</Template>
  <TotalTime>3576</TotalTime>
  <Words>5873</Words>
  <Application>Microsoft Office PowerPoint</Application>
  <PresentationFormat>Widescreen</PresentationFormat>
  <Paragraphs>358</Paragraphs>
  <Slides>27</Slides>
  <Notes>24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Aptos</vt:lpstr>
      <vt:lpstr>Arial</vt:lpstr>
      <vt:lpstr>Times New Roman</vt:lpstr>
      <vt:lpstr>CARLIfrankentheme</vt:lpstr>
      <vt:lpstr>CARLI</vt:lpstr>
      <vt:lpstr>Resource Management Training</vt:lpstr>
      <vt:lpstr>Session Logistics</vt:lpstr>
      <vt:lpstr>Learning Objectives</vt:lpstr>
      <vt:lpstr>What is Alma Analytics?</vt:lpstr>
      <vt:lpstr>Institution Analytics and Network Analytics</vt:lpstr>
      <vt:lpstr>I-Share Annual Statistics Package</vt:lpstr>
      <vt:lpstr>Responsibilities for Library Data</vt:lpstr>
      <vt:lpstr>Roles for Report Producers </vt:lpstr>
      <vt:lpstr>Alma Out-of-the-Box Reports</vt:lpstr>
      <vt:lpstr>Alma Advanced Search for reporting</vt:lpstr>
      <vt:lpstr>Export Search Results to Excel</vt:lpstr>
      <vt:lpstr>Export Jobs</vt:lpstr>
      <vt:lpstr>Indication Rules</vt:lpstr>
      <vt:lpstr>Alma and CARLI Shelf Report Options</vt:lpstr>
      <vt:lpstr>Duplicate Title Analysis</vt:lpstr>
      <vt:lpstr>Overlap and Collection Analysis</vt:lpstr>
      <vt:lpstr>Deleted Repository</vt:lpstr>
      <vt:lpstr>Questions so far…</vt:lpstr>
      <vt:lpstr>Reports Riff</vt:lpstr>
      <vt:lpstr>Analytics Subject Areas for Resource Management</vt:lpstr>
      <vt:lpstr>Subject Area: Titles</vt:lpstr>
      <vt:lpstr>Bibliographic Details Shared Dimension</vt:lpstr>
      <vt:lpstr>Subject Area: Physical Items</vt:lpstr>
      <vt:lpstr>Subject Area: Fulfillment</vt:lpstr>
      <vt:lpstr>Subject Area: E-Inventory</vt:lpstr>
      <vt:lpstr>Portfolio Details for Consortia Members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Schwitzner, Ted</dc:creator>
  <cp:lastModifiedBy>Schwitzner, Ted</cp:lastModifiedBy>
  <cp:revision>7</cp:revision>
  <dcterms:created xsi:type="dcterms:W3CDTF">2025-02-11T18:08:59Z</dcterms:created>
  <dcterms:modified xsi:type="dcterms:W3CDTF">2025-04-18T13:35:30Z</dcterms:modified>
</cp:coreProperties>
</file>