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 id="2147483744" r:id="rId5"/>
  </p:sldMasterIdLst>
  <p:notesMasterIdLst>
    <p:notesMasterId r:id="rId40"/>
  </p:notesMasterIdLst>
  <p:sldIdLst>
    <p:sldId id="3184" r:id="rId6"/>
    <p:sldId id="3186" r:id="rId7"/>
    <p:sldId id="258" r:id="rId8"/>
    <p:sldId id="315" r:id="rId9"/>
    <p:sldId id="269" r:id="rId10"/>
    <p:sldId id="3185" r:id="rId11"/>
    <p:sldId id="3231" r:id="rId12"/>
    <p:sldId id="257" r:id="rId13"/>
    <p:sldId id="3230" r:id="rId14"/>
    <p:sldId id="3189" r:id="rId15"/>
    <p:sldId id="259" r:id="rId16"/>
    <p:sldId id="260" r:id="rId17"/>
    <p:sldId id="261" r:id="rId18"/>
    <p:sldId id="3227" r:id="rId19"/>
    <p:sldId id="3228" r:id="rId20"/>
    <p:sldId id="316" r:id="rId21"/>
    <p:sldId id="317" r:id="rId22"/>
    <p:sldId id="3190" r:id="rId23"/>
    <p:sldId id="3187" r:id="rId24"/>
    <p:sldId id="3188" r:id="rId25"/>
    <p:sldId id="3225" r:id="rId26"/>
    <p:sldId id="3226" r:id="rId27"/>
    <p:sldId id="3194" r:id="rId28"/>
    <p:sldId id="3229" r:id="rId29"/>
    <p:sldId id="3220" r:id="rId30"/>
    <p:sldId id="3196" r:id="rId31"/>
    <p:sldId id="3221" r:id="rId32"/>
    <p:sldId id="3222" r:id="rId33"/>
    <p:sldId id="3223" r:id="rId34"/>
    <p:sldId id="3224" r:id="rId35"/>
    <p:sldId id="3195" r:id="rId36"/>
    <p:sldId id="3197" r:id="rId37"/>
    <p:sldId id="3198" r:id="rId38"/>
    <p:sldId id="267"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14D"/>
    <a:srgbClr val="964AA0"/>
    <a:srgbClr val="5E5E5E"/>
    <a:srgbClr val="9B6529"/>
    <a:srgbClr val="B3742F"/>
    <a:srgbClr val="46625F"/>
    <a:srgbClr val="ACC4C1"/>
    <a:srgbClr val="5A807B"/>
    <a:srgbClr val="71732F"/>
    <a:srgbClr val="077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2744A6-C555-42CE-BCEC-76DA9288228A}" v="27" dt="2025-11-03T16:30:07.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8231" autoAdjust="0"/>
  </p:normalViewPr>
  <p:slideViewPr>
    <p:cSldViewPr snapToGrid="0">
      <p:cViewPr varScale="1">
        <p:scale>
          <a:sx n="110" d="100"/>
          <a:sy n="110" d="100"/>
        </p:scale>
        <p:origin x="2204" y="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dore Carl Schwitzner" userId="/NJE3w/tHhA0KQ8/b8iU1bWHlrUou0SM6INOriNopaw=" providerId="None" clId="Web-{A5C534B3-20DB-4A1B-8A2E-DA303C8ADD0C}"/>
    <pc:docChg chg="addSld">
      <pc:chgData name="Theodore Carl Schwitzner" userId="/NJE3w/tHhA0KQ8/b8iU1bWHlrUou0SM6INOriNopaw=" providerId="None" clId="Web-{A5C534B3-20DB-4A1B-8A2E-DA303C8ADD0C}" dt="2025-10-31T15:13:57.178" v="3"/>
      <pc:docMkLst>
        <pc:docMk/>
      </pc:docMkLst>
    </pc:docChg>
  </pc:docChgLst>
  <pc:docChgLst>
    <pc:chgData name="Jennifer Hanna Masciadrelli" userId="71Y7B493YIatweT83jg1vpRHhmZ2ASJfAAbCYmIheLA=" providerId="None" clId="Web-{8401714D-67F4-4FB6-AB57-2E624F9D1E4D}"/>
    <pc:docChg chg="modSld">
      <pc:chgData name="Jennifer Hanna Masciadrelli" userId="71Y7B493YIatweT83jg1vpRHhmZ2ASJfAAbCYmIheLA=" providerId="None" clId="Web-{8401714D-67F4-4FB6-AB57-2E624F9D1E4D}" dt="2025-10-31T14:21:36.544" v="43" actId="14100"/>
      <pc:docMkLst>
        <pc:docMk/>
      </pc:docMkLst>
      <pc:sldChg chg="addSp delSp modSp">
        <pc:chgData name="Jennifer Hanna Masciadrelli" userId="71Y7B493YIatweT83jg1vpRHhmZ2ASJfAAbCYmIheLA=" providerId="None" clId="Web-{8401714D-67F4-4FB6-AB57-2E624F9D1E4D}" dt="2025-10-31T14:21:36.544" v="43" actId="14100"/>
        <pc:sldMkLst>
          <pc:docMk/>
          <pc:sldMk cId="1677932284" sldId="257"/>
        </pc:sldMkLst>
        <pc:spChg chg="mod">
          <ac:chgData name="Jennifer Hanna Masciadrelli" userId="71Y7B493YIatweT83jg1vpRHhmZ2ASJfAAbCYmIheLA=" providerId="None" clId="Web-{8401714D-67F4-4FB6-AB57-2E624F9D1E4D}" dt="2025-10-31T14:21:36.544" v="43" actId="14100"/>
          <ac:spMkLst>
            <pc:docMk/>
            <pc:sldMk cId="1677932284" sldId="257"/>
            <ac:spMk id="4" creationId="{9A73A985-D4A1-19F6-CA46-8C0B632B8C56}"/>
          </ac:spMkLst>
        </pc:spChg>
        <pc:spChg chg="add mod">
          <ac:chgData name="Jennifer Hanna Masciadrelli" userId="71Y7B493YIatweT83jg1vpRHhmZ2ASJfAAbCYmIheLA=" providerId="None" clId="Web-{8401714D-67F4-4FB6-AB57-2E624F9D1E4D}" dt="2025-10-31T14:18:50.451" v="17" actId="20577"/>
          <ac:spMkLst>
            <pc:docMk/>
            <pc:sldMk cId="1677932284" sldId="257"/>
            <ac:spMk id="5" creationId="{931F0A44-648F-AE3F-10F7-1E8E95B11442}"/>
          </ac:spMkLst>
        </pc:spChg>
      </pc:sldChg>
    </pc:docChg>
  </pc:docChgLst>
  <pc:docChgLst>
    <pc:chgData name="Jennifer Hanna Masciadrelli" userId="71Y7B493YIatweT83jg1vpRHhmZ2ASJfAAbCYmIheLA=" providerId="None" clId="Web-{E29DB52E-9F56-43BC-8D2E-28A01FDA6A2B}"/>
    <pc:docChg chg="modSld">
      <pc:chgData name="Jennifer Hanna Masciadrelli" userId="71Y7B493YIatweT83jg1vpRHhmZ2ASJfAAbCYmIheLA=" providerId="None" clId="Web-{E29DB52E-9F56-43BC-8D2E-28A01FDA6A2B}" dt="2025-10-30T19:59:52.222" v="179"/>
      <pc:docMkLst>
        <pc:docMk/>
      </pc:docMkLst>
      <pc:sldChg chg="modNotes">
        <pc:chgData name="Jennifer Hanna Masciadrelli" userId="71Y7B493YIatweT83jg1vpRHhmZ2ASJfAAbCYmIheLA=" providerId="None" clId="Web-{E29DB52E-9F56-43BC-8D2E-28A01FDA6A2B}" dt="2025-10-30T19:59:52.222" v="179"/>
        <pc:sldMkLst>
          <pc:docMk/>
          <pc:sldMk cId="2578894459" sldId="316"/>
        </pc:sldMkLst>
      </pc:sldChg>
    </pc:docChg>
  </pc:docChgLst>
  <pc:docChgLst>
    <pc:chgData name="Bronwyn Schell" userId="pDtKWBI4pNx7GoyEvJSwYRRhIVVdLjQcMXPHOtk8xrc=" providerId="None" clId="Web-{D02744A6-C555-42CE-BCEC-76DA9288228A}"/>
    <pc:docChg chg="modSld">
      <pc:chgData name="Bronwyn Schell" userId="pDtKWBI4pNx7GoyEvJSwYRRhIVVdLjQcMXPHOtk8xrc=" providerId="None" clId="Web-{D02744A6-C555-42CE-BCEC-76DA9288228A}" dt="2025-11-03T16:30:07.305" v="24" actId="20577"/>
      <pc:docMkLst>
        <pc:docMk/>
      </pc:docMkLst>
      <pc:sldChg chg="modSp">
        <pc:chgData name="Bronwyn Schell" userId="pDtKWBI4pNx7GoyEvJSwYRRhIVVdLjQcMXPHOtk8xrc=" providerId="None" clId="Web-{D02744A6-C555-42CE-BCEC-76DA9288228A}" dt="2025-11-03T16:23:53.868" v="3" actId="20577"/>
        <pc:sldMkLst>
          <pc:docMk/>
          <pc:sldMk cId="4291285085" sldId="260"/>
        </pc:sldMkLst>
        <pc:spChg chg="mod">
          <ac:chgData name="Bronwyn Schell" userId="pDtKWBI4pNx7GoyEvJSwYRRhIVVdLjQcMXPHOtk8xrc=" providerId="None" clId="Web-{D02744A6-C555-42CE-BCEC-76DA9288228A}" dt="2025-11-03T16:23:53.868" v="3" actId="20577"/>
          <ac:spMkLst>
            <pc:docMk/>
            <pc:sldMk cId="4291285085" sldId="260"/>
            <ac:spMk id="3" creationId="{4A302337-D5C8-8416-1824-EB1F774917BF}"/>
          </ac:spMkLst>
        </pc:spChg>
      </pc:sldChg>
      <pc:sldChg chg="modSp">
        <pc:chgData name="Bronwyn Schell" userId="pDtKWBI4pNx7GoyEvJSwYRRhIVVdLjQcMXPHOtk8xrc=" providerId="None" clId="Web-{D02744A6-C555-42CE-BCEC-76DA9288228A}" dt="2025-11-03T16:24:50.446" v="4" actId="20577"/>
        <pc:sldMkLst>
          <pc:docMk/>
          <pc:sldMk cId="2578894459" sldId="316"/>
        </pc:sldMkLst>
        <pc:spChg chg="mod">
          <ac:chgData name="Bronwyn Schell" userId="pDtKWBI4pNx7GoyEvJSwYRRhIVVdLjQcMXPHOtk8xrc=" providerId="None" clId="Web-{D02744A6-C555-42CE-BCEC-76DA9288228A}" dt="2025-11-03T16:24:50.446" v="4" actId="20577"/>
          <ac:spMkLst>
            <pc:docMk/>
            <pc:sldMk cId="2578894459" sldId="316"/>
            <ac:spMk id="3" creationId="{BEAAF3BA-73E5-25AE-7054-F40C83E31688}"/>
          </ac:spMkLst>
        </pc:spChg>
      </pc:sldChg>
      <pc:sldChg chg="modSp">
        <pc:chgData name="Bronwyn Schell" userId="pDtKWBI4pNx7GoyEvJSwYRRhIVVdLjQcMXPHOtk8xrc=" providerId="None" clId="Web-{D02744A6-C555-42CE-BCEC-76DA9288228A}" dt="2025-11-03T16:27:36.649" v="15" actId="20577"/>
        <pc:sldMkLst>
          <pc:docMk/>
          <pc:sldMk cId="1313235009" sldId="3190"/>
        </pc:sldMkLst>
        <pc:spChg chg="mod">
          <ac:chgData name="Bronwyn Schell" userId="pDtKWBI4pNx7GoyEvJSwYRRhIVVdLjQcMXPHOtk8xrc=" providerId="None" clId="Web-{D02744A6-C555-42CE-BCEC-76DA9288228A}" dt="2025-11-03T16:27:36.649" v="15" actId="20577"/>
          <ac:spMkLst>
            <pc:docMk/>
            <pc:sldMk cId="1313235009" sldId="3190"/>
            <ac:spMk id="4" creationId="{BE0E69B6-E8DE-16E7-974F-0EA541B46C88}"/>
          </ac:spMkLst>
        </pc:spChg>
      </pc:sldChg>
      <pc:sldChg chg="modSp">
        <pc:chgData name="Bronwyn Schell" userId="pDtKWBI4pNx7GoyEvJSwYRRhIVVdLjQcMXPHOtk8xrc=" providerId="None" clId="Web-{D02744A6-C555-42CE-BCEC-76DA9288228A}" dt="2025-11-03T16:30:07.305" v="24" actId="20577"/>
        <pc:sldMkLst>
          <pc:docMk/>
          <pc:sldMk cId="3263305755" sldId="3222"/>
        </pc:sldMkLst>
        <pc:spChg chg="mod">
          <ac:chgData name="Bronwyn Schell" userId="pDtKWBI4pNx7GoyEvJSwYRRhIVVdLjQcMXPHOtk8xrc=" providerId="None" clId="Web-{D02744A6-C555-42CE-BCEC-76DA9288228A}" dt="2025-11-03T16:30:07.305" v="24" actId="20577"/>
          <ac:spMkLst>
            <pc:docMk/>
            <pc:sldMk cId="3263305755" sldId="3222"/>
            <ac:spMk id="5" creationId="{3B976529-0A60-2A8D-FFE8-E92AFD44FE0F}"/>
          </ac:spMkLst>
        </pc:spChg>
      </pc:sldChg>
    </pc:docChg>
  </pc:docChgLst>
  <pc:docChgLst>
    <pc:chgData name="Jennifer Hanna Masciadrelli" userId="71Y7B493YIatweT83jg1vpRHhmZ2ASJfAAbCYmIheLA=" providerId="None" clId="Web-{2F92823A-559B-4413-99E0-F1520B4B0D10}"/>
    <pc:docChg chg="modSld">
      <pc:chgData name="Jennifer Hanna Masciadrelli" userId="71Y7B493YIatweT83jg1vpRHhmZ2ASJfAAbCYmIheLA=" providerId="None" clId="Web-{2F92823A-559B-4413-99E0-F1520B4B0D10}" dt="2025-10-30T19:52:39.569" v="116"/>
      <pc:docMkLst>
        <pc:docMk/>
      </pc:docMkLst>
      <pc:sldChg chg="modSp modNotes">
        <pc:chgData name="Jennifer Hanna Masciadrelli" userId="71Y7B493YIatweT83jg1vpRHhmZ2ASJfAAbCYmIheLA=" providerId="None" clId="Web-{2F92823A-559B-4413-99E0-F1520B4B0D10}" dt="2025-10-30T19:52:39.569" v="116"/>
        <pc:sldMkLst>
          <pc:docMk/>
          <pc:sldMk cId="308222344" sldId="317"/>
        </pc:sldMkLst>
        <pc:spChg chg="mod">
          <ac:chgData name="Jennifer Hanna Masciadrelli" userId="71Y7B493YIatweT83jg1vpRHhmZ2ASJfAAbCYmIheLA=" providerId="None" clId="Web-{2F92823A-559B-4413-99E0-F1520B4B0D10}" dt="2025-10-30T19:52:07.021" v="65" actId="20577"/>
          <ac:spMkLst>
            <pc:docMk/>
            <pc:sldMk cId="308222344" sldId="317"/>
            <ac:spMk id="3" creationId="{BEAAF3BA-73E5-25AE-7054-F40C83E31688}"/>
          </ac:spMkLst>
        </pc:spChg>
      </pc:sldChg>
    </pc:docChg>
  </pc:docChgLst>
  <pc:docChgLst>
    <pc:chgData name="Jennifer Hanna Masciadrelli" userId="71Y7B493YIatweT83jg1vpRHhmZ2ASJfAAbCYmIheLA=" providerId="None" clId="Web-{18EE83FB-42D8-49A8-B6ED-0DC39DFA3C0E}"/>
    <pc:docChg chg="modSld">
      <pc:chgData name="Jennifer Hanna Masciadrelli" userId="71Y7B493YIatweT83jg1vpRHhmZ2ASJfAAbCYmIheLA=" providerId="None" clId="Web-{18EE83FB-42D8-49A8-B6ED-0DC39DFA3C0E}" dt="2025-10-31T15:14:57.875" v="20" actId="1076"/>
      <pc:docMkLst>
        <pc:docMk/>
      </pc:docMkLst>
      <pc:sldChg chg="addSp delSp modSp mod modClrScheme chgLayout">
        <pc:chgData name="Jennifer Hanna Masciadrelli" userId="71Y7B493YIatweT83jg1vpRHhmZ2ASJfAAbCYmIheLA=" providerId="None" clId="Web-{18EE83FB-42D8-49A8-B6ED-0DC39DFA3C0E}" dt="2025-10-31T15:14:57.875" v="20" actId="1076"/>
        <pc:sldMkLst>
          <pc:docMk/>
          <pc:sldMk cId="308222344" sldId="317"/>
        </pc:sldMkLst>
        <pc:spChg chg="mod ord">
          <ac:chgData name="Jennifer Hanna Masciadrelli" userId="71Y7B493YIatweT83jg1vpRHhmZ2ASJfAAbCYmIheLA=" providerId="None" clId="Web-{18EE83FB-42D8-49A8-B6ED-0DC39DFA3C0E}" dt="2025-10-31T15:14:04.734" v="2"/>
          <ac:spMkLst>
            <pc:docMk/>
            <pc:sldMk cId="308222344" sldId="317"/>
            <ac:spMk id="2" creationId="{9711F9DE-1516-8079-BA6F-55ECCFD5B80B}"/>
          </ac:spMkLst>
        </pc:spChg>
        <pc:spChg chg="mod ord">
          <ac:chgData name="Jennifer Hanna Masciadrelli" userId="71Y7B493YIatweT83jg1vpRHhmZ2ASJfAAbCYmIheLA=" providerId="None" clId="Web-{18EE83FB-42D8-49A8-B6ED-0DC39DFA3C0E}" dt="2025-10-31T15:14:43.750" v="15" actId="20577"/>
          <ac:spMkLst>
            <pc:docMk/>
            <pc:sldMk cId="308222344" sldId="317"/>
            <ac:spMk id="3" creationId="{BEAAF3BA-73E5-25AE-7054-F40C83E31688}"/>
          </ac:spMkLst>
        </pc:spChg>
        <pc:spChg chg="add mod ord">
          <ac:chgData name="Jennifer Hanna Masciadrelli" userId="71Y7B493YIatweT83jg1vpRHhmZ2ASJfAAbCYmIheLA=" providerId="None" clId="Web-{18EE83FB-42D8-49A8-B6ED-0DC39DFA3C0E}" dt="2025-10-31T15:14:57.234" v="19" actId="20577"/>
          <ac:spMkLst>
            <pc:docMk/>
            <pc:sldMk cId="308222344" sldId="317"/>
            <ac:spMk id="5" creationId="{50765A52-093B-3877-8CF9-64659BE5F403}"/>
          </ac:spMkLst>
        </pc:spChg>
        <pc:picChg chg="add mod">
          <ac:chgData name="Jennifer Hanna Masciadrelli" userId="71Y7B493YIatweT83jg1vpRHhmZ2ASJfAAbCYmIheLA=" providerId="None" clId="Web-{18EE83FB-42D8-49A8-B6ED-0DC39DFA3C0E}" dt="2025-10-31T15:14:57.875" v="20" actId="1076"/>
          <ac:picMkLst>
            <pc:docMk/>
            <pc:sldMk cId="308222344" sldId="317"/>
            <ac:picMk id="4" creationId="{06969C2A-DB52-6C3A-7C5C-34298F301B0A}"/>
          </ac:picMkLst>
        </pc:picChg>
      </pc:sldChg>
    </pc:docChg>
  </pc:docChgLst>
  <pc:docChgLst>
    <pc:chgData name="Jennifer Hanna Masciadrelli" userId="71Y7B493YIatweT83jg1vpRHhmZ2ASJfAAbCYmIheLA=" providerId="None" clId="Web-{1D0767D3-194A-4DA1-86EA-D4CC2EB1243F}"/>
    <pc:docChg chg="addSld modSld">
      <pc:chgData name="Jennifer Hanna Masciadrelli" userId="71Y7B493YIatweT83jg1vpRHhmZ2ASJfAAbCYmIheLA=" providerId="None" clId="Web-{1D0767D3-194A-4DA1-86EA-D4CC2EB1243F}" dt="2025-10-30T19:45:55.904" v="1436" actId="14100"/>
      <pc:docMkLst>
        <pc:docMk/>
      </pc:docMkLst>
      <pc:sldChg chg="addSp delSp modSp mod modClrScheme chgLayout">
        <pc:chgData name="Jennifer Hanna Masciadrelli" userId="71Y7B493YIatweT83jg1vpRHhmZ2ASJfAAbCYmIheLA=" providerId="None" clId="Web-{1D0767D3-194A-4DA1-86EA-D4CC2EB1243F}" dt="2025-10-30T19:19:47.181" v="11"/>
        <pc:sldMkLst>
          <pc:docMk/>
          <pc:sldMk cId="1677932284" sldId="257"/>
        </pc:sldMkLst>
      </pc:sldChg>
      <pc:sldChg chg="addSp delSp modSp mod modClrScheme chgLayout">
        <pc:chgData name="Jennifer Hanna Masciadrelli" userId="71Y7B493YIatweT83jg1vpRHhmZ2ASJfAAbCYmIheLA=" providerId="None" clId="Web-{1D0767D3-194A-4DA1-86EA-D4CC2EB1243F}" dt="2025-10-30T19:18:46.134" v="1"/>
        <pc:sldMkLst>
          <pc:docMk/>
          <pc:sldMk cId="3039216986" sldId="258"/>
        </pc:sldMkLst>
        <pc:spChg chg="mod ord">
          <ac:chgData name="Jennifer Hanna Masciadrelli" userId="71Y7B493YIatweT83jg1vpRHhmZ2ASJfAAbCYmIheLA=" providerId="None" clId="Web-{1D0767D3-194A-4DA1-86EA-D4CC2EB1243F}" dt="2025-10-30T19:18:46.134" v="1"/>
          <ac:spMkLst>
            <pc:docMk/>
            <pc:sldMk cId="3039216986" sldId="258"/>
            <ac:spMk id="2" creationId="{88F3BD05-67CF-2795-7CF5-1BD983F80463}"/>
          </ac:spMkLst>
        </pc:spChg>
        <pc:spChg chg="mod ord">
          <ac:chgData name="Jennifer Hanna Masciadrelli" userId="71Y7B493YIatweT83jg1vpRHhmZ2ASJfAAbCYmIheLA=" providerId="None" clId="Web-{1D0767D3-194A-4DA1-86EA-D4CC2EB1243F}" dt="2025-10-30T19:18:46.134" v="1"/>
          <ac:spMkLst>
            <pc:docMk/>
            <pc:sldMk cId="3039216986" sldId="258"/>
            <ac:spMk id="3" creationId="{23E24B1F-EC4D-3917-C250-5F032F2953AA}"/>
          </ac:spMkLst>
        </pc:spChg>
      </pc:sldChg>
      <pc:sldChg chg="addSp delSp modSp mod modClrScheme chgLayout">
        <pc:chgData name="Jennifer Hanna Masciadrelli" userId="71Y7B493YIatweT83jg1vpRHhmZ2ASJfAAbCYmIheLA=" providerId="None" clId="Web-{1D0767D3-194A-4DA1-86EA-D4CC2EB1243F}" dt="2025-10-30T19:20:52.040" v="26" actId="1076"/>
        <pc:sldMkLst>
          <pc:docMk/>
          <pc:sldMk cId="2644522976" sldId="259"/>
        </pc:sldMkLst>
        <pc:spChg chg="mod ord">
          <ac:chgData name="Jennifer Hanna Masciadrelli" userId="71Y7B493YIatweT83jg1vpRHhmZ2ASJfAAbCYmIheLA=" providerId="None" clId="Web-{1D0767D3-194A-4DA1-86EA-D4CC2EB1243F}" dt="2025-10-30T19:20:28.243" v="20"/>
          <ac:spMkLst>
            <pc:docMk/>
            <pc:sldMk cId="2644522976" sldId="259"/>
            <ac:spMk id="2" creationId="{28540D9E-25C8-AD9D-4297-017104E26C7A}"/>
          </ac:spMkLst>
        </pc:spChg>
        <pc:spChg chg="mod ord">
          <ac:chgData name="Jennifer Hanna Masciadrelli" userId="71Y7B493YIatweT83jg1vpRHhmZ2ASJfAAbCYmIheLA=" providerId="None" clId="Web-{1D0767D3-194A-4DA1-86EA-D4CC2EB1243F}" dt="2025-10-30T19:20:52.040" v="26" actId="1076"/>
          <ac:spMkLst>
            <pc:docMk/>
            <pc:sldMk cId="2644522976" sldId="259"/>
            <ac:spMk id="3" creationId="{CF74EDDA-339C-E92A-0F61-859B0A84CF78}"/>
          </ac:spMkLst>
        </pc:spChg>
        <pc:picChg chg="mod ord">
          <ac:chgData name="Jennifer Hanna Masciadrelli" userId="71Y7B493YIatweT83jg1vpRHhmZ2ASJfAAbCYmIheLA=" providerId="None" clId="Web-{1D0767D3-194A-4DA1-86EA-D4CC2EB1243F}" dt="2025-10-30T19:20:44.509" v="24" actId="1076"/>
          <ac:picMkLst>
            <pc:docMk/>
            <pc:sldMk cId="2644522976" sldId="259"/>
            <ac:picMk id="6" creationId="{7C91B924-58B0-BE4E-5431-3CAB3B1315E4}"/>
          </ac:picMkLst>
        </pc:picChg>
      </pc:sldChg>
      <pc:sldChg chg="modSp mod modClrScheme chgLayout">
        <pc:chgData name="Jennifer Hanna Masciadrelli" userId="71Y7B493YIatweT83jg1vpRHhmZ2ASJfAAbCYmIheLA=" providerId="None" clId="Web-{1D0767D3-194A-4DA1-86EA-D4CC2EB1243F}" dt="2025-10-30T19:21:07.634" v="27"/>
        <pc:sldMkLst>
          <pc:docMk/>
          <pc:sldMk cId="4291285085" sldId="260"/>
        </pc:sldMkLst>
        <pc:spChg chg="mod ord">
          <ac:chgData name="Jennifer Hanna Masciadrelli" userId="71Y7B493YIatweT83jg1vpRHhmZ2ASJfAAbCYmIheLA=" providerId="None" clId="Web-{1D0767D3-194A-4DA1-86EA-D4CC2EB1243F}" dt="2025-10-30T19:21:07.634" v="27"/>
          <ac:spMkLst>
            <pc:docMk/>
            <pc:sldMk cId="4291285085" sldId="260"/>
            <ac:spMk id="2" creationId="{92AA46F5-06FC-1B07-795F-FEEE892EFE13}"/>
          </ac:spMkLst>
        </pc:spChg>
        <pc:spChg chg="mod ord">
          <ac:chgData name="Jennifer Hanna Masciadrelli" userId="71Y7B493YIatweT83jg1vpRHhmZ2ASJfAAbCYmIheLA=" providerId="None" clId="Web-{1D0767D3-194A-4DA1-86EA-D4CC2EB1243F}" dt="2025-10-30T19:21:07.634" v="27"/>
          <ac:spMkLst>
            <pc:docMk/>
            <pc:sldMk cId="4291285085" sldId="260"/>
            <ac:spMk id="3" creationId="{4A302337-D5C8-8416-1824-EB1F774917BF}"/>
          </ac:spMkLst>
        </pc:spChg>
      </pc:sldChg>
      <pc:sldChg chg="addSp delSp modSp mod modClrScheme chgLayout">
        <pc:chgData name="Jennifer Hanna Masciadrelli" userId="71Y7B493YIatweT83jg1vpRHhmZ2ASJfAAbCYmIheLA=" providerId="None" clId="Web-{1D0767D3-194A-4DA1-86EA-D4CC2EB1243F}" dt="2025-10-30T19:21:38.056" v="33" actId="14100"/>
        <pc:sldMkLst>
          <pc:docMk/>
          <pc:sldMk cId="2769002697" sldId="261"/>
        </pc:sldMkLst>
        <pc:spChg chg="mod ord">
          <ac:chgData name="Jennifer Hanna Masciadrelli" userId="71Y7B493YIatweT83jg1vpRHhmZ2ASJfAAbCYmIheLA=" providerId="None" clId="Web-{1D0767D3-194A-4DA1-86EA-D4CC2EB1243F}" dt="2025-10-30T19:21:24.072" v="30"/>
          <ac:spMkLst>
            <pc:docMk/>
            <pc:sldMk cId="2769002697" sldId="261"/>
            <ac:spMk id="2" creationId="{90D0B675-FD73-0349-5214-30D2BA2D0412}"/>
          </ac:spMkLst>
        </pc:spChg>
        <pc:spChg chg="mod ord">
          <ac:chgData name="Jennifer Hanna Masciadrelli" userId="71Y7B493YIatweT83jg1vpRHhmZ2ASJfAAbCYmIheLA=" providerId="None" clId="Web-{1D0767D3-194A-4DA1-86EA-D4CC2EB1243F}" dt="2025-10-30T19:21:35.587" v="32" actId="14100"/>
          <ac:spMkLst>
            <pc:docMk/>
            <pc:sldMk cId="2769002697" sldId="261"/>
            <ac:spMk id="3" creationId="{CDF5251A-9B67-96E3-33CE-ED92C64AF5EC}"/>
          </ac:spMkLst>
        </pc:spChg>
        <pc:picChg chg="mod ord">
          <ac:chgData name="Jennifer Hanna Masciadrelli" userId="71Y7B493YIatweT83jg1vpRHhmZ2ASJfAAbCYmIheLA=" providerId="None" clId="Web-{1D0767D3-194A-4DA1-86EA-D4CC2EB1243F}" dt="2025-10-30T19:21:38.056" v="33" actId="14100"/>
          <ac:picMkLst>
            <pc:docMk/>
            <pc:sldMk cId="2769002697" sldId="261"/>
            <ac:picMk id="8" creationId="{86B0914E-885D-E2C2-D3BB-93B4DF78474B}"/>
          </ac:picMkLst>
        </pc:picChg>
      </pc:sldChg>
      <pc:sldChg chg="addSp delSp modSp mod modClrScheme chgLayout modNotes">
        <pc:chgData name="Jennifer Hanna Masciadrelli" userId="71Y7B493YIatweT83jg1vpRHhmZ2ASJfAAbCYmIheLA=" providerId="None" clId="Web-{1D0767D3-194A-4DA1-86EA-D4CC2EB1243F}" dt="2025-10-30T19:45:55.904" v="1436" actId="14100"/>
        <pc:sldMkLst>
          <pc:docMk/>
          <pc:sldMk cId="2578894459" sldId="316"/>
        </pc:sldMkLst>
        <pc:spChg chg="mod ord">
          <ac:chgData name="Jennifer Hanna Masciadrelli" userId="71Y7B493YIatweT83jg1vpRHhmZ2ASJfAAbCYmIheLA=" providerId="None" clId="Web-{1D0767D3-194A-4DA1-86EA-D4CC2EB1243F}" dt="2025-10-30T19:26:59.104" v="475"/>
          <ac:spMkLst>
            <pc:docMk/>
            <pc:sldMk cId="2578894459" sldId="316"/>
            <ac:spMk id="2" creationId="{9711F9DE-1516-8079-BA6F-55ECCFD5B80B}"/>
          </ac:spMkLst>
        </pc:spChg>
        <pc:spChg chg="mod ord">
          <ac:chgData name="Jennifer Hanna Masciadrelli" userId="71Y7B493YIatweT83jg1vpRHhmZ2ASJfAAbCYmIheLA=" providerId="None" clId="Web-{1D0767D3-194A-4DA1-86EA-D4CC2EB1243F}" dt="2025-10-30T19:42:46.216" v="1358" actId="14100"/>
          <ac:spMkLst>
            <pc:docMk/>
            <pc:sldMk cId="2578894459" sldId="316"/>
            <ac:spMk id="3" creationId="{BEAAF3BA-73E5-25AE-7054-F40C83E31688}"/>
          </ac:spMkLst>
        </pc:spChg>
        <pc:spChg chg="add mod">
          <ac:chgData name="Jennifer Hanna Masciadrelli" userId="71Y7B493YIatweT83jg1vpRHhmZ2ASJfAAbCYmIheLA=" providerId="None" clId="Web-{1D0767D3-194A-4DA1-86EA-D4CC2EB1243F}" dt="2025-10-30T19:42:59.622" v="1362" actId="20577"/>
          <ac:spMkLst>
            <pc:docMk/>
            <pc:sldMk cId="2578894459" sldId="316"/>
            <ac:spMk id="8" creationId="{42461288-622E-E9AA-7B6E-2B6AA83FAE6E}"/>
          </ac:spMkLst>
        </pc:spChg>
        <pc:picChg chg="add mod">
          <ac:chgData name="Jennifer Hanna Masciadrelli" userId="71Y7B493YIatweT83jg1vpRHhmZ2ASJfAAbCYmIheLA=" providerId="None" clId="Web-{1D0767D3-194A-4DA1-86EA-D4CC2EB1243F}" dt="2025-10-30T19:45:55.904" v="1436" actId="14100"/>
          <ac:picMkLst>
            <pc:docMk/>
            <pc:sldMk cId="2578894459" sldId="316"/>
            <ac:picMk id="4" creationId="{4E0C9753-E46A-6AE9-A526-1D9951CEE1E6}"/>
          </ac:picMkLst>
        </pc:picChg>
      </pc:sldChg>
      <pc:sldChg chg="modSp mod modClrScheme chgLayout modNotes">
        <pc:chgData name="Jennifer Hanna Masciadrelli" userId="71Y7B493YIatweT83jg1vpRHhmZ2ASJfAAbCYmIheLA=" providerId="None" clId="Web-{1D0767D3-194A-4DA1-86EA-D4CC2EB1243F}" dt="2025-10-30T19:45:38.951" v="1435"/>
        <pc:sldMkLst>
          <pc:docMk/>
          <pc:sldMk cId="308222344" sldId="317"/>
        </pc:sldMkLst>
        <pc:spChg chg="mod ord">
          <ac:chgData name="Jennifer Hanna Masciadrelli" userId="71Y7B493YIatweT83jg1vpRHhmZ2ASJfAAbCYmIheLA=" providerId="None" clId="Web-{1D0767D3-194A-4DA1-86EA-D4CC2EB1243F}" dt="2025-10-30T19:28:27.588" v="509" actId="20577"/>
          <ac:spMkLst>
            <pc:docMk/>
            <pc:sldMk cId="308222344" sldId="317"/>
            <ac:spMk id="2" creationId="{9711F9DE-1516-8079-BA6F-55ECCFD5B80B}"/>
          </ac:spMkLst>
        </pc:spChg>
        <pc:spChg chg="mod ord">
          <ac:chgData name="Jennifer Hanna Masciadrelli" userId="71Y7B493YIatweT83jg1vpRHhmZ2ASJfAAbCYmIheLA=" providerId="None" clId="Web-{1D0767D3-194A-4DA1-86EA-D4CC2EB1243F}" dt="2025-10-30T19:43:37.419" v="1398" actId="14100"/>
          <ac:spMkLst>
            <pc:docMk/>
            <pc:sldMk cId="308222344" sldId="317"/>
            <ac:spMk id="3" creationId="{BEAAF3BA-73E5-25AE-7054-F40C83E31688}"/>
          </ac:spMkLst>
        </pc:spChg>
      </pc:sldChg>
      <pc:sldChg chg="modSp mod modClrScheme chgLayout">
        <pc:chgData name="Jennifer Hanna Masciadrelli" userId="71Y7B493YIatweT83jg1vpRHhmZ2ASJfAAbCYmIheLA=" providerId="None" clId="Web-{1D0767D3-194A-4DA1-86EA-D4CC2EB1243F}" dt="2025-10-30T19:20:19.572" v="19" actId="14100"/>
        <pc:sldMkLst>
          <pc:docMk/>
          <pc:sldMk cId="204566537" sldId="3189"/>
        </pc:sldMkLst>
        <pc:spChg chg="mod ord">
          <ac:chgData name="Jennifer Hanna Masciadrelli" userId="71Y7B493YIatweT83jg1vpRHhmZ2ASJfAAbCYmIheLA=" providerId="None" clId="Web-{1D0767D3-194A-4DA1-86EA-D4CC2EB1243F}" dt="2025-10-30T19:20:03.337" v="13" actId="1076"/>
          <ac:spMkLst>
            <pc:docMk/>
            <pc:sldMk cId="204566537" sldId="3189"/>
            <ac:spMk id="2" creationId="{0AC33597-7D3E-DAC6-3605-B810AD7909A3}"/>
          </ac:spMkLst>
        </pc:spChg>
        <pc:spChg chg="mod ord">
          <ac:chgData name="Jennifer Hanna Masciadrelli" userId="71Y7B493YIatweT83jg1vpRHhmZ2ASJfAAbCYmIheLA=" providerId="None" clId="Web-{1D0767D3-194A-4DA1-86EA-D4CC2EB1243F}" dt="2025-10-30T19:20:09.431" v="15" actId="14100"/>
          <ac:spMkLst>
            <pc:docMk/>
            <pc:sldMk cId="204566537" sldId="3189"/>
            <ac:spMk id="3" creationId="{9C806546-41B9-00F1-143C-C7CDF2C29C65}"/>
          </ac:spMkLst>
        </pc:spChg>
        <pc:picChg chg="mod ord">
          <ac:chgData name="Jennifer Hanna Masciadrelli" userId="71Y7B493YIatweT83jg1vpRHhmZ2ASJfAAbCYmIheLA=" providerId="None" clId="Web-{1D0767D3-194A-4DA1-86EA-D4CC2EB1243F}" dt="2025-10-30T19:20:19.572" v="19" actId="14100"/>
          <ac:picMkLst>
            <pc:docMk/>
            <pc:sldMk cId="204566537" sldId="3189"/>
            <ac:picMk id="6" creationId="{4C8AB24B-CC8C-6A8D-E31B-E515EF888829}"/>
          </ac:picMkLst>
        </pc:picChg>
      </pc:sldChg>
      <pc:sldChg chg="new">
        <pc:chgData name="Jennifer Hanna Masciadrelli" userId="71Y7B493YIatweT83jg1vpRHhmZ2ASJfAAbCYmIheLA=" providerId="None" clId="Web-{1D0767D3-194A-4DA1-86EA-D4CC2EB1243F}" dt="2025-10-30T19:28:11.041" v="486"/>
        <pc:sldMkLst>
          <pc:docMk/>
          <pc:sldMk cId="1313235009" sldId="31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50Configuring_General_Alma_Functions/015Configuring_Digital_Adop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50Inventory/050Managing_Collections#Managing_Images_for_the_Collections_Lobby"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endParaRPr lang="en-US" i="1"/>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 The opt-in requires General System Administrator privileges and is done from Configuration &gt; General &gt; AI Features &gt; AI Usage Profile.</a:t>
            </a:r>
            <a:br>
              <a:rPr lang="en-US" dirty="0"/>
            </a:br>
            <a:br>
              <a:rPr lang="en-US" dirty="0"/>
            </a:br>
            <a:r>
              <a:rPr lang="en-US" dirty="0"/>
              <a:t>(note on double-checking any data from report generated by AI to make sure it is accurate)</a:t>
            </a:r>
          </a:p>
        </p:txBody>
      </p:sp>
      <p:sp>
        <p:nvSpPr>
          <p:cNvPr id="4" name="Slide Number Placeholder 3"/>
          <p:cNvSpPr>
            <a:spLocks noGrp="1"/>
          </p:cNvSpPr>
          <p:nvPr>
            <p:ph type="sldNum" sz="quarter" idx="5"/>
          </p:nvPr>
        </p:nvSpPr>
        <p:spPr/>
        <p:txBody>
          <a:bodyPr/>
          <a:lstStyle/>
          <a:p>
            <a:fld id="{8B0FE2B8-FC33-4920-882E-F1A1206925DC}" type="slidenum">
              <a:rPr lang="en-US" smtClean="0"/>
              <a:t>10</a:t>
            </a:fld>
            <a:endParaRPr lang="en-US"/>
          </a:p>
        </p:txBody>
      </p:sp>
    </p:spTree>
    <p:extLst>
      <p:ext uri="{BB962C8B-B14F-4D97-AF65-F5344CB8AC3E}">
        <p14:creationId xmlns:p14="http://schemas.microsoft.com/office/powerpoint/2010/main" val="387958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8B0FE2B8-FC33-4920-882E-F1A1206925DC}" type="slidenum">
              <a:rPr lang="en-US" smtClean="0"/>
              <a:t>11</a:t>
            </a:fld>
            <a:endParaRPr lang="en-US"/>
          </a:p>
        </p:txBody>
      </p:sp>
    </p:spTree>
    <p:extLst>
      <p:ext uri="{BB962C8B-B14F-4D97-AF65-F5344CB8AC3E}">
        <p14:creationId xmlns:p14="http://schemas.microsoft.com/office/powerpoint/2010/main" val="2878101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8B0FE2B8-FC33-4920-882E-F1A1206925DC}" type="slidenum">
              <a:rPr lang="en-US" smtClean="0"/>
              <a:t>12</a:t>
            </a:fld>
            <a:endParaRPr lang="en-US"/>
          </a:p>
        </p:txBody>
      </p:sp>
    </p:spTree>
    <p:extLst>
      <p:ext uri="{BB962C8B-B14F-4D97-AF65-F5344CB8AC3E}">
        <p14:creationId xmlns:p14="http://schemas.microsoft.com/office/powerpoint/2010/main" val="144029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(Adrienne)</a:t>
            </a:r>
          </a:p>
        </p:txBody>
      </p:sp>
      <p:sp>
        <p:nvSpPr>
          <p:cNvPr id="4" name="Slide Number Placeholder 3"/>
          <p:cNvSpPr>
            <a:spLocks noGrp="1"/>
          </p:cNvSpPr>
          <p:nvPr>
            <p:ph type="sldNum" sz="quarter" idx="5"/>
          </p:nvPr>
        </p:nvSpPr>
        <p:spPr/>
        <p:txBody>
          <a:bodyPr/>
          <a:lstStyle/>
          <a:p>
            <a:fld id="{8B0FE2B8-FC33-4920-882E-F1A1206925DC}" type="slidenum">
              <a:rPr lang="en-US" smtClean="0"/>
              <a:t>13</a:t>
            </a:fld>
            <a:endParaRPr lang="en-US"/>
          </a:p>
        </p:txBody>
      </p:sp>
    </p:spTree>
    <p:extLst>
      <p:ext uri="{BB962C8B-B14F-4D97-AF65-F5344CB8AC3E}">
        <p14:creationId xmlns:p14="http://schemas.microsoft.com/office/powerpoint/2010/main" val="1956989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Audience: Everyone</a:t>
            </a:r>
          </a:p>
          <a:p>
            <a:endParaRPr lang="en-US" dirty="0"/>
          </a:p>
          <a:p>
            <a:r>
              <a:rPr lang="en-US" dirty="0"/>
              <a:t>Speaking of searching and sets, several search indexes get a boost with new search operators that should help with set creation and management.</a:t>
            </a:r>
          </a:p>
          <a:p>
            <a:r>
              <a:rPr lang="en-US" dirty="0"/>
              <a:t>Users who search for records using system dates, for example the date a record was created or modified, have been limited to searching for an explicit date or an explicit range of dates. The November release includes three new search operators enabling you to find dates relative to the present day. The new operators are listed here: Is within the last, is within the next, and is older than.</a:t>
            </a:r>
          </a:p>
          <a:p>
            <a:r>
              <a:rPr lang="en-US" dirty="0"/>
              <a:t>You’ll find these when you use an advanced search on any Titles searches, holdings, items, portfolios, and collections. Additionally, these are enabled for status dates on items and portfolios, such as expected receiving date, due back from temporary location date, and activation date.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32758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Audience: Everyone</a:t>
            </a:r>
          </a:p>
          <a:p>
            <a:endParaRPr lang="en-US" dirty="0"/>
          </a:p>
          <a:p>
            <a:r>
              <a:rPr lang="en-US" dirty="0"/>
              <a:t>Here we see an example of the advanced search for Physical Items. The Receiving Date index is selected and the search operator list is expanded to show the new indexes. </a:t>
            </a:r>
          </a:p>
          <a:p>
            <a:endParaRPr lang="en-US" dirty="0"/>
          </a:p>
          <a:p>
            <a:r>
              <a:rPr lang="en-US" dirty="0"/>
              <a:t>These new options should allow you to create logical sets based the dates records were processed or will be processed. Moreover, the use of a relative date means that these sets could be used in scheduled jobs without anyone needing to manually modify the dates in a set definition.</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377591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a:cs typeface="Calibri" panose="020F0502020204030204"/>
              </a:rPr>
              <a:t>Jen </a:t>
            </a:r>
          </a:p>
          <a:p>
            <a:r>
              <a:rPr lang="en-US" dirty="0">
                <a:ea typeface="Calibri" panose="020F0502020204030204"/>
                <a:cs typeface="Calibri" panose="020F0502020204030204"/>
              </a:rPr>
              <a:t>Acquisitions Cataloging</a:t>
            </a:r>
          </a:p>
          <a:p>
            <a:endParaRPr lang="en-US" dirty="0">
              <a:ea typeface="Calibri" panose="020F0502020204030204"/>
              <a:cs typeface="Calibri" panose="020F0502020204030204"/>
            </a:endParaRPr>
          </a:p>
          <a:p>
            <a:r>
              <a:rPr lang="en-US" dirty="0">
                <a:ea typeface="Calibri" panose="020F0502020204030204"/>
                <a:cs typeface="Calibri" panose="020F0502020204030204"/>
              </a:rPr>
              <a:t>The new Collection Development Workflows are built on rialto functionality, but will be available for all Alma Users, not just rialto customers.</a:t>
            </a:r>
          </a:p>
          <a:p>
            <a:endParaRPr lang="en-US" dirty="0">
              <a:ea typeface="Calibri" panose="020F0502020204030204"/>
              <a:cs typeface="Calibri" panose="020F0502020204030204"/>
            </a:endParaRPr>
          </a:p>
          <a:p>
            <a:r>
              <a:rPr lang="en-US" dirty="0">
                <a:solidFill>
                  <a:srgbClr val="592C5F"/>
                </a:solidFill>
              </a:rPr>
              <a:t>Initial Workflows include Deselection and Retention Workflows that will allow a user to create a list of items for consideration based on multiple factors (publication date, classification area (all the HZs for example), and bibliographic data).  A note here that while these are called "Workflows" and have actions you CAN take on the results, you are not required to do so once a title appears in a result list.</a:t>
            </a:r>
            <a:endParaRPr lang="en-US" dirty="0">
              <a:solidFill>
                <a:srgbClr val="592C5F"/>
              </a:solidFill>
              <a:ea typeface="Calibri"/>
              <a:cs typeface="Calibri"/>
            </a:endParaRPr>
          </a:p>
          <a:p>
            <a:endParaRPr lang="en-US" dirty="0">
              <a:solidFill>
                <a:srgbClr val="592C5F"/>
              </a:solidFill>
              <a:ea typeface="Calibri"/>
              <a:cs typeface="Calibri"/>
            </a:endParaRPr>
          </a:p>
          <a:p>
            <a:endParaRPr lang="en-US" dirty="0">
              <a:solidFill>
                <a:srgbClr val="592C5F"/>
              </a:solidFill>
              <a:ea typeface="Calibri"/>
              <a:cs typeface="Calibri"/>
            </a:endParaRPr>
          </a:p>
          <a:p>
            <a:r>
              <a:rPr lang="en-US" dirty="0">
                <a:solidFill>
                  <a:srgbClr val="592C5F"/>
                </a:solidFill>
                <a:ea typeface="Calibri"/>
                <a:cs typeface="Calibri"/>
              </a:rPr>
              <a:t>Workflows will also allow users to compare collections to other OPTED IN institutions in the network. Opting in to this Data Sharing Profile shown on the right is required to utilize these new features.</a:t>
            </a:r>
          </a:p>
          <a:p>
            <a:endParaRPr lang="en-US" dirty="0">
              <a:solidFill>
                <a:srgbClr val="592C5F"/>
              </a:solidFill>
              <a:ea typeface="Calibri"/>
              <a:cs typeface="Calibri"/>
            </a:endParaRPr>
          </a:p>
          <a:p>
            <a:r>
              <a:rPr lang="en-US" dirty="0">
                <a:solidFill>
                  <a:srgbClr val="592C5F"/>
                </a:solidFill>
                <a:ea typeface="Calibri"/>
                <a:cs typeface="Calibri"/>
              </a:rPr>
              <a:t>More information on the Data Sharing Profile can be found at this website including FAQs about what is and is not shared.</a:t>
            </a: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4254869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Jen</a:t>
            </a:r>
          </a:p>
          <a:p>
            <a:r>
              <a:rPr lang="en-US">
                <a:ea typeface="Calibri" panose="020F0502020204030204"/>
                <a:cs typeface="Calibri" panose="020F0502020204030204"/>
              </a:rPr>
              <a:t>Acquisitions Cataloging</a:t>
            </a:r>
          </a:p>
          <a:p>
            <a:endParaRPr lang="en-US">
              <a:solidFill>
                <a:srgbClr val="000000"/>
              </a:solidFill>
            </a:endParaRPr>
          </a:p>
          <a:p>
            <a:pPr marL="342900" indent="-342900">
              <a:spcBef>
                <a:spcPct val="20000"/>
              </a:spcBef>
              <a:spcAft>
                <a:spcPct val="0"/>
              </a:spcAft>
              <a:buFont typeface="Arial,Sans-Serif"/>
              <a:buChar char="•"/>
            </a:pPr>
            <a:r>
              <a:rPr lang="en-US">
                <a:solidFill>
                  <a:srgbClr val="592C5F"/>
                </a:solidFill>
              </a:rPr>
              <a:t>Ex Libris is holding a webinar next week where CARLI Staff will learn more about the possibilities and limitations of this new functionality.</a:t>
            </a:r>
          </a:p>
          <a:p>
            <a:pPr marL="342900" indent="-342900">
              <a:spcBef>
                <a:spcPct val="20000"/>
              </a:spcBef>
              <a:spcAft>
                <a:spcPct val="0"/>
              </a:spcAft>
              <a:buFont typeface="Arial,Sans-Serif"/>
              <a:buChar char="•"/>
            </a:pPr>
            <a:r>
              <a:rPr lang="en-US">
                <a:solidFill>
                  <a:srgbClr val="592C5F"/>
                </a:solidFill>
              </a:rPr>
              <a:t>Some of our questions:</a:t>
            </a:r>
          </a:p>
          <a:p>
            <a:pPr marL="1085850" lvl="1" indent="-342900">
              <a:spcBef>
                <a:spcPct val="20000"/>
              </a:spcBef>
              <a:spcAft>
                <a:spcPct val="0"/>
              </a:spcAft>
              <a:buFont typeface="Arial,Sans-Serif"/>
              <a:buChar char="•"/>
            </a:pPr>
            <a:r>
              <a:rPr lang="en-US">
                <a:solidFill>
                  <a:srgbClr val="592C5F"/>
                </a:solidFill>
              </a:rPr>
              <a:t>What users in an institution will have access to this functionality if it is turned on?</a:t>
            </a:r>
          </a:p>
          <a:p>
            <a:pPr marL="1085850" lvl="1" indent="-342900">
              <a:spcBef>
                <a:spcPct val="20000"/>
              </a:spcBef>
              <a:spcAft>
                <a:spcPct val="0"/>
              </a:spcAft>
              <a:buFont typeface="Arial,Sans-Serif"/>
              <a:buChar char="•"/>
            </a:pPr>
            <a:r>
              <a:rPr lang="en-US">
                <a:solidFill>
                  <a:srgbClr val="592C5F"/>
                </a:solidFill>
              </a:rPr>
              <a:t>How quickly is data shared if an institution "opts in" to sharing?</a:t>
            </a:r>
          </a:p>
          <a:p>
            <a:pPr marL="1085850" lvl="1" indent="-342900">
              <a:spcBef>
                <a:spcPct val="20000"/>
              </a:spcBef>
              <a:spcAft>
                <a:spcPct val="0"/>
              </a:spcAft>
              <a:buFont typeface="Arial,Sans-Serif"/>
              <a:buChar char="•"/>
            </a:pPr>
            <a:endParaRPr lang="en-US">
              <a:solidFill>
                <a:srgbClr val="592C5F"/>
              </a:solidFill>
              <a:ea typeface="Calibri" panose="020F0502020204030204"/>
              <a:cs typeface="Calibri" panose="020F0502020204030204"/>
            </a:endParaRPr>
          </a:p>
          <a:p>
            <a:pPr marL="742950" lvl="1">
              <a:spcBef>
                <a:spcPct val="20000"/>
              </a:spcBef>
              <a:spcAft>
                <a:spcPct val="0"/>
              </a:spcAft>
            </a:pPr>
            <a:r>
              <a:rPr lang="en-US">
                <a:solidFill>
                  <a:srgbClr val="592C5F"/>
                </a:solidFill>
                <a:ea typeface="Calibri" panose="020F0502020204030204"/>
                <a:cs typeface="Calibri" panose="020F0502020204030204"/>
              </a:rPr>
              <a:t>Registration is still open for the Webinar which is being held next Wednesday. </a:t>
            </a:r>
          </a:p>
          <a:p>
            <a:pPr marL="1085850" lvl="1" indent="-342900">
              <a:spcBef>
                <a:spcPct val="20000"/>
              </a:spcBef>
              <a:spcAft>
                <a:spcPct val="0"/>
              </a:spcAft>
              <a:buFont typeface="Arial,Sans-Serif"/>
              <a:buChar char="•"/>
            </a:pPr>
            <a:endParaRPr lang="en-US">
              <a:solidFill>
                <a:srgbClr val="592C5F"/>
              </a:solidFill>
            </a:endParaRPr>
          </a:p>
          <a:p>
            <a:pPr marL="171450" indent="-457200">
              <a:spcBef>
                <a:spcPct val="20000"/>
              </a:spcBef>
              <a:spcAft>
                <a:spcPct val="0"/>
              </a:spcAft>
              <a:buFont typeface="Arial,Sans-Serif"/>
              <a:buChar char="•"/>
            </a:pPr>
            <a:r>
              <a:rPr lang="en-US">
                <a:solidFill>
                  <a:srgbClr val="592C5F"/>
                </a:solidFill>
              </a:rPr>
              <a:t>Watch for more information about implementing this feature including what other workflows are planned for the future.</a:t>
            </a:r>
            <a:endParaRPr lang="en-US"/>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327534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Audience: Analytics</a:t>
            </a:r>
          </a:p>
          <a:p>
            <a:endParaRPr lang="en-US" dirty="0"/>
          </a:p>
          <a:p>
            <a:r>
              <a:rPr lang="en-US" dirty="0"/>
              <a:t>A new measure is being added to several subject areas across Analytics, the Num of Unique Titles. This improvement looks related to the rollout of collection development dashboards and workflows. You may find this field in subject areas such as borrowing requests, course reserves, e-inventory, fulfillment, funds expenditure, physical items, physical items historical events, purchase requests, and requests. There is limited information on how unique titles are being calculated; CARLI will be exploring this aspect more, and we encourage you to do the same.</a:t>
            </a:r>
          </a:p>
          <a:p>
            <a:endParaRPr lang="en-US" dirty="0"/>
          </a:p>
          <a:p>
            <a:r>
              <a:rPr lang="en-US" dirty="0"/>
              <a:t>Documentation reports that the field name may vary depending on the subject area. For example, the field may be num n-u-m, or numb n-u-m-b.</a:t>
            </a:r>
          </a:p>
          <a:p>
            <a:endParaRPr lang="en-US" dirty="0"/>
          </a:p>
          <a:p>
            <a:r>
              <a:rPr lang="en-US" dirty="0"/>
              <a:t>Speaking of documentation, Ex Libris and the Analytics Community of Practice are taking efforts to improve the data dictionary for analytics subject areas. These improvements include expanding the tables with details that describe the contents of fields, as well as their data types and sizes. Additionally, the tables identify how the field appears in the Alma user interface. </a:t>
            </a:r>
          </a:p>
          <a:p>
            <a:r>
              <a:rPr lang="en-US" dirty="0"/>
              <a:t>This month, updates have been applied to the Portfolio and Portfolio Details for Consortia Members dimensions under E-inventory.</a:t>
            </a:r>
          </a:p>
          <a:p>
            <a:endParaRPr lang="en-US" dirty="0"/>
          </a:p>
          <a:p>
            <a:r>
              <a:rPr lang="en-US" dirty="0"/>
              <a:t>As a reminder, when subject areas and dimensions are updated with new fields, it is possible for existing analyses to break. You may want to review any routine reports that you use to make sure they continue to function as expected.</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3527284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CF0D8-5CA9-68D0-D8D3-720FC0D1D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FEA80-DBA9-50BD-1C3D-37A9E1062CE2}"/>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53ED32D2-84A2-35D3-4574-3C7DA085149F}"/>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Electronic Resources Management – CZ E-Collections Pending Deletion (Marisa)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this November is a new way to identify IZ e-collections being deleted from the CZ. This can be done as an advanced search in the persistent search bar of Alma as seen in the zoomed in rectangle labeled with a number one in the screenshot of Alma results. The search query being used here is Electronic Collection &gt; Electronic Collection &gt; Management level in Community Zone &gt; equals &gt; Pending Deletion.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the search results are displayed, it will show three possible new data points in the information about the e-collection. In the screenshot, that has a rectangle labeled with number two, where it says, “Management level in Community Zone” it will now read “Pending Deletion on” and the date the e-collection will be deleted from the CZ. It will also provide a “Pending Deletion Reason.” In this example screenshot the reason is: Content can be found in other collection. If this reason is given, the Alma user will be provided the number of Alternative Collections and the number of alternative are hyperlinked to the Alternative CZ e-Collection. </a:t>
            </a:r>
          </a:p>
        </p:txBody>
      </p:sp>
    </p:spTree>
    <p:extLst>
      <p:ext uri="{BB962C8B-B14F-4D97-AF65-F5344CB8AC3E}">
        <p14:creationId xmlns:p14="http://schemas.microsoft.com/office/powerpoint/2010/main" val="188421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5E69-1D53-DBBC-1185-1D6F3B0DC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A18F9-8E27-B9DA-831C-6693F512C58D}"/>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A184F166-EAFF-724C-3D84-ABCD21E09D2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Electronic Resources Management – Portfolio Loader (Marisa)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Portfolio Loader previously would “skip line” when handling multiple MMS IDs. Alma users now have the option when loading portfolios to select a radio button for “Select preferred MMS.” Ex Libris notes that multiple matching portfolios still need to be resolved manually with this enhanced added option.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URL being shared in the chat will link to more information about this new enhancement.</a:t>
            </a:r>
          </a:p>
        </p:txBody>
      </p:sp>
    </p:spTree>
    <p:extLst>
      <p:ext uri="{BB962C8B-B14F-4D97-AF65-F5344CB8AC3E}">
        <p14:creationId xmlns:p14="http://schemas.microsoft.com/office/powerpoint/2010/main" val="2620300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Circulation; Interlibrary Loan/Resource Sharing; Reference/Instruction</a:t>
            </a:r>
          </a:p>
          <a:p>
            <a:r>
              <a:rPr lang="en-US" dirty="0"/>
              <a:t>Debbie:</a:t>
            </a:r>
          </a:p>
          <a:p>
            <a:r>
              <a:rPr lang="en-US" dirty="0"/>
              <a:t>With the November release, Ex Libris has announced a much-anticipated-by-at-least-Debbie feature, “Shared Blocks Across the Fulfillment Network.”</a:t>
            </a:r>
          </a:p>
          <a:p>
            <a:endParaRPr lang="en-US" dirty="0"/>
          </a:p>
          <a:p>
            <a:r>
              <a:rPr lang="en-US" dirty="0"/>
              <a:t>We’ve heard about this planned functionality for some time, through the development roadmap plan put out by Ex Libris, and with the November release notes, have learned more about how they’ve designed it to function. </a:t>
            </a:r>
          </a:p>
          <a:p>
            <a:endParaRPr lang="en-US" dirty="0"/>
          </a:p>
          <a:p>
            <a:r>
              <a:rPr lang="en-US" dirty="0"/>
              <a:t>This is described in the release notes as, “</a:t>
            </a:r>
            <a:r>
              <a:rPr lang="en-US" sz="1200" b="0" i="0" kern="1200" dirty="0">
                <a:solidFill>
                  <a:schemeClr val="tx1"/>
                </a:solidFill>
                <a:effectLst/>
                <a:latin typeface="+mn-lt"/>
                <a:ea typeface="+mn-ea"/>
                <a:cs typeface="+mn-cs"/>
              </a:rPr>
              <a:t>Previously, patron blocks could only be shared from the patrons' home institution to the institutions where the patron had linked accounts. With this new feature, it is possible to share blocks from any institution with any other institution where the patron has an active account, regardless of whether the institution is the home institution or the target institution. This enables patron blocking across the entire network more easily and efficiently.”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means, if I place a specific type of “FROM_TARGET” block on an I-Share patron, that patron is then blocked in all I-Share libraries AND their home library.</a:t>
            </a:r>
            <a:endParaRPr lang="en-US" dirty="0"/>
          </a:p>
          <a:p>
            <a:endParaRPr lang="en-US" dirty="0"/>
          </a:p>
          <a:p>
            <a:r>
              <a:rPr lang="en-US" dirty="0" err="1"/>
              <a:t>Anddddd</a:t>
            </a:r>
            <a:r>
              <a:rPr lang="en-US" dirty="0"/>
              <a:t>… after some initial testing last week in the Alma sandboxes, I managed to block one of my colleagues in multiple I-Share libraries, </a:t>
            </a:r>
            <a:r>
              <a:rPr lang="en-US" dirty="0" err="1"/>
              <a:t>anddddddddd</a:t>
            </a:r>
            <a:r>
              <a:rPr lang="en-US" dirty="0"/>
              <a:t> then not be able to remove the block… so… I’m not sure that this functionality is quote, “ready for prime time.” </a:t>
            </a:r>
            <a:br>
              <a:rPr lang="en-US" dirty="0"/>
            </a:br>
            <a:br>
              <a:rPr lang="en-US" dirty="0"/>
            </a:br>
            <a:r>
              <a:rPr lang="en-US" dirty="0"/>
              <a:t>We will be doing more testing, reaching out to other consortia as appropriate, talking with Ex Libris Support. Once we are confident in the functionality behaving as anticipated, we’ll then work with the CARLI Resource Sharing Committee to do a final review of the functionality, a workup of best practices for if, when, and how this block should be used, and to plan the rollout if we decide to move forward with the functionality.</a:t>
            </a:r>
          </a:p>
          <a:p>
            <a:endParaRPr lang="en-US" dirty="0"/>
          </a:p>
          <a:p>
            <a:r>
              <a:rPr lang="en-US" dirty="0"/>
              <a:t>So for now, you can be aware that this functionality was announced, and trust that the CARLI Office will let libraries know more as we know more.</a:t>
            </a:r>
          </a:p>
        </p:txBody>
      </p:sp>
      <p:sp>
        <p:nvSpPr>
          <p:cNvPr id="4" name="Slide Number Placeholder 3"/>
          <p:cNvSpPr>
            <a:spLocks noGrp="1"/>
          </p:cNvSpPr>
          <p:nvPr>
            <p:ph type="sldNum" sz="quarter" idx="5"/>
          </p:nvPr>
        </p:nvSpPr>
        <p:spPr/>
        <p:txBody>
          <a:bodyPr/>
          <a:lstStyle/>
          <a:p>
            <a:fld id="{A58473E4-DEFA-4081-9A15-DF7352AEBC3E}" type="slidenum">
              <a:rPr lang="en-US" smtClean="0"/>
              <a:t>21</a:t>
            </a:fld>
            <a:endParaRPr lang="en-US"/>
          </a:p>
        </p:txBody>
      </p:sp>
    </p:spTree>
    <p:extLst>
      <p:ext uri="{BB962C8B-B14F-4D97-AF65-F5344CB8AC3E}">
        <p14:creationId xmlns:p14="http://schemas.microsoft.com/office/powerpoint/2010/main" val="3308398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Circulation; User management; Systems</a:t>
            </a:r>
          </a:p>
          <a:p>
            <a:r>
              <a:rPr lang="en-US" dirty="0"/>
              <a:t>Debbie:</a:t>
            </a:r>
          </a:p>
          <a:p>
            <a:endParaRPr lang="en-US" dirty="0"/>
          </a:p>
          <a:p>
            <a:r>
              <a:rPr lang="en-US" dirty="0"/>
              <a:t>With exciting new functionality, the November release includes the ability to purge user records by “set.” </a:t>
            </a:r>
          </a:p>
          <a:p>
            <a:endParaRPr lang="en-US" dirty="0"/>
          </a:p>
          <a:p>
            <a:r>
              <a:rPr lang="en-US" dirty="0"/>
              <a:t>This uses a newly-developed “job” in Alma, rather than the more traditional purge functionality that is available under the Admin&gt; User Management&gt; Purge User Records function.</a:t>
            </a:r>
            <a:br>
              <a:rPr lang="en-US" dirty="0"/>
            </a:br>
            <a:endParaRPr lang="en-US" dirty="0"/>
          </a:p>
          <a:p>
            <a:r>
              <a:rPr lang="en-US" dirty="0"/>
              <a:t>The CARLI Office staff are still in the middle of testing this functionality to make sure the newly developed job functions as anticipated. </a:t>
            </a:r>
          </a:p>
          <a:p>
            <a:r>
              <a:rPr lang="en-US" dirty="0"/>
              <a:t>Assuming testing goes as anticipated, we plan to update our Alma User Purge documentation to include more information about this option, and, then will send an announcement once updated.</a:t>
            </a:r>
          </a:p>
        </p:txBody>
      </p:sp>
      <p:sp>
        <p:nvSpPr>
          <p:cNvPr id="4" name="Slide Number Placeholder 3"/>
          <p:cNvSpPr>
            <a:spLocks noGrp="1"/>
          </p:cNvSpPr>
          <p:nvPr>
            <p:ph type="sldNum" sz="quarter" idx="5"/>
          </p:nvPr>
        </p:nvSpPr>
        <p:spPr/>
        <p:txBody>
          <a:bodyPr/>
          <a:lstStyle/>
          <a:p>
            <a:fld id="{A58473E4-DEFA-4081-9A15-DF7352AEBC3E}" type="slidenum">
              <a:rPr lang="en-US" smtClean="0"/>
              <a:t>22</a:t>
            </a:fld>
            <a:endParaRPr lang="en-US"/>
          </a:p>
        </p:txBody>
      </p:sp>
    </p:spTree>
    <p:extLst>
      <p:ext uri="{BB962C8B-B14F-4D97-AF65-F5344CB8AC3E}">
        <p14:creationId xmlns:p14="http://schemas.microsoft.com/office/powerpoint/2010/main" val="1368314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Configuration</a:t>
            </a:r>
          </a:p>
          <a:p>
            <a:endParaRPr lang="en-US" dirty="0"/>
          </a:p>
          <a:p>
            <a:r>
              <a:rPr lang="en-US" sz="1200" kern="1200" dirty="0">
                <a:solidFill>
                  <a:schemeClr val="tx1"/>
                </a:solidFill>
                <a:effectLst/>
                <a:latin typeface="+mn-lt"/>
                <a:ea typeface="+mn-ea"/>
                <a:cs typeface="+mn-cs"/>
              </a:rPr>
              <a:t>Ex Libris has a note in the November release notes about their continued use of Pendo.  Pendo is not new—it was first introduced two years ago in November 2023—but this is a reminder about it in case your institution would like to </a:t>
            </a:r>
            <a:r>
              <a:rPr lang="en-US" sz="1200" kern="1200" dirty="0" err="1">
                <a:solidFill>
                  <a:schemeClr val="tx1"/>
                </a:solidFill>
                <a:effectLst/>
                <a:latin typeface="+mn-lt"/>
                <a:ea typeface="+mn-ea"/>
                <a:cs typeface="+mn-cs"/>
              </a:rPr>
              <a:t>reevalute</a:t>
            </a:r>
            <a:r>
              <a:rPr lang="en-US" sz="1200" kern="1200" dirty="0">
                <a:solidFill>
                  <a:schemeClr val="tx1"/>
                </a:solidFill>
                <a:effectLst/>
                <a:latin typeface="+mn-lt"/>
                <a:ea typeface="+mn-ea"/>
                <a:cs typeface="+mn-cs"/>
              </a:rPr>
              <a:t> whether it is on or off in your Alma IZ.</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is Pendo?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“Pendo is a Digital Adoption tool used by SaaS (Software as a Service) software companies like Ex Libris in their products to identify usage trends and behavioral analytics.” It “supports features such as in-app guides, walkthroughs, and feature announcements aimed at improving usability and onboarding.”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No personal information is shared with Pendo. It does not collect or process any personal data.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Institutions may choose to </a:t>
            </a:r>
            <a:r>
              <a:rPr lang="en-US" sz="1200" b="1" kern="1200" dirty="0">
                <a:solidFill>
                  <a:schemeClr val="tx1"/>
                </a:solidFill>
                <a:effectLst/>
                <a:latin typeface="+mn-lt"/>
                <a:ea typeface="+mn-ea"/>
                <a:cs typeface="+mn-cs"/>
              </a:rPr>
              <a:t>opt out of digital adoption features</a:t>
            </a:r>
            <a:r>
              <a:rPr lang="en-US" sz="1200" kern="1200" dirty="0">
                <a:solidFill>
                  <a:schemeClr val="tx1"/>
                </a:solidFill>
                <a:effectLst/>
                <a:latin typeface="+mn-lt"/>
                <a:ea typeface="+mn-ea"/>
                <a:cs typeface="+mn-cs"/>
              </a:rPr>
              <a:t> entirely at the organizational level if preferred. See Ex </a:t>
            </a:r>
            <a:r>
              <a:rPr lang="en-US" sz="1200" kern="1200" dirty="0" err="1">
                <a:solidFill>
                  <a:schemeClr val="tx1"/>
                </a:solidFill>
                <a:effectLst/>
                <a:latin typeface="+mn-lt"/>
                <a:ea typeface="+mn-ea"/>
                <a:cs typeface="+mn-cs"/>
              </a:rPr>
              <a:t>Libris’s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Configuring Digital Adoption</a:t>
            </a:r>
            <a:r>
              <a:rPr lang="en-US" sz="1200" kern="1200" dirty="0">
                <a:solidFill>
                  <a:schemeClr val="tx1"/>
                </a:solidFill>
                <a:effectLst/>
                <a:latin typeface="+mn-lt"/>
                <a:ea typeface="+mn-ea"/>
                <a:cs typeface="+mn-cs"/>
              </a:rPr>
              <a:t> documentation.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Individual users can always manage their cookie preferences, including </a:t>
            </a:r>
            <a:r>
              <a:rPr lang="en-US" sz="1200" b="1" kern="1200" dirty="0">
                <a:solidFill>
                  <a:schemeClr val="tx1"/>
                </a:solidFill>
                <a:effectLst/>
                <a:latin typeface="+mn-lt"/>
                <a:ea typeface="+mn-ea"/>
                <a:cs typeface="+mn-cs"/>
              </a:rPr>
              <a:t>rejecting functional cookies</a:t>
            </a:r>
            <a:r>
              <a:rPr lang="en-US" sz="1200" kern="1200" dirty="0">
                <a:solidFill>
                  <a:schemeClr val="tx1"/>
                </a:solidFill>
                <a:effectLst/>
                <a:latin typeface="+mn-lt"/>
                <a:ea typeface="+mn-ea"/>
                <a:cs typeface="+mn-cs"/>
              </a:rPr>
              <a:t>, regardless of the institutional settings.</a:t>
            </a:r>
          </a:p>
          <a:p>
            <a:endParaRPr lang="en-US" dirty="0"/>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23</a:t>
            </a:fld>
            <a:endParaRPr lang="en-US"/>
          </a:p>
        </p:txBody>
      </p:sp>
    </p:spTree>
    <p:extLst>
      <p:ext uri="{BB962C8B-B14F-4D97-AF65-F5344CB8AC3E}">
        <p14:creationId xmlns:p14="http://schemas.microsoft.com/office/powerpoint/2010/main" val="327534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Audience: Catalogers, Discovery, Electronic Resources</a:t>
            </a:r>
          </a:p>
          <a:p>
            <a:endParaRPr lang="en-US" dirty="0"/>
          </a:p>
          <a:p>
            <a:r>
              <a:rPr lang="en-US" dirty="0"/>
              <a:t>Libraries who are working on reparative cataloging efforts receive improvements to an existing discovery tool. The DEI list of terms to exclude is not a new feature, but it has been enhanced with additional functionality to improve how it matches and replaces or masks offensive, inaccurate, and/or obsolete terminology. Previously, this functionality had limited options for matching specific terms and substituting replacement text. The updates in this release enable exact and phrase matching, allow both replacement and removal of the problematic term, as well as an option to retain the term but add an informational note.</a:t>
            </a:r>
          </a:p>
          <a:p>
            <a:endParaRPr lang="en-US" dirty="0"/>
          </a:p>
          <a:p>
            <a:r>
              <a:rPr lang="en-US" dirty="0"/>
              <a:t>CARLI’s Technical Services Committee is presently working on a set of recommendations for performing DEI work across the network catalog, and they will be reviewing this new functionality as part of that work. As these controls are local to your institution zone, you may find this a useful option to apply changes that are relevant to your communities.</a:t>
            </a:r>
          </a:p>
          <a:p>
            <a:endParaRPr lang="en-US" dirty="0"/>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24</a:t>
            </a:fld>
            <a:endParaRPr lang="en-US"/>
          </a:p>
        </p:txBody>
      </p:sp>
    </p:spTree>
    <p:extLst>
      <p:ext uri="{BB962C8B-B14F-4D97-AF65-F5344CB8AC3E}">
        <p14:creationId xmlns:p14="http://schemas.microsoft.com/office/powerpoint/2010/main" val="21282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dirty="0"/>
          </a:p>
          <a:p>
            <a:r>
              <a:rPr lang="en-US" dirty="0"/>
              <a:t>If your library has Collections in Alma, this is a reminder about the change coming in January 2026 to thumbnails. To ensure optimal display, you will need to define thumbnails explicitly for Collections and Subcollections, using the Manage Collections tool in Alma (see </a:t>
            </a:r>
            <a:r>
              <a:rPr lang="en-US" dirty="0">
                <a:hlinkClick r:id="rId3" tooltip="Managing Collections"/>
              </a:rPr>
              <a:t>Managing Collections</a:t>
            </a:r>
            <a:r>
              <a:rPr lang="en-US" dirty="0"/>
              <a:t> https://</a:t>
            </a:r>
            <a:r>
              <a:rPr lang="en-US" dirty="0" err="1"/>
              <a:t>knowledge.exlibrisgroup.com</a:t>
            </a:r>
            <a:r>
              <a:rPr lang="en-US" dirty="0"/>
              <a:t>/Alma/</a:t>
            </a:r>
            <a:r>
              <a:rPr lang="en-US" dirty="0" err="1"/>
              <a:t>Product_Documentation</a:t>
            </a:r>
            <a:r>
              <a:rPr lang="en-US" dirty="0"/>
              <a:t>/010Alma_Online_Help_(English)/040Resource_Management/050Inventory/050Managing_Collections#Managing_Images_for_the_Collections_Lobby in the Alma documentation).</a:t>
            </a:r>
          </a:p>
          <a:p>
            <a:endParaRPr lang="en-US" dirty="0"/>
          </a:p>
          <a:p>
            <a:r>
              <a:rPr lang="en-US" dirty="0"/>
              <a:t>Until January, if no specific thumbnail is defined, Primo VE automatically displays an image taken from the </a:t>
            </a:r>
            <a:r>
              <a:rPr lang="en-US" i="1" dirty="0"/>
              <a:t>first level below</a:t>
            </a:r>
            <a:r>
              <a:rPr lang="en-US" dirty="0"/>
              <a:t> the collection. </a:t>
            </a:r>
            <a:r>
              <a:rPr lang="en-US" b="1" dirty="0"/>
              <a:t>Starting January, 2026, </a:t>
            </a:r>
            <a:r>
              <a:rPr lang="en-US" dirty="0"/>
              <a:t>this fallback behavior will no longer be applied, and collections without a defined thumbnail will appear without an image. </a:t>
            </a:r>
          </a:p>
        </p:txBody>
      </p:sp>
      <p:sp>
        <p:nvSpPr>
          <p:cNvPr id="4" name="Slide Number Placeholder 3"/>
          <p:cNvSpPr>
            <a:spLocks noGrp="1"/>
          </p:cNvSpPr>
          <p:nvPr>
            <p:ph type="sldNum" sz="quarter" idx="5"/>
          </p:nvPr>
        </p:nvSpPr>
        <p:spPr/>
        <p:txBody>
          <a:bodyPr/>
          <a:lstStyle/>
          <a:p>
            <a:fld id="{A58473E4-DEFA-4081-9A15-DF7352AEBC3E}" type="slidenum">
              <a:rPr lang="en-US" smtClean="0"/>
              <a:t>25</a:t>
            </a:fld>
            <a:endParaRPr lang="en-US"/>
          </a:p>
        </p:txBody>
      </p:sp>
    </p:spTree>
    <p:extLst>
      <p:ext uri="{BB962C8B-B14F-4D97-AF65-F5344CB8AC3E}">
        <p14:creationId xmlns:p14="http://schemas.microsoft.com/office/powerpoint/2010/main" val="3586930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F823-E81E-F17A-ED24-0730F2660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A0DCB-AEC0-12BF-4ACB-0830212D3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36E93-E631-5F1C-B618-304050D66588}"/>
              </a:ext>
            </a:extLst>
          </p:cNvPr>
          <p:cNvSpPr>
            <a:spLocks noGrp="1"/>
          </p:cNvSpPr>
          <p:nvPr>
            <p:ph type="body" idx="1"/>
          </p:nvPr>
        </p:nvSpPr>
        <p:spPr/>
        <p:txBody>
          <a:bodyPr/>
          <a:lstStyle/>
          <a:p>
            <a:r>
              <a:rPr lang="en-US" dirty="0"/>
              <a:t>[Jessica] Primo/Discovery</a:t>
            </a:r>
          </a:p>
          <a:p>
            <a:endParaRPr lang="en-US" dirty="0"/>
          </a:p>
          <a:p>
            <a:r>
              <a:rPr lang="en-US" sz="1200" kern="1200" dirty="0">
                <a:solidFill>
                  <a:schemeClr val="tx1"/>
                </a:solidFill>
                <a:effectLst/>
                <a:latin typeface="+mn-lt"/>
                <a:ea typeface="+mn-ea"/>
                <a:cs typeface="+mn-cs"/>
              </a:rPr>
              <a:t>Originally introduced to Primo VE in August 2023, the CDI Document Insights feature is disabled by default. However, Ex Libris continues to add additional attributes for display in Primo, so your library may want to revisit this option in your View configurations.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“CDI document attributes provide more information about the type of record and complement the existing resource types. When enabled, they display as a flag (Regular and Warning types) in the brief and full displays of the CDI record. In addition, users can select these attributes as additional resource types in facets and search queries.”  These attributes display based on metadata in the CDI records.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feature can be enabled per Primo VE View with a single checkbox for “Display CDI document attributes”, so you can try it in a Test View first, if preferred. The checkbox configuration will take effect immediately.</a:t>
            </a:r>
          </a:p>
          <a:p>
            <a:endParaRPr lang="en-US" sz="120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0EC76DDF-8C0E-CF6C-84E5-3A31C3114BA4}"/>
              </a:ext>
            </a:extLst>
          </p:cNvPr>
          <p:cNvSpPr>
            <a:spLocks noGrp="1"/>
          </p:cNvSpPr>
          <p:nvPr>
            <p:ph type="sldNum" sz="quarter" idx="5"/>
          </p:nvPr>
        </p:nvSpPr>
        <p:spPr/>
        <p:txBody>
          <a:bodyPr/>
          <a:lstStyle/>
          <a:p>
            <a:fld id="{A58473E4-DEFA-4081-9A15-DF7352AEBC3E}" type="slidenum">
              <a:rPr lang="en-US" smtClean="0"/>
              <a:t>26</a:t>
            </a:fld>
            <a:endParaRPr lang="en-US"/>
          </a:p>
        </p:txBody>
      </p:sp>
    </p:spTree>
    <p:extLst>
      <p:ext uri="{BB962C8B-B14F-4D97-AF65-F5344CB8AC3E}">
        <p14:creationId xmlns:p14="http://schemas.microsoft.com/office/powerpoint/2010/main" val="709833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5931D-9471-DE54-D22D-C7872951F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C694D-7E8C-06C9-0FAD-6427CDD02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4327C-D132-C3A7-F370-302D71D738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12 document attributes defined and 10 are currently in use.  A new attribute for OER is coming in December.  For more information, see Ex Libris Documentation - https://</a:t>
            </a:r>
            <a:r>
              <a:rPr lang="en-US" sz="1200" kern="1200" dirty="0" err="1">
                <a:solidFill>
                  <a:schemeClr val="tx1"/>
                </a:solidFill>
                <a:effectLst/>
                <a:latin typeface="+mn-lt"/>
                <a:ea typeface="+mn-ea"/>
                <a:cs typeface="+mn-cs"/>
              </a:rPr>
              <a:t>knowledge.exlibrisgroup.com</a:t>
            </a:r>
            <a:r>
              <a:rPr lang="en-US" sz="1200" kern="1200" dirty="0">
                <a:solidFill>
                  <a:schemeClr val="tx1"/>
                </a:solidFill>
                <a:effectLst/>
                <a:latin typeface="+mn-lt"/>
                <a:ea typeface="+mn-ea"/>
                <a:cs typeface="+mn-cs"/>
              </a:rPr>
              <a:t>/Primo/</a:t>
            </a:r>
            <a:r>
              <a:rPr lang="en-US" sz="1200" kern="1200" dirty="0" err="1">
                <a:solidFill>
                  <a:schemeClr val="tx1"/>
                </a:solidFill>
                <a:effectLst/>
                <a:latin typeface="+mn-lt"/>
                <a:ea typeface="+mn-ea"/>
                <a:cs typeface="+mn-cs"/>
              </a:rPr>
              <a:t>Content_Corner</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Central_Discovery_Index</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Documentation_and_Training</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Documentation_and_Training</a:t>
            </a:r>
            <a:r>
              <a:rPr lang="en-US" sz="1200" kern="1200" dirty="0">
                <a:solidFill>
                  <a:schemeClr val="tx1"/>
                </a:solidFill>
                <a:effectLst/>
                <a:latin typeface="+mn-lt"/>
                <a:ea typeface="+mn-ea"/>
                <a:cs typeface="+mn-cs"/>
              </a:rPr>
              <a:t>_(English)/CDI_-_</a:t>
            </a:r>
            <a:r>
              <a:rPr lang="en-US" sz="1200" kern="1200" dirty="0" err="1">
                <a:solidFill>
                  <a:schemeClr val="tx1"/>
                </a:solidFill>
                <a:effectLst/>
                <a:latin typeface="+mn-lt"/>
                <a:ea typeface="+mn-ea"/>
                <a:cs typeface="+mn-cs"/>
              </a:rPr>
              <a:t>The_Central_Discovery_Index</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CDI_Document_Attributes</a:t>
            </a:r>
            <a:r>
              <a:rPr lang="en-US" sz="1200" kern="1200" dirty="0">
                <a:solidFill>
                  <a:schemeClr val="tx1"/>
                </a:solidFill>
                <a:effectLst/>
                <a:latin typeface="+mn-lt"/>
                <a:ea typeface="+mn-ea"/>
                <a:cs typeface="+mn-cs"/>
              </a:rPr>
              <a:t>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First Article</a:t>
            </a:r>
          </a:p>
          <a:p>
            <a:r>
              <a:rPr lang="en-US" sz="1200" kern="1200" dirty="0">
                <a:solidFill>
                  <a:schemeClr val="tx1"/>
                </a:solidFill>
                <a:effectLst/>
                <a:latin typeface="+mn-lt"/>
                <a:ea typeface="+mn-ea"/>
                <a:cs typeface="+mn-cs"/>
              </a:rPr>
              <a:t>Review Article</a:t>
            </a:r>
          </a:p>
          <a:p>
            <a:r>
              <a:rPr lang="en-US" sz="1200" kern="1200" dirty="0">
                <a:solidFill>
                  <a:schemeClr val="tx1"/>
                </a:solidFill>
                <a:effectLst/>
                <a:latin typeface="+mn-lt"/>
                <a:ea typeface="+mn-ea"/>
                <a:cs typeface="+mn-cs"/>
              </a:rPr>
              <a:t>Primary Source</a:t>
            </a:r>
          </a:p>
          <a:p>
            <a:r>
              <a:rPr lang="en-US" sz="1200" kern="1200" dirty="0">
                <a:solidFill>
                  <a:schemeClr val="tx1"/>
                </a:solidFill>
                <a:effectLst/>
                <a:latin typeface="+mn-lt"/>
                <a:ea typeface="+mn-ea"/>
                <a:cs typeface="+mn-cs"/>
              </a:rPr>
              <a:t>Preprint</a:t>
            </a:r>
          </a:p>
          <a:p>
            <a:r>
              <a:rPr lang="en-US" sz="1200" kern="1200" dirty="0">
                <a:solidFill>
                  <a:schemeClr val="tx1"/>
                </a:solidFill>
                <a:effectLst/>
                <a:latin typeface="+mn-lt"/>
                <a:ea typeface="+mn-ea"/>
                <a:cs typeface="+mn-cs"/>
              </a:rPr>
              <a:t>Retracted Publication</a:t>
            </a:r>
          </a:p>
          <a:p>
            <a:r>
              <a:rPr lang="en-US" sz="1200" kern="1200" dirty="0">
                <a:solidFill>
                  <a:schemeClr val="tx1"/>
                </a:solidFill>
                <a:effectLst/>
                <a:latin typeface="+mn-lt"/>
                <a:ea typeface="+mn-ea"/>
                <a:cs typeface="+mn-cs"/>
              </a:rPr>
              <a:t>Retraction Notice</a:t>
            </a:r>
          </a:p>
          <a:p>
            <a:r>
              <a:rPr lang="en-US" sz="1200" kern="1200" dirty="0">
                <a:solidFill>
                  <a:schemeClr val="tx1"/>
                </a:solidFill>
                <a:effectLst/>
                <a:latin typeface="+mn-lt"/>
                <a:ea typeface="+mn-ea"/>
                <a:cs typeface="+mn-cs"/>
              </a:rPr>
              <a:t>Publication with Addendum</a:t>
            </a:r>
          </a:p>
          <a:p>
            <a:r>
              <a:rPr lang="en-US" sz="1200" kern="1200" dirty="0">
                <a:solidFill>
                  <a:schemeClr val="tx1"/>
                </a:solidFill>
                <a:effectLst/>
                <a:latin typeface="+mn-lt"/>
                <a:ea typeface="+mn-ea"/>
                <a:cs typeface="+mn-cs"/>
              </a:rPr>
              <a:t>Publication with Corrigendum</a:t>
            </a:r>
          </a:p>
          <a:p>
            <a:r>
              <a:rPr lang="en-US" sz="1200" kern="1200" dirty="0">
                <a:solidFill>
                  <a:schemeClr val="tx1"/>
                </a:solidFill>
                <a:effectLst/>
                <a:latin typeface="+mn-lt"/>
                <a:ea typeface="+mn-ea"/>
                <a:cs typeface="+mn-cs"/>
              </a:rPr>
              <a:t>Withdrawn Publication</a:t>
            </a:r>
          </a:p>
          <a:p>
            <a:r>
              <a:rPr lang="en-US" sz="1200" kern="1200" dirty="0">
                <a:solidFill>
                  <a:schemeClr val="tx1"/>
                </a:solidFill>
                <a:effectLst/>
                <a:latin typeface="+mn-lt"/>
                <a:ea typeface="+mn-ea"/>
                <a:cs typeface="+mn-cs"/>
              </a:rPr>
              <a:t>Open Educational Resource (coming in December 2025)</a:t>
            </a:r>
          </a:p>
          <a:p>
            <a:r>
              <a:rPr lang="en-US" sz="1200" kern="1200" dirty="0">
                <a:solidFill>
                  <a:schemeClr val="tx1"/>
                </a:solidFill>
                <a:effectLst/>
                <a:latin typeface="+mn-lt"/>
                <a:ea typeface="+mn-ea"/>
                <a:cs typeface="+mn-cs"/>
              </a:rPr>
              <a:t>Publication with Expression of Concern (present but very little content in CDI)</a:t>
            </a:r>
          </a:p>
          <a:p>
            <a:r>
              <a:rPr lang="en-US" sz="1200" kern="1200" dirty="0">
                <a:solidFill>
                  <a:schemeClr val="tx1"/>
                </a:solidFill>
                <a:effectLst/>
                <a:latin typeface="+mn-lt"/>
                <a:ea typeface="+mn-ea"/>
                <a:cs typeface="+mn-cs"/>
              </a:rPr>
              <a:t>Withdrawal Notice (not currently used)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0FC7F71-A606-CC36-E001-0CFFFD9A5946}"/>
              </a:ext>
            </a:extLst>
          </p:cNvPr>
          <p:cNvSpPr>
            <a:spLocks noGrp="1"/>
          </p:cNvSpPr>
          <p:nvPr>
            <p:ph type="sldNum" sz="quarter" idx="5"/>
          </p:nvPr>
        </p:nvSpPr>
        <p:spPr/>
        <p:txBody>
          <a:bodyPr/>
          <a:lstStyle/>
          <a:p>
            <a:fld id="{A58473E4-DEFA-4081-9A15-DF7352AEBC3E}" type="slidenum">
              <a:rPr lang="en-US" smtClean="0"/>
              <a:t>27</a:t>
            </a:fld>
            <a:endParaRPr lang="en-US"/>
          </a:p>
        </p:txBody>
      </p:sp>
    </p:spTree>
    <p:extLst>
      <p:ext uri="{BB962C8B-B14F-4D97-AF65-F5344CB8AC3E}">
        <p14:creationId xmlns:p14="http://schemas.microsoft.com/office/powerpoint/2010/main" val="2127932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dirty="0"/>
          </a:p>
          <a:p>
            <a:r>
              <a:rPr lang="en-US" sz="1200" kern="1200" dirty="0">
                <a:solidFill>
                  <a:schemeClr val="tx1"/>
                </a:solidFill>
                <a:effectLst/>
                <a:latin typeface="+mn-lt"/>
                <a:ea typeface="+mn-ea"/>
                <a:cs typeface="+mn-cs"/>
              </a:rPr>
              <a:t>A new top-level facet, Available On Shelf, enables users to filter search results based on the resources' current physical availability in your IZ. This is an optional facet that is not activated in Primo VE by default. When enabled, Libraires can choose which of their locations should be considered physically available in this facet by excluding specific locations, if desired.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facet is, I think, what many I-Share libraries have always hoped the “Held By Library” facet was! The “Held by library” facet d</a:t>
            </a:r>
            <a:r>
              <a:rPr lang="en-US" dirty="0"/>
              <a:t>isplays content that you hold physically in the library.  This new facet will display only physical inventory that is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this setting requires complete reindexing of bib records, CARLI staff have not been able to fully test this new feature, but in our experience, remember that physical item AVAILABILITY in Primo VE does not necessarily mean the item is REQUESTABLE or LOANABLE to a particular user. Typically, users must be logged into Primo VE and viewing a particular physical item in order for the system to determine if it is requestable or loanable to that user.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enable this facet, it will require some configuration and reindexing…</a:t>
            </a:r>
          </a:p>
        </p:txBody>
      </p:sp>
      <p:sp>
        <p:nvSpPr>
          <p:cNvPr id="4" name="Slide Number Placeholder 3"/>
          <p:cNvSpPr>
            <a:spLocks noGrp="1"/>
          </p:cNvSpPr>
          <p:nvPr>
            <p:ph type="sldNum" sz="quarter" idx="5"/>
          </p:nvPr>
        </p:nvSpPr>
        <p:spPr/>
        <p:txBody>
          <a:bodyPr/>
          <a:lstStyle/>
          <a:p>
            <a:fld id="{A58473E4-DEFA-4081-9A15-DF7352AEBC3E}" type="slidenum">
              <a:rPr lang="en-US" smtClean="0"/>
              <a:t>28</a:t>
            </a:fld>
            <a:endParaRPr lang="en-US"/>
          </a:p>
        </p:txBody>
      </p:sp>
    </p:spTree>
    <p:extLst>
      <p:ext uri="{BB962C8B-B14F-4D97-AF65-F5344CB8AC3E}">
        <p14:creationId xmlns:p14="http://schemas.microsoft.com/office/powerpoint/2010/main" val="2385347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4EA74-4337-2569-D01A-E7608611E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7D5ACB-8EF3-33D8-F8A6-86C66210BC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BEBE1-6CCE-3100-69E6-7BBFDA6526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configure, someone with the Discovery Admin role should:</a:t>
            </a:r>
          </a:p>
          <a:p>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Go to Alma Configuration Menu &gt; Discovery &gt; Other &gt; Customer Settings &gt; set </a:t>
            </a:r>
            <a:r>
              <a:rPr lang="en-US" sz="1200" b="1" kern="1200" dirty="0" err="1">
                <a:solidFill>
                  <a:schemeClr val="tx1"/>
                </a:solidFill>
                <a:effectLst/>
                <a:latin typeface="+mn-lt"/>
                <a:ea typeface="+mn-ea"/>
                <a:cs typeface="+mn-cs"/>
              </a:rPr>
              <a:t>enable_available_on_shelf_top_level_facet</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true</a:t>
            </a:r>
            <a:r>
              <a:rPr lang="en-US" sz="1200" kern="1200" dirty="0">
                <a:solidFill>
                  <a:schemeClr val="tx1"/>
                </a:solidFill>
                <a:effectLst/>
                <a:latin typeface="+mn-lt"/>
                <a:ea typeface="+mn-ea"/>
                <a:cs typeface="+mn-cs"/>
              </a:rPr>
              <a:t>. (All locations will be treated as available by default.)</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OPTIONAL: Go to: Alma Configuration Menu &gt; Discovery &gt; Other &gt; set any libraries you wish to exclude from this facet in the “Exclude libraries and locations from Available On Shelf facet” configuration menu.  For example, you might want to exclude</a:t>
            </a:r>
          </a:p>
          <a:p>
            <a:pPr marL="228600" lvl="0" indent="-228600">
              <a:buFont typeface="+mj-lt"/>
              <a:buAutoNum type="arabicPeriod"/>
            </a:pP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Complete reindexing of Primo records is required to fully implement this new facet. </a:t>
            </a:r>
          </a:p>
          <a:p>
            <a:pPr marL="685800" lvl="1" indent="-228600">
              <a:buFont typeface="+mj-lt"/>
              <a:buAutoNum type="alphaLcParenR"/>
            </a:pPr>
            <a:r>
              <a:rPr lang="en-US" sz="1200" kern="1200" dirty="0">
                <a:solidFill>
                  <a:schemeClr val="tx1"/>
                </a:solidFill>
                <a:effectLst/>
                <a:latin typeface="+mn-lt"/>
                <a:ea typeface="+mn-ea"/>
                <a:cs typeface="+mn-cs"/>
              </a:rPr>
              <a:t>Contact Ex Libris Support to file a Case to request this reindexing; CARLI Support can file the Case on your behalf if you let us know at </a:t>
            </a:r>
            <a:r>
              <a:rPr lang="en-US" sz="1200" u="sng" kern="1200" dirty="0">
                <a:solidFill>
                  <a:schemeClr val="tx1"/>
                </a:solidFill>
                <a:effectLst/>
                <a:latin typeface="+mn-lt"/>
                <a:ea typeface="+mn-ea"/>
                <a:cs typeface="+mn-cs"/>
                <a:hlinkClick r:id="rId3"/>
              </a:rPr>
              <a:t>support@carli.illinois.edu</a:t>
            </a:r>
            <a:r>
              <a:rPr lang="en-US" sz="1200" kern="1200" dirty="0">
                <a:solidFill>
                  <a:schemeClr val="tx1"/>
                </a:solidFill>
                <a:effectLst/>
                <a:latin typeface="+mn-lt"/>
                <a:ea typeface="+mn-ea"/>
                <a:cs typeface="+mn-cs"/>
              </a:rPr>
              <a:t>.</a:t>
            </a:r>
          </a:p>
          <a:p>
            <a:pPr marL="685800" lvl="1" indent="-228600">
              <a:buFont typeface="+mj-lt"/>
              <a:buAutoNum type="alphaLcParenR"/>
            </a:pPr>
            <a:r>
              <a:rPr lang="en-US" sz="1200" kern="1200" dirty="0">
                <a:solidFill>
                  <a:schemeClr val="tx1"/>
                </a:solidFill>
                <a:effectLst/>
                <a:latin typeface="+mn-lt"/>
                <a:ea typeface="+mn-ea"/>
                <a:cs typeface="+mn-cs"/>
              </a:rPr>
              <a:t>Wait for the next automatic Primo VE semi-annual reindexing coming in January 2026. </a:t>
            </a:r>
          </a:p>
        </p:txBody>
      </p:sp>
      <p:sp>
        <p:nvSpPr>
          <p:cNvPr id="4" name="Slide Number Placeholder 3">
            <a:extLst>
              <a:ext uri="{FF2B5EF4-FFF2-40B4-BE49-F238E27FC236}">
                <a16:creationId xmlns:a16="http://schemas.microsoft.com/office/drawing/2014/main" id="{8E9A9800-89F3-450F-5BCF-36FBCAC4CD44}"/>
              </a:ext>
            </a:extLst>
          </p:cNvPr>
          <p:cNvSpPr>
            <a:spLocks noGrp="1"/>
          </p:cNvSpPr>
          <p:nvPr>
            <p:ph type="sldNum" sz="quarter" idx="5"/>
          </p:nvPr>
        </p:nvSpPr>
        <p:spPr/>
        <p:txBody>
          <a:bodyPr/>
          <a:lstStyle/>
          <a:p>
            <a:fld id="{A58473E4-DEFA-4081-9A15-DF7352AEBC3E}" type="slidenum">
              <a:rPr lang="en-US" smtClean="0"/>
              <a:t>29</a:t>
            </a:fld>
            <a:endParaRPr lang="en-US"/>
          </a:p>
        </p:txBody>
      </p:sp>
    </p:spTree>
    <p:extLst>
      <p:ext uri="{BB962C8B-B14F-4D97-AF65-F5344CB8AC3E}">
        <p14:creationId xmlns:p14="http://schemas.microsoft.com/office/powerpoint/2010/main" val="334634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8473E4-DEFA-4081-9A15-DF7352AEBC3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3958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5A34-C813-3BB9-FFF0-BDA56C17F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5F333-3324-AFB7-087A-755452ED3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72199-93AF-CDC1-94F4-3F56B14145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November 2025 release, member institutions in a network like I-Share can now configure rules to hide specific local records from search results retrieved by the rest of the network based on their inventory properties, local fields, or metadata. When a resource meets the specified conditions, it is hidden from other institutions in network search results in Primo and but remains visible within the institution's Primo. </a:t>
            </a:r>
            <a:r>
              <a:rPr lang="en-US" sz="1200" kern="1200" dirty="0">
                <a:solidFill>
                  <a:schemeClr val="tx1"/>
                </a:solidFill>
                <a:effectLst/>
                <a:latin typeface="+mn-lt"/>
                <a:ea typeface="+mn-ea"/>
                <a:cs typeface="+mn-cs"/>
              </a:rPr>
              <a:t> Rules are defined in Alma Configuration Menu &gt; Discovery &gt; Search Configuration &gt; Hide From Network Definitions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rules can be based on things like Location, if the inventory is on course reserve, if a Local Field is present in the bib record with specific metadata, etc. Circulation staff and Cataloging staff may need to collaborate to identify local practices for this feature and work with the Discovery Administrator to configure them.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rules are applied in the institution zone and affects how records in use are shared to other libraries through discovery; this includes bib records in both the institution zone and network zone, along with inventory records in the institution zone. [This does not affect how your patrons view records shared from other institutions.]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In general, please remember that </a:t>
            </a:r>
            <a:r>
              <a:rPr lang="en-US" dirty="0"/>
              <a:t>I-Share libraries are encouraged to make their physical and electronic collections discoverable to all members of the network, regardless of whether a resource may be requested or loaned</a:t>
            </a:r>
            <a:r>
              <a:rPr lang="en-US" sz="1200" kern="1200" dirty="0">
                <a:solidFill>
                  <a:schemeClr val="tx1"/>
                </a:solidFill>
                <a:effectLst/>
                <a:latin typeface="+mn-lt"/>
                <a:ea typeface="+mn-ea"/>
                <a:cs typeface="+mn-cs"/>
              </a:rPr>
              <a:t>; however, this new feature might be useful for locally cataloged non-bibliographic items like laptops, room keys, markers, cameras, and other local equipment.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Please note that this feature should NOT be used to try to prevent requesting or loaning of items; proper Alma Fulfillment Configurations prevent such activities.</a:t>
            </a:r>
          </a:p>
          <a:p>
            <a:pPr lvl="0"/>
            <a:endParaRPr lang="en-US" sz="1200" kern="1200" dirty="0">
              <a:solidFill>
                <a:schemeClr val="tx1"/>
              </a:solidFill>
              <a:effectLst/>
              <a:latin typeface="+mn-lt"/>
              <a:ea typeface="+mn-ea"/>
              <a:cs typeface="+mn-cs"/>
            </a:endParaRPr>
          </a:p>
          <a:p>
            <a:pPr lvl="0"/>
            <a:r>
              <a:rPr lang="en-US" dirty="0"/>
              <a:t>CARLI staff have not had time to fully test this new option, so if you think you have a use case, please do reach out to us to share what you would like to accomplish!</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See Ex Libris documentation https://</a:t>
            </a:r>
            <a:r>
              <a:rPr lang="en-US" sz="1200" kern="1200" dirty="0" err="1">
                <a:solidFill>
                  <a:schemeClr val="tx1"/>
                </a:solidFill>
                <a:effectLst/>
                <a:latin typeface="+mn-lt"/>
                <a:ea typeface="+mn-ea"/>
                <a:cs typeface="+mn-cs"/>
              </a:rPr>
              <a:t>knowledge.exlibrisgroup.com</a:t>
            </a:r>
            <a:r>
              <a:rPr lang="en-US" sz="1200" kern="1200" dirty="0">
                <a:solidFill>
                  <a:schemeClr val="tx1"/>
                </a:solidFill>
                <a:effectLst/>
                <a:latin typeface="+mn-lt"/>
                <a:ea typeface="+mn-ea"/>
                <a:cs typeface="+mn-cs"/>
              </a:rPr>
              <a:t>/Primo/</a:t>
            </a:r>
            <a:r>
              <a:rPr lang="en-US" sz="1200" kern="1200" dirty="0" err="1">
                <a:solidFill>
                  <a:schemeClr val="tx1"/>
                </a:solidFill>
                <a:effectLst/>
                <a:latin typeface="+mn-lt"/>
                <a:ea typeface="+mn-ea"/>
                <a:cs typeface="+mn-cs"/>
              </a:rPr>
              <a:t>Product_Documentation</a:t>
            </a:r>
            <a:r>
              <a:rPr lang="en-US" sz="1200" kern="1200" dirty="0">
                <a:solidFill>
                  <a:schemeClr val="tx1"/>
                </a:solidFill>
                <a:effectLst/>
                <a:latin typeface="+mn-lt"/>
                <a:ea typeface="+mn-ea"/>
                <a:cs typeface="+mn-cs"/>
              </a:rPr>
              <a:t>/020Primo_VE/</a:t>
            </a:r>
            <a:r>
              <a:rPr lang="en-US" sz="1200" kern="1200" dirty="0" err="1">
                <a:solidFill>
                  <a:schemeClr val="tx1"/>
                </a:solidFill>
                <a:effectLst/>
                <a:latin typeface="+mn-lt"/>
                <a:ea typeface="+mn-ea"/>
                <a:cs typeface="+mn-cs"/>
              </a:rPr>
              <a:t>Primo_VE</a:t>
            </a:r>
            <a:r>
              <a:rPr lang="en-US" sz="1200" kern="1200" dirty="0">
                <a:solidFill>
                  <a:schemeClr val="tx1"/>
                </a:solidFill>
                <a:effectLst/>
                <a:latin typeface="+mn-lt"/>
                <a:ea typeface="+mn-ea"/>
                <a:cs typeface="+mn-cs"/>
              </a:rPr>
              <a:t>_(English)/</a:t>
            </a:r>
            <a:r>
              <a:rPr lang="en-US" sz="1200" kern="1200" dirty="0" err="1">
                <a:solidFill>
                  <a:schemeClr val="tx1"/>
                </a:solidFill>
                <a:effectLst/>
                <a:latin typeface="+mn-lt"/>
                <a:ea typeface="+mn-ea"/>
                <a:cs typeface="+mn-cs"/>
              </a:rPr>
              <a:t>Collaborative_Networks</a:t>
            </a:r>
            <a:r>
              <a:rPr lang="en-US" sz="1200" kern="1200" dirty="0">
                <a:solidFill>
                  <a:schemeClr val="tx1"/>
                </a:solidFill>
                <a:effectLst/>
                <a:latin typeface="+mn-lt"/>
                <a:ea typeface="+mn-ea"/>
                <a:cs typeface="+mn-cs"/>
              </a:rPr>
              <a:t>/0100Searching_in_Collaborative_Networks?mt-draft=</a:t>
            </a:r>
            <a:r>
              <a:rPr lang="en-US" sz="1200" kern="1200" dirty="0" err="1">
                <a:solidFill>
                  <a:schemeClr val="tx1"/>
                </a:solidFill>
                <a:effectLst/>
                <a:latin typeface="+mn-lt"/>
                <a:ea typeface="+mn-ea"/>
                <a:cs typeface="+mn-cs"/>
              </a:rPr>
              <a:t>true#Hiding_Local_Resources_from_the_Network</a:t>
            </a:r>
            <a:endParaRPr lang="en-US" dirty="0"/>
          </a:p>
        </p:txBody>
      </p:sp>
      <p:sp>
        <p:nvSpPr>
          <p:cNvPr id="4" name="Slide Number Placeholder 3">
            <a:extLst>
              <a:ext uri="{FF2B5EF4-FFF2-40B4-BE49-F238E27FC236}">
                <a16:creationId xmlns:a16="http://schemas.microsoft.com/office/drawing/2014/main" id="{384E392E-823F-B7B8-4340-553CC8BDF2CD}"/>
              </a:ext>
            </a:extLst>
          </p:cNvPr>
          <p:cNvSpPr>
            <a:spLocks noGrp="1"/>
          </p:cNvSpPr>
          <p:nvPr>
            <p:ph type="sldNum" sz="quarter" idx="5"/>
          </p:nvPr>
        </p:nvSpPr>
        <p:spPr/>
        <p:txBody>
          <a:bodyPr/>
          <a:lstStyle/>
          <a:p>
            <a:fld id="{A58473E4-DEFA-4081-9A15-DF7352AEBC3E}" type="slidenum">
              <a:rPr lang="en-US" smtClean="0"/>
              <a:t>30</a:t>
            </a:fld>
            <a:endParaRPr lang="en-US"/>
          </a:p>
        </p:txBody>
      </p:sp>
    </p:spTree>
    <p:extLst>
      <p:ext uri="{BB962C8B-B14F-4D97-AF65-F5344CB8AC3E}">
        <p14:creationId xmlns:p14="http://schemas.microsoft.com/office/powerpoint/2010/main" val="2386480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5FA7C-26EF-16B3-9C05-A27025EFF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5D413-F063-C1D1-244F-33C6A4C5B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3AEA3-AC69-1CAB-8045-C1B1DAF085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November release, the NDE UI is available to all customers for testing and planning; however, please note that the NDE UI does not yet have all </a:t>
            </a:r>
            <a:r>
              <a:rPr lang="en-US" sz="1200" kern="1200" dirty="0" err="1">
                <a:solidFill>
                  <a:schemeClr val="tx1"/>
                </a:solidFill>
                <a:effectLst/>
                <a:latin typeface="+mn-lt"/>
                <a:ea typeface="+mn-ea"/>
                <a:cs typeface="+mn-cs"/>
              </a:rPr>
              <a:t>consortial</a:t>
            </a:r>
            <a:r>
              <a:rPr lang="en-US" sz="1200" kern="1200" dirty="0">
                <a:solidFill>
                  <a:schemeClr val="tx1"/>
                </a:solidFill>
                <a:effectLst/>
                <a:latin typeface="+mn-lt"/>
                <a:ea typeface="+mn-ea"/>
                <a:cs typeface="+mn-cs"/>
              </a:rPr>
              <a:t> functionality in it. Ex Libris expects to complete </a:t>
            </a:r>
            <a:r>
              <a:rPr lang="en-US" sz="1200" kern="1200" dirty="0" err="1">
                <a:solidFill>
                  <a:schemeClr val="tx1"/>
                </a:solidFill>
                <a:effectLst/>
                <a:latin typeface="+mn-lt"/>
                <a:ea typeface="+mn-ea"/>
                <a:cs typeface="+mn-cs"/>
              </a:rPr>
              <a:t>consortial</a:t>
            </a:r>
            <a:r>
              <a:rPr lang="en-US" sz="1200" kern="1200" dirty="0">
                <a:solidFill>
                  <a:schemeClr val="tx1"/>
                </a:solidFill>
                <a:effectLst/>
                <a:latin typeface="+mn-lt"/>
                <a:ea typeface="+mn-ea"/>
                <a:cs typeface="+mn-cs"/>
              </a:rPr>
              <a:t> features in the next few months and CARLI will thoroughly test it to be sure it works as expected for I-Share.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I-Share libraries should not go live with NDE until CARLI has announced that our testing is complete and that we have confirms all necessary functionality for I-Share is present.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I-Share libraries can go live with NDE as soon as summer 2026.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I-Share libraries should make plans to migrate to NDE UI no later than January 2028.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CARLI and the Discovery Primo VE Committee will provide more guidance, documentation, and support for I-Share libraries beginning in early 2026.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CARLI has established a Primo VE NDE UI for I-Share webpage that we will update with more information as it becomes available in addition to sending email announcement to our relevant email </a:t>
            </a:r>
            <a:r>
              <a:rPr lang="en-US" sz="1200" kern="1200">
                <a:solidFill>
                  <a:schemeClr val="tx1"/>
                </a:solidFill>
                <a:effectLst/>
                <a:latin typeface="+mn-lt"/>
                <a:ea typeface="+mn-ea"/>
                <a:cs typeface="+mn-cs"/>
              </a:rPr>
              <a:t>lists.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8D46F45-921B-19F5-BADF-5FEB4782B5B1}"/>
              </a:ext>
            </a:extLst>
          </p:cNvPr>
          <p:cNvSpPr>
            <a:spLocks noGrp="1"/>
          </p:cNvSpPr>
          <p:nvPr>
            <p:ph type="sldNum" sz="quarter" idx="5"/>
          </p:nvPr>
        </p:nvSpPr>
        <p:spPr/>
        <p:txBody>
          <a:bodyPr/>
          <a:lstStyle/>
          <a:p>
            <a:fld id="{A58473E4-DEFA-4081-9A15-DF7352AEBC3E}" type="slidenum">
              <a:rPr lang="en-US" smtClean="0"/>
              <a:t>31</a:t>
            </a:fld>
            <a:endParaRPr lang="en-US"/>
          </a:p>
        </p:txBody>
      </p:sp>
    </p:spTree>
    <p:extLst>
      <p:ext uri="{BB962C8B-B14F-4D97-AF65-F5344CB8AC3E}">
        <p14:creationId xmlns:p14="http://schemas.microsoft.com/office/powerpoint/2010/main" val="2559502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D817-0848-C8E7-4949-DD6E61A65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A74D7-8B2C-0552-760C-2ABC58536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B5A9A-A734-0002-A181-CA8F100795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CARLI staff and the CARLI Discovery Primo VE Committee have had early access to review what is in the NDE UI already, and it looks very promising!  Here are some very broad highlights:</a:t>
            </a:r>
          </a:p>
          <a:p>
            <a:endParaRPr lang="en-US" sz="12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1200" kern="1200" dirty="0">
                <a:solidFill>
                  <a:schemeClr val="tx1"/>
                </a:solidFill>
                <a:latin typeface="+mn-lt"/>
                <a:ea typeface="+mn-ea"/>
                <a:cs typeface="+mn-cs"/>
              </a:rPr>
              <a:t>New, updated and modern user interface with better accessibility!</a:t>
            </a:r>
          </a:p>
          <a:p>
            <a:pPr marL="342900" indent="-342900">
              <a:buFont typeface="Arial" panose="020B0604020202020204" pitchFamily="34" charset="0"/>
              <a:buChar char="•"/>
            </a:pPr>
            <a:r>
              <a:rPr lang="en-US" sz="1200" kern="1200" dirty="0">
                <a:solidFill>
                  <a:schemeClr val="tx1"/>
                </a:solidFill>
                <a:latin typeface="+mn-lt"/>
                <a:ea typeface="+mn-ea"/>
                <a:cs typeface="+mn-cs"/>
              </a:rPr>
              <a:t>Existing Primo VE View configurations will be conveniently copied from your existing View to your new NDE View with one click.</a:t>
            </a:r>
          </a:p>
          <a:p>
            <a:pPr marL="1085850" lvl="1" indent="-342900">
              <a:buFont typeface="Arial" panose="020B0604020202020204" pitchFamily="34" charset="0"/>
              <a:buChar char="•"/>
            </a:pPr>
            <a:r>
              <a:rPr lang="en-US" sz="1200" kern="1200" dirty="0">
                <a:solidFill>
                  <a:schemeClr val="tx1"/>
                </a:solidFill>
                <a:latin typeface="+mn-lt"/>
                <a:ea typeface="+mn-ea"/>
                <a:cs typeface="+mn-cs"/>
              </a:rPr>
              <a:t>Note that existing Primo VE Customizations with JavaScript will need to be rewritten because NDE will use a different advanced customization framework.</a:t>
            </a:r>
          </a:p>
          <a:p>
            <a:pPr marL="342900" indent="-342900">
              <a:buFont typeface="Arial" panose="020B0604020202020204" pitchFamily="34" charset="0"/>
              <a:buChar char="•"/>
            </a:pPr>
            <a:r>
              <a:rPr lang="en-US" sz="1200" kern="1200" dirty="0">
                <a:solidFill>
                  <a:schemeClr val="tx1"/>
                </a:solidFill>
                <a:latin typeface="+mn-lt"/>
                <a:ea typeface="+mn-ea"/>
                <a:cs typeface="+mn-cs"/>
              </a:rPr>
              <a:t>All existing URLs will be automatically redirected upon Migration.</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2465280-9746-74A2-55DD-2025F7FE572A}"/>
              </a:ext>
            </a:extLst>
          </p:cNvPr>
          <p:cNvSpPr>
            <a:spLocks noGrp="1"/>
          </p:cNvSpPr>
          <p:nvPr>
            <p:ph type="sldNum" sz="quarter" idx="5"/>
          </p:nvPr>
        </p:nvSpPr>
        <p:spPr/>
        <p:txBody>
          <a:bodyPr/>
          <a:lstStyle/>
          <a:p>
            <a:fld id="{A58473E4-DEFA-4081-9A15-DF7352AEBC3E}" type="slidenum">
              <a:rPr lang="en-US" smtClean="0"/>
              <a:t>32</a:t>
            </a:fld>
            <a:endParaRPr lang="en-US"/>
          </a:p>
        </p:txBody>
      </p:sp>
    </p:spTree>
    <p:extLst>
      <p:ext uri="{BB962C8B-B14F-4D97-AF65-F5344CB8AC3E}">
        <p14:creationId xmlns:p14="http://schemas.microsoft.com/office/powerpoint/2010/main" val="1350866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3A923-4371-87AE-8FC9-59FF5F775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92AFA-08C4-B958-4F98-DA4999D56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6F5F9-3C26-6466-5402-48A335BF8B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[Jessica] Primo/Discovery</a:t>
            </a:r>
          </a:p>
          <a:p>
            <a:endParaRPr lang="en-US" sz="12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1200" kern="1200" dirty="0">
                <a:solidFill>
                  <a:schemeClr val="tx1"/>
                </a:solidFill>
                <a:latin typeface="+mn-lt"/>
                <a:ea typeface="+mn-ea"/>
                <a:cs typeface="+mn-cs"/>
              </a:rPr>
              <a:t>New Analytics coming with NDE in a new third-party platform called </a:t>
            </a:r>
            <a:r>
              <a:rPr lang="en-US" sz="1200" kern="1200" dirty="0" err="1">
                <a:solidFill>
                  <a:schemeClr val="tx1"/>
                </a:solidFill>
                <a:latin typeface="+mn-lt"/>
                <a:ea typeface="+mn-ea"/>
                <a:cs typeface="+mn-cs"/>
              </a:rPr>
              <a:t>Mixpanel</a:t>
            </a:r>
            <a:r>
              <a:rPr lang="en-US" sz="1200" kern="1200" dirty="0">
                <a:solidFill>
                  <a:schemeClr val="tx1"/>
                </a:solidFill>
                <a:latin typeface="+mn-lt"/>
                <a:ea typeface="+mn-ea"/>
                <a:cs typeface="+mn-cs"/>
              </a:rPr>
              <a:t>, which will be similar to Google Analytics. Not only will more analytics be included, but they should also be more accurate!</a:t>
            </a:r>
          </a:p>
          <a:p>
            <a:pPr marL="342900" indent="-342900">
              <a:buFont typeface="Arial" panose="020B0604020202020204" pitchFamily="34" charset="0"/>
              <a:buChar char="•"/>
            </a:pPr>
            <a:r>
              <a:rPr lang="en-US" sz="1200" kern="1200" dirty="0">
                <a:solidFill>
                  <a:schemeClr val="tx1"/>
                </a:solidFill>
                <a:latin typeface="+mn-lt"/>
                <a:ea typeface="+mn-ea"/>
                <a:cs typeface="+mn-cs"/>
              </a:rPr>
              <a:t>There will be a new, easier method to enable add-ons created by vendors to seamlessly integrate external functionality like chat widgets, </a:t>
            </a:r>
            <a:r>
              <a:rPr lang="en-US" sz="1200" kern="1200" dirty="0" err="1">
                <a:solidFill>
                  <a:schemeClr val="tx1"/>
                </a:solidFill>
                <a:latin typeface="+mn-lt"/>
                <a:ea typeface="+mn-ea"/>
                <a:cs typeface="+mn-cs"/>
              </a:rPr>
              <a:t>StackMap</a:t>
            </a:r>
            <a:r>
              <a:rPr lang="en-US" sz="1200" kern="1200" dirty="0">
                <a:solidFill>
                  <a:schemeClr val="tx1"/>
                </a:solidFill>
                <a:latin typeface="+mn-lt"/>
                <a:ea typeface="+mn-ea"/>
                <a:cs typeface="+mn-cs"/>
              </a:rPr>
              <a:t>, and </a:t>
            </a:r>
            <a:r>
              <a:rPr lang="en-US" sz="1200" kern="1200" dirty="0" err="1">
                <a:solidFill>
                  <a:schemeClr val="tx1"/>
                </a:solidFill>
                <a:latin typeface="+mn-lt"/>
                <a:ea typeface="+mn-ea"/>
                <a:cs typeface="+mn-cs"/>
              </a:rPr>
              <a:t>ThirdIron</a:t>
            </a:r>
            <a:r>
              <a:rPr lang="en-US" sz="1200" kern="1200" dirty="0">
                <a:solidFill>
                  <a:schemeClr val="tx1"/>
                </a:solidFill>
                <a:latin typeface="+mn-lt"/>
                <a:ea typeface="+mn-ea"/>
                <a:cs typeface="+mn-cs"/>
              </a:rPr>
              <a:t>. </a:t>
            </a:r>
          </a:p>
          <a:p>
            <a:pPr marL="342900" indent="-342900">
              <a:buFont typeface="Arial" panose="020B0604020202020204" pitchFamily="34" charset="0"/>
              <a:buChar char="•"/>
            </a:pPr>
            <a:r>
              <a:rPr lang="en-US" sz="1200" kern="1200" dirty="0">
                <a:solidFill>
                  <a:schemeClr val="tx1"/>
                </a:solidFill>
                <a:effectLst/>
                <a:latin typeface="+mn-lt"/>
                <a:ea typeface="+mn-ea"/>
                <a:cs typeface="+mn-cs"/>
              </a:rPr>
              <a:t>And much more!</a:t>
            </a:r>
          </a:p>
          <a:p>
            <a:pPr marL="342900" indent="-342900">
              <a:buFont typeface="Arial" panose="020B0604020202020204" pitchFamily="34" charset="0"/>
              <a:buChar char="•"/>
            </a:pPr>
            <a:r>
              <a:rPr lang="en-US" sz="1200" kern="1200" dirty="0">
                <a:solidFill>
                  <a:schemeClr val="tx1"/>
                </a:solidFill>
                <a:effectLst/>
                <a:latin typeface="+mn-lt"/>
                <a:ea typeface="+mn-ea"/>
                <a:cs typeface="+mn-cs"/>
              </a:rPr>
              <a:t>If you haven’t seen anything about the NDE, Ex Libris gave a useful overview webinar a few month ago that compared the existing Primo VE to Primo VE NDE that you might want to take a look at. There have been more developments since this video was recording, but it will give you a high level preview of what NDE will look like!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this kind of change can feel overwhelming, don’t worry, Ex Libris has provided a lot of information and documentation already, and CARLI staff and the CARLI Discovery Primo VE Committee will be here to help!</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BF6F116-76A2-3D89-18C1-7DC0ED8C46EE}"/>
              </a:ext>
            </a:extLst>
          </p:cNvPr>
          <p:cNvSpPr>
            <a:spLocks noGrp="1"/>
          </p:cNvSpPr>
          <p:nvPr>
            <p:ph type="sldNum" sz="quarter" idx="5"/>
          </p:nvPr>
        </p:nvSpPr>
        <p:spPr/>
        <p:txBody>
          <a:bodyPr/>
          <a:lstStyle/>
          <a:p>
            <a:fld id="{A58473E4-DEFA-4081-9A15-DF7352AEBC3E}" type="slidenum">
              <a:rPr lang="en-US" smtClean="0"/>
              <a:t>33</a:t>
            </a:fld>
            <a:endParaRPr lang="en-US"/>
          </a:p>
        </p:txBody>
      </p:sp>
    </p:spTree>
    <p:extLst>
      <p:ext uri="{BB962C8B-B14F-4D97-AF65-F5344CB8AC3E}">
        <p14:creationId xmlns:p14="http://schemas.microsoft.com/office/powerpoint/2010/main" val="2703848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(Rotating nice picture) </a:t>
            </a:r>
            <a:r>
              <a:rPr lang="en-US">
                <a:sym typeface="Wingdings" panose="05000000000000000000" pitchFamily="2" charset="2"/>
              </a:rPr>
              <a:t></a:t>
            </a:r>
            <a:endParaRPr lang="en-US"/>
          </a:p>
        </p:txBody>
      </p:sp>
      <p:sp>
        <p:nvSpPr>
          <p:cNvPr id="4" name="Slide Number Placeholder 3"/>
          <p:cNvSpPr>
            <a:spLocks noGrp="1"/>
          </p:cNvSpPr>
          <p:nvPr>
            <p:ph type="sldNum" sz="quarter" idx="5"/>
          </p:nvPr>
        </p:nvSpPr>
        <p:spPr/>
        <p:txBody>
          <a:bodyPr/>
          <a:lstStyle/>
          <a:p>
            <a:fld id="{A58473E4-DEFA-4081-9A15-DF7352AEBC3E}" type="slidenum">
              <a:rPr lang="en-US" smtClean="0"/>
              <a:t>34</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dirty="0"/>
              <a:t>Check the CARLI Calendar for upcoming events like those listed here!  Register today!</a:t>
            </a:r>
          </a:p>
          <a:p>
            <a:endParaRPr lang="en-US" dirty="0"/>
          </a:p>
          <a:p>
            <a:r>
              <a:rPr lang="en-US" dirty="0"/>
              <a:t>In addition, the monthly CARLI newsletter provides a summary of things going on across CARLI.</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384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CARLI is changing the way that all EBSCO e-collections are managed in Alma for I-Share libraries. Until now, EBSCO e-collections provided by CARLI or the Illinois State Library have been managed centrally in the Network Zone (NZ); from now on, EBSCO e-collections will be managed in each Institution Zone (IZ). I-Share libraries may activate these e-collections locally in their IZs or request assistance from CARLI staff to facilitate this process. I-Share Liaisons were emailed the requirements and details of this project.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414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256F-E8E3-FC8E-F848-5704CDFA0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CD8B4-E4B2-FA50-6EF6-4A907C75DE21}"/>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A2AF15F6-B0EF-D043-0870-30D8C2EBA4BD}"/>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0229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E231-7293-984E-A5D6-E25FA47C4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2A110-706C-76F2-E10C-CE0B9A22C792}"/>
              </a:ext>
            </a:extLst>
          </p:cNvPr>
          <p:cNvSpPr>
            <a:spLocks noGrp="1" noRot="1" noChangeAspect="1"/>
          </p:cNvSpPr>
          <p:nvPr>
            <p:ph type="sldImg"/>
          </p:nvPr>
        </p:nvSpPr>
        <p:spPr>
          <a:xfrm>
            <a:off x="892175" y="447675"/>
            <a:ext cx="3027363" cy="1703388"/>
          </a:xfrm>
        </p:spPr>
      </p:sp>
      <p:sp>
        <p:nvSpPr>
          <p:cNvPr id="3" name="Notes Placeholder 2">
            <a:extLst>
              <a:ext uri="{FF2B5EF4-FFF2-40B4-BE49-F238E27FC236}">
                <a16:creationId xmlns:a16="http://schemas.microsoft.com/office/drawing/2014/main" id="{AB5A4BF5-ED9A-7349-E939-A952F999DA0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(Annie)</a:t>
            </a:r>
          </a:p>
        </p:txBody>
      </p:sp>
    </p:spTree>
    <p:extLst>
      <p:ext uri="{BB962C8B-B14F-4D97-AF65-F5344CB8AC3E}">
        <p14:creationId xmlns:p14="http://schemas.microsoft.com/office/powerpoint/2010/main" val="331382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or Everyone (Adrienne) You can display the Recent Entities sidebar by clicking the clock with an arrow around it icon, marked in red. It will list any items that you have added. In this example, I have added a book called How to Train Your Human. When I click the item in the sidebar, the second window appears. It shows title, holding, and item information.</a:t>
            </a:r>
          </a:p>
          <a:p>
            <a:endParaRPr lang="en-US" dirty="0"/>
          </a:p>
          <a:p>
            <a:r>
              <a:rPr lang="en-US" dirty="0"/>
              <a:t>The Holdings link in an All Titles or Physical Titles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search operates in a similar manner.</a:t>
            </a:r>
          </a:p>
        </p:txBody>
      </p:sp>
      <p:sp>
        <p:nvSpPr>
          <p:cNvPr id="4" name="Slide Number Placeholder 3"/>
          <p:cNvSpPr>
            <a:spLocks noGrp="1"/>
          </p:cNvSpPr>
          <p:nvPr>
            <p:ph type="sldNum" sz="quarter" idx="5"/>
          </p:nvPr>
        </p:nvSpPr>
        <p:spPr/>
        <p:txBody>
          <a:bodyPr/>
          <a:lstStyle/>
          <a:p>
            <a:fld id="{8B0FE2B8-FC33-4920-882E-F1A1206925DC}" type="slidenum">
              <a:rPr lang="en-US" smtClean="0"/>
              <a:t>8</a:t>
            </a:fld>
            <a:endParaRPr lang="en-US"/>
          </a:p>
        </p:txBody>
      </p:sp>
    </p:spTree>
    <p:extLst>
      <p:ext uri="{BB962C8B-B14F-4D97-AF65-F5344CB8AC3E}">
        <p14:creationId xmlns:p14="http://schemas.microsoft.com/office/powerpoint/2010/main" val="167201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0A939-C866-B9E9-CD2D-A7410543D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2D153-FD6A-09D8-D5C1-5525EC6F5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E9A75-F643-6F1F-8DB3-856669070C19}"/>
              </a:ext>
            </a:extLst>
          </p:cNvPr>
          <p:cNvSpPr>
            <a:spLocks noGrp="1"/>
          </p:cNvSpPr>
          <p:nvPr>
            <p:ph type="body" idx="1"/>
          </p:nvPr>
        </p:nvSpPr>
        <p:spPr/>
        <p:txBody>
          <a:bodyPr/>
          <a:lstStyle/>
          <a:p>
            <a:r>
              <a:rPr lang="en-US" dirty="0"/>
              <a:t>General or Everyone (Adrienne) You can display the Recent Entities sidebar by clicking the clock with an arrow around it icon, marked in red. It will list any items that you have added. In this example, I have added a book called How to Train Your Human. When I click the item in the sidebar, the second window appears. It shows title, holding, and item information.</a:t>
            </a:r>
          </a:p>
          <a:p>
            <a:endParaRPr lang="en-US" dirty="0"/>
          </a:p>
          <a:p>
            <a:r>
              <a:rPr lang="en-US" dirty="0"/>
              <a:t>The Holdings link in an All Titles or Physical Titles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search operates in a similar manner.</a:t>
            </a:r>
          </a:p>
        </p:txBody>
      </p:sp>
      <p:sp>
        <p:nvSpPr>
          <p:cNvPr id="4" name="Slide Number Placeholder 3">
            <a:extLst>
              <a:ext uri="{FF2B5EF4-FFF2-40B4-BE49-F238E27FC236}">
                <a16:creationId xmlns:a16="http://schemas.microsoft.com/office/drawing/2014/main" id="{96C3B20E-F314-0CE5-7082-8CCCF9464BA3}"/>
              </a:ext>
            </a:extLst>
          </p:cNvPr>
          <p:cNvSpPr>
            <a:spLocks noGrp="1"/>
          </p:cNvSpPr>
          <p:nvPr>
            <p:ph type="sldNum" sz="quarter" idx="5"/>
          </p:nvPr>
        </p:nvSpPr>
        <p:spPr/>
        <p:txBody>
          <a:bodyPr/>
          <a:lstStyle/>
          <a:p>
            <a:fld id="{8B0FE2B8-FC33-4920-882E-F1A1206925DC}" type="slidenum">
              <a:rPr lang="en-US" smtClean="0"/>
              <a:t>9</a:t>
            </a:fld>
            <a:endParaRPr lang="en-US"/>
          </a:p>
        </p:txBody>
      </p:sp>
    </p:spTree>
    <p:extLst>
      <p:ext uri="{BB962C8B-B14F-4D97-AF65-F5344CB8AC3E}">
        <p14:creationId xmlns:p14="http://schemas.microsoft.com/office/powerpoint/2010/main" val="2973874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11/3/2025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9076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458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0176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4206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2274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01135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24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57799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83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DD27-2A81-58EB-0A41-8ED3898093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1E928-4BE2-7646-F215-54F64DF23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78A38-AA11-9F23-E80F-7A9053309A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ECD4A8-BA83-792E-5CD5-4B24391639FF}"/>
              </a:ext>
            </a:extLst>
          </p:cNvPr>
          <p:cNvSpPr>
            <a:spLocks noGrp="1"/>
          </p:cNvSpPr>
          <p:nvPr>
            <p:ph type="dt" sz="half" idx="10"/>
          </p:nvPr>
        </p:nvSpPr>
        <p:spPr/>
        <p:txBody>
          <a:bodyPr/>
          <a:lstStyle/>
          <a:p>
            <a:fld id="{EE49864C-EFE1-47F5-92B4-67A27433D6B8}" type="datetimeFigureOut">
              <a:rPr lang="en-US" smtClean="0"/>
              <a:t>11/3/2025</a:t>
            </a:fld>
            <a:endParaRPr lang="en-US"/>
          </a:p>
        </p:txBody>
      </p:sp>
      <p:sp>
        <p:nvSpPr>
          <p:cNvPr id="6" name="Footer Placeholder 5">
            <a:extLst>
              <a:ext uri="{FF2B5EF4-FFF2-40B4-BE49-F238E27FC236}">
                <a16:creationId xmlns:a16="http://schemas.microsoft.com/office/drawing/2014/main" id="{BE101B1C-29C2-6CA8-9A4C-A4E352E4C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AF092-8FF9-31BE-3582-6D34E256ED5F}"/>
              </a:ext>
            </a:extLst>
          </p:cNvPr>
          <p:cNvSpPr>
            <a:spLocks noGrp="1"/>
          </p:cNvSpPr>
          <p:nvPr>
            <p:ph type="sldNum" sz="quarter" idx="12"/>
          </p:nvPr>
        </p:nvSpPr>
        <p:spPr/>
        <p:txBody>
          <a:bodyPr/>
          <a:lstStyle/>
          <a:p>
            <a:fld id="{EA8C77A2-A880-4FF0-8634-560F15854F49}" type="slidenum">
              <a:rPr lang="en-US" smtClean="0"/>
              <a:t>‹#›</a:t>
            </a:fld>
            <a:endParaRPr lang="en-US"/>
          </a:p>
        </p:txBody>
      </p:sp>
    </p:spTree>
    <p:extLst>
      <p:ext uri="{BB962C8B-B14F-4D97-AF65-F5344CB8AC3E}">
        <p14:creationId xmlns:p14="http://schemas.microsoft.com/office/powerpoint/2010/main" val="3145276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745" r:id="rId17"/>
    <p:sldLayoutId id="2147483699" r:id="rId18"/>
    <p:sldLayoutId id="2147483700" r:id="rId19"/>
    <p:sldLayoutId id="2147483701"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46"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latin typeface="Arial" panose="020B0604020202020204" pitchFamily="34" charset="0"/>
                </a:endParaRPr>
              </a:p>
            </p:txBody>
          </p:sp>
        </p:grpSp>
      </p:grpSp>
    </p:spTree>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050Administration/050Configuring_General_Alma_Functions/170Data_Sharing_Profil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larivatesupport.webex.com/webappng/sites/clarivatesupport/webinar/webinarSeries/register/5100a48a95a54d63b9c41b95c96dbcda"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Alma_Analytics_Subject_Areas"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mt-draft=true#Using_Portfolio_Loader_for_Adding.2C_Updating_or_Removing_Portfolio_Information_in_Bulk"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50Configuring_General_Alma_Functions/015Configuring_Digital_Adoption" TargetMode="External"/><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https://knowledge.exlibrisgroup.com/Primo/Content_Corner/Central_Discovery_Index/Documentation_and_Training/Documentation_and_Training_(English)/CDI_-_The_Central_Discovery_Index/CDI_Document_Attributes"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Collaborative_Networks/0100Searching_in_Collaborative_Networks?mt-draft=true#Hiding_Local_Resources_from_the_Network"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primo_nde_ui" TargetMode="External"/><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BzU5lK5XLfQ"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illinois.zoom.us/meeting/register/o3xv_pRrTwuGV887GiwoPA" TargetMode="External"/><Relationship Id="rId7" Type="http://schemas.openxmlformats.org/officeDocument/2006/relationships/hyperlink" Target="https://www.carli.illinois.edu/carli-news-october-29-2025"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hyperlink" Target="https://www.carli.illinois.edu/carli-community-conversation-student-employee-supervision" TargetMode="External"/><Relationship Id="rId5" Type="http://schemas.openxmlformats.org/officeDocument/2006/relationships/hyperlink" Target="https://illinois.zoom.us/meeting/register/fWCP-1cCRnScon4MyXzj6A" TargetMode="External"/><Relationship Id="rId4" Type="http://schemas.openxmlformats.org/officeDocument/2006/relationships/hyperlink" Target="https://www.carli.illinois.edu/ask-preservation-expert-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managing-ebsco-e-collections-institution-zone"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Release_Notes/2025/Alma_2025_Release_Notes?mon=202511BASE"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hyperlink" Target="https://knowledge.exlibrisgroup.com/Primo/Release_Notes/002Primo_VE/2025/010Primo_VE_2025_Release_Notes?mon=202511BA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5715001" y="634994"/>
            <a:ext cx="5511800" cy="5435605"/>
          </a:xfrm>
        </p:spPr>
        <p:txBody>
          <a:bodyPr/>
          <a:lstStyle/>
          <a:p>
            <a:r>
              <a:rPr lang="en-US" sz="2400" i="1" dirty="0">
                <a:latin typeface="+mj-lt"/>
              </a:rPr>
              <a:t>Welcome!</a:t>
            </a:r>
          </a:p>
          <a:p>
            <a:endParaRPr lang="en-US" sz="2400" i="1" dirty="0">
              <a:latin typeface="+mj-lt"/>
            </a:endParaRPr>
          </a:p>
          <a:p>
            <a:r>
              <a:rPr lang="en-US" sz="2400" dirty="0">
                <a:latin typeface="+mj-lt"/>
              </a:rPr>
              <a:t>Office Hours will start at 2pm and run until 3pm.</a:t>
            </a:r>
            <a:br>
              <a:rPr lang="en-US" sz="2400" dirty="0">
                <a:latin typeface="+mj-lt"/>
              </a:rPr>
            </a:br>
            <a:br>
              <a:rPr lang="en-US" sz="2400" dirty="0">
                <a:latin typeface="+mj-lt"/>
              </a:rPr>
            </a:br>
            <a:r>
              <a:rPr lang="en-US" sz="2400" dirty="0">
                <a:latin typeface="+mj-lt"/>
              </a:rPr>
              <a:t>Please mute your microphone.</a:t>
            </a:r>
            <a:br>
              <a:rPr lang="en-US" sz="2400" dirty="0">
                <a:latin typeface="+mj-lt"/>
              </a:rPr>
            </a:br>
            <a:br>
              <a:rPr lang="en-US" sz="2400" dirty="0">
                <a:latin typeface="+mj-lt"/>
              </a:rPr>
            </a:br>
            <a:r>
              <a:rPr lang="en-US" sz="2400" dirty="0">
                <a:latin typeface="+mj-lt"/>
              </a:rPr>
              <a:t>As time permits, we will respond to questions typed in the chat box, and offline afterwards, as needed.</a:t>
            </a:r>
            <a:br>
              <a:rPr lang="en-US" sz="2400" dirty="0">
                <a:latin typeface="+mj-lt"/>
              </a:rPr>
            </a:br>
            <a:endParaRPr lang="en-US" sz="2400" dirty="0">
              <a:latin typeface="+mj-lt"/>
            </a:endParaRPr>
          </a:p>
          <a:p>
            <a:r>
              <a:rPr lang="en-US" sz="2400" dirty="0">
                <a:latin typeface="+mj-lt"/>
              </a:rPr>
              <a:t>This session will be recorded and made available on the CARLI website. </a:t>
            </a:r>
          </a:p>
        </p:txBody>
      </p:sp>
      <p:pic>
        <p:nvPicPr>
          <p:cNvPr id="4" name="Picture 3" descr="CARLI Logo">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607979" y="839861"/>
            <a:ext cx="4019708" cy="1590532"/>
          </a:xfrm>
          <a:prstGeom prst="rect">
            <a:avLst/>
          </a:prstGeom>
        </p:spPr>
      </p:pic>
      <p:sp>
        <p:nvSpPr>
          <p:cNvPr id="3" name="TextBox 2">
            <a:extLst>
              <a:ext uri="{FF2B5EF4-FFF2-40B4-BE49-F238E27FC236}">
                <a16:creationId xmlns:a16="http://schemas.microsoft.com/office/drawing/2014/main" id="{CE394E67-5FC1-759E-6FD5-1060DFDEF709}"/>
              </a:ext>
            </a:extLst>
          </p:cNvPr>
          <p:cNvSpPr txBox="1"/>
          <p:nvPr/>
        </p:nvSpPr>
        <p:spPr>
          <a:xfrm>
            <a:off x="805218" y="2454466"/>
            <a:ext cx="1160895"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CARLI Logo</a:t>
            </a:r>
          </a:p>
        </p:txBody>
      </p:sp>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806546-41B9-00F1-143C-C7CDF2C29C65}"/>
              </a:ext>
            </a:extLst>
          </p:cNvPr>
          <p:cNvSpPr>
            <a:spLocks noGrp="1"/>
          </p:cNvSpPr>
          <p:nvPr>
            <p:ph idx="1"/>
          </p:nvPr>
        </p:nvSpPr>
        <p:spPr>
          <a:xfrm>
            <a:off x="416076" y="623095"/>
            <a:ext cx="11458423" cy="5609286"/>
          </a:xfrm>
        </p:spPr>
        <p:txBody>
          <a:bodyPr>
            <a:normAutofit/>
          </a:bodyPr>
          <a:lstStyle/>
          <a:p>
            <a:r>
              <a:rPr lang="en-US" sz="2400" dirty="0">
                <a:latin typeface="+mj-lt"/>
              </a:rPr>
              <a:t>Alma now includes an AI Insights feature that periodically displays analytics-based insights.</a:t>
            </a:r>
          </a:p>
          <a:p>
            <a:r>
              <a:rPr lang="en-US" sz="2400" dirty="0">
                <a:latin typeface="+mj-lt"/>
              </a:rPr>
              <a:t>The initial insight types include the following:</a:t>
            </a:r>
          </a:p>
          <a:p>
            <a:pPr lvl="1">
              <a:buFont typeface="Arial" panose="020B0604020202020204" pitchFamily="34" charset="0"/>
              <a:buChar char="•"/>
            </a:pPr>
            <a:r>
              <a:rPr lang="en-US" sz="2400" dirty="0">
                <a:latin typeface="+mj-lt"/>
              </a:rPr>
              <a:t>Loans in the Last 3 Months – for users with the Circulation Desk Manager role</a:t>
            </a:r>
          </a:p>
          <a:p>
            <a:pPr lvl="1">
              <a:buFont typeface="Arial" panose="020B0604020202020204" pitchFamily="34" charset="0"/>
              <a:buChar char="•"/>
            </a:pPr>
            <a:r>
              <a:rPr lang="en-US" sz="2400" dirty="0">
                <a:latin typeface="+mj-lt"/>
              </a:rPr>
              <a:t>Electronic Collections Link Resolver Usage in the Last 3 Months – for users with the Electronic Inventory Operator role</a:t>
            </a:r>
          </a:p>
          <a:p>
            <a:r>
              <a:rPr lang="en-US" sz="2400" dirty="0">
                <a:latin typeface="+mj-lt"/>
              </a:rPr>
              <a:t>Users must opt-in.</a:t>
            </a:r>
          </a:p>
          <a:p>
            <a:pPr lvl="1"/>
            <a:endParaRPr lang="en-US" dirty="0"/>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0AC33597-7D3E-DAC6-3605-B810AD7909A3}"/>
              </a:ext>
            </a:extLst>
          </p:cNvPr>
          <p:cNvSpPr>
            <a:spLocks noGrp="1"/>
          </p:cNvSpPr>
          <p:nvPr>
            <p:ph type="title"/>
          </p:nvPr>
        </p:nvSpPr>
        <p:spPr>
          <a:xfrm>
            <a:off x="307220" y="465"/>
            <a:ext cx="10972800" cy="602796"/>
          </a:xfrm>
        </p:spPr>
        <p:txBody>
          <a:bodyPr/>
          <a:lstStyle/>
          <a:p>
            <a:r>
              <a:rPr lang="en-US"/>
              <a:t>AI-Powered Insights in Alma </a:t>
            </a:r>
            <a:br>
              <a:rPr lang="en-US"/>
            </a:br>
            <a:endParaRPr lang="en-US"/>
          </a:p>
        </p:txBody>
      </p:sp>
      <p:pic>
        <p:nvPicPr>
          <p:cNvPr id="6" name="Content Placeholder 5" descr="A pop-up window displaying statistics about loans in the last three months">
            <a:extLst>
              <a:ext uri="{FF2B5EF4-FFF2-40B4-BE49-F238E27FC236}">
                <a16:creationId xmlns:a16="http://schemas.microsoft.com/office/drawing/2014/main" id="{4C8AB24B-CC8C-6A8D-E31B-E515EF888829}"/>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985733" y="3162300"/>
            <a:ext cx="6495748" cy="2803444"/>
          </a:xfrm>
          <a:ln>
            <a:solidFill>
              <a:schemeClr val="tx1"/>
            </a:solidFill>
          </a:ln>
        </p:spPr>
      </p:pic>
      <p:sp>
        <p:nvSpPr>
          <p:cNvPr id="5" name="TextBox 4">
            <a:extLst>
              <a:ext uri="{FF2B5EF4-FFF2-40B4-BE49-F238E27FC236}">
                <a16:creationId xmlns:a16="http://schemas.microsoft.com/office/drawing/2014/main" id="{A2CC5633-3F09-0E19-86B5-02AFF21104FF}"/>
              </a:ext>
            </a:extLst>
          </p:cNvPr>
          <p:cNvSpPr txBox="1"/>
          <p:nvPr/>
        </p:nvSpPr>
        <p:spPr>
          <a:xfrm flipH="1">
            <a:off x="2046208" y="5990605"/>
            <a:ext cx="982829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Alma welcome screen with AI insights pop-up window displayed.  In the right corner of the persistent search bar, the Alma real-time notifications icon is highlighted with a red square.  Click this icon to access these AI insights. </a:t>
            </a:r>
          </a:p>
        </p:txBody>
      </p:sp>
      <p:sp>
        <p:nvSpPr>
          <p:cNvPr id="4" name="Tag">
            <a:extLst>
              <a:ext uri="{FF2B5EF4-FFF2-40B4-BE49-F238E27FC236}">
                <a16:creationId xmlns:a16="http://schemas.microsoft.com/office/drawing/2014/main" id="{07467BFB-D9BD-EED4-7567-9DA02149D0B2}"/>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0456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0D9E-25C8-AD9D-4297-017104E26C7A}"/>
              </a:ext>
            </a:extLst>
          </p:cNvPr>
          <p:cNvSpPr>
            <a:spLocks noGrp="1"/>
          </p:cNvSpPr>
          <p:nvPr>
            <p:ph type="title"/>
          </p:nvPr>
        </p:nvSpPr>
        <p:spPr/>
        <p:txBody>
          <a:bodyPr/>
          <a:lstStyle/>
          <a:p>
            <a:r>
              <a:rPr lang="en-US"/>
              <a:t>Full Page Control for Sliding Panel</a:t>
            </a:r>
          </a:p>
        </p:txBody>
      </p:sp>
      <p:sp>
        <p:nvSpPr>
          <p:cNvPr id="3" name="Content Placeholder 2">
            <a:extLst>
              <a:ext uri="{FF2B5EF4-FFF2-40B4-BE49-F238E27FC236}">
                <a16:creationId xmlns:a16="http://schemas.microsoft.com/office/drawing/2014/main" id="{CF74EDDA-339C-E92A-0F61-859B0A84CF78}"/>
              </a:ext>
            </a:extLst>
          </p:cNvPr>
          <p:cNvSpPr>
            <a:spLocks noGrp="1"/>
          </p:cNvSpPr>
          <p:nvPr>
            <p:ph sz="quarter" idx="10"/>
          </p:nvPr>
        </p:nvSpPr>
        <p:spPr>
          <a:xfrm>
            <a:off x="60253" y="980277"/>
            <a:ext cx="3965647" cy="4325144"/>
          </a:xfrm>
        </p:spPr>
        <p:txBody>
          <a:bodyPr/>
          <a:lstStyle/>
          <a:p>
            <a:pPr marL="342900" indent="-342900">
              <a:buFont typeface="Arial" panose="020B0604020202020204" pitchFamily="34" charset="0"/>
              <a:buChar char="•"/>
            </a:pPr>
            <a:r>
              <a:rPr lang="en-US" dirty="0">
                <a:latin typeface="+mj-lt"/>
              </a:rPr>
              <a:t>You can select the “Full Page Control” (marked in red) on some sliding panels</a:t>
            </a:r>
          </a:p>
          <a:p>
            <a:pPr marL="342900" indent="-342900">
              <a:buFont typeface="Arial" panose="020B0604020202020204" pitchFamily="34" charset="0"/>
              <a:buChar char="•"/>
            </a:pPr>
            <a:r>
              <a:rPr lang="en-US" dirty="0">
                <a:latin typeface="+mj-lt"/>
              </a:rPr>
              <a:t>You can also resize the panel</a:t>
            </a:r>
          </a:p>
          <a:p>
            <a:pPr marL="342900" indent="-342900">
              <a:buFont typeface="Arial" panose="020B0604020202020204" pitchFamily="34" charset="0"/>
              <a:buChar char="•"/>
            </a:pPr>
            <a:r>
              <a:rPr lang="en-US" dirty="0">
                <a:latin typeface="+mj-lt"/>
              </a:rPr>
              <a:t>You can now use the keyboard to navigate to and focus on the width resize icon and adjust the panel's width using the ← (left) and → (right) arrow keys.</a:t>
            </a:r>
          </a:p>
        </p:txBody>
      </p:sp>
      <p:pic>
        <p:nvPicPr>
          <p:cNvPr id="6" name="Content Placeholder 5" descr="A window with the Full Page control highlighted">
            <a:extLst>
              <a:ext uri="{FF2B5EF4-FFF2-40B4-BE49-F238E27FC236}">
                <a16:creationId xmlns:a16="http://schemas.microsoft.com/office/drawing/2014/main" id="{7C91B924-58B0-BE4E-5431-3CAB3B1315E4}"/>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025900" y="980277"/>
            <a:ext cx="7699397" cy="4137395"/>
          </a:xfrm>
          <a:ln>
            <a:solidFill>
              <a:schemeClr val="tx1"/>
            </a:solidFill>
          </a:ln>
        </p:spPr>
      </p:pic>
      <p:sp>
        <p:nvSpPr>
          <p:cNvPr id="5" name="TextBox 4">
            <a:extLst>
              <a:ext uri="{FF2B5EF4-FFF2-40B4-BE49-F238E27FC236}">
                <a16:creationId xmlns:a16="http://schemas.microsoft.com/office/drawing/2014/main" id="{ACF9F2BF-B948-09C8-C05E-DDBBF6C70BF3}"/>
              </a:ext>
            </a:extLst>
          </p:cNvPr>
          <p:cNvSpPr txBox="1"/>
          <p:nvPr/>
        </p:nvSpPr>
        <p:spPr>
          <a:xfrm>
            <a:off x="4025900" y="5117672"/>
            <a:ext cx="6495368" cy="523220"/>
          </a:xfrm>
          <a:prstGeom prst="rect">
            <a:avLst/>
          </a:prstGeom>
          <a:noFill/>
        </p:spPr>
        <p:txBody>
          <a:bodyPr wrap="none" rtlCol="0">
            <a:spAutoFit/>
          </a:bodyPr>
          <a:lstStyle/>
          <a:p>
            <a:r>
              <a:rPr lang="en-US" sz="1400" dirty="0">
                <a:latin typeface="+mj-lt"/>
              </a:rPr>
              <a:t>Alma </a:t>
            </a:r>
            <a:r>
              <a:rPr lang="en-US" sz="1400" dirty="0">
                <a:latin typeface="+mj-lt"/>
                <a:cs typeface="Arial" panose="020B0604020202020204" pitchFamily="34" charset="0"/>
              </a:rPr>
              <a:t>Physical</a:t>
            </a:r>
            <a:r>
              <a:rPr lang="en-US" sz="1400" dirty="0">
                <a:latin typeface="+mj-lt"/>
              </a:rPr>
              <a:t> Titles screen with the Full Page Control button highlighted with a </a:t>
            </a:r>
          </a:p>
          <a:p>
            <a:r>
              <a:rPr lang="en-US" sz="1400" dirty="0">
                <a:latin typeface="+mj-lt"/>
              </a:rPr>
              <a:t>red square</a:t>
            </a:r>
          </a:p>
        </p:txBody>
      </p:sp>
      <p:sp>
        <p:nvSpPr>
          <p:cNvPr id="4" name="Tag">
            <a:extLst>
              <a:ext uri="{FF2B5EF4-FFF2-40B4-BE49-F238E27FC236}">
                <a16:creationId xmlns:a16="http://schemas.microsoft.com/office/drawing/2014/main" id="{C6F73D6C-7FCE-71BC-8517-DEFEF152D99F}"/>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64452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A46F5-06FC-1B07-795F-FEEE892EFE13}"/>
              </a:ext>
            </a:extLst>
          </p:cNvPr>
          <p:cNvSpPr>
            <a:spLocks noGrp="1"/>
          </p:cNvSpPr>
          <p:nvPr>
            <p:ph type="title"/>
          </p:nvPr>
        </p:nvSpPr>
        <p:spPr/>
        <p:txBody>
          <a:bodyPr/>
          <a:lstStyle/>
          <a:p>
            <a:r>
              <a:rPr lang="en-US"/>
              <a:t>More Layout Changes</a:t>
            </a:r>
          </a:p>
        </p:txBody>
      </p:sp>
      <p:sp>
        <p:nvSpPr>
          <p:cNvPr id="3" name="Content Placeholder 2">
            <a:extLst>
              <a:ext uri="{FF2B5EF4-FFF2-40B4-BE49-F238E27FC236}">
                <a16:creationId xmlns:a16="http://schemas.microsoft.com/office/drawing/2014/main" id="{4A302337-D5C8-8416-1824-EB1F774917BF}"/>
              </a:ext>
            </a:extLst>
          </p:cNvPr>
          <p:cNvSpPr>
            <a:spLocks noGrp="1"/>
          </p:cNvSpPr>
          <p:nvPr>
            <p:ph sz="quarter" idx="10"/>
          </p:nvPr>
        </p:nvSpPr>
        <p:spPr>
          <a:xfrm>
            <a:off x="510117" y="884125"/>
            <a:ext cx="6131983" cy="4860925"/>
          </a:xfrm>
        </p:spPr>
        <p:txBody>
          <a:bodyPr/>
          <a:lstStyle/>
          <a:p>
            <a:r>
              <a:rPr lang="en-US" sz="2400" dirty="0">
                <a:latin typeface="+mj-lt"/>
              </a:rPr>
              <a:t>You can now select the title area, instead of the entire row, to open a record’s right panel view.</a:t>
            </a:r>
          </a:p>
          <a:p>
            <a:endParaRPr lang="en-US" sz="2400" dirty="0">
              <a:latin typeface="+mj-lt"/>
            </a:endParaRPr>
          </a:p>
          <a:p>
            <a:r>
              <a:rPr lang="en-US" sz="2400" dirty="0">
                <a:latin typeface="+mj-lt"/>
                <a:ea typeface="ＭＳ Ｐゴシック"/>
              </a:rPr>
              <a:t>Selecting the </a:t>
            </a:r>
            <a:r>
              <a:rPr lang="en-US" sz="2400" b="1" dirty="0">
                <a:latin typeface="+mj-lt"/>
                <a:ea typeface="ＭＳ Ｐゴシック"/>
              </a:rPr>
              <a:t>Use Simplified Menu Mode</a:t>
            </a:r>
            <a:r>
              <a:rPr lang="en-US" sz="2400" dirty="0">
                <a:latin typeface="+mj-lt"/>
                <a:ea typeface="ＭＳ Ｐゴシック"/>
              </a:rPr>
              <a:t> toggle button in the navigation panel presents a streamlined menu containing only the most widely and commonly used menu entries. Menu entries marked by a user as favorites also appear in the simplified view.</a:t>
            </a:r>
          </a:p>
        </p:txBody>
      </p:sp>
      <p:pic>
        <p:nvPicPr>
          <p:cNvPr id="7" name="Content Placeholder 6" descr="A screen capture showing the Simplied Menu control.">
            <a:extLst>
              <a:ext uri="{FF2B5EF4-FFF2-40B4-BE49-F238E27FC236}">
                <a16:creationId xmlns:a16="http://schemas.microsoft.com/office/drawing/2014/main" id="{79087669-59D0-04F8-93E2-55DD40B5F672}"/>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163502" y="884125"/>
            <a:ext cx="3575234" cy="4362674"/>
          </a:xfrm>
          <a:ln>
            <a:solidFill>
              <a:schemeClr val="tx1"/>
            </a:solidFill>
          </a:ln>
        </p:spPr>
      </p:pic>
      <p:sp>
        <p:nvSpPr>
          <p:cNvPr id="5" name="TextBox 4">
            <a:extLst>
              <a:ext uri="{FF2B5EF4-FFF2-40B4-BE49-F238E27FC236}">
                <a16:creationId xmlns:a16="http://schemas.microsoft.com/office/drawing/2014/main" id="{E5012698-E2A6-0AD5-97EC-CC4AD90C0125}"/>
              </a:ext>
            </a:extLst>
          </p:cNvPr>
          <p:cNvSpPr txBox="1"/>
          <p:nvPr/>
        </p:nvSpPr>
        <p:spPr>
          <a:xfrm>
            <a:off x="6461495" y="5246799"/>
            <a:ext cx="4979248"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The “Use Simplified Menu Mode” toggle button is highlighted</a:t>
            </a:r>
          </a:p>
          <a:p>
            <a:r>
              <a:rPr lang="en-US" sz="1400" dirty="0">
                <a:latin typeface="Arial" panose="020B0604020202020204" pitchFamily="34" charset="0"/>
                <a:cs typeface="Arial" panose="020B0604020202020204" pitchFamily="34" charset="0"/>
              </a:rPr>
              <a:t> with a red rectangle in the Alma navigation panel.</a:t>
            </a:r>
          </a:p>
        </p:txBody>
      </p:sp>
      <p:sp>
        <p:nvSpPr>
          <p:cNvPr id="4" name="Tag">
            <a:extLst>
              <a:ext uri="{FF2B5EF4-FFF2-40B4-BE49-F238E27FC236}">
                <a16:creationId xmlns:a16="http://schemas.microsoft.com/office/drawing/2014/main" id="{F861670E-830D-5875-4268-9374B3D4D062}"/>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429128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B675-FD73-0349-5214-30D2BA2D0412}"/>
              </a:ext>
            </a:extLst>
          </p:cNvPr>
          <p:cNvSpPr>
            <a:spLocks noGrp="1"/>
          </p:cNvSpPr>
          <p:nvPr>
            <p:ph type="title"/>
          </p:nvPr>
        </p:nvSpPr>
        <p:spPr/>
        <p:txBody>
          <a:bodyPr/>
          <a:lstStyle/>
          <a:p>
            <a:r>
              <a:rPr lang="en-US"/>
              <a:t>Select All Search Results for Bulk Job Sets</a:t>
            </a:r>
          </a:p>
        </p:txBody>
      </p:sp>
      <p:sp>
        <p:nvSpPr>
          <p:cNvPr id="3" name="Content Placeholder 2">
            <a:extLst>
              <a:ext uri="{FF2B5EF4-FFF2-40B4-BE49-F238E27FC236}">
                <a16:creationId xmlns:a16="http://schemas.microsoft.com/office/drawing/2014/main" id="{CDF5251A-9B67-96E3-33CE-ED92C64AF5EC}"/>
              </a:ext>
            </a:extLst>
          </p:cNvPr>
          <p:cNvSpPr>
            <a:spLocks noGrp="1"/>
          </p:cNvSpPr>
          <p:nvPr>
            <p:ph sz="quarter" idx="10"/>
          </p:nvPr>
        </p:nvSpPr>
        <p:spPr>
          <a:xfrm>
            <a:off x="307220" y="1092196"/>
            <a:ext cx="4201583" cy="5015706"/>
          </a:xfrm>
        </p:spPr>
        <p:txBody>
          <a:bodyPr/>
          <a:lstStyle/>
          <a:p>
            <a:pPr>
              <a:spcBef>
                <a:spcPts val="0"/>
              </a:spcBef>
              <a:spcAft>
                <a:spcPts val="1200"/>
              </a:spcAft>
            </a:pPr>
            <a:r>
              <a:rPr lang="en-US" sz="2400" dirty="0">
                <a:latin typeface="+mj-lt"/>
              </a:rPr>
              <a:t>If you are using a logical set for a job, you can select a link to select all results across all result pages (in red).</a:t>
            </a:r>
          </a:p>
          <a:p>
            <a:pPr>
              <a:spcBef>
                <a:spcPts val="0"/>
              </a:spcBef>
              <a:spcAft>
                <a:spcPts val="1200"/>
              </a:spcAft>
            </a:pPr>
            <a:r>
              <a:rPr lang="en-US" sz="2400" dirty="0">
                <a:latin typeface="+mj-lt"/>
              </a:rPr>
              <a:t>Then you can apply the Run a Job option.</a:t>
            </a:r>
          </a:p>
        </p:txBody>
      </p:sp>
      <p:pic>
        <p:nvPicPr>
          <p:cNvPr id="8" name="Content Placeholder 7" descr="A logical set window with Select All 10735 Results in the List highlighted">
            <a:extLst>
              <a:ext uri="{FF2B5EF4-FFF2-40B4-BE49-F238E27FC236}">
                <a16:creationId xmlns:a16="http://schemas.microsoft.com/office/drawing/2014/main" id="{86B0914E-885D-E2C2-D3BB-93B4DF78474B}"/>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4508803" y="1213123"/>
            <a:ext cx="7127081" cy="3831251"/>
          </a:xfrm>
          <a:ln>
            <a:solidFill>
              <a:schemeClr val="tx1"/>
            </a:solidFill>
          </a:ln>
        </p:spPr>
      </p:pic>
      <p:sp>
        <p:nvSpPr>
          <p:cNvPr id="5" name="TextBox 4">
            <a:extLst>
              <a:ext uri="{FF2B5EF4-FFF2-40B4-BE49-F238E27FC236}">
                <a16:creationId xmlns:a16="http://schemas.microsoft.com/office/drawing/2014/main" id="{1C849AF9-5ECC-3A0A-AF30-0BABF719FBF8}"/>
              </a:ext>
            </a:extLst>
          </p:cNvPr>
          <p:cNvSpPr txBox="1"/>
          <p:nvPr/>
        </p:nvSpPr>
        <p:spPr>
          <a:xfrm>
            <a:off x="4508803" y="5044374"/>
            <a:ext cx="7127081"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Alma Logical Set results with the “Select All 10735 results in the list” link highlighted with a red rectangle.</a:t>
            </a:r>
          </a:p>
        </p:txBody>
      </p:sp>
      <p:sp>
        <p:nvSpPr>
          <p:cNvPr id="4" name="Tag">
            <a:extLst>
              <a:ext uri="{FF2B5EF4-FFF2-40B4-BE49-F238E27FC236}">
                <a16:creationId xmlns:a16="http://schemas.microsoft.com/office/drawing/2014/main" id="{5698D69E-FCC4-27FB-A97C-9558A40AE29A}"/>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76900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EA4E-4AD9-9F07-4462-444ACB4F1E29}"/>
              </a:ext>
            </a:extLst>
          </p:cNvPr>
          <p:cNvSpPr>
            <a:spLocks noGrp="1"/>
          </p:cNvSpPr>
          <p:nvPr>
            <p:ph type="title"/>
          </p:nvPr>
        </p:nvSpPr>
        <p:spPr/>
        <p:txBody>
          <a:bodyPr/>
          <a:lstStyle/>
          <a:p>
            <a:r>
              <a:rPr lang="en-US" dirty="0"/>
              <a:t>Searching by Relative Dates</a:t>
            </a:r>
          </a:p>
        </p:txBody>
      </p:sp>
      <p:sp>
        <p:nvSpPr>
          <p:cNvPr id="6" name="Content Placeholder 4">
            <a:extLst>
              <a:ext uri="{FF2B5EF4-FFF2-40B4-BE49-F238E27FC236}">
                <a16:creationId xmlns:a16="http://schemas.microsoft.com/office/drawing/2014/main" id="{753424F7-8484-CFDF-36CE-B96EC935F8F1}"/>
              </a:ext>
            </a:extLst>
          </p:cNvPr>
          <p:cNvSpPr txBox="1">
            <a:spLocks/>
          </p:cNvSpPr>
          <p:nvPr/>
        </p:nvSpPr>
        <p:spPr>
          <a:xfrm>
            <a:off x="749300" y="1308101"/>
            <a:ext cx="10972800" cy="4525963"/>
          </a:xfrm>
          <a:prstGeom prst="rect">
            <a:avLst/>
          </a:prstGeom>
        </p:spPr>
        <p:txBody>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j-lt"/>
              </a:rPr>
              <a:t>Search for records according to the date of creation or update.</a:t>
            </a:r>
          </a:p>
          <a:p>
            <a:r>
              <a:rPr lang="en-US" sz="2400" dirty="0">
                <a:latin typeface="+mj-lt"/>
              </a:rPr>
              <a:t>Relative date options:</a:t>
            </a:r>
          </a:p>
          <a:p>
            <a:pPr lvl="1">
              <a:buFont typeface="Arial" panose="020B0604020202020204" pitchFamily="34" charset="0"/>
              <a:buChar char="•"/>
            </a:pPr>
            <a:r>
              <a:rPr lang="en-US" sz="2400" dirty="0">
                <a:latin typeface="+mj-lt"/>
              </a:rPr>
              <a:t>Is within the last (days)</a:t>
            </a:r>
          </a:p>
          <a:p>
            <a:pPr lvl="1">
              <a:buFont typeface="Arial" panose="020B0604020202020204" pitchFamily="34" charset="0"/>
              <a:buChar char="•"/>
            </a:pPr>
            <a:r>
              <a:rPr lang="en-US" sz="2400" dirty="0">
                <a:latin typeface="+mj-lt"/>
              </a:rPr>
              <a:t>Is within the next (days)</a:t>
            </a:r>
          </a:p>
          <a:p>
            <a:pPr lvl="1">
              <a:buFont typeface="Arial" panose="020B0604020202020204" pitchFamily="34" charset="0"/>
              <a:buChar char="•"/>
            </a:pPr>
            <a:r>
              <a:rPr lang="en-US" sz="2400" dirty="0">
                <a:latin typeface="+mj-lt"/>
              </a:rPr>
              <a:t>Is older than (days)</a:t>
            </a:r>
          </a:p>
          <a:p>
            <a:r>
              <a:rPr lang="en-US" sz="2400" dirty="0">
                <a:latin typeface="+mj-lt"/>
              </a:rPr>
              <a:t>Any “Titles” search, holdings, items, portfolios, collections</a:t>
            </a:r>
          </a:p>
          <a:p>
            <a:r>
              <a:rPr lang="en-US" sz="2400" dirty="0">
                <a:latin typeface="+mj-lt"/>
              </a:rPr>
              <a:t>Courses and Reading Lists (course start/end dates)</a:t>
            </a:r>
          </a:p>
        </p:txBody>
      </p:sp>
      <p:sp>
        <p:nvSpPr>
          <p:cNvPr id="3" name="Tag">
            <a:extLst>
              <a:ext uri="{FF2B5EF4-FFF2-40B4-BE49-F238E27FC236}">
                <a16:creationId xmlns:a16="http://schemas.microsoft.com/office/drawing/2014/main" id="{C0A3A555-B690-6226-9697-8ABC61636BCF}"/>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1307269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5984-9761-A67C-611B-2282A5A53672}"/>
              </a:ext>
            </a:extLst>
          </p:cNvPr>
          <p:cNvSpPr>
            <a:spLocks noGrp="1"/>
          </p:cNvSpPr>
          <p:nvPr>
            <p:ph type="title"/>
          </p:nvPr>
        </p:nvSpPr>
        <p:spPr/>
        <p:txBody>
          <a:bodyPr/>
          <a:lstStyle/>
          <a:p>
            <a:r>
              <a:rPr lang="en-US" dirty="0"/>
              <a:t>Searching by Relative Dates, Continued</a:t>
            </a:r>
          </a:p>
        </p:txBody>
      </p:sp>
      <p:pic>
        <p:nvPicPr>
          <p:cNvPr id="6" name="Content Placeholder 4" descr="The Alma advanced search screen for a physical items search. The Receiving date field includes search operators to find objects with dates relative to the present.">
            <a:extLst>
              <a:ext uri="{FF2B5EF4-FFF2-40B4-BE49-F238E27FC236}">
                <a16:creationId xmlns:a16="http://schemas.microsoft.com/office/drawing/2014/main" id="{30FF5B88-FE23-33E3-BAAD-F7AE776FC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0" y="1229375"/>
            <a:ext cx="6766560" cy="4399250"/>
          </a:xfrm>
          <a:prstGeom prst="rect">
            <a:avLst/>
          </a:prstGeom>
          <a:ln>
            <a:solidFill>
              <a:schemeClr val="tx1"/>
            </a:solidFill>
          </a:ln>
        </p:spPr>
      </p:pic>
      <p:sp>
        <p:nvSpPr>
          <p:cNvPr id="5" name="TextBox 4">
            <a:extLst>
              <a:ext uri="{FF2B5EF4-FFF2-40B4-BE49-F238E27FC236}">
                <a16:creationId xmlns:a16="http://schemas.microsoft.com/office/drawing/2014/main" id="{79227FBD-4405-2B24-F818-5C003777E986}"/>
              </a:ext>
            </a:extLst>
          </p:cNvPr>
          <p:cNvSpPr txBox="1"/>
          <p:nvPr/>
        </p:nvSpPr>
        <p:spPr>
          <a:xfrm>
            <a:off x="2540001" y="5628625"/>
            <a:ext cx="676656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Alma advanced search screen for a physical items search. The Receiving date field is shown with the search operators of “Is Within the Last (days)”, “Is Within the Next (days), and “Is Older Than (days)” highlighted with a red rectangle.  </a:t>
            </a:r>
          </a:p>
        </p:txBody>
      </p:sp>
      <p:sp>
        <p:nvSpPr>
          <p:cNvPr id="3" name="Tag">
            <a:extLst>
              <a:ext uri="{FF2B5EF4-FFF2-40B4-BE49-F238E27FC236}">
                <a16:creationId xmlns:a16="http://schemas.microsoft.com/office/drawing/2014/main" id="{283B8E25-8994-D5EC-B44B-29D3BBE23ABE}"/>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3357115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a:ea typeface="ＭＳ Ｐゴシック"/>
              </a:rPr>
              <a:t>Collection Development Workflows</a:t>
            </a:r>
            <a:endParaRPr lang="en-US"/>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sz="quarter" idx="10"/>
          </p:nvPr>
        </p:nvSpPr>
        <p:spPr>
          <a:xfrm>
            <a:off x="278163" y="515934"/>
            <a:ext cx="5521023" cy="5189357"/>
          </a:xfrm>
        </p:spPr>
        <p:txBody>
          <a:bodyPr/>
          <a:lstStyle/>
          <a:p>
            <a:pPr marL="342900" indent="-342900">
              <a:spcBef>
                <a:spcPts val="0"/>
              </a:spcBef>
              <a:spcAft>
                <a:spcPts val="1200"/>
              </a:spcAft>
              <a:buFont typeface="Arial"/>
              <a:buChar char="•"/>
            </a:pPr>
            <a:r>
              <a:rPr lang="en-US" sz="2400" dirty="0">
                <a:latin typeface="Arial"/>
                <a:ea typeface="ＭＳ Ｐゴシック"/>
              </a:rPr>
              <a:t>Built on the Rialto Platform, the Collection Development Workflows are available for all Alma Users (not just Rialto Customers).</a:t>
            </a:r>
            <a:endParaRPr lang="en-US" sz="2400" dirty="0">
              <a:latin typeface="Arial"/>
            </a:endParaRPr>
          </a:p>
          <a:p>
            <a:pPr marL="342900" indent="-342900">
              <a:spcBef>
                <a:spcPts val="0"/>
              </a:spcBef>
              <a:spcAft>
                <a:spcPts val="1200"/>
              </a:spcAft>
              <a:buFont typeface="Arial"/>
              <a:buChar char="•"/>
            </a:pPr>
            <a:r>
              <a:rPr lang="en-US" sz="2400" dirty="0">
                <a:latin typeface="Arial"/>
                <a:ea typeface="ＭＳ Ｐゴシック"/>
              </a:rPr>
              <a:t>Initial Workflows include Deselection and Retention Workflows </a:t>
            </a:r>
            <a:endParaRPr lang="en-US" sz="2400" dirty="0">
              <a:latin typeface="Arial"/>
            </a:endParaRPr>
          </a:p>
          <a:p>
            <a:pPr marL="342900" indent="-342900">
              <a:spcBef>
                <a:spcPts val="0"/>
              </a:spcBef>
              <a:spcAft>
                <a:spcPts val="1200"/>
              </a:spcAft>
              <a:buFont typeface="Arial"/>
              <a:buChar char="•"/>
            </a:pPr>
            <a:r>
              <a:rPr lang="en-US" sz="2400" dirty="0">
                <a:latin typeface="Arial"/>
                <a:ea typeface="ＭＳ Ｐゴシック"/>
              </a:rPr>
              <a:t>Workflows will allow users to compare collections to other </a:t>
            </a:r>
            <a:r>
              <a:rPr lang="en-US" sz="2400" b="1" dirty="0">
                <a:latin typeface="Arial"/>
                <a:ea typeface="ＭＳ Ｐゴシック"/>
              </a:rPr>
              <a:t>opted in</a:t>
            </a:r>
            <a:r>
              <a:rPr lang="en-US" sz="2400" dirty="0">
                <a:latin typeface="Arial"/>
                <a:ea typeface="ＭＳ Ｐゴシック"/>
              </a:rPr>
              <a:t> institutions in the network. Opting in to "Collection Analysis and Development" Data Sharing is required to use this functionality.</a:t>
            </a:r>
            <a:endParaRPr lang="en-US" sz="2400" dirty="0">
              <a:latin typeface="Arial"/>
            </a:endParaRPr>
          </a:p>
          <a:p>
            <a:endParaRPr lang="en-US" sz="2000" dirty="0">
              <a:latin typeface="+mj-lt"/>
            </a:endParaRPr>
          </a:p>
        </p:txBody>
      </p:sp>
      <p:pic>
        <p:nvPicPr>
          <p:cNvPr id="4" name="Picture 3" descr="A screenshot of a data sharing profile&#10;&#10;AI-generated content may be incorrect.">
            <a:extLst>
              <a:ext uri="{FF2B5EF4-FFF2-40B4-BE49-F238E27FC236}">
                <a16:creationId xmlns:a16="http://schemas.microsoft.com/office/drawing/2014/main" id="{4E0C9753-E46A-6AE9-A526-1D9951CEE1E6}"/>
              </a:ext>
            </a:extLst>
          </p:cNvPr>
          <p:cNvPicPr>
            <a:picLocks noChangeAspect="1"/>
          </p:cNvPicPr>
          <p:nvPr/>
        </p:nvPicPr>
        <p:blipFill>
          <a:blip r:embed="rId3"/>
          <a:stretch>
            <a:fillRect/>
          </a:stretch>
        </p:blipFill>
        <p:spPr>
          <a:xfrm>
            <a:off x="5947903" y="408694"/>
            <a:ext cx="5710147" cy="4873700"/>
          </a:xfrm>
          <a:prstGeom prst="rect">
            <a:avLst/>
          </a:prstGeom>
          <a:ln>
            <a:solidFill>
              <a:schemeClr val="tx1"/>
            </a:solidFill>
          </a:ln>
        </p:spPr>
      </p:pic>
      <p:sp>
        <p:nvSpPr>
          <p:cNvPr id="8" name="TextBox 7">
            <a:extLst>
              <a:ext uri="{FF2B5EF4-FFF2-40B4-BE49-F238E27FC236}">
                <a16:creationId xmlns:a16="http://schemas.microsoft.com/office/drawing/2014/main" id="{42461288-622E-E9AA-7B6E-2B6AA83FAE6E}"/>
              </a:ext>
            </a:extLst>
          </p:cNvPr>
          <p:cNvSpPr txBox="1"/>
          <p:nvPr/>
        </p:nvSpPr>
        <p:spPr>
          <a:xfrm>
            <a:off x="244165" y="5614609"/>
            <a:ext cx="115626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ea typeface="Calibri"/>
                <a:cs typeface="Calibri"/>
              </a:rPr>
              <a:t>More information about the Data Sharing Profile can be found on the </a:t>
            </a:r>
            <a:r>
              <a:rPr lang="en-US" sz="2400" dirty="0">
                <a:latin typeface="Arial"/>
                <a:ea typeface="Calibri"/>
                <a:cs typeface="Calibri"/>
                <a:hlinkClick r:id="rId4"/>
              </a:rPr>
              <a:t>Ex Libris Documentation website</a:t>
            </a:r>
            <a:endParaRPr lang="en-US" sz="2400" dirty="0">
              <a:latin typeface="Arial"/>
            </a:endParaRPr>
          </a:p>
        </p:txBody>
      </p:sp>
      <p:sp>
        <p:nvSpPr>
          <p:cNvPr id="9" name="TextBox 8">
            <a:extLst>
              <a:ext uri="{FF2B5EF4-FFF2-40B4-BE49-F238E27FC236}">
                <a16:creationId xmlns:a16="http://schemas.microsoft.com/office/drawing/2014/main" id="{E332A74A-489D-11FB-A8AF-987B5DA7D58F}"/>
              </a:ext>
            </a:extLst>
          </p:cNvPr>
          <p:cNvSpPr txBox="1"/>
          <p:nvPr/>
        </p:nvSpPr>
        <p:spPr>
          <a:xfrm>
            <a:off x="4968419" y="5258278"/>
            <a:ext cx="7223581" cy="369332"/>
          </a:xfrm>
          <a:prstGeom prst="rect">
            <a:avLst/>
          </a:prstGeom>
          <a:noFill/>
        </p:spPr>
        <p:txBody>
          <a:bodyPr wrap="none" rtlCol="0">
            <a:spAutoFit/>
          </a:bodyPr>
          <a:lstStyle/>
          <a:p>
            <a:r>
              <a:rPr lang="en-US" dirty="0"/>
              <a:t>A data sharing profile with the “Yes” option highlighted with a red rectangle</a:t>
            </a:r>
          </a:p>
        </p:txBody>
      </p:sp>
      <p:sp>
        <p:nvSpPr>
          <p:cNvPr id="6" name="Tag">
            <a:extLst>
              <a:ext uri="{FF2B5EF4-FFF2-40B4-BE49-F238E27FC236}">
                <a16:creationId xmlns:a16="http://schemas.microsoft.com/office/drawing/2014/main" id="{65C2A733-7753-39DC-11D7-450B36E2667C}"/>
              </a:ext>
            </a:extLst>
          </p:cNvPr>
          <p:cNvSpPr/>
          <p:nvPr/>
        </p:nvSpPr>
        <p:spPr>
          <a:xfrm>
            <a:off x="139671" y="6445606"/>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7" name="Tag">
            <a:extLst>
              <a:ext uri="{FF2B5EF4-FFF2-40B4-BE49-F238E27FC236}">
                <a16:creationId xmlns:a16="http://schemas.microsoft.com/office/drawing/2014/main" id="{CA948926-04C2-CAED-1346-0105AF3BBC57}"/>
              </a:ext>
            </a:extLst>
          </p:cNvPr>
          <p:cNvSpPr/>
          <p:nvPr/>
        </p:nvSpPr>
        <p:spPr>
          <a:xfrm>
            <a:off x="1619285" y="6445606"/>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Tree>
    <p:extLst>
      <p:ext uri="{BB962C8B-B14F-4D97-AF65-F5344CB8AC3E}">
        <p14:creationId xmlns:p14="http://schemas.microsoft.com/office/powerpoint/2010/main" val="257889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a:ea typeface="ＭＳ Ｐゴシック"/>
              </a:rPr>
              <a:t>Collection Development Workflows, Continued</a:t>
            </a:r>
            <a:endParaRPr lang="en-US"/>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sz="quarter" idx="10"/>
          </p:nvPr>
        </p:nvSpPr>
        <p:spPr>
          <a:xfrm>
            <a:off x="306917" y="634996"/>
            <a:ext cx="5777210" cy="5571263"/>
          </a:xfrm>
        </p:spPr>
        <p:txBody>
          <a:bodyPr/>
          <a:lstStyle/>
          <a:p>
            <a:pPr marL="342900" indent="-342900">
              <a:buFont typeface="Arial"/>
              <a:buChar char="•"/>
            </a:pPr>
            <a:r>
              <a:rPr lang="en-US" sz="2400" dirty="0">
                <a:latin typeface="+mj-lt"/>
                <a:ea typeface="ＭＳ Ｐゴシック"/>
              </a:rPr>
              <a:t>Ex Libris is holding a webinar next week where CARLI Staff will learn more about the possibilities and limitations of this new functionality.</a:t>
            </a:r>
          </a:p>
          <a:p>
            <a:pPr marL="342900" indent="-342900">
              <a:buFont typeface="Arial"/>
              <a:buChar char="•"/>
            </a:pPr>
            <a:r>
              <a:rPr lang="en-US" sz="2400" dirty="0">
                <a:latin typeface="+mj-lt"/>
                <a:ea typeface="ＭＳ Ｐゴシック"/>
              </a:rPr>
              <a:t>Some of our questions:</a:t>
            </a:r>
          </a:p>
          <a:p>
            <a:pPr marL="1085850" lvl="1" indent="-342900">
              <a:buFont typeface="Arial"/>
              <a:buChar char="•"/>
            </a:pPr>
            <a:r>
              <a:rPr lang="en-US" sz="2400" dirty="0">
                <a:latin typeface="+mj-lt"/>
                <a:ea typeface="ＭＳ Ｐゴシック"/>
              </a:rPr>
              <a:t>What users in an institution will have access to this functionality if it is turned on?</a:t>
            </a:r>
            <a:endParaRPr lang="en-US" sz="2400" dirty="0">
              <a:latin typeface="+mj-lt"/>
            </a:endParaRPr>
          </a:p>
          <a:p>
            <a:pPr marL="1085850" lvl="1" indent="-342900">
              <a:buFont typeface="Arial"/>
              <a:buChar char="•"/>
            </a:pPr>
            <a:r>
              <a:rPr lang="en-US" sz="2400" dirty="0">
                <a:latin typeface="+mj-lt"/>
                <a:ea typeface="ＭＳ Ｐゴシック"/>
                <a:cs typeface="Arial"/>
              </a:rPr>
              <a:t>How quickly is data shared if an institution "opts in" to sharing?</a:t>
            </a:r>
            <a:endParaRPr lang="en-US" sz="2400" dirty="0">
              <a:latin typeface="+mj-lt"/>
              <a:cs typeface="Arial"/>
            </a:endParaRPr>
          </a:p>
          <a:p>
            <a:pPr marL="342900" indent="-342900">
              <a:buFont typeface="Arial"/>
              <a:buChar char="•"/>
            </a:pPr>
            <a:r>
              <a:rPr lang="en-US" sz="2400" dirty="0">
                <a:latin typeface="+mj-lt"/>
                <a:ea typeface="ＭＳ Ｐゴシック"/>
                <a:cs typeface="Arial"/>
              </a:rPr>
              <a:t>Watch for more information about implementing this feature including what other workflows are planned for the future.</a:t>
            </a:r>
            <a:endParaRPr lang="en-US" sz="2400" dirty="0">
              <a:latin typeface="+mj-lt"/>
              <a:cs typeface="Arial"/>
            </a:endParaRPr>
          </a:p>
          <a:p>
            <a:pPr indent="-457200">
              <a:buFont typeface="Arial"/>
              <a:buChar char="•"/>
            </a:pPr>
            <a:endParaRPr lang="en-US" sz="2400" dirty="0">
              <a:latin typeface="+mj-lt"/>
              <a:cs typeface="Arial"/>
            </a:endParaRPr>
          </a:p>
          <a:p>
            <a:pPr marL="1085850" lvl="1" indent="-342900">
              <a:buFont typeface="Arial"/>
              <a:buChar char="•"/>
            </a:pPr>
            <a:endParaRPr lang="en-US" sz="2100" dirty="0">
              <a:latin typeface="+mj-lt"/>
              <a:cs typeface="Arial"/>
            </a:endParaRPr>
          </a:p>
          <a:p>
            <a:pPr marL="342900" indent="-342900">
              <a:buFont typeface="Arial"/>
              <a:buChar char="•"/>
            </a:pPr>
            <a:endParaRPr lang="en-US" sz="2400" dirty="0">
              <a:latin typeface="+mj-lt"/>
              <a:cs typeface="Arial"/>
            </a:endParaRPr>
          </a:p>
        </p:txBody>
      </p:sp>
      <p:sp>
        <p:nvSpPr>
          <p:cNvPr id="5" name="Content Placeholder 4">
            <a:extLst>
              <a:ext uri="{FF2B5EF4-FFF2-40B4-BE49-F238E27FC236}">
                <a16:creationId xmlns:a16="http://schemas.microsoft.com/office/drawing/2014/main" id="{50765A52-093B-3877-8CF9-64659BE5F403}"/>
              </a:ext>
            </a:extLst>
          </p:cNvPr>
          <p:cNvSpPr>
            <a:spLocks noGrp="1"/>
          </p:cNvSpPr>
          <p:nvPr>
            <p:ph sz="quarter" idx="11"/>
          </p:nvPr>
        </p:nvSpPr>
        <p:spPr/>
        <p:txBody>
          <a:bodyPr/>
          <a:lstStyle/>
          <a:p>
            <a:pPr marL="342900" indent="-342900">
              <a:buFont typeface="Arial"/>
              <a:buChar char="•"/>
            </a:pPr>
            <a:r>
              <a:rPr lang="en-US" sz="2400" dirty="0">
                <a:latin typeface="+mj-lt"/>
                <a:ea typeface="ＭＳ Ｐゴシック"/>
                <a:cs typeface="Arial"/>
              </a:rPr>
              <a:t>If you are interested in learning more by attending the upcoming webinar, </a:t>
            </a:r>
            <a:r>
              <a:rPr lang="en-US" sz="2400" dirty="0">
                <a:latin typeface="+mj-lt"/>
                <a:ea typeface="ＭＳ Ｐゴシック"/>
                <a:cs typeface="Arial"/>
                <a:hlinkClick r:id="rId3"/>
              </a:rPr>
              <a:t>registration is still open</a:t>
            </a:r>
            <a:r>
              <a:rPr lang="en-US" sz="2400" dirty="0">
                <a:latin typeface="+mj-lt"/>
                <a:ea typeface="ＭＳ Ｐゴシック"/>
                <a:cs typeface="Arial"/>
              </a:rPr>
              <a:t>.</a:t>
            </a:r>
            <a:endParaRPr lang="en-US" sz="2400" dirty="0">
              <a:latin typeface="+mj-lt"/>
            </a:endParaRPr>
          </a:p>
          <a:p>
            <a:endParaRPr lang="en-US" dirty="0"/>
          </a:p>
        </p:txBody>
      </p:sp>
      <p:pic>
        <p:nvPicPr>
          <p:cNvPr id="4" name="Picture 3" descr="A qr code on a white background&#10;&#10;AI-generated content may be incorrect.">
            <a:extLst>
              <a:ext uri="{FF2B5EF4-FFF2-40B4-BE49-F238E27FC236}">
                <a16:creationId xmlns:a16="http://schemas.microsoft.com/office/drawing/2014/main" id="{06969C2A-DB52-6C3A-7C5C-34298F301B0A}"/>
              </a:ext>
            </a:extLst>
          </p:cNvPr>
          <p:cNvPicPr>
            <a:picLocks noChangeAspect="1"/>
          </p:cNvPicPr>
          <p:nvPr/>
        </p:nvPicPr>
        <p:blipFill>
          <a:blip r:embed="rId4"/>
          <a:stretch>
            <a:fillRect/>
          </a:stretch>
        </p:blipFill>
        <p:spPr>
          <a:xfrm>
            <a:off x="7302447" y="1949073"/>
            <a:ext cx="3295650" cy="3295650"/>
          </a:xfrm>
          <a:prstGeom prst="rect">
            <a:avLst/>
          </a:prstGeom>
        </p:spPr>
      </p:pic>
      <p:sp>
        <p:nvSpPr>
          <p:cNvPr id="6" name="TextBox 5">
            <a:extLst>
              <a:ext uri="{FF2B5EF4-FFF2-40B4-BE49-F238E27FC236}">
                <a16:creationId xmlns:a16="http://schemas.microsoft.com/office/drawing/2014/main" id="{A8E9BF94-4798-0772-454B-D47A5F359640}"/>
              </a:ext>
            </a:extLst>
          </p:cNvPr>
          <p:cNvSpPr txBox="1"/>
          <p:nvPr/>
        </p:nvSpPr>
        <p:spPr>
          <a:xfrm>
            <a:off x="7302447" y="5252188"/>
            <a:ext cx="891591"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QR code</a:t>
            </a:r>
          </a:p>
        </p:txBody>
      </p:sp>
      <p:sp>
        <p:nvSpPr>
          <p:cNvPr id="8" name="Tag">
            <a:extLst>
              <a:ext uri="{FF2B5EF4-FFF2-40B4-BE49-F238E27FC236}">
                <a16:creationId xmlns:a16="http://schemas.microsoft.com/office/drawing/2014/main" id="{467D4CA7-8A8B-DE79-34BF-25F988DD7A2A}"/>
              </a:ext>
            </a:extLst>
          </p:cNvPr>
          <p:cNvSpPr/>
          <p:nvPr/>
        </p:nvSpPr>
        <p:spPr>
          <a:xfrm>
            <a:off x="145459" y="6446909"/>
            <a:ext cx="1375120" cy="332215"/>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Acquisitions</a:t>
            </a:r>
          </a:p>
        </p:txBody>
      </p:sp>
      <p:sp>
        <p:nvSpPr>
          <p:cNvPr id="9" name="Tag">
            <a:extLst>
              <a:ext uri="{FF2B5EF4-FFF2-40B4-BE49-F238E27FC236}">
                <a16:creationId xmlns:a16="http://schemas.microsoft.com/office/drawing/2014/main" id="{FD03AA3C-0780-B27B-89CF-03D0D20F02FB}"/>
              </a:ext>
            </a:extLst>
          </p:cNvPr>
          <p:cNvSpPr/>
          <p:nvPr/>
        </p:nvSpPr>
        <p:spPr>
          <a:xfrm>
            <a:off x="1619285" y="6445606"/>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Tree>
    <p:extLst>
      <p:ext uri="{BB962C8B-B14F-4D97-AF65-F5344CB8AC3E}">
        <p14:creationId xmlns:p14="http://schemas.microsoft.com/office/powerpoint/2010/main" val="308222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6CEAE7-EB2C-DFB6-730D-3555829E35DE}"/>
              </a:ext>
            </a:extLst>
          </p:cNvPr>
          <p:cNvSpPr>
            <a:spLocks noGrp="1"/>
          </p:cNvSpPr>
          <p:nvPr>
            <p:ph type="title"/>
          </p:nvPr>
        </p:nvSpPr>
        <p:spPr/>
        <p:txBody>
          <a:bodyPr/>
          <a:lstStyle/>
          <a:p>
            <a:r>
              <a:rPr lang="en-US" dirty="0"/>
              <a:t>Analytics Updates</a:t>
            </a:r>
          </a:p>
        </p:txBody>
      </p:sp>
      <p:sp>
        <p:nvSpPr>
          <p:cNvPr id="4" name="Content Placeholder 2">
            <a:extLst>
              <a:ext uri="{FF2B5EF4-FFF2-40B4-BE49-F238E27FC236}">
                <a16:creationId xmlns:a16="http://schemas.microsoft.com/office/drawing/2014/main" id="{BE0E69B6-E8DE-16E7-974F-0EA541B46C88}"/>
              </a:ext>
            </a:extLst>
          </p:cNvPr>
          <p:cNvSpPr>
            <a:spLocks noGrp="1"/>
          </p:cNvSpPr>
          <p:nvPr>
            <p:ph idx="1"/>
          </p:nvPr>
        </p:nvSpPr>
        <p:spPr>
          <a:xfrm>
            <a:off x="709612" y="1092200"/>
            <a:ext cx="11329988" cy="4267200"/>
          </a:xfrm>
        </p:spPr>
        <p:txBody>
          <a:bodyPr/>
          <a:lstStyle/>
          <a:p>
            <a:r>
              <a:rPr lang="en-US" sz="2400" b="1" dirty="0">
                <a:latin typeface="+mj-lt"/>
              </a:rPr>
              <a:t>Number of Unique Titles </a:t>
            </a:r>
            <a:r>
              <a:rPr lang="en-US" sz="2400" dirty="0">
                <a:latin typeface="+mj-lt"/>
              </a:rPr>
              <a:t>added to multiple subject areas, e.g.:</a:t>
            </a:r>
          </a:p>
          <a:p>
            <a:pPr lvl="1">
              <a:buFont typeface="Arial" panose="020B0604020202020204" pitchFamily="34" charset="0"/>
              <a:buChar char="•"/>
            </a:pPr>
            <a:r>
              <a:rPr lang="en-US" sz="2400" dirty="0">
                <a:latin typeface="+mj-lt"/>
                <a:ea typeface="ＭＳ Ｐゴシック"/>
              </a:rPr>
              <a:t>Borrowing Requests, Requests</a:t>
            </a:r>
          </a:p>
          <a:p>
            <a:pPr lvl="1">
              <a:buFont typeface="Arial" panose="020B0604020202020204" pitchFamily="34" charset="0"/>
              <a:buChar char="•"/>
            </a:pPr>
            <a:r>
              <a:rPr lang="en-US" sz="2400" dirty="0">
                <a:latin typeface="+mj-lt"/>
                <a:ea typeface="ＭＳ Ｐゴシック"/>
              </a:rPr>
              <a:t>Course Reserves</a:t>
            </a:r>
            <a:endParaRPr lang="en-US" sz="2400">
              <a:latin typeface="+mj-lt"/>
              <a:ea typeface="ＭＳ Ｐゴシック"/>
              <a:cs typeface="Arial"/>
            </a:endParaRPr>
          </a:p>
          <a:p>
            <a:pPr lvl="1">
              <a:buFont typeface="Arial" panose="020B0604020202020204" pitchFamily="34" charset="0"/>
              <a:buChar char="•"/>
            </a:pPr>
            <a:r>
              <a:rPr lang="en-US" sz="2400" dirty="0">
                <a:latin typeface="+mj-lt"/>
              </a:rPr>
              <a:t>E-Inventory, Physical Inventory</a:t>
            </a:r>
          </a:p>
          <a:p>
            <a:pPr lvl="1">
              <a:buFont typeface="Arial" panose="020B0604020202020204" pitchFamily="34" charset="0"/>
              <a:buChar char="•"/>
            </a:pPr>
            <a:r>
              <a:rPr lang="en-US" sz="2400" dirty="0">
                <a:latin typeface="+mj-lt"/>
              </a:rPr>
              <a:t>Fulfillment</a:t>
            </a:r>
          </a:p>
          <a:p>
            <a:pPr lvl="1">
              <a:buFont typeface="Arial" panose="020B0604020202020204" pitchFamily="34" charset="0"/>
              <a:buChar char="•"/>
            </a:pPr>
            <a:r>
              <a:rPr lang="en-US" sz="2400" dirty="0">
                <a:latin typeface="+mj-lt"/>
              </a:rPr>
              <a:t>Funds Expenditure</a:t>
            </a:r>
          </a:p>
          <a:p>
            <a:r>
              <a:rPr lang="en-US" sz="2400" dirty="0">
                <a:latin typeface="+mj-lt"/>
              </a:rPr>
              <a:t>Documentation improvements to </a:t>
            </a:r>
            <a:r>
              <a:rPr lang="en-US" sz="2400" dirty="0">
                <a:latin typeface="+mj-lt"/>
                <a:hlinkClick r:id="rId3"/>
              </a:rPr>
              <a:t>Alma Analytics Subject Areas</a:t>
            </a:r>
            <a:endParaRPr lang="en-US" sz="2400" dirty="0">
              <a:latin typeface="+mj-lt"/>
            </a:endParaRPr>
          </a:p>
          <a:p>
            <a:pPr lvl="1">
              <a:buFont typeface="Arial" panose="020B0604020202020204" pitchFamily="34" charset="0"/>
              <a:buChar char="•"/>
            </a:pPr>
            <a:r>
              <a:rPr lang="en-US" sz="2400" dirty="0">
                <a:latin typeface="+mj-lt"/>
              </a:rPr>
              <a:t>Portfolio and Portfolio Details for Consortia Members</a:t>
            </a:r>
          </a:p>
          <a:p>
            <a:r>
              <a:rPr lang="en-US" sz="2400" dirty="0">
                <a:latin typeface="+mj-lt"/>
              </a:rPr>
              <a:t>Check that existing reports using updated subject areas still work.</a:t>
            </a:r>
          </a:p>
        </p:txBody>
      </p:sp>
      <p:sp>
        <p:nvSpPr>
          <p:cNvPr id="2" name="Tag">
            <a:extLst>
              <a:ext uri="{FF2B5EF4-FFF2-40B4-BE49-F238E27FC236}">
                <a16:creationId xmlns:a16="http://schemas.microsoft.com/office/drawing/2014/main" id="{3A9487A3-9248-F399-0876-B17F600A3A93}"/>
              </a:ext>
            </a:extLst>
          </p:cNvPr>
          <p:cNvSpPr/>
          <p:nvPr/>
        </p:nvSpPr>
        <p:spPr>
          <a:xfrm>
            <a:off x="210744" y="6447858"/>
            <a:ext cx="2011595" cy="332215"/>
          </a:xfrm>
          <a:prstGeom prst="roundRect">
            <a:avLst/>
          </a:prstGeom>
          <a:solidFill>
            <a:srgbClr val="9B6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Analytics/Statistics</a:t>
            </a:r>
          </a:p>
        </p:txBody>
      </p:sp>
    </p:spTree>
    <p:extLst>
      <p:ext uri="{BB962C8B-B14F-4D97-AF65-F5344CB8AC3E}">
        <p14:creationId xmlns:p14="http://schemas.microsoft.com/office/powerpoint/2010/main" val="131323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5CCBD-C297-915C-528A-310011D04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5449B-A64D-E88B-7407-DFE03FCEE923}"/>
              </a:ext>
            </a:extLst>
          </p:cNvPr>
          <p:cNvSpPr>
            <a:spLocks noGrp="1"/>
          </p:cNvSpPr>
          <p:nvPr>
            <p:ph type="title"/>
          </p:nvPr>
        </p:nvSpPr>
        <p:spPr>
          <a:xfrm>
            <a:off x="218114" y="-94785"/>
            <a:ext cx="11496808" cy="602796"/>
          </a:xfrm>
        </p:spPr>
        <p:txBody>
          <a:bodyPr>
            <a:noAutofit/>
          </a:bodyPr>
          <a:lstStyle/>
          <a:p>
            <a:r>
              <a:rPr lang="en-US" sz="2000">
                <a:ea typeface="ＭＳ Ｐゴシック"/>
              </a:rPr>
              <a:t>Electronic resources management – CZ E-Collections pending deletion</a:t>
            </a:r>
            <a:endParaRPr lang="en-US" sz="2000"/>
          </a:p>
        </p:txBody>
      </p:sp>
      <p:sp>
        <p:nvSpPr>
          <p:cNvPr id="4" name="Content Placeholder 2">
            <a:extLst>
              <a:ext uri="{FF2B5EF4-FFF2-40B4-BE49-F238E27FC236}">
                <a16:creationId xmlns:a16="http://schemas.microsoft.com/office/drawing/2014/main" id="{C5F924A9-E742-8CCF-9580-525AC1B74244}"/>
              </a:ext>
            </a:extLst>
          </p:cNvPr>
          <p:cNvSpPr>
            <a:spLocks noGrp="1"/>
          </p:cNvSpPr>
          <p:nvPr>
            <p:ph sz="quarter" idx="10"/>
          </p:nvPr>
        </p:nvSpPr>
        <p:spPr>
          <a:xfrm>
            <a:off x="369116" y="526095"/>
            <a:ext cx="11345806" cy="5841149"/>
          </a:xfrm>
          <a:prstGeom prst="rect">
            <a:avLst/>
          </a:prstGeom>
        </p:spPr>
        <p:txBody>
          <a:bodyPr numCol="1"/>
          <a:lstStyle/>
          <a:p>
            <a:r>
              <a:rPr lang="en-US" sz="2400" dirty="0">
                <a:latin typeface="+mj-lt"/>
                <a:ea typeface="+mn-lt"/>
                <a:cs typeface="+mn-lt"/>
              </a:rPr>
              <a:t>Collections that are marked with Management level in Community Zone as Pending Deletion now display the following additional information: </a:t>
            </a:r>
            <a:r>
              <a:rPr lang="en-US" sz="2400" b="1" dirty="0">
                <a:latin typeface="+mj-lt"/>
                <a:ea typeface="+mn-lt"/>
                <a:cs typeface="+mn-lt"/>
              </a:rPr>
              <a:t>Pending Deletion Reason </a:t>
            </a:r>
            <a:r>
              <a:rPr lang="en-US" sz="2400" dirty="0">
                <a:latin typeface="+mj-lt"/>
                <a:ea typeface="+mn-lt"/>
                <a:cs typeface="+mn-lt"/>
              </a:rPr>
              <a:t>and </a:t>
            </a:r>
            <a:r>
              <a:rPr lang="en-US" sz="2400" b="1" dirty="0">
                <a:latin typeface="+mj-lt"/>
                <a:ea typeface="+mn-lt"/>
                <a:cs typeface="+mn-lt"/>
              </a:rPr>
              <a:t>Alternative Collections</a:t>
            </a:r>
            <a:r>
              <a:rPr lang="en-US" sz="2400" dirty="0">
                <a:latin typeface="+mj-lt"/>
                <a:ea typeface="+mn-lt"/>
                <a:cs typeface="+mn-lt"/>
              </a:rPr>
              <a:t>.</a:t>
            </a:r>
          </a:p>
          <a:p>
            <a:endParaRPr lang="en-US" sz="2800" dirty="0">
              <a:latin typeface="+mj-lt"/>
              <a:ea typeface="+mn-lt"/>
              <a:cs typeface="+mn-lt"/>
            </a:endParaRPr>
          </a:p>
        </p:txBody>
      </p:sp>
      <p:pic>
        <p:nvPicPr>
          <p:cNvPr id="5" name="Picture 4" descr="Screenshot of CZ e-collection that is pending deletion and has an alternative collection hyperlinked.">
            <a:extLst>
              <a:ext uri="{FF2B5EF4-FFF2-40B4-BE49-F238E27FC236}">
                <a16:creationId xmlns:a16="http://schemas.microsoft.com/office/drawing/2014/main" id="{06F4C3DF-F492-942A-ECF8-72F15CEF5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95" y="1817884"/>
            <a:ext cx="10907647" cy="3867690"/>
          </a:xfrm>
          <a:prstGeom prst="rect">
            <a:avLst/>
          </a:prstGeom>
          <a:ln>
            <a:solidFill>
              <a:srgbClr val="592C5F"/>
            </a:solidFill>
          </a:ln>
        </p:spPr>
      </p:pic>
      <p:sp>
        <p:nvSpPr>
          <p:cNvPr id="6" name="TextBox 5">
            <a:extLst>
              <a:ext uri="{FF2B5EF4-FFF2-40B4-BE49-F238E27FC236}">
                <a16:creationId xmlns:a16="http://schemas.microsoft.com/office/drawing/2014/main" id="{70621E10-8A1F-4CF7-83F5-99E305198327}"/>
              </a:ext>
            </a:extLst>
          </p:cNvPr>
          <p:cNvSpPr txBox="1"/>
          <p:nvPr/>
        </p:nvSpPr>
        <p:spPr>
          <a:xfrm>
            <a:off x="588195" y="5685574"/>
            <a:ext cx="10907647"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View of Alma advanced search results using search query Electronic Collection &gt; Electronic Collection &gt; Management Level &gt; equals &gt; Pending Deletion.</a:t>
            </a:r>
          </a:p>
        </p:txBody>
      </p:sp>
      <p:sp>
        <p:nvSpPr>
          <p:cNvPr id="7" name="Tag">
            <a:extLst>
              <a:ext uri="{FF2B5EF4-FFF2-40B4-BE49-F238E27FC236}">
                <a16:creationId xmlns:a16="http://schemas.microsoft.com/office/drawing/2014/main" id="{1F868F75-D252-7D46-9C11-74A82305D2D1}"/>
              </a:ext>
            </a:extLst>
          </p:cNvPr>
          <p:cNvSpPr/>
          <p:nvPr/>
        </p:nvSpPr>
        <p:spPr>
          <a:xfrm>
            <a:off x="137621" y="6448990"/>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Tree>
    <p:extLst>
      <p:ext uri="{BB962C8B-B14F-4D97-AF65-F5344CB8AC3E}">
        <p14:creationId xmlns:p14="http://schemas.microsoft.com/office/powerpoint/2010/main" val="272278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524000" y="4762832"/>
            <a:ext cx="9144000" cy="1542552"/>
          </a:xfrm>
        </p:spPr>
        <p:txBody>
          <a:bodyPr rtlCol="0">
            <a:normAutofit fontScale="90000"/>
          </a:bodyPr>
          <a:lstStyle/>
          <a:p>
            <a:pPr algn="ctr" fontAlgn="auto">
              <a:spcAft>
                <a:spcPts val="0"/>
              </a:spcAft>
              <a:defRPr/>
            </a:pPr>
            <a:r>
              <a:rPr lang="en-US" dirty="0">
                <a:ea typeface="ＭＳ Ｐゴシック"/>
              </a:rPr>
              <a:t>I-Share quarterly alma primo </a:t>
            </a:r>
            <a:r>
              <a:rPr lang="en-US" dirty="0" err="1">
                <a:ea typeface="ＭＳ Ｐゴシック"/>
              </a:rPr>
              <a:t>ve</a:t>
            </a:r>
            <a:r>
              <a:rPr lang="en-US" dirty="0">
                <a:ea typeface="ＭＳ Ｐゴシック"/>
              </a:rPr>
              <a:t> update:</a:t>
            </a:r>
            <a:br>
              <a:rPr lang="en-US" dirty="0"/>
            </a:br>
            <a:r>
              <a:rPr lang="en-US" dirty="0"/>
              <a:t>November 2025 Feature release highlights</a:t>
            </a:r>
            <a:br>
              <a:rPr lang="en-US" dirty="0">
                <a:ea typeface="ＭＳ Ｐゴシック"/>
              </a:rPr>
            </a:br>
            <a:r>
              <a:rPr lang="en-US" sz="2200" dirty="0" err="1">
                <a:ea typeface="+mj-ea"/>
                <a:cs typeface="+mj-cs"/>
              </a:rPr>
              <a:t>nov.</a:t>
            </a:r>
            <a:r>
              <a:rPr lang="en-US" sz="2200" dirty="0">
                <a:ea typeface="+mj-ea"/>
                <a:cs typeface="+mj-cs"/>
              </a:rPr>
              <a:t> 3, 2025</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CE73F-DE3A-ABBA-6136-97CE718619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82FDD-0D5D-FC65-7A61-92485BA31462}"/>
              </a:ext>
            </a:extLst>
          </p:cNvPr>
          <p:cNvSpPr>
            <a:spLocks noGrp="1"/>
          </p:cNvSpPr>
          <p:nvPr>
            <p:ph type="title"/>
          </p:nvPr>
        </p:nvSpPr>
        <p:spPr>
          <a:xfrm>
            <a:off x="218114" y="-94785"/>
            <a:ext cx="11496808" cy="602796"/>
          </a:xfrm>
        </p:spPr>
        <p:txBody>
          <a:bodyPr>
            <a:noAutofit/>
          </a:bodyPr>
          <a:lstStyle/>
          <a:p>
            <a:r>
              <a:rPr lang="en-US" sz="2000">
                <a:ea typeface="ＭＳ Ｐゴシック"/>
              </a:rPr>
              <a:t>Electronic resources management – portfolio loader</a:t>
            </a:r>
            <a:endParaRPr lang="en-US" sz="2000"/>
          </a:p>
        </p:txBody>
      </p:sp>
      <p:sp>
        <p:nvSpPr>
          <p:cNvPr id="4" name="Content Placeholder 2">
            <a:extLst>
              <a:ext uri="{FF2B5EF4-FFF2-40B4-BE49-F238E27FC236}">
                <a16:creationId xmlns:a16="http://schemas.microsoft.com/office/drawing/2014/main" id="{25719BCE-295A-5EE6-21C8-56450E90D417}"/>
              </a:ext>
            </a:extLst>
          </p:cNvPr>
          <p:cNvSpPr>
            <a:spLocks noGrp="1"/>
          </p:cNvSpPr>
          <p:nvPr>
            <p:ph sz="quarter" idx="10"/>
          </p:nvPr>
        </p:nvSpPr>
        <p:spPr>
          <a:xfrm>
            <a:off x="369116" y="411061"/>
            <a:ext cx="5726884" cy="5956183"/>
          </a:xfrm>
          <a:prstGeom prst="rect">
            <a:avLst/>
          </a:prstGeom>
        </p:spPr>
        <p:txBody>
          <a:bodyPr numCol="1"/>
          <a:lstStyle/>
          <a:p>
            <a:endParaRPr lang="en-US" sz="800" dirty="0">
              <a:latin typeface="+mj-lt"/>
              <a:ea typeface="+mn-lt"/>
              <a:cs typeface="+mn-lt"/>
            </a:endParaRPr>
          </a:p>
          <a:p>
            <a:r>
              <a:rPr lang="en-US" sz="2400" dirty="0">
                <a:latin typeface="+mj-lt"/>
                <a:ea typeface="+mn-lt"/>
                <a:cs typeface="+mn-lt"/>
              </a:rPr>
              <a:t>Portfolio Loader is enhanced with a slight change. Where it used to “skip line” when handling multiple MMS IDs, you now have the option of choosing “Select Preferred MMS” as seen inside the blue rectangle in the image to the right.</a:t>
            </a:r>
          </a:p>
          <a:p>
            <a:endParaRPr lang="en-US" sz="2400" dirty="0">
              <a:latin typeface="+mj-lt"/>
              <a:ea typeface="+mn-lt"/>
              <a:cs typeface="+mn-lt"/>
            </a:endParaRPr>
          </a:p>
          <a:p>
            <a:r>
              <a:rPr lang="en-US" sz="2400" dirty="0">
                <a:latin typeface="+mj-lt"/>
                <a:ea typeface="+mn-lt"/>
                <a:cs typeface="+mn-lt"/>
              </a:rPr>
              <a:t>Note: Multiple matching portfolios still need to be resolved manually.</a:t>
            </a:r>
          </a:p>
          <a:p>
            <a:r>
              <a:rPr lang="en-US" sz="2400" dirty="0">
                <a:latin typeface="+mj-lt"/>
                <a:ea typeface="+mn-lt"/>
                <a:cs typeface="+mn-lt"/>
              </a:rPr>
              <a:t>Visit </a:t>
            </a:r>
            <a:r>
              <a:rPr lang="en-US" sz="2400" dirty="0">
                <a:latin typeface="+mj-lt"/>
                <a:ea typeface="+mn-lt"/>
                <a:cs typeface="+mn-lt"/>
                <a:hlinkClick r:id="rId3"/>
              </a:rPr>
              <a:t>Managing Electronic Resources </a:t>
            </a:r>
            <a:r>
              <a:rPr lang="en-US" sz="2400" dirty="0">
                <a:latin typeface="+mj-lt"/>
                <a:ea typeface="+mn-lt"/>
                <a:cs typeface="+mn-lt"/>
              </a:rPr>
              <a:t>to learn more.</a:t>
            </a:r>
          </a:p>
        </p:txBody>
      </p:sp>
      <p:sp>
        <p:nvSpPr>
          <p:cNvPr id="3" name="TextBox 2">
            <a:extLst>
              <a:ext uri="{FF2B5EF4-FFF2-40B4-BE49-F238E27FC236}">
                <a16:creationId xmlns:a16="http://schemas.microsoft.com/office/drawing/2014/main" id="{432493B6-3330-71C5-4222-F49EF1EEA7AB}"/>
              </a:ext>
            </a:extLst>
          </p:cNvPr>
          <p:cNvSpPr txBox="1"/>
          <p:nvPr/>
        </p:nvSpPr>
        <p:spPr>
          <a:xfrm>
            <a:off x="6999487" y="5719430"/>
            <a:ext cx="4715435"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View of Alma Portfolio Loader with a blue rectangle highlighting the section with the added option to “Select preferred MMS.”</a:t>
            </a:r>
          </a:p>
        </p:txBody>
      </p:sp>
      <p:pic>
        <p:nvPicPr>
          <p:cNvPr id="7" name="Picture 6" descr="Screenshot of Portfolio Loader with new enhanced option for handling multiple MMS IDs.">
            <a:extLst>
              <a:ext uri="{FF2B5EF4-FFF2-40B4-BE49-F238E27FC236}">
                <a16:creationId xmlns:a16="http://schemas.microsoft.com/office/drawing/2014/main" id="{EC2C4219-C7FB-6C14-29D6-D16849386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487" y="508011"/>
            <a:ext cx="4715435" cy="5211419"/>
          </a:xfrm>
          <a:prstGeom prst="rect">
            <a:avLst/>
          </a:prstGeom>
          <a:ln>
            <a:solidFill>
              <a:srgbClr val="592C5F"/>
            </a:solidFill>
          </a:ln>
        </p:spPr>
      </p:pic>
      <p:sp>
        <p:nvSpPr>
          <p:cNvPr id="6" name="Tag">
            <a:extLst>
              <a:ext uri="{FF2B5EF4-FFF2-40B4-BE49-F238E27FC236}">
                <a16:creationId xmlns:a16="http://schemas.microsoft.com/office/drawing/2014/main" id="{BEE0E1C9-5A35-108A-2F40-433F44A732D7}"/>
              </a:ext>
            </a:extLst>
          </p:cNvPr>
          <p:cNvSpPr/>
          <p:nvPr/>
        </p:nvSpPr>
        <p:spPr>
          <a:xfrm>
            <a:off x="137621" y="6448990"/>
            <a:ext cx="3462105" cy="368499"/>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Tree>
    <p:extLst>
      <p:ext uri="{BB962C8B-B14F-4D97-AF65-F5344CB8AC3E}">
        <p14:creationId xmlns:p14="http://schemas.microsoft.com/office/powerpoint/2010/main" val="381827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ecorative: Vintage yellow TV on top of a wood plank with blue background. The image of the television is covered with a red &quot;nope&quot; symbol, the circle with the diagonal line through it.">
            <a:extLst>
              <a:ext uri="{FF2B5EF4-FFF2-40B4-BE49-F238E27FC236}">
                <a16:creationId xmlns:a16="http://schemas.microsoft.com/office/drawing/2014/main" id="{DED1A6FD-A746-2399-933E-C946E5BD4B2F}"/>
              </a:ext>
              <a:ext uri="{C183D7F6-B498-43B3-948B-1728B52AA6E4}">
                <adec:decorative xmlns:adec="http://schemas.microsoft.com/office/drawing/2017/decorative" val="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44" t="20978" b="5244"/>
          <a:stretch>
            <a:fillRect/>
          </a:stretch>
        </p:blipFill>
        <p:spPr>
          <a:xfrm>
            <a:off x="0" y="383034"/>
            <a:ext cx="12192000" cy="5421086"/>
          </a:xfrm>
        </p:spPr>
      </p:pic>
      <p:sp>
        <p:nvSpPr>
          <p:cNvPr id="3" name="Title 2">
            <a:extLst>
              <a:ext uri="{FF2B5EF4-FFF2-40B4-BE49-F238E27FC236}">
                <a16:creationId xmlns:a16="http://schemas.microsoft.com/office/drawing/2014/main" id="{C16CEAE7-EB2C-DFB6-730D-3555829E35DE}"/>
              </a:ext>
            </a:extLst>
          </p:cNvPr>
          <p:cNvSpPr>
            <a:spLocks noGrp="1"/>
          </p:cNvSpPr>
          <p:nvPr>
            <p:ph type="title"/>
          </p:nvPr>
        </p:nvSpPr>
        <p:spPr/>
        <p:txBody>
          <a:bodyPr/>
          <a:lstStyle/>
          <a:p>
            <a:r>
              <a:rPr lang="en-US" dirty="0"/>
              <a:t>Shared Blocks Across the Fulfillment </a:t>
            </a:r>
            <a:r>
              <a:rPr lang="en-US" dirty="0" err="1"/>
              <a:t>NEtwork</a:t>
            </a:r>
            <a:endParaRPr lang="en-US" dirty="0"/>
          </a:p>
        </p:txBody>
      </p:sp>
      <p:grpSp>
        <p:nvGrpSpPr>
          <p:cNvPr id="10" name="Group 9">
            <a:extLst>
              <a:ext uri="{FF2B5EF4-FFF2-40B4-BE49-F238E27FC236}">
                <a16:creationId xmlns:a16="http://schemas.microsoft.com/office/drawing/2014/main" id="{3B0B0F63-19E1-AD30-090F-04010BBED89B}"/>
              </a:ext>
            </a:extLst>
          </p:cNvPr>
          <p:cNvGrpSpPr/>
          <p:nvPr/>
        </p:nvGrpSpPr>
        <p:grpSpPr>
          <a:xfrm>
            <a:off x="3425370" y="638627"/>
            <a:ext cx="5336493" cy="4192267"/>
            <a:chOff x="3425370" y="638628"/>
            <a:chExt cx="5747657" cy="5109030"/>
          </a:xfrm>
        </p:grpSpPr>
        <p:sp>
          <p:nvSpPr>
            <p:cNvPr id="7" name="Oval 6">
              <a:extLst>
                <a:ext uri="{FF2B5EF4-FFF2-40B4-BE49-F238E27FC236}">
                  <a16:creationId xmlns:a16="http://schemas.microsoft.com/office/drawing/2014/main" id="{C4B04350-60C8-345C-D9F4-444FCC17C844}"/>
                </a:ext>
              </a:extLst>
            </p:cNvPr>
            <p:cNvSpPr/>
            <p:nvPr/>
          </p:nvSpPr>
          <p:spPr>
            <a:xfrm>
              <a:off x="3425370" y="638628"/>
              <a:ext cx="5747657" cy="510903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A186D69-1DF0-9B85-CCF4-2569D422D180}"/>
                </a:ext>
              </a:extLst>
            </p:cNvPr>
            <p:cNvCxnSpPr/>
            <p:nvPr/>
          </p:nvCxnSpPr>
          <p:spPr>
            <a:xfrm>
              <a:off x="3991429" y="1654629"/>
              <a:ext cx="4659085" cy="294640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 name="TextBox 10">
            <a:extLst>
              <a:ext uri="{FF2B5EF4-FFF2-40B4-BE49-F238E27FC236}">
                <a16:creationId xmlns:a16="http://schemas.microsoft.com/office/drawing/2014/main" id="{A8585AFB-300D-8CE4-FF26-A5429197238F}"/>
              </a:ext>
            </a:extLst>
          </p:cNvPr>
          <p:cNvSpPr txBox="1"/>
          <p:nvPr/>
        </p:nvSpPr>
        <p:spPr>
          <a:xfrm>
            <a:off x="494091" y="5086675"/>
            <a:ext cx="11203818" cy="461665"/>
          </a:xfrm>
          <a:prstGeom prst="rect">
            <a:avLst/>
          </a:prstGeom>
          <a:noFill/>
        </p:spPr>
        <p:txBody>
          <a:bodyPr wrap="square" rtlCol="0">
            <a:spAutoFit/>
          </a:bodyPr>
          <a:lstStyle/>
          <a:p>
            <a:r>
              <a:rPr lang="en-US" sz="2400" dirty="0">
                <a:solidFill>
                  <a:schemeClr val="bg1"/>
                </a:solidFill>
                <a:latin typeface="+mj-lt"/>
              </a:rPr>
              <a:t>Shared Blocks Across the Fulfillment Network = Not Ready for Primetime</a:t>
            </a:r>
          </a:p>
        </p:txBody>
      </p:sp>
      <p:sp>
        <p:nvSpPr>
          <p:cNvPr id="2" name="Tag">
            <a:extLst>
              <a:ext uri="{FF2B5EF4-FFF2-40B4-BE49-F238E27FC236}">
                <a16:creationId xmlns:a16="http://schemas.microsoft.com/office/drawing/2014/main" id="{3FB9B89F-0D85-7BFC-89E9-C8F705B30399}"/>
              </a:ext>
            </a:extLst>
          </p:cNvPr>
          <p:cNvSpPr/>
          <p:nvPr/>
        </p:nvSpPr>
        <p:spPr>
          <a:xfrm>
            <a:off x="196905" y="6453900"/>
            <a:ext cx="2551773" cy="321100"/>
          </a:xfrm>
          <a:prstGeom prst="roundRect">
            <a:avLst/>
          </a:prstGeom>
          <a:solidFill>
            <a:srgbClr val="592C5F"/>
          </a:solidFill>
          <a:ln>
            <a:solidFill>
              <a:schemeClr val="tx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ILL/ Resource Sharing</a:t>
            </a:r>
          </a:p>
        </p:txBody>
      </p:sp>
      <p:sp>
        <p:nvSpPr>
          <p:cNvPr id="12" name="TextBox 11">
            <a:extLst>
              <a:ext uri="{FF2B5EF4-FFF2-40B4-BE49-F238E27FC236}">
                <a16:creationId xmlns:a16="http://schemas.microsoft.com/office/drawing/2014/main" id="{1AF428A9-D6D7-8FF6-6625-8CD9FD3303D7}"/>
              </a:ext>
            </a:extLst>
          </p:cNvPr>
          <p:cNvSpPr txBox="1"/>
          <p:nvPr/>
        </p:nvSpPr>
        <p:spPr>
          <a:xfrm>
            <a:off x="190989" y="5867648"/>
            <a:ext cx="10719409"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Vintage yellow TV on top of a wood plank with blue background. The image of the television is covered with a red "nope" symbol, the </a:t>
            </a:r>
          </a:p>
          <a:p>
            <a:r>
              <a:rPr lang="en-US" sz="1400" dirty="0">
                <a:latin typeface="Arial" panose="020B0604020202020204" pitchFamily="34" charset="0"/>
                <a:cs typeface="Arial" panose="020B0604020202020204" pitchFamily="34" charset="0"/>
              </a:rPr>
              <a:t>circle with the diagonal line through it.</a:t>
            </a:r>
          </a:p>
        </p:txBody>
      </p:sp>
      <p:sp>
        <p:nvSpPr>
          <p:cNvPr id="6" name="Tag">
            <a:extLst>
              <a:ext uri="{FF2B5EF4-FFF2-40B4-BE49-F238E27FC236}">
                <a16:creationId xmlns:a16="http://schemas.microsoft.com/office/drawing/2014/main" id="{273E4536-4349-77DE-0553-BC8CF76B9383}"/>
              </a:ext>
            </a:extLst>
          </p:cNvPr>
          <p:cNvSpPr/>
          <p:nvPr/>
        </p:nvSpPr>
        <p:spPr>
          <a:xfrm>
            <a:off x="2908704" y="6453900"/>
            <a:ext cx="2519822" cy="321101"/>
          </a:xfrm>
          <a:prstGeom prst="roundRect">
            <a:avLst/>
          </a:prstGeom>
          <a:solidFill>
            <a:srgbClr val="5E5E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Reference/ Instruction </a:t>
            </a:r>
          </a:p>
        </p:txBody>
      </p:sp>
      <p:sp>
        <p:nvSpPr>
          <p:cNvPr id="8" name="Tag">
            <a:extLst>
              <a:ext uri="{FF2B5EF4-FFF2-40B4-BE49-F238E27FC236}">
                <a16:creationId xmlns:a16="http://schemas.microsoft.com/office/drawing/2014/main" id="{33828863-817F-1F1C-AB00-599D8D3A5C1F}"/>
              </a:ext>
            </a:extLst>
          </p:cNvPr>
          <p:cNvSpPr/>
          <p:nvPr/>
        </p:nvSpPr>
        <p:spPr>
          <a:xfrm>
            <a:off x="5495183" y="6453900"/>
            <a:ext cx="1268293" cy="329780"/>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Tree>
    <p:extLst>
      <p:ext uri="{BB962C8B-B14F-4D97-AF65-F5344CB8AC3E}">
        <p14:creationId xmlns:p14="http://schemas.microsoft.com/office/powerpoint/2010/main" val="3388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8DB5-06A6-6A18-C38C-ECB913410D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319B049-6EB5-0825-947C-DBA4AA703E5F}"/>
              </a:ext>
            </a:extLst>
          </p:cNvPr>
          <p:cNvSpPr>
            <a:spLocks noGrp="1"/>
          </p:cNvSpPr>
          <p:nvPr>
            <p:ph type="title"/>
          </p:nvPr>
        </p:nvSpPr>
        <p:spPr/>
        <p:txBody>
          <a:bodyPr/>
          <a:lstStyle/>
          <a:p>
            <a:r>
              <a:rPr lang="en-US" dirty="0"/>
              <a:t>Purge Users Based on Set</a:t>
            </a:r>
          </a:p>
        </p:txBody>
      </p:sp>
      <p:sp>
        <p:nvSpPr>
          <p:cNvPr id="2" name="Content Placeholder 1">
            <a:extLst>
              <a:ext uri="{FF2B5EF4-FFF2-40B4-BE49-F238E27FC236}">
                <a16:creationId xmlns:a16="http://schemas.microsoft.com/office/drawing/2014/main" id="{D958650D-8C2D-F8AE-6DE3-114B5BE89C7F}"/>
              </a:ext>
            </a:extLst>
          </p:cNvPr>
          <p:cNvSpPr>
            <a:spLocks noGrp="1"/>
          </p:cNvSpPr>
          <p:nvPr>
            <p:ph idx="1"/>
          </p:nvPr>
        </p:nvSpPr>
        <p:spPr>
          <a:xfrm>
            <a:off x="860612" y="1362635"/>
            <a:ext cx="10972801" cy="4646278"/>
          </a:xfrm>
        </p:spPr>
        <p:txBody>
          <a:bodyPr/>
          <a:lstStyle/>
          <a:p>
            <a:r>
              <a:rPr lang="en-US" sz="2400" dirty="0">
                <a:latin typeface="+mj-lt"/>
                <a:ea typeface="Calibri" panose="020F0502020204030204" pitchFamily="34" charset="0"/>
                <a:cs typeface="Calibri" panose="020F0502020204030204" pitchFamily="34" charset="0"/>
              </a:rPr>
              <a:t>November release includes ability to “purge users by set.”</a:t>
            </a:r>
          </a:p>
          <a:p>
            <a:pPr marL="342900" indent="-342900">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Newly-developed job</a:t>
            </a:r>
          </a:p>
          <a:p>
            <a:pPr marL="342900" indent="-342900">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CARLI Office staff currently testing this functionality:</a:t>
            </a:r>
          </a:p>
          <a:p>
            <a:pPr marL="1085850" lvl="1" indent="-342900">
              <a:buFont typeface="Arial" panose="020B0604020202020204" pitchFamily="34" charset="0"/>
              <a:buChar char="•"/>
            </a:pPr>
            <a:r>
              <a:rPr lang="en-US" sz="2400" dirty="0">
                <a:latin typeface="+mj-lt"/>
                <a:ea typeface="Calibri" panose="020F0502020204030204" pitchFamily="34" charset="0"/>
                <a:cs typeface="Calibri" panose="020F0502020204030204" pitchFamily="34" charset="0"/>
              </a:rPr>
              <a:t>Will update our Alma User Purge documentation and send an email announcement once confident, and updated directions are ready. </a:t>
            </a:r>
          </a:p>
          <a:p>
            <a:pPr marL="1485900" lvl="2" indent="-342900"/>
            <a:r>
              <a:rPr lang="en-US" sz="2400" dirty="0">
                <a:latin typeface="+mj-lt"/>
                <a:ea typeface="Calibri" panose="020F0502020204030204" pitchFamily="34" charset="0"/>
                <a:cs typeface="Calibri" panose="020F0502020204030204" pitchFamily="34" charset="0"/>
              </a:rPr>
              <a:t>Alma User Purge: https://www.carli.illinois.edu/products-services/i-share/user-management/user-purge </a:t>
            </a:r>
          </a:p>
        </p:txBody>
      </p:sp>
      <p:sp>
        <p:nvSpPr>
          <p:cNvPr id="5" name="Tag">
            <a:extLst>
              <a:ext uri="{FF2B5EF4-FFF2-40B4-BE49-F238E27FC236}">
                <a16:creationId xmlns:a16="http://schemas.microsoft.com/office/drawing/2014/main" id="{F1216FB4-5879-5122-C462-A9313296E570}"/>
              </a:ext>
            </a:extLst>
          </p:cNvPr>
          <p:cNvSpPr/>
          <p:nvPr/>
        </p:nvSpPr>
        <p:spPr>
          <a:xfrm>
            <a:off x="1619408" y="6431244"/>
            <a:ext cx="1309028" cy="321100"/>
          </a:xfrm>
          <a:prstGeom prst="round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Systems</a:t>
            </a:r>
          </a:p>
        </p:txBody>
      </p:sp>
      <p:sp>
        <p:nvSpPr>
          <p:cNvPr id="7" name="Tag">
            <a:extLst>
              <a:ext uri="{FF2B5EF4-FFF2-40B4-BE49-F238E27FC236}">
                <a16:creationId xmlns:a16="http://schemas.microsoft.com/office/drawing/2014/main" id="{3FD4CCC6-0A53-46C7-BB5F-C2EF3FA8B218}"/>
              </a:ext>
            </a:extLst>
          </p:cNvPr>
          <p:cNvSpPr/>
          <p:nvPr/>
        </p:nvSpPr>
        <p:spPr>
          <a:xfrm>
            <a:off x="168592" y="6438539"/>
            <a:ext cx="1384039" cy="305679"/>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a:t>
            </a:r>
          </a:p>
        </p:txBody>
      </p:sp>
      <p:sp>
        <p:nvSpPr>
          <p:cNvPr id="8" name="Tag">
            <a:extLst>
              <a:ext uri="{FF2B5EF4-FFF2-40B4-BE49-F238E27FC236}">
                <a16:creationId xmlns:a16="http://schemas.microsoft.com/office/drawing/2014/main" id="{3E4783DA-833E-8C46-6476-2EA150832C97}"/>
              </a:ext>
            </a:extLst>
          </p:cNvPr>
          <p:cNvSpPr/>
          <p:nvPr/>
        </p:nvSpPr>
        <p:spPr>
          <a:xfrm>
            <a:off x="2995213" y="6425832"/>
            <a:ext cx="1975812" cy="318386"/>
          </a:xfrm>
          <a:prstGeom prst="roundRect">
            <a:avLst/>
          </a:prstGeom>
          <a:solidFill>
            <a:srgbClr val="964A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User Management</a:t>
            </a:r>
          </a:p>
        </p:txBody>
      </p:sp>
    </p:spTree>
    <p:extLst>
      <p:ext uri="{BB962C8B-B14F-4D97-AF65-F5344CB8AC3E}">
        <p14:creationId xmlns:p14="http://schemas.microsoft.com/office/powerpoint/2010/main" val="498988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a:xfrm>
            <a:off x="416077" y="939800"/>
            <a:ext cx="11329500" cy="4965699"/>
          </a:xfrm>
        </p:spPr>
        <p:txBody>
          <a:bodyPr wrap="square" anchor="t">
            <a:normAutofit/>
          </a:bodyPr>
          <a:lstStyle/>
          <a:p>
            <a:pPr marL="342900" indent="-342900">
              <a:lnSpc>
                <a:spcPct val="90000"/>
              </a:lnSpc>
              <a:spcAft>
                <a:spcPts val="1200"/>
              </a:spcAft>
              <a:buFont typeface="Arial" panose="020B0604020202020204" pitchFamily="34" charset="0"/>
              <a:buChar char="•"/>
            </a:pPr>
            <a:r>
              <a:rPr lang="en-US" sz="2400" dirty="0">
                <a:latin typeface="+mj-lt"/>
              </a:rPr>
              <a:t>Pendo is a digital adoption tool within Alma since 2023 that Ex Libris can use to identify usage trends and behavioral analytics to support features like in-app guides, walkthroughs, and feature announcements.</a:t>
            </a:r>
          </a:p>
          <a:p>
            <a:pPr marL="342900" lvl="0" indent="-342900">
              <a:lnSpc>
                <a:spcPct val="90000"/>
              </a:lnSpc>
              <a:spcAft>
                <a:spcPts val="1200"/>
              </a:spcAft>
              <a:buFont typeface="Arial" panose="020B0604020202020204" pitchFamily="34" charset="0"/>
              <a:buChar char="•"/>
            </a:pPr>
            <a:r>
              <a:rPr lang="en-US" sz="2400" dirty="0">
                <a:latin typeface="+mj-lt"/>
              </a:rPr>
              <a:t>No personal information is shared with Pendo. It does not collect or process any personal data.</a:t>
            </a:r>
          </a:p>
          <a:p>
            <a:pPr marL="342900" indent="-342900">
              <a:lnSpc>
                <a:spcPct val="90000"/>
              </a:lnSpc>
              <a:spcAft>
                <a:spcPts val="1200"/>
              </a:spcAft>
              <a:buFont typeface="Arial" panose="020B0604020202020204" pitchFamily="34" charset="0"/>
              <a:buChar char="•"/>
            </a:pPr>
            <a:r>
              <a:rPr lang="en-US" sz="2400" dirty="0">
                <a:latin typeface="+mj-lt"/>
              </a:rPr>
              <a:t>Institutions may choose to opt out of digital adoption features entirely at the organizational level in Alma Configuration Menu &gt; General &gt; Digital Adoption. See Ex </a:t>
            </a:r>
            <a:r>
              <a:rPr lang="en-US" sz="2400" dirty="0" err="1">
                <a:latin typeface="+mj-lt"/>
              </a:rPr>
              <a:t>Libris’s</a:t>
            </a:r>
            <a:r>
              <a:rPr lang="en-US" sz="2400" dirty="0">
                <a:latin typeface="+mj-lt"/>
              </a:rPr>
              <a:t> </a:t>
            </a:r>
            <a:r>
              <a:rPr lang="en-US" sz="2400" dirty="0">
                <a:latin typeface="+mj-lt"/>
                <a:hlinkClick r:id="rId3"/>
              </a:rPr>
              <a:t>Configuring Digital Adoption documentation</a:t>
            </a:r>
            <a:r>
              <a:rPr lang="en-US" sz="2400" dirty="0">
                <a:latin typeface="+mj-lt"/>
              </a:rPr>
              <a:t>. </a:t>
            </a:r>
          </a:p>
          <a:p>
            <a:pPr marL="342900" lvl="0" indent="-342900">
              <a:lnSpc>
                <a:spcPct val="90000"/>
              </a:lnSpc>
              <a:spcAft>
                <a:spcPts val="1200"/>
              </a:spcAft>
              <a:buFont typeface="Arial" panose="020B0604020202020204" pitchFamily="34" charset="0"/>
              <a:buChar char="•"/>
            </a:pPr>
            <a:r>
              <a:rPr lang="en-US" sz="2400" dirty="0">
                <a:latin typeface="+mj-lt"/>
              </a:rPr>
              <a:t>Individual Alma users can opt out by rejecting functional cookies in their browser. </a:t>
            </a:r>
          </a:p>
          <a:p>
            <a:pPr marL="342900" indent="-342900">
              <a:lnSpc>
                <a:spcPct val="90000"/>
              </a:lnSpc>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a:xfrm>
            <a:off x="307220" y="-94785"/>
            <a:ext cx="10972800" cy="602796"/>
          </a:xfrm>
        </p:spPr>
        <p:txBody>
          <a:bodyPr wrap="square" anchor="ctr">
            <a:normAutofit/>
          </a:bodyPr>
          <a:lstStyle/>
          <a:p>
            <a:r>
              <a:rPr lang="en-US" dirty="0"/>
              <a:t>Pendo Reminder</a:t>
            </a:r>
          </a:p>
        </p:txBody>
      </p:sp>
      <p:sp>
        <p:nvSpPr>
          <p:cNvPr id="5" name="Tag">
            <a:extLst>
              <a:ext uri="{FF2B5EF4-FFF2-40B4-BE49-F238E27FC236}">
                <a16:creationId xmlns:a16="http://schemas.microsoft.com/office/drawing/2014/main" id="{94C953F7-0DA9-C00A-E544-4B62C9AE6331}"/>
              </a:ext>
            </a:extLst>
          </p:cNvPr>
          <p:cNvSpPr/>
          <p:nvPr/>
        </p:nvSpPr>
        <p:spPr>
          <a:xfrm>
            <a:off x="106572" y="6449431"/>
            <a:ext cx="1537033" cy="325214"/>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a:t>
            </a:r>
          </a:p>
        </p:txBody>
      </p:sp>
    </p:spTree>
    <p:extLst>
      <p:ext uri="{BB962C8B-B14F-4D97-AF65-F5344CB8AC3E}">
        <p14:creationId xmlns:p14="http://schemas.microsoft.com/office/powerpoint/2010/main" val="388633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3EA80-19AB-EF15-5D32-124E7400885A}"/>
              </a:ext>
            </a:extLst>
          </p:cNvPr>
          <p:cNvSpPr>
            <a:spLocks noGrp="1"/>
          </p:cNvSpPr>
          <p:nvPr>
            <p:ph type="title"/>
          </p:nvPr>
        </p:nvSpPr>
        <p:spPr/>
        <p:txBody>
          <a:bodyPr/>
          <a:lstStyle/>
          <a:p>
            <a:r>
              <a:rPr lang="en-US" dirty="0"/>
              <a:t>DEI Controls for Discovery</a:t>
            </a:r>
          </a:p>
        </p:txBody>
      </p:sp>
      <p:sp>
        <p:nvSpPr>
          <p:cNvPr id="4" name="Content Placeholder 2">
            <a:extLst>
              <a:ext uri="{FF2B5EF4-FFF2-40B4-BE49-F238E27FC236}">
                <a16:creationId xmlns:a16="http://schemas.microsoft.com/office/drawing/2014/main" id="{150F8CFB-A618-71F5-358A-89CE730E05EB}"/>
              </a:ext>
            </a:extLst>
          </p:cNvPr>
          <p:cNvSpPr>
            <a:spLocks noGrp="1"/>
          </p:cNvSpPr>
          <p:nvPr>
            <p:ph idx="1"/>
          </p:nvPr>
        </p:nvSpPr>
        <p:spPr>
          <a:xfrm>
            <a:off x="1177170" y="1536701"/>
            <a:ext cx="9232900" cy="4525963"/>
          </a:xfrm>
        </p:spPr>
        <p:txBody>
          <a:bodyPr/>
          <a:lstStyle/>
          <a:p>
            <a:r>
              <a:rPr lang="en-US" sz="2400" dirty="0">
                <a:latin typeface="+mj-lt"/>
              </a:rPr>
              <a:t>Replace problematic terminology in discovery with alternatives</a:t>
            </a:r>
          </a:p>
          <a:p>
            <a:pPr lvl="1">
              <a:buFont typeface="Arial" panose="020B0604020202020204" pitchFamily="34" charset="0"/>
              <a:buChar char="•"/>
            </a:pPr>
            <a:r>
              <a:rPr lang="en-US" sz="2400" dirty="0">
                <a:latin typeface="+mj-lt"/>
              </a:rPr>
              <a:t>Configuration &gt; Discovery &gt; DEI list of terms to exclude</a:t>
            </a:r>
          </a:p>
          <a:p>
            <a:pPr lvl="1">
              <a:buFont typeface="Arial" panose="020B0604020202020204" pitchFamily="34" charset="0"/>
              <a:buChar char="•"/>
            </a:pPr>
            <a:r>
              <a:rPr lang="en-US" sz="2400" dirty="0">
                <a:latin typeface="+mj-lt"/>
              </a:rPr>
              <a:t>Applies to Subject fields in MARC records and CDI data.</a:t>
            </a:r>
          </a:p>
          <a:p>
            <a:pPr lvl="1">
              <a:buFont typeface="Arial" panose="020B0604020202020204" pitchFamily="34" charset="0"/>
              <a:buChar char="•"/>
            </a:pPr>
            <a:r>
              <a:rPr lang="en-US" sz="2400" dirty="0">
                <a:latin typeface="+mj-lt"/>
              </a:rPr>
              <a:t>Match based on an exact term or a phrase.</a:t>
            </a:r>
          </a:p>
          <a:p>
            <a:pPr lvl="1">
              <a:buFont typeface="Arial" panose="020B0604020202020204" pitchFamily="34" charset="0"/>
              <a:buChar char="•"/>
            </a:pPr>
            <a:r>
              <a:rPr lang="en-US" sz="2400" dirty="0">
                <a:latin typeface="+mj-lt"/>
              </a:rPr>
              <a:t>May include an informational note on the local replacement.</a:t>
            </a:r>
          </a:p>
          <a:p>
            <a:r>
              <a:rPr lang="en-US" sz="2400" dirty="0">
                <a:latin typeface="+mj-lt"/>
              </a:rPr>
              <a:t>Technical Services Committee preparing recommendations</a:t>
            </a:r>
          </a:p>
        </p:txBody>
      </p:sp>
      <p:sp>
        <p:nvSpPr>
          <p:cNvPr id="2" name="Tag">
            <a:extLst>
              <a:ext uri="{FF2B5EF4-FFF2-40B4-BE49-F238E27FC236}">
                <a16:creationId xmlns:a16="http://schemas.microsoft.com/office/drawing/2014/main" id="{58A2C7C2-5853-2D9E-1511-863283E7A8A3}"/>
              </a:ext>
            </a:extLst>
          </p:cNvPr>
          <p:cNvSpPr/>
          <p:nvPr/>
        </p:nvSpPr>
        <p:spPr>
          <a:xfrm>
            <a:off x="155914" y="6451756"/>
            <a:ext cx="1331059" cy="321100"/>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Cataloging</a:t>
            </a:r>
          </a:p>
        </p:txBody>
      </p:sp>
      <p:sp>
        <p:nvSpPr>
          <p:cNvPr id="5" name="Tag">
            <a:extLst>
              <a:ext uri="{FF2B5EF4-FFF2-40B4-BE49-F238E27FC236}">
                <a16:creationId xmlns:a16="http://schemas.microsoft.com/office/drawing/2014/main" id="{87969FA8-4BA2-B267-4E90-1A0566B592F9}"/>
              </a:ext>
            </a:extLst>
          </p:cNvPr>
          <p:cNvSpPr/>
          <p:nvPr/>
        </p:nvSpPr>
        <p:spPr>
          <a:xfrm>
            <a:off x="5389037"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
        <p:nvSpPr>
          <p:cNvPr id="7" name="Tag">
            <a:extLst>
              <a:ext uri="{FF2B5EF4-FFF2-40B4-BE49-F238E27FC236}">
                <a16:creationId xmlns:a16="http://schemas.microsoft.com/office/drawing/2014/main" id="{B3D5E3A8-DDB1-BA95-7949-AAC54859D04C}"/>
              </a:ext>
            </a:extLst>
          </p:cNvPr>
          <p:cNvSpPr/>
          <p:nvPr/>
        </p:nvSpPr>
        <p:spPr>
          <a:xfrm>
            <a:off x="1700614" y="6451756"/>
            <a:ext cx="3421184" cy="321100"/>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a:t>
            </a:r>
          </a:p>
        </p:txBody>
      </p:sp>
    </p:spTree>
    <p:extLst>
      <p:ext uri="{BB962C8B-B14F-4D97-AF65-F5344CB8AC3E}">
        <p14:creationId xmlns:p14="http://schemas.microsoft.com/office/powerpoint/2010/main" val="344196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3262-9143-4487-BF59-41E3CAC6D991}"/>
              </a:ext>
            </a:extLst>
          </p:cNvPr>
          <p:cNvSpPr>
            <a:spLocks noGrp="1"/>
          </p:cNvSpPr>
          <p:nvPr>
            <p:ph type="title"/>
          </p:nvPr>
        </p:nvSpPr>
        <p:spPr/>
        <p:txBody>
          <a:bodyPr/>
          <a:lstStyle/>
          <a:p>
            <a:r>
              <a:rPr lang="en-US" dirty="0"/>
              <a:t>Change in January 2026 to Thumbnails for Collections in Alma</a:t>
            </a:r>
          </a:p>
        </p:txBody>
      </p:sp>
      <p:pic>
        <p:nvPicPr>
          <p:cNvPr id="7" name="Content Placeholder 6" descr="A screenshot showing the Alma Collection Resource Editor highlighting the Discovery tab">
            <a:extLst>
              <a:ext uri="{FF2B5EF4-FFF2-40B4-BE49-F238E27FC236}">
                <a16:creationId xmlns:a16="http://schemas.microsoft.com/office/drawing/2014/main" id="{22CFCC49-419A-148B-A599-7A05D4902B6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8248" y="1236112"/>
            <a:ext cx="8078113" cy="4167228"/>
          </a:xfrm>
          <a:ln>
            <a:solidFill>
              <a:schemeClr val="accent1"/>
            </a:solidFill>
          </a:ln>
        </p:spPr>
      </p:pic>
      <p:sp>
        <p:nvSpPr>
          <p:cNvPr id="4" name="Content Placeholder 3">
            <a:extLst>
              <a:ext uri="{FF2B5EF4-FFF2-40B4-BE49-F238E27FC236}">
                <a16:creationId xmlns:a16="http://schemas.microsoft.com/office/drawing/2014/main" id="{ABF982E7-DE1B-40E4-AF68-E9D19482DE82}"/>
              </a:ext>
            </a:extLst>
          </p:cNvPr>
          <p:cNvSpPr>
            <a:spLocks noGrp="1"/>
          </p:cNvSpPr>
          <p:nvPr>
            <p:ph sz="quarter" idx="11"/>
          </p:nvPr>
        </p:nvSpPr>
        <p:spPr>
          <a:xfrm>
            <a:off x="8126361" y="974011"/>
            <a:ext cx="3680407" cy="4792607"/>
          </a:xfrm>
        </p:spPr>
        <p:txBody>
          <a:bodyPr/>
          <a:lstStyle/>
          <a:p>
            <a:pPr marL="342900" indent="-342900">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Before January 2026: Libraries should add specific thumbnails to Collections and Subcollections in Alma to display in Primo VE.</a:t>
            </a:r>
          </a:p>
          <a:p>
            <a:pPr marL="342900" indent="-342900">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Manage thumbnails in the Collection Resource Editor’s </a:t>
            </a:r>
            <a:r>
              <a:rPr lang="en-US" sz="2400" b="1" dirty="0">
                <a:latin typeface="Arial" panose="020B0604020202020204" pitchFamily="34" charset="0"/>
                <a:cs typeface="Arial" panose="020B0604020202020204" pitchFamily="34" charset="0"/>
              </a:rPr>
              <a:t>Discovery</a:t>
            </a:r>
            <a:r>
              <a:rPr lang="en-US" sz="2400" dirty="0">
                <a:latin typeface="Arial" panose="020B0604020202020204" pitchFamily="34" charset="0"/>
                <a:cs typeface="Arial" panose="020B0604020202020204" pitchFamily="34" charset="0"/>
              </a:rPr>
              <a:t> tab.</a:t>
            </a:r>
          </a:p>
        </p:txBody>
      </p:sp>
      <p:sp>
        <p:nvSpPr>
          <p:cNvPr id="5" name="Text Placeholder 4">
            <a:extLst>
              <a:ext uri="{FF2B5EF4-FFF2-40B4-BE49-F238E27FC236}">
                <a16:creationId xmlns:a16="http://schemas.microsoft.com/office/drawing/2014/main" id="{D6EDED4C-A4C3-368C-75D3-E34F48EA7700}"/>
              </a:ext>
            </a:extLst>
          </p:cNvPr>
          <p:cNvSpPr>
            <a:spLocks noGrp="1"/>
          </p:cNvSpPr>
          <p:nvPr>
            <p:ph type="body" sz="quarter" idx="13"/>
          </p:nvPr>
        </p:nvSpPr>
        <p:spPr>
          <a:xfrm>
            <a:off x="442451" y="5495923"/>
            <a:ext cx="7683909" cy="270696"/>
          </a:xfrm>
        </p:spPr>
        <p:txBody>
          <a:bodyPr/>
          <a:lstStyle/>
          <a:p>
            <a:r>
              <a:rPr lang="en-US" dirty="0">
                <a:latin typeface="+mj-lt"/>
              </a:rPr>
              <a:t>Alma “Collection Resource Editor” with the “Discovery” tab shown. </a:t>
            </a:r>
          </a:p>
        </p:txBody>
      </p:sp>
      <p:sp>
        <p:nvSpPr>
          <p:cNvPr id="3" name="Tag">
            <a:extLst>
              <a:ext uri="{FF2B5EF4-FFF2-40B4-BE49-F238E27FC236}">
                <a16:creationId xmlns:a16="http://schemas.microsoft.com/office/drawing/2014/main" id="{F76A9402-03F7-F39C-6446-4390781FB507}"/>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3597702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0F62-24DA-9C26-82FF-919093E3B43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651DB-BF29-1225-D70C-E3EBD54700F1}"/>
              </a:ext>
            </a:extLst>
          </p:cNvPr>
          <p:cNvSpPr>
            <a:spLocks noGrp="1"/>
          </p:cNvSpPr>
          <p:nvPr>
            <p:ph idx="1"/>
          </p:nvPr>
        </p:nvSpPr>
        <p:spPr>
          <a:xfrm>
            <a:off x="431250" y="3186172"/>
            <a:ext cx="11455950" cy="3252727"/>
          </a:xfrm>
        </p:spPr>
        <p:txBody>
          <a:bodyPr wrap="square" anchor="t">
            <a:normAutofit/>
          </a:bodyPr>
          <a:lstStyle/>
          <a:p>
            <a:pPr marL="285750" indent="-285750">
              <a:spcAft>
                <a:spcPts val="600"/>
              </a:spcAft>
              <a:buFont typeface="Arial" panose="020B0604020202020204" pitchFamily="34" charset="0"/>
              <a:buChar char="•"/>
            </a:pPr>
            <a:r>
              <a:rPr lang="en-US" sz="2400" dirty="0">
                <a:latin typeface="+mj-lt"/>
              </a:rPr>
              <a:t>Attributes provide information about the type of record and complement existing resource types.</a:t>
            </a:r>
          </a:p>
          <a:p>
            <a:pPr marL="285750" indent="-285750">
              <a:spcAft>
                <a:spcPts val="600"/>
              </a:spcAft>
              <a:buFont typeface="Arial" panose="020B0604020202020204" pitchFamily="34" charset="0"/>
              <a:buChar char="•"/>
            </a:pPr>
            <a:r>
              <a:rPr lang="en-US" sz="2400" dirty="0">
                <a:latin typeface="+mj-lt"/>
              </a:rPr>
              <a:t>Can be selected as facets in search results</a:t>
            </a:r>
          </a:p>
          <a:p>
            <a:pPr marL="285750" indent="-285750">
              <a:spcAft>
                <a:spcPts val="600"/>
              </a:spcAft>
              <a:buFont typeface="Arial" panose="020B0604020202020204" pitchFamily="34" charset="0"/>
              <a:buChar char="•"/>
            </a:pPr>
            <a:r>
              <a:rPr lang="en-US" sz="2400" dirty="0">
                <a:latin typeface="+mj-lt"/>
              </a:rPr>
              <a:t>Display based on metadata in CDI records</a:t>
            </a:r>
          </a:p>
          <a:p>
            <a:pPr marL="285750" indent="-285750">
              <a:spcAft>
                <a:spcPts val="600"/>
              </a:spcAft>
              <a:buFont typeface="Arial" panose="020B0604020202020204" pitchFamily="34" charset="0"/>
              <a:buChar char="•"/>
            </a:pPr>
            <a:r>
              <a:rPr lang="en-US" sz="2400" dirty="0">
                <a:latin typeface="+mj-lt"/>
              </a:rPr>
              <a:t>Configured per View in Alma Configuration &gt; Discovery &gt; Display Configuration &gt; Configure Views &gt; Edit view &gt; General tab &gt; Display CDI document attributes</a:t>
            </a:r>
          </a:p>
          <a:p>
            <a:pPr marL="342900" indent="-342900">
              <a:lnSpc>
                <a:spcPct val="90000"/>
              </a:lnSpc>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C33FD27E-8923-D796-269E-C85F6F4BB992}"/>
              </a:ext>
            </a:extLst>
          </p:cNvPr>
          <p:cNvSpPr>
            <a:spLocks noGrp="1"/>
          </p:cNvSpPr>
          <p:nvPr>
            <p:ph type="title"/>
          </p:nvPr>
        </p:nvSpPr>
        <p:spPr>
          <a:xfrm>
            <a:off x="307220" y="-94785"/>
            <a:ext cx="10972800" cy="602796"/>
          </a:xfrm>
        </p:spPr>
        <p:txBody>
          <a:bodyPr wrap="square" anchor="ctr">
            <a:normAutofit/>
          </a:bodyPr>
          <a:lstStyle/>
          <a:p>
            <a:r>
              <a:rPr lang="en-US" dirty="0"/>
              <a:t>CDI Document Insights in Primo</a:t>
            </a:r>
          </a:p>
        </p:txBody>
      </p:sp>
      <p:pic>
        <p:nvPicPr>
          <p:cNvPr id="4" name="Content Placeholder 4" descr="A screenshot of a search result in Primo VE with the CDI document insights indicators highlighted in an orange rectangle.">
            <a:extLst>
              <a:ext uri="{FF2B5EF4-FFF2-40B4-BE49-F238E27FC236}">
                <a16:creationId xmlns:a16="http://schemas.microsoft.com/office/drawing/2014/main" id="{B6F2523A-F4B7-21B5-DC69-2D30C8554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3900" y="630382"/>
            <a:ext cx="9575800" cy="223135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563C1E0-FF31-0507-22EA-127B960E5206}"/>
              </a:ext>
            </a:extLst>
          </p:cNvPr>
          <p:cNvSpPr txBox="1"/>
          <p:nvPr/>
        </p:nvSpPr>
        <p:spPr>
          <a:xfrm>
            <a:off x="723901" y="2888006"/>
            <a:ext cx="9575800" cy="307777"/>
          </a:xfrm>
          <a:prstGeom prst="rect">
            <a:avLst/>
          </a:prstGeom>
          <a:noFill/>
        </p:spPr>
        <p:txBody>
          <a:bodyPr wrap="square" rtlCol="0">
            <a:spAutoFit/>
          </a:bodyPr>
          <a:lstStyle/>
          <a:p>
            <a:pPr algn="r"/>
            <a:r>
              <a:rPr lang="en-US" sz="1400" dirty="0">
                <a:latin typeface="+mj-lt"/>
              </a:rPr>
              <a:t>Primo VE search result with CDI document attribute indicators highlighted with an orange rectangle.</a:t>
            </a:r>
          </a:p>
        </p:txBody>
      </p:sp>
      <p:sp>
        <p:nvSpPr>
          <p:cNvPr id="6" name="Rectangle 5">
            <a:extLst>
              <a:ext uri="{FF2B5EF4-FFF2-40B4-BE49-F238E27FC236}">
                <a16:creationId xmlns:a16="http://schemas.microsoft.com/office/drawing/2014/main" id="{8F8B8478-6EF5-B0E0-CFB8-8DDB20ACB5CC}"/>
              </a:ext>
            </a:extLst>
          </p:cNvPr>
          <p:cNvSpPr/>
          <p:nvPr/>
        </p:nvSpPr>
        <p:spPr>
          <a:xfrm>
            <a:off x="2715039" y="2175634"/>
            <a:ext cx="2631662" cy="361659"/>
          </a:xfrm>
          <a:prstGeom prst="rect">
            <a:avLst/>
          </a:prstGeom>
          <a:noFill/>
          <a:ln w="25400">
            <a:solidFill>
              <a:srgbClr val="DD7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ag">
            <a:extLst>
              <a:ext uri="{FF2B5EF4-FFF2-40B4-BE49-F238E27FC236}">
                <a16:creationId xmlns:a16="http://schemas.microsoft.com/office/drawing/2014/main" id="{4BCF7F37-3FCC-6258-4461-E1C3503C0880}"/>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121667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8713E-6E46-10D7-D2DD-58F9C5C7BD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7C76A-C61F-1F2A-F304-C476287527B1}"/>
              </a:ext>
            </a:extLst>
          </p:cNvPr>
          <p:cNvSpPr>
            <a:spLocks noGrp="1"/>
          </p:cNvSpPr>
          <p:nvPr>
            <p:ph type="title"/>
          </p:nvPr>
        </p:nvSpPr>
        <p:spPr>
          <a:xfrm>
            <a:off x="307220" y="-94785"/>
            <a:ext cx="10972800" cy="602796"/>
          </a:xfrm>
        </p:spPr>
        <p:txBody>
          <a:bodyPr wrap="square" anchor="ctr">
            <a:normAutofit/>
          </a:bodyPr>
          <a:lstStyle/>
          <a:p>
            <a:r>
              <a:rPr lang="en-US" dirty="0"/>
              <a:t>List of CDI Document Attributes</a:t>
            </a:r>
          </a:p>
        </p:txBody>
      </p:sp>
      <p:sp>
        <p:nvSpPr>
          <p:cNvPr id="5" name="Content Placeholder 4">
            <a:extLst>
              <a:ext uri="{FF2B5EF4-FFF2-40B4-BE49-F238E27FC236}">
                <a16:creationId xmlns:a16="http://schemas.microsoft.com/office/drawing/2014/main" id="{59B5B350-D496-3E0C-50A4-85F67C298FE2}"/>
              </a:ext>
            </a:extLst>
          </p:cNvPr>
          <p:cNvSpPr>
            <a:spLocks noGrp="1"/>
          </p:cNvSpPr>
          <p:nvPr>
            <p:ph sz="quarter" idx="11"/>
          </p:nvPr>
        </p:nvSpPr>
        <p:spPr>
          <a:xfrm>
            <a:off x="307220" y="1007167"/>
            <a:ext cx="11499549" cy="4002154"/>
          </a:xfrm>
        </p:spPr>
        <p:txBody>
          <a:bodyPr wrap="square" numCol="2" anchor="t">
            <a:normAutofit/>
          </a:bodyPr>
          <a:lstStyle/>
          <a:p>
            <a:r>
              <a:rPr lang="en-US" sz="2800" dirty="0">
                <a:latin typeface="+mj-lt"/>
              </a:rPr>
              <a:t>Online First Article</a:t>
            </a:r>
          </a:p>
          <a:p>
            <a:r>
              <a:rPr lang="en-US" sz="2800" dirty="0">
                <a:latin typeface="+mj-lt"/>
              </a:rPr>
              <a:t>Review Article</a:t>
            </a:r>
          </a:p>
          <a:p>
            <a:r>
              <a:rPr lang="en-US" sz="2800" dirty="0">
                <a:latin typeface="+mj-lt"/>
              </a:rPr>
              <a:t>Primary Source</a:t>
            </a:r>
          </a:p>
          <a:p>
            <a:r>
              <a:rPr lang="en-US" sz="2800" dirty="0">
                <a:latin typeface="+mj-lt"/>
              </a:rPr>
              <a:t>Preprint</a:t>
            </a:r>
          </a:p>
          <a:p>
            <a:r>
              <a:rPr lang="en-US" sz="2800" dirty="0">
                <a:latin typeface="+mj-lt"/>
              </a:rPr>
              <a:t>Retracted Publication</a:t>
            </a:r>
          </a:p>
          <a:p>
            <a:r>
              <a:rPr lang="en-US" sz="2800" dirty="0">
                <a:latin typeface="+mj-lt"/>
              </a:rPr>
              <a:t>Retraction Notice</a:t>
            </a:r>
          </a:p>
          <a:p>
            <a:r>
              <a:rPr lang="en-US" sz="2800" dirty="0">
                <a:latin typeface="+mj-lt"/>
              </a:rPr>
              <a:t>Publication with Addendum</a:t>
            </a:r>
          </a:p>
          <a:p>
            <a:r>
              <a:rPr lang="en-US" sz="2800" dirty="0">
                <a:latin typeface="+mj-lt"/>
              </a:rPr>
              <a:t>Publication with Corrigendum</a:t>
            </a:r>
          </a:p>
          <a:p>
            <a:r>
              <a:rPr lang="en-US" sz="2800" dirty="0">
                <a:latin typeface="+mj-lt"/>
              </a:rPr>
              <a:t>Withdrawn Publication</a:t>
            </a:r>
          </a:p>
          <a:p>
            <a:r>
              <a:rPr lang="en-US" sz="2800" dirty="0">
                <a:latin typeface="+mj-lt"/>
              </a:rPr>
              <a:t>Open Educational Resource </a:t>
            </a:r>
            <a:r>
              <a:rPr lang="en-US" sz="2400" dirty="0">
                <a:latin typeface="+mj-lt"/>
              </a:rPr>
              <a:t>- coming in December 2025</a:t>
            </a:r>
          </a:p>
          <a:p>
            <a:r>
              <a:rPr lang="en-US" sz="2800" dirty="0">
                <a:latin typeface="+mj-lt"/>
              </a:rPr>
              <a:t>Publication with Expression of Concern</a:t>
            </a:r>
          </a:p>
          <a:p>
            <a:r>
              <a:rPr lang="en-US" sz="2800" dirty="0">
                <a:latin typeface="+mj-lt"/>
              </a:rPr>
              <a:t>Withdrawal Notice </a:t>
            </a:r>
            <a:r>
              <a:rPr lang="en-US" sz="2400" dirty="0">
                <a:latin typeface="+mj-lt"/>
              </a:rPr>
              <a:t>(not currently used)</a:t>
            </a:r>
          </a:p>
          <a:p>
            <a:endParaRPr lang="en-US" dirty="0"/>
          </a:p>
        </p:txBody>
      </p:sp>
      <p:sp>
        <p:nvSpPr>
          <p:cNvPr id="3" name="TextBox 2">
            <a:extLst>
              <a:ext uri="{FF2B5EF4-FFF2-40B4-BE49-F238E27FC236}">
                <a16:creationId xmlns:a16="http://schemas.microsoft.com/office/drawing/2014/main" id="{DF87D690-CF86-CB0C-A014-5FAB03B00C6C}"/>
              </a:ext>
            </a:extLst>
          </p:cNvPr>
          <p:cNvSpPr txBox="1"/>
          <p:nvPr/>
        </p:nvSpPr>
        <p:spPr>
          <a:xfrm>
            <a:off x="307220" y="5277644"/>
            <a:ext cx="10760830" cy="461665"/>
          </a:xfrm>
          <a:prstGeom prst="rect">
            <a:avLst/>
          </a:prstGeom>
          <a:noFill/>
        </p:spPr>
        <p:txBody>
          <a:bodyPr wrap="square" rtlCol="0">
            <a:spAutoFit/>
          </a:bodyPr>
          <a:lstStyle/>
          <a:p>
            <a:r>
              <a:rPr lang="en-US" sz="2400" dirty="0">
                <a:latin typeface="+mj-lt"/>
              </a:rPr>
              <a:t>For more information and to enable this feature, see </a:t>
            </a:r>
            <a:r>
              <a:rPr lang="en-US" sz="2400" dirty="0">
                <a:latin typeface="+mj-lt"/>
                <a:hlinkClick r:id="rId3"/>
              </a:rPr>
              <a:t>Ex Libris documentation</a:t>
            </a:r>
            <a:r>
              <a:rPr lang="en-US" sz="2400" dirty="0">
                <a:latin typeface="+mj-lt"/>
              </a:rPr>
              <a:t>.</a:t>
            </a:r>
          </a:p>
        </p:txBody>
      </p:sp>
      <p:sp>
        <p:nvSpPr>
          <p:cNvPr id="4" name="Tag">
            <a:extLst>
              <a:ext uri="{FF2B5EF4-FFF2-40B4-BE49-F238E27FC236}">
                <a16:creationId xmlns:a16="http://schemas.microsoft.com/office/drawing/2014/main" id="{65679D5D-7077-FA14-D436-7E04C1EA9830}"/>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423163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18BAE-B6EA-024F-3957-CB6113CC0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D12AF1-B8BA-6B9B-03F7-4A719B70B867}"/>
              </a:ext>
            </a:extLst>
          </p:cNvPr>
          <p:cNvSpPr>
            <a:spLocks noGrp="1"/>
          </p:cNvSpPr>
          <p:nvPr>
            <p:ph type="title"/>
          </p:nvPr>
        </p:nvSpPr>
        <p:spPr>
          <a:xfrm>
            <a:off x="307220" y="-94785"/>
            <a:ext cx="10972800" cy="602796"/>
          </a:xfrm>
        </p:spPr>
        <p:txBody>
          <a:bodyPr wrap="square" anchor="ctr">
            <a:normAutofit/>
          </a:bodyPr>
          <a:lstStyle/>
          <a:p>
            <a:r>
              <a:rPr lang="en-US" dirty="0"/>
              <a:t>New Top-Level Facet: “Available On Shelf”</a:t>
            </a:r>
          </a:p>
        </p:txBody>
      </p:sp>
      <p:pic>
        <p:nvPicPr>
          <p:cNvPr id="9" name="Picture 8" descr="Image of the facets column in Primo VE showing the “Available On Shelf” facet highlighted with a red rectangle.">
            <a:extLst>
              <a:ext uri="{FF2B5EF4-FFF2-40B4-BE49-F238E27FC236}">
                <a16:creationId xmlns:a16="http://schemas.microsoft.com/office/drawing/2014/main" id="{4B239EE7-38F9-BB11-49DA-A846BF1C2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135" y="634996"/>
            <a:ext cx="2928707" cy="4860925"/>
          </a:xfrm>
          <a:prstGeom prst="rect">
            <a:avLst/>
          </a:prstGeom>
          <a:noFill/>
          <a:ln>
            <a:solidFill>
              <a:schemeClr val="tx1"/>
            </a:solidFill>
          </a:ln>
        </p:spPr>
      </p:pic>
      <p:sp>
        <p:nvSpPr>
          <p:cNvPr id="5" name="Content Placeholder 4">
            <a:extLst>
              <a:ext uri="{FF2B5EF4-FFF2-40B4-BE49-F238E27FC236}">
                <a16:creationId xmlns:a16="http://schemas.microsoft.com/office/drawing/2014/main" id="{3B976529-0A60-2A8D-FFE8-E92AFD44FE0F}"/>
              </a:ext>
            </a:extLst>
          </p:cNvPr>
          <p:cNvSpPr>
            <a:spLocks noGrp="1"/>
          </p:cNvSpPr>
          <p:nvPr>
            <p:ph sz="quarter" idx="11"/>
          </p:nvPr>
        </p:nvSpPr>
        <p:spPr>
          <a:xfrm>
            <a:off x="5009323" y="1333500"/>
            <a:ext cx="6797446" cy="4162421"/>
          </a:xfrm>
        </p:spPr>
        <p:txBody>
          <a:bodyPr wrap="square" anchor="t">
            <a:normAutofit/>
          </a:bodyPr>
          <a:lstStyle/>
          <a:p>
            <a:pPr marL="342900" indent="-342900">
              <a:spcBef>
                <a:spcPts val="1200"/>
              </a:spcBef>
              <a:buFont typeface="Arial" panose="020B0604020202020204" pitchFamily="34" charset="0"/>
              <a:buChar char="•"/>
            </a:pPr>
            <a:r>
              <a:rPr lang="en-US" sz="2400" dirty="0">
                <a:latin typeface="+mj-lt"/>
                <a:ea typeface="ＭＳ Ｐゴシック"/>
              </a:rPr>
              <a:t>"Available On Shelf" facet will allow users to filter search results to physical items that are currently Available in the IZ.</a:t>
            </a:r>
          </a:p>
          <a:p>
            <a:pPr marL="342900" indent="-342900">
              <a:spcBef>
                <a:spcPts val="1200"/>
              </a:spcBef>
              <a:buFont typeface="Arial" panose="020B0604020202020204" pitchFamily="34" charset="0"/>
              <a:buChar char="•"/>
            </a:pPr>
            <a:r>
              <a:rPr lang="en-US" sz="2400" dirty="0">
                <a:latin typeface="+mj-lt"/>
              </a:rPr>
              <a:t>Libraries can choose to exclude specific locations from this facet.</a:t>
            </a:r>
          </a:p>
          <a:p>
            <a:pPr marL="342900" indent="-342900">
              <a:spcBef>
                <a:spcPts val="1200"/>
              </a:spcBef>
              <a:buFont typeface="Arial" panose="020B0604020202020204" pitchFamily="34" charset="0"/>
              <a:buChar char="•"/>
            </a:pPr>
            <a:r>
              <a:rPr lang="en-US" sz="2400" dirty="0">
                <a:latin typeface="+mj-lt"/>
                <a:ea typeface="ＭＳ Ｐゴシック"/>
              </a:rPr>
              <a:t>In contrast, the existing "Held by Library" facet displays all IZ physical inventory.</a:t>
            </a:r>
          </a:p>
          <a:p>
            <a:pPr marL="342900" indent="-342900">
              <a:spcBef>
                <a:spcPts val="1200"/>
              </a:spcBef>
              <a:buFont typeface="Arial" panose="020B0604020202020204" pitchFamily="34" charset="0"/>
              <a:buChar char="•"/>
            </a:pPr>
            <a:r>
              <a:rPr lang="en-US" sz="2400" dirty="0">
                <a:latin typeface="+mj-lt"/>
              </a:rPr>
              <a:t>Disabled by default; requires configuration and reindexing.</a:t>
            </a:r>
          </a:p>
          <a:p>
            <a:endParaRPr lang="en-US" dirty="0"/>
          </a:p>
        </p:txBody>
      </p:sp>
      <p:sp>
        <p:nvSpPr>
          <p:cNvPr id="10" name="TextBox 9">
            <a:extLst>
              <a:ext uri="{FF2B5EF4-FFF2-40B4-BE49-F238E27FC236}">
                <a16:creationId xmlns:a16="http://schemas.microsoft.com/office/drawing/2014/main" id="{B164403F-3AE8-42CA-8504-5840031F4802}"/>
              </a:ext>
            </a:extLst>
          </p:cNvPr>
          <p:cNvSpPr txBox="1"/>
          <p:nvPr/>
        </p:nvSpPr>
        <p:spPr bwMode="auto">
          <a:xfrm>
            <a:off x="1363467" y="5622906"/>
            <a:ext cx="4300354" cy="698504"/>
          </a:xfrm>
          <a:prstGeom prst="rect">
            <a:avLst/>
          </a:prstGeom>
          <a:noFill/>
          <a:ln>
            <a:noFill/>
          </a:ln>
        </p:spPr>
        <p:txBody>
          <a:bodyPr vert="horz" wrap="square" lIns="91440" tIns="45720" rIns="91440" bIns="45720" numCol="1" rtlCol="0" anchor="t" anchorCtr="0" compatLnSpc="1">
            <a:prstTxWarp prst="textNoShape">
              <a:avLst/>
            </a:prstTxWarp>
            <a:noAutofit/>
          </a:bodyPr>
          <a:lstStyle/>
          <a:p>
            <a:pPr defTabSz="457200" eaLnBrk="1" hangingPunct="1">
              <a:spcBef>
                <a:spcPct val="20000"/>
              </a:spcBef>
            </a:pPr>
            <a:r>
              <a:rPr lang="en-US" sz="1400" kern="1200" dirty="0">
                <a:latin typeface="+mj-lt"/>
              </a:rPr>
              <a:t>Facet options on Primo VE search results with “Available on Shelf” highlighted with a reddish orange rectangle</a:t>
            </a:r>
          </a:p>
        </p:txBody>
      </p:sp>
      <p:sp>
        <p:nvSpPr>
          <p:cNvPr id="3" name="Tag">
            <a:extLst>
              <a:ext uri="{FF2B5EF4-FFF2-40B4-BE49-F238E27FC236}">
                <a16:creationId xmlns:a16="http://schemas.microsoft.com/office/drawing/2014/main" id="{AC301EC0-A4A4-3BF8-251C-3BB972F2E34E}"/>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3263305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2D57B-808C-D427-ED27-CC254017B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766FFA-C1D8-7A22-4D55-D9FA742959E9}"/>
              </a:ext>
            </a:extLst>
          </p:cNvPr>
          <p:cNvSpPr>
            <a:spLocks noGrp="1"/>
          </p:cNvSpPr>
          <p:nvPr>
            <p:ph type="title"/>
          </p:nvPr>
        </p:nvSpPr>
        <p:spPr>
          <a:xfrm>
            <a:off x="307220" y="-94785"/>
            <a:ext cx="10972800" cy="602796"/>
          </a:xfrm>
        </p:spPr>
        <p:txBody>
          <a:bodyPr wrap="square" anchor="ctr">
            <a:normAutofit/>
          </a:bodyPr>
          <a:lstStyle/>
          <a:p>
            <a:r>
              <a:rPr lang="en-US" dirty="0"/>
              <a:t>To Configure “Available On Shelf” Facet</a:t>
            </a:r>
          </a:p>
        </p:txBody>
      </p:sp>
      <p:sp>
        <p:nvSpPr>
          <p:cNvPr id="5" name="Content Placeholder 4">
            <a:extLst>
              <a:ext uri="{FF2B5EF4-FFF2-40B4-BE49-F238E27FC236}">
                <a16:creationId xmlns:a16="http://schemas.microsoft.com/office/drawing/2014/main" id="{E1C2A3A4-A294-3F1C-2EA2-452CD270F77C}"/>
              </a:ext>
            </a:extLst>
          </p:cNvPr>
          <p:cNvSpPr>
            <a:spLocks noGrp="1"/>
          </p:cNvSpPr>
          <p:nvPr>
            <p:ph sz="quarter" idx="11"/>
          </p:nvPr>
        </p:nvSpPr>
        <p:spPr>
          <a:xfrm>
            <a:off x="424070" y="723900"/>
            <a:ext cx="11382699" cy="5478117"/>
          </a:xfrm>
        </p:spPr>
        <p:txBody>
          <a:bodyPr wrap="square" anchor="t">
            <a:normAutofit/>
          </a:bodyPr>
          <a:lstStyle/>
          <a:p>
            <a:pPr marL="457200" indent="-457200">
              <a:spcAft>
                <a:spcPts val="600"/>
              </a:spcAft>
              <a:buFont typeface="+mj-lt"/>
              <a:buAutoNum type="arabicPeriod"/>
            </a:pPr>
            <a:r>
              <a:rPr lang="en-US" sz="2400" dirty="0">
                <a:latin typeface="+mj-lt"/>
              </a:rPr>
              <a:t>In Alma Configuration Menu &gt; Discovery &gt; Other &gt; Customer Settings &gt; set </a:t>
            </a:r>
            <a:r>
              <a:rPr lang="en-US" sz="2400" dirty="0" err="1">
                <a:latin typeface="+mj-lt"/>
              </a:rPr>
              <a:t>enable_available_on_shelf_top_level_facet</a:t>
            </a:r>
            <a:r>
              <a:rPr lang="en-US" sz="2400" dirty="0">
                <a:latin typeface="+mj-lt"/>
              </a:rPr>
              <a:t> to </a:t>
            </a:r>
            <a:r>
              <a:rPr lang="en-US" sz="2400" b="1" dirty="0">
                <a:latin typeface="+mj-lt"/>
              </a:rPr>
              <a:t>true</a:t>
            </a:r>
            <a:r>
              <a:rPr lang="en-US" sz="2400" dirty="0">
                <a:latin typeface="+mj-lt"/>
              </a:rPr>
              <a:t>. (All locations will be treated as available by default unless you exclude them in step 2 below.)</a:t>
            </a:r>
          </a:p>
          <a:p>
            <a:pPr marL="457200" indent="-457200">
              <a:spcAft>
                <a:spcPts val="600"/>
              </a:spcAft>
              <a:buFont typeface="+mj-lt"/>
              <a:buAutoNum type="arabicPeriod"/>
            </a:pPr>
            <a:r>
              <a:rPr lang="en-US" sz="2400" dirty="0">
                <a:latin typeface="+mj-lt"/>
              </a:rPr>
              <a:t>Optional: In Alma Configuration Menu &gt; Discovery &gt; Other &gt; </a:t>
            </a:r>
            <a:r>
              <a:rPr lang="en-US" sz="2400" i="1" dirty="0">
                <a:latin typeface="+mj-lt"/>
              </a:rPr>
              <a:t>Exclude libraries and locations from Available On Shelf facet</a:t>
            </a:r>
            <a:r>
              <a:rPr lang="en-US" sz="2400" dirty="0">
                <a:latin typeface="+mj-lt"/>
              </a:rPr>
              <a:t> – Here you can set any libraries in your IZ you wish to exclude from this facet for Availability calculations.</a:t>
            </a:r>
          </a:p>
          <a:p>
            <a:pPr marL="457200" indent="-457200">
              <a:spcAft>
                <a:spcPts val="600"/>
              </a:spcAft>
              <a:buFont typeface="+mj-lt"/>
              <a:buAutoNum type="arabicPeriod"/>
            </a:pPr>
            <a:r>
              <a:rPr lang="en-US" sz="2400" dirty="0">
                <a:latin typeface="+mj-lt"/>
              </a:rPr>
              <a:t>Complete reindexing of records is required</a:t>
            </a:r>
          </a:p>
          <a:p>
            <a:pPr marL="1200150" lvl="1" indent="-457200">
              <a:spcAft>
                <a:spcPts val="600"/>
              </a:spcAft>
              <a:buFont typeface="Arial" panose="020B0604020202020204" pitchFamily="34" charset="0"/>
              <a:buChar char="•"/>
            </a:pPr>
            <a:r>
              <a:rPr lang="en-US" sz="2400" dirty="0">
                <a:latin typeface="+mj-lt"/>
              </a:rPr>
              <a:t>Contact Ex Libris Support to file a Case to request this reindexing; CARLI can file the Case on your library’s behalf if you contact us at </a:t>
            </a:r>
            <a:r>
              <a:rPr lang="en-US" sz="2400" dirty="0">
                <a:latin typeface="+mj-lt"/>
                <a:hlinkClick r:id="rId3"/>
              </a:rPr>
              <a:t>support@carli.illinois.edu</a:t>
            </a:r>
            <a:r>
              <a:rPr lang="en-US" sz="2400" dirty="0">
                <a:latin typeface="+mj-lt"/>
              </a:rPr>
              <a:t> </a:t>
            </a:r>
          </a:p>
          <a:p>
            <a:pPr marL="1200150" lvl="1" indent="-457200">
              <a:spcAft>
                <a:spcPts val="600"/>
              </a:spcAft>
              <a:buFont typeface="Arial" panose="020B0604020202020204" pitchFamily="34" charset="0"/>
              <a:buChar char="•"/>
            </a:pPr>
            <a:r>
              <a:rPr lang="en-US" sz="2400" dirty="0">
                <a:latin typeface="+mj-lt"/>
              </a:rPr>
              <a:t>Wait for the next automatic Primo VE semi-annual reindexing coming in January 2026</a:t>
            </a:r>
          </a:p>
          <a:p>
            <a:endParaRPr lang="en-US" dirty="0"/>
          </a:p>
        </p:txBody>
      </p:sp>
      <p:sp>
        <p:nvSpPr>
          <p:cNvPr id="3" name="Tag">
            <a:extLst>
              <a:ext uri="{FF2B5EF4-FFF2-40B4-BE49-F238E27FC236}">
                <a16:creationId xmlns:a16="http://schemas.microsoft.com/office/drawing/2014/main" id="{CD3EA15E-9C2B-BDF4-87B3-3340B6E85036}"/>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216711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ea typeface="ＭＳ Ｐゴシック"/>
              </a:rPr>
              <a:t>Announcements and Reminders</a:t>
            </a:r>
          </a:p>
          <a:p>
            <a:pPr marL="342900" indent="-342900">
              <a:buFont typeface="Arial" panose="020B0604020202020204" pitchFamily="34" charset="0"/>
              <a:buChar char="•"/>
            </a:pPr>
            <a:r>
              <a:rPr lang="en-US" sz="2800" dirty="0">
                <a:latin typeface="+mj-lt"/>
                <a:ea typeface="ＭＳ Ｐゴシック"/>
              </a:rPr>
              <a:t>August  Quarterly Release Features</a:t>
            </a:r>
          </a:p>
          <a:p>
            <a:pPr marL="1085850" lvl="1" indent="-342900">
              <a:buFont typeface="Arial" panose="020B0604020202020204" pitchFamily="34" charset="0"/>
              <a:buChar char="•"/>
            </a:pPr>
            <a:r>
              <a:rPr lang="en-US" sz="2500" dirty="0">
                <a:latin typeface="+mj-lt"/>
                <a:ea typeface="ＭＳ Ｐゴシック"/>
              </a:rPr>
              <a:t>Alma</a:t>
            </a:r>
            <a:endParaRPr lang="en-US" sz="2500" dirty="0">
              <a:latin typeface="+mj-lt"/>
              <a:ea typeface="ＭＳ Ｐゴシック"/>
              <a:cs typeface="Arial"/>
            </a:endParaRPr>
          </a:p>
          <a:p>
            <a:pPr marL="1085850" lvl="1" indent="-342900">
              <a:buFont typeface="Arial" panose="020B0604020202020204" pitchFamily="34" charset="0"/>
              <a:buChar char="•"/>
            </a:pPr>
            <a:r>
              <a:rPr lang="en-US" sz="2500" dirty="0">
                <a:latin typeface="+mj-lt"/>
                <a:ea typeface="ＭＳ Ｐゴシック"/>
                <a:cs typeface="Arial"/>
              </a:rPr>
              <a:t>Primo VE</a:t>
            </a:r>
          </a:p>
          <a:p>
            <a:pPr indent="-457200">
              <a:buChar char="•"/>
            </a:pPr>
            <a:r>
              <a:rPr lang="en-US" sz="2800" dirty="0">
                <a:latin typeface="+mj-lt"/>
                <a:ea typeface="ＭＳ Ｐゴシック"/>
                <a:cs typeface="Arial"/>
              </a:rPr>
              <a:t>Q&amp;A</a:t>
            </a:r>
          </a:p>
          <a:p>
            <a:pPr marL="342900" indent="-342900">
              <a:buFont typeface="Arial" panose="020B0604020202020204" pitchFamily="34" charset="0"/>
              <a:buChar char="•"/>
            </a:pPr>
            <a:endParaRPr lang="en-US" sz="2400" dirty="0">
              <a:latin typeface="+mj-lt"/>
            </a:endParaRPr>
          </a:p>
        </p:txBody>
      </p:sp>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a:t>Today’s Agenda</a:t>
            </a:r>
          </a:p>
        </p:txBody>
      </p:sp>
    </p:spTree>
    <p:extLst>
      <p:ext uri="{BB962C8B-B14F-4D97-AF65-F5344CB8AC3E}">
        <p14:creationId xmlns:p14="http://schemas.microsoft.com/office/powerpoint/2010/main" val="303921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F345B-F5C4-6653-1B3C-EB769B83F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560D6-CA6C-2752-15CD-0508627BAFAA}"/>
              </a:ext>
            </a:extLst>
          </p:cNvPr>
          <p:cNvSpPr>
            <a:spLocks noGrp="1"/>
          </p:cNvSpPr>
          <p:nvPr>
            <p:ph type="title"/>
          </p:nvPr>
        </p:nvSpPr>
        <p:spPr>
          <a:xfrm>
            <a:off x="307220" y="-94785"/>
            <a:ext cx="10972800" cy="602796"/>
          </a:xfrm>
        </p:spPr>
        <p:txBody>
          <a:bodyPr wrap="square" anchor="ctr">
            <a:normAutofit/>
          </a:bodyPr>
          <a:lstStyle/>
          <a:p>
            <a:r>
              <a:rPr lang="en-US" dirty="0"/>
              <a:t>Rules for Hiding Local Resources from the Network</a:t>
            </a:r>
          </a:p>
        </p:txBody>
      </p:sp>
      <p:sp>
        <p:nvSpPr>
          <p:cNvPr id="5" name="Content Placeholder 4">
            <a:extLst>
              <a:ext uri="{FF2B5EF4-FFF2-40B4-BE49-F238E27FC236}">
                <a16:creationId xmlns:a16="http://schemas.microsoft.com/office/drawing/2014/main" id="{F2235CA7-50A5-6DB5-B14D-04CC56F80C0F}"/>
              </a:ext>
            </a:extLst>
          </p:cNvPr>
          <p:cNvSpPr>
            <a:spLocks noGrp="1"/>
          </p:cNvSpPr>
          <p:nvPr>
            <p:ph sz="quarter" idx="11"/>
          </p:nvPr>
        </p:nvSpPr>
        <p:spPr>
          <a:xfrm>
            <a:off x="217110" y="787400"/>
            <a:ext cx="11757780" cy="5727700"/>
          </a:xfrm>
        </p:spPr>
        <p:txBody>
          <a:bodyPr wrap="square" anchor="t">
            <a:normAutofit/>
          </a:bodyPr>
          <a:lstStyle/>
          <a:p>
            <a:pPr marL="457200" indent="-457200">
              <a:buFont typeface="Arial" panose="020B0604020202020204" pitchFamily="34" charset="0"/>
              <a:buChar char="•"/>
            </a:pPr>
            <a:r>
              <a:rPr lang="en-US" sz="2400" dirty="0">
                <a:latin typeface="+mj-lt"/>
              </a:rPr>
              <a:t>Institutions can now set up rules in Alma Configuration &gt; Discovery &gt; Search Configuration &gt; </a:t>
            </a:r>
            <a:r>
              <a:rPr lang="en-US" sz="2400" i="1" dirty="0">
                <a:latin typeface="+mj-lt"/>
              </a:rPr>
              <a:t>Hide From Network Definitions </a:t>
            </a:r>
            <a:r>
              <a:rPr lang="en-US" sz="2400" dirty="0">
                <a:latin typeface="+mj-lt"/>
              </a:rPr>
              <a:t>to hide specific local records from cross-network search results in Primo VE.</a:t>
            </a:r>
          </a:p>
          <a:p>
            <a:pPr marL="1200150" lvl="1" indent="-457200">
              <a:buFont typeface="Arial" panose="020B0604020202020204" pitchFamily="34" charset="0"/>
              <a:buChar char="•"/>
            </a:pPr>
            <a:r>
              <a:rPr lang="en-US" sz="2400" dirty="0">
                <a:latin typeface="+mj-lt"/>
              </a:rPr>
              <a:t>May be based on Location, Inventory has Course, or a Local Field in bib, etc.</a:t>
            </a:r>
          </a:p>
          <a:p>
            <a:pPr marL="457200" indent="-457200">
              <a:buFont typeface="Arial" panose="020B0604020202020204" pitchFamily="34" charset="0"/>
              <a:buChar char="•"/>
            </a:pPr>
            <a:r>
              <a:rPr lang="en-US" sz="2400" dirty="0">
                <a:latin typeface="+mj-lt"/>
              </a:rPr>
              <a:t>Rules are applied to all resource records owned by the institution whether bib records are local to IZ or shared in NZ.</a:t>
            </a:r>
          </a:p>
          <a:p>
            <a:pPr marL="457200" indent="-457200">
              <a:buFont typeface="Arial" panose="020B0604020202020204" pitchFamily="34" charset="0"/>
              <a:buChar char="•"/>
            </a:pPr>
            <a:r>
              <a:rPr lang="en-US" sz="2400" dirty="0">
                <a:latin typeface="+mj-lt"/>
              </a:rPr>
              <a:t>I-Share libraries are strongly encouraged to share information on their physical and electronic holdings with all members of the network. However, this might be useful for local items like laptops, room keys, markers, cameras, and other local equipment.</a:t>
            </a:r>
          </a:p>
          <a:p>
            <a:pPr marL="457200" indent="-457200">
              <a:buFont typeface="Arial" panose="020B0604020202020204" pitchFamily="34" charset="0"/>
              <a:buChar char="•"/>
            </a:pPr>
            <a:r>
              <a:rPr lang="en-US" sz="2400" dirty="0">
                <a:latin typeface="+mj-lt"/>
              </a:rPr>
              <a:t>This feature should NOT be used to try to prevent requesting or circulation; proper Fulfillment Configurations prevent such activities!</a:t>
            </a:r>
          </a:p>
          <a:p>
            <a:pPr marL="457200" indent="-457200">
              <a:buFont typeface="Arial" panose="020B0604020202020204" pitchFamily="34" charset="0"/>
              <a:buChar char="•"/>
            </a:pPr>
            <a:r>
              <a:rPr lang="en-US" sz="2400" dirty="0">
                <a:latin typeface="+mj-lt"/>
              </a:rPr>
              <a:t>See </a:t>
            </a:r>
            <a:r>
              <a:rPr lang="en-US" sz="2400" dirty="0">
                <a:latin typeface="+mj-lt"/>
                <a:hlinkClick r:id="rId3"/>
              </a:rPr>
              <a:t>Ex Libris documentation on Hiding Local Resource from the Network</a:t>
            </a:r>
            <a:endParaRPr lang="en-US" sz="2400" dirty="0">
              <a:latin typeface="+mj-lt"/>
            </a:endParaRPr>
          </a:p>
          <a:p>
            <a:endParaRPr lang="en-US" dirty="0"/>
          </a:p>
        </p:txBody>
      </p:sp>
      <p:sp>
        <p:nvSpPr>
          <p:cNvPr id="3" name="Tag">
            <a:extLst>
              <a:ext uri="{FF2B5EF4-FFF2-40B4-BE49-F238E27FC236}">
                <a16:creationId xmlns:a16="http://schemas.microsoft.com/office/drawing/2014/main" id="{AA78907F-25E6-BE14-AAD6-C226802E2E8F}"/>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3523538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4FB33-7801-2316-4C25-6EABD732F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85515-04DC-F11A-BA25-1DCCEE8F2225}"/>
              </a:ext>
            </a:extLst>
          </p:cNvPr>
          <p:cNvSpPr>
            <a:spLocks noGrp="1"/>
          </p:cNvSpPr>
          <p:nvPr>
            <p:ph type="title"/>
          </p:nvPr>
        </p:nvSpPr>
        <p:spPr>
          <a:xfrm>
            <a:off x="307220" y="-94785"/>
            <a:ext cx="10972800" cy="602796"/>
          </a:xfrm>
        </p:spPr>
        <p:txBody>
          <a:bodyPr wrap="square" anchor="ctr">
            <a:normAutofit/>
          </a:bodyPr>
          <a:lstStyle/>
          <a:p>
            <a:r>
              <a:rPr lang="en-US" dirty="0"/>
              <a:t>Primo NDE UI General Release</a:t>
            </a:r>
          </a:p>
        </p:txBody>
      </p:sp>
      <p:sp>
        <p:nvSpPr>
          <p:cNvPr id="5" name="Content Placeholder 4">
            <a:extLst>
              <a:ext uri="{FF2B5EF4-FFF2-40B4-BE49-F238E27FC236}">
                <a16:creationId xmlns:a16="http://schemas.microsoft.com/office/drawing/2014/main" id="{E0A5C456-C1BD-FA54-D651-B6DDECB89112}"/>
              </a:ext>
            </a:extLst>
          </p:cNvPr>
          <p:cNvSpPr>
            <a:spLocks noGrp="1"/>
          </p:cNvSpPr>
          <p:nvPr>
            <p:ph sz="quarter" idx="11"/>
          </p:nvPr>
        </p:nvSpPr>
        <p:spPr>
          <a:xfrm>
            <a:off x="424071" y="887896"/>
            <a:ext cx="11298030" cy="5314121"/>
          </a:xfrm>
        </p:spPr>
        <p:txBody>
          <a:bodyPr wrap="square" anchor="t">
            <a:normAutofit/>
          </a:bodyPr>
          <a:lstStyle/>
          <a:p>
            <a:pPr marL="342900" indent="-342900">
              <a:buFont typeface="Arial" panose="020B0604020202020204" pitchFamily="34" charset="0"/>
              <a:buChar char="•"/>
            </a:pPr>
            <a:r>
              <a:rPr lang="en-US" sz="2400" dirty="0">
                <a:latin typeface="+mj-lt"/>
              </a:rPr>
              <a:t>Primo NDE UI is now available to all customers for testing.</a:t>
            </a:r>
          </a:p>
          <a:p>
            <a:pPr marL="342900" indent="-342900">
              <a:buFont typeface="Arial" panose="020B0604020202020204" pitchFamily="34" charset="0"/>
              <a:buChar char="•"/>
            </a:pPr>
            <a:r>
              <a:rPr lang="en-US" sz="2400" b="1" dirty="0">
                <a:latin typeface="+mj-lt"/>
              </a:rPr>
              <a:t>It does not yet have all </a:t>
            </a:r>
            <a:r>
              <a:rPr lang="en-US" sz="2400" b="1" dirty="0" err="1">
                <a:latin typeface="+mj-lt"/>
              </a:rPr>
              <a:t>consortial</a:t>
            </a:r>
            <a:r>
              <a:rPr lang="en-US" sz="2400" b="1" dirty="0">
                <a:latin typeface="+mj-lt"/>
              </a:rPr>
              <a:t> functionality included</a:t>
            </a:r>
            <a:r>
              <a:rPr lang="en-US" sz="2400" dirty="0">
                <a:latin typeface="+mj-lt"/>
              </a:rPr>
              <a:t>. Ex Libris expects to complete </a:t>
            </a:r>
            <a:r>
              <a:rPr lang="en-US" sz="2400" dirty="0" err="1">
                <a:latin typeface="+mj-lt"/>
              </a:rPr>
              <a:t>consortial</a:t>
            </a:r>
            <a:r>
              <a:rPr lang="en-US" sz="2400" dirty="0">
                <a:latin typeface="+mj-lt"/>
              </a:rPr>
              <a:t> features in the next few months.</a:t>
            </a:r>
          </a:p>
          <a:p>
            <a:pPr marL="342900" indent="-342900">
              <a:buFont typeface="Arial" panose="020B0604020202020204" pitchFamily="34" charset="0"/>
              <a:buChar char="•"/>
            </a:pPr>
            <a:r>
              <a:rPr lang="en-US" sz="2400" dirty="0">
                <a:latin typeface="+mj-lt"/>
              </a:rPr>
              <a:t>CARLI staff will thoroughly test </a:t>
            </a:r>
            <a:r>
              <a:rPr lang="en-US" sz="2400" dirty="0" err="1">
                <a:latin typeface="+mj-lt"/>
              </a:rPr>
              <a:t>consortial</a:t>
            </a:r>
            <a:r>
              <a:rPr lang="en-US" sz="2400" dirty="0">
                <a:latin typeface="+mj-lt"/>
              </a:rPr>
              <a:t> functionality for I-Share once it is available, so I-Share libraries should NOT go live with Primo NDE until CARLI has announced that it is ready for I-Share libraries.</a:t>
            </a:r>
          </a:p>
          <a:p>
            <a:pPr marL="342900" indent="-342900">
              <a:buFont typeface="Arial" panose="020B0604020202020204" pitchFamily="34" charset="0"/>
              <a:buChar char="•"/>
            </a:pPr>
            <a:r>
              <a:rPr lang="en-US" sz="2400" dirty="0">
                <a:latin typeface="+mj-lt"/>
              </a:rPr>
              <a:t>I-Share libraries can tentatively plan go live with Primo NDE as soon as summer 2026; migration must be completed no later than January 2028.</a:t>
            </a:r>
          </a:p>
          <a:p>
            <a:pPr marL="342900" indent="-342900">
              <a:buFont typeface="Arial" panose="020B0604020202020204" pitchFamily="34" charset="0"/>
              <a:buChar char="•"/>
            </a:pPr>
            <a:r>
              <a:rPr lang="en-US" sz="2400" dirty="0">
                <a:latin typeface="+mj-lt"/>
              </a:rPr>
              <a:t>Watch for more information from CARLI and the CARLI Discovery Primo VE Committee in early 2026!</a:t>
            </a:r>
          </a:p>
          <a:p>
            <a:pPr marL="342900" indent="-342900">
              <a:buFont typeface="Arial" panose="020B0604020202020204" pitchFamily="34" charset="0"/>
              <a:buChar char="•"/>
            </a:pPr>
            <a:r>
              <a:rPr lang="en-US" sz="2400" dirty="0">
                <a:latin typeface="+mj-lt"/>
              </a:rPr>
              <a:t>CARLI has established a </a:t>
            </a:r>
            <a:r>
              <a:rPr lang="en-US" sz="2400" dirty="0">
                <a:latin typeface="+mj-lt"/>
                <a:hlinkClick r:id="rId3"/>
              </a:rPr>
              <a:t>Primo VE NDE UI for I-Share </a:t>
            </a:r>
            <a:r>
              <a:rPr lang="en-US" sz="2400" dirty="0">
                <a:latin typeface="+mj-lt"/>
              </a:rPr>
              <a:t>webpage.</a:t>
            </a:r>
          </a:p>
        </p:txBody>
      </p:sp>
      <p:sp>
        <p:nvSpPr>
          <p:cNvPr id="3" name="Tag">
            <a:extLst>
              <a:ext uri="{FF2B5EF4-FFF2-40B4-BE49-F238E27FC236}">
                <a16:creationId xmlns:a16="http://schemas.microsoft.com/office/drawing/2014/main" id="{BDB19818-1D2B-D31B-133B-EDF8581357CC}"/>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161703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DE0A5-05FA-B3D1-0E70-69F2498B1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4C59D-8BB2-B4C7-97C1-917F876395E7}"/>
              </a:ext>
            </a:extLst>
          </p:cNvPr>
          <p:cNvSpPr>
            <a:spLocks noGrp="1"/>
          </p:cNvSpPr>
          <p:nvPr>
            <p:ph type="title"/>
          </p:nvPr>
        </p:nvSpPr>
        <p:spPr>
          <a:xfrm>
            <a:off x="307220" y="-94785"/>
            <a:ext cx="10972800" cy="602796"/>
          </a:xfrm>
        </p:spPr>
        <p:txBody>
          <a:bodyPr wrap="square" anchor="ctr">
            <a:normAutofit/>
          </a:bodyPr>
          <a:lstStyle/>
          <a:p>
            <a:r>
              <a:rPr lang="en-US" dirty="0"/>
              <a:t>Primo NDE UI Broad Highlights</a:t>
            </a:r>
          </a:p>
        </p:txBody>
      </p:sp>
      <p:sp>
        <p:nvSpPr>
          <p:cNvPr id="5" name="Content Placeholder 4">
            <a:extLst>
              <a:ext uri="{FF2B5EF4-FFF2-40B4-BE49-F238E27FC236}">
                <a16:creationId xmlns:a16="http://schemas.microsoft.com/office/drawing/2014/main" id="{0CA1DC41-FB61-2802-B081-C241E88F7499}"/>
              </a:ext>
            </a:extLst>
          </p:cNvPr>
          <p:cNvSpPr>
            <a:spLocks noGrp="1"/>
          </p:cNvSpPr>
          <p:nvPr>
            <p:ph sz="quarter" idx="11"/>
          </p:nvPr>
        </p:nvSpPr>
        <p:spPr>
          <a:xfrm>
            <a:off x="215901" y="622312"/>
            <a:ext cx="5295900" cy="5892788"/>
          </a:xfrm>
        </p:spPr>
        <p:txBody>
          <a:bodyPr wrap="square" anchor="t">
            <a:normAutofit fontScale="92500" lnSpcReduction="10000"/>
          </a:bodyPr>
          <a:lstStyle/>
          <a:p>
            <a:pPr marL="342900" indent="-342900">
              <a:spcBef>
                <a:spcPts val="0"/>
              </a:spcBef>
              <a:spcAft>
                <a:spcPts val="1200"/>
              </a:spcAft>
              <a:buFont typeface="Arial" panose="020B0604020202020204" pitchFamily="34" charset="0"/>
              <a:buChar char="•"/>
            </a:pPr>
            <a:r>
              <a:rPr lang="en-US" sz="2600" dirty="0">
                <a:latin typeface="+mj-lt"/>
              </a:rPr>
              <a:t>A new, updated and modern user interface with better accessibility!</a:t>
            </a:r>
          </a:p>
          <a:p>
            <a:pPr marL="342900" indent="-342900">
              <a:spcBef>
                <a:spcPts val="0"/>
              </a:spcBef>
              <a:spcAft>
                <a:spcPts val="1200"/>
              </a:spcAft>
              <a:buFont typeface="Arial" panose="020B0604020202020204" pitchFamily="34" charset="0"/>
              <a:buChar char="•"/>
            </a:pPr>
            <a:r>
              <a:rPr lang="en-US" sz="2600" dirty="0">
                <a:latin typeface="+mj-lt"/>
              </a:rPr>
              <a:t>Existing Primo VE View configurations will be conveniently copied from your existing View to your new NDE View with one click.</a:t>
            </a:r>
          </a:p>
          <a:p>
            <a:pPr marL="1085850" lvl="1" indent="-342900">
              <a:spcBef>
                <a:spcPts val="0"/>
              </a:spcBef>
              <a:spcAft>
                <a:spcPts val="1200"/>
              </a:spcAft>
              <a:buFont typeface="Arial" panose="020B0604020202020204" pitchFamily="34" charset="0"/>
              <a:buChar char="•"/>
            </a:pPr>
            <a:r>
              <a:rPr lang="en-US" sz="2400" dirty="0">
                <a:latin typeface="+mj-lt"/>
              </a:rPr>
              <a:t>Note that existing Primo VE Customizations with JavaScript will need to be rewritten because NDE will use a different advanced customization framework.</a:t>
            </a:r>
          </a:p>
          <a:p>
            <a:pPr marL="342900" indent="-342900">
              <a:spcBef>
                <a:spcPts val="0"/>
              </a:spcBef>
              <a:spcAft>
                <a:spcPts val="1200"/>
              </a:spcAft>
              <a:buFont typeface="Arial" panose="020B0604020202020204" pitchFamily="34" charset="0"/>
              <a:buChar char="•"/>
            </a:pPr>
            <a:r>
              <a:rPr lang="en-US" sz="2600" dirty="0">
                <a:latin typeface="+mj-lt"/>
              </a:rPr>
              <a:t>All existing URLs will be automatically redirected upon go live to NDE.</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pic>
        <p:nvPicPr>
          <p:cNvPr id="4" name="Picture 3" descr="An image of the new Primo VE NDE front page.">
            <a:extLst>
              <a:ext uri="{FF2B5EF4-FFF2-40B4-BE49-F238E27FC236}">
                <a16:creationId xmlns:a16="http://schemas.microsoft.com/office/drawing/2014/main" id="{5A2146BB-EEE2-3A52-84F7-E8290A377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20" y="1345096"/>
            <a:ext cx="6310714" cy="4167808"/>
          </a:xfrm>
          <a:prstGeom prst="rect">
            <a:avLst/>
          </a:prstGeom>
          <a:ln>
            <a:solidFill>
              <a:schemeClr val="tx1"/>
            </a:solidFill>
          </a:ln>
        </p:spPr>
      </p:pic>
      <p:sp>
        <p:nvSpPr>
          <p:cNvPr id="6" name="TextBox 5">
            <a:extLst>
              <a:ext uri="{FF2B5EF4-FFF2-40B4-BE49-F238E27FC236}">
                <a16:creationId xmlns:a16="http://schemas.microsoft.com/office/drawing/2014/main" id="{1678052F-6894-B3D8-B820-5DB4F7741B15}"/>
              </a:ext>
            </a:extLst>
          </p:cNvPr>
          <p:cNvSpPr txBox="1"/>
          <p:nvPr/>
        </p:nvSpPr>
        <p:spPr bwMode="auto">
          <a:xfrm>
            <a:off x="5793620" y="5512904"/>
            <a:ext cx="3115065" cy="268287"/>
          </a:xfrm>
          <a:prstGeom prst="rect">
            <a:avLst/>
          </a:prstGeom>
          <a:noFill/>
          <a:ln>
            <a:noFill/>
          </a:ln>
        </p:spPr>
        <p:txBody>
          <a:bodyPr vert="horz" wrap="square" lIns="91440" tIns="45720" rIns="91440" bIns="45720" numCol="1" rtlCol="0" anchor="t" anchorCtr="0" compatLnSpc="1">
            <a:prstTxWarp prst="textNoShape">
              <a:avLst/>
            </a:prstTxWarp>
            <a:noAutofit/>
          </a:bodyPr>
          <a:lstStyle/>
          <a:p>
            <a:pPr defTabSz="457200" eaLnBrk="1" hangingPunct="1">
              <a:spcBef>
                <a:spcPct val="20000"/>
              </a:spcBef>
            </a:pPr>
            <a:r>
              <a:rPr lang="en-US" sz="1400" kern="1200" dirty="0">
                <a:latin typeface="+mj-lt"/>
              </a:rPr>
              <a:t>Primo VE NDE UI front page</a:t>
            </a:r>
          </a:p>
        </p:txBody>
      </p:sp>
      <p:sp>
        <p:nvSpPr>
          <p:cNvPr id="3" name="Tag">
            <a:extLst>
              <a:ext uri="{FF2B5EF4-FFF2-40B4-BE49-F238E27FC236}">
                <a16:creationId xmlns:a16="http://schemas.microsoft.com/office/drawing/2014/main" id="{EF271D86-06F6-A855-C464-103D0B97E815}"/>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279330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0A059-AC07-727D-093E-E9BE9B27B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2FC171-56D1-CE45-FE56-DD3400BAC1ED}"/>
              </a:ext>
            </a:extLst>
          </p:cNvPr>
          <p:cNvSpPr>
            <a:spLocks noGrp="1"/>
          </p:cNvSpPr>
          <p:nvPr>
            <p:ph type="title"/>
          </p:nvPr>
        </p:nvSpPr>
        <p:spPr>
          <a:xfrm>
            <a:off x="307220" y="-94785"/>
            <a:ext cx="10972800" cy="602796"/>
          </a:xfrm>
        </p:spPr>
        <p:txBody>
          <a:bodyPr wrap="square" anchor="ctr">
            <a:normAutofit/>
          </a:bodyPr>
          <a:lstStyle/>
          <a:p>
            <a:r>
              <a:rPr lang="en-US" dirty="0"/>
              <a:t>Primo NDE UI Broad Highlights, continued</a:t>
            </a:r>
          </a:p>
        </p:txBody>
      </p:sp>
      <p:sp>
        <p:nvSpPr>
          <p:cNvPr id="5" name="Content Placeholder 4">
            <a:extLst>
              <a:ext uri="{FF2B5EF4-FFF2-40B4-BE49-F238E27FC236}">
                <a16:creationId xmlns:a16="http://schemas.microsoft.com/office/drawing/2014/main" id="{BFA52E41-EBF2-CEDC-0CF6-217EBFB3C9CC}"/>
              </a:ext>
            </a:extLst>
          </p:cNvPr>
          <p:cNvSpPr>
            <a:spLocks noGrp="1"/>
          </p:cNvSpPr>
          <p:nvPr>
            <p:ph sz="quarter" idx="11"/>
          </p:nvPr>
        </p:nvSpPr>
        <p:spPr>
          <a:xfrm>
            <a:off x="7036939" y="887896"/>
            <a:ext cx="4769830" cy="5314121"/>
          </a:xfrm>
        </p:spPr>
        <p:txBody>
          <a:bodyPr wrap="square" anchor="t">
            <a:normAutofit/>
          </a:bodyPr>
          <a:lstStyle/>
          <a:p>
            <a:pPr marL="342900" indent="-342900">
              <a:spcBef>
                <a:spcPts val="0"/>
              </a:spcBef>
              <a:spcAft>
                <a:spcPts val="1200"/>
              </a:spcAft>
              <a:buFont typeface="Arial" panose="020B0604020202020204" pitchFamily="34" charset="0"/>
              <a:buChar char="•"/>
            </a:pPr>
            <a:r>
              <a:rPr lang="en-US" sz="2400" dirty="0">
                <a:latin typeface="+mj-lt"/>
              </a:rPr>
              <a:t>New Analytics coming with NDE in a new third-party platform called </a:t>
            </a:r>
            <a:r>
              <a:rPr lang="en-US" sz="2400" dirty="0" err="1">
                <a:latin typeface="+mj-lt"/>
              </a:rPr>
              <a:t>Mixpanel</a:t>
            </a:r>
            <a:r>
              <a:rPr lang="en-US" sz="2400" dirty="0">
                <a:latin typeface="+mj-lt"/>
              </a:rPr>
              <a:t>. </a:t>
            </a:r>
          </a:p>
          <a:p>
            <a:pPr marL="342900" indent="-342900">
              <a:spcBef>
                <a:spcPts val="0"/>
              </a:spcBef>
              <a:spcAft>
                <a:spcPts val="1200"/>
              </a:spcAft>
              <a:buFont typeface="Arial" panose="020B0604020202020204" pitchFamily="34" charset="0"/>
              <a:buChar char="•"/>
            </a:pPr>
            <a:r>
              <a:rPr lang="en-US" sz="2400" dirty="0">
                <a:latin typeface="+mj-lt"/>
              </a:rPr>
              <a:t>New, easier method to enable add-ons created by vendors to seamlessly integrate external functionality like chat widgets, </a:t>
            </a:r>
            <a:r>
              <a:rPr lang="en-US" sz="2400" dirty="0" err="1">
                <a:latin typeface="+mj-lt"/>
              </a:rPr>
              <a:t>StackMap</a:t>
            </a:r>
            <a:r>
              <a:rPr lang="en-US" sz="2400" dirty="0">
                <a:latin typeface="+mj-lt"/>
              </a:rPr>
              <a:t>, and </a:t>
            </a:r>
            <a:r>
              <a:rPr lang="en-US" sz="2400" dirty="0" err="1">
                <a:latin typeface="+mj-lt"/>
              </a:rPr>
              <a:t>ThirdIron</a:t>
            </a:r>
            <a:r>
              <a:rPr lang="en-US" sz="2400" dirty="0">
                <a:latin typeface="+mj-lt"/>
              </a:rPr>
              <a:t>.</a:t>
            </a:r>
          </a:p>
          <a:p>
            <a:pPr marL="342900" indent="-342900">
              <a:buFont typeface="Arial" panose="020B0604020202020204" pitchFamily="34" charset="0"/>
              <a:buChar char="•"/>
            </a:pPr>
            <a:r>
              <a:rPr lang="en-US" sz="2400" dirty="0">
                <a:latin typeface="+mj-lt"/>
                <a:hlinkClick r:id="rId3"/>
              </a:rPr>
              <a:t>Ex Libris Primo VE NDE Next Discovery Experience webinar recording</a:t>
            </a:r>
            <a:endParaRPr lang="en-US" sz="2400" dirty="0">
              <a:latin typeface="+mj-lt"/>
            </a:endParaRP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endParaRPr lang="en-US" dirty="0">
              <a:latin typeface="+mj-lt"/>
            </a:endParaRPr>
          </a:p>
        </p:txBody>
      </p:sp>
      <p:pic>
        <p:nvPicPr>
          <p:cNvPr id="7" name="Picture 6" descr="An image of the Primo VE NDE UI search results page.">
            <a:extLst>
              <a:ext uri="{FF2B5EF4-FFF2-40B4-BE49-F238E27FC236}">
                <a16:creationId xmlns:a16="http://schemas.microsoft.com/office/drawing/2014/main" id="{3547B426-888A-F1CC-7E40-569753CE6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682" y="1441174"/>
            <a:ext cx="6876257" cy="3975652"/>
          </a:xfrm>
          <a:prstGeom prst="rect">
            <a:avLst/>
          </a:prstGeom>
          <a:ln>
            <a:solidFill>
              <a:schemeClr val="tx1"/>
            </a:solidFill>
          </a:ln>
        </p:spPr>
      </p:pic>
      <p:sp>
        <p:nvSpPr>
          <p:cNvPr id="8" name="TextBox 7">
            <a:extLst>
              <a:ext uri="{FF2B5EF4-FFF2-40B4-BE49-F238E27FC236}">
                <a16:creationId xmlns:a16="http://schemas.microsoft.com/office/drawing/2014/main" id="{EF7D9B2C-0C07-163C-9ADB-377BF6089F27}"/>
              </a:ext>
            </a:extLst>
          </p:cNvPr>
          <p:cNvSpPr txBox="1"/>
          <p:nvPr/>
        </p:nvSpPr>
        <p:spPr bwMode="auto">
          <a:xfrm>
            <a:off x="160682" y="5416826"/>
            <a:ext cx="3115065" cy="268287"/>
          </a:xfrm>
          <a:prstGeom prst="rect">
            <a:avLst/>
          </a:prstGeom>
          <a:noFill/>
          <a:ln>
            <a:noFill/>
          </a:ln>
        </p:spPr>
        <p:txBody>
          <a:bodyPr vert="horz" wrap="square" lIns="91440" tIns="45720" rIns="91440" bIns="45720" numCol="1" rtlCol="0" anchor="t" anchorCtr="0" compatLnSpc="1">
            <a:prstTxWarp prst="textNoShape">
              <a:avLst/>
            </a:prstTxWarp>
            <a:noAutofit/>
          </a:bodyPr>
          <a:lstStyle/>
          <a:p>
            <a:pPr defTabSz="457200" eaLnBrk="1" hangingPunct="1">
              <a:spcBef>
                <a:spcPct val="20000"/>
              </a:spcBef>
            </a:pPr>
            <a:r>
              <a:rPr lang="en-US" sz="1400" kern="1200" dirty="0">
                <a:latin typeface="+mj-lt"/>
              </a:rPr>
              <a:t>Primo VE NDE UI search results</a:t>
            </a:r>
          </a:p>
        </p:txBody>
      </p:sp>
      <p:sp>
        <p:nvSpPr>
          <p:cNvPr id="3" name="Tag">
            <a:extLst>
              <a:ext uri="{FF2B5EF4-FFF2-40B4-BE49-F238E27FC236}">
                <a16:creationId xmlns:a16="http://schemas.microsoft.com/office/drawing/2014/main" id="{A6171C54-76EE-5878-9F3B-EBE9AD43E5C7}"/>
              </a:ext>
            </a:extLst>
          </p:cNvPr>
          <p:cNvSpPr/>
          <p:nvPr/>
        </p:nvSpPr>
        <p:spPr>
          <a:xfrm>
            <a:off x="180429" y="6451756"/>
            <a:ext cx="2441675"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Primo VE/ Discovery</a:t>
            </a:r>
          </a:p>
        </p:txBody>
      </p:sp>
    </p:spTree>
    <p:extLst>
      <p:ext uri="{BB962C8B-B14F-4D97-AF65-F5344CB8AC3E}">
        <p14:creationId xmlns:p14="http://schemas.microsoft.com/office/powerpoint/2010/main" val="3110470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193419" y="267546"/>
            <a:ext cx="2957847" cy="2144332"/>
          </a:xfrm>
        </p:spPr>
        <p:txBody>
          <a:bodyPr/>
          <a:lstStyle/>
          <a:p>
            <a:pPr algn="ct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dirty="0"/>
              <a:t>Questions &amp;</a:t>
            </a:r>
            <a:br>
              <a:rPr lang="en-US" dirty="0"/>
            </a:br>
            <a:r>
              <a:rPr lang="en-US" dirty="0"/>
              <a:t>Answers</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br>
              <a:rPr lang="en-US" dirty="0">
                <a:solidFill>
                  <a:srgbClr val="FF0000"/>
                </a:solidFill>
              </a:rPr>
            </a:br>
            <a:endParaRPr lang="en-US" dirty="0">
              <a:solidFill>
                <a:schemeClr val="bg1"/>
              </a:solidFill>
            </a:endParaRPr>
          </a:p>
        </p:txBody>
      </p:sp>
      <p:pic>
        <p:nvPicPr>
          <p:cNvPr id="4" name="Picture 3" descr="A close-up of a dog, brown and white, looking at the camera with brown eyes.">
            <a:extLst>
              <a:ext uri="{FF2B5EF4-FFF2-40B4-BE49-F238E27FC236}">
                <a16:creationId xmlns:a16="http://schemas.microsoft.com/office/drawing/2014/main" id="{87FF61D5-B41B-8346-18FA-4682BB371B3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1"/>
            <a:ext cx="4493525" cy="5991367"/>
          </a:xfrm>
          <a:prstGeom prst="rect">
            <a:avLst/>
          </a:prstGeom>
          <a:ln>
            <a:solidFill>
              <a:schemeClr val="tx1"/>
            </a:solidFill>
          </a:ln>
        </p:spPr>
      </p:pic>
      <p:sp>
        <p:nvSpPr>
          <p:cNvPr id="3" name="TextBox 2">
            <a:extLst>
              <a:ext uri="{FF2B5EF4-FFF2-40B4-BE49-F238E27FC236}">
                <a16:creationId xmlns:a16="http://schemas.microsoft.com/office/drawing/2014/main" id="{EC2E58C5-9E6E-61EE-05E8-B7837DA3AC1B}"/>
              </a:ext>
            </a:extLst>
          </p:cNvPr>
          <p:cNvSpPr txBox="1"/>
          <p:nvPr/>
        </p:nvSpPr>
        <p:spPr>
          <a:xfrm>
            <a:off x="3971412" y="6086901"/>
            <a:ext cx="3428887"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 brown and white dog with brown eyes.</a:t>
            </a:r>
          </a:p>
        </p:txBody>
      </p:sp>
    </p:spTree>
    <p:extLst>
      <p:ext uri="{BB962C8B-B14F-4D97-AF65-F5344CB8AC3E}">
        <p14:creationId xmlns:p14="http://schemas.microsoft.com/office/powerpoint/2010/main" val="876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a:ea typeface="ＭＳ Ｐゴシック"/>
              </a:rPr>
              <a:t>Announcements</a:t>
            </a:r>
            <a:endParaRPr lang="en-US"/>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Nov. 5, </a:t>
            </a:r>
            <a:r>
              <a:rPr lang="en-US" sz="2400" dirty="0">
                <a:latin typeface="+mj-lt"/>
                <a:ea typeface="+mn-lt"/>
                <a:cs typeface="+mn-lt"/>
                <a:hlinkClick r:id="rId3"/>
              </a:rPr>
              <a:t>Getting Started with LibreTexts</a:t>
            </a:r>
            <a:r>
              <a:rPr lang="en-US" sz="2400" dirty="0">
                <a:latin typeface="+mj-lt"/>
                <a:ea typeface="+mn-lt"/>
                <a:cs typeface="+mn-lt"/>
              </a:rPr>
              <a:t>, 3:00 pm</a:t>
            </a: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1800" dirty="0">
              <a:latin typeface="Times New Roman" panose="02020603050405020304" pitchFamily="18" charset="0"/>
              <a:ea typeface="+mn-lt"/>
              <a:cs typeface="+mn-lt"/>
            </a:endParaRPr>
          </a:p>
          <a:p>
            <a:pPr marL="342900" indent="-342900">
              <a:buFont typeface="Arial" panose="020B0604020202020204" pitchFamily="34" charset="0"/>
              <a:buChar char="•"/>
            </a:pPr>
            <a:r>
              <a:rPr lang="en-US" sz="2400" dirty="0">
                <a:latin typeface="+mj-lt"/>
                <a:ea typeface="+mn-lt"/>
                <a:cs typeface="+mn-lt"/>
              </a:rPr>
              <a:t>Nov. 12, </a:t>
            </a:r>
            <a:r>
              <a:rPr lang="en-US" sz="2400" dirty="0">
                <a:latin typeface="+mj-lt"/>
                <a:ea typeface="+mn-lt"/>
                <a:cs typeface="+mn-lt"/>
                <a:hlinkClick r:id="rId4"/>
              </a:rPr>
              <a:t>Ask a Preservation Expert</a:t>
            </a:r>
            <a:r>
              <a:rPr lang="en-US" sz="2400" dirty="0">
                <a:latin typeface="+mj-lt"/>
                <a:ea typeface="+mn-lt"/>
                <a:cs typeface="+mn-lt"/>
              </a:rPr>
              <a:t>, 1:00 pm </a:t>
            </a: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180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mj-lt"/>
                <a:ea typeface="+mn-lt"/>
                <a:cs typeface="+mn-lt"/>
              </a:rPr>
              <a:t>Nov. 12, </a:t>
            </a:r>
            <a:r>
              <a:rPr lang="en-US" sz="2400" dirty="0">
                <a:latin typeface="+mj-lt"/>
                <a:ea typeface="+mn-lt"/>
                <a:cs typeface="+mn-lt"/>
                <a:hlinkClick r:id="rId5"/>
              </a:rPr>
              <a:t>Using LibreTexts to Remix, Adapt, and Create OER</a:t>
            </a:r>
            <a:r>
              <a:rPr lang="en-US" sz="1800" dirty="0">
                <a:latin typeface="+mj-lt"/>
                <a:ea typeface="+mn-lt"/>
                <a:cs typeface="+mn-lt"/>
              </a:rPr>
              <a:t>, </a:t>
            </a:r>
            <a:r>
              <a:rPr lang="en-US" sz="2400" dirty="0">
                <a:latin typeface="+mj-lt"/>
                <a:ea typeface="+mn-lt"/>
                <a:cs typeface="+mn-lt"/>
              </a:rPr>
              <a:t>2:00 pm</a:t>
            </a: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mj-lt"/>
                <a:ea typeface="+mn-lt"/>
                <a:cs typeface="+mn-lt"/>
              </a:rPr>
              <a:t>Nov. 18, </a:t>
            </a:r>
            <a:r>
              <a:rPr lang="en-US" sz="2400" dirty="0">
                <a:latin typeface="+mj-lt"/>
                <a:ea typeface="+mn-lt"/>
                <a:cs typeface="+mn-lt"/>
                <a:hlinkClick r:id="rId6"/>
              </a:rPr>
              <a:t>CARLI Community Conversation on Student Employee Supervision</a:t>
            </a:r>
            <a:r>
              <a:rPr lang="en-US" sz="2400" dirty="0">
                <a:latin typeface="+mj-lt"/>
                <a:ea typeface="+mn-lt"/>
                <a:cs typeface="+mn-lt"/>
              </a:rPr>
              <a:t>, 1:00 pm</a:t>
            </a:r>
            <a:endParaRPr lang="en-US" sz="1800" dirty="0">
              <a:effectLst/>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400" dirty="0">
                <a:latin typeface="+mj-lt"/>
                <a:ea typeface="Times New Roman" panose="02020603050405020304" pitchFamily="18" charset="0"/>
                <a:hlinkClick r:id="rId7"/>
              </a:rPr>
              <a:t>CARLI News October 29, 2025</a:t>
            </a:r>
            <a:endParaRPr lang="en-US" sz="2400" dirty="0">
              <a:effectLst/>
              <a:latin typeface="+mj-lt"/>
              <a:ea typeface="Times New Roman" panose="02020603050405020304" pitchFamily="18" charset="0"/>
            </a:endParaRPr>
          </a:p>
          <a:p>
            <a:pPr marL="342900" indent="-3429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5209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a:ea typeface="ＭＳ Ｐゴシック"/>
              </a:rPr>
              <a:t>Reminders</a:t>
            </a:r>
            <a:endParaRPr lang="en-US"/>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r>
              <a:rPr lang="en-US" sz="2400" dirty="0">
                <a:latin typeface="+mj-lt"/>
              </a:rPr>
              <a:t>CARLI is changing the way that all EBSCO e-collections are managed in Alma for I-Share libraries. </a:t>
            </a:r>
          </a:p>
          <a:p>
            <a:endParaRPr lang="en-US" sz="2400" dirty="0">
              <a:latin typeface="+mj-lt"/>
            </a:endParaRPr>
          </a:p>
          <a:p>
            <a:pPr marL="342900" indent="-342900">
              <a:buFont typeface="Arial" panose="020B0604020202020204" pitchFamily="34" charset="0"/>
              <a:buChar char="•"/>
            </a:pPr>
            <a:r>
              <a:rPr lang="en-US" sz="2400" dirty="0">
                <a:latin typeface="+mj-lt"/>
              </a:rPr>
              <a:t>Until now, EBSCO e-collections provided by CARLI or the Illinois State Library have been managed centrally in the Network Zone (NZ).</a:t>
            </a:r>
          </a:p>
          <a:p>
            <a:pPr marL="342900" indent="-342900">
              <a:buFont typeface="Arial" panose="020B0604020202020204" pitchFamily="34" charset="0"/>
              <a:buChar char="•"/>
            </a:pPr>
            <a:r>
              <a:rPr lang="en-US" sz="2400" dirty="0">
                <a:latin typeface="+mj-lt"/>
              </a:rPr>
              <a:t>In future, EBSCO e-collections will be managed in each Institution Zone (IZ). </a:t>
            </a:r>
          </a:p>
          <a:p>
            <a:pPr marL="342900" indent="-342900">
              <a:buFont typeface="Arial" panose="020B0604020202020204" pitchFamily="34" charset="0"/>
              <a:buChar char="•"/>
            </a:pPr>
            <a:r>
              <a:rPr lang="en-US" sz="2400" dirty="0">
                <a:latin typeface="+mj-lt"/>
              </a:rPr>
              <a:t>I-Share libraries may activate these e-collections locally in their IZs or request assistance from CARLI staff to facilitate this process. </a:t>
            </a:r>
          </a:p>
          <a:p>
            <a:pPr marL="342900" indent="-342900">
              <a:buFont typeface="Arial" panose="020B0604020202020204" pitchFamily="34" charset="0"/>
              <a:buChar char="•"/>
            </a:pPr>
            <a:r>
              <a:rPr lang="en-US" sz="2400" dirty="0">
                <a:latin typeface="+mj-lt"/>
              </a:rPr>
              <a:t>I-Share Liaisons were emailed the requirements and details of this project.</a:t>
            </a:r>
          </a:p>
          <a:p>
            <a:pPr marL="342900" indent="-342900">
              <a:buFont typeface="Arial" panose="020B0604020202020204" pitchFamily="34" charset="0"/>
              <a:buChar char="•"/>
            </a:pPr>
            <a:r>
              <a:rPr lang="en-US" sz="2400" dirty="0">
                <a:latin typeface="+mj-lt"/>
                <a:ea typeface="+mn-lt"/>
                <a:cs typeface="+mn-lt"/>
              </a:rPr>
              <a:t>For more information see CARLI’s </a:t>
            </a:r>
            <a:r>
              <a:rPr lang="en-US" sz="2400" dirty="0">
                <a:latin typeface="+mj-lt"/>
                <a:ea typeface="+mn-lt"/>
                <a:cs typeface="+mn-lt"/>
                <a:hlinkClick r:id="rId3"/>
              </a:rPr>
              <a:t>Managing EBSCO E-Collections in the Institution Zone</a:t>
            </a:r>
            <a:r>
              <a:rPr lang="en-US" sz="2400" dirty="0">
                <a:latin typeface="+mj-lt"/>
                <a:ea typeface="+mn-lt"/>
                <a:cs typeface="+mn-lt"/>
              </a:rPr>
              <a:t> webpage</a:t>
            </a:r>
          </a:p>
        </p:txBody>
      </p:sp>
    </p:spTree>
    <p:extLst>
      <p:ext uri="{BB962C8B-B14F-4D97-AF65-F5344CB8AC3E}">
        <p14:creationId xmlns:p14="http://schemas.microsoft.com/office/powerpoint/2010/main" val="10843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5AD9E-B229-4954-4567-B1318CE280B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FE05A99-D95C-75CD-1963-68CB6A0B48C5}"/>
              </a:ext>
            </a:extLst>
          </p:cNvPr>
          <p:cNvSpPr>
            <a:spLocks noGrp="1"/>
          </p:cNvSpPr>
          <p:nvPr>
            <p:ph type="title"/>
          </p:nvPr>
        </p:nvSpPr>
        <p:spPr>
          <a:xfrm>
            <a:off x="218114" y="-94785"/>
            <a:ext cx="9765901" cy="602796"/>
          </a:xfrm>
        </p:spPr>
        <p:txBody>
          <a:bodyPr/>
          <a:lstStyle/>
          <a:p>
            <a:r>
              <a:rPr lang="en-US">
                <a:ea typeface="ＭＳ Ｐゴシック"/>
              </a:rPr>
              <a:t>Release Notes Highlights</a:t>
            </a:r>
            <a:endParaRPr lang="en-US"/>
          </a:p>
        </p:txBody>
      </p:sp>
      <p:sp>
        <p:nvSpPr>
          <p:cNvPr id="4" name="Content">
            <a:extLst>
              <a:ext uri="{FF2B5EF4-FFF2-40B4-BE49-F238E27FC236}">
                <a16:creationId xmlns:a16="http://schemas.microsoft.com/office/drawing/2014/main" id="{31123F3B-650D-72F0-86E7-E2D9968A8D24}"/>
              </a:ext>
            </a:extLst>
          </p:cNvPr>
          <p:cNvSpPr>
            <a:spLocks noGrp="1"/>
          </p:cNvSpPr>
          <p:nvPr>
            <p:ph sz="quarter" idx="10"/>
          </p:nvPr>
        </p:nvSpPr>
        <p:spPr>
          <a:xfrm>
            <a:off x="369116" y="635000"/>
            <a:ext cx="11345806" cy="5732244"/>
          </a:xfrm>
          <a:prstGeom prst="rect">
            <a:avLst/>
          </a:prstGeom>
        </p:spPr>
        <p:txBody>
          <a:bodyPr numCol="1"/>
          <a:lstStyle/>
          <a:p>
            <a:pPr>
              <a:spcBef>
                <a:spcPts val="0"/>
              </a:spcBef>
              <a:spcAft>
                <a:spcPts val="1200"/>
              </a:spcAft>
            </a:pPr>
            <a:r>
              <a:rPr lang="en-US" sz="2800" dirty="0">
                <a:latin typeface="+mj-lt"/>
                <a:ea typeface="+mn-lt"/>
                <a:cs typeface="+mn-lt"/>
              </a:rPr>
              <a:t>CARLI Staff are sharing the updates we feel are most important to the I-Share environment.</a:t>
            </a:r>
            <a:br>
              <a:rPr lang="en-US" sz="2800" dirty="0">
                <a:latin typeface="+mj-lt"/>
                <a:ea typeface="+mn-lt"/>
                <a:cs typeface="+mn-lt"/>
              </a:rPr>
            </a:br>
            <a:endParaRPr lang="en-US" sz="2800" dirty="0">
              <a:latin typeface="+mj-lt"/>
              <a:ea typeface="+mn-lt"/>
              <a:cs typeface="+mn-lt"/>
            </a:endParaRPr>
          </a:p>
          <a:p>
            <a:pPr>
              <a:spcBef>
                <a:spcPts val="0"/>
              </a:spcBef>
              <a:spcAft>
                <a:spcPts val="1200"/>
              </a:spcAft>
            </a:pPr>
            <a:r>
              <a:rPr lang="en-US" sz="2800" dirty="0">
                <a:latin typeface="+mj-lt"/>
                <a:ea typeface="+mn-lt"/>
                <a:cs typeface="+mn-lt"/>
              </a:rPr>
              <a:t>Staff at I-Share libraries can review the full set of release notes available from the Alma and Primo VE Support Pages:</a:t>
            </a:r>
          </a:p>
          <a:p>
            <a:pPr marL="1085850" lvl="1" indent="-342900">
              <a:spcBef>
                <a:spcPts val="0"/>
              </a:spcBef>
              <a:spcAft>
                <a:spcPts val="1200"/>
              </a:spcAft>
              <a:buFont typeface="Arial" panose="020B0604020202020204" pitchFamily="34" charset="0"/>
              <a:buChar char="•"/>
            </a:pPr>
            <a:r>
              <a:rPr lang="en-US" sz="2800" dirty="0">
                <a:latin typeface="+mj-lt"/>
                <a:ea typeface="+mn-lt"/>
                <a:cs typeface="+mn-lt"/>
                <a:hlinkClick r:id="rId3"/>
              </a:rPr>
              <a:t>Alma Release Notes</a:t>
            </a:r>
            <a:r>
              <a:rPr lang="en-US" sz="2800" dirty="0">
                <a:latin typeface="+mj-lt"/>
                <a:ea typeface="+mn-lt"/>
                <a:cs typeface="+mn-lt"/>
              </a:rPr>
              <a:t> </a:t>
            </a:r>
          </a:p>
          <a:p>
            <a:pPr marL="1085850" lvl="1" indent="-342900">
              <a:spcBef>
                <a:spcPts val="0"/>
              </a:spcBef>
              <a:spcAft>
                <a:spcPts val="1200"/>
              </a:spcAft>
              <a:buFont typeface="Arial" panose="020B0604020202020204" pitchFamily="34" charset="0"/>
              <a:buChar char="•"/>
            </a:pPr>
            <a:r>
              <a:rPr lang="en-US" sz="2800" dirty="0">
                <a:latin typeface="+mj-lt"/>
                <a:ea typeface="+mn-lt"/>
                <a:cs typeface="+mn-lt"/>
                <a:hlinkClick r:id="rId4"/>
              </a:rPr>
              <a:t>Primo VE Release Notes</a:t>
            </a:r>
            <a:endParaRPr lang="en-US" sz="2800" dirty="0">
              <a:latin typeface="+mj-lt"/>
              <a:ea typeface="+mn-lt"/>
              <a:cs typeface="+mn-lt"/>
            </a:endParaRPr>
          </a:p>
        </p:txBody>
      </p:sp>
    </p:spTree>
    <p:extLst>
      <p:ext uri="{BB962C8B-B14F-4D97-AF65-F5344CB8AC3E}">
        <p14:creationId xmlns:p14="http://schemas.microsoft.com/office/powerpoint/2010/main" val="106527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560C-54C4-C79E-55C4-0AF4FF013B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D6556-0AF6-F788-BF80-F9C93E852206}"/>
              </a:ext>
            </a:extLst>
          </p:cNvPr>
          <p:cNvSpPr>
            <a:spLocks noGrp="1"/>
          </p:cNvSpPr>
          <p:nvPr>
            <p:ph type="title"/>
          </p:nvPr>
        </p:nvSpPr>
        <p:spPr>
          <a:xfrm>
            <a:off x="218114" y="-86077"/>
            <a:ext cx="9765901" cy="602796"/>
          </a:xfrm>
        </p:spPr>
        <p:txBody>
          <a:bodyPr/>
          <a:lstStyle/>
          <a:p>
            <a:r>
              <a:rPr lang="en-US" dirty="0">
                <a:ea typeface="ＭＳ Ｐゴシック"/>
              </a:rPr>
              <a:t>New</a:t>
            </a:r>
            <a:endParaRPr lang="en-US" dirty="0"/>
          </a:p>
        </p:txBody>
      </p:sp>
      <p:sp>
        <p:nvSpPr>
          <p:cNvPr id="4" name="Content">
            <a:extLst>
              <a:ext uri="{FF2B5EF4-FFF2-40B4-BE49-F238E27FC236}">
                <a16:creationId xmlns:a16="http://schemas.microsoft.com/office/drawing/2014/main" id="{063AD229-4ADF-B3E5-F6BC-1E247E954F56}"/>
              </a:ext>
            </a:extLst>
          </p:cNvPr>
          <p:cNvSpPr>
            <a:spLocks noGrp="1"/>
          </p:cNvSpPr>
          <p:nvPr>
            <p:ph sz="quarter" idx="10"/>
          </p:nvPr>
        </p:nvSpPr>
        <p:spPr>
          <a:xfrm>
            <a:off x="173655" y="402734"/>
            <a:ext cx="11345806" cy="5956183"/>
          </a:xfrm>
          <a:prstGeom prst="rect">
            <a:avLst/>
          </a:prstGeom>
        </p:spPr>
        <p:txBody>
          <a:bodyPr numCol="1"/>
          <a:lstStyle/>
          <a:p>
            <a:pPr marL="342900" indent="-342900">
              <a:buFont typeface="Arial" panose="020B0604020202020204" pitchFamily="34" charset="0"/>
              <a:buChar char="•"/>
            </a:pPr>
            <a:r>
              <a:rPr lang="en-US" sz="2400" dirty="0">
                <a:latin typeface="+mj-lt"/>
                <a:ea typeface="+mn-lt"/>
                <a:cs typeface="+mn-lt"/>
              </a:rPr>
              <a:t>Tags now added to slides</a:t>
            </a:r>
          </a:p>
          <a:p>
            <a:pPr marL="1085850" lvl="1" indent="-342900">
              <a:buFont typeface="Arial" panose="020B0604020202020204" pitchFamily="34" charset="0"/>
              <a:buChar char="•"/>
            </a:pPr>
            <a:r>
              <a:rPr lang="en-US" sz="2100" dirty="0">
                <a:latin typeface="+mj-lt"/>
                <a:ea typeface="+mn-lt"/>
                <a:cs typeface="+mn-lt"/>
              </a:rPr>
              <a:t>CARLI staff are trying something new!</a:t>
            </a:r>
          </a:p>
          <a:p>
            <a:pPr marL="1085850" lvl="1" indent="-342900">
              <a:buFont typeface="Arial" panose="020B0604020202020204" pitchFamily="34" charset="0"/>
              <a:buChar char="•"/>
            </a:pPr>
            <a:r>
              <a:rPr lang="en-US" sz="2100" dirty="0">
                <a:latin typeface="+mj-lt"/>
                <a:ea typeface="+mn-lt"/>
                <a:cs typeface="+mn-lt"/>
              </a:rPr>
              <a:t>This new feature is based on feedback from the Annual Meeting Talk Tables</a:t>
            </a:r>
          </a:p>
          <a:p>
            <a:pPr marL="1085850" lvl="1" indent="-342900">
              <a:buFont typeface="Arial" panose="020B0604020202020204" pitchFamily="34" charset="0"/>
              <a:buChar char="•"/>
            </a:pPr>
            <a:r>
              <a:rPr lang="en-US" sz="2100" dirty="0">
                <a:latin typeface="+mj-lt"/>
                <a:ea typeface="+mn-lt"/>
                <a:cs typeface="+mn-lt"/>
              </a:rPr>
              <a:t>We will apply audience “tags” in the bottom left corner of each Release Notes slide</a:t>
            </a:r>
          </a:p>
          <a:p>
            <a:pPr marL="1085850" lvl="1" indent="-342900">
              <a:buFont typeface="Arial" panose="020B0604020202020204" pitchFamily="34" charset="0"/>
              <a:buChar char="•"/>
            </a:pPr>
            <a:r>
              <a:rPr lang="en-US" sz="2100" dirty="0">
                <a:latin typeface="+mj-lt"/>
                <a:ea typeface="+mn-lt"/>
                <a:cs typeface="+mn-lt"/>
              </a:rPr>
              <a:t>Each tag described below corresponds to a possible audience for that slide’s content</a:t>
            </a:r>
          </a:p>
          <a:p>
            <a:pPr marL="1485900" lvl="2" indent="-342900">
              <a:buFont typeface="Arial" panose="020B0604020202020204" pitchFamily="34" charset="0"/>
              <a:buChar char="•"/>
            </a:pPr>
            <a:r>
              <a:rPr lang="en-US" sz="1800" dirty="0">
                <a:latin typeface="+mj-lt"/>
                <a:ea typeface="+mn-lt"/>
                <a:cs typeface="+mn-lt"/>
              </a:rPr>
              <a:t>These are suggestions from CARLI staff! You know your library best.</a:t>
            </a:r>
          </a:p>
          <a:p>
            <a:pPr marL="1485900" lvl="2" indent="-342900">
              <a:buFont typeface="Arial" panose="020B0604020202020204" pitchFamily="34" charset="0"/>
              <a:buChar char="•"/>
            </a:pPr>
            <a:r>
              <a:rPr lang="en-US" sz="1800" dirty="0">
                <a:latin typeface="+mj-lt"/>
                <a:ea typeface="+mn-lt"/>
                <a:cs typeface="+mn-lt"/>
              </a:rPr>
              <a:t>We are open to suggestions to improve this new feature.</a:t>
            </a:r>
          </a:p>
          <a:p>
            <a:pPr lvl="2" indent="0">
              <a:buNone/>
            </a:pPr>
            <a:r>
              <a:rPr lang="en-US" sz="1800" dirty="0">
                <a:latin typeface="+mj-lt"/>
                <a:ea typeface="+mn-lt"/>
                <a:cs typeface="+mn-lt"/>
              </a:rPr>
              <a:t> </a:t>
            </a:r>
          </a:p>
        </p:txBody>
      </p:sp>
      <p:sp>
        <p:nvSpPr>
          <p:cNvPr id="3" name="Tag">
            <a:extLst>
              <a:ext uri="{FF2B5EF4-FFF2-40B4-BE49-F238E27FC236}">
                <a16:creationId xmlns:a16="http://schemas.microsoft.com/office/drawing/2014/main" id="{89C66B95-A344-2022-B83A-6A543057424C}"/>
              </a:ext>
            </a:extLst>
          </p:cNvPr>
          <p:cNvSpPr/>
          <p:nvPr/>
        </p:nvSpPr>
        <p:spPr>
          <a:xfrm>
            <a:off x="265353" y="3687751"/>
            <a:ext cx="4815932" cy="572477"/>
          </a:xfrm>
          <a:prstGeom prst="roundRect">
            <a:avLst/>
          </a:prstGeom>
          <a:solidFill>
            <a:srgbClr val="003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Acquisitions - purchase order lines, invoices, funds, receiving and invoicing</a:t>
            </a:r>
          </a:p>
        </p:txBody>
      </p:sp>
      <p:sp>
        <p:nvSpPr>
          <p:cNvPr id="5" name="Tag">
            <a:extLst>
              <a:ext uri="{FF2B5EF4-FFF2-40B4-BE49-F238E27FC236}">
                <a16:creationId xmlns:a16="http://schemas.microsoft.com/office/drawing/2014/main" id="{31CDCB1D-98E1-BFB5-D6C8-59D72B4B683F}"/>
              </a:ext>
            </a:extLst>
          </p:cNvPr>
          <p:cNvSpPr/>
          <p:nvPr/>
        </p:nvSpPr>
        <p:spPr>
          <a:xfrm>
            <a:off x="265352" y="4393161"/>
            <a:ext cx="4815933" cy="572477"/>
          </a:xfrm>
          <a:prstGeom prst="roundRect">
            <a:avLst/>
          </a:prstGeom>
          <a:solidFill>
            <a:srgbClr val="0066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Cataloging- metadata editor, manage collections, import records, publishing profiles</a:t>
            </a:r>
          </a:p>
        </p:txBody>
      </p:sp>
      <p:sp>
        <p:nvSpPr>
          <p:cNvPr id="7" name="Tag">
            <a:extLst>
              <a:ext uri="{FF2B5EF4-FFF2-40B4-BE49-F238E27FC236}">
                <a16:creationId xmlns:a16="http://schemas.microsoft.com/office/drawing/2014/main" id="{3BEE9BB6-44D1-6E0B-EC77-475F49AF9542}"/>
              </a:ext>
            </a:extLst>
          </p:cNvPr>
          <p:cNvSpPr/>
          <p:nvPr/>
        </p:nvSpPr>
        <p:spPr>
          <a:xfrm>
            <a:off x="265353" y="5046661"/>
            <a:ext cx="4862232" cy="588728"/>
          </a:xfrm>
          <a:prstGeom prst="roundRect">
            <a:avLst/>
          </a:prstGeom>
          <a:solidFill>
            <a:srgbClr val="0774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Circulation – loaning/returning of physical materials, course reserves, I-Share workflows</a:t>
            </a:r>
          </a:p>
        </p:txBody>
      </p:sp>
      <p:sp>
        <p:nvSpPr>
          <p:cNvPr id="8" name="Tag">
            <a:extLst>
              <a:ext uri="{FF2B5EF4-FFF2-40B4-BE49-F238E27FC236}">
                <a16:creationId xmlns:a16="http://schemas.microsoft.com/office/drawing/2014/main" id="{FCABBCAD-D6A1-0CE4-4F8A-ABDD36138108}"/>
              </a:ext>
            </a:extLst>
          </p:cNvPr>
          <p:cNvSpPr/>
          <p:nvPr/>
        </p:nvSpPr>
        <p:spPr>
          <a:xfrm>
            <a:off x="5648775" y="6015534"/>
            <a:ext cx="6202834" cy="321100"/>
          </a:xfrm>
          <a:prstGeom prst="roundRect">
            <a:avLst/>
          </a:prstGeom>
          <a:solidFill>
            <a:srgbClr val="AF21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Primo / Discovery – Primo searching, NDE, Research Assistant</a:t>
            </a:r>
          </a:p>
        </p:txBody>
      </p:sp>
      <p:sp>
        <p:nvSpPr>
          <p:cNvPr id="9" name="Tag">
            <a:extLst>
              <a:ext uri="{FF2B5EF4-FFF2-40B4-BE49-F238E27FC236}">
                <a16:creationId xmlns:a16="http://schemas.microsoft.com/office/drawing/2014/main" id="{A5FA6A49-1F07-CBEB-383D-9319168B8871}"/>
              </a:ext>
            </a:extLst>
          </p:cNvPr>
          <p:cNvSpPr/>
          <p:nvPr/>
        </p:nvSpPr>
        <p:spPr>
          <a:xfrm>
            <a:off x="5611393" y="4524344"/>
            <a:ext cx="6240216" cy="318386"/>
          </a:xfrm>
          <a:prstGeom prst="roundRect">
            <a:avLst/>
          </a:prstGeom>
          <a:solidFill>
            <a:srgbClr val="964A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User Management – SIS Load, authentication, user roles</a:t>
            </a:r>
          </a:p>
        </p:txBody>
      </p:sp>
      <p:sp>
        <p:nvSpPr>
          <p:cNvPr id="10" name="Tag">
            <a:extLst>
              <a:ext uri="{FF2B5EF4-FFF2-40B4-BE49-F238E27FC236}">
                <a16:creationId xmlns:a16="http://schemas.microsoft.com/office/drawing/2014/main" id="{E678E3B1-FCA6-3CE1-FED7-F140D9266328}"/>
              </a:ext>
            </a:extLst>
          </p:cNvPr>
          <p:cNvSpPr/>
          <p:nvPr/>
        </p:nvSpPr>
        <p:spPr>
          <a:xfrm>
            <a:off x="274225" y="3206833"/>
            <a:ext cx="4749187" cy="347986"/>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ysClr val="windowText" lastClr="000000"/>
                </a:solidFill>
              </a:rPr>
              <a:t>Everyone – may apply to everyone</a:t>
            </a:r>
          </a:p>
        </p:txBody>
      </p:sp>
      <p:sp>
        <p:nvSpPr>
          <p:cNvPr id="11" name="Tag">
            <a:extLst>
              <a:ext uri="{FF2B5EF4-FFF2-40B4-BE49-F238E27FC236}">
                <a16:creationId xmlns:a16="http://schemas.microsoft.com/office/drawing/2014/main" id="{C8650CDB-6147-03CC-1772-659271B19BE2}"/>
              </a:ext>
            </a:extLst>
          </p:cNvPr>
          <p:cNvSpPr/>
          <p:nvPr/>
        </p:nvSpPr>
        <p:spPr>
          <a:xfrm>
            <a:off x="5648775" y="5635389"/>
            <a:ext cx="6202834" cy="321100"/>
          </a:xfrm>
          <a:prstGeom prst="roundRect">
            <a:avLst/>
          </a:prstGeom>
          <a:solidFill>
            <a:schemeClr val="tx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Systems – FTP changes, API functionality</a:t>
            </a:r>
          </a:p>
        </p:txBody>
      </p:sp>
      <p:sp>
        <p:nvSpPr>
          <p:cNvPr id="12" name="Tag">
            <a:extLst>
              <a:ext uri="{FF2B5EF4-FFF2-40B4-BE49-F238E27FC236}">
                <a16:creationId xmlns:a16="http://schemas.microsoft.com/office/drawing/2014/main" id="{189F1702-D3D0-94CA-6266-C21583F378A5}"/>
              </a:ext>
            </a:extLst>
          </p:cNvPr>
          <p:cNvSpPr/>
          <p:nvPr/>
        </p:nvSpPr>
        <p:spPr>
          <a:xfrm>
            <a:off x="5637969" y="4958198"/>
            <a:ext cx="6213640" cy="584291"/>
          </a:xfrm>
          <a:prstGeom prst="roundRect">
            <a:avLst/>
          </a:prstGeom>
          <a:solidFill>
            <a:srgbClr val="592C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ILL/ Resource Sharing – I-Share workflows/configurations, integrations with 3</a:t>
            </a:r>
            <a:r>
              <a:rPr lang="en-US" baseline="30000" dirty="0"/>
              <a:t>rd</a:t>
            </a:r>
            <a:r>
              <a:rPr lang="en-US" dirty="0"/>
              <a:t> party ILL services</a:t>
            </a:r>
          </a:p>
        </p:txBody>
      </p:sp>
      <p:sp>
        <p:nvSpPr>
          <p:cNvPr id="13" name="Tag">
            <a:extLst>
              <a:ext uri="{FF2B5EF4-FFF2-40B4-BE49-F238E27FC236}">
                <a16:creationId xmlns:a16="http://schemas.microsoft.com/office/drawing/2014/main" id="{3400A237-D56A-085D-0756-7E2EBDDF4804}"/>
              </a:ext>
            </a:extLst>
          </p:cNvPr>
          <p:cNvSpPr/>
          <p:nvPr/>
        </p:nvSpPr>
        <p:spPr>
          <a:xfrm>
            <a:off x="5621909" y="3266393"/>
            <a:ext cx="6189189" cy="325214"/>
          </a:xfrm>
          <a:prstGeom prst="roundRect">
            <a:avLst/>
          </a:prstGeom>
          <a:solidFill>
            <a:srgbClr val="4662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Configuration – IZ level settings, libraries, locations, letters</a:t>
            </a:r>
          </a:p>
        </p:txBody>
      </p:sp>
      <p:sp>
        <p:nvSpPr>
          <p:cNvPr id="14" name="Tag">
            <a:extLst>
              <a:ext uri="{FF2B5EF4-FFF2-40B4-BE49-F238E27FC236}">
                <a16:creationId xmlns:a16="http://schemas.microsoft.com/office/drawing/2014/main" id="{29AC3558-D0F0-A313-79A3-2AB44EF61609}"/>
              </a:ext>
            </a:extLst>
          </p:cNvPr>
          <p:cNvSpPr/>
          <p:nvPr/>
        </p:nvSpPr>
        <p:spPr>
          <a:xfrm>
            <a:off x="5621908" y="3675721"/>
            <a:ext cx="6229701" cy="332215"/>
          </a:xfrm>
          <a:prstGeom prst="roundRect">
            <a:avLst/>
          </a:prstGeom>
          <a:solidFill>
            <a:srgbClr val="9B65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Analytics/Statistics – Alma and Primo VE Analytics</a:t>
            </a:r>
          </a:p>
        </p:txBody>
      </p:sp>
      <p:sp>
        <p:nvSpPr>
          <p:cNvPr id="15" name="Tag">
            <a:extLst>
              <a:ext uri="{FF2B5EF4-FFF2-40B4-BE49-F238E27FC236}">
                <a16:creationId xmlns:a16="http://schemas.microsoft.com/office/drawing/2014/main" id="{FAE24FE9-89B0-C2D4-B962-26E3A010C0D3}"/>
              </a:ext>
            </a:extLst>
          </p:cNvPr>
          <p:cNvSpPr/>
          <p:nvPr/>
        </p:nvSpPr>
        <p:spPr>
          <a:xfrm>
            <a:off x="265353" y="5722390"/>
            <a:ext cx="4862232" cy="572477"/>
          </a:xfrm>
          <a:prstGeom prst="roundRect">
            <a:avLst/>
          </a:prstGeom>
          <a:solidFill>
            <a:srgbClr val="717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Electronic Resources Management – CDI, linking, date coverage, P2E cleanup, proxy</a:t>
            </a:r>
          </a:p>
        </p:txBody>
      </p:sp>
      <p:sp>
        <p:nvSpPr>
          <p:cNvPr id="16" name="Tag">
            <a:extLst>
              <a:ext uri="{FF2B5EF4-FFF2-40B4-BE49-F238E27FC236}">
                <a16:creationId xmlns:a16="http://schemas.microsoft.com/office/drawing/2014/main" id="{E372209D-50E4-442F-E8CA-99D65BE82825}"/>
              </a:ext>
            </a:extLst>
          </p:cNvPr>
          <p:cNvSpPr/>
          <p:nvPr/>
        </p:nvSpPr>
        <p:spPr>
          <a:xfrm>
            <a:off x="5611393" y="4100112"/>
            <a:ext cx="6240216" cy="321101"/>
          </a:xfrm>
          <a:prstGeom prst="roundRect">
            <a:avLst/>
          </a:prstGeom>
          <a:solidFill>
            <a:srgbClr val="5E5E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Reference/ Instruction – patron interactions with Alma/Primo VE </a:t>
            </a:r>
          </a:p>
        </p:txBody>
      </p:sp>
      <p:sp>
        <p:nvSpPr>
          <p:cNvPr id="17" name="Tag">
            <a:extLst>
              <a:ext uri="{FF2B5EF4-FFF2-40B4-BE49-F238E27FC236}">
                <a16:creationId xmlns:a16="http://schemas.microsoft.com/office/drawing/2014/main" id="{2D2530E9-F567-2C85-107F-026B09EA61A6}"/>
              </a:ext>
            </a:extLst>
          </p:cNvPr>
          <p:cNvSpPr/>
          <p:nvPr/>
        </p:nvSpPr>
        <p:spPr>
          <a:xfrm>
            <a:off x="173655" y="6494092"/>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341262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73A985-D4A1-19F6-CA46-8C0B632B8C56}"/>
              </a:ext>
            </a:extLst>
          </p:cNvPr>
          <p:cNvSpPr txBox="1"/>
          <p:nvPr/>
        </p:nvSpPr>
        <p:spPr>
          <a:xfrm>
            <a:off x="609600" y="1600200"/>
            <a:ext cx="10972800" cy="3724096"/>
          </a:xfrm>
          <a:prstGeom prst="rect">
            <a:avLst/>
          </a:prstGeom>
          <a:noFill/>
        </p:spPr>
        <p:txBody>
          <a:bodyPr wrap="square" lIns="91440" tIns="45720" rIns="91440" bIns="45720" rtlCol="0" anchor="t">
            <a:spAutoFit/>
          </a:bodyPr>
          <a:lstStyle/>
          <a:p>
            <a:pPr>
              <a:spcAft>
                <a:spcPts val="1200"/>
              </a:spcAft>
            </a:pPr>
            <a:r>
              <a:rPr lang="en-US" sz="2400" dirty="0">
                <a:latin typeface="+mj-lt"/>
                <a:ea typeface="Calibri"/>
                <a:cs typeface="Calibri"/>
              </a:rPr>
              <a:t>The Recent Entities list is a helpful way to find the records you have recently worked on and saved, either by creation or editing of a record. It also allows you to easily view your recent changes to your records.</a:t>
            </a:r>
          </a:p>
          <a:p>
            <a:pPr>
              <a:spcAft>
                <a:spcPts val="1200"/>
              </a:spcAft>
            </a:pPr>
            <a:r>
              <a:rPr lang="en-US" sz="2400" dirty="0">
                <a:latin typeface="+mj-lt"/>
                <a:ea typeface="Calibri"/>
                <a:cs typeface="Calibri"/>
              </a:rPr>
              <a:t>You can display the Recent Entities sidebar by clicking the “clock with an arrow icon”, marked in red. It will list any items that you have added. When I click the item in the sidebar, the second window appears. It shows title, holding, and item information.</a:t>
            </a:r>
            <a:endParaRPr lang="en-US" dirty="0">
              <a:latin typeface="+mj-lt"/>
            </a:endParaRPr>
          </a:p>
          <a:p>
            <a:endParaRPr lang="en-US" sz="2400" dirty="0">
              <a:ea typeface="Calibri"/>
              <a:cs typeface="Calibri"/>
            </a:endParaRPr>
          </a:p>
          <a:p>
            <a:endParaRPr lang="en-US" sz="2400" dirty="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931F0A44-648F-AE3F-10F7-1E8E95B11442}"/>
              </a:ext>
            </a:extLst>
          </p:cNvPr>
          <p:cNvSpPr txBox="1">
            <a:spLocks/>
          </p:cNvSpPr>
          <p:nvPr/>
        </p:nvSpPr>
        <p:spPr bwMode="auto">
          <a:xfrm>
            <a:off x="218114" y="-94785"/>
            <a:ext cx="9765901" cy="6027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16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a:ea typeface="ＭＳ Ｐゴシック"/>
              </a:rPr>
              <a:t>Recent Entities</a:t>
            </a:r>
            <a:endParaRPr lang="en-US"/>
          </a:p>
        </p:txBody>
      </p:sp>
      <p:sp>
        <p:nvSpPr>
          <p:cNvPr id="11" name="Title 10">
            <a:extLst>
              <a:ext uri="{FF2B5EF4-FFF2-40B4-BE49-F238E27FC236}">
                <a16:creationId xmlns:a16="http://schemas.microsoft.com/office/drawing/2014/main" id="{73DAF01E-652D-A175-853F-119B7E37B57B}"/>
              </a:ext>
            </a:extLst>
          </p:cNvPr>
          <p:cNvSpPr>
            <a:spLocks noGrp="1"/>
          </p:cNvSpPr>
          <p:nvPr>
            <p:ph type="title"/>
          </p:nvPr>
        </p:nvSpPr>
        <p:spPr>
          <a:xfrm>
            <a:off x="609600" y="274638"/>
            <a:ext cx="10972800" cy="602796"/>
          </a:xfrm>
        </p:spPr>
        <p:txBody>
          <a:bodyPr/>
          <a:lstStyle/>
          <a:p>
            <a:r>
              <a:rPr lang="en-US" dirty="0"/>
              <a:t>Recent Entities</a:t>
            </a:r>
          </a:p>
        </p:txBody>
      </p:sp>
      <p:sp>
        <p:nvSpPr>
          <p:cNvPr id="2" name="Tag">
            <a:extLst>
              <a:ext uri="{FF2B5EF4-FFF2-40B4-BE49-F238E27FC236}">
                <a16:creationId xmlns:a16="http://schemas.microsoft.com/office/drawing/2014/main" id="{0ACE20EB-27F4-F068-C54C-4EF9D63ADCCD}"/>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1677932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D0730-E265-C222-0E53-B037F89314E7}"/>
            </a:ext>
          </a:extLst>
        </p:cNvPr>
        <p:cNvGrpSpPr/>
        <p:nvPr/>
      </p:nvGrpSpPr>
      <p:grpSpPr>
        <a:xfrm>
          <a:off x="0" y="0"/>
          <a:ext cx="0" cy="0"/>
          <a:chOff x="0" y="0"/>
          <a:chExt cx="0" cy="0"/>
        </a:xfrm>
      </p:grpSpPr>
      <p:pic>
        <p:nvPicPr>
          <p:cNvPr id="12" name="Content Placeholder 11" descr="The main Alma window with the Recent Entities icon highlighted. A title is displayed in the list.">
            <a:extLst>
              <a:ext uri="{FF2B5EF4-FFF2-40B4-BE49-F238E27FC236}">
                <a16:creationId xmlns:a16="http://schemas.microsoft.com/office/drawing/2014/main" id="{DE535B49-EB98-CBC6-421E-7C23BC78F360}"/>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0" y="406810"/>
            <a:ext cx="5924070" cy="3187290"/>
          </a:xfrm>
          <a:ln>
            <a:solidFill>
              <a:schemeClr val="tx1"/>
            </a:solidFill>
          </a:ln>
        </p:spPr>
      </p:pic>
      <p:pic>
        <p:nvPicPr>
          <p:cNvPr id="8" name="Content Placeholder 7" descr="The window that is displayed when you select the item in the Recent Entities list. You see information about he title, the holding, and the item.">
            <a:extLst>
              <a:ext uri="{FF2B5EF4-FFF2-40B4-BE49-F238E27FC236}">
                <a16:creationId xmlns:a16="http://schemas.microsoft.com/office/drawing/2014/main" id="{18B578D8-63AE-9A44-CB47-120B67F612E2}"/>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5924070" y="2250365"/>
            <a:ext cx="6263664" cy="3366718"/>
          </a:xfrm>
          <a:ln>
            <a:solidFill>
              <a:schemeClr val="tx1"/>
            </a:solidFill>
          </a:ln>
        </p:spPr>
      </p:pic>
      <p:sp>
        <p:nvSpPr>
          <p:cNvPr id="5" name="Title 1">
            <a:extLst>
              <a:ext uri="{FF2B5EF4-FFF2-40B4-BE49-F238E27FC236}">
                <a16:creationId xmlns:a16="http://schemas.microsoft.com/office/drawing/2014/main" id="{79D9C930-9438-9396-DE39-091CBF826FCD}"/>
              </a:ext>
            </a:extLst>
          </p:cNvPr>
          <p:cNvSpPr txBox="1">
            <a:spLocks/>
          </p:cNvSpPr>
          <p:nvPr/>
        </p:nvSpPr>
        <p:spPr bwMode="auto">
          <a:xfrm>
            <a:off x="218114" y="-94785"/>
            <a:ext cx="9765901" cy="602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16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a:ea typeface="ＭＳ Ｐゴシック"/>
              </a:rPr>
              <a:t>Recent Entities</a:t>
            </a:r>
            <a:endParaRPr lang="en-US"/>
          </a:p>
        </p:txBody>
      </p:sp>
      <p:sp>
        <p:nvSpPr>
          <p:cNvPr id="3" name="TextBox 2">
            <a:extLst>
              <a:ext uri="{FF2B5EF4-FFF2-40B4-BE49-F238E27FC236}">
                <a16:creationId xmlns:a16="http://schemas.microsoft.com/office/drawing/2014/main" id="{1EEB2584-D56A-94D8-86DD-A353391137A8}"/>
              </a:ext>
            </a:extLst>
          </p:cNvPr>
          <p:cNvSpPr txBox="1"/>
          <p:nvPr/>
        </p:nvSpPr>
        <p:spPr>
          <a:xfrm>
            <a:off x="-4267" y="3594100"/>
            <a:ext cx="5745484" cy="95410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Alma Welcome Screen with the Recent Entities icon in the persistent</a:t>
            </a:r>
          </a:p>
          <a:p>
            <a:r>
              <a:rPr lang="en-US" sz="1400" dirty="0">
                <a:latin typeface="Arial" panose="020B0604020202020204" pitchFamily="34" charset="0"/>
                <a:cs typeface="Arial" panose="020B0604020202020204" pitchFamily="34" charset="0"/>
              </a:rPr>
              <a:t>search bar highlighted with a red square. The Recent Entities sidebar</a:t>
            </a:r>
          </a:p>
          <a:p>
            <a:r>
              <a:rPr lang="en-US" sz="1400" dirty="0">
                <a:latin typeface="Arial" panose="020B0604020202020204" pitchFamily="34" charset="0"/>
                <a:cs typeface="Arial" panose="020B0604020202020204" pitchFamily="34" charset="0"/>
              </a:rPr>
              <a:t> is currently enabled and is displaying a recently added title. Clicking </a:t>
            </a:r>
          </a:p>
          <a:p>
            <a:r>
              <a:rPr lang="en-US" sz="1400" dirty="0">
                <a:latin typeface="Arial" panose="020B0604020202020204" pitchFamily="34" charset="0"/>
                <a:cs typeface="Arial" panose="020B0604020202020204" pitchFamily="34" charset="0"/>
              </a:rPr>
              <a:t>on that title will open the Physical Item Editor (see next screenshot).</a:t>
            </a:r>
          </a:p>
        </p:txBody>
      </p:sp>
      <p:sp>
        <p:nvSpPr>
          <p:cNvPr id="6" name="TextBox 5">
            <a:extLst>
              <a:ext uri="{FF2B5EF4-FFF2-40B4-BE49-F238E27FC236}">
                <a16:creationId xmlns:a16="http://schemas.microsoft.com/office/drawing/2014/main" id="{CFEEA376-2A95-EC44-84FC-D1AEF53A2280}"/>
              </a:ext>
            </a:extLst>
          </p:cNvPr>
          <p:cNvSpPr txBox="1"/>
          <p:nvPr/>
        </p:nvSpPr>
        <p:spPr>
          <a:xfrm>
            <a:off x="5924070" y="5612554"/>
            <a:ext cx="5828583" cy="738664"/>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The Alma Physical Item Editor is showing the details for a title that was </a:t>
            </a:r>
          </a:p>
          <a:p>
            <a:r>
              <a:rPr lang="en-US" sz="1400" dirty="0">
                <a:latin typeface="Arial" panose="020B0604020202020204" pitchFamily="34" charset="0"/>
                <a:cs typeface="Arial" panose="020B0604020202020204" pitchFamily="34" charset="0"/>
              </a:rPr>
              <a:t>recently added.  This was the item that was previously displaying</a:t>
            </a:r>
          </a:p>
          <a:p>
            <a:r>
              <a:rPr lang="en-US" sz="1400" dirty="0">
                <a:latin typeface="Arial" panose="020B0604020202020204" pitchFamily="34" charset="0"/>
                <a:cs typeface="Arial" panose="020B0604020202020204" pitchFamily="34" charset="0"/>
              </a:rPr>
              <a:t> in the Recent Entities sidebar of the previous screenshot.</a:t>
            </a:r>
          </a:p>
        </p:txBody>
      </p:sp>
      <p:sp>
        <p:nvSpPr>
          <p:cNvPr id="2" name="Tag">
            <a:extLst>
              <a:ext uri="{FF2B5EF4-FFF2-40B4-BE49-F238E27FC236}">
                <a16:creationId xmlns:a16="http://schemas.microsoft.com/office/drawing/2014/main" id="{3DE8653C-3B61-5C2C-5110-CB349F48D0EF}"/>
              </a:ext>
            </a:extLst>
          </p:cNvPr>
          <p:cNvSpPr/>
          <p:nvPr/>
        </p:nvSpPr>
        <p:spPr>
          <a:xfrm>
            <a:off x="105013" y="6501908"/>
            <a:ext cx="1276776" cy="28541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Everyone</a:t>
            </a:r>
          </a:p>
        </p:txBody>
      </p:sp>
    </p:spTree>
    <p:extLst>
      <p:ext uri="{BB962C8B-B14F-4D97-AF65-F5344CB8AC3E}">
        <p14:creationId xmlns:p14="http://schemas.microsoft.com/office/powerpoint/2010/main" val="2609463812"/>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D4A0-3BEC-46C0-9E6D-926D6E9A514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64AC67-F5B7-49B0-9FD4-6EF5C2EE3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336</TotalTime>
  <Words>7171</Words>
  <Application>Microsoft Office PowerPoint</Application>
  <PresentationFormat>Widescreen</PresentationFormat>
  <Paragraphs>707</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CARLI</vt:lpstr>
      <vt:lpstr>CARLI</vt:lpstr>
      <vt:lpstr>Presentation11</vt:lpstr>
      <vt:lpstr>I-Share Alma Primo VE Office hours will start shortly</vt:lpstr>
      <vt:lpstr>I-Share quarterly alma primo ve update: November 2025 Feature release highlights nov. 3, 2025</vt:lpstr>
      <vt:lpstr>Today’s Agenda</vt:lpstr>
      <vt:lpstr>Announcements</vt:lpstr>
      <vt:lpstr>Reminders</vt:lpstr>
      <vt:lpstr>Release Notes Highlights</vt:lpstr>
      <vt:lpstr>New</vt:lpstr>
      <vt:lpstr>Recent Entities</vt:lpstr>
      <vt:lpstr>PowerPoint Presentation</vt:lpstr>
      <vt:lpstr>AI-Powered Insights in Alma  </vt:lpstr>
      <vt:lpstr>Full Page Control for Sliding Panel</vt:lpstr>
      <vt:lpstr>More Layout Changes</vt:lpstr>
      <vt:lpstr>Select All Search Results for Bulk Job Sets</vt:lpstr>
      <vt:lpstr>Searching by Relative Dates</vt:lpstr>
      <vt:lpstr>Searching by Relative Dates, Continued</vt:lpstr>
      <vt:lpstr>Collection Development Workflows</vt:lpstr>
      <vt:lpstr>Collection Development Workflows, Continued</vt:lpstr>
      <vt:lpstr>Analytics Updates</vt:lpstr>
      <vt:lpstr>Electronic resources management – CZ E-Collections pending deletion</vt:lpstr>
      <vt:lpstr>Electronic resources management – portfolio loader</vt:lpstr>
      <vt:lpstr>Shared Blocks Across the Fulfillment NEtwork</vt:lpstr>
      <vt:lpstr>Purge Users Based on Set</vt:lpstr>
      <vt:lpstr>Pendo Reminder</vt:lpstr>
      <vt:lpstr>DEI Controls for Discovery</vt:lpstr>
      <vt:lpstr>Change in January 2026 to Thumbnails for Collections in Alma</vt:lpstr>
      <vt:lpstr>CDI Document Insights in Primo</vt:lpstr>
      <vt:lpstr>List of CDI Document Attributes</vt:lpstr>
      <vt:lpstr>New Top-Level Facet: “Available On Shelf”</vt:lpstr>
      <vt:lpstr>To Configure “Available On Shelf” Facet</vt:lpstr>
      <vt:lpstr>Rules for Hiding Local Resources from the Network</vt:lpstr>
      <vt:lpstr>Primo NDE UI General Release</vt:lpstr>
      <vt:lpstr>Primo NDE UI Broad Highlights</vt:lpstr>
      <vt:lpstr>Primo NDE UI Broad Highlights, continued</vt:lpstr>
      <vt:lpstr>                                                                                                                                                    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Serrano, Annie</cp:lastModifiedBy>
  <cp:revision>74</cp:revision>
  <dcterms:created xsi:type="dcterms:W3CDTF">2022-12-14T21:11:38Z</dcterms:created>
  <dcterms:modified xsi:type="dcterms:W3CDTF">2025-11-03T16:30:15Z</dcterms:modified>
</cp:coreProperties>
</file>