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 id="2147483744" r:id="rId5"/>
  </p:sldMasterIdLst>
  <p:notesMasterIdLst>
    <p:notesMasterId r:id="rId45"/>
  </p:notesMasterIdLst>
  <p:sldIdLst>
    <p:sldId id="3184" r:id="rId6"/>
    <p:sldId id="3186" r:id="rId7"/>
    <p:sldId id="3203" r:id="rId8"/>
    <p:sldId id="315" r:id="rId9"/>
    <p:sldId id="3185" r:id="rId10"/>
    <p:sldId id="264" r:id="rId11"/>
    <p:sldId id="257" r:id="rId12"/>
    <p:sldId id="258" r:id="rId13"/>
    <p:sldId id="259" r:id="rId14"/>
    <p:sldId id="260" r:id="rId15"/>
    <p:sldId id="261" r:id="rId16"/>
    <p:sldId id="3227" r:id="rId17"/>
    <p:sldId id="3228" r:id="rId18"/>
    <p:sldId id="3229" r:id="rId19"/>
    <p:sldId id="3204" r:id="rId20"/>
    <p:sldId id="3205" r:id="rId21"/>
    <p:sldId id="3206" r:id="rId22"/>
    <p:sldId id="3207" r:id="rId23"/>
    <p:sldId id="3208" r:id="rId24"/>
    <p:sldId id="3209" r:id="rId25"/>
    <p:sldId id="3210" r:id="rId26"/>
    <p:sldId id="3211" r:id="rId27"/>
    <p:sldId id="3212" r:id="rId28"/>
    <p:sldId id="3213" r:id="rId29"/>
    <p:sldId id="3214" r:id="rId30"/>
    <p:sldId id="3215" r:id="rId31"/>
    <p:sldId id="3216" r:id="rId32"/>
    <p:sldId id="3217" r:id="rId33"/>
    <p:sldId id="3225" r:id="rId34"/>
    <p:sldId id="3226" r:id="rId35"/>
    <p:sldId id="3224" r:id="rId36"/>
    <p:sldId id="3218" r:id="rId37"/>
    <p:sldId id="3219" r:id="rId38"/>
    <p:sldId id="3220" r:id="rId39"/>
    <p:sldId id="3221" r:id="rId40"/>
    <p:sldId id="3222" r:id="rId41"/>
    <p:sldId id="3223" r:id="rId42"/>
    <p:sldId id="3198" r:id="rId43"/>
    <p:sldId id="267"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autoAdjust="0"/>
    <p:restoredTop sz="69388" autoAdjust="0"/>
  </p:normalViewPr>
  <p:slideViewPr>
    <p:cSldViewPr snapToGrid="0">
      <p:cViewPr varScale="1">
        <p:scale>
          <a:sx n="41" d="100"/>
          <a:sy n="41" d="100"/>
        </p:scale>
        <p:origin x="16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50Managing_Collections#Managing_Images_for_the_Collections_Lobb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Links_to_Document_Insights_in_Primo_V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DB91-3C5F-86FA-ADD1-9ADBB3D02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D069-78BE-A6AD-C0B4-129B3C9C7CC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C21C3B-1E79-FD02-5540-7385DF836ACC}"/>
              </a:ext>
            </a:extLst>
          </p:cNvPr>
          <p:cNvSpPr>
            <a:spLocks noGrp="1"/>
          </p:cNvSpPr>
          <p:nvPr>
            <p:ph type="body" idx="1"/>
          </p:nvPr>
        </p:nvSpPr>
        <p:spPr/>
        <p:txBody>
          <a:bodyPr/>
          <a:lstStyle/>
          <a:p>
            <a:endParaRPr lang="en-US" dirty="0"/>
          </a:p>
          <a:p>
            <a:r>
              <a:rPr lang="en-US" dirty="0"/>
              <a:t>[Debbie]</a:t>
            </a:r>
          </a:p>
        </p:txBody>
      </p:sp>
      <p:sp>
        <p:nvSpPr>
          <p:cNvPr id="4" name="Slide Number Placeholder 3">
            <a:extLst>
              <a:ext uri="{FF2B5EF4-FFF2-40B4-BE49-F238E27FC236}">
                <a16:creationId xmlns:a16="http://schemas.microsoft.com/office/drawing/2014/main" id="{D67B1A39-9919-51D7-0E59-595702982318}"/>
              </a:ext>
            </a:extLst>
          </p:cNvPr>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18590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Jen</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169401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68036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jen</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104322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jen</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28947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DF2A-F9C7-EE06-0B64-3F6EDB002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AA530-85BF-7185-02CA-18E08C4C72F5}"/>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BEDDFFAE-1AA2-D370-D930-D2A21D499C9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Jen</a:t>
            </a:r>
          </a:p>
          <a:p>
            <a:pPr>
              <a:buNone/>
            </a:pPr>
            <a:r>
              <a:rPr lang="en-US" dirty="0"/>
              <a:t>To be in compliance with the European General Data Protection Regulation (aka the GDPR), Ex Libris will remove all gender information from the user records in Alma in the upcoming August release, for all countries.</a:t>
            </a:r>
          </a:p>
          <a:p>
            <a:pPr>
              <a:buNone/>
            </a:pPr>
            <a:endParaRPr lang="en-US" dirty="0"/>
          </a:p>
          <a:p>
            <a:pPr>
              <a:buNone/>
            </a:pPr>
            <a:r>
              <a:rPr lang="en-US" dirty="0"/>
              <a:t>Ex Libris explains that “Since gender is not essential for product functionality, retaining it poses unnecessary compliance risks according to GDPR requirements that personal data be collected and processed only when there is a clear legal basis and business need.”</a:t>
            </a:r>
          </a:p>
        </p:txBody>
      </p:sp>
    </p:spTree>
    <p:extLst>
      <p:ext uri="{BB962C8B-B14F-4D97-AF65-F5344CB8AC3E}">
        <p14:creationId xmlns:p14="http://schemas.microsoft.com/office/powerpoint/2010/main" val="147804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The Ex Libris Developer Network provides technical information on connecting Alma to external applications, along with a dashboard for managing the API keys that handle those connections. Each I-Share institution has a developer network instance with API keys for its instance of Alma; for example, CARLI’s interactive inventory tool and batch inventory tool both use an API to retrieve data from Alma.</a:t>
            </a:r>
          </a:p>
          <a:p>
            <a:endParaRPr lang="en-US" dirty="0"/>
          </a:p>
          <a:p>
            <a:r>
              <a:rPr lang="en-US" dirty="0"/>
              <a:t>Beginning in August, Ex Libris will improve security over APIs by automatically disabling any API keys that have not been used for more than one year. If you have any infrequently used API keys, you could be surprised later if your application does not function.</a:t>
            </a:r>
          </a:p>
          <a:p>
            <a:endParaRPr lang="en-US" dirty="0"/>
          </a:p>
          <a:p>
            <a:r>
              <a:rPr lang="en-US" dirty="0"/>
              <a:t>The Developer Network dashboard includes a reporting tool that tracks API activity. A good practice for your I-Share Liaison and your technology team would be to periodically review activity and access. If you do not have a Developer Network account, contact CARLI support to request an account or reports on API usage.</a:t>
            </a:r>
          </a:p>
        </p:txBody>
      </p:sp>
      <p:sp>
        <p:nvSpPr>
          <p:cNvPr id="4" name="Slide Number Placeholder 3"/>
          <p:cNvSpPr>
            <a:spLocks noGrp="1"/>
          </p:cNvSpPr>
          <p:nvPr>
            <p:ph type="sldNum" sz="quarter" idx="5"/>
          </p:nvPr>
        </p:nvSpPr>
        <p:spPr/>
        <p:txBody>
          <a:bodyPr/>
          <a:lstStyle/>
          <a:p>
            <a:fld id="{CBD1CC16-8B6A-4499-B397-87E2AF01D083}" type="slidenum">
              <a:rPr lang="en-US" smtClean="0"/>
              <a:t>20</a:t>
            </a:fld>
            <a:endParaRPr lang="en-US"/>
          </a:p>
        </p:txBody>
      </p:sp>
    </p:spTree>
    <p:extLst>
      <p:ext uri="{BB962C8B-B14F-4D97-AF65-F5344CB8AC3E}">
        <p14:creationId xmlns:p14="http://schemas.microsoft.com/office/powerpoint/2010/main" val="69720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[Ted]</a:t>
            </a:r>
          </a:p>
          <a:p>
            <a:r>
              <a:rPr lang="en-US" dirty="0"/>
              <a:t>Alma user records contain a field to track the Last Patron Activity Date. Up to now, activities that updated this field included requests of any kind, loans, renewals, and returns. Beginning in August, this field will also receive updates when a patron logs in to Primo VE. This field also updates when users log in to Alma, for example, staff and student assistants.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institution analyzes patron activity as part of assessment and engagement, this new behavior may provide useful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Tracking of this date is already enabled for most institutions from when you migrated. If you prefer not to collect this data, you may disable the setting in Configuration under User Management, General, Record Last Patron Activity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D1CC16-8B6A-4499-B397-87E2AF01D083}" type="slidenum">
              <a:rPr lang="en-US" smtClean="0"/>
              <a:t>21</a:t>
            </a:fld>
            <a:endParaRPr lang="en-US"/>
          </a:p>
        </p:txBody>
      </p:sp>
    </p:spTree>
    <p:extLst>
      <p:ext uri="{BB962C8B-B14F-4D97-AF65-F5344CB8AC3E}">
        <p14:creationId xmlns:p14="http://schemas.microsoft.com/office/powerpoint/2010/main" val="395575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The Metadata Editor receives a pair of efficiency-improving enhancements in the August Release. </a:t>
            </a:r>
          </a:p>
          <a:p>
            <a:r>
              <a:rPr lang="en-US" dirty="0"/>
              <a:t>First, items for a bibliographic or holding record will become one click closer to retrieval, with a View Items option added to the View Related Data menu. Previously, retrieving items from the metadata editor required selecting the View Inventory option, then selecting items from the holdings that were listed.</a:t>
            </a:r>
          </a:p>
          <a:p>
            <a:endParaRPr lang="en-US" dirty="0"/>
          </a:p>
          <a:p>
            <a:r>
              <a:rPr lang="en-US" dirty="0"/>
              <a:t>The new View Items option will switch the view from the metadata editor to the list of items screen, where you may select the record you want to view or modify. </a:t>
            </a:r>
          </a:p>
        </p:txBody>
      </p:sp>
      <p:sp>
        <p:nvSpPr>
          <p:cNvPr id="4" name="Slide Number Placeholder 3"/>
          <p:cNvSpPr>
            <a:spLocks noGrp="1"/>
          </p:cNvSpPr>
          <p:nvPr>
            <p:ph type="sldNum" sz="quarter" idx="5"/>
          </p:nvPr>
        </p:nvSpPr>
        <p:spPr/>
        <p:txBody>
          <a:bodyPr/>
          <a:lstStyle/>
          <a:p>
            <a:fld id="{CBD1CC16-8B6A-4499-B397-87E2AF01D083}" type="slidenum">
              <a:rPr lang="en-US" smtClean="0"/>
              <a:t>22</a:t>
            </a:fld>
            <a:endParaRPr lang="en-US"/>
          </a:p>
        </p:txBody>
      </p:sp>
    </p:spTree>
    <p:extLst>
      <p:ext uri="{BB962C8B-B14F-4D97-AF65-F5344CB8AC3E}">
        <p14:creationId xmlns:p14="http://schemas.microsoft.com/office/powerpoint/2010/main" val="147948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[Ted]</a:t>
            </a:r>
          </a:p>
          <a:p>
            <a:r>
              <a:rPr lang="en-US" dirty="0"/>
              <a:t>Here is a sample screen showing the new View Items option and its shortcut of </a:t>
            </a:r>
            <a:r>
              <a:rPr lang="en-US" dirty="0" err="1"/>
              <a:t>Alt+T</a:t>
            </a:r>
            <a:r>
              <a:rPr lang="en-US" dirty="0"/>
              <a:t>. Selecting this option switches the view from the metadata editor to the List of Items screen. </a:t>
            </a:r>
          </a:p>
        </p:txBody>
      </p:sp>
      <p:sp>
        <p:nvSpPr>
          <p:cNvPr id="4" name="Slide Number Placeholder 3"/>
          <p:cNvSpPr>
            <a:spLocks noGrp="1"/>
          </p:cNvSpPr>
          <p:nvPr>
            <p:ph type="sldNum" sz="quarter" idx="5"/>
          </p:nvPr>
        </p:nvSpPr>
        <p:spPr/>
        <p:txBody>
          <a:bodyPr/>
          <a:lstStyle/>
          <a:p>
            <a:fld id="{CBD1CC16-8B6A-4499-B397-87E2AF01D083}" type="slidenum">
              <a:rPr lang="en-US" smtClean="0"/>
              <a:t>23</a:t>
            </a:fld>
            <a:endParaRPr lang="en-US"/>
          </a:p>
        </p:txBody>
      </p:sp>
    </p:spTree>
    <p:extLst>
      <p:ext uri="{BB962C8B-B14F-4D97-AF65-F5344CB8AC3E}">
        <p14:creationId xmlns:p14="http://schemas.microsoft.com/office/powerpoint/2010/main" val="35520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70CD-198A-FD51-9526-33087208D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7E427-CC9C-A6C2-A4FD-D29558F58F0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55EF0D8-DBEF-7FFA-C153-56F3F3B128BE}"/>
              </a:ext>
            </a:extLst>
          </p:cNvPr>
          <p:cNvSpPr>
            <a:spLocks noGrp="1"/>
          </p:cNvSpPr>
          <p:nvPr>
            <p:ph type="body" idx="1"/>
          </p:nvPr>
        </p:nvSpPr>
        <p:spPr/>
        <p:txBody>
          <a:bodyPr/>
          <a:lstStyle/>
          <a:p>
            <a:r>
              <a:rPr lang="en-US" dirty="0"/>
              <a:t>[Ted]</a:t>
            </a:r>
          </a:p>
          <a:p>
            <a:r>
              <a:rPr lang="en-US" dirty="0"/>
              <a:t>The next item is a long-standing </a:t>
            </a:r>
            <a:r>
              <a:rPr lang="en-US" dirty="0" err="1"/>
              <a:t>wishlist</a:t>
            </a:r>
            <a:r>
              <a:rPr lang="en-US" dirty="0"/>
              <a:t> item from many catalogers: an in-application character map for inserting Unicode characters to MARC records. This function is added to the Editing Actions menu as Insert Unicode Character, though Alma documentation calls it a virtual keyboard. Using this tool takes a little extra knowledge of how the Unicode character set is organized. Once the correct code chart is displayed, locate and click the character you want to add.</a:t>
            </a:r>
          </a:p>
        </p:txBody>
      </p:sp>
      <p:sp>
        <p:nvSpPr>
          <p:cNvPr id="4" name="Slide Number Placeholder 3">
            <a:extLst>
              <a:ext uri="{FF2B5EF4-FFF2-40B4-BE49-F238E27FC236}">
                <a16:creationId xmlns:a16="http://schemas.microsoft.com/office/drawing/2014/main" id="{5551365B-E107-C45A-5CD7-E9F73613873D}"/>
              </a:ext>
            </a:extLst>
          </p:cNvPr>
          <p:cNvSpPr>
            <a:spLocks noGrp="1"/>
          </p:cNvSpPr>
          <p:nvPr>
            <p:ph type="sldNum" sz="quarter" idx="5"/>
          </p:nvPr>
        </p:nvSpPr>
        <p:spPr/>
        <p:txBody>
          <a:bodyPr/>
          <a:lstStyle/>
          <a:p>
            <a:fld id="{CBD1CC16-8B6A-4499-B397-87E2AF01D083}" type="slidenum">
              <a:rPr lang="en-US" smtClean="0"/>
              <a:t>24</a:t>
            </a:fld>
            <a:endParaRPr lang="en-US"/>
          </a:p>
        </p:txBody>
      </p:sp>
    </p:spTree>
    <p:extLst>
      <p:ext uri="{BB962C8B-B14F-4D97-AF65-F5344CB8AC3E}">
        <p14:creationId xmlns:p14="http://schemas.microsoft.com/office/powerpoint/2010/main" val="252119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[Ted]</a:t>
            </a:r>
          </a:p>
          <a:p>
            <a:r>
              <a:rPr lang="en-US" dirty="0"/>
              <a:t>In this screenshot, I have a MARC record open for a Chinese-to-Spanish dictionary. </a:t>
            </a:r>
          </a:p>
          <a:p>
            <a:r>
              <a:rPr lang="en-US" dirty="0"/>
              <a:t>I have already opened the character map, then I selected the Latin-1 supplement chart that contains many of the special characters used in Western European languages. Then I could click the n with tilde to insert the character.</a:t>
            </a:r>
          </a:p>
          <a:p>
            <a:r>
              <a:rPr lang="en-US" dirty="0"/>
              <a:t>The modal window hovers over the record and may be moved or resized, and you may click back into the record to resume typing or other editing actions.</a:t>
            </a:r>
          </a:p>
        </p:txBody>
      </p:sp>
      <p:sp>
        <p:nvSpPr>
          <p:cNvPr id="4" name="Slide Number Placeholder 3"/>
          <p:cNvSpPr>
            <a:spLocks noGrp="1"/>
          </p:cNvSpPr>
          <p:nvPr>
            <p:ph type="sldNum" sz="quarter" idx="5"/>
          </p:nvPr>
        </p:nvSpPr>
        <p:spPr/>
        <p:txBody>
          <a:bodyPr/>
          <a:lstStyle/>
          <a:p>
            <a:fld id="{CBD1CC16-8B6A-4499-B397-87E2AF01D083}" type="slidenum">
              <a:rPr lang="en-US" smtClean="0"/>
              <a:t>25</a:t>
            </a:fld>
            <a:endParaRPr lang="en-US"/>
          </a:p>
        </p:txBody>
      </p:sp>
    </p:spTree>
    <p:extLst>
      <p:ext uri="{BB962C8B-B14F-4D97-AF65-F5344CB8AC3E}">
        <p14:creationId xmlns:p14="http://schemas.microsoft.com/office/powerpoint/2010/main" val="2529535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Next, we have an enhancement to an existing batch process that could enable some bulk corrections to item record data. This job already has the ability to create a new item description field based on existing enumeration and chronology fields. However, not all item record descriptions use enumeration, chronology, or captions to be unique, and some records may lack data in either fields.</a:t>
            </a:r>
          </a:p>
          <a:p>
            <a:endParaRPr lang="en-US" dirty="0"/>
          </a:p>
          <a:p>
            <a:r>
              <a:rPr lang="en-US" dirty="0"/>
              <a:t>The improvements to this job includes an option for deleting existing descriptions, which may be useful in clearing data that are incorrect or obsolete. There is also an option to set a custom description, which could be useful to make bulk corrections that don’t fit a particular template.</a:t>
            </a:r>
          </a:p>
          <a:p>
            <a:endParaRPr lang="en-US" dirty="0"/>
          </a:p>
          <a:p>
            <a:r>
              <a:rPr lang="en-US" dirty="0"/>
              <a:t>In case you’re wondering about how this might be useful, the item description field is important for identifying a given item within a set of holdings, for example volume 1 1990. Having a clear and consistent item description makes it possible to do item-level requesting. However, item description practices across I-Share vary a lot, and clean-up could be time-consuming without a tool like this. We’re looking forward to what might be possible here.</a:t>
            </a:r>
          </a:p>
        </p:txBody>
      </p:sp>
      <p:sp>
        <p:nvSpPr>
          <p:cNvPr id="4" name="Slide Number Placeholder 3"/>
          <p:cNvSpPr>
            <a:spLocks noGrp="1"/>
          </p:cNvSpPr>
          <p:nvPr>
            <p:ph type="sldNum" sz="quarter" idx="5"/>
          </p:nvPr>
        </p:nvSpPr>
        <p:spPr/>
        <p:txBody>
          <a:bodyPr/>
          <a:lstStyle/>
          <a:p>
            <a:fld id="{CBD1CC16-8B6A-4499-B397-87E2AF01D083}" type="slidenum">
              <a:rPr lang="en-US" smtClean="0"/>
              <a:t>26</a:t>
            </a:fld>
            <a:endParaRPr lang="en-US"/>
          </a:p>
        </p:txBody>
      </p:sp>
    </p:spTree>
    <p:extLst>
      <p:ext uri="{BB962C8B-B14F-4D97-AF65-F5344CB8AC3E}">
        <p14:creationId xmlns:p14="http://schemas.microsoft.com/office/powerpoint/2010/main" val="41464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The overlap analysis tool allows you to compare one electronic collection in your institution zone against one or more other collections that may be in the institution, network, or community zone. This comparison typically uses identifiers such as the ISBN, ISSN, or OCLC number to match records in each collection. However, these data may not be present in all records being compared.</a:t>
            </a:r>
          </a:p>
          <a:p>
            <a:endParaRPr lang="en-US" dirty="0"/>
          </a:p>
          <a:p>
            <a:r>
              <a:rPr lang="en-US" dirty="0"/>
              <a:t>Starting in this release, the Overlap Analysis tool support up to three match methods, which are applied in tiers. You might use your most reliable match point for a collection as the first method, then use broader methods as you continue to catch any records not matched by the first </a:t>
            </a:r>
            <a:r>
              <a:rPr lang="en-US"/>
              <a:t>match point.</a:t>
            </a:r>
            <a:endParaRPr lang="en-US" dirty="0"/>
          </a:p>
        </p:txBody>
      </p:sp>
      <p:sp>
        <p:nvSpPr>
          <p:cNvPr id="4" name="Slide Number Placeholder 3"/>
          <p:cNvSpPr>
            <a:spLocks noGrp="1"/>
          </p:cNvSpPr>
          <p:nvPr>
            <p:ph type="sldNum" sz="quarter" idx="5"/>
          </p:nvPr>
        </p:nvSpPr>
        <p:spPr/>
        <p:txBody>
          <a:bodyPr/>
          <a:lstStyle/>
          <a:p>
            <a:fld id="{CBD1CC16-8B6A-4499-B397-87E2AF01D083}" type="slidenum">
              <a:rPr lang="en-US" smtClean="0"/>
              <a:t>27</a:t>
            </a:fld>
            <a:endParaRPr lang="en-US"/>
          </a:p>
        </p:txBody>
      </p:sp>
    </p:spTree>
    <p:extLst>
      <p:ext uri="{BB962C8B-B14F-4D97-AF65-F5344CB8AC3E}">
        <p14:creationId xmlns:p14="http://schemas.microsoft.com/office/powerpoint/2010/main" val="931175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[Yanira]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Provider Collection Name</a:t>
            </a:r>
            <a:r>
              <a:rPr lang="en-US" b="0" i="0" dirty="0">
                <a:solidFill>
                  <a:srgbClr val="000000"/>
                </a:solidFill>
                <a:effectLst/>
                <a:latin typeface="Roboto" panose="02000000000000000000" pitchFamily="2" charset="0"/>
              </a:rPr>
              <a:t> and </a:t>
            </a:r>
            <a:r>
              <a:rPr lang="en-US" b="1" i="0" dirty="0">
                <a:solidFill>
                  <a:srgbClr val="000000"/>
                </a:solidFill>
                <a:effectLst/>
                <a:latin typeface="Roboto" panose="02000000000000000000" pitchFamily="2" charset="0"/>
              </a:rPr>
              <a:t>Provider Collection ID</a:t>
            </a:r>
            <a:r>
              <a:rPr lang="en-US" b="0" i="0" dirty="0">
                <a:solidFill>
                  <a:srgbClr val="000000"/>
                </a:solidFill>
                <a:effectLst/>
                <a:latin typeface="Roboto" panose="02000000000000000000" pitchFamily="2" charset="0"/>
              </a:rPr>
              <a:t> fields have been partially populated for some collections starting early 2025. These fields will only be included in new collections going forward, so not all existing collections will have this information.</a:t>
            </a:r>
          </a:p>
          <a:p>
            <a:endParaRPr lang="en-US" b="0" i="0" dirty="0">
              <a:solidFill>
                <a:srgbClr val="000000"/>
              </a:solidFill>
              <a:effectLst/>
              <a:latin typeface="Roboto" panose="02000000000000000000" pitchFamily="2" charset="0"/>
            </a:endParaRP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Additionally, it is now possible to include the </a:t>
            </a:r>
            <a:r>
              <a:rPr lang="en-US" b="1" i="0" dirty="0">
                <a:solidFill>
                  <a:srgbClr val="000000"/>
                </a:solidFill>
                <a:effectLst/>
                <a:latin typeface="Roboto" panose="02000000000000000000" pitchFamily="2" charset="0"/>
              </a:rPr>
              <a:t>Provider Collection Name/ID</a:t>
            </a:r>
            <a:r>
              <a:rPr lang="en-US" b="0" i="0" dirty="0">
                <a:solidFill>
                  <a:srgbClr val="000000"/>
                </a:solidFill>
                <a:effectLst/>
                <a:latin typeface="Roboto" panose="02000000000000000000" pitchFamily="2" charset="0"/>
              </a:rPr>
              <a:t> fields in Analytics reports. These fields appear in the e-inventory subject area in the folders </a:t>
            </a:r>
            <a:r>
              <a:rPr lang="en-US" b="1" i="0" dirty="0">
                <a:solidFill>
                  <a:srgbClr val="000000"/>
                </a:solidFill>
                <a:effectLst/>
                <a:latin typeface="Roboto" panose="02000000000000000000" pitchFamily="2" charset="0"/>
              </a:rPr>
              <a:t>Portfolio Details for Consortia Members</a:t>
            </a:r>
            <a:r>
              <a:rPr lang="en-US" b="0" i="0" dirty="0">
                <a:solidFill>
                  <a:srgbClr val="000000"/>
                </a:solidFill>
                <a:effectLst/>
                <a:latin typeface="Roboto" panose="02000000000000000000" pitchFamily="2" charset="0"/>
              </a:rPr>
              <a:t> and </a:t>
            </a:r>
            <a:r>
              <a:rPr lang="en-US" b="1" i="0" dirty="0">
                <a:solidFill>
                  <a:srgbClr val="000000"/>
                </a:solidFill>
                <a:effectLst/>
                <a:latin typeface="Roboto" panose="02000000000000000000" pitchFamily="2" charset="0"/>
              </a:rPr>
              <a:t>Electronic Collection</a:t>
            </a:r>
            <a:r>
              <a:rPr lang="en-US" b="0" i="0" dirty="0">
                <a:solidFill>
                  <a:srgbClr val="000000"/>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28</a:t>
            </a:fld>
            <a:endParaRPr lang="en-US"/>
          </a:p>
        </p:txBody>
      </p:sp>
    </p:spTree>
    <p:extLst>
      <p:ext uri="{BB962C8B-B14F-4D97-AF65-F5344CB8AC3E}">
        <p14:creationId xmlns:p14="http://schemas.microsoft.com/office/powerpoint/2010/main" val="3082306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4B2BC-CFAB-1F1C-9B94-D7AB903C0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04F4E-718A-8420-4999-055251D2E8E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BBA4495-CFC4-755D-EB17-DE809F3768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[Yanira]</a:t>
            </a:r>
          </a:p>
          <a:p>
            <a:endParaRPr lang="en-US" dirty="0"/>
          </a:p>
        </p:txBody>
      </p:sp>
      <p:sp>
        <p:nvSpPr>
          <p:cNvPr id="4" name="Slide Number Placeholder 3">
            <a:extLst>
              <a:ext uri="{FF2B5EF4-FFF2-40B4-BE49-F238E27FC236}">
                <a16:creationId xmlns:a16="http://schemas.microsoft.com/office/drawing/2014/main" id="{7E74462F-1234-2848-0197-247F108CEB5E}"/>
              </a:ext>
            </a:extLst>
          </p:cNvPr>
          <p:cNvSpPr>
            <a:spLocks noGrp="1"/>
          </p:cNvSpPr>
          <p:nvPr>
            <p:ph type="sldNum" sz="quarter" idx="5"/>
          </p:nvPr>
        </p:nvSpPr>
        <p:spPr/>
        <p:txBody>
          <a:bodyPr/>
          <a:lstStyle/>
          <a:p>
            <a:fld id="{A58473E4-DEFA-4081-9A15-DF7352AEBC3E}" type="slidenum">
              <a:rPr lang="en-US" smtClean="0"/>
              <a:t>29</a:t>
            </a:fld>
            <a:endParaRPr lang="en-US"/>
          </a:p>
        </p:txBody>
      </p:sp>
    </p:spTree>
    <p:extLst>
      <p:ext uri="{BB962C8B-B14F-4D97-AF65-F5344CB8AC3E}">
        <p14:creationId xmlns:p14="http://schemas.microsoft.com/office/powerpoint/2010/main" val="3810994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DA32B-E16B-1CDF-3E0C-944BCD840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FFB2C-4A2F-865A-48F6-9645AB00795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BA30443-B7F0-D415-D0C2-A5FFC758C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[Yanira]</a:t>
            </a:r>
          </a:p>
          <a:p>
            <a:endParaRPr lang="en-US" dirty="0"/>
          </a:p>
        </p:txBody>
      </p:sp>
      <p:sp>
        <p:nvSpPr>
          <p:cNvPr id="4" name="Slide Number Placeholder 3">
            <a:extLst>
              <a:ext uri="{FF2B5EF4-FFF2-40B4-BE49-F238E27FC236}">
                <a16:creationId xmlns:a16="http://schemas.microsoft.com/office/drawing/2014/main" id="{25BA73D3-CC26-68E7-60C0-B764B63A6D2B}"/>
              </a:ext>
            </a:extLst>
          </p:cNvPr>
          <p:cNvSpPr>
            <a:spLocks noGrp="1"/>
          </p:cNvSpPr>
          <p:nvPr>
            <p:ph type="sldNum" sz="quarter" idx="5"/>
          </p:nvPr>
        </p:nvSpPr>
        <p:spPr/>
        <p:txBody>
          <a:bodyPr/>
          <a:lstStyle/>
          <a:p>
            <a:fld id="{A58473E4-DEFA-4081-9A15-DF7352AEBC3E}" type="slidenum">
              <a:rPr lang="en-US" smtClean="0"/>
              <a:t>30</a:t>
            </a:fld>
            <a:endParaRPr lang="en-US"/>
          </a:p>
        </p:txBody>
      </p:sp>
    </p:spTree>
    <p:extLst>
      <p:ext uri="{BB962C8B-B14F-4D97-AF65-F5344CB8AC3E}">
        <p14:creationId xmlns:p14="http://schemas.microsoft.com/office/powerpoint/2010/main" val="2917068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FFD1-7A44-D9AA-7F0B-A23352B56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51A2E-808E-F977-14A8-709FC33C83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F6D08F-FCA7-B0FA-B608-BE43F95B68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only E-collections from the Institution Zone were able to be selected for IZ Display Logic Rules.  This new feature in the August 2025 release allows Alma administrators to select from e-resources activated at either the Network Zone or the Institution Zone in Display Logic Rules.</a:t>
            </a:r>
          </a:p>
          <a:p>
            <a:endParaRPr lang="en-US" dirty="0"/>
          </a:p>
        </p:txBody>
      </p:sp>
      <p:sp>
        <p:nvSpPr>
          <p:cNvPr id="4" name="Slide Number Placeholder 3">
            <a:extLst>
              <a:ext uri="{FF2B5EF4-FFF2-40B4-BE49-F238E27FC236}">
                <a16:creationId xmlns:a16="http://schemas.microsoft.com/office/drawing/2014/main" id="{5903920C-EEBB-7A5A-9B0C-C8E5AFD48262}"/>
              </a:ext>
            </a:extLst>
          </p:cNvPr>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4658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[Jessica]</a:t>
            </a:r>
          </a:p>
          <a:p>
            <a:r>
              <a:rPr lang="en-US" dirty="0"/>
              <a:t>The Display Logic Rule options today for the “with value” field give you a dropdown of the e-collections in your IZ.</a:t>
            </a:r>
          </a:p>
        </p:txBody>
      </p:sp>
      <p:sp>
        <p:nvSpPr>
          <p:cNvPr id="4" name="Slide Number Placeholder 3"/>
          <p:cNvSpPr>
            <a:spLocks noGrp="1"/>
          </p:cNvSpPr>
          <p:nvPr>
            <p:ph type="sldNum" sz="quarter" idx="5"/>
          </p:nvPr>
        </p:nvSpPr>
        <p:spPr/>
        <p:txBody>
          <a:bodyPr/>
          <a:lstStyle/>
          <a:p>
            <a:fld id="{A58473E4-DEFA-4081-9A15-DF7352AEBC3E}" type="slidenum">
              <a:rPr lang="en-US" smtClean="0"/>
              <a:t>32</a:t>
            </a:fld>
            <a:endParaRPr lang="en-US"/>
          </a:p>
        </p:txBody>
      </p:sp>
    </p:spTree>
    <p:extLst>
      <p:ext uri="{BB962C8B-B14F-4D97-AF65-F5344CB8AC3E}">
        <p14:creationId xmlns:p14="http://schemas.microsoft.com/office/powerpoint/2010/main" val="3340469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[Jessica]</a:t>
            </a:r>
          </a:p>
          <a:p>
            <a:r>
              <a:rPr lang="en-US" dirty="0"/>
              <a:t>The new Display Logic Rules option will pop up a search box for your search for e-collections in either the NZ or the IZ.  </a:t>
            </a:r>
          </a:p>
          <a:p>
            <a:r>
              <a:rPr lang="en-US" dirty="0"/>
              <a:t>Tips: You can tell where the e-collection is by looking at the last four digits of the Collection ID and MMS ID numbers (-5816 is the Network Zone) and also if you see the ”Available for (#)” indication you’ll know it is an NZ e-collection.</a:t>
            </a:r>
          </a:p>
        </p:txBody>
      </p:sp>
      <p:sp>
        <p:nvSpPr>
          <p:cNvPr id="4" name="Slide Number Placeholder 3"/>
          <p:cNvSpPr>
            <a:spLocks noGrp="1"/>
          </p:cNvSpPr>
          <p:nvPr>
            <p:ph type="sldNum" sz="quarter" idx="5"/>
          </p:nvPr>
        </p:nvSpPr>
        <p:spPr/>
        <p:txBody>
          <a:bodyPr/>
          <a:lstStyle/>
          <a:p>
            <a:fld id="{A58473E4-DEFA-4081-9A15-DF7352AEBC3E}" type="slidenum">
              <a:rPr lang="en-US" smtClean="0"/>
              <a:t>33</a:t>
            </a:fld>
            <a:endParaRPr lang="en-US"/>
          </a:p>
        </p:txBody>
      </p:sp>
    </p:spTree>
    <p:extLst>
      <p:ext uri="{BB962C8B-B14F-4D97-AF65-F5344CB8AC3E}">
        <p14:creationId xmlns:p14="http://schemas.microsoft.com/office/powerpoint/2010/main" val="176683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[Jessica]</a:t>
            </a:r>
          </a:p>
          <a:p>
            <a:r>
              <a:rPr lang="en-US" dirty="0"/>
              <a:t>If your library has Collections in Alma, you’ll want to be aware of this change coming in January 2026. To ensure optimal display, you will need to define thumbnails explicitly for Collections and Subcollections, using the Manage Collections tool in Alma (see </a:t>
            </a:r>
            <a:r>
              <a:rPr lang="en-US" dirty="0">
                <a:hlinkClick r:id="rId3" tooltip="Managing Collections"/>
              </a:rPr>
              <a:t>Managing Collections</a:t>
            </a:r>
            <a:r>
              <a:rPr lang="en-US" dirty="0"/>
              <a:t> https://</a:t>
            </a:r>
            <a:r>
              <a:rPr lang="en-US" dirty="0" err="1"/>
              <a:t>knowledge.exlibrisgroup.com</a:t>
            </a:r>
            <a:r>
              <a:rPr lang="en-US" dirty="0"/>
              <a:t>/Alma/</a:t>
            </a:r>
            <a:r>
              <a:rPr lang="en-US" dirty="0" err="1"/>
              <a:t>Product_Documentation</a:t>
            </a:r>
            <a:r>
              <a:rPr lang="en-US" dirty="0"/>
              <a:t>/010Alma_Online_Help_(English)/040Resource_Management/050Inventory/050Managing_Collections#Managing_Images_for_the_Collections_Lobby in the Alma documentation).</a:t>
            </a:r>
          </a:p>
          <a:p>
            <a:endParaRPr lang="en-US" dirty="0"/>
          </a:p>
          <a:p>
            <a:r>
              <a:rPr lang="en-US" dirty="0"/>
              <a:t>Until January, if no specific thumbnail is defined, Primo VE automatically displays an image taken from the </a:t>
            </a:r>
            <a:r>
              <a:rPr lang="en-US" i="1" dirty="0"/>
              <a:t>first level below</a:t>
            </a:r>
            <a:r>
              <a:rPr lang="en-US" dirty="0"/>
              <a:t> the collection. </a:t>
            </a:r>
            <a:r>
              <a:rPr lang="en-US" b="1" dirty="0"/>
              <a:t>Starting January, 2026, </a:t>
            </a:r>
            <a:r>
              <a:rPr lang="en-US" dirty="0"/>
              <a:t>this fallback behavior will no longer be applied, and collections without a defined thumbnail will appear without an image. </a:t>
            </a:r>
          </a:p>
        </p:txBody>
      </p:sp>
      <p:sp>
        <p:nvSpPr>
          <p:cNvPr id="4" name="Slide Number Placeholder 3"/>
          <p:cNvSpPr>
            <a:spLocks noGrp="1"/>
          </p:cNvSpPr>
          <p:nvPr>
            <p:ph type="sldNum" sz="quarter" idx="5"/>
          </p:nvPr>
        </p:nvSpPr>
        <p:spPr/>
        <p:txBody>
          <a:bodyPr/>
          <a:lstStyle/>
          <a:p>
            <a:fld id="{A58473E4-DEFA-4081-9A15-DF7352AEBC3E}" type="slidenum">
              <a:rPr lang="en-US" smtClean="0"/>
              <a:t>34</a:t>
            </a:fld>
            <a:endParaRPr lang="en-US"/>
          </a:p>
        </p:txBody>
      </p:sp>
    </p:spTree>
    <p:extLst>
      <p:ext uri="{BB962C8B-B14F-4D97-AF65-F5344CB8AC3E}">
        <p14:creationId xmlns:p14="http://schemas.microsoft.com/office/powerpoint/2010/main" val="3586930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[Jessica]</a:t>
            </a:r>
            <a:endParaRPr lang="en-US" b="1" dirty="0"/>
          </a:p>
          <a:p>
            <a:r>
              <a:rPr lang="en-US" dirty="0"/>
              <a:t>This new feature is called Document Insights and it is for active ProQuest subscriptions only. It is entirely OPTIONAL and coming on August 8, 2025 with the CDI Update:</a:t>
            </a:r>
          </a:p>
          <a:p>
            <a:endParaRPr lang="en-US" dirty="0"/>
          </a:p>
          <a:p>
            <a:r>
              <a:rPr lang="en-US" dirty="0"/>
              <a:t>According to Ex Libris, Document Insights is an AI-powered feature that provides users with additional information about resources appearing in search results. It offers general context about the content of each resource, enabling users to review, analyze, and extract information from documents, and quickly and effectively assess their relevance for research.</a:t>
            </a:r>
          </a:p>
          <a:p>
            <a:endParaRPr lang="en-US" dirty="0"/>
          </a:p>
          <a:p>
            <a:r>
              <a:rPr lang="en-US" dirty="0"/>
              <a:t>When enabled, an Insights button appears in both the brief results and full record pages of electronic resources. Selecting the button opens a new window/tab displaying the Document Insights for the resource on the ProQuest platform. </a:t>
            </a:r>
          </a:p>
          <a:p>
            <a:endParaRPr lang="en-US" dirty="0"/>
          </a:p>
          <a:p>
            <a:r>
              <a:rPr lang="en-US" dirty="0"/>
              <a:t>The Document Insights feature is activated </a:t>
            </a:r>
            <a:r>
              <a:rPr lang="en-US" b="1" dirty="0"/>
              <a:t>per view </a:t>
            </a:r>
            <a:r>
              <a:rPr lang="en-US" dirty="0"/>
              <a:t>in the View Configuration page (Discovery &gt; Display Configuration &gt; Configure Views &gt; [</a:t>
            </a:r>
            <a:r>
              <a:rPr lang="en-US" i="1" dirty="0"/>
              <a:t>Add View or Edit an existing view</a:t>
            </a:r>
            <a:r>
              <a:rPr lang="en-US" dirty="0"/>
              <a:t>]), by selecting Display AI Insights links. For additional information, see </a:t>
            </a:r>
            <a:r>
              <a:rPr lang="en-US" dirty="0">
                <a:hlinkClick r:id="rId3" tooltip="Links to DocInsights in Primo VE"/>
              </a:rPr>
              <a:t>Links to Document Insights in Primo VE</a:t>
            </a:r>
            <a:r>
              <a:rPr lang="en-US" dirty="0"/>
              <a:t>. https://</a:t>
            </a:r>
            <a:r>
              <a:rPr lang="en-US" dirty="0" err="1"/>
              <a:t>knowledge.exlibrisgroup.com</a:t>
            </a:r>
            <a:r>
              <a:rPr lang="en-US" dirty="0"/>
              <a:t>/Primo/</a:t>
            </a:r>
            <a:r>
              <a:rPr lang="en-US" dirty="0" err="1"/>
              <a:t>Product_Documentation</a:t>
            </a:r>
            <a:r>
              <a:rPr lang="en-US" dirty="0"/>
              <a:t>/020Primo_VE/</a:t>
            </a:r>
            <a:r>
              <a:rPr lang="en-US" dirty="0" err="1"/>
              <a:t>Primo_VE</a:t>
            </a:r>
            <a:r>
              <a:rPr lang="en-US" dirty="0"/>
              <a:t>_(English)/030Primo_VE_User_Interface/</a:t>
            </a:r>
            <a:r>
              <a:rPr lang="en-US" dirty="0" err="1"/>
              <a:t>Links_to_Document_Insights_in_Primo_VE</a:t>
            </a:r>
            <a:endParaRPr lang="en-US" dirty="0"/>
          </a:p>
          <a:p>
            <a:endParaRPr lang="en-US" dirty="0"/>
          </a:p>
          <a:p>
            <a:r>
              <a:rPr lang="en-US" dirty="0"/>
              <a:t>See also ProQuest Research Assistant. We at CARLI don’t know anything about the ProQuest Research Assistant but wanted to point out this new option to you as Ex Libris and ProQuest continue to add AI features to their products.</a:t>
            </a:r>
          </a:p>
        </p:txBody>
      </p:sp>
      <p:sp>
        <p:nvSpPr>
          <p:cNvPr id="4" name="Slide Number Placeholder 3"/>
          <p:cNvSpPr>
            <a:spLocks noGrp="1"/>
          </p:cNvSpPr>
          <p:nvPr>
            <p:ph type="sldNum" sz="quarter" idx="5"/>
          </p:nvPr>
        </p:nvSpPr>
        <p:spPr/>
        <p:txBody>
          <a:bodyPr/>
          <a:lstStyle/>
          <a:p>
            <a:fld id="{A58473E4-DEFA-4081-9A15-DF7352AEBC3E}" type="slidenum">
              <a:rPr lang="en-US" smtClean="0"/>
              <a:t>35</a:t>
            </a:fld>
            <a:endParaRPr lang="en-US"/>
          </a:p>
        </p:txBody>
      </p:sp>
    </p:spTree>
    <p:extLst>
      <p:ext uri="{BB962C8B-B14F-4D97-AF65-F5344CB8AC3E}">
        <p14:creationId xmlns:p14="http://schemas.microsoft.com/office/powerpoint/2010/main" val="1307945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[Jessica]</a:t>
            </a:r>
          </a:p>
          <a:p>
            <a:r>
              <a:rPr lang="en-US" dirty="0"/>
              <a:t>A security improvement slipped past us in April 2025 that we wanted to bring to your attention.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when made available as an Action, the Email option in Primo VE provides users with the option to email records to an email address the user types in. This feature allows the user to put in any email address, which may allow for abuse of this feature. It is not attached to the email address associated with the user’s account and does not require a user be logged into send a message. Several Alma customers have noted the security risks associated with this feature, and some libraries have disabled the option to prevent spam.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new customer parameter </a:t>
            </a:r>
            <a:r>
              <a:rPr lang="en-US" b="1" dirty="0" err="1"/>
              <a:t>enable_email_client</a:t>
            </a:r>
            <a:r>
              <a:rPr lang="en-US" dirty="0"/>
              <a:t> is set to </a:t>
            </a:r>
            <a:r>
              <a:rPr lang="en-US" b="1" dirty="0"/>
              <a:t>true </a:t>
            </a:r>
            <a:r>
              <a:rPr lang="en-US" b="0" dirty="0"/>
              <a:t>in Alma </a:t>
            </a:r>
            <a:r>
              <a:rPr lang="en-US" dirty="0"/>
              <a:t>Configuration &gt; Discovery &gt; Other &gt; Discovery Customer Settings) in your Alma IZ, Primo VE will use the device's default email client (such as Outlook, Gmail, and so forth). If there is no default email client, a blank window will open, and nothing will be executed.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new setting is enabled, the Export to Email action is limited to single records only, but records can still be exported in bulk with the Export to Excel action and the Export All option.</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36</a:t>
            </a:fld>
            <a:endParaRPr lang="en-US"/>
          </a:p>
        </p:txBody>
      </p:sp>
    </p:spTree>
    <p:extLst>
      <p:ext uri="{BB962C8B-B14F-4D97-AF65-F5344CB8AC3E}">
        <p14:creationId xmlns:p14="http://schemas.microsoft.com/office/powerpoint/2010/main" val="1521090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[Jessica]</a:t>
            </a:r>
            <a:endParaRPr lang="en-US" sz="1200" dirty="0"/>
          </a:p>
          <a:p>
            <a:pPr marL="0" indent="0">
              <a:buFont typeface="Arial" panose="020B0604020202020204" pitchFamily="34" charset="0"/>
              <a:buNone/>
            </a:pPr>
            <a:r>
              <a:rPr lang="en-US" sz="1200" dirty="0"/>
              <a:t>And we have one correction from earlier this year: In the May 2025 Release Update Webinar, CARLI staff had shared that NZ Records can now be added to Course Reserves Reading Lists in your IZ.</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is still true; however, </a:t>
            </a:r>
            <a:r>
              <a:rPr lang="en-US" sz="1200" b="1" dirty="0"/>
              <a:t>NZ titles will not display in your library’s Primo VE as a Course Reserve item</a:t>
            </a:r>
            <a:r>
              <a:rPr lang="en-US" sz="1200" dirty="0"/>
              <a:t>, so there is really no point in adding them to the Reading List in Alma. We are still hoping for a future Alma enhancement that will allow NZ titles such as </a:t>
            </a:r>
            <a:r>
              <a:rPr lang="en-US" sz="1200" dirty="0" err="1"/>
              <a:t>ebooks</a:t>
            </a:r>
            <a:r>
              <a:rPr lang="en-US" sz="1200" dirty="0"/>
              <a:t> to be added to IZ reading lists.</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37</a:t>
            </a:fld>
            <a:endParaRPr lang="en-US"/>
          </a:p>
        </p:txBody>
      </p:sp>
    </p:spTree>
    <p:extLst>
      <p:ext uri="{BB962C8B-B14F-4D97-AF65-F5344CB8AC3E}">
        <p14:creationId xmlns:p14="http://schemas.microsoft.com/office/powerpoint/2010/main" val="42730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90A0-17BA-A26B-AE74-5049BD321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9CCFD-930B-8DC8-0072-221EF0DB142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ACDC50C-0362-05B9-9FB6-3567BC11EB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r>
              <a:rPr lang="en-US" dirty="0"/>
              <a:t>And finally, just a reminder about the Primo VE Next Discovery Experience or NDE</a:t>
            </a:r>
          </a:p>
          <a:p>
            <a:endParaRPr lang="en-US" dirty="0"/>
          </a:p>
          <a:p>
            <a:r>
              <a:rPr lang="en-US" dirty="0"/>
              <a:t>I–Share libraries will be able to switch to the new Primo NDE UI starting in summer 2026, and CARLI will start providing more information about that next year. You won’t </a:t>
            </a:r>
            <a:r>
              <a:rPr lang="en-US" b="1" dirty="0"/>
              <a:t>have</a:t>
            </a:r>
            <a:r>
              <a:rPr lang="en-US" dirty="0"/>
              <a:t> to go live in summer 2026; your library may choose to go live over holiday break, or summer 2027, or even in the middle of the year if that’s what you really prefer to do!  If your library would like to be in the first cohort of I-Share libraries to go live in summer 2026, please contact CARLI to let us know. We are keeping an informal list right now, but CARLI will put out a formal survey, probably later this year, for libraries to indicate when they would like to plan to migrate.</a:t>
            </a:r>
          </a:p>
          <a:p>
            <a:endParaRPr lang="en-US" dirty="0"/>
          </a:p>
          <a:p>
            <a:r>
              <a:rPr lang="en-US" dirty="0"/>
              <a:t>For libraries with few extra customizations to your Primo VE View—that is custom CSS and JavaScript--this should be a straightforward migration; however, if your library has heavily customized your Primo VE View, you should plan to dedicate some staff time to migration and plan a timeline accordingly.</a:t>
            </a:r>
          </a:p>
          <a:p>
            <a:endParaRPr lang="en-US" dirty="0"/>
          </a:p>
          <a:p>
            <a:endParaRPr lang="en-US" dirty="0"/>
          </a:p>
        </p:txBody>
      </p:sp>
      <p:sp>
        <p:nvSpPr>
          <p:cNvPr id="4" name="Slide Number Placeholder 3">
            <a:extLst>
              <a:ext uri="{FF2B5EF4-FFF2-40B4-BE49-F238E27FC236}">
                <a16:creationId xmlns:a16="http://schemas.microsoft.com/office/drawing/2014/main" id="{29702487-E299-A686-091A-1282B470A185}"/>
              </a:ext>
            </a:extLst>
          </p:cNvPr>
          <p:cNvSpPr>
            <a:spLocks noGrp="1"/>
          </p:cNvSpPr>
          <p:nvPr>
            <p:ph type="sldNum" sz="quarter" idx="5"/>
          </p:nvPr>
        </p:nvSpPr>
        <p:spPr/>
        <p:txBody>
          <a:bodyPr/>
          <a:lstStyle/>
          <a:p>
            <a:fld id="{A58473E4-DEFA-4081-9A15-DF7352AEBC3E}" type="slidenum">
              <a:rPr lang="en-US" smtClean="0"/>
              <a:t>38</a:t>
            </a:fld>
            <a:endParaRPr lang="en-US"/>
          </a:p>
        </p:txBody>
      </p:sp>
    </p:spTree>
    <p:extLst>
      <p:ext uri="{BB962C8B-B14F-4D97-AF65-F5344CB8AC3E}">
        <p14:creationId xmlns:p14="http://schemas.microsoft.com/office/powerpoint/2010/main" val="319997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(Rotating nice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39</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38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256F-E8E3-FC8E-F848-5704CDFA0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CD8B4-E4B2-FA50-6EF6-4A907C75DE21}"/>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A2AF15F6-B0EF-D043-0870-30D8C2EBA4B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229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(Adrienne) Note that it comes with a caveat to doublecheck the output.</a:t>
            </a:r>
          </a:p>
        </p:txBody>
      </p:sp>
      <p:sp>
        <p:nvSpPr>
          <p:cNvPr id="4" name="Slide Number Placeholder 3"/>
          <p:cNvSpPr>
            <a:spLocks noGrp="1"/>
          </p:cNvSpPr>
          <p:nvPr>
            <p:ph type="sldNum" sz="quarter" idx="5"/>
          </p:nvPr>
        </p:nvSpPr>
        <p:spPr/>
        <p:txBody>
          <a:bodyPr/>
          <a:lstStyle/>
          <a:p>
            <a:fld id="{9177C6A7-A909-44C7-9A21-2B84BA5040D1}" type="slidenum">
              <a:rPr lang="en-US" smtClean="0"/>
              <a:t>7</a:t>
            </a:fld>
            <a:endParaRPr lang="en-US"/>
          </a:p>
        </p:txBody>
      </p:sp>
    </p:spTree>
    <p:extLst>
      <p:ext uri="{BB962C8B-B14F-4D97-AF65-F5344CB8AC3E}">
        <p14:creationId xmlns:p14="http://schemas.microsoft.com/office/powerpoint/2010/main" val="236917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77C6A7-A909-44C7-9A21-2B84BA5040D1}" type="slidenum">
              <a:rPr lang="en-US" smtClean="0"/>
              <a:t>11</a:t>
            </a:fld>
            <a:endParaRPr lang="en-US"/>
          </a:p>
        </p:txBody>
      </p:sp>
    </p:spTree>
    <p:extLst>
      <p:ext uri="{BB962C8B-B14F-4D97-AF65-F5344CB8AC3E}">
        <p14:creationId xmlns:p14="http://schemas.microsoft.com/office/powerpoint/2010/main" val="168695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E774A-2A86-D5F9-F06E-F400DD44D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5669B-80E0-C82D-B9B1-650DB6CFC3C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A7A1C1-A99D-C040-2E02-758556BA10B9}"/>
              </a:ext>
            </a:extLst>
          </p:cNvPr>
          <p:cNvSpPr>
            <a:spLocks noGrp="1"/>
          </p:cNvSpPr>
          <p:nvPr>
            <p:ph type="body" idx="1"/>
          </p:nvPr>
        </p:nvSpPr>
        <p:spPr/>
        <p:txBody>
          <a:bodyPr/>
          <a:lstStyle/>
          <a:p>
            <a:endParaRPr lang="en-US" dirty="0"/>
          </a:p>
          <a:p>
            <a:r>
              <a:rPr lang="en-US" dirty="0"/>
              <a:t>[Debbie]</a:t>
            </a:r>
          </a:p>
        </p:txBody>
      </p:sp>
      <p:sp>
        <p:nvSpPr>
          <p:cNvPr id="4" name="Slide Number Placeholder 3">
            <a:extLst>
              <a:ext uri="{FF2B5EF4-FFF2-40B4-BE49-F238E27FC236}">
                <a16:creationId xmlns:a16="http://schemas.microsoft.com/office/drawing/2014/main" id="{684CB768-6ED8-31E5-31DB-6F440697D814}"/>
              </a:ext>
            </a:extLst>
          </p:cNvPr>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138272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28CF4-F4A4-E3E8-3FD9-9FAC5B57D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F91E-0D1D-CA18-5863-0F760ACAAB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5BFAC22-13DD-3DEF-2148-54282DD4CF53}"/>
              </a:ext>
            </a:extLst>
          </p:cNvPr>
          <p:cNvSpPr>
            <a:spLocks noGrp="1"/>
          </p:cNvSpPr>
          <p:nvPr>
            <p:ph type="body" idx="1"/>
          </p:nvPr>
        </p:nvSpPr>
        <p:spPr/>
        <p:txBody>
          <a:bodyPr/>
          <a:lstStyle/>
          <a:p>
            <a:endParaRPr lang="en-US" dirty="0"/>
          </a:p>
          <a:p>
            <a:r>
              <a:rPr lang="en-US" dirty="0"/>
              <a:t>[Debbie]</a:t>
            </a:r>
          </a:p>
        </p:txBody>
      </p:sp>
      <p:sp>
        <p:nvSpPr>
          <p:cNvPr id="4" name="Slide Number Placeholder 3">
            <a:extLst>
              <a:ext uri="{FF2B5EF4-FFF2-40B4-BE49-F238E27FC236}">
                <a16:creationId xmlns:a16="http://schemas.microsoft.com/office/drawing/2014/main" id="{E569C452-8BF3-CA9F-E8AB-FC8683659E3C}"/>
              </a:ext>
            </a:extLst>
          </p:cNvPr>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3947332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9/12/2025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F950-BFF9-6609-9082-4890AA1B5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2B334-E876-C5E7-94D0-E4515CD9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4DC932-DF7F-4B3C-BAF3-C64D75BEA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BAC14-D786-646A-1553-A34CD4829F54}"/>
              </a:ext>
            </a:extLst>
          </p:cNvPr>
          <p:cNvSpPr>
            <a:spLocks noGrp="1"/>
          </p:cNvSpPr>
          <p:nvPr>
            <p:ph type="dt" sz="half" idx="10"/>
          </p:nvPr>
        </p:nvSpPr>
        <p:spPr/>
        <p:txBody>
          <a:bodyPr/>
          <a:lstStyle/>
          <a:p>
            <a:fld id="{FBBF78D0-9630-46B1-9CAC-7EEFC92C888A}" type="datetimeFigureOut">
              <a:rPr lang="en-US" smtClean="0"/>
              <a:t>9/12/2025</a:t>
            </a:fld>
            <a:endParaRPr lang="en-US"/>
          </a:p>
        </p:txBody>
      </p:sp>
      <p:sp>
        <p:nvSpPr>
          <p:cNvPr id="6" name="Footer Placeholder 5">
            <a:extLst>
              <a:ext uri="{FF2B5EF4-FFF2-40B4-BE49-F238E27FC236}">
                <a16:creationId xmlns:a16="http://schemas.microsoft.com/office/drawing/2014/main" id="{77A89A7F-79D0-6730-6724-CD92DC1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4DCA8-F0DC-851D-AB2C-26773B46EE6B}"/>
              </a:ext>
            </a:extLst>
          </p:cNvPr>
          <p:cNvSpPr>
            <a:spLocks noGrp="1"/>
          </p:cNvSpPr>
          <p:nvPr>
            <p:ph type="sldNum" sz="quarter" idx="12"/>
          </p:nvPr>
        </p:nvSpPr>
        <p:spPr/>
        <p:txBody>
          <a:bodyPr/>
          <a:lstStyle/>
          <a:p>
            <a:fld id="{9E91B933-41B3-4D97-8AD9-530C1778E0D7}" type="slidenum">
              <a:rPr lang="en-US" smtClean="0"/>
              <a:t>‹#›</a:t>
            </a:fld>
            <a:endParaRPr lang="en-US"/>
          </a:p>
        </p:txBody>
      </p:sp>
    </p:spTree>
    <p:extLst>
      <p:ext uri="{BB962C8B-B14F-4D97-AF65-F5344CB8AC3E}">
        <p14:creationId xmlns:p14="http://schemas.microsoft.com/office/powerpoint/2010/main" val="263186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2FC-7434-3D12-A802-EC54786B5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2AA98-38B9-682E-30FF-ACE183319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BB99AC-F46F-E819-C829-E5676C910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3C84A-8970-DD83-312B-94AC6AC6ADA5}"/>
              </a:ext>
            </a:extLst>
          </p:cNvPr>
          <p:cNvSpPr>
            <a:spLocks noGrp="1"/>
          </p:cNvSpPr>
          <p:nvPr>
            <p:ph type="dt" sz="half" idx="10"/>
          </p:nvPr>
        </p:nvSpPr>
        <p:spPr/>
        <p:txBody>
          <a:bodyPr/>
          <a:lstStyle/>
          <a:p>
            <a:fld id="{69D545CA-5FEA-4944-88CE-42500DCBFA58}" type="datetimeFigureOut">
              <a:rPr lang="en-US" smtClean="0"/>
              <a:t>9/12/2025</a:t>
            </a:fld>
            <a:endParaRPr lang="en-US"/>
          </a:p>
        </p:txBody>
      </p:sp>
      <p:sp>
        <p:nvSpPr>
          <p:cNvPr id="6" name="Footer Placeholder 5">
            <a:extLst>
              <a:ext uri="{FF2B5EF4-FFF2-40B4-BE49-F238E27FC236}">
                <a16:creationId xmlns:a16="http://schemas.microsoft.com/office/drawing/2014/main" id="{0758F809-8719-AB54-98B9-F6D1147C0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2B00D-E5EA-7E8A-D8B2-B097DF2168B4}"/>
              </a:ext>
            </a:extLst>
          </p:cNvPr>
          <p:cNvSpPr>
            <a:spLocks noGrp="1"/>
          </p:cNvSpPr>
          <p:nvPr>
            <p:ph type="sldNum" sz="quarter" idx="12"/>
          </p:nvPr>
        </p:nvSpPr>
        <p:spPr/>
        <p:txBody>
          <a:bodyPr/>
          <a:lstStyle/>
          <a:p>
            <a:fld id="{47F90568-20D1-45B7-8B32-C3A4D91CF5D8}" type="slidenum">
              <a:rPr lang="en-US" smtClean="0"/>
              <a:t>‹#›</a:t>
            </a:fld>
            <a:endParaRPr lang="en-US"/>
          </a:p>
        </p:txBody>
      </p:sp>
    </p:spTree>
    <p:extLst>
      <p:ext uri="{BB962C8B-B14F-4D97-AF65-F5344CB8AC3E}">
        <p14:creationId xmlns:p14="http://schemas.microsoft.com/office/powerpoint/2010/main" val="1258509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E7C-A94D-E82B-5165-9B71CC6ED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0031C-2182-DC5A-D288-5BD7FCE2C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DC764-6897-2967-FC33-47EB71EC3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C9E3F-84B3-3645-BE4D-34DCD487B8BC}"/>
              </a:ext>
            </a:extLst>
          </p:cNvPr>
          <p:cNvSpPr>
            <a:spLocks noGrp="1"/>
          </p:cNvSpPr>
          <p:nvPr>
            <p:ph type="dt" sz="half" idx="10"/>
          </p:nvPr>
        </p:nvSpPr>
        <p:spPr/>
        <p:txBody>
          <a:bodyPr/>
          <a:lstStyle/>
          <a:p>
            <a:fld id="{69D545CA-5FEA-4944-88CE-42500DCBFA58}" type="datetimeFigureOut">
              <a:rPr lang="en-US" smtClean="0"/>
              <a:t>9/12/2025</a:t>
            </a:fld>
            <a:endParaRPr lang="en-US"/>
          </a:p>
        </p:txBody>
      </p:sp>
      <p:sp>
        <p:nvSpPr>
          <p:cNvPr id="6" name="Footer Placeholder 5">
            <a:extLst>
              <a:ext uri="{FF2B5EF4-FFF2-40B4-BE49-F238E27FC236}">
                <a16:creationId xmlns:a16="http://schemas.microsoft.com/office/drawing/2014/main" id="{21869235-84E3-A0AE-F678-B5F123D9C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049C9-5A21-0D3F-D6DF-7E099604BAD0}"/>
              </a:ext>
            </a:extLst>
          </p:cNvPr>
          <p:cNvSpPr>
            <a:spLocks noGrp="1"/>
          </p:cNvSpPr>
          <p:nvPr>
            <p:ph type="sldNum" sz="quarter" idx="12"/>
          </p:nvPr>
        </p:nvSpPr>
        <p:spPr/>
        <p:txBody>
          <a:bodyPr/>
          <a:lstStyle/>
          <a:p>
            <a:fld id="{47F90568-20D1-45B7-8B32-C3A4D91CF5D8}" type="slidenum">
              <a:rPr lang="en-US" smtClean="0"/>
              <a:t>‹#›</a:t>
            </a:fld>
            <a:endParaRPr lang="en-US"/>
          </a:p>
        </p:txBody>
      </p:sp>
    </p:spTree>
    <p:extLst>
      <p:ext uri="{BB962C8B-B14F-4D97-AF65-F5344CB8AC3E}">
        <p14:creationId xmlns:p14="http://schemas.microsoft.com/office/powerpoint/2010/main" val="2567830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152A-5E5D-79E2-F0FD-7B75B32D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211F9-3B1E-D8EE-7191-84EBD34E7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A7EE9-F2F5-2AAB-1B52-9BB863469D48}"/>
              </a:ext>
            </a:extLst>
          </p:cNvPr>
          <p:cNvSpPr>
            <a:spLocks noGrp="1"/>
          </p:cNvSpPr>
          <p:nvPr>
            <p:ph type="dt" sz="half" idx="10"/>
          </p:nvPr>
        </p:nvSpPr>
        <p:spPr/>
        <p:txBody>
          <a:bodyPr/>
          <a:lstStyle/>
          <a:p>
            <a:fld id="{69D545CA-5FEA-4944-88CE-42500DCBFA58}" type="datetimeFigureOut">
              <a:rPr lang="en-US" smtClean="0"/>
              <a:t>9/12/2025</a:t>
            </a:fld>
            <a:endParaRPr lang="en-US"/>
          </a:p>
        </p:txBody>
      </p:sp>
      <p:sp>
        <p:nvSpPr>
          <p:cNvPr id="5" name="Footer Placeholder 4">
            <a:extLst>
              <a:ext uri="{FF2B5EF4-FFF2-40B4-BE49-F238E27FC236}">
                <a16:creationId xmlns:a16="http://schemas.microsoft.com/office/drawing/2014/main" id="{10EAA5FE-2F86-0BB7-5FE5-A5A326BD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BFCC0-6449-3FED-BFB0-F536402893FE}"/>
              </a:ext>
            </a:extLst>
          </p:cNvPr>
          <p:cNvSpPr>
            <a:spLocks noGrp="1"/>
          </p:cNvSpPr>
          <p:nvPr>
            <p:ph type="sldNum" sz="quarter" idx="12"/>
          </p:nvPr>
        </p:nvSpPr>
        <p:spPr/>
        <p:txBody>
          <a:bodyPr/>
          <a:lstStyle/>
          <a:p>
            <a:fld id="{47F90568-20D1-45B7-8B32-C3A4D91CF5D8}" type="slidenum">
              <a:rPr lang="en-US" smtClean="0"/>
              <a:t>‹#›</a:t>
            </a:fld>
            <a:endParaRPr lang="en-US"/>
          </a:p>
        </p:txBody>
      </p:sp>
    </p:spTree>
    <p:extLst>
      <p:ext uri="{BB962C8B-B14F-4D97-AF65-F5344CB8AC3E}">
        <p14:creationId xmlns:p14="http://schemas.microsoft.com/office/powerpoint/2010/main" val="3841923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745" r:id="rId17"/>
    <p:sldLayoutId id="2147483699" r:id="rId18"/>
    <p:sldLayoutId id="2147483700" r:id="rId19"/>
    <p:sldLayoutId id="2147483701" r:id="rId20"/>
    <p:sldLayoutId id="2147483751"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48" r:id="rId21"/>
    <p:sldLayoutId id="2147483749" r:id="rId22"/>
    <p:sldLayoutId id="2147483750" r:id="rId23"/>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rli.illinois.edu/call-public-comment-i-share-fines-and-fee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s.exlibrisgroup.com/"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40Configuring_User_Management/Configuring_Last_Patron_Activity_Date"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Usage_Data?mt-draft=true#Usage_Data_Details_-_Release_5"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Links_to_Document_Insights_in_Primo_V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s://support.proquest.com/s/article/ProQuest-Research-Assistant-FAQs?language=en_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knowledge.exlibrisgroup.com/Primo/Product_Materials/001_Next_Discovery_Experience_(NDE)/Next_Discovery_Experience_User_Interface"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products-services/i-share/alma-config/alma-auto-renew"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Release_Notes/2025/Alma_2025_Release_Notes?mon=202508BASE"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hyperlink" Target="https://knowledge.exlibrisgroup.com/Primo/Release_Notes/002Primo_VE/2025/010Primo_VE_2025_Release_Notes?mon=202508BA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6096001" y="634995"/>
            <a:ext cx="4283075" cy="4946408"/>
          </a:xfrm>
        </p:spPr>
        <p:txBody>
          <a:bodyPr/>
          <a:lstStyle/>
          <a:p>
            <a:r>
              <a:rPr lang="en-US" sz="2400" i="1" dirty="0">
                <a:latin typeface="+mj-lt"/>
              </a:rPr>
              <a:t>Welcome!</a:t>
            </a:r>
          </a:p>
          <a:p>
            <a:endParaRPr lang="en-US" sz="2400" i="1" dirty="0">
              <a:latin typeface="+mj-lt"/>
            </a:endParaRPr>
          </a:p>
          <a:p>
            <a:r>
              <a:rPr lang="en-US" sz="2000" dirty="0">
                <a:latin typeface="+mj-lt"/>
                <a:ea typeface="ＭＳ Ｐゴシック"/>
              </a:rPr>
              <a:t>Office Hours will start at 1pm and run until 2pm.</a:t>
            </a:r>
            <a:br>
              <a:rPr lang="en-US" sz="2000" dirty="0">
                <a:latin typeface="+mj-lt"/>
              </a:rPr>
            </a:br>
            <a:br>
              <a:rPr lang="en-US" sz="2000" dirty="0">
                <a:latin typeface="+mj-lt"/>
              </a:rPr>
            </a:br>
            <a:r>
              <a:rPr lang="en-US" sz="2000" dirty="0">
                <a:latin typeface="+mj-lt"/>
                <a:ea typeface="ＭＳ Ｐゴシック"/>
              </a:rPr>
              <a:t>Please mute your microphone.</a:t>
            </a:r>
            <a:br>
              <a:rPr lang="en-US" sz="2000" dirty="0">
                <a:latin typeface="+mj-lt"/>
              </a:rPr>
            </a:br>
            <a:br>
              <a:rPr lang="en-US" sz="2000" dirty="0">
                <a:latin typeface="+mj-lt"/>
              </a:rPr>
            </a:br>
            <a:r>
              <a:rPr lang="en-US" sz="2000" dirty="0">
                <a:latin typeface="+mj-lt"/>
                <a:ea typeface="ＭＳ Ｐゴシック"/>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a:t>
            </a:r>
          </a:p>
        </p:txBody>
      </p:sp>
      <p:pic>
        <p:nvPicPr>
          <p:cNvPr id="4" name="Picture 3">
            <a:extLst>
              <a:ext uri="{FF2B5EF4-FFF2-40B4-BE49-F238E27FC236}">
                <a16:creationId xmlns:a16="http://schemas.microsoft.com/office/drawing/2014/main" id="{F3D2CA1F-992B-4E4D-BBA1-8563B7B3E1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7979" y="839861"/>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CAF-7299-6E10-BAA0-1683EFE6E5C8}"/>
              </a:ext>
            </a:extLst>
          </p:cNvPr>
          <p:cNvSpPr>
            <a:spLocks noGrp="1"/>
          </p:cNvSpPr>
          <p:nvPr>
            <p:ph type="title"/>
          </p:nvPr>
        </p:nvSpPr>
        <p:spPr/>
        <p:txBody>
          <a:bodyPr/>
          <a:lstStyle/>
          <a:p>
            <a:r>
              <a:rPr lang="en-US" dirty="0"/>
              <a:t>Improved Digital Adoption Pop-ups</a:t>
            </a:r>
            <a:br>
              <a:rPr lang="en-US" b="1" dirty="0"/>
            </a:br>
            <a:endParaRPr lang="en-US" dirty="0"/>
          </a:p>
        </p:txBody>
      </p:sp>
      <p:sp>
        <p:nvSpPr>
          <p:cNvPr id="3" name="Content Placeholder 2">
            <a:extLst>
              <a:ext uri="{FF2B5EF4-FFF2-40B4-BE49-F238E27FC236}">
                <a16:creationId xmlns:a16="http://schemas.microsoft.com/office/drawing/2014/main" id="{FC526D90-130F-15A1-15AC-47248227E211}"/>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Previously, when users enabled functional cookies, Alma guides and new feature pop-ups showed repeatedly when clearing the browser cookies. Now, notifications will not show again after the user dismisses them, even if cookies were cleared. </a:t>
            </a:r>
          </a:p>
        </p:txBody>
      </p:sp>
    </p:spTree>
    <p:extLst>
      <p:ext uri="{BB962C8B-B14F-4D97-AF65-F5344CB8AC3E}">
        <p14:creationId xmlns:p14="http://schemas.microsoft.com/office/powerpoint/2010/main" val="254834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4E9A-5FB8-3D07-9F96-223F340A251E}"/>
              </a:ext>
            </a:extLst>
          </p:cNvPr>
          <p:cNvSpPr>
            <a:spLocks noGrp="1"/>
          </p:cNvSpPr>
          <p:nvPr>
            <p:ph type="title"/>
          </p:nvPr>
        </p:nvSpPr>
        <p:spPr/>
        <p:txBody>
          <a:bodyPr/>
          <a:lstStyle/>
          <a:p>
            <a:r>
              <a:rPr lang="en-US" dirty="0"/>
              <a:t>Additional UI Changes</a:t>
            </a:r>
          </a:p>
        </p:txBody>
      </p:sp>
      <p:sp>
        <p:nvSpPr>
          <p:cNvPr id="3" name="Content Placeholder 2">
            <a:extLst>
              <a:ext uri="{FF2B5EF4-FFF2-40B4-BE49-F238E27FC236}">
                <a16:creationId xmlns:a16="http://schemas.microsoft.com/office/drawing/2014/main" id="{0C509236-2723-2DC1-142C-7C87040B65CD}"/>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latin typeface="+mj-lt"/>
              </a:rPr>
              <a:t>The Has Orders facet in Alma has been enhanced from a single-select to a multi-select facet through the addition of checkboxes.</a:t>
            </a:r>
          </a:p>
          <a:p>
            <a:pPr marL="342900" indent="-342900">
              <a:buFont typeface="Arial" panose="020B0604020202020204" pitchFamily="34" charset="0"/>
              <a:buChar char="•"/>
            </a:pPr>
            <a:r>
              <a:rPr lang="en-US" sz="2400" dirty="0">
                <a:latin typeface="+mj-lt"/>
              </a:rPr>
              <a:t>The label indicating that there are no items in a holding now reads </a:t>
            </a:r>
            <a:r>
              <a:rPr lang="en-US" sz="2400" b="1" dirty="0">
                <a:latin typeface="+mj-lt"/>
              </a:rPr>
              <a:t>No items</a:t>
            </a:r>
            <a:r>
              <a:rPr lang="en-US" sz="2400" dirty="0">
                <a:latin typeface="+mj-lt"/>
              </a:rPr>
              <a:t>.</a:t>
            </a:r>
          </a:p>
          <a:p>
            <a:pPr marL="342900" indent="-342900">
              <a:buFont typeface="Arial" panose="020B0604020202020204" pitchFamily="34" charset="0"/>
              <a:buChar char="•"/>
            </a:pPr>
            <a:r>
              <a:rPr lang="en-US" sz="2400">
                <a:latin typeface="+mj-lt"/>
              </a:rPr>
              <a:t>The  </a:t>
            </a:r>
            <a:r>
              <a:rPr lang="en-US" sz="2400" dirty="0">
                <a:latin typeface="+mj-lt"/>
              </a:rPr>
              <a:t>Additional Information button available in the record view is now included in the title and holdings details pane in the new search UI.</a:t>
            </a:r>
          </a:p>
          <a:p>
            <a:pPr marL="342900" indent="-342900">
              <a:buFont typeface="Arial" panose="020B0604020202020204" pitchFamily="34" charset="0"/>
              <a:buChar char="•"/>
            </a:pPr>
            <a:r>
              <a:rPr lang="en-US" sz="2400" dirty="0">
                <a:latin typeface="+mj-lt"/>
              </a:rPr>
              <a:t>The add and duplicate rule buttons in the new UI advanced search and the Metadata Editor's indication rule form now always show.</a:t>
            </a:r>
          </a:p>
          <a:p>
            <a:endParaRPr lang="en-US" dirty="0"/>
          </a:p>
          <a:p>
            <a:endParaRPr lang="en-US" dirty="0"/>
          </a:p>
        </p:txBody>
      </p:sp>
    </p:spTree>
    <p:extLst>
      <p:ext uri="{BB962C8B-B14F-4D97-AF65-F5344CB8AC3E}">
        <p14:creationId xmlns:p14="http://schemas.microsoft.com/office/powerpoint/2010/main" val="249630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F8519-85FC-548E-5C11-9C44EFAFC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C9D1D-ACC4-DEFB-5F69-927F0E5394FD}"/>
              </a:ext>
            </a:extLst>
          </p:cNvPr>
          <p:cNvSpPr>
            <a:spLocks noGrp="1"/>
          </p:cNvSpPr>
          <p:nvPr>
            <p:ph type="title"/>
          </p:nvPr>
        </p:nvSpPr>
        <p:spPr>
          <a:xfrm>
            <a:off x="480447" y="315993"/>
            <a:ext cx="11101953" cy="406399"/>
          </a:xfrm>
        </p:spPr>
        <p:txBody>
          <a:bodyPr>
            <a:normAutofit fontScale="90000"/>
          </a:bodyPr>
          <a:lstStyle/>
          <a:p>
            <a:r>
              <a:rPr lang="en-US" dirty="0"/>
              <a:t>Save Facets Option in Resource Sharing Task Lists</a:t>
            </a:r>
          </a:p>
        </p:txBody>
      </p:sp>
      <p:sp>
        <p:nvSpPr>
          <p:cNvPr id="7" name="Content Placeholder 6">
            <a:extLst>
              <a:ext uri="{FF2B5EF4-FFF2-40B4-BE49-F238E27FC236}">
                <a16:creationId xmlns:a16="http://schemas.microsoft.com/office/drawing/2014/main" id="{55EA3FE7-75FA-4DBA-836E-7F2F1053CB22}"/>
              </a:ext>
            </a:extLst>
          </p:cNvPr>
          <p:cNvSpPr>
            <a:spLocks noGrp="1"/>
          </p:cNvSpPr>
          <p:nvPr>
            <p:ph sz="half" idx="1"/>
          </p:nvPr>
        </p:nvSpPr>
        <p:spPr>
          <a:xfrm>
            <a:off x="187889" y="894249"/>
            <a:ext cx="11256723" cy="5337768"/>
          </a:xfrm>
        </p:spPr>
        <p:txBody>
          <a:bodyPr/>
          <a:lstStyle/>
          <a:p>
            <a:pPr marL="342900" indent="-342900">
              <a:buFont typeface="Arial" panose="020B0604020202020204" pitchFamily="34" charset="0"/>
              <a:buChar char="•"/>
            </a:pPr>
            <a:r>
              <a:rPr lang="en-US" sz="2800" dirty="0">
                <a:latin typeface="+mj-lt"/>
              </a:rPr>
              <a:t>Resource Sharing related pages now include the ability to save facets for easy re-application.</a:t>
            </a:r>
          </a:p>
          <a:p>
            <a:pPr marL="1085850" lvl="1" indent="-342900">
              <a:buFont typeface="Courier New" panose="02070309020205020404" pitchFamily="49" charset="0"/>
              <a:buChar char="o"/>
            </a:pPr>
            <a:r>
              <a:rPr lang="en-US" sz="2500" dirty="0">
                <a:latin typeface="+mj-lt"/>
              </a:rPr>
              <a:t>This enhancement is in:</a:t>
            </a:r>
            <a:br>
              <a:rPr lang="en-US" sz="2500" dirty="0">
                <a:latin typeface="+mj-lt"/>
              </a:rPr>
            </a:br>
            <a:r>
              <a:rPr lang="en-US" sz="2500" dirty="0">
                <a:latin typeface="+mj-lt"/>
              </a:rPr>
              <a:t>Fulfillment&gt; </a:t>
            </a:r>
            <a:br>
              <a:rPr lang="en-US" sz="2500" dirty="0">
                <a:latin typeface="+mj-lt"/>
              </a:rPr>
            </a:br>
            <a:r>
              <a:rPr lang="en-US" sz="2500" dirty="0">
                <a:latin typeface="+mj-lt"/>
              </a:rPr>
              <a:t>Resource Sharing&gt;</a:t>
            </a:r>
            <a:br>
              <a:rPr lang="en-US" sz="2500" dirty="0">
                <a:latin typeface="+mj-lt"/>
              </a:rPr>
            </a:br>
            <a:r>
              <a:rPr lang="en-US" sz="2500" dirty="0">
                <a:latin typeface="+mj-lt"/>
              </a:rPr>
              <a:t>Borrowing Requests</a:t>
            </a:r>
            <a:br>
              <a:rPr lang="en-US" sz="2500" dirty="0">
                <a:latin typeface="+mj-lt"/>
              </a:rPr>
            </a:br>
            <a:endParaRPr lang="en-US" sz="2500" dirty="0">
              <a:latin typeface="+mj-lt"/>
            </a:endParaRPr>
          </a:p>
        </p:txBody>
      </p:sp>
      <p:pic>
        <p:nvPicPr>
          <p:cNvPr id="4" name="Picture 3" descr="Screenshot shows the Fulfilment&gt; Resource Sharing&gt; Borrowing Requests area of Alma, with a saved facet set as an example.">
            <a:extLst>
              <a:ext uri="{FF2B5EF4-FFF2-40B4-BE49-F238E27FC236}">
                <a16:creationId xmlns:a16="http://schemas.microsoft.com/office/drawing/2014/main" id="{E60F29C5-CF6E-6481-A2FF-98775514BB22}"/>
              </a:ext>
            </a:extLst>
          </p:cNvPr>
          <p:cNvPicPr>
            <a:picLocks noChangeAspect="1"/>
          </p:cNvPicPr>
          <p:nvPr/>
        </p:nvPicPr>
        <p:blipFill>
          <a:blip r:embed="rId3"/>
          <a:stretch>
            <a:fillRect/>
          </a:stretch>
        </p:blipFill>
        <p:spPr>
          <a:xfrm>
            <a:off x="5175215" y="1832307"/>
            <a:ext cx="6407185" cy="4215826"/>
          </a:xfrm>
          <a:prstGeom prst="rect">
            <a:avLst/>
          </a:prstGeom>
          <a:ln>
            <a:solidFill>
              <a:schemeClr val="accent1"/>
            </a:solidFill>
          </a:ln>
        </p:spPr>
      </p:pic>
      <p:sp>
        <p:nvSpPr>
          <p:cNvPr id="5" name="TextBox 4">
            <a:extLst>
              <a:ext uri="{FF2B5EF4-FFF2-40B4-BE49-F238E27FC236}">
                <a16:creationId xmlns:a16="http://schemas.microsoft.com/office/drawing/2014/main" id="{D72643E2-75C0-BCB9-D706-9D04F66E8727}"/>
              </a:ext>
            </a:extLst>
          </p:cNvPr>
          <p:cNvSpPr txBox="1"/>
          <p:nvPr/>
        </p:nvSpPr>
        <p:spPr>
          <a:xfrm>
            <a:off x="4961965" y="6056450"/>
            <a:ext cx="7342703" cy="276999"/>
          </a:xfrm>
          <a:prstGeom prst="rect">
            <a:avLst/>
          </a:prstGeom>
          <a:noFill/>
        </p:spPr>
        <p:txBody>
          <a:bodyPr wrap="square" rtlCol="0">
            <a:spAutoFit/>
          </a:bodyPr>
          <a:lstStyle/>
          <a:p>
            <a:r>
              <a:rPr lang="en-US" sz="1200" dirty="0"/>
              <a:t>Caption: Image shows the Fulfillment&gt; Resource Sharing&gt; Borrowing Requests area, with a sample saved facet set. </a:t>
            </a:r>
          </a:p>
        </p:txBody>
      </p:sp>
    </p:spTree>
    <p:extLst>
      <p:ext uri="{BB962C8B-B14F-4D97-AF65-F5344CB8AC3E}">
        <p14:creationId xmlns:p14="http://schemas.microsoft.com/office/powerpoint/2010/main" val="113002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B056-A72A-BAF7-31F6-E2DAE597B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2F954-8463-5579-46FF-AC83515706E5}"/>
              </a:ext>
            </a:extLst>
          </p:cNvPr>
          <p:cNvSpPr>
            <a:spLocks noGrp="1"/>
          </p:cNvSpPr>
          <p:nvPr>
            <p:ph type="title"/>
          </p:nvPr>
        </p:nvSpPr>
        <p:spPr>
          <a:xfrm>
            <a:off x="480447" y="315993"/>
            <a:ext cx="11101953" cy="406399"/>
          </a:xfrm>
        </p:spPr>
        <p:txBody>
          <a:bodyPr>
            <a:normAutofit fontScale="90000"/>
          </a:bodyPr>
          <a:lstStyle/>
          <a:p>
            <a:r>
              <a:rPr lang="en-US" dirty="0"/>
              <a:t>Grace Period for Open Days</a:t>
            </a:r>
          </a:p>
        </p:txBody>
      </p:sp>
      <p:sp>
        <p:nvSpPr>
          <p:cNvPr id="7" name="Content Placeholder 6">
            <a:extLst>
              <a:ext uri="{FF2B5EF4-FFF2-40B4-BE49-F238E27FC236}">
                <a16:creationId xmlns:a16="http://schemas.microsoft.com/office/drawing/2014/main" id="{5657104F-2382-0764-AAFC-44EFFBA0DB0A}"/>
              </a:ext>
            </a:extLst>
          </p:cNvPr>
          <p:cNvSpPr>
            <a:spLocks noGrp="1"/>
          </p:cNvSpPr>
          <p:nvPr>
            <p:ph sz="half" idx="1"/>
          </p:nvPr>
        </p:nvSpPr>
        <p:spPr>
          <a:xfrm>
            <a:off x="187889" y="894249"/>
            <a:ext cx="6087651" cy="5337768"/>
          </a:xfrm>
        </p:spPr>
        <p:txBody>
          <a:bodyPr/>
          <a:lstStyle/>
          <a:p>
            <a:pPr marL="342900" indent="-342900">
              <a:buFont typeface="Arial" panose="020B0604020202020204" pitchFamily="34" charset="0"/>
              <a:buChar char="•"/>
            </a:pPr>
            <a:r>
              <a:rPr lang="en-US" sz="2800" dirty="0">
                <a:latin typeface="+mj-lt"/>
              </a:rPr>
              <a:t>If your library charges overdue fines, Alma now offers more options on whether closed days should be included in the grace period, or not.</a:t>
            </a:r>
          </a:p>
          <a:p>
            <a:pPr marL="342900" indent="-342900">
              <a:buFont typeface="Arial" panose="020B0604020202020204" pitchFamily="34" charset="0"/>
              <a:buChar char="•"/>
            </a:pPr>
            <a:r>
              <a:rPr lang="en-US" sz="2800" dirty="0">
                <a:latin typeface="+mj-lt"/>
              </a:rPr>
              <a:t>Remember, overdue fines may only be assessed </a:t>
            </a:r>
            <a:r>
              <a:rPr lang="en-US" sz="2800" dirty="0">
                <a:latin typeface="+mj-lt"/>
                <a:hlinkClick r:id="rId3"/>
              </a:rPr>
              <a:t>on specialized collections</a:t>
            </a:r>
            <a:r>
              <a:rPr lang="en-US" sz="2800" dirty="0">
                <a:latin typeface="+mj-lt"/>
              </a:rPr>
              <a:t>, such as reserves.</a:t>
            </a:r>
            <a:br>
              <a:rPr lang="en-US" dirty="0">
                <a:latin typeface="+mj-lt"/>
              </a:rPr>
            </a:br>
            <a:endParaRPr lang="en-US" dirty="0">
              <a:latin typeface="+mj-lt"/>
            </a:endParaRPr>
          </a:p>
        </p:txBody>
      </p:sp>
      <p:sp>
        <p:nvSpPr>
          <p:cNvPr id="5" name="TextBox 4">
            <a:extLst>
              <a:ext uri="{FF2B5EF4-FFF2-40B4-BE49-F238E27FC236}">
                <a16:creationId xmlns:a16="http://schemas.microsoft.com/office/drawing/2014/main" id="{0EA709D1-E96D-B5D8-262C-B5150A1E2C9C}"/>
              </a:ext>
            </a:extLst>
          </p:cNvPr>
          <p:cNvSpPr txBox="1"/>
          <p:nvPr/>
        </p:nvSpPr>
        <p:spPr>
          <a:xfrm>
            <a:off x="6400766" y="5963751"/>
            <a:ext cx="5603345" cy="461665"/>
          </a:xfrm>
          <a:prstGeom prst="rect">
            <a:avLst/>
          </a:prstGeom>
          <a:noFill/>
        </p:spPr>
        <p:txBody>
          <a:bodyPr wrap="square" rtlCol="0">
            <a:spAutoFit/>
          </a:bodyPr>
          <a:lstStyle/>
          <a:p>
            <a:r>
              <a:rPr lang="en-US" sz="1200" dirty="0"/>
              <a:t>Caption: Image shows a sample Advanced Policy Definition for the policy type of “Grace Period”, with the new units of measurement field selected and showing “Open Days”. </a:t>
            </a:r>
          </a:p>
        </p:txBody>
      </p:sp>
      <p:pic>
        <p:nvPicPr>
          <p:cNvPr id="9" name="Picture 8" descr="Image shows a sample Advanced Policy Definition for the Grace Period, with the new “open days” units of measurement.&#10;">
            <a:extLst>
              <a:ext uri="{FF2B5EF4-FFF2-40B4-BE49-F238E27FC236}">
                <a16:creationId xmlns:a16="http://schemas.microsoft.com/office/drawing/2014/main" id="{A64BDF26-7FA6-15B8-A7F8-0893FD236DFC}"/>
              </a:ext>
            </a:extLst>
          </p:cNvPr>
          <p:cNvPicPr>
            <a:picLocks noChangeAspect="1"/>
          </p:cNvPicPr>
          <p:nvPr/>
        </p:nvPicPr>
        <p:blipFill>
          <a:blip r:embed="rId4"/>
          <a:srcRect l="1694" r="4274"/>
          <a:stretch>
            <a:fillRect/>
          </a:stretch>
        </p:blipFill>
        <p:spPr>
          <a:xfrm>
            <a:off x="6400766" y="894249"/>
            <a:ext cx="5473874" cy="5016597"/>
          </a:xfrm>
          <a:prstGeom prst="rect">
            <a:avLst/>
          </a:prstGeom>
          <a:ln>
            <a:solidFill>
              <a:schemeClr val="accent1"/>
            </a:solidFill>
          </a:ln>
        </p:spPr>
      </p:pic>
    </p:spTree>
    <p:extLst>
      <p:ext uri="{BB962C8B-B14F-4D97-AF65-F5344CB8AC3E}">
        <p14:creationId xmlns:p14="http://schemas.microsoft.com/office/powerpoint/2010/main" val="265983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603-FDC3-4106-0A92-AF5428261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B536C-6E7F-C050-4A8D-1857ADF1CFD0}"/>
              </a:ext>
            </a:extLst>
          </p:cNvPr>
          <p:cNvSpPr>
            <a:spLocks noGrp="1"/>
          </p:cNvSpPr>
          <p:nvPr>
            <p:ph type="title"/>
          </p:nvPr>
        </p:nvSpPr>
        <p:spPr>
          <a:xfrm>
            <a:off x="480447" y="315993"/>
            <a:ext cx="11101953" cy="406399"/>
          </a:xfrm>
        </p:spPr>
        <p:txBody>
          <a:bodyPr>
            <a:normAutofit fontScale="90000"/>
          </a:bodyPr>
          <a:lstStyle/>
          <a:p>
            <a:r>
              <a:rPr lang="en-US" dirty="0"/>
              <a:t>Additional Options for Bulk Fine Waiving</a:t>
            </a:r>
          </a:p>
        </p:txBody>
      </p:sp>
      <p:sp>
        <p:nvSpPr>
          <p:cNvPr id="7" name="Content Placeholder 6">
            <a:extLst>
              <a:ext uri="{FF2B5EF4-FFF2-40B4-BE49-F238E27FC236}">
                <a16:creationId xmlns:a16="http://schemas.microsoft.com/office/drawing/2014/main" id="{775D8849-60F7-25D1-1DF2-75FB69F7A97B}"/>
              </a:ext>
            </a:extLst>
          </p:cNvPr>
          <p:cNvSpPr>
            <a:spLocks noGrp="1"/>
          </p:cNvSpPr>
          <p:nvPr>
            <p:ph sz="half" idx="1"/>
          </p:nvPr>
        </p:nvSpPr>
        <p:spPr>
          <a:xfrm>
            <a:off x="187889" y="894249"/>
            <a:ext cx="10860068" cy="984655"/>
          </a:xfrm>
        </p:spPr>
        <p:txBody>
          <a:bodyPr/>
          <a:lstStyle/>
          <a:p>
            <a:pPr marL="342900" indent="-342900">
              <a:buFont typeface="Arial" panose="020B0604020202020204" pitchFamily="34" charset="0"/>
              <a:buChar char="•"/>
            </a:pPr>
            <a:r>
              <a:rPr lang="en-US" sz="2800" dirty="0">
                <a:latin typeface="+mj-lt"/>
              </a:rPr>
              <a:t>Alma has the ability for staff to waive user fines in bulk.</a:t>
            </a:r>
          </a:p>
          <a:p>
            <a:pPr marL="342900" indent="-342900">
              <a:buFont typeface="Arial" panose="020B0604020202020204" pitchFamily="34" charset="0"/>
              <a:buChar char="•"/>
            </a:pPr>
            <a:r>
              <a:rPr lang="en-US" sz="2800" dirty="0">
                <a:latin typeface="+mj-lt"/>
              </a:rPr>
              <a:t>New functionality in the August release includes additional ability to waive:</a:t>
            </a:r>
          </a:p>
          <a:p>
            <a:pPr marL="1085850" lvl="1" indent="-342900">
              <a:buFont typeface="Arial" panose="020B0604020202020204" pitchFamily="34" charset="0"/>
              <a:buChar char="•"/>
            </a:pPr>
            <a:r>
              <a:rPr lang="en-US" sz="2500" dirty="0">
                <a:latin typeface="+mj-lt"/>
              </a:rPr>
              <a:t>By fine creation date</a:t>
            </a:r>
          </a:p>
          <a:p>
            <a:pPr marL="1085850" lvl="1" indent="-342900">
              <a:buFont typeface="Arial" panose="020B0604020202020204" pitchFamily="34" charset="0"/>
              <a:buChar char="•"/>
            </a:pPr>
            <a:r>
              <a:rPr lang="en-US" sz="2500" dirty="0">
                <a:latin typeface="+mj-lt"/>
              </a:rPr>
              <a:t>Using an Alma User set</a:t>
            </a:r>
          </a:p>
          <a:p>
            <a:pPr marL="1085850" lvl="1" indent="-342900">
              <a:buFont typeface="Arial" panose="020B0604020202020204" pitchFamily="34" charset="0"/>
              <a:buChar char="•"/>
            </a:pPr>
            <a:r>
              <a:rPr lang="en-US" sz="2500" dirty="0">
                <a:latin typeface="+mj-lt"/>
              </a:rPr>
              <a:t>From Analytics report</a:t>
            </a:r>
          </a:p>
          <a:p>
            <a:pPr marL="1085850" lvl="1" indent="-342900">
              <a:buFont typeface="Arial" panose="020B0604020202020204" pitchFamily="34" charset="0"/>
              <a:buChar char="•"/>
            </a:pPr>
            <a:r>
              <a:rPr lang="en-US" sz="2500" dirty="0">
                <a:latin typeface="+mj-lt"/>
              </a:rPr>
              <a:t>Using a User file</a:t>
            </a:r>
          </a:p>
          <a:p>
            <a:endParaRPr lang="en-US" sz="2800" dirty="0">
              <a:latin typeface="+mj-lt"/>
            </a:endParaRPr>
          </a:p>
          <a:p>
            <a:pPr marL="342900" indent="-342900">
              <a:buFont typeface="Arial" panose="020B0604020202020204" pitchFamily="34" charset="0"/>
              <a:buChar char="•"/>
            </a:pPr>
            <a:endParaRPr lang="en-US" sz="2800" dirty="0">
              <a:latin typeface="+mj-lt"/>
            </a:endParaRPr>
          </a:p>
          <a:p>
            <a:pPr marL="1085850" lvl="1" indent="-342900">
              <a:buFont typeface="Arial" panose="020B0604020202020204" pitchFamily="34" charset="0"/>
              <a:buChar char="•"/>
            </a:pPr>
            <a:endParaRPr lang="en-US" sz="2500" dirty="0">
              <a:latin typeface="+mj-lt"/>
            </a:endParaRPr>
          </a:p>
          <a:p>
            <a:pPr marL="342900" indent="-342900">
              <a:buFont typeface="Arial" panose="020B0604020202020204" pitchFamily="34" charset="0"/>
              <a:buChar char="•"/>
            </a:pPr>
            <a:endParaRPr lang="en-US" sz="2800" dirty="0">
              <a:latin typeface="+mj-lt"/>
            </a:endParaRPr>
          </a:p>
        </p:txBody>
      </p:sp>
      <p:pic>
        <p:nvPicPr>
          <p:cNvPr id="4" name="Picture 3" descr="Screenshot shows the Bulk Fine Waving screen, with the new developments highlighted.">
            <a:extLst>
              <a:ext uri="{FF2B5EF4-FFF2-40B4-BE49-F238E27FC236}">
                <a16:creationId xmlns:a16="http://schemas.microsoft.com/office/drawing/2014/main" id="{E5EDD3B7-192F-93CD-6C4D-BED7C859C300}"/>
              </a:ext>
            </a:extLst>
          </p:cNvPr>
          <p:cNvPicPr>
            <a:picLocks noChangeAspect="1"/>
          </p:cNvPicPr>
          <p:nvPr/>
        </p:nvPicPr>
        <p:blipFill>
          <a:blip r:embed="rId3">
            <a:extLst>
              <a:ext uri="{28A0092B-C50C-407E-A947-70E740481C1C}">
                <a14:useLocalDpi xmlns:a14="http://schemas.microsoft.com/office/drawing/2010/main" val="0"/>
              </a:ext>
            </a:extLst>
          </a:blip>
          <a:srcRect r="30879"/>
          <a:stretch>
            <a:fillRect/>
          </a:stretch>
        </p:blipFill>
        <p:spPr>
          <a:xfrm>
            <a:off x="4827484" y="1878904"/>
            <a:ext cx="7176627" cy="4210266"/>
          </a:xfrm>
          <a:prstGeom prst="rect">
            <a:avLst/>
          </a:prstGeom>
          <a:ln>
            <a:solidFill>
              <a:schemeClr val="accent1"/>
            </a:solidFill>
          </a:ln>
        </p:spPr>
      </p:pic>
      <p:sp>
        <p:nvSpPr>
          <p:cNvPr id="5" name="TextBox 4">
            <a:extLst>
              <a:ext uri="{FF2B5EF4-FFF2-40B4-BE49-F238E27FC236}">
                <a16:creationId xmlns:a16="http://schemas.microsoft.com/office/drawing/2014/main" id="{DE1C798F-FAA0-B5EC-1AF9-68BA3C1494E7}"/>
              </a:ext>
            </a:extLst>
          </p:cNvPr>
          <p:cNvSpPr txBox="1"/>
          <p:nvPr/>
        </p:nvSpPr>
        <p:spPr>
          <a:xfrm>
            <a:off x="4693024" y="6089170"/>
            <a:ext cx="7356834" cy="276999"/>
          </a:xfrm>
          <a:prstGeom prst="rect">
            <a:avLst/>
          </a:prstGeom>
          <a:noFill/>
        </p:spPr>
        <p:txBody>
          <a:bodyPr wrap="square" rtlCol="0">
            <a:spAutoFit/>
          </a:bodyPr>
          <a:lstStyle/>
          <a:p>
            <a:r>
              <a:rPr lang="en-US" sz="1200" dirty="0"/>
              <a:t>Caption: Image shows the “Bulk Fine Waving” screen, with the new developments highlighted with red rectangles.</a:t>
            </a:r>
          </a:p>
        </p:txBody>
      </p:sp>
    </p:spTree>
    <p:extLst>
      <p:ext uri="{BB962C8B-B14F-4D97-AF65-F5344CB8AC3E}">
        <p14:creationId xmlns:p14="http://schemas.microsoft.com/office/powerpoint/2010/main" val="397897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AE80-2264-C36B-4584-937F1D9BE65D}"/>
              </a:ext>
            </a:extLst>
          </p:cNvPr>
          <p:cNvSpPr>
            <a:spLocks noGrp="1"/>
          </p:cNvSpPr>
          <p:nvPr>
            <p:ph type="title"/>
          </p:nvPr>
        </p:nvSpPr>
        <p:spPr>
          <a:xfrm>
            <a:off x="609600" y="274638"/>
            <a:ext cx="10972800" cy="873370"/>
          </a:xfrm>
        </p:spPr>
        <p:txBody>
          <a:bodyPr/>
          <a:lstStyle/>
          <a:p>
            <a:r>
              <a:rPr lang="en-US" dirty="0">
                <a:ea typeface="ＭＳ Ｐゴシック"/>
              </a:rPr>
              <a:t>Acquisitions Workflow Improvements</a:t>
            </a:r>
            <a:endParaRPr lang="en-US" dirty="0"/>
          </a:p>
        </p:txBody>
      </p:sp>
      <p:sp>
        <p:nvSpPr>
          <p:cNvPr id="3" name="Content Placeholder 2">
            <a:extLst>
              <a:ext uri="{FF2B5EF4-FFF2-40B4-BE49-F238E27FC236}">
                <a16:creationId xmlns:a16="http://schemas.microsoft.com/office/drawing/2014/main" id="{DA243632-505E-3786-2B16-52507B7B5321}"/>
              </a:ext>
            </a:extLst>
          </p:cNvPr>
          <p:cNvSpPr>
            <a:spLocks noGrp="1"/>
          </p:cNvSpPr>
          <p:nvPr>
            <p:ph idx="1"/>
          </p:nvPr>
        </p:nvSpPr>
        <p:spPr>
          <a:xfrm>
            <a:off x="608867" y="1140801"/>
            <a:ext cx="10973533" cy="5254992"/>
          </a:xfrm>
        </p:spPr>
        <p:txBody>
          <a:bodyPr/>
          <a:lstStyle/>
          <a:p>
            <a:pPr marL="342900" indent="-342900">
              <a:buFont typeface="Arial"/>
              <a:buChar char="•"/>
            </a:pPr>
            <a:r>
              <a:rPr lang="en-US" dirty="0">
                <a:ea typeface="ＭＳ Ｐゴシック"/>
                <a:cs typeface="Times New Roman"/>
              </a:rPr>
              <a:t>PO Line Information</a:t>
            </a:r>
          </a:p>
          <a:p>
            <a:pPr marL="1085850" lvl="1" indent="-342900">
              <a:buFont typeface="Arial"/>
              <a:buChar char="•"/>
            </a:pPr>
            <a:r>
              <a:rPr lang="en-US" dirty="0">
                <a:ea typeface="ＭＳ Ｐゴシック"/>
                <a:cs typeface="Times New Roman"/>
              </a:rPr>
              <a:t>Link to Additional Information from PO Lines.</a:t>
            </a:r>
          </a:p>
          <a:p>
            <a:pPr marL="1085850" lvl="1" indent="-342900">
              <a:buFont typeface="Arial"/>
              <a:buChar char="•"/>
            </a:pPr>
            <a:endParaRPr lang="en-US" dirty="0">
              <a:ea typeface="ＭＳ Ｐゴシック"/>
              <a:cs typeface="Times New Roman"/>
            </a:endParaRPr>
          </a:p>
          <a:p>
            <a:pPr lvl="1" indent="0">
              <a:buNone/>
            </a:pPr>
            <a:endParaRPr lang="en-US" dirty="0">
              <a:ea typeface="ＭＳ Ｐゴシック"/>
              <a:cs typeface="Times New Roman"/>
            </a:endParaRPr>
          </a:p>
          <a:p>
            <a:pPr marL="800100" lvl="1" indent="-342900">
              <a:buFont typeface="Arial" panose="020B0604020202020204" pitchFamily="34" charset="0"/>
              <a:buChar char="•"/>
            </a:pPr>
            <a:endParaRPr lang="en-US" dirty="0">
              <a:cs typeface="Times New Roman"/>
            </a:endParaRPr>
          </a:p>
          <a:p>
            <a:pPr marL="800100" lvl="1" indent="-342900">
              <a:buFont typeface="Arial" panose="020B0604020202020204" pitchFamily="34" charset="0"/>
              <a:buChar char="•"/>
            </a:pPr>
            <a:endParaRPr lang="en-US" dirty="0">
              <a:cs typeface="Times New Roman"/>
            </a:endParaRPr>
          </a:p>
          <a:p>
            <a:pPr marL="1485900" lvl="2">
              <a:buFont typeface="Arial"/>
              <a:buChar char="•"/>
            </a:pPr>
            <a:endParaRPr lang="en-US" dirty="0">
              <a:cs typeface="Times New Roman"/>
            </a:endParaRPr>
          </a:p>
          <a:p>
            <a:endParaRPr lang="en-US" dirty="0">
              <a:cs typeface="Times New Roman"/>
            </a:endParaRPr>
          </a:p>
        </p:txBody>
      </p:sp>
      <p:grpSp>
        <p:nvGrpSpPr>
          <p:cNvPr id="4" name="Group 3">
            <a:extLst>
              <a:ext uri="{FF2B5EF4-FFF2-40B4-BE49-F238E27FC236}">
                <a16:creationId xmlns:a16="http://schemas.microsoft.com/office/drawing/2014/main" id="{1930AD98-2CF9-110F-2680-C4D9B1BB8E2A}"/>
              </a:ext>
            </a:extLst>
          </p:cNvPr>
          <p:cNvGrpSpPr/>
          <p:nvPr/>
        </p:nvGrpSpPr>
        <p:grpSpPr>
          <a:xfrm>
            <a:off x="3048000" y="2004893"/>
            <a:ext cx="5141260" cy="3786605"/>
            <a:chOff x="3047999" y="2004893"/>
            <a:chExt cx="5310553" cy="4149476"/>
          </a:xfrm>
        </p:grpSpPr>
        <p:pic>
          <p:nvPicPr>
            <p:cNvPr id="6" name="Picture 5" descr="The additional information pop up for PO lines.">
              <a:extLst>
                <a:ext uri="{FF2B5EF4-FFF2-40B4-BE49-F238E27FC236}">
                  <a16:creationId xmlns:a16="http://schemas.microsoft.com/office/drawing/2014/main" id="{1A93AB63-FFA7-E0A3-12D6-C215A1D4D370}"/>
                </a:ext>
              </a:extLst>
            </p:cNvPr>
            <p:cNvPicPr>
              <a:picLocks noChangeAspect="1"/>
            </p:cNvPicPr>
            <p:nvPr/>
          </p:nvPicPr>
          <p:blipFill>
            <a:blip r:embed="rId3"/>
            <a:stretch>
              <a:fillRect/>
            </a:stretch>
          </p:blipFill>
          <p:spPr>
            <a:xfrm>
              <a:off x="3047999" y="2004893"/>
              <a:ext cx="5310553" cy="4149476"/>
            </a:xfrm>
            <a:prstGeom prst="rect">
              <a:avLst/>
            </a:prstGeom>
            <a:ln>
              <a:solidFill>
                <a:schemeClr val="accent1"/>
              </a:solidFill>
            </a:ln>
          </p:spPr>
        </p:pic>
        <p:sp>
          <p:nvSpPr>
            <p:cNvPr id="7" name="Rectangle 6">
              <a:extLst>
                <a:ext uri="{FF2B5EF4-FFF2-40B4-BE49-F238E27FC236}">
                  <a16:creationId xmlns:a16="http://schemas.microsoft.com/office/drawing/2014/main" id="{8DE69F62-0987-F475-FF19-9E6A42A687A0}"/>
                </a:ext>
              </a:extLst>
            </p:cNvPr>
            <p:cNvSpPr/>
            <p:nvPr/>
          </p:nvSpPr>
          <p:spPr>
            <a:xfrm>
              <a:off x="5064369" y="3780693"/>
              <a:ext cx="2965938" cy="158261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E59994C-6781-A614-68BA-56C1108B2332}"/>
              </a:ext>
            </a:extLst>
          </p:cNvPr>
          <p:cNvSpPr txBox="1"/>
          <p:nvPr/>
        </p:nvSpPr>
        <p:spPr>
          <a:xfrm>
            <a:off x="3256429" y="5791498"/>
            <a:ext cx="4724401" cy="646331"/>
          </a:xfrm>
          <a:prstGeom prst="rect">
            <a:avLst/>
          </a:prstGeom>
          <a:noFill/>
        </p:spPr>
        <p:txBody>
          <a:bodyPr wrap="square" rtlCol="0">
            <a:spAutoFit/>
          </a:bodyPr>
          <a:lstStyle/>
          <a:p>
            <a:r>
              <a:rPr lang="en-US" dirty="0"/>
              <a:t>Example PO Line with direct link to Additional Information, highlighted with a red rectangle. </a:t>
            </a:r>
          </a:p>
        </p:txBody>
      </p:sp>
    </p:spTree>
    <p:extLst>
      <p:ext uri="{BB962C8B-B14F-4D97-AF65-F5344CB8AC3E}">
        <p14:creationId xmlns:p14="http://schemas.microsoft.com/office/powerpoint/2010/main" val="170244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2C70-0EBE-A1C0-B533-C56C5C094B7A}"/>
              </a:ext>
            </a:extLst>
          </p:cNvPr>
          <p:cNvSpPr>
            <a:spLocks noGrp="1"/>
          </p:cNvSpPr>
          <p:nvPr>
            <p:ph type="title"/>
          </p:nvPr>
        </p:nvSpPr>
        <p:spPr/>
        <p:txBody>
          <a:bodyPr/>
          <a:lstStyle/>
          <a:p>
            <a:r>
              <a:rPr lang="en-US" dirty="0">
                <a:ea typeface="ＭＳ Ｐゴシック"/>
                <a:cs typeface="Arial"/>
              </a:rPr>
              <a:t>Acquisitions Workflow Improvements – PO Lines List</a:t>
            </a:r>
            <a:endParaRPr lang="en-US" dirty="0">
              <a:solidFill>
                <a:srgbClr val="000000"/>
              </a:solidFill>
              <a:cs typeface="Arial"/>
            </a:endParaRPr>
          </a:p>
          <a:p>
            <a:endParaRPr lang="en-US" dirty="0"/>
          </a:p>
        </p:txBody>
      </p:sp>
      <p:pic>
        <p:nvPicPr>
          <p:cNvPr id="4" name="Content Placeholder 3" descr="Example Purchase Order Lines showing success (with a green rectangular box) and failure (with a red rectangular box) of Bulk Actions.">
            <a:extLst>
              <a:ext uri="{FF2B5EF4-FFF2-40B4-BE49-F238E27FC236}">
                <a16:creationId xmlns:a16="http://schemas.microsoft.com/office/drawing/2014/main" id="{9F9F118F-AF44-C777-E5A9-FF971BD4E5AA}"/>
              </a:ext>
            </a:extLst>
          </p:cNvPr>
          <p:cNvPicPr>
            <a:picLocks noGrp="1" noChangeAspect="1"/>
          </p:cNvPicPr>
          <p:nvPr>
            <p:ph idx="1"/>
          </p:nvPr>
        </p:nvPicPr>
        <p:blipFill>
          <a:blip r:embed="rId3"/>
          <a:stretch>
            <a:fillRect/>
          </a:stretch>
        </p:blipFill>
        <p:spPr bwMode="auto">
          <a:xfrm>
            <a:off x="2702299" y="3296153"/>
            <a:ext cx="8162925" cy="2531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DEC237-609A-3387-A8CF-A23312CD07C5}"/>
              </a:ext>
            </a:extLst>
          </p:cNvPr>
          <p:cNvSpPr txBox="1"/>
          <p:nvPr/>
        </p:nvSpPr>
        <p:spPr>
          <a:xfrm>
            <a:off x="323850" y="1057275"/>
            <a:ext cx="11725275"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latin typeface="Times New Roman"/>
                <a:ea typeface="Calibri"/>
                <a:cs typeface="Arial"/>
              </a:rPr>
              <a:t>Exclude</a:t>
            </a:r>
            <a:r>
              <a:rPr lang="en-US" sz="2200" dirty="0">
                <a:latin typeface="Times New Roman"/>
                <a:cs typeface="Arial"/>
              </a:rPr>
              <a:t> Facets – Allows the use of facets to exclude criteria​</a:t>
            </a:r>
            <a:endParaRPr lang="en-US" sz="2200" dirty="0">
              <a:ea typeface="Calibri" panose="020F0502020204030204" pitchFamily="34" charset="0"/>
              <a:cs typeface="Calibri" panose="020F0502020204030204" pitchFamily="34" charset="0"/>
            </a:endParaRPr>
          </a:p>
          <a:p>
            <a:pPr marL="800100" lvl="1" indent="-342900">
              <a:buFont typeface="Arial"/>
              <a:buChar char="•"/>
            </a:pPr>
            <a:r>
              <a:rPr lang="en-US" sz="2200" dirty="0">
                <a:latin typeface="Times New Roman"/>
                <a:cs typeface="Arial"/>
              </a:rPr>
              <a:t>"Not equals" option added to search​</a:t>
            </a:r>
            <a:endParaRPr lang="en-US" sz="2200" dirty="0">
              <a:ea typeface="Calibri" panose="020F0502020204030204" pitchFamily="34" charset="0"/>
              <a:cs typeface="Calibri" panose="020F0502020204030204" pitchFamily="34" charset="0"/>
            </a:endParaRPr>
          </a:p>
          <a:p>
            <a:pPr lvl="1"/>
            <a:endParaRPr lang="en-US" dirty="0">
              <a:latin typeface="Times New Roman"/>
              <a:cs typeface="Arial"/>
            </a:endParaRPr>
          </a:p>
          <a:p>
            <a:pPr marL="342900" lvl="1" indent="-342900">
              <a:buFont typeface="Arial"/>
              <a:buChar char="•"/>
            </a:pPr>
            <a:r>
              <a:rPr lang="en-US" sz="2200" dirty="0">
                <a:latin typeface="Times New Roman"/>
                <a:cs typeface="Arial"/>
              </a:rPr>
              <a:t>Set options added to PO Lines:​</a:t>
            </a:r>
            <a:endParaRPr lang="en-US" sz="2200" dirty="0">
              <a:ea typeface="Calibri" panose="020F0502020204030204" pitchFamily="34" charset="0"/>
              <a:cs typeface="Calibri" panose="020F0502020204030204" pitchFamily="34" charset="0"/>
            </a:endParaRPr>
          </a:p>
          <a:p>
            <a:pPr marL="800100" lvl="2" indent="-342900">
              <a:buFont typeface="Arial"/>
              <a:buChar char="•"/>
            </a:pPr>
            <a:r>
              <a:rPr lang="en-US" sz="2200" dirty="0">
                <a:latin typeface="Times New Roman"/>
                <a:cs typeface="Arial"/>
              </a:rPr>
              <a:t>Create Itemized Set, Add to Itemized Set, Run a Job - Run a job on the list of results.</a:t>
            </a:r>
            <a:endParaRPr lang="en-US" sz="2200" dirty="0">
              <a:ea typeface="Calibri" panose="020F0502020204030204" pitchFamily="34" charset="0"/>
              <a:cs typeface="Calibri" panose="020F0502020204030204" pitchFamily="34" charset="0"/>
            </a:endParaRPr>
          </a:p>
          <a:p>
            <a:pPr marL="457200" lvl="2"/>
            <a:endParaRPr lang="en-US" dirty="0">
              <a:latin typeface="Times New Roman"/>
              <a:cs typeface="Arial"/>
            </a:endParaRPr>
          </a:p>
          <a:p>
            <a:pPr marL="342900" lvl="1" indent="-342900">
              <a:buFont typeface="Arial"/>
              <a:buChar char="•"/>
            </a:pPr>
            <a:r>
              <a:rPr lang="en-US" sz="2200" dirty="0">
                <a:latin typeface="Times New Roman"/>
                <a:cs typeface="Arial"/>
              </a:rPr>
              <a:t>Indications for Success and Failure of Bulk Actions (Change Expected Date and Assign Selected) </a:t>
            </a:r>
            <a:endParaRPr lang="en-US" sz="2200" dirty="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4B91580-3672-E23B-9652-B9590E594C7E}"/>
              </a:ext>
            </a:extLst>
          </p:cNvPr>
          <p:cNvSpPr txBox="1"/>
          <p:nvPr/>
        </p:nvSpPr>
        <p:spPr>
          <a:xfrm>
            <a:off x="1415302" y="5800725"/>
            <a:ext cx="10167098" cy="646331"/>
          </a:xfrm>
          <a:prstGeom prst="rect">
            <a:avLst/>
          </a:prstGeom>
          <a:noFill/>
        </p:spPr>
        <p:txBody>
          <a:bodyPr wrap="square" rtlCol="0">
            <a:spAutoFit/>
          </a:bodyPr>
          <a:lstStyle/>
          <a:p>
            <a:r>
              <a:rPr lang="en-US" dirty="0"/>
              <a:t>An example of Purchase Order lines with the display of indications of Success (with a green rectangular box) and Failure (with a red rectangular box) of Bulk Actions.</a:t>
            </a:r>
          </a:p>
        </p:txBody>
      </p:sp>
    </p:spTree>
    <p:extLst>
      <p:ext uri="{BB962C8B-B14F-4D97-AF65-F5344CB8AC3E}">
        <p14:creationId xmlns:p14="http://schemas.microsoft.com/office/powerpoint/2010/main" val="83392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0F52-3CCB-0B44-3B97-F06AC5A5FCA8}"/>
              </a:ext>
            </a:extLst>
          </p:cNvPr>
          <p:cNvSpPr>
            <a:spLocks noGrp="1"/>
          </p:cNvSpPr>
          <p:nvPr>
            <p:ph type="title"/>
          </p:nvPr>
        </p:nvSpPr>
        <p:spPr/>
        <p:txBody>
          <a:bodyPr/>
          <a:lstStyle/>
          <a:p>
            <a:r>
              <a:rPr lang="en-US" dirty="0">
                <a:ea typeface="ＭＳ Ｐゴシック"/>
              </a:rPr>
              <a:t>Acquisitions Workflow Improvements</a:t>
            </a:r>
            <a:endParaRPr lang="en-US" dirty="0"/>
          </a:p>
        </p:txBody>
      </p:sp>
      <p:sp>
        <p:nvSpPr>
          <p:cNvPr id="3" name="Content Placeholder 2">
            <a:extLst>
              <a:ext uri="{FF2B5EF4-FFF2-40B4-BE49-F238E27FC236}">
                <a16:creationId xmlns:a16="http://schemas.microsoft.com/office/drawing/2014/main" id="{241A83CD-6075-AF7B-13E9-97488190E3A5}"/>
              </a:ext>
            </a:extLst>
          </p:cNvPr>
          <p:cNvSpPr>
            <a:spLocks noGrp="1"/>
          </p:cNvSpPr>
          <p:nvPr>
            <p:ph idx="1"/>
          </p:nvPr>
        </p:nvSpPr>
        <p:spPr>
          <a:xfrm>
            <a:off x="609600" y="1412631"/>
            <a:ext cx="10972800" cy="4713532"/>
          </a:xfrm>
        </p:spPr>
        <p:txBody>
          <a:bodyPr/>
          <a:lstStyle/>
          <a:p>
            <a:r>
              <a:rPr lang="en-US" dirty="0">
                <a:ea typeface="+mn-lt"/>
                <a:cs typeface="+mn-lt"/>
              </a:rPr>
              <a:t>Customization for Actions on the Customize Menu</a:t>
            </a:r>
          </a:p>
          <a:p>
            <a:pPr marL="342900" indent="-342900">
              <a:buFont typeface="Arial"/>
              <a:buChar char="•"/>
            </a:pPr>
            <a:r>
              <a:rPr lang="en-US" sz="2200" dirty="0">
                <a:ea typeface="+mn-lt"/>
                <a:cs typeface="+mn-lt"/>
              </a:rPr>
              <a:t>In the Actions Customization area, users can now re-order the actions of the PO lines and hide irrelevant actions (select Customize &gt; Action Customization)</a:t>
            </a:r>
            <a:endParaRPr lang="en-US" dirty="0">
              <a:ea typeface="ＭＳ Ｐゴシック"/>
              <a:cs typeface="+mn-lt"/>
            </a:endParaRPr>
          </a:p>
          <a:p>
            <a:pPr marL="1085850" lvl="1" indent="-342900">
              <a:buFont typeface="Arial"/>
              <a:buChar char="•"/>
            </a:pPr>
            <a:r>
              <a:rPr lang="en-US" dirty="0">
                <a:ea typeface="+mn-lt"/>
                <a:cs typeface="+mn-lt"/>
              </a:rPr>
              <a:t>Users will see actions in the customization menu per their roles/privileges.</a:t>
            </a:r>
            <a:endParaRPr lang="en-US" dirty="0">
              <a:cs typeface="+mn-lt"/>
            </a:endParaRPr>
          </a:p>
          <a:p>
            <a:pPr marL="1085850" lvl="1" indent="-342900">
              <a:buFont typeface="Arial"/>
              <a:buChar char="•"/>
            </a:pPr>
            <a:r>
              <a:rPr lang="en-US" dirty="0">
                <a:ea typeface="+mn-lt"/>
                <a:cs typeface="+mn-lt"/>
              </a:rPr>
              <a:t>Only the relevant actions are displayed for each PO line type/workflow step.</a:t>
            </a:r>
            <a:endParaRPr lang="en-US" dirty="0">
              <a:cs typeface="+mn-lt"/>
            </a:endParaRPr>
          </a:p>
          <a:p>
            <a:pPr marL="800100" indent="-342900">
              <a:buFont typeface="Arial"/>
              <a:buChar char="•"/>
            </a:pPr>
            <a:endParaRPr lang="en-US" dirty="0">
              <a:cs typeface="Times New Roman"/>
            </a:endParaRPr>
          </a:p>
          <a:p>
            <a:pPr marL="800100" indent="-342900">
              <a:buFont typeface="Arial"/>
              <a:buChar char="•"/>
            </a:pPr>
            <a:endParaRPr lang="en-US" dirty="0">
              <a:cs typeface="Times New Roman"/>
            </a:endParaRPr>
          </a:p>
        </p:txBody>
      </p:sp>
      <p:pic>
        <p:nvPicPr>
          <p:cNvPr id="5" name="Picture 4" descr="A screenshot of a computer&#10;&#10;AI-generated content may be incorrect.">
            <a:extLst>
              <a:ext uri="{FF2B5EF4-FFF2-40B4-BE49-F238E27FC236}">
                <a16:creationId xmlns:a16="http://schemas.microsoft.com/office/drawing/2014/main" id="{9CA6C92E-722A-DAA6-F37D-6E48A89EB824}"/>
              </a:ext>
            </a:extLst>
          </p:cNvPr>
          <p:cNvPicPr>
            <a:picLocks noChangeAspect="1"/>
          </p:cNvPicPr>
          <p:nvPr/>
        </p:nvPicPr>
        <p:blipFill>
          <a:blip r:embed="rId3"/>
          <a:stretch>
            <a:fillRect/>
          </a:stretch>
        </p:blipFill>
        <p:spPr>
          <a:xfrm>
            <a:off x="949569" y="3387745"/>
            <a:ext cx="10503877" cy="2720204"/>
          </a:xfrm>
          <a:prstGeom prst="rect">
            <a:avLst/>
          </a:prstGeom>
          <a:ln>
            <a:solidFill>
              <a:schemeClr val="accent1"/>
            </a:solidFill>
          </a:ln>
        </p:spPr>
      </p:pic>
      <p:pic>
        <p:nvPicPr>
          <p:cNvPr id="6" name="Picture 5" descr="A blue and yellow gear&#10;&#10;AI-generated content may be incorrect.">
            <a:extLst>
              <a:ext uri="{FF2B5EF4-FFF2-40B4-BE49-F238E27FC236}">
                <a16:creationId xmlns:a16="http://schemas.microsoft.com/office/drawing/2014/main" id="{47D96362-60E4-417C-7ACA-C3BC6A4BD153}"/>
              </a:ext>
            </a:extLst>
          </p:cNvPr>
          <p:cNvPicPr>
            <a:picLocks noChangeAspect="1"/>
          </p:cNvPicPr>
          <p:nvPr/>
        </p:nvPicPr>
        <p:blipFill>
          <a:blip r:embed="rId4"/>
          <a:stretch>
            <a:fillRect/>
          </a:stretch>
        </p:blipFill>
        <p:spPr>
          <a:xfrm>
            <a:off x="8565173" y="2166205"/>
            <a:ext cx="1790700" cy="485775"/>
          </a:xfrm>
          <a:prstGeom prst="rect">
            <a:avLst/>
          </a:prstGeom>
        </p:spPr>
      </p:pic>
      <p:sp>
        <p:nvSpPr>
          <p:cNvPr id="7" name="Rectangle 6">
            <a:extLst>
              <a:ext uri="{FF2B5EF4-FFF2-40B4-BE49-F238E27FC236}">
                <a16:creationId xmlns:a16="http://schemas.microsoft.com/office/drawing/2014/main" id="{A65DE07E-9714-E9E3-ADBC-EFA24C2C0EA9}"/>
              </a:ext>
            </a:extLst>
          </p:cNvPr>
          <p:cNvSpPr/>
          <p:nvPr/>
        </p:nvSpPr>
        <p:spPr>
          <a:xfrm>
            <a:off x="9343292" y="2174630"/>
            <a:ext cx="433754" cy="45720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descr="&quot;Purchase Order Lines&quot; screen with the Actions Customizations menu pane on the right highlighted with a red rectangle.">
            <a:extLst>
              <a:ext uri="{FF2B5EF4-FFF2-40B4-BE49-F238E27FC236}">
                <a16:creationId xmlns:a16="http://schemas.microsoft.com/office/drawing/2014/main" id="{DE05CC17-2914-8D6C-2166-E7575BEEB9D0}"/>
              </a:ext>
            </a:extLst>
          </p:cNvPr>
          <p:cNvSpPr txBox="1"/>
          <p:nvPr/>
        </p:nvSpPr>
        <p:spPr>
          <a:xfrm>
            <a:off x="905121" y="6107949"/>
            <a:ext cx="11419473" cy="369332"/>
          </a:xfrm>
          <a:prstGeom prst="rect">
            <a:avLst/>
          </a:prstGeom>
          <a:noFill/>
        </p:spPr>
        <p:txBody>
          <a:bodyPr wrap="none" rtlCol="0">
            <a:spAutoFit/>
          </a:bodyPr>
          <a:lstStyle/>
          <a:p>
            <a:r>
              <a:rPr lang="en-US" dirty="0"/>
              <a:t>“Purchase Order Lines” screen with the Actions Customization menu pane on the right highlighted with a red rectangle. </a:t>
            </a:r>
          </a:p>
        </p:txBody>
      </p:sp>
    </p:spTree>
    <p:extLst>
      <p:ext uri="{BB962C8B-B14F-4D97-AF65-F5344CB8AC3E}">
        <p14:creationId xmlns:p14="http://schemas.microsoft.com/office/powerpoint/2010/main" val="216893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6A85-58C3-125B-B596-042B84F8FCB1}"/>
              </a:ext>
            </a:extLst>
          </p:cNvPr>
          <p:cNvSpPr>
            <a:spLocks noGrp="1"/>
          </p:cNvSpPr>
          <p:nvPr>
            <p:ph type="title"/>
          </p:nvPr>
        </p:nvSpPr>
        <p:spPr/>
        <p:txBody>
          <a:bodyPr/>
          <a:lstStyle/>
          <a:p>
            <a:r>
              <a:rPr lang="en-US" dirty="0">
                <a:ea typeface="ＭＳ Ｐゴシック"/>
              </a:rPr>
              <a:t>Acquisitions </a:t>
            </a:r>
            <a:endParaRPr lang="en-US" dirty="0"/>
          </a:p>
        </p:txBody>
      </p:sp>
      <p:sp>
        <p:nvSpPr>
          <p:cNvPr id="3" name="Content Placeholder 2">
            <a:extLst>
              <a:ext uri="{FF2B5EF4-FFF2-40B4-BE49-F238E27FC236}">
                <a16:creationId xmlns:a16="http://schemas.microsoft.com/office/drawing/2014/main" id="{B6053D37-2EDF-0DAB-2A7D-78051799F6B4}"/>
              </a:ext>
            </a:extLst>
          </p:cNvPr>
          <p:cNvSpPr>
            <a:spLocks noGrp="1"/>
          </p:cNvSpPr>
          <p:nvPr>
            <p:ph idx="1"/>
          </p:nvPr>
        </p:nvSpPr>
        <p:spPr>
          <a:xfrm>
            <a:off x="609600" y="1119554"/>
            <a:ext cx="10972800" cy="5276239"/>
          </a:xfrm>
        </p:spPr>
        <p:txBody>
          <a:bodyPr/>
          <a:lstStyle/>
          <a:p>
            <a:r>
              <a:rPr lang="en-US" dirty="0">
                <a:ea typeface="ＭＳ Ｐゴシック"/>
              </a:rPr>
              <a:t>Bulk Deletion of Purchase Orders</a:t>
            </a:r>
          </a:p>
          <a:p>
            <a:pPr lvl="1">
              <a:buFont typeface="Arial"/>
              <a:buChar char="•"/>
            </a:pPr>
            <a:r>
              <a:rPr lang="en-US" dirty="0">
                <a:ea typeface="+mn-lt"/>
                <a:cs typeface="+mn-lt"/>
              </a:rPr>
              <a:t>It is now possible to delete multiple Purchase Orders (PO) at once. You can delete a PO when it does not contain PO lines that have been received, activated, or linked to an invoice. When deleting a PO, all of its associated PO lines are also deleted. The full list of POs that were successfully deleted or not can be found in the job report.</a:t>
            </a:r>
            <a:endParaRPr lang="en-US" dirty="0">
              <a:cs typeface="+mn-lt"/>
            </a:endParaRPr>
          </a:p>
          <a:p>
            <a:endParaRPr lang="en-US" dirty="0">
              <a:cs typeface="Times New Roman"/>
            </a:endParaRPr>
          </a:p>
          <a:p>
            <a:r>
              <a:rPr lang="en-US" dirty="0">
                <a:ea typeface="+mn-lt"/>
                <a:cs typeface="+mn-lt"/>
              </a:rPr>
              <a:t>PO Lines Information - Advanced Job</a:t>
            </a:r>
            <a:endParaRPr lang="en-US" dirty="0"/>
          </a:p>
          <a:p>
            <a:pPr marL="1085850" lvl="1" indent="-342900">
              <a:buFont typeface="Arial"/>
              <a:buChar char="•"/>
            </a:pPr>
            <a:r>
              <a:rPr lang="en-US" dirty="0">
                <a:ea typeface="ＭＳ Ｐゴシック"/>
                <a:cs typeface="Times New Roman"/>
              </a:rPr>
              <a:t>Additional enhancements to February 2025 where cross-continuity and cross-inventory type options were added.</a:t>
            </a:r>
            <a:endParaRPr lang="en-US" dirty="0">
              <a:cs typeface="Times New Roman"/>
            </a:endParaRPr>
          </a:p>
          <a:p>
            <a:pPr marL="1485900" lvl="2">
              <a:buFont typeface="Arial"/>
              <a:buChar char="•"/>
            </a:pPr>
            <a:r>
              <a:rPr lang="en-US" dirty="0">
                <a:ea typeface="+mn-lt"/>
                <a:cs typeface="+mn-lt"/>
              </a:rPr>
              <a:t>changes the PO line type cross inventory and/or cross continuity, even when the PO line is linked with an invoice in status "In Review" or "Closed".</a:t>
            </a:r>
            <a:endParaRPr lang="en-US" dirty="0">
              <a:cs typeface="Times New Roman"/>
            </a:endParaRPr>
          </a:p>
          <a:p>
            <a:pPr marL="1485900" lvl="2">
              <a:buFont typeface="Arial"/>
              <a:buChar char="•"/>
            </a:pPr>
            <a:r>
              <a:rPr lang="en-US" dirty="0">
                <a:ea typeface="ＭＳ Ｐゴシック"/>
                <a:cs typeface="Times New Roman"/>
              </a:rPr>
              <a:t>Option to not send a cancellation letter to a vendor in cases where the POL is cancelled</a:t>
            </a:r>
            <a:endParaRPr lang="en-US" dirty="0">
              <a:cs typeface="Times New Roman"/>
            </a:endParaRPr>
          </a:p>
          <a:p>
            <a:pPr marL="1485900" lvl="2">
              <a:buFont typeface="Arial"/>
              <a:buChar char="•"/>
            </a:pPr>
            <a:r>
              <a:rPr lang="en-US" dirty="0">
                <a:ea typeface="ＭＳ Ｐゴシック"/>
                <a:cs typeface="Times New Roman"/>
              </a:rPr>
              <a:t>When</a:t>
            </a:r>
            <a:r>
              <a:rPr lang="en-US" dirty="0">
                <a:ea typeface="+mn-lt"/>
                <a:cs typeface="+mn-lt"/>
              </a:rPr>
              <a:t> updating the ‘Standing Order’ continuity type to ‘Subscription’, we now move the PO line out of the PO, as this is not consistent with the packaging rules.</a:t>
            </a:r>
            <a:endParaRPr lang="en-US" dirty="0">
              <a:cs typeface="Times New Roman"/>
            </a:endParaRPr>
          </a:p>
          <a:p>
            <a:pPr marL="1485900" lvl="2">
              <a:buFont typeface="Arial"/>
              <a:buChar char="•"/>
            </a:pPr>
            <a:endParaRPr lang="en-US" dirty="0">
              <a:cs typeface="Times New Roman"/>
            </a:endParaRPr>
          </a:p>
          <a:p>
            <a:pPr>
              <a:buFont typeface="Arial"/>
              <a:buChar char="•"/>
            </a:pPr>
            <a:endParaRPr lang="en-US">
              <a:cs typeface="Times New Roman"/>
            </a:endParaRPr>
          </a:p>
          <a:p>
            <a:pPr marL="342900" indent="-342900">
              <a:buFont typeface="Arial"/>
              <a:buChar char="•"/>
            </a:pPr>
            <a:endParaRPr lang="en-US" dirty="0">
              <a:cs typeface="Times New Roman"/>
            </a:endParaRPr>
          </a:p>
        </p:txBody>
      </p:sp>
    </p:spTree>
    <p:extLst>
      <p:ext uri="{BB962C8B-B14F-4D97-AF65-F5344CB8AC3E}">
        <p14:creationId xmlns:p14="http://schemas.microsoft.com/office/powerpoint/2010/main" val="51339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3EF64-19B6-DAC0-D2AE-85E054FA1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6F65C-318A-1A74-4336-E351B4231CED}"/>
              </a:ext>
            </a:extLst>
          </p:cNvPr>
          <p:cNvSpPr>
            <a:spLocks noGrp="1"/>
          </p:cNvSpPr>
          <p:nvPr>
            <p:ph type="title"/>
          </p:nvPr>
        </p:nvSpPr>
        <p:spPr>
          <a:xfrm>
            <a:off x="447675" y="274638"/>
            <a:ext cx="11134725" cy="1143000"/>
          </a:xfrm>
        </p:spPr>
        <p:txBody>
          <a:bodyPr/>
          <a:lstStyle/>
          <a:p>
            <a:r>
              <a:rPr lang="en-US" sz="3200" dirty="0">
                <a:ea typeface="ＭＳ Ｐゴシック"/>
              </a:rPr>
              <a:t>Alma User Record Updates – Removal of Gender field and data</a:t>
            </a:r>
            <a:endParaRPr lang="en-US" sz="3200" dirty="0"/>
          </a:p>
        </p:txBody>
      </p:sp>
      <p:sp>
        <p:nvSpPr>
          <p:cNvPr id="4" name="Content Placeholder 2">
            <a:extLst>
              <a:ext uri="{FF2B5EF4-FFF2-40B4-BE49-F238E27FC236}">
                <a16:creationId xmlns:a16="http://schemas.microsoft.com/office/drawing/2014/main" id="{78722002-83B3-0A02-A618-7035E41906DB}"/>
              </a:ext>
            </a:extLst>
          </p:cNvPr>
          <p:cNvSpPr>
            <a:spLocks noGrp="1"/>
          </p:cNvSpPr>
          <p:nvPr>
            <p:ph idx="1"/>
          </p:nvPr>
        </p:nvSpPr>
        <p:spPr>
          <a:xfrm>
            <a:off x="609600" y="1162050"/>
            <a:ext cx="10972800" cy="452596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With the August release, Ex Libris has removed all Gender data recorded in user records and will no longer permit the addition of Gender field data. Highlighted here is the space the Gender data used to be stored in the User Record. All Data will be removed from Analytics as well.</a:t>
            </a:r>
          </a:p>
          <a:p>
            <a:pPr marL="342900" indent="-342900">
              <a:buFont typeface="Arial" panose="020B0604020202020204" pitchFamily="34" charset="0"/>
              <a:buChar char="•"/>
            </a:pPr>
            <a:endParaRPr lang="en-US" sz="2800" dirty="0">
              <a:latin typeface="+mj-lt"/>
              <a:ea typeface="+mn-lt"/>
              <a:cs typeface="+mn-lt"/>
            </a:endParaRPr>
          </a:p>
        </p:txBody>
      </p:sp>
      <p:grpSp>
        <p:nvGrpSpPr>
          <p:cNvPr id="3" name="Group 2">
            <a:extLst>
              <a:ext uri="{FF2B5EF4-FFF2-40B4-BE49-F238E27FC236}">
                <a16:creationId xmlns:a16="http://schemas.microsoft.com/office/drawing/2014/main" id="{044F0F01-BC41-A94B-315D-EC8DB21FC5A2}"/>
              </a:ext>
            </a:extLst>
          </p:cNvPr>
          <p:cNvGrpSpPr/>
          <p:nvPr/>
        </p:nvGrpSpPr>
        <p:grpSpPr>
          <a:xfrm>
            <a:off x="180975" y="3138535"/>
            <a:ext cx="11760013" cy="2691849"/>
            <a:chOff x="180975" y="3138535"/>
            <a:chExt cx="12192000" cy="2790730"/>
          </a:xfrm>
        </p:grpSpPr>
        <p:pic>
          <p:nvPicPr>
            <p:cNvPr id="8" name="Picture 7" descr="Example of a user record with a red rectangle highlighting where the now removed Gender field was previously located.  ">
              <a:extLst>
                <a:ext uri="{FF2B5EF4-FFF2-40B4-BE49-F238E27FC236}">
                  <a16:creationId xmlns:a16="http://schemas.microsoft.com/office/drawing/2014/main" id="{AD7AFDF2-2CAB-EA2A-DF00-9D0C5B97A7FD}"/>
                </a:ext>
              </a:extLst>
            </p:cNvPr>
            <p:cNvPicPr>
              <a:picLocks noChangeAspect="1"/>
            </p:cNvPicPr>
            <p:nvPr/>
          </p:nvPicPr>
          <p:blipFill>
            <a:blip r:embed="rId3"/>
            <a:stretch>
              <a:fillRect/>
            </a:stretch>
          </p:blipFill>
          <p:spPr>
            <a:xfrm>
              <a:off x="180975" y="3138535"/>
              <a:ext cx="12192000" cy="2790730"/>
            </a:xfrm>
            <a:prstGeom prst="rect">
              <a:avLst/>
            </a:prstGeom>
            <a:ln>
              <a:solidFill>
                <a:schemeClr val="accent1"/>
              </a:solidFill>
            </a:ln>
          </p:spPr>
        </p:pic>
        <p:sp>
          <p:nvSpPr>
            <p:cNvPr id="9" name="Rectangle 8">
              <a:extLst>
                <a:ext uri="{FF2B5EF4-FFF2-40B4-BE49-F238E27FC236}">
                  <a16:creationId xmlns:a16="http://schemas.microsoft.com/office/drawing/2014/main" id="{C2588D00-B0C5-E14E-C784-EC97C26BC1F0}"/>
                </a:ext>
              </a:extLst>
            </p:cNvPr>
            <p:cNvSpPr/>
            <p:nvPr/>
          </p:nvSpPr>
          <p:spPr>
            <a:xfrm>
              <a:off x="6838950" y="5505450"/>
              <a:ext cx="4743450" cy="37147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B55FBB4-065A-14CB-B728-186215A4A429}"/>
              </a:ext>
            </a:extLst>
          </p:cNvPr>
          <p:cNvSpPr txBox="1"/>
          <p:nvPr/>
        </p:nvSpPr>
        <p:spPr>
          <a:xfrm>
            <a:off x="180975" y="5830384"/>
            <a:ext cx="11760013" cy="369332"/>
          </a:xfrm>
          <a:prstGeom prst="rect">
            <a:avLst/>
          </a:prstGeom>
          <a:noFill/>
        </p:spPr>
        <p:txBody>
          <a:bodyPr wrap="square" rtlCol="0">
            <a:spAutoFit/>
          </a:bodyPr>
          <a:lstStyle/>
          <a:p>
            <a:r>
              <a:rPr lang="en-US" dirty="0"/>
              <a:t>Example of a user record with a red rectangle highlighting where the now removed Gender field was previously located. </a:t>
            </a:r>
          </a:p>
        </p:txBody>
      </p:sp>
    </p:spTree>
    <p:extLst>
      <p:ext uri="{BB962C8B-B14F-4D97-AF65-F5344CB8AC3E}">
        <p14:creationId xmlns:p14="http://schemas.microsoft.com/office/powerpoint/2010/main" val="282345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524000" y="4762832"/>
            <a:ext cx="9144000" cy="1542552"/>
          </a:xfrm>
        </p:spPr>
        <p:txBody>
          <a:bodyPr rtlCol="0">
            <a:normAutofit fontScale="90000"/>
          </a:bodyPr>
          <a:lstStyle/>
          <a:p>
            <a:pPr algn="ctr" fontAlgn="auto">
              <a:spcAft>
                <a:spcPts val="0"/>
              </a:spcAft>
              <a:defRPr/>
            </a:pPr>
            <a:r>
              <a:rPr lang="en-US" dirty="0">
                <a:ea typeface="ＭＳ Ｐゴシック"/>
              </a:rPr>
              <a:t>I-Share quarterly alma primo </a:t>
            </a:r>
            <a:r>
              <a:rPr lang="en-US" dirty="0" err="1">
                <a:ea typeface="ＭＳ Ｐゴシック"/>
              </a:rPr>
              <a:t>ve</a:t>
            </a:r>
            <a:r>
              <a:rPr lang="en-US" dirty="0">
                <a:ea typeface="ＭＳ Ｐゴシック"/>
              </a:rPr>
              <a:t> update:</a:t>
            </a:r>
            <a:br>
              <a:rPr lang="en-US" dirty="0"/>
            </a:br>
            <a:r>
              <a:rPr lang="en-US" dirty="0"/>
              <a:t>August 2025 Feature release highlights</a:t>
            </a:r>
            <a:br>
              <a:rPr lang="en-US" dirty="0">
                <a:ea typeface="ＭＳ Ｐゴシック"/>
              </a:rPr>
            </a:br>
            <a:r>
              <a:rPr lang="en-US" sz="2200" dirty="0">
                <a:ea typeface="ＭＳ Ｐゴシック"/>
              </a:rPr>
              <a:t>July 31</a:t>
            </a:r>
            <a:r>
              <a:rPr lang="en-US" sz="2200" dirty="0">
                <a:ea typeface="+mj-ea"/>
                <a:cs typeface="+mj-cs"/>
              </a:rPr>
              <a:t>, 2025</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D08C-5D8C-8414-2CF0-70B5A34EF9E0}"/>
              </a:ext>
            </a:extLst>
          </p:cNvPr>
          <p:cNvSpPr>
            <a:spLocks noGrp="1"/>
          </p:cNvSpPr>
          <p:nvPr>
            <p:ph type="title"/>
          </p:nvPr>
        </p:nvSpPr>
        <p:spPr/>
        <p:txBody>
          <a:bodyPr/>
          <a:lstStyle/>
          <a:p>
            <a:r>
              <a:rPr lang="en-US" dirty="0"/>
              <a:t>API Security</a:t>
            </a:r>
          </a:p>
        </p:txBody>
      </p:sp>
      <p:sp>
        <p:nvSpPr>
          <p:cNvPr id="5" name="Content Placeholder 4">
            <a:extLst>
              <a:ext uri="{FF2B5EF4-FFF2-40B4-BE49-F238E27FC236}">
                <a16:creationId xmlns:a16="http://schemas.microsoft.com/office/drawing/2014/main" id="{5F1D7970-8AAF-AB87-2D3A-277FDEA1B2D7}"/>
              </a:ext>
            </a:extLst>
          </p:cNvPr>
          <p:cNvSpPr>
            <a:spLocks noGrp="1"/>
          </p:cNvSpPr>
          <p:nvPr>
            <p:ph idx="1"/>
          </p:nvPr>
        </p:nvSpPr>
        <p:spPr/>
        <p:txBody>
          <a:bodyPr/>
          <a:lstStyle/>
          <a:p>
            <a:r>
              <a:rPr lang="en-US" dirty="0"/>
              <a:t>API keys are defined in the </a:t>
            </a:r>
            <a:r>
              <a:rPr lang="en-US" dirty="0">
                <a:hlinkClick r:id="rId3"/>
              </a:rPr>
              <a:t>Developer Network</a:t>
            </a:r>
            <a:r>
              <a:rPr lang="en-US" dirty="0"/>
              <a:t> for each institution.</a:t>
            </a:r>
          </a:p>
          <a:p>
            <a:r>
              <a:rPr lang="en-US" dirty="0"/>
              <a:t>API keys unused for a year will be disabled automatically.</a:t>
            </a:r>
          </a:p>
          <a:p>
            <a:r>
              <a:rPr lang="en-US" dirty="0"/>
              <a:t>Developer Network includes reports on API usage</a:t>
            </a:r>
          </a:p>
          <a:p>
            <a:pPr lvl="1"/>
            <a:r>
              <a:rPr lang="en-US" dirty="0"/>
              <a:t>Review usage and keys to keep services secure.</a:t>
            </a:r>
          </a:p>
          <a:p>
            <a:pPr lvl="1"/>
            <a:r>
              <a:rPr lang="en-US" dirty="0"/>
              <a:t>Contact CARLI Support to get an account or review details.</a:t>
            </a:r>
          </a:p>
        </p:txBody>
      </p:sp>
    </p:spTree>
    <p:extLst>
      <p:ext uri="{BB962C8B-B14F-4D97-AF65-F5344CB8AC3E}">
        <p14:creationId xmlns:p14="http://schemas.microsoft.com/office/powerpoint/2010/main" val="206446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57BD-8232-B672-2E5A-AB405A4ABF88}"/>
              </a:ext>
            </a:extLst>
          </p:cNvPr>
          <p:cNvSpPr>
            <a:spLocks noGrp="1"/>
          </p:cNvSpPr>
          <p:nvPr>
            <p:ph type="title"/>
          </p:nvPr>
        </p:nvSpPr>
        <p:spPr/>
        <p:txBody>
          <a:bodyPr/>
          <a:lstStyle/>
          <a:p>
            <a:r>
              <a:rPr lang="en-US" dirty="0"/>
              <a:t>Last Patron Activity Date</a:t>
            </a:r>
          </a:p>
        </p:txBody>
      </p:sp>
      <p:sp>
        <p:nvSpPr>
          <p:cNvPr id="3" name="Content Placeholder 2">
            <a:extLst>
              <a:ext uri="{FF2B5EF4-FFF2-40B4-BE49-F238E27FC236}">
                <a16:creationId xmlns:a16="http://schemas.microsoft.com/office/drawing/2014/main" id="{DA44B454-E23E-D778-D251-9CAAC9E4F8FD}"/>
              </a:ext>
            </a:extLst>
          </p:cNvPr>
          <p:cNvSpPr>
            <a:spLocks noGrp="1"/>
          </p:cNvSpPr>
          <p:nvPr>
            <p:ph idx="1"/>
          </p:nvPr>
        </p:nvSpPr>
        <p:spPr/>
        <p:txBody>
          <a:bodyPr/>
          <a:lstStyle/>
          <a:p>
            <a:r>
              <a:rPr lang="en-US" dirty="0"/>
              <a:t>Login to Alma or Primo VE updates Last Patron Activity Date</a:t>
            </a:r>
          </a:p>
          <a:p>
            <a:pPr lvl="1"/>
            <a:r>
              <a:rPr lang="en-US" dirty="0"/>
              <a:t>Other actions that update date: requests, loans, renewals, returns.</a:t>
            </a:r>
          </a:p>
          <a:p>
            <a:pPr lvl="1"/>
            <a:r>
              <a:rPr lang="en-US" dirty="0"/>
              <a:t>Last patron activity date (below) appears on user record and in Analytics.</a:t>
            </a:r>
          </a:p>
          <a:p>
            <a:r>
              <a:rPr lang="en-US" dirty="0"/>
              <a:t>Tracking of last patron activity date is </a:t>
            </a:r>
            <a:r>
              <a:rPr lang="en-US" dirty="0">
                <a:hlinkClick r:id="rId3"/>
              </a:rPr>
              <a:t>configurable</a:t>
            </a:r>
            <a:r>
              <a:rPr lang="en-US" dirty="0"/>
              <a:t>.</a:t>
            </a:r>
          </a:p>
          <a:p>
            <a:pPr lvl="1"/>
            <a:r>
              <a:rPr lang="en-US" dirty="0"/>
              <a:t>Tracking is enabled for most institutions.</a:t>
            </a:r>
          </a:p>
          <a:p>
            <a:pPr lvl="1"/>
            <a:r>
              <a:rPr lang="en-US" dirty="0"/>
              <a:t>Config &gt; User Management &gt; General &gt; Record Last Patron Activity Date</a:t>
            </a:r>
          </a:p>
        </p:txBody>
      </p:sp>
      <p:pic>
        <p:nvPicPr>
          <p:cNvPr id="5" name="Picture 4" descr="The Last Patron Activity Date field from an Alma user record.">
            <a:extLst>
              <a:ext uri="{FF2B5EF4-FFF2-40B4-BE49-F238E27FC236}">
                <a16:creationId xmlns:a16="http://schemas.microsoft.com/office/drawing/2014/main" id="{6B4B1754-9ED3-31C1-3A6A-F78E99D6AA0F}"/>
              </a:ext>
            </a:extLst>
          </p:cNvPr>
          <p:cNvPicPr>
            <a:picLocks noChangeAspect="1"/>
          </p:cNvPicPr>
          <p:nvPr/>
        </p:nvPicPr>
        <p:blipFill>
          <a:blip r:embed="rId4"/>
          <a:stretch>
            <a:fillRect/>
          </a:stretch>
        </p:blipFill>
        <p:spPr>
          <a:xfrm>
            <a:off x="5699543" y="4161445"/>
            <a:ext cx="4969428" cy="1612106"/>
          </a:xfrm>
          <a:prstGeom prst="rect">
            <a:avLst/>
          </a:prstGeom>
          <a:ln>
            <a:solidFill>
              <a:schemeClr val="accent1"/>
            </a:solidFill>
          </a:ln>
        </p:spPr>
      </p:pic>
      <p:sp>
        <p:nvSpPr>
          <p:cNvPr id="4" name="TextBox 3">
            <a:extLst>
              <a:ext uri="{FF2B5EF4-FFF2-40B4-BE49-F238E27FC236}">
                <a16:creationId xmlns:a16="http://schemas.microsoft.com/office/drawing/2014/main" id="{A54A4F97-3385-F71E-512E-6CA5CD47111D}"/>
              </a:ext>
            </a:extLst>
          </p:cNvPr>
          <p:cNvSpPr txBox="1"/>
          <p:nvPr/>
        </p:nvSpPr>
        <p:spPr>
          <a:xfrm>
            <a:off x="5593978" y="5773551"/>
            <a:ext cx="5217458" cy="646331"/>
          </a:xfrm>
          <a:prstGeom prst="rect">
            <a:avLst/>
          </a:prstGeom>
          <a:noFill/>
        </p:spPr>
        <p:txBody>
          <a:bodyPr wrap="square" rtlCol="0">
            <a:spAutoFit/>
          </a:bodyPr>
          <a:lstStyle/>
          <a:p>
            <a:r>
              <a:rPr lang="en-US" dirty="0"/>
              <a:t>The “Last patron activity date” field from an Alma user record is highlighted with an orange rectangle.</a:t>
            </a:r>
          </a:p>
        </p:txBody>
      </p:sp>
    </p:spTree>
    <p:extLst>
      <p:ext uri="{BB962C8B-B14F-4D97-AF65-F5344CB8AC3E}">
        <p14:creationId xmlns:p14="http://schemas.microsoft.com/office/powerpoint/2010/main" val="109593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26AB-236C-E8E6-36FF-32BD65963CE1}"/>
              </a:ext>
            </a:extLst>
          </p:cNvPr>
          <p:cNvSpPr>
            <a:spLocks noGrp="1"/>
          </p:cNvSpPr>
          <p:nvPr>
            <p:ph type="title"/>
          </p:nvPr>
        </p:nvSpPr>
        <p:spPr/>
        <p:txBody>
          <a:bodyPr/>
          <a:lstStyle/>
          <a:p>
            <a:r>
              <a:rPr lang="en-US" dirty="0"/>
              <a:t>Metadata Editor Enhancements</a:t>
            </a:r>
          </a:p>
        </p:txBody>
      </p:sp>
      <p:sp>
        <p:nvSpPr>
          <p:cNvPr id="3" name="Content Placeholder 2">
            <a:extLst>
              <a:ext uri="{FF2B5EF4-FFF2-40B4-BE49-F238E27FC236}">
                <a16:creationId xmlns:a16="http://schemas.microsoft.com/office/drawing/2014/main" id="{7D890BA9-094C-B7DC-C91C-A718C69174FB}"/>
              </a:ext>
            </a:extLst>
          </p:cNvPr>
          <p:cNvSpPr>
            <a:spLocks noGrp="1"/>
          </p:cNvSpPr>
          <p:nvPr>
            <p:ph idx="1"/>
          </p:nvPr>
        </p:nvSpPr>
        <p:spPr/>
        <p:txBody>
          <a:bodyPr/>
          <a:lstStyle/>
          <a:p>
            <a:r>
              <a:rPr lang="en-US" dirty="0"/>
              <a:t>View Items</a:t>
            </a:r>
          </a:p>
          <a:p>
            <a:pPr lvl="1"/>
            <a:r>
              <a:rPr lang="en-US" dirty="0"/>
              <a:t>Added to the View Related Data menu.</a:t>
            </a:r>
          </a:p>
          <a:p>
            <a:pPr lvl="1"/>
            <a:r>
              <a:rPr lang="en-US" dirty="0"/>
              <a:t>Keyboard shortcut: </a:t>
            </a:r>
            <a:r>
              <a:rPr lang="en-US" dirty="0" err="1"/>
              <a:t>Alt+T</a:t>
            </a:r>
            <a:endParaRPr lang="en-US" dirty="0"/>
          </a:p>
          <a:p>
            <a:pPr lvl="1"/>
            <a:r>
              <a:rPr lang="en-US" dirty="0"/>
              <a:t>Previously required View Inventory, then select Items from list.</a:t>
            </a:r>
          </a:p>
          <a:p>
            <a:r>
              <a:rPr lang="en-US" dirty="0"/>
              <a:t>Insert Unicode Character</a:t>
            </a:r>
          </a:p>
          <a:p>
            <a:pPr lvl="1"/>
            <a:r>
              <a:rPr lang="en-US" dirty="0"/>
              <a:t>Added to the Editing Actions menu.</a:t>
            </a:r>
          </a:p>
          <a:p>
            <a:pPr lvl="1"/>
            <a:r>
              <a:rPr lang="en-US" dirty="0"/>
              <a:t>Keyboard shortcut: </a:t>
            </a:r>
            <a:r>
              <a:rPr lang="en-US" dirty="0" err="1"/>
              <a:t>Ctrl+Alt+P</a:t>
            </a:r>
            <a:endParaRPr lang="en-US" dirty="0"/>
          </a:p>
          <a:p>
            <a:pPr lvl="1"/>
            <a:r>
              <a:rPr lang="en-US" dirty="0"/>
              <a:t>Opens a hovering window for selection of characters.</a:t>
            </a:r>
          </a:p>
          <a:p>
            <a:pPr lvl="1"/>
            <a:r>
              <a:rPr lang="en-US" dirty="0"/>
              <a:t>Click the character to add to the record.</a:t>
            </a:r>
          </a:p>
        </p:txBody>
      </p:sp>
    </p:spTree>
    <p:extLst>
      <p:ext uri="{BB962C8B-B14F-4D97-AF65-F5344CB8AC3E}">
        <p14:creationId xmlns:p14="http://schemas.microsoft.com/office/powerpoint/2010/main" val="49039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00E3-A0CE-4B5C-E3D2-AEF97562B59B}"/>
              </a:ext>
            </a:extLst>
          </p:cNvPr>
          <p:cNvSpPr>
            <a:spLocks noGrp="1"/>
          </p:cNvSpPr>
          <p:nvPr>
            <p:ph type="title"/>
          </p:nvPr>
        </p:nvSpPr>
        <p:spPr/>
        <p:txBody>
          <a:bodyPr/>
          <a:lstStyle/>
          <a:p>
            <a:r>
              <a:rPr lang="en-US" dirty="0"/>
              <a:t>View Items Menu</a:t>
            </a:r>
          </a:p>
        </p:txBody>
      </p:sp>
      <p:pic>
        <p:nvPicPr>
          <p:cNvPr id="5" name="Content Placeholder 4" descr="The Alma metadata editor is displayed with the View Items option for the View Related Data menu.">
            <a:extLst>
              <a:ext uri="{FF2B5EF4-FFF2-40B4-BE49-F238E27FC236}">
                <a16:creationId xmlns:a16="http://schemas.microsoft.com/office/drawing/2014/main" id="{C3B56D66-254E-67A0-3E1A-28AF6DC86E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987" y="1417638"/>
            <a:ext cx="10106025" cy="3914775"/>
          </a:xfrm>
          <a:ln>
            <a:solidFill>
              <a:schemeClr val="accent1"/>
            </a:solidFill>
          </a:ln>
        </p:spPr>
      </p:pic>
      <p:sp>
        <p:nvSpPr>
          <p:cNvPr id="4" name="TextBox 3">
            <a:extLst>
              <a:ext uri="{FF2B5EF4-FFF2-40B4-BE49-F238E27FC236}">
                <a16:creationId xmlns:a16="http://schemas.microsoft.com/office/drawing/2014/main" id="{B123A804-E5B0-435E-68E7-737C631C9B95}"/>
              </a:ext>
            </a:extLst>
          </p:cNvPr>
          <p:cNvSpPr txBox="1"/>
          <p:nvPr/>
        </p:nvSpPr>
        <p:spPr>
          <a:xfrm>
            <a:off x="992841" y="5453808"/>
            <a:ext cx="10206318" cy="646331"/>
          </a:xfrm>
          <a:prstGeom prst="rect">
            <a:avLst/>
          </a:prstGeom>
          <a:noFill/>
        </p:spPr>
        <p:txBody>
          <a:bodyPr wrap="square" rtlCol="0">
            <a:spAutoFit/>
          </a:bodyPr>
          <a:lstStyle/>
          <a:p>
            <a:r>
              <a:rPr lang="en-US" dirty="0"/>
              <a:t>The “View Related Data” menu of the Alma metadata editor is displayed, with the “View Items” option highlighted with an orange rectangle.</a:t>
            </a:r>
          </a:p>
        </p:txBody>
      </p:sp>
    </p:spTree>
    <p:extLst>
      <p:ext uri="{BB962C8B-B14F-4D97-AF65-F5344CB8AC3E}">
        <p14:creationId xmlns:p14="http://schemas.microsoft.com/office/powerpoint/2010/main" val="335849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3F4D-730D-4AF5-9E4E-5E9DB8D74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CC908-F615-766E-6CD7-1131186777B1}"/>
              </a:ext>
            </a:extLst>
          </p:cNvPr>
          <p:cNvSpPr>
            <a:spLocks noGrp="1"/>
          </p:cNvSpPr>
          <p:nvPr>
            <p:ph type="title"/>
          </p:nvPr>
        </p:nvSpPr>
        <p:spPr/>
        <p:txBody>
          <a:bodyPr/>
          <a:lstStyle/>
          <a:p>
            <a:r>
              <a:rPr lang="en-US" dirty="0"/>
              <a:t>Metadata Editor Enhancements</a:t>
            </a:r>
          </a:p>
        </p:txBody>
      </p:sp>
      <p:sp>
        <p:nvSpPr>
          <p:cNvPr id="3" name="Content Placeholder 2">
            <a:extLst>
              <a:ext uri="{FF2B5EF4-FFF2-40B4-BE49-F238E27FC236}">
                <a16:creationId xmlns:a16="http://schemas.microsoft.com/office/drawing/2014/main" id="{60ABEEB1-4163-32B5-C7E0-6E16B92BD12B}"/>
              </a:ext>
            </a:extLst>
          </p:cNvPr>
          <p:cNvSpPr>
            <a:spLocks noGrp="1"/>
          </p:cNvSpPr>
          <p:nvPr>
            <p:ph idx="1"/>
          </p:nvPr>
        </p:nvSpPr>
        <p:spPr/>
        <p:txBody>
          <a:bodyPr/>
          <a:lstStyle/>
          <a:p>
            <a:r>
              <a:rPr lang="en-US" dirty="0"/>
              <a:t>Insert Unicode Character</a:t>
            </a:r>
          </a:p>
          <a:p>
            <a:pPr lvl="1"/>
            <a:r>
              <a:rPr lang="en-US" dirty="0"/>
              <a:t>Added to the Editing Actions menu.</a:t>
            </a:r>
          </a:p>
          <a:p>
            <a:pPr lvl="1"/>
            <a:r>
              <a:rPr lang="en-US" dirty="0"/>
              <a:t>Keyboard shortcut: </a:t>
            </a:r>
            <a:r>
              <a:rPr lang="en-US" dirty="0" err="1"/>
              <a:t>Ctrl+Alt+P</a:t>
            </a:r>
            <a:endParaRPr lang="en-US" dirty="0"/>
          </a:p>
          <a:p>
            <a:pPr lvl="1"/>
            <a:r>
              <a:rPr lang="en-US" dirty="0"/>
              <a:t>Opens a hovering window for selection of characters.</a:t>
            </a:r>
          </a:p>
          <a:p>
            <a:pPr lvl="1"/>
            <a:r>
              <a:rPr lang="en-US" dirty="0"/>
              <a:t>Click the character to add to the record.</a:t>
            </a:r>
          </a:p>
        </p:txBody>
      </p:sp>
    </p:spTree>
    <p:extLst>
      <p:ext uri="{BB962C8B-B14F-4D97-AF65-F5344CB8AC3E}">
        <p14:creationId xmlns:p14="http://schemas.microsoft.com/office/powerpoint/2010/main" val="341088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782E-7B1D-C9AF-AF63-C8733E98FA0A}"/>
              </a:ext>
            </a:extLst>
          </p:cNvPr>
          <p:cNvSpPr>
            <a:spLocks noGrp="1"/>
          </p:cNvSpPr>
          <p:nvPr>
            <p:ph type="title"/>
          </p:nvPr>
        </p:nvSpPr>
        <p:spPr/>
        <p:txBody>
          <a:bodyPr/>
          <a:lstStyle/>
          <a:p>
            <a:r>
              <a:rPr lang="en-US" dirty="0"/>
              <a:t>Metadata Editor Virtual Keyboard </a:t>
            </a:r>
          </a:p>
        </p:txBody>
      </p:sp>
      <p:pic>
        <p:nvPicPr>
          <p:cNvPr id="5" name="Content Placeholder 4" descr="The Alma metadata editor includes a new Unicode character selection pane that hovers over the MARC record editor.">
            <a:extLst>
              <a:ext uri="{FF2B5EF4-FFF2-40B4-BE49-F238E27FC236}">
                <a16:creationId xmlns:a16="http://schemas.microsoft.com/office/drawing/2014/main" id="{50AC9B95-5D36-217B-86A4-83CD2DAAE0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919" y="1253331"/>
            <a:ext cx="8364326" cy="4351338"/>
          </a:xfrm>
          <a:ln>
            <a:solidFill>
              <a:schemeClr val="accent1"/>
            </a:solidFill>
          </a:ln>
        </p:spPr>
      </p:pic>
      <p:sp>
        <p:nvSpPr>
          <p:cNvPr id="3" name="TextBox 2">
            <a:extLst>
              <a:ext uri="{FF2B5EF4-FFF2-40B4-BE49-F238E27FC236}">
                <a16:creationId xmlns:a16="http://schemas.microsoft.com/office/drawing/2014/main" id="{F08DAAAA-C381-A7B4-69EB-8AC48C89F244}"/>
              </a:ext>
            </a:extLst>
          </p:cNvPr>
          <p:cNvSpPr txBox="1"/>
          <p:nvPr/>
        </p:nvSpPr>
        <p:spPr>
          <a:xfrm>
            <a:off x="1765919" y="5604669"/>
            <a:ext cx="8364326" cy="646331"/>
          </a:xfrm>
          <a:prstGeom prst="rect">
            <a:avLst/>
          </a:prstGeom>
          <a:noFill/>
        </p:spPr>
        <p:txBody>
          <a:bodyPr wrap="square" rtlCol="0">
            <a:spAutoFit/>
          </a:bodyPr>
          <a:lstStyle/>
          <a:p>
            <a:r>
              <a:rPr lang="en-US" dirty="0"/>
              <a:t>A new Unicode character selection pane is hovering over the MARC record editor of the  Alma metadata editor.  </a:t>
            </a:r>
          </a:p>
        </p:txBody>
      </p:sp>
    </p:spTree>
    <p:extLst>
      <p:ext uri="{BB962C8B-B14F-4D97-AF65-F5344CB8AC3E}">
        <p14:creationId xmlns:p14="http://schemas.microsoft.com/office/powerpoint/2010/main" val="99572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D9C8-3B1E-94F3-FD45-5E06250E380A}"/>
              </a:ext>
            </a:extLst>
          </p:cNvPr>
          <p:cNvSpPr>
            <a:spLocks noGrp="1"/>
          </p:cNvSpPr>
          <p:nvPr>
            <p:ph type="title"/>
          </p:nvPr>
        </p:nvSpPr>
        <p:spPr/>
        <p:txBody>
          <a:bodyPr/>
          <a:lstStyle/>
          <a:p>
            <a:r>
              <a:rPr lang="en-US" dirty="0"/>
              <a:t>Rebuild Physical Item Description Job</a:t>
            </a:r>
          </a:p>
        </p:txBody>
      </p:sp>
      <p:sp>
        <p:nvSpPr>
          <p:cNvPr id="3" name="Content Placeholder 2">
            <a:extLst>
              <a:ext uri="{FF2B5EF4-FFF2-40B4-BE49-F238E27FC236}">
                <a16:creationId xmlns:a16="http://schemas.microsoft.com/office/drawing/2014/main" id="{B34CB8B3-DFCA-D69C-EB55-CB0B878A3618}"/>
              </a:ext>
            </a:extLst>
          </p:cNvPr>
          <p:cNvSpPr>
            <a:spLocks noGrp="1"/>
          </p:cNvSpPr>
          <p:nvPr>
            <p:ph idx="1"/>
          </p:nvPr>
        </p:nvSpPr>
        <p:spPr/>
        <p:txBody>
          <a:bodyPr/>
          <a:lstStyle/>
          <a:p>
            <a:r>
              <a:rPr lang="en-US" dirty="0"/>
              <a:t>Rebuild Physical Item Description job</a:t>
            </a:r>
          </a:p>
          <a:p>
            <a:pPr lvl="1"/>
            <a:r>
              <a:rPr lang="en-US" dirty="0"/>
              <a:t>Concatenate item enumeration and chronology according to templates.</a:t>
            </a:r>
          </a:p>
          <a:p>
            <a:pPr lvl="2"/>
            <a:r>
              <a:rPr lang="en-US" dirty="0"/>
              <a:t>Config &gt; Resources &gt; General &gt; Description Templates</a:t>
            </a:r>
          </a:p>
          <a:p>
            <a:pPr lvl="1"/>
            <a:r>
              <a:rPr lang="en-US" dirty="0"/>
              <a:t>New options:</a:t>
            </a:r>
          </a:p>
          <a:p>
            <a:pPr lvl="2"/>
            <a:r>
              <a:rPr lang="en-US" dirty="0"/>
              <a:t>Delete existing description</a:t>
            </a:r>
          </a:p>
          <a:p>
            <a:pPr lvl="2"/>
            <a:r>
              <a:rPr lang="en-US" dirty="0"/>
              <a:t>Set custom description with conditions</a:t>
            </a:r>
          </a:p>
          <a:p>
            <a:endParaRPr lang="en-US" dirty="0"/>
          </a:p>
          <a:p>
            <a:pPr lvl="1"/>
            <a:endParaRPr lang="en-US" dirty="0"/>
          </a:p>
        </p:txBody>
      </p:sp>
    </p:spTree>
    <p:extLst>
      <p:ext uri="{BB962C8B-B14F-4D97-AF65-F5344CB8AC3E}">
        <p14:creationId xmlns:p14="http://schemas.microsoft.com/office/powerpoint/2010/main" val="10235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8DE27-60D7-A971-C081-BB950D2DE506}"/>
              </a:ext>
            </a:extLst>
          </p:cNvPr>
          <p:cNvSpPr>
            <a:spLocks noGrp="1"/>
          </p:cNvSpPr>
          <p:nvPr>
            <p:ph idx="1"/>
          </p:nvPr>
        </p:nvSpPr>
        <p:spPr/>
        <p:txBody>
          <a:bodyPr/>
          <a:lstStyle/>
          <a:p>
            <a:r>
              <a:rPr lang="en-US" dirty="0"/>
              <a:t>Option to run tiered matching on up to three identifiers</a:t>
            </a:r>
          </a:p>
          <a:p>
            <a:r>
              <a:rPr lang="en-US" dirty="0"/>
              <a:t>Matches run in tiers</a:t>
            </a:r>
          </a:p>
          <a:p>
            <a:pPr lvl="1"/>
            <a:r>
              <a:rPr lang="en-US" dirty="0"/>
              <a:t>Only records not matched on first identifier considered for second.</a:t>
            </a:r>
          </a:p>
          <a:p>
            <a:pPr lvl="1"/>
            <a:r>
              <a:rPr lang="en-US" dirty="0"/>
              <a:t>Only records not matched on second identifier considered for third.</a:t>
            </a:r>
          </a:p>
          <a:p>
            <a:r>
              <a:rPr lang="en-US" dirty="0"/>
              <a:t>Example:</a:t>
            </a:r>
          </a:p>
          <a:p>
            <a:pPr lvl="1"/>
            <a:r>
              <a:rPr lang="en-US" dirty="0"/>
              <a:t>First: 035 Other System Identifier Match Method</a:t>
            </a:r>
          </a:p>
          <a:p>
            <a:pPr lvl="1"/>
            <a:r>
              <a:rPr lang="en-US" dirty="0"/>
              <a:t>Second: ISBN Match Method</a:t>
            </a:r>
          </a:p>
          <a:p>
            <a:pPr lvl="1"/>
            <a:r>
              <a:rPr lang="en-US" dirty="0"/>
              <a:t>Third: Title Match Method</a:t>
            </a:r>
          </a:p>
        </p:txBody>
      </p:sp>
      <p:sp>
        <p:nvSpPr>
          <p:cNvPr id="2" name="Title 1">
            <a:extLst>
              <a:ext uri="{FF2B5EF4-FFF2-40B4-BE49-F238E27FC236}">
                <a16:creationId xmlns:a16="http://schemas.microsoft.com/office/drawing/2014/main" id="{1A664EC7-FDA9-F395-209C-642FEF9392FE}"/>
              </a:ext>
            </a:extLst>
          </p:cNvPr>
          <p:cNvSpPr>
            <a:spLocks noGrp="1"/>
          </p:cNvSpPr>
          <p:nvPr>
            <p:ph type="title"/>
          </p:nvPr>
        </p:nvSpPr>
        <p:spPr/>
        <p:txBody>
          <a:bodyPr/>
          <a:lstStyle/>
          <a:p>
            <a:r>
              <a:rPr lang="en-US" dirty="0"/>
              <a:t>Overlap Analysis Tool Matching Options</a:t>
            </a:r>
          </a:p>
        </p:txBody>
      </p:sp>
    </p:spTree>
    <p:extLst>
      <p:ext uri="{BB962C8B-B14F-4D97-AF65-F5344CB8AC3E}">
        <p14:creationId xmlns:p14="http://schemas.microsoft.com/office/powerpoint/2010/main" val="255759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46C41-2C0B-49C9-3399-6780651D7A48}"/>
              </a:ext>
            </a:extLst>
          </p:cNvPr>
          <p:cNvSpPr>
            <a:spLocks noGrp="1"/>
          </p:cNvSpPr>
          <p:nvPr>
            <p:ph idx="1"/>
          </p:nvPr>
        </p:nvSpPr>
        <p:spPr>
          <a:xfrm>
            <a:off x="435127" y="501651"/>
            <a:ext cx="11329500" cy="5592618"/>
          </a:xfrm>
        </p:spPr>
        <p:txBody>
          <a:bodyPr/>
          <a:lstStyle/>
          <a:p>
            <a:r>
              <a:rPr lang="en-US" sz="2300" dirty="0">
                <a:latin typeface="+mj-lt"/>
              </a:rPr>
              <a:t>To help simplify the identification of your purchased and subscribed collections in the Community Zone, Alma now has the ability to display a collection’s unique name and identifier as provided and maintained by the content provider.</a:t>
            </a:r>
          </a:p>
          <a:p>
            <a:endParaRPr lang="en-US" sz="2300" dirty="0">
              <a:latin typeface="+mj-lt"/>
            </a:endParaRPr>
          </a:p>
          <a:p>
            <a:r>
              <a:rPr lang="en-US" sz="2300" dirty="0">
                <a:latin typeface="+mj-lt"/>
              </a:rPr>
              <a:t>This enhancement introduces two new collection-level parameters:</a:t>
            </a:r>
          </a:p>
          <a:p>
            <a:pPr marL="342900" indent="-342900">
              <a:buFont typeface="Arial" panose="020B0604020202020204" pitchFamily="34" charset="0"/>
              <a:buChar char="•"/>
            </a:pPr>
            <a:r>
              <a:rPr lang="en-US" sz="2300" dirty="0">
                <a:latin typeface="+mj-lt"/>
              </a:rPr>
              <a:t>Provider Collection ID</a:t>
            </a:r>
          </a:p>
          <a:p>
            <a:pPr marL="342900" indent="-342900">
              <a:buFont typeface="Arial" panose="020B0604020202020204" pitchFamily="34" charset="0"/>
              <a:buChar char="•"/>
            </a:pPr>
            <a:r>
              <a:rPr lang="en-US" sz="2300" dirty="0">
                <a:latin typeface="+mj-lt"/>
              </a:rPr>
              <a:t>Provider Collection Name</a:t>
            </a:r>
          </a:p>
          <a:p>
            <a:endParaRPr lang="en-US" sz="2300" dirty="0">
              <a:latin typeface="+mj-lt"/>
            </a:endParaRPr>
          </a:p>
          <a:p>
            <a:r>
              <a:rPr lang="en-US" sz="2300" dirty="0">
                <a:latin typeface="+mj-lt"/>
              </a:rPr>
              <a:t>These fields improve collection identification, particularly when the collection appears in the Community Zone under a different name than the one used by the provider.</a:t>
            </a:r>
          </a:p>
          <a:p>
            <a:endParaRPr lang="en-US" sz="2300" dirty="0">
              <a:latin typeface="+mj-lt"/>
            </a:endParaRPr>
          </a:p>
          <a:p>
            <a:r>
              <a:rPr lang="en-US" sz="2300" dirty="0">
                <a:latin typeface="+mj-lt"/>
                <a:ea typeface="ＭＳ Ｐゴシック"/>
              </a:rPr>
              <a:t>Once these values are defined for a Community Zone electronic collection, they become searchable in the </a:t>
            </a:r>
            <a:r>
              <a:rPr lang="en-US" sz="2300" b="1" dirty="0">
                <a:latin typeface="+mj-lt"/>
                <a:ea typeface="ＭＳ Ｐゴシック"/>
              </a:rPr>
              <a:t>Community Zone, Institution Zone</a:t>
            </a:r>
            <a:r>
              <a:rPr lang="en-US" sz="2300" dirty="0">
                <a:latin typeface="+mj-lt"/>
                <a:ea typeface="ＭＳ Ｐゴシック"/>
              </a:rPr>
              <a:t>, and </a:t>
            </a:r>
            <a:r>
              <a:rPr lang="en-US" sz="2300" b="1" dirty="0">
                <a:latin typeface="+mj-lt"/>
                <a:ea typeface="ＭＳ Ｐゴシック"/>
              </a:rPr>
              <a:t>Network Zone</a:t>
            </a:r>
            <a:r>
              <a:rPr lang="en-US" sz="2300" dirty="0">
                <a:latin typeface="+mj-lt"/>
                <a:ea typeface="ＭＳ Ｐゴシック"/>
              </a:rPr>
              <a:t> tabs</a:t>
            </a:r>
            <a:r>
              <a:rPr lang="en-US" dirty="0">
                <a:latin typeface="+mj-lt"/>
                <a:ea typeface="ＭＳ Ｐゴシック"/>
              </a:rPr>
              <a:t>.</a:t>
            </a:r>
          </a:p>
        </p:txBody>
      </p:sp>
      <p:sp>
        <p:nvSpPr>
          <p:cNvPr id="2" name="Title 1">
            <a:extLst>
              <a:ext uri="{FF2B5EF4-FFF2-40B4-BE49-F238E27FC236}">
                <a16:creationId xmlns:a16="http://schemas.microsoft.com/office/drawing/2014/main" id="{F17FF543-786B-8D2F-E393-3CB7FF15BF54}"/>
              </a:ext>
            </a:extLst>
          </p:cNvPr>
          <p:cNvSpPr>
            <a:spLocks noGrp="1"/>
          </p:cNvSpPr>
          <p:nvPr>
            <p:ph type="title"/>
          </p:nvPr>
        </p:nvSpPr>
        <p:spPr/>
        <p:txBody>
          <a:bodyPr>
            <a:noAutofit/>
          </a:bodyPr>
          <a:lstStyle/>
          <a:p>
            <a:r>
              <a:rPr lang="en-US" sz="1800" dirty="0">
                <a:ea typeface="ＭＳ Ｐゴシック"/>
              </a:rPr>
              <a:t>Search for Electronic Collections by Provider Collection Name</a:t>
            </a:r>
          </a:p>
        </p:txBody>
      </p:sp>
    </p:spTree>
    <p:extLst>
      <p:ext uri="{BB962C8B-B14F-4D97-AF65-F5344CB8AC3E}">
        <p14:creationId xmlns:p14="http://schemas.microsoft.com/office/powerpoint/2010/main" val="378405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E297-155B-B575-EEC1-965D529AD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00E28-5131-F1E9-DE69-3DAE1A9225A8}"/>
              </a:ext>
            </a:extLst>
          </p:cNvPr>
          <p:cNvSpPr>
            <a:spLocks noGrp="1"/>
          </p:cNvSpPr>
          <p:nvPr>
            <p:ph type="title"/>
          </p:nvPr>
        </p:nvSpPr>
        <p:spPr/>
        <p:txBody>
          <a:bodyPr/>
          <a:lstStyle/>
          <a:p>
            <a:r>
              <a:rPr lang="en-US" dirty="0"/>
              <a:t>New Metric Types in Usage Data Details - Release 5</a:t>
            </a:r>
          </a:p>
        </p:txBody>
      </p:sp>
      <p:sp>
        <p:nvSpPr>
          <p:cNvPr id="3" name="Content Placeholder 2">
            <a:extLst>
              <a:ext uri="{FF2B5EF4-FFF2-40B4-BE49-F238E27FC236}">
                <a16:creationId xmlns:a16="http://schemas.microsoft.com/office/drawing/2014/main" id="{154C1FB4-D728-3967-0626-4360A9ADB95B}"/>
              </a:ext>
            </a:extLst>
          </p:cNvPr>
          <p:cNvSpPr>
            <a:spLocks noGrp="1"/>
          </p:cNvSpPr>
          <p:nvPr>
            <p:ph sz="quarter" idx="10"/>
          </p:nvPr>
        </p:nvSpPr>
        <p:spPr>
          <a:xfrm>
            <a:off x="307220" y="1110368"/>
            <a:ext cx="11624528" cy="1563253"/>
          </a:xfrm>
        </p:spPr>
        <p:txBody>
          <a:bodyPr/>
          <a:lstStyle/>
          <a:p>
            <a:pPr algn="l">
              <a:buNone/>
            </a:pPr>
            <a:r>
              <a:rPr lang="en-US" b="0" i="0" dirty="0">
                <a:solidFill>
                  <a:schemeClr val="accent1"/>
                </a:solidFill>
                <a:effectLst/>
                <a:latin typeface="Roboto" panose="02000000000000000000" pitchFamily="2" charset="0"/>
              </a:rPr>
              <a:t>New measures were added to the </a:t>
            </a:r>
            <a:r>
              <a:rPr lang="en-US" b="1" i="0" dirty="0">
                <a:solidFill>
                  <a:schemeClr val="accent1"/>
                </a:solidFill>
                <a:effectLst/>
                <a:latin typeface="Roboto" panose="02000000000000000000" pitchFamily="2" charset="0"/>
              </a:rPr>
              <a:t>Usage Data Details - Release 5</a:t>
            </a:r>
            <a:r>
              <a:rPr lang="en-US" b="0" i="0" dirty="0">
                <a:solidFill>
                  <a:schemeClr val="accent1"/>
                </a:solidFill>
                <a:effectLst/>
                <a:latin typeface="Roboto" panose="02000000000000000000" pitchFamily="2" charset="0"/>
              </a:rPr>
              <a:t> folder in the </a:t>
            </a:r>
            <a:r>
              <a:rPr lang="en-US" b="1" i="0" dirty="0">
                <a:solidFill>
                  <a:schemeClr val="accent1"/>
                </a:solidFill>
                <a:effectLst/>
                <a:latin typeface="Roboto" panose="02000000000000000000" pitchFamily="2" charset="0"/>
              </a:rPr>
              <a:t>Usage Data (COUNTER)</a:t>
            </a:r>
            <a:r>
              <a:rPr lang="en-US" b="0" i="0" dirty="0">
                <a:solidFill>
                  <a:schemeClr val="accent1"/>
                </a:solidFill>
                <a:effectLst/>
                <a:latin typeface="Roboto" panose="02000000000000000000" pitchFamily="2" charset="0"/>
              </a:rPr>
              <a:t> Subject Area.</a:t>
            </a:r>
          </a:p>
          <a:p>
            <a:pPr algn="l">
              <a:buNone/>
            </a:pPr>
            <a:endParaRPr lang="en-US" b="0" i="0" dirty="0">
              <a:solidFill>
                <a:schemeClr val="accent1"/>
              </a:solidFill>
              <a:effectLst/>
              <a:latin typeface="Roboto" panose="02000000000000000000" pitchFamily="2" charset="0"/>
            </a:endParaRPr>
          </a:p>
          <a:p>
            <a:pPr algn="l">
              <a:buFont typeface="+mj-lt"/>
              <a:buAutoNum type="arabicPeriod"/>
            </a:pPr>
            <a:r>
              <a:rPr lang="en-US" b="0" i="0" dirty="0">
                <a:solidFill>
                  <a:schemeClr val="accent1"/>
                </a:solidFill>
                <a:effectLst/>
                <a:latin typeface="Roboto" panose="02000000000000000000" pitchFamily="2" charset="0"/>
              </a:rPr>
              <a:t>DR_D1 - Unique Item Investigations</a:t>
            </a:r>
          </a:p>
          <a:p>
            <a:pPr algn="l">
              <a:buFont typeface="+mj-lt"/>
              <a:buAutoNum type="arabicPeriod"/>
            </a:pPr>
            <a:r>
              <a:rPr lang="en-US" b="0" i="0" dirty="0">
                <a:solidFill>
                  <a:schemeClr val="accent1"/>
                </a:solidFill>
                <a:effectLst/>
                <a:latin typeface="Roboto" panose="02000000000000000000" pitchFamily="2" charset="0"/>
              </a:rPr>
              <a:t>DR_D1 - Unique Item Requests</a:t>
            </a:r>
          </a:p>
          <a:p>
            <a:pPr algn="l">
              <a:buFont typeface="+mj-lt"/>
              <a:buAutoNum type="arabicPeriod"/>
            </a:pPr>
            <a:r>
              <a:rPr lang="en-US" b="0" i="0" dirty="0">
                <a:solidFill>
                  <a:schemeClr val="accent1"/>
                </a:solidFill>
                <a:effectLst/>
                <a:latin typeface="Roboto" panose="02000000000000000000" pitchFamily="2" charset="0"/>
              </a:rPr>
              <a:t>IR_M1 - Unique Item Requests</a:t>
            </a:r>
          </a:p>
          <a:p>
            <a:pPr algn="l"/>
            <a:endParaRPr lang="en-US" b="0" i="0" dirty="0">
              <a:solidFill>
                <a:schemeClr val="accent1"/>
              </a:solidFill>
              <a:effectLst/>
              <a:latin typeface="Roboto" panose="02000000000000000000" pitchFamily="2" charset="0"/>
            </a:endParaRPr>
          </a:p>
          <a:p>
            <a:pPr algn="l"/>
            <a:r>
              <a:rPr lang="en-US" b="0" i="0" dirty="0">
                <a:solidFill>
                  <a:schemeClr val="accent1"/>
                </a:solidFill>
                <a:effectLst/>
                <a:latin typeface="Roboto" panose="02000000000000000000" pitchFamily="2" charset="0"/>
              </a:rPr>
              <a:t>For more information, see </a:t>
            </a:r>
            <a:r>
              <a:rPr lang="en-US" b="0" i="0" u="none" strike="noStrike" dirty="0">
                <a:solidFill>
                  <a:schemeClr val="accent1"/>
                </a:solidFill>
                <a:effectLst/>
                <a:latin typeface="Roboto" panose="02000000000000000000" pitchFamily="2" charset="0"/>
                <a:hlinkClick r:id="rId3" tooltip="Usage Data (COUNTER)">
                  <a:extLst>
                    <a:ext uri="{A12FA001-AC4F-418D-AE19-62706E023703}">
                      <ahyp:hlinkClr xmlns:ahyp="http://schemas.microsoft.com/office/drawing/2018/hyperlinkcolor" val="tx"/>
                    </a:ext>
                  </a:extLst>
                </a:hlinkClick>
              </a:rPr>
              <a:t>Usage Data Details - Release 5</a:t>
            </a:r>
            <a:r>
              <a:rPr lang="en-US" b="0" i="0" dirty="0">
                <a:solidFill>
                  <a:schemeClr val="accent1"/>
                </a:solidFill>
                <a:effectLst/>
                <a:latin typeface="Roboto" panose="02000000000000000000" pitchFamily="2" charset="0"/>
              </a:rPr>
              <a:t>.</a:t>
            </a:r>
          </a:p>
          <a:p>
            <a:endParaRPr lang="en-US" dirty="0">
              <a:latin typeface="+mj-lt"/>
            </a:endParaRPr>
          </a:p>
        </p:txBody>
      </p:sp>
    </p:spTree>
    <p:extLst>
      <p:ext uri="{BB962C8B-B14F-4D97-AF65-F5344CB8AC3E}">
        <p14:creationId xmlns:p14="http://schemas.microsoft.com/office/powerpoint/2010/main" val="425297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ea typeface="ＭＳ Ｐゴシック"/>
              </a:rPr>
              <a:t>Announcements and Reminders</a:t>
            </a:r>
          </a:p>
          <a:p>
            <a:pPr marL="342900" indent="-342900">
              <a:buFont typeface="Arial" panose="020B0604020202020204" pitchFamily="34" charset="0"/>
              <a:buChar char="•"/>
            </a:pPr>
            <a:r>
              <a:rPr lang="en-US" sz="2800" dirty="0">
                <a:latin typeface="+mj-lt"/>
                <a:ea typeface="ＭＳ Ｐゴシック"/>
              </a:rPr>
              <a:t>August  Quarterly Release Features</a:t>
            </a:r>
          </a:p>
          <a:p>
            <a:pPr marL="1085850" lvl="1" indent="-342900">
              <a:buFont typeface="Arial" panose="020B0604020202020204" pitchFamily="34" charset="0"/>
              <a:buChar char="•"/>
            </a:pPr>
            <a:r>
              <a:rPr lang="en-US" sz="2500" dirty="0">
                <a:latin typeface="+mj-lt"/>
                <a:ea typeface="ＭＳ Ｐゴシック"/>
              </a:rPr>
              <a:t>Alma</a:t>
            </a:r>
            <a:endParaRPr lang="en-US" sz="2500" dirty="0">
              <a:latin typeface="+mj-lt"/>
              <a:ea typeface="ＭＳ Ｐゴシック"/>
              <a:cs typeface="Arial"/>
            </a:endParaRPr>
          </a:p>
          <a:p>
            <a:pPr marL="1085850" lvl="1" indent="-342900">
              <a:buFont typeface="Arial" panose="020B0604020202020204" pitchFamily="34" charset="0"/>
              <a:buChar char="•"/>
            </a:pPr>
            <a:r>
              <a:rPr lang="en-US" sz="2500" dirty="0">
                <a:latin typeface="+mj-lt"/>
                <a:ea typeface="ＭＳ Ｐゴシック"/>
                <a:cs typeface="Arial"/>
              </a:rPr>
              <a:t>Primo VE</a:t>
            </a:r>
          </a:p>
          <a:p>
            <a:pPr indent="-457200">
              <a:buChar char="•"/>
            </a:pPr>
            <a:r>
              <a:rPr lang="en-US" sz="2800" dirty="0">
                <a:latin typeface="+mj-lt"/>
                <a:ea typeface="ＭＳ Ｐゴシック"/>
                <a:cs typeface="Arial"/>
              </a:rPr>
              <a:t>Q&amp;A</a:t>
            </a:r>
          </a:p>
        </p:txBody>
      </p:sp>
    </p:spTree>
    <p:extLst>
      <p:ext uri="{BB962C8B-B14F-4D97-AF65-F5344CB8AC3E}">
        <p14:creationId xmlns:p14="http://schemas.microsoft.com/office/powerpoint/2010/main" val="379996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A8266-4EE7-A8A7-C955-A9FE82268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72509-3D8D-DB62-C927-741490EA389D}"/>
              </a:ext>
            </a:extLst>
          </p:cNvPr>
          <p:cNvSpPr>
            <a:spLocks noGrp="1"/>
          </p:cNvSpPr>
          <p:nvPr>
            <p:ph type="title"/>
          </p:nvPr>
        </p:nvSpPr>
        <p:spPr/>
        <p:txBody>
          <a:bodyPr>
            <a:noAutofit/>
          </a:bodyPr>
          <a:lstStyle/>
          <a:p>
            <a:r>
              <a:rPr lang="en-US" dirty="0">
                <a:ea typeface="ＭＳ Ｐゴシック"/>
              </a:rPr>
              <a:t>New Electronic Resource Data Visualization for Electronic Collections Activations</a:t>
            </a:r>
            <a:endParaRPr lang="en-US"/>
          </a:p>
        </p:txBody>
      </p:sp>
      <p:sp>
        <p:nvSpPr>
          <p:cNvPr id="3" name="Content Placeholder 2">
            <a:extLst>
              <a:ext uri="{FF2B5EF4-FFF2-40B4-BE49-F238E27FC236}">
                <a16:creationId xmlns:a16="http://schemas.microsoft.com/office/drawing/2014/main" id="{BB94E718-EE87-B8D2-A922-00C8054CF323}"/>
              </a:ext>
            </a:extLst>
          </p:cNvPr>
          <p:cNvSpPr>
            <a:spLocks noGrp="1"/>
          </p:cNvSpPr>
          <p:nvPr>
            <p:ph sz="quarter" idx="10"/>
          </p:nvPr>
        </p:nvSpPr>
        <p:spPr>
          <a:xfrm>
            <a:off x="307220" y="471541"/>
            <a:ext cx="11624528" cy="1563253"/>
          </a:xfrm>
        </p:spPr>
        <p:txBody>
          <a:bodyPr/>
          <a:lstStyle/>
          <a:p>
            <a:r>
              <a:rPr lang="en-US" dirty="0">
                <a:latin typeface="+mj-lt"/>
              </a:rPr>
              <a:t>This dashboard displays the electronic collection and portfolio activations over the past year. It also shows a breakdown of electronic resources that are Community linked versus the ones that are locally managed. It highlights the opportunity to increase the usage of Community resources, saving time and lowering costs by reducing the need for local record maintenance.</a:t>
            </a:r>
          </a:p>
          <a:p>
            <a:endParaRPr lang="en-US" dirty="0">
              <a:latin typeface="+mj-lt"/>
            </a:endParaRPr>
          </a:p>
        </p:txBody>
      </p:sp>
      <p:pic>
        <p:nvPicPr>
          <p:cNvPr id="1026" name="Picture 2" descr="The Electronic Resources Data Visualization.">
            <a:extLst>
              <a:ext uri="{FF2B5EF4-FFF2-40B4-BE49-F238E27FC236}">
                <a16:creationId xmlns:a16="http://schemas.microsoft.com/office/drawing/2014/main" id="{3DD34388-AA17-FBA4-FCB8-3B073646B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459" y="2601120"/>
            <a:ext cx="7515616" cy="27860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F082F5-51D5-D2F7-2296-B3C175A083F2}"/>
              </a:ext>
            </a:extLst>
          </p:cNvPr>
          <p:cNvSpPr txBox="1"/>
          <p:nvPr/>
        </p:nvSpPr>
        <p:spPr>
          <a:xfrm>
            <a:off x="1707776" y="5387183"/>
            <a:ext cx="7596299" cy="369332"/>
          </a:xfrm>
          <a:prstGeom prst="rect">
            <a:avLst/>
          </a:prstGeom>
          <a:noFill/>
        </p:spPr>
        <p:txBody>
          <a:bodyPr wrap="square" rtlCol="0">
            <a:spAutoFit/>
          </a:bodyPr>
          <a:lstStyle/>
          <a:p>
            <a:r>
              <a:rPr lang="en-US" dirty="0"/>
              <a:t>New Electronic Resources Data Visualization Dashboard</a:t>
            </a:r>
          </a:p>
        </p:txBody>
      </p:sp>
    </p:spTree>
    <p:extLst>
      <p:ext uri="{BB962C8B-B14F-4D97-AF65-F5344CB8AC3E}">
        <p14:creationId xmlns:p14="http://schemas.microsoft.com/office/powerpoint/2010/main" val="915623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1888-6F28-10F3-4CB3-8FFA0DE62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82650-F770-0061-722E-B0BA214A1852}"/>
              </a:ext>
            </a:extLst>
          </p:cNvPr>
          <p:cNvSpPr>
            <a:spLocks noGrp="1"/>
          </p:cNvSpPr>
          <p:nvPr>
            <p:ph type="title"/>
          </p:nvPr>
        </p:nvSpPr>
        <p:spPr/>
        <p:txBody>
          <a:bodyPr/>
          <a:lstStyle/>
          <a:p>
            <a:r>
              <a:rPr lang="en-US" dirty="0"/>
              <a:t>Display Logic Rules can use e-Resources activated in Network zone</a:t>
            </a:r>
          </a:p>
        </p:txBody>
      </p:sp>
      <p:sp>
        <p:nvSpPr>
          <p:cNvPr id="3" name="Content Placeholder 2">
            <a:extLst>
              <a:ext uri="{FF2B5EF4-FFF2-40B4-BE49-F238E27FC236}">
                <a16:creationId xmlns:a16="http://schemas.microsoft.com/office/drawing/2014/main" id="{A1DA7A75-BD7B-6F92-A5C0-3BA295E574F9}"/>
              </a:ext>
            </a:extLst>
          </p:cNvPr>
          <p:cNvSpPr>
            <a:spLocks noGrp="1"/>
          </p:cNvSpPr>
          <p:nvPr>
            <p:ph sz="quarter" idx="10"/>
          </p:nvPr>
        </p:nvSpPr>
        <p:spPr>
          <a:xfrm>
            <a:off x="307220" y="471541"/>
            <a:ext cx="11624528" cy="1563253"/>
          </a:xfrm>
        </p:spPr>
        <p:txBody>
          <a:bodyPr/>
          <a:lstStyle/>
          <a:p>
            <a:r>
              <a:rPr lang="en-US" dirty="0">
                <a:latin typeface="+mj-lt"/>
              </a:rPr>
              <a:t>E-collections shared from the Network Zone are now available to be used in Display Logic Rules in your IZ! The “with value” list previously showed the choice of e-collections in the IZ but will now present a search box where you can choose from IZ or NZ .</a:t>
            </a:r>
          </a:p>
        </p:txBody>
      </p:sp>
      <p:sp>
        <p:nvSpPr>
          <p:cNvPr id="5" name="Text Placeholder 4">
            <a:extLst>
              <a:ext uri="{FF2B5EF4-FFF2-40B4-BE49-F238E27FC236}">
                <a16:creationId xmlns:a16="http://schemas.microsoft.com/office/drawing/2014/main" id="{01939919-3A6C-481D-3C59-57D410A289CA}"/>
              </a:ext>
            </a:extLst>
          </p:cNvPr>
          <p:cNvSpPr>
            <a:spLocks noGrp="1"/>
          </p:cNvSpPr>
          <p:nvPr>
            <p:ph type="body" sz="quarter" idx="13"/>
          </p:nvPr>
        </p:nvSpPr>
        <p:spPr>
          <a:xfrm>
            <a:off x="1546413" y="6119330"/>
            <a:ext cx="9130552" cy="471951"/>
          </a:xfrm>
        </p:spPr>
        <p:txBody>
          <a:bodyPr/>
          <a:lstStyle/>
          <a:p>
            <a:r>
              <a:rPr lang="en-US" dirty="0"/>
              <a:t>“Add Rule” pop-up in the Display Logic Rule configuration with an orange rectangle highlighting the “with value” field.</a:t>
            </a:r>
          </a:p>
        </p:txBody>
      </p:sp>
      <p:pic>
        <p:nvPicPr>
          <p:cNvPr id="7" name="Picture 6" descr="A screenshot of the “Add Rule” pop-up box in Alma Display Logic Rule configuration">
            <a:extLst>
              <a:ext uri="{FF2B5EF4-FFF2-40B4-BE49-F238E27FC236}">
                <a16:creationId xmlns:a16="http://schemas.microsoft.com/office/drawing/2014/main" id="{2D248079-570F-BB14-1504-9CF399218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534" y="2077079"/>
            <a:ext cx="8810932" cy="4000479"/>
          </a:xfrm>
          <a:prstGeom prst="rect">
            <a:avLst/>
          </a:prstGeom>
          <a:ln>
            <a:solidFill>
              <a:schemeClr val="accent1"/>
            </a:solidFill>
          </a:ln>
        </p:spPr>
      </p:pic>
      <p:sp>
        <p:nvSpPr>
          <p:cNvPr id="8" name="Rectangle 7">
            <a:extLst>
              <a:ext uri="{FF2B5EF4-FFF2-40B4-BE49-F238E27FC236}">
                <a16:creationId xmlns:a16="http://schemas.microsoft.com/office/drawing/2014/main" id="{78B60256-E714-7C1A-4AEE-CB67BADCC900}"/>
              </a:ext>
            </a:extLst>
          </p:cNvPr>
          <p:cNvSpPr/>
          <p:nvPr/>
        </p:nvSpPr>
        <p:spPr>
          <a:xfrm>
            <a:off x="2020529" y="4338274"/>
            <a:ext cx="7860890" cy="471951"/>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3ABB-AFF0-40C2-BB8C-36FB66E1C791}"/>
              </a:ext>
            </a:extLst>
          </p:cNvPr>
          <p:cNvSpPr>
            <a:spLocks noGrp="1"/>
          </p:cNvSpPr>
          <p:nvPr>
            <p:ph type="title"/>
          </p:nvPr>
        </p:nvSpPr>
        <p:spPr/>
        <p:txBody>
          <a:bodyPr/>
          <a:lstStyle/>
          <a:p>
            <a:r>
              <a:rPr lang="en-US" dirty="0"/>
              <a:t>Pre-August 2025 Display Logic “With Value” Dropdown box</a:t>
            </a:r>
          </a:p>
        </p:txBody>
      </p:sp>
      <p:pic>
        <p:nvPicPr>
          <p:cNvPr id="7" name="Content Placeholder 6" descr="Screenshot of old Alma Display Logic Rule’s Add Rule configuration">
            <a:extLst>
              <a:ext uri="{FF2B5EF4-FFF2-40B4-BE49-F238E27FC236}">
                <a16:creationId xmlns:a16="http://schemas.microsoft.com/office/drawing/2014/main" id="{2BA9B485-5B82-7B57-1E25-8FDB65D3E31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20260" y="508010"/>
            <a:ext cx="6910483" cy="6202505"/>
          </a:xfrm>
          <a:ln>
            <a:solidFill>
              <a:schemeClr val="accent1"/>
            </a:solidFill>
          </a:ln>
        </p:spPr>
      </p:pic>
      <p:sp>
        <p:nvSpPr>
          <p:cNvPr id="5" name="Text Placeholder 4">
            <a:extLst>
              <a:ext uri="{FF2B5EF4-FFF2-40B4-BE49-F238E27FC236}">
                <a16:creationId xmlns:a16="http://schemas.microsoft.com/office/drawing/2014/main" id="{C157B020-829C-E8FE-94DA-2076F823BEAA}"/>
              </a:ext>
            </a:extLst>
          </p:cNvPr>
          <p:cNvSpPr>
            <a:spLocks noGrp="1"/>
          </p:cNvSpPr>
          <p:nvPr>
            <p:ph type="body" sz="quarter" idx="13"/>
          </p:nvPr>
        </p:nvSpPr>
        <p:spPr>
          <a:xfrm>
            <a:off x="470647" y="4814047"/>
            <a:ext cx="2091477" cy="1466446"/>
          </a:xfrm>
        </p:spPr>
        <p:txBody>
          <a:bodyPr/>
          <a:lstStyle/>
          <a:p>
            <a:r>
              <a:rPr lang="en-US" dirty="0"/>
              <a:t>The “Add Rule” pop-up showing the existing dropdown menu of  “with value” options when adding Display Logic Rules in Alma</a:t>
            </a:r>
          </a:p>
        </p:txBody>
      </p:sp>
    </p:spTree>
    <p:extLst>
      <p:ext uri="{BB962C8B-B14F-4D97-AF65-F5344CB8AC3E}">
        <p14:creationId xmlns:p14="http://schemas.microsoft.com/office/powerpoint/2010/main" val="234304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B784-22E3-9296-DBF5-B1DEE8C7B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8630A-8643-E12F-5274-26DA40AADB32}"/>
              </a:ext>
            </a:extLst>
          </p:cNvPr>
          <p:cNvSpPr>
            <a:spLocks noGrp="1"/>
          </p:cNvSpPr>
          <p:nvPr>
            <p:ph type="title"/>
          </p:nvPr>
        </p:nvSpPr>
        <p:spPr/>
        <p:txBody>
          <a:bodyPr/>
          <a:lstStyle/>
          <a:p>
            <a:r>
              <a:rPr lang="en-US" dirty="0"/>
              <a:t>New August 2025 Display Logic “With Value” Search Box</a:t>
            </a:r>
          </a:p>
        </p:txBody>
      </p:sp>
      <p:sp>
        <p:nvSpPr>
          <p:cNvPr id="5" name="Text Placeholder 4">
            <a:extLst>
              <a:ext uri="{FF2B5EF4-FFF2-40B4-BE49-F238E27FC236}">
                <a16:creationId xmlns:a16="http://schemas.microsoft.com/office/drawing/2014/main" id="{23A09B0D-1280-60EC-7436-06E3E3684CF5}"/>
              </a:ext>
            </a:extLst>
          </p:cNvPr>
          <p:cNvSpPr>
            <a:spLocks noGrp="1"/>
          </p:cNvSpPr>
          <p:nvPr>
            <p:ph type="body" sz="quarter" idx="13"/>
          </p:nvPr>
        </p:nvSpPr>
        <p:spPr>
          <a:xfrm>
            <a:off x="307220" y="5163671"/>
            <a:ext cx="2136300" cy="1286806"/>
          </a:xfrm>
        </p:spPr>
        <p:txBody>
          <a:bodyPr/>
          <a:lstStyle/>
          <a:p>
            <a:r>
              <a:rPr lang="en-US" dirty="0"/>
              <a:t>New “Electronic Collections” search box to add e-collections from NZ or IZ to Display Logic Rules in Alma</a:t>
            </a:r>
          </a:p>
        </p:txBody>
      </p:sp>
      <p:pic>
        <p:nvPicPr>
          <p:cNvPr id="10" name="Picture 9" descr="Screenshot of new Alma Display Logic Rule’s Add Rule configuration search box showing resources from the NZ">
            <a:extLst>
              <a:ext uri="{FF2B5EF4-FFF2-40B4-BE49-F238E27FC236}">
                <a16:creationId xmlns:a16="http://schemas.microsoft.com/office/drawing/2014/main" id="{38D36CDA-5F10-0A9B-E523-97DAC5C26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520" y="407523"/>
            <a:ext cx="7112268" cy="6288245"/>
          </a:xfrm>
          <a:prstGeom prst="rect">
            <a:avLst/>
          </a:prstGeom>
          <a:ln>
            <a:solidFill>
              <a:schemeClr val="accent1"/>
            </a:solidFill>
          </a:ln>
        </p:spPr>
      </p:pic>
    </p:spTree>
    <p:extLst>
      <p:ext uri="{BB962C8B-B14F-4D97-AF65-F5344CB8AC3E}">
        <p14:creationId xmlns:p14="http://schemas.microsoft.com/office/powerpoint/2010/main" val="125381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3262-9143-4487-BF59-41E3CAC6D991}"/>
              </a:ext>
            </a:extLst>
          </p:cNvPr>
          <p:cNvSpPr>
            <a:spLocks noGrp="1"/>
          </p:cNvSpPr>
          <p:nvPr>
            <p:ph type="title"/>
          </p:nvPr>
        </p:nvSpPr>
        <p:spPr/>
        <p:txBody>
          <a:bodyPr/>
          <a:lstStyle/>
          <a:p>
            <a:r>
              <a:rPr lang="en-US" dirty="0"/>
              <a:t>Change in January 2026 to Thumbnails for Collections in Alma</a:t>
            </a:r>
          </a:p>
        </p:txBody>
      </p:sp>
      <p:pic>
        <p:nvPicPr>
          <p:cNvPr id="7" name="Content Placeholder 6" descr="A screenshot showing the Alma Collection Resource Editor highlighting the Discovery tab">
            <a:extLst>
              <a:ext uri="{FF2B5EF4-FFF2-40B4-BE49-F238E27FC236}">
                <a16:creationId xmlns:a16="http://schemas.microsoft.com/office/drawing/2014/main" id="{22CFCC49-419A-148B-A599-7A05D4902B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8248" y="1236112"/>
            <a:ext cx="8078113" cy="4167228"/>
          </a:xfrm>
          <a:ln>
            <a:solidFill>
              <a:schemeClr val="accent1"/>
            </a:solidFill>
          </a:ln>
        </p:spPr>
      </p:pic>
      <p:sp>
        <p:nvSpPr>
          <p:cNvPr id="4" name="Content Placeholder 3">
            <a:extLst>
              <a:ext uri="{FF2B5EF4-FFF2-40B4-BE49-F238E27FC236}">
                <a16:creationId xmlns:a16="http://schemas.microsoft.com/office/drawing/2014/main" id="{ABF982E7-DE1B-40E4-AF68-E9D19482DE82}"/>
              </a:ext>
            </a:extLst>
          </p:cNvPr>
          <p:cNvSpPr>
            <a:spLocks noGrp="1"/>
          </p:cNvSpPr>
          <p:nvPr>
            <p:ph sz="quarter" idx="11"/>
          </p:nvPr>
        </p:nvSpPr>
        <p:spPr>
          <a:xfrm>
            <a:off x="8126361" y="974011"/>
            <a:ext cx="3680407" cy="4792607"/>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Before January 2026: Libraries should add specific thumbnails to Collections and Subcollections in Alma to display in Primo VE.</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Manage thumbnails in the Collection Resource Editor’s </a:t>
            </a:r>
            <a:r>
              <a:rPr lang="en-US" b="1" dirty="0">
                <a:latin typeface="Arial" panose="020B0604020202020204" pitchFamily="34" charset="0"/>
                <a:cs typeface="Arial" panose="020B0604020202020204" pitchFamily="34" charset="0"/>
              </a:rPr>
              <a:t>Discovery</a:t>
            </a:r>
            <a:r>
              <a:rPr lang="en-US" dirty="0">
                <a:latin typeface="Arial" panose="020B0604020202020204" pitchFamily="34" charset="0"/>
                <a:cs typeface="Arial" panose="020B0604020202020204" pitchFamily="34" charset="0"/>
              </a:rPr>
              <a:t> tab.</a:t>
            </a:r>
          </a:p>
        </p:txBody>
      </p:sp>
      <p:sp>
        <p:nvSpPr>
          <p:cNvPr id="5" name="Text Placeholder 4">
            <a:extLst>
              <a:ext uri="{FF2B5EF4-FFF2-40B4-BE49-F238E27FC236}">
                <a16:creationId xmlns:a16="http://schemas.microsoft.com/office/drawing/2014/main" id="{D6EDED4C-A4C3-368C-75D3-E34F48EA7700}"/>
              </a:ext>
            </a:extLst>
          </p:cNvPr>
          <p:cNvSpPr>
            <a:spLocks noGrp="1"/>
          </p:cNvSpPr>
          <p:nvPr>
            <p:ph type="body" sz="quarter" idx="13"/>
          </p:nvPr>
        </p:nvSpPr>
        <p:spPr>
          <a:xfrm>
            <a:off x="442451" y="5495923"/>
            <a:ext cx="7683909" cy="270696"/>
          </a:xfrm>
        </p:spPr>
        <p:txBody>
          <a:bodyPr/>
          <a:lstStyle/>
          <a:p>
            <a:r>
              <a:rPr lang="en-US" dirty="0"/>
              <a:t>Alma “Collection Resource Editor” with the “Discovery” tab shown. </a:t>
            </a:r>
          </a:p>
        </p:txBody>
      </p:sp>
    </p:spTree>
    <p:extLst>
      <p:ext uri="{BB962C8B-B14F-4D97-AF65-F5344CB8AC3E}">
        <p14:creationId xmlns:p14="http://schemas.microsoft.com/office/powerpoint/2010/main" val="3597702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5D35-6090-DF1C-61AF-8D03F6FBD61C}"/>
              </a:ext>
            </a:extLst>
          </p:cNvPr>
          <p:cNvSpPr>
            <a:spLocks noGrp="1"/>
          </p:cNvSpPr>
          <p:nvPr>
            <p:ph type="title"/>
          </p:nvPr>
        </p:nvSpPr>
        <p:spPr/>
        <p:txBody>
          <a:bodyPr/>
          <a:lstStyle/>
          <a:p>
            <a:r>
              <a:rPr lang="en-US" dirty="0"/>
              <a:t>Add a link to “Document Insights” in Primo VE for ProQuest resources</a:t>
            </a:r>
          </a:p>
        </p:txBody>
      </p:sp>
      <p:sp>
        <p:nvSpPr>
          <p:cNvPr id="3" name="Content Placeholder 2">
            <a:extLst>
              <a:ext uri="{FF2B5EF4-FFF2-40B4-BE49-F238E27FC236}">
                <a16:creationId xmlns:a16="http://schemas.microsoft.com/office/drawing/2014/main" id="{1AB3794C-CFCE-8438-0330-755EF9B4A14B}"/>
              </a:ext>
            </a:extLst>
          </p:cNvPr>
          <p:cNvSpPr>
            <a:spLocks noGrp="1"/>
          </p:cNvSpPr>
          <p:nvPr>
            <p:ph sz="quarter" idx="10"/>
          </p:nvPr>
        </p:nvSpPr>
        <p:spPr>
          <a:xfrm>
            <a:off x="306917" y="634997"/>
            <a:ext cx="11499849" cy="2794004"/>
          </a:xfrm>
        </p:spPr>
        <p:txBody>
          <a:bodyPr/>
          <a:lstStyle/>
          <a:p>
            <a:pPr marL="342900" indent="-342900">
              <a:buFont typeface="Arial" panose="020B0604020202020204" pitchFamily="34" charset="0"/>
              <a:buChar char="•"/>
            </a:pPr>
            <a:r>
              <a:rPr lang="en-US" dirty="0">
                <a:latin typeface="+mj-lt"/>
              </a:rPr>
              <a:t>Available August 8, 2025: Document Insights, an AI-powered feature that can link users from Primo VE into the ProQuest platform and provide additional information about the resource.</a:t>
            </a:r>
          </a:p>
          <a:p>
            <a:pPr marL="342900" indent="-342900">
              <a:buFont typeface="Arial" panose="020B0604020202020204" pitchFamily="34" charset="0"/>
              <a:buChar char="•"/>
            </a:pPr>
            <a:r>
              <a:rPr lang="en-US" dirty="0">
                <a:latin typeface="+mj-lt"/>
              </a:rPr>
              <a:t>OPTIONAL; Can be activated per Primo VE View</a:t>
            </a:r>
          </a:p>
          <a:p>
            <a:pPr marL="342900" indent="-342900">
              <a:buFont typeface="Arial" panose="020B0604020202020204" pitchFamily="34" charset="0"/>
              <a:buChar char="•"/>
            </a:pPr>
            <a:r>
              <a:rPr lang="en-US" dirty="0">
                <a:latin typeface="+mj-lt"/>
              </a:rPr>
              <a:t>Only for active ProQuest subscriptions (see list in </a:t>
            </a:r>
            <a:r>
              <a:rPr lang="en-US" dirty="0">
                <a:latin typeface="+mj-lt"/>
                <a:hlinkClick r:id="rId3"/>
              </a:rPr>
              <a:t>EXL documentation</a:t>
            </a:r>
            <a:r>
              <a:rPr lang="en-US" dirty="0">
                <a:latin typeface="+mj-lt"/>
              </a:rPr>
              <a:t>)</a:t>
            </a:r>
          </a:p>
          <a:p>
            <a:pPr marL="342900" indent="-342900">
              <a:buFont typeface="Arial" panose="020B0604020202020204" pitchFamily="34" charset="0"/>
              <a:buChar char="•"/>
            </a:pPr>
            <a:r>
              <a:rPr lang="en-US" dirty="0">
                <a:latin typeface="+mj-lt"/>
              </a:rPr>
              <a:t>See also </a:t>
            </a:r>
            <a:r>
              <a:rPr lang="en-US" dirty="0">
                <a:latin typeface="+mj-lt"/>
                <a:hlinkClick r:id="rId4"/>
              </a:rPr>
              <a:t>ProQuest Research Assistant</a:t>
            </a:r>
            <a:endParaRPr lang="en-US" dirty="0">
              <a:latin typeface="+mj-lt"/>
            </a:endParaRPr>
          </a:p>
        </p:txBody>
      </p:sp>
      <p:pic>
        <p:nvPicPr>
          <p:cNvPr id="7" name="Content Placeholder 6" descr="Screenshot of a search result in Primo VE showing the new Insights button">
            <a:extLst>
              <a:ext uri="{FF2B5EF4-FFF2-40B4-BE49-F238E27FC236}">
                <a16:creationId xmlns:a16="http://schemas.microsoft.com/office/drawing/2014/main" id="{FD6FD73F-5FD7-5A81-0B71-D6975B96FE36}"/>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2091885" y="3265955"/>
            <a:ext cx="9898553" cy="2782294"/>
          </a:xfrm>
          <a:ln>
            <a:solidFill>
              <a:schemeClr val="accent1"/>
            </a:solidFill>
          </a:ln>
        </p:spPr>
      </p:pic>
      <p:sp>
        <p:nvSpPr>
          <p:cNvPr id="5" name="Text Placeholder 4">
            <a:extLst>
              <a:ext uri="{FF2B5EF4-FFF2-40B4-BE49-F238E27FC236}">
                <a16:creationId xmlns:a16="http://schemas.microsoft.com/office/drawing/2014/main" id="{EA714650-9F1E-0C76-1B3E-0C8B9CC17F8F}"/>
              </a:ext>
            </a:extLst>
          </p:cNvPr>
          <p:cNvSpPr>
            <a:spLocks noGrp="1"/>
          </p:cNvSpPr>
          <p:nvPr>
            <p:ph type="body" sz="quarter" idx="13"/>
          </p:nvPr>
        </p:nvSpPr>
        <p:spPr>
          <a:xfrm>
            <a:off x="2091885" y="6059959"/>
            <a:ext cx="6497348" cy="349507"/>
          </a:xfrm>
        </p:spPr>
        <p:txBody>
          <a:bodyPr/>
          <a:lstStyle/>
          <a:p>
            <a:r>
              <a:rPr lang="en-US" dirty="0"/>
              <a:t>Search result in Primo VE with red arrow pointing to new “Insights” button</a:t>
            </a:r>
          </a:p>
          <a:p>
            <a:endParaRPr lang="en-US" dirty="0"/>
          </a:p>
        </p:txBody>
      </p:sp>
      <p:cxnSp>
        <p:nvCxnSpPr>
          <p:cNvPr id="11" name="Straight Arrow Connector 10">
            <a:extLst>
              <a:ext uri="{FF2B5EF4-FFF2-40B4-BE49-F238E27FC236}">
                <a16:creationId xmlns:a16="http://schemas.microsoft.com/office/drawing/2014/main" id="{FF4DECEB-9B62-89DD-F378-1A128AFE78E8}"/>
              </a:ext>
            </a:extLst>
          </p:cNvPr>
          <p:cNvCxnSpPr/>
          <p:nvPr/>
        </p:nvCxnSpPr>
        <p:spPr>
          <a:xfrm>
            <a:off x="1814052" y="5412658"/>
            <a:ext cx="1342103" cy="0"/>
          </a:xfrm>
          <a:prstGeom prst="straightConnector1">
            <a:avLst/>
          </a:prstGeom>
          <a:ln w="1111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8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630A-2985-932C-9910-D93E4DE0CF55}"/>
              </a:ext>
            </a:extLst>
          </p:cNvPr>
          <p:cNvSpPr>
            <a:spLocks noGrp="1"/>
          </p:cNvSpPr>
          <p:nvPr>
            <p:ph type="title"/>
          </p:nvPr>
        </p:nvSpPr>
        <p:spPr/>
        <p:txBody>
          <a:bodyPr/>
          <a:lstStyle/>
          <a:p>
            <a:r>
              <a:rPr lang="en-US" dirty="0"/>
              <a:t>New Email Security Setting – April 2025</a:t>
            </a:r>
          </a:p>
        </p:txBody>
      </p:sp>
      <p:pic>
        <p:nvPicPr>
          <p:cNvPr id="7" name="Content Placeholder 6" descr="Screenshot of the Email action box in Primo VE">
            <a:extLst>
              <a:ext uri="{FF2B5EF4-FFF2-40B4-BE49-F238E27FC236}">
                <a16:creationId xmlns:a16="http://schemas.microsoft.com/office/drawing/2014/main" id="{C84D419E-0B96-9BA5-6CEE-0717F8D74E1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382724" y="1382726"/>
            <a:ext cx="5635625" cy="3341671"/>
          </a:xfrm>
          <a:ln>
            <a:solidFill>
              <a:schemeClr val="accent1"/>
            </a:solidFill>
          </a:ln>
        </p:spPr>
      </p:pic>
      <p:sp>
        <p:nvSpPr>
          <p:cNvPr id="4" name="Content Placeholder 3">
            <a:extLst>
              <a:ext uri="{FF2B5EF4-FFF2-40B4-BE49-F238E27FC236}">
                <a16:creationId xmlns:a16="http://schemas.microsoft.com/office/drawing/2014/main" id="{01BDED46-CD0D-56AD-A0B5-0ACCB36E160D}"/>
              </a:ext>
            </a:extLst>
          </p:cNvPr>
          <p:cNvSpPr>
            <a:spLocks noGrp="1"/>
          </p:cNvSpPr>
          <p:nvPr>
            <p:ph sz="quarter" idx="11"/>
          </p:nvPr>
        </p:nvSpPr>
        <p:spPr>
          <a:xfrm>
            <a:off x="346075" y="738188"/>
            <a:ext cx="5710767" cy="4860925"/>
          </a:xfrm>
        </p:spPr>
        <p:txBody>
          <a:bodyPr/>
          <a:lstStyle/>
          <a:p>
            <a:pPr marL="342900" indent="-342900">
              <a:buFont typeface="Arial" panose="020B0604020202020204" pitchFamily="34" charset="0"/>
              <a:buChar char="•"/>
            </a:pPr>
            <a:r>
              <a:rPr lang="en-US" dirty="0">
                <a:latin typeface="+mj-lt"/>
              </a:rPr>
              <a:t>New customer parameter </a:t>
            </a:r>
            <a:r>
              <a:rPr lang="en-US" b="1" dirty="0" err="1">
                <a:latin typeface="+mj-lt"/>
              </a:rPr>
              <a:t>enable_email_client</a:t>
            </a:r>
            <a:endParaRPr lang="en-US" dirty="0">
              <a:latin typeface="+mj-lt"/>
            </a:endParaRPr>
          </a:p>
          <a:p>
            <a:pPr marL="342900" indent="-342900">
              <a:buFont typeface="Arial" panose="020B0604020202020204" pitchFamily="34" charset="0"/>
              <a:buChar char="•"/>
            </a:pPr>
            <a:r>
              <a:rPr lang="en-US" dirty="0">
                <a:latin typeface="+mj-lt"/>
              </a:rPr>
              <a:t>If set to </a:t>
            </a:r>
            <a:r>
              <a:rPr lang="en-US" b="1" dirty="0">
                <a:latin typeface="+mj-lt"/>
              </a:rPr>
              <a:t>true </a:t>
            </a:r>
            <a:r>
              <a:rPr lang="en-US" dirty="0">
                <a:latin typeface="+mj-lt"/>
              </a:rPr>
              <a:t>in Alma Configuration &gt; Discovery &gt; Other &gt; Discovery Customer Settings in your Alma IZ, Primo VE will use the device's default email client.</a:t>
            </a:r>
          </a:p>
          <a:p>
            <a:pPr marL="342900" indent="-342900">
              <a:buFont typeface="Arial" panose="020B0604020202020204" pitchFamily="34" charset="0"/>
              <a:buChar char="•"/>
            </a:pPr>
            <a:r>
              <a:rPr lang="en-US" dirty="0">
                <a:latin typeface="+mj-lt"/>
              </a:rPr>
              <a:t>If there is no default email client, a blank window will open.</a:t>
            </a:r>
          </a:p>
          <a:p>
            <a:pPr marL="342900" indent="-342900">
              <a:buFont typeface="Arial" panose="020B0604020202020204" pitchFamily="34" charset="0"/>
              <a:buChar char="•"/>
            </a:pPr>
            <a:r>
              <a:rPr lang="en-US" dirty="0">
                <a:latin typeface="+mj-lt"/>
              </a:rPr>
              <a:t>If enabled, the Email action is limited to single records at a time.</a:t>
            </a:r>
          </a:p>
        </p:txBody>
      </p:sp>
      <p:sp>
        <p:nvSpPr>
          <p:cNvPr id="5" name="Text Placeholder 4">
            <a:extLst>
              <a:ext uri="{FF2B5EF4-FFF2-40B4-BE49-F238E27FC236}">
                <a16:creationId xmlns:a16="http://schemas.microsoft.com/office/drawing/2014/main" id="{07203E15-93C8-776F-6DF9-F0F0796090A4}"/>
              </a:ext>
            </a:extLst>
          </p:cNvPr>
          <p:cNvSpPr>
            <a:spLocks noGrp="1"/>
          </p:cNvSpPr>
          <p:nvPr>
            <p:ph type="body" sz="quarter" idx="13"/>
          </p:nvPr>
        </p:nvSpPr>
        <p:spPr>
          <a:xfrm>
            <a:off x="6630288" y="4840274"/>
            <a:ext cx="5140496" cy="635000"/>
          </a:xfrm>
        </p:spPr>
        <p:txBody>
          <a:bodyPr/>
          <a:lstStyle/>
          <a:p>
            <a:r>
              <a:rPr lang="en-US" dirty="0"/>
              <a:t>Option to send an email from Primo VE using the Email action box.</a:t>
            </a:r>
          </a:p>
        </p:txBody>
      </p:sp>
    </p:spTree>
    <p:extLst>
      <p:ext uri="{BB962C8B-B14F-4D97-AF65-F5344CB8AC3E}">
        <p14:creationId xmlns:p14="http://schemas.microsoft.com/office/powerpoint/2010/main" val="122887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373E-9B01-8BA9-0D46-9761F9AA444C}"/>
              </a:ext>
            </a:extLst>
          </p:cNvPr>
          <p:cNvSpPr>
            <a:spLocks noGrp="1"/>
          </p:cNvSpPr>
          <p:nvPr>
            <p:ph type="title"/>
          </p:nvPr>
        </p:nvSpPr>
        <p:spPr/>
        <p:txBody>
          <a:bodyPr/>
          <a:lstStyle/>
          <a:p>
            <a:r>
              <a:rPr lang="en-US" dirty="0"/>
              <a:t>CORRECTION: Titles from NZ cannot be added to Course Reserves Lists</a:t>
            </a:r>
          </a:p>
        </p:txBody>
      </p:sp>
      <p:sp>
        <p:nvSpPr>
          <p:cNvPr id="3" name="Content Placeholder 2">
            <a:extLst>
              <a:ext uri="{FF2B5EF4-FFF2-40B4-BE49-F238E27FC236}">
                <a16:creationId xmlns:a16="http://schemas.microsoft.com/office/drawing/2014/main" id="{DDA6FF21-9126-C0D2-325D-9BC404BDEB1F}"/>
              </a:ext>
            </a:extLst>
          </p:cNvPr>
          <p:cNvSpPr>
            <a:spLocks noGrp="1"/>
          </p:cNvSpPr>
          <p:nvPr>
            <p:ph sz="quarter" idx="10"/>
          </p:nvPr>
        </p:nvSpPr>
        <p:spPr>
          <a:xfrm>
            <a:off x="306917" y="634997"/>
            <a:ext cx="11499849" cy="2417920"/>
          </a:xfrm>
        </p:spPr>
        <p:txBody>
          <a:bodyPr/>
          <a:lstStyle/>
          <a:p>
            <a:pPr marL="342900" indent="-342900">
              <a:buFont typeface="Arial" panose="020B0604020202020204" pitchFamily="34" charset="0"/>
              <a:buChar char="•"/>
            </a:pPr>
            <a:r>
              <a:rPr lang="en-US" sz="2800" dirty="0">
                <a:latin typeface="+mj-lt"/>
              </a:rPr>
              <a:t>In the May 2025 Release Update Webinar, we had shared that NZ Records can now be added to Course Reserves Reading Lists in your IZ.</a:t>
            </a:r>
          </a:p>
          <a:p>
            <a:pPr marL="342900" indent="-342900">
              <a:buFont typeface="Arial" panose="020B0604020202020204" pitchFamily="34" charset="0"/>
              <a:buChar char="•"/>
            </a:pPr>
            <a:r>
              <a:rPr lang="en-US" sz="2800" dirty="0">
                <a:latin typeface="+mj-lt"/>
              </a:rPr>
              <a:t>This is still true; however, </a:t>
            </a:r>
            <a:r>
              <a:rPr lang="en-US" sz="2800" b="1" dirty="0">
                <a:latin typeface="+mj-lt"/>
              </a:rPr>
              <a:t>NZ titles will not display in your library’s Primo VE as a Course Reserve item.</a:t>
            </a:r>
            <a:endParaRPr lang="en-US" dirty="0">
              <a:latin typeface="+mj-lt"/>
            </a:endParaRPr>
          </a:p>
        </p:txBody>
      </p:sp>
      <p:pic>
        <p:nvPicPr>
          <p:cNvPr id="6" name="Content Placeholder 5" descr="A screenshot of a red rectangle highlighting a Network Zone record that has been added to a Course Reserves Reading List in Alma.&#10;">
            <a:extLst>
              <a:ext uri="{FF2B5EF4-FFF2-40B4-BE49-F238E27FC236}">
                <a16:creationId xmlns:a16="http://schemas.microsoft.com/office/drawing/2014/main" id="{CD4CF946-A2D9-F962-239D-E5B8AF434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97" y="2925850"/>
            <a:ext cx="6954569" cy="2903534"/>
          </a:xfrm>
          <a:prstGeom prst="rect">
            <a:avLst/>
          </a:prstGeom>
          <a:ln>
            <a:solidFill>
              <a:schemeClr val="accent1"/>
            </a:solidFill>
          </a:ln>
        </p:spPr>
      </p:pic>
      <p:sp>
        <p:nvSpPr>
          <p:cNvPr id="9" name="TextBox 8">
            <a:extLst>
              <a:ext uri="{FF2B5EF4-FFF2-40B4-BE49-F238E27FC236}">
                <a16:creationId xmlns:a16="http://schemas.microsoft.com/office/drawing/2014/main" id="{71CF39BB-809D-34EE-97D9-4D194B0F4B28}"/>
              </a:ext>
            </a:extLst>
          </p:cNvPr>
          <p:cNvSpPr txBox="1"/>
          <p:nvPr/>
        </p:nvSpPr>
        <p:spPr>
          <a:xfrm rot="10800000" flipV="1">
            <a:off x="4468901" y="5946004"/>
            <a:ext cx="772115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red rectangle highlights a Network Zone record that has been added to a Course Reserves Reading List.</a:t>
            </a:r>
          </a:p>
        </p:txBody>
      </p:sp>
    </p:spTree>
    <p:extLst>
      <p:ext uri="{BB962C8B-B14F-4D97-AF65-F5344CB8AC3E}">
        <p14:creationId xmlns:p14="http://schemas.microsoft.com/office/powerpoint/2010/main" val="1978200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FD0C-1276-1CD2-D2C9-04634EBAA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85D82-499B-7FA4-420E-FCCDBC0006B8}"/>
              </a:ext>
            </a:extLst>
          </p:cNvPr>
          <p:cNvSpPr>
            <a:spLocks noGrp="1"/>
          </p:cNvSpPr>
          <p:nvPr>
            <p:ph type="title"/>
          </p:nvPr>
        </p:nvSpPr>
        <p:spPr>
          <a:xfrm>
            <a:off x="480447" y="315993"/>
            <a:ext cx="11101953" cy="406399"/>
          </a:xfrm>
        </p:spPr>
        <p:txBody>
          <a:bodyPr>
            <a:normAutofit fontScale="90000"/>
          </a:bodyPr>
          <a:lstStyle/>
          <a:p>
            <a:r>
              <a:rPr lang="en-US" dirty="0"/>
              <a:t>Primo VE Next Discovery Experience UI (NDE UI) Reminder</a:t>
            </a:r>
          </a:p>
        </p:txBody>
      </p:sp>
      <p:sp>
        <p:nvSpPr>
          <p:cNvPr id="7" name="Content Placeholder 6">
            <a:extLst>
              <a:ext uri="{FF2B5EF4-FFF2-40B4-BE49-F238E27FC236}">
                <a16:creationId xmlns:a16="http://schemas.microsoft.com/office/drawing/2014/main" id="{8BBA2413-442F-836B-EFD5-4B379694AF4D}"/>
              </a:ext>
            </a:extLst>
          </p:cNvPr>
          <p:cNvSpPr>
            <a:spLocks noGrp="1"/>
          </p:cNvSpPr>
          <p:nvPr>
            <p:ph sz="half" idx="1"/>
          </p:nvPr>
        </p:nvSpPr>
        <p:spPr>
          <a:xfrm>
            <a:off x="480446" y="1032035"/>
            <a:ext cx="11101953" cy="5337768"/>
          </a:xfrm>
        </p:spPr>
        <p:txBody>
          <a:bodyPr/>
          <a:lstStyle/>
          <a:p>
            <a:pPr marL="342900" indent="-342900">
              <a:buFont typeface="Arial" panose="020B0604020202020204" pitchFamily="34" charset="0"/>
              <a:buChar char="•"/>
            </a:pPr>
            <a:r>
              <a:rPr lang="en-US" sz="2800" dirty="0">
                <a:latin typeface="+mj-lt"/>
              </a:rPr>
              <a:t>I-Share libraries will be able to switch to </a:t>
            </a:r>
            <a:r>
              <a:rPr lang="en-US" sz="2800" dirty="0">
                <a:latin typeface="+mj-lt"/>
                <a:hlinkClick r:id="rId3"/>
              </a:rPr>
              <a:t>Primo NDE UI </a:t>
            </a:r>
            <a:r>
              <a:rPr lang="en-US" sz="2800" dirty="0">
                <a:latin typeface="+mj-lt"/>
              </a:rPr>
              <a:t>in summer 2026 or later</a:t>
            </a:r>
          </a:p>
          <a:p>
            <a:pPr marL="1085850" lvl="1" indent="-342900">
              <a:buFont typeface="Courier New" panose="02070309020205020404" pitchFamily="49" charset="0"/>
              <a:buChar char="o"/>
            </a:pPr>
            <a:r>
              <a:rPr lang="en-US" sz="2500" dirty="0">
                <a:latin typeface="+mj-lt"/>
              </a:rPr>
              <a:t>NDE UI scheduled to be ready for consortia in late 2025 but will require testing before switching.</a:t>
            </a:r>
          </a:p>
          <a:p>
            <a:pPr marL="1085850" lvl="1" indent="-342900">
              <a:buFont typeface="Courier New" panose="02070309020205020404" pitchFamily="49" charset="0"/>
              <a:buChar char="o"/>
            </a:pPr>
            <a:r>
              <a:rPr lang="en-US" sz="2500" dirty="0">
                <a:latin typeface="+mj-lt"/>
              </a:rPr>
              <a:t>CARLI will provide more guidance, documentation, and training beginning in spring 2026.</a:t>
            </a:r>
          </a:p>
          <a:p>
            <a:pPr marL="1085850" lvl="1" indent="-342900">
              <a:buFont typeface="Courier New" panose="02070309020205020404" pitchFamily="49" charset="0"/>
              <a:buChar char="o"/>
            </a:pPr>
            <a:r>
              <a:rPr lang="en-US" sz="2500" dirty="0">
                <a:latin typeface="+mj-lt"/>
              </a:rPr>
              <a:t>I-Share libraries may choose when to go live with Primo NDE, e.g. summer 2026, Jan. 2027, or summer 2027.</a:t>
            </a:r>
          </a:p>
          <a:p>
            <a:pPr marL="1085850" lvl="1" indent="-342900">
              <a:buFont typeface="Courier New" panose="02070309020205020404" pitchFamily="49" charset="0"/>
              <a:buChar char="o"/>
            </a:pPr>
            <a:r>
              <a:rPr lang="en-US" sz="2500" dirty="0">
                <a:latin typeface="+mj-lt"/>
              </a:rPr>
              <a:t>If your library would like to be in the summer 2026 “cohort,” please email CARLI Support to let us know!</a:t>
            </a:r>
          </a:p>
        </p:txBody>
      </p:sp>
    </p:spTree>
    <p:extLst>
      <p:ext uri="{BB962C8B-B14F-4D97-AF65-F5344CB8AC3E}">
        <p14:creationId xmlns:p14="http://schemas.microsoft.com/office/powerpoint/2010/main" val="3996612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corative image of a long-haired black cat resting inside a cardboard box.">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9" b="23566"/>
          <a:stretch/>
        </p:blipFill>
        <p:spPr bwMode="auto">
          <a:xfrm>
            <a:off x="0" y="0"/>
            <a:ext cx="12192000" cy="64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506570" y="392806"/>
            <a:ext cx="2957847" cy="2144332"/>
          </a:xfrm>
        </p:spPr>
        <p:txBody>
          <a:bodyPr/>
          <a:lstStyle/>
          <a:p>
            <a:r>
              <a:rPr lang="en-US" dirty="0">
                <a:solidFill>
                  <a:schemeClr val="bg1"/>
                </a:solidFill>
              </a:rPr>
              <a:t>Questions </a:t>
            </a:r>
            <a:br>
              <a:rPr lang="en-US" dirty="0">
                <a:solidFill>
                  <a:schemeClr val="bg1"/>
                </a:solidFill>
              </a:rPr>
            </a:br>
            <a:r>
              <a:rPr lang="en-US" dirty="0">
                <a:solidFill>
                  <a:schemeClr val="bg1"/>
                </a:solidFill>
              </a:rPr>
              <a:t>&amp; Answers</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Announcements and Reminders (1 of 2)</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943897"/>
            <a:ext cx="11345806" cy="5423347"/>
          </a:xfrm>
          <a:prstGeom prst="rect">
            <a:avLst/>
          </a:prstGeom>
        </p:spPr>
        <p:txBody>
          <a:bodyPr numCol="1"/>
          <a:lstStyle/>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r>
              <a:rPr lang="en-US" sz="2800" dirty="0">
                <a:latin typeface="+mj-lt"/>
              </a:rPr>
              <a:t>The August Alma and Primo VE Quarterly Release Update will take place on Sunday, August 3, 2025.</a:t>
            </a:r>
          </a:p>
          <a:p>
            <a:pPr marL="457200" indent="-457200">
              <a:buFont typeface="Arial" panose="020B0604020202020204" pitchFamily="34" charset="0"/>
              <a:buChar char="•"/>
            </a:pPr>
            <a:r>
              <a:rPr lang="en-US" sz="2800" dirty="0">
                <a:latin typeface="+mj-lt"/>
              </a:rPr>
              <a:t>The semiannual Alma and Primo VE sandbox refresh occurs on Sunday, August 10, 2025.</a:t>
            </a:r>
          </a:p>
          <a:p>
            <a:pPr marL="457200" indent="-457200">
              <a:buFont typeface="Arial" panose="020B0604020202020204" pitchFamily="34" charset="0"/>
              <a:buChar char="•"/>
            </a:pPr>
            <a:r>
              <a:rPr lang="en-US" sz="2800" dirty="0">
                <a:latin typeface="+mj-lt"/>
              </a:rPr>
              <a:t>On Monday, July 28, loans to I-Share patrons were enabled for auto-renewals. </a:t>
            </a:r>
          </a:p>
          <a:p>
            <a:pPr marL="1200150" lvl="1" indent="-457200">
              <a:buFont typeface="Arial" panose="020B0604020202020204" pitchFamily="34" charset="0"/>
              <a:buChar char="•"/>
            </a:pPr>
            <a:r>
              <a:rPr lang="en-US" sz="2500" dirty="0">
                <a:latin typeface="+mj-lt"/>
              </a:rPr>
              <a:t>More information is available on the “Alma- Automatic Renewals for Local and I-Share Patrons” webpage: </a:t>
            </a:r>
            <a:r>
              <a:rPr lang="en-US" sz="2500" dirty="0">
                <a:latin typeface="+mj-lt"/>
                <a:hlinkClick r:id="rId3"/>
              </a:rPr>
              <a:t>https://www.carli.illinois.edu/products-services/i-share/alma-config/alma-auto-renew</a:t>
            </a:r>
            <a:r>
              <a:rPr lang="en-US" sz="2500" dirty="0">
                <a:latin typeface="+mj-lt"/>
              </a:rPr>
              <a:t>   </a:t>
            </a:r>
          </a:p>
        </p:txBody>
      </p:sp>
    </p:spTree>
    <p:extLst>
      <p:ext uri="{BB962C8B-B14F-4D97-AF65-F5344CB8AC3E}">
        <p14:creationId xmlns:p14="http://schemas.microsoft.com/office/powerpoint/2010/main" val="25209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AD9E-B229-4954-4567-B1318CE28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05A99-D95C-75CD-1963-68CB6A0B48C5}"/>
              </a:ext>
            </a:extLst>
          </p:cNvPr>
          <p:cNvSpPr>
            <a:spLocks noGrp="1"/>
          </p:cNvSpPr>
          <p:nvPr>
            <p:ph type="title"/>
          </p:nvPr>
        </p:nvSpPr>
        <p:spPr>
          <a:xfrm>
            <a:off x="218114" y="-94785"/>
            <a:ext cx="9765901" cy="602796"/>
          </a:xfrm>
        </p:spPr>
        <p:txBody>
          <a:bodyPr/>
          <a:lstStyle/>
          <a:p>
            <a:r>
              <a:rPr lang="en-US" dirty="0">
                <a:ea typeface="ＭＳ Ｐゴシック"/>
              </a:rPr>
              <a:t>Reminders (2 of 2)</a:t>
            </a:r>
            <a:endParaRPr lang="en-US" dirty="0"/>
          </a:p>
        </p:txBody>
      </p:sp>
      <p:sp>
        <p:nvSpPr>
          <p:cNvPr id="4" name="Content Placeholder 2">
            <a:extLst>
              <a:ext uri="{FF2B5EF4-FFF2-40B4-BE49-F238E27FC236}">
                <a16:creationId xmlns:a16="http://schemas.microsoft.com/office/drawing/2014/main" id="{31123F3B-650D-72F0-86E7-E2D9968A8D24}"/>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CARLI Staff are sharing the updates we feel are most important to the I-Share environment.</a:t>
            </a:r>
          </a:p>
          <a:p>
            <a:pPr marL="342900" indent="-342900">
              <a:buFont typeface="Arial" panose="020B0604020202020204" pitchFamily="34" charset="0"/>
              <a:buChar char="•"/>
            </a:pPr>
            <a:endParaRPr lang="en-US" sz="28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Staff at I-Share libraries can review the full set of release notes available from the Alma and Primo VE Support Pages:</a:t>
            </a:r>
          </a:p>
          <a:p>
            <a:pPr marL="342900" indent="-342900">
              <a:buFont typeface="Arial" panose="020B0604020202020204" pitchFamily="34" charset="0"/>
              <a:buChar char="•"/>
            </a:pPr>
            <a:endParaRPr lang="en-US" sz="2800" dirty="0">
              <a:latin typeface="+mj-lt"/>
              <a:ea typeface="+mn-lt"/>
              <a:cs typeface="+mn-lt"/>
            </a:endParaRPr>
          </a:p>
          <a:p>
            <a:pPr marL="1085850" lvl="1" indent="-342900">
              <a:buFont typeface="Arial" panose="020B0604020202020204" pitchFamily="34" charset="0"/>
              <a:buChar char="•"/>
            </a:pPr>
            <a:r>
              <a:rPr lang="en-US" sz="2800" dirty="0">
                <a:latin typeface="+mj-lt"/>
                <a:ea typeface="+mn-lt"/>
                <a:cs typeface="+mn-lt"/>
              </a:rPr>
              <a:t>Alma Release Notes: </a:t>
            </a:r>
            <a:r>
              <a:rPr lang="en-US" sz="1800" dirty="0">
                <a:hlinkClick r:id="rId3"/>
              </a:rPr>
              <a:t>https://knowledge.exlibrisgroup.com/Alma/Release_Notes/2025/Alma_2025_Release_Notes?mon=202508BASE</a:t>
            </a:r>
            <a:endParaRPr lang="en-US" sz="1800" dirty="0"/>
          </a:p>
          <a:p>
            <a:pPr marL="1085850" lvl="1" indent="-342900">
              <a:buFont typeface="Arial" panose="020B0604020202020204" pitchFamily="34" charset="0"/>
              <a:buChar char="•"/>
            </a:pPr>
            <a:r>
              <a:rPr lang="en-US" sz="2800" dirty="0">
                <a:latin typeface="+mj-lt"/>
                <a:ea typeface="+mn-lt"/>
                <a:cs typeface="+mn-lt"/>
              </a:rPr>
              <a:t>Primo VE Release Notes: </a:t>
            </a:r>
            <a:r>
              <a:rPr lang="en-US" sz="1800" dirty="0">
                <a:hlinkClick r:id="rId4"/>
              </a:rPr>
              <a:t>https://knowledge.exlibrisgroup.com/Primo/Release_Notes/002Primo_VE/2025/010Primo_VE_2025_Release_Notes?mon=202508BASE</a:t>
            </a:r>
            <a:endParaRPr lang="en-US" sz="1800" dirty="0"/>
          </a:p>
          <a:p>
            <a:pPr marL="1085850" lvl="1" indent="-3429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106527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4171-8B47-0425-ABAA-5647F7902661}"/>
              </a:ext>
            </a:extLst>
          </p:cNvPr>
          <p:cNvSpPr>
            <a:spLocks noGrp="1"/>
          </p:cNvSpPr>
          <p:nvPr>
            <p:ph type="title"/>
          </p:nvPr>
        </p:nvSpPr>
        <p:spPr>
          <a:xfrm>
            <a:off x="839788" y="457200"/>
            <a:ext cx="3932237" cy="619432"/>
          </a:xfrm>
        </p:spPr>
        <p:txBody>
          <a:bodyPr/>
          <a:lstStyle/>
          <a:p>
            <a:r>
              <a:rPr lang="en-US" dirty="0"/>
              <a:t>Title Search New UI</a:t>
            </a:r>
          </a:p>
        </p:txBody>
      </p:sp>
      <p:pic>
        <p:nvPicPr>
          <p:cNvPr id="6" name="Content Placeholder 5" descr="A screenshot of a physical titles search in Alma with the new user interface.">
            <a:extLst>
              <a:ext uri="{FF2B5EF4-FFF2-40B4-BE49-F238E27FC236}">
                <a16:creationId xmlns:a16="http://schemas.microsoft.com/office/drawing/2014/main" id="{7B8DF8F5-A067-6D34-FB6C-575F144B9C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146" y="2248427"/>
            <a:ext cx="10120539" cy="3613686"/>
          </a:xfrm>
          <a:ln>
            <a:solidFill>
              <a:schemeClr val="accent1"/>
            </a:solidFill>
          </a:ln>
        </p:spPr>
      </p:pic>
      <p:sp>
        <p:nvSpPr>
          <p:cNvPr id="4" name="Text Placeholder 3">
            <a:extLst>
              <a:ext uri="{FF2B5EF4-FFF2-40B4-BE49-F238E27FC236}">
                <a16:creationId xmlns:a16="http://schemas.microsoft.com/office/drawing/2014/main" id="{60C9A593-1209-79A2-BD62-D3F0BFA400F6}"/>
              </a:ext>
            </a:extLst>
          </p:cNvPr>
          <p:cNvSpPr>
            <a:spLocks noGrp="1"/>
          </p:cNvSpPr>
          <p:nvPr>
            <p:ph type="body" sz="half" idx="2"/>
          </p:nvPr>
        </p:nvSpPr>
        <p:spPr>
          <a:xfrm>
            <a:off x="839788" y="1183558"/>
            <a:ext cx="10120539" cy="957942"/>
          </a:xfrm>
        </p:spPr>
        <p:txBody>
          <a:bodyPr/>
          <a:lstStyle/>
          <a:p>
            <a:r>
              <a:rPr lang="en-US" sz="2800" dirty="0"/>
              <a:t>In this release, the new UI for title searches is automatically set as the default for all users, with no option to opt-out.</a:t>
            </a:r>
          </a:p>
          <a:p>
            <a:endParaRPr lang="en-US" dirty="0"/>
          </a:p>
        </p:txBody>
      </p:sp>
      <p:sp>
        <p:nvSpPr>
          <p:cNvPr id="3" name="TextBox 2">
            <a:extLst>
              <a:ext uri="{FF2B5EF4-FFF2-40B4-BE49-F238E27FC236}">
                <a16:creationId xmlns:a16="http://schemas.microsoft.com/office/drawing/2014/main" id="{EECAF7A6-0987-B239-F73F-A9BE32CB3991}"/>
              </a:ext>
            </a:extLst>
          </p:cNvPr>
          <p:cNvSpPr txBox="1"/>
          <p:nvPr/>
        </p:nvSpPr>
        <p:spPr>
          <a:xfrm>
            <a:off x="863146" y="5862113"/>
            <a:ext cx="10217230" cy="369332"/>
          </a:xfrm>
          <a:prstGeom prst="rect">
            <a:avLst/>
          </a:prstGeom>
          <a:noFill/>
        </p:spPr>
        <p:txBody>
          <a:bodyPr wrap="square" rtlCol="0">
            <a:spAutoFit/>
          </a:bodyPr>
          <a:lstStyle/>
          <a:p>
            <a:r>
              <a:rPr lang="en-US" dirty="0"/>
              <a:t>Physical titles search in Alma with the new user interface.</a:t>
            </a:r>
          </a:p>
        </p:txBody>
      </p:sp>
    </p:spTree>
    <p:extLst>
      <p:ext uri="{BB962C8B-B14F-4D97-AF65-F5344CB8AC3E}">
        <p14:creationId xmlns:p14="http://schemas.microsoft.com/office/powerpoint/2010/main" val="161817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FB3-5B5C-1C1E-80BF-2F93660D4830}"/>
              </a:ext>
            </a:extLst>
          </p:cNvPr>
          <p:cNvSpPr>
            <a:spLocks noGrp="1"/>
          </p:cNvSpPr>
          <p:nvPr>
            <p:ph type="title"/>
          </p:nvPr>
        </p:nvSpPr>
        <p:spPr/>
        <p:txBody>
          <a:bodyPr/>
          <a:lstStyle/>
          <a:p>
            <a:r>
              <a:rPr lang="en-US" dirty="0"/>
              <a:t>Knowledge Assistant </a:t>
            </a:r>
          </a:p>
        </p:txBody>
      </p:sp>
      <p:sp>
        <p:nvSpPr>
          <p:cNvPr id="3" name="Content Placeholder 2">
            <a:extLst>
              <a:ext uri="{FF2B5EF4-FFF2-40B4-BE49-F238E27FC236}">
                <a16:creationId xmlns:a16="http://schemas.microsoft.com/office/drawing/2014/main" id="{153562F5-A12B-AF61-12FD-EF7F4FD90DE6}"/>
              </a:ext>
            </a:extLst>
          </p:cNvPr>
          <p:cNvSpPr>
            <a:spLocks noGrp="1"/>
          </p:cNvSpPr>
          <p:nvPr>
            <p:ph sz="half" idx="1"/>
          </p:nvPr>
        </p:nvSpPr>
        <p:spPr/>
        <p:txBody>
          <a:bodyPr/>
          <a:lstStyle/>
          <a:p>
            <a:r>
              <a:rPr lang="en-US" dirty="0"/>
              <a:t>Alma’s AI Assistant, the Knowledge Assistant, is available from the top menu</a:t>
            </a:r>
          </a:p>
          <a:p>
            <a:r>
              <a:rPr lang="en-US" dirty="0"/>
              <a:t>Click the icon with the question mark and stars</a:t>
            </a:r>
          </a:p>
        </p:txBody>
      </p:sp>
      <p:pic>
        <p:nvPicPr>
          <p:cNvPr id="10" name="Content Placeholder 9" descr="A screenshot of the Knowledge Assistant.">
            <a:extLst>
              <a:ext uri="{FF2B5EF4-FFF2-40B4-BE49-F238E27FC236}">
                <a16:creationId xmlns:a16="http://schemas.microsoft.com/office/drawing/2014/main" id="{BA760116-7841-B154-BD94-242F53F4B7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5367" y="274638"/>
            <a:ext cx="2866515" cy="5466811"/>
          </a:xfrm>
          <a:ln>
            <a:solidFill>
              <a:schemeClr val="accent1"/>
            </a:solidFill>
          </a:ln>
        </p:spPr>
      </p:pic>
      <p:sp>
        <p:nvSpPr>
          <p:cNvPr id="4" name="TextBox 3">
            <a:extLst>
              <a:ext uri="{FF2B5EF4-FFF2-40B4-BE49-F238E27FC236}">
                <a16:creationId xmlns:a16="http://schemas.microsoft.com/office/drawing/2014/main" id="{67910231-FD3C-FB19-60AB-13F9981BBB8B}"/>
              </a:ext>
            </a:extLst>
          </p:cNvPr>
          <p:cNvSpPr txBox="1"/>
          <p:nvPr/>
        </p:nvSpPr>
        <p:spPr>
          <a:xfrm>
            <a:off x="5404622" y="5741449"/>
            <a:ext cx="5420260" cy="646331"/>
          </a:xfrm>
          <a:prstGeom prst="rect">
            <a:avLst/>
          </a:prstGeom>
          <a:noFill/>
        </p:spPr>
        <p:txBody>
          <a:bodyPr wrap="square" rtlCol="0">
            <a:spAutoFit/>
          </a:bodyPr>
          <a:lstStyle/>
          <a:p>
            <a:r>
              <a:rPr lang="en-US" dirty="0"/>
              <a:t>Clicking on the “sparkles” icon highlighted with the red square will open Alma’s Knowledge Assistant. </a:t>
            </a:r>
          </a:p>
        </p:txBody>
      </p:sp>
    </p:spTree>
    <p:extLst>
      <p:ext uri="{BB962C8B-B14F-4D97-AF65-F5344CB8AC3E}">
        <p14:creationId xmlns:p14="http://schemas.microsoft.com/office/powerpoint/2010/main" val="5290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27DC-0631-8E77-022F-72A478F84F01}"/>
              </a:ext>
            </a:extLst>
          </p:cNvPr>
          <p:cNvSpPr>
            <a:spLocks noGrp="1"/>
          </p:cNvSpPr>
          <p:nvPr>
            <p:ph type="title"/>
          </p:nvPr>
        </p:nvSpPr>
        <p:spPr>
          <a:xfrm>
            <a:off x="839788" y="457200"/>
            <a:ext cx="3932237" cy="545690"/>
          </a:xfrm>
        </p:spPr>
        <p:txBody>
          <a:bodyPr/>
          <a:lstStyle/>
          <a:p>
            <a:r>
              <a:rPr lang="en-US" dirty="0"/>
              <a:t>Save as New</a:t>
            </a:r>
          </a:p>
        </p:txBody>
      </p:sp>
      <p:pic>
        <p:nvPicPr>
          <p:cNvPr id="6" name="Content Placeholder 5" descr="A screen shot of the Save As New button in the results for a logical set.">
            <a:extLst>
              <a:ext uri="{FF2B5EF4-FFF2-40B4-BE49-F238E27FC236}">
                <a16:creationId xmlns:a16="http://schemas.microsoft.com/office/drawing/2014/main" id="{21CC0684-CED6-CC73-9E09-E5593857A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50" y="2212258"/>
            <a:ext cx="11307429" cy="2841171"/>
          </a:xfrm>
        </p:spPr>
      </p:pic>
      <p:sp>
        <p:nvSpPr>
          <p:cNvPr id="4" name="Text Placeholder 3">
            <a:extLst>
              <a:ext uri="{FF2B5EF4-FFF2-40B4-BE49-F238E27FC236}">
                <a16:creationId xmlns:a16="http://schemas.microsoft.com/office/drawing/2014/main" id="{E038A6E4-3466-6989-609B-01A7E4DCEB22}"/>
              </a:ext>
            </a:extLst>
          </p:cNvPr>
          <p:cNvSpPr>
            <a:spLocks noGrp="1"/>
          </p:cNvSpPr>
          <p:nvPr>
            <p:ph type="body" sz="half" idx="2"/>
          </p:nvPr>
        </p:nvSpPr>
        <p:spPr>
          <a:xfrm>
            <a:off x="839788" y="1216742"/>
            <a:ext cx="9705309" cy="995516"/>
          </a:xfrm>
        </p:spPr>
        <p:txBody>
          <a:bodyPr>
            <a:normAutofit/>
          </a:bodyPr>
          <a:lstStyle/>
          <a:p>
            <a:r>
              <a:rPr lang="en-US" sz="2800" dirty="0">
                <a:latin typeface="Arial" panose="020B0604020202020204" pitchFamily="34" charset="0"/>
                <a:cs typeface="Arial" panose="020B0604020202020204" pitchFamily="34" charset="0"/>
              </a:rPr>
              <a:t>You can create a new set from a logical set by using the Save as New button</a:t>
            </a:r>
          </a:p>
        </p:txBody>
      </p:sp>
      <p:sp>
        <p:nvSpPr>
          <p:cNvPr id="3" name="TextBox 2">
            <a:extLst>
              <a:ext uri="{FF2B5EF4-FFF2-40B4-BE49-F238E27FC236}">
                <a16:creationId xmlns:a16="http://schemas.microsoft.com/office/drawing/2014/main" id="{0755CA2C-6F02-F02A-D87E-7D3165C0E708}"/>
              </a:ext>
            </a:extLst>
          </p:cNvPr>
          <p:cNvSpPr txBox="1"/>
          <p:nvPr/>
        </p:nvSpPr>
        <p:spPr>
          <a:xfrm>
            <a:off x="309550" y="5053429"/>
            <a:ext cx="11307429" cy="369332"/>
          </a:xfrm>
          <a:prstGeom prst="rect">
            <a:avLst/>
          </a:prstGeom>
          <a:noFill/>
        </p:spPr>
        <p:txBody>
          <a:bodyPr wrap="square" rtlCol="0">
            <a:spAutoFit/>
          </a:bodyPr>
          <a:lstStyle/>
          <a:p>
            <a:r>
              <a:rPr lang="en-US" dirty="0"/>
              <a:t>An example of the contents of a logical set with the new “Save As New” button highlighted with a red rectangle.</a:t>
            </a:r>
          </a:p>
        </p:txBody>
      </p:sp>
    </p:spTree>
    <p:extLst>
      <p:ext uri="{BB962C8B-B14F-4D97-AF65-F5344CB8AC3E}">
        <p14:creationId xmlns:p14="http://schemas.microsoft.com/office/powerpoint/2010/main" val="28920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9748-05AC-70D0-C937-4D21E310111F}"/>
              </a:ext>
            </a:extLst>
          </p:cNvPr>
          <p:cNvSpPr>
            <a:spLocks noGrp="1"/>
          </p:cNvSpPr>
          <p:nvPr>
            <p:ph type="title"/>
          </p:nvPr>
        </p:nvSpPr>
        <p:spPr/>
        <p:txBody>
          <a:bodyPr/>
          <a:lstStyle/>
          <a:p>
            <a:r>
              <a:rPr lang="en-US" dirty="0"/>
              <a:t>Quick Links Menu Remains Visible When Displaying Sliding Pane</a:t>
            </a:r>
          </a:p>
        </p:txBody>
      </p:sp>
      <p:sp>
        <p:nvSpPr>
          <p:cNvPr id="3" name="Content Placeholder 2">
            <a:extLst>
              <a:ext uri="{FF2B5EF4-FFF2-40B4-BE49-F238E27FC236}">
                <a16:creationId xmlns:a16="http://schemas.microsoft.com/office/drawing/2014/main" id="{6A07AB71-9D88-21AA-BF20-C572488A98C7}"/>
              </a:ext>
            </a:extLst>
          </p:cNvPr>
          <p:cNvSpPr>
            <a:spLocks noGrp="1"/>
          </p:cNvSpPr>
          <p:nvPr>
            <p:ph sz="half" idx="1"/>
          </p:nvPr>
        </p:nvSpPr>
        <p:spPr/>
        <p:txBody>
          <a:bodyPr/>
          <a:lstStyle/>
          <a:p>
            <a:r>
              <a:rPr lang="en-US" sz="2800" dirty="0">
                <a:latin typeface="Arial" panose="020B0604020202020204" pitchFamily="34" charset="0"/>
                <a:cs typeface="Arial" panose="020B0604020202020204" pitchFamily="34" charset="0"/>
              </a:rPr>
              <a:t>If your Quick Links menu is pinned, it will remain visible when you display a sliding pane</a:t>
            </a:r>
          </a:p>
        </p:txBody>
      </p:sp>
      <p:pic>
        <p:nvPicPr>
          <p:cNvPr id="6" name="Content Placeholder 5" descr="A screenshot of the Quick Links menu.">
            <a:extLst>
              <a:ext uri="{FF2B5EF4-FFF2-40B4-BE49-F238E27FC236}">
                <a16:creationId xmlns:a16="http://schemas.microsoft.com/office/drawing/2014/main" id="{4B4A54FF-E8F2-23DD-0996-698A6E2485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23648" y="1501307"/>
            <a:ext cx="6294644" cy="2853951"/>
          </a:xfrm>
          <a:ln>
            <a:solidFill>
              <a:schemeClr val="accent1"/>
            </a:solidFill>
          </a:ln>
        </p:spPr>
      </p:pic>
      <p:sp>
        <p:nvSpPr>
          <p:cNvPr id="4" name="TextBox 3">
            <a:extLst>
              <a:ext uri="{FF2B5EF4-FFF2-40B4-BE49-F238E27FC236}">
                <a16:creationId xmlns:a16="http://schemas.microsoft.com/office/drawing/2014/main" id="{BE8BCB73-E42E-17BE-AD62-39B1991FCA72}"/>
              </a:ext>
            </a:extLst>
          </p:cNvPr>
          <p:cNvSpPr txBox="1"/>
          <p:nvPr/>
        </p:nvSpPr>
        <p:spPr>
          <a:xfrm>
            <a:off x="5423648" y="4386727"/>
            <a:ext cx="6312574" cy="646331"/>
          </a:xfrm>
          <a:prstGeom prst="rect">
            <a:avLst/>
          </a:prstGeom>
          <a:noFill/>
        </p:spPr>
        <p:txBody>
          <a:bodyPr wrap="square" rtlCol="0">
            <a:spAutoFit/>
          </a:bodyPr>
          <a:lstStyle/>
          <a:p>
            <a:r>
              <a:rPr lang="en-US" dirty="0"/>
              <a:t>The Alma interface with the Quick Links menu highlighted with a red rectangle.</a:t>
            </a:r>
          </a:p>
        </p:txBody>
      </p:sp>
    </p:spTree>
    <p:extLst>
      <p:ext uri="{BB962C8B-B14F-4D97-AF65-F5344CB8AC3E}">
        <p14:creationId xmlns:p14="http://schemas.microsoft.com/office/powerpoint/2010/main" val="2141605522"/>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706</TotalTime>
  <Words>4885</Words>
  <Application>Microsoft Office PowerPoint</Application>
  <PresentationFormat>Widescreen</PresentationFormat>
  <Paragraphs>337</Paragraphs>
  <Slides>39</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ＭＳ Ｐゴシック</vt:lpstr>
      <vt:lpstr>Arial</vt:lpstr>
      <vt:lpstr>Calibri</vt:lpstr>
      <vt:lpstr>Courier New</vt:lpstr>
      <vt:lpstr>Roboto</vt:lpstr>
      <vt:lpstr>Times New Roman</vt:lpstr>
      <vt:lpstr>Wingdings</vt:lpstr>
      <vt:lpstr>CARLI</vt:lpstr>
      <vt:lpstr>CARLI</vt:lpstr>
      <vt:lpstr>Presentation11</vt:lpstr>
      <vt:lpstr>I-Share Alma Primo VE Office hours will start shortly</vt:lpstr>
      <vt:lpstr>I-Share quarterly alma primo ve update: August 2025 Feature release highlights July 31, 2025</vt:lpstr>
      <vt:lpstr>Today’s Agenda</vt:lpstr>
      <vt:lpstr>Announcements and Reminders (1 of 2)</vt:lpstr>
      <vt:lpstr>Reminders (2 of 2)</vt:lpstr>
      <vt:lpstr>Title Search New UI</vt:lpstr>
      <vt:lpstr>Knowledge Assistant </vt:lpstr>
      <vt:lpstr>Save as New</vt:lpstr>
      <vt:lpstr>Quick Links Menu Remains Visible When Displaying Sliding Pane</vt:lpstr>
      <vt:lpstr>Improved Digital Adoption Pop-ups </vt:lpstr>
      <vt:lpstr>Additional UI Changes</vt:lpstr>
      <vt:lpstr>Save Facets Option in Resource Sharing Task Lists</vt:lpstr>
      <vt:lpstr>Grace Period for Open Days</vt:lpstr>
      <vt:lpstr>Additional Options for Bulk Fine Waiving</vt:lpstr>
      <vt:lpstr>Acquisitions Workflow Improvements</vt:lpstr>
      <vt:lpstr>Acquisitions Workflow Improvements – PO Lines List </vt:lpstr>
      <vt:lpstr>Acquisitions Workflow Improvements</vt:lpstr>
      <vt:lpstr>Acquisitions </vt:lpstr>
      <vt:lpstr>Alma User Record Updates – Removal of Gender field and data</vt:lpstr>
      <vt:lpstr>API Security</vt:lpstr>
      <vt:lpstr>Last Patron Activity Date</vt:lpstr>
      <vt:lpstr>Metadata Editor Enhancements</vt:lpstr>
      <vt:lpstr>View Items Menu</vt:lpstr>
      <vt:lpstr>Metadata Editor Enhancements</vt:lpstr>
      <vt:lpstr>Metadata Editor Virtual Keyboard </vt:lpstr>
      <vt:lpstr>Rebuild Physical Item Description Job</vt:lpstr>
      <vt:lpstr>Overlap Analysis Tool Matching Options</vt:lpstr>
      <vt:lpstr>Search for Electronic Collections by Provider Collection Name</vt:lpstr>
      <vt:lpstr>New Metric Types in Usage Data Details - Release 5</vt:lpstr>
      <vt:lpstr>New Electronic Resource Data Visualization for Electronic Collections Activations</vt:lpstr>
      <vt:lpstr>Display Logic Rules can use e-Resources activated in Network zone</vt:lpstr>
      <vt:lpstr>Pre-August 2025 Display Logic “With Value” Dropdown box</vt:lpstr>
      <vt:lpstr>New August 2025 Display Logic “With Value” Search Box</vt:lpstr>
      <vt:lpstr>Change in January 2026 to Thumbnails for Collections in Alma</vt:lpstr>
      <vt:lpstr>Add a link to “Document Insights” in Primo VE for ProQuest resources</vt:lpstr>
      <vt:lpstr>New Email Security Setting – April 2025</vt:lpstr>
      <vt:lpstr>CORRECTION: Titles from NZ cannot be added to Course Reserves Lists</vt:lpstr>
      <vt:lpstr>Primo VE Next Discovery Experience UI (NDE UI) Reminder</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Radzvickas, Adrienne J</cp:lastModifiedBy>
  <cp:revision>541</cp:revision>
  <dcterms:created xsi:type="dcterms:W3CDTF">2022-12-14T21:11:38Z</dcterms:created>
  <dcterms:modified xsi:type="dcterms:W3CDTF">2025-09-12T19:15:55Z</dcterms:modified>
</cp:coreProperties>
</file>