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Lst>
  <p:notesMasterIdLst>
    <p:notesMasterId r:id="rId16"/>
  </p:notesMasterIdLst>
  <p:sldIdLst>
    <p:sldId id="3184" r:id="rId5"/>
    <p:sldId id="256" r:id="rId6"/>
    <p:sldId id="258" r:id="rId7"/>
    <p:sldId id="315" r:id="rId8"/>
    <p:sldId id="269" r:id="rId9"/>
    <p:sldId id="316" r:id="rId10"/>
    <p:sldId id="317" r:id="rId11"/>
    <p:sldId id="3188" r:id="rId12"/>
    <p:sldId id="3186" r:id="rId13"/>
    <p:sldId id="3187" r:id="rId14"/>
    <p:sldId id="267"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8B89A-88F4-43A5-8B83-532CBF78007C}" v="91" dt="2024-03-13T21:17:31.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4" autoAdjust="0"/>
    <p:restoredTop sz="69373" autoAdjust="0"/>
  </p:normalViewPr>
  <p:slideViewPr>
    <p:cSldViewPr snapToGrid="0">
      <p:cViewPr varScale="1">
        <p:scale>
          <a:sx n="59" d="100"/>
          <a:sy n="59" d="100"/>
        </p:scale>
        <p:origin x="16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indent="0">
              <a:buFontTx/>
              <a:buNone/>
            </a:pPr>
            <a:r>
              <a:rPr lang="en-US" i="0" dirty="0"/>
              <a:t>&lt;Turn on captioning.&gt;</a:t>
            </a:r>
          </a:p>
          <a:p>
            <a:pPr marL="0" indent="0">
              <a:buFontTx/>
              <a:buNone/>
            </a:pPr>
            <a:r>
              <a:rPr lang="en-US" i="0" dirty="0"/>
              <a:t>&lt;Click Record.&gt;</a:t>
            </a:r>
          </a:p>
          <a:p>
            <a:pPr marL="0" indent="0">
              <a:buFontTx/>
              <a:buNone/>
            </a:pPr>
            <a:r>
              <a:rPr lang="en-US" i="0" dirty="0"/>
              <a:t>Hello and welcome to the March 2024 Alma Primo VE Office Hours! Ted Schwitzner and I, Marisa Tolbert, will be your co-hosts for today’s session.</a:t>
            </a:r>
          </a:p>
          <a:p>
            <a:pPr marL="0" indent="0">
              <a:buFontTx/>
              <a:buNone/>
            </a:pPr>
            <a:r>
              <a:rPr lang="en-US" i="0" dirty="0"/>
              <a:t>The structure for this month’s Office Hours is slightly different from what you are accustomed to, if you direct your attention to the third paragraph in blue text on this screen that reads: Your questions will be answered during the presentation. To ask a question or comment, use the chat. If you’d like to get on the microphone, use the “raise hand” reaction, and we will ask you to unmute. Let’s all practice this right now. Locate the Reaction button on the bottom of your screen and click it, then select “raise hand.” Great! Now, to lower your hand click on the text/button that says, “lower hand”. Looks like everyone has got the hang of it.</a:t>
            </a:r>
          </a:p>
          <a:p>
            <a:pPr marL="0" indent="0">
              <a:buFontTx/>
              <a:buNone/>
            </a:pPr>
            <a:r>
              <a:rPr lang="en-US" i="0" dirty="0"/>
              <a:t>This is a deviation from the standard procedure during Office Hours where we save Q &amp; A/Questions &amp; Answers until the very end. My colleague, Ted Schwitzner and I are running this as a discussion because we have three sets to cover, and we understand there may be a lot of questions along the way. Please do interact with us throughout the presentation – myself, Ted, and the CARLI staff that are on this call will answer your questions.</a:t>
            </a:r>
          </a:p>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C6D0F-93B8-C338-47FC-BB9CC33DB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EDDCA-7BA5-0C1D-A009-6BE318903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FA223-6869-D650-6B34-AF99CAD1F324}"/>
              </a:ext>
            </a:extLst>
          </p:cNvPr>
          <p:cNvSpPr>
            <a:spLocks noGrp="1"/>
          </p:cNvSpPr>
          <p:nvPr>
            <p:ph type="body" idx="1"/>
          </p:nvPr>
        </p:nvSpPr>
        <p:spPr/>
        <p:txBody>
          <a:bodyPr/>
          <a:lstStyle/>
          <a:p>
            <a:r>
              <a:rPr lang="en-US" dirty="0"/>
              <a:t>In the third and final set, we are discussing Electronic portfolios standalones. The character, Meg from the movie, A Wrinkle in Time is pictured here while traveling through multi-dimensions. There are also multiple dimensions or reasons as to why your IZ has electronic portfolios standalones. These standalone portfolios, may reflect portfolios you already have active in an electronic collection or portfolios that need to be linked to an already active electronic collection, so checking for duplication is good housekeeping for reducing clutter in your IZ and multiple links showing. These standalones may also reflect portfolios for entitlements you had in the past but have since cancelled or lost access to that potentially will lead to dead links in Primo VE. The standalone portfolios may also represent Government Documents. If your library is a government document repository, you have probably noticed that the community zone/CZ collection for Government Documents is unreliable and messy. Many of your libraries may have a higher count in this set due to having to catalog your own individual gov docs to account for what you and your patrons have access to. </a:t>
            </a:r>
          </a:p>
          <a:p>
            <a:endParaRPr lang="en-US" dirty="0"/>
          </a:p>
          <a:p>
            <a:r>
              <a:rPr lang="en-US" dirty="0"/>
              <a:t>Ted will say a little about government documents, but before he does are there any questions?</a:t>
            </a:r>
          </a:p>
        </p:txBody>
      </p:sp>
      <p:sp>
        <p:nvSpPr>
          <p:cNvPr id="4" name="Slide Number Placeholder 3">
            <a:extLst>
              <a:ext uri="{FF2B5EF4-FFF2-40B4-BE49-F238E27FC236}">
                <a16:creationId xmlns:a16="http://schemas.microsoft.com/office/drawing/2014/main" id="{91656F7A-C24D-28AA-539B-A1F646BCD40D}"/>
              </a:ext>
            </a:extLst>
          </p:cNvPr>
          <p:cNvSpPr>
            <a:spLocks noGrp="1"/>
          </p:cNvSpPr>
          <p:nvPr>
            <p:ph type="sldNum" sz="quarter" idx="5"/>
          </p:nvPr>
        </p:nvSpPr>
        <p:spPr/>
        <p:txBody>
          <a:bodyPr/>
          <a:lstStyle/>
          <a:p>
            <a:fld id="{A58473E4-DEFA-4081-9A15-DF7352AEBC3E}" type="slidenum">
              <a:rPr lang="en-US" smtClean="0"/>
              <a:t>10</a:t>
            </a:fld>
            <a:endParaRPr lang="en-US"/>
          </a:p>
        </p:txBody>
      </p:sp>
    </p:spTree>
    <p:extLst>
      <p:ext uri="{BB962C8B-B14F-4D97-AF65-F5344CB8AC3E}">
        <p14:creationId xmlns:p14="http://schemas.microsoft.com/office/powerpoint/2010/main" val="134256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it through all three sets—while giving an overview, history, and context of each. We have also had great discussion of the P2E process and its implications--one to four years since your  migration to Alma and Primo VE. We have learned some things in that time and hope that from today’s session you are better prepared to tackle these sets in your Alma IZ. An email will be getting sent out to the I-Share Liaisons, Tech Services Interest Group, and E-Resource Contacts about what was covered in today’s Office Hours. So, if you have colleagues that could not attend today, but this is work they are responsible for there is a forthcoming email as well as a recording of this session. Before wrapping up, we want to share a couple links to CARLI’s documentation pages and ask if there are any last questions or comments. </a:t>
            </a:r>
          </a:p>
          <a:p>
            <a:r>
              <a:rPr lang="en-US" dirty="0"/>
              <a:t>&lt;stop recording&gt;</a:t>
            </a:r>
          </a:p>
        </p:txBody>
      </p:sp>
      <p:sp>
        <p:nvSpPr>
          <p:cNvPr id="4" name="Slide Number Placeholder 3"/>
          <p:cNvSpPr>
            <a:spLocks noGrp="1"/>
          </p:cNvSpPr>
          <p:nvPr>
            <p:ph type="sldNum" sz="quarter" idx="5"/>
          </p:nvPr>
        </p:nvSpPr>
        <p:spPr/>
        <p:txBody>
          <a:bodyPr/>
          <a:lstStyle/>
          <a:p>
            <a:fld id="{A58473E4-DEFA-4081-9A15-DF7352AEBC3E}" type="slidenum">
              <a:rPr lang="en-US" smtClean="0"/>
              <a:t>11</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Office Hours we are covering, “Back 2 P2E Clean-Up.” You may recognize images throughout the presentation from pop culture movies and TV shows that are about time travel. This is intentional as we will be traveling back in time together focused on the P2E process and recommended clean-up from migration to your current Alma and Primo VE environments. Rest assured; we will not be traveling at light speed.</a:t>
            </a:r>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let’s look at Today’s Agenda. We will be sharing upcoming events and announcements. Then, we will dive into overview, history, context, and a discussion of P2E sets in your Alma Institution Zones aka IZs.</a:t>
            </a:r>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a few CARLI calendar events listed, you can also access the CARLI calendar from the link being provided in chat. This month there is an EBSCO Experience Manager webinar on the new EBSCOhost interface and the EBSCO Admin module; </a:t>
            </a:r>
          </a:p>
          <a:p>
            <a:r>
              <a:rPr lang="en-US" sz="1200" kern="1200" dirty="0">
                <a:solidFill>
                  <a:schemeClr val="tx1"/>
                </a:solidFill>
                <a:effectLst/>
                <a:latin typeface="+mn-lt"/>
                <a:ea typeface="+mn-ea"/>
                <a:cs typeface="+mn-cs"/>
              </a:rPr>
              <a:t>every Wednesday this month are the weekly OER Grants Office Hours; </a:t>
            </a:r>
          </a:p>
          <a:p>
            <a:r>
              <a:rPr lang="en-US" sz="1200" kern="1200" dirty="0">
                <a:solidFill>
                  <a:schemeClr val="tx1"/>
                </a:solidFill>
                <a:effectLst/>
                <a:latin typeface="+mn-lt"/>
                <a:ea typeface="+mn-ea"/>
                <a:cs typeface="+mn-cs"/>
              </a:rPr>
              <a:t>there are four upcoming Professional Development Alliance events aka PDA with one occurring tomorrow; </a:t>
            </a:r>
          </a:p>
          <a:p>
            <a:r>
              <a:rPr lang="en-US" sz="1200" kern="1200" dirty="0">
                <a:solidFill>
                  <a:schemeClr val="tx1"/>
                </a:solidFill>
                <a:effectLst/>
                <a:latin typeface="+mn-lt"/>
                <a:ea typeface="+mn-ea"/>
                <a:cs typeface="+mn-cs"/>
              </a:rPr>
              <a:t>and there is an information session on the Shared Serials Storage from WEST.</a:t>
            </a:r>
          </a:p>
        </p:txBody>
      </p:sp>
    </p:spTree>
    <p:extLst>
      <p:ext uri="{BB962C8B-B14F-4D97-AF65-F5344CB8AC3E}">
        <p14:creationId xmlns:p14="http://schemas.microsoft.com/office/powerpoint/2010/main" val="403847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one announcement. Registration for the Ex Libris Users of North America or ELUNA Annual Conference and related events are now live. You can register at the link in the chat. </a:t>
            </a:r>
          </a:p>
        </p:txBody>
      </p:sp>
    </p:spTree>
    <p:extLst>
      <p:ext uri="{BB962C8B-B14F-4D97-AF65-F5344CB8AC3E}">
        <p14:creationId xmlns:p14="http://schemas.microsoft.com/office/powerpoint/2010/main" val="192414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now we will get into our DeLorean time machine and go “Back to the Future” into P2E Overview. Right now, you might be asking yourself “What is P2E?” if you were not around at the time of your library’s migration from Voyager or your former ILS or if you were working in your library at the time of migration, you might be asking yourself “What was P2E?” P2E is an acronym for Physical to Electronic and is the process where you or someone at your library supplied Ex Libris with a file containing Bibliographic IDs for items in your library that were records for physical items being transformed to records for electronic items once in Alma. More about these records will be discussed shortly.</a:t>
            </a:r>
          </a:p>
          <a:p>
            <a:r>
              <a:rPr lang="en-US" dirty="0"/>
              <a:t>You may be also asking yourself “What is there to clean up and why?” Currently, each IZ has one to three sets. These sets in Alma are Bibs with no inventory, Physical items with an ER location, and Electronic portfolios standalones. We will be describing the types of records found in these sets in a moment and why you will want to review and clean them up.</a:t>
            </a:r>
          </a:p>
          <a:p>
            <a:r>
              <a:rPr lang="en-US" dirty="0"/>
              <a:t>You may also be asking yourself “What are the sets in my IZ and why?” Each IZ is going to be different as to which of these sets is there and how many records are in each. Some of this has to do with procedures your library has when dealing with these types of records, some of it may have to do with turnover and information getting lost in the process, and some of it may have to do with this clean-up work being lower in priority. Whatever the reason, we are here to help guide you.</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6</a:t>
            </a:fld>
            <a:endParaRPr lang="en-US"/>
          </a:p>
        </p:txBody>
      </p:sp>
    </p:spTree>
    <p:extLst>
      <p:ext uri="{BB962C8B-B14F-4D97-AF65-F5344CB8AC3E}">
        <p14:creationId xmlns:p14="http://schemas.microsoft.com/office/powerpoint/2010/main" val="425486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set to discuss is Bibs with no inventory. Here we have the scene from Princess Bride where the grandfather is reading the story to his grandson. Like the grandfather is trying to preserve the story and art of storytelling, this set also is about preservation in libraries and the applicable procedures with relation to bound-withs which Ted will be discussing shortly. First, I will cover a few scenarios that could have resulted in Bibs with no inventory post P2E. </a:t>
            </a:r>
          </a:p>
          <a:p>
            <a:endParaRPr lang="en-US" dirty="0"/>
          </a:p>
          <a:p>
            <a:r>
              <a:rPr lang="en-US" dirty="0"/>
              <a:t>In the first scenario, at the time of migration and P2E, a library had only bib records for their e-resources in the catalog because having an 856 and the bib were thought to be sufficient. These records would still be present, if the library did not include bib record IDs for these bib-only records in their P2E file.</a:t>
            </a:r>
          </a:p>
          <a:p>
            <a:endParaRPr lang="en-US" dirty="0"/>
          </a:p>
          <a:p>
            <a:r>
              <a:rPr lang="en-US" dirty="0"/>
              <a:t>In the second scenario, the library had a bib record for an e-item reserve. Voyager had a not-so-savvy way of hosting URLs for e-items. If these records were present and were not listed in the P2E file, the bib could be in Alma with no inventory.</a:t>
            </a:r>
          </a:p>
          <a:p>
            <a:endParaRPr lang="en-US" dirty="0"/>
          </a:p>
          <a:p>
            <a:r>
              <a:rPr lang="en-US" dirty="0"/>
              <a:t>In the third and final scenario, a library may have gone through and cleaned up portfolios through deletion. However, when doing these deletions was timid about selecting the “Are you sure you want to delete this record with no other inventory?” and subsequently the library is left with a bib that has no inventory. Additionally, your library could have cleaned up portfolios and/or deleted those with CZ or NZ bibs. Bibs from the CZ and NZ can be sticky in the IZ, and it is possible that there are some orphan bibs hanging around from this. If a sticky CZ or NZ bib is the case, these can be copied to catalog and deleted, or you can delete these by a job.</a:t>
            </a:r>
          </a:p>
          <a:p>
            <a:endParaRPr lang="en-US" dirty="0"/>
          </a:p>
          <a:p>
            <a:r>
              <a:rPr lang="en-US" dirty="0"/>
              <a:t>Before Ted speaks about bound-withs, are there any questions?</a:t>
            </a:r>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a:p>
        </p:txBody>
      </p:sp>
    </p:spTree>
    <p:extLst>
      <p:ext uri="{BB962C8B-B14F-4D97-AF65-F5344CB8AC3E}">
        <p14:creationId xmlns:p14="http://schemas.microsoft.com/office/powerpoint/2010/main" val="327534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2DF0-ED00-54A8-B1FE-0937B1043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84AB3-E8EF-249C-5BAF-E42D152A8F64}"/>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DCE322CD-B845-C124-003F-E4EDBBF751E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Those are some reasons why bound-withs might exist in your catalog. Let’s look at ways to identify if the bibs with no inventory are involved in bound-withs.</a:t>
            </a:r>
          </a:p>
          <a:p>
            <a:r>
              <a:rPr lang="en-US" sz="1200" kern="1200" dirty="0">
                <a:solidFill>
                  <a:schemeClr val="tx1"/>
                </a:solidFill>
                <a:effectLst/>
                <a:latin typeface="+mn-lt"/>
                <a:ea typeface="+mn-ea"/>
                <a:cs typeface="+mn-cs"/>
              </a:rPr>
              <a:t>The Bibs with No Inventory is your starting point, and you may find it useful to export the set into Excel so that you can have the record IDs handy. Next, you’ll find and review the bound-with records themselves.</a:t>
            </a:r>
          </a:p>
          <a:p>
            <a:r>
              <a:rPr lang="en-US" sz="1200" kern="1200" dirty="0">
                <a:solidFill>
                  <a:schemeClr val="tx1"/>
                </a:solidFill>
                <a:effectLst/>
                <a:latin typeface="+mn-lt"/>
                <a:ea typeface="+mn-ea"/>
                <a:cs typeface="+mn-cs"/>
              </a:rPr>
              <a:t>These records have a 245-title field that begins with the words “host bibliographic record for </a:t>
            </a:r>
            <a:r>
              <a:rPr lang="en-US" sz="1200" kern="1200" dirty="0" err="1">
                <a:solidFill>
                  <a:schemeClr val="tx1"/>
                </a:solidFill>
                <a:effectLst/>
                <a:latin typeface="+mn-lt"/>
                <a:ea typeface="+mn-ea"/>
                <a:cs typeface="+mn-cs"/>
              </a:rPr>
              <a:t>boundwith</a:t>
            </a:r>
            <a:r>
              <a:rPr lang="en-US" sz="1200" kern="1200" dirty="0">
                <a:solidFill>
                  <a:schemeClr val="tx1"/>
                </a:solidFill>
                <a:effectLst/>
                <a:latin typeface="+mn-lt"/>
                <a:ea typeface="+mn-ea"/>
                <a:cs typeface="+mn-cs"/>
              </a:rPr>
              <a:t>.” These words are followed by either “MFHD or “item barcode” and finally a number. In each host record, there will be two or more 774 fields, which indicate the constituent parts of the whole item represented by the host record. Each 774 will contain the title and the MMS ID for another record. You may use these data points to compare back to records in the Bibs with no Inventory set.</a:t>
            </a:r>
          </a:p>
          <a:p>
            <a:r>
              <a:rPr lang="en-US" sz="1200" kern="1200" dirty="0">
                <a:solidFill>
                  <a:schemeClr val="tx1"/>
                </a:solidFill>
                <a:effectLst/>
                <a:latin typeface="+mn-lt"/>
                <a:ea typeface="+mn-ea"/>
                <a:cs typeface="+mn-cs"/>
              </a:rPr>
              <a:t>If looking at individual records isn’t your thing, you may also use the analysis, “Bibs with 774 data – bound withs and host bib records.” This report is available from Shared Folders &gt; CARLI Network &gt;Resource Management, and it provides the same title and record ID data as the host records. You might find it useful to process this report in another tool, like Open Refine, in order to have a clean list of titles and MMS IDs that may be compared to the set. One could even take the list of 774$w MMS IDs and create another bibliographic record set.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found these records, you’ll want to make it easier to find them again. Adding some notes to these bibliographic records will help make it clear why they remain in the catalog. Fields such as the 773 host entry note, or the 501 with note will assist patrons and other staff in seeing the relationships between records. If you decide to clean these records up in the future, these notes may also remind you of other loose ends.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6816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40325-E665-F7CB-A0DD-FD20E1C3E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FF112-B2F5-647D-1A23-D8B8D073F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C655F-901C-7F6B-317E-AFE746FC4C88}"/>
              </a:ext>
            </a:extLst>
          </p:cNvPr>
          <p:cNvSpPr>
            <a:spLocks noGrp="1"/>
          </p:cNvSpPr>
          <p:nvPr>
            <p:ph type="body" idx="1"/>
          </p:nvPr>
        </p:nvSpPr>
        <p:spPr/>
        <p:txBody>
          <a:bodyPr/>
          <a:lstStyle/>
          <a:p>
            <a:r>
              <a:rPr lang="en-US" dirty="0"/>
              <a:t>How’s everyone doing so far? If you feel like sharing, you can use the chat to type or select an emoji to share a reaction. </a:t>
            </a:r>
          </a:p>
          <a:p>
            <a:endParaRPr lang="en-US" dirty="0"/>
          </a:p>
          <a:p>
            <a:r>
              <a:rPr lang="en-US" dirty="0"/>
              <a:t>In this next set, we will discuss Physical titles with ER location. ER stands for electronic resource. Please note that this set is only applicable to the libraries that migrated from Voyager to Alma in 2020. So, if you are a library that migrated post-2020 from a different ILS, you can sit this one out. </a:t>
            </a:r>
          </a:p>
          <a:p>
            <a:r>
              <a:rPr lang="en-US" dirty="0"/>
              <a:t>On this slide, you will see an image from the show Lovecraft Country where Hippolyta is attempting to figure out Hiram’s Orrery which holds the key to the time machine. Remembering how we cataloged items in Voyager is the key to opening our memories on how this differs in Alma. </a:t>
            </a:r>
          </a:p>
          <a:p>
            <a:r>
              <a:rPr lang="en-US" dirty="0"/>
              <a:t>When we went from Voyager to Alma, there were some records that contained a print format and an electronic format on the same record. Your library may have created a unique location called ereview, migration e-review, or something similar to group these records together for later review and clean-up. This group may also contain an 856 or another field with a URL to the content the record was describing. Cleaning these up will help reduce dead links, clutter in your IZ, and help make collection description analytics more accurate. </a:t>
            </a:r>
          </a:p>
          <a:p>
            <a:endParaRPr lang="en-US" dirty="0"/>
          </a:p>
          <a:p>
            <a:r>
              <a:rPr lang="en-US" dirty="0"/>
              <a:t>Ted will explain further.</a:t>
            </a:r>
          </a:p>
          <a:p>
            <a:endParaRPr lang="en-US" dirty="0"/>
          </a:p>
        </p:txBody>
      </p:sp>
      <p:sp>
        <p:nvSpPr>
          <p:cNvPr id="4" name="Slide Number Placeholder 3">
            <a:extLst>
              <a:ext uri="{FF2B5EF4-FFF2-40B4-BE49-F238E27FC236}">
                <a16:creationId xmlns:a16="http://schemas.microsoft.com/office/drawing/2014/main" id="{B2541605-C0E7-FB9F-064D-D3633F658CD1}"/>
              </a:ext>
            </a:extLst>
          </p:cNvPr>
          <p:cNvSpPr>
            <a:spLocks noGrp="1"/>
          </p:cNvSpPr>
          <p:nvPr>
            <p:ph type="sldNum" sz="quarter" idx="5"/>
          </p:nvPr>
        </p:nvSpPr>
        <p:spPr/>
        <p:txBody>
          <a:bodyPr/>
          <a:lstStyle/>
          <a:p>
            <a:fld id="{A58473E4-DEFA-4081-9A15-DF7352AEBC3E}" type="slidenum">
              <a:rPr lang="en-US" smtClean="0"/>
              <a:t>9</a:t>
            </a:fld>
            <a:endParaRPr lang="en-US"/>
          </a:p>
        </p:txBody>
      </p:sp>
    </p:spTree>
    <p:extLst>
      <p:ext uri="{BB962C8B-B14F-4D97-AF65-F5344CB8AC3E}">
        <p14:creationId xmlns:p14="http://schemas.microsoft.com/office/powerpoint/2010/main" val="3479262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3/14/2024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076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458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176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2067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274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1135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24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14412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7799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44943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creativecommons.org/licenses/by-nc/3.0/" TargetMode="External"/><Relationship Id="rId4" Type="http://schemas.openxmlformats.org/officeDocument/2006/relationships/hyperlink" Target="https://www.ultratendencias.com/2018/01/maravilloso-nuevo-trailer-de-wrinkle-i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support@carli.Illinois.edu" TargetMode="External"/><Relationship Id="rId5" Type="http://schemas.openxmlformats.org/officeDocument/2006/relationships/hyperlink" Target="https://www.carli.illinois.edu/products-services/i-share/physical-res-man/withdraw-delete" TargetMode="External"/><Relationship Id="rId4" Type="http://schemas.openxmlformats.org/officeDocument/2006/relationships/hyperlink" Target="https://www.carli.illinois.edu/products-services/i-share/electronic-res-man/p2e-cleanu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calendar/2024-03"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el-una.org/meetings/eluna-2024-annual-meeting/"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creativecommons.org/licenses/by-nc-nd/3.0/" TargetMode="External"/><Relationship Id="rId5" Type="http://schemas.openxmlformats.org/officeDocument/2006/relationships/hyperlink" Target="http://multiglom.com/author/annebillson/page/8/" TargetMode="External"/><Relationship Id="rId4" Type="http://schemas.openxmlformats.org/officeDocument/2006/relationships/hyperlink" Target="https://pixabay.com/fr/delorean-voiture-time-machine-3810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hyperlink" Target="https://creativecommons.org/licenses/by-nc-nd/3.0/" TargetMode="External"/><Relationship Id="rId4" Type="http://schemas.openxmlformats.org/officeDocument/2006/relationships/hyperlink" Target="http://multiglom.com/author/annebillson/page/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creativecommons.org/licenses/by-nc-sa/3.0/" TargetMode="External"/><Relationship Id="rId4" Type="http://schemas.openxmlformats.org/officeDocument/2006/relationships/hyperlink" Target="https://www.film-rezensionen.de/2021/04/lovecraft-country-staffel-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156434"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6096000" y="580141"/>
            <a:ext cx="4283075" cy="5697718"/>
          </a:xfrm>
        </p:spPr>
        <p:txBody>
          <a:bodyPr/>
          <a:lstStyle/>
          <a:p>
            <a:r>
              <a:rPr lang="en-US" sz="2400" i="1" dirty="0">
                <a:latin typeface="+mj-lt"/>
              </a:rPr>
              <a:t>Welcome!</a:t>
            </a:r>
          </a:p>
          <a:p>
            <a:endParaRPr lang="en-US" sz="10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solidFill>
                  <a:schemeClr val="accent3"/>
                </a:solidFill>
                <a:latin typeface="+mj-lt"/>
              </a:rPr>
              <a:t>Your questions will be answered during the presentation. To ask a question or comment, use the chat. If you’d like to get on the microphone, use the “raise hand” reaction, and we will ask you to unmute.</a:t>
            </a:r>
          </a:p>
          <a:p>
            <a:endParaRPr lang="en-US" sz="2000" dirty="0">
              <a:latin typeface="+mj-lt"/>
            </a:endParaRPr>
          </a:p>
          <a:p>
            <a:r>
              <a:rPr lang="en-US" sz="2000" dirty="0">
                <a:latin typeface="+mj-lt"/>
              </a:rPr>
              <a:t>This session will be recorded and made available on the CARLI website. </a:t>
            </a:r>
          </a:p>
        </p:txBody>
      </p:sp>
      <p:pic>
        <p:nvPicPr>
          <p:cNvPr id="4" name="Picture 3" descr="CARLI I-Share logo&#10;">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607979" y="839861"/>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35E82-2FC7-844D-4AEF-A61678845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9AD50-1851-B86F-8050-A2D10A0E2B9C}"/>
              </a:ext>
            </a:extLst>
          </p:cNvPr>
          <p:cNvSpPr>
            <a:spLocks noGrp="1"/>
          </p:cNvSpPr>
          <p:nvPr>
            <p:ph type="title"/>
          </p:nvPr>
        </p:nvSpPr>
        <p:spPr/>
        <p:txBody>
          <a:bodyPr/>
          <a:lstStyle/>
          <a:p>
            <a:r>
              <a:rPr lang="en-US" dirty="0"/>
              <a:t>Back 2 Electronic portfolios standalones</a:t>
            </a:r>
          </a:p>
        </p:txBody>
      </p:sp>
      <p:sp>
        <p:nvSpPr>
          <p:cNvPr id="3" name="Content Placeholder 2">
            <a:extLst>
              <a:ext uri="{FF2B5EF4-FFF2-40B4-BE49-F238E27FC236}">
                <a16:creationId xmlns:a16="http://schemas.microsoft.com/office/drawing/2014/main" id="{11EA173C-2BC4-F5AC-71CA-EB3D36F136C8}"/>
              </a:ext>
            </a:extLst>
          </p:cNvPr>
          <p:cNvSpPr>
            <a:spLocks noGrp="1"/>
          </p:cNvSpPr>
          <p:nvPr>
            <p:ph idx="1"/>
          </p:nvPr>
        </p:nvSpPr>
        <p:spPr>
          <a:xfrm>
            <a:off x="609600" y="1850803"/>
            <a:ext cx="4925568" cy="2959290"/>
          </a:xfrm>
        </p:spPr>
        <p:txBody>
          <a:bodyPr/>
          <a:lstStyle/>
          <a:p>
            <a:pPr marL="342900" indent="-342900">
              <a:buFont typeface="Arial" panose="020B0604020202020204" pitchFamily="34" charset="0"/>
              <a:buChar char="•"/>
            </a:pPr>
            <a:r>
              <a:rPr lang="en-US" sz="2400" dirty="0">
                <a:latin typeface="+mj-lt"/>
              </a:rPr>
              <a:t>Checking for record duplication</a:t>
            </a:r>
          </a:p>
          <a:p>
            <a:endParaRPr lang="en-US" sz="2400" dirty="0">
              <a:latin typeface="+mj-lt"/>
            </a:endParaRPr>
          </a:p>
          <a:p>
            <a:pPr marL="342900" indent="-342900">
              <a:buFont typeface="Arial" panose="020B0604020202020204" pitchFamily="34" charset="0"/>
              <a:buChar char="•"/>
            </a:pPr>
            <a:r>
              <a:rPr lang="en-US" sz="2400" dirty="0">
                <a:latin typeface="+mj-lt"/>
              </a:rPr>
              <a:t>Checking that access and entitlements are correct</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Government Documents</a:t>
            </a:r>
          </a:p>
        </p:txBody>
      </p:sp>
      <p:pic>
        <p:nvPicPr>
          <p:cNvPr id="5" name="Picture 4" descr="A young Black female dressed in three shirts - one plaid, one teal, and one gray. They are wearing glasses with the arms bent and raised level with their shoulders. Swirls of light in pinks and reds surround them.">
            <a:extLst>
              <a:ext uri="{FF2B5EF4-FFF2-40B4-BE49-F238E27FC236}">
                <a16:creationId xmlns:a16="http://schemas.microsoft.com/office/drawing/2014/main" id="{C34AAEC7-8A87-4318-38E5-63B93341FE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30982" y="1597130"/>
            <a:ext cx="5825793" cy="3286744"/>
          </a:xfrm>
          <a:prstGeom prst="rect">
            <a:avLst/>
          </a:prstGeom>
        </p:spPr>
      </p:pic>
      <p:sp>
        <p:nvSpPr>
          <p:cNvPr id="6" name="TextBox 5">
            <a:extLst>
              <a:ext uri="{FF2B5EF4-FFF2-40B4-BE49-F238E27FC236}">
                <a16:creationId xmlns:a16="http://schemas.microsoft.com/office/drawing/2014/main" id="{FDB388A9-1C51-E5EC-50F8-1C9B5E482FE7}"/>
              </a:ext>
            </a:extLst>
          </p:cNvPr>
          <p:cNvSpPr txBox="1"/>
          <p:nvPr/>
        </p:nvSpPr>
        <p:spPr>
          <a:xfrm>
            <a:off x="6230981" y="4906538"/>
            <a:ext cx="5825794" cy="892552"/>
          </a:xfrm>
          <a:prstGeom prst="rect">
            <a:avLst/>
          </a:prstGeom>
          <a:noFill/>
        </p:spPr>
        <p:txBody>
          <a:bodyPr wrap="square" rtlCol="0">
            <a:spAutoFit/>
          </a:bodyPr>
          <a:lstStyle/>
          <a:p>
            <a:pPr algn="r"/>
            <a:r>
              <a:rPr lang="en-US" sz="2000" dirty="0">
                <a:latin typeface="+mj-lt"/>
              </a:rPr>
              <a:t>Meg from the movie, </a:t>
            </a:r>
            <a:r>
              <a:rPr lang="en-US" sz="2000" i="1" dirty="0">
                <a:latin typeface="+mj-lt"/>
              </a:rPr>
              <a:t>A Wrinkle in Time </a:t>
            </a:r>
            <a:r>
              <a:rPr lang="en-US" sz="2000" dirty="0">
                <a:latin typeface="+mj-lt"/>
              </a:rPr>
              <a:t>traveling through multi-dimensions</a:t>
            </a:r>
            <a:r>
              <a:rPr lang="en-US" sz="1200" dirty="0">
                <a:hlinkClick r:id="rId4" tooltip="https://www.ultratendencias.com/2018/01/maravilloso-nuevo-trailer-de-wrinkle-in.html"/>
              </a:rPr>
              <a:t>.</a:t>
            </a:r>
          </a:p>
          <a:p>
            <a:pPr algn="r"/>
            <a:r>
              <a:rPr lang="en-US" sz="1200" dirty="0">
                <a:hlinkClick r:id="rId4" tooltip="https://www.ultratendencias.com/2018/01/maravilloso-nuevo-trailer-de-wrinkle-in.html"/>
              </a:rPr>
              <a:t>This Photo</a:t>
            </a:r>
            <a:r>
              <a:rPr lang="en-US" sz="1200" dirty="0"/>
              <a:t> by Unknown Author is licensed under </a:t>
            </a:r>
            <a:r>
              <a:rPr lang="en-US" sz="1200" dirty="0">
                <a:hlinkClick r:id="rId5" tooltip="https://creativecommons.org/licenses/by-nc/3.0/"/>
              </a:rPr>
              <a:t>CC BY-NC</a:t>
            </a:r>
            <a:endParaRPr lang="en-US" sz="1200" dirty="0"/>
          </a:p>
        </p:txBody>
      </p:sp>
    </p:spTree>
    <p:extLst>
      <p:ext uri="{BB962C8B-B14F-4D97-AF65-F5344CB8AC3E}">
        <p14:creationId xmlns:p14="http://schemas.microsoft.com/office/powerpoint/2010/main" val="276287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307220" y="-94785"/>
            <a:ext cx="10972800" cy="602796"/>
          </a:xfrm>
        </p:spPr>
        <p:txBody>
          <a:bodyPr wrap="square" anchor="ctr">
            <a:normAutofit/>
          </a:bodyPr>
          <a:lstStyle/>
          <a:p>
            <a:r>
              <a:rPr lang="en-US" sz="2000" dirty="0"/>
              <a:t>CARLI DOCUMENTATION</a:t>
            </a:r>
          </a:p>
        </p:txBody>
      </p:sp>
      <p:pic>
        <p:nvPicPr>
          <p:cNvPr id="1026" name="Picture 2" descr="Purple, pink, green, and orange vegetation sit in the lower right corner of the foreground. A winding walkway is diagonal in the center. Mountains, ocean, beach, and an overcast sky fill the upper left corner of the background.">
            <a:extLst>
              <a:ext uri="{FF2B5EF4-FFF2-40B4-BE49-F238E27FC236}">
                <a16:creationId xmlns:a16="http://schemas.microsoft.com/office/drawing/2014/main" id="{994F0B7B-FF13-F16A-8D90-AB5EF169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45" r="-2" b="17543"/>
          <a:stretch/>
        </p:blipFill>
        <p:spPr bwMode="auto">
          <a:xfrm>
            <a:off x="306918" y="634996"/>
            <a:ext cx="5401552" cy="4659427"/>
          </a:xfrm>
          <a:prstGeom prst="rect">
            <a:avLst/>
          </a:prstGeom>
          <a:noFill/>
          <a:ln>
            <a:noFill/>
          </a:ln>
        </p:spPr>
      </p:pic>
      <p:sp>
        <p:nvSpPr>
          <p:cNvPr id="1031" name="Content Placeholder 3">
            <a:extLst>
              <a:ext uri="{FF2B5EF4-FFF2-40B4-BE49-F238E27FC236}">
                <a16:creationId xmlns:a16="http://schemas.microsoft.com/office/drawing/2014/main" id="{68D9A771-AFA9-D340-4F6F-8BDD0EF8FE8A}"/>
              </a:ext>
            </a:extLst>
          </p:cNvPr>
          <p:cNvSpPr>
            <a:spLocks noGrp="1"/>
          </p:cNvSpPr>
          <p:nvPr>
            <p:ph sz="quarter" idx="11"/>
          </p:nvPr>
        </p:nvSpPr>
        <p:spPr>
          <a:xfrm>
            <a:off x="5943600" y="634996"/>
            <a:ext cx="5863169" cy="4659427"/>
          </a:xfrm>
        </p:spPr>
        <p:txBody>
          <a:bodyPr/>
          <a:lstStyle/>
          <a:p>
            <a:r>
              <a:rPr lang="en-US" sz="2400" dirty="0">
                <a:latin typeface="+mj-lt"/>
              </a:rPr>
              <a:t>Cleaning up P2E</a:t>
            </a:r>
          </a:p>
          <a:p>
            <a:r>
              <a:rPr lang="en-US" sz="2000" dirty="0">
                <a:latin typeface="+mj-lt"/>
                <a:hlinkClick r:id="rId4"/>
              </a:rPr>
              <a:t>https://www.carli.illinois.edu/products-services/i-share/electronic-res-man/p2e-cleanup</a:t>
            </a:r>
            <a:r>
              <a:rPr lang="en-US" sz="2000" dirty="0">
                <a:latin typeface="+mj-lt"/>
              </a:rPr>
              <a:t> </a:t>
            </a:r>
          </a:p>
          <a:p>
            <a:endParaRPr lang="en-US" sz="2400" dirty="0">
              <a:latin typeface="+mj-lt"/>
            </a:endParaRPr>
          </a:p>
          <a:p>
            <a:r>
              <a:rPr lang="en-US" sz="2400" dirty="0">
                <a:latin typeface="+mj-lt"/>
              </a:rPr>
              <a:t>How-To Withdrawing Inventory and Deleting Records</a:t>
            </a:r>
          </a:p>
          <a:p>
            <a:r>
              <a:rPr lang="en-US" sz="2000" dirty="0">
                <a:latin typeface="+mj-lt"/>
                <a:hlinkClick r:id="rId5"/>
              </a:rPr>
              <a:t>https://www.carli.illinois.edu/products-services/i-share/physical-res-man/withdraw-delete</a:t>
            </a:r>
            <a:endParaRPr lang="en-US" sz="2000" dirty="0">
              <a:latin typeface="+mj-lt"/>
            </a:endParaRPr>
          </a:p>
          <a:p>
            <a:endParaRPr lang="en-US" sz="2400" dirty="0">
              <a:latin typeface="+mj-lt"/>
            </a:endParaRPr>
          </a:p>
          <a:p>
            <a:pPr algn="ctr"/>
            <a:r>
              <a:rPr lang="en-US" sz="2400" dirty="0">
                <a:latin typeface="+mj-lt"/>
              </a:rPr>
              <a:t>Follow up questions and/or concerns?</a:t>
            </a:r>
          </a:p>
          <a:p>
            <a:pPr algn="ctr"/>
            <a:r>
              <a:rPr lang="en-US" sz="2400" dirty="0">
                <a:latin typeface="+mj-lt"/>
              </a:rPr>
              <a:t>Email </a:t>
            </a:r>
            <a:r>
              <a:rPr lang="en-US" sz="2400" dirty="0">
                <a:latin typeface="+mj-lt"/>
                <a:hlinkClick r:id="rId6"/>
              </a:rPr>
              <a:t>support@carli.Illinois.edu</a:t>
            </a:r>
            <a:r>
              <a:rPr lang="en-US" sz="2400" dirty="0">
                <a:latin typeface="+mj-lt"/>
              </a:rPr>
              <a:t>. </a:t>
            </a:r>
          </a:p>
          <a:p>
            <a:pPr algn="ctr"/>
            <a:endParaRPr lang="en-US" sz="2400" dirty="0">
              <a:latin typeface="+mj-lt"/>
            </a:endParaRPr>
          </a:p>
        </p:txBody>
      </p:sp>
      <p:sp>
        <p:nvSpPr>
          <p:cNvPr id="1033" name="Text Placeholder 4">
            <a:extLst>
              <a:ext uri="{FF2B5EF4-FFF2-40B4-BE49-F238E27FC236}">
                <a16:creationId xmlns:a16="http://schemas.microsoft.com/office/drawing/2014/main" id="{4964176A-E9F0-E8EA-244D-42F1BADC3E0D}"/>
              </a:ext>
            </a:extLst>
          </p:cNvPr>
          <p:cNvSpPr>
            <a:spLocks noGrp="1"/>
          </p:cNvSpPr>
          <p:nvPr>
            <p:ph type="body" sz="quarter" idx="13"/>
          </p:nvPr>
        </p:nvSpPr>
        <p:spPr>
          <a:xfrm>
            <a:off x="306919" y="5310022"/>
            <a:ext cx="5401552" cy="635000"/>
          </a:xfrm>
        </p:spPr>
        <p:txBody>
          <a:bodyPr/>
          <a:lstStyle/>
          <a:p>
            <a:r>
              <a:rPr lang="en-US" sz="2000" dirty="0">
                <a:latin typeface="+mj-lt"/>
              </a:rPr>
              <a:t>Springtime in Santa Monica, CA</a:t>
            </a:r>
          </a:p>
        </p:txBody>
      </p:sp>
    </p:spTree>
    <p:extLst>
      <p:ext uri="{BB962C8B-B14F-4D97-AF65-F5344CB8AC3E}">
        <p14:creationId xmlns:p14="http://schemas.microsoft.com/office/powerpoint/2010/main" val="87642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914400" y="4455723"/>
            <a:ext cx="10363200" cy="1079293"/>
          </a:xfrm>
        </p:spPr>
        <p:txBody>
          <a:bodyPr>
            <a:normAutofit/>
          </a:bodyPr>
          <a:lstStyle/>
          <a:p>
            <a:pPr algn="ctr"/>
            <a:r>
              <a:rPr lang="en-US" dirty="0"/>
              <a:t>Back 2 P2E Clean-up </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1828800" y="5535016"/>
            <a:ext cx="8534400" cy="987225"/>
          </a:xfrm>
        </p:spPr>
        <p:txBody>
          <a:bodyPr/>
          <a:lstStyle/>
          <a:p>
            <a:r>
              <a:rPr lang="en-US" dirty="0">
                <a:latin typeface="+mj-lt"/>
              </a:rPr>
              <a:t>Alma/Primo VE Open Office Hours</a:t>
            </a:r>
          </a:p>
          <a:p>
            <a:r>
              <a:rPr lang="en-US" dirty="0">
                <a:latin typeface="+mj-lt"/>
                <a:ea typeface="ＭＳ Ｐゴシック"/>
              </a:rPr>
              <a:t>Date</a:t>
            </a:r>
          </a:p>
          <a:p>
            <a:endParaRPr lang="en-US" dirty="0"/>
          </a:p>
        </p:txBody>
      </p:sp>
    </p:spTree>
    <p:extLst>
      <p:ext uri="{BB962C8B-B14F-4D97-AF65-F5344CB8AC3E}">
        <p14:creationId xmlns:p14="http://schemas.microsoft.com/office/powerpoint/2010/main" val="245625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mj-lt"/>
              </a:rPr>
              <a:t>Upcoming Events and Announcements</a:t>
            </a:r>
          </a:p>
          <a:p>
            <a:pPr marL="457200" indent="-457200">
              <a:buFont typeface="Arial" panose="020B0604020202020204" pitchFamily="34" charset="0"/>
              <a:buChar char="•"/>
            </a:pPr>
            <a:r>
              <a:rPr lang="en-US" sz="2800" dirty="0">
                <a:latin typeface="+mj-lt"/>
              </a:rPr>
              <a:t>Overview, History, Context, and Discussion of P2E sets in your Alma IZs</a:t>
            </a:r>
          </a:p>
          <a:p>
            <a:endParaRPr lang="en-US" sz="2800" dirty="0">
              <a:latin typeface="+mj-lt"/>
            </a:endParaRPr>
          </a:p>
        </p:txBody>
      </p:sp>
    </p:spTree>
    <p:extLst>
      <p:ext uri="{BB962C8B-B14F-4D97-AF65-F5344CB8AC3E}">
        <p14:creationId xmlns:p14="http://schemas.microsoft.com/office/powerpoint/2010/main" val="303921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Upcoming events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365760"/>
            <a:ext cx="11345806" cy="6071615"/>
          </a:xfrm>
          <a:prstGeom prst="rect">
            <a:avLst/>
          </a:prstGeom>
        </p:spPr>
        <p:txBody>
          <a:bodyPr numCol="1"/>
          <a:lstStyle/>
          <a:p>
            <a:pPr algn="ctr"/>
            <a:r>
              <a:rPr lang="en-US" sz="2400" dirty="0">
                <a:latin typeface="+mj-lt"/>
                <a:ea typeface="+mn-lt"/>
                <a:cs typeface="+mn-lt"/>
              </a:rPr>
              <a:t>CARLI Calendar</a:t>
            </a:r>
          </a:p>
          <a:p>
            <a:pPr algn="ctr"/>
            <a:r>
              <a:rPr lang="en-US" sz="2400" dirty="0">
                <a:latin typeface="+mj-lt"/>
                <a:ea typeface="+mn-lt"/>
                <a:cs typeface="+mn-lt"/>
                <a:hlinkClick r:id="rId3"/>
              </a:rPr>
              <a:t>https://www.carli.illinois.edu/calendar/2024-03</a:t>
            </a:r>
            <a:r>
              <a:rPr lang="en-US" sz="2400" dirty="0">
                <a:latin typeface="+mj-lt"/>
                <a:ea typeface="+mn-lt"/>
                <a:cs typeface="+mn-lt"/>
              </a:rPr>
              <a:t> </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Wednesday, March 20 - EBSCO Experience Manager, New EBSCOhost interface and EBSCO Admin</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Every Wednesday in March - OER Grants Weekly Office Hour</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March 15, 19, 25, 27 - Professional Development Alliance (PDA) Events</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Wednesday, March 21 - Shared Serials Storage! A WEST Information Session</a:t>
            </a:r>
          </a:p>
        </p:txBody>
      </p:sp>
    </p:spTree>
    <p:extLst>
      <p:ext uri="{BB962C8B-B14F-4D97-AF65-F5344CB8AC3E}">
        <p14:creationId xmlns:p14="http://schemas.microsoft.com/office/powerpoint/2010/main" val="252093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announcements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Ex Libris Users of North America (ELUNA) annual conference, Developer’s Day, and Knowledge Days registration is live</a:t>
            </a:r>
          </a:p>
          <a:p>
            <a:r>
              <a:rPr lang="en-US" sz="2400" dirty="0">
                <a:latin typeface="+mj-lt"/>
                <a:ea typeface="+mn-lt"/>
                <a:cs typeface="+mn-lt"/>
              </a:rPr>
              <a:t>	</a:t>
            </a:r>
            <a:r>
              <a:rPr lang="en-US" sz="2400" dirty="0">
                <a:latin typeface="+mj-lt"/>
                <a:ea typeface="+mn-lt"/>
                <a:cs typeface="+mn-lt"/>
                <a:hlinkClick r:id="rId3"/>
              </a:rPr>
              <a:t>https://el-una.org/meetings/eluna-2024-annual-meeting/</a:t>
            </a:r>
            <a:r>
              <a:rPr lang="en-US" sz="2400" dirty="0">
                <a:latin typeface="+mj-lt"/>
                <a:ea typeface="+mn-lt"/>
                <a:cs typeface="+mn-lt"/>
              </a:rPr>
              <a:t> </a:t>
            </a:r>
          </a:p>
        </p:txBody>
      </p:sp>
    </p:spTree>
    <p:extLst>
      <p:ext uri="{BB962C8B-B14F-4D97-AF65-F5344CB8AC3E}">
        <p14:creationId xmlns:p14="http://schemas.microsoft.com/office/powerpoint/2010/main" val="10843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dirty="0"/>
              <a:t>Back 2 P2E Overview</a:t>
            </a:r>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idx="1"/>
          </p:nvPr>
        </p:nvSpPr>
        <p:spPr>
          <a:xfrm>
            <a:off x="6315456" y="1853392"/>
            <a:ext cx="5266944" cy="3023408"/>
          </a:xfrm>
        </p:spPr>
        <p:txBody>
          <a:bodyPr/>
          <a:lstStyle/>
          <a:p>
            <a:pPr marL="342900" indent="-342900">
              <a:buFont typeface="Arial" panose="020B0604020202020204" pitchFamily="34" charset="0"/>
              <a:buChar char="•"/>
            </a:pPr>
            <a:r>
              <a:rPr lang="en-US" sz="2400" dirty="0">
                <a:latin typeface="+mj-lt"/>
              </a:rPr>
              <a:t>What is/was “P2E”?</a:t>
            </a:r>
          </a:p>
          <a:p>
            <a:endParaRPr lang="en-US" sz="2400" dirty="0">
              <a:latin typeface="+mj-lt"/>
            </a:endParaRPr>
          </a:p>
          <a:p>
            <a:pPr marL="342900" indent="-342900">
              <a:buFont typeface="Arial" panose="020B0604020202020204" pitchFamily="34" charset="0"/>
              <a:buChar char="•"/>
            </a:pPr>
            <a:r>
              <a:rPr lang="en-US" sz="2400" dirty="0">
                <a:latin typeface="+mj-lt"/>
              </a:rPr>
              <a:t>What is there to clean up and why?</a:t>
            </a:r>
          </a:p>
          <a:p>
            <a:endParaRPr lang="en-US" sz="2400" dirty="0">
              <a:latin typeface="+mj-lt"/>
            </a:endParaRPr>
          </a:p>
          <a:p>
            <a:pPr marL="342900" indent="-342900">
              <a:buFont typeface="Arial" panose="020B0604020202020204" pitchFamily="34" charset="0"/>
              <a:buChar char="•"/>
            </a:pPr>
            <a:r>
              <a:rPr lang="en-US" sz="2400" dirty="0">
                <a:latin typeface="+mj-lt"/>
              </a:rPr>
              <a:t>What are the sets in my IZ and why?</a:t>
            </a:r>
          </a:p>
          <a:p>
            <a:endParaRPr lang="en-US" sz="2400" dirty="0">
              <a:latin typeface="+mj-lt"/>
            </a:endParaRPr>
          </a:p>
          <a:p>
            <a:endParaRPr lang="en-US" sz="2400" dirty="0">
              <a:latin typeface="+mj-lt"/>
            </a:endParaRPr>
          </a:p>
        </p:txBody>
      </p:sp>
      <p:pic>
        <p:nvPicPr>
          <p:cNvPr id="11" name="Picture 10" descr="A clip art image of the silver DeLorean time machine from the movie Back to the Future.">
            <a:extLst>
              <a:ext uri="{FF2B5EF4-FFF2-40B4-BE49-F238E27FC236}">
                <a16:creationId xmlns:a16="http://schemas.microsoft.com/office/drawing/2014/main" id="{99B08041-35D4-8AB0-8123-617748B567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599" y="1650289"/>
            <a:ext cx="4323027" cy="2458415"/>
          </a:xfrm>
          <a:prstGeom prst="rect">
            <a:avLst/>
          </a:prstGeom>
        </p:spPr>
      </p:pic>
      <p:sp>
        <p:nvSpPr>
          <p:cNvPr id="15" name="TextBox 14">
            <a:extLst>
              <a:ext uri="{FF2B5EF4-FFF2-40B4-BE49-F238E27FC236}">
                <a16:creationId xmlns:a16="http://schemas.microsoft.com/office/drawing/2014/main" id="{C557BD77-8519-5C02-542E-77A57E8448F1}"/>
              </a:ext>
            </a:extLst>
          </p:cNvPr>
          <p:cNvSpPr txBox="1"/>
          <p:nvPr/>
        </p:nvSpPr>
        <p:spPr>
          <a:xfrm>
            <a:off x="609599" y="4108704"/>
            <a:ext cx="4323027" cy="1200329"/>
          </a:xfrm>
          <a:prstGeom prst="rect">
            <a:avLst/>
          </a:prstGeom>
          <a:noFill/>
        </p:spPr>
        <p:txBody>
          <a:bodyPr wrap="square" rtlCol="0">
            <a:spAutoFit/>
          </a:bodyPr>
          <a:lstStyle/>
          <a:p>
            <a:r>
              <a:rPr lang="en-US" sz="2000" dirty="0">
                <a:latin typeface="+mj-lt"/>
              </a:rPr>
              <a:t>The DeLorean time machine from the movie, </a:t>
            </a:r>
            <a:r>
              <a:rPr lang="en-US" sz="2000" i="1" dirty="0">
                <a:latin typeface="+mj-lt"/>
              </a:rPr>
              <a:t>Back to the Future</a:t>
            </a:r>
            <a:r>
              <a:rPr lang="en-US" sz="2000" dirty="0">
                <a:latin typeface="+mj-lt"/>
              </a:rPr>
              <a:t>. </a:t>
            </a:r>
          </a:p>
          <a:p>
            <a:r>
              <a:rPr lang="en-US" sz="1200" dirty="0">
                <a:hlinkClick r:id="rId5" tooltip="http://multiglom.com/author/annebillson/page/8/"/>
              </a:rPr>
              <a:t>This Photo</a:t>
            </a:r>
            <a:r>
              <a:rPr lang="en-US" sz="1200" dirty="0"/>
              <a:t> by Unknown Author is licensed under </a:t>
            </a:r>
            <a:r>
              <a:rPr lang="en-US" sz="1200" dirty="0">
                <a:hlinkClick r:id="rId6" tooltip="https://creativecommons.org/licenses/by-nc-nd/3.0/"/>
              </a:rPr>
              <a:t>CC BY-NC-ND</a:t>
            </a:r>
            <a:r>
              <a:rPr lang="en-US" sz="1200" dirty="0"/>
              <a:t>.</a:t>
            </a:r>
          </a:p>
          <a:p>
            <a:endParaRPr lang="en-US" sz="2000" dirty="0">
              <a:latin typeface="+mj-lt"/>
            </a:endParaRPr>
          </a:p>
        </p:txBody>
      </p:sp>
    </p:spTree>
    <p:extLst>
      <p:ext uri="{BB962C8B-B14F-4D97-AF65-F5344CB8AC3E}">
        <p14:creationId xmlns:p14="http://schemas.microsoft.com/office/powerpoint/2010/main" val="257889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dirty="0"/>
              <a:t>Back 2 Bibs with no inventory</a:t>
            </a:r>
          </a:p>
        </p:txBody>
      </p:sp>
      <p:pic>
        <p:nvPicPr>
          <p:cNvPr id="7" name="Content Placeholder 6" descr="A white male is holding an open book and looking over their glasses at a young white male sitting in a bed. A Santa Claus art piece hangs in the background.&#10;&#10;">
            <a:extLst>
              <a:ext uri="{FF2B5EF4-FFF2-40B4-BE49-F238E27FC236}">
                <a16:creationId xmlns:a16="http://schemas.microsoft.com/office/drawing/2014/main" id="{B7F89120-4F00-833C-EDC3-AEB8070293D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66845" y="1638556"/>
            <a:ext cx="5395715" cy="3032442"/>
          </a:xfrm>
        </p:spPr>
      </p:pic>
      <p:sp>
        <p:nvSpPr>
          <p:cNvPr id="8" name="TextBox 7">
            <a:extLst>
              <a:ext uri="{FF2B5EF4-FFF2-40B4-BE49-F238E27FC236}">
                <a16:creationId xmlns:a16="http://schemas.microsoft.com/office/drawing/2014/main" id="{C2BB6751-BD7E-9D2D-9266-394BD1248885}"/>
              </a:ext>
            </a:extLst>
          </p:cNvPr>
          <p:cNvSpPr txBox="1"/>
          <p:nvPr/>
        </p:nvSpPr>
        <p:spPr>
          <a:xfrm>
            <a:off x="6466844" y="4671892"/>
            <a:ext cx="5395715" cy="892552"/>
          </a:xfrm>
          <a:prstGeom prst="rect">
            <a:avLst/>
          </a:prstGeom>
          <a:noFill/>
        </p:spPr>
        <p:txBody>
          <a:bodyPr wrap="square" rtlCol="0">
            <a:spAutoFit/>
          </a:bodyPr>
          <a:lstStyle/>
          <a:p>
            <a:pPr algn="r"/>
            <a:r>
              <a:rPr lang="en-US" sz="2000" dirty="0">
                <a:latin typeface="+mj-lt"/>
              </a:rPr>
              <a:t>The scene in </a:t>
            </a:r>
            <a:r>
              <a:rPr lang="en-US" sz="2000" i="1" dirty="0">
                <a:latin typeface="+mj-lt"/>
              </a:rPr>
              <a:t>Princess Bride </a:t>
            </a:r>
            <a:r>
              <a:rPr lang="en-US" sz="2000" dirty="0">
                <a:latin typeface="+mj-lt"/>
              </a:rPr>
              <a:t>when grandpa is reading to the grandson.</a:t>
            </a:r>
            <a:endParaRPr lang="en-US" sz="2000" dirty="0">
              <a:latin typeface="+mj-lt"/>
              <a:hlinkClick r:id="rId4" tooltip="http://multiglom.com/author/annebillson/page/8/"/>
            </a:endParaRPr>
          </a:p>
          <a:p>
            <a:pPr algn="r"/>
            <a:r>
              <a:rPr lang="en-US" sz="1200" dirty="0">
                <a:hlinkClick r:id="rId4" tooltip="http://multiglom.com/author/annebillson/page/8/"/>
              </a:rPr>
              <a:t>This Photo</a:t>
            </a:r>
            <a:r>
              <a:rPr lang="en-US" sz="1200" dirty="0"/>
              <a:t> by Unknown Author is licensed under </a:t>
            </a:r>
            <a:r>
              <a:rPr lang="en-US" sz="1200" dirty="0">
                <a:hlinkClick r:id="rId5" tooltip="https://creativecommons.org/licenses/by-nc-nd/3.0/"/>
              </a:rPr>
              <a:t>CC BY-NC-ND</a:t>
            </a:r>
            <a:r>
              <a:rPr lang="en-US" sz="1200" dirty="0"/>
              <a:t>.</a:t>
            </a:r>
          </a:p>
        </p:txBody>
      </p:sp>
      <p:sp>
        <p:nvSpPr>
          <p:cNvPr id="10" name="TextBox 9">
            <a:extLst>
              <a:ext uri="{FF2B5EF4-FFF2-40B4-BE49-F238E27FC236}">
                <a16:creationId xmlns:a16="http://schemas.microsoft.com/office/drawing/2014/main" id="{34683CC7-42A8-C543-2787-11B2C7569DB0}"/>
              </a:ext>
            </a:extLst>
          </p:cNvPr>
          <p:cNvSpPr txBox="1"/>
          <p:nvPr/>
        </p:nvSpPr>
        <p:spPr>
          <a:xfrm>
            <a:off x="329440" y="1417638"/>
            <a:ext cx="5766560" cy="2616101"/>
          </a:xfrm>
          <a:prstGeom prst="rect">
            <a:avLst/>
          </a:prstGeom>
          <a:noFill/>
        </p:spPr>
        <p:txBody>
          <a:bodyPr wrap="square" rtlCol="0">
            <a:spAutoFit/>
          </a:bodyPr>
          <a:lstStyle/>
          <a:p>
            <a:endParaRPr lang="en-US" sz="2400" dirty="0">
              <a:latin typeface="+mj-lt"/>
            </a:endParaRPr>
          </a:p>
          <a:p>
            <a:pPr marL="342900" indent="-342900">
              <a:buFont typeface="Arial" panose="020B0604020202020204" pitchFamily="34" charset="0"/>
              <a:buChar char="•"/>
            </a:pPr>
            <a:r>
              <a:rPr lang="en-US" sz="2400" dirty="0">
                <a:latin typeface="+mj-lt"/>
              </a:rPr>
              <a:t>P2E scenarios and their orphaned bibs</a:t>
            </a:r>
          </a:p>
          <a:p>
            <a:r>
              <a:rPr lang="en-US" sz="2400" dirty="0">
                <a:latin typeface="+mj-lt"/>
              </a:rPr>
              <a:t>	 </a:t>
            </a:r>
          </a:p>
          <a:p>
            <a:pPr marL="342900" indent="-342900">
              <a:buFont typeface="Arial" panose="020B0604020202020204" pitchFamily="34" charset="0"/>
              <a:buChar char="•"/>
            </a:pPr>
            <a:r>
              <a:rPr lang="en-US" sz="2400" dirty="0">
                <a:latin typeface="+mj-lt"/>
              </a:rPr>
              <a:t>Bound-withs</a:t>
            </a:r>
          </a:p>
          <a:p>
            <a:pPr lvl="1"/>
            <a:endParaRPr lang="en-US" sz="2400" dirty="0">
              <a:latin typeface="+mj-lt"/>
            </a:endParaRPr>
          </a:p>
          <a:p>
            <a:pPr marL="342900" indent="-3429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30822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92488-EC0F-7C39-1D28-DE1F0DA60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42888-390A-9E05-FFB5-AB53D098AFF3}"/>
              </a:ext>
            </a:extLst>
          </p:cNvPr>
          <p:cNvSpPr>
            <a:spLocks noGrp="1"/>
          </p:cNvSpPr>
          <p:nvPr>
            <p:ph type="title"/>
          </p:nvPr>
        </p:nvSpPr>
        <p:spPr>
          <a:xfrm>
            <a:off x="218114" y="-94785"/>
            <a:ext cx="9765901" cy="602796"/>
          </a:xfrm>
        </p:spPr>
        <p:txBody>
          <a:bodyPr>
            <a:normAutofit/>
          </a:bodyPr>
          <a:lstStyle/>
          <a:p>
            <a:r>
              <a:rPr lang="en-US" sz="2000" dirty="0">
                <a:ea typeface="ＭＳ Ｐゴシック"/>
              </a:rPr>
              <a:t>Back 2 Bibs with No Inventory: Bound-Withs</a:t>
            </a:r>
            <a:endParaRPr lang="en-US" sz="2000" dirty="0"/>
          </a:p>
        </p:txBody>
      </p:sp>
      <p:sp>
        <p:nvSpPr>
          <p:cNvPr id="4" name="Content Placeholder 2">
            <a:extLst>
              <a:ext uri="{FF2B5EF4-FFF2-40B4-BE49-F238E27FC236}">
                <a16:creationId xmlns:a16="http://schemas.microsoft.com/office/drawing/2014/main" id="{89988F20-EE00-FFA3-7A13-F03B3AD3AF52}"/>
              </a:ext>
            </a:extLst>
          </p:cNvPr>
          <p:cNvSpPr>
            <a:spLocks noGrp="1"/>
          </p:cNvSpPr>
          <p:nvPr>
            <p:ph sz="quarter" idx="10"/>
          </p:nvPr>
        </p:nvSpPr>
        <p:spPr>
          <a:xfrm>
            <a:off x="369116" y="411061"/>
            <a:ext cx="6104836" cy="5956183"/>
          </a:xfrm>
          <a:prstGeom prst="rect">
            <a:avLst/>
          </a:prstGeom>
        </p:spPr>
        <p:txBody>
          <a:bodyPr numCol="1"/>
          <a:lstStyle/>
          <a:p>
            <a:pPr marL="342900" indent="-342900">
              <a:buFont typeface="Arial" panose="020B0604020202020204" pitchFamily="34" charset="0"/>
              <a:buChar char="•"/>
            </a:pPr>
            <a:r>
              <a:rPr lang="en-US" sz="2400" dirty="0">
                <a:latin typeface="+mj-lt"/>
                <a:ea typeface="+mn-lt"/>
                <a:cs typeface="+mn-lt"/>
              </a:rPr>
              <a:t>Finding records involved in Bound-Withs</a:t>
            </a:r>
          </a:p>
          <a:p>
            <a:pPr marL="1085850" lvl="1" indent="-342900">
              <a:buFont typeface="+mj-lt"/>
              <a:buAutoNum type="arabicPeriod"/>
            </a:pPr>
            <a:r>
              <a:rPr lang="en-US" sz="2000" dirty="0">
                <a:latin typeface="Arial" panose="020B0604020202020204" pitchFamily="34" charset="0"/>
                <a:ea typeface="+mn-lt"/>
                <a:cs typeface="Arial" panose="020B0604020202020204" pitchFamily="34" charset="0"/>
              </a:rPr>
              <a:t>Look at the set “Bibs with no inventory”</a:t>
            </a:r>
          </a:p>
          <a:p>
            <a:pPr marL="1085850" lvl="1" indent="-342900">
              <a:buFont typeface="+mj-lt"/>
              <a:buAutoNum type="arabicPeriod"/>
            </a:pPr>
            <a:r>
              <a:rPr lang="en-US" sz="2000" dirty="0">
                <a:latin typeface="Arial" panose="020B0604020202020204" pitchFamily="34" charset="0"/>
                <a:ea typeface="+mn-lt"/>
                <a:cs typeface="Arial" panose="020B0604020202020204" pitchFamily="34" charset="0"/>
              </a:rPr>
              <a:t>Compare with host bibliographic records</a:t>
            </a:r>
            <a:endParaRPr lang="en-US" sz="1700" dirty="0">
              <a:latin typeface="Arial" panose="020B0604020202020204" pitchFamily="34" charset="0"/>
              <a:ea typeface="+mn-lt"/>
              <a:cs typeface="Arial" panose="020B0604020202020204" pitchFamily="34" charset="0"/>
            </a:endParaRPr>
          </a:p>
          <a:p>
            <a:pPr marL="1085850" lvl="1" indent="-342900">
              <a:buFont typeface="+mj-lt"/>
              <a:buAutoNum type="arabicPeriod"/>
            </a:pPr>
            <a:r>
              <a:rPr lang="en-US" sz="2000" dirty="0">
                <a:latin typeface="Arial" panose="020B0604020202020204" pitchFamily="34" charset="0"/>
                <a:ea typeface="+mn-lt"/>
                <a:cs typeface="Arial" panose="020B0604020202020204" pitchFamily="34" charset="0"/>
              </a:rPr>
              <a:t>CARLI shared analysis, “Bibs with 774 data - bound withs and host bib records”</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92C5F"/>
                </a:solidFill>
                <a:effectLst/>
                <a:uLnTx/>
                <a:uFillTx/>
                <a:latin typeface="+mj-lt"/>
                <a:ea typeface="+mn-lt"/>
                <a:cs typeface="Times New Roman"/>
              </a:rPr>
              <a:t>Making records involved in Bound-Withs easier to find (and keep)</a:t>
            </a:r>
          </a:p>
          <a:p>
            <a:pPr marL="1200150" lvl="1" indent="-45720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Add data pointing back to the host record: 773 Host entry note</a:t>
            </a:r>
          </a:p>
          <a:p>
            <a:pPr marL="1200150" lvl="1" indent="-45720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Add a note (501 or 591) “With” note for public display</a:t>
            </a:r>
          </a:p>
          <a:p>
            <a:pPr marL="1200150" lvl="1" indent="-457200">
              <a:buFont typeface="Arial" panose="020B0604020202020204" pitchFamily="34" charset="0"/>
              <a:buChar char="•"/>
            </a:pPr>
            <a:r>
              <a:rPr lang="en-US" sz="2000" dirty="0">
                <a:latin typeface="Arial" panose="020B0604020202020204" pitchFamily="34" charset="0"/>
                <a:ea typeface="+mn-lt"/>
                <a:cs typeface="Arial" panose="020B0604020202020204" pitchFamily="34" charset="0"/>
              </a:rPr>
              <a:t>Use the 774$w IDs to create a set of Bibs used in Bound Withs.</a:t>
            </a:r>
          </a:p>
        </p:txBody>
      </p:sp>
      <p:pic>
        <p:nvPicPr>
          <p:cNvPr id="5" name="Picture 4" descr="A screen capture of part of an Alma MARC bibliographic record with title &quot;Host bibliographic record.&quot; The record lists 10 constituent titles in the 774 tag.">
            <a:extLst>
              <a:ext uri="{FF2B5EF4-FFF2-40B4-BE49-F238E27FC236}">
                <a16:creationId xmlns:a16="http://schemas.microsoft.com/office/drawing/2014/main" id="{1D89DB3E-905D-F9C4-013E-2315B519E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954" y="774011"/>
            <a:ext cx="4976291" cy="4176122"/>
          </a:xfrm>
          <a:prstGeom prst="rect">
            <a:avLst/>
          </a:prstGeom>
          <a:ln>
            <a:solidFill>
              <a:schemeClr val="accent1"/>
            </a:solidFill>
          </a:ln>
        </p:spPr>
      </p:pic>
      <p:sp>
        <p:nvSpPr>
          <p:cNvPr id="6" name="TextBox 5">
            <a:extLst>
              <a:ext uri="{FF2B5EF4-FFF2-40B4-BE49-F238E27FC236}">
                <a16:creationId xmlns:a16="http://schemas.microsoft.com/office/drawing/2014/main" id="{A82ECA34-3700-3F57-34CF-EBC8D9C0010D}"/>
              </a:ext>
            </a:extLst>
          </p:cNvPr>
          <p:cNvSpPr txBox="1"/>
          <p:nvPr/>
        </p:nvSpPr>
        <p:spPr>
          <a:xfrm>
            <a:off x="6627516" y="4968811"/>
            <a:ext cx="5408199" cy="707886"/>
          </a:xfrm>
          <a:prstGeom prst="rect">
            <a:avLst/>
          </a:prstGeom>
          <a:noFill/>
        </p:spPr>
        <p:txBody>
          <a:bodyPr wrap="square" lIns="91440" tIns="45720" rIns="91440" bIns="45720" rtlCol="0" anchor="t">
            <a:spAutoFit/>
          </a:bodyPr>
          <a:lstStyle/>
          <a:p>
            <a:r>
              <a:rPr lang="en-US" sz="2000" dirty="0">
                <a:latin typeface="+mj-lt"/>
                <a:cs typeface="Arial"/>
              </a:rPr>
              <a:t>A sample "bound-with" host bibliographic record with 10 component titles.</a:t>
            </a:r>
          </a:p>
        </p:txBody>
      </p:sp>
    </p:spTree>
    <p:extLst>
      <p:ext uri="{BB962C8B-B14F-4D97-AF65-F5344CB8AC3E}">
        <p14:creationId xmlns:p14="http://schemas.microsoft.com/office/powerpoint/2010/main" val="231197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3B2C2-6900-5F53-E44D-D7115A9E7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BBE5D-B682-04EE-55A7-E5EF13A7656F}"/>
              </a:ext>
            </a:extLst>
          </p:cNvPr>
          <p:cNvSpPr>
            <a:spLocks noGrp="1"/>
          </p:cNvSpPr>
          <p:nvPr>
            <p:ph type="title"/>
          </p:nvPr>
        </p:nvSpPr>
        <p:spPr/>
        <p:txBody>
          <a:bodyPr/>
          <a:lstStyle/>
          <a:p>
            <a:r>
              <a:rPr lang="en-US" dirty="0"/>
              <a:t>Back 2 Physical titles with ER location*</a:t>
            </a:r>
            <a:br>
              <a:rPr lang="en-US" dirty="0"/>
            </a:br>
            <a:r>
              <a:rPr lang="en-US" sz="2000" dirty="0"/>
              <a:t>	*This set applies to Voyager Migration Libraries only.</a:t>
            </a:r>
            <a:endParaRPr lang="en-US" dirty="0"/>
          </a:p>
        </p:txBody>
      </p:sp>
      <p:sp>
        <p:nvSpPr>
          <p:cNvPr id="3" name="Content Placeholder 2">
            <a:extLst>
              <a:ext uri="{FF2B5EF4-FFF2-40B4-BE49-F238E27FC236}">
                <a16:creationId xmlns:a16="http://schemas.microsoft.com/office/drawing/2014/main" id="{34AD2EBB-550A-B5C5-FE02-E86F7ADDC306}"/>
              </a:ext>
            </a:extLst>
          </p:cNvPr>
          <p:cNvSpPr>
            <a:spLocks noGrp="1"/>
          </p:cNvSpPr>
          <p:nvPr>
            <p:ph idx="1"/>
          </p:nvPr>
        </p:nvSpPr>
        <p:spPr>
          <a:xfrm>
            <a:off x="5471410" y="1417638"/>
            <a:ext cx="6550701" cy="4525963"/>
          </a:xfrm>
        </p:spPr>
        <p:txBody>
          <a:bodyPr/>
          <a:lstStyle/>
          <a:p>
            <a:r>
              <a:rPr lang="en-US" sz="2400" dirty="0">
                <a:latin typeface="+mj-lt"/>
              </a:rPr>
              <a:t>VOYAGER LOCATIONS to ALMA LOCATIONS</a:t>
            </a:r>
          </a:p>
          <a:p>
            <a:endParaRPr lang="en-US" sz="2400" dirty="0">
              <a:latin typeface="+mj-lt"/>
            </a:endParaRPr>
          </a:p>
          <a:p>
            <a:pPr marL="342900" indent="-342900">
              <a:buFont typeface="Arial" panose="020B0604020202020204" pitchFamily="34" charset="0"/>
              <a:buChar char="•"/>
            </a:pPr>
            <a:r>
              <a:rPr lang="en-US" sz="2400" dirty="0">
                <a:latin typeface="+mj-lt"/>
              </a:rPr>
              <a:t>Bib records for print that had 856 field and/or a URL in other fields</a:t>
            </a:r>
          </a:p>
          <a:p>
            <a:endParaRPr lang="en-US" sz="2400" dirty="0">
              <a:latin typeface="+mj-lt"/>
            </a:endParaRPr>
          </a:p>
          <a:p>
            <a:pPr marL="342900" indent="-342900">
              <a:buFont typeface="Arial" panose="020B0604020202020204" pitchFamily="34" charset="0"/>
              <a:buChar char="•"/>
            </a:pPr>
            <a:r>
              <a:rPr lang="en-US" sz="2400" dirty="0">
                <a:latin typeface="+mj-lt"/>
              </a:rPr>
              <a:t>Alma locations with a mix of electronic resources and physical items, Ex: “migration e-review”</a:t>
            </a:r>
          </a:p>
        </p:txBody>
      </p:sp>
      <p:pic>
        <p:nvPicPr>
          <p:cNvPr id="18" name="Picture 17" descr="A Black female dressed in shades of pink touching a planet on a model of the solar system. A lit up hallway is in the background.">
            <a:extLst>
              <a:ext uri="{FF2B5EF4-FFF2-40B4-BE49-F238E27FC236}">
                <a16:creationId xmlns:a16="http://schemas.microsoft.com/office/drawing/2014/main" id="{B0731BA0-2E15-AA62-8028-9C1AEF1156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69890" y="1417639"/>
            <a:ext cx="4861809" cy="3241206"/>
          </a:xfrm>
          <a:prstGeom prst="rect">
            <a:avLst/>
          </a:prstGeom>
        </p:spPr>
      </p:pic>
      <p:sp>
        <p:nvSpPr>
          <p:cNvPr id="19" name="TextBox 18">
            <a:extLst>
              <a:ext uri="{FF2B5EF4-FFF2-40B4-BE49-F238E27FC236}">
                <a16:creationId xmlns:a16="http://schemas.microsoft.com/office/drawing/2014/main" id="{5F08AEEA-F069-10FB-3D79-9B342C5663D6}"/>
              </a:ext>
            </a:extLst>
          </p:cNvPr>
          <p:cNvSpPr txBox="1"/>
          <p:nvPr/>
        </p:nvSpPr>
        <p:spPr>
          <a:xfrm>
            <a:off x="169889" y="4658845"/>
            <a:ext cx="5408199" cy="892552"/>
          </a:xfrm>
          <a:prstGeom prst="rect">
            <a:avLst/>
          </a:prstGeom>
          <a:noFill/>
        </p:spPr>
        <p:txBody>
          <a:bodyPr wrap="square" rtlCol="0">
            <a:spAutoFit/>
          </a:bodyPr>
          <a:lstStyle/>
          <a:p>
            <a:r>
              <a:rPr lang="en-US" sz="2000" dirty="0">
                <a:latin typeface="+mj-lt"/>
              </a:rPr>
              <a:t>Hippolyta in the show, </a:t>
            </a:r>
            <a:r>
              <a:rPr lang="en-US" sz="2000" i="1" dirty="0">
                <a:latin typeface="+mj-lt"/>
              </a:rPr>
              <a:t>Lovecraft Country </a:t>
            </a:r>
            <a:r>
              <a:rPr lang="en-US" sz="2000" dirty="0">
                <a:latin typeface="+mj-lt"/>
              </a:rPr>
              <a:t>with Hiram’s Orrery – a key to the time machine.</a:t>
            </a:r>
            <a:endParaRPr lang="en-US" sz="2000" dirty="0">
              <a:latin typeface="+mj-lt"/>
              <a:hlinkClick r:id="rId4" tooltip="https://www.film-rezensionen.de/2021/04/lovecraft-country-staffel-1/"/>
            </a:endParaRPr>
          </a:p>
          <a:p>
            <a:r>
              <a:rPr lang="en-US" sz="1200" dirty="0">
                <a:hlinkClick r:id="rId4" tooltip="https://www.film-rezensionen.de/2021/04/lovecraft-country-staffel-1/"/>
              </a:rPr>
              <a:t>This Photo</a:t>
            </a:r>
            <a:r>
              <a:rPr lang="en-US" sz="1200" dirty="0"/>
              <a:t> by Unknown Author is licensed under </a:t>
            </a:r>
            <a:r>
              <a:rPr lang="en-US" sz="1200" dirty="0">
                <a:hlinkClick r:id="rId5" tooltip="https://creativecommons.org/licenses/by-nc-sa/3.0/"/>
              </a:rPr>
              <a:t>CC BY-SA-NC</a:t>
            </a:r>
            <a:endParaRPr lang="en-US" sz="1200" dirty="0"/>
          </a:p>
        </p:txBody>
      </p:sp>
    </p:spTree>
    <p:extLst>
      <p:ext uri="{BB962C8B-B14F-4D97-AF65-F5344CB8AC3E}">
        <p14:creationId xmlns:p14="http://schemas.microsoft.com/office/powerpoint/2010/main" val="1587482253"/>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3D4A0-3BEC-46C0-9E6D-926D6E9A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64AC67-F5B7-49B0-9FD4-6EF5C2EE3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1294</TotalTime>
  <Words>2813</Words>
  <Application>Microsoft Office PowerPoint</Application>
  <PresentationFormat>Widescreen</PresentationFormat>
  <Paragraphs>128</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ＭＳ Ｐゴシック</vt:lpstr>
      <vt:lpstr>Arial</vt:lpstr>
      <vt:lpstr>Calibri</vt:lpstr>
      <vt:lpstr>Times New Roman</vt:lpstr>
      <vt:lpstr>CARLI</vt:lpstr>
      <vt:lpstr>CARLI</vt:lpstr>
      <vt:lpstr>I-Share Alma Primo VE Office hours will start shortly</vt:lpstr>
      <vt:lpstr>Back 2 P2E Clean-up </vt:lpstr>
      <vt:lpstr>Today’s Agenda</vt:lpstr>
      <vt:lpstr>Upcoming events</vt:lpstr>
      <vt:lpstr>announcements</vt:lpstr>
      <vt:lpstr>Back 2 P2E Overview</vt:lpstr>
      <vt:lpstr>Back 2 Bibs with no inventory</vt:lpstr>
      <vt:lpstr>Back 2 Bibs with No Inventory: Bound-Withs</vt:lpstr>
      <vt:lpstr>Back 2 Physical titles with ER location*  *This set applies to Voyager Migration Libraries only.</vt:lpstr>
      <vt:lpstr>Back 2 Electronic portfolios standalones</vt:lpstr>
      <vt:lpstr>CARLI DOCUMENTATION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Tolbert, Marisa</cp:lastModifiedBy>
  <cp:revision>259</cp:revision>
  <dcterms:created xsi:type="dcterms:W3CDTF">2022-12-14T21:11:38Z</dcterms:created>
  <dcterms:modified xsi:type="dcterms:W3CDTF">2024-03-14T16:10:55Z</dcterms:modified>
</cp:coreProperties>
</file>