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3"/>
    <p:sldMasterId id="2147483661" r:id="rId4"/>
  </p:sldMasterIdLst>
  <p:notesMasterIdLst>
    <p:notesMasterId r:id="rId46"/>
  </p:notesMasterIdLst>
  <p:sldIdLst>
    <p:sldId id="256" r:id="rId5"/>
    <p:sldId id="258" r:id="rId6"/>
    <p:sldId id="269" r:id="rId7"/>
    <p:sldId id="293" r:id="rId8"/>
    <p:sldId id="294" r:id="rId9"/>
    <p:sldId id="260" r:id="rId10"/>
    <p:sldId id="261" r:id="rId11"/>
    <p:sldId id="295" r:id="rId12"/>
    <p:sldId id="296" r:id="rId13"/>
    <p:sldId id="297" r:id="rId14"/>
    <p:sldId id="275" r:id="rId15"/>
    <p:sldId id="298" r:id="rId16"/>
    <p:sldId id="299" r:id="rId17"/>
    <p:sldId id="300" r:id="rId18"/>
    <p:sldId id="301" r:id="rId19"/>
    <p:sldId id="278" r:id="rId20"/>
    <p:sldId id="302" r:id="rId21"/>
    <p:sldId id="303" r:id="rId22"/>
    <p:sldId id="304" r:id="rId23"/>
    <p:sldId id="305" r:id="rId24"/>
    <p:sldId id="283" r:id="rId25"/>
    <p:sldId id="284" r:id="rId26"/>
    <p:sldId id="285" r:id="rId27"/>
    <p:sldId id="286" r:id="rId28"/>
    <p:sldId id="292" r:id="rId29"/>
    <p:sldId id="291" r:id="rId30"/>
    <p:sldId id="311" r:id="rId31"/>
    <p:sldId id="313" r:id="rId32"/>
    <p:sldId id="290" r:id="rId33"/>
    <p:sldId id="312" r:id="rId34"/>
    <p:sldId id="289" r:id="rId35"/>
    <p:sldId id="288" r:id="rId36"/>
    <p:sldId id="306" r:id="rId37"/>
    <p:sldId id="307" r:id="rId38"/>
    <p:sldId id="308" r:id="rId39"/>
    <p:sldId id="264" r:id="rId40"/>
    <p:sldId id="309" r:id="rId41"/>
    <p:sldId id="310" r:id="rId42"/>
    <p:sldId id="287" r:id="rId43"/>
    <p:sldId id="265" r:id="rId44"/>
    <p:sldId id="267"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A8F4A-95C2-4D7E-9FF8-F1B5F8CEBB86}" v="282" dt="2024-01-26T15:07:24.269"/>
    <p1510:client id="{ED7888C0-2BF0-4C97-A5C6-6CC5A0A689EC}" v="20" dt="2024-01-25T17:40:13.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4" autoAdjust="0"/>
    <p:restoredTop sz="69373" autoAdjust="0"/>
  </p:normalViewPr>
  <p:slideViewPr>
    <p:cSldViewPr snapToGrid="0">
      <p:cViewPr varScale="1">
        <p:scale>
          <a:sx n="58" d="100"/>
          <a:sy n="58" d="100"/>
        </p:scale>
        <p:origin x="14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dore Carl Schwitzner" clId="Web-{AEAA8F4A-95C2-4D7E-9FF8-F1B5F8CEBB86}"/>
    <pc:docChg chg="addSld delSld modSld sldOrd">
      <pc:chgData name="Theodore Carl Schwitzner" userId="" providerId="" clId="Web-{AEAA8F4A-95C2-4D7E-9FF8-F1B5F8CEBB86}" dt="2024-01-26T15:10:22.838" v="706"/>
      <pc:docMkLst>
        <pc:docMk/>
      </pc:docMkLst>
      <pc:sldChg chg="modNotes">
        <pc:chgData name="Theodore Carl Schwitzner" userId="" providerId="" clId="Web-{AEAA8F4A-95C2-4D7E-9FF8-F1B5F8CEBB86}" dt="2024-01-26T14:35:19.720" v="9"/>
        <pc:sldMkLst>
          <pc:docMk/>
          <pc:sldMk cId="2204214509" sldId="265"/>
        </pc:sldMkLst>
      </pc:sldChg>
      <pc:sldChg chg="modNotes">
        <pc:chgData name="Theodore Carl Schwitzner" userId="" providerId="" clId="Web-{AEAA8F4A-95C2-4D7E-9FF8-F1B5F8CEBB86}" dt="2024-01-26T14:35:15.267" v="3"/>
        <pc:sldMkLst>
          <pc:docMk/>
          <pc:sldMk cId="3782965573" sldId="287"/>
        </pc:sldMkLst>
      </pc:sldChg>
      <pc:sldChg chg="addSp delSp modSp ord modNotes">
        <pc:chgData name="Theodore Carl Schwitzner" userId="" providerId="" clId="Web-{AEAA8F4A-95C2-4D7E-9FF8-F1B5F8CEBB86}" dt="2024-01-26T15:10:22.838" v="706"/>
        <pc:sldMkLst>
          <pc:docMk/>
          <pc:sldMk cId="1553776997" sldId="288"/>
        </pc:sldMkLst>
        <pc:spChg chg="mod">
          <ac:chgData name="Theodore Carl Schwitzner" userId="" providerId="" clId="Web-{AEAA8F4A-95C2-4D7E-9FF8-F1B5F8CEBB86}" dt="2024-01-26T15:03:55.981" v="528" actId="20577"/>
          <ac:spMkLst>
            <pc:docMk/>
            <pc:sldMk cId="1553776997" sldId="288"/>
            <ac:spMk id="2" creationId="{32682AC4-6211-69B6-991B-DD2F439311B9}"/>
          </ac:spMkLst>
        </pc:spChg>
        <pc:spChg chg="add del">
          <ac:chgData name="Theodore Carl Schwitzner" userId="" providerId="" clId="Web-{AEAA8F4A-95C2-4D7E-9FF8-F1B5F8CEBB86}" dt="2024-01-26T14:37:34.022" v="13"/>
          <ac:spMkLst>
            <pc:docMk/>
            <pc:sldMk cId="1553776997" sldId="288"/>
            <ac:spMk id="3" creationId="{3F77F8B4-9D4C-B876-D22D-FF8A6452A82B}"/>
          </ac:spMkLst>
        </pc:spChg>
        <pc:spChg chg="add mod">
          <ac:chgData name="Theodore Carl Schwitzner" userId="" providerId="" clId="Web-{AEAA8F4A-95C2-4D7E-9FF8-F1B5F8CEBB86}" dt="2024-01-26T15:05:26.906" v="610" actId="20577"/>
          <ac:spMkLst>
            <pc:docMk/>
            <pc:sldMk cId="1553776997" sldId="288"/>
            <ac:spMk id="6" creationId="{98BB7BF6-6454-D1D5-77E3-264477950DB3}"/>
          </ac:spMkLst>
        </pc:spChg>
        <pc:spChg chg="add del mod">
          <ac:chgData name="Theodore Carl Schwitzner" userId="" providerId="" clId="Web-{AEAA8F4A-95C2-4D7E-9FF8-F1B5F8CEBB86}" dt="2024-01-26T15:01:17.070" v="399"/>
          <ac:spMkLst>
            <pc:docMk/>
            <pc:sldMk cId="1553776997" sldId="288"/>
            <ac:spMk id="8" creationId="{E91684C4-9F7B-4740-F339-E6595F5CBDC3}"/>
          </ac:spMkLst>
        </pc:spChg>
        <pc:picChg chg="del mod modCrop">
          <ac:chgData name="Theodore Carl Schwitzner" userId="" providerId="" clId="Web-{AEAA8F4A-95C2-4D7E-9FF8-F1B5F8CEBB86}" dt="2024-01-26T15:01:03.741" v="398"/>
          <ac:picMkLst>
            <pc:docMk/>
            <pc:sldMk cId="1553776997" sldId="288"/>
            <ac:picMk id="5" creationId="{0D7F3B83-AD51-8A58-0D04-BCC96EC3C9BE}"/>
          </ac:picMkLst>
        </pc:picChg>
        <pc:picChg chg="add mod ord">
          <ac:chgData name="Theodore Carl Schwitzner" userId="" providerId="" clId="Web-{AEAA8F4A-95C2-4D7E-9FF8-F1B5F8CEBB86}" dt="2024-01-26T15:07:08.394" v="683"/>
          <ac:picMkLst>
            <pc:docMk/>
            <pc:sldMk cId="1553776997" sldId="288"/>
            <ac:picMk id="9" creationId="{9011BEAE-5BC3-B3BF-86D5-A3FF955E2564}"/>
          </ac:picMkLst>
        </pc:picChg>
      </pc:sldChg>
      <pc:sldChg chg="modSp">
        <pc:chgData name="Theodore Carl Schwitzner" userId="" providerId="" clId="Web-{AEAA8F4A-95C2-4D7E-9FF8-F1B5F8CEBB86}" dt="2024-01-26T14:50:35.939" v="387" actId="20577"/>
        <pc:sldMkLst>
          <pc:docMk/>
          <pc:sldMk cId="98855457" sldId="289"/>
        </pc:sldMkLst>
        <pc:spChg chg="mod">
          <ac:chgData name="Theodore Carl Schwitzner" userId="" providerId="" clId="Web-{AEAA8F4A-95C2-4D7E-9FF8-F1B5F8CEBB86}" dt="2024-01-26T14:50:35.939" v="387" actId="20577"/>
          <ac:spMkLst>
            <pc:docMk/>
            <pc:sldMk cId="98855457" sldId="289"/>
            <ac:spMk id="3" creationId="{2628B38E-3978-29C5-D811-37915FBE42A9}"/>
          </ac:spMkLst>
        </pc:spChg>
      </pc:sldChg>
      <pc:sldChg chg="modNotes">
        <pc:chgData name="Theodore Carl Schwitzner" userId="" providerId="" clId="Web-{AEAA8F4A-95C2-4D7E-9FF8-F1B5F8CEBB86}" dt="2024-01-26T14:27:22.111" v="2"/>
        <pc:sldMkLst>
          <pc:docMk/>
          <pc:sldMk cId="3649858545" sldId="294"/>
        </pc:sldMkLst>
      </pc:sldChg>
      <pc:sldChg chg="new del">
        <pc:chgData name="Theodore Carl Schwitzner" userId="" providerId="" clId="Web-{AEAA8F4A-95C2-4D7E-9FF8-F1B5F8CEBB86}" dt="2024-01-26T14:50:48.517" v="389"/>
        <pc:sldMkLst>
          <pc:docMk/>
          <pc:sldMk cId="616772429" sldId="306"/>
        </pc:sldMkLst>
      </pc:sldChg>
      <pc:sldChg chg="modSp add replId">
        <pc:chgData name="Theodore Carl Schwitzner" userId="" providerId="" clId="Web-{AEAA8F4A-95C2-4D7E-9FF8-F1B5F8CEBB86}" dt="2024-01-26T15:07:24.269" v="684" actId="20577"/>
        <pc:sldMkLst>
          <pc:docMk/>
          <pc:sldMk cId="3558378265" sldId="306"/>
        </pc:sldMkLst>
        <pc:spChg chg="mod">
          <ac:chgData name="Theodore Carl Schwitzner" userId="" providerId="" clId="Web-{AEAA8F4A-95C2-4D7E-9FF8-F1B5F8CEBB86}" dt="2024-01-26T15:07:24.269" v="684" actId="20577"/>
          <ac:spMkLst>
            <pc:docMk/>
            <pc:sldMk cId="3558378265" sldId="306"/>
            <ac:spMk id="6" creationId="{BCD17E50-FED1-4D28-A539-FF5471461D5C}"/>
          </ac:spMkLst>
        </pc:spChg>
      </pc:sldChg>
    </pc:docChg>
  </pc:docChgLst>
  <pc:docChgLst>
    <pc:chgData name="Theodore Carl Schwitzner" clId="Web-{ED7888C0-2BF0-4C97-A5C6-6CC5A0A689EC}"/>
    <pc:docChg chg="modSld">
      <pc:chgData name="Theodore Carl Schwitzner" userId="" providerId="" clId="Web-{ED7888C0-2BF0-4C97-A5C6-6CC5A0A689EC}" dt="2024-01-25T17:40:13.966" v="17"/>
      <pc:docMkLst>
        <pc:docMk/>
      </pc:docMkLst>
      <pc:sldChg chg="modSp">
        <pc:chgData name="Theodore Carl Schwitzner" userId="" providerId="" clId="Web-{ED7888C0-2BF0-4C97-A5C6-6CC5A0A689EC}" dt="2024-01-25T17:35:10.069" v="2" actId="20577"/>
        <pc:sldMkLst>
          <pc:docMk/>
          <pc:sldMk cId="2456257778" sldId="256"/>
        </pc:sldMkLst>
        <pc:spChg chg="mod">
          <ac:chgData name="Theodore Carl Schwitzner" userId="" providerId="" clId="Web-{ED7888C0-2BF0-4C97-A5C6-6CC5A0A689EC}" dt="2024-01-25T17:35:10.069" v="2" actId="20577"/>
          <ac:spMkLst>
            <pc:docMk/>
            <pc:sldMk cId="2456257778" sldId="256"/>
            <ac:spMk id="3" creationId="{6CCA28F8-9411-8924-0719-F49E3492B1D8}"/>
          </ac:spMkLst>
        </pc:spChg>
      </pc:sldChg>
      <pc:sldChg chg="modSp">
        <pc:chgData name="Theodore Carl Schwitzner" userId="" providerId="" clId="Web-{ED7888C0-2BF0-4C97-A5C6-6CC5A0A689EC}" dt="2024-01-25T17:36:52.118" v="9" actId="20577"/>
        <pc:sldMkLst>
          <pc:docMk/>
          <pc:sldMk cId="1045430276" sldId="260"/>
        </pc:sldMkLst>
        <pc:spChg chg="mod">
          <ac:chgData name="Theodore Carl Schwitzner" userId="" providerId="" clId="Web-{ED7888C0-2BF0-4C97-A5C6-6CC5A0A689EC}" dt="2024-01-25T17:36:52.118" v="9" actId="20577"/>
          <ac:spMkLst>
            <pc:docMk/>
            <pc:sldMk cId="1045430276" sldId="260"/>
            <ac:spMk id="3" creationId="{191C7924-E0F5-91F4-C56A-875A7D9EF469}"/>
          </ac:spMkLst>
        </pc:spChg>
      </pc:sldChg>
      <pc:sldChg chg="modSp">
        <pc:chgData name="Theodore Carl Schwitzner" userId="" providerId="" clId="Web-{ED7888C0-2BF0-4C97-A5C6-6CC5A0A689EC}" dt="2024-01-25T17:36:23.586" v="5" actId="20577"/>
        <pc:sldMkLst>
          <pc:docMk/>
          <pc:sldMk cId="108430290" sldId="269"/>
        </pc:sldMkLst>
        <pc:spChg chg="mod">
          <ac:chgData name="Theodore Carl Schwitzner" userId="" providerId="" clId="Web-{ED7888C0-2BF0-4C97-A5C6-6CC5A0A689EC}" dt="2024-01-25T17:36:23.586" v="5" actId="20577"/>
          <ac:spMkLst>
            <pc:docMk/>
            <pc:sldMk cId="108430290" sldId="269"/>
            <ac:spMk id="4" creationId="{D3105F55-B2CD-4128-9A66-80FC7B7A4AC6}"/>
          </ac:spMkLst>
        </pc:spChg>
      </pc:sldChg>
      <pc:sldChg chg="modSp">
        <pc:chgData name="Theodore Carl Schwitzner" userId="" providerId="" clId="Web-{ED7888C0-2BF0-4C97-A5C6-6CC5A0A689EC}" dt="2024-01-25T17:40:13.966" v="17"/>
        <pc:sldMkLst>
          <pc:docMk/>
          <pc:sldMk cId="1553776997" sldId="288"/>
        </pc:sldMkLst>
        <pc:picChg chg="mod">
          <ac:chgData name="Theodore Carl Schwitzner" userId="" providerId="" clId="Web-{ED7888C0-2BF0-4C97-A5C6-6CC5A0A689EC}" dt="2024-01-25T17:40:13.966" v="17"/>
          <ac:picMkLst>
            <pc:docMk/>
            <pc:sldMk cId="1553776997" sldId="288"/>
            <ac:picMk id="5" creationId="{0D7F3B83-AD51-8A58-0D04-BCC96EC3C9BE}"/>
          </ac:picMkLst>
        </pc:picChg>
      </pc:sldChg>
      <pc:sldChg chg="modSp">
        <pc:chgData name="Theodore Carl Schwitzner" userId="" providerId="" clId="Web-{ED7888C0-2BF0-4C97-A5C6-6CC5A0A689EC}" dt="2024-01-25T17:39:36.887" v="16"/>
        <pc:sldMkLst>
          <pc:docMk/>
          <pc:sldMk cId="2797181963" sldId="290"/>
        </pc:sldMkLst>
        <pc:picChg chg="mod">
          <ac:chgData name="Theodore Carl Schwitzner" userId="" providerId="" clId="Web-{ED7888C0-2BF0-4C97-A5C6-6CC5A0A689EC}" dt="2024-01-25T17:39:36.887" v="16"/>
          <ac:picMkLst>
            <pc:docMk/>
            <pc:sldMk cId="2797181963" sldId="290"/>
            <ac:picMk id="8" creationId="{73B2B600-E82D-863A-C3BE-5E646366F003}"/>
          </ac:picMkLst>
        </pc:picChg>
      </pc:sldChg>
      <pc:sldChg chg="modSp">
        <pc:chgData name="Theodore Carl Schwitzner" userId="" providerId="" clId="Web-{ED7888C0-2BF0-4C97-A5C6-6CC5A0A689EC}" dt="2024-01-25T17:39:25.309" v="15"/>
        <pc:sldMkLst>
          <pc:docMk/>
          <pc:sldMk cId="2837534436" sldId="291"/>
        </pc:sldMkLst>
        <pc:picChg chg="mod">
          <ac:chgData name="Theodore Carl Schwitzner" userId="" providerId="" clId="Web-{ED7888C0-2BF0-4C97-A5C6-6CC5A0A689EC}" dt="2024-01-25T17:39:25.309" v="15"/>
          <ac:picMkLst>
            <pc:docMk/>
            <pc:sldMk cId="2837534436" sldId="291"/>
            <ac:picMk id="5" creationId="{71536EB5-A1D7-75E7-F289-18A7BE5DF6BD}"/>
          </ac:picMkLst>
        </pc:picChg>
      </pc:sldChg>
      <pc:sldChg chg="modSp">
        <pc:chgData name="Theodore Carl Schwitzner" userId="" providerId="" clId="Web-{ED7888C0-2BF0-4C97-A5C6-6CC5A0A689EC}" dt="2024-01-25T17:36:34.352" v="6" actId="20577"/>
        <pc:sldMkLst>
          <pc:docMk/>
          <pc:sldMk cId="3649858545" sldId="294"/>
        </pc:sldMkLst>
        <pc:spChg chg="mod">
          <ac:chgData name="Theodore Carl Schwitzner" userId="" providerId="" clId="Web-{ED7888C0-2BF0-4C97-A5C6-6CC5A0A689EC}" dt="2024-01-25T17:36:34.352" v="6" actId="20577"/>
          <ac:spMkLst>
            <pc:docMk/>
            <pc:sldMk cId="3649858545" sldId="294"/>
            <ac:spMk id="3" creationId="{BEAAF3BA-73E5-25AE-7054-F40C83E316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p:txBody>
      </p:sp>
      <p:sp>
        <p:nvSpPr>
          <p:cNvPr id="4" name="Slide Number Placeholder 3"/>
          <p:cNvSpPr>
            <a:spLocks noGrp="1"/>
          </p:cNvSpPr>
          <p:nvPr>
            <p:ph type="sldNum" sz="quarter" idx="5"/>
          </p:nvPr>
        </p:nvSpPr>
        <p:spPr/>
        <p:txBody>
          <a:bodyPr/>
          <a:lstStyle/>
          <a:p>
            <a:fld id="{A58473E4-DEFA-4081-9A15-DF7352AEBC3E}" type="slidenum">
              <a:rPr lang="en-US" smtClean="0"/>
              <a:t>1</a:t>
            </a:fld>
            <a:endParaRPr lang="en-US"/>
          </a:p>
        </p:txBody>
      </p:sp>
    </p:spTree>
    <p:extLst>
      <p:ext uri="{BB962C8B-B14F-4D97-AF65-F5344CB8AC3E}">
        <p14:creationId xmlns:p14="http://schemas.microsoft.com/office/powerpoint/2010/main" val="110542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10</a:t>
            </a:fld>
            <a:endParaRPr lang="en-US"/>
          </a:p>
        </p:txBody>
      </p:sp>
    </p:spTree>
    <p:extLst>
      <p:ext uri="{BB962C8B-B14F-4D97-AF65-F5344CB8AC3E}">
        <p14:creationId xmlns:p14="http://schemas.microsoft.com/office/powerpoint/2010/main" val="28096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11</a:t>
            </a:fld>
            <a:endParaRPr lang="en-US"/>
          </a:p>
        </p:txBody>
      </p:sp>
    </p:spTree>
    <p:extLst>
      <p:ext uri="{BB962C8B-B14F-4D97-AF65-F5344CB8AC3E}">
        <p14:creationId xmlns:p14="http://schemas.microsoft.com/office/powerpoint/2010/main" val="387108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12</a:t>
            </a:fld>
            <a:endParaRPr lang="en-US"/>
          </a:p>
        </p:txBody>
      </p:sp>
    </p:spTree>
    <p:extLst>
      <p:ext uri="{BB962C8B-B14F-4D97-AF65-F5344CB8AC3E}">
        <p14:creationId xmlns:p14="http://schemas.microsoft.com/office/powerpoint/2010/main" val="180076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13</a:t>
            </a:fld>
            <a:endParaRPr lang="en-US"/>
          </a:p>
        </p:txBody>
      </p:sp>
    </p:spTree>
    <p:extLst>
      <p:ext uri="{BB962C8B-B14F-4D97-AF65-F5344CB8AC3E}">
        <p14:creationId xmlns:p14="http://schemas.microsoft.com/office/powerpoint/2010/main" val="936636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14</a:t>
            </a:fld>
            <a:endParaRPr lang="en-US"/>
          </a:p>
        </p:txBody>
      </p:sp>
    </p:spTree>
    <p:extLst>
      <p:ext uri="{BB962C8B-B14F-4D97-AF65-F5344CB8AC3E}">
        <p14:creationId xmlns:p14="http://schemas.microsoft.com/office/powerpoint/2010/main" val="259187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15</a:t>
            </a:fld>
            <a:endParaRPr lang="en-US"/>
          </a:p>
        </p:txBody>
      </p:sp>
    </p:spTree>
    <p:extLst>
      <p:ext uri="{BB962C8B-B14F-4D97-AF65-F5344CB8AC3E}">
        <p14:creationId xmlns:p14="http://schemas.microsoft.com/office/powerpoint/2010/main" val="4171367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16</a:t>
            </a:fld>
            <a:endParaRPr lang="en-US"/>
          </a:p>
        </p:txBody>
      </p:sp>
    </p:spTree>
    <p:extLst>
      <p:ext uri="{BB962C8B-B14F-4D97-AF65-F5344CB8AC3E}">
        <p14:creationId xmlns:p14="http://schemas.microsoft.com/office/powerpoint/2010/main" val="110152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17</a:t>
            </a:fld>
            <a:endParaRPr lang="en-US"/>
          </a:p>
        </p:txBody>
      </p:sp>
    </p:spTree>
    <p:extLst>
      <p:ext uri="{BB962C8B-B14F-4D97-AF65-F5344CB8AC3E}">
        <p14:creationId xmlns:p14="http://schemas.microsoft.com/office/powerpoint/2010/main" val="3304353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18</a:t>
            </a:fld>
            <a:endParaRPr lang="en-US"/>
          </a:p>
        </p:txBody>
      </p:sp>
    </p:spTree>
    <p:extLst>
      <p:ext uri="{BB962C8B-B14F-4D97-AF65-F5344CB8AC3E}">
        <p14:creationId xmlns:p14="http://schemas.microsoft.com/office/powerpoint/2010/main" val="4006778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19</a:t>
            </a:fld>
            <a:endParaRPr lang="en-US"/>
          </a:p>
        </p:txBody>
      </p:sp>
    </p:spTree>
    <p:extLst>
      <p:ext uri="{BB962C8B-B14F-4D97-AF65-F5344CB8AC3E}">
        <p14:creationId xmlns:p14="http://schemas.microsoft.com/office/powerpoint/2010/main" val="30912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p:txBody>
      </p:sp>
      <p:sp>
        <p:nvSpPr>
          <p:cNvPr id="4" name="Slide Number Placeholder 3"/>
          <p:cNvSpPr>
            <a:spLocks noGrp="1"/>
          </p:cNvSpPr>
          <p:nvPr>
            <p:ph type="sldNum" sz="quarter" idx="5"/>
          </p:nvPr>
        </p:nvSpPr>
        <p:spPr/>
        <p:txBody>
          <a:bodyPr/>
          <a:lstStyle/>
          <a:p>
            <a:fld id="{A58473E4-DEFA-4081-9A15-DF7352AEBC3E}" type="slidenum">
              <a:rPr lang="en-US" smtClean="0"/>
              <a:t>2</a:t>
            </a:fld>
            <a:endParaRPr lang="en-US"/>
          </a:p>
        </p:txBody>
      </p:sp>
    </p:spTree>
    <p:extLst>
      <p:ext uri="{BB962C8B-B14F-4D97-AF65-F5344CB8AC3E}">
        <p14:creationId xmlns:p14="http://schemas.microsoft.com/office/powerpoint/2010/main" val="4039581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20</a:t>
            </a:fld>
            <a:endParaRPr lang="en-US"/>
          </a:p>
        </p:txBody>
      </p:sp>
    </p:spTree>
    <p:extLst>
      <p:ext uri="{BB962C8B-B14F-4D97-AF65-F5344CB8AC3E}">
        <p14:creationId xmlns:p14="http://schemas.microsoft.com/office/powerpoint/2010/main" val="304369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21</a:t>
            </a:fld>
            <a:endParaRPr lang="en-US"/>
          </a:p>
        </p:txBody>
      </p:sp>
    </p:spTree>
    <p:extLst>
      <p:ext uri="{BB962C8B-B14F-4D97-AF65-F5344CB8AC3E}">
        <p14:creationId xmlns:p14="http://schemas.microsoft.com/office/powerpoint/2010/main" val="4271090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22</a:t>
            </a:fld>
            <a:endParaRPr lang="en-US"/>
          </a:p>
        </p:txBody>
      </p:sp>
    </p:spTree>
    <p:extLst>
      <p:ext uri="{BB962C8B-B14F-4D97-AF65-F5344CB8AC3E}">
        <p14:creationId xmlns:p14="http://schemas.microsoft.com/office/powerpoint/2010/main" val="675684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23</a:t>
            </a:fld>
            <a:endParaRPr lang="en-US"/>
          </a:p>
        </p:txBody>
      </p:sp>
    </p:spTree>
    <p:extLst>
      <p:ext uri="{BB962C8B-B14F-4D97-AF65-F5344CB8AC3E}">
        <p14:creationId xmlns:p14="http://schemas.microsoft.com/office/powerpoint/2010/main" val="2421991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24</a:t>
            </a:fld>
            <a:endParaRPr lang="en-US"/>
          </a:p>
        </p:txBody>
      </p:sp>
    </p:spTree>
    <p:extLst>
      <p:ext uri="{BB962C8B-B14F-4D97-AF65-F5344CB8AC3E}">
        <p14:creationId xmlns:p14="http://schemas.microsoft.com/office/powerpoint/2010/main" val="2141003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p:txBody>
      </p:sp>
      <p:sp>
        <p:nvSpPr>
          <p:cNvPr id="4" name="Slide Number Placeholder 3"/>
          <p:cNvSpPr>
            <a:spLocks noGrp="1"/>
          </p:cNvSpPr>
          <p:nvPr>
            <p:ph type="sldNum" sz="quarter" idx="5"/>
          </p:nvPr>
        </p:nvSpPr>
        <p:spPr/>
        <p:txBody>
          <a:bodyPr/>
          <a:lstStyle/>
          <a:p>
            <a:fld id="{A58473E4-DEFA-4081-9A15-DF7352AEBC3E}" type="slidenum">
              <a:rPr lang="en-US" smtClean="0"/>
              <a:t>25</a:t>
            </a:fld>
            <a:endParaRPr lang="en-US"/>
          </a:p>
        </p:txBody>
      </p:sp>
    </p:spTree>
    <p:extLst>
      <p:ext uri="{BB962C8B-B14F-4D97-AF65-F5344CB8AC3E}">
        <p14:creationId xmlns:p14="http://schemas.microsoft.com/office/powerpoint/2010/main" val="1686803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Here’s a brief look at Collection Stat 1, which is an inventory snapshot of the items that you have present in each location. Collection Stat 1 does not account for suppression or any other conditions. If the lifecycle of the item is active, then the item is counted.</a:t>
            </a:r>
          </a:p>
        </p:txBody>
      </p:sp>
      <p:sp>
        <p:nvSpPr>
          <p:cNvPr id="4" name="Slide Number Placeholder 3"/>
          <p:cNvSpPr>
            <a:spLocks noGrp="1"/>
          </p:cNvSpPr>
          <p:nvPr>
            <p:ph type="sldNum" sz="quarter" idx="5"/>
          </p:nvPr>
        </p:nvSpPr>
        <p:spPr/>
        <p:txBody>
          <a:bodyPr/>
          <a:lstStyle/>
          <a:p>
            <a:fld id="{2FACAC59-A825-4487-92EE-50E0FD66A6FA}" type="slidenum">
              <a:rPr lang="en-US" smtClean="0"/>
              <a:t>26</a:t>
            </a:fld>
            <a:endParaRPr lang="en-US"/>
          </a:p>
        </p:txBody>
      </p:sp>
    </p:spTree>
    <p:extLst>
      <p:ext uri="{BB962C8B-B14F-4D97-AF65-F5344CB8AC3E}">
        <p14:creationId xmlns:p14="http://schemas.microsoft.com/office/powerpoint/2010/main" val="3118748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Collection Stat 5 is also an inventory snapshot, but rather than group items by location and bibliographic record material type, this report counts by location and item policy, which your institution may have defined more narrowly than bibliographic format.</a:t>
            </a:r>
          </a:p>
        </p:txBody>
      </p:sp>
      <p:sp>
        <p:nvSpPr>
          <p:cNvPr id="4" name="Slide Number Placeholder 3"/>
          <p:cNvSpPr>
            <a:spLocks noGrp="1"/>
          </p:cNvSpPr>
          <p:nvPr>
            <p:ph type="sldNum" sz="quarter" idx="5"/>
          </p:nvPr>
        </p:nvSpPr>
        <p:spPr/>
        <p:txBody>
          <a:bodyPr/>
          <a:lstStyle/>
          <a:p>
            <a:fld id="{2FACAC59-A825-4487-92EE-50E0FD66A6FA}" type="slidenum">
              <a:rPr lang="en-US" smtClean="0"/>
              <a:t>27</a:t>
            </a:fld>
            <a:endParaRPr lang="en-US"/>
          </a:p>
        </p:txBody>
      </p:sp>
    </p:spTree>
    <p:extLst>
      <p:ext uri="{BB962C8B-B14F-4D97-AF65-F5344CB8AC3E}">
        <p14:creationId xmlns:p14="http://schemas.microsoft.com/office/powerpoint/2010/main" val="2221684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While we’re talking about item counts, we’ll look briefly at a report that might help you answer questions on the growth of your collection. Collection Stat 3 provides totals on the number of items added to each location according to the item record creation date. </a:t>
            </a:r>
          </a:p>
          <a:p>
            <a:r>
              <a:rPr lang="en-US" dirty="0"/>
              <a:t>As a bit of trivia, this is one of the few collection reports that looks specifically at the dates when records were created and/or modified, rather than a snapshot that is run on a specific date to capture data.</a:t>
            </a:r>
          </a:p>
          <a:p>
            <a:r>
              <a:rPr lang="en-US" dirty="0"/>
              <a:t>We’re sorry to say this doesn’t address items withdrawn from collections, so that you can get a true net change. That’s a challenge we haven’t </a:t>
            </a:r>
            <a:r>
              <a:rPr lang="en-US"/>
              <a:t>quite solved yet.</a:t>
            </a:r>
            <a:endParaRPr lang="en-US" dirty="0"/>
          </a:p>
        </p:txBody>
      </p:sp>
      <p:sp>
        <p:nvSpPr>
          <p:cNvPr id="4" name="Slide Number Placeholder 3"/>
          <p:cNvSpPr>
            <a:spLocks noGrp="1"/>
          </p:cNvSpPr>
          <p:nvPr>
            <p:ph type="sldNum" sz="quarter" idx="5"/>
          </p:nvPr>
        </p:nvSpPr>
        <p:spPr/>
        <p:txBody>
          <a:bodyPr/>
          <a:lstStyle/>
          <a:p>
            <a:fld id="{2FACAC59-A825-4487-92EE-50E0FD66A6FA}" type="slidenum">
              <a:rPr lang="en-US" smtClean="0"/>
              <a:t>28</a:t>
            </a:fld>
            <a:endParaRPr lang="en-US"/>
          </a:p>
        </p:txBody>
      </p:sp>
    </p:spTree>
    <p:extLst>
      <p:ext uri="{BB962C8B-B14F-4D97-AF65-F5344CB8AC3E}">
        <p14:creationId xmlns:p14="http://schemas.microsoft.com/office/powerpoint/2010/main" val="2442760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Next up, we have Collection Stat 6, which is a title count snapshot report that you may use to respond to IPEDS and other surveys. This report is a basic count of all of the bibliographic records active in your repository *and* associated with physical locations. Titles are not deduplicated, and suppression or item statuses aren’t considered. Each record present and active is counted once, even if the title has holdings in multiple locations.</a:t>
            </a:r>
          </a:p>
          <a:p>
            <a:endParaRPr lang="en-US" dirty="0"/>
          </a:p>
        </p:txBody>
      </p:sp>
      <p:sp>
        <p:nvSpPr>
          <p:cNvPr id="4" name="Slide Number Placeholder 3"/>
          <p:cNvSpPr>
            <a:spLocks noGrp="1"/>
          </p:cNvSpPr>
          <p:nvPr>
            <p:ph type="sldNum" sz="quarter" idx="5"/>
          </p:nvPr>
        </p:nvSpPr>
        <p:spPr/>
        <p:txBody>
          <a:bodyPr/>
          <a:lstStyle/>
          <a:p>
            <a:fld id="{2FACAC59-A825-4487-92EE-50E0FD66A6FA}" type="slidenum">
              <a:rPr lang="en-US" smtClean="0"/>
              <a:t>29</a:t>
            </a:fld>
            <a:endParaRPr lang="en-US"/>
          </a:p>
        </p:txBody>
      </p:sp>
    </p:spTree>
    <p:extLst>
      <p:ext uri="{BB962C8B-B14F-4D97-AF65-F5344CB8AC3E}">
        <p14:creationId xmlns:p14="http://schemas.microsoft.com/office/powerpoint/2010/main" val="364595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(Ted) CARLI’s six Premium Sandboxes were refreshed on Sunday, August 8 as part of the Alma monthly release updates.  The Sandboxes are refreshed twice a year in February and August. If you are doing any current testing in the sandboxes, you will want to either finish up your work by the end of January, and/or document how to re-create your testing scenarios after the sandboxes are refreshed.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Following the refresh on February 12, the CARLI Office staff will refresh the generic user accounts and perform some configurations so that AFN will work between the six Sandbox IZs, and send an email to let you all know when the sandboxes are again available for use.</a:t>
            </a:r>
          </a:p>
        </p:txBody>
      </p:sp>
    </p:spTree>
    <p:extLst>
      <p:ext uri="{BB962C8B-B14F-4D97-AF65-F5344CB8AC3E}">
        <p14:creationId xmlns:p14="http://schemas.microsoft.com/office/powerpoint/2010/main" val="192414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Collection Stat 11 is a refined variation on Collection Stat 6. At the basic level, it is also a title count that totals up active MARC records in your repository for physical resources. However, this report goes further in a few ways, as it was designed to help institutions that have multiple libraries with different reporting requirements, for example law libraries that operate separately from the main library.</a:t>
            </a:r>
          </a:p>
          <a:p>
            <a:r>
              <a:rPr lang="en-US" dirty="0"/>
              <a:t>With that in mind, this report shows the title count per each location where inventory is present. This report also takes into account whether bibs or holdings are suppressed. If your institution has a need to separate title counts by different operational groups, this report may be your better choice.</a:t>
            </a:r>
          </a:p>
        </p:txBody>
      </p:sp>
      <p:sp>
        <p:nvSpPr>
          <p:cNvPr id="4" name="Slide Number Placeholder 3"/>
          <p:cNvSpPr>
            <a:spLocks noGrp="1"/>
          </p:cNvSpPr>
          <p:nvPr>
            <p:ph type="sldNum" sz="quarter" idx="5"/>
          </p:nvPr>
        </p:nvSpPr>
        <p:spPr/>
        <p:txBody>
          <a:bodyPr/>
          <a:lstStyle/>
          <a:p>
            <a:fld id="{2FACAC59-A825-4487-92EE-50E0FD66A6FA}" type="slidenum">
              <a:rPr lang="en-US" smtClean="0"/>
              <a:t>30</a:t>
            </a:fld>
            <a:endParaRPr lang="en-US"/>
          </a:p>
        </p:txBody>
      </p:sp>
    </p:spTree>
    <p:extLst>
      <p:ext uri="{BB962C8B-B14F-4D97-AF65-F5344CB8AC3E}">
        <p14:creationId xmlns:p14="http://schemas.microsoft.com/office/powerpoint/2010/main" val="345157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p:txBody>
      </p:sp>
      <p:sp>
        <p:nvSpPr>
          <p:cNvPr id="4" name="Slide Number Placeholder 3"/>
          <p:cNvSpPr>
            <a:spLocks noGrp="1"/>
          </p:cNvSpPr>
          <p:nvPr>
            <p:ph type="sldNum" sz="quarter" idx="5"/>
          </p:nvPr>
        </p:nvSpPr>
        <p:spPr/>
        <p:txBody>
          <a:bodyPr/>
          <a:lstStyle/>
          <a:p>
            <a:fld id="{A58473E4-DEFA-4081-9A15-DF7352AEBC3E}" type="slidenum">
              <a:rPr lang="en-US" smtClean="0"/>
              <a:t>31</a:t>
            </a:fld>
            <a:endParaRPr lang="en-US"/>
          </a:p>
        </p:txBody>
      </p:sp>
    </p:spTree>
    <p:extLst>
      <p:ext uri="{BB962C8B-B14F-4D97-AF65-F5344CB8AC3E}">
        <p14:creationId xmlns:p14="http://schemas.microsoft.com/office/powerpoint/2010/main" val="4203448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cs typeface="Calibri"/>
              </a:rPr>
              <a:t>Here is a closer look at Electronic Stat 1, which provides a title count of electronic resources at the collection level. The copy of this report that you receive contains only the portfolios that are active in your institution zone. Details of collections shared from the network zone are found on the CARLI website, but they may also be viewed in the Analytics version of Electronic Stat 1.</a:t>
            </a:r>
          </a:p>
          <a:p>
            <a:r>
              <a:rPr lang="en-US">
                <a:cs typeface="Calibri"/>
              </a:rPr>
              <a:t>This view also requires that you know a little more about what kinds of resources are in each collection. For instance, BMJ Journals is an electronic journal collection, but Filmmakers Library contains streaming videos.</a:t>
            </a:r>
          </a:p>
        </p:txBody>
      </p:sp>
      <p:sp>
        <p:nvSpPr>
          <p:cNvPr id="4" name="Slide Number Placeholder 3"/>
          <p:cNvSpPr>
            <a:spLocks noGrp="1"/>
          </p:cNvSpPr>
          <p:nvPr>
            <p:ph type="sldNum" sz="quarter" idx="5"/>
          </p:nvPr>
        </p:nvSpPr>
        <p:spPr/>
        <p:txBody>
          <a:bodyPr/>
          <a:lstStyle/>
          <a:p>
            <a:fld id="{A58473E4-DEFA-4081-9A15-DF7352AEBC3E}" type="slidenum">
              <a:rPr lang="en-US" smtClean="0"/>
              <a:t>32</a:t>
            </a:fld>
            <a:endParaRPr lang="en-US"/>
          </a:p>
        </p:txBody>
      </p:sp>
    </p:spTree>
    <p:extLst>
      <p:ext uri="{BB962C8B-B14F-4D97-AF65-F5344CB8AC3E}">
        <p14:creationId xmlns:p14="http://schemas.microsoft.com/office/powerpoint/2010/main" val="848346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B4CF0-FB7A-C4D7-C550-3141D533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2ED26-16B6-30B4-6EE4-045985260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8FC69-003D-2B55-7795-CC0E734BF4F8}"/>
              </a:ext>
            </a:extLst>
          </p:cNvPr>
          <p:cNvSpPr>
            <a:spLocks noGrp="1"/>
          </p:cNvSpPr>
          <p:nvPr>
            <p:ph type="body" idx="1"/>
          </p:nvPr>
        </p:nvSpPr>
        <p:spPr/>
        <p:txBody>
          <a:bodyPr/>
          <a:lstStyle/>
          <a:p>
            <a:r>
              <a:rPr lang="en-US" dirty="0"/>
              <a:t>Ted</a:t>
            </a:r>
          </a:p>
          <a:p>
            <a:r>
              <a:rPr lang="en-US" dirty="0">
                <a:cs typeface="Calibri"/>
              </a:rPr>
              <a:t>Here is a closer look at Electronic Stat 4, which provides a deduplicated title count of electronic resources that are active in your institution zone *and* that are shared to your institution from the network zone. NZ titles will include CARLI collections, open access titles, and if applicable to your institution, group collections like </a:t>
            </a:r>
            <a:r>
              <a:rPr lang="en-US" dirty="0" err="1">
                <a:cs typeface="Calibri"/>
              </a:rPr>
              <a:t>eRead</a:t>
            </a:r>
            <a:r>
              <a:rPr lang="en-US" dirty="0">
                <a:cs typeface="Calibri"/>
              </a:rPr>
              <a:t> Illinois.</a:t>
            </a:r>
          </a:p>
          <a:p>
            <a:r>
              <a:rPr lang="en-US" dirty="0">
                <a:cs typeface="Calibri"/>
              </a:rPr>
              <a:t>The Electronic Resource Type column groups broader sets of Resource Types into the categories you see here. </a:t>
            </a:r>
          </a:p>
        </p:txBody>
      </p:sp>
      <p:sp>
        <p:nvSpPr>
          <p:cNvPr id="4" name="Slide Number Placeholder 3">
            <a:extLst>
              <a:ext uri="{FF2B5EF4-FFF2-40B4-BE49-F238E27FC236}">
                <a16:creationId xmlns:a16="http://schemas.microsoft.com/office/drawing/2014/main" id="{28618D0E-C546-735B-EA13-36959A283069}"/>
              </a:ext>
            </a:extLst>
          </p:cNvPr>
          <p:cNvSpPr>
            <a:spLocks noGrp="1"/>
          </p:cNvSpPr>
          <p:nvPr>
            <p:ph type="sldNum" sz="quarter" idx="5"/>
          </p:nvPr>
        </p:nvSpPr>
        <p:spPr/>
        <p:txBody>
          <a:bodyPr/>
          <a:lstStyle/>
          <a:p>
            <a:fld id="{A58473E4-DEFA-4081-9A15-DF7352AEBC3E}" type="slidenum">
              <a:rPr lang="en-US" smtClean="0"/>
              <a:t>33</a:t>
            </a:fld>
            <a:endParaRPr lang="en-US"/>
          </a:p>
        </p:txBody>
      </p:sp>
    </p:spTree>
    <p:extLst>
      <p:ext uri="{BB962C8B-B14F-4D97-AF65-F5344CB8AC3E}">
        <p14:creationId xmlns:p14="http://schemas.microsoft.com/office/powerpoint/2010/main" val="2692979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a:t>
            </a:r>
          </a:p>
        </p:txBody>
      </p:sp>
      <p:sp>
        <p:nvSpPr>
          <p:cNvPr id="4" name="Slide Number Placeholder 3"/>
          <p:cNvSpPr>
            <a:spLocks noGrp="1"/>
          </p:cNvSpPr>
          <p:nvPr>
            <p:ph type="sldNum" sz="quarter" idx="5"/>
          </p:nvPr>
        </p:nvSpPr>
        <p:spPr/>
        <p:txBody>
          <a:bodyPr/>
          <a:lstStyle/>
          <a:p>
            <a:fld id="{A58473E4-DEFA-4081-9A15-DF7352AEBC3E}" type="slidenum">
              <a:rPr lang="en-US" smtClean="0"/>
              <a:t>34</a:t>
            </a:fld>
            <a:endParaRPr lang="en-US"/>
          </a:p>
        </p:txBody>
      </p:sp>
    </p:spTree>
    <p:extLst>
      <p:ext uri="{BB962C8B-B14F-4D97-AF65-F5344CB8AC3E}">
        <p14:creationId xmlns:p14="http://schemas.microsoft.com/office/powerpoint/2010/main" val="1085598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a:t>
            </a:r>
          </a:p>
        </p:txBody>
      </p:sp>
      <p:sp>
        <p:nvSpPr>
          <p:cNvPr id="4" name="Slide Number Placeholder 3"/>
          <p:cNvSpPr>
            <a:spLocks noGrp="1"/>
          </p:cNvSpPr>
          <p:nvPr>
            <p:ph type="sldNum" sz="quarter" idx="5"/>
          </p:nvPr>
        </p:nvSpPr>
        <p:spPr/>
        <p:txBody>
          <a:bodyPr/>
          <a:lstStyle/>
          <a:p>
            <a:fld id="{A58473E4-DEFA-4081-9A15-DF7352AEBC3E}" type="slidenum">
              <a:rPr lang="en-US" smtClean="0"/>
              <a:t>35</a:t>
            </a:fld>
            <a:endParaRPr lang="en-US"/>
          </a:p>
        </p:txBody>
      </p:sp>
    </p:spTree>
    <p:extLst>
      <p:ext uri="{BB962C8B-B14F-4D97-AF65-F5344CB8AC3E}">
        <p14:creationId xmlns:p14="http://schemas.microsoft.com/office/powerpoint/2010/main" val="3090428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a:t>
            </a:r>
          </a:p>
        </p:txBody>
      </p:sp>
      <p:sp>
        <p:nvSpPr>
          <p:cNvPr id="4" name="Slide Number Placeholder 3"/>
          <p:cNvSpPr>
            <a:spLocks noGrp="1"/>
          </p:cNvSpPr>
          <p:nvPr>
            <p:ph type="sldNum" sz="quarter" idx="5"/>
          </p:nvPr>
        </p:nvSpPr>
        <p:spPr/>
        <p:txBody>
          <a:bodyPr/>
          <a:lstStyle/>
          <a:p>
            <a:fld id="{A58473E4-DEFA-4081-9A15-DF7352AEBC3E}" type="slidenum">
              <a:rPr lang="en-US" smtClean="0"/>
              <a:t>36</a:t>
            </a:fld>
            <a:endParaRPr lang="en-US"/>
          </a:p>
        </p:txBody>
      </p:sp>
    </p:spTree>
    <p:extLst>
      <p:ext uri="{BB962C8B-B14F-4D97-AF65-F5344CB8AC3E}">
        <p14:creationId xmlns:p14="http://schemas.microsoft.com/office/powerpoint/2010/main" val="2111890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a:t>
            </a:r>
          </a:p>
        </p:txBody>
      </p:sp>
      <p:sp>
        <p:nvSpPr>
          <p:cNvPr id="4" name="Slide Number Placeholder 3"/>
          <p:cNvSpPr>
            <a:spLocks noGrp="1"/>
          </p:cNvSpPr>
          <p:nvPr>
            <p:ph type="sldNum" sz="quarter" idx="5"/>
          </p:nvPr>
        </p:nvSpPr>
        <p:spPr/>
        <p:txBody>
          <a:bodyPr/>
          <a:lstStyle/>
          <a:p>
            <a:fld id="{A58473E4-DEFA-4081-9A15-DF7352AEBC3E}" type="slidenum">
              <a:rPr lang="en-US" smtClean="0"/>
              <a:t>37</a:t>
            </a:fld>
            <a:endParaRPr lang="en-US"/>
          </a:p>
        </p:txBody>
      </p:sp>
    </p:spTree>
    <p:extLst>
      <p:ext uri="{BB962C8B-B14F-4D97-AF65-F5344CB8AC3E}">
        <p14:creationId xmlns:p14="http://schemas.microsoft.com/office/powerpoint/2010/main" val="4160055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a:t>
            </a:r>
          </a:p>
        </p:txBody>
      </p:sp>
      <p:sp>
        <p:nvSpPr>
          <p:cNvPr id="4" name="Slide Number Placeholder 3"/>
          <p:cNvSpPr>
            <a:spLocks noGrp="1"/>
          </p:cNvSpPr>
          <p:nvPr>
            <p:ph type="sldNum" sz="quarter" idx="5"/>
          </p:nvPr>
        </p:nvSpPr>
        <p:spPr/>
        <p:txBody>
          <a:bodyPr/>
          <a:lstStyle/>
          <a:p>
            <a:fld id="{A58473E4-DEFA-4081-9A15-DF7352AEBC3E}" type="slidenum">
              <a:rPr lang="en-US" smtClean="0"/>
              <a:t>38</a:t>
            </a:fld>
            <a:endParaRPr lang="en-US"/>
          </a:p>
        </p:txBody>
      </p:sp>
    </p:spTree>
    <p:extLst>
      <p:ext uri="{BB962C8B-B14F-4D97-AF65-F5344CB8AC3E}">
        <p14:creationId xmlns:p14="http://schemas.microsoft.com/office/powerpoint/2010/main" val="1376203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a:t>
            </a:r>
          </a:p>
          <a:p>
            <a:endParaRPr lang="en-US" dirty="0"/>
          </a:p>
          <a:p>
            <a:r>
              <a:rPr lang="en-US" dirty="0"/>
              <a:t>Some of the reports are run on a </a:t>
            </a:r>
            <a:r>
              <a:rPr lang="en-US" dirty="0" err="1"/>
              <a:t>consortial</a:t>
            </a:r>
            <a:r>
              <a:rPr lang="en-US" dirty="0"/>
              <a:t> level and are posted on the CARLI Web site. The I-Share Annual Statistics page contains links to the reports for the current year and past years. Share link: https://www.carli.illinois.edu/products-services/i-share/stats There also is a page that contains descriptions of the reports: https://www.carli.illinois.edu/products-services/i-share/stats/almastatspck</a:t>
            </a:r>
          </a:p>
        </p:txBody>
      </p:sp>
      <p:sp>
        <p:nvSpPr>
          <p:cNvPr id="4" name="Slide Number Placeholder 3"/>
          <p:cNvSpPr>
            <a:spLocks noGrp="1"/>
          </p:cNvSpPr>
          <p:nvPr>
            <p:ph type="sldNum" sz="quarter" idx="5"/>
          </p:nvPr>
        </p:nvSpPr>
        <p:spPr/>
        <p:txBody>
          <a:bodyPr/>
          <a:lstStyle/>
          <a:p>
            <a:fld id="{A58473E4-DEFA-4081-9A15-DF7352AEBC3E}" type="slidenum">
              <a:rPr lang="en-US" smtClean="0"/>
              <a:t>39</a:t>
            </a:fld>
            <a:endParaRPr lang="en-US"/>
          </a:p>
        </p:txBody>
      </p:sp>
    </p:spTree>
    <p:extLst>
      <p:ext uri="{BB962C8B-B14F-4D97-AF65-F5344CB8AC3E}">
        <p14:creationId xmlns:p14="http://schemas.microsoft.com/office/powerpoint/2010/main" val="105444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(Ted) Let’s move now into today’s topic, the I-Share Annual Statistics Package: Finding the Right Report. If you’ve been around CARLI for a while, you might be aware that we typically share a lot of information about these reports when they are generated in July of each year. However, we typically receive support requests for these data throughout the year, as institutions have many reporting obligations with different requirements and deadlines. Whether you may be answering IPEDS or ACRL, replying to the ILLINET Interlibrary Loan survey, or just providing data on your collection to your institutional research department, these reports provide statistical snapshots of your institutions’ I-Share data. </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4</a:t>
            </a:fld>
            <a:endParaRPr lang="en-US"/>
          </a:p>
        </p:txBody>
      </p:sp>
    </p:spTree>
    <p:extLst>
      <p:ext uri="{BB962C8B-B14F-4D97-AF65-F5344CB8AC3E}">
        <p14:creationId xmlns:p14="http://schemas.microsoft.com/office/powerpoint/2010/main" val="2861889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a:t>
            </a:r>
          </a:p>
          <a:p>
            <a:endParaRPr lang="en-US" dirty="0"/>
          </a:p>
          <a:p>
            <a:r>
              <a:rPr lang="en-US" dirty="0"/>
              <a:t>CARLI has a general Web site page that links to Web pages about Alma Analytics (share link). It also contains a link to the Ex Libris Master Class on Analytics, which is quite useful if you want to learn more about analytics (share link). CARLI also has a “Getting Started with Analytics” Web page (share link). CARLI also has instructions on how to access your reports through the FTP site (share link) and how to connect to Box (share link).</a:t>
            </a:r>
          </a:p>
        </p:txBody>
      </p:sp>
      <p:sp>
        <p:nvSpPr>
          <p:cNvPr id="4" name="Slide Number Placeholder 3"/>
          <p:cNvSpPr>
            <a:spLocks noGrp="1"/>
          </p:cNvSpPr>
          <p:nvPr>
            <p:ph type="sldNum" sz="quarter" idx="5"/>
          </p:nvPr>
        </p:nvSpPr>
        <p:spPr/>
        <p:txBody>
          <a:bodyPr/>
          <a:lstStyle/>
          <a:p>
            <a:fld id="{A58473E4-DEFA-4081-9A15-DF7352AEBC3E}" type="slidenum">
              <a:rPr lang="en-US" smtClean="0"/>
              <a:t>40</a:t>
            </a:fld>
            <a:endParaRPr lang="en-US"/>
          </a:p>
        </p:txBody>
      </p:sp>
    </p:spTree>
    <p:extLst>
      <p:ext uri="{BB962C8B-B14F-4D97-AF65-F5344CB8AC3E}">
        <p14:creationId xmlns:p14="http://schemas.microsoft.com/office/powerpoint/2010/main" val="2596973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41</a:t>
            </a:fld>
            <a:endParaRPr lang="en-US"/>
          </a:p>
        </p:txBody>
      </p:sp>
    </p:spTree>
    <p:extLst>
      <p:ext uri="{BB962C8B-B14F-4D97-AF65-F5344CB8AC3E}">
        <p14:creationId xmlns:p14="http://schemas.microsoft.com/office/powerpoint/2010/main" val="321457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Here’s a quick look at our goals for today’s presentation. We’ll start with some background on the stats package, then begin to highlight the reports that might best answer your pressing survey needs. We’ll cover how to retrieve your reports when they’re generated, talk about how you can learn more about each report in the package.</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5</a:t>
            </a:fld>
            <a:endParaRPr lang="en-US"/>
          </a:p>
        </p:txBody>
      </p:sp>
    </p:spTree>
    <p:extLst>
      <p:ext uri="{BB962C8B-B14F-4D97-AF65-F5344CB8AC3E}">
        <p14:creationId xmlns:p14="http://schemas.microsoft.com/office/powerpoint/2010/main" val="237306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a:t>
            </a:r>
          </a:p>
          <a:p>
            <a:r>
              <a:rPr lang="en-US" dirty="0"/>
              <a:t>The reports in the I-Share Statistics Package have grown over the history of I-Share as a platform. In fact, many of the report definitions are historically rooted in the questions that used to be asked by survey agencies, as well as the ways in which previous I-Share platforms recorded data. Since coming onto Alma, we’ve been focusing on learning to leverage the analytics system to make sure our data comparisons to the past are reasonable, that is comparing apples-to-apples, but also making sure that data are accurate and identifying the sources of discrepancies. Later on, we’ll talk about how we’re planning to update the package to better answer the questions that libraries see on surveys in the present.</a:t>
            </a:r>
          </a:p>
          <a:p>
            <a:endParaRPr lang="en-US" dirty="0"/>
          </a:p>
          <a:p>
            <a:r>
              <a:rPr lang="en-US" dirty="0"/>
              <a:t>Collectively, CARLI staff work on 29 reports in total. Some reports are generated and distributed automatically by scripts, while other reports are generated and compiled by hand. As noted, these reports are typically created each July in conjunction with CARLI’s new fiscal year. If your institution has a different fiscal calendar, we work to time report creation and delivery to those dates. Most of these reports are shared directly to members via the secure FTP server, files dot </a:t>
            </a:r>
            <a:r>
              <a:rPr lang="en-US" dirty="0" err="1"/>
              <a:t>carli</a:t>
            </a:r>
            <a:r>
              <a:rPr lang="en-US" dirty="0"/>
              <a:t> dot Illinois dot </a:t>
            </a:r>
            <a:r>
              <a:rPr lang="en-US" dirty="0" err="1"/>
              <a:t>edu</a:t>
            </a:r>
            <a:r>
              <a:rPr lang="en-US" dirty="0"/>
              <a:t>; in fact, many of these same reports have versions that get generated monthly as well. A separate set of reports, which tend to be consortium-level analyses and comparisons, are posted exclusively to the CARLI website. Along with the reports that are distributed in Excel or text formats, we provide as many of the definitions as possible in the CARLI Network folder of Alma Analytics.</a:t>
            </a:r>
          </a:p>
        </p:txBody>
      </p:sp>
      <p:sp>
        <p:nvSpPr>
          <p:cNvPr id="4" name="Slide Number Placeholder 3"/>
          <p:cNvSpPr>
            <a:spLocks noGrp="1"/>
          </p:cNvSpPr>
          <p:nvPr>
            <p:ph type="sldNum" sz="quarter" idx="5"/>
          </p:nvPr>
        </p:nvSpPr>
        <p:spPr/>
        <p:txBody>
          <a:bodyPr/>
          <a:lstStyle/>
          <a:p>
            <a:fld id="{A58473E4-DEFA-4081-9A15-DF7352AEBC3E}" type="slidenum">
              <a:rPr lang="en-US" smtClean="0"/>
              <a:t>6</a:t>
            </a:fld>
            <a:endParaRPr lang="en-US"/>
          </a:p>
        </p:txBody>
      </p:sp>
    </p:spTree>
    <p:extLst>
      <p:ext uri="{BB962C8B-B14F-4D97-AF65-F5344CB8AC3E}">
        <p14:creationId xmlns:p14="http://schemas.microsoft.com/office/powerpoint/2010/main" val="428196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7</a:t>
            </a:fld>
            <a:endParaRPr lang="en-US"/>
          </a:p>
        </p:txBody>
      </p:sp>
    </p:spTree>
    <p:extLst>
      <p:ext uri="{BB962C8B-B14F-4D97-AF65-F5344CB8AC3E}">
        <p14:creationId xmlns:p14="http://schemas.microsoft.com/office/powerpoint/2010/main" val="143643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8</a:t>
            </a:fld>
            <a:endParaRPr lang="en-US"/>
          </a:p>
        </p:txBody>
      </p:sp>
    </p:spTree>
    <p:extLst>
      <p:ext uri="{BB962C8B-B14F-4D97-AF65-F5344CB8AC3E}">
        <p14:creationId xmlns:p14="http://schemas.microsoft.com/office/powerpoint/2010/main" val="131376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9</a:t>
            </a:fld>
            <a:endParaRPr lang="en-US"/>
          </a:p>
        </p:txBody>
      </p:sp>
    </p:spTree>
    <p:extLst>
      <p:ext uri="{BB962C8B-B14F-4D97-AF65-F5344CB8AC3E}">
        <p14:creationId xmlns:p14="http://schemas.microsoft.com/office/powerpoint/2010/main" val="1762542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1358900"/>
            <a:ext cx="30924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12192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3906838"/>
            <a:ext cx="2984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463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899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5533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0395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4869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25970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489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19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5512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03512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23247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2741613"/>
            <a:ext cx="67421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150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1/26/2024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90594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076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458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176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42067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22747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1135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244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14412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2725738"/>
            <a:ext cx="45672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509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577990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44943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50"/>
            <a:ext cx="7810501"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882900"/>
            <a:ext cx="11344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8796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8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3"/>
            <a:ext cx="9550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872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222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118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2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88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07405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p:nvGrpSpPr>
        <p:grpSpPr bwMode="auto">
          <a:xfrm>
            <a:off x="0" y="6450013"/>
            <a:ext cx="12204700" cy="415925"/>
            <a:chOff x="126124" y="6360379"/>
            <a:chExt cx="9091992" cy="504457"/>
          </a:xfrm>
        </p:grpSpPr>
        <p:sp>
          <p:nvSpPr>
            <p:cNvPr id="9" name="Rectangle 8"/>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0"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extLst>
      <p:ext uri="{BB962C8B-B14F-4D97-AF65-F5344CB8AC3E}">
        <p14:creationId xmlns:p14="http://schemas.microsoft.com/office/powerpoint/2010/main" val="41581075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hyperlink" Target="https://www.carli.illinois.edu/products-services/i-share/stats/agg_l-b_23" TargetMode="External"/><Relationship Id="rId3" Type="http://schemas.openxmlformats.org/officeDocument/2006/relationships/hyperlink" Target="https://www.carli.illinois.edu/products-services/i-share/stats/23_stat1" TargetMode="External"/><Relationship Id="rId7" Type="http://schemas.openxmlformats.org/officeDocument/2006/relationships/hyperlink" Target="https://www.carli.illinois.edu/products-services/i-share/stats/2023_localpat"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hyperlink" Target="https://www.carli.illinois.edu/products-services/i-share/stats/23_stat5" TargetMode="External"/><Relationship Id="rId5" Type="http://schemas.openxmlformats.org/officeDocument/2006/relationships/hyperlink" Target="https://www.carli.illinois.edu/products-services/i-share/stats/23_stat4" TargetMode="External"/><Relationship Id="rId10" Type="http://schemas.openxmlformats.org/officeDocument/2006/relationships/hyperlink" Target="https://www.carli.illinois.edu/products-services/i-share/stats/23_reciprocal" TargetMode="External"/><Relationship Id="rId4" Type="http://schemas.openxmlformats.org/officeDocument/2006/relationships/hyperlink" Target="https://www.carli.illinois.edu/products-services/i-share/stats/23_stat2" TargetMode="External"/><Relationship Id="rId9" Type="http://schemas.openxmlformats.org/officeDocument/2006/relationships/hyperlink" Target="https://www.carli.illinois.edu/products-services/i-share/stats/23_circcompar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products-services/i-share/alma/sandbox"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rli.illinois.edu/products-services/i-share/external-system/SSHSecureShell"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hyperlink" Target="https://www.carli.illinois.edu/products-services/i-share/external-system/box-folder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arli.illinois.edu/products-services/i-share/external-system/SSHSecureShell" TargetMode="External"/><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hyperlink" Target="https://www.carli.illinois.edu/products-services/i-share/external-system/box-folder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rli.illinois.edu/products-services/i-share/alma-analytics" TargetMode="External"/><Relationship Id="rId7" Type="http://schemas.openxmlformats.org/officeDocument/2006/relationships/hyperlink" Target="https://www.carli.illinois.edu/products-services/i-share/external-system/box-folders" TargetMode="Externa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hyperlink" Target="https://www.carli.illinois.edu/products-services/i-share/external-system/SSHSecureShell" TargetMode="External"/><Relationship Id="rId5" Type="http://schemas.openxmlformats.org/officeDocument/2006/relationships/hyperlink" Target="https://www.carli.illinois.edu/products-services/i-share/alma-analytics/howto-getting-started" TargetMode="External"/><Relationship Id="rId4" Type="http://schemas.openxmlformats.org/officeDocument/2006/relationships/hyperlink" Target="https://knowledge.exlibrisgroup.com/Alma/Best_Practices_and_How-Tos/Analytics/Alma_Analytics_Master_Class_-_Fall_202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E02E-1AA8-B935-9E7E-8300C2B4F541}"/>
              </a:ext>
            </a:extLst>
          </p:cNvPr>
          <p:cNvSpPr>
            <a:spLocks noGrp="1"/>
          </p:cNvSpPr>
          <p:nvPr>
            <p:ph type="ctrTitle"/>
          </p:nvPr>
        </p:nvSpPr>
        <p:spPr>
          <a:xfrm>
            <a:off x="914400" y="4455723"/>
            <a:ext cx="10363200" cy="1079293"/>
          </a:xfrm>
        </p:spPr>
        <p:txBody>
          <a:bodyPr>
            <a:normAutofit/>
          </a:bodyPr>
          <a:lstStyle/>
          <a:p>
            <a:pPr algn="ctr"/>
            <a:r>
              <a:rPr lang="en-US" dirty="0"/>
              <a:t>I-Share Annual Statistical Package: </a:t>
            </a:r>
            <a:br>
              <a:rPr lang="en-US" dirty="0"/>
            </a:br>
            <a:r>
              <a:rPr lang="en-US" dirty="0"/>
              <a:t>Find the Right Report</a:t>
            </a:r>
          </a:p>
        </p:txBody>
      </p:sp>
      <p:sp>
        <p:nvSpPr>
          <p:cNvPr id="3" name="Subtitle 2">
            <a:extLst>
              <a:ext uri="{FF2B5EF4-FFF2-40B4-BE49-F238E27FC236}">
                <a16:creationId xmlns:a16="http://schemas.microsoft.com/office/drawing/2014/main" id="{6CCA28F8-9411-8924-0719-F49E3492B1D8}"/>
              </a:ext>
            </a:extLst>
          </p:cNvPr>
          <p:cNvSpPr>
            <a:spLocks noGrp="1"/>
          </p:cNvSpPr>
          <p:nvPr>
            <p:ph type="subTitle" idx="1"/>
          </p:nvPr>
        </p:nvSpPr>
        <p:spPr>
          <a:xfrm>
            <a:off x="1828800" y="5535016"/>
            <a:ext cx="8534400" cy="987225"/>
          </a:xfrm>
        </p:spPr>
        <p:txBody>
          <a:bodyPr/>
          <a:lstStyle/>
          <a:p>
            <a:r>
              <a:rPr lang="en-US" dirty="0">
                <a:latin typeface="+mj-lt"/>
              </a:rPr>
              <a:t>Alma/Primo VE Open Office Hours</a:t>
            </a:r>
          </a:p>
          <a:p>
            <a:r>
              <a:rPr lang="en-US" dirty="0">
                <a:latin typeface="+mj-lt"/>
                <a:ea typeface="ＭＳ Ｐゴシック"/>
              </a:rPr>
              <a:t>January 26, 2024</a:t>
            </a:r>
          </a:p>
          <a:p>
            <a:endParaRPr lang="en-US" dirty="0"/>
          </a:p>
        </p:txBody>
      </p:sp>
    </p:spTree>
    <p:extLst>
      <p:ext uri="{BB962C8B-B14F-4D97-AF65-F5344CB8AC3E}">
        <p14:creationId xmlns:p14="http://schemas.microsoft.com/office/powerpoint/2010/main" val="245625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Circulation Stat 3: </a:t>
            </a:r>
            <a:br>
              <a:rPr lang="en-US" sz="3600" dirty="0">
                <a:latin typeface="+mj-lt"/>
              </a:rPr>
            </a:br>
            <a:r>
              <a:rPr lang="en-US" sz="3600" dirty="0">
                <a:latin typeface="+mj-lt"/>
              </a:rPr>
              <a:t>Circulation by User Group and Home Library</a:t>
            </a:r>
            <a:br>
              <a:rPr lang="en-US" sz="3600" dirty="0">
                <a:latin typeface="+mj-lt"/>
              </a:rPr>
            </a:br>
            <a:endParaRPr lang="en-US" dirty="0"/>
          </a:p>
        </p:txBody>
      </p:sp>
      <p:grpSp>
        <p:nvGrpSpPr>
          <p:cNvPr id="5" name="Group 4" descr="This screenshot shows an example Excel file for I-Share Circulation Stat 3. The exact data on the slide does not matter- it is from a sample library; each I-Share library will have their own with their data.">
            <a:extLst>
              <a:ext uri="{FF2B5EF4-FFF2-40B4-BE49-F238E27FC236}">
                <a16:creationId xmlns:a16="http://schemas.microsoft.com/office/drawing/2014/main" id="{D6D5E77B-9A28-E890-C16F-A6BFF35F1718}"/>
              </a:ext>
            </a:extLst>
          </p:cNvPr>
          <p:cNvGrpSpPr/>
          <p:nvPr/>
        </p:nvGrpSpPr>
        <p:grpSpPr>
          <a:xfrm>
            <a:off x="1863200" y="1170552"/>
            <a:ext cx="8465600" cy="5118735"/>
            <a:chOff x="1863200" y="1170552"/>
            <a:chExt cx="8465600" cy="5118735"/>
          </a:xfrm>
        </p:grpSpPr>
        <p:pic>
          <p:nvPicPr>
            <p:cNvPr id="10" name="Picture 9" descr="This screenshot shows a portion of the I-Share Circ Stat 3 - Circulation by User  Group and Home Library for July 21- June 22. The screenshot is from Lincoln College, and displays the columns in the report with sample data. The data for other institutions would vary.">
              <a:extLst>
                <a:ext uri="{FF2B5EF4-FFF2-40B4-BE49-F238E27FC236}">
                  <a16:creationId xmlns:a16="http://schemas.microsoft.com/office/drawing/2014/main" id="{1E2BAEC5-AE90-4B21-B737-33D35D587DD4}"/>
                </a:ext>
              </a:extLst>
            </p:cNvPr>
            <p:cNvPicPr>
              <a:picLocks noChangeAspect="1"/>
            </p:cNvPicPr>
            <p:nvPr/>
          </p:nvPicPr>
          <p:blipFill>
            <a:blip r:embed="rId3"/>
            <a:stretch>
              <a:fillRect/>
            </a:stretch>
          </p:blipFill>
          <p:spPr>
            <a:xfrm>
              <a:off x="1863200" y="1170552"/>
              <a:ext cx="8465600" cy="5118735"/>
            </a:xfrm>
            <a:prstGeom prst="rect">
              <a:avLst/>
            </a:prstGeom>
            <a:ln>
              <a:solidFill>
                <a:schemeClr val="accent1"/>
              </a:solidFill>
            </a:ln>
          </p:spPr>
        </p:pic>
        <p:pic>
          <p:nvPicPr>
            <p:cNvPr id="4" name="Picture 3">
              <a:extLst>
                <a:ext uri="{FF2B5EF4-FFF2-40B4-BE49-F238E27FC236}">
                  <a16:creationId xmlns:a16="http://schemas.microsoft.com/office/drawing/2014/main" id="{FB15843E-1A1D-B9B2-0A93-D71B3E50E392}"/>
                </a:ext>
              </a:extLst>
            </p:cNvPr>
            <p:cNvPicPr>
              <a:picLocks noChangeAspect="1"/>
            </p:cNvPicPr>
            <p:nvPr/>
          </p:nvPicPr>
          <p:blipFill>
            <a:blip r:embed="rId4"/>
            <a:stretch>
              <a:fillRect/>
            </a:stretch>
          </p:blipFill>
          <p:spPr>
            <a:xfrm>
              <a:off x="6374681" y="1426927"/>
              <a:ext cx="1101942" cy="166516"/>
            </a:xfrm>
            <a:prstGeom prst="rect">
              <a:avLst/>
            </a:prstGeom>
          </p:spPr>
        </p:pic>
      </p:grpSp>
    </p:spTree>
    <p:extLst>
      <p:ext uri="{BB962C8B-B14F-4D97-AF65-F5344CB8AC3E}">
        <p14:creationId xmlns:p14="http://schemas.microsoft.com/office/powerpoint/2010/main" val="262537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Circulation Stat 4: </a:t>
            </a:r>
            <a:br>
              <a:rPr lang="en-US" sz="3600" dirty="0">
                <a:latin typeface="+mj-lt"/>
              </a:rPr>
            </a:br>
            <a:r>
              <a:rPr lang="en-US" sz="3600" dirty="0">
                <a:latin typeface="+mj-lt"/>
              </a:rPr>
              <a:t>Serial Title Circulation and In-House Use</a:t>
            </a:r>
            <a:br>
              <a:rPr lang="en-US" sz="3600" dirty="0">
                <a:latin typeface="+mj-lt"/>
              </a:rPr>
            </a:br>
            <a:endParaRPr lang="en-US" dirty="0"/>
          </a:p>
        </p:txBody>
      </p:sp>
      <p:grpSp>
        <p:nvGrpSpPr>
          <p:cNvPr id="6" name="Group 5" descr="This screenshot shows an example Excel file for I-Share Circulation Stat 4. The exact data on the slide does not matter- it is from a sample library; each I-Share library will have their own with their data.">
            <a:extLst>
              <a:ext uri="{FF2B5EF4-FFF2-40B4-BE49-F238E27FC236}">
                <a16:creationId xmlns:a16="http://schemas.microsoft.com/office/drawing/2014/main" id="{84448AB8-B833-2057-BD2A-09AC1C1C2CF4}"/>
              </a:ext>
            </a:extLst>
          </p:cNvPr>
          <p:cNvGrpSpPr/>
          <p:nvPr/>
        </p:nvGrpSpPr>
        <p:grpSpPr>
          <a:xfrm>
            <a:off x="396240" y="1545454"/>
            <a:ext cx="11338560" cy="4403324"/>
            <a:chOff x="396240" y="1545454"/>
            <a:chExt cx="11338560" cy="4403324"/>
          </a:xfrm>
        </p:grpSpPr>
        <p:pic>
          <p:nvPicPr>
            <p:cNvPr id="5" name="Picture 4" descr="This screenshot shows a portion of the I-Share Circ Stat 4 - Serial Title Circulation and In House Use for July 21 - June 22. The screenshot is from Southern Illinois University at Carbondale, and displays the columns in the report with sample data. The data for other institutions would vary.">
              <a:extLst>
                <a:ext uri="{FF2B5EF4-FFF2-40B4-BE49-F238E27FC236}">
                  <a16:creationId xmlns:a16="http://schemas.microsoft.com/office/drawing/2014/main" id="{C4E7D673-5DA8-D7F1-CA5B-1F13F2FFC4B0}"/>
                </a:ext>
              </a:extLst>
            </p:cNvPr>
            <p:cNvPicPr>
              <a:picLocks noChangeAspect="1"/>
            </p:cNvPicPr>
            <p:nvPr/>
          </p:nvPicPr>
          <p:blipFill>
            <a:blip r:embed="rId3"/>
            <a:stretch>
              <a:fillRect/>
            </a:stretch>
          </p:blipFill>
          <p:spPr>
            <a:xfrm>
              <a:off x="396240" y="1545454"/>
              <a:ext cx="11338560" cy="4403324"/>
            </a:xfrm>
            <a:prstGeom prst="rect">
              <a:avLst/>
            </a:prstGeom>
            <a:ln>
              <a:solidFill>
                <a:schemeClr val="accent1"/>
              </a:solidFill>
            </a:ln>
          </p:spPr>
        </p:pic>
        <p:pic>
          <p:nvPicPr>
            <p:cNvPr id="4" name="Picture 3">
              <a:extLst>
                <a:ext uri="{FF2B5EF4-FFF2-40B4-BE49-F238E27FC236}">
                  <a16:creationId xmlns:a16="http://schemas.microsoft.com/office/drawing/2014/main" id="{E2269977-AA87-BD98-CAC2-6DE86F517996}"/>
                </a:ext>
              </a:extLst>
            </p:cNvPr>
            <p:cNvPicPr>
              <a:picLocks noChangeAspect="1"/>
            </p:cNvPicPr>
            <p:nvPr/>
          </p:nvPicPr>
          <p:blipFill>
            <a:blip r:embed="rId4"/>
            <a:stretch>
              <a:fillRect/>
            </a:stretch>
          </p:blipFill>
          <p:spPr>
            <a:xfrm>
              <a:off x="5617027" y="1949443"/>
              <a:ext cx="1310951" cy="198099"/>
            </a:xfrm>
            <a:prstGeom prst="rect">
              <a:avLst/>
            </a:prstGeom>
          </p:spPr>
        </p:pic>
      </p:grpSp>
    </p:spTree>
    <p:extLst>
      <p:ext uri="{BB962C8B-B14F-4D97-AF65-F5344CB8AC3E}">
        <p14:creationId xmlns:p14="http://schemas.microsoft.com/office/powerpoint/2010/main" val="324547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Circulation Stat 6: </a:t>
            </a:r>
            <a:br>
              <a:rPr lang="en-US" sz="3600" dirty="0">
                <a:latin typeface="+mj-lt"/>
              </a:rPr>
            </a:br>
            <a:r>
              <a:rPr lang="en-US" sz="3600" dirty="0">
                <a:latin typeface="+mj-lt"/>
              </a:rPr>
              <a:t>Circulation by User Group and Item Policy</a:t>
            </a:r>
            <a:br>
              <a:rPr lang="en-US" sz="3600" dirty="0">
                <a:latin typeface="+mj-lt"/>
              </a:rPr>
            </a:br>
            <a:endParaRPr lang="en-US" dirty="0"/>
          </a:p>
        </p:txBody>
      </p:sp>
      <p:grpSp>
        <p:nvGrpSpPr>
          <p:cNvPr id="6" name="Group 5" descr="This screenshot shows an example Excel file for I-Share Circulation Stat 6. The exact data on the slide does not matter- it is from a sample library; each I-Share library will have their own with their data.">
            <a:extLst>
              <a:ext uri="{FF2B5EF4-FFF2-40B4-BE49-F238E27FC236}">
                <a16:creationId xmlns:a16="http://schemas.microsoft.com/office/drawing/2014/main" id="{56B7CD60-E7E4-577F-4527-E0DBED989A1B}"/>
              </a:ext>
            </a:extLst>
          </p:cNvPr>
          <p:cNvGrpSpPr/>
          <p:nvPr/>
        </p:nvGrpSpPr>
        <p:grpSpPr>
          <a:xfrm>
            <a:off x="1483113" y="1229677"/>
            <a:ext cx="8980100" cy="5180450"/>
            <a:chOff x="1483113" y="1229677"/>
            <a:chExt cx="8980100" cy="5180450"/>
          </a:xfrm>
        </p:grpSpPr>
        <p:pic>
          <p:nvPicPr>
            <p:cNvPr id="5" name="Picture 4" descr="This screenshot shows a portion of the I-Share Circ Stat 6 - Circulation by User Group, Item Policy and Location for July 21- June 22. The screenshot is from Lincoln College, and displays the columns in the report with sample data. The data for other institutions would vary.">
              <a:extLst>
                <a:ext uri="{FF2B5EF4-FFF2-40B4-BE49-F238E27FC236}">
                  <a16:creationId xmlns:a16="http://schemas.microsoft.com/office/drawing/2014/main" id="{73A17FF7-E465-47C3-222E-43648C43D600}"/>
                </a:ext>
              </a:extLst>
            </p:cNvPr>
            <p:cNvPicPr>
              <a:picLocks noChangeAspect="1"/>
            </p:cNvPicPr>
            <p:nvPr/>
          </p:nvPicPr>
          <p:blipFill>
            <a:blip r:embed="rId3"/>
            <a:stretch>
              <a:fillRect/>
            </a:stretch>
          </p:blipFill>
          <p:spPr>
            <a:xfrm>
              <a:off x="1483113" y="1229677"/>
              <a:ext cx="8980100" cy="5180450"/>
            </a:xfrm>
            <a:prstGeom prst="rect">
              <a:avLst/>
            </a:prstGeom>
            <a:ln>
              <a:solidFill>
                <a:schemeClr val="accent1"/>
              </a:solidFill>
            </a:ln>
          </p:spPr>
        </p:pic>
        <p:pic>
          <p:nvPicPr>
            <p:cNvPr id="4" name="Picture 3">
              <a:extLst>
                <a:ext uri="{FF2B5EF4-FFF2-40B4-BE49-F238E27FC236}">
                  <a16:creationId xmlns:a16="http://schemas.microsoft.com/office/drawing/2014/main" id="{E661218C-200F-84BE-8D3B-38F3C2947DB6}"/>
                </a:ext>
              </a:extLst>
            </p:cNvPr>
            <p:cNvPicPr>
              <a:picLocks noChangeAspect="1"/>
            </p:cNvPicPr>
            <p:nvPr/>
          </p:nvPicPr>
          <p:blipFill>
            <a:blip r:embed="rId4"/>
            <a:stretch>
              <a:fillRect/>
            </a:stretch>
          </p:blipFill>
          <p:spPr>
            <a:xfrm>
              <a:off x="7341324" y="1531428"/>
              <a:ext cx="1018904" cy="153968"/>
            </a:xfrm>
            <a:prstGeom prst="rect">
              <a:avLst/>
            </a:prstGeom>
          </p:spPr>
        </p:pic>
      </p:grpSp>
    </p:spTree>
    <p:extLst>
      <p:ext uri="{BB962C8B-B14F-4D97-AF65-F5344CB8AC3E}">
        <p14:creationId xmlns:p14="http://schemas.microsoft.com/office/powerpoint/2010/main" val="166565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AFN Stat 1: </a:t>
            </a:r>
            <a:br>
              <a:rPr lang="en-US" sz="3600" dirty="0">
                <a:latin typeface="+mj-lt"/>
              </a:rPr>
            </a:br>
            <a:r>
              <a:rPr lang="en-US" sz="3600" dirty="0">
                <a:latin typeface="+mj-lt"/>
              </a:rPr>
              <a:t>Network Lending Counts (aka, Outgoing ILL)</a:t>
            </a:r>
            <a:br>
              <a:rPr lang="en-US" sz="3600" dirty="0">
                <a:latin typeface="+mj-lt"/>
              </a:rPr>
            </a:br>
            <a:endParaRPr lang="en-US" dirty="0"/>
          </a:p>
        </p:txBody>
      </p:sp>
      <p:sp>
        <p:nvSpPr>
          <p:cNvPr id="3" name="Content Placeholder 2">
            <a:extLst>
              <a:ext uri="{FF2B5EF4-FFF2-40B4-BE49-F238E27FC236}">
                <a16:creationId xmlns:a16="http://schemas.microsoft.com/office/drawing/2014/main" id="{C10946E7-3C3E-A906-1099-FDD2EA544BF7}"/>
              </a:ext>
            </a:extLst>
          </p:cNvPr>
          <p:cNvSpPr>
            <a:spLocks noGrp="1"/>
          </p:cNvSpPr>
          <p:nvPr>
            <p:ph idx="1"/>
          </p:nvPr>
        </p:nvSpPr>
        <p:spPr/>
        <p:txBody>
          <a:bodyPr/>
          <a:lstStyle/>
          <a:p>
            <a:endParaRPr lang="en-US" sz="2400" dirty="0">
              <a:latin typeface="+mj-lt"/>
            </a:endParaRPr>
          </a:p>
        </p:txBody>
      </p:sp>
      <p:grpSp>
        <p:nvGrpSpPr>
          <p:cNvPr id="7" name="Group 6" descr="This screenshot shows an example Excel file for I-Share AFN Stat 1. The exact data on the slide does not matter- it is from a sample library; each I-Share library will have their own with their data.">
            <a:extLst>
              <a:ext uri="{FF2B5EF4-FFF2-40B4-BE49-F238E27FC236}">
                <a16:creationId xmlns:a16="http://schemas.microsoft.com/office/drawing/2014/main" id="{AAC409C9-6824-F73F-0520-0BA9DA615011}"/>
              </a:ext>
            </a:extLst>
          </p:cNvPr>
          <p:cNvGrpSpPr/>
          <p:nvPr/>
        </p:nvGrpSpPr>
        <p:grpSpPr>
          <a:xfrm>
            <a:off x="144029" y="1124116"/>
            <a:ext cx="11903941" cy="5159117"/>
            <a:chOff x="144029" y="1124116"/>
            <a:chExt cx="11903941" cy="5159117"/>
          </a:xfrm>
        </p:grpSpPr>
        <p:pic>
          <p:nvPicPr>
            <p:cNvPr id="4" name="Picture 3" descr="This screenshot shows a portion of the I-Share AFN Stat 1 - Network Lending Counts for July 21- June 22. The screenshot is from Lincoln College, and displays the columns in the report with sample data. The data for other institutions would vary.">
              <a:extLst>
                <a:ext uri="{FF2B5EF4-FFF2-40B4-BE49-F238E27FC236}">
                  <a16:creationId xmlns:a16="http://schemas.microsoft.com/office/drawing/2014/main" id="{8BC6E182-C2AD-63AF-0401-27CEE57545F2}"/>
                </a:ext>
              </a:extLst>
            </p:cNvPr>
            <p:cNvPicPr>
              <a:picLocks noChangeAspect="1"/>
            </p:cNvPicPr>
            <p:nvPr/>
          </p:nvPicPr>
          <p:blipFill rotWithShape="1">
            <a:blip r:embed="rId3"/>
            <a:srcRect t="1" b="25505"/>
            <a:stretch/>
          </p:blipFill>
          <p:spPr>
            <a:xfrm>
              <a:off x="144029" y="1124116"/>
              <a:ext cx="11903941" cy="5159117"/>
            </a:xfrm>
            <a:prstGeom prst="rect">
              <a:avLst/>
            </a:prstGeom>
            <a:ln>
              <a:solidFill>
                <a:schemeClr val="accent1"/>
              </a:solidFill>
            </a:ln>
          </p:spPr>
        </p:pic>
        <p:pic>
          <p:nvPicPr>
            <p:cNvPr id="6" name="Picture 5">
              <a:extLst>
                <a:ext uri="{FF2B5EF4-FFF2-40B4-BE49-F238E27FC236}">
                  <a16:creationId xmlns:a16="http://schemas.microsoft.com/office/drawing/2014/main" id="{DBBCD49B-1A84-45C0-19BD-1AC2102C812B}"/>
                </a:ext>
              </a:extLst>
            </p:cNvPr>
            <p:cNvPicPr>
              <a:picLocks noChangeAspect="1"/>
            </p:cNvPicPr>
            <p:nvPr/>
          </p:nvPicPr>
          <p:blipFill>
            <a:blip r:embed="rId4"/>
            <a:stretch>
              <a:fillRect/>
            </a:stretch>
          </p:blipFill>
          <p:spPr>
            <a:xfrm>
              <a:off x="3547557" y="1439989"/>
              <a:ext cx="1146667" cy="173274"/>
            </a:xfrm>
            <a:prstGeom prst="rect">
              <a:avLst/>
            </a:prstGeom>
          </p:spPr>
        </p:pic>
      </p:grpSp>
    </p:spTree>
    <p:extLst>
      <p:ext uri="{BB962C8B-B14F-4D97-AF65-F5344CB8AC3E}">
        <p14:creationId xmlns:p14="http://schemas.microsoft.com/office/powerpoint/2010/main" val="386348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AFN Stat 2: </a:t>
            </a:r>
            <a:br>
              <a:rPr lang="en-US" sz="3600" dirty="0">
                <a:latin typeface="+mj-lt"/>
              </a:rPr>
            </a:br>
            <a:r>
              <a:rPr lang="en-US" sz="3600" dirty="0">
                <a:latin typeface="+mj-lt"/>
              </a:rPr>
              <a:t>Network Borrowing Counts (aka, Incoming ILL)</a:t>
            </a:r>
            <a:br>
              <a:rPr lang="en-US" sz="3600" dirty="0">
                <a:latin typeface="+mj-lt"/>
              </a:rPr>
            </a:br>
            <a:endParaRPr lang="en-US" dirty="0"/>
          </a:p>
        </p:txBody>
      </p:sp>
      <p:grpSp>
        <p:nvGrpSpPr>
          <p:cNvPr id="6" name="Group 5" descr="This screenshot shows an example Excel file for I-Share AFN Stat 2. The exact data on the slide does not matter- it is from a sample library; each I-Share library will have their own with their data.">
            <a:extLst>
              <a:ext uri="{FF2B5EF4-FFF2-40B4-BE49-F238E27FC236}">
                <a16:creationId xmlns:a16="http://schemas.microsoft.com/office/drawing/2014/main" id="{A725F13E-76EF-3746-4224-67F499428521}"/>
              </a:ext>
            </a:extLst>
          </p:cNvPr>
          <p:cNvGrpSpPr/>
          <p:nvPr/>
        </p:nvGrpSpPr>
        <p:grpSpPr>
          <a:xfrm>
            <a:off x="1695870" y="1177290"/>
            <a:ext cx="8800259" cy="5111998"/>
            <a:chOff x="1695870" y="1177290"/>
            <a:chExt cx="8800259" cy="5111998"/>
          </a:xfrm>
        </p:grpSpPr>
        <p:pic>
          <p:nvPicPr>
            <p:cNvPr id="4" name="Content Placeholder 4" descr="This screenshot shows a portion of the I-Share AFN Stat 2- Network Borrowing Counts for July 21- June 22. The screenshot is from Lincoln College, and displays the columns in the report with sample data. The data for other institutions would vary.">
              <a:extLst>
                <a:ext uri="{FF2B5EF4-FFF2-40B4-BE49-F238E27FC236}">
                  <a16:creationId xmlns:a16="http://schemas.microsoft.com/office/drawing/2014/main" id="{15F68A07-7321-AC5A-7BE3-8BB38A6E24C6}"/>
                </a:ext>
              </a:extLst>
            </p:cNvPr>
            <p:cNvPicPr>
              <a:picLocks noChangeAspect="1"/>
            </p:cNvPicPr>
            <p:nvPr/>
          </p:nvPicPr>
          <p:blipFill>
            <a:blip r:embed="rId3"/>
            <a:stretch>
              <a:fillRect/>
            </a:stretch>
          </p:blipFill>
          <p:spPr bwMode="auto">
            <a:xfrm>
              <a:off x="1695870" y="1177290"/>
              <a:ext cx="8800259" cy="51119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340A393-4AB7-E68D-0F5E-BF57C8C9CB94}"/>
                </a:ext>
              </a:extLst>
            </p:cNvPr>
            <p:cNvPicPr>
              <a:picLocks noChangeAspect="1"/>
            </p:cNvPicPr>
            <p:nvPr/>
          </p:nvPicPr>
          <p:blipFill>
            <a:blip r:embed="rId4"/>
            <a:stretch>
              <a:fillRect/>
            </a:stretch>
          </p:blipFill>
          <p:spPr>
            <a:xfrm>
              <a:off x="5489897" y="1439988"/>
              <a:ext cx="1189884" cy="179805"/>
            </a:xfrm>
            <a:prstGeom prst="rect">
              <a:avLst/>
            </a:prstGeom>
          </p:spPr>
        </p:pic>
      </p:grpSp>
    </p:spTree>
    <p:extLst>
      <p:ext uri="{BB962C8B-B14F-4D97-AF65-F5344CB8AC3E}">
        <p14:creationId xmlns:p14="http://schemas.microsoft.com/office/powerpoint/2010/main" val="426143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AFN Stat 3: </a:t>
            </a:r>
            <a:br>
              <a:rPr lang="en-US" sz="3600" dirty="0">
                <a:latin typeface="+mj-lt"/>
              </a:rPr>
            </a:br>
            <a:r>
              <a:rPr lang="en-US" sz="3600" dirty="0">
                <a:latin typeface="+mj-lt"/>
              </a:rPr>
              <a:t>Titles Borrowed from Other I-Share Libraries</a:t>
            </a:r>
            <a:br>
              <a:rPr lang="en-US" sz="3600" dirty="0">
                <a:latin typeface="+mj-lt"/>
              </a:rPr>
            </a:br>
            <a:endParaRPr lang="en-US" dirty="0"/>
          </a:p>
        </p:txBody>
      </p:sp>
      <p:grpSp>
        <p:nvGrpSpPr>
          <p:cNvPr id="6" name="Group 5" descr="This screenshot shows an example Excel file for I-Share AFN Stat 3. The exact data on the slide does not matter- it is from a sample library; each I-Share library will have their own with their data.">
            <a:extLst>
              <a:ext uri="{FF2B5EF4-FFF2-40B4-BE49-F238E27FC236}">
                <a16:creationId xmlns:a16="http://schemas.microsoft.com/office/drawing/2014/main" id="{C8813622-2A85-F3EF-F25B-863071DAA819}"/>
              </a:ext>
            </a:extLst>
          </p:cNvPr>
          <p:cNvGrpSpPr/>
          <p:nvPr/>
        </p:nvGrpSpPr>
        <p:grpSpPr>
          <a:xfrm>
            <a:off x="312074" y="1578665"/>
            <a:ext cx="11567852" cy="3700670"/>
            <a:chOff x="312074" y="1578665"/>
            <a:chExt cx="11567852" cy="3700670"/>
          </a:xfrm>
        </p:grpSpPr>
        <p:pic>
          <p:nvPicPr>
            <p:cNvPr id="4" name="Content Placeholder 4" descr="This screenshot shows a portion of the I-Share AFN Stat 3- Titles Borrowed from Other I-Share Libraries July 21- June 22. The screenshot is from Lincoln College, and displays the columns in the report with sample data. The data for other institutions would vary.">
              <a:extLst>
                <a:ext uri="{FF2B5EF4-FFF2-40B4-BE49-F238E27FC236}">
                  <a16:creationId xmlns:a16="http://schemas.microsoft.com/office/drawing/2014/main" id="{F79F717D-F2B5-18FD-2FC8-7173720BC736}"/>
                </a:ext>
              </a:extLst>
            </p:cNvPr>
            <p:cNvPicPr>
              <a:picLocks noChangeAspect="1"/>
            </p:cNvPicPr>
            <p:nvPr/>
          </p:nvPicPr>
          <p:blipFill rotWithShape="1">
            <a:blip r:embed="rId3"/>
            <a:srcRect b="35594"/>
            <a:stretch/>
          </p:blipFill>
          <p:spPr bwMode="auto">
            <a:xfrm>
              <a:off x="312074" y="1578665"/>
              <a:ext cx="11567852" cy="370067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3AD84BB-AF81-7670-72B0-3C233C98B5FD}"/>
                </a:ext>
              </a:extLst>
            </p:cNvPr>
            <p:cNvPicPr>
              <a:picLocks noChangeAspect="1"/>
            </p:cNvPicPr>
            <p:nvPr/>
          </p:nvPicPr>
          <p:blipFill>
            <a:blip r:embed="rId4"/>
            <a:stretch>
              <a:fillRect/>
            </a:stretch>
          </p:blipFill>
          <p:spPr>
            <a:xfrm>
              <a:off x="4911631" y="1884132"/>
              <a:ext cx="1075817" cy="162568"/>
            </a:xfrm>
            <a:prstGeom prst="rect">
              <a:avLst/>
            </a:prstGeom>
          </p:spPr>
        </p:pic>
      </p:grpSp>
    </p:spTree>
    <p:extLst>
      <p:ext uri="{BB962C8B-B14F-4D97-AF65-F5344CB8AC3E}">
        <p14:creationId xmlns:p14="http://schemas.microsoft.com/office/powerpoint/2010/main" val="116802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F6B0-7E2F-409F-24BD-50C5BB3D1C79}"/>
              </a:ext>
            </a:extLst>
          </p:cNvPr>
          <p:cNvSpPr>
            <a:spLocks noGrp="1"/>
          </p:cNvSpPr>
          <p:nvPr>
            <p:ph type="title"/>
          </p:nvPr>
        </p:nvSpPr>
        <p:spPr>
          <a:xfrm>
            <a:off x="477079" y="274638"/>
            <a:ext cx="11343860" cy="1143000"/>
          </a:xfrm>
        </p:spPr>
        <p:txBody>
          <a:bodyPr/>
          <a:lstStyle/>
          <a:p>
            <a:r>
              <a:rPr lang="en-US" dirty="0"/>
              <a:t>Circulation and Automated Fulfillment- CARLI Website</a:t>
            </a:r>
          </a:p>
        </p:txBody>
      </p:sp>
      <p:sp>
        <p:nvSpPr>
          <p:cNvPr id="3" name="Content Placeholder 2">
            <a:extLst>
              <a:ext uri="{FF2B5EF4-FFF2-40B4-BE49-F238E27FC236}">
                <a16:creationId xmlns:a16="http://schemas.microsoft.com/office/drawing/2014/main" id="{41F9E46F-9E62-3B00-085D-286B9D93ACE6}"/>
              </a:ext>
            </a:extLst>
          </p:cNvPr>
          <p:cNvSpPr>
            <a:spLocks noGrp="1"/>
          </p:cNvSpPr>
          <p:nvPr>
            <p:ph idx="1"/>
          </p:nvPr>
        </p:nvSpPr>
        <p:spPr>
          <a:xfrm>
            <a:off x="609600" y="1417638"/>
            <a:ext cx="10972800" cy="4840357"/>
          </a:xfrm>
        </p:spPr>
        <p:txBody>
          <a:bodyPr/>
          <a:lstStyle/>
          <a:p>
            <a:pPr marL="342900" indent="-342900">
              <a:buFont typeface="Arial" panose="020B0604020202020204" pitchFamily="34" charset="0"/>
              <a:buChar char="•"/>
            </a:pPr>
            <a:r>
              <a:rPr lang="en-US" sz="2400" dirty="0" err="1">
                <a:latin typeface="+mj-lt"/>
              </a:rPr>
              <a:t>Consortially</a:t>
            </a:r>
            <a:r>
              <a:rPr lang="en-US" sz="2400" dirty="0">
                <a:latin typeface="+mj-lt"/>
              </a:rPr>
              <a:t> collated statistics available on the CARLI website:</a:t>
            </a:r>
          </a:p>
          <a:p>
            <a:pPr marL="1085850" lvl="1" indent="-342900">
              <a:buFont typeface="Arial" panose="020B0604020202020204" pitchFamily="34" charset="0"/>
              <a:buChar char="•"/>
            </a:pPr>
            <a:r>
              <a:rPr lang="en-US" sz="2400" dirty="0">
                <a:latin typeface="+mj-lt"/>
                <a:hlinkClick r:id="rId3"/>
              </a:rPr>
              <a:t>I-Share AFN Stat 1 FY 2023</a:t>
            </a:r>
            <a:endParaRPr lang="en-US" sz="2400" dirty="0">
              <a:latin typeface="+mj-lt"/>
            </a:endParaRPr>
          </a:p>
          <a:p>
            <a:pPr marL="1085850" lvl="1" indent="-342900">
              <a:buFont typeface="Arial" panose="020B0604020202020204" pitchFamily="34" charset="0"/>
              <a:buChar char="•"/>
            </a:pPr>
            <a:r>
              <a:rPr lang="en-US" sz="2400" dirty="0">
                <a:latin typeface="+mj-lt"/>
                <a:hlinkClick r:id="rId4"/>
              </a:rPr>
              <a:t>I-Share AFN Stat 2 FY 2023</a:t>
            </a:r>
            <a:endParaRPr lang="en-US" sz="2400" dirty="0">
              <a:latin typeface="+mj-lt"/>
            </a:endParaRPr>
          </a:p>
          <a:p>
            <a:pPr marL="1085850" lvl="1" indent="-342900">
              <a:buFont typeface="Arial" panose="020B0604020202020204" pitchFamily="34" charset="0"/>
              <a:buChar char="•"/>
            </a:pPr>
            <a:r>
              <a:rPr lang="en-US" sz="2400" dirty="0">
                <a:latin typeface="+mj-lt"/>
                <a:hlinkClick r:id="rId5"/>
              </a:rPr>
              <a:t>I-Share AFN Stat 4 FY 2023</a:t>
            </a:r>
            <a:endParaRPr lang="en-US" sz="2400" dirty="0">
              <a:latin typeface="+mj-lt"/>
            </a:endParaRPr>
          </a:p>
          <a:p>
            <a:pPr marL="1085850" lvl="1" indent="-342900">
              <a:buFont typeface="Arial" panose="020B0604020202020204" pitchFamily="34" charset="0"/>
              <a:buChar char="•"/>
            </a:pPr>
            <a:r>
              <a:rPr lang="en-US" sz="2400" dirty="0">
                <a:latin typeface="+mj-lt"/>
                <a:hlinkClick r:id="rId6"/>
              </a:rPr>
              <a:t>I-Share AFN Stat 5 FY 2023</a:t>
            </a:r>
            <a:endParaRPr lang="en-US" sz="2400" dirty="0">
              <a:latin typeface="+mj-lt"/>
            </a:endParaRPr>
          </a:p>
          <a:p>
            <a:pPr marL="1085850" lvl="1" indent="-342900">
              <a:buFont typeface="Arial" panose="020B0604020202020204" pitchFamily="34" charset="0"/>
              <a:buChar char="•"/>
            </a:pPr>
            <a:r>
              <a:rPr lang="en-US" sz="2400" dirty="0">
                <a:latin typeface="+mj-lt"/>
                <a:hlinkClick r:id="rId7"/>
              </a:rPr>
              <a:t>Library Patron Record Counts FY 2023</a:t>
            </a:r>
            <a:endParaRPr lang="en-US" sz="2400" dirty="0">
              <a:latin typeface="+mj-lt"/>
            </a:endParaRPr>
          </a:p>
          <a:p>
            <a:pPr marL="1085850" lvl="1" indent="-342900">
              <a:buFont typeface="Arial" panose="020B0604020202020204" pitchFamily="34" charset="0"/>
              <a:buChar char="•"/>
            </a:pPr>
            <a:r>
              <a:rPr lang="en-US" sz="2400" dirty="0">
                <a:latin typeface="+mj-lt"/>
                <a:hlinkClick r:id="rId8"/>
              </a:rPr>
              <a:t>Borrowing and Lending Comparison FY 2023</a:t>
            </a:r>
            <a:endParaRPr lang="en-US" sz="2400" dirty="0">
              <a:latin typeface="+mj-lt"/>
            </a:endParaRPr>
          </a:p>
          <a:p>
            <a:pPr marL="1085850" lvl="1" indent="-342900">
              <a:buFont typeface="Arial" panose="020B0604020202020204" pitchFamily="34" charset="0"/>
              <a:buChar char="•"/>
            </a:pPr>
            <a:r>
              <a:rPr lang="en-US" sz="2400" dirty="0">
                <a:latin typeface="+mj-lt"/>
                <a:hlinkClick r:id="rId9"/>
              </a:rPr>
              <a:t>Circulation Transactions Comparison FY 2023</a:t>
            </a:r>
            <a:endParaRPr lang="en-US" sz="2400" dirty="0">
              <a:latin typeface="+mj-lt"/>
            </a:endParaRPr>
          </a:p>
          <a:p>
            <a:pPr marL="1085850" lvl="1" indent="-342900">
              <a:buFont typeface="Arial" panose="020B0604020202020204" pitchFamily="34" charset="0"/>
              <a:buChar char="•"/>
            </a:pPr>
            <a:r>
              <a:rPr lang="en-US" sz="2400" dirty="0">
                <a:latin typeface="+mj-lt"/>
                <a:hlinkClick r:id="rId10"/>
              </a:rPr>
              <a:t>Reciprocal Borrowing to I-Share Patrons FY 2023</a:t>
            </a:r>
            <a:endParaRPr lang="en-US" sz="2400" dirty="0">
              <a:latin typeface="+mj-lt"/>
            </a:endParaRPr>
          </a:p>
          <a:p>
            <a:endParaRPr lang="en-US" sz="2000" dirty="0"/>
          </a:p>
          <a:p>
            <a:pPr marL="1085850" lvl="1"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87476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AFN Stat 1: </a:t>
            </a:r>
            <a:br>
              <a:rPr lang="en-US" sz="3600" dirty="0">
                <a:latin typeface="+mj-lt"/>
              </a:rPr>
            </a:br>
            <a:r>
              <a:rPr lang="en-US" sz="3600" dirty="0">
                <a:latin typeface="+mj-lt"/>
              </a:rPr>
              <a:t>Network Lending Counts</a:t>
            </a:r>
            <a:br>
              <a:rPr lang="en-US" sz="3600" dirty="0">
                <a:latin typeface="+mj-lt"/>
              </a:rPr>
            </a:br>
            <a:endParaRPr lang="en-US" dirty="0"/>
          </a:p>
        </p:txBody>
      </p:sp>
      <p:pic>
        <p:nvPicPr>
          <p:cNvPr id="4" name="Picture 3" descr="This is a screenshot of AFN Stat 1, with the full data available at the URL: https://www.carli.illinois.edu/products-services/i-share/stats/23_stat1">
            <a:extLst>
              <a:ext uri="{FF2B5EF4-FFF2-40B4-BE49-F238E27FC236}">
                <a16:creationId xmlns:a16="http://schemas.microsoft.com/office/drawing/2014/main" id="{EADFCAEE-1770-7AEF-F120-5CF7DD148856}"/>
              </a:ext>
            </a:extLst>
          </p:cNvPr>
          <p:cNvPicPr>
            <a:picLocks noChangeAspect="1"/>
          </p:cNvPicPr>
          <p:nvPr/>
        </p:nvPicPr>
        <p:blipFill>
          <a:blip r:embed="rId3"/>
          <a:stretch>
            <a:fillRect/>
          </a:stretch>
        </p:blipFill>
        <p:spPr>
          <a:xfrm>
            <a:off x="1478722" y="1201784"/>
            <a:ext cx="9234556" cy="5198642"/>
          </a:xfrm>
          <a:prstGeom prst="rect">
            <a:avLst/>
          </a:prstGeom>
          <a:ln>
            <a:solidFill>
              <a:schemeClr val="accent1"/>
            </a:solidFill>
          </a:ln>
        </p:spPr>
      </p:pic>
    </p:spTree>
    <p:extLst>
      <p:ext uri="{BB962C8B-B14F-4D97-AF65-F5344CB8AC3E}">
        <p14:creationId xmlns:p14="http://schemas.microsoft.com/office/powerpoint/2010/main" val="900063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AFN Stat 2: </a:t>
            </a:r>
            <a:br>
              <a:rPr lang="en-US" sz="3600" dirty="0">
                <a:latin typeface="+mj-lt"/>
              </a:rPr>
            </a:br>
            <a:r>
              <a:rPr lang="en-US" sz="3600" dirty="0">
                <a:latin typeface="+mj-lt"/>
              </a:rPr>
              <a:t>Network Borrowing Counts</a:t>
            </a:r>
            <a:br>
              <a:rPr lang="en-US" sz="3600" dirty="0">
                <a:latin typeface="+mj-lt"/>
              </a:rPr>
            </a:br>
            <a:endParaRPr lang="en-US" dirty="0"/>
          </a:p>
        </p:txBody>
      </p:sp>
      <p:pic>
        <p:nvPicPr>
          <p:cNvPr id="4" name="Picture 3" descr="This is a screenshot of AFN Stat 2, with the full data available at the URL: https://www.carli.illinois.edu/products-services/i-share/stats/23_stat2">
            <a:extLst>
              <a:ext uri="{FF2B5EF4-FFF2-40B4-BE49-F238E27FC236}">
                <a16:creationId xmlns:a16="http://schemas.microsoft.com/office/drawing/2014/main" id="{1CC1E7F7-803A-4BB5-136B-98CD21ADB810}"/>
              </a:ext>
            </a:extLst>
          </p:cNvPr>
          <p:cNvPicPr>
            <a:picLocks noChangeAspect="1"/>
          </p:cNvPicPr>
          <p:nvPr/>
        </p:nvPicPr>
        <p:blipFill>
          <a:blip r:embed="rId3"/>
          <a:stretch>
            <a:fillRect/>
          </a:stretch>
        </p:blipFill>
        <p:spPr>
          <a:xfrm>
            <a:off x="1347408" y="1125497"/>
            <a:ext cx="9497183" cy="5207178"/>
          </a:xfrm>
          <a:prstGeom prst="rect">
            <a:avLst/>
          </a:prstGeom>
          <a:ln>
            <a:solidFill>
              <a:schemeClr val="accent1"/>
            </a:solidFill>
          </a:ln>
        </p:spPr>
      </p:pic>
    </p:spTree>
    <p:extLst>
      <p:ext uri="{BB962C8B-B14F-4D97-AF65-F5344CB8AC3E}">
        <p14:creationId xmlns:p14="http://schemas.microsoft.com/office/powerpoint/2010/main" val="224100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dirty="0"/>
              <a:t>I-Share AFN Stat 4: </a:t>
            </a:r>
            <a:br>
              <a:rPr lang="en-US" dirty="0"/>
            </a:br>
            <a:r>
              <a:rPr lang="en-US" dirty="0"/>
              <a:t>Count of Home User's Requests for I-Share Items</a:t>
            </a:r>
            <a:br>
              <a:rPr lang="en-US" sz="3600" dirty="0">
                <a:latin typeface="+mj-lt"/>
              </a:rPr>
            </a:br>
            <a:endParaRPr lang="en-US" dirty="0"/>
          </a:p>
        </p:txBody>
      </p:sp>
      <p:pic>
        <p:nvPicPr>
          <p:cNvPr id="6" name="Picture 5" descr="This is a screenshot of AFN Stat 4, with the full data available at the URL: https://www.carli.illinois.edu/products-services/i-share/stats/23_stat4">
            <a:extLst>
              <a:ext uri="{FF2B5EF4-FFF2-40B4-BE49-F238E27FC236}">
                <a16:creationId xmlns:a16="http://schemas.microsoft.com/office/drawing/2014/main" id="{0E3E1B3E-9CAF-86CF-A048-1924F31CFEF1}"/>
              </a:ext>
            </a:extLst>
          </p:cNvPr>
          <p:cNvPicPr>
            <a:picLocks noChangeAspect="1"/>
          </p:cNvPicPr>
          <p:nvPr/>
        </p:nvPicPr>
        <p:blipFill rotWithShape="1">
          <a:blip r:embed="rId3"/>
          <a:srcRect b="21896"/>
          <a:stretch/>
        </p:blipFill>
        <p:spPr>
          <a:xfrm>
            <a:off x="1531316" y="1136011"/>
            <a:ext cx="9129368" cy="5565235"/>
          </a:xfrm>
          <a:prstGeom prst="rect">
            <a:avLst/>
          </a:prstGeom>
          <a:ln>
            <a:solidFill>
              <a:schemeClr val="accent1"/>
            </a:solidFill>
          </a:ln>
        </p:spPr>
      </p:pic>
    </p:spTree>
    <p:extLst>
      <p:ext uri="{BB962C8B-B14F-4D97-AF65-F5344CB8AC3E}">
        <p14:creationId xmlns:p14="http://schemas.microsoft.com/office/powerpoint/2010/main" val="419962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mj-lt"/>
              </a:rPr>
              <a:t>Announcements</a:t>
            </a:r>
          </a:p>
          <a:p>
            <a:pPr marL="342900" indent="-342900">
              <a:buFont typeface="Arial" panose="020B0604020202020204" pitchFamily="34" charset="0"/>
              <a:buChar char="•"/>
            </a:pPr>
            <a:r>
              <a:rPr lang="en-US" sz="2800" dirty="0">
                <a:latin typeface="+mj-lt"/>
              </a:rPr>
              <a:t>I-Share Annual Statistical Package</a:t>
            </a:r>
          </a:p>
          <a:p>
            <a:pPr marL="342900" indent="-342900">
              <a:buFont typeface="Arial" panose="020B0604020202020204" pitchFamily="34" charset="0"/>
              <a:buChar char="•"/>
            </a:pPr>
            <a:r>
              <a:rPr lang="en-US" sz="2800" dirty="0">
                <a:latin typeface="+mj-lt"/>
              </a:rPr>
              <a:t>Open Q&amp;A</a:t>
            </a:r>
          </a:p>
        </p:txBody>
      </p:sp>
    </p:spTree>
    <p:extLst>
      <p:ext uri="{BB962C8B-B14F-4D97-AF65-F5344CB8AC3E}">
        <p14:creationId xmlns:p14="http://schemas.microsoft.com/office/powerpoint/2010/main" val="303921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172278" y="327646"/>
            <a:ext cx="12019722" cy="1143000"/>
          </a:xfrm>
        </p:spPr>
        <p:txBody>
          <a:bodyPr/>
          <a:lstStyle/>
          <a:p>
            <a:r>
              <a:rPr lang="en-US" dirty="0"/>
              <a:t>I-Share AFN Stat 5: </a:t>
            </a:r>
            <a:br>
              <a:rPr lang="en-US" dirty="0"/>
            </a:br>
            <a:r>
              <a:rPr lang="en-US" sz="3400" dirty="0"/>
              <a:t>Count of I-Share User Requests for Your Institution's Items</a:t>
            </a:r>
            <a:br>
              <a:rPr lang="en-US" sz="3600" dirty="0">
                <a:latin typeface="+mj-lt"/>
              </a:rPr>
            </a:br>
            <a:endParaRPr lang="en-US" dirty="0"/>
          </a:p>
        </p:txBody>
      </p:sp>
      <p:pic>
        <p:nvPicPr>
          <p:cNvPr id="4" name="Picture 3" descr="This is a screenshot of AFN Stat 5, with the full data available at the URL: https://www.carli.illinois.edu/products-services/i-share/stats/23_stat5">
            <a:extLst>
              <a:ext uri="{FF2B5EF4-FFF2-40B4-BE49-F238E27FC236}">
                <a16:creationId xmlns:a16="http://schemas.microsoft.com/office/drawing/2014/main" id="{47C90F6A-D4D6-00B6-D648-578D0F40292B}"/>
              </a:ext>
            </a:extLst>
          </p:cNvPr>
          <p:cNvPicPr>
            <a:picLocks noChangeAspect="1"/>
          </p:cNvPicPr>
          <p:nvPr/>
        </p:nvPicPr>
        <p:blipFill>
          <a:blip r:embed="rId3"/>
          <a:stretch>
            <a:fillRect/>
          </a:stretch>
        </p:blipFill>
        <p:spPr>
          <a:xfrm>
            <a:off x="1771361" y="1141378"/>
            <a:ext cx="8649278" cy="5625181"/>
          </a:xfrm>
          <a:prstGeom prst="rect">
            <a:avLst/>
          </a:prstGeom>
          <a:ln>
            <a:solidFill>
              <a:schemeClr val="accent1"/>
            </a:solidFill>
          </a:ln>
        </p:spPr>
      </p:pic>
    </p:spTree>
    <p:extLst>
      <p:ext uri="{BB962C8B-B14F-4D97-AF65-F5344CB8AC3E}">
        <p14:creationId xmlns:p14="http://schemas.microsoft.com/office/powerpoint/2010/main" val="53152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172278" y="327646"/>
            <a:ext cx="12019722" cy="1143000"/>
          </a:xfrm>
        </p:spPr>
        <p:txBody>
          <a:bodyPr/>
          <a:lstStyle/>
          <a:p>
            <a:r>
              <a:rPr lang="en-US" dirty="0"/>
              <a:t>Library Patron Record Counts</a:t>
            </a:r>
            <a:br>
              <a:rPr lang="en-US" sz="3600" dirty="0">
                <a:latin typeface="+mj-lt"/>
              </a:rPr>
            </a:br>
            <a:endParaRPr lang="en-US" dirty="0"/>
          </a:p>
        </p:txBody>
      </p:sp>
      <p:pic>
        <p:nvPicPr>
          <p:cNvPr id="4" name="Picture 3" descr="This is a screenshot of the Library Patron Record Counts report, with the full data available at the URL: https://www.carli.illinois.edu/products-services/i-share/stats/2023_localpat">
            <a:extLst>
              <a:ext uri="{FF2B5EF4-FFF2-40B4-BE49-F238E27FC236}">
                <a16:creationId xmlns:a16="http://schemas.microsoft.com/office/drawing/2014/main" id="{8BDE8CD5-7EC9-7A6A-EF7F-6711FE35FA99}"/>
              </a:ext>
            </a:extLst>
          </p:cNvPr>
          <p:cNvPicPr>
            <a:picLocks noChangeAspect="1"/>
          </p:cNvPicPr>
          <p:nvPr/>
        </p:nvPicPr>
        <p:blipFill>
          <a:blip r:embed="rId3"/>
          <a:stretch>
            <a:fillRect/>
          </a:stretch>
        </p:blipFill>
        <p:spPr>
          <a:xfrm>
            <a:off x="989556" y="1071711"/>
            <a:ext cx="10385166" cy="5133146"/>
          </a:xfrm>
          <a:prstGeom prst="rect">
            <a:avLst/>
          </a:prstGeom>
          <a:ln>
            <a:solidFill>
              <a:schemeClr val="accent1"/>
            </a:solidFill>
          </a:ln>
        </p:spPr>
      </p:pic>
    </p:spTree>
    <p:extLst>
      <p:ext uri="{BB962C8B-B14F-4D97-AF65-F5344CB8AC3E}">
        <p14:creationId xmlns:p14="http://schemas.microsoft.com/office/powerpoint/2010/main" val="60920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172278" y="327646"/>
            <a:ext cx="12019722" cy="1143000"/>
          </a:xfrm>
        </p:spPr>
        <p:txBody>
          <a:bodyPr/>
          <a:lstStyle/>
          <a:p>
            <a:r>
              <a:rPr lang="en-US" dirty="0"/>
              <a:t>Borrowing and Lending Comparison</a:t>
            </a:r>
            <a:br>
              <a:rPr lang="en-US" sz="3600" dirty="0">
                <a:latin typeface="+mj-lt"/>
              </a:rPr>
            </a:br>
            <a:endParaRPr lang="en-US" dirty="0"/>
          </a:p>
        </p:txBody>
      </p:sp>
      <p:pic>
        <p:nvPicPr>
          <p:cNvPr id="5" name="Picture 4" descr="This is a screenshot of the Borrowing and Lending Comparison report, with the full data available at the URL: https://www.carli.illinois.edu/products-services/i-share/stats/agg_l-b_23">
            <a:extLst>
              <a:ext uri="{FF2B5EF4-FFF2-40B4-BE49-F238E27FC236}">
                <a16:creationId xmlns:a16="http://schemas.microsoft.com/office/drawing/2014/main" id="{64E1B9C0-A793-AFFA-D59D-A54890381336}"/>
              </a:ext>
            </a:extLst>
          </p:cNvPr>
          <p:cNvPicPr>
            <a:picLocks noChangeAspect="1"/>
          </p:cNvPicPr>
          <p:nvPr/>
        </p:nvPicPr>
        <p:blipFill>
          <a:blip r:embed="rId3"/>
          <a:stretch>
            <a:fillRect/>
          </a:stretch>
        </p:blipFill>
        <p:spPr>
          <a:xfrm>
            <a:off x="1624349" y="1034419"/>
            <a:ext cx="8943302" cy="5002984"/>
          </a:xfrm>
          <a:prstGeom prst="rect">
            <a:avLst/>
          </a:prstGeom>
          <a:ln>
            <a:solidFill>
              <a:schemeClr val="accent1"/>
            </a:solidFill>
          </a:ln>
        </p:spPr>
      </p:pic>
    </p:spTree>
    <p:extLst>
      <p:ext uri="{BB962C8B-B14F-4D97-AF65-F5344CB8AC3E}">
        <p14:creationId xmlns:p14="http://schemas.microsoft.com/office/powerpoint/2010/main" val="3876693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172278" y="327646"/>
            <a:ext cx="12019722" cy="1143000"/>
          </a:xfrm>
        </p:spPr>
        <p:txBody>
          <a:bodyPr/>
          <a:lstStyle/>
          <a:p>
            <a:r>
              <a:rPr lang="en-US" dirty="0"/>
              <a:t>Circulation Transactions Comparison</a:t>
            </a:r>
            <a:br>
              <a:rPr lang="en-US" dirty="0"/>
            </a:br>
            <a:endParaRPr lang="en-US" dirty="0"/>
          </a:p>
        </p:txBody>
      </p:sp>
      <p:pic>
        <p:nvPicPr>
          <p:cNvPr id="4" name="Picture 3" descr="This is a screenshot of the Circulation Transactions Comparison report, with the full data available at the URL: https://www.carli.illinois.edu/products-services/i-share/stats/23_circcompare">
            <a:extLst>
              <a:ext uri="{FF2B5EF4-FFF2-40B4-BE49-F238E27FC236}">
                <a16:creationId xmlns:a16="http://schemas.microsoft.com/office/drawing/2014/main" id="{17BF387F-82CE-008A-171D-9E92C4A7A57F}"/>
              </a:ext>
            </a:extLst>
          </p:cNvPr>
          <p:cNvPicPr>
            <a:picLocks noChangeAspect="1"/>
          </p:cNvPicPr>
          <p:nvPr/>
        </p:nvPicPr>
        <p:blipFill rotWithShape="1">
          <a:blip r:embed="rId3"/>
          <a:srcRect b="14045"/>
          <a:stretch/>
        </p:blipFill>
        <p:spPr>
          <a:xfrm>
            <a:off x="1445622" y="958558"/>
            <a:ext cx="9300755" cy="5476078"/>
          </a:xfrm>
          <a:prstGeom prst="rect">
            <a:avLst/>
          </a:prstGeom>
          <a:ln>
            <a:solidFill>
              <a:schemeClr val="accent1"/>
            </a:solidFill>
          </a:ln>
        </p:spPr>
      </p:pic>
    </p:spTree>
    <p:extLst>
      <p:ext uri="{BB962C8B-B14F-4D97-AF65-F5344CB8AC3E}">
        <p14:creationId xmlns:p14="http://schemas.microsoft.com/office/powerpoint/2010/main" val="4056223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172278" y="327646"/>
            <a:ext cx="12019722" cy="1143000"/>
          </a:xfrm>
        </p:spPr>
        <p:txBody>
          <a:bodyPr/>
          <a:lstStyle/>
          <a:p>
            <a:r>
              <a:rPr lang="en-US" dirty="0"/>
              <a:t>Reciprocal Borrowing to I-Share Patrons</a:t>
            </a:r>
            <a:br>
              <a:rPr lang="en-US" dirty="0"/>
            </a:br>
            <a:endParaRPr lang="en-US" dirty="0"/>
          </a:p>
        </p:txBody>
      </p:sp>
      <p:pic>
        <p:nvPicPr>
          <p:cNvPr id="4" name="Picture 3" descr="This screenshot shows a portion of the Reciprocal Borrowing to I-Share Patrons FY2023, from the CARLI website. The webpage the screenshot comes from is: https://www.carli.illinois.edu/products-services/i-share/stats/23_reciprocal">
            <a:extLst>
              <a:ext uri="{FF2B5EF4-FFF2-40B4-BE49-F238E27FC236}">
                <a16:creationId xmlns:a16="http://schemas.microsoft.com/office/drawing/2014/main" id="{C53C26C0-E2C9-9847-20BE-9497B2F710C3}"/>
              </a:ext>
            </a:extLst>
          </p:cNvPr>
          <p:cNvPicPr>
            <a:picLocks noChangeAspect="1"/>
          </p:cNvPicPr>
          <p:nvPr/>
        </p:nvPicPr>
        <p:blipFill>
          <a:blip r:embed="rId3"/>
          <a:stretch>
            <a:fillRect/>
          </a:stretch>
        </p:blipFill>
        <p:spPr>
          <a:xfrm>
            <a:off x="1195219" y="979067"/>
            <a:ext cx="9801561" cy="5401703"/>
          </a:xfrm>
          <a:prstGeom prst="rect">
            <a:avLst/>
          </a:prstGeom>
          <a:ln>
            <a:solidFill>
              <a:schemeClr val="accent1"/>
            </a:solidFill>
          </a:ln>
        </p:spPr>
      </p:pic>
    </p:spTree>
    <p:extLst>
      <p:ext uri="{BB962C8B-B14F-4D97-AF65-F5344CB8AC3E}">
        <p14:creationId xmlns:p14="http://schemas.microsoft.com/office/powerpoint/2010/main" val="3449146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F36B-F870-FB65-780E-7A88116F7A46}"/>
              </a:ext>
            </a:extLst>
          </p:cNvPr>
          <p:cNvSpPr>
            <a:spLocks noGrp="1"/>
          </p:cNvSpPr>
          <p:nvPr>
            <p:ph type="title"/>
          </p:nvPr>
        </p:nvSpPr>
        <p:spPr/>
        <p:txBody>
          <a:bodyPr/>
          <a:lstStyle/>
          <a:p>
            <a:r>
              <a:rPr lang="en-US" dirty="0"/>
              <a:t>Print Collections</a:t>
            </a:r>
          </a:p>
        </p:txBody>
      </p:sp>
      <p:sp>
        <p:nvSpPr>
          <p:cNvPr id="3" name="Content Placeholder 2">
            <a:extLst>
              <a:ext uri="{FF2B5EF4-FFF2-40B4-BE49-F238E27FC236}">
                <a16:creationId xmlns:a16="http://schemas.microsoft.com/office/drawing/2014/main" id="{40F2C3F9-DD58-3883-E7A2-577164B7B7EC}"/>
              </a:ext>
            </a:extLst>
          </p:cNvPr>
          <p:cNvSpPr>
            <a:spLocks noGrp="1"/>
          </p:cNvSpPr>
          <p:nvPr>
            <p:ph idx="1"/>
          </p:nvPr>
        </p:nvSpPr>
        <p:spPr/>
        <p:txBody>
          <a:bodyPr/>
          <a:lstStyle/>
          <a:p>
            <a:r>
              <a:rPr lang="en-US" sz="2400" dirty="0">
                <a:latin typeface="+mj-lt"/>
              </a:rPr>
              <a:t>Counts of items, holdings, and bibs in different perspectives</a:t>
            </a:r>
          </a:p>
          <a:p>
            <a:r>
              <a:rPr lang="en-US" sz="2400" dirty="0">
                <a:latin typeface="+mj-lt"/>
              </a:rPr>
              <a:t>Most reports are snapshots</a:t>
            </a:r>
          </a:p>
          <a:p>
            <a:pPr lvl="1"/>
            <a:r>
              <a:rPr lang="en-US" sz="2400" dirty="0">
                <a:latin typeface="+mj-lt"/>
                <a:ea typeface="ＭＳ Ｐゴシック"/>
              </a:rPr>
              <a:t>Collection stats 3 and 4, measuring collection changes, use date ranges</a:t>
            </a:r>
            <a:endParaRPr lang="en-US" sz="2400" dirty="0">
              <a:latin typeface="+mj-lt"/>
              <a:ea typeface="ＭＳ Ｐゴシック"/>
              <a:cs typeface="Times New Roman"/>
            </a:endParaRPr>
          </a:p>
          <a:p>
            <a:r>
              <a:rPr lang="en-US" sz="2400" dirty="0">
                <a:latin typeface="+mj-lt"/>
              </a:rPr>
              <a:t>Reporting to Surveys</a:t>
            </a:r>
          </a:p>
          <a:p>
            <a:pPr lvl="1"/>
            <a:r>
              <a:rPr lang="en-US" sz="2400" dirty="0">
                <a:latin typeface="+mj-lt"/>
                <a:ea typeface="ＭＳ Ｐゴシック"/>
              </a:rPr>
              <a:t>Item records approximate volumes: use Collection Stat 1 or 5</a:t>
            </a:r>
            <a:endParaRPr lang="en-US" sz="2400" dirty="0">
              <a:latin typeface="+mj-lt"/>
              <a:ea typeface="ＭＳ Ｐゴシック"/>
              <a:cs typeface="Times New Roman"/>
            </a:endParaRPr>
          </a:p>
          <a:p>
            <a:pPr lvl="1"/>
            <a:r>
              <a:rPr lang="en-US" sz="2400" dirty="0">
                <a:latin typeface="+mj-lt"/>
                <a:ea typeface="ＭＳ Ｐゴシック"/>
              </a:rPr>
              <a:t>Bib records approximate titles: use Collection Stat 6 or 11</a:t>
            </a:r>
          </a:p>
          <a:p>
            <a:endParaRPr lang="en-US" dirty="0">
              <a:ea typeface="ＭＳ Ｐゴシック"/>
              <a:cs typeface="Times New Roman"/>
            </a:endParaRPr>
          </a:p>
        </p:txBody>
      </p:sp>
    </p:spTree>
    <p:extLst>
      <p:ext uri="{BB962C8B-B14F-4D97-AF65-F5344CB8AC3E}">
        <p14:creationId xmlns:p14="http://schemas.microsoft.com/office/powerpoint/2010/main" val="3291433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463B-3109-D63F-4984-61CA15E6076F}"/>
              </a:ext>
            </a:extLst>
          </p:cNvPr>
          <p:cNvSpPr>
            <a:spLocks noGrp="1"/>
          </p:cNvSpPr>
          <p:nvPr>
            <p:ph type="title"/>
          </p:nvPr>
        </p:nvSpPr>
        <p:spPr/>
        <p:txBody>
          <a:bodyPr/>
          <a:lstStyle/>
          <a:p>
            <a:r>
              <a:rPr lang="en-US" dirty="0"/>
              <a:t>Collection Stat 1: Item Count by Format and Location</a:t>
            </a:r>
          </a:p>
        </p:txBody>
      </p:sp>
      <p:pic>
        <p:nvPicPr>
          <p:cNvPr id="6" name="Content Placeholder 5" descr="A screenshot of Collection Stat 1 in Excel.">
            <a:extLst>
              <a:ext uri="{FF2B5EF4-FFF2-40B4-BE49-F238E27FC236}">
                <a16:creationId xmlns:a16="http://schemas.microsoft.com/office/drawing/2014/main" id="{3A483527-E351-5CF8-6A19-740D18E93C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5351" y="508011"/>
            <a:ext cx="8981298" cy="3966645"/>
          </a:xfrm>
          <a:ln>
            <a:solidFill>
              <a:schemeClr val="accent1"/>
            </a:solidFill>
          </a:ln>
        </p:spPr>
      </p:pic>
      <p:sp>
        <p:nvSpPr>
          <p:cNvPr id="7" name="Content Placeholder 2">
            <a:extLst>
              <a:ext uri="{FF2B5EF4-FFF2-40B4-BE49-F238E27FC236}">
                <a16:creationId xmlns:a16="http://schemas.microsoft.com/office/drawing/2014/main" id="{B170D46A-28B2-1180-AD32-012373F979B9}"/>
              </a:ext>
            </a:extLst>
          </p:cNvPr>
          <p:cNvSpPr txBox="1">
            <a:spLocks/>
          </p:cNvSpPr>
          <p:nvPr/>
        </p:nvSpPr>
        <p:spPr bwMode="auto">
          <a:xfrm>
            <a:off x="609600" y="4728532"/>
            <a:ext cx="10972800" cy="156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500" dirty="0">
                <a:latin typeface="Arial"/>
                <a:ea typeface="ＭＳ Ｐゴシック"/>
                <a:cs typeface="Arial"/>
              </a:rPr>
              <a:t>Inventory snapshot</a:t>
            </a:r>
          </a:p>
          <a:p>
            <a:pPr lvl="1"/>
            <a:r>
              <a:rPr lang="en-US" sz="2500" b="1" dirty="0">
                <a:latin typeface="Arial"/>
                <a:ea typeface="ＭＳ Ｐゴシック"/>
                <a:cs typeface="Arial"/>
              </a:rPr>
              <a:t>No of Items (In </a:t>
            </a:r>
            <a:r>
              <a:rPr lang="en-US" sz="2500" b="1" dirty="0" err="1">
                <a:latin typeface="Arial"/>
                <a:ea typeface="ＭＳ Ｐゴシック"/>
                <a:cs typeface="Arial"/>
              </a:rPr>
              <a:t>Repostory</a:t>
            </a:r>
            <a:r>
              <a:rPr lang="en-US" sz="2500" b="1" dirty="0">
                <a:latin typeface="Arial"/>
                <a:ea typeface="ＭＳ Ｐゴシック"/>
                <a:cs typeface="Arial"/>
              </a:rPr>
              <a:t>)</a:t>
            </a:r>
            <a:r>
              <a:rPr lang="en-US" sz="2500" dirty="0">
                <a:latin typeface="Arial"/>
                <a:ea typeface="ＭＳ Ｐゴシック"/>
                <a:cs typeface="Arial"/>
              </a:rPr>
              <a:t> is items in a location.</a:t>
            </a:r>
            <a:endParaRPr lang="en-US" sz="2500" dirty="0">
              <a:latin typeface="Arial"/>
              <a:cs typeface="Arial"/>
            </a:endParaRPr>
          </a:p>
          <a:p>
            <a:pPr lvl="1"/>
            <a:endParaRPr lang="en-US" dirty="0">
              <a:latin typeface="+mj-lt"/>
              <a:cs typeface="Arial"/>
            </a:endParaRPr>
          </a:p>
        </p:txBody>
      </p:sp>
    </p:spTree>
    <p:extLst>
      <p:ext uri="{BB962C8B-B14F-4D97-AF65-F5344CB8AC3E}">
        <p14:creationId xmlns:p14="http://schemas.microsoft.com/office/powerpoint/2010/main" val="283753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463B-3109-D63F-4984-61CA15E6076F}"/>
              </a:ext>
            </a:extLst>
          </p:cNvPr>
          <p:cNvSpPr>
            <a:spLocks noGrp="1"/>
          </p:cNvSpPr>
          <p:nvPr>
            <p:ph type="title"/>
          </p:nvPr>
        </p:nvSpPr>
        <p:spPr/>
        <p:txBody>
          <a:bodyPr/>
          <a:lstStyle/>
          <a:p>
            <a:r>
              <a:rPr lang="en-US" dirty="0"/>
              <a:t>Collection Stat 5: Item Count by Location and Policy</a:t>
            </a:r>
          </a:p>
        </p:txBody>
      </p:sp>
      <p:pic>
        <p:nvPicPr>
          <p:cNvPr id="5" name="Content Placeholder 4" descr="A screenshot of I-Share Collection Stat 5 viewed in Microsoft Excel.">
            <a:extLst>
              <a:ext uri="{FF2B5EF4-FFF2-40B4-BE49-F238E27FC236}">
                <a16:creationId xmlns:a16="http://schemas.microsoft.com/office/drawing/2014/main" id="{71536EB5-A1D7-75E7-F289-18A7BE5DF6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6218" y="508011"/>
            <a:ext cx="6899564" cy="4299729"/>
          </a:xfrm>
          <a:ln>
            <a:solidFill>
              <a:schemeClr val="accent1"/>
            </a:solidFill>
          </a:ln>
        </p:spPr>
      </p:pic>
      <p:sp>
        <p:nvSpPr>
          <p:cNvPr id="3" name="Content Placeholder 2">
            <a:extLst>
              <a:ext uri="{FF2B5EF4-FFF2-40B4-BE49-F238E27FC236}">
                <a16:creationId xmlns:a16="http://schemas.microsoft.com/office/drawing/2014/main" id="{BC417A5E-3047-2540-6438-60CB76C57C66}"/>
              </a:ext>
            </a:extLst>
          </p:cNvPr>
          <p:cNvSpPr txBox="1">
            <a:spLocks/>
          </p:cNvSpPr>
          <p:nvPr/>
        </p:nvSpPr>
        <p:spPr bwMode="auto">
          <a:xfrm>
            <a:off x="609600" y="4954385"/>
            <a:ext cx="10972800" cy="133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500" dirty="0">
                <a:latin typeface="Arial"/>
                <a:ea typeface="ＭＳ Ｐゴシック"/>
                <a:cs typeface="Arial"/>
              </a:rPr>
              <a:t>Inventory snapshot</a:t>
            </a:r>
          </a:p>
          <a:p>
            <a:pPr lvl="1"/>
            <a:r>
              <a:rPr lang="en-US" sz="2500" dirty="0">
                <a:latin typeface="Arial"/>
                <a:ea typeface="ＭＳ Ｐゴシック"/>
                <a:cs typeface="Arial"/>
              </a:rPr>
              <a:t>Count by item policy rather than bibliographic material type</a:t>
            </a:r>
            <a:endParaRPr lang="en-US" dirty="0">
              <a:latin typeface="+mj-lt"/>
              <a:cs typeface="Arial"/>
            </a:endParaRPr>
          </a:p>
        </p:txBody>
      </p:sp>
    </p:spTree>
    <p:extLst>
      <p:ext uri="{BB962C8B-B14F-4D97-AF65-F5344CB8AC3E}">
        <p14:creationId xmlns:p14="http://schemas.microsoft.com/office/powerpoint/2010/main" val="178720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463B-3109-D63F-4984-61CA15E6076F}"/>
              </a:ext>
            </a:extLst>
          </p:cNvPr>
          <p:cNvSpPr>
            <a:spLocks noGrp="1"/>
          </p:cNvSpPr>
          <p:nvPr>
            <p:ph type="title"/>
          </p:nvPr>
        </p:nvSpPr>
        <p:spPr/>
        <p:txBody>
          <a:bodyPr/>
          <a:lstStyle/>
          <a:p>
            <a:r>
              <a:rPr lang="en-US" dirty="0"/>
              <a:t>Collection Stat 3: Fiscal Year Items Added by Format and Location</a:t>
            </a:r>
          </a:p>
        </p:txBody>
      </p:sp>
      <p:sp>
        <p:nvSpPr>
          <p:cNvPr id="7" name="Content Placeholder 2">
            <a:extLst>
              <a:ext uri="{FF2B5EF4-FFF2-40B4-BE49-F238E27FC236}">
                <a16:creationId xmlns:a16="http://schemas.microsoft.com/office/drawing/2014/main" id="{B170D46A-28B2-1180-AD32-012373F979B9}"/>
              </a:ext>
            </a:extLst>
          </p:cNvPr>
          <p:cNvSpPr txBox="1">
            <a:spLocks/>
          </p:cNvSpPr>
          <p:nvPr/>
        </p:nvSpPr>
        <p:spPr bwMode="auto">
          <a:xfrm>
            <a:off x="609600" y="4728532"/>
            <a:ext cx="10972800" cy="156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latin typeface="+mj-lt"/>
                <a:cs typeface="Arial"/>
              </a:rPr>
              <a:t>Count items added according to item record creation date</a:t>
            </a:r>
          </a:p>
          <a:p>
            <a:pPr lvl="1"/>
            <a:r>
              <a:rPr lang="en-US" dirty="0">
                <a:latin typeface="+mj-lt"/>
                <a:cs typeface="Arial"/>
              </a:rPr>
              <a:t>Does not include items withdrawn</a:t>
            </a:r>
          </a:p>
        </p:txBody>
      </p:sp>
      <p:pic>
        <p:nvPicPr>
          <p:cNvPr id="5" name="Content Placeholder 4" descr="A screenshot of I-Share Collection Stat 3 in Excel.">
            <a:extLst>
              <a:ext uri="{FF2B5EF4-FFF2-40B4-BE49-F238E27FC236}">
                <a16:creationId xmlns:a16="http://schemas.microsoft.com/office/drawing/2014/main" id="{D06DAAED-3CE6-8D7A-760F-6DC733C17A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6727" y="621658"/>
            <a:ext cx="10801026" cy="3168946"/>
          </a:xfrm>
          <a:ln>
            <a:solidFill>
              <a:schemeClr val="accent1"/>
            </a:solidFill>
          </a:ln>
        </p:spPr>
      </p:pic>
    </p:spTree>
    <p:extLst>
      <p:ext uri="{BB962C8B-B14F-4D97-AF65-F5344CB8AC3E}">
        <p14:creationId xmlns:p14="http://schemas.microsoft.com/office/powerpoint/2010/main" val="2400912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340776-036C-900D-B810-07083D723244}"/>
              </a:ext>
            </a:extLst>
          </p:cNvPr>
          <p:cNvSpPr>
            <a:spLocks noGrp="1"/>
          </p:cNvSpPr>
          <p:nvPr>
            <p:ph type="title"/>
          </p:nvPr>
        </p:nvSpPr>
        <p:spPr/>
        <p:txBody>
          <a:bodyPr/>
          <a:lstStyle/>
          <a:p>
            <a:r>
              <a:rPr lang="en-US" dirty="0"/>
              <a:t>Collection Stat 6: Title Count by Format</a:t>
            </a:r>
          </a:p>
        </p:txBody>
      </p:sp>
      <p:pic>
        <p:nvPicPr>
          <p:cNvPr id="5" name="Content Placeholder 4" descr="A screenshot of I-Share Collection Stat 6 shown in Excel.">
            <a:extLst>
              <a:ext uri="{FF2B5EF4-FFF2-40B4-BE49-F238E27FC236}">
                <a16:creationId xmlns:a16="http://schemas.microsoft.com/office/drawing/2014/main" id="{64D9B3A0-060A-C942-BE80-FF21D05954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2281" y="508011"/>
            <a:ext cx="5107438" cy="4170503"/>
          </a:xfrm>
          <a:ln>
            <a:solidFill>
              <a:schemeClr val="accent1"/>
            </a:solidFill>
          </a:ln>
        </p:spPr>
      </p:pic>
      <p:sp>
        <p:nvSpPr>
          <p:cNvPr id="6" name="Content Placeholder 2">
            <a:extLst>
              <a:ext uri="{FF2B5EF4-FFF2-40B4-BE49-F238E27FC236}">
                <a16:creationId xmlns:a16="http://schemas.microsoft.com/office/drawing/2014/main" id="{0697FF4B-FABF-BE4F-5567-611557473FD2}"/>
              </a:ext>
            </a:extLst>
          </p:cNvPr>
          <p:cNvSpPr txBox="1">
            <a:spLocks/>
          </p:cNvSpPr>
          <p:nvPr/>
        </p:nvSpPr>
        <p:spPr bwMode="auto">
          <a:xfrm>
            <a:off x="609600" y="4871258"/>
            <a:ext cx="10972800" cy="133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500" dirty="0">
                <a:latin typeface="Arial"/>
                <a:ea typeface="ＭＳ Ｐゴシック"/>
                <a:cs typeface="Arial"/>
              </a:rPr>
              <a:t>Counts bibliographic records active with physical inventory</a:t>
            </a:r>
          </a:p>
          <a:p>
            <a:pPr lvl="1"/>
            <a:r>
              <a:rPr lang="en-US" sz="2500" dirty="0">
                <a:latin typeface="Arial"/>
                <a:ea typeface="ＭＳ Ｐゴシック"/>
                <a:cs typeface="Arial"/>
              </a:rPr>
              <a:t>Titles are not deduplicated</a:t>
            </a:r>
            <a:endParaRPr lang="en-US" dirty="0">
              <a:latin typeface="+mj-lt"/>
              <a:cs typeface="Arial"/>
            </a:endParaRPr>
          </a:p>
        </p:txBody>
      </p:sp>
    </p:spTree>
    <p:extLst>
      <p:ext uri="{BB962C8B-B14F-4D97-AF65-F5344CB8AC3E}">
        <p14:creationId xmlns:p14="http://schemas.microsoft.com/office/powerpoint/2010/main" val="279718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dirty="0">
                <a:ea typeface="ＭＳ Ｐゴシック"/>
              </a:rPr>
              <a:t>Reminder: Premium Sandboxes Refresh</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411061"/>
            <a:ext cx="11345806" cy="5956183"/>
          </a:xfrm>
          <a:prstGeom prst="rect">
            <a:avLst/>
          </a:prstGeom>
        </p:spPr>
        <p:txBody>
          <a:bodyPr numCol="1"/>
          <a:lstStyle/>
          <a:p>
            <a:pPr algn="ctr"/>
            <a:r>
              <a:rPr lang="en-US" sz="3600" dirty="0">
                <a:latin typeface="+mj-lt"/>
                <a:ea typeface="ＭＳ Ｐゴシック"/>
              </a:rPr>
              <a:t>Premium Sandboxes (PSB) Refresh – February 2024</a:t>
            </a:r>
            <a:endParaRPr lang="en-US" sz="36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Refresh will occur on February 11 as part of Alma quarterly release update</a:t>
            </a:r>
          </a:p>
          <a:p>
            <a:pPr marL="457200" indent="-457200">
              <a:buFont typeface="Arial" panose="020B0604020202020204" pitchFamily="34" charset="0"/>
              <a:buChar char="•"/>
            </a:pPr>
            <a:r>
              <a:rPr lang="en-US" sz="2400" dirty="0">
                <a:latin typeface="+mj-lt"/>
                <a:ea typeface="+mn-lt"/>
                <a:cs typeface="+mn-lt"/>
              </a:rPr>
              <a:t>After the refresh CARLI staff will prepare the sandboxes for use</a:t>
            </a:r>
          </a:p>
          <a:p>
            <a:pPr marL="1200150" lvl="1" indent="-457200"/>
            <a:r>
              <a:rPr lang="en-US" sz="2100" dirty="0">
                <a:latin typeface="+mj-lt"/>
                <a:ea typeface="+mn-lt"/>
                <a:cs typeface="+mn-lt"/>
              </a:rPr>
              <a:t>Refreshing the user accounts</a:t>
            </a:r>
          </a:p>
          <a:p>
            <a:pPr marL="1200150" lvl="1" indent="-457200"/>
            <a:r>
              <a:rPr lang="en-US" sz="2100" dirty="0">
                <a:latin typeface="+mj-lt"/>
                <a:ea typeface="+mn-lt"/>
                <a:cs typeface="+mn-lt"/>
              </a:rPr>
              <a:t>Configuring AFN between the sandbox IZs</a:t>
            </a:r>
          </a:p>
          <a:p>
            <a:pPr marL="457200" indent="-457200">
              <a:buFont typeface="Arial" panose="020B0604020202020204" pitchFamily="34" charset="0"/>
              <a:buChar char="•"/>
            </a:pPr>
            <a:r>
              <a:rPr lang="en-US" sz="2400" dirty="0">
                <a:latin typeface="+mj-lt"/>
                <a:ea typeface="+mn-lt"/>
                <a:cs typeface="+mn-lt"/>
              </a:rPr>
              <a:t>Watch for an announcement from CARLI once the sandboxes are ready for use again in February.</a:t>
            </a: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If you are currently using the PSB for testing be aware that any examples you’ve set up will need to be recreated after the refresh.</a:t>
            </a:r>
          </a:p>
          <a:p>
            <a:pPr marL="457200" indent="-457200">
              <a:buFont typeface="Arial" panose="020B0604020202020204" pitchFamily="34" charset="0"/>
              <a:buChar char="•"/>
            </a:pPr>
            <a:r>
              <a:rPr lang="en-US" sz="2400" dirty="0">
                <a:latin typeface="+mj-lt"/>
                <a:ea typeface="+mn-lt"/>
                <a:cs typeface="+mn-lt"/>
                <a:hlinkClick r:id="rId3"/>
              </a:rPr>
              <a:t>More information on the PSBs</a:t>
            </a:r>
            <a:endParaRPr lang="en-US" sz="2400" dirty="0">
              <a:latin typeface="+mj-lt"/>
              <a:ea typeface="+mn-lt"/>
              <a:cs typeface="+mn-lt"/>
            </a:endParaRPr>
          </a:p>
        </p:txBody>
      </p:sp>
    </p:spTree>
    <p:extLst>
      <p:ext uri="{BB962C8B-B14F-4D97-AF65-F5344CB8AC3E}">
        <p14:creationId xmlns:p14="http://schemas.microsoft.com/office/powerpoint/2010/main" val="108430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340776-036C-900D-B810-07083D723244}"/>
              </a:ext>
            </a:extLst>
          </p:cNvPr>
          <p:cNvSpPr>
            <a:spLocks noGrp="1"/>
          </p:cNvSpPr>
          <p:nvPr>
            <p:ph type="title"/>
          </p:nvPr>
        </p:nvSpPr>
        <p:spPr/>
        <p:txBody>
          <a:bodyPr/>
          <a:lstStyle/>
          <a:p>
            <a:r>
              <a:rPr lang="en-US" dirty="0"/>
              <a:t>Collection Stat 11: Title Count by location and Resource Type</a:t>
            </a:r>
          </a:p>
        </p:txBody>
      </p:sp>
      <p:pic>
        <p:nvPicPr>
          <p:cNvPr id="8" name="Content Placeholder 7" descr="A screenshot of I-Share Collection Stat 11 viewed in Microsoft Excel.">
            <a:extLst>
              <a:ext uri="{FF2B5EF4-FFF2-40B4-BE49-F238E27FC236}">
                <a16:creationId xmlns:a16="http://schemas.microsoft.com/office/drawing/2014/main" id="{73B2B600-E82D-863A-C3BE-5E646366F00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1829"/>
          <a:stretch/>
        </p:blipFill>
        <p:spPr>
          <a:xfrm>
            <a:off x="2248524" y="611067"/>
            <a:ext cx="7950747" cy="4326693"/>
          </a:xfrm>
          <a:ln>
            <a:solidFill>
              <a:schemeClr val="accent1"/>
            </a:solidFill>
          </a:ln>
        </p:spPr>
      </p:pic>
      <p:sp>
        <p:nvSpPr>
          <p:cNvPr id="2" name="Content Placeholder 2">
            <a:extLst>
              <a:ext uri="{FF2B5EF4-FFF2-40B4-BE49-F238E27FC236}">
                <a16:creationId xmlns:a16="http://schemas.microsoft.com/office/drawing/2014/main" id="{BEDF9B1D-0E37-6EC2-F552-556C9323BF93}"/>
              </a:ext>
            </a:extLst>
          </p:cNvPr>
          <p:cNvSpPr txBox="1">
            <a:spLocks/>
          </p:cNvSpPr>
          <p:nvPr/>
        </p:nvSpPr>
        <p:spPr bwMode="auto">
          <a:xfrm>
            <a:off x="609600" y="4954385"/>
            <a:ext cx="10972800" cy="133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500" dirty="0">
                <a:latin typeface="Arial"/>
                <a:ea typeface="ＭＳ Ｐゴシック"/>
                <a:cs typeface="Arial"/>
              </a:rPr>
              <a:t>Counts bibliographic records active with physical inventory</a:t>
            </a:r>
          </a:p>
          <a:p>
            <a:pPr lvl="1"/>
            <a:r>
              <a:rPr lang="en-US" sz="2500" dirty="0">
                <a:latin typeface="Arial"/>
                <a:ea typeface="ＭＳ Ｐゴシック"/>
                <a:cs typeface="Arial"/>
              </a:rPr>
              <a:t>Counts bibliographic record once for each location with inventory</a:t>
            </a:r>
            <a:endParaRPr lang="en-US" dirty="0">
              <a:latin typeface="+mj-lt"/>
              <a:cs typeface="Arial"/>
            </a:endParaRPr>
          </a:p>
        </p:txBody>
      </p:sp>
    </p:spTree>
    <p:extLst>
      <p:ext uri="{BB962C8B-B14F-4D97-AF65-F5344CB8AC3E}">
        <p14:creationId xmlns:p14="http://schemas.microsoft.com/office/powerpoint/2010/main" val="3249321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E2DC-BC91-9F4C-EC71-1E1408B5FEA0}"/>
              </a:ext>
            </a:extLst>
          </p:cNvPr>
          <p:cNvSpPr>
            <a:spLocks noGrp="1"/>
          </p:cNvSpPr>
          <p:nvPr>
            <p:ph type="title"/>
          </p:nvPr>
        </p:nvSpPr>
        <p:spPr/>
        <p:txBody>
          <a:bodyPr/>
          <a:lstStyle/>
          <a:p>
            <a:r>
              <a:rPr lang="en-US" dirty="0"/>
              <a:t>Electronic Collections</a:t>
            </a:r>
          </a:p>
        </p:txBody>
      </p:sp>
      <p:sp>
        <p:nvSpPr>
          <p:cNvPr id="3" name="Content Placeholder 2">
            <a:extLst>
              <a:ext uri="{FF2B5EF4-FFF2-40B4-BE49-F238E27FC236}">
                <a16:creationId xmlns:a16="http://schemas.microsoft.com/office/drawing/2014/main" id="{2628B38E-3978-29C5-D811-37915FBE42A9}"/>
              </a:ext>
            </a:extLst>
          </p:cNvPr>
          <p:cNvSpPr>
            <a:spLocks noGrp="1"/>
          </p:cNvSpPr>
          <p:nvPr>
            <p:ph idx="1"/>
          </p:nvPr>
        </p:nvSpPr>
        <p:spPr>
          <a:xfrm>
            <a:off x="609600" y="1280160"/>
            <a:ext cx="10972800" cy="4846003"/>
          </a:xfrm>
        </p:spPr>
        <p:txBody>
          <a:bodyPr/>
          <a:lstStyle/>
          <a:p>
            <a:r>
              <a:rPr lang="en-US" dirty="0">
                <a:latin typeface="+mj-lt"/>
              </a:rPr>
              <a:t>Counts of portfolios and collections available to your institution</a:t>
            </a:r>
          </a:p>
          <a:p>
            <a:pPr lvl="1"/>
            <a:r>
              <a:rPr lang="en-US" dirty="0">
                <a:latin typeface="+mj-lt"/>
              </a:rPr>
              <a:t>Includes your IZ activations</a:t>
            </a:r>
          </a:p>
          <a:p>
            <a:pPr lvl="1"/>
            <a:r>
              <a:rPr lang="en-US" dirty="0">
                <a:latin typeface="+mj-lt"/>
              </a:rPr>
              <a:t>Includes NZ activations shared to your institution</a:t>
            </a:r>
          </a:p>
          <a:p>
            <a:r>
              <a:rPr lang="en-US" dirty="0">
                <a:latin typeface="+mj-lt"/>
              </a:rPr>
              <a:t>Reports are snapshots</a:t>
            </a:r>
          </a:p>
          <a:p>
            <a:r>
              <a:rPr lang="en-US" dirty="0">
                <a:latin typeface="+mj-lt"/>
              </a:rPr>
              <a:t>Reporting to Surveys:</a:t>
            </a:r>
          </a:p>
          <a:p>
            <a:pPr lvl="1"/>
            <a:r>
              <a:rPr lang="en-US">
                <a:latin typeface="+mj-lt"/>
                <a:ea typeface="ＭＳ Ｐゴシック"/>
              </a:rPr>
              <a:t>Digital/Electronic Books and Media: use Electronic Stat 4.</a:t>
            </a:r>
            <a:endParaRPr lang="en-US" dirty="0">
              <a:latin typeface="+mj-lt"/>
              <a:ea typeface="ＭＳ Ｐゴシック"/>
            </a:endParaRPr>
          </a:p>
          <a:p>
            <a:pPr lvl="2"/>
            <a:r>
              <a:rPr lang="en-US" dirty="0">
                <a:latin typeface="+mj-lt"/>
                <a:ea typeface="ＭＳ Ｐゴシック"/>
              </a:rPr>
              <a:t>If you don’t duplicate electronic titles, you may use Electronic Stat 1 to report portfolios</a:t>
            </a:r>
            <a:endParaRPr lang="en-US" dirty="0">
              <a:latin typeface="+mj-lt"/>
              <a:ea typeface="ＭＳ Ｐゴシック"/>
              <a:cs typeface="Arial"/>
            </a:endParaRPr>
          </a:p>
          <a:p>
            <a:pPr lvl="1"/>
            <a:r>
              <a:rPr lang="en-US" dirty="0">
                <a:latin typeface="+mj-lt"/>
              </a:rPr>
              <a:t>Digital/Electronic Serials: use Electronic Stat 3: Unique E-Journal Title Report</a:t>
            </a:r>
          </a:p>
          <a:p>
            <a:r>
              <a:rPr lang="en-US" dirty="0">
                <a:latin typeface="+mj-lt"/>
              </a:rPr>
              <a:t>CARLI Staff must run:</a:t>
            </a:r>
          </a:p>
          <a:p>
            <a:pPr lvl="1"/>
            <a:r>
              <a:rPr lang="en-US" dirty="0">
                <a:latin typeface="+mj-lt"/>
              </a:rPr>
              <a:t>CARLI-Owned </a:t>
            </a:r>
            <a:r>
              <a:rPr lang="en-US" dirty="0" err="1">
                <a:latin typeface="+mj-lt"/>
              </a:rPr>
              <a:t>Ebooks</a:t>
            </a:r>
            <a:r>
              <a:rPr lang="en-US" dirty="0">
                <a:latin typeface="+mj-lt"/>
              </a:rPr>
              <a:t> Statistics</a:t>
            </a:r>
          </a:p>
          <a:p>
            <a:pPr lvl="1"/>
            <a:r>
              <a:rPr lang="en-US" dirty="0">
                <a:latin typeface="+mj-lt"/>
              </a:rPr>
              <a:t>Electronic Stat 4: Unique Electronic Titles Deduplicated with Network</a:t>
            </a:r>
          </a:p>
        </p:txBody>
      </p:sp>
    </p:spTree>
    <p:extLst>
      <p:ext uri="{BB962C8B-B14F-4D97-AF65-F5344CB8AC3E}">
        <p14:creationId xmlns:p14="http://schemas.microsoft.com/office/powerpoint/2010/main" val="98855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2AC4-6211-69B6-991B-DD2F439311B9}"/>
              </a:ext>
            </a:extLst>
          </p:cNvPr>
          <p:cNvSpPr>
            <a:spLocks noGrp="1"/>
          </p:cNvSpPr>
          <p:nvPr>
            <p:ph type="title"/>
          </p:nvPr>
        </p:nvSpPr>
        <p:spPr/>
        <p:txBody>
          <a:bodyPr/>
          <a:lstStyle/>
          <a:p>
            <a:r>
              <a:rPr lang="en-US" dirty="0">
                <a:ea typeface="ＭＳ Ｐゴシック"/>
              </a:rPr>
              <a:t>Electronic Stat 1: Active Portfolios by Collection</a:t>
            </a:r>
          </a:p>
        </p:txBody>
      </p:sp>
      <p:sp>
        <p:nvSpPr>
          <p:cNvPr id="6" name="Content Placeholder 2">
            <a:extLst>
              <a:ext uri="{FF2B5EF4-FFF2-40B4-BE49-F238E27FC236}">
                <a16:creationId xmlns:a16="http://schemas.microsoft.com/office/drawing/2014/main" id="{98BB7BF6-6454-D1D5-77E3-264477950DB3}"/>
              </a:ext>
            </a:extLst>
          </p:cNvPr>
          <p:cNvSpPr txBox="1">
            <a:spLocks/>
          </p:cNvSpPr>
          <p:nvPr/>
        </p:nvSpPr>
        <p:spPr bwMode="auto">
          <a:xfrm>
            <a:off x="609600" y="4728532"/>
            <a:ext cx="10972800" cy="156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500" b="1" dirty="0">
                <a:latin typeface="Arial"/>
                <a:ea typeface="ＭＳ Ｐゴシック"/>
                <a:cs typeface="Arial"/>
              </a:rPr>
              <a:t>No of Portfolios (In </a:t>
            </a:r>
            <a:r>
              <a:rPr lang="en-US" sz="2500" b="1" dirty="0" err="1">
                <a:latin typeface="Arial"/>
                <a:ea typeface="ＭＳ Ｐゴシック"/>
                <a:cs typeface="Arial"/>
              </a:rPr>
              <a:t>Repostory</a:t>
            </a:r>
            <a:r>
              <a:rPr lang="en-US" sz="2500" b="1" dirty="0">
                <a:latin typeface="Arial"/>
                <a:ea typeface="ＭＳ Ｐゴシック"/>
                <a:cs typeface="Arial"/>
              </a:rPr>
              <a:t>)</a:t>
            </a:r>
            <a:r>
              <a:rPr lang="en-US" sz="2500" dirty="0">
                <a:latin typeface="Arial"/>
                <a:ea typeface="ＭＳ Ｐゴシック"/>
                <a:cs typeface="Arial"/>
              </a:rPr>
              <a:t> is titles in a collection.</a:t>
            </a:r>
            <a:endParaRPr lang="en-US" sz="2500" dirty="0">
              <a:latin typeface="Arial"/>
              <a:cs typeface="Arial"/>
            </a:endParaRPr>
          </a:p>
          <a:p>
            <a:pPr lvl="2"/>
            <a:r>
              <a:rPr lang="en-US" sz="2200" dirty="0">
                <a:latin typeface="+mj-lt"/>
                <a:ea typeface="ＭＳ Ｐゴシック"/>
                <a:cs typeface="Arial"/>
              </a:rPr>
              <a:t>Titles are not deduplicated across collections</a:t>
            </a:r>
            <a:endParaRPr lang="en-US" sz="2200" dirty="0">
              <a:latin typeface="+mj-lt"/>
              <a:cs typeface="Arial"/>
            </a:endParaRPr>
          </a:p>
          <a:p>
            <a:pPr lvl="1"/>
            <a:r>
              <a:rPr lang="en-US" sz="2500" dirty="0">
                <a:latin typeface="+mj-lt"/>
                <a:ea typeface="ＭＳ Ｐゴシック"/>
                <a:cs typeface="Arial"/>
              </a:rPr>
              <a:t>Report does not include NZ-shared electronic resources</a:t>
            </a:r>
            <a:endParaRPr lang="en-US" sz="2500" dirty="0">
              <a:latin typeface="+mj-lt"/>
              <a:cs typeface="Arial"/>
            </a:endParaRPr>
          </a:p>
          <a:p>
            <a:pPr lvl="1"/>
            <a:endParaRPr lang="en-US" dirty="0">
              <a:latin typeface="+mj-lt"/>
              <a:cs typeface="Arial"/>
            </a:endParaRPr>
          </a:p>
        </p:txBody>
      </p:sp>
      <p:pic>
        <p:nvPicPr>
          <p:cNvPr id="9" name="Content Placeholder 8" descr="A screenshot of Electronic Stat 1 in Excel.">
            <a:extLst>
              <a:ext uri="{FF2B5EF4-FFF2-40B4-BE49-F238E27FC236}">
                <a16:creationId xmlns:a16="http://schemas.microsoft.com/office/drawing/2014/main" id="{9011BEAE-5BC3-B3BF-86D5-A3FF955E2564}"/>
              </a:ext>
            </a:extLst>
          </p:cNvPr>
          <p:cNvPicPr>
            <a:picLocks noGrp="1" noChangeAspect="1"/>
          </p:cNvPicPr>
          <p:nvPr>
            <p:ph idx="1"/>
          </p:nvPr>
        </p:nvPicPr>
        <p:blipFill>
          <a:blip r:embed="rId3"/>
          <a:stretch>
            <a:fillRect/>
          </a:stretch>
        </p:blipFill>
        <p:spPr>
          <a:xfrm>
            <a:off x="1728387" y="792994"/>
            <a:ext cx="8123694" cy="3564070"/>
          </a:xfrm>
          <a:ln>
            <a:solidFill>
              <a:schemeClr val="tx1"/>
            </a:solidFill>
          </a:ln>
        </p:spPr>
      </p:pic>
    </p:spTree>
    <p:extLst>
      <p:ext uri="{BB962C8B-B14F-4D97-AF65-F5344CB8AC3E}">
        <p14:creationId xmlns:p14="http://schemas.microsoft.com/office/powerpoint/2010/main" val="1553776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9964-7766-A28B-CD9A-FB93EEEA1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1E173-BD68-9A37-5A87-3002810318A9}"/>
              </a:ext>
            </a:extLst>
          </p:cNvPr>
          <p:cNvSpPr>
            <a:spLocks noGrp="1"/>
          </p:cNvSpPr>
          <p:nvPr>
            <p:ph type="title"/>
          </p:nvPr>
        </p:nvSpPr>
        <p:spPr/>
        <p:txBody>
          <a:bodyPr/>
          <a:lstStyle/>
          <a:p>
            <a:r>
              <a:rPr lang="en-US" dirty="0"/>
              <a:t>Electronic Stat 4: Electronic Titles Deduplicated with Network</a:t>
            </a:r>
          </a:p>
        </p:txBody>
      </p:sp>
      <p:pic>
        <p:nvPicPr>
          <p:cNvPr id="5" name="Content Placeholder 4" descr="A screenshot of I-Share Electronic Stat 4 viewed within Alma Analytics.">
            <a:extLst>
              <a:ext uri="{FF2B5EF4-FFF2-40B4-BE49-F238E27FC236}">
                <a16:creationId xmlns:a16="http://schemas.microsoft.com/office/drawing/2014/main" id="{C0046E11-F8CB-4A17-BDD2-4CC3AFCC450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0" t="12680"/>
          <a:stretch/>
        </p:blipFill>
        <p:spPr>
          <a:xfrm>
            <a:off x="1148173" y="626322"/>
            <a:ext cx="9892117" cy="3908219"/>
          </a:xfrm>
          <a:ln>
            <a:solidFill>
              <a:schemeClr val="accent1"/>
            </a:solidFill>
          </a:ln>
        </p:spPr>
      </p:pic>
      <p:sp>
        <p:nvSpPr>
          <p:cNvPr id="6" name="Content Placeholder 2">
            <a:extLst>
              <a:ext uri="{FF2B5EF4-FFF2-40B4-BE49-F238E27FC236}">
                <a16:creationId xmlns:a16="http://schemas.microsoft.com/office/drawing/2014/main" id="{BCD17E50-FED1-4D28-A539-FF5471461D5C}"/>
              </a:ext>
            </a:extLst>
          </p:cNvPr>
          <p:cNvSpPr txBox="1">
            <a:spLocks/>
          </p:cNvSpPr>
          <p:nvPr/>
        </p:nvSpPr>
        <p:spPr bwMode="auto">
          <a:xfrm>
            <a:off x="609600" y="4728532"/>
            <a:ext cx="10972800" cy="156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500" b="1" dirty="0">
                <a:latin typeface="+mj-lt"/>
                <a:ea typeface="ＭＳ Ｐゴシック"/>
                <a:cs typeface="Arial"/>
              </a:rPr>
              <a:t>Electronic Resource Type</a:t>
            </a:r>
            <a:r>
              <a:rPr lang="en-US" sz="2500" dirty="0">
                <a:latin typeface="+mj-lt"/>
                <a:ea typeface="ＭＳ Ｐゴシック"/>
                <a:cs typeface="Arial"/>
              </a:rPr>
              <a:t> is based on the bibliographic record data</a:t>
            </a:r>
          </a:p>
          <a:p>
            <a:pPr lvl="1"/>
            <a:r>
              <a:rPr lang="en-US" sz="2500" dirty="0">
                <a:latin typeface="+mj-lt"/>
                <a:ea typeface="ＭＳ Ｐゴシック"/>
                <a:cs typeface="Arial"/>
              </a:rPr>
              <a:t>Title count shows bib records deduplicated on title and author</a:t>
            </a:r>
            <a:endParaRPr lang="en-US" sz="2500" dirty="0">
              <a:latin typeface="+mj-lt"/>
              <a:cs typeface="Arial"/>
            </a:endParaRPr>
          </a:p>
          <a:p>
            <a:pPr lvl="1"/>
            <a:endParaRPr lang="en-US" dirty="0">
              <a:latin typeface="+mj-lt"/>
              <a:cs typeface="Arial"/>
            </a:endParaRPr>
          </a:p>
        </p:txBody>
      </p:sp>
    </p:spTree>
    <p:extLst>
      <p:ext uri="{BB962C8B-B14F-4D97-AF65-F5344CB8AC3E}">
        <p14:creationId xmlns:p14="http://schemas.microsoft.com/office/powerpoint/2010/main" val="3558378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41D7-8937-3C99-CF6A-99015A6379A2}"/>
              </a:ext>
            </a:extLst>
          </p:cNvPr>
          <p:cNvSpPr>
            <a:spLocks noGrp="1"/>
          </p:cNvSpPr>
          <p:nvPr>
            <p:ph type="title"/>
          </p:nvPr>
        </p:nvSpPr>
        <p:spPr/>
        <p:txBody>
          <a:bodyPr/>
          <a:lstStyle/>
          <a:p>
            <a:r>
              <a:rPr lang="en-US" sz="3600" dirty="0">
                <a:latin typeface="+mj-lt"/>
              </a:rPr>
              <a:t>How &amp; Where: Report Download Locations</a:t>
            </a:r>
            <a:endParaRPr lang="en-US" dirty="0"/>
          </a:p>
        </p:txBody>
      </p:sp>
      <p:sp>
        <p:nvSpPr>
          <p:cNvPr id="3" name="Content Placeholder 2">
            <a:extLst>
              <a:ext uri="{FF2B5EF4-FFF2-40B4-BE49-F238E27FC236}">
                <a16:creationId xmlns:a16="http://schemas.microsoft.com/office/drawing/2014/main" id="{7EA524D5-3FBC-597A-1231-CD12DA509463}"/>
              </a:ext>
            </a:extLst>
          </p:cNvPr>
          <p:cNvSpPr>
            <a:spLocks noGrp="1"/>
          </p:cNvSpPr>
          <p:nvPr>
            <p:ph idx="1"/>
          </p:nvPr>
        </p:nvSpPr>
        <p:spPr/>
        <p:txBody>
          <a:bodyPr/>
          <a:lstStyle/>
          <a:p>
            <a:r>
              <a:rPr lang="en-US" dirty="0"/>
              <a:t>CARLI Files Server - Secure FTP (SFTP)</a:t>
            </a:r>
          </a:p>
          <a:p>
            <a:pPr marL="342900" indent="-342900">
              <a:buFont typeface="Arial" panose="020B0604020202020204" pitchFamily="34" charset="0"/>
              <a:buChar char="•"/>
            </a:pPr>
            <a:r>
              <a:rPr lang="en-US" dirty="0">
                <a:hlinkClick r:id="rId3"/>
              </a:rPr>
              <a:t>https://www.carli.illinois.edu/products-services/i-share/external-system/SSHSecureShell</a:t>
            </a:r>
            <a:endParaRPr lang="en-US" dirty="0"/>
          </a:p>
          <a:p>
            <a:endParaRPr lang="en-US" dirty="0"/>
          </a:p>
          <a:p>
            <a:r>
              <a:rPr lang="en-US" dirty="0"/>
              <a:t>Box.com</a:t>
            </a:r>
          </a:p>
          <a:p>
            <a:pPr marL="342900" indent="-342900">
              <a:buFont typeface="Arial" panose="020B0604020202020204" pitchFamily="34" charset="0"/>
              <a:buChar char="•"/>
            </a:pPr>
            <a:r>
              <a:rPr lang="en-US" dirty="0">
                <a:hlinkClick r:id="rId4"/>
              </a:rPr>
              <a:t>https://www.carli.illinois.edu/products-services/i-share/external-system/box-folders</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685035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B2EF-B2B8-F262-30F2-5B58D3AA8AA5}"/>
              </a:ext>
            </a:extLst>
          </p:cNvPr>
          <p:cNvSpPr>
            <a:spLocks noGrp="1"/>
          </p:cNvSpPr>
          <p:nvPr>
            <p:ph type="title"/>
          </p:nvPr>
        </p:nvSpPr>
        <p:spPr/>
        <p:txBody>
          <a:bodyPr/>
          <a:lstStyle/>
          <a:p>
            <a:r>
              <a:rPr lang="en-US" sz="3600" dirty="0">
                <a:latin typeface="+mj-lt"/>
              </a:rPr>
              <a:t>How &amp; Where: Report Download Locations - SFTP</a:t>
            </a:r>
            <a:endParaRPr lang="en-US" dirty="0"/>
          </a:p>
        </p:txBody>
      </p:sp>
      <p:sp>
        <p:nvSpPr>
          <p:cNvPr id="3" name="Content Placeholder 2">
            <a:extLst>
              <a:ext uri="{FF2B5EF4-FFF2-40B4-BE49-F238E27FC236}">
                <a16:creationId xmlns:a16="http://schemas.microsoft.com/office/drawing/2014/main" id="{69419A38-D9B5-4319-B364-B0E6045A8B33}"/>
              </a:ext>
            </a:extLst>
          </p:cNvPr>
          <p:cNvSpPr>
            <a:spLocks noGrp="1"/>
          </p:cNvSpPr>
          <p:nvPr>
            <p:ph idx="1"/>
          </p:nvPr>
        </p:nvSpPr>
        <p:spPr>
          <a:xfrm>
            <a:off x="609600" y="1166018"/>
            <a:ext cx="10972800" cy="4525963"/>
          </a:xfrm>
        </p:spPr>
        <p:txBody>
          <a:bodyPr/>
          <a:lstStyle/>
          <a:p>
            <a:r>
              <a:rPr lang="en-US" dirty="0"/>
              <a:t>When the statistics are run by CARLI staff, they are deposited as Excel files in the CARLI ftp account belonging to your institution.</a:t>
            </a:r>
          </a:p>
          <a:p>
            <a:endParaRPr lang="en-US" dirty="0"/>
          </a:p>
          <a:p>
            <a:pPr marL="342900" indent="-342900">
              <a:buFont typeface="Arial" panose="020B0604020202020204" pitchFamily="34" charset="0"/>
              <a:buChar char="•"/>
            </a:pPr>
            <a:r>
              <a:rPr lang="en-US" dirty="0"/>
              <a:t>The I-Share Liaison at your institution should know the username and password for your institution's CARLI ftp account. There is only one username/password per institution for the CARLI ftp account.</a:t>
            </a:r>
          </a:p>
          <a:p>
            <a:pPr marL="342900" indent="-342900">
              <a:buFont typeface="Arial" panose="020B0604020202020204" pitchFamily="34" charset="0"/>
              <a:buChar char="•"/>
            </a:pPr>
            <a:r>
              <a:rPr lang="en-US" dirty="0"/>
              <a:t>Files are deleted from the ftp directory after 60 days. </a:t>
            </a:r>
          </a:p>
          <a:p>
            <a:pPr marL="342900" indent="-342900">
              <a:buFont typeface="Arial" panose="020B0604020202020204" pitchFamily="34" charset="0"/>
              <a:buChar char="•"/>
            </a:pPr>
            <a:endParaRPr lang="en-US" dirty="0"/>
          </a:p>
          <a:p>
            <a:r>
              <a:rPr lang="en-US" dirty="0"/>
              <a:t>Additional Instructions for SFTP:</a:t>
            </a:r>
          </a:p>
          <a:p>
            <a:r>
              <a:rPr lang="en-US" sz="2800" dirty="0">
                <a:latin typeface="+mj-lt"/>
                <a:hlinkClick r:id="rId3"/>
              </a:rPr>
              <a:t>https://www.carli.illinois.edu/products-services/i-share/external-system/SSHSecureShell</a:t>
            </a:r>
            <a:endParaRPr lang="en-US" sz="2800" dirty="0">
              <a:latin typeface="+mj-lt"/>
            </a:endParaRPr>
          </a:p>
        </p:txBody>
      </p:sp>
    </p:spTree>
    <p:extLst>
      <p:ext uri="{BB962C8B-B14F-4D97-AF65-F5344CB8AC3E}">
        <p14:creationId xmlns:p14="http://schemas.microsoft.com/office/powerpoint/2010/main" val="3808254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2992B-C3CC-89DE-DFB3-D00354DA596B}"/>
              </a:ext>
            </a:extLst>
          </p:cNvPr>
          <p:cNvSpPr>
            <a:spLocks noGrp="1"/>
          </p:cNvSpPr>
          <p:nvPr>
            <p:ph type="title"/>
          </p:nvPr>
        </p:nvSpPr>
        <p:spPr>
          <a:xfrm>
            <a:off x="609600" y="0"/>
            <a:ext cx="10972800" cy="1143000"/>
          </a:xfrm>
        </p:spPr>
        <p:txBody>
          <a:bodyPr/>
          <a:lstStyle/>
          <a:p>
            <a:r>
              <a:rPr lang="en-US" sz="3600" dirty="0">
                <a:latin typeface="+mj-lt"/>
              </a:rPr>
              <a:t>How &amp; Where: Report Download Locations</a:t>
            </a:r>
            <a:endParaRPr lang="en-US" dirty="0"/>
          </a:p>
        </p:txBody>
      </p:sp>
      <p:pic>
        <p:nvPicPr>
          <p:cNvPr id="7" name="Picture 6" descr="This image shows a screenshot of the WinSCP client logged into the Lincoln College CARLI Files Server. The Lincoln College Files Server shows the Annual Stats Package Files that can be downloaded by the library.">
            <a:extLst>
              <a:ext uri="{FF2B5EF4-FFF2-40B4-BE49-F238E27FC236}">
                <a16:creationId xmlns:a16="http://schemas.microsoft.com/office/drawing/2014/main" id="{F9C78270-5192-4066-AB4C-2F91B9DC7591}"/>
              </a:ext>
            </a:extLst>
          </p:cNvPr>
          <p:cNvPicPr>
            <a:picLocks noChangeAspect="1"/>
          </p:cNvPicPr>
          <p:nvPr/>
        </p:nvPicPr>
        <p:blipFill>
          <a:blip r:embed="rId3"/>
          <a:stretch>
            <a:fillRect/>
          </a:stretch>
        </p:blipFill>
        <p:spPr>
          <a:xfrm>
            <a:off x="822010" y="948466"/>
            <a:ext cx="10547980" cy="5606881"/>
          </a:xfrm>
          <a:prstGeom prst="rect">
            <a:avLst/>
          </a:prstGeom>
          <a:ln>
            <a:solidFill>
              <a:schemeClr val="accent1"/>
            </a:solidFill>
          </a:ln>
        </p:spPr>
      </p:pic>
    </p:spTree>
    <p:extLst>
      <p:ext uri="{BB962C8B-B14F-4D97-AF65-F5344CB8AC3E}">
        <p14:creationId xmlns:p14="http://schemas.microsoft.com/office/powerpoint/2010/main" val="1001035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B160-4763-F9D1-7F49-6670DD81C9A6}"/>
              </a:ext>
            </a:extLst>
          </p:cNvPr>
          <p:cNvSpPr>
            <a:spLocks noGrp="1"/>
          </p:cNvSpPr>
          <p:nvPr>
            <p:ph type="title"/>
          </p:nvPr>
        </p:nvSpPr>
        <p:spPr/>
        <p:txBody>
          <a:bodyPr/>
          <a:lstStyle/>
          <a:p>
            <a:r>
              <a:rPr lang="en-US" sz="3600" dirty="0">
                <a:latin typeface="+mj-lt"/>
              </a:rPr>
              <a:t>How &amp; Where: Report Download Locations – Box.com</a:t>
            </a:r>
            <a:endParaRPr lang="en-US" dirty="0"/>
          </a:p>
        </p:txBody>
      </p:sp>
      <p:sp>
        <p:nvSpPr>
          <p:cNvPr id="3" name="Content Placeholder 2">
            <a:extLst>
              <a:ext uri="{FF2B5EF4-FFF2-40B4-BE49-F238E27FC236}">
                <a16:creationId xmlns:a16="http://schemas.microsoft.com/office/drawing/2014/main" id="{41A0C622-E2F5-2D05-A7D6-C6F8CB6F3675}"/>
              </a:ext>
            </a:extLst>
          </p:cNvPr>
          <p:cNvSpPr>
            <a:spLocks noGrp="1"/>
          </p:cNvSpPr>
          <p:nvPr>
            <p:ph idx="1"/>
          </p:nvPr>
        </p:nvSpPr>
        <p:spPr>
          <a:xfrm>
            <a:off x="465513" y="1600200"/>
            <a:ext cx="11338559" cy="4525963"/>
          </a:xfrm>
        </p:spPr>
        <p:txBody>
          <a:bodyPr/>
          <a:lstStyle/>
          <a:p>
            <a:r>
              <a:rPr lang="en-US" dirty="0"/>
              <a:t>Annual Statistics files are also deposited to your institution's shared folder on Box.com</a:t>
            </a:r>
          </a:p>
          <a:p>
            <a:endParaRPr lang="en-US" dirty="0"/>
          </a:p>
          <a:p>
            <a:pPr marL="342900" indent="-342900">
              <a:buFont typeface="Arial" panose="020B0604020202020204" pitchFamily="34" charset="0"/>
              <a:buChar char="•"/>
            </a:pPr>
            <a:r>
              <a:rPr lang="en-US" dirty="0"/>
              <a:t>CARLI provides each I-Share institution with access to a shared folder on the University of Illinois' Box.com file-sharing platform. </a:t>
            </a:r>
          </a:p>
          <a:p>
            <a:pPr marL="342900" indent="-342900">
              <a:buFont typeface="Arial" panose="020B0604020202020204" pitchFamily="34" charset="0"/>
              <a:buChar char="•"/>
            </a:pPr>
            <a:r>
              <a:rPr lang="en-US" dirty="0"/>
              <a:t>If your institution uses Box.com, you should have an account and login privileges through them. If not, you will need to create an account as an external user. </a:t>
            </a:r>
          </a:p>
          <a:p>
            <a:pPr marL="342900" indent="-342900">
              <a:buFont typeface="Arial" panose="020B0604020202020204" pitchFamily="34" charset="0"/>
              <a:buChar char="•"/>
            </a:pPr>
            <a:r>
              <a:rPr lang="en-US" dirty="0"/>
              <a:t>If you do not have access to your institution's Box folder, request access via </a:t>
            </a:r>
            <a:r>
              <a:rPr lang="en-US" dirty="0">
                <a:hlinkClick r:id="rId3"/>
              </a:rPr>
              <a:t>support@carli.illinois.edu</a:t>
            </a:r>
            <a:r>
              <a:rPr lang="en-US" dirty="0"/>
              <a:t> and copy your library's I-Share Liaison on the message.</a:t>
            </a:r>
          </a:p>
          <a:p>
            <a:pPr marL="342900" indent="-342900">
              <a:buFont typeface="Arial" panose="020B0604020202020204" pitchFamily="34" charset="0"/>
              <a:buChar char="•"/>
            </a:pPr>
            <a:endParaRPr lang="en-US" dirty="0"/>
          </a:p>
          <a:p>
            <a:r>
              <a:rPr lang="en-US" dirty="0"/>
              <a:t>Additional Instructions for Box.com:</a:t>
            </a:r>
          </a:p>
          <a:p>
            <a:r>
              <a:rPr lang="en-US" dirty="0">
                <a:hlinkClick r:id="rId4"/>
              </a:rPr>
              <a:t>https://www.carli.illinois.edu/products-services/i-share/external-system/box-folders</a:t>
            </a:r>
            <a:endParaRPr lang="en-US" dirty="0"/>
          </a:p>
        </p:txBody>
      </p:sp>
    </p:spTree>
    <p:extLst>
      <p:ext uri="{BB962C8B-B14F-4D97-AF65-F5344CB8AC3E}">
        <p14:creationId xmlns:p14="http://schemas.microsoft.com/office/powerpoint/2010/main" val="4036492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2992B-C3CC-89DE-DFB3-D00354DA596B}"/>
              </a:ext>
            </a:extLst>
          </p:cNvPr>
          <p:cNvSpPr>
            <a:spLocks noGrp="1"/>
          </p:cNvSpPr>
          <p:nvPr>
            <p:ph type="title"/>
          </p:nvPr>
        </p:nvSpPr>
        <p:spPr>
          <a:xfrm>
            <a:off x="609600" y="0"/>
            <a:ext cx="10972800" cy="1143000"/>
          </a:xfrm>
        </p:spPr>
        <p:txBody>
          <a:bodyPr/>
          <a:lstStyle/>
          <a:p>
            <a:r>
              <a:rPr lang="en-US" sz="3600" dirty="0">
                <a:latin typeface="+mj-lt"/>
              </a:rPr>
              <a:t>How &amp; Where: Report Download Locations</a:t>
            </a:r>
            <a:endParaRPr lang="en-US" dirty="0"/>
          </a:p>
        </p:txBody>
      </p:sp>
      <p:pic>
        <p:nvPicPr>
          <p:cNvPr id="4" name="Picture 3">
            <a:extLst>
              <a:ext uri="{FF2B5EF4-FFF2-40B4-BE49-F238E27FC236}">
                <a16:creationId xmlns:a16="http://schemas.microsoft.com/office/drawing/2014/main" id="{0161D0B4-2857-3AF3-2AEA-55091E4B4457}"/>
              </a:ext>
            </a:extLst>
          </p:cNvPr>
          <p:cNvPicPr>
            <a:picLocks noChangeAspect="1"/>
          </p:cNvPicPr>
          <p:nvPr/>
        </p:nvPicPr>
        <p:blipFill>
          <a:blip r:embed="rId3"/>
          <a:stretch>
            <a:fillRect/>
          </a:stretch>
        </p:blipFill>
        <p:spPr>
          <a:xfrm>
            <a:off x="880334" y="1143000"/>
            <a:ext cx="10431331" cy="5239481"/>
          </a:xfrm>
          <a:prstGeom prst="rect">
            <a:avLst/>
          </a:prstGeom>
        </p:spPr>
      </p:pic>
    </p:spTree>
    <p:extLst>
      <p:ext uri="{BB962C8B-B14F-4D97-AF65-F5344CB8AC3E}">
        <p14:creationId xmlns:p14="http://schemas.microsoft.com/office/powerpoint/2010/main" val="2091751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2992B-C3CC-89DE-DFB3-D00354DA596B}"/>
              </a:ext>
            </a:extLst>
          </p:cNvPr>
          <p:cNvSpPr>
            <a:spLocks noGrp="1"/>
          </p:cNvSpPr>
          <p:nvPr>
            <p:ph type="title"/>
          </p:nvPr>
        </p:nvSpPr>
        <p:spPr/>
        <p:txBody>
          <a:bodyPr/>
          <a:lstStyle/>
          <a:p>
            <a:r>
              <a:rPr lang="en-US" sz="3600" dirty="0">
                <a:latin typeface="+mj-lt"/>
              </a:rPr>
              <a:t>How &amp; Where: Reports on the CARLI Website</a:t>
            </a:r>
            <a:endParaRPr lang="en-US" dirty="0"/>
          </a:p>
        </p:txBody>
      </p:sp>
      <p:pic>
        <p:nvPicPr>
          <p:cNvPr id="5" name="Picture 4" descr="This is a screenshot of the CARLI website, showing the I-Share Annual Statistics webpage: https://www.carli.illinois.edu/products-services/i-share/stats">
            <a:extLst>
              <a:ext uri="{FF2B5EF4-FFF2-40B4-BE49-F238E27FC236}">
                <a16:creationId xmlns:a16="http://schemas.microsoft.com/office/drawing/2014/main" id="{03890734-D266-74B0-DB9B-7EAEC54A17AA}"/>
              </a:ext>
            </a:extLst>
          </p:cNvPr>
          <p:cNvPicPr>
            <a:picLocks noChangeAspect="1"/>
          </p:cNvPicPr>
          <p:nvPr/>
        </p:nvPicPr>
        <p:blipFill rotWithShape="1">
          <a:blip r:embed="rId3"/>
          <a:srcRect b="24131"/>
          <a:stretch/>
        </p:blipFill>
        <p:spPr>
          <a:xfrm>
            <a:off x="1509682" y="1159099"/>
            <a:ext cx="9455972" cy="5203064"/>
          </a:xfrm>
          <a:prstGeom prst="rect">
            <a:avLst/>
          </a:prstGeom>
          <a:ln>
            <a:solidFill>
              <a:schemeClr val="accent1"/>
            </a:solidFill>
          </a:ln>
        </p:spPr>
      </p:pic>
      <p:sp>
        <p:nvSpPr>
          <p:cNvPr id="6" name="TextBox 5">
            <a:extLst>
              <a:ext uri="{FF2B5EF4-FFF2-40B4-BE49-F238E27FC236}">
                <a16:creationId xmlns:a16="http://schemas.microsoft.com/office/drawing/2014/main" id="{403A72BC-2F7E-4297-8C5D-705046CC604D}"/>
              </a:ext>
            </a:extLst>
          </p:cNvPr>
          <p:cNvSpPr txBox="1"/>
          <p:nvPr/>
        </p:nvSpPr>
        <p:spPr>
          <a:xfrm>
            <a:off x="197719" y="6473891"/>
            <a:ext cx="5898281" cy="369332"/>
          </a:xfrm>
          <a:prstGeom prst="rect">
            <a:avLst/>
          </a:prstGeom>
          <a:noFill/>
        </p:spPr>
        <p:txBody>
          <a:bodyPr wrap="none" rtlCol="0">
            <a:spAutoFit/>
          </a:bodyPr>
          <a:lstStyle/>
          <a:p>
            <a:r>
              <a:rPr lang="en-US" dirty="0">
                <a:solidFill>
                  <a:schemeClr val="bg1"/>
                </a:solidFill>
              </a:rPr>
              <a:t>https://www.carli.illinois.edu/products-services/i-share/stats</a:t>
            </a:r>
          </a:p>
        </p:txBody>
      </p:sp>
    </p:spTree>
    <p:extLst>
      <p:ext uri="{BB962C8B-B14F-4D97-AF65-F5344CB8AC3E}">
        <p14:creationId xmlns:p14="http://schemas.microsoft.com/office/powerpoint/2010/main" val="378296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4EE84D-20AA-0C5B-F13A-851F31581E73}"/>
              </a:ext>
            </a:extLst>
          </p:cNvPr>
          <p:cNvSpPr>
            <a:spLocks noGrp="1"/>
          </p:cNvSpPr>
          <p:nvPr>
            <p:ph type="ctrTitle"/>
          </p:nvPr>
        </p:nvSpPr>
        <p:spPr/>
        <p:txBody>
          <a:bodyPr/>
          <a:lstStyle/>
          <a:p>
            <a:pPr algn="ctr"/>
            <a:r>
              <a:rPr lang="en-US" dirty="0"/>
              <a:t>I-Share Annual Statistics Package</a:t>
            </a:r>
          </a:p>
        </p:txBody>
      </p:sp>
      <p:sp>
        <p:nvSpPr>
          <p:cNvPr id="5" name="Subtitle 4">
            <a:extLst>
              <a:ext uri="{FF2B5EF4-FFF2-40B4-BE49-F238E27FC236}">
                <a16:creationId xmlns:a16="http://schemas.microsoft.com/office/drawing/2014/main" id="{1DE1634E-A24B-8395-9892-1E2FF4D60FAC}"/>
              </a:ext>
            </a:extLst>
          </p:cNvPr>
          <p:cNvSpPr>
            <a:spLocks noGrp="1"/>
          </p:cNvSpPr>
          <p:nvPr>
            <p:ph type="subTitle" idx="1"/>
          </p:nvPr>
        </p:nvSpPr>
        <p:spPr/>
        <p:txBody>
          <a:bodyPr/>
          <a:lstStyle/>
          <a:p>
            <a:r>
              <a:rPr lang="en-US" dirty="0"/>
              <a:t>Finding the Right Report</a:t>
            </a:r>
          </a:p>
        </p:txBody>
      </p:sp>
    </p:spTree>
    <p:extLst>
      <p:ext uri="{BB962C8B-B14F-4D97-AF65-F5344CB8AC3E}">
        <p14:creationId xmlns:p14="http://schemas.microsoft.com/office/powerpoint/2010/main" val="1635806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C04D-19C9-AC44-BFED-62DA8F7A1C6A}"/>
              </a:ext>
            </a:extLst>
          </p:cNvPr>
          <p:cNvSpPr>
            <a:spLocks noGrp="1"/>
          </p:cNvSpPr>
          <p:nvPr>
            <p:ph type="title"/>
          </p:nvPr>
        </p:nvSpPr>
        <p:spPr/>
        <p:txBody>
          <a:bodyPr/>
          <a:lstStyle/>
          <a:p>
            <a:r>
              <a:rPr lang="en-US" dirty="0"/>
              <a:t>Finding More on Analytics Reports</a:t>
            </a:r>
          </a:p>
        </p:txBody>
      </p:sp>
      <p:sp>
        <p:nvSpPr>
          <p:cNvPr id="3" name="Content Placeholder 2">
            <a:extLst>
              <a:ext uri="{FF2B5EF4-FFF2-40B4-BE49-F238E27FC236}">
                <a16:creationId xmlns:a16="http://schemas.microsoft.com/office/drawing/2014/main" id="{49C689FC-CBFC-F622-E648-E62B12188F61}"/>
              </a:ext>
            </a:extLst>
          </p:cNvPr>
          <p:cNvSpPr>
            <a:spLocks noGrp="1"/>
          </p:cNvSpPr>
          <p:nvPr>
            <p:ph idx="1"/>
          </p:nvPr>
        </p:nvSpPr>
        <p:spPr>
          <a:xfrm>
            <a:off x="252249" y="1417638"/>
            <a:ext cx="11445764" cy="4525963"/>
          </a:xfrm>
        </p:spPr>
        <p:txBody>
          <a:bodyPr/>
          <a:lstStyle/>
          <a:p>
            <a:pPr marL="342900" indent="-342900">
              <a:buFont typeface="Arial" panose="020B0604020202020204" pitchFamily="34" charset="0"/>
              <a:buChar char="•"/>
            </a:pPr>
            <a:r>
              <a:rPr lang="en-US" sz="2400" dirty="0">
                <a:latin typeface="+mj-lt"/>
              </a:rPr>
              <a:t>CARLI Website documentation:</a:t>
            </a:r>
            <a:br>
              <a:rPr lang="en-US" sz="2400" dirty="0">
                <a:latin typeface="+mj-lt"/>
              </a:rPr>
            </a:br>
            <a:r>
              <a:rPr lang="en-US" sz="2400" dirty="0">
                <a:latin typeface="+mj-lt"/>
                <a:hlinkClick r:id="rId3"/>
              </a:rPr>
              <a:t>https://www.carli.illinois.edu/products-services/i-share/alma-analytics</a:t>
            </a:r>
            <a:r>
              <a:rPr lang="en-US" sz="2400" dirty="0">
                <a:latin typeface="+mj-lt"/>
              </a:rPr>
              <a:t> </a:t>
            </a:r>
          </a:p>
          <a:p>
            <a:pPr marL="1085850" lvl="1" indent="-342900">
              <a:buFont typeface="Arial" panose="020B0604020202020204" pitchFamily="34" charset="0"/>
              <a:buChar char="•"/>
            </a:pPr>
            <a:r>
              <a:rPr lang="en-US" sz="2400" dirty="0">
                <a:latin typeface="+mj-lt"/>
              </a:rPr>
              <a:t>Training Examples:</a:t>
            </a:r>
          </a:p>
          <a:p>
            <a:pPr marL="1485900" lvl="2" indent="-342900"/>
            <a:r>
              <a:rPr lang="en-US" sz="2400" dirty="0">
                <a:latin typeface="+mj-lt"/>
                <a:hlinkClick r:id="rId4"/>
              </a:rPr>
              <a:t>Ex Libris 2021 Analytics Master Class recordings and handouts</a:t>
            </a:r>
            <a:endParaRPr lang="en-US" sz="2400" dirty="0">
              <a:latin typeface="+mj-lt"/>
            </a:endParaRPr>
          </a:p>
          <a:p>
            <a:pPr marL="1485900" lvl="2" indent="-342900"/>
            <a:r>
              <a:rPr lang="en-US" sz="2400" dirty="0">
                <a:latin typeface="+mj-lt"/>
                <a:hlinkClick r:id="rId5"/>
              </a:rPr>
              <a:t>How-To: Getting Started with Analytics</a:t>
            </a:r>
            <a:br>
              <a:rPr lang="en-US" sz="2400" dirty="0">
                <a:latin typeface="+mj-lt"/>
              </a:rPr>
            </a:br>
            <a:endParaRPr lang="en-US" sz="2400" dirty="0">
              <a:latin typeface="+mj-lt"/>
            </a:endParaRPr>
          </a:p>
          <a:p>
            <a:pPr marL="342900" indent="-342900">
              <a:buFont typeface="Arial" panose="020B0604020202020204" pitchFamily="34" charset="0"/>
              <a:buChar char="•"/>
            </a:pPr>
            <a:r>
              <a:rPr lang="en-US" sz="2400" dirty="0">
                <a:latin typeface="+mj-lt"/>
              </a:rPr>
              <a:t>Accessing files through Secure FTP:</a:t>
            </a:r>
            <a:br>
              <a:rPr lang="en-US" sz="2400" dirty="0">
                <a:latin typeface="+mj-lt"/>
              </a:rPr>
            </a:br>
            <a:r>
              <a:rPr lang="en-US" sz="2400" dirty="0">
                <a:latin typeface="+mj-lt"/>
                <a:hlinkClick r:id="rId6"/>
              </a:rPr>
              <a:t>https://www.carli.illinois.edu/products-services/i-share/external-system/SSHSecureShell</a:t>
            </a:r>
            <a:endParaRPr lang="en-US" sz="2400" dirty="0">
              <a:latin typeface="+mj-lt"/>
            </a:endParaRPr>
          </a:p>
          <a:p>
            <a:pPr marL="342900" indent="-342900">
              <a:buFont typeface="Arial" panose="020B0604020202020204" pitchFamily="34" charset="0"/>
              <a:buChar char="•"/>
            </a:pPr>
            <a:r>
              <a:rPr lang="en-US" sz="2400" dirty="0">
                <a:latin typeface="+mj-lt"/>
              </a:rPr>
              <a:t>Connecting to Box.com:</a:t>
            </a:r>
            <a:br>
              <a:rPr lang="en-US" sz="2400" dirty="0">
                <a:latin typeface="+mj-lt"/>
              </a:rPr>
            </a:br>
            <a:r>
              <a:rPr lang="en-US" sz="2400" dirty="0">
                <a:latin typeface="+mj-lt"/>
                <a:hlinkClick r:id="rId7"/>
              </a:rPr>
              <a:t>https://www.carli.illinois.edu/products-services/i-share/external-system/box-folders</a:t>
            </a:r>
            <a:br>
              <a:rPr lang="en-US" sz="2400" dirty="0">
                <a:latin typeface="+mj-lt"/>
              </a:rPr>
            </a:br>
            <a:endParaRPr lang="en-US" sz="2400" dirty="0">
              <a:latin typeface="+mj-lt"/>
            </a:endParaRPr>
          </a:p>
        </p:txBody>
      </p:sp>
    </p:spTree>
    <p:extLst>
      <p:ext uri="{BB962C8B-B14F-4D97-AF65-F5344CB8AC3E}">
        <p14:creationId xmlns:p14="http://schemas.microsoft.com/office/powerpoint/2010/main" val="2204214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a decorative image of a long-haired black cat resting inside a cardboard box.">
            <a:extLst>
              <a:ext uri="{FF2B5EF4-FFF2-40B4-BE49-F238E27FC236}">
                <a16:creationId xmlns:a16="http://schemas.microsoft.com/office/drawing/2014/main" id="{994F0B7B-FF13-F16A-8D90-AB5EF169D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29" b="23566"/>
          <a:stretch/>
        </p:blipFill>
        <p:spPr bwMode="auto">
          <a:xfrm>
            <a:off x="0" y="0"/>
            <a:ext cx="12192000" cy="646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506570" y="392806"/>
            <a:ext cx="2957847" cy="2144332"/>
          </a:xfrm>
        </p:spPr>
        <p:txBody>
          <a:bodyPr/>
          <a:lstStyle/>
          <a:p>
            <a:r>
              <a:rPr lang="en-US" dirty="0">
                <a:solidFill>
                  <a:schemeClr val="bg1"/>
                </a:solidFill>
              </a:rPr>
              <a:t>Questions </a:t>
            </a:r>
            <a:br>
              <a:rPr lang="en-US" dirty="0">
                <a:solidFill>
                  <a:schemeClr val="bg1"/>
                </a:solidFill>
              </a:rPr>
            </a:br>
            <a:r>
              <a:rPr lang="en-US" dirty="0">
                <a:solidFill>
                  <a:schemeClr val="bg1"/>
                </a:solidFill>
              </a:rPr>
              <a:t>&amp; Answers</a:t>
            </a:r>
          </a:p>
        </p:txBody>
      </p:sp>
    </p:spTree>
    <p:extLst>
      <p:ext uri="{BB962C8B-B14F-4D97-AF65-F5344CB8AC3E}">
        <p14:creationId xmlns:p14="http://schemas.microsoft.com/office/powerpoint/2010/main" val="87642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p:txBody>
          <a:bodyPr/>
          <a:lstStyle/>
          <a:p>
            <a:r>
              <a:rPr lang="en-US" dirty="0"/>
              <a:t>Today’s Outcomes</a:t>
            </a:r>
          </a:p>
        </p:txBody>
      </p:sp>
      <p:sp>
        <p:nvSpPr>
          <p:cNvPr id="3" name="Content Placeholder 2">
            <a:extLst>
              <a:ext uri="{FF2B5EF4-FFF2-40B4-BE49-F238E27FC236}">
                <a16:creationId xmlns:a16="http://schemas.microsoft.com/office/drawing/2014/main" id="{BEAAF3BA-73E5-25AE-7054-F40C83E31688}"/>
              </a:ext>
            </a:extLst>
          </p:cNvPr>
          <p:cNvSpPr>
            <a:spLocks noGrp="1"/>
          </p:cNvSpPr>
          <p:nvPr>
            <p:ph idx="1"/>
          </p:nvPr>
        </p:nvSpPr>
        <p:spPr/>
        <p:txBody>
          <a:bodyPr/>
          <a:lstStyle/>
          <a:p>
            <a:r>
              <a:rPr lang="en-US" sz="2400" dirty="0">
                <a:latin typeface="+mj-lt"/>
              </a:rPr>
              <a:t>Introduction and Background: The 5 W’s of I-Share Annual Statistics</a:t>
            </a:r>
          </a:p>
          <a:p>
            <a:r>
              <a:rPr lang="en-US" sz="2400" dirty="0">
                <a:latin typeface="+mj-lt"/>
              </a:rPr>
              <a:t>What &amp; When: Circ &amp; AFN stats</a:t>
            </a:r>
          </a:p>
          <a:p>
            <a:r>
              <a:rPr lang="en-US" sz="2400" dirty="0">
                <a:latin typeface="+mj-lt"/>
              </a:rPr>
              <a:t>What &amp; When: Collection and Electronic Collection stats</a:t>
            </a:r>
          </a:p>
          <a:p>
            <a:r>
              <a:rPr lang="en-US" sz="2400" dirty="0">
                <a:latin typeface="+mj-lt"/>
              </a:rPr>
              <a:t>How &amp; Where: Report Download Locations</a:t>
            </a:r>
          </a:p>
          <a:p>
            <a:r>
              <a:rPr lang="en-US" sz="2400" dirty="0">
                <a:latin typeface="+mj-lt"/>
              </a:rPr>
              <a:t>You &amp; Why: Report Descriptions and Mapping to Surveys</a:t>
            </a:r>
          </a:p>
        </p:txBody>
      </p:sp>
    </p:spTree>
    <p:extLst>
      <p:ext uri="{BB962C8B-B14F-4D97-AF65-F5344CB8AC3E}">
        <p14:creationId xmlns:p14="http://schemas.microsoft.com/office/powerpoint/2010/main" val="364985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0F71-42A8-308A-B57E-3043B8E0CEF5}"/>
              </a:ext>
            </a:extLst>
          </p:cNvPr>
          <p:cNvSpPr>
            <a:spLocks noGrp="1"/>
          </p:cNvSpPr>
          <p:nvPr>
            <p:ph type="title"/>
          </p:nvPr>
        </p:nvSpPr>
        <p:spPr/>
        <p:txBody>
          <a:bodyPr/>
          <a:lstStyle/>
          <a:p>
            <a:r>
              <a:rPr lang="en-US" dirty="0"/>
              <a:t>The 5 W’s of I-Share Annual Statistics</a:t>
            </a:r>
          </a:p>
        </p:txBody>
      </p:sp>
      <p:sp>
        <p:nvSpPr>
          <p:cNvPr id="3" name="Content Placeholder 2">
            <a:extLst>
              <a:ext uri="{FF2B5EF4-FFF2-40B4-BE49-F238E27FC236}">
                <a16:creationId xmlns:a16="http://schemas.microsoft.com/office/drawing/2014/main" id="{191C7924-E0F5-91F4-C56A-875A7D9EF469}"/>
              </a:ext>
            </a:extLst>
          </p:cNvPr>
          <p:cNvSpPr>
            <a:spLocks noGrp="1"/>
          </p:cNvSpPr>
          <p:nvPr>
            <p:ph idx="1"/>
          </p:nvPr>
        </p:nvSpPr>
        <p:spPr/>
        <p:txBody>
          <a:bodyPr/>
          <a:lstStyle/>
          <a:p>
            <a:pPr marL="342900" indent="-342900">
              <a:buFont typeface="Arial" panose="020B0604020202020204" pitchFamily="34" charset="0"/>
              <a:buChar char="•"/>
            </a:pPr>
            <a:r>
              <a:rPr lang="en-US" sz="2400" dirty="0">
                <a:latin typeface="+mj-lt"/>
              </a:rPr>
              <a:t>Why: Libraries have many reporting needs</a:t>
            </a:r>
          </a:p>
          <a:p>
            <a:pPr marL="342900" indent="-342900">
              <a:buFont typeface="Arial" panose="020B0604020202020204" pitchFamily="34" charset="0"/>
              <a:buChar char="•"/>
            </a:pPr>
            <a:r>
              <a:rPr lang="en-US" sz="2400" dirty="0">
                <a:latin typeface="+mj-lt"/>
              </a:rPr>
              <a:t>Who and How: CARLI Staff</a:t>
            </a:r>
          </a:p>
          <a:p>
            <a:pPr lvl="1"/>
            <a:r>
              <a:rPr lang="en-US" sz="2400" dirty="0">
                <a:latin typeface="+mj-lt"/>
              </a:rPr>
              <a:t>CARLI automated scripts and APIs</a:t>
            </a:r>
          </a:p>
          <a:p>
            <a:pPr marL="342900" indent="-342900">
              <a:buFont typeface="Arial" panose="020B0604020202020204" pitchFamily="34" charset="0"/>
              <a:buChar char="•"/>
            </a:pPr>
            <a:r>
              <a:rPr lang="en-US" sz="2400" dirty="0">
                <a:latin typeface="+mj-lt"/>
                <a:ea typeface="ＭＳ Ｐゴシック"/>
              </a:rPr>
              <a:t>What: 29 reports covering Fiscal/Academic Year ending June 30, 2023</a:t>
            </a:r>
            <a:endParaRPr lang="en-US" sz="2400" dirty="0">
              <a:latin typeface="+mj-lt"/>
            </a:endParaRPr>
          </a:p>
          <a:p>
            <a:pPr marL="342900" indent="-342900">
              <a:buFont typeface="Arial" panose="020B0604020202020204" pitchFamily="34" charset="0"/>
              <a:buChar char="•"/>
            </a:pPr>
            <a:r>
              <a:rPr lang="en-US" sz="2400" dirty="0">
                <a:latin typeface="+mj-lt"/>
              </a:rPr>
              <a:t>When: Reports generated on July 1* or July 16</a:t>
            </a:r>
          </a:p>
          <a:p>
            <a:pPr lvl="1"/>
            <a:r>
              <a:rPr lang="en-US" sz="2400" dirty="0">
                <a:latin typeface="+mj-lt"/>
              </a:rPr>
              <a:t>* Reports for institutions with a different fiscal calendar run differently</a:t>
            </a:r>
          </a:p>
          <a:p>
            <a:pPr marL="342900" indent="-342900">
              <a:buFont typeface="Arial" panose="020B0604020202020204" pitchFamily="34" charset="0"/>
              <a:buChar char="•"/>
            </a:pPr>
            <a:r>
              <a:rPr lang="en-US" sz="2400" dirty="0">
                <a:latin typeface="+mj-lt"/>
              </a:rPr>
              <a:t>Where: 22 reports shared to libraries’ secure FTP folders</a:t>
            </a:r>
          </a:p>
          <a:p>
            <a:pPr lvl="1"/>
            <a:r>
              <a:rPr lang="en-US" sz="2400" dirty="0">
                <a:latin typeface="+mj-lt"/>
              </a:rPr>
              <a:t>10 reports posted to CARLI website</a:t>
            </a:r>
          </a:p>
          <a:p>
            <a:pPr lvl="1"/>
            <a:r>
              <a:rPr lang="en-US" sz="2400" dirty="0">
                <a:latin typeface="+mj-lt"/>
              </a:rPr>
              <a:t>I-Share Statistical Package folder in Analytics</a:t>
            </a:r>
          </a:p>
          <a:p>
            <a:pPr marL="0" indent="0">
              <a:buNone/>
            </a:pPr>
            <a:endParaRPr lang="en-US" dirty="0"/>
          </a:p>
        </p:txBody>
      </p:sp>
    </p:spTree>
    <p:extLst>
      <p:ext uri="{BB962C8B-B14F-4D97-AF65-F5344CB8AC3E}">
        <p14:creationId xmlns:p14="http://schemas.microsoft.com/office/powerpoint/2010/main" val="104543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F6B0-7E2F-409F-24BD-50C5BB3D1C79}"/>
              </a:ext>
            </a:extLst>
          </p:cNvPr>
          <p:cNvSpPr>
            <a:spLocks noGrp="1"/>
          </p:cNvSpPr>
          <p:nvPr>
            <p:ph type="title"/>
          </p:nvPr>
        </p:nvSpPr>
        <p:spPr/>
        <p:txBody>
          <a:bodyPr/>
          <a:lstStyle/>
          <a:p>
            <a:r>
              <a:rPr lang="en-US" dirty="0"/>
              <a:t>Circulation and Automated Fulfillment- FTP Directory</a:t>
            </a:r>
          </a:p>
        </p:txBody>
      </p:sp>
      <p:sp>
        <p:nvSpPr>
          <p:cNvPr id="3" name="Content Placeholder 2">
            <a:extLst>
              <a:ext uri="{FF2B5EF4-FFF2-40B4-BE49-F238E27FC236}">
                <a16:creationId xmlns:a16="http://schemas.microsoft.com/office/drawing/2014/main" id="{41F9E46F-9E62-3B00-085D-286B9D93ACE6}"/>
              </a:ext>
            </a:extLst>
          </p:cNvPr>
          <p:cNvSpPr>
            <a:spLocks noGrp="1"/>
          </p:cNvSpPr>
          <p:nvPr>
            <p:ph idx="1"/>
          </p:nvPr>
        </p:nvSpPr>
        <p:spPr>
          <a:xfrm>
            <a:off x="609600" y="1417638"/>
            <a:ext cx="10972800" cy="4840357"/>
          </a:xfrm>
        </p:spPr>
        <p:txBody>
          <a:bodyPr/>
          <a:lstStyle/>
          <a:p>
            <a:pPr marL="342900" indent="-342900">
              <a:buFont typeface="Arial" panose="020B0604020202020204" pitchFamily="34" charset="0"/>
              <a:buChar char="•"/>
            </a:pPr>
            <a:r>
              <a:rPr lang="en-US" sz="2400" dirty="0">
                <a:latin typeface="+mj-lt"/>
              </a:rPr>
              <a:t>Circulation Files uploaded to your CARLI FTP directory:</a:t>
            </a:r>
          </a:p>
          <a:p>
            <a:pPr marL="1085850" lvl="1" indent="-342900">
              <a:buFont typeface="Arial" panose="020B0604020202020204" pitchFamily="34" charset="0"/>
              <a:buChar char="•"/>
            </a:pPr>
            <a:r>
              <a:rPr lang="en-US" sz="2400" dirty="0">
                <a:latin typeface="+mj-lt"/>
              </a:rPr>
              <a:t>I-Share Circulation Stat 1: Circulation by Item Location at Time of Loan</a:t>
            </a:r>
          </a:p>
          <a:p>
            <a:pPr marL="1085850" lvl="1" indent="-342900">
              <a:buFont typeface="Arial" panose="020B0604020202020204" pitchFamily="34" charset="0"/>
              <a:buChar char="•"/>
            </a:pPr>
            <a:r>
              <a:rPr lang="en-US" sz="2400" dirty="0">
                <a:latin typeface="+mj-lt"/>
              </a:rPr>
              <a:t>I-Share Circulation Stat 2: Circulation by Circulation Desk</a:t>
            </a:r>
          </a:p>
          <a:p>
            <a:pPr marL="1085850" lvl="1" indent="-342900">
              <a:buFont typeface="Arial" panose="020B0604020202020204" pitchFamily="34" charset="0"/>
              <a:buChar char="•"/>
            </a:pPr>
            <a:r>
              <a:rPr lang="en-US" sz="2400" dirty="0">
                <a:latin typeface="+mj-lt"/>
              </a:rPr>
              <a:t>I-Share Circulation Stat 3: Circulation by User Group and Home Library</a:t>
            </a:r>
          </a:p>
          <a:p>
            <a:pPr marL="1085850" lvl="1" indent="-342900">
              <a:buFont typeface="Arial" panose="020B0604020202020204" pitchFamily="34" charset="0"/>
              <a:buChar char="•"/>
            </a:pPr>
            <a:r>
              <a:rPr lang="en-US" sz="2400" dirty="0">
                <a:latin typeface="+mj-lt"/>
              </a:rPr>
              <a:t>I-Share Circulation Stat 4: Serial Title Circulation and In-House Use</a:t>
            </a:r>
          </a:p>
          <a:p>
            <a:pPr marL="1085850" lvl="1" indent="-342900">
              <a:buFont typeface="Arial" panose="020B0604020202020204" pitchFamily="34" charset="0"/>
              <a:buChar char="•"/>
            </a:pPr>
            <a:r>
              <a:rPr lang="en-US" sz="2400" dirty="0">
                <a:latin typeface="+mj-lt"/>
              </a:rPr>
              <a:t>I-Share Circulation Stat 6: Circulation by User Group and Item Policy and Location at Time of Loan</a:t>
            </a:r>
          </a:p>
          <a:p>
            <a:pPr marL="342900" indent="-342900">
              <a:buFont typeface="Arial" panose="020B0604020202020204" pitchFamily="34" charset="0"/>
              <a:buChar char="•"/>
            </a:pPr>
            <a:r>
              <a:rPr lang="en-US" sz="2400" dirty="0">
                <a:latin typeface="+mj-lt"/>
              </a:rPr>
              <a:t>AFN files uploaded to your CARLI FTP directory:</a:t>
            </a:r>
          </a:p>
          <a:p>
            <a:pPr marL="1085850" lvl="1" indent="-342900">
              <a:buFont typeface="Arial" panose="020B0604020202020204" pitchFamily="34" charset="0"/>
              <a:buChar char="•"/>
            </a:pPr>
            <a:r>
              <a:rPr lang="en-US" sz="2400" dirty="0">
                <a:latin typeface="+mj-lt"/>
              </a:rPr>
              <a:t>I-Share AFN Stat 1: Network Lending Counts (aka, Outgoing ILL)</a:t>
            </a:r>
          </a:p>
          <a:p>
            <a:pPr marL="1085850" lvl="1" indent="-342900">
              <a:buFont typeface="Arial" panose="020B0604020202020204" pitchFamily="34" charset="0"/>
              <a:buChar char="•"/>
            </a:pPr>
            <a:r>
              <a:rPr lang="en-US" sz="2400" dirty="0">
                <a:latin typeface="+mj-lt"/>
              </a:rPr>
              <a:t>I-Share AFN Stat 2: Network Borrowing Counts (aka, Incoming ILL)</a:t>
            </a:r>
          </a:p>
          <a:p>
            <a:pPr marL="1085850" lvl="1" indent="-342900">
              <a:buFont typeface="Arial" panose="020B0604020202020204" pitchFamily="34" charset="0"/>
              <a:buChar char="•"/>
            </a:pPr>
            <a:r>
              <a:rPr lang="en-US" sz="2400" dirty="0">
                <a:latin typeface="+mj-lt"/>
              </a:rPr>
              <a:t>I-Share AFN Stat 3: Titles Borrowed from Other I-Share Libraries</a:t>
            </a:r>
          </a:p>
          <a:p>
            <a:pPr marL="1085850" lvl="1"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315630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Circulation Stat 1: </a:t>
            </a:r>
            <a:br>
              <a:rPr lang="en-US" sz="3600" dirty="0">
                <a:latin typeface="+mj-lt"/>
              </a:rPr>
            </a:br>
            <a:r>
              <a:rPr lang="en-US" sz="3600" dirty="0">
                <a:latin typeface="+mj-lt"/>
              </a:rPr>
              <a:t>Circulation by Item Location at Time of Loan</a:t>
            </a:r>
            <a:br>
              <a:rPr lang="en-US" sz="3600" dirty="0">
                <a:latin typeface="+mj-lt"/>
              </a:rPr>
            </a:br>
            <a:endParaRPr lang="en-US" dirty="0"/>
          </a:p>
        </p:txBody>
      </p:sp>
      <p:grpSp>
        <p:nvGrpSpPr>
          <p:cNvPr id="5" name="Group 4" descr="This screenshot shows an example Excel file for I-Share Circulation Stat 1. The exact data on the slide does not matter- it is from a sample library; each I-Share library will have their own with their data.">
            <a:extLst>
              <a:ext uri="{FF2B5EF4-FFF2-40B4-BE49-F238E27FC236}">
                <a16:creationId xmlns:a16="http://schemas.microsoft.com/office/drawing/2014/main" id="{4229D72E-0EAC-9E80-5DA7-7DE6999A63C1}"/>
              </a:ext>
            </a:extLst>
          </p:cNvPr>
          <p:cNvGrpSpPr/>
          <p:nvPr/>
        </p:nvGrpSpPr>
        <p:grpSpPr>
          <a:xfrm>
            <a:off x="839720" y="1583054"/>
            <a:ext cx="10512559" cy="4112351"/>
            <a:chOff x="839720" y="1583054"/>
            <a:chExt cx="10512559" cy="4112351"/>
          </a:xfrm>
        </p:grpSpPr>
        <p:pic>
          <p:nvPicPr>
            <p:cNvPr id="7" name="Picture 6" descr="This screenshot shows a portion of the I-Share Circ Stat 1 - Circulation by Item Location at Time of Loan for July 21- June 22. The screenshot is from Lincoln College, and displays the columns in the report with sample data. The data for other institutions would vary.">
              <a:extLst>
                <a:ext uri="{FF2B5EF4-FFF2-40B4-BE49-F238E27FC236}">
                  <a16:creationId xmlns:a16="http://schemas.microsoft.com/office/drawing/2014/main" id="{7766032E-8290-BF0D-E12D-F60A499BA744}"/>
                </a:ext>
              </a:extLst>
            </p:cNvPr>
            <p:cNvPicPr>
              <a:picLocks noChangeAspect="1"/>
            </p:cNvPicPr>
            <p:nvPr/>
          </p:nvPicPr>
          <p:blipFill>
            <a:blip r:embed="rId3"/>
            <a:stretch>
              <a:fillRect/>
            </a:stretch>
          </p:blipFill>
          <p:spPr>
            <a:xfrm>
              <a:off x="839720" y="1583054"/>
              <a:ext cx="10512559" cy="4112351"/>
            </a:xfrm>
            <a:prstGeom prst="rect">
              <a:avLst/>
            </a:prstGeom>
            <a:ln>
              <a:solidFill>
                <a:schemeClr val="accent1"/>
              </a:solidFill>
            </a:ln>
          </p:spPr>
        </p:pic>
        <p:pic>
          <p:nvPicPr>
            <p:cNvPr id="4" name="Picture 3">
              <a:extLst>
                <a:ext uri="{FF2B5EF4-FFF2-40B4-BE49-F238E27FC236}">
                  <a16:creationId xmlns:a16="http://schemas.microsoft.com/office/drawing/2014/main" id="{7F13CB48-C694-DE80-03D6-AB4DAB7E4DAC}"/>
                </a:ext>
              </a:extLst>
            </p:cNvPr>
            <p:cNvPicPr>
              <a:picLocks noChangeAspect="1"/>
            </p:cNvPicPr>
            <p:nvPr/>
          </p:nvPicPr>
          <p:blipFill>
            <a:blip r:embed="rId4"/>
            <a:stretch>
              <a:fillRect/>
            </a:stretch>
          </p:blipFill>
          <p:spPr>
            <a:xfrm>
              <a:off x="7132012" y="1962505"/>
              <a:ext cx="1428823" cy="215911"/>
            </a:xfrm>
            <a:prstGeom prst="rect">
              <a:avLst/>
            </a:prstGeom>
          </p:spPr>
        </p:pic>
      </p:grpSp>
    </p:spTree>
    <p:extLst>
      <p:ext uri="{BB962C8B-B14F-4D97-AF65-F5344CB8AC3E}">
        <p14:creationId xmlns:p14="http://schemas.microsoft.com/office/powerpoint/2010/main" val="11955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609600" y="287891"/>
            <a:ext cx="10972800" cy="1143000"/>
          </a:xfrm>
        </p:spPr>
        <p:txBody>
          <a:bodyPr/>
          <a:lstStyle/>
          <a:p>
            <a:r>
              <a:rPr lang="en-US" sz="3600" dirty="0">
                <a:latin typeface="+mj-lt"/>
              </a:rPr>
              <a:t>I-Share Circulation Stat 2: </a:t>
            </a:r>
            <a:br>
              <a:rPr lang="en-US" sz="3600" dirty="0">
                <a:latin typeface="+mj-lt"/>
              </a:rPr>
            </a:br>
            <a:r>
              <a:rPr lang="en-US" sz="3600" dirty="0">
                <a:latin typeface="+mj-lt"/>
              </a:rPr>
              <a:t>Circulation by Circulation Desk</a:t>
            </a:r>
            <a:br>
              <a:rPr lang="en-US" sz="3600" dirty="0">
                <a:latin typeface="+mj-lt"/>
              </a:rPr>
            </a:br>
            <a:endParaRPr lang="en-US" dirty="0"/>
          </a:p>
        </p:txBody>
      </p:sp>
      <p:pic>
        <p:nvPicPr>
          <p:cNvPr id="6" name="Picture 5" descr="This screenshot shows an example Excel file for I-Share Circulation Stat 2. The exact data on the slide does not matter- it is from a sample library; each I-Share library will have their own with their data.">
            <a:extLst>
              <a:ext uri="{FF2B5EF4-FFF2-40B4-BE49-F238E27FC236}">
                <a16:creationId xmlns:a16="http://schemas.microsoft.com/office/drawing/2014/main" id="{EB4DB663-A892-C6BC-AC4F-D6A63B6F180D}"/>
              </a:ext>
            </a:extLst>
          </p:cNvPr>
          <p:cNvPicPr>
            <a:picLocks noChangeAspect="1"/>
          </p:cNvPicPr>
          <p:nvPr/>
        </p:nvPicPr>
        <p:blipFill>
          <a:blip r:embed="rId3"/>
          <a:stretch>
            <a:fillRect/>
          </a:stretch>
        </p:blipFill>
        <p:spPr>
          <a:xfrm>
            <a:off x="361655" y="2536779"/>
            <a:ext cx="11468689" cy="1784442"/>
          </a:xfrm>
          <a:prstGeom prst="rect">
            <a:avLst/>
          </a:prstGeom>
        </p:spPr>
      </p:pic>
    </p:spTree>
    <p:extLst>
      <p:ext uri="{BB962C8B-B14F-4D97-AF65-F5344CB8AC3E}">
        <p14:creationId xmlns:p14="http://schemas.microsoft.com/office/powerpoint/2010/main" val="1286900168"/>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E58FA072-E302-468B-A3C2-71B2AD35EB80}" vid="{9DA1A69C-7B50-4D74-8661-2BBAC06F8E95}"/>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64AC67-F5B7-49B0-9FD4-6EF5C2EE3DC9}">
  <ds:schemaRefs>
    <ds:schemaRef ds:uri="http://schemas.microsoft.com/sharepoint/v3/contenttype/forms"/>
  </ds:schemaRefs>
</ds:datastoreItem>
</file>

<file path=customXml/itemProps2.xml><?xml version="1.0" encoding="utf-8"?>
<ds:datastoreItem xmlns:ds="http://schemas.openxmlformats.org/officeDocument/2006/customXml" ds:itemID="{2CA3D4A0-3BEC-46C0-9E6D-926D6E9A5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447</TotalTime>
  <Words>2939</Words>
  <Application>Microsoft Office PowerPoint</Application>
  <PresentationFormat>Widescreen</PresentationFormat>
  <Paragraphs>249</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ＭＳ Ｐゴシック</vt:lpstr>
      <vt:lpstr>Arial</vt:lpstr>
      <vt:lpstr>Calibri</vt:lpstr>
      <vt:lpstr>Times New Roman</vt:lpstr>
      <vt:lpstr>CARLI</vt:lpstr>
      <vt:lpstr>CARLI</vt:lpstr>
      <vt:lpstr>I-Share Annual Statistical Package:  Find the Right Report</vt:lpstr>
      <vt:lpstr>Today’s Agenda</vt:lpstr>
      <vt:lpstr>Reminder: Premium Sandboxes Refresh</vt:lpstr>
      <vt:lpstr>I-Share Annual Statistics Package</vt:lpstr>
      <vt:lpstr>Today’s Outcomes</vt:lpstr>
      <vt:lpstr>The 5 W’s of I-Share Annual Statistics</vt:lpstr>
      <vt:lpstr>Circulation and Automated Fulfillment- FTP Directory</vt:lpstr>
      <vt:lpstr>I-Share Circulation Stat 1:  Circulation by Item Location at Time of Loan </vt:lpstr>
      <vt:lpstr>I-Share Circulation Stat 2:  Circulation by Circulation Desk </vt:lpstr>
      <vt:lpstr>I-Share Circulation Stat 3:  Circulation by User Group and Home Library </vt:lpstr>
      <vt:lpstr>I-Share Circulation Stat 4:  Serial Title Circulation and In-House Use </vt:lpstr>
      <vt:lpstr>I-Share Circulation Stat 6:  Circulation by User Group and Item Policy </vt:lpstr>
      <vt:lpstr>I-Share AFN Stat 1:  Network Lending Counts (aka, Outgoing ILL) </vt:lpstr>
      <vt:lpstr>I-Share AFN Stat 2:  Network Borrowing Counts (aka, Incoming ILL) </vt:lpstr>
      <vt:lpstr>I-Share AFN Stat 3:  Titles Borrowed from Other I-Share Libraries </vt:lpstr>
      <vt:lpstr>Circulation and Automated Fulfillment- CARLI Website</vt:lpstr>
      <vt:lpstr>I-Share AFN Stat 1:  Network Lending Counts </vt:lpstr>
      <vt:lpstr>I-Share AFN Stat 2:  Network Borrowing Counts </vt:lpstr>
      <vt:lpstr>I-Share AFN Stat 4:  Count of Home User's Requests for I-Share Items </vt:lpstr>
      <vt:lpstr>I-Share AFN Stat 5:  Count of I-Share User Requests for Your Institution's Items </vt:lpstr>
      <vt:lpstr>Library Patron Record Counts </vt:lpstr>
      <vt:lpstr>Borrowing and Lending Comparison </vt:lpstr>
      <vt:lpstr>Circulation Transactions Comparison </vt:lpstr>
      <vt:lpstr>Reciprocal Borrowing to I-Share Patrons </vt:lpstr>
      <vt:lpstr>Print Collections</vt:lpstr>
      <vt:lpstr>Collection Stat 1: Item Count by Format and Location</vt:lpstr>
      <vt:lpstr>Collection Stat 5: Item Count by Location and Policy</vt:lpstr>
      <vt:lpstr>Collection Stat 3: Fiscal Year Items Added by Format and Location</vt:lpstr>
      <vt:lpstr>Collection Stat 6: Title Count by Format</vt:lpstr>
      <vt:lpstr>Collection Stat 11: Title Count by location and Resource Type</vt:lpstr>
      <vt:lpstr>Electronic Collections</vt:lpstr>
      <vt:lpstr>Electronic Stat 1: Active Portfolios by Collection</vt:lpstr>
      <vt:lpstr>Electronic Stat 4: Electronic Titles Deduplicated with Network</vt:lpstr>
      <vt:lpstr>How &amp; Where: Report Download Locations</vt:lpstr>
      <vt:lpstr>How &amp; Where: Report Download Locations - SFTP</vt:lpstr>
      <vt:lpstr>How &amp; Where: Report Download Locations</vt:lpstr>
      <vt:lpstr>How &amp; Where: Report Download Locations – Box.com</vt:lpstr>
      <vt:lpstr>How &amp; Where: Report Download Locations</vt:lpstr>
      <vt:lpstr>How &amp; Where: Reports on the CARLI Website</vt:lpstr>
      <vt:lpstr>Finding More on Analytics Reports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Schwitzner, Ted</cp:lastModifiedBy>
  <cp:revision>225</cp:revision>
  <dcterms:created xsi:type="dcterms:W3CDTF">2022-12-14T21:11:38Z</dcterms:created>
  <dcterms:modified xsi:type="dcterms:W3CDTF">2024-01-26T16:15:53Z</dcterms:modified>
</cp:coreProperties>
</file>