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22"/>
  </p:notesMasterIdLst>
  <p:handoutMasterIdLst>
    <p:handoutMasterId r:id="rId23"/>
  </p:handoutMasterIdLst>
  <p:sldIdLst>
    <p:sldId id="3215" r:id="rId6"/>
    <p:sldId id="3185" r:id="rId7"/>
    <p:sldId id="3186" r:id="rId8"/>
    <p:sldId id="3200" r:id="rId9"/>
    <p:sldId id="3210" r:id="rId10"/>
    <p:sldId id="3201" r:id="rId11"/>
    <p:sldId id="3204" r:id="rId12"/>
    <p:sldId id="3212" r:id="rId13"/>
    <p:sldId id="3208" r:id="rId14"/>
    <p:sldId id="3207" r:id="rId15"/>
    <p:sldId id="3206" r:id="rId16"/>
    <p:sldId id="3209" r:id="rId17"/>
    <p:sldId id="3211" r:id="rId18"/>
    <p:sldId id="3213" r:id="rId19"/>
    <p:sldId id="3205" r:id="rId20"/>
    <p:sldId id="3199" r:id="rId21"/>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BD144-3217-4D74-81F7-1AEE1D4C3806}" v="51" dt="2023-10-12T14:25:12.533"/>
    <p1510:client id="{295FD9DD-64B1-4801-9B81-F4CD2DAC0B07}" v="4" dt="2023-10-10T19:40:51.041"/>
    <p1510:client id="{3E569355-332D-4FDB-9EF7-5C8E83667E21}" v="230" dt="2023-10-09T14:49:39.466"/>
    <p1510:client id="{A06CE97A-18CA-4435-9B85-BB318D3AA63F}" v="103" dt="2023-10-10T19:26:13.061"/>
    <p1510:client id="{A4931C99-55BF-4EA5-B9E5-042D99DE11E4}" v="142" dt="2023-10-10T19:15:18.453"/>
    <p1510:client id="{AB86A292-65E7-4587-A387-AA6554FF16AF}" v="6" dt="2023-10-12T14:28:35.174"/>
    <p1510:client id="{FD295A2B-7D2F-4855-88AC-CFEED1EB3F99}" v="72" dt="2023-10-12T13:07:49.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Maroso" clId="Web-{FD295A2B-7D2F-4855-88AC-CFEED1EB3F99}"/>
    <pc:docChg chg="modSld">
      <pc:chgData name="Amy Maroso" userId="" providerId="" clId="Web-{FD295A2B-7D2F-4855-88AC-CFEED1EB3F99}" dt="2023-10-12T13:07:49.463" v="554" actId="20577"/>
      <pc:docMkLst>
        <pc:docMk/>
      </pc:docMkLst>
      <pc:sldChg chg="modSp modNotes">
        <pc:chgData name="Amy Maroso" userId="" providerId="" clId="Web-{FD295A2B-7D2F-4855-88AC-CFEED1EB3F99}" dt="2023-10-12T13:02:48.674" v="550"/>
        <pc:sldMkLst>
          <pc:docMk/>
          <pc:sldMk cId="2757612144" sldId="3200"/>
        </pc:sldMkLst>
        <pc:spChg chg="mod">
          <ac:chgData name="Amy Maroso" userId="" providerId="" clId="Web-{FD295A2B-7D2F-4855-88AC-CFEED1EB3F99}" dt="2023-10-12T13:02:17.704" v="543" actId="20577"/>
          <ac:spMkLst>
            <pc:docMk/>
            <pc:sldMk cId="2757612144" sldId="3200"/>
            <ac:spMk id="4" creationId="{D3105F55-B2CD-4128-9A66-80FC7B7A4AC6}"/>
          </ac:spMkLst>
        </pc:spChg>
      </pc:sldChg>
      <pc:sldChg chg="modSp modNotes">
        <pc:chgData name="Amy Maroso" userId="" providerId="" clId="Web-{FD295A2B-7D2F-4855-88AC-CFEED1EB3F99}" dt="2023-10-12T12:58:02.791" v="256"/>
        <pc:sldMkLst>
          <pc:docMk/>
          <pc:sldMk cId="3151495276" sldId="3201"/>
        </pc:sldMkLst>
        <pc:spChg chg="mod">
          <ac:chgData name="Amy Maroso" userId="" providerId="" clId="Web-{FD295A2B-7D2F-4855-88AC-CFEED1EB3F99}" dt="2023-10-12T12:55:01.192" v="28" actId="20577"/>
          <ac:spMkLst>
            <pc:docMk/>
            <pc:sldMk cId="3151495276" sldId="3201"/>
            <ac:spMk id="4" creationId="{D3105F55-B2CD-4128-9A66-80FC7B7A4AC6}"/>
          </ac:spMkLst>
        </pc:spChg>
      </pc:sldChg>
      <pc:sldChg chg="modSp">
        <pc:chgData name="Amy Maroso" userId="" providerId="" clId="Web-{FD295A2B-7D2F-4855-88AC-CFEED1EB3F99}" dt="2023-10-12T13:06:32.024" v="553" actId="20577"/>
        <pc:sldMkLst>
          <pc:docMk/>
          <pc:sldMk cId="1885723595" sldId="3204"/>
        </pc:sldMkLst>
        <pc:spChg chg="mod">
          <ac:chgData name="Amy Maroso" userId="" providerId="" clId="Web-{FD295A2B-7D2F-4855-88AC-CFEED1EB3F99}" dt="2023-10-12T13:06:32.024" v="553" actId="20577"/>
          <ac:spMkLst>
            <pc:docMk/>
            <pc:sldMk cId="1885723595" sldId="3204"/>
            <ac:spMk id="4" creationId="{D3105F55-B2CD-4128-9A66-80FC7B7A4AC6}"/>
          </ac:spMkLst>
        </pc:spChg>
      </pc:sldChg>
      <pc:sldChg chg="modSp">
        <pc:chgData name="Amy Maroso" userId="" providerId="" clId="Web-{FD295A2B-7D2F-4855-88AC-CFEED1EB3F99}" dt="2023-10-12T13:07:49.463" v="554" actId="20577"/>
        <pc:sldMkLst>
          <pc:docMk/>
          <pc:sldMk cId="3059401193" sldId="3205"/>
        </pc:sldMkLst>
        <pc:spChg chg="mod">
          <ac:chgData name="Amy Maroso" userId="" providerId="" clId="Web-{FD295A2B-7D2F-4855-88AC-CFEED1EB3F99}" dt="2023-10-12T13:07:49.463" v="554" actId="20577"/>
          <ac:spMkLst>
            <pc:docMk/>
            <pc:sldMk cId="3059401193" sldId="3205"/>
            <ac:spMk id="4" creationId="{D3105F55-B2CD-4128-9A66-80FC7B7A4AC6}"/>
          </ac:spMkLst>
        </pc:spChg>
      </pc:sldChg>
    </pc:docChg>
  </pc:docChgLst>
  <pc:docChgLst>
    <pc:chgData name="Amy Maroso" clId="Web-{AB86A292-65E7-4587-A387-AA6554FF16AF}"/>
    <pc:docChg chg="modSld">
      <pc:chgData name="Amy Maroso" userId="" providerId="" clId="Web-{AB86A292-65E7-4587-A387-AA6554FF16AF}" dt="2023-10-12T14:28:34.784" v="4" actId="20577"/>
      <pc:docMkLst>
        <pc:docMk/>
      </pc:docMkLst>
      <pc:sldChg chg="modSp">
        <pc:chgData name="Amy Maroso" userId="" providerId="" clId="Web-{AB86A292-65E7-4587-A387-AA6554FF16AF}" dt="2023-10-12T14:28:34.784" v="4" actId="20577"/>
        <pc:sldMkLst>
          <pc:docMk/>
          <pc:sldMk cId="1977440917" sldId="3215"/>
        </pc:sldMkLst>
        <pc:spChg chg="mod">
          <ac:chgData name="Amy Maroso" userId="" providerId="" clId="Web-{AB86A292-65E7-4587-A387-AA6554FF16AF}" dt="2023-10-12T14:28:34.784" v="4" actId="20577"/>
          <ac:spMkLst>
            <pc:docMk/>
            <pc:sldMk cId="1977440917" sldId="3215"/>
            <ac:spMk id="4" creationId="{54341370-3E84-DA63-A7B1-3BA4486C1EF4}"/>
          </ac:spMkLst>
        </pc:spChg>
      </pc:sldChg>
    </pc:docChg>
  </pc:docChgLst>
  <pc:docChgLst>
    <pc:chgData name="Amy Maroso" clId="Web-{3E569355-332D-4FDB-9EF7-5C8E83667E21}"/>
    <pc:docChg chg="modSld">
      <pc:chgData name="Amy Maroso" userId="" providerId="" clId="Web-{3E569355-332D-4FDB-9EF7-5C8E83667E21}" dt="2023-10-09T14:49:39.466" v="191" actId="1076"/>
      <pc:docMkLst>
        <pc:docMk/>
      </pc:docMkLst>
      <pc:sldChg chg="modSp">
        <pc:chgData name="Amy Maroso" userId="" providerId="" clId="Web-{3E569355-332D-4FDB-9EF7-5C8E83667E21}" dt="2023-10-09T14:43:23.173" v="19" actId="20577"/>
        <pc:sldMkLst>
          <pc:docMk/>
          <pc:sldMk cId="927503404" sldId="3186"/>
        </pc:sldMkLst>
        <pc:spChg chg="mod">
          <ac:chgData name="Amy Maroso" userId="" providerId="" clId="Web-{3E569355-332D-4FDB-9EF7-5C8E83667E21}" dt="2023-10-09T14:43:23.173" v="19" actId="20577"/>
          <ac:spMkLst>
            <pc:docMk/>
            <pc:sldMk cId="927503404" sldId="3186"/>
            <ac:spMk id="4" creationId="{D3105F55-B2CD-4128-9A66-80FC7B7A4AC6}"/>
          </ac:spMkLst>
        </pc:spChg>
      </pc:sldChg>
      <pc:sldChg chg="addSp modSp">
        <pc:chgData name="Amy Maroso" userId="" providerId="" clId="Web-{3E569355-332D-4FDB-9EF7-5C8E83667E21}" dt="2023-10-09T14:49:39.466" v="191" actId="1076"/>
        <pc:sldMkLst>
          <pc:docMk/>
          <pc:sldMk cId="3151495276" sldId="3201"/>
        </pc:sldMkLst>
        <pc:spChg chg="mod">
          <ac:chgData name="Amy Maroso" userId="" providerId="" clId="Web-{3E569355-332D-4FDB-9EF7-5C8E83667E21}" dt="2023-10-09T14:43:34.048" v="27" actId="20577"/>
          <ac:spMkLst>
            <pc:docMk/>
            <pc:sldMk cId="3151495276" sldId="3201"/>
            <ac:spMk id="2" creationId="{00000000-0000-0000-0000-000000000000}"/>
          </ac:spMkLst>
        </pc:spChg>
        <pc:spChg chg="add mod">
          <ac:chgData name="Amy Maroso" userId="" providerId="" clId="Web-{3E569355-332D-4FDB-9EF7-5C8E83667E21}" dt="2023-10-09T14:49:29.091" v="190" actId="1076"/>
          <ac:spMkLst>
            <pc:docMk/>
            <pc:sldMk cId="3151495276" sldId="3201"/>
            <ac:spMk id="3" creationId="{714AF84D-1F63-3712-AFA5-608E24AA7D76}"/>
          </ac:spMkLst>
        </pc:spChg>
        <pc:spChg chg="mod">
          <ac:chgData name="Amy Maroso" userId="" providerId="" clId="Web-{3E569355-332D-4FDB-9EF7-5C8E83667E21}" dt="2023-10-09T14:49:39.466" v="191" actId="1076"/>
          <ac:spMkLst>
            <pc:docMk/>
            <pc:sldMk cId="3151495276" sldId="3201"/>
            <ac:spMk id="4" creationId="{D3105F55-B2CD-4128-9A66-80FC7B7A4AC6}"/>
          </ac:spMkLst>
        </pc:spChg>
      </pc:sldChg>
    </pc:docChg>
  </pc:docChgLst>
  <pc:docChgLst>
    <pc:chgData name="Amy Maroso" clId="Web-{295FD9DD-64B1-4801-9B81-F4CD2DAC0B07}"/>
    <pc:docChg chg="modSld">
      <pc:chgData name="Amy Maroso" userId="" providerId="" clId="Web-{295FD9DD-64B1-4801-9B81-F4CD2DAC0B07}" dt="2023-10-10T19:40:51.041" v="3" actId="20577"/>
      <pc:docMkLst>
        <pc:docMk/>
      </pc:docMkLst>
      <pc:sldChg chg="modSp">
        <pc:chgData name="Amy Maroso" userId="" providerId="" clId="Web-{295FD9DD-64B1-4801-9B81-F4CD2DAC0B07}" dt="2023-10-10T19:40:51.041" v="3" actId="20577"/>
        <pc:sldMkLst>
          <pc:docMk/>
          <pc:sldMk cId="3151495276" sldId="3201"/>
        </pc:sldMkLst>
        <pc:spChg chg="mod">
          <ac:chgData name="Amy Maroso" userId="" providerId="" clId="Web-{295FD9DD-64B1-4801-9B81-F4CD2DAC0B07}" dt="2023-10-10T19:40:51.041" v="3" actId="20577"/>
          <ac:spMkLst>
            <pc:docMk/>
            <pc:sldMk cId="3151495276" sldId="3201"/>
            <ac:spMk id="4" creationId="{D3105F55-B2CD-4128-9A66-80FC7B7A4AC6}"/>
          </ac:spMkLst>
        </pc:spChg>
      </pc:sldChg>
    </pc:docChg>
  </pc:docChgLst>
  <pc:docChgLst>
    <pc:chgData name="Amy Maroso" clId="Web-{197BD144-3217-4D74-81F7-1AEE1D4C3806}"/>
    <pc:docChg chg="addSld delSld modSld sldOrd">
      <pc:chgData name="Amy Maroso" userId="" providerId="" clId="Web-{197BD144-3217-4D74-81F7-1AEE1D4C3806}" dt="2023-10-12T14:25:12.533" v="47" actId="20577"/>
      <pc:docMkLst>
        <pc:docMk/>
      </pc:docMkLst>
      <pc:sldChg chg="new del">
        <pc:chgData name="Amy Maroso" userId="" providerId="" clId="Web-{197BD144-3217-4D74-81F7-1AEE1D4C3806}" dt="2023-10-12T14:20:58.278" v="4"/>
        <pc:sldMkLst>
          <pc:docMk/>
          <pc:sldMk cId="3181717461" sldId="3214"/>
        </pc:sldMkLst>
      </pc:sldChg>
      <pc:sldChg chg="new del">
        <pc:chgData name="Amy Maroso" userId="" providerId="" clId="Web-{197BD144-3217-4D74-81F7-1AEE1D4C3806}" dt="2023-10-12T14:17:57.087" v="1"/>
        <pc:sldMkLst>
          <pc:docMk/>
          <pc:sldMk cId="3815975212" sldId="3214"/>
        </pc:sldMkLst>
      </pc:sldChg>
      <pc:sldChg chg="addSp delSp modSp new ord">
        <pc:chgData name="Amy Maroso" userId="" providerId="" clId="Web-{197BD144-3217-4D74-81F7-1AEE1D4C3806}" dt="2023-10-12T14:25:12.533" v="47" actId="20577"/>
        <pc:sldMkLst>
          <pc:docMk/>
          <pc:sldMk cId="1977440917" sldId="3215"/>
        </pc:sldMkLst>
        <pc:spChg chg="mod">
          <ac:chgData name="Amy Maroso" userId="" providerId="" clId="Web-{197BD144-3217-4D74-81F7-1AEE1D4C3806}" dt="2023-10-12T14:21:54.529" v="15" actId="20577"/>
          <ac:spMkLst>
            <pc:docMk/>
            <pc:sldMk cId="1977440917" sldId="3215"/>
            <ac:spMk id="2" creationId="{8A9DF239-E731-61D2-A310-3C626795FB13}"/>
          </ac:spMkLst>
        </pc:spChg>
        <pc:spChg chg="add del">
          <ac:chgData name="Amy Maroso" userId="" providerId="" clId="Web-{197BD144-3217-4D74-81F7-1AEE1D4C3806}" dt="2023-10-12T14:21:35.997" v="12"/>
          <ac:spMkLst>
            <pc:docMk/>
            <pc:sldMk cId="1977440917" sldId="3215"/>
            <ac:spMk id="3" creationId="{90C9632D-F9CF-F9A0-2FAA-2F31A3C97EDE}"/>
          </ac:spMkLst>
        </pc:spChg>
        <pc:spChg chg="mod">
          <ac:chgData name="Amy Maroso" userId="" providerId="" clId="Web-{197BD144-3217-4D74-81F7-1AEE1D4C3806}" dt="2023-10-12T14:25:12.533" v="47" actId="20577"/>
          <ac:spMkLst>
            <pc:docMk/>
            <pc:sldMk cId="1977440917" sldId="3215"/>
            <ac:spMk id="4" creationId="{54341370-3E84-DA63-A7B1-3BA4486C1EF4}"/>
          </ac:spMkLst>
        </pc:spChg>
        <pc:spChg chg="del">
          <ac:chgData name="Amy Maroso" userId="" providerId="" clId="Web-{197BD144-3217-4D74-81F7-1AEE1D4C3806}" dt="2023-10-12T14:21:57.748" v="18"/>
          <ac:spMkLst>
            <pc:docMk/>
            <pc:sldMk cId="1977440917" sldId="3215"/>
            <ac:spMk id="5" creationId="{A2872FC7-2873-355C-730F-6B4E086467BC}"/>
          </ac:spMkLst>
        </pc:spChg>
        <pc:picChg chg="add mod ord">
          <ac:chgData name="Amy Maroso" userId="" providerId="" clId="Web-{197BD144-3217-4D74-81F7-1AEE1D4C3806}" dt="2023-10-12T14:22:05.545" v="19" actId="1076"/>
          <ac:picMkLst>
            <pc:docMk/>
            <pc:sldMk cId="1977440917" sldId="3215"/>
            <ac:picMk id="6" creationId="{C9987BED-FEBF-4E08-8FC8-3916C870E8D3}"/>
          </ac:picMkLst>
        </pc:picChg>
      </pc:sldChg>
    </pc:docChg>
  </pc:docChgLst>
  <pc:docChgLst>
    <pc:chgData name="Amy Maroso" clId="Web-{A4931C99-55BF-4EA5-B9E5-042D99DE11E4}"/>
    <pc:docChg chg="delSld modSld">
      <pc:chgData name="Amy Maroso" userId="" providerId="" clId="Web-{A4931C99-55BF-4EA5-B9E5-042D99DE11E4}" dt="2023-10-10T19:15:18.453" v="121" actId="20577"/>
      <pc:docMkLst>
        <pc:docMk/>
      </pc:docMkLst>
      <pc:sldChg chg="modSp">
        <pc:chgData name="Amy Maroso" userId="" providerId="" clId="Web-{A4931C99-55BF-4EA5-B9E5-042D99DE11E4}" dt="2023-10-10T19:12:53.898" v="102" actId="20577"/>
        <pc:sldMkLst>
          <pc:docMk/>
          <pc:sldMk cId="458235668" sldId="3185"/>
        </pc:sldMkLst>
        <pc:spChg chg="mod">
          <ac:chgData name="Amy Maroso" userId="" providerId="" clId="Web-{A4931C99-55BF-4EA5-B9E5-042D99DE11E4}" dt="2023-10-10T19:12:53.898" v="102" actId="20577"/>
          <ac:spMkLst>
            <pc:docMk/>
            <pc:sldMk cId="458235668" sldId="3185"/>
            <ac:spMk id="16" creationId="{00000000-0000-0000-0000-000000000000}"/>
          </ac:spMkLst>
        </pc:spChg>
      </pc:sldChg>
      <pc:sldChg chg="modSp">
        <pc:chgData name="Amy Maroso" userId="" providerId="" clId="Web-{A4931C99-55BF-4EA5-B9E5-042D99DE11E4}" dt="2023-10-10T19:12:20.755" v="82" actId="20577"/>
        <pc:sldMkLst>
          <pc:docMk/>
          <pc:sldMk cId="927503404" sldId="3186"/>
        </pc:sldMkLst>
        <pc:spChg chg="mod">
          <ac:chgData name="Amy Maroso" userId="" providerId="" clId="Web-{A4931C99-55BF-4EA5-B9E5-042D99DE11E4}" dt="2023-10-10T19:12:20.755" v="82" actId="20577"/>
          <ac:spMkLst>
            <pc:docMk/>
            <pc:sldMk cId="927503404" sldId="3186"/>
            <ac:spMk id="4" creationId="{D3105F55-B2CD-4128-9A66-80FC7B7A4AC6}"/>
          </ac:spMkLst>
        </pc:spChg>
      </pc:sldChg>
      <pc:sldChg chg="modSp">
        <pc:chgData name="Amy Maroso" userId="" providerId="" clId="Web-{A4931C99-55BF-4EA5-B9E5-042D99DE11E4}" dt="2023-10-10T19:15:18.453" v="121" actId="20577"/>
        <pc:sldMkLst>
          <pc:docMk/>
          <pc:sldMk cId="2982156020" sldId="3199"/>
        </pc:sldMkLst>
        <pc:spChg chg="mod">
          <ac:chgData name="Amy Maroso" userId="" providerId="" clId="Web-{A4931C99-55BF-4EA5-B9E5-042D99DE11E4}" dt="2023-10-10T19:15:18.453" v="121" actId="20577"/>
          <ac:spMkLst>
            <pc:docMk/>
            <pc:sldMk cId="2982156020" sldId="3199"/>
            <ac:spMk id="3" creationId="{FB9529AA-6A24-4F49-85E0-0FA5EE72B160}"/>
          </ac:spMkLst>
        </pc:spChg>
      </pc:sldChg>
      <pc:sldChg chg="modSp">
        <pc:chgData name="Amy Maroso" userId="" providerId="" clId="Web-{A4931C99-55BF-4EA5-B9E5-042D99DE11E4}" dt="2023-10-10T19:13:26.681" v="108" actId="20577"/>
        <pc:sldMkLst>
          <pc:docMk/>
          <pc:sldMk cId="3151495276" sldId="3201"/>
        </pc:sldMkLst>
        <pc:spChg chg="mod">
          <ac:chgData name="Amy Maroso" userId="" providerId="" clId="Web-{A4931C99-55BF-4EA5-B9E5-042D99DE11E4}" dt="2023-10-10T19:13:26.681" v="108" actId="20577"/>
          <ac:spMkLst>
            <pc:docMk/>
            <pc:sldMk cId="3151495276" sldId="3201"/>
            <ac:spMk id="2" creationId="{00000000-0000-0000-0000-000000000000}"/>
          </ac:spMkLst>
        </pc:spChg>
        <pc:spChg chg="mod">
          <ac:chgData name="Amy Maroso" userId="" providerId="" clId="Web-{A4931C99-55BF-4EA5-B9E5-042D99DE11E4}" dt="2023-10-10T19:07:56.334" v="51" actId="20577"/>
          <ac:spMkLst>
            <pc:docMk/>
            <pc:sldMk cId="3151495276" sldId="3201"/>
            <ac:spMk id="3" creationId="{714AF84D-1F63-3712-AFA5-608E24AA7D76}"/>
          </ac:spMkLst>
        </pc:spChg>
        <pc:spChg chg="mod">
          <ac:chgData name="Amy Maroso" userId="" providerId="" clId="Web-{A4931C99-55BF-4EA5-B9E5-042D99DE11E4}" dt="2023-10-10T19:08:21.226" v="64" actId="20577"/>
          <ac:spMkLst>
            <pc:docMk/>
            <pc:sldMk cId="3151495276" sldId="3201"/>
            <ac:spMk id="4" creationId="{D3105F55-B2CD-4128-9A66-80FC7B7A4AC6}"/>
          </ac:spMkLst>
        </pc:spChg>
      </pc:sldChg>
      <pc:sldChg chg="del">
        <pc:chgData name="Amy Maroso" userId="" providerId="" clId="Web-{A4931C99-55BF-4EA5-B9E5-042D99DE11E4}" dt="2023-10-10T19:08:25.679" v="65"/>
        <pc:sldMkLst>
          <pc:docMk/>
          <pc:sldMk cId="2641969639" sldId="3203"/>
        </pc:sldMkLst>
      </pc:sldChg>
      <pc:sldChg chg="modSp">
        <pc:chgData name="Amy Maroso" userId="" providerId="" clId="Web-{A4931C99-55BF-4EA5-B9E5-042D99DE11E4}" dt="2023-10-10T19:15:07.890" v="120" actId="20577"/>
        <pc:sldMkLst>
          <pc:docMk/>
          <pc:sldMk cId="3059401193" sldId="3205"/>
        </pc:sldMkLst>
        <pc:spChg chg="mod">
          <ac:chgData name="Amy Maroso" userId="" providerId="" clId="Web-{A4931C99-55BF-4EA5-B9E5-042D99DE11E4}" dt="2023-10-10T19:15:07.890" v="120" actId="20577"/>
          <ac:spMkLst>
            <pc:docMk/>
            <pc:sldMk cId="3059401193" sldId="3205"/>
            <ac:spMk id="4" creationId="{D3105F55-B2CD-4128-9A66-80FC7B7A4AC6}"/>
          </ac:spMkLst>
        </pc:spChg>
      </pc:sldChg>
      <pc:sldChg chg="modSp">
        <pc:chgData name="Amy Maroso" userId="" providerId="" clId="Web-{A4931C99-55BF-4EA5-B9E5-042D99DE11E4}" dt="2023-10-10T19:14:35.763" v="113" actId="20577"/>
        <pc:sldMkLst>
          <pc:docMk/>
          <pc:sldMk cId="547764252" sldId="3206"/>
        </pc:sldMkLst>
        <pc:spChg chg="mod">
          <ac:chgData name="Amy Maroso" userId="" providerId="" clId="Web-{A4931C99-55BF-4EA5-B9E5-042D99DE11E4}" dt="2023-10-10T19:14:35.763" v="113" actId="20577"/>
          <ac:spMkLst>
            <pc:docMk/>
            <pc:sldMk cId="547764252" sldId="3206"/>
            <ac:spMk id="4" creationId="{D3105F55-B2CD-4128-9A66-80FC7B7A4AC6}"/>
          </ac:spMkLst>
        </pc:spChg>
      </pc:sldChg>
      <pc:sldChg chg="modSp">
        <pc:chgData name="Amy Maroso" userId="" providerId="" clId="Web-{A4931C99-55BF-4EA5-B9E5-042D99DE11E4}" dt="2023-10-10T19:09:44.793" v="73" actId="20577"/>
        <pc:sldMkLst>
          <pc:docMk/>
          <pc:sldMk cId="2904512611" sldId="3207"/>
        </pc:sldMkLst>
        <pc:spChg chg="mod">
          <ac:chgData name="Amy Maroso" userId="" providerId="" clId="Web-{A4931C99-55BF-4EA5-B9E5-042D99DE11E4}" dt="2023-10-10T19:09:44.793" v="73" actId="20577"/>
          <ac:spMkLst>
            <pc:docMk/>
            <pc:sldMk cId="2904512611" sldId="3207"/>
            <ac:spMk id="4" creationId="{D3105F55-B2CD-4128-9A66-80FC7B7A4AC6}"/>
          </ac:spMkLst>
        </pc:spChg>
      </pc:sldChg>
      <pc:sldChg chg="modSp">
        <pc:chgData name="Amy Maroso" userId="" providerId="" clId="Web-{A4931C99-55BF-4EA5-B9E5-042D99DE11E4}" dt="2023-10-10T19:14:28.153" v="112" actId="20577"/>
        <pc:sldMkLst>
          <pc:docMk/>
          <pc:sldMk cId="2812139372" sldId="3209"/>
        </pc:sldMkLst>
        <pc:spChg chg="mod">
          <ac:chgData name="Amy Maroso" userId="" providerId="" clId="Web-{A4931C99-55BF-4EA5-B9E5-042D99DE11E4}" dt="2023-10-10T19:14:28.153" v="112" actId="20577"/>
          <ac:spMkLst>
            <pc:docMk/>
            <pc:sldMk cId="2812139372" sldId="3209"/>
            <ac:spMk id="4" creationId="{D3105F55-B2CD-4128-9A66-80FC7B7A4AC6}"/>
          </ac:spMkLst>
        </pc:spChg>
      </pc:sldChg>
      <pc:sldChg chg="modSp">
        <pc:chgData name="Amy Maroso" userId="" providerId="" clId="Web-{A4931C99-55BF-4EA5-B9E5-042D99DE11E4}" dt="2023-10-10T19:07:16.410" v="39" actId="20577"/>
        <pc:sldMkLst>
          <pc:docMk/>
          <pc:sldMk cId="3376726160" sldId="3210"/>
        </pc:sldMkLst>
        <pc:spChg chg="mod">
          <ac:chgData name="Amy Maroso" userId="" providerId="" clId="Web-{A4931C99-55BF-4EA5-B9E5-042D99DE11E4}" dt="2023-10-10T19:07:16.410" v="39" actId="20577"/>
          <ac:spMkLst>
            <pc:docMk/>
            <pc:sldMk cId="3376726160" sldId="3210"/>
            <ac:spMk id="5" creationId="{FB3048F3-2A3B-4B48-AD9B-50DFF2946211}"/>
          </ac:spMkLst>
        </pc:spChg>
      </pc:sldChg>
    </pc:docChg>
  </pc:docChgLst>
  <pc:docChgLst>
    <pc:chgData name="Amy Maroso" clId="Web-{A06CE97A-18CA-4435-9B85-BB318D3AA63F}"/>
    <pc:docChg chg="modSld">
      <pc:chgData name="Amy Maroso" userId="" providerId="" clId="Web-{A06CE97A-18CA-4435-9B85-BB318D3AA63F}" dt="2023-10-10T19:26:13.061" v="91" actId="20577"/>
      <pc:docMkLst>
        <pc:docMk/>
      </pc:docMkLst>
      <pc:sldChg chg="modSp">
        <pc:chgData name="Amy Maroso" userId="" providerId="" clId="Web-{A06CE97A-18CA-4435-9B85-BB318D3AA63F}" dt="2023-10-10T19:22:16.072" v="5" actId="20577"/>
        <pc:sldMkLst>
          <pc:docMk/>
          <pc:sldMk cId="458235668" sldId="3185"/>
        </pc:sldMkLst>
        <pc:spChg chg="mod">
          <ac:chgData name="Amy Maroso" userId="" providerId="" clId="Web-{A06CE97A-18CA-4435-9B85-BB318D3AA63F}" dt="2023-10-10T19:22:16.072" v="5" actId="20577"/>
          <ac:spMkLst>
            <pc:docMk/>
            <pc:sldMk cId="458235668" sldId="3185"/>
            <ac:spMk id="16" creationId="{00000000-0000-0000-0000-000000000000}"/>
          </ac:spMkLst>
        </pc:spChg>
      </pc:sldChg>
      <pc:sldChg chg="modSp">
        <pc:chgData name="Amy Maroso" userId="" providerId="" clId="Web-{A06CE97A-18CA-4435-9B85-BB318D3AA63F}" dt="2023-10-10T19:22:32.166" v="16" actId="20577"/>
        <pc:sldMkLst>
          <pc:docMk/>
          <pc:sldMk cId="927503404" sldId="3186"/>
        </pc:sldMkLst>
        <pc:spChg chg="mod">
          <ac:chgData name="Amy Maroso" userId="" providerId="" clId="Web-{A06CE97A-18CA-4435-9B85-BB318D3AA63F}" dt="2023-10-10T19:22:32.166" v="16" actId="20577"/>
          <ac:spMkLst>
            <pc:docMk/>
            <pc:sldMk cId="927503404" sldId="3186"/>
            <ac:spMk id="4" creationId="{D3105F55-B2CD-4128-9A66-80FC7B7A4AC6}"/>
          </ac:spMkLst>
        </pc:spChg>
      </pc:sldChg>
      <pc:sldChg chg="modSp">
        <pc:chgData name="Amy Maroso" userId="" providerId="" clId="Web-{A06CE97A-18CA-4435-9B85-BB318D3AA63F}" dt="2023-10-10T19:26:13.061" v="91" actId="20577"/>
        <pc:sldMkLst>
          <pc:docMk/>
          <pc:sldMk cId="3151495276" sldId="3201"/>
        </pc:sldMkLst>
        <pc:spChg chg="mod">
          <ac:chgData name="Amy Maroso" userId="" providerId="" clId="Web-{A06CE97A-18CA-4435-9B85-BB318D3AA63F}" dt="2023-10-10T19:23:23.026" v="40" actId="20577"/>
          <ac:spMkLst>
            <pc:docMk/>
            <pc:sldMk cId="3151495276" sldId="3201"/>
            <ac:spMk id="2" creationId="{00000000-0000-0000-0000-000000000000}"/>
          </ac:spMkLst>
        </pc:spChg>
        <pc:spChg chg="mod">
          <ac:chgData name="Amy Maroso" userId="" providerId="" clId="Web-{A06CE97A-18CA-4435-9B85-BB318D3AA63F}" dt="2023-10-10T19:22:59.292" v="28" actId="20577"/>
          <ac:spMkLst>
            <pc:docMk/>
            <pc:sldMk cId="3151495276" sldId="3201"/>
            <ac:spMk id="3" creationId="{714AF84D-1F63-3712-AFA5-608E24AA7D76}"/>
          </ac:spMkLst>
        </pc:spChg>
        <pc:spChg chg="mod">
          <ac:chgData name="Amy Maroso" userId="" providerId="" clId="Web-{A06CE97A-18CA-4435-9B85-BB318D3AA63F}" dt="2023-10-10T19:26:13.061" v="91" actId="20577"/>
          <ac:spMkLst>
            <pc:docMk/>
            <pc:sldMk cId="3151495276" sldId="3201"/>
            <ac:spMk id="4" creationId="{D3105F55-B2CD-4128-9A66-80FC7B7A4A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10/12/2023</a:t>
            </a:fld>
            <a:endParaRPr lang="en-US"/>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10/12/2023</a:t>
            </a:fld>
            <a:endParaRPr lang="en-US"/>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a:p>
        </p:txBody>
      </p:sp>
    </p:spTree>
    <p:extLst>
      <p:ext uri="{BB962C8B-B14F-4D97-AF65-F5344CB8AC3E}">
        <p14:creationId xmlns:p14="http://schemas.microsoft.com/office/powerpoint/2010/main" val="2406718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Librarians decided publisher Open Access/free site was more uptodate and reliable in general than DOAB. So if in Project MUSE’s own site, don’t show these other two more compilation Open Access/free ebook sites. </a:t>
            </a:r>
          </a:p>
        </p:txBody>
      </p:sp>
    </p:spTree>
    <p:extLst>
      <p:ext uri="{BB962C8B-B14F-4D97-AF65-F5344CB8AC3E}">
        <p14:creationId xmlns:p14="http://schemas.microsoft.com/office/powerpoint/2010/main" val="76529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So if in other e-collections listed, don’t show the “on demand” CCC type collection(s). (Pay per article type e-collection)  Potentially save $$ and less clutter, remember tend to click on first in the “View Online” display.   Remember DLRs are in priority order. </a:t>
            </a:r>
          </a:p>
        </p:txBody>
      </p:sp>
    </p:spTree>
    <p:extLst>
      <p:ext uri="{BB962C8B-B14F-4D97-AF65-F5344CB8AC3E}">
        <p14:creationId xmlns:p14="http://schemas.microsoft.com/office/powerpoint/2010/main" val="191759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 Remember DLRs are in priority order.  Rule 13,  for this IZ,  says if this article or journal is available from any ProQuest e-collection, hide any links from these 4 EBSCOhost e-collections. Rule 14 is applied next in effect saying, if the article or journal isn’t in any ProQ e-collections and is available from EBSCOhost Academic Search Complete, don’t show links from these 3 EBSCOhost e-collections.</a:t>
            </a:r>
          </a:p>
        </p:txBody>
      </p:sp>
    </p:spTree>
    <p:extLst>
      <p:ext uri="{BB962C8B-B14F-4D97-AF65-F5344CB8AC3E}">
        <p14:creationId xmlns:p14="http://schemas.microsoft.com/office/powerpoint/2010/main" val="812172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 Here’s how this looks in the roster of DLRs in Fulfillment configuration. They are in priority order in list in your IZ Configuration Fulfillment, Display Logic Rules (DLRs). </a:t>
            </a:r>
          </a:p>
        </p:txBody>
      </p:sp>
    </p:spTree>
    <p:extLst>
      <p:ext uri="{BB962C8B-B14F-4D97-AF65-F5344CB8AC3E}">
        <p14:creationId xmlns:p14="http://schemas.microsoft.com/office/powerpoint/2010/main" val="398274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We don’t have time to go into these in any detail today.  Default link order is alphabetical as this example shows.  Can change that. Direct Linking offers the full text links in the brief results list. Like this example .   For information see these links. These are not mutually exclusive. Can use mix of Link Order, Direct Linking, DLRs, etc. One or more can work together.   Would you like more presentations about improving “View Online”… displays in Primo VE?</a:t>
            </a:r>
          </a:p>
          <a:p>
            <a:endParaRPr lang="en-US" baseline="0">
              <a:cs typeface="Calibri"/>
            </a:endParaRPr>
          </a:p>
        </p:txBody>
      </p:sp>
    </p:spTree>
    <p:extLst>
      <p:ext uri="{BB962C8B-B14F-4D97-AF65-F5344CB8AC3E}">
        <p14:creationId xmlns:p14="http://schemas.microsoft.com/office/powerpoint/2010/main" val="2965571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8473E4-DEFA-4081-9A15-DF7352AEBC3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1457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a:cs typeface="Calibri"/>
            </a:endParaRPr>
          </a:p>
        </p:txBody>
      </p:sp>
    </p:spTree>
    <p:extLst>
      <p:ext uri="{BB962C8B-B14F-4D97-AF65-F5344CB8AC3E}">
        <p14:creationId xmlns:p14="http://schemas.microsoft.com/office/powerpoint/2010/main" val="422269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cs typeface="Calibri"/>
              </a:rPr>
              <a:t>All upcoming CARLI events are listed on the CARLI calendar. Here is a small list of ongoing events that might be of interest. I'd also like to note that again, as in past years, the CARLI office will have funds available to pay registration fees for the annual ELUNA Learns webinar sessions. Watch for an email announcement with more information very soon.</a:t>
            </a:r>
            <a:endParaRPr lang="en-US" baseline="0">
              <a:cs typeface="Calibri"/>
            </a:endParaRPr>
          </a:p>
        </p:txBody>
      </p:sp>
    </p:spTree>
    <p:extLst>
      <p:ext uri="{BB962C8B-B14F-4D97-AF65-F5344CB8AC3E}">
        <p14:creationId xmlns:p14="http://schemas.microsoft.com/office/powerpoint/2010/main" val="2008636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a:cs typeface="Calibri"/>
            </a:endParaRPr>
          </a:p>
        </p:txBody>
      </p:sp>
    </p:spTree>
    <p:extLst>
      <p:ext uri="{BB962C8B-B14F-4D97-AF65-F5344CB8AC3E}">
        <p14:creationId xmlns:p14="http://schemas.microsoft.com/office/powerpoint/2010/main" val="1882796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cs typeface="Calibri"/>
              </a:rPr>
              <a:t>Instructions are available on the CARLI website's shared documentation depository page list on the slide. This page contains other content created and submitted to us by other CARLI members libraries for the benefit of others. If you have internal documentation at your own library you feel could be included, please submit it! Instructions on how to submit an item for the shared document depository are available on the webpage.</a:t>
            </a:r>
            <a:endParaRPr lang="en-US" baseline="0">
              <a:cs typeface="Calibri"/>
            </a:endParaRPr>
          </a:p>
        </p:txBody>
      </p:sp>
    </p:spTree>
    <p:extLst>
      <p:ext uri="{BB962C8B-B14F-4D97-AF65-F5344CB8AC3E}">
        <p14:creationId xmlns:p14="http://schemas.microsoft.com/office/powerpoint/2010/main" val="4275609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How to improve “View Online” or linking to full text options in Primo VE</a:t>
            </a:r>
          </a:p>
        </p:txBody>
      </p:sp>
    </p:spTree>
    <p:extLst>
      <p:ext uri="{BB962C8B-B14F-4D97-AF65-F5344CB8AC3E}">
        <p14:creationId xmlns:p14="http://schemas.microsoft.com/office/powerpoint/2010/main" val="309524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For example, here’s a long list of possible full text options for this periodical “Education Week”.  Which one are your patrons most likely click on? The first one.  If indeed that’s the e-collection your library thinks is best, then consider a DLR. </a:t>
            </a:r>
          </a:p>
        </p:txBody>
      </p:sp>
    </p:spTree>
    <p:extLst>
      <p:ext uri="{BB962C8B-B14F-4D97-AF65-F5344CB8AC3E}">
        <p14:creationId xmlns:p14="http://schemas.microsoft.com/office/powerpoint/2010/main" val="291532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Let’s read this as a logic exercise, BUT from bottom up.   If…  implicit is checking for date coverage, if…. Could add more “With interface” Newsbank, Nexis, etc. so that you could have display like next slide</a:t>
            </a:r>
          </a:p>
        </p:txBody>
      </p:sp>
    </p:spTree>
    <p:extLst>
      <p:ext uri="{BB962C8B-B14F-4D97-AF65-F5344CB8AC3E}">
        <p14:creationId xmlns:p14="http://schemas.microsoft.com/office/powerpoint/2010/main" val="4236057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The 7 long list of possible full text options for this periodical “Education Week” is now one.</a:t>
            </a:r>
          </a:p>
        </p:txBody>
      </p:sp>
    </p:spTree>
    <p:extLst>
      <p:ext uri="{BB962C8B-B14F-4D97-AF65-F5344CB8AC3E}">
        <p14:creationId xmlns:p14="http://schemas.microsoft.com/office/powerpoint/2010/main" val="3923527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Content Placeholder 2"/>
          <p:cNvSpPr>
            <a:spLocks noGrp="1"/>
          </p:cNvSpPr>
          <p:nvPr>
            <p:ph idx="1"/>
          </p:nvPr>
        </p:nvSpPr>
        <p:spPr>
          <a:xfrm>
            <a:off x="312057" y="1397001"/>
            <a:ext cx="8497125"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8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6" y="1358902"/>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2"/>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7"/>
            <a:ext cx="77724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5"/>
            <a:ext cx="64008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90767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70" y="977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5"/>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5"/>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685800" y="4919197"/>
            <a:ext cx="77724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5"/>
            <a:ext cx="64008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4589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1" y="12275"/>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5"/>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6"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7"/>
            <a:ext cx="77724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5"/>
            <a:ext cx="64008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0176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77666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89"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5"/>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1" y="2882902"/>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7"/>
            <a:ext cx="77724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5"/>
            <a:ext cx="64008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42067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5"/>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5"/>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7"/>
            <a:ext cx="77724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5"/>
            <a:ext cx="64008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22747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4"/>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5"/>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685800" y="4919197"/>
            <a:ext cx="77724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5"/>
            <a:ext cx="64008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11351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230415" y="-94785"/>
            <a:ext cx="82296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230188" y="634997"/>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4572001" y="634997"/>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9" y="5599113"/>
            <a:ext cx="8624887"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244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6" name="Title 1"/>
          <p:cNvSpPr>
            <a:spLocks noGrp="1"/>
          </p:cNvSpPr>
          <p:nvPr>
            <p:ph type="title"/>
          </p:nvPr>
        </p:nvSpPr>
        <p:spPr>
          <a:xfrm>
            <a:off x="5848928" y="273052"/>
            <a:ext cx="3008313" cy="673677"/>
          </a:xfrm>
        </p:spPr>
        <p:txBody>
          <a:bodyPr anchor="b"/>
          <a:lstStyle>
            <a:lvl1pPr algn="l">
              <a:defRPr sz="1500" b="1"/>
            </a:lvl1pPr>
          </a:lstStyle>
          <a:p>
            <a:r>
              <a:rPr lang="en-US"/>
              <a:t>Click to edit Master title style</a:t>
            </a:r>
          </a:p>
        </p:txBody>
      </p:sp>
      <p:sp>
        <p:nvSpPr>
          <p:cNvPr id="7" name="Content Placeholder 2"/>
          <p:cNvSpPr>
            <a:spLocks noGrp="1"/>
          </p:cNvSpPr>
          <p:nvPr>
            <p:ph idx="1"/>
          </p:nvPr>
        </p:nvSpPr>
        <p:spPr>
          <a:xfrm>
            <a:off x="275217" y="273052"/>
            <a:ext cx="4888345" cy="5853113"/>
          </a:xfrm>
        </p:spPr>
        <p:txBody>
          <a:bodyPr/>
          <a:lstStyle>
            <a:lvl1pPr>
              <a:defRPr sz="1950" b="0" i="0" cap="all">
                <a:solidFill>
                  <a:schemeClr val="bg2"/>
                </a:solidFill>
                <a:latin typeface="+mj-lt"/>
              </a:defRPr>
            </a:lvl1pPr>
            <a:lvl2pPr marL="0" indent="0">
              <a:buFontTx/>
              <a:buNone/>
              <a:defRPr sz="1200" b="0" i="0">
                <a:solidFill>
                  <a:schemeClr val="bg2"/>
                </a:solidFill>
                <a:latin typeface="+mj-lt"/>
              </a:defRPr>
            </a:lvl2pPr>
            <a:lvl3pPr marL="171450" indent="0">
              <a:spcBef>
                <a:spcPts val="375"/>
              </a:spcBef>
              <a:buFontTx/>
              <a:buNone/>
              <a:defRPr sz="900" b="0" i="0">
                <a:solidFill>
                  <a:schemeClr val="bg2"/>
                </a:solidFill>
                <a:latin typeface="+mj-lt"/>
              </a:defRPr>
            </a:lvl3pPr>
            <a:lvl4pPr>
              <a:defRPr sz="1500" b="0" i="0">
                <a:latin typeface="+mj-lt"/>
              </a:defRPr>
            </a:lvl4pPr>
            <a:lvl5pPr>
              <a:defRPr sz="1500" b="0" i="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5848928" y="1054106"/>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371488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4" name="Title 1"/>
          <p:cNvSpPr>
            <a:spLocks noGrp="1"/>
          </p:cNvSpPr>
          <p:nvPr>
            <p:ph type="title"/>
          </p:nvPr>
        </p:nvSpPr>
        <p:spPr>
          <a:xfrm>
            <a:off x="457200" y="274640"/>
            <a:ext cx="6493164" cy="683635"/>
          </a:xfrm>
        </p:spPr>
        <p:txBody>
          <a:bodyPr>
            <a:normAutofit/>
          </a:bodyPr>
          <a:lstStyle>
            <a:lvl1pPr algn="l">
              <a:defRPr sz="18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457201"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7331076" y="0"/>
            <a:ext cx="1812925"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7331076" y="1708440"/>
            <a:ext cx="1812925"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7331076" y="4122305"/>
            <a:ext cx="1812925"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144122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004456" y="5323456"/>
            <a:ext cx="7273636" cy="1362075"/>
          </a:xfrm>
        </p:spPr>
        <p:txBody>
          <a:bodyPr anchor="t">
            <a:normAutofit/>
          </a:bodyPr>
          <a:lstStyle>
            <a:lvl1pPr algn="l">
              <a:defRPr sz="21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200">
                <a:solidFill>
                  <a:schemeClr val="bg1">
                    <a:lumMod val="8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2836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4730751"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4936156" y="349638"/>
            <a:ext cx="3967255"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9"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4673600"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4673600"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8071628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4730751"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4936156" y="349638"/>
            <a:ext cx="3967255"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9"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4673600"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4673600"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91807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4730751"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4936156" y="349638"/>
            <a:ext cx="3967255"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9"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4673600"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4673600"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3431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26288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4730751"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4936156" y="349638"/>
            <a:ext cx="3967255"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9"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4673600"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4673600"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7684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4730751"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4936156" y="349638"/>
            <a:ext cx="3967255"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9"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4673600"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4673600"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24121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312058"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2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5160963" y="758827"/>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7"/>
            <a:ext cx="3763962"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846649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312058" y="1397001"/>
            <a:ext cx="8497125"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2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577990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312058" y="5369702"/>
            <a:ext cx="8497125" cy="864845"/>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2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312058"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62504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1" y="2"/>
            <a:ext cx="4491038"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4572000" y="3371999"/>
            <a:ext cx="4572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4494357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230415" y="-94785"/>
            <a:ext cx="82296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230188" y="634997"/>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4572001" y="634997"/>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9" y="5599113"/>
            <a:ext cx="8624887"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83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a:lvl1pPr>
          </a:lstStyle>
          <a:p>
            <a:fld id="{149B238E-37E6-41D5-A6B9-9FD370FD8B0E}" type="datetimeFigureOut">
              <a:rPr lang="en-US" smtClean="0"/>
              <a:t>10/12/2023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a:lvl1pPr>
          </a:lstStyle>
          <a:p>
            <a:fld id="{3EA968E5-6236-4AFC-B7C0-989340786675}" type="slidenum">
              <a:rPr lang="en-US" smtClean="0"/>
              <a:t>‹#›</a:t>
            </a:fld>
            <a:endParaRPr lang="en-US"/>
          </a:p>
        </p:txBody>
      </p:sp>
    </p:spTree>
    <p:extLst>
      <p:ext uri="{BB962C8B-B14F-4D97-AF65-F5344CB8AC3E}">
        <p14:creationId xmlns:p14="http://schemas.microsoft.com/office/powerpoint/2010/main" val="314098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4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7"/>
            <a:ext cx="9152952"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grpSp>
    </p:spTree>
    <p:extLst>
      <p:ext uri="{BB962C8B-B14F-4D97-AF65-F5344CB8AC3E}">
        <p14:creationId xmlns:p14="http://schemas.microsoft.com/office/powerpoint/2010/main" val="1563846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60" r:id="rId20"/>
    <p:sldLayoutId id="2147483702" r:id="rId21"/>
  </p:sldLayoutIdLst>
  <p:txStyles>
    <p:titleStyle>
      <a:lvl1pPr algn="l" defTabSz="342900" rtl="0" eaLnBrk="1" fontAlgn="base" hangingPunct="1">
        <a:spcBef>
          <a:spcPct val="0"/>
        </a:spcBef>
        <a:spcAft>
          <a:spcPct val="0"/>
        </a:spcAft>
        <a:defRPr sz="2700" kern="1200">
          <a:solidFill>
            <a:schemeClr val="tx1"/>
          </a:solidFill>
          <a:latin typeface="+mj-lt"/>
          <a:ea typeface="ＭＳ Ｐゴシック" charset="0"/>
          <a:cs typeface="ＭＳ Ｐゴシック" charset="0"/>
        </a:defRPr>
      </a:lvl1pPr>
      <a:lvl2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2pPr>
      <a:lvl3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3pPr>
      <a:lvl4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4pPr>
      <a:lvl5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5pPr>
      <a:lvl6pPr marL="3429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9pPr>
    </p:titleStyle>
    <p:bodyStyle>
      <a:lvl1pPr algn="l" defTabSz="342900" rtl="0" eaLnBrk="1" fontAlgn="base" hangingPunct="1">
        <a:spcBef>
          <a:spcPct val="20000"/>
        </a:spcBef>
        <a:spcAft>
          <a:spcPct val="0"/>
        </a:spcAft>
        <a:defRPr sz="1875"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165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425"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2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05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li.illinois.edu/products-services/i-share/alma/CARLIOfficeHours"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eresources_displayLogicRul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1.gif"/><Relationship Id="rId4" Type="http://schemas.openxmlformats.org/officeDocument/2006/relationships/hyperlink" Target="https://knowledge.exlibrisgroup.com/Primo/Product_Documentation/020Primo_VE/Primo_VE_(English)/080Configuring_Delivery_Services_for_Primo_VE/Configuring_Discovery_Interface_Display_Logic_for_Primo_V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30Fulfillment/080Configuring_Fulfillment/090Discovery_Interface_Display_Logic/035ViewIt#Configuring_the_Order_of_Online_Servic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hyperlink" Target="https://knowledge.exlibrisgroup.com/Primo/Knowledge_Articles/Direct_Linking_configurations_for_Alma_and_Prim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hyperlink" Target="mailto:support@carli.illinois.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arli.illinois.edu/products-services/i-share/i-share-documentation/shared-documentation"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F239-E731-61D2-A310-3C626795FB13}"/>
              </a:ext>
            </a:extLst>
          </p:cNvPr>
          <p:cNvSpPr>
            <a:spLocks noGrp="1"/>
          </p:cNvSpPr>
          <p:nvPr>
            <p:ph type="title"/>
          </p:nvPr>
        </p:nvSpPr>
        <p:spPr/>
        <p:txBody>
          <a:bodyPr/>
          <a:lstStyle/>
          <a:p>
            <a:r>
              <a:rPr lang="en-US">
                <a:ea typeface="ＭＳ Ｐゴシック"/>
                <a:cs typeface="Arial"/>
              </a:rPr>
              <a:t>I-Share Alma Primo VE Office hours will start shortly</a:t>
            </a:r>
            <a:endParaRPr lang="en-US">
              <a:ea typeface="ＭＳ Ｐゴシック"/>
            </a:endParaRPr>
          </a:p>
        </p:txBody>
      </p:sp>
      <p:pic>
        <p:nvPicPr>
          <p:cNvPr id="6" name="Content Placeholder 5" descr="A blue and purple logo&#10;&#10;Description automatically generated">
            <a:extLst>
              <a:ext uri="{FF2B5EF4-FFF2-40B4-BE49-F238E27FC236}">
                <a16:creationId xmlns:a16="http://schemas.microsoft.com/office/drawing/2014/main" id="{C9987BED-FEBF-4E08-8FC8-3916C870E8D3}"/>
              </a:ext>
            </a:extLst>
          </p:cNvPr>
          <p:cNvPicPr>
            <a:picLocks noGrp="1" noChangeAspect="1"/>
          </p:cNvPicPr>
          <p:nvPr>
            <p:ph sz="quarter" idx="10"/>
          </p:nvPr>
        </p:nvPicPr>
        <p:blipFill>
          <a:blip r:embed="rId2"/>
          <a:stretch>
            <a:fillRect/>
          </a:stretch>
        </p:blipFill>
        <p:spPr>
          <a:xfrm>
            <a:off x="232236" y="1385300"/>
            <a:ext cx="4029075" cy="1600200"/>
          </a:xfrm>
        </p:spPr>
      </p:pic>
      <p:sp>
        <p:nvSpPr>
          <p:cNvPr id="4" name="Content Placeholder 3">
            <a:extLst>
              <a:ext uri="{FF2B5EF4-FFF2-40B4-BE49-F238E27FC236}">
                <a16:creationId xmlns:a16="http://schemas.microsoft.com/office/drawing/2014/main" id="{54341370-3E84-DA63-A7B1-3BA4486C1EF4}"/>
              </a:ext>
            </a:extLst>
          </p:cNvPr>
          <p:cNvSpPr>
            <a:spLocks noGrp="1"/>
          </p:cNvSpPr>
          <p:nvPr>
            <p:ph sz="quarter" idx="11"/>
          </p:nvPr>
        </p:nvSpPr>
        <p:spPr>
          <a:xfrm>
            <a:off x="4464676" y="645728"/>
            <a:ext cx="4293807" cy="5708783"/>
          </a:xfrm>
        </p:spPr>
        <p:txBody>
          <a:bodyPr/>
          <a:lstStyle/>
          <a:p>
            <a:r>
              <a:rPr lang="en-US" sz="2400" i="1">
                <a:latin typeface="Arial"/>
                <a:cs typeface="Arial"/>
              </a:rPr>
              <a:t>Welcome!</a:t>
            </a:r>
            <a:endParaRPr lang="en-US" sz="2400">
              <a:latin typeface="Arial"/>
              <a:cs typeface="Arial"/>
            </a:endParaRPr>
          </a:p>
          <a:p>
            <a:endParaRPr lang="en-US" sz="2400">
              <a:latin typeface="Arial"/>
              <a:cs typeface="Arial"/>
            </a:endParaRPr>
          </a:p>
          <a:p>
            <a:r>
              <a:rPr lang="en-US" sz="2000">
                <a:latin typeface="Arial"/>
                <a:ea typeface="ＭＳ Ｐゴシック"/>
                <a:cs typeface="Arial"/>
              </a:rPr>
              <a:t>Office Hours will start at 2pm and run until 3pm.</a:t>
            </a:r>
            <a:br>
              <a:rPr lang="en-US" sz="2000">
                <a:latin typeface="Arial"/>
                <a:cs typeface="Arial"/>
              </a:rPr>
            </a:br>
            <a:br>
              <a:rPr lang="en-US" sz="2000">
                <a:latin typeface="Arial"/>
                <a:cs typeface="Arial"/>
              </a:rPr>
            </a:br>
            <a:r>
              <a:rPr lang="en-US" sz="2000">
                <a:latin typeface="Arial"/>
                <a:ea typeface="ＭＳ Ｐゴシック"/>
                <a:cs typeface="Arial"/>
              </a:rPr>
              <a:t>Please mute your microphone.</a:t>
            </a:r>
            <a:br>
              <a:rPr lang="en-US" sz="2000">
                <a:latin typeface="Arial"/>
                <a:cs typeface="Arial"/>
              </a:rPr>
            </a:br>
            <a:br>
              <a:rPr lang="en-US" sz="2000">
                <a:latin typeface="Arial"/>
                <a:cs typeface="Arial"/>
              </a:rPr>
            </a:br>
            <a:r>
              <a:rPr lang="en-US" sz="2000">
                <a:latin typeface="Arial"/>
                <a:ea typeface="ＭＳ Ｐゴシック"/>
                <a:cs typeface="Arial"/>
              </a:rPr>
              <a:t>As time permits, we will respond to questions typed in the chat box and offline afterwards if needed.</a:t>
            </a:r>
            <a:br>
              <a:rPr lang="en-US" sz="2000">
                <a:latin typeface="Arial"/>
                <a:cs typeface="Arial"/>
              </a:rPr>
            </a:br>
            <a:endParaRPr lang="en-US" sz="2000">
              <a:latin typeface="Arial"/>
              <a:cs typeface="Arial"/>
            </a:endParaRPr>
          </a:p>
          <a:p>
            <a:r>
              <a:rPr lang="en-US" sz="2000">
                <a:latin typeface="Arial"/>
                <a:ea typeface="ＭＳ Ｐゴシック"/>
                <a:cs typeface="Arial"/>
              </a:rPr>
              <a:t>This session will be recorded and made available on the CARLI website: </a:t>
            </a:r>
            <a:r>
              <a:rPr lang="en-US" sz="2000">
                <a:latin typeface="Arial"/>
                <a:ea typeface="+mn-lt"/>
                <a:cs typeface="+mn-lt"/>
                <a:hlinkClick r:id="rId3"/>
              </a:rPr>
              <a:t>https://www.carli.illinois.edu/products-services/i-share/alma/CARLIOfficeHours</a:t>
            </a:r>
            <a:r>
              <a:rPr lang="en-US" sz="2000">
                <a:latin typeface="Arial"/>
                <a:ea typeface="+mn-lt"/>
                <a:cs typeface="+mn-lt"/>
              </a:rPr>
              <a:t> </a:t>
            </a:r>
            <a:endParaRPr lang="en-US" sz="2000">
              <a:solidFill>
                <a:srgbClr val="0996A9"/>
              </a:solidFill>
              <a:latin typeface="Arial"/>
              <a:cs typeface="Arial"/>
            </a:endParaRPr>
          </a:p>
        </p:txBody>
      </p:sp>
    </p:spTree>
    <p:extLst>
      <p:ext uri="{BB962C8B-B14F-4D97-AF65-F5344CB8AC3E}">
        <p14:creationId xmlns:p14="http://schemas.microsoft.com/office/powerpoint/2010/main" val="1977440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7660" y="462337"/>
            <a:ext cx="8312728" cy="5778416"/>
          </a:xfrm>
          <a:prstGeom prst="rect">
            <a:avLst/>
          </a:prstGeom>
        </p:spPr>
        <p:txBody>
          <a:bodyPr/>
          <a:lstStyle/>
          <a:p>
            <a:pPr marL="457200" indent="-457200" algn="ctr">
              <a:buFont typeface="Arial" panose="020B0604020202020204" pitchFamily="34" charset="0"/>
              <a:buChar char="•"/>
            </a:pPr>
            <a:r>
              <a:rPr lang="en-US" sz="2800">
                <a:latin typeface="+mj-lt"/>
                <a:ea typeface="+mn-lt"/>
                <a:cs typeface="+mn-lt"/>
              </a:rPr>
              <a:t> </a:t>
            </a:r>
            <a:r>
              <a:rPr lang="en-US" sz="2000">
                <a:latin typeface="+mj-lt"/>
                <a:ea typeface="+mn-lt"/>
                <a:cs typeface="+mn-lt"/>
              </a:rPr>
              <a:t>Use to show fewer full text options</a:t>
            </a:r>
          </a:p>
          <a:p>
            <a:pPr marL="457200" indent="-457200">
              <a:buFont typeface="Arial" panose="020B0604020202020204" pitchFamily="34" charset="0"/>
              <a:buChar char="•"/>
            </a:pPr>
            <a:endParaRPr lang="en-US" sz="2800">
              <a:latin typeface="+mj-lt"/>
              <a:ea typeface="+mn-lt"/>
              <a:cs typeface="+mn-lt"/>
            </a:endParaRPr>
          </a:p>
          <a:p>
            <a:pPr marL="457200" indent="-457200">
              <a:buFont typeface="Arial" panose="020B0604020202020204" pitchFamily="34" charset="0"/>
              <a:buChar char="•"/>
            </a:pPr>
            <a:endParaRPr lang="en-US" sz="2800">
              <a:latin typeface="+mj-lt"/>
              <a:ea typeface="+mn-lt"/>
              <a:cs typeface="+mn-lt"/>
            </a:endParaRPr>
          </a:p>
          <a:p>
            <a:pPr marL="457200" indent="-457200">
              <a:buFont typeface="Arial" panose="020B0604020202020204" pitchFamily="34" charset="0"/>
              <a:buChar char="•"/>
            </a:pPr>
            <a:endParaRPr lang="en-US" sz="2800">
              <a:latin typeface="+mj-lt"/>
              <a:ea typeface="+mn-lt"/>
              <a:cs typeface="+mn-lt"/>
            </a:endParaRPr>
          </a:p>
          <a:p>
            <a:pPr marL="457200" indent="-457200">
              <a:buFont typeface="Arial" panose="020B0604020202020204" pitchFamily="34" charset="0"/>
              <a:buChar char="•"/>
            </a:pPr>
            <a:endParaRPr lang="en-US" sz="2800">
              <a:latin typeface="+mj-lt"/>
              <a:ea typeface="+mn-lt"/>
              <a:cs typeface="+mn-lt"/>
            </a:endParaRPr>
          </a:p>
          <a:p>
            <a:pPr marL="457200" indent="-457200">
              <a:buFont typeface="Arial" panose="020B0604020202020204" pitchFamily="34" charset="0"/>
              <a:buChar char="•"/>
            </a:pPr>
            <a:endParaRPr lang="en-US" sz="2800">
              <a:latin typeface="+mj-lt"/>
              <a:ea typeface="+mn-lt"/>
              <a:cs typeface="+mn-lt"/>
            </a:endParaRPr>
          </a:p>
          <a:p>
            <a:pPr marL="457200" indent="-457200">
              <a:buFont typeface="Arial" panose="020B0604020202020204" pitchFamily="34" charset="0"/>
              <a:buChar char="•"/>
            </a:pPr>
            <a:endParaRPr lang="en-US" sz="2800">
              <a:latin typeface="+mj-lt"/>
              <a:ea typeface="+mn-lt"/>
              <a:cs typeface="+mn-lt"/>
            </a:endParaRPr>
          </a:p>
          <a:p>
            <a:pPr marL="457200" indent="-457200">
              <a:buFont typeface="Arial" panose="020B0604020202020204" pitchFamily="34" charset="0"/>
              <a:buChar char="•"/>
            </a:pPr>
            <a:endParaRPr lang="en-US" sz="2800">
              <a:latin typeface="+mj-lt"/>
              <a:ea typeface="+mn-lt"/>
              <a:cs typeface="+mn-lt"/>
            </a:endParaRPr>
          </a:p>
          <a:p>
            <a:pPr marL="457200" indent="-457200">
              <a:buFont typeface="Arial" panose="020B0604020202020204" pitchFamily="34" charset="0"/>
              <a:buChar char="•"/>
            </a:pPr>
            <a:r>
              <a:rPr lang="en-US" sz="2000">
                <a:latin typeface="+mj-lt"/>
                <a:ea typeface="+mn-lt"/>
                <a:cs typeface="+mn-lt"/>
              </a:rPr>
              <a:t>Let’s look at </a:t>
            </a:r>
            <a:r>
              <a:rPr lang="en-US" sz="2000">
                <a:latin typeface="+mj-lt"/>
                <a:ea typeface="+mn-lt"/>
                <a:cs typeface="+mn-lt"/>
                <a:hlinkClick r:id="rId3"/>
              </a:rPr>
              <a:t>“Display Logic Rules for Electronic Resources”</a:t>
            </a:r>
            <a:r>
              <a:rPr lang="en-US" sz="2000">
                <a:latin typeface="+mj-lt"/>
                <a:ea typeface="+mn-lt"/>
                <a:cs typeface="+mn-lt"/>
              </a:rPr>
              <a:t> documentation and more examples</a:t>
            </a:r>
          </a:p>
          <a:p>
            <a:pPr marL="457200" indent="-457200">
              <a:buFont typeface="Arial" panose="020B0604020202020204" pitchFamily="34" charset="0"/>
              <a:buChar char="•"/>
            </a:pPr>
            <a:r>
              <a:rPr lang="en-US" sz="2000">
                <a:latin typeface="+mj-lt"/>
                <a:ea typeface="+mn-lt"/>
                <a:cs typeface="+mn-lt"/>
                <a:hlinkClick r:id="rId4"/>
              </a:rPr>
              <a:t>See also Alma/Primo VE documenation</a:t>
            </a:r>
            <a:endParaRPr lang="en-US" sz="2000">
              <a:latin typeface="+mj-lt"/>
              <a:ea typeface="+mn-lt"/>
              <a:cs typeface="+mn-lt"/>
            </a:endParaRPr>
          </a:p>
        </p:txBody>
      </p:sp>
      <p:pic>
        <p:nvPicPr>
          <p:cNvPr id="5" name="Picture 4" descr="A close up of a message&#10;&#10;Description automatically generated">
            <a:extLst>
              <a:ext uri="{FF2B5EF4-FFF2-40B4-BE49-F238E27FC236}">
                <a16:creationId xmlns:a16="http://schemas.microsoft.com/office/drawing/2014/main" id="{877E2B13-2A81-6882-CB39-5CA132AC3EBE}"/>
              </a:ext>
            </a:extLst>
          </p:cNvPr>
          <p:cNvPicPr>
            <a:picLocks noChangeAspect="1"/>
          </p:cNvPicPr>
          <p:nvPr/>
        </p:nvPicPr>
        <p:blipFill>
          <a:blip r:embed="rId5"/>
          <a:stretch>
            <a:fillRect/>
          </a:stretch>
        </p:blipFill>
        <p:spPr>
          <a:xfrm>
            <a:off x="70160" y="1366228"/>
            <a:ext cx="7191375" cy="1238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close-up of a white background&#10;&#10;Description automatically generated">
            <a:extLst>
              <a:ext uri="{FF2B5EF4-FFF2-40B4-BE49-F238E27FC236}">
                <a16:creationId xmlns:a16="http://schemas.microsoft.com/office/drawing/2014/main" id="{72DD9DFF-D95A-7348-1829-2196F43B2611}"/>
              </a:ext>
            </a:extLst>
          </p:cNvPr>
          <p:cNvPicPr>
            <a:picLocks noChangeAspect="1"/>
          </p:cNvPicPr>
          <p:nvPr/>
        </p:nvPicPr>
        <p:blipFill>
          <a:blip r:embed="rId6"/>
          <a:stretch>
            <a:fillRect/>
          </a:stretch>
        </p:blipFill>
        <p:spPr>
          <a:xfrm>
            <a:off x="2645679" y="2630078"/>
            <a:ext cx="5814336" cy="1623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4512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7660" y="462337"/>
            <a:ext cx="8312728" cy="5778416"/>
          </a:xfrm>
          <a:prstGeom prst="rect">
            <a:avLst/>
          </a:prstGeom>
        </p:spPr>
        <p:txBody>
          <a:bodyPr/>
          <a:lstStyle/>
          <a:p>
            <a:pPr algn="ctr"/>
            <a:r>
              <a:rPr lang="en-US" sz="2800">
                <a:latin typeface="+mj-lt"/>
                <a:ea typeface="+mn-lt"/>
                <a:cs typeface="+mn-lt"/>
              </a:rPr>
              <a:t>Display Logic Rules To Consider</a:t>
            </a:r>
          </a:p>
          <a:p>
            <a:pPr algn="ctr"/>
            <a:endParaRPr lang="en-US" sz="2400">
              <a:latin typeface="+mj-lt"/>
              <a:ea typeface="+mn-lt"/>
              <a:cs typeface="+mn-lt"/>
            </a:endParaRPr>
          </a:p>
          <a:p>
            <a:pPr marL="457200" indent="-457200">
              <a:buFont typeface="Arial" panose="020B0604020202020204" pitchFamily="34" charset="0"/>
              <a:buChar char="•"/>
            </a:pPr>
            <a:r>
              <a:rPr lang="en-US" sz="2400">
                <a:latin typeface="+mj-lt"/>
                <a:ea typeface="+mn-lt"/>
                <a:cs typeface="+mn-lt"/>
              </a:rPr>
              <a:t>Prioritize more reliable Open Access sites </a:t>
            </a:r>
          </a:p>
          <a:p>
            <a:pPr marL="1200150" lvl="1" indent="-457200">
              <a:buFont typeface="Arial" panose="020B0604020202020204" pitchFamily="34" charset="0"/>
              <a:buChar char="•"/>
            </a:pPr>
            <a:r>
              <a:rPr lang="en-US" sz="2000">
                <a:latin typeface="+mj-lt"/>
                <a:ea typeface="+mn-lt"/>
                <a:cs typeface="+mn-lt"/>
              </a:rPr>
              <a:t>Example: Publishers over aggregators</a:t>
            </a:r>
          </a:p>
        </p:txBody>
      </p:sp>
      <p:pic>
        <p:nvPicPr>
          <p:cNvPr id="5" name="Picture 4" descr="A screenshot of a computer&#10;&#10;Description automatically generated">
            <a:extLst>
              <a:ext uri="{FF2B5EF4-FFF2-40B4-BE49-F238E27FC236}">
                <a16:creationId xmlns:a16="http://schemas.microsoft.com/office/drawing/2014/main" id="{B9383ABD-EF6B-7E25-427A-FAC01D68E0E4}"/>
              </a:ext>
            </a:extLst>
          </p:cNvPr>
          <p:cNvPicPr>
            <a:picLocks noChangeAspect="1"/>
          </p:cNvPicPr>
          <p:nvPr/>
        </p:nvPicPr>
        <p:blipFill>
          <a:blip r:embed="rId3"/>
          <a:stretch>
            <a:fillRect/>
          </a:stretch>
        </p:blipFill>
        <p:spPr>
          <a:xfrm>
            <a:off x="1904215" y="2465830"/>
            <a:ext cx="4730134" cy="3774923"/>
          </a:xfrm>
          <a:prstGeom prst="rect">
            <a:avLst/>
          </a:prstGeom>
          <a:ln>
            <a:solidFill>
              <a:schemeClr val="accent1"/>
            </a:solidFill>
          </a:ln>
        </p:spPr>
      </p:pic>
    </p:spTree>
    <p:extLst>
      <p:ext uri="{BB962C8B-B14F-4D97-AF65-F5344CB8AC3E}">
        <p14:creationId xmlns:p14="http://schemas.microsoft.com/office/powerpoint/2010/main" val="54776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5210" y="462337"/>
            <a:ext cx="8720558" cy="5778416"/>
          </a:xfrm>
          <a:prstGeom prst="rect">
            <a:avLst/>
          </a:prstGeom>
        </p:spPr>
        <p:txBody>
          <a:bodyPr/>
          <a:lstStyle/>
          <a:p>
            <a:pPr marL="1200150" lvl="1" indent="-457200">
              <a:buFont typeface="Arial" panose="020B0604020202020204" pitchFamily="34" charset="0"/>
              <a:buChar char="•"/>
            </a:pPr>
            <a:r>
              <a:rPr lang="en-US" sz="2400">
                <a:latin typeface="+mj-lt"/>
                <a:ea typeface="+mn-lt"/>
                <a:cs typeface="+mn-lt"/>
              </a:rPr>
              <a:t>Prioritize less expensive e-collections  </a:t>
            </a:r>
          </a:p>
          <a:p>
            <a:pPr marL="1600200" lvl="2" indent="-457200">
              <a:buFont typeface="Arial" panose="020B0604020202020204" pitchFamily="34" charset="0"/>
              <a:buChar char="•"/>
            </a:pPr>
            <a:r>
              <a:rPr lang="en-US" sz="2000">
                <a:latin typeface="+mj-lt"/>
                <a:ea typeface="+mn-lt"/>
                <a:cs typeface="+mn-lt"/>
              </a:rPr>
              <a:t>Example: Copyright Clearance House Document Delivery – pay per article.  </a:t>
            </a:r>
          </a:p>
          <a:p>
            <a:pPr marL="1600200" lvl="2" indent="-457200">
              <a:buFont typeface="Arial" panose="020B0604020202020204" pitchFamily="34" charset="0"/>
              <a:buChar char="•"/>
            </a:pPr>
            <a:endParaRPr lang="en-US" sz="1700">
              <a:latin typeface="+mj-lt"/>
              <a:ea typeface="+mn-lt"/>
              <a:cs typeface="+mn-lt"/>
            </a:endParaRPr>
          </a:p>
        </p:txBody>
      </p:sp>
      <p:pic>
        <p:nvPicPr>
          <p:cNvPr id="6" name="Picture 5" descr="A screenshot of a computer&#10;&#10;Description automatically generated">
            <a:extLst>
              <a:ext uri="{FF2B5EF4-FFF2-40B4-BE49-F238E27FC236}">
                <a16:creationId xmlns:a16="http://schemas.microsoft.com/office/drawing/2014/main" id="{69D6E68E-C33D-B73E-91F6-B0C64F45A9F8}"/>
              </a:ext>
            </a:extLst>
          </p:cNvPr>
          <p:cNvPicPr>
            <a:picLocks noChangeAspect="1"/>
          </p:cNvPicPr>
          <p:nvPr/>
        </p:nvPicPr>
        <p:blipFill>
          <a:blip r:embed="rId3"/>
          <a:stretch>
            <a:fillRect/>
          </a:stretch>
        </p:blipFill>
        <p:spPr>
          <a:xfrm>
            <a:off x="230414" y="1672493"/>
            <a:ext cx="3757123" cy="3702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screenshot of a chat&#10;&#10;Description automatically generated">
            <a:extLst>
              <a:ext uri="{FF2B5EF4-FFF2-40B4-BE49-F238E27FC236}">
                <a16:creationId xmlns:a16="http://schemas.microsoft.com/office/drawing/2014/main" id="{2927B7F0-0A18-249B-80FB-7EDAE5AE3290}"/>
              </a:ext>
            </a:extLst>
          </p:cNvPr>
          <p:cNvPicPr>
            <a:picLocks noChangeAspect="1"/>
          </p:cNvPicPr>
          <p:nvPr/>
        </p:nvPicPr>
        <p:blipFill>
          <a:blip r:embed="rId4"/>
          <a:stretch>
            <a:fillRect/>
          </a:stretch>
        </p:blipFill>
        <p:spPr>
          <a:xfrm>
            <a:off x="4748229" y="2206049"/>
            <a:ext cx="3852682" cy="4383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2139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82378" y="411892"/>
            <a:ext cx="8873390" cy="5828861"/>
          </a:xfrm>
          <a:prstGeom prst="rect">
            <a:avLst/>
          </a:prstGeom>
        </p:spPr>
        <p:txBody>
          <a:bodyPr/>
          <a:lstStyle/>
          <a:p>
            <a:pPr marL="1200150" lvl="1" indent="-457200" algn="ctr">
              <a:buFont typeface="Arial" panose="020B0604020202020204" pitchFamily="34" charset="0"/>
              <a:buChar char="•"/>
            </a:pPr>
            <a:r>
              <a:rPr lang="en-US" sz="2400">
                <a:latin typeface="+mj-lt"/>
                <a:ea typeface="+mn-lt"/>
                <a:cs typeface="+mn-lt"/>
              </a:rPr>
              <a:t>Remember: Order Matters in Display Logic Rules  </a:t>
            </a:r>
          </a:p>
          <a:p>
            <a:pPr marL="1200150" lvl="1" indent="-457200">
              <a:buFont typeface="Arial" panose="020B0604020202020204" pitchFamily="34" charset="0"/>
              <a:buChar char="•"/>
            </a:pPr>
            <a:r>
              <a:rPr lang="en-US" sz="2400">
                <a:latin typeface="+mj-lt"/>
                <a:ea typeface="+mn-lt"/>
                <a:cs typeface="+mn-lt"/>
              </a:rPr>
              <a:t>Example: applies #13                before #14</a:t>
            </a:r>
          </a:p>
          <a:p>
            <a:pPr marL="1200150" lvl="1" indent="-457200" algn="ctr">
              <a:buFont typeface="Arial" panose="020B0604020202020204" pitchFamily="34" charset="0"/>
              <a:buChar char="•"/>
            </a:pPr>
            <a:endParaRPr lang="en-US" sz="2400">
              <a:latin typeface="+mj-lt"/>
              <a:ea typeface="+mn-lt"/>
              <a:cs typeface="+mn-lt"/>
            </a:endParaRPr>
          </a:p>
          <a:p>
            <a:pPr lvl="2" indent="0">
              <a:buNone/>
            </a:pPr>
            <a:endParaRPr lang="en-US" sz="2000">
              <a:latin typeface="+mj-lt"/>
              <a:ea typeface="+mn-lt"/>
              <a:cs typeface="+mn-lt"/>
            </a:endParaRPr>
          </a:p>
          <a:p>
            <a:pPr marL="1600200" lvl="2" indent="-457200">
              <a:buFont typeface="Arial" panose="020B0604020202020204" pitchFamily="34" charset="0"/>
              <a:buChar char="•"/>
            </a:pPr>
            <a:endParaRPr lang="en-US" sz="1700">
              <a:latin typeface="+mj-lt"/>
              <a:ea typeface="+mn-lt"/>
              <a:cs typeface="+mn-lt"/>
            </a:endParaRPr>
          </a:p>
        </p:txBody>
      </p:sp>
      <p:pic>
        <p:nvPicPr>
          <p:cNvPr id="6" name="Picture 5" descr="A screenshot of a computer&#10;&#10;Description automatically generated">
            <a:extLst>
              <a:ext uri="{FF2B5EF4-FFF2-40B4-BE49-F238E27FC236}">
                <a16:creationId xmlns:a16="http://schemas.microsoft.com/office/drawing/2014/main" id="{93AE2620-1065-B539-81BC-529BDE9CE01B}"/>
              </a:ext>
            </a:extLst>
          </p:cNvPr>
          <p:cNvPicPr>
            <a:picLocks noChangeAspect="1"/>
          </p:cNvPicPr>
          <p:nvPr/>
        </p:nvPicPr>
        <p:blipFill>
          <a:blip r:embed="rId3"/>
          <a:stretch>
            <a:fillRect/>
          </a:stretch>
        </p:blipFill>
        <p:spPr>
          <a:xfrm>
            <a:off x="385891" y="1437245"/>
            <a:ext cx="3881309" cy="5008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screenshot of a computer&#10;&#10;Description automatically generated">
            <a:extLst>
              <a:ext uri="{FF2B5EF4-FFF2-40B4-BE49-F238E27FC236}">
                <a16:creationId xmlns:a16="http://schemas.microsoft.com/office/drawing/2014/main" id="{2538004E-5794-83DB-9696-3449E0C4F260}"/>
              </a:ext>
            </a:extLst>
          </p:cNvPr>
          <p:cNvPicPr>
            <a:picLocks noChangeAspect="1"/>
          </p:cNvPicPr>
          <p:nvPr/>
        </p:nvPicPr>
        <p:blipFill>
          <a:blip r:embed="rId4"/>
          <a:stretch>
            <a:fillRect/>
          </a:stretch>
        </p:blipFill>
        <p:spPr>
          <a:xfrm>
            <a:off x="4635992" y="1389401"/>
            <a:ext cx="4508008" cy="49540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4865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5210" y="462337"/>
            <a:ext cx="8720558" cy="5778416"/>
          </a:xfrm>
          <a:prstGeom prst="rect">
            <a:avLst/>
          </a:prstGeom>
        </p:spPr>
        <p:txBody>
          <a:bodyPr/>
          <a:lstStyle/>
          <a:p>
            <a:pPr marL="1200150" lvl="1" indent="-457200" algn="ctr">
              <a:buFont typeface="Arial" panose="020B0604020202020204" pitchFamily="34" charset="0"/>
              <a:buChar char="•"/>
            </a:pPr>
            <a:r>
              <a:rPr lang="en-US" sz="2400">
                <a:latin typeface="+mj-lt"/>
                <a:ea typeface="+mn-lt"/>
                <a:cs typeface="+mn-lt"/>
              </a:rPr>
              <a:t>Remember: Order in Display Logic Rules in Fulfillment Configuration Matters.  </a:t>
            </a:r>
          </a:p>
          <a:p>
            <a:pPr marL="1200150" lvl="1" indent="-457200" algn="ctr">
              <a:buFont typeface="Arial" panose="020B0604020202020204" pitchFamily="34" charset="0"/>
              <a:buChar char="•"/>
            </a:pPr>
            <a:r>
              <a:rPr lang="en-US" sz="2400">
                <a:latin typeface="+mj-lt"/>
                <a:ea typeface="+mn-lt"/>
                <a:cs typeface="+mn-lt"/>
              </a:rPr>
              <a:t>Example: applies #13 before #14</a:t>
            </a:r>
          </a:p>
          <a:p>
            <a:pPr marL="1200150" lvl="1" indent="-457200" algn="ctr">
              <a:buFont typeface="Arial" panose="020B0604020202020204" pitchFamily="34" charset="0"/>
              <a:buChar char="•"/>
            </a:pPr>
            <a:endParaRPr lang="en-US" sz="2400">
              <a:latin typeface="+mj-lt"/>
              <a:ea typeface="+mn-lt"/>
              <a:cs typeface="+mn-lt"/>
            </a:endParaRPr>
          </a:p>
          <a:p>
            <a:pPr lvl="2" indent="0">
              <a:buNone/>
            </a:pPr>
            <a:endParaRPr lang="en-US" sz="2000">
              <a:latin typeface="+mj-lt"/>
              <a:ea typeface="+mn-lt"/>
              <a:cs typeface="+mn-lt"/>
            </a:endParaRPr>
          </a:p>
          <a:p>
            <a:pPr marL="1600200" lvl="2" indent="-457200">
              <a:buFont typeface="Arial" panose="020B0604020202020204" pitchFamily="34" charset="0"/>
              <a:buChar char="•"/>
            </a:pPr>
            <a:endParaRPr lang="en-US" sz="1700">
              <a:latin typeface="+mj-lt"/>
              <a:ea typeface="+mn-lt"/>
              <a:cs typeface="+mn-lt"/>
            </a:endParaRPr>
          </a:p>
        </p:txBody>
      </p:sp>
      <p:pic>
        <p:nvPicPr>
          <p:cNvPr id="5" name="Picture 4" descr="A screenshot of a computer&#10;&#10;Description automatically generated">
            <a:extLst>
              <a:ext uri="{FF2B5EF4-FFF2-40B4-BE49-F238E27FC236}">
                <a16:creationId xmlns:a16="http://schemas.microsoft.com/office/drawing/2014/main" id="{6DF3B946-11CA-1144-B91D-B3313A562308}"/>
              </a:ext>
            </a:extLst>
          </p:cNvPr>
          <p:cNvPicPr>
            <a:picLocks noChangeAspect="1"/>
          </p:cNvPicPr>
          <p:nvPr/>
        </p:nvPicPr>
        <p:blipFill>
          <a:blip r:embed="rId3"/>
          <a:stretch>
            <a:fillRect/>
          </a:stretch>
        </p:blipFill>
        <p:spPr>
          <a:xfrm>
            <a:off x="104451" y="2337160"/>
            <a:ext cx="8982075" cy="3333750"/>
          </a:xfrm>
          <a:prstGeom prst="rect">
            <a:avLst/>
          </a:prstGeom>
          <a:ln>
            <a:solidFill>
              <a:schemeClr val="accent1"/>
            </a:solidFill>
          </a:ln>
        </p:spPr>
      </p:pic>
    </p:spTree>
    <p:extLst>
      <p:ext uri="{BB962C8B-B14F-4D97-AF65-F5344CB8AC3E}">
        <p14:creationId xmlns:p14="http://schemas.microsoft.com/office/powerpoint/2010/main" val="2028697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8854" y="395416"/>
            <a:ext cx="8829242" cy="5845337"/>
          </a:xfrm>
          <a:prstGeom prst="rect">
            <a:avLst/>
          </a:prstGeom>
        </p:spPr>
        <p:txBody>
          <a:bodyPr/>
          <a:lstStyle/>
          <a:p>
            <a:pPr algn="ctr"/>
            <a:r>
              <a:rPr lang="en-US" sz="2000">
                <a:latin typeface="+mj-lt"/>
                <a:ea typeface="Calibri"/>
                <a:cs typeface="Times New Roman"/>
              </a:rPr>
              <a:t>Other Techniques for Improving </a:t>
            </a:r>
          </a:p>
          <a:p>
            <a:pPr algn="ctr"/>
            <a:r>
              <a:rPr lang="en-US" sz="2000">
                <a:latin typeface="+mj-lt"/>
                <a:ea typeface="Calibri"/>
                <a:cs typeface="Times New Roman"/>
              </a:rPr>
              <a:t>“View Online/Get Full Text” type Displays</a:t>
            </a:r>
          </a:p>
          <a:p>
            <a:pPr marL="457200" indent="-457200">
              <a:buFont typeface="Arial" panose="020B0604020202020204" pitchFamily="34" charset="0"/>
              <a:buChar char="•"/>
            </a:pPr>
            <a:endParaRPr lang="en-US" sz="2000">
              <a:latin typeface="+mj-lt"/>
              <a:ea typeface="Calibri"/>
              <a:cs typeface="Times New Roman"/>
            </a:endParaRPr>
          </a:p>
          <a:p>
            <a:pPr marL="457200" indent="-457200">
              <a:buFont typeface="Arial" panose="020B0604020202020204" pitchFamily="34" charset="0"/>
              <a:buChar char="•"/>
            </a:pPr>
            <a:r>
              <a:rPr lang="en-US" sz="2000">
                <a:latin typeface="+mj-lt"/>
                <a:ea typeface="Calibri"/>
                <a:cs typeface="Times New Roman"/>
              </a:rPr>
              <a:t>Link Order/Configuring the Order of Online Services</a:t>
            </a:r>
          </a:p>
          <a:p>
            <a:pPr marL="1200150" lvl="1" indent="-457200">
              <a:buFont typeface="Arial" panose="020B0604020202020204" pitchFamily="34" charset="0"/>
              <a:buChar char="•"/>
            </a:pPr>
            <a:r>
              <a:rPr lang="en-US" sz="2000">
                <a:latin typeface="+mj-lt"/>
                <a:ea typeface="Calibri"/>
                <a:cs typeface="Times New Roman"/>
                <a:hlinkClick r:id="rId3"/>
              </a:rPr>
              <a:t>Alma Link Order Documentation</a:t>
            </a:r>
            <a:endParaRPr lang="en-US" sz="2000">
              <a:latin typeface="+mj-lt"/>
              <a:ea typeface="Calibri"/>
              <a:cs typeface="Times New Roman"/>
            </a:endParaRPr>
          </a:p>
          <a:p>
            <a:endParaRPr lang="en-US" sz="2000">
              <a:latin typeface="+mj-lt"/>
              <a:ea typeface="Calibri"/>
              <a:cs typeface="Times New Roman"/>
            </a:endParaRPr>
          </a:p>
          <a:p>
            <a:endParaRPr lang="en-US" sz="2000">
              <a:latin typeface="+mj-lt"/>
              <a:ea typeface="Calibri"/>
              <a:cs typeface="Times New Roman"/>
            </a:endParaRPr>
          </a:p>
          <a:p>
            <a:endParaRPr lang="en-US" sz="2000">
              <a:latin typeface="+mj-lt"/>
              <a:ea typeface="Calibri"/>
              <a:cs typeface="Times New Roman"/>
            </a:endParaRPr>
          </a:p>
          <a:p>
            <a:endParaRPr lang="en-US" sz="2000">
              <a:latin typeface="+mj-lt"/>
              <a:ea typeface="Calibri"/>
              <a:cs typeface="Times New Roman"/>
            </a:endParaRPr>
          </a:p>
          <a:p>
            <a:pPr marL="457200" indent="-457200">
              <a:buFont typeface="Arial" panose="020B0604020202020204" pitchFamily="34" charset="0"/>
              <a:buChar char="•"/>
            </a:pPr>
            <a:r>
              <a:rPr lang="en-US" sz="2000">
                <a:latin typeface="+mj-lt"/>
                <a:ea typeface="Calibri"/>
                <a:cs typeface="Times New Roman"/>
              </a:rPr>
              <a:t>Direct Linking - </a:t>
            </a:r>
            <a:r>
              <a:rPr lang="en-US" sz="2000">
                <a:effectLst/>
                <a:latin typeface="+mj-lt"/>
                <a:ea typeface="Calibri"/>
                <a:cs typeface="Times New Roman"/>
              </a:rPr>
              <a:t>pros and cons</a:t>
            </a:r>
            <a:r>
              <a:rPr lang="en-US" sz="2000">
                <a:latin typeface="+mj-lt"/>
                <a:ea typeface="Calibri"/>
                <a:cs typeface="Times New Roman"/>
              </a:rPr>
              <a:t> </a:t>
            </a:r>
            <a:endParaRPr lang="en-US" sz="2000">
              <a:effectLst/>
              <a:latin typeface="+mj-lt"/>
              <a:ea typeface="Calibri" panose="020F0502020204030204" pitchFamily="34" charset="0"/>
              <a:cs typeface="Times New Roman" panose="02020603050405020304" pitchFamily="18" charset="0"/>
            </a:endParaRPr>
          </a:p>
          <a:p>
            <a:pPr marL="1200150" lvl="1" indent="-457200">
              <a:buFont typeface="Arial" panose="020B0604020202020204" pitchFamily="34" charset="0"/>
              <a:buChar char="•"/>
            </a:pPr>
            <a:r>
              <a:rPr lang="en-US" sz="2000">
                <a:latin typeface="+mj-lt"/>
                <a:ea typeface="Calibri"/>
                <a:cs typeface="Times New Roman"/>
                <a:hlinkClick r:id="rId4"/>
              </a:rPr>
              <a:t>Alma Direct Linking Documentation</a:t>
            </a:r>
          </a:p>
          <a:p>
            <a:pPr marL="1200150" lvl="1" indent="-457200">
              <a:buFont typeface="Arial" panose="020B0604020202020204" pitchFamily="34" charset="0"/>
              <a:buChar char="•"/>
            </a:pPr>
            <a:endParaRPr lang="en-US" sz="2000">
              <a:latin typeface="+mj-lt"/>
              <a:ea typeface="+mn-lt"/>
              <a:cs typeface="+mn-lt"/>
              <a:hlinkClick r:id="rId4"/>
            </a:endParaRPr>
          </a:p>
        </p:txBody>
      </p:sp>
      <p:pic>
        <p:nvPicPr>
          <p:cNvPr id="5" name="Picture 4" descr="A screenshot of a computer&#10;&#10;Description automatically generated">
            <a:extLst>
              <a:ext uri="{FF2B5EF4-FFF2-40B4-BE49-F238E27FC236}">
                <a16:creationId xmlns:a16="http://schemas.microsoft.com/office/drawing/2014/main" id="{D4C998FF-E52E-33B0-6B91-DE9E7A3119DB}"/>
              </a:ext>
            </a:extLst>
          </p:cNvPr>
          <p:cNvPicPr>
            <a:picLocks noChangeAspect="1"/>
          </p:cNvPicPr>
          <p:nvPr/>
        </p:nvPicPr>
        <p:blipFill rotWithShape="1">
          <a:blip r:embed="rId5"/>
          <a:srcRect b="4363"/>
          <a:stretch/>
        </p:blipFill>
        <p:spPr>
          <a:xfrm>
            <a:off x="5022502" y="2090646"/>
            <a:ext cx="3707886" cy="1805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screenshot of a computer&#10;&#10;Description automatically generated">
            <a:extLst>
              <a:ext uri="{FF2B5EF4-FFF2-40B4-BE49-F238E27FC236}">
                <a16:creationId xmlns:a16="http://schemas.microsoft.com/office/drawing/2014/main" id="{672F2940-FEAC-B057-4EAF-37741D4FC57C}"/>
              </a:ext>
            </a:extLst>
          </p:cNvPr>
          <p:cNvPicPr>
            <a:picLocks noChangeAspect="1"/>
          </p:cNvPicPr>
          <p:nvPr/>
        </p:nvPicPr>
        <p:blipFill>
          <a:blip r:embed="rId6"/>
          <a:stretch>
            <a:fillRect/>
          </a:stretch>
        </p:blipFill>
        <p:spPr>
          <a:xfrm>
            <a:off x="799455" y="4712634"/>
            <a:ext cx="7314816" cy="1528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rrow: Right 7">
            <a:extLst>
              <a:ext uri="{FF2B5EF4-FFF2-40B4-BE49-F238E27FC236}">
                <a16:creationId xmlns:a16="http://schemas.microsoft.com/office/drawing/2014/main" id="{39950FE7-CDE4-B747-EA0F-6F407F4B6FF1}"/>
              </a:ext>
            </a:extLst>
          </p:cNvPr>
          <p:cNvSpPr/>
          <p:nvPr/>
        </p:nvSpPr>
        <p:spPr>
          <a:xfrm>
            <a:off x="1441622" y="6018922"/>
            <a:ext cx="387178" cy="2218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401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6D151007-2FDB-4122-D39C-FD8493BE77CD}"/>
              </a:ext>
            </a:extLst>
          </p:cNvPr>
          <p:cNvSpPr>
            <a:spLocks noGrp="1"/>
          </p:cNvSpPr>
          <p:nvPr>
            <p:ph sz="quarter" idx="10"/>
          </p:nvPr>
        </p:nvSpPr>
        <p:spPr>
          <a:xfrm>
            <a:off x="4622390" y="5498098"/>
            <a:ext cx="4226357" cy="425915"/>
          </a:xfrm>
        </p:spPr>
        <p:txBody>
          <a:bodyPr wrap="square" anchor="t">
            <a:normAutofit/>
          </a:bodyPr>
          <a:lstStyle/>
          <a:p>
            <a:pPr algn="r"/>
            <a:r>
              <a:rPr lang="en-US" sz="1850">
                <a:ea typeface="ＭＳ Ｐゴシック"/>
              </a:rPr>
              <a:t>Multicolored wildflowers.</a:t>
            </a:r>
            <a:endParaRPr lang="en-US"/>
          </a:p>
        </p:txBody>
      </p:sp>
      <p:pic>
        <p:nvPicPr>
          <p:cNvPr id="4" name="Picture 3" descr="A group of flowers in a field&#10;&#10;Description automatically generated">
            <a:extLst>
              <a:ext uri="{FF2B5EF4-FFF2-40B4-BE49-F238E27FC236}">
                <a16:creationId xmlns:a16="http://schemas.microsoft.com/office/drawing/2014/main" id="{1A4FB78C-D87B-1360-0681-C4702E0330E6}"/>
              </a:ext>
            </a:extLst>
          </p:cNvPr>
          <p:cNvPicPr>
            <a:picLocks noChangeAspect="1"/>
          </p:cNvPicPr>
          <p:nvPr/>
        </p:nvPicPr>
        <p:blipFill rotWithShape="1">
          <a:blip r:embed="rId3"/>
          <a:srcRect r="-3" b="12042"/>
          <a:stretch/>
        </p:blipFill>
        <p:spPr>
          <a:xfrm>
            <a:off x="4572001" y="634997"/>
            <a:ext cx="4283075" cy="4860925"/>
          </a:xfrm>
          <a:prstGeom prst="rect">
            <a:avLst/>
          </a:prstGeom>
          <a:noFill/>
        </p:spPr>
      </p:pic>
      <p:sp>
        <p:nvSpPr>
          <p:cNvPr id="3" name="TextBox 2">
            <a:extLst>
              <a:ext uri="{FF2B5EF4-FFF2-40B4-BE49-F238E27FC236}">
                <a16:creationId xmlns:a16="http://schemas.microsoft.com/office/drawing/2014/main" id="{FB9529AA-6A24-4F49-85E0-0FA5EE72B160}"/>
              </a:ext>
            </a:extLst>
          </p:cNvPr>
          <p:cNvSpPr txBox="1"/>
          <p:nvPr/>
        </p:nvSpPr>
        <p:spPr bwMode="auto">
          <a:xfrm>
            <a:off x="110323" y="2200080"/>
            <a:ext cx="4352550" cy="1730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lnSpcReduction="10000"/>
          </a:bodyPr>
          <a:lstStyle/>
          <a:p>
            <a:pPr>
              <a:spcAft>
                <a:spcPts val="600"/>
              </a:spcAft>
            </a:pPr>
            <a:r>
              <a:rPr lang="en-US" sz="2000">
                <a:latin typeface="Times New Roman"/>
                <a:ea typeface="ＭＳ Ｐゴシック"/>
              </a:rPr>
              <a:t>Contact CARLI at: </a:t>
            </a:r>
            <a:endParaRPr lang="en-US"/>
          </a:p>
          <a:p>
            <a:pPr>
              <a:spcAft>
                <a:spcPts val="600"/>
              </a:spcAft>
            </a:pPr>
            <a:r>
              <a:rPr lang="en-US" sz="2000">
                <a:latin typeface="Times New Roman"/>
                <a:ea typeface="ＭＳ Ｐゴシック"/>
                <a:hlinkClick r:id="rId4"/>
              </a:rPr>
              <a:t>support@carli.illinois.edu</a:t>
            </a:r>
            <a:r>
              <a:rPr lang="en-US" sz="2000">
                <a:latin typeface="Times New Roman"/>
                <a:ea typeface="ＭＳ Ｐゴシック"/>
              </a:rPr>
              <a:t> </a:t>
            </a:r>
          </a:p>
          <a:p>
            <a:pPr>
              <a:spcAft>
                <a:spcPts val="600"/>
              </a:spcAft>
            </a:pPr>
            <a:endParaRPr lang="en-US" sz="2000"/>
          </a:p>
          <a:p>
            <a:pPr>
              <a:spcAft>
                <a:spcPts val="600"/>
              </a:spcAft>
            </a:pPr>
            <a:r>
              <a:rPr lang="en-US" sz="2000">
                <a:latin typeface="Times New Roman"/>
                <a:ea typeface="ＭＳ Ｐゴシック"/>
              </a:rPr>
              <a:t>The next Alma Primo VE Office Hours are Thursday, November 9, 2023.</a:t>
            </a:r>
          </a:p>
        </p:txBody>
      </p:sp>
      <p:sp>
        <p:nvSpPr>
          <p:cNvPr id="6" name="Title 5">
            <a:extLst>
              <a:ext uri="{FF2B5EF4-FFF2-40B4-BE49-F238E27FC236}">
                <a16:creationId xmlns:a16="http://schemas.microsoft.com/office/drawing/2014/main" id="{F7607CB2-250C-00B9-AFF2-799F38298B65}"/>
              </a:ext>
            </a:extLst>
          </p:cNvPr>
          <p:cNvSpPr>
            <a:spLocks noGrp="1"/>
          </p:cNvSpPr>
          <p:nvPr>
            <p:ph type="title"/>
          </p:nvPr>
        </p:nvSpPr>
        <p:spPr/>
        <p:txBody>
          <a:bodyPr>
            <a:normAutofit/>
          </a:bodyPr>
          <a:lstStyle/>
          <a:p>
            <a:r>
              <a:rPr lang="en-US" sz="2000">
                <a:ea typeface="ＭＳ Ｐゴシック"/>
              </a:rPr>
              <a:t>QUESTIONS?</a:t>
            </a:r>
            <a:endParaRPr lang="en-US" sz="2000"/>
          </a:p>
        </p:txBody>
      </p:sp>
    </p:spTree>
    <p:extLst>
      <p:ext uri="{BB962C8B-B14F-4D97-AF65-F5344CB8AC3E}">
        <p14:creationId xmlns:p14="http://schemas.microsoft.com/office/powerpoint/2010/main" val="2982156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474450"/>
            <a:ext cx="9144000" cy="1878882"/>
          </a:xfrm>
        </p:spPr>
        <p:txBody>
          <a:bodyPr rtlCol="0">
            <a:normAutofit fontScale="90000"/>
          </a:bodyPr>
          <a:lstStyle/>
          <a:p>
            <a:pPr algn="ctr">
              <a:spcAft>
                <a:spcPts val="0"/>
              </a:spcAft>
              <a:defRPr/>
            </a:pPr>
            <a:r>
              <a:rPr lang="en-US">
                <a:ea typeface="+mj-ea"/>
                <a:cs typeface="+mj-cs"/>
              </a:rPr>
              <a:t>springshare a-Z list Primo VE integration</a:t>
            </a:r>
            <a:br>
              <a:rPr lang="en-US">
                <a:ea typeface="+mj-ea"/>
                <a:cs typeface="+mj-cs"/>
              </a:rPr>
            </a:br>
            <a:r>
              <a:rPr lang="en-US">
                <a:ea typeface="+mj-ea"/>
                <a:cs typeface="+mj-cs"/>
              </a:rPr>
              <a:t>and </a:t>
            </a:r>
            <a:br>
              <a:rPr lang="en-US">
                <a:ea typeface="+mj-ea"/>
                <a:cs typeface="+mj-cs"/>
              </a:rPr>
            </a:br>
            <a:r>
              <a:rPr lang="en-US">
                <a:ea typeface="+mj-ea"/>
                <a:cs typeface="+mj-cs"/>
              </a:rPr>
              <a:t>decluttering Primo VE view online</a:t>
            </a:r>
            <a:br>
              <a:rPr lang="en-US">
                <a:ea typeface="+mj-ea"/>
                <a:cs typeface="+mj-cs"/>
              </a:rPr>
            </a:br>
            <a:r>
              <a:rPr lang="en-US">
                <a:ea typeface="+mj-ea"/>
                <a:cs typeface="+mj-cs"/>
              </a:rPr>
              <a:t>OCTOBER 12, 2023</a:t>
            </a:r>
          </a:p>
        </p:txBody>
      </p:sp>
    </p:spTree>
    <p:extLst>
      <p:ext uri="{BB962C8B-B14F-4D97-AF65-F5344CB8AC3E}">
        <p14:creationId xmlns:p14="http://schemas.microsoft.com/office/powerpoint/2010/main" val="4582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2000">
                <a:ea typeface="ＭＳ Ｐゴシック"/>
              </a:rPr>
              <a:t>Agenda  </a:t>
            </a:r>
            <a:endParaRPr lang="en-US"/>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43345" y="762000"/>
            <a:ext cx="8312728" cy="5564372"/>
          </a:xfrm>
          <a:prstGeom prst="rect">
            <a:avLst/>
          </a:prstGeom>
        </p:spPr>
        <p:txBody>
          <a:bodyPr/>
          <a:lstStyle/>
          <a:p>
            <a:pPr algn="ctr"/>
            <a:r>
              <a:rPr lang="en-US" sz="3200">
                <a:latin typeface="+mj-lt"/>
                <a:ea typeface="+mn-lt"/>
                <a:cs typeface="+mn-lt"/>
              </a:rPr>
              <a:t>Today’s Agenda</a:t>
            </a:r>
            <a:endParaRPr lang="en-US" sz="3200"/>
          </a:p>
          <a:p>
            <a:pPr algn="ctr"/>
            <a:endParaRPr lang="en-US" sz="2800">
              <a:latin typeface="+mj-lt"/>
              <a:ea typeface="+mn-lt"/>
              <a:cs typeface="+mn-lt"/>
            </a:endParaRPr>
          </a:p>
          <a:p>
            <a:pPr marL="342900" indent="-342900">
              <a:buFont typeface="Arial" panose="020B0604020202020204" pitchFamily="34" charset="0"/>
              <a:buChar char="•"/>
            </a:pPr>
            <a:r>
              <a:rPr lang="en-US" sz="2400">
                <a:latin typeface="+mj-lt"/>
                <a:ea typeface="+mn-lt"/>
                <a:cs typeface="+mn-lt"/>
              </a:rPr>
              <a:t>Announcements and upcoming events</a:t>
            </a:r>
          </a:p>
          <a:p>
            <a:endParaRPr lang="en-US" sz="2400">
              <a:latin typeface="+mj-lt"/>
              <a:ea typeface="+mn-lt"/>
              <a:cs typeface="+mn-lt"/>
            </a:endParaRPr>
          </a:p>
          <a:p>
            <a:pPr marL="342900" indent="-342900">
              <a:buFont typeface="Arial" panose="020B0604020202020204" pitchFamily="34" charset="0"/>
              <a:buChar char="•"/>
            </a:pPr>
            <a:r>
              <a:rPr lang="en-US" sz="2400">
                <a:latin typeface="+mj-lt"/>
                <a:ea typeface="+mn-lt"/>
                <a:cs typeface="+mn-lt"/>
              </a:rPr>
              <a:t>CARLI’s Discovery Primo VE Committee discusses integrating a Springshare LibGuides A-Z list with Primo VE</a:t>
            </a:r>
          </a:p>
          <a:p>
            <a:endParaRPr lang="en-US" sz="2400">
              <a:latin typeface="+mj-lt"/>
              <a:ea typeface="+mn-lt"/>
              <a:cs typeface="+mn-lt"/>
            </a:endParaRPr>
          </a:p>
          <a:p>
            <a:pPr marL="342900" indent="-342900">
              <a:buFont typeface="Arial" panose="020B0604020202020204" pitchFamily="34" charset="0"/>
              <a:buChar char="•"/>
            </a:pPr>
            <a:r>
              <a:rPr lang="en-US" sz="2400">
                <a:latin typeface="+mj-lt"/>
                <a:ea typeface="+mn-lt"/>
                <a:cs typeface="+mn-lt"/>
              </a:rPr>
              <a:t>Decluttering the Primo VE "View Online” section</a:t>
            </a:r>
            <a:endParaRPr lang="en-US" sz="2800">
              <a:latin typeface="+mj-lt"/>
              <a:ea typeface="+mn-lt"/>
              <a:cs typeface="+mn-lt"/>
            </a:endParaRPr>
          </a:p>
          <a:p>
            <a:endParaRPr lang="en-US" sz="280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a:ea typeface="ＭＳ Ｐゴシック"/>
              </a:rPr>
              <a:t>CARLI EVENTS</a:t>
            </a:r>
            <a:endParaRPr lang="en-US" sz="200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7660" y="462337"/>
            <a:ext cx="8312728" cy="5778416"/>
          </a:xfrm>
          <a:prstGeom prst="rect">
            <a:avLst/>
          </a:prstGeom>
        </p:spPr>
        <p:txBody>
          <a:bodyPr/>
          <a:lstStyle/>
          <a:p>
            <a:pPr algn="ctr"/>
            <a:r>
              <a:rPr lang="en-US" sz="2800">
                <a:latin typeface="+mj-lt"/>
                <a:ea typeface="+mn-lt"/>
                <a:cs typeface="+mn-lt"/>
              </a:rPr>
              <a:t>Upcoming CARLI Events</a:t>
            </a:r>
          </a:p>
          <a:p>
            <a:pPr algn="ctr"/>
            <a:r>
              <a:rPr lang="en-US" sz="2800">
                <a:latin typeface="+mj-lt"/>
                <a:ea typeface="+mn-lt"/>
                <a:cs typeface="+mn-lt"/>
                <a:hlinkClick r:id="rId3"/>
              </a:rPr>
              <a:t>https://www.carli.illinois.edu/calendar</a:t>
            </a:r>
            <a:r>
              <a:rPr lang="en-US" sz="2800">
                <a:latin typeface="+mj-lt"/>
                <a:ea typeface="+mn-lt"/>
                <a:cs typeface="+mn-lt"/>
              </a:rPr>
              <a:t> </a:t>
            </a:r>
          </a:p>
          <a:p>
            <a:endParaRPr lang="en-US" sz="2800">
              <a:latin typeface="+mj-lt"/>
              <a:ea typeface="+mn-lt"/>
              <a:cs typeface="+mn-lt"/>
            </a:endParaRPr>
          </a:p>
          <a:p>
            <a:pPr marL="457200" indent="-457200">
              <a:buFont typeface="Arial" panose="020B0604020202020204" pitchFamily="34" charset="0"/>
              <a:buChar char="•"/>
            </a:pPr>
            <a:r>
              <a:rPr lang="en-US" sz="2800">
                <a:latin typeface="+mj-lt"/>
                <a:ea typeface="+mn-lt"/>
                <a:cs typeface="+mn-lt"/>
              </a:rPr>
              <a:t>Weekly Professional Development Alliance (PDA) sessions</a:t>
            </a:r>
          </a:p>
          <a:p>
            <a:pPr marL="457200" indent="-457200">
              <a:buFont typeface="Arial" panose="020B0604020202020204" pitchFamily="34" charset="0"/>
              <a:buChar char="•"/>
            </a:pPr>
            <a:r>
              <a:rPr lang="en-US" sz="2800">
                <a:latin typeface="+mj-lt"/>
                <a:ea typeface="+mn-lt"/>
                <a:cs typeface="+mn-lt"/>
              </a:rPr>
              <a:t>Weekly Support for the Creation of Open Educational Resources (SCOERs) office hours and sessions</a:t>
            </a:r>
          </a:p>
          <a:p>
            <a:pPr marL="457200" indent="-457200">
              <a:buFont typeface="Arial" panose="020B0604020202020204" pitchFamily="34" charset="0"/>
              <a:buChar char="•"/>
            </a:pPr>
            <a:r>
              <a:rPr lang="en-US" sz="2800">
                <a:latin typeface="+mj-lt"/>
                <a:ea typeface="+mn-lt"/>
                <a:cs typeface="+mn-lt"/>
              </a:rPr>
              <a:t>"Let’s Talk About Fulfillment" is back and occurs every other Tuesday. The next session will be October 24.</a:t>
            </a:r>
          </a:p>
        </p:txBody>
      </p:sp>
      <p:sp>
        <p:nvSpPr>
          <p:cNvPr id="3" name="TextBox 2">
            <a:extLst>
              <a:ext uri="{FF2B5EF4-FFF2-40B4-BE49-F238E27FC236}">
                <a16:creationId xmlns:a16="http://schemas.microsoft.com/office/drawing/2014/main" id="{8479AAA9-BE73-329B-7B51-48793FD978D9}"/>
              </a:ext>
            </a:extLst>
          </p:cNvPr>
          <p:cNvSpPr txBox="1"/>
          <p:nvPr/>
        </p:nvSpPr>
        <p:spPr>
          <a:xfrm>
            <a:off x="273977" y="6515528"/>
            <a:ext cx="83135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latin typeface="Arial"/>
                <a:ea typeface="ＭＳ Ｐゴシック"/>
              </a:rPr>
              <a:t>FOR MORE INFORMATION VISIT THE CARLI CALENDAR</a:t>
            </a:r>
            <a:endParaRPr lang="en-US" sz="2000">
              <a:solidFill>
                <a:schemeClr val="bg1"/>
              </a:solidFill>
              <a:latin typeface="Arial"/>
            </a:endParaRPr>
          </a:p>
        </p:txBody>
      </p:sp>
    </p:spTree>
    <p:extLst>
      <p:ext uri="{BB962C8B-B14F-4D97-AF65-F5344CB8AC3E}">
        <p14:creationId xmlns:p14="http://schemas.microsoft.com/office/powerpoint/2010/main" val="275761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fontScale="90000"/>
          </a:bodyPr>
          <a:lstStyle/>
          <a:p>
            <a:r>
              <a:rPr lang="en-US" sz="2000">
                <a:ea typeface="ＭＳ Ｐゴシック"/>
              </a:rPr>
              <a:t>Volunteers Needed to Share your Experience and Expertise!</a:t>
            </a:r>
            <a:endParaRPr lang="en-US" sz="2000"/>
          </a:p>
        </p:txBody>
      </p:sp>
      <p:sp>
        <p:nvSpPr>
          <p:cNvPr id="5" name="Rectangle 1">
            <a:extLst>
              <a:ext uri="{FF2B5EF4-FFF2-40B4-BE49-F238E27FC236}">
                <a16:creationId xmlns:a16="http://schemas.microsoft.com/office/drawing/2014/main" id="{FB3048F3-2A3B-4B48-AD9B-50DFF2946211}"/>
              </a:ext>
            </a:extLst>
          </p:cNvPr>
          <p:cNvSpPr>
            <a:spLocks noGrp="1" noChangeArrowheads="1"/>
          </p:cNvSpPr>
          <p:nvPr>
            <p:ph idx="4294967295"/>
          </p:nvPr>
        </p:nvSpPr>
        <p:spPr bwMode="auto">
          <a:xfrm>
            <a:off x="230415" y="385554"/>
            <a:ext cx="8611744"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altLang="en-US" sz="2400">
                <a:solidFill>
                  <a:srgbClr val="222222"/>
                </a:solidFill>
                <a:ea typeface="Calibri" panose="020F0502020204030204" pitchFamily="34" charset="0"/>
              </a:rPr>
              <a:t>December 14, 2023 Open Office Hours – “Lab Reports”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400" b="0" i="0" u="none" strike="noStrike" cap="none" normalizeH="0" baseline="0">
              <a:ln>
                <a:noFill/>
              </a:ln>
              <a:solidFill>
                <a:srgbClr val="222222"/>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altLang="en-US" sz="2400">
                <a:solidFill>
                  <a:srgbClr val="222222"/>
                </a:solidFill>
                <a:ea typeface="Calibri" panose="020F0502020204030204" pitchFamily="34" charset="0"/>
              </a:rPr>
              <a:t>Please consider sharing an informal presentation or demonstration!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4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a:ln>
                  <a:noFill/>
                </a:ln>
                <a:solidFill>
                  <a:srgbClr val="222222"/>
                </a:solidFill>
                <a:effectLst/>
                <a:latin typeface="+mj-lt"/>
                <a:ea typeface="Calibri" panose="020F0502020204030204" pitchFamily="34" charset="0"/>
              </a:rPr>
              <a:t>Example topics include:</a:t>
            </a:r>
            <a:endParaRPr kumimoji="0" lang="en-US" altLang="en-US" sz="24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4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400" b="0" i="0" u="none" strike="noStrike" cap="none" normalizeH="0" baseline="0">
                <a:ln>
                  <a:noFill/>
                </a:ln>
                <a:solidFill>
                  <a:srgbClr val="222222"/>
                </a:solidFill>
                <a:effectLst/>
                <a:latin typeface="+mj-lt"/>
                <a:ea typeface="Calibri" panose="020F0502020204030204" pitchFamily="34" charset="0"/>
              </a:rPr>
              <a:t>How your institution features or manages New Books </a:t>
            </a:r>
            <a:endParaRPr kumimoji="0" lang="en-US" altLang="en-US" sz="24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400" b="0" i="0" u="none" strike="noStrike" cap="none" normalizeH="0" baseline="0">
                <a:ln>
                  <a:noFill/>
                </a:ln>
                <a:solidFill>
                  <a:srgbClr val="222222"/>
                </a:solidFill>
                <a:effectLst/>
                <a:latin typeface="+mj-lt"/>
                <a:ea typeface="Calibri" panose="020F0502020204030204" pitchFamily="34" charset="0"/>
              </a:rPr>
              <a:t>Using generic Alma User accounts for circ desk workers/workstations </a:t>
            </a:r>
            <a:endParaRPr kumimoji="0" lang="en-US" altLang="en-US" sz="24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400" b="0" i="0" u="none" strike="noStrike" cap="none" normalizeH="0" baseline="0">
                <a:ln>
                  <a:noFill/>
                </a:ln>
                <a:solidFill>
                  <a:srgbClr val="222222"/>
                </a:solidFill>
                <a:effectLst/>
                <a:latin typeface="+mj-lt"/>
                <a:ea typeface="Calibri" panose="020F0502020204030204" pitchFamily="34" charset="0"/>
              </a:rPr>
              <a:t>How your library does inventory </a:t>
            </a:r>
            <a:endParaRPr kumimoji="0" lang="en-US" altLang="en-US" sz="24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2400" b="0" i="0" u="none" strike="noStrike" cap="none" normalizeH="0" baseline="0">
                <a:ln>
                  <a:noFill/>
                </a:ln>
                <a:solidFill>
                  <a:srgbClr val="222222"/>
                </a:solidFill>
                <a:effectLst/>
                <a:latin typeface="+mj-lt"/>
                <a:ea typeface="Calibri" panose="020F0502020204030204" pitchFamily="34" charset="0"/>
              </a:rPr>
              <a:t>Setting up EDI with a specific vendor </a:t>
            </a:r>
            <a:endParaRPr kumimoji="0" lang="en-US" altLang="en-US" sz="24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4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b="0" i="0" u="none" strike="noStrike" cap="none" normalizeH="0" baseline="0">
                <a:ln>
                  <a:noFill/>
                </a:ln>
                <a:solidFill>
                  <a:srgbClr val="222222"/>
                </a:solidFill>
                <a:effectLst/>
                <a:latin typeface="+mj-lt"/>
                <a:ea typeface="Calibri"/>
              </a:rPr>
              <a:t>Send in your topic to </a:t>
            </a:r>
            <a:r>
              <a:rPr kumimoji="0" lang="en-US" altLang="en-US" sz="2400" b="0" i="0" u="none" strike="noStrike" cap="none" normalizeH="0" baseline="0">
                <a:ln>
                  <a:noFill/>
                </a:ln>
                <a:solidFill>
                  <a:srgbClr val="0563C1"/>
                </a:solidFill>
                <a:effectLst/>
                <a:latin typeface="+mj-lt"/>
                <a:ea typeface="Calibri"/>
                <a:cs typeface="Calibri"/>
                <a:hlinkClick r:id="rId3"/>
              </a:rPr>
              <a:t>support@carli.illinois.edu</a:t>
            </a:r>
            <a:r>
              <a:rPr kumimoji="0" lang="en-US" altLang="en-US" sz="2400" b="0" i="0" u="none" strike="noStrike" cap="none" normalizeH="0" baseline="0">
                <a:ln>
                  <a:noFill/>
                </a:ln>
                <a:solidFill>
                  <a:srgbClr val="222222"/>
                </a:solidFill>
                <a:effectLst/>
                <a:latin typeface="+mj-lt"/>
                <a:ea typeface="Calibri"/>
              </a:rPr>
              <a:t> </a:t>
            </a:r>
            <a:r>
              <a:rPr kumimoji="0" lang="en-US" altLang="en-US" sz="2400" b="0" i="0" u="none" strike="noStrike" cap="none" normalizeH="0" baseline="0">
                <a:ln>
                  <a:noFill/>
                </a:ln>
                <a:effectLst/>
                <a:latin typeface="+mj-lt"/>
                <a:ea typeface="Calibri"/>
              </a:rPr>
              <a:t>by 5pm, Monday, November 6</a:t>
            </a:r>
            <a:r>
              <a:rPr lang="en-US" altLang="en-US" sz="2400">
                <a:latin typeface="+mj-lt"/>
                <a:ea typeface="Calibri"/>
              </a:rPr>
              <a:t>,</a:t>
            </a:r>
            <a:r>
              <a:rPr kumimoji="0" lang="en-US" altLang="en-US" sz="2400" b="0" i="0" u="none" strike="noStrike" cap="none" normalizeH="0" baseline="0">
                <a:ln>
                  <a:noFill/>
                </a:ln>
                <a:effectLst/>
                <a:latin typeface="+mj-lt"/>
                <a:ea typeface="Calibri"/>
              </a:rPr>
              <a:t> </a:t>
            </a:r>
            <a:r>
              <a:rPr kumimoji="0" lang="en-US" altLang="en-US" sz="2400" b="0" i="0" u="none" strike="noStrike" cap="none" normalizeH="0" baseline="0">
                <a:ln>
                  <a:noFill/>
                </a:ln>
                <a:solidFill>
                  <a:srgbClr val="222222"/>
                </a:solidFill>
                <a:effectLst/>
                <a:latin typeface="+mj-lt"/>
                <a:ea typeface="Calibri"/>
              </a:rPr>
              <a:t>to claim your "Lab Reports" time slot. Thank you! </a:t>
            </a:r>
            <a:endParaRPr kumimoji="0" lang="en-US" altLang="en-US" sz="2400" b="0" i="0" u="none" strike="noStrike" cap="none" normalizeH="0" baseline="0">
              <a:ln>
                <a:noFill/>
              </a:ln>
              <a:solidFill>
                <a:schemeClr val="tx1"/>
              </a:solidFill>
              <a:effectLst/>
              <a:latin typeface="+mj-lt"/>
              <a:ea typeface="Calibri"/>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672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a:ea typeface="ＭＳ Ｐゴシック"/>
              </a:rPr>
              <a:t>Springshare LibGuides A-z List</a:t>
            </a:r>
            <a:endParaRPr lang="en-US" sz="200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7660" y="1771689"/>
            <a:ext cx="8312728" cy="4308078"/>
          </a:xfrm>
          <a:prstGeom prst="rect">
            <a:avLst/>
          </a:prstGeom>
        </p:spPr>
        <p:txBody>
          <a:bodyPr/>
          <a:lstStyle/>
          <a:p>
            <a:pPr marL="457200" indent="-457200">
              <a:buFont typeface="Arial"/>
              <a:buChar char="•"/>
            </a:pPr>
            <a:r>
              <a:rPr lang="en-US" sz="2800">
                <a:latin typeface="+mj-lt"/>
                <a:ea typeface="+mn-lt"/>
                <a:cs typeface="Arial"/>
              </a:rPr>
              <a:t>Lindsey Skaggs (Illinois State University) and Colin Koteles (College of DuPage) will discuss and demo integrating a Springshare LibGuides A-Z list in Primo VE.</a:t>
            </a:r>
          </a:p>
          <a:p>
            <a:pPr marL="457200" indent="-457200">
              <a:buFont typeface="Arial"/>
              <a:buChar char="•"/>
            </a:pPr>
            <a:r>
              <a:rPr lang="en-US" sz="2800">
                <a:latin typeface="Arial"/>
                <a:ea typeface="ＭＳ Ｐゴシック"/>
                <a:cs typeface="Arial"/>
              </a:rPr>
              <a:t>Instructions are available on the CARLI website's Shared Documentation Depository page:  </a:t>
            </a:r>
            <a:r>
              <a:rPr lang="en-US" sz="2800">
                <a:latin typeface="Arial"/>
                <a:ea typeface="+mn-lt"/>
                <a:cs typeface="+mn-lt"/>
                <a:hlinkClick r:id="rId3"/>
              </a:rPr>
              <a:t>https://www.carli.illinois.edu/products-services/i-share/i-share-documentation/shared-documentation</a:t>
            </a:r>
            <a:endParaRPr lang="en-US" sz="2800">
              <a:latin typeface="Arial"/>
              <a:cs typeface="Times New Roman"/>
            </a:endParaRPr>
          </a:p>
        </p:txBody>
      </p:sp>
      <p:sp>
        <p:nvSpPr>
          <p:cNvPr id="3" name="TextBox 2">
            <a:extLst>
              <a:ext uri="{FF2B5EF4-FFF2-40B4-BE49-F238E27FC236}">
                <a16:creationId xmlns:a16="http://schemas.microsoft.com/office/drawing/2014/main" id="{714AF84D-1F63-3712-AFA5-608E24AA7D76}"/>
              </a:ext>
            </a:extLst>
          </p:cNvPr>
          <p:cNvSpPr txBox="1"/>
          <p:nvPr/>
        </p:nvSpPr>
        <p:spPr>
          <a:xfrm>
            <a:off x="643943" y="697605"/>
            <a:ext cx="784538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a:latin typeface="Arial"/>
                <a:ea typeface="ＭＳ Ｐゴシック"/>
              </a:rPr>
              <a:t>Springshare LibGuides A-Z List + Primo VE Integration</a:t>
            </a:r>
            <a:endParaRPr lang="en-US" sz="3000">
              <a:latin typeface="Arial"/>
            </a:endParaRPr>
          </a:p>
        </p:txBody>
      </p:sp>
    </p:spTree>
    <p:extLst>
      <p:ext uri="{BB962C8B-B14F-4D97-AF65-F5344CB8AC3E}">
        <p14:creationId xmlns:p14="http://schemas.microsoft.com/office/powerpoint/2010/main" val="315149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7660" y="462337"/>
            <a:ext cx="8312728" cy="5778416"/>
          </a:xfrm>
          <a:prstGeom prst="rect">
            <a:avLst/>
          </a:prstGeom>
        </p:spPr>
        <p:txBody>
          <a:bodyPr/>
          <a:lstStyle/>
          <a:p>
            <a:pPr algn="ctr"/>
            <a:r>
              <a:rPr lang="en-US" sz="3200">
                <a:latin typeface="+mj-lt"/>
                <a:ea typeface="+mn-lt"/>
                <a:cs typeface="+mn-lt"/>
              </a:rPr>
              <a:t>How to Improve “View Online” or Linking to Full Text Options in Primo VE: Part I</a:t>
            </a:r>
          </a:p>
          <a:p>
            <a:pPr algn="ctr"/>
            <a:endParaRPr lang="en-US" sz="2800">
              <a:latin typeface="+mj-lt"/>
              <a:ea typeface="+mn-lt"/>
              <a:cs typeface="+mn-lt"/>
            </a:endParaRPr>
          </a:p>
          <a:p>
            <a:r>
              <a:rPr lang="en-US" sz="2800">
                <a:latin typeface="+mj-lt"/>
                <a:ea typeface="+mn-lt"/>
                <a:cs typeface="+mn-lt"/>
              </a:rPr>
              <a:t>Display Logic Rules</a:t>
            </a:r>
          </a:p>
          <a:p>
            <a:pPr marL="457200" indent="-457200">
              <a:buFont typeface="Arial" panose="020B0604020202020204" pitchFamily="34" charset="0"/>
              <a:buChar char="•"/>
            </a:pPr>
            <a:r>
              <a:rPr lang="en-US" sz="2800">
                <a:latin typeface="+mj-lt"/>
                <a:ea typeface="+mn-lt"/>
                <a:cs typeface="+mn-lt"/>
              </a:rPr>
              <a:t>Use to show fewer full text options/to declutter</a:t>
            </a:r>
          </a:p>
          <a:p>
            <a:pPr marL="457200" indent="-457200">
              <a:buFont typeface="Arial" panose="020B0604020202020204" pitchFamily="34" charset="0"/>
              <a:buChar char="•"/>
            </a:pPr>
            <a:r>
              <a:rPr lang="en-US" sz="2800">
                <a:latin typeface="+mj-lt"/>
                <a:ea typeface="+mn-lt"/>
                <a:cs typeface="+mn-lt"/>
              </a:rPr>
              <a:t>Can prioritize e-collections or interfaces</a:t>
            </a:r>
          </a:p>
          <a:p>
            <a:pPr marL="457200" indent="-457200">
              <a:buFont typeface="Arial" panose="020B0604020202020204" pitchFamily="34" charset="0"/>
              <a:buChar char="•"/>
            </a:pPr>
            <a:r>
              <a:rPr lang="en-US" sz="2800">
                <a:latin typeface="+mj-lt"/>
                <a:ea typeface="+mn-lt"/>
                <a:cs typeface="+mn-lt"/>
              </a:rPr>
              <a:t>Order matters for Display Logic Rules </a:t>
            </a:r>
          </a:p>
          <a:p>
            <a:pPr marL="457200" indent="-457200">
              <a:buFont typeface="Arial" panose="020B0604020202020204" pitchFamily="34" charset="0"/>
              <a:buChar char="•"/>
            </a:pPr>
            <a:endParaRPr lang="en-US" sz="2800">
              <a:latin typeface="+mj-lt"/>
              <a:ea typeface="+mn-lt"/>
              <a:cs typeface="+mn-lt"/>
            </a:endParaRPr>
          </a:p>
        </p:txBody>
      </p:sp>
    </p:spTree>
    <p:extLst>
      <p:ext uri="{BB962C8B-B14F-4D97-AF65-F5344CB8AC3E}">
        <p14:creationId xmlns:p14="http://schemas.microsoft.com/office/powerpoint/2010/main" val="188572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7660" y="462337"/>
            <a:ext cx="8312728" cy="5778416"/>
          </a:xfrm>
          <a:prstGeom prst="rect">
            <a:avLst/>
          </a:prstGeom>
        </p:spPr>
        <p:txBody>
          <a:bodyPr/>
          <a:lstStyle/>
          <a:p>
            <a:pPr algn="ctr"/>
            <a:r>
              <a:rPr lang="en-US" sz="2800">
                <a:latin typeface="+mj-lt"/>
                <a:ea typeface="+mn-lt"/>
                <a:cs typeface="+mn-lt"/>
              </a:rPr>
              <a:t>Display Logic Rules</a:t>
            </a:r>
          </a:p>
          <a:p>
            <a:pPr marL="457200" indent="-457200">
              <a:buFont typeface="Arial" panose="020B0604020202020204" pitchFamily="34" charset="0"/>
              <a:buChar char="•"/>
            </a:pPr>
            <a:r>
              <a:rPr lang="en-US" sz="2000">
                <a:latin typeface="+mj-lt"/>
                <a:ea typeface="+mn-lt"/>
                <a:cs typeface="+mn-lt"/>
              </a:rPr>
              <a:t>Use to show fewer full text options</a:t>
            </a:r>
          </a:p>
          <a:p>
            <a:pPr marL="457200" indent="-457200">
              <a:buFont typeface="Arial" panose="020B0604020202020204" pitchFamily="34" charset="0"/>
              <a:buChar char="•"/>
            </a:pPr>
            <a:endParaRPr lang="en-US" sz="2800">
              <a:latin typeface="+mj-lt"/>
              <a:ea typeface="+mn-lt"/>
              <a:cs typeface="+mn-lt"/>
            </a:endParaRPr>
          </a:p>
        </p:txBody>
      </p:sp>
      <p:pic>
        <p:nvPicPr>
          <p:cNvPr id="5" name="Picture 4" descr="A close up of a message&#10;&#10;Description automatically generated">
            <a:extLst>
              <a:ext uri="{FF2B5EF4-FFF2-40B4-BE49-F238E27FC236}">
                <a16:creationId xmlns:a16="http://schemas.microsoft.com/office/drawing/2014/main" id="{877E2B13-2A81-6882-CB39-5CA132AC3EBE}"/>
              </a:ext>
            </a:extLst>
          </p:cNvPr>
          <p:cNvPicPr>
            <a:picLocks noChangeAspect="1"/>
          </p:cNvPicPr>
          <p:nvPr/>
        </p:nvPicPr>
        <p:blipFill>
          <a:blip r:embed="rId3"/>
          <a:stretch>
            <a:fillRect/>
          </a:stretch>
        </p:blipFill>
        <p:spPr>
          <a:xfrm>
            <a:off x="70160" y="1366228"/>
            <a:ext cx="7191375" cy="1238250"/>
          </a:xfrm>
          <a:prstGeom prst="rect">
            <a:avLst/>
          </a:prstGeom>
          <a:ln w="3175">
            <a:solidFill>
              <a:schemeClr val="tx1"/>
            </a:solidFill>
          </a:ln>
        </p:spPr>
      </p:pic>
      <p:pic>
        <p:nvPicPr>
          <p:cNvPr id="7" name="Picture 6" descr="A screenshot of a computer&#10;&#10;Description automatically generated">
            <a:extLst>
              <a:ext uri="{FF2B5EF4-FFF2-40B4-BE49-F238E27FC236}">
                <a16:creationId xmlns:a16="http://schemas.microsoft.com/office/drawing/2014/main" id="{0F267E6E-88B1-B60A-058E-62DBB50AC626}"/>
              </a:ext>
            </a:extLst>
          </p:cNvPr>
          <p:cNvPicPr>
            <a:picLocks noChangeAspect="1"/>
          </p:cNvPicPr>
          <p:nvPr/>
        </p:nvPicPr>
        <p:blipFill>
          <a:blip r:embed="rId4"/>
          <a:stretch>
            <a:fillRect/>
          </a:stretch>
        </p:blipFill>
        <p:spPr>
          <a:xfrm>
            <a:off x="3000779" y="2518524"/>
            <a:ext cx="5806911" cy="3877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4233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7660" y="462337"/>
            <a:ext cx="8312728" cy="5778416"/>
          </a:xfrm>
          <a:prstGeom prst="rect">
            <a:avLst/>
          </a:prstGeom>
        </p:spPr>
        <p:txBody>
          <a:bodyPr/>
          <a:lstStyle/>
          <a:p>
            <a:pPr algn="ctr"/>
            <a:r>
              <a:rPr lang="en-US" sz="2800">
                <a:latin typeface="+mj-lt"/>
                <a:ea typeface="+mn-lt"/>
                <a:cs typeface="+mn-lt"/>
              </a:rPr>
              <a:t>Display Logic Rules</a:t>
            </a:r>
          </a:p>
          <a:p>
            <a:pPr marL="457200" indent="-457200">
              <a:buFont typeface="Arial" panose="020B0604020202020204" pitchFamily="34" charset="0"/>
              <a:buChar char="•"/>
            </a:pPr>
            <a:r>
              <a:rPr lang="en-US" sz="2000">
                <a:latin typeface="+mj-lt"/>
                <a:ea typeface="+mn-lt"/>
                <a:cs typeface="+mn-lt"/>
              </a:rPr>
              <a:t>Add a rule like: </a:t>
            </a:r>
          </a:p>
          <a:p>
            <a:pPr marL="457200" indent="-457200">
              <a:buFont typeface="Arial" panose="020B0604020202020204" pitchFamily="34" charset="0"/>
              <a:buChar char="•"/>
            </a:pPr>
            <a:endParaRPr lang="en-US" sz="2800">
              <a:latin typeface="+mj-lt"/>
              <a:ea typeface="+mn-lt"/>
              <a:cs typeface="+mn-lt"/>
            </a:endParaRPr>
          </a:p>
        </p:txBody>
      </p:sp>
      <p:pic>
        <p:nvPicPr>
          <p:cNvPr id="6" name="Picture 5" descr="A screenshot of a computer&#10;&#10;Description automatically generated">
            <a:extLst>
              <a:ext uri="{FF2B5EF4-FFF2-40B4-BE49-F238E27FC236}">
                <a16:creationId xmlns:a16="http://schemas.microsoft.com/office/drawing/2014/main" id="{DFA0F1E9-973F-063F-AA57-F585F3585CC9}"/>
              </a:ext>
            </a:extLst>
          </p:cNvPr>
          <p:cNvPicPr>
            <a:picLocks noChangeAspect="1"/>
          </p:cNvPicPr>
          <p:nvPr/>
        </p:nvPicPr>
        <p:blipFill>
          <a:blip r:embed="rId3"/>
          <a:stretch>
            <a:fillRect/>
          </a:stretch>
        </p:blipFill>
        <p:spPr>
          <a:xfrm>
            <a:off x="413612" y="1401046"/>
            <a:ext cx="8164779" cy="4839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1586772"/>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FB2E604489EA408B312FEAD985A6CF" ma:contentTypeVersion="3" ma:contentTypeDescription="Create a new document." ma:contentTypeScope="" ma:versionID="e41610dc47dd7dfaf2ddad6f9f48371b">
  <xsd:schema xmlns:xsd="http://www.w3.org/2001/XMLSchema" xmlns:xs="http://www.w3.org/2001/XMLSchema" xmlns:p="http://schemas.microsoft.com/office/2006/metadata/properties" xmlns:ns2="480f6289-8a8d-4d3d-9f7c-9dfb0420ccf7" targetNamespace="http://schemas.microsoft.com/office/2006/metadata/properties" ma:root="true" ma:fieldsID="5811320d4b29dd995b4367ba9f901444" ns2:_="">
    <xsd:import namespace="480f6289-8a8d-4d3d-9f7c-9dfb0420ccf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0f6289-8a8d-4d3d-9f7c-9dfb0420cc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86C9D2-2028-4A86-AD7D-D1062052761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0238872-7DBF-4456-B43B-26F016E40879}">
  <ds:schemaRefs>
    <ds:schemaRef ds:uri="480f6289-8a8d-4d3d-9f7c-9dfb0420cc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C64FDAD-281D-4A44-BAEB-41E9BD93F4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Letter Paper (8.5x11 in)</PresentationFormat>
  <Slides>16</Slides>
  <Notes>15</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Presentation11</vt:lpstr>
      <vt:lpstr>CARLI</vt:lpstr>
      <vt:lpstr>I-Share Alma Primo VE Office hours will start shortly</vt:lpstr>
      <vt:lpstr>springshare a-Z list Primo VE integration and  decluttering Primo VE view online OCTOBER 12, 2023</vt:lpstr>
      <vt:lpstr>Agenda  </vt:lpstr>
      <vt:lpstr>CARLI EVENTS</vt:lpstr>
      <vt:lpstr>Volunteers Needed to Share your Experience and Expertise!</vt:lpstr>
      <vt:lpstr>Springshare LibGuides A-z List</vt:lpstr>
      <vt:lpstr>declutter Primo VE’s View Online section</vt:lpstr>
      <vt:lpstr>declutter Primo VE’s View Online section</vt:lpstr>
      <vt:lpstr>declutter Primo VE’s View Online section</vt:lpstr>
      <vt:lpstr>declutter Primo VE’s View Online section</vt:lpstr>
      <vt:lpstr>declutter Primo VE’s View Online section</vt:lpstr>
      <vt:lpstr>declutter Primo VE’s View Online section</vt:lpstr>
      <vt:lpstr>declutter Primo VE’s View Online section</vt:lpstr>
      <vt:lpstr>declutter Primo VE’s View Online section</vt:lpstr>
      <vt:lpstr>declutter Primo VE’s View Online section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revision>1</cp:revision>
  <dcterms:created xsi:type="dcterms:W3CDTF">2019-09-18T17:05:10Z</dcterms:created>
  <dcterms:modified xsi:type="dcterms:W3CDTF">2023-10-12T14:28:46Z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0x01010028FB2E604489EA408B312FEAD985A6CF</vt:lpwstr>
  </property>
</Properties>
</file>