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Lst>
  <p:notesMasterIdLst>
    <p:notesMasterId r:id="rId43"/>
  </p:notesMasterIdLst>
  <p:sldIdLst>
    <p:sldId id="256" r:id="rId5"/>
    <p:sldId id="258" r:id="rId6"/>
    <p:sldId id="269" r:id="rId7"/>
    <p:sldId id="268" r:id="rId8"/>
    <p:sldId id="293" r:id="rId9"/>
    <p:sldId id="294" r:id="rId10"/>
    <p:sldId id="260" r:id="rId11"/>
    <p:sldId id="261" r:id="rId12"/>
    <p:sldId id="295" r:id="rId13"/>
    <p:sldId id="296" r:id="rId14"/>
    <p:sldId id="297" r:id="rId15"/>
    <p:sldId id="275" r:id="rId16"/>
    <p:sldId id="298" r:id="rId17"/>
    <p:sldId id="299" r:id="rId18"/>
    <p:sldId id="300" r:id="rId19"/>
    <p:sldId id="301" r:id="rId20"/>
    <p:sldId id="278" r:id="rId21"/>
    <p:sldId id="302" r:id="rId22"/>
    <p:sldId id="303" r:id="rId23"/>
    <p:sldId id="304" r:id="rId24"/>
    <p:sldId id="305" r:id="rId25"/>
    <p:sldId id="283" r:id="rId26"/>
    <p:sldId id="284" r:id="rId27"/>
    <p:sldId id="285" r:id="rId28"/>
    <p:sldId id="286" r:id="rId29"/>
    <p:sldId id="292" r:id="rId30"/>
    <p:sldId id="291" r:id="rId31"/>
    <p:sldId id="290" r:id="rId32"/>
    <p:sldId id="289" r:id="rId33"/>
    <p:sldId id="288" r:id="rId34"/>
    <p:sldId id="308" r:id="rId35"/>
    <p:sldId id="306" r:id="rId36"/>
    <p:sldId id="264" r:id="rId37"/>
    <p:sldId id="307" r:id="rId38"/>
    <p:sldId id="309" r:id="rId39"/>
    <p:sldId id="287" r:id="rId40"/>
    <p:sldId id="265" r:id="rId41"/>
    <p:sldId id="267" r:id="rId4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A9A6B-8B7B-43E4-B630-F463209D94DE}" v="1" dt="2024-01-26T15:14:22.9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5735" autoAdjust="0"/>
  </p:normalViewPr>
  <p:slideViewPr>
    <p:cSldViewPr snapToGrid="0">
      <p:cViewPr varScale="1">
        <p:scale>
          <a:sx n="58" d="100"/>
          <a:sy n="58" d="100"/>
        </p:scale>
        <p:origin x="96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dley Woodruff" clId="Web-{CA0A9A6B-8B7B-43E4-B630-F463209D94DE}"/>
    <pc:docChg chg="delSld">
      <pc:chgData name="Bradley Woodruff" userId="" providerId="" clId="Web-{CA0A9A6B-8B7B-43E4-B630-F463209D94DE}" dt="2024-01-26T15:14:22.938" v="0"/>
      <pc:docMkLst>
        <pc:docMk/>
      </pc:docMkLst>
      <pc:sldChg chg="del">
        <pc:chgData name="Bradley Woodruff" userId="" providerId="" clId="Web-{CA0A9A6B-8B7B-43E4-B630-F463209D94DE}" dt="2024-01-26T15:14:22.938" v="0"/>
        <pc:sldMkLst>
          <pc:docMk/>
          <pc:sldMk cId="1229834278"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A58473E4-DEFA-4081-9A15-DF7352AEBC3E}" type="slidenum">
              <a:rPr lang="en-US" smtClean="0"/>
              <a:t>1</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10</a:t>
            </a:fld>
            <a:endParaRPr lang="en-US"/>
          </a:p>
        </p:txBody>
      </p:sp>
    </p:spTree>
    <p:extLst>
      <p:ext uri="{BB962C8B-B14F-4D97-AF65-F5344CB8AC3E}">
        <p14:creationId xmlns:p14="http://schemas.microsoft.com/office/powerpoint/2010/main" val="1762542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280968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12</a:t>
            </a:fld>
            <a:endParaRPr lang="en-US"/>
          </a:p>
        </p:txBody>
      </p:sp>
    </p:spTree>
    <p:extLst>
      <p:ext uri="{BB962C8B-B14F-4D97-AF65-F5344CB8AC3E}">
        <p14:creationId xmlns:p14="http://schemas.microsoft.com/office/powerpoint/2010/main" val="3871087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180076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936636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2591874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4171367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1101521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3304353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19</a:t>
            </a:fld>
            <a:endParaRPr lang="en-US"/>
          </a:p>
        </p:txBody>
      </p:sp>
    </p:spTree>
    <p:extLst>
      <p:ext uri="{BB962C8B-B14F-4D97-AF65-F5344CB8AC3E}">
        <p14:creationId xmlns:p14="http://schemas.microsoft.com/office/powerpoint/2010/main" val="4006778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20</a:t>
            </a:fld>
            <a:endParaRPr lang="en-US"/>
          </a:p>
        </p:txBody>
      </p:sp>
    </p:spTree>
    <p:extLst>
      <p:ext uri="{BB962C8B-B14F-4D97-AF65-F5344CB8AC3E}">
        <p14:creationId xmlns:p14="http://schemas.microsoft.com/office/powerpoint/2010/main" val="309121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21</a:t>
            </a:fld>
            <a:endParaRPr lang="en-US"/>
          </a:p>
        </p:txBody>
      </p:sp>
    </p:spTree>
    <p:extLst>
      <p:ext uri="{BB962C8B-B14F-4D97-AF65-F5344CB8AC3E}">
        <p14:creationId xmlns:p14="http://schemas.microsoft.com/office/powerpoint/2010/main" val="30436994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22</a:t>
            </a:fld>
            <a:endParaRPr lang="en-US"/>
          </a:p>
        </p:txBody>
      </p:sp>
    </p:spTree>
    <p:extLst>
      <p:ext uri="{BB962C8B-B14F-4D97-AF65-F5344CB8AC3E}">
        <p14:creationId xmlns:p14="http://schemas.microsoft.com/office/powerpoint/2010/main" val="4271090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23</a:t>
            </a:fld>
            <a:endParaRPr lang="en-US"/>
          </a:p>
        </p:txBody>
      </p:sp>
    </p:spTree>
    <p:extLst>
      <p:ext uri="{BB962C8B-B14F-4D97-AF65-F5344CB8AC3E}">
        <p14:creationId xmlns:p14="http://schemas.microsoft.com/office/powerpoint/2010/main" val="675684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24</a:t>
            </a:fld>
            <a:endParaRPr lang="en-US"/>
          </a:p>
        </p:txBody>
      </p:sp>
    </p:spTree>
    <p:extLst>
      <p:ext uri="{BB962C8B-B14F-4D97-AF65-F5344CB8AC3E}">
        <p14:creationId xmlns:p14="http://schemas.microsoft.com/office/powerpoint/2010/main" val="2421991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a:t>
            </a:r>
          </a:p>
        </p:txBody>
      </p:sp>
      <p:sp>
        <p:nvSpPr>
          <p:cNvPr id="4" name="Slide Number Placeholder 3"/>
          <p:cNvSpPr>
            <a:spLocks noGrp="1"/>
          </p:cNvSpPr>
          <p:nvPr>
            <p:ph type="sldNum" sz="quarter" idx="5"/>
          </p:nvPr>
        </p:nvSpPr>
        <p:spPr/>
        <p:txBody>
          <a:bodyPr/>
          <a:lstStyle/>
          <a:p>
            <a:fld id="{A58473E4-DEFA-4081-9A15-DF7352AEBC3E}" type="slidenum">
              <a:rPr lang="en-US" smtClean="0"/>
              <a:t>25</a:t>
            </a:fld>
            <a:endParaRPr lang="en-US"/>
          </a:p>
        </p:txBody>
      </p:sp>
    </p:spTree>
    <p:extLst>
      <p:ext uri="{BB962C8B-B14F-4D97-AF65-F5344CB8AC3E}">
        <p14:creationId xmlns:p14="http://schemas.microsoft.com/office/powerpoint/2010/main" val="2141003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CAC59-A825-4487-92EE-50E0FD66A6FA}" type="slidenum">
              <a:rPr lang="en-US" smtClean="0"/>
              <a:t>27</a:t>
            </a:fld>
            <a:endParaRPr lang="en-US"/>
          </a:p>
        </p:txBody>
      </p:sp>
    </p:spTree>
    <p:extLst>
      <p:ext uri="{BB962C8B-B14F-4D97-AF65-F5344CB8AC3E}">
        <p14:creationId xmlns:p14="http://schemas.microsoft.com/office/powerpoint/2010/main" val="311874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ACAC59-A825-4487-92EE-50E0FD66A6FA}" type="slidenum">
              <a:rPr lang="en-US" smtClean="0"/>
              <a:t>28</a:t>
            </a:fld>
            <a:endParaRPr lang="en-US"/>
          </a:p>
        </p:txBody>
      </p:sp>
    </p:spTree>
    <p:extLst>
      <p:ext uri="{BB962C8B-B14F-4D97-AF65-F5344CB8AC3E}">
        <p14:creationId xmlns:p14="http://schemas.microsoft.com/office/powerpoint/2010/main" val="3645954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33</a:t>
            </a:fld>
            <a:endParaRPr lang="en-US"/>
          </a:p>
        </p:txBody>
      </p:sp>
    </p:spTree>
    <p:extLst>
      <p:ext uri="{BB962C8B-B14F-4D97-AF65-F5344CB8AC3E}">
        <p14:creationId xmlns:p14="http://schemas.microsoft.com/office/powerpoint/2010/main" val="21118907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34</a:t>
            </a:fld>
            <a:endParaRPr lang="en-US"/>
          </a:p>
        </p:txBody>
      </p:sp>
    </p:spTree>
    <p:extLst>
      <p:ext uri="{BB962C8B-B14F-4D97-AF65-F5344CB8AC3E}">
        <p14:creationId xmlns:p14="http://schemas.microsoft.com/office/powerpoint/2010/main" val="4160055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(Ted) CARLI’s six Premium Sandboxes were refreshed on Sunday, August 8 as part of the Alma monthly release updates.  The Sandboxes are refreshed twice a year in February and August. If you are doing any current testing in the sandboxes, you will want to either finish up your work by the end of January, and/or document how to re-create your testing scenarios after the sandboxes are refreshed.</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Following the refresh on February 12, the CARLI Office staff will refresh the generic user accounts and perform some configurations so that AFN will work between the six Sandbox IZs, and send an email to let you all know when the sandboxes are again available for use.</a:t>
            </a:r>
          </a:p>
        </p:txBody>
      </p:sp>
    </p:spTree>
    <p:extLst>
      <p:ext uri="{BB962C8B-B14F-4D97-AF65-F5344CB8AC3E}">
        <p14:creationId xmlns:p14="http://schemas.microsoft.com/office/powerpoint/2010/main" val="1924146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(Bradley)</a:t>
            </a:r>
          </a:p>
        </p:txBody>
      </p:sp>
      <p:sp>
        <p:nvSpPr>
          <p:cNvPr id="4" name="Slide Number Placeholder 3"/>
          <p:cNvSpPr>
            <a:spLocks noGrp="1"/>
          </p:cNvSpPr>
          <p:nvPr>
            <p:ph type="sldNum" sz="quarter" idx="5"/>
          </p:nvPr>
        </p:nvSpPr>
        <p:spPr/>
        <p:txBody>
          <a:bodyPr/>
          <a:lstStyle/>
          <a:p>
            <a:fld id="{A58473E4-DEFA-4081-9A15-DF7352AEBC3E}" type="slidenum">
              <a:rPr lang="en-US" smtClean="0"/>
              <a:t>35</a:t>
            </a:fld>
            <a:endParaRPr lang="en-US"/>
          </a:p>
        </p:txBody>
      </p:sp>
    </p:spTree>
    <p:extLst>
      <p:ext uri="{BB962C8B-B14F-4D97-AF65-F5344CB8AC3E}">
        <p14:creationId xmlns:p14="http://schemas.microsoft.com/office/powerpoint/2010/main" val="13762039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a:t>
            </a:r>
          </a:p>
        </p:txBody>
      </p:sp>
      <p:sp>
        <p:nvSpPr>
          <p:cNvPr id="4" name="Slide Number Placeholder 3"/>
          <p:cNvSpPr>
            <a:spLocks noGrp="1"/>
          </p:cNvSpPr>
          <p:nvPr>
            <p:ph type="sldNum" sz="quarter" idx="5"/>
          </p:nvPr>
        </p:nvSpPr>
        <p:spPr/>
        <p:txBody>
          <a:bodyPr/>
          <a:lstStyle/>
          <a:p>
            <a:fld id="{A58473E4-DEFA-4081-9A15-DF7352AEBC3E}" type="slidenum">
              <a:rPr lang="en-US" smtClean="0"/>
              <a:t>36</a:t>
            </a:fld>
            <a:endParaRPr lang="en-US"/>
          </a:p>
        </p:txBody>
      </p:sp>
    </p:spTree>
    <p:extLst>
      <p:ext uri="{BB962C8B-B14F-4D97-AF65-F5344CB8AC3E}">
        <p14:creationId xmlns:p14="http://schemas.microsoft.com/office/powerpoint/2010/main" val="10544447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a:t>
            </a:r>
          </a:p>
        </p:txBody>
      </p:sp>
      <p:sp>
        <p:nvSpPr>
          <p:cNvPr id="4" name="Slide Number Placeholder 3"/>
          <p:cNvSpPr>
            <a:spLocks noGrp="1"/>
          </p:cNvSpPr>
          <p:nvPr>
            <p:ph type="sldNum" sz="quarter" idx="5"/>
          </p:nvPr>
        </p:nvSpPr>
        <p:spPr/>
        <p:txBody>
          <a:bodyPr/>
          <a:lstStyle/>
          <a:p>
            <a:fld id="{A58473E4-DEFA-4081-9A15-DF7352AEBC3E}" type="slidenum">
              <a:rPr lang="en-US" smtClean="0"/>
              <a:t>37</a:t>
            </a:fld>
            <a:endParaRPr lang="en-US"/>
          </a:p>
        </p:txBody>
      </p:sp>
    </p:spTree>
    <p:extLst>
      <p:ext uri="{BB962C8B-B14F-4D97-AF65-F5344CB8AC3E}">
        <p14:creationId xmlns:p14="http://schemas.microsoft.com/office/powerpoint/2010/main" val="2596973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39</a:t>
            </a:fld>
            <a:endParaRPr lang="en-US"/>
          </a:p>
        </p:txBody>
      </p:sp>
    </p:spTree>
    <p:extLst>
      <p:ext uri="{BB962C8B-B14F-4D97-AF65-F5344CB8AC3E}">
        <p14:creationId xmlns:p14="http://schemas.microsoft.com/office/powerpoint/2010/main" val="321457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(Ted) CARLI staff will send emails out this week about any such adds or “not renewals” from the CARLI Calendar Year Selection Cycle.</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4</a:t>
            </a:fld>
            <a:endParaRPr lang="en-US"/>
          </a:p>
        </p:txBody>
      </p:sp>
    </p:spTree>
    <p:extLst>
      <p:ext uri="{BB962C8B-B14F-4D97-AF65-F5344CB8AC3E}">
        <p14:creationId xmlns:p14="http://schemas.microsoft.com/office/powerpoint/2010/main" val="379475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(Ted) Let’s move now into today’s topic, the I-Share Annual Statistics Package: Finding the Right Report. If you’ve been around CARLI for a while, you might be aware that we typically share a lot of information about these reports when they are generated in July of each year. However, we typically receive support requests for these data throughout the year, as institutions have many reporting obligations with different requirements and deadlines. Whether you may be answering IPEDS or ACRL, replying to the ILLINET Interlibrary Loan survey, or just providing data on your collection to your institutional research department, these reports provide statistical snapshots of your institutions’ I-Share data. </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5</a:t>
            </a:fld>
            <a:endParaRPr lang="en-US"/>
          </a:p>
        </p:txBody>
      </p:sp>
    </p:spTree>
    <p:extLst>
      <p:ext uri="{BB962C8B-B14F-4D97-AF65-F5344CB8AC3E}">
        <p14:creationId xmlns:p14="http://schemas.microsoft.com/office/powerpoint/2010/main" val="286188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Here’s a quick look at our goals for today’s presentation. We’ll start with some background on the stats package, then begin to highlight the reports that might best answer your pressing survey needs. We’ll cover how to retrieve your reports when they’re generated, talk about how you can learn more about each report in the package, and finish with a look ahead for the work we’re planning in order to bring the package up-to-date.</a:t>
            </a:r>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2373069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 </a:t>
            </a:r>
          </a:p>
          <a:p>
            <a:r>
              <a:rPr lang="en-US" dirty="0"/>
              <a:t>The reports in the I-Share Statistics Package have grown over the history of I-Share as a platform. In fact, many of the report definitions are historically rooted in the questions that used to be asked by survey agencies, as well as the ways in which previous I-Share platforms recorded data. Since coming onto Alma, we’ve been focusing on learning to leverage the analytics system to make sure our data comparisons to the past are reasonable, that is comparing apples-to-apples, but also making sure that data are accurate and identifying the sources of discrepancies. Later on, we’ll talk about how we’re planning to update the package to better answer the questions that libraries see on surveys in the present.</a:t>
            </a:r>
          </a:p>
          <a:p>
            <a:endParaRPr lang="en-US" dirty="0"/>
          </a:p>
          <a:p>
            <a:r>
              <a:rPr lang="en-US" dirty="0"/>
              <a:t>Collectively, CARLI staff work on 29 reports in total. Some reports are generated and distributed automatically by scripts, while other reports are generated and compiled by hand. As noted, these reports are typically created each July in conjunction with CARLI’s new fiscal year. If your institution has a different fiscal calendar, we work to time report creation and delivery to those dates. Most of these reports are shared directly to members via the secure FTP server, files dot </a:t>
            </a:r>
            <a:r>
              <a:rPr lang="en-US" dirty="0" err="1"/>
              <a:t>carli</a:t>
            </a:r>
            <a:r>
              <a:rPr lang="en-US" dirty="0"/>
              <a:t> dot Illinois dot </a:t>
            </a:r>
            <a:r>
              <a:rPr lang="en-US" dirty="0" err="1"/>
              <a:t>edu</a:t>
            </a:r>
            <a:r>
              <a:rPr lang="en-US" dirty="0"/>
              <a:t>; in fact, many of these same reports have versions that get generated monthly as well. A separate set of reports, which tend to be consortium-level analyses and comparisons, are posted exclusively to the CARLI website. Along with the reports that are distributed in Excel or text formats, we provide as many of the definitions as possible in the CARLI Network folder of Alma Analytics.</a:t>
            </a:r>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4281962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143643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a:t>
            </a:r>
          </a:p>
        </p:txBody>
      </p:sp>
      <p:sp>
        <p:nvSpPr>
          <p:cNvPr id="4" name="Slide Number Placeholder 3"/>
          <p:cNvSpPr>
            <a:spLocks noGrp="1"/>
          </p:cNvSpPr>
          <p:nvPr>
            <p:ph type="sldNum" sz="quarter" idx="5"/>
          </p:nvPr>
        </p:nvSpPr>
        <p:spPr/>
        <p:txBody>
          <a:bodyPr/>
          <a:lstStyle/>
          <a:p>
            <a:fld id="{A58473E4-DEFA-4081-9A15-DF7352AEBC3E}" type="slidenum">
              <a:rPr lang="en-US" smtClean="0"/>
              <a:t>9</a:t>
            </a:fld>
            <a:endParaRPr lang="en-US"/>
          </a:p>
        </p:txBody>
      </p:sp>
    </p:spTree>
    <p:extLst>
      <p:ext uri="{BB962C8B-B14F-4D97-AF65-F5344CB8AC3E}">
        <p14:creationId xmlns:p14="http://schemas.microsoft.com/office/powerpoint/2010/main" val="13137600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1/26/2024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14412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4494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hyperlink" Target="https://www.carli.illinois.edu/products-services/i-share/stats/agg_l-b_22" TargetMode="External"/><Relationship Id="rId3" Type="http://schemas.openxmlformats.org/officeDocument/2006/relationships/hyperlink" Target="https://www.carli.illinois.edu/products-services/i-share/stats/22_stat1" TargetMode="External"/><Relationship Id="rId7" Type="http://schemas.openxmlformats.org/officeDocument/2006/relationships/hyperlink" Target="https://www.carli.illinois.edu/products-services/i-share/stats/2022_localpat" TargetMode="External"/><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www.carli.illinois.edu/products-services/i-share/stats/22_stat5" TargetMode="External"/><Relationship Id="rId5" Type="http://schemas.openxmlformats.org/officeDocument/2006/relationships/hyperlink" Target="https://www.carli.illinois.edu/products-services/i-share/stats/22_stat4" TargetMode="External"/><Relationship Id="rId10" Type="http://schemas.openxmlformats.org/officeDocument/2006/relationships/hyperlink" Target="https://www.carli.illinois.edu/products-services/i-share/stats/22_reciprocal" TargetMode="External"/><Relationship Id="rId4" Type="http://schemas.openxmlformats.org/officeDocument/2006/relationships/hyperlink" Target="https://www.carli.illinois.edu/products-services/i-share/stats/22_stat2" TargetMode="External"/><Relationship Id="rId9" Type="http://schemas.openxmlformats.org/officeDocument/2006/relationships/hyperlink" Target="https://www.carli.illinois.edu/products-services/i-share/stats/22_circcompar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hyperlink" Target="https://www.carli.illinois.edu/products-services/i-share/alma/sandbox" TargetMode="External"/><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hyperlink" Target="https://www.carli.illinois.edu/products-services/i-share/external-system/box-folders" TargetMode="External"/><Relationship Id="rId2" Type="http://schemas.openxmlformats.org/officeDocument/2006/relationships/hyperlink" Target="https://www.carli.illinois.edu/products-services/i-share/external-system/SSHSecureShell" TargetMode="Externa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hyperlink" Target="https://www.carli.illinois.edu/products-services/i-share/external-system/SSHSecureShell" TargetMode="Externa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hyperlink" Target="https://www.carli.illinois.edu/products-services/i-share/external-system/box-folder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s://www.carli.illinois.edu/products-services/i-share/alma-analytics" TargetMode="External"/><Relationship Id="rId7" Type="http://schemas.openxmlformats.org/officeDocument/2006/relationships/hyperlink" Target="https://www.carli.illinois.edu/products-services/i-share/external-system/box-folders" TargetMode="External"/><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hyperlink" Target="https://www.carli.illinois.edu/products-services/i-share/external-system/SSHSecureShell" TargetMode="External"/><Relationship Id="rId5" Type="http://schemas.openxmlformats.org/officeDocument/2006/relationships/hyperlink" Target="https://www.carli.illinois.edu/products-services/i-share/alma-analytics/howto-getting-started" TargetMode="External"/><Relationship Id="rId4" Type="http://schemas.openxmlformats.org/officeDocument/2006/relationships/hyperlink" Target="https://knowledge.exlibrisgroup.com/Alma/Best_Practices_and_How-Tos/Analytics/Alma_Analytics_Master_Class_-_Fall_202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primove-broken-links"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a:bodyPr>
          <a:lstStyle/>
          <a:p>
            <a:pPr algn="ctr"/>
            <a:r>
              <a:rPr lang="en-US" dirty="0"/>
              <a:t>I-Share Annual Statistical Package: </a:t>
            </a:r>
            <a:br>
              <a:rPr lang="en-US" dirty="0"/>
            </a:br>
            <a:r>
              <a:rPr lang="en-US" dirty="0"/>
              <a:t>Find the Right Report</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dirty="0">
                <a:latin typeface="+mj-lt"/>
              </a:rPr>
              <a:t>Alma/Primo VE Open Office Hours</a:t>
            </a:r>
          </a:p>
          <a:p>
            <a:r>
              <a:rPr lang="en-US" dirty="0">
                <a:latin typeface="+mj-lt"/>
              </a:rPr>
              <a:t>January 12, 2023</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609600" y="287891"/>
            <a:ext cx="10972800" cy="1143000"/>
          </a:xfrm>
        </p:spPr>
        <p:txBody>
          <a:bodyPr/>
          <a:lstStyle/>
          <a:p>
            <a:r>
              <a:rPr lang="en-US" sz="3600" dirty="0">
                <a:latin typeface="+mj-lt"/>
              </a:rPr>
              <a:t>I-Share Circulation Stat 2: </a:t>
            </a:r>
            <a:br>
              <a:rPr lang="en-US" sz="3600" dirty="0">
                <a:latin typeface="+mj-lt"/>
              </a:rPr>
            </a:br>
            <a:r>
              <a:rPr lang="en-US" sz="3600" dirty="0">
                <a:latin typeface="+mj-lt"/>
              </a:rPr>
              <a:t>Circulation by Circulation Desk</a:t>
            </a:r>
            <a:br>
              <a:rPr lang="en-US" sz="3600" dirty="0">
                <a:latin typeface="+mj-lt"/>
              </a:rPr>
            </a:br>
            <a:endParaRPr lang="en-US" dirty="0"/>
          </a:p>
        </p:txBody>
      </p:sp>
      <p:pic>
        <p:nvPicPr>
          <p:cNvPr id="8" name="Picture 7" descr="This screenshot shows a portion of the I-Share Circ Stat 2 - Circulation by Circulation Desk for July 21- June 22. The screenshot is from Lincoln College, and displays the columns in the report with sample data. The data for other institutions would vary.">
            <a:extLst>
              <a:ext uri="{FF2B5EF4-FFF2-40B4-BE49-F238E27FC236}">
                <a16:creationId xmlns:a16="http://schemas.microsoft.com/office/drawing/2014/main" id="{DCF0659B-A04B-E185-7AC5-28B2C45DC779}"/>
              </a:ext>
            </a:extLst>
          </p:cNvPr>
          <p:cNvPicPr>
            <a:picLocks noChangeAspect="1"/>
          </p:cNvPicPr>
          <p:nvPr/>
        </p:nvPicPr>
        <p:blipFill>
          <a:blip r:embed="rId3"/>
          <a:stretch>
            <a:fillRect/>
          </a:stretch>
        </p:blipFill>
        <p:spPr>
          <a:xfrm>
            <a:off x="739196" y="2464296"/>
            <a:ext cx="10713608" cy="1639311"/>
          </a:xfrm>
          <a:prstGeom prst="rect">
            <a:avLst/>
          </a:prstGeom>
          <a:ln>
            <a:solidFill>
              <a:schemeClr val="accent1"/>
            </a:solidFill>
          </a:ln>
        </p:spPr>
      </p:pic>
    </p:spTree>
    <p:extLst>
      <p:ext uri="{BB962C8B-B14F-4D97-AF65-F5344CB8AC3E}">
        <p14:creationId xmlns:p14="http://schemas.microsoft.com/office/powerpoint/2010/main" val="1286900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3: </a:t>
            </a:r>
            <a:br>
              <a:rPr lang="en-US" sz="3600" dirty="0">
                <a:latin typeface="+mj-lt"/>
              </a:rPr>
            </a:br>
            <a:r>
              <a:rPr lang="en-US" sz="3600" dirty="0">
                <a:latin typeface="+mj-lt"/>
              </a:rPr>
              <a:t>Circulation by User Group and Home Library</a:t>
            </a:r>
            <a:br>
              <a:rPr lang="en-US" sz="3600" dirty="0">
                <a:latin typeface="+mj-lt"/>
              </a:rPr>
            </a:br>
            <a:endParaRPr lang="en-US" dirty="0"/>
          </a:p>
        </p:txBody>
      </p:sp>
      <p:pic>
        <p:nvPicPr>
          <p:cNvPr id="10" name="Picture 9" descr="This screenshot shows a portion of the I-Share Circ Stat 3 - Circulation by User  Group and Home Library for July 21- June 22. The screenshot is from Lincoln College, and displays the columns in the report with sample data. The data for other institutions would vary.">
            <a:extLst>
              <a:ext uri="{FF2B5EF4-FFF2-40B4-BE49-F238E27FC236}">
                <a16:creationId xmlns:a16="http://schemas.microsoft.com/office/drawing/2014/main" id="{1E2BAEC5-AE90-4B21-B737-33D35D587DD4}"/>
              </a:ext>
            </a:extLst>
          </p:cNvPr>
          <p:cNvPicPr>
            <a:picLocks noChangeAspect="1"/>
          </p:cNvPicPr>
          <p:nvPr/>
        </p:nvPicPr>
        <p:blipFill>
          <a:blip r:embed="rId3"/>
          <a:stretch>
            <a:fillRect/>
          </a:stretch>
        </p:blipFill>
        <p:spPr>
          <a:xfrm>
            <a:off x="1863200" y="1170552"/>
            <a:ext cx="8465600" cy="5118735"/>
          </a:xfrm>
          <a:prstGeom prst="rect">
            <a:avLst/>
          </a:prstGeom>
          <a:ln>
            <a:solidFill>
              <a:schemeClr val="accent1"/>
            </a:solidFill>
          </a:ln>
        </p:spPr>
      </p:pic>
    </p:spTree>
    <p:extLst>
      <p:ext uri="{BB962C8B-B14F-4D97-AF65-F5344CB8AC3E}">
        <p14:creationId xmlns:p14="http://schemas.microsoft.com/office/powerpoint/2010/main" val="262537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4: </a:t>
            </a:r>
            <a:br>
              <a:rPr lang="en-US" sz="3600" dirty="0">
                <a:latin typeface="+mj-lt"/>
              </a:rPr>
            </a:br>
            <a:r>
              <a:rPr lang="en-US" sz="3600" dirty="0">
                <a:latin typeface="+mj-lt"/>
              </a:rPr>
              <a:t>Serial Title Circulation and In-House Use</a:t>
            </a:r>
            <a:br>
              <a:rPr lang="en-US" sz="3600" dirty="0">
                <a:latin typeface="+mj-lt"/>
              </a:rPr>
            </a:br>
            <a:endParaRPr lang="en-US" dirty="0"/>
          </a:p>
        </p:txBody>
      </p:sp>
      <p:pic>
        <p:nvPicPr>
          <p:cNvPr id="5" name="Picture 4" descr="This screenshot shows a portion of the I-Share Circ Stat 4 - Serial Title Circulation and In House Use for July 21 - June 22. The screenshot is from Southern Illinois University at Carbondale, and displays the columns in the report with sample data. The data for other institutions would vary.">
            <a:extLst>
              <a:ext uri="{FF2B5EF4-FFF2-40B4-BE49-F238E27FC236}">
                <a16:creationId xmlns:a16="http://schemas.microsoft.com/office/drawing/2014/main" id="{C4E7D673-5DA8-D7F1-CA5B-1F13F2FFC4B0}"/>
              </a:ext>
            </a:extLst>
          </p:cNvPr>
          <p:cNvPicPr>
            <a:picLocks noChangeAspect="1"/>
          </p:cNvPicPr>
          <p:nvPr/>
        </p:nvPicPr>
        <p:blipFill>
          <a:blip r:embed="rId3"/>
          <a:stretch>
            <a:fillRect/>
          </a:stretch>
        </p:blipFill>
        <p:spPr>
          <a:xfrm>
            <a:off x="396240" y="1545454"/>
            <a:ext cx="11338560" cy="4403324"/>
          </a:xfrm>
          <a:prstGeom prst="rect">
            <a:avLst/>
          </a:prstGeom>
          <a:ln>
            <a:solidFill>
              <a:schemeClr val="accent1"/>
            </a:solidFill>
          </a:ln>
        </p:spPr>
      </p:pic>
    </p:spTree>
    <p:extLst>
      <p:ext uri="{BB962C8B-B14F-4D97-AF65-F5344CB8AC3E}">
        <p14:creationId xmlns:p14="http://schemas.microsoft.com/office/powerpoint/2010/main" val="3245479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6: </a:t>
            </a:r>
            <a:br>
              <a:rPr lang="en-US" sz="3600" dirty="0">
                <a:latin typeface="+mj-lt"/>
              </a:rPr>
            </a:br>
            <a:r>
              <a:rPr lang="en-US" sz="3600" dirty="0">
                <a:latin typeface="+mj-lt"/>
              </a:rPr>
              <a:t>Circulation by User Group and Item Policy</a:t>
            </a:r>
            <a:br>
              <a:rPr lang="en-US" sz="3600" dirty="0">
                <a:latin typeface="+mj-lt"/>
              </a:rPr>
            </a:br>
            <a:endParaRPr lang="en-US" dirty="0"/>
          </a:p>
        </p:txBody>
      </p:sp>
      <p:pic>
        <p:nvPicPr>
          <p:cNvPr id="5" name="Picture 4" descr="This screenshot shows a portion of the I-Share Circ Stat 6 - Circulation by User Group, Item Policy and Location for July 21- June 22. The screenshot is from Lincoln College, and displays the columns in the report with sample data. The data for other institutions would vary.">
            <a:extLst>
              <a:ext uri="{FF2B5EF4-FFF2-40B4-BE49-F238E27FC236}">
                <a16:creationId xmlns:a16="http://schemas.microsoft.com/office/drawing/2014/main" id="{73A17FF7-E465-47C3-222E-43648C43D600}"/>
              </a:ext>
            </a:extLst>
          </p:cNvPr>
          <p:cNvPicPr>
            <a:picLocks noChangeAspect="1"/>
          </p:cNvPicPr>
          <p:nvPr/>
        </p:nvPicPr>
        <p:blipFill>
          <a:blip r:embed="rId3"/>
          <a:stretch>
            <a:fillRect/>
          </a:stretch>
        </p:blipFill>
        <p:spPr>
          <a:xfrm>
            <a:off x="1483113" y="1229677"/>
            <a:ext cx="8980100" cy="5180450"/>
          </a:xfrm>
          <a:prstGeom prst="rect">
            <a:avLst/>
          </a:prstGeom>
          <a:ln>
            <a:solidFill>
              <a:schemeClr val="accent1"/>
            </a:solidFill>
          </a:ln>
        </p:spPr>
      </p:pic>
    </p:spTree>
    <p:extLst>
      <p:ext uri="{BB962C8B-B14F-4D97-AF65-F5344CB8AC3E}">
        <p14:creationId xmlns:p14="http://schemas.microsoft.com/office/powerpoint/2010/main" val="1665651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1: </a:t>
            </a:r>
            <a:br>
              <a:rPr lang="en-US" sz="3600" dirty="0">
                <a:latin typeface="+mj-lt"/>
              </a:rPr>
            </a:br>
            <a:r>
              <a:rPr lang="en-US" sz="3600" dirty="0">
                <a:latin typeface="+mj-lt"/>
              </a:rPr>
              <a:t>Network Lending Counts (aka, Outgoing ILL)</a:t>
            </a:r>
            <a:br>
              <a:rPr lang="en-US" sz="3600" dirty="0">
                <a:latin typeface="+mj-lt"/>
              </a:rPr>
            </a:br>
            <a:endParaRPr lang="en-US" dirty="0"/>
          </a:p>
        </p:txBody>
      </p:sp>
      <p:sp>
        <p:nvSpPr>
          <p:cNvPr id="3" name="Content Placeholder 2">
            <a:extLst>
              <a:ext uri="{FF2B5EF4-FFF2-40B4-BE49-F238E27FC236}">
                <a16:creationId xmlns:a16="http://schemas.microsoft.com/office/drawing/2014/main" id="{C10946E7-3C3E-A906-1099-FDD2EA544BF7}"/>
              </a:ext>
            </a:extLst>
          </p:cNvPr>
          <p:cNvSpPr>
            <a:spLocks noGrp="1"/>
          </p:cNvSpPr>
          <p:nvPr>
            <p:ph idx="1"/>
          </p:nvPr>
        </p:nvSpPr>
        <p:spPr/>
        <p:txBody>
          <a:bodyPr/>
          <a:lstStyle/>
          <a:p>
            <a:endParaRPr lang="en-US" sz="2400" dirty="0">
              <a:latin typeface="+mj-lt"/>
            </a:endParaRPr>
          </a:p>
        </p:txBody>
      </p:sp>
      <p:pic>
        <p:nvPicPr>
          <p:cNvPr id="4" name="Picture 3" descr="This screenshot shows a portion of the I-Share AFN Stat 1 - Network Lending Counts for July 21- June 22. The screenshot is from Lincoln College, and displays the columns in the report with sample data. The data for other institutions would vary.">
            <a:extLst>
              <a:ext uri="{FF2B5EF4-FFF2-40B4-BE49-F238E27FC236}">
                <a16:creationId xmlns:a16="http://schemas.microsoft.com/office/drawing/2014/main" id="{8BC6E182-C2AD-63AF-0401-27CEE57545F2}"/>
              </a:ext>
            </a:extLst>
          </p:cNvPr>
          <p:cNvPicPr>
            <a:picLocks noChangeAspect="1"/>
          </p:cNvPicPr>
          <p:nvPr/>
        </p:nvPicPr>
        <p:blipFill rotWithShape="1">
          <a:blip r:embed="rId3"/>
          <a:srcRect b="19499"/>
          <a:stretch/>
        </p:blipFill>
        <p:spPr>
          <a:xfrm>
            <a:off x="535858" y="1124117"/>
            <a:ext cx="11120283" cy="5208104"/>
          </a:xfrm>
          <a:prstGeom prst="rect">
            <a:avLst/>
          </a:prstGeom>
          <a:ln>
            <a:solidFill>
              <a:schemeClr val="accent1"/>
            </a:solidFill>
          </a:ln>
        </p:spPr>
      </p:pic>
    </p:spTree>
    <p:extLst>
      <p:ext uri="{BB962C8B-B14F-4D97-AF65-F5344CB8AC3E}">
        <p14:creationId xmlns:p14="http://schemas.microsoft.com/office/powerpoint/2010/main" val="3863481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2: </a:t>
            </a:r>
            <a:br>
              <a:rPr lang="en-US" sz="3600" dirty="0">
                <a:latin typeface="+mj-lt"/>
              </a:rPr>
            </a:br>
            <a:r>
              <a:rPr lang="en-US" sz="3600" dirty="0">
                <a:latin typeface="+mj-lt"/>
              </a:rPr>
              <a:t>Network Borrowing Counts (aka, Incoming ILL)</a:t>
            </a:r>
            <a:br>
              <a:rPr lang="en-US" sz="3600" dirty="0">
                <a:latin typeface="+mj-lt"/>
              </a:rPr>
            </a:br>
            <a:endParaRPr lang="en-US" dirty="0"/>
          </a:p>
        </p:txBody>
      </p:sp>
      <p:pic>
        <p:nvPicPr>
          <p:cNvPr id="4" name="Content Placeholder 4" descr="This screenshot shows a portion of the I-Share AFN Stat 2- Network Borrowing Counts for July 21- June 22. The screenshot is from Lincoln College, and displays the columns in the report with sample data. The data for other institutions would vary.">
            <a:extLst>
              <a:ext uri="{FF2B5EF4-FFF2-40B4-BE49-F238E27FC236}">
                <a16:creationId xmlns:a16="http://schemas.microsoft.com/office/drawing/2014/main" id="{15F68A07-7321-AC5A-7BE3-8BB38A6E24C6}"/>
              </a:ext>
            </a:extLst>
          </p:cNvPr>
          <p:cNvPicPr>
            <a:picLocks noChangeAspect="1"/>
          </p:cNvPicPr>
          <p:nvPr/>
        </p:nvPicPr>
        <p:blipFill>
          <a:blip r:embed="rId3"/>
          <a:stretch>
            <a:fillRect/>
          </a:stretch>
        </p:blipFill>
        <p:spPr bwMode="auto">
          <a:xfrm>
            <a:off x="1695870" y="1177290"/>
            <a:ext cx="8800259" cy="511199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430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3: </a:t>
            </a:r>
            <a:br>
              <a:rPr lang="en-US" sz="3600" dirty="0">
                <a:latin typeface="+mj-lt"/>
              </a:rPr>
            </a:br>
            <a:r>
              <a:rPr lang="en-US" sz="3600" dirty="0">
                <a:latin typeface="+mj-lt"/>
              </a:rPr>
              <a:t>Titles Borrowed from Other I-Share Libraries</a:t>
            </a:r>
            <a:br>
              <a:rPr lang="en-US" sz="3600" dirty="0">
                <a:latin typeface="+mj-lt"/>
              </a:rPr>
            </a:br>
            <a:endParaRPr lang="en-US" dirty="0"/>
          </a:p>
        </p:txBody>
      </p:sp>
      <p:pic>
        <p:nvPicPr>
          <p:cNvPr id="4" name="Content Placeholder 4" descr="This screenshot shows a portion of the I-Share AFN Stat 3- Titles Borrowed from Other I-Share Libraries July 21- June 22. The screenshot is from Lincoln College, and displays the columns in the report with sample data. The data for other institutions would vary.">
            <a:extLst>
              <a:ext uri="{FF2B5EF4-FFF2-40B4-BE49-F238E27FC236}">
                <a16:creationId xmlns:a16="http://schemas.microsoft.com/office/drawing/2014/main" id="{F79F717D-F2B5-18FD-2FC8-7173720BC736}"/>
              </a:ext>
            </a:extLst>
          </p:cNvPr>
          <p:cNvPicPr>
            <a:picLocks noChangeAspect="1"/>
          </p:cNvPicPr>
          <p:nvPr/>
        </p:nvPicPr>
        <p:blipFill rotWithShape="1">
          <a:blip r:embed="rId3"/>
          <a:srcRect b="35594"/>
          <a:stretch/>
        </p:blipFill>
        <p:spPr bwMode="auto">
          <a:xfrm>
            <a:off x="312074" y="1578665"/>
            <a:ext cx="11567852" cy="37006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026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F6B0-7E2F-409F-24BD-50C5BB3D1C79}"/>
              </a:ext>
            </a:extLst>
          </p:cNvPr>
          <p:cNvSpPr>
            <a:spLocks noGrp="1"/>
          </p:cNvSpPr>
          <p:nvPr>
            <p:ph type="title"/>
          </p:nvPr>
        </p:nvSpPr>
        <p:spPr>
          <a:xfrm>
            <a:off x="477079" y="274638"/>
            <a:ext cx="11343860" cy="1143000"/>
          </a:xfrm>
        </p:spPr>
        <p:txBody>
          <a:bodyPr/>
          <a:lstStyle/>
          <a:p>
            <a:r>
              <a:rPr lang="en-US" dirty="0"/>
              <a:t>Circulation and Automated Fulfillment- CARLI Website</a:t>
            </a:r>
          </a:p>
        </p:txBody>
      </p:sp>
      <p:sp>
        <p:nvSpPr>
          <p:cNvPr id="3" name="Content Placeholder 2">
            <a:extLst>
              <a:ext uri="{FF2B5EF4-FFF2-40B4-BE49-F238E27FC236}">
                <a16:creationId xmlns:a16="http://schemas.microsoft.com/office/drawing/2014/main" id="{41F9E46F-9E62-3B00-085D-286B9D93ACE6}"/>
              </a:ext>
            </a:extLst>
          </p:cNvPr>
          <p:cNvSpPr>
            <a:spLocks noGrp="1"/>
          </p:cNvSpPr>
          <p:nvPr>
            <p:ph idx="1"/>
          </p:nvPr>
        </p:nvSpPr>
        <p:spPr>
          <a:xfrm>
            <a:off x="609600" y="1417638"/>
            <a:ext cx="10972800" cy="4840357"/>
          </a:xfrm>
        </p:spPr>
        <p:txBody>
          <a:bodyPr/>
          <a:lstStyle/>
          <a:p>
            <a:pPr marL="342900" indent="-342900">
              <a:buFont typeface="Arial" panose="020B0604020202020204" pitchFamily="34" charset="0"/>
              <a:buChar char="•"/>
            </a:pPr>
            <a:r>
              <a:rPr lang="en-US" sz="2400" dirty="0" err="1">
                <a:latin typeface="+mj-lt"/>
              </a:rPr>
              <a:t>Consortially</a:t>
            </a:r>
            <a:r>
              <a:rPr lang="en-US" sz="2400" dirty="0">
                <a:latin typeface="+mj-lt"/>
              </a:rPr>
              <a:t> collated statistics available on the CARLI website:</a:t>
            </a:r>
          </a:p>
          <a:p>
            <a:pPr marL="1085850" lvl="1" indent="-342900">
              <a:buFont typeface="Arial" panose="020B0604020202020204" pitchFamily="34" charset="0"/>
              <a:buChar char="•"/>
            </a:pPr>
            <a:r>
              <a:rPr lang="en-US" sz="2400" dirty="0">
                <a:latin typeface="+mj-lt"/>
                <a:hlinkClick r:id="rId3"/>
              </a:rPr>
              <a:t>I-Share AFN Stat 1 FY 2022</a:t>
            </a:r>
            <a:endParaRPr lang="en-US" sz="2400" dirty="0">
              <a:latin typeface="+mj-lt"/>
            </a:endParaRPr>
          </a:p>
          <a:p>
            <a:pPr marL="1085850" lvl="1" indent="-342900">
              <a:buFont typeface="Arial" panose="020B0604020202020204" pitchFamily="34" charset="0"/>
              <a:buChar char="•"/>
            </a:pPr>
            <a:r>
              <a:rPr lang="en-US" sz="2400" dirty="0">
                <a:latin typeface="+mj-lt"/>
                <a:hlinkClick r:id="rId4"/>
              </a:rPr>
              <a:t>I-Share AFN Stat 2 FY 2022</a:t>
            </a:r>
            <a:endParaRPr lang="en-US" sz="2400" dirty="0">
              <a:latin typeface="+mj-lt"/>
            </a:endParaRPr>
          </a:p>
          <a:p>
            <a:pPr marL="1085850" lvl="1" indent="-342900">
              <a:buFont typeface="Arial" panose="020B0604020202020204" pitchFamily="34" charset="0"/>
              <a:buChar char="•"/>
            </a:pPr>
            <a:r>
              <a:rPr lang="en-US" sz="2400" dirty="0">
                <a:latin typeface="+mj-lt"/>
                <a:hlinkClick r:id="rId5"/>
              </a:rPr>
              <a:t>I-Share AFN Stat 4 FY 2022</a:t>
            </a:r>
            <a:r>
              <a:rPr lang="en-US" sz="2400" dirty="0">
                <a:latin typeface="+mj-lt"/>
              </a:rPr>
              <a:t> (modified UB Stat 4)</a:t>
            </a:r>
          </a:p>
          <a:p>
            <a:pPr marL="1085850" lvl="1" indent="-342900">
              <a:buFont typeface="Arial" panose="020B0604020202020204" pitchFamily="34" charset="0"/>
              <a:buChar char="•"/>
            </a:pPr>
            <a:r>
              <a:rPr lang="en-US" sz="2400" dirty="0">
                <a:latin typeface="+mj-lt"/>
                <a:hlinkClick r:id="rId6"/>
              </a:rPr>
              <a:t>I-Share AFN Stat 5 FY 2022</a:t>
            </a:r>
            <a:r>
              <a:rPr lang="en-US" sz="2400" dirty="0">
                <a:latin typeface="+mj-lt"/>
              </a:rPr>
              <a:t> (modified UB Stat 4)</a:t>
            </a:r>
          </a:p>
          <a:p>
            <a:pPr marL="1085850" lvl="1" indent="-342900">
              <a:buFont typeface="Arial" panose="020B0604020202020204" pitchFamily="34" charset="0"/>
              <a:buChar char="•"/>
            </a:pPr>
            <a:r>
              <a:rPr lang="en-US" sz="2400" dirty="0">
                <a:latin typeface="+mj-lt"/>
                <a:hlinkClick r:id="rId7"/>
              </a:rPr>
              <a:t>Library Patron Record Counts FY 2022</a:t>
            </a:r>
            <a:endParaRPr lang="en-US" sz="2400" dirty="0">
              <a:latin typeface="+mj-lt"/>
            </a:endParaRPr>
          </a:p>
          <a:p>
            <a:pPr marL="1085850" lvl="1" indent="-342900">
              <a:buFont typeface="Arial" panose="020B0604020202020204" pitchFamily="34" charset="0"/>
              <a:buChar char="•"/>
            </a:pPr>
            <a:r>
              <a:rPr lang="en-US" sz="2400" dirty="0">
                <a:latin typeface="+mj-lt"/>
                <a:hlinkClick r:id="rId8"/>
              </a:rPr>
              <a:t>Borrowing and Lending Comparison FY 2022</a:t>
            </a:r>
            <a:endParaRPr lang="en-US" sz="2400" dirty="0">
              <a:latin typeface="+mj-lt"/>
            </a:endParaRPr>
          </a:p>
          <a:p>
            <a:pPr marL="1085850" lvl="1" indent="-342900">
              <a:buFont typeface="Arial" panose="020B0604020202020204" pitchFamily="34" charset="0"/>
              <a:buChar char="•"/>
            </a:pPr>
            <a:r>
              <a:rPr lang="en-US" sz="2400" dirty="0">
                <a:latin typeface="+mj-lt"/>
                <a:hlinkClick r:id="rId9"/>
              </a:rPr>
              <a:t>Circulation Transactions Comparison FY 2022</a:t>
            </a:r>
            <a:endParaRPr lang="en-US" sz="2400" dirty="0">
              <a:latin typeface="+mj-lt"/>
            </a:endParaRPr>
          </a:p>
          <a:p>
            <a:pPr marL="1085850" lvl="1" indent="-342900">
              <a:buFont typeface="Arial" panose="020B0604020202020204" pitchFamily="34" charset="0"/>
              <a:buChar char="•"/>
            </a:pPr>
            <a:r>
              <a:rPr lang="en-US" sz="2400" dirty="0">
                <a:latin typeface="+mj-lt"/>
                <a:hlinkClick r:id="rId10"/>
              </a:rPr>
              <a:t>Reciprocal Borrowing to I-Share Patrons FY 2022</a:t>
            </a:r>
            <a:endParaRPr lang="en-US" sz="2400" dirty="0">
              <a:latin typeface="+mj-lt"/>
            </a:endParaRPr>
          </a:p>
          <a:p>
            <a:endParaRPr lang="en-US" sz="2000" dirty="0"/>
          </a:p>
          <a:p>
            <a:pPr marL="108585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2874760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1: </a:t>
            </a:r>
            <a:br>
              <a:rPr lang="en-US" sz="3600" dirty="0">
                <a:latin typeface="+mj-lt"/>
              </a:rPr>
            </a:br>
            <a:r>
              <a:rPr lang="en-US" sz="3600" dirty="0">
                <a:latin typeface="+mj-lt"/>
              </a:rPr>
              <a:t>Network Lending Counts</a:t>
            </a:r>
            <a:br>
              <a:rPr lang="en-US" sz="3600" dirty="0">
                <a:latin typeface="+mj-lt"/>
              </a:rPr>
            </a:br>
            <a:endParaRPr lang="en-US" dirty="0"/>
          </a:p>
        </p:txBody>
      </p:sp>
      <p:pic>
        <p:nvPicPr>
          <p:cNvPr id="7" name="Picture 6" descr="This screenshot shows a portion of the I-Share AFN Stat 1: Outgoing ILL FY 2022 (aka, the Network Lending Counts) from the CARLI website. The webpage the screenshot comes from is: https://www.carli.illinois.edu/products-services/i-share/stats/22_stat1">
            <a:extLst>
              <a:ext uri="{FF2B5EF4-FFF2-40B4-BE49-F238E27FC236}">
                <a16:creationId xmlns:a16="http://schemas.microsoft.com/office/drawing/2014/main" id="{FA0188D7-03F2-938F-5B30-FE813A400D2B}"/>
              </a:ext>
            </a:extLst>
          </p:cNvPr>
          <p:cNvPicPr>
            <a:picLocks noChangeAspect="1"/>
          </p:cNvPicPr>
          <p:nvPr/>
        </p:nvPicPr>
        <p:blipFill rotWithShape="1">
          <a:blip r:embed="rId3"/>
          <a:srcRect b="5848"/>
          <a:stretch/>
        </p:blipFill>
        <p:spPr>
          <a:xfrm>
            <a:off x="1668780" y="1116012"/>
            <a:ext cx="9105900" cy="5147628"/>
          </a:xfrm>
          <a:prstGeom prst="rect">
            <a:avLst/>
          </a:prstGeom>
          <a:ln>
            <a:solidFill>
              <a:schemeClr val="accent1"/>
            </a:solidFill>
          </a:ln>
        </p:spPr>
      </p:pic>
    </p:spTree>
    <p:extLst>
      <p:ext uri="{BB962C8B-B14F-4D97-AF65-F5344CB8AC3E}">
        <p14:creationId xmlns:p14="http://schemas.microsoft.com/office/powerpoint/2010/main" val="90006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AFN Stat 2: </a:t>
            </a:r>
            <a:br>
              <a:rPr lang="en-US" sz="3600" dirty="0">
                <a:latin typeface="+mj-lt"/>
              </a:rPr>
            </a:br>
            <a:r>
              <a:rPr lang="en-US" sz="3600" dirty="0">
                <a:latin typeface="+mj-lt"/>
              </a:rPr>
              <a:t>Network Borrowing Counts</a:t>
            </a:r>
            <a:br>
              <a:rPr lang="en-US" sz="3600" dirty="0">
                <a:latin typeface="+mj-lt"/>
              </a:rPr>
            </a:br>
            <a:endParaRPr lang="en-US" dirty="0"/>
          </a:p>
        </p:txBody>
      </p:sp>
      <p:pic>
        <p:nvPicPr>
          <p:cNvPr id="5" name="Picture 4" descr="This screenshot shows a portion of the I-Share AFN Stat 2 Incoming ILL FY 2022 (aka, the Network Borrowing Counts) from the CARLI website. The webpage the screenshot comes from is: https://www.carli.illinois.edu/products-services/i-share/stats/22_stat2">
            <a:extLst>
              <a:ext uri="{FF2B5EF4-FFF2-40B4-BE49-F238E27FC236}">
                <a16:creationId xmlns:a16="http://schemas.microsoft.com/office/drawing/2014/main" id="{6EF808AB-67E2-C16B-6BA0-9B2E8F0328A6}"/>
              </a:ext>
            </a:extLst>
          </p:cNvPr>
          <p:cNvPicPr>
            <a:picLocks noChangeAspect="1"/>
          </p:cNvPicPr>
          <p:nvPr/>
        </p:nvPicPr>
        <p:blipFill>
          <a:blip r:embed="rId3"/>
          <a:stretch>
            <a:fillRect/>
          </a:stretch>
        </p:blipFill>
        <p:spPr>
          <a:xfrm>
            <a:off x="1557337" y="1230313"/>
            <a:ext cx="9077325" cy="5010150"/>
          </a:xfrm>
          <a:prstGeom prst="rect">
            <a:avLst/>
          </a:prstGeom>
          <a:ln>
            <a:solidFill>
              <a:schemeClr val="accent1"/>
            </a:solidFill>
          </a:ln>
        </p:spPr>
      </p:pic>
    </p:spTree>
    <p:extLst>
      <p:ext uri="{BB962C8B-B14F-4D97-AF65-F5344CB8AC3E}">
        <p14:creationId xmlns:p14="http://schemas.microsoft.com/office/powerpoint/2010/main" val="2241005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342900" indent="-342900">
              <a:buFont typeface="Arial" panose="020B0604020202020204" pitchFamily="34" charset="0"/>
              <a:buChar char="•"/>
            </a:pPr>
            <a:r>
              <a:rPr lang="en-US" sz="2800" dirty="0">
                <a:latin typeface="+mj-lt"/>
              </a:rPr>
              <a:t>Announcements</a:t>
            </a:r>
          </a:p>
          <a:p>
            <a:pPr marL="342900" indent="-342900">
              <a:buFont typeface="Arial" panose="020B0604020202020204" pitchFamily="34" charset="0"/>
              <a:buChar char="•"/>
            </a:pPr>
            <a:r>
              <a:rPr lang="en-US" sz="2800" dirty="0">
                <a:latin typeface="+mj-lt"/>
              </a:rPr>
              <a:t>I-Share Annual Statistical Package</a:t>
            </a:r>
          </a:p>
          <a:p>
            <a:pPr marL="342900" indent="-342900">
              <a:buFont typeface="Arial" panose="020B0604020202020204" pitchFamily="34" charset="0"/>
              <a:buChar char="•"/>
            </a:pPr>
            <a:r>
              <a:rPr lang="en-US" sz="2800" dirty="0">
                <a:latin typeface="+mj-lt"/>
              </a:rPr>
              <a:t>Open Q&amp;A</a:t>
            </a:r>
          </a:p>
        </p:txBody>
      </p:sp>
    </p:spTree>
    <p:extLst>
      <p:ext uri="{BB962C8B-B14F-4D97-AF65-F5344CB8AC3E}">
        <p14:creationId xmlns:p14="http://schemas.microsoft.com/office/powerpoint/2010/main" val="3039216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dirty="0"/>
              <a:t>I-Share AFN Stat 4: </a:t>
            </a:r>
            <a:br>
              <a:rPr lang="en-US" dirty="0"/>
            </a:br>
            <a:r>
              <a:rPr lang="en-US" dirty="0"/>
              <a:t>Count of Home User's Requests for I-Share Items</a:t>
            </a:r>
            <a:br>
              <a:rPr lang="en-US" sz="3600" dirty="0">
                <a:latin typeface="+mj-lt"/>
              </a:rPr>
            </a:br>
            <a:endParaRPr lang="en-US" dirty="0"/>
          </a:p>
        </p:txBody>
      </p:sp>
      <p:pic>
        <p:nvPicPr>
          <p:cNvPr id="5" name="Content Placeholder 4" descr="This screenshot shows a portion of the I-Share AFN Stat 4: Count of Home User's Requests for I-Share Items from the CARLI website. The webpage the screenshot comes from is: https://www.carli.illinois.edu/products-services/i-share/stats/22_stat4">
            <a:extLst>
              <a:ext uri="{FF2B5EF4-FFF2-40B4-BE49-F238E27FC236}">
                <a16:creationId xmlns:a16="http://schemas.microsoft.com/office/drawing/2014/main" id="{6D994AB4-274C-EECA-E386-7508894A30FD}"/>
              </a:ext>
            </a:extLst>
          </p:cNvPr>
          <p:cNvPicPr>
            <a:picLocks noGrp="1" noChangeAspect="1"/>
          </p:cNvPicPr>
          <p:nvPr>
            <p:ph idx="1"/>
          </p:nvPr>
        </p:nvPicPr>
        <p:blipFill>
          <a:blip r:embed="rId3"/>
          <a:stretch>
            <a:fillRect/>
          </a:stretch>
        </p:blipFill>
        <p:spPr>
          <a:xfrm>
            <a:off x="2097634" y="1131728"/>
            <a:ext cx="7996732" cy="5278178"/>
          </a:xfrm>
          <a:ln>
            <a:solidFill>
              <a:schemeClr val="accent1"/>
            </a:solidFill>
          </a:ln>
        </p:spPr>
      </p:pic>
    </p:spTree>
    <p:extLst>
      <p:ext uri="{BB962C8B-B14F-4D97-AF65-F5344CB8AC3E}">
        <p14:creationId xmlns:p14="http://schemas.microsoft.com/office/powerpoint/2010/main" val="4199623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I-Share AFN Stat 5: </a:t>
            </a:r>
            <a:br>
              <a:rPr lang="en-US" dirty="0"/>
            </a:br>
            <a:r>
              <a:rPr lang="en-US" sz="3400" dirty="0"/>
              <a:t>Count of I-Share User Requests for Your Institution's Items</a:t>
            </a:r>
            <a:br>
              <a:rPr lang="en-US" sz="3600" dirty="0">
                <a:latin typeface="+mj-lt"/>
              </a:rPr>
            </a:br>
            <a:endParaRPr lang="en-US" dirty="0"/>
          </a:p>
        </p:txBody>
      </p:sp>
      <p:pic>
        <p:nvPicPr>
          <p:cNvPr id="5" name="Picture 4" descr="This screenshot shows a portion of the I-Share AFN Stat 5: Count of I-Share User Requests for Your Institution's Items, from the CARLI website. The webpage the screenshot comes from is: https://www.carli.illinois.edu/products-services/i-share/stats/22_stat5">
            <a:extLst>
              <a:ext uri="{FF2B5EF4-FFF2-40B4-BE49-F238E27FC236}">
                <a16:creationId xmlns:a16="http://schemas.microsoft.com/office/drawing/2014/main" id="{70CE90D7-1FA4-2F65-68F9-687BD4BDB79A}"/>
              </a:ext>
            </a:extLst>
          </p:cNvPr>
          <p:cNvPicPr>
            <a:picLocks noChangeAspect="1"/>
          </p:cNvPicPr>
          <p:nvPr/>
        </p:nvPicPr>
        <p:blipFill rotWithShape="1">
          <a:blip r:embed="rId3"/>
          <a:srcRect b="18546"/>
          <a:stretch/>
        </p:blipFill>
        <p:spPr>
          <a:xfrm>
            <a:off x="1710735" y="1271864"/>
            <a:ext cx="8478982" cy="5586136"/>
          </a:xfrm>
          <a:prstGeom prst="rect">
            <a:avLst/>
          </a:prstGeom>
          <a:ln>
            <a:solidFill>
              <a:schemeClr val="accent1"/>
            </a:solidFill>
          </a:ln>
        </p:spPr>
      </p:pic>
    </p:spTree>
    <p:extLst>
      <p:ext uri="{BB962C8B-B14F-4D97-AF65-F5344CB8AC3E}">
        <p14:creationId xmlns:p14="http://schemas.microsoft.com/office/powerpoint/2010/main" val="531525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Library Patron Record Counts</a:t>
            </a:r>
            <a:br>
              <a:rPr lang="en-US" sz="3600" dirty="0">
                <a:latin typeface="+mj-lt"/>
              </a:rPr>
            </a:br>
            <a:endParaRPr lang="en-US" dirty="0"/>
          </a:p>
        </p:txBody>
      </p:sp>
      <p:pic>
        <p:nvPicPr>
          <p:cNvPr id="5" name="Picture 4" descr="This screenshot shows a portion of the Library Patron Record Counts FY2022, from the CARLI website. The webpage the screenshot comes from is: https://www.carli.illinois.edu/products-services/i-share/stats/2022_localpat">
            <a:extLst>
              <a:ext uri="{FF2B5EF4-FFF2-40B4-BE49-F238E27FC236}">
                <a16:creationId xmlns:a16="http://schemas.microsoft.com/office/drawing/2014/main" id="{01E23FA1-B251-FEB0-E0B0-1784DBEF5307}"/>
              </a:ext>
            </a:extLst>
          </p:cNvPr>
          <p:cNvPicPr>
            <a:picLocks noChangeAspect="1"/>
          </p:cNvPicPr>
          <p:nvPr/>
        </p:nvPicPr>
        <p:blipFill>
          <a:blip r:embed="rId3"/>
          <a:stretch>
            <a:fillRect/>
          </a:stretch>
        </p:blipFill>
        <p:spPr>
          <a:xfrm>
            <a:off x="671926" y="1176337"/>
            <a:ext cx="11020425" cy="4505325"/>
          </a:xfrm>
          <a:prstGeom prst="rect">
            <a:avLst/>
          </a:prstGeom>
          <a:ln>
            <a:solidFill>
              <a:schemeClr val="accent1"/>
            </a:solidFill>
          </a:ln>
        </p:spPr>
      </p:pic>
    </p:spTree>
    <p:extLst>
      <p:ext uri="{BB962C8B-B14F-4D97-AF65-F5344CB8AC3E}">
        <p14:creationId xmlns:p14="http://schemas.microsoft.com/office/powerpoint/2010/main" val="609207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Borrowing and Lending Comparison</a:t>
            </a:r>
            <a:br>
              <a:rPr lang="en-US" sz="3600" dirty="0">
                <a:latin typeface="+mj-lt"/>
              </a:rPr>
            </a:br>
            <a:endParaRPr lang="en-US" dirty="0"/>
          </a:p>
        </p:txBody>
      </p:sp>
      <p:pic>
        <p:nvPicPr>
          <p:cNvPr id="4" name="Picture 3" descr="This screenshot shows a portion of the Borrowing and Lending Comparison FY2022, from the CARLI website. The webpage the screenshot comes from is: https://www.carli.illinois.edu//products-services/i-share/stats/agg_l-b_22">
            <a:extLst>
              <a:ext uri="{FF2B5EF4-FFF2-40B4-BE49-F238E27FC236}">
                <a16:creationId xmlns:a16="http://schemas.microsoft.com/office/drawing/2014/main" id="{61D7EB31-B38F-8D5C-9618-8061C75CBD06}"/>
              </a:ext>
            </a:extLst>
          </p:cNvPr>
          <p:cNvPicPr>
            <a:picLocks noChangeAspect="1"/>
          </p:cNvPicPr>
          <p:nvPr/>
        </p:nvPicPr>
        <p:blipFill>
          <a:blip r:embed="rId3"/>
          <a:stretch>
            <a:fillRect/>
          </a:stretch>
        </p:blipFill>
        <p:spPr>
          <a:xfrm>
            <a:off x="567690" y="1117282"/>
            <a:ext cx="10676338" cy="4623435"/>
          </a:xfrm>
          <a:prstGeom prst="rect">
            <a:avLst/>
          </a:prstGeom>
          <a:ln>
            <a:solidFill>
              <a:schemeClr val="accent1"/>
            </a:solidFill>
          </a:ln>
        </p:spPr>
      </p:pic>
    </p:spTree>
    <p:extLst>
      <p:ext uri="{BB962C8B-B14F-4D97-AF65-F5344CB8AC3E}">
        <p14:creationId xmlns:p14="http://schemas.microsoft.com/office/powerpoint/2010/main" val="3876693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Circulation Transactions Comparison</a:t>
            </a:r>
            <a:br>
              <a:rPr lang="en-US" dirty="0"/>
            </a:br>
            <a:endParaRPr lang="en-US" dirty="0"/>
          </a:p>
        </p:txBody>
      </p:sp>
      <p:pic>
        <p:nvPicPr>
          <p:cNvPr id="5" name="Picture 4" descr="This screenshot shows a portion of the Circulation Transactions Comparison FY2022, from the CARLI website. The webpage the screenshot comes from is: https://www.carli.illinois.edu/products-services/i-share/stats/22_circcompare">
            <a:extLst>
              <a:ext uri="{FF2B5EF4-FFF2-40B4-BE49-F238E27FC236}">
                <a16:creationId xmlns:a16="http://schemas.microsoft.com/office/drawing/2014/main" id="{A1360A54-A264-4B40-355F-3EFD1D18C188}"/>
              </a:ext>
            </a:extLst>
          </p:cNvPr>
          <p:cNvPicPr>
            <a:picLocks noChangeAspect="1"/>
          </p:cNvPicPr>
          <p:nvPr/>
        </p:nvPicPr>
        <p:blipFill>
          <a:blip r:embed="rId3"/>
          <a:stretch>
            <a:fillRect/>
          </a:stretch>
        </p:blipFill>
        <p:spPr>
          <a:xfrm>
            <a:off x="953103" y="1024525"/>
            <a:ext cx="9852271" cy="5303763"/>
          </a:xfrm>
          <a:prstGeom prst="rect">
            <a:avLst/>
          </a:prstGeom>
          <a:ln>
            <a:solidFill>
              <a:schemeClr val="accent1"/>
            </a:solidFill>
          </a:ln>
        </p:spPr>
      </p:pic>
    </p:spTree>
    <p:extLst>
      <p:ext uri="{BB962C8B-B14F-4D97-AF65-F5344CB8AC3E}">
        <p14:creationId xmlns:p14="http://schemas.microsoft.com/office/powerpoint/2010/main" val="4056223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a:xfrm>
            <a:off x="172278" y="327646"/>
            <a:ext cx="12019722" cy="1143000"/>
          </a:xfrm>
        </p:spPr>
        <p:txBody>
          <a:bodyPr/>
          <a:lstStyle/>
          <a:p>
            <a:r>
              <a:rPr lang="en-US" dirty="0"/>
              <a:t>Reciprocal Borrowing to I-Share Patrons</a:t>
            </a:r>
            <a:br>
              <a:rPr lang="en-US" dirty="0"/>
            </a:br>
            <a:endParaRPr lang="en-US" dirty="0"/>
          </a:p>
        </p:txBody>
      </p:sp>
      <p:pic>
        <p:nvPicPr>
          <p:cNvPr id="5" name="Picture 4" descr="This screenshot shows a portion of the Reciprocal Borrowing to I-Share Patrons FY2022, from the CARLI website. The webpage the screenshot comes from is: https://www.carli.illinois.edu/products-services/i-share/stats/22_reciprocal">
            <a:extLst>
              <a:ext uri="{FF2B5EF4-FFF2-40B4-BE49-F238E27FC236}">
                <a16:creationId xmlns:a16="http://schemas.microsoft.com/office/drawing/2014/main" id="{7EB9A80F-E87D-8137-1000-D3154E028A75}"/>
              </a:ext>
            </a:extLst>
          </p:cNvPr>
          <p:cNvPicPr>
            <a:picLocks noChangeAspect="1"/>
          </p:cNvPicPr>
          <p:nvPr/>
        </p:nvPicPr>
        <p:blipFill>
          <a:blip r:embed="rId3"/>
          <a:stretch>
            <a:fillRect/>
          </a:stretch>
        </p:blipFill>
        <p:spPr>
          <a:xfrm>
            <a:off x="727488" y="1062285"/>
            <a:ext cx="10737023" cy="5299743"/>
          </a:xfrm>
          <a:prstGeom prst="rect">
            <a:avLst/>
          </a:prstGeom>
          <a:ln>
            <a:solidFill>
              <a:schemeClr val="accent1"/>
            </a:solidFill>
          </a:ln>
        </p:spPr>
      </p:pic>
    </p:spTree>
    <p:extLst>
      <p:ext uri="{BB962C8B-B14F-4D97-AF65-F5344CB8AC3E}">
        <p14:creationId xmlns:p14="http://schemas.microsoft.com/office/powerpoint/2010/main" val="3449146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F36B-F870-FB65-780E-7A88116F7A46}"/>
              </a:ext>
            </a:extLst>
          </p:cNvPr>
          <p:cNvSpPr>
            <a:spLocks noGrp="1"/>
          </p:cNvSpPr>
          <p:nvPr>
            <p:ph type="title"/>
          </p:nvPr>
        </p:nvSpPr>
        <p:spPr/>
        <p:txBody>
          <a:bodyPr/>
          <a:lstStyle/>
          <a:p>
            <a:r>
              <a:rPr lang="en-US" dirty="0"/>
              <a:t>Print Collections</a:t>
            </a:r>
          </a:p>
        </p:txBody>
      </p:sp>
      <p:sp>
        <p:nvSpPr>
          <p:cNvPr id="3" name="Content Placeholder 2">
            <a:extLst>
              <a:ext uri="{FF2B5EF4-FFF2-40B4-BE49-F238E27FC236}">
                <a16:creationId xmlns:a16="http://schemas.microsoft.com/office/drawing/2014/main" id="{40F2C3F9-DD58-3883-E7A2-577164B7B7EC}"/>
              </a:ext>
            </a:extLst>
          </p:cNvPr>
          <p:cNvSpPr>
            <a:spLocks noGrp="1"/>
          </p:cNvSpPr>
          <p:nvPr>
            <p:ph idx="1"/>
          </p:nvPr>
        </p:nvSpPr>
        <p:spPr/>
        <p:txBody>
          <a:bodyPr/>
          <a:lstStyle/>
          <a:p>
            <a:r>
              <a:rPr lang="en-US" sz="2400" dirty="0">
                <a:latin typeface="+mj-lt"/>
              </a:rPr>
              <a:t>Counts of items, holdings, and bibs in different perspectives</a:t>
            </a:r>
          </a:p>
          <a:p>
            <a:r>
              <a:rPr lang="en-US" sz="2400" dirty="0">
                <a:latin typeface="+mj-lt"/>
              </a:rPr>
              <a:t>Most reports are snapshots</a:t>
            </a:r>
          </a:p>
          <a:p>
            <a:pPr lvl="1"/>
            <a:r>
              <a:rPr lang="en-US" sz="2400" dirty="0">
                <a:latin typeface="+mj-lt"/>
                <a:ea typeface="ＭＳ Ｐゴシック"/>
              </a:rPr>
              <a:t>Collection stats 3 and 4, measuring collection changes, use date ranges</a:t>
            </a:r>
            <a:endParaRPr lang="en-US" sz="2400" dirty="0">
              <a:latin typeface="+mj-lt"/>
              <a:ea typeface="ＭＳ Ｐゴシック"/>
              <a:cs typeface="Times New Roman"/>
            </a:endParaRPr>
          </a:p>
          <a:p>
            <a:r>
              <a:rPr lang="en-US" sz="2400" dirty="0">
                <a:latin typeface="+mj-lt"/>
              </a:rPr>
              <a:t>Reporting to Surveys</a:t>
            </a:r>
          </a:p>
          <a:p>
            <a:pPr lvl="1"/>
            <a:r>
              <a:rPr lang="en-US" sz="2400" dirty="0">
                <a:latin typeface="+mj-lt"/>
                <a:ea typeface="ＭＳ Ｐゴシック"/>
              </a:rPr>
              <a:t>Item records approximate volumes: use Collection Stat 1 or 5</a:t>
            </a:r>
            <a:endParaRPr lang="en-US" sz="2400" dirty="0">
              <a:latin typeface="+mj-lt"/>
              <a:ea typeface="ＭＳ Ｐゴシック"/>
              <a:cs typeface="Times New Roman"/>
            </a:endParaRPr>
          </a:p>
          <a:p>
            <a:pPr lvl="1"/>
            <a:r>
              <a:rPr lang="en-US" sz="2400" dirty="0">
                <a:latin typeface="+mj-lt"/>
                <a:ea typeface="ＭＳ Ｐゴシック"/>
              </a:rPr>
              <a:t>Bib records approximate titles: use Collection Stat 6 or 11</a:t>
            </a:r>
          </a:p>
          <a:p>
            <a:endParaRPr lang="en-US" dirty="0">
              <a:ea typeface="ＭＳ Ｐゴシック"/>
              <a:cs typeface="Times New Roman"/>
            </a:endParaRPr>
          </a:p>
        </p:txBody>
      </p:sp>
    </p:spTree>
    <p:extLst>
      <p:ext uri="{BB962C8B-B14F-4D97-AF65-F5344CB8AC3E}">
        <p14:creationId xmlns:p14="http://schemas.microsoft.com/office/powerpoint/2010/main" val="329143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4463B-3109-D63F-4984-61CA15E6076F}"/>
              </a:ext>
            </a:extLst>
          </p:cNvPr>
          <p:cNvSpPr>
            <a:spLocks noGrp="1"/>
          </p:cNvSpPr>
          <p:nvPr>
            <p:ph type="title"/>
          </p:nvPr>
        </p:nvSpPr>
        <p:spPr/>
        <p:txBody>
          <a:bodyPr/>
          <a:lstStyle/>
          <a:p>
            <a:r>
              <a:rPr lang="en-US" dirty="0"/>
              <a:t>Collection Stat 5: Item Count by Location and Policy</a:t>
            </a:r>
          </a:p>
        </p:txBody>
      </p:sp>
      <p:pic>
        <p:nvPicPr>
          <p:cNvPr id="5" name="Content Placeholder 4" descr="I-Share Collection Stat 5 viewed in Microsoft Excel.">
            <a:extLst>
              <a:ext uri="{FF2B5EF4-FFF2-40B4-BE49-F238E27FC236}">
                <a16:creationId xmlns:a16="http://schemas.microsoft.com/office/drawing/2014/main" id="{71536EB5-A1D7-75E7-F289-18A7BE5DF6B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1096" y="729741"/>
            <a:ext cx="8662736" cy="5398517"/>
          </a:xfrm>
          <a:ln>
            <a:solidFill>
              <a:schemeClr val="accent1"/>
            </a:solidFill>
          </a:ln>
        </p:spPr>
      </p:pic>
    </p:spTree>
    <p:extLst>
      <p:ext uri="{BB962C8B-B14F-4D97-AF65-F5344CB8AC3E}">
        <p14:creationId xmlns:p14="http://schemas.microsoft.com/office/powerpoint/2010/main" val="2837534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340776-036C-900D-B810-07083D723244}"/>
              </a:ext>
            </a:extLst>
          </p:cNvPr>
          <p:cNvSpPr>
            <a:spLocks noGrp="1"/>
          </p:cNvSpPr>
          <p:nvPr>
            <p:ph type="title"/>
          </p:nvPr>
        </p:nvSpPr>
        <p:spPr/>
        <p:txBody>
          <a:bodyPr/>
          <a:lstStyle/>
          <a:p>
            <a:r>
              <a:rPr lang="en-US" dirty="0"/>
              <a:t>Collection Stat 11: Title Count by location and Resource Type</a:t>
            </a:r>
          </a:p>
        </p:txBody>
      </p:sp>
      <p:pic>
        <p:nvPicPr>
          <p:cNvPr id="8" name="Content Placeholder 7" descr="I-Share Collection Stat 11 viewed in Microsoft Excel.">
            <a:extLst>
              <a:ext uri="{FF2B5EF4-FFF2-40B4-BE49-F238E27FC236}">
                <a16:creationId xmlns:a16="http://schemas.microsoft.com/office/drawing/2014/main" id="{73B2B600-E82D-863A-C3BE-5E646366F0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8524" y="611067"/>
            <a:ext cx="7950747" cy="5534899"/>
          </a:xfrm>
          <a:ln>
            <a:solidFill>
              <a:schemeClr val="accent1"/>
            </a:solidFill>
          </a:ln>
        </p:spPr>
      </p:pic>
    </p:spTree>
    <p:extLst>
      <p:ext uri="{BB962C8B-B14F-4D97-AF65-F5344CB8AC3E}">
        <p14:creationId xmlns:p14="http://schemas.microsoft.com/office/powerpoint/2010/main" val="27971819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E2DC-BC91-9F4C-EC71-1E1408B5FEA0}"/>
              </a:ext>
            </a:extLst>
          </p:cNvPr>
          <p:cNvSpPr>
            <a:spLocks noGrp="1"/>
          </p:cNvSpPr>
          <p:nvPr>
            <p:ph type="title"/>
          </p:nvPr>
        </p:nvSpPr>
        <p:spPr/>
        <p:txBody>
          <a:bodyPr/>
          <a:lstStyle/>
          <a:p>
            <a:r>
              <a:rPr lang="en-US" dirty="0"/>
              <a:t>Electronic Collections</a:t>
            </a:r>
          </a:p>
        </p:txBody>
      </p:sp>
      <p:sp>
        <p:nvSpPr>
          <p:cNvPr id="3" name="Content Placeholder 2">
            <a:extLst>
              <a:ext uri="{FF2B5EF4-FFF2-40B4-BE49-F238E27FC236}">
                <a16:creationId xmlns:a16="http://schemas.microsoft.com/office/drawing/2014/main" id="{2628B38E-3978-29C5-D811-37915FBE42A9}"/>
              </a:ext>
            </a:extLst>
          </p:cNvPr>
          <p:cNvSpPr>
            <a:spLocks noGrp="1"/>
          </p:cNvSpPr>
          <p:nvPr>
            <p:ph idx="1"/>
          </p:nvPr>
        </p:nvSpPr>
        <p:spPr>
          <a:xfrm>
            <a:off x="609600" y="1280160"/>
            <a:ext cx="10972800" cy="4846003"/>
          </a:xfrm>
        </p:spPr>
        <p:txBody>
          <a:bodyPr/>
          <a:lstStyle/>
          <a:p>
            <a:r>
              <a:rPr lang="en-US" dirty="0">
                <a:latin typeface="+mj-lt"/>
              </a:rPr>
              <a:t>Counts of portfolios and collections available to your institution</a:t>
            </a:r>
          </a:p>
          <a:p>
            <a:pPr lvl="1"/>
            <a:r>
              <a:rPr lang="en-US" dirty="0">
                <a:latin typeface="+mj-lt"/>
              </a:rPr>
              <a:t>Includes your IZ activations</a:t>
            </a:r>
          </a:p>
          <a:p>
            <a:pPr lvl="1"/>
            <a:r>
              <a:rPr lang="en-US" dirty="0">
                <a:latin typeface="+mj-lt"/>
              </a:rPr>
              <a:t>Includes NZ activations shared to your institution</a:t>
            </a:r>
          </a:p>
          <a:p>
            <a:r>
              <a:rPr lang="en-US" dirty="0">
                <a:latin typeface="+mj-lt"/>
              </a:rPr>
              <a:t>Reports are snapshots</a:t>
            </a:r>
          </a:p>
          <a:p>
            <a:r>
              <a:rPr lang="en-US" dirty="0">
                <a:latin typeface="+mj-lt"/>
              </a:rPr>
              <a:t>Reporting to Surveys:</a:t>
            </a:r>
          </a:p>
          <a:p>
            <a:pPr lvl="1"/>
            <a:r>
              <a:rPr lang="en-US" dirty="0">
                <a:latin typeface="+mj-lt"/>
              </a:rPr>
              <a:t>Digital/Electronic Books and Media: use Electronic Stat 1 if you don’t duplicate titles</a:t>
            </a:r>
          </a:p>
          <a:p>
            <a:pPr lvl="1"/>
            <a:r>
              <a:rPr lang="en-US" dirty="0">
                <a:latin typeface="+mj-lt"/>
              </a:rPr>
              <a:t>Digital/Electronic Serials: use Electronic Stat 3: Unique E-Journal Title Report</a:t>
            </a:r>
          </a:p>
          <a:p>
            <a:r>
              <a:rPr lang="en-US" dirty="0">
                <a:latin typeface="+mj-lt"/>
              </a:rPr>
              <a:t>CARLI Staff must run:</a:t>
            </a:r>
          </a:p>
          <a:p>
            <a:pPr lvl="1"/>
            <a:r>
              <a:rPr lang="en-US" dirty="0">
                <a:latin typeface="+mj-lt"/>
              </a:rPr>
              <a:t>CARLI-Owned </a:t>
            </a:r>
            <a:r>
              <a:rPr lang="en-US" dirty="0" err="1">
                <a:latin typeface="+mj-lt"/>
              </a:rPr>
              <a:t>Ebooks</a:t>
            </a:r>
            <a:r>
              <a:rPr lang="en-US" dirty="0">
                <a:latin typeface="+mj-lt"/>
              </a:rPr>
              <a:t> Statistics</a:t>
            </a:r>
          </a:p>
          <a:p>
            <a:pPr lvl="1"/>
            <a:r>
              <a:rPr lang="en-US" dirty="0">
                <a:latin typeface="+mj-lt"/>
              </a:rPr>
              <a:t>Electronic Stat 4: Unique Electronic Titles Deduplicated with Network</a:t>
            </a:r>
          </a:p>
        </p:txBody>
      </p:sp>
    </p:spTree>
    <p:extLst>
      <p:ext uri="{BB962C8B-B14F-4D97-AF65-F5344CB8AC3E}">
        <p14:creationId xmlns:p14="http://schemas.microsoft.com/office/powerpoint/2010/main" val="9885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Reminder: Premium Sandboxes Refresh</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411061"/>
            <a:ext cx="11345806" cy="5956183"/>
          </a:xfrm>
          <a:prstGeom prst="rect">
            <a:avLst/>
          </a:prstGeom>
        </p:spPr>
        <p:txBody>
          <a:bodyPr numCol="1"/>
          <a:lstStyle/>
          <a:p>
            <a:pPr algn="ctr"/>
            <a:r>
              <a:rPr lang="en-US" sz="3600" dirty="0">
                <a:latin typeface="+mj-lt"/>
              </a:rPr>
              <a:t>Premium Sandboxes (PSB) Refresh – February 2023</a:t>
            </a:r>
            <a:endParaRPr lang="en-US" sz="36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Refresh will occur on February 12 as part of Alma quarterly release update</a:t>
            </a:r>
          </a:p>
          <a:p>
            <a:pPr marL="457200" indent="-457200">
              <a:buFont typeface="Arial" panose="020B0604020202020204" pitchFamily="34" charset="0"/>
              <a:buChar char="•"/>
            </a:pPr>
            <a:r>
              <a:rPr lang="en-US" sz="2400" dirty="0">
                <a:latin typeface="+mj-lt"/>
                <a:ea typeface="+mn-lt"/>
                <a:cs typeface="+mn-lt"/>
              </a:rPr>
              <a:t>After the refresh CARLI staff will prepare the sandboxes for use</a:t>
            </a:r>
          </a:p>
          <a:p>
            <a:pPr marL="1200150" lvl="1" indent="-457200"/>
            <a:r>
              <a:rPr lang="en-US" sz="2100" dirty="0">
                <a:latin typeface="+mj-lt"/>
                <a:ea typeface="+mn-lt"/>
                <a:cs typeface="+mn-lt"/>
              </a:rPr>
              <a:t>Refreshing the user accounts</a:t>
            </a:r>
          </a:p>
          <a:p>
            <a:pPr marL="1200150" lvl="1" indent="-457200"/>
            <a:r>
              <a:rPr lang="en-US" sz="2100" dirty="0">
                <a:latin typeface="+mj-lt"/>
                <a:ea typeface="+mn-lt"/>
                <a:cs typeface="+mn-lt"/>
              </a:rPr>
              <a:t>Configuring AFN between the sandbox IZs</a:t>
            </a:r>
          </a:p>
          <a:p>
            <a:pPr marL="457200" indent="-457200">
              <a:buFont typeface="Arial" panose="020B0604020202020204" pitchFamily="34" charset="0"/>
              <a:buChar char="•"/>
            </a:pPr>
            <a:r>
              <a:rPr lang="en-US" sz="2400" dirty="0">
                <a:latin typeface="+mj-lt"/>
                <a:ea typeface="+mn-lt"/>
                <a:cs typeface="+mn-lt"/>
              </a:rPr>
              <a:t>Watch for an announcement from CARLI once the sandboxes are ready for use again in February.</a:t>
            </a:r>
          </a:p>
          <a:p>
            <a:pPr marL="457200" indent="-457200">
              <a:buFont typeface="Arial" panose="020B0604020202020204" pitchFamily="34" charset="0"/>
              <a:buChar char="•"/>
            </a:pPr>
            <a:endParaRPr lang="en-US" sz="2400" dirty="0">
              <a:latin typeface="+mj-lt"/>
              <a:ea typeface="+mn-lt"/>
              <a:cs typeface="+mn-lt"/>
            </a:endParaRPr>
          </a:p>
          <a:p>
            <a:pPr marL="457200" indent="-457200">
              <a:buFont typeface="Arial" panose="020B0604020202020204" pitchFamily="34" charset="0"/>
              <a:buChar char="•"/>
            </a:pPr>
            <a:r>
              <a:rPr lang="en-US" sz="2400" dirty="0">
                <a:latin typeface="+mj-lt"/>
                <a:ea typeface="+mn-lt"/>
                <a:cs typeface="+mn-lt"/>
              </a:rPr>
              <a:t>If you are currently using the PSB for testing be aware that any examples you’ve set up will need to be recreated after the refresh.</a:t>
            </a:r>
          </a:p>
          <a:p>
            <a:pPr marL="457200" indent="-457200">
              <a:buFont typeface="Arial" panose="020B0604020202020204" pitchFamily="34" charset="0"/>
              <a:buChar char="•"/>
            </a:pPr>
            <a:r>
              <a:rPr lang="en-US" sz="2400" dirty="0">
                <a:latin typeface="+mj-lt"/>
                <a:ea typeface="+mn-lt"/>
                <a:cs typeface="+mn-lt"/>
                <a:hlinkClick r:id="rId3"/>
              </a:rPr>
              <a:t>More information on the PSBs</a:t>
            </a:r>
            <a:endParaRPr lang="en-US" sz="2400" dirty="0">
              <a:latin typeface="+mj-lt"/>
              <a:ea typeface="+mn-lt"/>
              <a:cs typeface="+mn-lt"/>
            </a:endParaRPr>
          </a:p>
        </p:txBody>
      </p:sp>
    </p:spTree>
    <p:extLst>
      <p:ext uri="{BB962C8B-B14F-4D97-AF65-F5344CB8AC3E}">
        <p14:creationId xmlns:p14="http://schemas.microsoft.com/office/powerpoint/2010/main" val="108430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82AC4-6211-69B6-991B-DD2F439311B9}"/>
              </a:ext>
            </a:extLst>
          </p:cNvPr>
          <p:cNvSpPr>
            <a:spLocks noGrp="1"/>
          </p:cNvSpPr>
          <p:nvPr>
            <p:ph type="title"/>
          </p:nvPr>
        </p:nvSpPr>
        <p:spPr/>
        <p:txBody>
          <a:bodyPr/>
          <a:lstStyle/>
          <a:p>
            <a:r>
              <a:rPr lang="en-US" dirty="0"/>
              <a:t>Electronic Stat 4: Electronic Titles Deduplicated with Network</a:t>
            </a:r>
          </a:p>
        </p:txBody>
      </p:sp>
      <p:pic>
        <p:nvPicPr>
          <p:cNvPr id="5" name="Content Placeholder 4" descr="I-Share Electronic Stat 4 viewed within Alma Analytics.">
            <a:extLst>
              <a:ext uri="{FF2B5EF4-FFF2-40B4-BE49-F238E27FC236}">
                <a16:creationId xmlns:a16="http://schemas.microsoft.com/office/drawing/2014/main" id="{0D7F3B83-AD51-8A58-0D04-BCC96EC3C9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512" y="1026695"/>
            <a:ext cx="9905022" cy="4475747"/>
          </a:xfrm>
          <a:ln>
            <a:solidFill>
              <a:schemeClr val="accent1"/>
            </a:solidFill>
          </a:ln>
        </p:spPr>
      </p:pic>
    </p:spTree>
    <p:extLst>
      <p:ext uri="{BB962C8B-B14F-4D97-AF65-F5344CB8AC3E}">
        <p14:creationId xmlns:p14="http://schemas.microsoft.com/office/powerpoint/2010/main" val="1553776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641D7-8937-3C99-CF6A-99015A6379A2}"/>
              </a:ext>
            </a:extLst>
          </p:cNvPr>
          <p:cNvSpPr>
            <a:spLocks noGrp="1"/>
          </p:cNvSpPr>
          <p:nvPr>
            <p:ph type="title"/>
          </p:nvPr>
        </p:nvSpPr>
        <p:spPr/>
        <p:txBody>
          <a:bodyPr/>
          <a:lstStyle/>
          <a:p>
            <a:r>
              <a:rPr lang="en-US" sz="3600" dirty="0">
                <a:latin typeface="+mj-lt"/>
              </a:rPr>
              <a:t>How &amp; Where: Report Download Locations</a:t>
            </a:r>
            <a:endParaRPr lang="en-US" dirty="0"/>
          </a:p>
        </p:txBody>
      </p:sp>
      <p:sp>
        <p:nvSpPr>
          <p:cNvPr id="3" name="Content Placeholder 2">
            <a:extLst>
              <a:ext uri="{FF2B5EF4-FFF2-40B4-BE49-F238E27FC236}">
                <a16:creationId xmlns:a16="http://schemas.microsoft.com/office/drawing/2014/main" id="{7EA524D5-3FBC-597A-1231-CD12DA509463}"/>
              </a:ext>
            </a:extLst>
          </p:cNvPr>
          <p:cNvSpPr>
            <a:spLocks noGrp="1"/>
          </p:cNvSpPr>
          <p:nvPr>
            <p:ph idx="1"/>
          </p:nvPr>
        </p:nvSpPr>
        <p:spPr/>
        <p:txBody>
          <a:bodyPr/>
          <a:lstStyle/>
          <a:p>
            <a:r>
              <a:rPr lang="en-US" dirty="0"/>
              <a:t>CARLI Files Server - Secure FTP (SFTP)</a:t>
            </a:r>
          </a:p>
          <a:p>
            <a:pPr marL="342900" indent="-342900">
              <a:buFont typeface="Arial" panose="020B0604020202020204" pitchFamily="34" charset="0"/>
              <a:buChar char="•"/>
            </a:pPr>
            <a:r>
              <a:rPr lang="en-US" dirty="0">
                <a:hlinkClick r:id="rId2"/>
              </a:rPr>
              <a:t>https://www.carli.illinois.edu/products-services/i-share/external-system/SSHSecureShell</a:t>
            </a:r>
            <a:endParaRPr lang="en-US" dirty="0"/>
          </a:p>
          <a:p>
            <a:endParaRPr lang="en-US" dirty="0"/>
          </a:p>
          <a:p>
            <a:r>
              <a:rPr lang="en-US" dirty="0"/>
              <a:t>Box.com</a:t>
            </a:r>
          </a:p>
          <a:p>
            <a:pPr marL="342900" indent="-342900">
              <a:buFont typeface="Arial" panose="020B0604020202020204" pitchFamily="34" charset="0"/>
              <a:buChar char="•"/>
            </a:pPr>
            <a:r>
              <a:rPr lang="en-US" dirty="0">
                <a:hlinkClick r:id="rId3"/>
              </a:rPr>
              <a:t>https://www.carli.illinois.edu/products-services/i-share/external-system/box-folders</a:t>
            </a: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85035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B2EF-B2B8-F262-30F2-5B58D3AA8AA5}"/>
              </a:ext>
            </a:extLst>
          </p:cNvPr>
          <p:cNvSpPr>
            <a:spLocks noGrp="1"/>
          </p:cNvSpPr>
          <p:nvPr>
            <p:ph type="title"/>
          </p:nvPr>
        </p:nvSpPr>
        <p:spPr/>
        <p:txBody>
          <a:bodyPr/>
          <a:lstStyle/>
          <a:p>
            <a:r>
              <a:rPr lang="en-US" sz="3600" dirty="0">
                <a:latin typeface="+mj-lt"/>
              </a:rPr>
              <a:t>How &amp; Where: Report Download Locations - SFTP</a:t>
            </a:r>
            <a:endParaRPr lang="en-US" dirty="0"/>
          </a:p>
        </p:txBody>
      </p:sp>
      <p:sp>
        <p:nvSpPr>
          <p:cNvPr id="3" name="Content Placeholder 2">
            <a:extLst>
              <a:ext uri="{FF2B5EF4-FFF2-40B4-BE49-F238E27FC236}">
                <a16:creationId xmlns:a16="http://schemas.microsoft.com/office/drawing/2014/main" id="{69419A38-D9B5-4319-B364-B0E6045A8B33}"/>
              </a:ext>
            </a:extLst>
          </p:cNvPr>
          <p:cNvSpPr>
            <a:spLocks noGrp="1"/>
          </p:cNvSpPr>
          <p:nvPr>
            <p:ph idx="1"/>
          </p:nvPr>
        </p:nvSpPr>
        <p:spPr>
          <a:xfrm>
            <a:off x="609600" y="1166018"/>
            <a:ext cx="10972800" cy="4525963"/>
          </a:xfrm>
        </p:spPr>
        <p:txBody>
          <a:bodyPr/>
          <a:lstStyle/>
          <a:p>
            <a:r>
              <a:rPr lang="en-US" dirty="0"/>
              <a:t>When the statistics are run by CARLI staff, they are deposited as Excel files in the CARLI ftp account belonging to your institution.</a:t>
            </a:r>
          </a:p>
          <a:p>
            <a:endParaRPr lang="en-US" dirty="0"/>
          </a:p>
          <a:p>
            <a:pPr marL="342900" indent="-342900">
              <a:buFont typeface="Arial" panose="020B0604020202020204" pitchFamily="34" charset="0"/>
              <a:buChar char="•"/>
            </a:pPr>
            <a:r>
              <a:rPr lang="en-US" dirty="0"/>
              <a:t>The I-Share Liaison at your institution should know the username and password for your institution's CARLI ftp account. There is only one username/password per institution for the CARLI ftp account.</a:t>
            </a:r>
          </a:p>
          <a:p>
            <a:pPr marL="342900" indent="-342900">
              <a:buFont typeface="Arial" panose="020B0604020202020204" pitchFamily="34" charset="0"/>
              <a:buChar char="•"/>
            </a:pPr>
            <a:r>
              <a:rPr lang="en-US" dirty="0"/>
              <a:t>Files are deleted from the ftp directory after 60 days. </a:t>
            </a:r>
          </a:p>
          <a:p>
            <a:pPr marL="342900" indent="-342900">
              <a:buFont typeface="Arial" panose="020B0604020202020204" pitchFamily="34" charset="0"/>
              <a:buChar char="•"/>
            </a:pPr>
            <a:endParaRPr lang="en-US" dirty="0"/>
          </a:p>
          <a:p>
            <a:r>
              <a:rPr lang="en-US" dirty="0"/>
              <a:t>Additional Instructions for SFTP:</a:t>
            </a:r>
          </a:p>
          <a:p>
            <a:r>
              <a:rPr lang="en-US" sz="2800" dirty="0">
                <a:latin typeface="+mj-lt"/>
                <a:hlinkClick r:id="rId2"/>
              </a:rPr>
              <a:t>https://www.carli.illinois.edu/products-services/i-share/external-system/SSHSecureShell</a:t>
            </a:r>
            <a:endParaRPr lang="en-US" sz="2800" dirty="0">
              <a:latin typeface="+mj-lt"/>
            </a:endParaRPr>
          </a:p>
        </p:txBody>
      </p:sp>
    </p:spTree>
    <p:extLst>
      <p:ext uri="{BB962C8B-B14F-4D97-AF65-F5344CB8AC3E}">
        <p14:creationId xmlns:p14="http://schemas.microsoft.com/office/powerpoint/2010/main" val="38082547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92B-C3CC-89DE-DFB3-D00354DA596B}"/>
              </a:ext>
            </a:extLst>
          </p:cNvPr>
          <p:cNvSpPr>
            <a:spLocks noGrp="1"/>
          </p:cNvSpPr>
          <p:nvPr>
            <p:ph type="title"/>
          </p:nvPr>
        </p:nvSpPr>
        <p:spPr>
          <a:xfrm>
            <a:off x="609600" y="0"/>
            <a:ext cx="10972800" cy="1143000"/>
          </a:xfrm>
        </p:spPr>
        <p:txBody>
          <a:bodyPr/>
          <a:lstStyle/>
          <a:p>
            <a:r>
              <a:rPr lang="en-US" sz="3600" dirty="0">
                <a:latin typeface="+mj-lt"/>
              </a:rPr>
              <a:t>How &amp; Where: Report Download Locations</a:t>
            </a:r>
            <a:endParaRPr lang="en-US" dirty="0"/>
          </a:p>
        </p:txBody>
      </p:sp>
      <p:pic>
        <p:nvPicPr>
          <p:cNvPr id="7" name="Picture 6" descr="This image shows a screenshot of the WinSCP client logged into the Lincoln College CARLI Files Server. The Lincoln College Files Server shows the Annual Stats Package Files that can be downloaded by the library.">
            <a:extLst>
              <a:ext uri="{FF2B5EF4-FFF2-40B4-BE49-F238E27FC236}">
                <a16:creationId xmlns:a16="http://schemas.microsoft.com/office/drawing/2014/main" id="{F9C78270-5192-4066-AB4C-2F91B9DC7591}"/>
              </a:ext>
            </a:extLst>
          </p:cNvPr>
          <p:cNvPicPr>
            <a:picLocks noChangeAspect="1"/>
          </p:cNvPicPr>
          <p:nvPr/>
        </p:nvPicPr>
        <p:blipFill>
          <a:blip r:embed="rId3"/>
          <a:stretch>
            <a:fillRect/>
          </a:stretch>
        </p:blipFill>
        <p:spPr>
          <a:xfrm>
            <a:off x="822010" y="948466"/>
            <a:ext cx="10547980" cy="5606881"/>
          </a:xfrm>
          <a:prstGeom prst="rect">
            <a:avLst/>
          </a:prstGeom>
          <a:ln>
            <a:solidFill>
              <a:schemeClr val="accent1"/>
            </a:solidFill>
          </a:ln>
        </p:spPr>
      </p:pic>
    </p:spTree>
    <p:extLst>
      <p:ext uri="{BB962C8B-B14F-4D97-AF65-F5344CB8AC3E}">
        <p14:creationId xmlns:p14="http://schemas.microsoft.com/office/powerpoint/2010/main" val="1001035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2B160-4763-F9D1-7F49-6670DD81C9A6}"/>
              </a:ext>
            </a:extLst>
          </p:cNvPr>
          <p:cNvSpPr>
            <a:spLocks noGrp="1"/>
          </p:cNvSpPr>
          <p:nvPr>
            <p:ph type="title"/>
          </p:nvPr>
        </p:nvSpPr>
        <p:spPr/>
        <p:txBody>
          <a:bodyPr/>
          <a:lstStyle/>
          <a:p>
            <a:r>
              <a:rPr lang="en-US" sz="3600" dirty="0">
                <a:latin typeface="+mj-lt"/>
              </a:rPr>
              <a:t>How &amp; Where: Report Download Locations – Box.com</a:t>
            </a:r>
            <a:endParaRPr lang="en-US" dirty="0"/>
          </a:p>
        </p:txBody>
      </p:sp>
      <p:sp>
        <p:nvSpPr>
          <p:cNvPr id="3" name="Content Placeholder 2">
            <a:extLst>
              <a:ext uri="{FF2B5EF4-FFF2-40B4-BE49-F238E27FC236}">
                <a16:creationId xmlns:a16="http://schemas.microsoft.com/office/drawing/2014/main" id="{41A0C622-E2F5-2D05-A7D6-C6F8CB6F3675}"/>
              </a:ext>
            </a:extLst>
          </p:cNvPr>
          <p:cNvSpPr>
            <a:spLocks noGrp="1"/>
          </p:cNvSpPr>
          <p:nvPr>
            <p:ph idx="1"/>
          </p:nvPr>
        </p:nvSpPr>
        <p:spPr>
          <a:xfrm>
            <a:off x="465513" y="1600200"/>
            <a:ext cx="11338559" cy="4525963"/>
          </a:xfrm>
        </p:spPr>
        <p:txBody>
          <a:bodyPr/>
          <a:lstStyle/>
          <a:p>
            <a:r>
              <a:rPr lang="en-US" dirty="0"/>
              <a:t>Annual Statistics files are also deposited to your institution's shared folder on Box.com</a:t>
            </a:r>
          </a:p>
          <a:p>
            <a:endParaRPr lang="en-US" dirty="0"/>
          </a:p>
          <a:p>
            <a:pPr marL="342900" indent="-342900">
              <a:buFont typeface="Arial" panose="020B0604020202020204" pitchFamily="34" charset="0"/>
              <a:buChar char="•"/>
            </a:pPr>
            <a:r>
              <a:rPr lang="en-US" dirty="0"/>
              <a:t>CARLI provides each I-Share institution with access to a shared folder on the University of Illinois' Box.com file-sharing platform. </a:t>
            </a:r>
          </a:p>
          <a:p>
            <a:pPr marL="342900" indent="-342900">
              <a:buFont typeface="Arial" panose="020B0604020202020204" pitchFamily="34" charset="0"/>
              <a:buChar char="•"/>
            </a:pPr>
            <a:r>
              <a:rPr lang="en-US" dirty="0"/>
              <a:t>If your institution uses Box.com, you should have an account and login privileges through them. If not, you will need to create an account as an external user. </a:t>
            </a:r>
          </a:p>
          <a:p>
            <a:pPr marL="342900" indent="-342900">
              <a:buFont typeface="Arial" panose="020B0604020202020204" pitchFamily="34" charset="0"/>
              <a:buChar char="•"/>
            </a:pPr>
            <a:r>
              <a:rPr lang="en-US" dirty="0"/>
              <a:t>If you do not have access to your institution's Box folder, request access via </a:t>
            </a:r>
            <a:r>
              <a:rPr lang="en-US" dirty="0">
                <a:hlinkClick r:id="rId3"/>
              </a:rPr>
              <a:t>support@carli.illinois.edu</a:t>
            </a:r>
            <a:r>
              <a:rPr lang="en-US" dirty="0"/>
              <a:t> and copy your library's I-Share Liaison on the message.</a:t>
            </a:r>
          </a:p>
          <a:p>
            <a:pPr marL="342900" indent="-342900">
              <a:buFont typeface="Arial" panose="020B0604020202020204" pitchFamily="34" charset="0"/>
              <a:buChar char="•"/>
            </a:pPr>
            <a:endParaRPr lang="en-US" dirty="0"/>
          </a:p>
          <a:p>
            <a:r>
              <a:rPr lang="en-US" dirty="0"/>
              <a:t>Additional Instructions for Box.com:</a:t>
            </a:r>
          </a:p>
          <a:p>
            <a:r>
              <a:rPr lang="en-US" dirty="0">
                <a:hlinkClick r:id="rId4"/>
              </a:rPr>
              <a:t>https://www.carli.illinois.edu/products-services/i-share/external-system/box-folders</a:t>
            </a:r>
            <a:endParaRPr lang="en-US" dirty="0"/>
          </a:p>
        </p:txBody>
      </p:sp>
    </p:spTree>
    <p:extLst>
      <p:ext uri="{BB962C8B-B14F-4D97-AF65-F5344CB8AC3E}">
        <p14:creationId xmlns:p14="http://schemas.microsoft.com/office/powerpoint/2010/main" val="4036492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92B-C3CC-89DE-DFB3-D00354DA596B}"/>
              </a:ext>
            </a:extLst>
          </p:cNvPr>
          <p:cNvSpPr>
            <a:spLocks noGrp="1"/>
          </p:cNvSpPr>
          <p:nvPr>
            <p:ph type="title"/>
          </p:nvPr>
        </p:nvSpPr>
        <p:spPr>
          <a:xfrm>
            <a:off x="609600" y="0"/>
            <a:ext cx="10972800" cy="1143000"/>
          </a:xfrm>
        </p:spPr>
        <p:txBody>
          <a:bodyPr/>
          <a:lstStyle/>
          <a:p>
            <a:r>
              <a:rPr lang="en-US" sz="3600" dirty="0">
                <a:latin typeface="+mj-lt"/>
              </a:rPr>
              <a:t>How &amp; Where: Report Download Locations</a:t>
            </a:r>
            <a:endParaRPr lang="en-US" dirty="0"/>
          </a:p>
        </p:txBody>
      </p:sp>
      <p:pic>
        <p:nvPicPr>
          <p:cNvPr id="4" name="Picture 3">
            <a:extLst>
              <a:ext uri="{FF2B5EF4-FFF2-40B4-BE49-F238E27FC236}">
                <a16:creationId xmlns:a16="http://schemas.microsoft.com/office/drawing/2014/main" id="{0161D0B4-2857-3AF3-2AEA-55091E4B4457}"/>
              </a:ext>
            </a:extLst>
          </p:cNvPr>
          <p:cNvPicPr>
            <a:picLocks noChangeAspect="1"/>
          </p:cNvPicPr>
          <p:nvPr/>
        </p:nvPicPr>
        <p:blipFill>
          <a:blip r:embed="rId3"/>
          <a:stretch>
            <a:fillRect/>
          </a:stretch>
        </p:blipFill>
        <p:spPr>
          <a:xfrm>
            <a:off x="880334" y="1143000"/>
            <a:ext cx="10431331" cy="5239481"/>
          </a:xfrm>
          <a:prstGeom prst="rect">
            <a:avLst/>
          </a:prstGeom>
        </p:spPr>
      </p:pic>
    </p:spTree>
    <p:extLst>
      <p:ext uri="{BB962C8B-B14F-4D97-AF65-F5344CB8AC3E}">
        <p14:creationId xmlns:p14="http://schemas.microsoft.com/office/powerpoint/2010/main" val="2091751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92B-C3CC-89DE-DFB3-D00354DA596B}"/>
              </a:ext>
            </a:extLst>
          </p:cNvPr>
          <p:cNvSpPr>
            <a:spLocks noGrp="1"/>
          </p:cNvSpPr>
          <p:nvPr>
            <p:ph type="title"/>
          </p:nvPr>
        </p:nvSpPr>
        <p:spPr/>
        <p:txBody>
          <a:bodyPr/>
          <a:lstStyle/>
          <a:p>
            <a:r>
              <a:rPr lang="en-US" sz="3600" dirty="0">
                <a:latin typeface="+mj-lt"/>
              </a:rPr>
              <a:t>How &amp; Where: Reports on the CARLI Website</a:t>
            </a:r>
            <a:endParaRPr lang="en-US" dirty="0"/>
          </a:p>
        </p:txBody>
      </p:sp>
      <p:pic>
        <p:nvPicPr>
          <p:cNvPr id="5" name="Picture 4" descr="This is a screenshot of the CARLI website, showing the I-Share Annual Statistics webpage: https://www.carli.illinois.edu/products-services/i-share/stats">
            <a:extLst>
              <a:ext uri="{FF2B5EF4-FFF2-40B4-BE49-F238E27FC236}">
                <a16:creationId xmlns:a16="http://schemas.microsoft.com/office/drawing/2014/main" id="{03890734-D266-74B0-DB9B-7EAEC54A17AA}"/>
              </a:ext>
            </a:extLst>
          </p:cNvPr>
          <p:cNvPicPr>
            <a:picLocks noChangeAspect="1"/>
          </p:cNvPicPr>
          <p:nvPr/>
        </p:nvPicPr>
        <p:blipFill rotWithShape="1">
          <a:blip r:embed="rId3"/>
          <a:srcRect b="24131"/>
          <a:stretch/>
        </p:blipFill>
        <p:spPr>
          <a:xfrm>
            <a:off x="1509682" y="1159099"/>
            <a:ext cx="9455972" cy="5203064"/>
          </a:xfrm>
          <a:prstGeom prst="rect">
            <a:avLst/>
          </a:prstGeom>
          <a:ln>
            <a:solidFill>
              <a:schemeClr val="accent1"/>
            </a:solidFill>
          </a:ln>
        </p:spPr>
      </p:pic>
      <p:sp>
        <p:nvSpPr>
          <p:cNvPr id="6" name="TextBox 5">
            <a:extLst>
              <a:ext uri="{FF2B5EF4-FFF2-40B4-BE49-F238E27FC236}">
                <a16:creationId xmlns:a16="http://schemas.microsoft.com/office/drawing/2014/main" id="{403A72BC-2F7E-4297-8C5D-705046CC604D}"/>
              </a:ext>
            </a:extLst>
          </p:cNvPr>
          <p:cNvSpPr txBox="1"/>
          <p:nvPr/>
        </p:nvSpPr>
        <p:spPr>
          <a:xfrm>
            <a:off x="197719" y="6473891"/>
            <a:ext cx="5898281" cy="369332"/>
          </a:xfrm>
          <a:prstGeom prst="rect">
            <a:avLst/>
          </a:prstGeom>
          <a:noFill/>
        </p:spPr>
        <p:txBody>
          <a:bodyPr wrap="none" rtlCol="0">
            <a:spAutoFit/>
          </a:bodyPr>
          <a:lstStyle/>
          <a:p>
            <a:r>
              <a:rPr lang="en-US" dirty="0">
                <a:solidFill>
                  <a:schemeClr val="bg1"/>
                </a:solidFill>
              </a:rPr>
              <a:t>https://www.carli.illinois.edu/products-services/i-share/stats</a:t>
            </a:r>
          </a:p>
        </p:txBody>
      </p:sp>
    </p:spTree>
    <p:extLst>
      <p:ext uri="{BB962C8B-B14F-4D97-AF65-F5344CB8AC3E}">
        <p14:creationId xmlns:p14="http://schemas.microsoft.com/office/powerpoint/2010/main" val="37829655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9C04D-19C9-AC44-BFED-62DA8F7A1C6A}"/>
              </a:ext>
            </a:extLst>
          </p:cNvPr>
          <p:cNvSpPr>
            <a:spLocks noGrp="1"/>
          </p:cNvSpPr>
          <p:nvPr>
            <p:ph type="title"/>
          </p:nvPr>
        </p:nvSpPr>
        <p:spPr/>
        <p:txBody>
          <a:bodyPr/>
          <a:lstStyle/>
          <a:p>
            <a:r>
              <a:rPr lang="en-US" dirty="0"/>
              <a:t>Finding More on Analytics Reports</a:t>
            </a:r>
          </a:p>
        </p:txBody>
      </p:sp>
      <p:sp>
        <p:nvSpPr>
          <p:cNvPr id="3" name="Content Placeholder 2">
            <a:extLst>
              <a:ext uri="{FF2B5EF4-FFF2-40B4-BE49-F238E27FC236}">
                <a16:creationId xmlns:a16="http://schemas.microsoft.com/office/drawing/2014/main" id="{49C689FC-CBFC-F622-E648-E62B12188F61}"/>
              </a:ext>
            </a:extLst>
          </p:cNvPr>
          <p:cNvSpPr>
            <a:spLocks noGrp="1"/>
          </p:cNvSpPr>
          <p:nvPr>
            <p:ph idx="1"/>
          </p:nvPr>
        </p:nvSpPr>
        <p:spPr>
          <a:xfrm>
            <a:off x="252249" y="1417638"/>
            <a:ext cx="11445764" cy="4525963"/>
          </a:xfrm>
        </p:spPr>
        <p:txBody>
          <a:bodyPr/>
          <a:lstStyle/>
          <a:p>
            <a:pPr marL="342900" indent="-342900">
              <a:buFont typeface="Arial" panose="020B0604020202020204" pitchFamily="34" charset="0"/>
              <a:buChar char="•"/>
            </a:pPr>
            <a:r>
              <a:rPr lang="en-US" sz="2400" dirty="0">
                <a:latin typeface="+mj-lt"/>
              </a:rPr>
              <a:t>CARLI Website documentation:</a:t>
            </a:r>
            <a:br>
              <a:rPr lang="en-US" sz="2400" dirty="0">
                <a:latin typeface="+mj-lt"/>
              </a:rPr>
            </a:br>
            <a:r>
              <a:rPr lang="en-US" sz="2400" dirty="0">
                <a:latin typeface="+mj-lt"/>
                <a:hlinkClick r:id="rId3"/>
              </a:rPr>
              <a:t>https://www.carli.illinois.edu/products-services/i-share/alma-analytics</a:t>
            </a:r>
            <a:r>
              <a:rPr lang="en-US" sz="2400" dirty="0">
                <a:latin typeface="+mj-lt"/>
              </a:rPr>
              <a:t> </a:t>
            </a:r>
          </a:p>
          <a:p>
            <a:pPr marL="1085850" lvl="1" indent="-342900">
              <a:buFont typeface="Arial" panose="020B0604020202020204" pitchFamily="34" charset="0"/>
              <a:buChar char="•"/>
            </a:pPr>
            <a:r>
              <a:rPr lang="en-US" sz="2400" dirty="0">
                <a:latin typeface="+mj-lt"/>
              </a:rPr>
              <a:t>Training Examples:</a:t>
            </a:r>
          </a:p>
          <a:p>
            <a:pPr marL="1485900" lvl="2" indent="-342900"/>
            <a:r>
              <a:rPr lang="en-US" sz="2400" dirty="0">
                <a:latin typeface="+mj-lt"/>
                <a:hlinkClick r:id="rId4"/>
              </a:rPr>
              <a:t>Ex Libris 2021 Analytics Master Class recordings and handouts</a:t>
            </a:r>
            <a:endParaRPr lang="en-US" sz="2400" dirty="0">
              <a:latin typeface="+mj-lt"/>
            </a:endParaRPr>
          </a:p>
          <a:p>
            <a:pPr marL="1485900" lvl="2" indent="-342900"/>
            <a:r>
              <a:rPr lang="en-US" sz="2400" dirty="0">
                <a:latin typeface="+mj-lt"/>
                <a:hlinkClick r:id="rId5"/>
              </a:rPr>
              <a:t>How-To: Getting Started with Analytics</a:t>
            </a:r>
            <a:br>
              <a:rPr lang="en-US" sz="2400" dirty="0">
                <a:latin typeface="+mj-lt"/>
              </a:rPr>
            </a:br>
            <a:endParaRPr lang="en-US" sz="2400" dirty="0">
              <a:latin typeface="+mj-lt"/>
            </a:endParaRPr>
          </a:p>
          <a:p>
            <a:pPr marL="342900" indent="-342900">
              <a:buFont typeface="Arial" panose="020B0604020202020204" pitchFamily="34" charset="0"/>
              <a:buChar char="•"/>
            </a:pPr>
            <a:r>
              <a:rPr lang="en-US" sz="2400" dirty="0">
                <a:latin typeface="+mj-lt"/>
              </a:rPr>
              <a:t>Accessing files through Secure FTP:</a:t>
            </a:r>
            <a:br>
              <a:rPr lang="en-US" sz="2400" dirty="0">
                <a:latin typeface="+mj-lt"/>
              </a:rPr>
            </a:br>
            <a:r>
              <a:rPr lang="en-US" sz="2400" dirty="0">
                <a:latin typeface="+mj-lt"/>
                <a:hlinkClick r:id="rId6"/>
              </a:rPr>
              <a:t>https://www.carli.illinois.edu/products-services/i-share/external-system/SSHSecureShell</a:t>
            </a:r>
            <a:endParaRPr lang="en-US" sz="2400" dirty="0">
              <a:latin typeface="+mj-lt"/>
            </a:endParaRPr>
          </a:p>
          <a:p>
            <a:pPr marL="342900" indent="-342900">
              <a:buFont typeface="Arial" panose="020B0604020202020204" pitchFamily="34" charset="0"/>
              <a:buChar char="•"/>
            </a:pPr>
            <a:r>
              <a:rPr lang="en-US" sz="2400" dirty="0">
                <a:latin typeface="+mj-lt"/>
              </a:rPr>
              <a:t>Connecting to Box.com:</a:t>
            </a:r>
            <a:br>
              <a:rPr lang="en-US" sz="2400" dirty="0">
                <a:latin typeface="+mj-lt"/>
              </a:rPr>
            </a:br>
            <a:r>
              <a:rPr lang="en-US" sz="2400" dirty="0">
                <a:latin typeface="+mj-lt"/>
                <a:hlinkClick r:id="rId7"/>
              </a:rPr>
              <a:t>https://www.carli.illinois.edu/products-services/i-share/external-system/box-folders</a:t>
            </a:r>
            <a:br>
              <a:rPr lang="en-US" sz="2400" dirty="0">
                <a:latin typeface="+mj-lt"/>
              </a:rPr>
            </a:br>
            <a:endParaRPr lang="en-US" sz="2400" dirty="0">
              <a:latin typeface="+mj-lt"/>
            </a:endParaRPr>
          </a:p>
        </p:txBody>
      </p:sp>
    </p:spTree>
    <p:extLst>
      <p:ext uri="{BB962C8B-B14F-4D97-AF65-F5344CB8AC3E}">
        <p14:creationId xmlns:p14="http://schemas.microsoft.com/office/powerpoint/2010/main" val="2204214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is is a decorative image of a long-haired black cat resting inside a cardboard box.">
            <a:extLst>
              <a:ext uri="{FF2B5EF4-FFF2-40B4-BE49-F238E27FC236}">
                <a16:creationId xmlns:a16="http://schemas.microsoft.com/office/drawing/2014/main" id="{994F0B7B-FF13-F16A-8D90-AB5EF169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29" b="23566"/>
          <a:stretch/>
        </p:blipFill>
        <p:spPr bwMode="auto">
          <a:xfrm>
            <a:off x="0" y="0"/>
            <a:ext cx="12192000" cy="6465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2E7966C-D4B4-9A00-00B4-98ED00D418E4}"/>
              </a:ext>
            </a:extLst>
          </p:cNvPr>
          <p:cNvSpPr>
            <a:spLocks noGrp="1"/>
          </p:cNvSpPr>
          <p:nvPr>
            <p:ph type="title"/>
          </p:nvPr>
        </p:nvSpPr>
        <p:spPr>
          <a:xfrm>
            <a:off x="506570" y="392806"/>
            <a:ext cx="2957847" cy="2144332"/>
          </a:xfrm>
        </p:spPr>
        <p:txBody>
          <a:bodyPr/>
          <a:lstStyle/>
          <a:p>
            <a:r>
              <a:rPr lang="en-US" dirty="0">
                <a:solidFill>
                  <a:schemeClr val="bg1"/>
                </a:solidFill>
              </a:rPr>
              <a:t>Questions </a:t>
            </a:r>
            <a:br>
              <a:rPr lang="en-US" dirty="0">
                <a:solidFill>
                  <a:schemeClr val="bg1"/>
                </a:solidFill>
              </a:rPr>
            </a:br>
            <a:r>
              <a:rPr lang="en-US" dirty="0">
                <a:solidFill>
                  <a:schemeClr val="bg1"/>
                </a:solidFill>
              </a:rPr>
              <a:t>&amp; Answers</a:t>
            </a:r>
          </a:p>
        </p:txBody>
      </p:sp>
    </p:spTree>
    <p:extLst>
      <p:ext uri="{BB962C8B-B14F-4D97-AF65-F5344CB8AC3E}">
        <p14:creationId xmlns:p14="http://schemas.microsoft.com/office/powerpoint/2010/main" val="87642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6C66F-BEAA-33C9-457C-CD957C999491}"/>
              </a:ext>
            </a:extLst>
          </p:cNvPr>
          <p:cNvSpPr>
            <a:spLocks noGrp="1"/>
          </p:cNvSpPr>
          <p:nvPr>
            <p:ph type="title"/>
          </p:nvPr>
        </p:nvSpPr>
        <p:spPr/>
        <p:txBody>
          <a:bodyPr/>
          <a:lstStyle/>
          <a:p>
            <a:r>
              <a:rPr lang="en-US" dirty="0"/>
              <a:t>E-Resources Updates</a:t>
            </a:r>
          </a:p>
        </p:txBody>
      </p:sp>
      <p:sp>
        <p:nvSpPr>
          <p:cNvPr id="3" name="Content Placeholder 2">
            <a:extLst>
              <a:ext uri="{FF2B5EF4-FFF2-40B4-BE49-F238E27FC236}">
                <a16:creationId xmlns:a16="http://schemas.microsoft.com/office/drawing/2014/main" id="{DF3DE552-0455-30FB-7B31-FB43E9FFADFB}"/>
              </a:ext>
            </a:extLst>
          </p:cNvPr>
          <p:cNvSpPr>
            <a:spLocks noGrp="1"/>
          </p:cNvSpPr>
          <p:nvPr>
            <p:ph idx="1"/>
          </p:nvPr>
        </p:nvSpPr>
        <p:spPr/>
        <p:txBody>
          <a:bodyPr/>
          <a:lstStyle/>
          <a:p>
            <a:r>
              <a:rPr lang="en-US" sz="2800" dirty="0">
                <a:latin typeface="+mj-lt"/>
                <a:ea typeface="+mn-lt"/>
                <a:cs typeface="+mn-lt"/>
              </a:rPr>
              <a:t>Time to update your Alma Electronic Resources to keep aligned with current purchases.</a:t>
            </a:r>
          </a:p>
          <a:p>
            <a:endParaRPr lang="en-US" sz="2800" dirty="0">
              <a:latin typeface="+mj-lt"/>
              <a:ea typeface="+mn-lt"/>
              <a:cs typeface="+mn-lt"/>
            </a:endParaRPr>
          </a:p>
          <a:p>
            <a:r>
              <a:rPr lang="en-US" sz="2800" dirty="0">
                <a:latin typeface="+mj-lt"/>
                <a:ea typeface="+mn-lt"/>
                <a:cs typeface="+mn-lt"/>
              </a:rPr>
              <a:t>End of Calendar Year 2022</a:t>
            </a:r>
          </a:p>
          <a:p>
            <a:pPr lvl="1"/>
            <a:r>
              <a:rPr lang="en-US" sz="2400" dirty="0">
                <a:latin typeface="+mj-lt"/>
                <a:ea typeface="+mn-lt"/>
                <a:cs typeface="+mn-lt"/>
              </a:rPr>
              <a:t>If your library has added or cancelled/not renewed subscriptions to e-resources, plan to update your Alma Institution Zone.</a:t>
            </a:r>
          </a:p>
          <a:p>
            <a:pPr lvl="1"/>
            <a:r>
              <a:rPr lang="en-US" sz="2400" dirty="0">
                <a:latin typeface="+mj-lt"/>
                <a:ea typeface="+mn-lt"/>
                <a:cs typeface="+mn-lt"/>
              </a:rPr>
              <a:t>More “how to” documentation at </a:t>
            </a:r>
            <a:r>
              <a:rPr lang="en-US" sz="2400" dirty="0">
                <a:latin typeface="+mj-lt"/>
                <a:ea typeface="+mn-lt"/>
                <a:cs typeface="+mn-lt"/>
                <a:hlinkClick r:id="rId3"/>
              </a:rPr>
              <a:t>https://www.carli.illinois.edu/products-services/i-share/electronic-res-man</a:t>
            </a:r>
            <a:endParaRPr lang="en-US" dirty="0"/>
          </a:p>
        </p:txBody>
      </p:sp>
    </p:spTree>
    <p:extLst>
      <p:ext uri="{BB962C8B-B14F-4D97-AF65-F5344CB8AC3E}">
        <p14:creationId xmlns:p14="http://schemas.microsoft.com/office/powerpoint/2010/main" val="80392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4EE84D-20AA-0C5B-F13A-851F31581E73}"/>
              </a:ext>
            </a:extLst>
          </p:cNvPr>
          <p:cNvSpPr>
            <a:spLocks noGrp="1"/>
          </p:cNvSpPr>
          <p:nvPr>
            <p:ph type="ctrTitle"/>
          </p:nvPr>
        </p:nvSpPr>
        <p:spPr/>
        <p:txBody>
          <a:bodyPr/>
          <a:lstStyle/>
          <a:p>
            <a:pPr algn="ctr"/>
            <a:r>
              <a:rPr lang="en-US" dirty="0"/>
              <a:t>I-Share Annual Statistics Package</a:t>
            </a:r>
          </a:p>
        </p:txBody>
      </p:sp>
      <p:sp>
        <p:nvSpPr>
          <p:cNvPr id="5" name="Subtitle 4">
            <a:extLst>
              <a:ext uri="{FF2B5EF4-FFF2-40B4-BE49-F238E27FC236}">
                <a16:creationId xmlns:a16="http://schemas.microsoft.com/office/drawing/2014/main" id="{1DE1634E-A24B-8395-9892-1E2FF4D60FAC}"/>
              </a:ext>
            </a:extLst>
          </p:cNvPr>
          <p:cNvSpPr>
            <a:spLocks noGrp="1"/>
          </p:cNvSpPr>
          <p:nvPr>
            <p:ph type="subTitle" idx="1"/>
          </p:nvPr>
        </p:nvSpPr>
        <p:spPr/>
        <p:txBody>
          <a:bodyPr/>
          <a:lstStyle/>
          <a:p>
            <a:r>
              <a:rPr lang="en-US" dirty="0"/>
              <a:t>Finding the Right Report</a:t>
            </a:r>
          </a:p>
        </p:txBody>
      </p:sp>
    </p:spTree>
    <p:extLst>
      <p:ext uri="{BB962C8B-B14F-4D97-AF65-F5344CB8AC3E}">
        <p14:creationId xmlns:p14="http://schemas.microsoft.com/office/powerpoint/2010/main" val="163580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F9DE-1516-8079-BA6F-55ECCFD5B80B}"/>
              </a:ext>
            </a:extLst>
          </p:cNvPr>
          <p:cNvSpPr>
            <a:spLocks noGrp="1"/>
          </p:cNvSpPr>
          <p:nvPr>
            <p:ph type="title"/>
          </p:nvPr>
        </p:nvSpPr>
        <p:spPr/>
        <p:txBody>
          <a:bodyPr/>
          <a:lstStyle/>
          <a:p>
            <a:r>
              <a:rPr lang="en-US" dirty="0"/>
              <a:t>Today’s Outcomes</a:t>
            </a:r>
          </a:p>
        </p:txBody>
      </p:sp>
      <p:sp>
        <p:nvSpPr>
          <p:cNvPr id="3" name="Content Placeholder 2">
            <a:extLst>
              <a:ext uri="{FF2B5EF4-FFF2-40B4-BE49-F238E27FC236}">
                <a16:creationId xmlns:a16="http://schemas.microsoft.com/office/drawing/2014/main" id="{BEAAF3BA-73E5-25AE-7054-F40C83E31688}"/>
              </a:ext>
            </a:extLst>
          </p:cNvPr>
          <p:cNvSpPr>
            <a:spLocks noGrp="1"/>
          </p:cNvSpPr>
          <p:nvPr>
            <p:ph idx="1"/>
          </p:nvPr>
        </p:nvSpPr>
        <p:spPr/>
        <p:txBody>
          <a:bodyPr/>
          <a:lstStyle/>
          <a:p>
            <a:r>
              <a:rPr lang="en-US" sz="2400" dirty="0">
                <a:latin typeface="+mj-lt"/>
              </a:rPr>
              <a:t>Introduction and Background: The 5 W’s of I-Share Annual Statistics</a:t>
            </a:r>
          </a:p>
          <a:p>
            <a:r>
              <a:rPr lang="en-US" sz="2400" dirty="0">
                <a:latin typeface="+mj-lt"/>
              </a:rPr>
              <a:t>What &amp; When: Circ &amp; AFN stats</a:t>
            </a:r>
          </a:p>
          <a:p>
            <a:r>
              <a:rPr lang="en-US" sz="2400" dirty="0">
                <a:latin typeface="+mj-lt"/>
              </a:rPr>
              <a:t>What &amp; When: Collection and Electronic Collection stats</a:t>
            </a:r>
          </a:p>
          <a:p>
            <a:r>
              <a:rPr lang="en-US" sz="2400" dirty="0">
                <a:latin typeface="+mj-lt"/>
              </a:rPr>
              <a:t>How &amp; Where: Report Download Locations</a:t>
            </a:r>
          </a:p>
          <a:p>
            <a:r>
              <a:rPr lang="en-US" sz="2400" dirty="0">
                <a:latin typeface="+mj-lt"/>
              </a:rPr>
              <a:t>You &amp; Why: Report Descriptions and Mapping to Surveys</a:t>
            </a:r>
          </a:p>
          <a:p>
            <a:r>
              <a:rPr lang="en-US" sz="2400" dirty="0">
                <a:latin typeface="+mj-lt"/>
              </a:rPr>
              <a:t>What’s Next for 2023?</a:t>
            </a:r>
          </a:p>
        </p:txBody>
      </p:sp>
    </p:spTree>
    <p:extLst>
      <p:ext uri="{BB962C8B-B14F-4D97-AF65-F5344CB8AC3E}">
        <p14:creationId xmlns:p14="http://schemas.microsoft.com/office/powerpoint/2010/main" val="364985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50F71-42A8-308A-B57E-3043B8E0CEF5}"/>
              </a:ext>
            </a:extLst>
          </p:cNvPr>
          <p:cNvSpPr>
            <a:spLocks noGrp="1"/>
          </p:cNvSpPr>
          <p:nvPr>
            <p:ph type="title"/>
          </p:nvPr>
        </p:nvSpPr>
        <p:spPr/>
        <p:txBody>
          <a:bodyPr/>
          <a:lstStyle/>
          <a:p>
            <a:r>
              <a:rPr lang="en-US" dirty="0"/>
              <a:t>The 5 W’s of I-Share Annual Statistics</a:t>
            </a:r>
          </a:p>
        </p:txBody>
      </p:sp>
      <p:sp>
        <p:nvSpPr>
          <p:cNvPr id="3" name="Content Placeholder 2">
            <a:extLst>
              <a:ext uri="{FF2B5EF4-FFF2-40B4-BE49-F238E27FC236}">
                <a16:creationId xmlns:a16="http://schemas.microsoft.com/office/drawing/2014/main" id="{191C7924-E0F5-91F4-C56A-875A7D9EF469}"/>
              </a:ext>
            </a:extLst>
          </p:cNvPr>
          <p:cNvSpPr>
            <a:spLocks noGrp="1"/>
          </p:cNvSpPr>
          <p:nvPr>
            <p:ph idx="1"/>
          </p:nvPr>
        </p:nvSpPr>
        <p:spPr/>
        <p:txBody>
          <a:bodyPr/>
          <a:lstStyle/>
          <a:p>
            <a:pPr marL="342900" indent="-342900">
              <a:buFont typeface="Arial" panose="020B0604020202020204" pitchFamily="34" charset="0"/>
              <a:buChar char="•"/>
            </a:pPr>
            <a:r>
              <a:rPr lang="en-US" sz="2400" dirty="0">
                <a:latin typeface="+mj-lt"/>
              </a:rPr>
              <a:t>Why: Libraries have many reporting needs</a:t>
            </a:r>
          </a:p>
          <a:p>
            <a:pPr marL="342900" indent="-342900">
              <a:buFont typeface="Arial" panose="020B0604020202020204" pitchFamily="34" charset="0"/>
              <a:buChar char="•"/>
            </a:pPr>
            <a:r>
              <a:rPr lang="en-US" sz="2400" dirty="0">
                <a:latin typeface="+mj-lt"/>
              </a:rPr>
              <a:t>Who and How: CARLI Staff</a:t>
            </a:r>
          </a:p>
          <a:p>
            <a:pPr lvl="1"/>
            <a:r>
              <a:rPr lang="en-US" sz="2400" dirty="0">
                <a:latin typeface="+mj-lt"/>
              </a:rPr>
              <a:t>CARLI automated scripts and APIs</a:t>
            </a:r>
          </a:p>
          <a:p>
            <a:pPr marL="342900" indent="-342900">
              <a:buFont typeface="Arial" panose="020B0604020202020204" pitchFamily="34" charset="0"/>
              <a:buChar char="•"/>
            </a:pPr>
            <a:r>
              <a:rPr lang="en-US" sz="2400" dirty="0">
                <a:latin typeface="+mj-lt"/>
              </a:rPr>
              <a:t>What: 29 reports covering Fiscal/Academic Year ending June 30, 2022</a:t>
            </a:r>
          </a:p>
          <a:p>
            <a:pPr marL="342900" indent="-342900">
              <a:buFont typeface="Arial" panose="020B0604020202020204" pitchFamily="34" charset="0"/>
              <a:buChar char="•"/>
            </a:pPr>
            <a:r>
              <a:rPr lang="en-US" sz="2400" dirty="0">
                <a:latin typeface="+mj-lt"/>
              </a:rPr>
              <a:t>When: Reports generated on July 1* or July 16</a:t>
            </a:r>
          </a:p>
          <a:p>
            <a:pPr lvl="1"/>
            <a:r>
              <a:rPr lang="en-US" sz="2400" dirty="0">
                <a:latin typeface="+mj-lt"/>
              </a:rPr>
              <a:t>* Reports for institutions with a different fiscal calendar run differently</a:t>
            </a:r>
          </a:p>
          <a:p>
            <a:pPr marL="342900" indent="-342900">
              <a:buFont typeface="Arial" panose="020B0604020202020204" pitchFamily="34" charset="0"/>
              <a:buChar char="•"/>
            </a:pPr>
            <a:r>
              <a:rPr lang="en-US" sz="2400" dirty="0">
                <a:latin typeface="+mj-lt"/>
              </a:rPr>
              <a:t>Where: 22 reports shared to libraries’ secure FTP folders</a:t>
            </a:r>
          </a:p>
          <a:p>
            <a:pPr lvl="1"/>
            <a:r>
              <a:rPr lang="en-US" sz="2400" dirty="0">
                <a:latin typeface="+mj-lt"/>
              </a:rPr>
              <a:t>10 reports posted to CARLI website</a:t>
            </a:r>
          </a:p>
          <a:p>
            <a:pPr lvl="1"/>
            <a:r>
              <a:rPr lang="en-US" sz="2400" dirty="0">
                <a:latin typeface="+mj-lt"/>
              </a:rPr>
              <a:t>I-Share Statistical Package folder in Analytics</a:t>
            </a:r>
          </a:p>
          <a:p>
            <a:pPr marL="0" indent="0">
              <a:buNone/>
            </a:pPr>
            <a:endParaRPr lang="en-US" dirty="0"/>
          </a:p>
        </p:txBody>
      </p:sp>
    </p:spTree>
    <p:extLst>
      <p:ext uri="{BB962C8B-B14F-4D97-AF65-F5344CB8AC3E}">
        <p14:creationId xmlns:p14="http://schemas.microsoft.com/office/powerpoint/2010/main" val="104543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CF6B0-7E2F-409F-24BD-50C5BB3D1C79}"/>
              </a:ext>
            </a:extLst>
          </p:cNvPr>
          <p:cNvSpPr>
            <a:spLocks noGrp="1"/>
          </p:cNvSpPr>
          <p:nvPr>
            <p:ph type="title"/>
          </p:nvPr>
        </p:nvSpPr>
        <p:spPr/>
        <p:txBody>
          <a:bodyPr/>
          <a:lstStyle/>
          <a:p>
            <a:r>
              <a:rPr lang="en-US" dirty="0"/>
              <a:t>Circulation and Automated Fulfillment- FTP Directory</a:t>
            </a:r>
          </a:p>
        </p:txBody>
      </p:sp>
      <p:sp>
        <p:nvSpPr>
          <p:cNvPr id="3" name="Content Placeholder 2">
            <a:extLst>
              <a:ext uri="{FF2B5EF4-FFF2-40B4-BE49-F238E27FC236}">
                <a16:creationId xmlns:a16="http://schemas.microsoft.com/office/drawing/2014/main" id="{41F9E46F-9E62-3B00-085D-286B9D93ACE6}"/>
              </a:ext>
            </a:extLst>
          </p:cNvPr>
          <p:cNvSpPr>
            <a:spLocks noGrp="1"/>
          </p:cNvSpPr>
          <p:nvPr>
            <p:ph idx="1"/>
          </p:nvPr>
        </p:nvSpPr>
        <p:spPr>
          <a:xfrm>
            <a:off x="609600" y="1417638"/>
            <a:ext cx="10972800" cy="4840357"/>
          </a:xfrm>
        </p:spPr>
        <p:txBody>
          <a:bodyPr/>
          <a:lstStyle/>
          <a:p>
            <a:pPr marL="342900" indent="-342900">
              <a:buFont typeface="Arial" panose="020B0604020202020204" pitchFamily="34" charset="0"/>
              <a:buChar char="•"/>
            </a:pPr>
            <a:r>
              <a:rPr lang="en-US" sz="2400" dirty="0">
                <a:latin typeface="+mj-lt"/>
              </a:rPr>
              <a:t>Circulation Files uploaded to your CARLI FTP directory:</a:t>
            </a:r>
          </a:p>
          <a:p>
            <a:pPr marL="1085850" lvl="1" indent="-342900">
              <a:buFont typeface="Arial" panose="020B0604020202020204" pitchFamily="34" charset="0"/>
              <a:buChar char="•"/>
            </a:pPr>
            <a:r>
              <a:rPr lang="en-US" sz="2400" dirty="0">
                <a:latin typeface="+mj-lt"/>
              </a:rPr>
              <a:t>I-Share Circulation Stat 1: Circulation by Item Location at Time of Loan</a:t>
            </a:r>
          </a:p>
          <a:p>
            <a:pPr marL="1085850" lvl="1" indent="-342900">
              <a:buFont typeface="Arial" panose="020B0604020202020204" pitchFamily="34" charset="0"/>
              <a:buChar char="•"/>
            </a:pPr>
            <a:r>
              <a:rPr lang="en-US" sz="2400" dirty="0">
                <a:latin typeface="+mj-lt"/>
              </a:rPr>
              <a:t>I-Share Circulation Stat 2: Circulation by Circulation Desk</a:t>
            </a:r>
          </a:p>
          <a:p>
            <a:pPr marL="1085850" lvl="1" indent="-342900">
              <a:buFont typeface="Arial" panose="020B0604020202020204" pitchFamily="34" charset="0"/>
              <a:buChar char="•"/>
            </a:pPr>
            <a:r>
              <a:rPr lang="en-US" sz="2400" dirty="0">
                <a:latin typeface="+mj-lt"/>
              </a:rPr>
              <a:t>I-Share Circulation Stat 3: Circulation by User Group and Home Library</a:t>
            </a:r>
          </a:p>
          <a:p>
            <a:pPr marL="1085850" lvl="1" indent="-342900">
              <a:buFont typeface="Arial" panose="020B0604020202020204" pitchFamily="34" charset="0"/>
              <a:buChar char="•"/>
            </a:pPr>
            <a:r>
              <a:rPr lang="en-US" sz="2400" dirty="0">
                <a:latin typeface="+mj-lt"/>
              </a:rPr>
              <a:t>I-Share Circulation Stat 4: Serial Title Circulation and In-House Use</a:t>
            </a:r>
          </a:p>
          <a:p>
            <a:pPr marL="1085850" lvl="1" indent="-342900">
              <a:buFont typeface="Arial" panose="020B0604020202020204" pitchFamily="34" charset="0"/>
              <a:buChar char="•"/>
            </a:pPr>
            <a:r>
              <a:rPr lang="en-US" sz="2400" dirty="0">
                <a:latin typeface="+mj-lt"/>
              </a:rPr>
              <a:t>I-Share Circulation Stat 6: Circulation by User Group and Item Policy and Location at Time of Loan</a:t>
            </a:r>
          </a:p>
          <a:p>
            <a:pPr marL="342900" indent="-342900">
              <a:buFont typeface="Arial" panose="020B0604020202020204" pitchFamily="34" charset="0"/>
              <a:buChar char="•"/>
            </a:pPr>
            <a:r>
              <a:rPr lang="en-US" sz="2400" dirty="0">
                <a:latin typeface="+mj-lt"/>
              </a:rPr>
              <a:t>AFN files uploaded to your CARLI FTP directory:</a:t>
            </a:r>
          </a:p>
          <a:p>
            <a:pPr marL="1085850" lvl="1" indent="-342900">
              <a:buFont typeface="Arial" panose="020B0604020202020204" pitchFamily="34" charset="0"/>
              <a:buChar char="•"/>
            </a:pPr>
            <a:r>
              <a:rPr lang="en-US" sz="2400" dirty="0">
                <a:latin typeface="+mj-lt"/>
              </a:rPr>
              <a:t>I-Share AFN Stat 1: Network Lending Counts (aka, Outgoing ILL)</a:t>
            </a:r>
          </a:p>
          <a:p>
            <a:pPr marL="1085850" lvl="1" indent="-342900">
              <a:buFont typeface="Arial" panose="020B0604020202020204" pitchFamily="34" charset="0"/>
              <a:buChar char="•"/>
            </a:pPr>
            <a:r>
              <a:rPr lang="en-US" sz="2400" dirty="0">
                <a:latin typeface="+mj-lt"/>
              </a:rPr>
              <a:t>I-Share AFN Stat 2: Network Borrowing Counts (aka, Incoming ILL)</a:t>
            </a:r>
          </a:p>
          <a:p>
            <a:pPr marL="1085850" lvl="1" indent="-342900">
              <a:buFont typeface="Arial" panose="020B0604020202020204" pitchFamily="34" charset="0"/>
              <a:buChar char="•"/>
            </a:pPr>
            <a:r>
              <a:rPr lang="en-US" sz="2400" dirty="0">
                <a:latin typeface="+mj-lt"/>
              </a:rPr>
              <a:t>I-Share AFN Stat 3: Titles Borrowed from Other I-Share Libraries</a:t>
            </a:r>
          </a:p>
          <a:p>
            <a:pPr marL="1085850" lvl="1" indent="-342900">
              <a:buFont typeface="Arial" panose="020B0604020202020204" pitchFamily="34" charset="0"/>
              <a:buChar char="•"/>
            </a:pPr>
            <a:endParaRPr lang="en-US" sz="2400" dirty="0">
              <a:latin typeface="+mj-lt"/>
            </a:endParaRPr>
          </a:p>
        </p:txBody>
      </p:sp>
    </p:spTree>
    <p:extLst>
      <p:ext uri="{BB962C8B-B14F-4D97-AF65-F5344CB8AC3E}">
        <p14:creationId xmlns:p14="http://schemas.microsoft.com/office/powerpoint/2010/main" val="315630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52958-B0C8-FB8A-537B-BBD75C4642BF}"/>
              </a:ext>
            </a:extLst>
          </p:cNvPr>
          <p:cNvSpPr>
            <a:spLocks noGrp="1"/>
          </p:cNvSpPr>
          <p:nvPr>
            <p:ph type="title"/>
          </p:nvPr>
        </p:nvSpPr>
        <p:spPr/>
        <p:txBody>
          <a:bodyPr/>
          <a:lstStyle/>
          <a:p>
            <a:r>
              <a:rPr lang="en-US" sz="3600" dirty="0">
                <a:latin typeface="+mj-lt"/>
              </a:rPr>
              <a:t>I-Share Circulation Stat 1: </a:t>
            </a:r>
            <a:br>
              <a:rPr lang="en-US" sz="3600" dirty="0">
                <a:latin typeface="+mj-lt"/>
              </a:rPr>
            </a:br>
            <a:r>
              <a:rPr lang="en-US" sz="3600" dirty="0">
                <a:latin typeface="+mj-lt"/>
              </a:rPr>
              <a:t>Circulation by Item Location at Time of Loan</a:t>
            </a:r>
            <a:br>
              <a:rPr lang="en-US" sz="3600" dirty="0">
                <a:latin typeface="+mj-lt"/>
              </a:rPr>
            </a:br>
            <a:endParaRPr lang="en-US" dirty="0"/>
          </a:p>
        </p:txBody>
      </p:sp>
      <p:pic>
        <p:nvPicPr>
          <p:cNvPr id="7" name="Picture 6" descr="This screenshot shows a portion of the I-Share Circ Stat 1 - Circulation by Item Location at Time of Loan for July 21- June 22. The screenshot is from Lincoln College, and displays the columns in the report with sample data. The data for other institutions would vary.">
            <a:extLst>
              <a:ext uri="{FF2B5EF4-FFF2-40B4-BE49-F238E27FC236}">
                <a16:creationId xmlns:a16="http://schemas.microsoft.com/office/drawing/2014/main" id="{7766032E-8290-BF0D-E12D-F60A499BA744}"/>
              </a:ext>
            </a:extLst>
          </p:cNvPr>
          <p:cNvPicPr>
            <a:picLocks noChangeAspect="1"/>
          </p:cNvPicPr>
          <p:nvPr/>
        </p:nvPicPr>
        <p:blipFill>
          <a:blip r:embed="rId3"/>
          <a:stretch>
            <a:fillRect/>
          </a:stretch>
        </p:blipFill>
        <p:spPr>
          <a:xfrm>
            <a:off x="1377140" y="1583055"/>
            <a:ext cx="9437719" cy="3691890"/>
          </a:xfrm>
          <a:prstGeom prst="rect">
            <a:avLst/>
          </a:prstGeom>
          <a:ln>
            <a:solidFill>
              <a:schemeClr val="accent1"/>
            </a:solidFill>
          </a:ln>
        </p:spPr>
      </p:pic>
    </p:spTree>
    <p:extLst>
      <p:ext uri="{BB962C8B-B14F-4D97-AF65-F5344CB8AC3E}">
        <p14:creationId xmlns:p14="http://schemas.microsoft.com/office/powerpoint/2010/main" val="119552629"/>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364AC67-F5B7-49B0-9FD4-6EF5C2EE3D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295</TotalTime>
  <Words>2323</Words>
  <Application>Microsoft Office PowerPoint</Application>
  <PresentationFormat>Widescreen</PresentationFormat>
  <Paragraphs>223</Paragraphs>
  <Slides>38</Slides>
  <Notes>33</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CARLI</vt:lpstr>
      <vt:lpstr>CARLI</vt:lpstr>
      <vt:lpstr>I-Share Annual Statistical Package:  Find the Right Report</vt:lpstr>
      <vt:lpstr>Today’s Agenda</vt:lpstr>
      <vt:lpstr>Reminder: Premium Sandboxes Refresh</vt:lpstr>
      <vt:lpstr>E-Resources Updates</vt:lpstr>
      <vt:lpstr>I-Share Annual Statistics Package</vt:lpstr>
      <vt:lpstr>Today’s Outcomes</vt:lpstr>
      <vt:lpstr>The 5 W’s of I-Share Annual Statistics</vt:lpstr>
      <vt:lpstr>Circulation and Automated Fulfillment- FTP Directory</vt:lpstr>
      <vt:lpstr>I-Share Circulation Stat 1:  Circulation by Item Location at Time of Loan </vt:lpstr>
      <vt:lpstr>I-Share Circulation Stat 2:  Circulation by Circulation Desk </vt:lpstr>
      <vt:lpstr>I-Share Circulation Stat 3:  Circulation by User Group and Home Library </vt:lpstr>
      <vt:lpstr>I-Share Circulation Stat 4:  Serial Title Circulation and In-House Use </vt:lpstr>
      <vt:lpstr>I-Share Circulation Stat 6:  Circulation by User Group and Item Policy </vt:lpstr>
      <vt:lpstr>I-Share AFN Stat 1:  Network Lending Counts (aka, Outgoing ILL) </vt:lpstr>
      <vt:lpstr>I-Share AFN Stat 2:  Network Borrowing Counts (aka, Incoming ILL) </vt:lpstr>
      <vt:lpstr>I-Share AFN Stat 3:  Titles Borrowed from Other I-Share Libraries </vt:lpstr>
      <vt:lpstr>Circulation and Automated Fulfillment- CARLI Website</vt:lpstr>
      <vt:lpstr>I-Share AFN Stat 1:  Network Lending Counts </vt:lpstr>
      <vt:lpstr>I-Share AFN Stat 2:  Network Borrowing Counts </vt:lpstr>
      <vt:lpstr>I-Share AFN Stat 4:  Count of Home User's Requests for I-Share Items </vt:lpstr>
      <vt:lpstr>I-Share AFN Stat 5:  Count of I-Share User Requests for Your Institution's Items </vt:lpstr>
      <vt:lpstr>Library Patron Record Counts </vt:lpstr>
      <vt:lpstr>Borrowing and Lending Comparison </vt:lpstr>
      <vt:lpstr>Circulation Transactions Comparison </vt:lpstr>
      <vt:lpstr>Reciprocal Borrowing to I-Share Patrons </vt:lpstr>
      <vt:lpstr>Print Collections</vt:lpstr>
      <vt:lpstr>Collection Stat 5: Item Count by Location and Policy</vt:lpstr>
      <vt:lpstr>Collection Stat 11: Title Count by location and Resource Type</vt:lpstr>
      <vt:lpstr>Electronic Collections</vt:lpstr>
      <vt:lpstr>Electronic Stat 4: Electronic Titles Deduplicated with Network</vt:lpstr>
      <vt:lpstr>How &amp; Where: Report Download Locations</vt:lpstr>
      <vt:lpstr>How &amp; Where: Report Download Locations - SFTP</vt:lpstr>
      <vt:lpstr>How &amp; Where: Report Download Locations</vt:lpstr>
      <vt:lpstr>How &amp; Where: Report Download Locations – Box.com</vt:lpstr>
      <vt:lpstr>How &amp; Where: Report Download Locations</vt:lpstr>
      <vt:lpstr>How &amp; Where: Reports on the CARLI Website</vt:lpstr>
      <vt:lpstr>Finding More on Analytics Reports</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Woodruff, Bradley</cp:lastModifiedBy>
  <cp:revision>59</cp:revision>
  <dcterms:created xsi:type="dcterms:W3CDTF">2022-12-14T21:11:38Z</dcterms:created>
  <dcterms:modified xsi:type="dcterms:W3CDTF">2024-01-26T15:14:33Z</dcterms:modified>
</cp:coreProperties>
</file>