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184" r:id="rId2"/>
    <p:sldId id="3185" r:id="rId3"/>
    <p:sldId id="3186" r:id="rId4"/>
    <p:sldId id="3209" r:id="rId5"/>
    <p:sldId id="259" r:id="rId6"/>
    <p:sldId id="3213" r:id="rId7"/>
    <p:sldId id="3214" r:id="rId8"/>
    <p:sldId id="3215" r:id="rId9"/>
    <p:sldId id="3266" r:id="rId10"/>
    <p:sldId id="3265" r:id="rId11"/>
    <p:sldId id="3281" r:id="rId12"/>
    <p:sldId id="3287" r:id="rId13"/>
    <p:sldId id="3284" r:id="rId14"/>
    <p:sldId id="3283" r:id="rId15"/>
    <p:sldId id="3289" r:id="rId16"/>
    <p:sldId id="3282" r:id="rId17"/>
    <p:sldId id="3286" r:id="rId18"/>
    <p:sldId id="3278" r:id="rId19"/>
    <p:sldId id="3198" r:id="rId20"/>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075EB-0E5A-F963-407B-990A90900088}" name="Masciadrelli, Jennifer" initials="MJ" userId="S::jmasciad@uillinois.edu::6ccfc54e-6ef4-4c47-aa09-bdb1c17db7a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72245" autoAdjust="0"/>
  </p:normalViewPr>
  <p:slideViewPr>
    <p:cSldViewPr snapToGrid="0" snapToObjects="1">
      <p:cViewPr varScale="1">
        <p:scale>
          <a:sx n="71" d="100"/>
          <a:sy n="71" d="100"/>
        </p:scale>
        <p:origin x="1685" y="67"/>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1301"/>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12/6/2022</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12/6/2022</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theipregistry.or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pPr defTabSz="1312164">
              <a:defRPr/>
            </a:pPr>
            <a:r>
              <a:rPr lang="en-US" dirty="0"/>
              <a:t> Other Authentication matters relate to e-collections themselves. If problems persist, contact the vendor and confirm they have up to date proxy IP ranges for your campus including any EZ Proxy or OpenAthens IP ranges. Vendors can lose IP ranges. Or due to human error or changes in the vendor's platform, your library's IP ranges and the proxy details can be incorrect. If you have access to your library's administrative account on vendor site, log in. Check if the account has the correct IP range for the institution. EZproxy IP or Open Athens IP must be included in the IP ranges. If needed, update the IP range on the library administrative account. If the account does not allow customers to update the IP ranges, contact your vendor.  Note some vendors manage IP ranges using theIPregistry.com. You may also need to update the institution’s IP range at </a:t>
            </a:r>
            <a:r>
              <a:rPr lang="en-US" dirty="0">
                <a:hlinkClick r:id="rId3"/>
              </a:rPr>
              <a:t>theIPregistry.com</a:t>
            </a:r>
            <a:r>
              <a:rPr lang="en-US" dirty="0"/>
              <a:t>.</a:t>
            </a:r>
          </a:p>
          <a:p>
            <a:endParaRPr lang="en-US" baseline="0" dirty="0">
              <a:cs typeface="Calibri"/>
            </a:endParaRPr>
          </a:p>
        </p:txBody>
      </p:sp>
    </p:spTree>
    <p:extLst>
      <p:ext uri="{BB962C8B-B14F-4D97-AF65-F5344CB8AC3E}">
        <p14:creationId xmlns:p14="http://schemas.microsoft.com/office/powerpoint/2010/main" val="1978778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pPr defTabSz="1312164">
              <a:defRPr/>
            </a:pPr>
            <a:r>
              <a:rPr lang="en-US" dirty="0"/>
              <a:t> </a:t>
            </a:r>
          </a:p>
          <a:p>
            <a:pPr defTabSz="1312164">
              <a:defRPr/>
            </a:pPr>
            <a:r>
              <a:rPr lang="en-US" dirty="0"/>
              <a:t>Error message examples related to library e-collection proxying issues.  Here’s two from EZ Proxy, two from OpenAthens,  </a:t>
            </a:r>
          </a:p>
          <a:p>
            <a:endParaRPr lang="en-US" baseline="0" dirty="0">
              <a:cs typeface="Calibri"/>
            </a:endParaRPr>
          </a:p>
        </p:txBody>
      </p:sp>
    </p:spTree>
    <p:extLst>
      <p:ext uri="{BB962C8B-B14F-4D97-AF65-F5344CB8AC3E}">
        <p14:creationId xmlns:p14="http://schemas.microsoft.com/office/powerpoint/2010/main" val="2358155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pPr defTabSz="1312164">
              <a:defRPr/>
            </a:pPr>
            <a:r>
              <a:rPr lang="en-US" dirty="0"/>
              <a:t> </a:t>
            </a:r>
          </a:p>
          <a:p>
            <a:r>
              <a:rPr lang="en-US" baseline="0" dirty="0">
                <a:cs typeface="Calibri"/>
              </a:rPr>
              <a:t>Gee how’d they get confused on that choice? </a:t>
            </a:r>
            <a:r>
              <a:rPr lang="en-US" dirty="0"/>
              <a:t>After activating the exact e-collection that matched their purchases, the linking worked. While these e-collections cover mostly the same journals and ebooks, the linking syntax and the library’s IP ranges were tied to a specific e-collection. You may have had the same experience with e-titles like “Science” or “New England Journal of Medicine” that are available from multiple vendors. Be sure you have the correct one for your library’s purchases. Use ISSNs, vendor codes or other customer info if possible. More in a moment.</a:t>
            </a:r>
          </a:p>
          <a:p>
            <a:endParaRPr lang="en-US" baseline="0" dirty="0">
              <a:cs typeface="Calibri"/>
            </a:endParaRPr>
          </a:p>
        </p:txBody>
      </p:sp>
    </p:spTree>
    <p:extLst>
      <p:ext uri="{BB962C8B-B14F-4D97-AF65-F5344CB8AC3E}">
        <p14:creationId xmlns:p14="http://schemas.microsoft.com/office/powerpoint/2010/main" val="181038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  </a:t>
            </a:r>
          </a:p>
          <a:p>
            <a:endParaRPr lang="en-US" baseline="0" dirty="0">
              <a:cs typeface="Calibri"/>
            </a:endParaRPr>
          </a:p>
          <a:p>
            <a:r>
              <a:rPr lang="en-US" baseline="0" dirty="0">
                <a:cs typeface="Calibri"/>
              </a:rPr>
              <a:t>Similarly, the date coverage for periodicals have changed but your KB or ILS are not up to date. Time to edit. Can be for a single title or for entire e-collections, ex. a current file type e-collection that has dates from 2005 to present suddenly has 1995- present due to a KB error.  </a:t>
            </a:r>
          </a:p>
          <a:p>
            <a:endParaRPr lang="en-US" baseline="0" dirty="0">
              <a:cs typeface="Calibri"/>
            </a:endParaRPr>
          </a:p>
          <a:p>
            <a:r>
              <a:rPr lang="en-US" baseline="0" dirty="0">
                <a:cs typeface="Calibri"/>
              </a:rPr>
              <a:t>And again was activated without proper customer ids. Will show some examples in a few minutes.  Please remind me if I forget to show some examples of customer ids.</a:t>
            </a:r>
          </a:p>
        </p:txBody>
      </p:sp>
    </p:spTree>
    <p:extLst>
      <p:ext uri="{BB962C8B-B14F-4D97-AF65-F5344CB8AC3E}">
        <p14:creationId xmlns:p14="http://schemas.microsoft.com/office/powerpoint/2010/main" val="323362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 One last resource activation/description issue: it’ not really free or OpenAccess. Happens frequently that what was OpenAccess is no longer so. Or perhaps never was but your knowledge base in your link resolver or ILS says it is. Time to edit or deactivate or possibly delete  depending on what you find at the home page for the publication.  In this example says _Sociological forum_... Raise your virtual  hand if happen to you. </a:t>
            </a:r>
          </a:p>
          <a:p>
            <a:endParaRPr lang="en-US" baseline="0" dirty="0">
              <a:cs typeface="Calibri"/>
            </a:endParaRPr>
          </a:p>
          <a:p>
            <a:r>
              <a:rPr lang="en-US" baseline="0" dirty="0">
                <a:cs typeface="Calibri"/>
              </a:rPr>
              <a:t> </a:t>
            </a:r>
          </a:p>
        </p:txBody>
      </p:sp>
    </p:spTree>
    <p:extLst>
      <p:ext uri="{BB962C8B-B14F-4D97-AF65-F5344CB8AC3E}">
        <p14:creationId xmlns:p14="http://schemas.microsoft.com/office/powerpoint/2010/main" val="723134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Final area to examine are the citation just isn’t right, something’s off with this reference’s metadata. Happens with CDI citations frequently. </a:t>
            </a:r>
          </a:p>
          <a:p>
            <a:r>
              <a:rPr lang="en-US" baseline="0" dirty="0">
                <a:cs typeface="Calibri"/>
              </a:rPr>
              <a:t>Look up the article or ebook/monographic citation in a different index or Google Scholar or  Web of Science or a publisher’s website or what ever is available. Compare with the dud linking citation. Any of these errors? </a:t>
            </a:r>
          </a:p>
          <a:p>
            <a:r>
              <a:rPr lang="en-US" baseline="0" dirty="0">
                <a:cs typeface="Calibri"/>
              </a:rPr>
              <a:t>Let me show you some examples of these common metadata snafus. Show Business Week example and others at </a:t>
            </a:r>
          </a:p>
          <a:p>
            <a:pPr defTabSz="1312164">
              <a:defRPr/>
            </a:pPr>
            <a:r>
              <a:rPr lang="en-US" baseline="0" dirty="0">
                <a:cs typeface="Calibri"/>
              </a:rPr>
              <a:t>https://www.carli.illinois.edu/products-services/i-share/electronic-res-man/primove-broken-links  , see section “</a:t>
            </a:r>
            <a:r>
              <a:rPr lang="en-US" b="1" dirty="0"/>
              <a:t>Outside Citation Data Issues</a:t>
            </a:r>
          </a:p>
          <a:p>
            <a:r>
              <a:rPr lang="en-US" baseline="0" dirty="0">
                <a:cs typeface="Calibri"/>
              </a:rPr>
              <a:t>“.  In short the old “Garbage in, Garbage out” still applies. </a:t>
            </a:r>
          </a:p>
          <a:p>
            <a:endParaRPr lang="en-US" baseline="0" dirty="0">
              <a:cs typeface="Calibri"/>
            </a:endParaRPr>
          </a:p>
        </p:txBody>
      </p:sp>
    </p:spTree>
    <p:extLst>
      <p:ext uri="{BB962C8B-B14F-4D97-AF65-F5344CB8AC3E}">
        <p14:creationId xmlns:p14="http://schemas.microsoft.com/office/powerpoint/2010/main" val="53431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Why do these citation errors impact linking so much? Here’s a partial example Open URL. See how faulty metadata could lead to a “not found” 404 type message. If numbers flipped or just inaccurate, link won’t lead to anything.  Or in some cases will take you to the journal level but not to the article. Or for ebooks and streaming media, to a search this vendor’s offerings type web page. </a:t>
            </a:r>
          </a:p>
        </p:txBody>
      </p:sp>
    </p:spTree>
    <p:extLst>
      <p:ext uri="{BB962C8B-B14F-4D97-AF65-F5344CB8AC3E}">
        <p14:creationId xmlns:p14="http://schemas.microsoft.com/office/powerpoint/2010/main" val="1144109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pPr defTabSz="1312164">
              <a:defRPr/>
            </a:pPr>
            <a:r>
              <a:rPr lang="en-US" sz="2600" dirty="0"/>
              <a:t>We could easily do an advanced version of this presentation on how to get more OpenURL details, how to see the underlying data from what Alma calls “context objects” use in the linking. Here’s link to the CARLI web page I showed you during the faulty metadata examples. </a:t>
            </a:r>
          </a:p>
          <a:p>
            <a:pPr defTabSz="1312164">
              <a:defRPr/>
            </a:pPr>
            <a:r>
              <a:rPr lang="en-US" sz="2600" dirty="0"/>
              <a:t>Also I urge you to dig a little into what OpenURL &amp; CTO are see…</a:t>
            </a:r>
          </a:p>
          <a:p>
            <a:pPr defTabSz="1312164">
              <a:defRPr/>
            </a:pPr>
            <a:r>
              <a:rPr lang="en-US" sz="2600" dirty="0"/>
              <a:t> </a:t>
            </a:r>
            <a:endParaRPr lang="en-US" baseline="0" dirty="0">
              <a:cs typeface="Calibri"/>
            </a:endParaRPr>
          </a:p>
        </p:txBody>
      </p:sp>
    </p:spTree>
    <p:extLst>
      <p:ext uri="{BB962C8B-B14F-4D97-AF65-F5344CB8AC3E}">
        <p14:creationId xmlns:p14="http://schemas.microsoft.com/office/powerpoint/2010/main" val="3626821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137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Marisa: Hello and welcome</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We will have usual announcements and reminders, then…</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n-lt"/>
                <a:cs typeface="+mn-lt"/>
              </a:rPr>
              <a:t>Review end of calendar year approaching soon.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n-lt"/>
                <a:cs typeface="+mn-lt"/>
              </a:rPr>
              <a:t>CARLI staff will email I-Share libraries with reminders about changes via CARLI brokering for the Calendar Year cycle. . </a:t>
            </a:r>
          </a:p>
          <a:p>
            <a:endParaRPr lang="en-US" baseline="0" dirty="0">
              <a:cs typeface="Calibri"/>
            </a:endParaRPr>
          </a:p>
        </p:txBody>
      </p:sp>
    </p:spTree>
    <p:extLst>
      <p:ext uri="{BB962C8B-B14F-4D97-AF65-F5344CB8AC3E}">
        <p14:creationId xmlns:p14="http://schemas.microsoft.com/office/powerpoint/2010/main" val="19022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Link in chat and at end of these slides for the event recording &amp; slide deck . Presenting a briefer and more Alma focused version of PDA talk.  Learning goals for today-  </a:t>
            </a:r>
          </a:p>
        </p:txBody>
      </p:sp>
    </p:spTree>
    <p:extLst>
      <p:ext uri="{BB962C8B-B14F-4D97-AF65-F5344CB8AC3E}">
        <p14:creationId xmlns:p14="http://schemas.microsoft.com/office/powerpoint/2010/main" val="330602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dirty="0">
                <a:effectLst/>
              </a:rPr>
              <a:t>So you get a report that some e-resources link didn’t work? Didn’t connect to full text or only got part way there:</a:t>
            </a:r>
          </a:p>
          <a:p>
            <a:endParaRPr lang="en-US" dirty="0">
              <a:effectLst/>
            </a:endParaRPr>
          </a:p>
          <a:p>
            <a:r>
              <a:rPr lang="en-US" dirty="0">
                <a:effectLst/>
              </a:rPr>
              <a:t>1.</a:t>
            </a:r>
            <a:r>
              <a:rPr lang="en-US" b="1" dirty="0">
                <a:effectLst/>
              </a:rPr>
              <a:t>Re-create the search</a:t>
            </a:r>
            <a:r>
              <a:rPr lang="en-US" dirty="0">
                <a:effectLst/>
              </a:rPr>
              <a:t> and find the problem linking again. See if you can connect using the link. Sometimes linking issues are temporary, and you can't replicate the problem. If you are able to get the full text now, ask your patron to search again after clearing their browser cache and search history (or send them the full text file.)</a:t>
            </a:r>
          </a:p>
          <a:p>
            <a:r>
              <a:rPr lang="en-US" dirty="0">
                <a:effectLst/>
              </a:rPr>
              <a:t>If that doesn't work then,</a:t>
            </a:r>
          </a:p>
          <a:p>
            <a:r>
              <a:rPr lang="en-US" dirty="0">
                <a:effectLst/>
              </a:rPr>
              <a:t>2.</a:t>
            </a:r>
            <a:r>
              <a:rPr lang="en-US" b="1" dirty="0">
                <a:effectLst/>
              </a:rPr>
              <a:t>Try another web browser</a:t>
            </a:r>
            <a:r>
              <a:rPr lang="en-US" dirty="0">
                <a:effectLst/>
              </a:rPr>
              <a:t> than what the patron used. Preferably use an incognito (Chrome)  or private (Firefox) window. Sometimes linking issues are related to a particular web browser or caching/cookies issue. The problem may not appear in a different browser. If this now works for you, ask your patron to search again after clearing cache and cookies and then opening a fresh browser window. Up to date browser can affect too.</a:t>
            </a:r>
          </a:p>
        </p:txBody>
      </p:sp>
    </p:spTree>
    <p:extLst>
      <p:ext uri="{BB962C8B-B14F-4D97-AF65-F5344CB8AC3E}">
        <p14:creationId xmlns:p14="http://schemas.microsoft.com/office/powerpoint/2010/main" val="422269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baseline="0" dirty="0">
                <a:cs typeface="Calibri"/>
              </a:rPr>
              <a:t>In order to understand problems with authentication, collection activation and metadata, Here’s a simplified map of the usual process for e-resources discovery and access.  So typically , your patrons or students or faculty /staff are looking for information in an index of some kind whether from Google or your library’s PrimoVE discovery tool or a Vendor’s interface like ACS Publications, EBSCOhost, ProQuest, etc.  They find a promising citation and then we’re off to ….</a:t>
            </a:r>
          </a:p>
          <a:p>
            <a:endParaRPr lang="en-US" baseline="0" dirty="0">
              <a:cs typeface="Calibri"/>
            </a:endParaRPr>
          </a:p>
          <a:p>
            <a:r>
              <a:rPr lang="en-US" baseline="0" dirty="0">
                <a:cs typeface="Calibri"/>
              </a:rPr>
              <a:t>Simple process right? , NOT! </a:t>
            </a:r>
          </a:p>
        </p:txBody>
      </p:sp>
    </p:spTree>
    <p:extLst>
      <p:ext uri="{BB962C8B-B14F-4D97-AF65-F5344CB8AC3E}">
        <p14:creationId xmlns:p14="http://schemas.microsoft.com/office/powerpoint/2010/main" val="90028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612775"/>
            <a:ext cx="3108325" cy="2330450"/>
          </a:xfrm>
        </p:spPr>
      </p:sp>
      <p:sp>
        <p:nvSpPr>
          <p:cNvPr id="3" name="Notes Placeholder 2"/>
          <p:cNvSpPr>
            <a:spLocks noGrp="1"/>
          </p:cNvSpPr>
          <p:nvPr>
            <p:ph type="body" idx="1"/>
          </p:nvPr>
        </p:nvSpPr>
        <p:spPr/>
        <p:txBody>
          <a:bodyPr/>
          <a:lstStyle/>
          <a:p>
            <a:r>
              <a:rPr lang="en-US" dirty="0"/>
              <a:t>Help them get a working campus authentication login, Will often involve calling or sending the user to campus id office or the like. The lapsed or “not ready yet” campus account authentication issue is especially common at the beginning of an academic term when brand new students or students re-entering after a “stop out” are back as your library users but the authentication system hasn’t caught up yet. Ditto for new or returning  faculty and staff. Try to know, if possible, when your organization loads patron data. And conversely when graduating students &amp; employees are processed for auth loads. </a:t>
            </a:r>
          </a:p>
          <a:p>
            <a:r>
              <a:rPr lang="en-US" baseline="0" dirty="0">
                <a:cs typeface="Calibri"/>
              </a:rPr>
              <a:t>Of course, the patron </a:t>
            </a:r>
            <a:r>
              <a:rPr lang="en-US" dirty="0"/>
              <a:t>may have no valid claim to such an off campus login if graduated or otherwise separated from your university.  I won’t go into more details here since providing a campus id will vary a great deal depending on your proxying system, if you use single sign on or not, how does your campus system interact with library resources  and similar factors. </a:t>
            </a:r>
            <a:endParaRPr lang="en-US" baseline="0" dirty="0">
              <a:cs typeface="Calibri"/>
            </a:endParaRPr>
          </a:p>
        </p:txBody>
      </p:sp>
    </p:spTree>
    <p:extLst>
      <p:ext uri="{BB962C8B-B14F-4D97-AF65-F5344CB8AC3E}">
        <p14:creationId xmlns:p14="http://schemas.microsoft.com/office/powerpoint/2010/main" val="4021432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3" Type="http://schemas.openxmlformats.org/officeDocument/2006/relationships/hyperlink" Target="https://theipregistry.org/" TargetMode="External"/><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gif"/><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niso.org/publications/z3988-2004-r2010" TargetMode="External"/><Relationship Id="rId7" Type="http://schemas.openxmlformats.org/officeDocument/2006/relationships/hyperlink" Target="https://www.carli.illinois.edu/professional-development-allianc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carli.illinois.edu/products-services/i-share/electronic-res-man/electronic-collections-librarys-customer-and-location-ids" TargetMode="External"/><Relationship Id="rId5" Type="http://schemas.openxmlformats.org/officeDocument/2006/relationships/hyperlink" Target="https://www.carli.illinois.edu/products-services/i-share/electronic-res-man/primove-broken-links" TargetMode="External"/><Relationship Id="rId4" Type="http://schemas.openxmlformats.org/officeDocument/2006/relationships/hyperlink" Target="https://www.doi.org/factsheets/DOI_OpenURL.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carli-technical-services-committee-begins-connexion-client-training-qa-seri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el-una.org/meetings/eluna-learns-2022/"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primove-broken-link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g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gif"/><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4946408"/>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82720"/>
            <a:ext cx="6923314" cy="369332"/>
          </a:xfrm>
          <a:prstGeom prst="rect">
            <a:avLst/>
          </a:prstGeom>
          <a:noFill/>
        </p:spPr>
        <p:txBody>
          <a:bodyPr wrap="square" rtlCol="0">
            <a:spAutoFit/>
          </a:bodyPr>
          <a:lstStyle/>
          <a:p>
            <a:r>
              <a:rPr lang="en-US" b="1" dirty="0">
                <a:latin typeface="+mj-lt"/>
              </a:rPr>
              <a:t>Authentication issues: On Campus/Off Campus</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If it works on campus, but </a:t>
            </a:r>
            <a:r>
              <a:rPr lang="en-US" b="1" dirty="0">
                <a:latin typeface="+mj-lt"/>
              </a:rPr>
              <a:t>the off-campus patron is getting "Access denied" or "You must authenticate..."</a:t>
            </a:r>
            <a:r>
              <a:rPr lang="en-US" dirty="0">
                <a:latin typeface="+mj-lt"/>
              </a:rPr>
              <a:t> type messages like: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7" name="Picture 6" descr="Graphical user interface&#10;&#10;Description automatically generated">
            <a:extLst>
              <a:ext uri="{FF2B5EF4-FFF2-40B4-BE49-F238E27FC236}">
                <a16:creationId xmlns:a16="http://schemas.microsoft.com/office/drawing/2014/main" id="{EDB5D163-67C0-7205-74F4-71E0494F5DFD}"/>
              </a:ext>
            </a:extLst>
          </p:cNvPr>
          <p:cNvPicPr>
            <a:picLocks noChangeAspect="1"/>
          </p:cNvPicPr>
          <p:nvPr/>
        </p:nvPicPr>
        <p:blipFill>
          <a:blip r:embed="rId3"/>
          <a:stretch>
            <a:fillRect/>
          </a:stretch>
        </p:blipFill>
        <p:spPr>
          <a:xfrm>
            <a:off x="5683424" y="2106169"/>
            <a:ext cx="2695575" cy="552450"/>
          </a:xfrm>
          <a:prstGeom prst="rect">
            <a:avLst/>
          </a:prstGeom>
          <a:ln>
            <a:solidFill>
              <a:schemeClr val="accent1"/>
            </a:solidFill>
          </a:ln>
        </p:spPr>
      </p:pic>
      <p:pic>
        <p:nvPicPr>
          <p:cNvPr id="9" name="Picture 8" descr="Graphical user interface, text, application&#10;&#10;Description automatically generated">
            <a:extLst>
              <a:ext uri="{FF2B5EF4-FFF2-40B4-BE49-F238E27FC236}">
                <a16:creationId xmlns:a16="http://schemas.microsoft.com/office/drawing/2014/main" id="{265CAC6F-54D8-0CEF-4051-8366665378A4}"/>
              </a:ext>
            </a:extLst>
          </p:cNvPr>
          <p:cNvPicPr>
            <a:picLocks noChangeAspect="1"/>
          </p:cNvPicPr>
          <p:nvPr/>
        </p:nvPicPr>
        <p:blipFill>
          <a:blip r:embed="rId4"/>
          <a:stretch>
            <a:fillRect/>
          </a:stretch>
        </p:blipFill>
        <p:spPr>
          <a:xfrm>
            <a:off x="478971" y="2076783"/>
            <a:ext cx="2047875" cy="1457325"/>
          </a:xfrm>
          <a:prstGeom prst="rect">
            <a:avLst/>
          </a:prstGeom>
          <a:ln>
            <a:solidFill>
              <a:schemeClr val="accent1"/>
            </a:solidFill>
          </a:ln>
        </p:spPr>
      </p:pic>
      <p:sp>
        <p:nvSpPr>
          <p:cNvPr id="10" name="TextBox 9">
            <a:extLst>
              <a:ext uri="{FF2B5EF4-FFF2-40B4-BE49-F238E27FC236}">
                <a16:creationId xmlns:a16="http://schemas.microsoft.com/office/drawing/2014/main" id="{9999B8A2-40EC-EFFD-D051-FF23B4A6EF6B}"/>
              </a:ext>
            </a:extLst>
          </p:cNvPr>
          <p:cNvSpPr txBox="1"/>
          <p:nvPr/>
        </p:nvSpPr>
        <p:spPr>
          <a:xfrm>
            <a:off x="478971" y="4212771"/>
            <a:ext cx="7772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Time to check on the user’s campus login id: Do they have one? Is it active currently? Help them resolve any campus id/authentication issues?  </a:t>
            </a:r>
          </a:p>
          <a:p>
            <a:pPr marL="285750" indent="-285750">
              <a:buFont typeface="Arial" panose="020B0604020202020204" pitchFamily="34" charset="0"/>
              <a:buChar char="•"/>
            </a:pPr>
            <a:r>
              <a:rPr lang="en-US" dirty="0">
                <a:latin typeface="+mj-lt"/>
              </a:rPr>
              <a:t>Perhaps user was not going through library website?</a:t>
            </a:r>
          </a:p>
          <a:p>
            <a:endParaRPr lang="en-US" dirty="0">
              <a:latin typeface="+mj-lt"/>
            </a:endParaRPr>
          </a:p>
        </p:txBody>
      </p:sp>
      <p:pic>
        <p:nvPicPr>
          <p:cNvPr id="8" name="Picture 7" descr="Graphical user interface, text, application&#10;&#10;Description automatically generated">
            <a:extLst>
              <a:ext uri="{FF2B5EF4-FFF2-40B4-BE49-F238E27FC236}">
                <a16:creationId xmlns:a16="http://schemas.microsoft.com/office/drawing/2014/main" id="{C6F534BB-56FA-D453-4F67-1A210B4415BF}"/>
              </a:ext>
            </a:extLst>
          </p:cNvPr>
          <p:cNvPicPr>
            <a:picLocks noChangeAspect="1"/>
          </p:cNvPicPr>
          <p:nvPr/>
        </p:nvPicPr>
        <p:blipFill>
          <a:blip r:embed="rId5"/>
          <a:stretch>
            <a:fillRect/>
          </a:stretch>
        </p:blipFill>
        <p:spPr>
          <a:xfrm>
            <a:off x="3161661" y="2025906"/>
            <a:ext cx="2103302" cy="1699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7619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82720"/>
            <a:ext cx="6923314" cy="369332"/>
          </a:xfrm>
          <a:prstGeom prst="rect">
            <a:avLst/>
          </a:prstGeom>
          <a:noFill/>
        </p:spPr>
        <p:txBody>
          <a:bodyPr wrap="square" rtlCol="0">
            <a:spAutoFit/>
          </a:bodyPr>
          <a:lstStyle/>
          <a:p>
            <a:r>
              <a:rPr lang="en-US" b="1" dirty="0">
                <a:latin typeface="+mj-lt"/>
              </a:rPr>
              <a:t>Authentication issues: E-Collection Issues</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Can the patron can login to your library's e-collections in general, but not this particular e-collection? If yes, then it may be </a:t>
            </a:r>
            <a:r>
              <a:rPr lang="en-US" b="1" dirty="0">
                <a:latin typeface="+mj-lt"/>
              </a:rPr>
              <a:t>a problem with just this e-collection or its vendor.  </a:t>
            </a:r>
          </a:p>
          <a:p>
            <a:pPr marL="742950" lvl="1" indent="-285750">
              <a:buFont typeface="Arial" panose="020B0604020202020204" pitchFamily="34" charset="0"/>
              <a:buChar char="•"/>
            </a:pPr>
            <a:r>
              <a:rPr lang="en-US" b="1" dirty="0">
                <a:latin typeface="+mj-lt"/>
              </a:rPr>
              <a:t>Check</a:t>
            </a:r>
            <a:r>
              <a:rPr lang="en-US" dirty="0">
                <a:latin typeface="+mj-lt"/>
              </a:rPr>
              <a:t> for proxy settings for the problematic e-collection in your Alma IZ. </a:t>
            </a:r>
          </a:p>
          <a:p>
            <a:pPr marL="742950" lvl="1" indent="-285750">
              <a:buFont typeface="Arial" panose="020B0604020202020204" pitchFamily="34" charset="0"/>
              <a:buChar char="•"/>
            </a:pPr>
            <a:r>
              <a:rPr lang="en-US" dirty="0">
                <a:latin typeface="+mj-lt"/>
              </a:rPr>
              <a:t>If the disconnect persists, check with the vendor. </a:t>
            </a:r>
          </a:p>
          <a:p>
            <a:pPr marL="1200150" lvl="2" indent="-285750">
              <a:buFont typeface="Arial" panose="020B0604020202020204" pitchFamily="34" charset="0"/>
              <a:buChar char="•"/>
            </a:pPr>
            <a:r>
              <a:rPr lang="en-US" dirty="0">
                <a:latin typeface="+mj-lt"/>
              </a:rPr>
              <a:t>IP ranges can get lost. </a:t>
            </a:r>
          </a:p>
          <a:p>
            <a:pPr marL="1200150" lvl="2" indent="-285750">
              <a:buFont typeface="Arial" panose="020B0604020202020204" pitchFamily="34" charset="0"/>
              <a:buChar char="•"/>
            </a:pPr>
            <a:r>
              <a:rPr lang="en-US" dirty="0">
                <a:latin typeface="+mj-lt"/>
              </a:rPr>
              <a:t>Some vendors change proxy settings from time to time. </a:t>
            </a:r>
          </a:p>
          <a:p>
            <a:pPr marL="1200150" lvl="2" indent="-285750">
              <a:buFont typeface="Arial" panose="020B0604020202020204" pitchFamily="34" charset="0"/>
              <a:buChar char="•"/>
            </a:pPr>
            <a:r>
              <a:rPr lang="en-US" dirty="0">
                <a:latin typeface="+mj-lt"/>
              </a:rPr>
              <a:t>Some use </a:t>
            </a:r>
            <a:r>
              <a:rPr lang="en-US" dirty="0">
                <a:hlinkClick r:id="rId3"/>
              </a:rPr>
              <a:t>theIPregistry.com</a:t>
            </a:r>
            <a:r>
              <a:rPr lang="en-US" dirty="0"/>
              <a:t>.</a:t>
            </a:r>
          </a:p>
          <a:p>
            <a:pPr marL="1200150" lvl="2" indent="-285750">
              <a:buFont typeface="Arial" panose="020B0604020202020204" pitchFamily="34" charset="0"/>
              <a:buChar char="•"/>
            </a:pPr>
            <a:endParaRPr lang="en-US" dirty="0">
              <a:latin typeface="+mj-lt"/>
            </a:endParaRPr>
          </a:p>
        </p:txBody>
      </p:sp>
      <p:sp>
        <p:nvSpPr>
          <p:cNvPr id="10" name="TextBox 9">
            <a:extLst>
              <a:ext uri="{FF2B5EF4-FFF2-40B4-BE49-F238E27FC236}">
                <a16:creationId xmlns:a16="http://schemas.microsoft.com/office/drawing/2014/main" id="{9999B8A2-40EC-EFFD-D051-FF23B4A6EF6B}"/>
              </a:ext>
            </a:extLst>
          </p:cNvPr>
          <p:cNvSpPr txBox="1"/>
          <p:nvPr/>
        </p:nvSpPr>
        <p:spPr>
          <a:xfrm>
            <a:off x="370114" y="3933071"/>
            <a:ext cx="7772400" cy="203132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latin typeface="+mj-lt"/>
              </a:rPr>
              <a:t>What if </a:t>
            </a:r>
            <a:r>
              <a:rPr lang="en-US" b="1" dirty="0">
                <a:latin typeface="+mj-lt"/>
              </a:rPr>
              <a:t>everyone</a:t>
            </a:r>
            <a:r>
              <a:rPr lang="en-US" dirty="0">
                <a:latin typeface="+mj-lt"/>
              </a:rPr>
              <a:t> gets "Access Denied" or "You Must Authenticate..." when</a:t>
            </a:r>
            <a:r>
              <a:rPr lang="en-US" b="1" dirty="0">
                <a:latin typeface="+mj-lt"/>
              </a:rPr>
              <a:t> </a:t>
            </a:r>
            <a:r>
              <a:rPr lang="en-US" dirty="0">
                <a:latin typeface="+mj-lt"/>
              </a:rPr>
              <a:t>On-Campus or Off? </a:t>
            </a:r>
          </a:p>
          <a:p>
            <a:pPr marL="285750" indent="-285750">
              <a:buFont typeface="Arial" panose="020B0604020202020204" pitchFamily="34" charset="0"/>
              <a:buChar char="•"/>
            </a:pPr>
            <a:r>
              <a:rPr lang="en-US" dirty="0">
                <a:latin typeface="+mj-lt"/>
              </a:rPr>
              <a:t>Check with your campus IT. Is there a problem campus wide? </a:t>
            </a:r>
          </a:p>
          <a:p>
            <a:pPr marL="285750" indent="-285750">
              <a:buFont typeface="Arial" panose="020B0604020202020204" pitchFamily="34" charset="0"/>
              <a:buChar char="•"/>
            </a:pPr>
            <a:r>
              <a:rPr lang="en-US" dirty="0">
                <a:latin typeface="+mj-lt"/>
              </a:rPr>
              <a:t>Check the vendor’s status web page. </a:t>
            </a:r>
          </a:p>
          <a:p>
            <a:pPr marL="742950" lvl="1" indent="-285750">
              <a:buFont typeface="Arial" panose="020B0604020202020204" pitchFamily="34" charset="0"/>
              <a:buChar char="•"/>
            </a:pPr>
            <a:r>
              <a:rPr lang="en-US" dirty="0">
                <a:latin typeface="+mj-lt"/>
              </a:rPr>
              <a:t>For ex. https://status.proquest.com/ </a:t>
            </a:r>
          </a:p>
          <a:p>
            <a:pPr marL="742950" lvl="1" indent="-285750">
              <a:buFont typeface="Arial" panose="020B0604020202020204" pitchFamily="34" charset="0"/>
              <a:buChar char="•"/>
            </a:pPr>
            <a:r>
              <a:rPr lang="en-US" dirty="0">
                <a:latin typeface="+mj-lt"/>
              </a:rPr>
              <a:t>Is the vendor down in your geographical area? </a:t>
            </a:r>
          </a:p>
          <a:p>
            <a:pPr marL="285750" indent="-285750">
              <a:buFont typeface="Arial" panose="020B0604020202020204" pitchFamily="34" charset="0"/>
              <a:buChar char="•"/>
            </a:pPr>
            <a:endParaRPr lang="en-US" dirty="0">
              <a:latin typeface="+mj-lt"/>
            </a:endParaRPr>
          </a:p>
        </p:txBody>
      </p:sp>
      <p:pic>
        <p:nvPicPr>
          <p:cNvPr id="7" name="Graphic 6" descr="Sad face outline with solid fill">
            <a:extLst>
              <a:ext uri="{FF2B5EF4-FFF2-40B4-BE49-F238E27FC236}">
                <a16:creationId xmlns:a16="http://schemas.microsoft.com/office/drawing/2014/main" id="{2063A3AF-DC11-D63A-0372-8C7DFAF67A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87885" y="4942114"/>
            <a:ext cx="914400" cy="719010"/>
          </a:xfrm>
          <a:prstGeom prst="rect">
            <a:avLst/>
          </a:prstGeom>
        </p:spPr>
      </p:pic>
      <p:pic>
        <p:nvPicPr>
          <p:cNvPr id="9" name="Graphic 8" descr="Badge Question Mark with solid fill">
            <a:extLst>
              <a:ext uri="{FF2B5EF4-FFF2-40B4-BE49-F238E27FC236}">
                <a16:creationId xmlns:a16="http://schemas.microsoft.com/office/drawing/2014/main" id="{69E8CE11-748A-6E5A-A6AD-F357D9765EA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5085" y="2326624"/>
            <a:ext cx="914400" cy="914400"/>
          </a:xfrm>
          <a:prstGeom prst="rect">
            <a:avLst/>
          </a:prstGeom>
        </p:spPr>
      </p:pic>
    </p:spTree>
    <p:extLst>
      <p:ext uri="{BB962C8B-B14F-4D97-AF65-F5344CB8AC3E}">
        <p14:creationId xmlns:p14="http://schemas.microsoft.com/office/powerpoint/2010/main" val="105955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508011"/>
            <a:ext cx="6923314" cy="369332"/>
          </a:xfrm>
          <a:prstGeom prst="rect">
            <a:avLst/>
          </a:prstGeom>
          <a:noFill/>
        </p:spPr>
        <p:txBody>
          <a:bodyPr wrap="square" rtlCol="0">
            <a:spAutoFit/>
          </a:bodyPr>
          <a:lstStyle/>
          <a:p>
            <a:r>
              <a:rPr lang="en-US" b="1" dirty="0">
                <a:latin typeface="+mj-lt"/>
              </a:rPr>
              <a:t>Library Proxy Error messages examples:</a:t>
            </a:r>
          </a:p>
        </p:txBody>
      </p:sp>
      <p:sp>
        <p:nvSpPr>
          <p:cNvPr id="5" name="TextBox 4">
            <a:extLst>
              <a:ext uri="{FF2B5EF4-FFF2-40B4-BE49-F238E27FC236}">
                <a16:creationId xmlns:a16="http://schemas.microsoft.com/office/drawing/2014/main" id="{A7CD2BF0-7E87-F9DA-A159-7F1235A7128F}"/>
              </a:ext>
            </a:extLst>
          </p:cNvPr>
          <p:cNvSpPr txBox="1"/>
          <p:nvPr/>
        </p:nvSpPr>
        <p:spPr>
          <a:xfrm>
            <a:off x="354693" y="5518991"/>
            <a:ext cx="7981044"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 </a:t>
            </a:r>
            <a:r>
              <a:rPr lang="en-US" b="1" dirty="0">
                <a:latin typeface="+mj-lt"/>
              </a:rPr>
              <a:t>Check</a:t>
            </a:r>
            <a:r>
              <a:rPr lang="en-US" dirty="0">
                <a:latin typeface="+mj-lt"/>
              </a:rPr>
              <a:t> for proxy settings for the problematic e-collection(s) in your library systems. New stanzas? Or other settings? </a:t>
            </a:r>
          </a:p>
          <a:p>
            <a:pPr marL="742950" lvl="1" indent="-285750">
              <a:buFont typeface="Arial" panose="020B0604020202020204" pitchFamily="34" charset="0"/>
              <a:buChar char="•"/>
            </a:pPr>
            <a:r>
              <a:rPr lang="en-US" dirty="0">
                <a:latin typeface="+mj-lt"/>
              </a:rPr>
              <a:t>Check with the vendor: IP ranges? Proxy settings?</a:t>
            </a:r>
          </a:p>
        </p:txBody>
      </p:sp>
      <p:pic>
        <p:nvPicPr>
          <p:cNvPr id="14" name="Picture 13" descr="Graphical user interface, text, application, email&#10;&#10;Description automatically generated">
            <a:extLst>
              <a:ext uri="{FF2B5EF4-FFF2-40B4-BE49-F238E27FC236}">
                <a16:creationId xmlns:a16="http://schemas.microsoft.com/office/drawing/2014/main" id="{F3876379-434A-9180-5520-0AB77B9E860B}"/>
              </a:ext>
            </a:extLst>
          </p:cNvPr>
          <p:cNvPicPr>
            <a:picLocks noChangeAspect="1"/>
          </p:cNvPicPr>
          <p:nvPr/>
        </p:nvPicPr>
        <p:blipFill>
          <a:blip r:embed="rId3"/>
          <a:stretch>
            <a:fillRect/>
          </a:stretch>
        </p:blipFill>
        <p:spPr>
          <a:xfrm>
            <a:off x="843158" y="1012004"/>
            <a:ext cx="4724400" cy="1495425"/>
          </a:xfrm>
          <a:prstGeom prst="rect">
            <a:avLst/>
          </a:prstGeom>
          <a:ln>
            <a:gradFill>
              <a:gsLst>
                <a:gs pos="9768">
                  <a:srgbClr val="F1E5F3"/>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pic>
        <p:nvPicPr>
          <p:cNvPr id="6" name="Picture 5" descr="Graphical user interface, text, application&#10;&#10;Description automatically generated">
            <a:extLst>
              <a:ext uri="{FF2B5EF4-FFF2-40B4-BE49-F238E27FC236}">
                <a16:creationId xmlns:a16="http://schemas.microsoft.com/office/drawing/2014/main" id="{23EC305F-E95E-8906-6D57-22AA597268FC}"/>
              </a:ext>
            </a:extLst>
          </p:cNvPr>
          <p:cNvPicPr>
            <a:picLocks noChangeAspect="1"/>
          </p:cNvPicPr>
          <p:nvPr/>
        </p:nvPicPr>
        <p:blipFill>
          <a:blip r:embed="rId4"/>
          <a:stretch>
            <a:fillRect/>
          </a:stretch>
        </p:blipFill>
        <p:spPr>
          <a:xfrm>
            <a:off x="370114" y="3569404"/>
            <a:ext cx="3540530" cy="1353186"/>
          </a:xfrm>
          <a:prstGeom prst="rect">
            <a:avLst/>
          </a:prstGeom>
          <a:ln>
            <a:solidFill>
              <a:srgbClr val="000000"/>
            </a:solidFill>
          </a:ln>
        </p:spPr>
      </p:pic>
      <p:pic>
        <p:nvPicPr>
          <p:cNvPr id="7" name="Picture 6" descr="Graphical user interface, text, application, email&#10;&#10;Description automatically generated">
            <a:extLst>
              <a:ext uri="{FF2B5EF4-FFF2-40B4-BE49-F238E27FC236}">
                <a16:creationId xmlns:a16="http://schemas.microsoft.com/office/drawing/2014/main" id="{F24A801E-02B1-1C97-7D28-10A621D036F8}"/>
              </a:ext>
            </a:extLst>
          </p:cNvPr>
          <p:cNvPicPr>
            <a:picLocks noChangeAspect="1"/>
          </p:cNvPicPr>
          <p:nvPr/>
        </p:nvPicPr>
        <p:blipFill>
          <a:blip r:embed="rId5"/>
          <a:stretch>
            <a:fillRect/>
          </a:stretch>
        </p:blipFill>
        <p:spPr>
          <a:xfrm>
            <a:off x="4128234" y="3296071"/>
            <a:ext cx="4645652" cy="204151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Logo&#10;&#10;Description automatically generated">
            <a:extLst>
              <a:ext uri="{FF2B5EF4-FFF2-40B4-BE49-F238E27FC236}">
                <a16:creationId xmlns:a16="http://schemas.microsoft.com/office/drawing/2014/main" id="{C3ABD475-CD6A-DD86-CA65-5E00B7290424}"/>
              </a:ext>
            </a:extLst>
          </p:cNvPr>
          <p:cNvPicPr>
            <a:picLocks noChangeAspect="1"/>
          </p:cNvPicPr>
          <p:nvPr/>
        </p:nvPicPr>
        <p:blipFill>
          <a:blip r:embed="rId6"/>
          <a:stretch>
            <a:fillRect/>
          </a:stretch>
        </p:blipFill>
        <p:spPr>
          <a:xfrm>
            <a:off x="4976747" y="3105747"/>
            <a:ext cx="3056099" cy="927313"/>
          </a:xfrm>
          <a:prstGeom prst="rect">
            <a:avLst/>
          </a:prstGeom>
        </p:spPr>
      </p:pic>
      <p:sp>
        <p:nvSpPr>
          <p:cNvPr id="11" name="Arrow: Left 10">
            <a:extLst>
              <a:ext uri="{FF2B5EF4-FFF2-40B4-BE49-F238E27FC236}">
                <a16:creationId xmlns:a16="http://schemas.microsoft.com/office/drawing/2014/main" id="{001FC440-38BC-2F93-A187-CFC38F2ECE79}"/>
              </a:ext>
            </a:extLst>
          </p:cNvPr>
          <p:cNvSpPr/>
          <p:nvPr/>
        </p:nvSpPr>
        <p:spPr>
          <a:xfrm>
            <a:off x="2960017" y="2083181"/>
            <a:ext cx="433632" cy="1092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495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r>
              <a:rPr lang="en-US" dirty="0"/>
              <a:t> </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728420"/>
            <a:ext cx="8872152" cy="3136009"/>
          </a:xfrm>
          <a:prstGeom prst="rect">
            <a:avLst/>
          </a:prstGeom>
        </p:spPr>
        <p:txBody>
          <a:bodyPr/>
          <a:lstStyle/>
          <a:p>
            <a:pPr algn="ctr"/>
            <a:r>
              <a:rPr lang="en-US" sz="2800" b="1" dirty="0">
                <a:latin typeface="+mj-lt"/>
                <a:ea typeface="+mn-lt"/>
                <a:cs typeface="+mn-lt"/>
              </a:rPr>
              <a:t> </a:t>
            </a:r>
            <a:endParaRPr lang="en-US" sz="2000" dirty="0">
              <a:latin typeface="Arial"/>
              <a:ea typeface="+mn-lt"/>
              <a:cs typeface="+mn-lt"/>
            </a:endParaRPr>
          </a:p>
        </p:txBody>
      </p:sp>
      <p:sp>
        <p:nvSpPr>
          <p:cNvPr id="3" name="TextBox 2">
            <a:extLst>
              <a:ext uri="{FF2B5EF4-FFF2-40B4-BE49-F238E27FC236}">
                <a16:creationId xmlns:a16="http://schemas.microsoft.com/office/drawing/2014/main" id="{BBC51FBD-CB90-405E-F0CC-BB2C6E7487A5}"/>
              </a:ext>
            </a:extLst>
          </p:cNvPr>
          <p:cNvSpPr txBox="1"/>
          <p:nvPr/>
        </p:nvSpPr>
        <p:spPr>
          <a:xfrm>
            <a:off x="370114" y="446367"/>
            <a:ext cx="6923314" cy="369332"/>
          </a:xfrm>
          <a:prstGeom prst="rect">
            <a:avLst/>
          </a:prstGeom>
          <a:noFill/>
        </p:spPr>
        <p:txBody>
          <a:bodyPr wrap="square" rtlCol="0">
            <a:spAutoFit/>
          </a:bodyPr>
          <a:lstStyle/>
          <a:p>
            <a:r>
              <a:rPr lang="en-US" b="1" dirty="0">
                <a:latin typeface="+mj-lt"/>
              </a:rPr>
              <a:t> Resource Activation issues:  </a:t>
            </a:r>
          </a:p>
        </p:txBody>
      </p:sp>
      <p:sp>
        <p:nvSpPr>
          <p:cNvPr id="5" name="TextBox 4">
            <a:extLst>
              <a:ext uri="{FF2B5EF4-FFF2-40B4-BE49-F238E27FC236}">
                <a16:creationId xmlns:a16="http://schemas.microsoft.com/office/drawing/2014/main" id="{A7CD2BF0-7E87-F9DA-A159-7F1235A7128F}"/>
              </a:ext>
            </a:extLst>
          </p:cNvPr>
          <p:cNvSpPr txBox="1"/>
          <p:nvPr/>
        </p:nvSpPr>
        <p:spPr>
          <a:xfrm>
            <a:off x="478971" y="1172462"/>
            <a:ext cx="7981044"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Could the wrong Community Zone e-title or e-collection be active for your users? </a:t>
            </a: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r>
              <a:rPr lang="en-US" dirty="0">
                <a:latin typeface="+mj-lt"/>
              </a:rPr>
              <a:t>Example:  "Homiletic," ISSN 0738-0534- can’t get to full text but our library bought access via EBSCOhost ATLA e-journals?</a:t>
            </a:r>
          </a:p>
          <a:p>
            <a:pPr marL="285750" indent="-285750">
              <a:buFont typeface="Arial" panose="020B0604020202020204" pitchFamily="34" charset="0"/>
              <a:buChar char="•"/>
            </a:pPr>
            <a:r>
              <a:rPr lang="en-US" dirty="0">
                <a:latin typeface="+mj-lt"/>
              </a:rPr>
              <a:t>After investigating and checking invoices we found the library had activated wrong one from these available Alma CZ e-collections: </a:t>
            </a:r>
          </a:p>
          <a:p>
            <a:pPr marL="285750" indent="-285750">
              <a:buFont typeface="Arial" panose="020B0604020202020204" pitchFamily="34" charset="0"/>
              <a:buChar char="•"/>
            </a:pPr>
            <a:endParaRPr lang="en-US" dirty="0">
              <a:latin typeface="+mj-lt"/>
            </a:endParaRPr>
          </a:p>
          <a:p>
            <a:pPr lvl="1">
              <a:buFont typeface="Arial" panose="020B0604020202020204" pitchFamily="34" charset="0"/>
              <a:buChar char="•"/>
            </a:pPr>
            <a:r>
              <a:rPr lang="en-US" dirty="0">
                <a:latin typeface="+mj-lt"/>
              </a:rPr>
              <a:t>EBSCOhost AtlaSerials, Religion Collection</a:t>
            </a:r>
          </a:p>
          <a:p>
            <a:pPr lvl="1">
              <a:buFont typeface="Arial" panose="020B0604020202020204" pitchFamily="34" charset="0"/>
              <a:buChar char="•"/>
            </a:pPr>
            <a:r>
              <a:rPr lang="en-US" dirty="0">
                <a:latin typeface="+mj-lt"/>
              </a:rPr>
              <a:t>EBSCOhost ATLA Religion Database with ATLASerials</a:t>
            </a:r>
          </a:p>
          <a:p>
            <a:pPr lvl="1">
              <a:buFont typeface="Arial" panose="020B0604020202020204" pitchFamily="34" charset="0"/>
              <a:buChar char="•"/>
            </a:pPr>
            <a:r>
              <a:rPr lang="en-US" dirty="0">
                <a:latin typeface="+mj-lt"/>
              </a:rPr>
              <a:t>EBSCOhost AtlaSerials PLUS, Religion Collection</a:t>
            </a:r>
          </a:p>
          <a:p>
            <a:pPr lvl="1">
              <a:buFont typeface="Arial" panose="020B0604020202020204" pitchFamily="34" charset="0"/>
              <a:buChar char="•"/>
            </a:pPr>
            <a:r>
              <a:rPr lang="en-US" dirty="0">
                <a:latin typeface="+mj-lt"/>
              </a:rPr>
              <a:t>EBSCOhost Atla Religion Database with AtlaSerials PLUS</a:t>
            </a:r>
          </a:p>
          <a:p>
            <a:pPr marL="285750" indent="-285750">
              <a:buFont typeface="Arial" panose="020B0604020202020204" pitchFamily="34" charset="0"/>
              <a:buChar char="•"/>
            </a:pPr>
            <a:endParaRPr lang="en-US" dirty="0">
              <a:latin typeface="+mj-lt"/>
            </a:endParaRPr>
          </a:p>
        </p:txBody>
      </p:sp>
      <p:pic>
        <p:nvPicPr>
          <p:cNvPr id="7" name="Graphic 6" descr="Puzzle pieces with solid fill">
            <a:extLst>
              <a:ext uri="{FF2B5EF4-FFF2-40B4-BE49-F238E27FC236}">
                <a16:creationId xmlns:a16="http://schemas.microsoft.com/office/drawing/2014/main" id="{81D0C6DA-A004-A39A-C6EA-AD0CA09A79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3428" y="2924165"/>
            <a:ext cx="914400" cy="914400"/>
          </a:xfrm>
          <a:prstGeom prst="rect">
            <a:avLst/>
          </a:prstGeom>
        </p:spPr>
      </p:pic>
    </p:spTree>
    <p:extLst>
      <p:ext uri="{BB962C8B-B14F-4D97-AF65-F5344CB8AC3E}">
        <p14:creationId xmlns:p14="http://schemas.microsoft.com/office/powerpoint/2010/main" val="83962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20485"/>
            <a:ext cx="7759700" cy="5919799"/>
          </a:xfrm>
          <a:prstGeom prst="rect">
            <a:avLst/>
          </a:prstGeom>
        </p:spPr>
        <p:txBody>
          <a:bodyPr/>
          <a:lstStyle/>
          <a:p>
            <a:pPr lvl="2" indent="0">
              <a:buNone/>
            </a:pPr>
            <a:r>
              <a:rPr lang="en-US" sz="2000" b="1" dirty="0">
                <a:latin typeface="+mj-lt"/>
                <a:ea typeface="+mn-lt"/>
                <a:cs typeface="+mn-lt"/>
              </a:rPr>
              <a:t>Resource Activation or Collection Description Issues</a:t>
            </a:r>
          </a:p>
          <a:p>
            <a:pPr lvl="2" indent="0">
              <a:buNone/>
            </a:pPr>
            <a:endParaRPr lang="en-US" sz="1800" dirty="0">
              <a:latin typeface="+mj-lt"/>
              <a:ea typeface="+mn-lt"/>
              <a:cs typeface="+mn-lt"/>
            </a:endParaRPr>
          </a:p>
          <a:p>
            <a:pPr marL="1428750" lvl="2" indent="-285750"/>
            <a:r>
              <a:rPr lang="en-US" sz="1800" b="1" dirty="0">
                <a:latin typeface="+mj-lt"/>
                <a:ea typeface="+mn-lt"/>
                <a:cs typeface="+mn-lt"/>
              </a:rPr>
              <a:t>Was correct etitle/e-collection set up with required Customer ID/LOCID,EBSCO OPID, Library id,  etc. done correctly? </a:t>
            </a:r>
          </a:p>
          <a:p>
            <a:pPr marL="1428750" lvl="2" indent="-285750"/>
            <a:endParaRPr lang="en-US" sz="1800" b="1" dirty="0">
              <a:latin typeface="+mj-lt"/>
              <a:ea typeface="+mn-lt"/>
              <a:cs typeface="+mn-lt"/>
            </a:endParaRPr>
          </a:p>
          <a:p>
            <a:pPr marL="1885950" lvl="3" indent="-285750"/>
            <a:r>
              <a:rPr lang="en-US" sz="1500" dirty="0">
                <a:latin typeface="+mj-lt"/>
                <a:ea typeface="+mn-lt"/>
                <a:cs typeface="+mn-lt"/>
              </a:rPr>
              <a:t>See error messages about “Your library not have access to this content…” or similar.</a:t>
            </a:r>
          </a:p>
          <a:p>
            <a:pPr marL="1885950" lvl="3" indent="-285750"/>
            <a:r>
              <a:rPr lang="en-US" sz="1500" dirty="0">
                <a:latin typeface="+mj-lt"/>
                <a:ea typeface="+mn-lt"/>
                <a:cs typeface="+mn-lt"/>
              </a:rPr>
              <a:t>Could also be error with a paywall coming up for materials library definitely purchased. </a:t>
            </a:r>
          </a:p>
          <a:p>
            <a:pPr marL="1885950" lvl="3" indent="-285750"/>
            <a:endParaRPr lang="en-US" sz="1500" dirty="0">
              <a:latin typeface="+mj-lt"/>
              <a:ea typeface="+mn-lt"/>
              <a:cs typeface="+mn-lt"/>
            </a:endParaRPr>
          </a:p>
          <a:p>
            <a:pPr marL="1885950" lvl="3" indent="-285750"/>
            <a:r>
              <a:rPr lang="en-US" sz="1600" b="1" dirty="0">
                <a:latin typeface="+mj-lt"/>
              </a:rPr>
              <a:t>Date Coverage Issues</a:t>
            </a:r>
            <a:r>
              <a:rPr lang="en-US" sz="1600" dirty="0">
                <a:latin typeface="+mj-lt"/>
              </a:rPr>
              <a:t>- </a:t>
            </a:r>
            <a:r>
              <a:rPr lang="en-US" sz="1400" dirty="0">
                <a:latin typeface="+mj-lt"/>
              </a:rPr>
              <a:t>the dates available via a particular vendor or that free website have changed. </a:t>
            </a:r>
          </a:p>
          <a:p>
            <a:pPr marL="1885950" lvl="3" indent="-285750"/>
            <a:endParaRPr lang="en-US" sz="1500" dirty="0">
              <a:latin typeface="+mj-lt"/>
              <a:ea typeface="+mn-lt"/>
              <a:cs typeface="+mn-lt"/>
            </a:endParaRPr>
          </a:p>
          <a:p>
            <a:pPr lvl="2" indent="0">
              <a:buNone/>
            </a:pPr>
            <a:endParaRPr lang="en-US" sz="1800" b="1" dirty="0">
              <a:latin typeface="+mj-lt"/>
              <a:ea typeface="+mn-lt"/>
              <a:cs typeface="+mn-lt"/>
            </a:endParaRPr>
          </a:p>
          <a:p>
            <a:pPr marL="1428750" lvl="2" indent="-285750"/>
            <a:endParaRPr lang="en-US" sz="1800" b="1" dirty="0">
              <a:latin typeface="+mj-lt"/>
              <a:ea typeface="+mn-lt"/>
              <a:cs typeface="+mn-lt"/>
            </a:endParaRPr>
          </a:p>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7" name="Graphic 6" descr="Monthly calendar outline">
            <a:extLst>
              <a:ext uri="{FF2B5EF4-FFF2-40B4-BE49-F238E27FC236}">
                <a16:creationId xmlns:a16="http://schemas.microsoft.com/office/drawing/2014/main" id="{AAC21A10-C1EE-95B5-1530-5A1853636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770" y="3668486"/>
            <a:ext cx="740229" cy="740229"/>
          </a:xfrm>
          <a:prstGeom prst="rect">
            <a:avLst/>
          </a:prstGeom>
        </p:spPr>
      </p:pic>
      <p:pic>
        <p:nvPicPr>
          <p:cNvPr id="9" name="Graphic 8" descr="Employee badge with solid fill">
            <a:extLst>
              <a:ext uri="{FF2B5EF4-FFF2-40B4-BE49-F238E27FC236}">
                <a16:creationId xmlns:a16="http://schemas.microsoft.com/office/drawing/2014/main" id="{A59DFA83-8D4A-EE30-C20C-C3A697300C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64" y="1260608"/>
            <a:ext cx="598716" cy="598716"/>
          </a:xfrm>
          <a:prstGeom prst="rect">
            <a:avLst/>
          </a:prstGeom>
        </p:spPr>
      </p:pic>
      <p:pic>
        <p:nvPicPr>
          <p:cNvPr id="8" name="Picture 7" descr="Text&#10;&#10;Description automatically generated">
            <a:extLst>
              <a:ext uri="{FF2B5EF4-FFF2-40B4-BE49-F238E27FC236}">
                <a16:creationId xmlns:a16="http://schemas.microsoft.com/office/drawing/2014/main" id="{B112C2B8-E2DA-7FD6-958A-4B98000EFF43}"/>
              </a:ext>
            </a:extLst>
          </p:cNvPr>
          <p:cNvPicPr>
            <a:picLocks noChangeAspect="1"/>
          </p:cNvPicPr>
          <p:nvPr/>
        </p:nvPicPr>
        <p:blipFill>
          <a:blip r:embed="rId7"/>
          <a:stretch>
            <a:fillRect/>
          </a:stretch>
        </p:blipFill>
        <p:spPr>
          <a:xfrm>
            <a:off x="2402115" y="4611069"/>
            <a:ext cx="6057900" cy="1066800"/>
          </a:xfrm>
          <a:prstGeom prst="rect">
            <a:avLst/>
          </a:prstGeom>
          <a:solidFill>
            <a:schemeClr val="bg1"/>
          </a:solidFill>
          <a:ln>
            <a:solidFill>
              <a:schemeClr val="accent1"/>
            </a:solidFill>
          </a:ln>
        </p:spPr>
      </p:pic>
    </p:spTree>
    <p:extLst>
      <p:ext uri="{BB962C8B-B14F-4D97-AF65-F5344CB8AC3E}">
        <p14:creationId xmlns:p14="http://schemas.microsoft.com/office/powerpoint/2010/main" val="1180841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20485"/>
            <a:ext cx="7759700" cy="5919799"/>
          </a:xfrm>
          <a:prstGeom prst="rect">
            <a:avLst/>
          </a:prstGeom>
        </p:spPr>
        <p:txBody>
          <a:bodyPr/>
          <a:lstStyle/>
          <a:p>
            <a:pPr lvl="2" indent="0">
              <a:buNone/>
            </a:pPr>
            <a:r>
              <a:rPr lang="en-US" sz="2000" b="1" dirty="0">
                <a:latin typeface="+mj-lt"/>
                <a:ea typeface="+mn-lt"/>
                <a:cs typeface="+mn-lt"/>
              </a:rPr>
              <a:t>Resource Activation or Description Issues</a:t>
            </a:r>
          </a:p>
          <a:p>
            <a:pPr lvl="2" indent="0">
              <a:buNone/>
            </a:pPr>
            <a:endParaRPr lang="en-US" sz="1800" b="1" dirty="0">
              <a:latin typeface="+mj-lt"/>
              <a:ea typeface="+mn-lt"/>
              <a:cs typeface="+mn-lt"/>
            </a:endParaRPr>
          </a:p>
          <a:p>
            <a:pPr marL="1428750" lvl="2" indent="-285750"/>
            <a:r>
              <a:rPr lang="en-US" sz="1800" b="1" dirty="0">
                <a:latin typeface="+mj-lt"/>
                <a:ea typeface="+mn-lt"/>
                <a:cs typeface="+mn-lt"/>
              </a:rPr>
              <a:t>Not really OpenAccess</a:t>
            </a:r>
            <a:r>
              <a:rPr lang="en-US" sz="1800" dirty="0">
                <a:latin typeface="+mj-lt"/>
                <a:ea typeface="+mn-lt"/>
                <a:cs typeface="+mn-lt"/>
              </a:rPr>
              <a:t>- </a:t>
            </a:r>
            <a:r>
              <a:rPr lang="en-US" sz="1600" dirty="0"/>
              <a:t>the periodical or ebook is freely available according to your Alma CZ Knowledge Base. But your users keep encountering paywalls. </a:t>
            </a:r>
          </a:p>
          <a:p>
            <a:pPr lvl="2" indent="0">
              <a:buNone/>
            </a:pPr>
            <a:r>
              <a:rPr lang="en-US" sz="1800" dirty="0">
                <a:latin typeface="+mj-lt"/>
                <a:ea typeface="+mn-lt"/>
                <a:cs typeface="+mn-lt"/>
              </a:rPr>
              <a:t> </a:t>
            </a:r>
            <a:endParaRPr lang="en-US" sz="1800" b="1" dirty="0">
              <a:latin typeface="+mj-lt"/>
              <a:ea typeface="+mn-lt"/>
              <a:cs typeface="+mn-lt"/>
            </a:endParaRPr>
          </a:p>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5" name="Graphic 4" descr="Stop with solid fill">
            <a:extLst>
              <a:ext uri="{FF2B5EF4-FFF2-40B4-BE49-F238E27FC236}">
                <a16:creationId xmlns:a16="http://schemas.microsoft.com/office/drawing/2014/main" id="{3BF60F4C-C5E4-6FD1-BC11-88E6DF37A7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295400"/>
            <a:ext cx="620486" cy="620486"/>
          </a:xfrm>
          <a:prstGeom prst="rect">
            <a:avLst/>
          </a:prstGeom>
        </p:spPr>
      </p:pic>
      <p:pic>
        <p:nvPicPr>
          <p:cNvPr id="9" name="Picture 8" descr="Text&#10;&#10;Description automatically generated">
            <a:extLst>
              <a:ext uri="{FF2B5EF4-FFF2-40B4-BE49-F238E27FC236}">
                <a16:creationId xmlns:a16="http://schemas.microsoft.com/office/drawing/2014/main" id="{1A2D188C-0228-CB5A-C2CF-2DC28805F9EE}"/>
              </a:ext>
            </a:extLst>
          </p:cNvPr>
          <p:cNvPicPr>
            <a:picLocks noChangeAspect="1"/>
          </p:cNvPicPr>
          <p:nvPr/>
        </p:nvPicPr>
        <p:blipFill>
          <a:blip r:embed="rId5"/>
          <a:stretch>
            <a:fillRect/>
          </a:stretch>
        </p:blipFill>
        <p:spPr>
          <a:xfrm>
            <a:off x="919843" y="2377297"/>
            <a:ext cx="5762625" cy="885825"/>
          </a:xfrm>
          <a:prstGeom prst="rect">
            <a:avLst/>
          </a:prstGeom>
          <a:ln>
            <a:solidFill>
              <a:schemeClr val="accent1"/>
            </a:solidFill>
          </a:ln>
        </p:spPr>
      </p:pic>
      <p:pic>
        <p:nvPicPr>
          <p:cNvPr id="11" name="Picture 10" descr="Graphical user interface, application&#10;&#10;Description automatically generated">
            <a:extLst>
              <a:ext uri="{FF2B5EF4-FFF2-40B4-BE49-F238E27FC236}">
                <a16:creationId xmlns:a16="http://schemas.microsoft.com/office/drawing/2014/main" id="{2A6309BE-6078-AAC2-ACEA-EA23C183CF9B}"/>
              </a:ext>
            </a:extLst>
          </p:cNvPr>
          <p:cNvPicPr>
            <a:picLocks noChangeAspect="1"/>
          </p:cNvPicPr>
          <p:nvPr/>
        </p:nvPicPr>
        <p:blipFill>
          <a:blip r:embed="rId6"/>
          <a:stretch>
            <a:fillRect/>
          </a:stretch>
        </p:blipFill>
        <p:spPr>
          <a:xfrm>
            <a:off x="2380856" y="3779292"/>
            <a:ext cx="5886450" cy="1590675"/>
          </a:xfrm>
          <a:prstGeom prst="rect">
            <a:avLst/>
          </a:prstGeom>
          <a:ln>
            <a:solidFill>
              <a:schemeClr val="accent1"/>
            </a:solidFill>
          </a:ln>
        </p:spPr>
      </p:pic>
      <p:pic>
        <p:nvPicPr>
          <p:cNvPr id="16" name="Graphic 15" descr="Arrow Right with solid fill">
            <a:extLst>
              <a:ext uri="{FF2B5EF4-FFF2-40B4-BE49-F238E27FC236}">
                <a16:creationId xmlns:a16="http://schemas.microsoft.com/office/drawing/2014/main" id="{08E8555E-467D-6177-71DB-48EB638500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74539" y="3601038"/>
            <a:ext cx="893745" cy="893745"/>
          </a:xfrm>
          <a:prstGeom prst="rect">
            <a:avLst/>
          </a:prstGeom>
        </p:spPr>
      </p:pic>
    </p:spTree>
    <p:extLst>
      <p:ext uri="{BB962C8B-B14F-4D97-AF65-F5344CB8AC3E}">
        <p14:creationId xmlns:p14="http://schemas.microsoft.com/office/powerpoint/2010/main" val="846818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r>
              <a:rPr lang="en-US" sz="2000" b="1" dirty="0">
                <a:latin typeface="Arial"/>
                <a:ea typeface="+mn-lt"/>
                <a:cs typeface="+mn-lt"/>
              </a:rPr>
              <a:t>Is Article or Monographic citation accurate? Metadata issues. </a:t>
            </a:r>
          </a:p>
          <a:p>
            <a:pPr marL="171450" lvl="1" indent="0">
              <a:spcBef>
                <a:spcPts val="0"/>
              </a:spcBef>
              <a:buNone/>
            </a:pPr>
            <a:endParaRPr lang="en-US" sz="2000" b="1" dirty="0">
              <a:latin typeface="Arial"/>
              <a:ea typeface="+mn-lt"/>
              <a:cs typeface="+mn-lt"/>
            </a:endParaRPr>
          </a:p>
          <a:p>
            <a:pPr marL="171450" lvl="1" indent="0">
              <a:spcBef>
                <a:spcPts val="0"/>
              </a:spcBef>
              <a:buNone/>
            </a:pPr>
            <a:r>
              <a:rPr lang="en-US" sz="2000" dirty="0">
                <a:latin typeface="+mj-lt"/>
              </a:rPr>
              <a:t>Find a version of the citation in a different e-resource. Compare it to the information from the bad linking citation. Do any of these common metadata citation errors appear?</a:t>
            </a:r>
          </a:p>
          <a:p>
            <a:pPr marL="171450" lvl="1" indent="0">
              <a:spcBef>
                <a:spcPts val="0"/>
              </a:spcBef>
              <a:buNone/>
            </a:pPr>
            <a:endParaRPr lang="en-US" sz="1800" dirty="0">
              <a:latin typeface="+mj-lt"/>
              <a:ea typeface="+mn-lt"/>
              <a:cs typeface="+mn-lt"/>
            </a:endParaRPr>
          </a:p>
          <a:p>
            <a:pPr marL="514350" lvl="1" indent="-342900">
              <a:spcBef>
                <a:spcPts val="0"/>
              </a:spcBef>
              <a:buFont typeface="Arial" panose="020B0604020202020204" pitchFamily="34" charset="0"/>
              <a:buChar char="•"/>
            </a:pPr>
            <a:r>
              <a:rPr lang="en-US" sz="2000" dirty="0">
                <a:latin typeface="+mj-lt"/>
                <a:ea typeface="+mn-lt"/>
                <a:cs typeface="+mn-lt"/>
              </a:rPr>
              <a:t>The journal/periodical is different. </a:t>
            </a:r>
          </a:p>
          <a:p>
            <a:pPr marL="514350" lvl="1" indent="-342900">
              <a:spcBef>
                <a:spcPts val="0"/>
              </a:spcBef>
              <a:buFont typeface="Arial" panose="020B0604020202020204" pitchFamily="34" charset="0"/>
              <a:buChar char="•"/>
            </a:pPr>
            <a:r>
              <a:rPr lang="en-US" sz="2000" dirty="0">
                <a:latin typeface="+mj-lt"/>
              </a:rPr>
              <a:t>Does the periodical have different versions/editions? Ex. “New York Times” </a:t>
            </a:r>
            <a:endParaRPr lang="en-US" sz="2000" dirty="0">
              <a:latin typeface="+mj-lt"/>
              <a:ea typeface="+mn-lt"/>
              <a:cs typeface="+mn-lt"/>
            </a:endParaRPr>
          </a:p>
          <a:p>
            <a:pPr marL="514350" lvl="1" indent="-342900">
              <a:spcBef>
                <a:spcPts val="0"/>
              </a:spcBef>
              <a:buFont typeface="Arial" panose="020B0604020202020204" pitchFamily="34" charset="0"/>
              <a:buChar char="•"/>
            </a:pPr>
            <a:r>
              <a:rPr lang="en-US" sz="2000" dirty="0">
                <a:latin typeface="+mj-lt"/>
              </a:rPr>
              <a:t>Could numbers have been flipped or typed incorrectly?</a:t>
            </a:r>
          </a:p>
          <a:p>
            <a:pPr marL="514350" lvl="1" indent="-342900">
              <a:spcBef>
                <a:spcPts val="0"/>
              </a:spcBef>
              <a:buFont typeface="Arial" panose="020B0604020202020204" pitchFamily="34" charset="0"/>
              <a:buChar char="•"/>
            </a:pPr>
            <a:r>
              <a:rPr lang="en-US" sz="2000" dirty="0">
                <a:latin typeface="+mj-lt"/>
              </a:rPr>
              <a:t>Is important information missing like date or ISSN/ISBN?</a:t>
            </a:r>
          </a:p>
          <a:p>
            <a:pPr marL="514350" lvl="1" indent="-342900">
              <a:spcBef>
                <a:spcPts val="0"/>
              </a:spcBef>
              <a:buFont typeface="Arial" panose="020B0604020202020204" pitchFamily="34" charset="0"/>
              <a:buChar char="•"/>
            </a:pPr>
            <a:r>
              <a:rPr lang="en-US" sz="2000" dirty="0">
                <a:latin typeface="+mj-lt"/>
              </a:rPr>
              <a:t>Is the article very new? </a:t>
            </a:r>
          </a:p>
          <a:p>
            <a:pPr marL="514350" lvl="1" indent="-342900">
              <a:spcBef>
                <a:spcPts val="0"/>
              </a:spcBef>
              <a:buFont typeface="Arial" panose="020B0604020202020204" pitchFamily="34" charset="0"/>
              <a:buChar char="•"/>
            </a:pPr>
            <a:r>
              <a:rPr lang="en-US" sz="2000" dirty="0">
                <a:latin typeface="+mj-lt"/>
              </a:rPr>
              <a:t>Goes to journal level not to article because Open Access/Free periodical. </a:t>
            </a:r>
          </a:p>
          <a:p>
            <a:pPr marL="514350" lvl="1" indent="-342900">
              <a:spcBef>
                <a:spcPts val="0"/>
              </a:spcBef>
              <a:buFont typeface="Arial" panose="020B0604020202020204" pitchFamily="34" charset="0"/>
              <a:buChar char="•"/>
            </a:pPr>
            <a:r>
              <a:rPr lang="en-US" sz="2000" dirty="0">
                <a:latin typeface="+mj-lt"/>
              </a:rPr>
              <a:t>No full text for just this article. Examples: “New Yorker” articles or Supplement not in aggregator full text.</a:t>
            </a:r>
          </a:p>
          <a:p>
            <a:pPr marL="514350" lvl="1" indent="-342900">
              <a:spcBef>
                <a:spcPts val="0"/>
              </a:spcBef>
              <a:buFont typeface="Arial" panose="020B0604020202020204" pitchFamily="34" charset="0"/>
              <a:buChar char="•"/>
            </a:pPr>
            <a:r>
              <a:rPr lang="fr-FR" sz="2000" dirty="0">
                <a:latin typeface="+mj-lt"/>
              </a:rPr>
              <a:t>Multiple articles on same page</a:t>
            </a:r>
            <a:r>
              <a:rPr lang="en-US" sz="2000" dirty="0">
                <a:latin typeface="+mj-lt"/>
              </a:rPr>
              <a:t> or very short articles grouped on same virtual page.</a:t>
            </a:r>
          </a:p>
          <a:p>
            <a:pPr marL="171450" lvl="1" indent="0">
              <a:spcBef>
                <a:spcPts val="0"/>
              </a:spcBef>
              <a:buNone/>
            </a:pPr>
            <a:r>
              <a:rPr lang="en-US" sz="2000" dirty="0">
                <a:latin typeface="+mj-lt"/>
              </a:rPr>
              <a:t> </a:t>
            </a:r>
          </a:p>
          <a:p>
            <a:pPr marL="171450" lvl="1" indent="0">
              <a:spcBef>
                <a:spcPts val="0"/>
              </a:spcBef>
              <a:buNone/>
            </a:pPr>
            <a:endParaRPr lang="en-US" sz="2000" dirty="0">
              <a:latin typeface="+mj-lt"/>
              <a:ea typeface="+mn-lt"/>
              <a:cs typeface="+mn-lt"/>
            </a:endParaRPr>
          </a:p>
          <a:p>
            <a:pPr marL="514350" lvl="1" indent="-342900">
              <a:spcBef>
                <a:spcPts val="0"/>
              </a:spcBef>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120469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sp>
        <p:nvSpPr>
          <p:cNvPr id="16" name="TextBox 15">
            <a:extLst>
              <a:ext uri="{FF2B5EF4-FFF2-40B4-BE49-F238E27FC236}">
                <a16:creationId xmlns:a16="http://schemas.microsoft.com/office/drawing/2014/main" id="{7939D3E5-1874-5E73-2388-714E0D559E01}"/>
              </a:ext>
            </a:extLst>
          </p:cNvPr>
          <p:cNvSpPr txBox="1"/>
          <p:nvPr/>
        </p:nvSpPr>
        <p:spPr>
          <a:xfrm>
            <a:off x="135924" y="371959"/>
            <a:ext cx="3140675" cy="3139321"/>
          </a:xfrm>
          <a:prstGeom prst="rect">
            <a:avLst/>
          </a:prstGeom>
          <a:noFill/>
          <a:ln>
            <a:solidFill>
              <a:schemeClr val="accent1">
                <a:shade val="95000"/>
                <a:satMod val="105000"/>
              </a:schemeClr>
            </a:solidFill>
          </a:ln>
        </p:spPr>
        <p:txBody>
          <a:bodyPr wrap="square" rtlCol="0">
            <a:spAutoFit/>
          </a:bodyPr>
          <a:lstStyle/>
          <a:p>
            <a:pPr marL="285750" indent="-285750">
              <a:buFont typeface="Arial" panose="020B0604020202020204" pitchFamily="34" charset="0"/>
              <a:buChar char="•"/>
            </a:pPr>
            <a:r>
              <a:rPr lang="en-US" dirty="0">
                <a:latin typeface="+mj-lt"/>
              </a:rPr>
              <a:t>System builds an OpenURL/ Context Object, etc. *** </a:t>
            </a:r>
          </a:p>
          <a:p>
            <a:pPr marL="742950" lvl="1" indent="-285750">
              <a:buFont typeface="Arial" panose="020B0604020202020204" pitchFamily="34" charset="0"/>
              <a:buChar char="•"/>
            </a:pPr>
            <a:r>
              <a:rPr lang="en-US" dirty="0">
                <a:latin typeface="+mj-lt"/>
              </a:rPr>
              <a:t>OpenURL construction quite complicated building on citation/metadata elements like ISSN/ISBN, title, author, date, pages, etc.</a:t>
            </a:r>
          </a:p>
        </p:txBody>
      </p:sp>
      <p:pic>
        <p:nvPicPr>
          <p:cNvPr id="5" name="Picture 4" descr="Timeline&#10;&#10;Description automatically generated with medium confidence">
            <a:extLst>
              <a:ext uri="{FF2B5EF4-FFF2-40B4-BE49-F238E27FC236}">
                <a16:creationId xmlns:a16="http://schemas.microsoft.com/office/drawing/2014/main" id="{DCBBDBB8-4415-735E-76D6-BFC63FB9FF86}"/>
              </a:ext>
            </a:extLst>
          </p:cNvPr>
          <p:cNvPicPr>
            <a:picLocks noChangeAspect="1"/>
          </p:cNvPicPr>
          <p:nvPr/>
        </p:nvPicPr>
        <p:blipFill>
          <a:blip r:embed="rId3"/>
          <a:stretch>
            <a:fillRect/>
          </a:stretch>
        </p:blipFill>
        <p:spPr>
          <a:xfrm>
            <a:off x="3907409" y="371959"/>
            <a:ext cx="4304360" cy="3761295"/>
          </a:xfrm>
          <a:prstGeom prst="rect">
            <a:avLst/>
          </a:prstGeom>
          <a:ln>
            <a:solidFill>
              <a:schemeClr val="accent1"/>
            </a:solidFill>
          </a:ln>
        </p:spPr>
      </p:pic>
      <p:sp>
        <p:nvSpPr>
          <p:cNvPr id="3" name="TextBox 2">
            <a:extLst>
              <a:ext uri="{FF2B5EF4-FFF2-40B4-BE49-F238E27FC236}">
                <a16:creationId xmlns:a16="http://schemas.microsoft.com/office/drawing/2014/main" id="{D77B3647-487A-DB49-978B-B9B061157B2C}"/>
              </a:ext>
            </a:extLst>
          </p:cNvPr>
          <p:cNvSpPr txBox="1"/>
          <p:nvPr/>
        </p:nvSpPr>
        <p:spPr>
          <a:xfrm>
            <a:off x="329938" y="4133254"/>
            <a:ext cx="7079529" cy="2585323"/>
          </a:xfrm>
          <a:prstGeom prst="rect">
            <a:avLst/>
          </a:prstGeom>
          <a:noFill/>
        </p:spPr>
        <p:txBody>
          <a:bodyPr wrap="square" rtlCol="0">
            <a:spAutoFit/>
          </a:bodyPr>
          <a:lstStyle/>
          <a:p>
            <a:r>
              <a:rPr lang="en-US" dirty="0">
                <a:latin typeface="+mj-lt"/>
              </a:rPr>
              <a:t>Error messages from citation issues: </a:t>
            </a:r>
          </a:p>
          <a:p>
            <a:pPr marL="285750" indent="-285750">
              <a:buFont typeface="Arial" panose="020B0604020202020204" pitchFamily="34" charset="0"/>
              <a:buChar char="•"/>
            </a:pPr>
            <a:r>
              <a:rPr lang="en-US" dirty="0">
                <a:latin typeface="+mj-lt"/>
              </a:rPr>
              <a:t>404 Not found  or other “/pageNotFound” responses.</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b="0" i="0" dirty="0">
                <a:solidFill>
                  <a:srgbClr val="222222"/>
                </a:solidFill>
                <a:effectLst/>
                <a:latin typeface="+mj-lt"/>
              </a:rPr>
              <a:t>“No exact match in our database.  But based on the elements we could match, we have returned the following results... (JSTOR)</a:t>
            </a:r>
          </a:p>
          <a:p>
            <a:pPr marL="285750" indent="-285750">
              <a:buFont typeface="Arial" panose="020B0604020202020204" pitchFamily="34" charset="0"/>
              <a:buChar char="•"/>
            </a:pPr>
            <a:endParaRPr lang="en-US" b="0" i="0" dirty="0">
              <a:solidFill>
                <a:srgbClr val="222222"/>
              </a:solidFill>
              <a:effectLst/>
              <a:latin typeface="+mj-lt"/>
            </a:endParaRPr>
          </a:p>
          <a:p>
            <a:pPr marL="285750" indent="-285750">
              <a:buFont typeface="Arial" panose="020B0604020202020204" pitchFamily="34" charset="0"/>
              <a:buChar char="•"/>
            </a:pPr>
            <a:r>
              <a:rPr lang="en-US" b="0" i="0" dirty="0">
                <a:solidFill>
                  <a:srgbClr val="222222"/>
                </a:solidFill>
                <a:effectLst/>
                <a:latin typeface="+mj-lt"/>
              </a:rPr>
              <a:t>Or taken to a “Search this journal or vendor…” type page </a:t>
            </a:r>
          </a:p>
          <a:p>
            <a:pPr marL="285750" indent="-285750">
              <a:buFont typeface="Arial" panose="020B0604020202020204" pitchFamily="34" charset="0"/>
              <a:buChar char="•"/>
            </a:pPr>
            <a:endParaRPr lang="en-US" b="0" i="0" dirty="0">
              <a:solidFill>
                <a:srgbClr val="222222"/>
              </a:solidFill>
              <a:effectLst/>
              <a:latin typeface="+mj-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04835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Wrap up &amp; Questions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333486"/>
            <a:ext cx="8913585" cy="6326551"/>
          </a:xfrm>
          <a:prstGeom prst="rect">
            <a:avLst/>
          </a:prstGeom>
        </p:spPr>
        <p:txBody>
          <a:bodyPr/>
          <a:lstStyle/>
          <a:p>
            <a:pPr algn="ctr"/>
            <a:r>
              <a:rPr lang="en-US" sz="2800" b="1" dirty="0">
                <a:latin typeface="+mj-lt"/>
                <a:ea typeface="+mn-lt"/>
                <a:cs typeface="+mn-lt"/>
              </a:rPr>
              <a:t>Resources for Further Learning </a:t>
            </a: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Introduction to OpenURL – see </a:t>
            </a:r>
            <a:r>
              <a:rPr lang="en-US" sz="2400" dirty="0">
                <a:latin typeface="+mj-lt"/>
                <a:ea typeface="+mn-lt"/>
                <a:cs typeface="+mn-lt"/>
                <a:hlinkClick r:id="rId3"/>
              </a:rPr>
              <a:t>NISO</a:t>
            </a:r>
            <a:r>
              <a:rPr lang="en-US" sz="2400" dirty="0">
                <a:latin typeface="+mj-lt"/>
                <a:ea typeface="+mn-lt"/>
                <a:cs typeface="+mn-lt"/>
              </a:rPr>
              <a:t> or other web pages from </a:t>
            </a:r>
            <a:r>
              <a:rPr lang="en-US" sz="2400" dirty="0">
                <a:latin typeface="+mj-lt"/>
                <a:ea typeface="+mn-lt"/>
                <a:cs typeface="+mn-lt"/>
                <a:hlinkClick r:id="rId4"/>
              </a:rPr>
              <a:t>DOI org </a:t>
            </a:r>
            <a:r>
              <a:rPr lang="en-US" sz="2400" dirty="0">
                <a:latin typeface="+mj-lt"/>
                <a:ea typeface="+mn-lt"/>
                <a:cs typeface="+mn-lt"/>
              </a:rPr>
              <a:t>or similar orgs. </a:t>
            </a:r>
          </a:p>
          <a:p>
            <a:pPr marL="1200150" lvl="1" indent="-457200">
              <a:buFont typeface="Arial" panose="020B0604020202020204" pitchFamily="34" charset="0"/>
              <a:buChar char="•"/>
            </a:pPr>
            <a:r>
              <a:rPr lang="en-US" sz="2100" dirty="0">
                <a:latin typeface="+mj-lt"/>
                <a:ea typeface="+mn-lt"/>
                <a:cs typeface="+mn-lt"/>
              </a:rPr>
              <a:t>Alma CTO see section “Advanced Troubleshooting &amp; Documentation” on **</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**CARLI Web Page on troubleshooting-</a:t>
            </a:r>
            <a:r>
              <a:rPr lang="en-US" sz="2400" dirty="0">
                <a:latin typeface="+mj-lt"/>
                <a:ea typeface="+mn-lt"/>
                <a:cs typeface="+mn-lt"/>
                <a:hlinkClick r:id="rId5"/>
              </a:rPr>
              <a:t>https://www.carli.illinois.edu/products-services/i-share/electronic-res-man/primove-broken-links  </a:t>
            </a:r>
            <a:endParaRPr lang="en-US" sz="2400" dirty="0">
              <a:latin typeface="+mj-lt"/>
              <a:ea typeface="+mn-lt"/>
              <a:cs typeface="+mn-lt"/>
            </a:endParaRPr>
          </a:p>
          <a:p>
            <a:pPr marL="1200150" lvl="1" indent="-457200">
              <a:buFont typeface="Arial" panose="020B0604020202020204" pitchFamily="34" charset="0"/>
              <a:buChar char="•"/>
            </a:pPr>
            <a:r>
              <a:rPr lang="en-US" sz="2100" dirty="0">
                <a:latin typeface="+mj-lt"/>
                <a:ea typeface="+mn-lt"/>
                <a:cs typeface="+mn-lt"/>
              </a:rPr>
              <a:t>Customer/Library IDs see </a:t>
            </a:r>
            <a:r>
              <a:rPr lang="en-US" sz="2100" dirty="0">
                <a:latin typeface="+mj-lt"/>
                <a:ea typeface="+mn-lt"/>
                <a:cs typeface="+mn-lt"/>
                <a:hlinkClick r:id="rId6"/>
              </a:rPr>
              <a:t>https://www.carli.illinois.edu/products-services/i-share/electronic-res-man/electronic-collections-librarys-customer-and-location-ids</a:t>
            </a:r>
            <a:endParaRPr lang="en-US" sz="21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 PDA November 1 Presentation- </a:t>
            </a:r>
            <a:r>
              <a:rPr lang="en-US" sz="2400" dirty="0">
                <a:latin typeface="+mj-lt"/>
                <a:ea typeface="+mn-lt"/>
                <a:cs typeface="+mn-lt"/>
                <a:hlinkClick r:id="rId7"/>
              </a:rPr>
              <a:t>https://www.carli.illinois.edu/professional-development-alliance</a:t>
            </a:r>
            <a:endParaRPr lang="en-US" sz="2400" dirty="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br>
              <a:rPr lang="en-US" sz="2400" dirty="0">
                <a:latin typeface="+mj-lt"/>
                <a:ea typeface="+mn-lt"/>
                <a:cs typeface="+mn-lt"/>
              </a:rPr>
            </a:br>
            <a:br>
              <a:rPr lang="en-US" sz="2400" dirty="0">
                <a:latin typeface="+mj-lt"/>
                <a:ea typeface="+mn-lt"/>
                <a:cs typeface="+mn-lt"/>
              </a:rPr>
            </a:br>
            <a:br>
              <a:rPr lang="en-US" sz="2400" dirty="0">
                <a:latin typeface="+mj-lt"/>
                <a:ea typeface="+mn-lt"/>
                <a:cs typeface="+mn-lt"/>
              </a:rPr>
            </a:b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6121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wrap="square" anchor="ctr">
            <a:normAutofit/>
          </a:bodyPr>
          <a:lstStyle/>
          <a:p>
            <a:r>
              <a:rPr lang="en-US" dirty="0"/>
              <a:t>Now, Your Questions</a:t>
            </a:r>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sz="quarter" idx="11"/>
          </p:nvPr>
        </p:nvSpPr>
        <p:spPr>
          <a:xfrm>
            <a:off x="4572000" y="720762"/>
            <a:ext cx="4488379" cy="5150502"/>
          </a:xfrm>
        </p:spPr>
        <p:txBody>
          <a:bodyPr wrap="square" anchor="t">
            <a:normAutofit/>
          </a:bodyPr>
          <a:lstStyle/>
          <a:p>
            <a:pPr algn="ctr"/>
            <a:r>
              <a:rPr lang="en-US" sz="3600" b="1" dirty="0">
                <a:latin typeface="+mj-lt"/>
              </a:rPr>
              <a:t>Time for your Questions.</a:t>
            </a:r>
          </a:p>
          <a:p>
            <a:pPr algn="ctr"/>
            <a:endParaRPr lang="en-US" dirty="0">
              <a:latin typeface="+mj-lt"/>
            </a:endParaRPr>
          </a:p>
          <a:p>
            <a:pPr algn="ctr"/>
            <a:endParaRPr lang="en-US" dirty="0">
              <a:latin typeface="+mj-lt"/>
            </a:endParaRPr>
          </a:p>
          <a:p>
            <a:pPr algn="ctr"/>
            <a:r>
              <a:rPr lang="en-US" dirty="0">
                <a:latin typeface="+mj-lt"/>
              </a:rPr>
              <a:t>Join us January 12, 2023</a:t>
            </a:r>
            <a:br>
              <a:rPr lang="en-US" dirty="0">
                <a:latin typeface="+mj-lt"/>
              </a:rPr>
            </a:br>
            <a:r>
              <a:rPr lang="en-US" dirty="0">
                <a:latin typeface="+mj-lt"/>
              </a:rPr>
              <a:t>at 2pm for </a:t>
            </a:r>
          </a:p>
          <a:p>
            <a:pPr algn="ctr"/>
            <a:r>
              <a:rPr lang="en-US" dirty="0">
                <a:latin typeface="+mj-lt"/>
              </a:rPr>
              <a:t>Our Next Open Office Hour</a:t>
            </a:r>
            <a:br>
              <a:rPr lang="en-US" dirty="0">
                <a:latin typeface="+mj-lt"/>
              </a:rPr>
            </a:br>
            <a:endParaRPr lang="en-US" dirty="0">
              <a:latin typeface="+mj-lt"/>
            </a:endParaRPr>
          </a:p>
          <a:p>
            <a:pPr algn="ctr"/>
            <a:r>
              <a:rPr lang="en-US" dirty="0">
                <a:latin typeface="+mj-lt"/>
              </a:rPr>
              <a:t>Contact CARLI at </a:t>
            </a:r>
          </a:p>
          <a:p>
            <a:pPr algn="ctr"/>
            <a:r>
              <a:rPr lang="en-US" dirty="0">
                <a:latin typeface="+mj-lt"/>
              </a:rPr>
              <a:t>support@carli.Illinois.edu</a:t>
            </a:r>
          </a:p>
          <a:p>
            <a:endParaRPr lang="en-US" dirty="0">
              <a:latin typeface="+mj-lt"/>
            </a:endParaRPr>
          </a:p>
        </p:txBody>
      </p:sp>
      <p:pic>
        <p:nvPicPr>
          <p:cNvPr id="8" name="Picture 7" descr="A butterfly on a flower&#10;&#10;Description automatically generated with medium confidence">
            <a:extLst>
              <a:ext uri="{FF2B5EF4-FFF2-40B4-BE49-F238E27FC236}">
                <a16:creationId xmlns:a16="http://schemas.microsoft.com/office/drawing/2014/main" id="{FD528C77-B4A9-3304-CA08-BD2BBE91916E}"/>
              </a:ext>
            </a:extLst>
          </p:cNvPr>
          <p:cNvPicPr>
            <a:picLocks noChangeAspect="1"/>
          </p:cNvPicPr>
          <p:nvPr/>
        </p:nvPicPr>
        <p:blipFill>
          <a:blip r:embed="rId3"/>
          <a:stretch>
            <a:fillRect/>
          </a:stretch>
        </p:blipFill>
        <p:spPr>
          <a:xfrm>
            <a:off x="278498" y="634994"/>
            <a:ext cx="4171857" cy="5236269"/>
          </a:xfrm>
          <a:prstGeom prst="rect">
            <a:avLst/>
          </a:prstGeom>
        </p:spPr>
      </p:pic>
    </p:spTree>
    <p:extLst>
      <p:ext uri="{BB962C8B-B14F-4D97-AF65-F5344CB8AC3E}">
        <p14:creationId xmlns:p14="http://schemas.microsoft.com/office/powerpoint/2010/main" val="3318486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270787"/>
            <a:ext cx="9144000" cy="2034598"/>
          </a:xfrm>
        </p:spPr>
        <p:txBody>
          <a:bodyPr rtlCol="0">
            <a:normAutofit/>
          </a:bodyPr>
          <a:lstStyle/>
          <a:p>
            <a:pPr algn="ctr" fontAlgn="auto">
              <a:spcAft>
                <a:spcPts val="0"/>
              </a:spcAft>
              <a:defRPr/>
            </a:pPr>
            <a:r>
              <a:rPr lang="en-US" dirty="0">
                <a:ea typeface="ＭＳ Ｐゴシック"/>
              </a:rPr>
              <a:t>I-Share Alma/Primo VE Office Hours:</a:t>
            </a:r>
            <a:br>
              <a:rPr lang="en-US" dirty="0">
                <a:ea typeface="ＭＳ Ｐゴシック"/>
              </a:rPr>
            </a:br>
            <a:r>
              <a:rPr lang="en-US" dirty="0">
                <a:ea typeface="ＭＳ Ｐゴシック"/>
              </a:rPr>
              <a:t>E-Resources Changes &amp; troubleshooting Links</a:t>
            </a:r>
            <a:br>
              <a:rPr lang="en-US" dirty="0">
                <a:ea typeface="ＭＳ Ｐゴシック"/>
              </a:rPr>
            </a:br>
            <a:r>
              <a:rPr lang="en-US" sz="2200" dirty="0">
                <a:ea typeface="+mj-ea"/>
                <a:cs typeface="+mj-cs"/>
              </a:rPr>
              <a:t>December 8, 2022</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12/08/2022</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3200" dirty="0">
                <a:latin typeface="+mj-lt"/>
                <a:ea typeface="+mn-lt"/>
                <a:cs typeface="+mn-lt"/>
              </a:rPr>
              <a:t>Announcements &amp; Reminders</a:t>
            </a:r>
          </a:p>
          <a:p>
            <a:pPr marL="342900" indent="-342900">
              <a:spcBef>
                <a:spcPts val="0"/>
              </a:spcBef>
              <a:buFont typeface="Arial" panose="020B0604020202020204" pitchFamily="34" charset="0"/>
              <a:buChar char="•"/>
            </a:pPr>
            <a:endParaRPr lang="en-US" sz="3200" dirty="0">
              <a:latin typeface="+mj-lt"/>
              <a:ea typeface="+mn-lt"/>
              <a:cs typeface="+mn-lt"/>
            </a:endParaRPr>
          </a:p>
          <a:p>
            <a:pPr marL="342900" indent="-342900">
              <a:spcBef>
                <a:spcPts val="0"/>
              </a:spcBef>
              <a:buFont typeface="Arial" panose="020B0604020202020204" pitchFamily="34" charset="0"/>
              <a:buChar char="•"/>
            </a:pPr>
            <a:r>
              <a:rPr lang="en-US" sz="3200" dirty="0">
                <a:latin typeface="+mj-lt"/>
                <a:ea typeface="+mn-lt"/>
                <a:cs typeface="+mn-lt"/>
              </a:rPr>
              <a:t>Today’s Agenda:</a:t>
            </a:r>
          </a:p>
          <a:p>
            <a:pPr marL="1085850" lvl="1" indent="-342900">
              <a:spcBef>
                <a:spcPts val="0"/>
              </a:spcBef>
              <a:buFont typeface="Arial" panose="020B0604020202020204" pitchFamily="34" charset="0"/>
              <a:buChar char="•"/>
            </a:pPr>
            <a:r>
              <a:rPr lang="en-US" sz="2500" dirty="0">
                <a:latin typeface="+mj-lt"/>
                <a:ea typeface="+mn-lt"/>
                <a:cs typeface="+mn-lt"/>
              </a:rPr>
              <a:t>End of Calendar Year and Alma Electronic Resources</a:t>
            </a:r>
          </a:p>
          <a:p>
            <a:pPr marL="1085850" lvl="1" indent="-342900">
              <a:spcBef>
                <a:spcPts val="0"/>
              </a:spcBef>
              <a:buFont typeface="Arial" panose="020B0604020202020204" pitchFamily="34" charset="0"/>
              <a:buChar char="•"/>
            </a:pPr>
            <a:r>
              <a:rPr lang="en-US" sz="2500" dirty="0">
                <a:latin typeface="+mj-lt"/>
                <a:ea typeface="+mn-lt"/>
                <a:cs typeface="+mn-lt"/>
              </a:rPr>
              <a:t>Troubleshooting Reports of Full Text Links that Don’t Connect</a:t>
            </a:r>
          </a:p>
          <a:p>
            <a:pPr marL="1085850" lvl="1" indent="-342900">
              <a:spcBef>
                <a:spcPts val="0"/>
              </a:spcBef>
              <a:buFont typeface="Arial" panose="020B0604020202020204" pitchFamily="34" charset="0"/>
              <a:buChar char="•"/>
            </a:pPr>
            <a:r>
              <a:rPr lang="en-US" sz="2500" dirty="0">
                <a:latin typeface="+mj-lt"/>
                <a:ea typeface="+mn-lt"/>
                <a:cs typeface="+mn-lt"/>
              </a:rPr>
              <a:t>Questions </a:t>
            </a: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1"/>
            <a:ext cx="8872152" cy="6307014"/>
          </a:xfrm>
          <a:prstGeom prst="rect">
            <a:avLst/>
          </a:prstGeom>
        </p:spPr>
        <p:txBody>
          <a:bodyPr/>
          <a:lstStyle/>
          <a:p>
            <a:pPr marL="182563">
              <a:spcBef>
                <a:spcPts val="0"/>
              </a:spcBef>
            </a:pPr>
            <a:endParaRPr lang="en-US" sz="2800" dirty="0">
              <a:latin typeface="Arial"/>
              <a:ea typeface="+mn-lt"/>
              <a:cs typeface="+mn-lt"/>
            </a:endParaRPr>
          </a:p>
          <a:p>
            <a:pPr marL="182563">
              <a:spcBef>
                <a:spcPts val="0"/>
              </a:spcBef>
            </a:pPr>
            <a:r>
              <a:rPr lang="en-US" sz="2800" dirty="0">
                <a:latin typeface="Arial"/>
                <a:ea typeface="+mn-lt"/>
                <a:cs typeface="+mn-lt"/>
              </a:rPr>
              <a:t>Let’s Talk about Fulfillment (I mean Alma, not life’s purpose)</a:t>
            </a:r>
          </a:p>
          <a:p>
            <a:pPr marL="915988" lvl="1" indent="-222250">
              <a:spcBef>
                <a:spcPts val="0"/>
              </a:spcBef>
              <a:buFont typeface="Arial" panose="020B0604020202020204" pitchFamily="34" charset="0"/>
              <a:buChar char="•"/>
            </a:pPr>
            <a:r>
              <a:rPr lang="en-US" sz="2400" dirty="0">
                <a:latin typeface="Arial"/>
                <a:ea typeface="+mn-lt"/>
                <a:cs typeface="+mn-lt"/>
              </a:rPr>
              <a:t>Next Session on December 9 at 2:00 p.m.</a:t>
            </a:r>
          </a:p>
          <a:p>
            <a:pPr marL="915988" lvl="1" indent="-222250">
              <a:spcBef>
                <a:spcPts val="0"/>
              </a:spcBef>
              <a:buFont typeface="Arial" panose="020B0604020202020204" pitchFamily="34" charset="0"/>
              <a:buChar char="•"/>
            </a:pPr>
            <a:r>
              <a:rPr lang="en-US" sz="2400" dirty="0">
                <a:latin typeface="Arial"/>
                <a:ea typeface="+mn-lt"/>
                <a:cs typeface="+mn-lt"/>
              </a:rPr>
              <a:t>Registration open and available on the CARLI Calendar</a:t>
            </a:r>
          </a:p>
          <a:p>
            <a:pPr marL="915988" lvl="1" indent="-222250">
              <a:spcBef>
                <a:spcPts val="0"/>
              </a:spcBef>
              <a:buFont typeface="Arial" panose="020B0604020202020204" pitchFamily="34" charset="0"/>
              <a:buChar char="•"/>
            </a:pPr>
            <a:endParaRPr lang="en-US" sz="2400" dirty="0">
              <a:latin typeface="Arial"/>
              <a:ea typeface="+mn-lt"/>
              <a:cs typeface="+mn-lt"/>
            </a:endParaRPr>
          </a:p>
          <a:p>
            <a:pPr marL="182880" lvl="1" indent="0">
              <a:spcBef>
                <a:spcPts val="0"/>
              </a:spcBef>
              <a:buNone/>
            </a:pPr>
            <a:r>
              <a:rPr lang="en-US" sz="2800" dirty="0">
                <a:latin typeface="Arial"/>
                <a:ea typeface="+mn-lt"/>
                <a:cs typeface="+mn-lt"/>
              </a:rPr>
              <a:t>Technical Services Q&amp;A</a:t>
            </a:r>
          </a:p>
          <a:p>
            <a:pPr marL="182880" lvl="1" indent="0">
              <a:spcBef>
                <a:spcPts val="0"/>
              </a:spcBef>
              <a:buNone/>
            </a:pPr>
            <a:r>
              <a:rPr lang="en-US" sz="2400" dirty="0">
                <a:latin typeface="Arial"/>
                <a:ea typeface="+mn-lt"/>
                <a:cs typeface="+mn-lt"/>
              </a:rPr>
              <a:t>Tech Services Committee sharing advice on OCLC Connexion Client Training Modules</a:t>
            </a:r>
          </a:p>
          <a:p>
            <a:pPr marL="923544" lvl="2" indent="-274320">
              <a:spcBef>
                <a:spcPts val="0"/>
              </a:spcBef>
            </a:pPr>
            <a:r>
              <a:rPr lang="en-US" sz="2500" dirty="0">
                <a:latin typeface="Arial"/>
                <a:ea typeface="+mn-lt"/>
                <a:cs typeface="+mn-lt"/>
              </a:rPr>
              <a:t>Sessions are scheduled for December 14 at 10 a.m., January 25 at 2 p.m., and February 22 at 2 p.m.</a:t>
            </a:r>
          </a:p>
          <a:p>
            <a:pPr marL="925195" lvl="1" indent="-274320">
              <a:spcBef>
                <a:spcPts val="0"/>
              </a:spcBef>
              <a:buChar char="•"/>
            </a:pPr>
            <a:r>
              <a:rPr lang="en-US" sz="2400" dirty="0">
                <a:latin typeface="Arial"/>
                <a:ea typeface="+mn-lt"/>
                <a:cs typeface="+mn-lt"/>
              </a:rPr>
              <a:t>Registration open and available on the CARLI Calendar</a:t>
            </a:r>
          </a:p>
          <a:p>
            <a:pPr marL="925195" lvl="1" indent="-274320">
              <a:spcBef>
                <a:spcPts val="0"/>
              </a:spcBef>
              <a:buChar char="•"/>
            </a:pPr>
            <a:r>
              <a:rPr lang="en-US" sz="2400" dirty="0">
                <a:latin typeface="Arial"/>
                <a:ea typeface="+mn-lt"/>
                <a:cs typeface="+mn-lt"/>
              </a:rPr>
              <a:t>More details about entire series available at </a:t>
            </a:r>
            <a:r>
              <a:rPr lang="en-US" sz="2400" dirty="0">
                <a:latin typeface="Arial"/>
                <a:ea typeface="+mn-lt"/>
                <a:cs typeface="+mn-lt"/>
                <a:hlinkClick r:id="rId3"/>
              </a:rPr>
              <a:t>https://www.carli.illinois.edu/carli-technical-services-committee-begins-connexion-client-training-qa-series</a:t>
            </a:r>
            <a:r>
              <a:rPr lang="en-US" sz="2400" dirty="0">
                <a:latin typeface="Arial"/>
                <a:ea typeface="+mn-lt"/>
                <a:cs typeface="+mn-lt"/>
              </a:rPr>
              <a:t> </a:t>
            </a:r>
          </a:p>
          <a:p>
            <a:pPr indent="-92075">
              <a:spcBef>
                <a:spcPts val="0"/>
              </a:spcBef>
            </a:pPr>
            <a:endParaRPr lang="en-US" sz="23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F4CDA-7D96-3E7B-38B0-2B56CF88801E}"/>
              </a:ext>
            </a:extLst>
          </p:cNvPr>
          <p:cNvSpPr>
            <a:spLocks noGrp="1"/>
          </p:cNvSpPr>
          <p:nvPr>
            <p:ph type="title"/>
          </p:nvPr>
        </p:nvSpPr>
        <p:spPr/>
        <p:txBody>
          <a:bodyPr/>
          <a:lstStyle/>
          <a:p>
            <a:r>
              <a:rPr lang="en-US" dirty="0"/>
              <a:t>ELUNA Learns</a:t>
            </a:r>
          </a:p>
        </p:txBody>
      </p:sp>
      <p:sp>
        <p:nvSpPr>
          <p:cNvPr id="2" name="Content Placeholder 1">
            <a:extLst>
              <a:ext uri="{FF2B5EF4-FFF2-40B4-BE49-F238E27FC236}">
                <a16:creationId xmlns:a16="http://schemas.microsoft.com/office/drawing/2014/main" id="{1A2E9B4D-1F20-771E-4A44-23F7C39862F8}"/>
              </a:ext>
            </a:extLst>
          </p:cNvPr>
          <p:cNvSpPr>
            <a:spLocks noGrp="1"/>
          </p:cNvSpPr>
          <p:nvPr>
            <p:ph sz="quarter" idx="10"/>
          </p:nvPr>
        </p:nvSpPr>
        <p:spPr>
          <a:xfrm>
            <a:off x="230187" y="634995"/>
            <a:ext cx="8667628" cy="5425836"/>
          </a:xfrm>
        </p:spPr>
        <p:txBody>
          <a:bodyPr/>
          <a:lstStyle/>
          <a:p>
            <a:pPr algn="ctr"/>
            <a:r>
              <a:rPr lang="en-US" sz="3200" dirty="0">
                <a:latin typeface="+mj-lt"/>
              </a:rPr>
              <a:t>ELUNA LEARNS</a:t>
            </a:r>
          </a:p>
          <a:p>
            <a:endParaRPr lang="en-US" dirty="0">
              <a:latin typeface="+mj-lt"/>
            </a:endParaRPr>
          </a:p>
          <a:p>
            <a:pPr marL="342900" indent="-342900">
              <a:buFont typeface="Arial" panose="020B0604020202020204" pitchFamily="34" charset="0"/>
              <a:buChar char="•"/>
            </a:pPr>
            <a:r>
              <a:rPr lang="en-US" b="1" dirty="0"/>
              <a:t>Diversity, Equity, and Inclusion</a:t>
            </a:r>
            <a:r>
              <a:rPr lang="en-US" dirty="0"/>
              <a:t>.  December 14, 2022. 1:00 pm to 4:00 pm eastern. </a:t>
            </a:r>
          </a:p>
          <a:p>
            <a:pPr marL="342900" indent="-342900">
              <a:buFont typeface="Arial" panose="020B0604020202020204" pitchFamily="34" charset="0"/>
              <a:buChar char="•"/>
            </a:pPr>
            <a:r>
              <a:rPr lang="en-US" b="1" dirty="0"/>
              <a:t>Copyright.</a:t>
            </a:r>
            <a:r>
              <a:rPr lang="en-US" dirty="0"/>
              <a:t> February 1, 2023. 1:00 pm to 4:00 pm eastern</a:t>
            </a:r>
          </a:p>
          <a:p>
            <a:pPr marL="257175" indent="-257175">
              <a:buFont typeface="Arial" panose="020B0604020202020204" pitchFamily="34" charset="0"/>
              <a:buChar char="•"/>
            </a:pPr>
            <a:endParaRPr lang="en-US" dirty="0">
              <a:latin typeface="+mj-lt"/>
            </a:endParaRPr>
          </a:p>
          <a:p>
            <a:pPr marL="257175" indent="-257175">
              <a:buFont typeface="Arial" panose="020B0604020202020204" pitchFamily="34" charset="0"/>
              <a:buChar char="•"/>
            </a:pPr>
            <a:r>
              <a:rPr lang="en-US" dirty="0">
                <a:latin typeface="+mj-lt"/>
              </a:rPr>
              <a:t>Registration for Dec. 14</a:t>
            </a:r>
            <a:r>
              <a:rPr lang="en-US" baseline="30000" dirty="0">
                <a:latin typeface="+mj-lt"/>
              </a:rPr>
              <a:t>th</a:t>
            </a:r>
            <a:r>
              <a:rPr lang="en-US" dirty="0">
                <a:latin typeface="+mj-lt"/>
              </a:rPr>
              <a:t> still open for $25.00 per person at </a:t>
            </a:r>
            <a:r>
              <a:rPr lang="en-US" dirty="0">
                <a:latin typeface="+mj-lt"/>
                <a:hlinkClick r:id="rId2"/>
              </a:rPr>
              <a:t>https://el-una.org/meetings/eluna-learns-2022/</a:t>
            </a:r>
            <a:endParaRPr lang="en-US" dirty="0">
              <a:latin typeface="+mj-lt"/>
            </a:endParaRPr>
          </a:p>
          <a:p>
            <a:pPr marL="257175" indent="-257175">
              <a:buFont typeface="Arial" panose="020B0604020202020204" pitchFamily="34" charset="0"/>
              <a:buChar char="•"/>
            </a:pPr>
            <a:r>
              <a:rPr lang="en-US" dirty="0">
                <a:latin typeface="+mj-lt"/>
              </a:rPr>
              <a:t>Feb. 1 Registration coming soon. </a:t>
            </a:r>
          </a:p>
          <a:p>
            <a:pPr marL="257175" indent="-257175">
              <a:buFont typeface="Arial" panose="020B0604020202020204" pitchFamily="34" charset="0"/>
              <a:buChar char="•"/>
            </a:pPr>
            <a:endParaRPr lang="en-US" dirty="0">
              <a:latin typeface="+mj-lt"/>
            </a:endParaRPr>
          </a:p>
          <a:p>
            <a:endParaRPr lang="en-US" dirty="0"/>
          </a:p>
        </p:txBody>
      </p:sp>
    </p:spTree>
    <p:extLst>
      <p:ext uri="{BB962C8B-B14F-4D97-AF65-F5344CB8AC3E}">
        <p14:creationId xmlns:p14="http://schemas.microsoft.com/office/powerpoint/2010/main" val="2191002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E-Resources Updates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279699"/>
            <a:ext cx="9026611" cy="6046673"/>
          </a:xfrm>
          <a:prstGeom prst="rect">
            <a:avLst/>
          </a:prstGeom>
        </p:spPr>
        <p:txBody>
          <a:bodyPr/>
          <a:lstStyle/>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3200" dirty="0">
                <a:latin typeface="+mj-lt"/>
                <a:ea typeface="+mn-lt"/>
                <a:cs typeface="+mn-lt"/>
              </a:rPr>
              <a:t>Time to review your Alma Electronic Resources to keep aligned with current purchases.</a:t>
            </a:r>
          </a:p>
          <a:p>
            <a:pPr marL="342900" indent="-342900">
              <a:spcBef>
                <a:spcPts val="0"/>
              </a:spcBef>
              <a:buFont typeface="Arial" panose="020B0604020202020204" pitchFamily="34" charset="0"/>
              <a:buChar char="•"/>
            </a:pPr>
            <a:endParaRPr lang="en-US" sz="3200" dirty="0">
              <a:latin typeface="+mj-lt"/>
              <a:ea typeface="+mn-lt"/>
              <a:cs typeface="+mn-lt"/>
            </a:endParaRPr>
          </a:p>
          <a:p>
            <a:pPr marL="342900" indent="-342900">
              <a:spcBef>
                <a:spcPts val="0"/>
              </a:spcBef>
              <a:buFont typeface="Arial" panose="020B0604020202020204" pitchFamily="34" charset="0"/>
              <a:buChar char="•"/>
            </a:pPr>
            <a:r>
              <a:rPr lang="en-US" sz="3200" dirty="0">
                <a:latin typeface="+mj-lt"/>
                <a:ea typeface="+mn-lt"/>
                <a:cs typeface="+mn-lt"/>
              </a:rPr>
              <a:t>End of Calendar Year 2022 coming soon- </a:t>
            </a:r>
          </a:p>
          <a:p>
            <a:pPr marL="1085850" lvl="1" indent="-342900">
              <a:spcBef>
                <a:spcPts val="0"/>
              </a:spcBef>
              <a:buFont typeface="Arial" panose="020B0604020202020204" pitchFamily="34" charset="0"/>
              <a:buChar char="•"/>
            </a:pPr>
            <a:r>
              <a:rPr lang="en-US" sz="2900" dirty="0">
                <a:latin typeface="+mj-lt"/>
                <a:ea typeface="+mn-lt"/>
                <a:cs typeface="+mn-lt"/>
              </a:rPr>
              <a:t>If your library has added or cancelled/not renewed subscriptions to e-resources, plan to update your Alma Institution Zone. </a:t>
            </a:r>
          </a:p>
          <a:p>
            <a:pPr marL="342900" indent="-342900">
              <a:spcBef>
                <a:spcPts val="0"/>
              </a:spcBef>
              <a:buFont typeface="Arial" panose="020B0604020202020204" pitchFamily="34" charset="0"/>
              <a:buChar char="•"/>
            </a:pPr>
            <a:endParaRPr lang="en-US" sz="3200" dirty="0">
              <a:latin typeface="+mj-lt"/>
              <a:ea typeface="+mn-lt"/>
              <a:cs typeface="+mn-lt"/>
            </a:endParaRPr>
          </a:p>
          <a:p>
            <a:pPr marL="1085850" lvl="1" indent="-342900">
              <a:spcBef>
                <a:spcPts val="0"/>
              </a:spcBef>
              <a:buFont typeface="Arial" panose="020B0604020202020204" pitchFamily="34" charset="0"/>
              <a:buChar char="•"/>
            </a:pPr>
            <a:r>
              <a:rPr lang="en-US" sz="2900" dirty="0">
                <a:latin typeface="+mj-lt"/>
                <a:ea typeface="+mn-lt"/>
                <a:cs typeface="+mn-lt"/>
              </a:rPr>
              <a:t>More “how to” documentation at </a:t>
            </a:r>
            <a:r>
              <a:rPr lang="en-US" sz="2900" dirty="0">
                <a:latin typeface="+mj-lt"/>
                <a:ea typeface="+mn-lt"/>
                <a:cs typeface="+mn-lt"/>
                <a:hlinkClick r:id="rId3"/>
              </a:rPr>
              <a:t>https://www.carli.illinois.edu/products-services/i-share/electronic-res-man</a:t>
            </a:r>
            <a:endParaRPr lang="en-US" sz="2900" dirty="0">
              <a:latin typeface="+mj-lt"/>
              <a:ea typeface="+mn-lt"/>
              <a:cs typeface="+mn-lt"/>
            </a:endParaRPr>
          </a:p>
        </p:txBody>
      </p:sp>
    </p:spTree>
    <p:extLst>
      <p:ext uri="{BB962C8B-B14F-4D97-AF65-F5344CB8AC3E}">
        <p14:creationId xmlns:p14="http://schemas.microsoft.com/office/powerpoint/2010/main" val="178298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80447" y="508011"/>
            <a:ext cx="8229600" cy="6032274"/>
          </a:xfrm>
          <a:prstGeom prst="rect">
            <a:avLst/>
          </a:prstGeom>
        </p:spPr>
        <p:txBody>
          <a:bodyPr/>
          <a:lstStyle/>
          <a:p>
            <a:pPr algn="ctr"/>
            <a:r>
              <a:rPr lang="en-US" sz="2400" b="1" dirty="0">
                <a:latin typeface="+mj-lt"/>
                <a:cs typeface="Calibri" panose="020F0502020204030204" pitchFamily="34" charset="0"/>
              </a:rPr>
              <a:t>The Link Didn't Work, Now What? Troubleshooting Patron Reports </a:t>
            </a:r>
            <a:br>
              <a:rPr lang="en-US" sz="2400" b="1" dirty="0">
                <a:latin typeface="+mj-lt"/>
                <a:cs typeface="Calibri" panose="020F0502020204030204" pitchFamily="34" charset="0"/>
              </a:rPr>
            </a:br>
            <a:r>
              <a:rPr lang="en-US" sz="2400" b="1" dirty="0">
                <a:latin typeface="+mj-lt"/>
                <a:cs typeface="Calibri" panose="020F0502020204030204" pitchFamily="34" charset="0"/>
              </a:rPr>
              <a:t>of E-Resources Linking Problems-</a:t>
            </a:r>
          </a:p>
          <a:p>
            <a:pPr algn="ctr"/>
            <a:r>
              <a:rPr lang="en-US" sz="2400" b="1" dirty="0">
                <a:latin typeface="+mj-lt"/>
                <a:ea typeface="+mn-lt"/>
                <a:cs typeface="Calibri" panose="020F0502020204030204" pitchFamily="34" charset="0"/>
              </a:rPr>
              <a:t>For I-Share Alma/PrimoVE Libraries</a:t>
            </a:r>
            <a:endParaRPr lang="en-US" sz="2400" b="1" dirty="0">
              <a:latin typeface="+mj-lt"/>
              <a:ea typeface="+mn-lt"/>
              <a:cs typeface="+mn-lt"/>
            </a:endParaRPr>
          </a:p>
          <a:p>
            <a:pPr marL="342900" indent="-342900">
              <a:buFont typeface="Arial" panose="020B0604020202020204" pitchFamily="34" charset="0"/>
              <a:buChar char="•"/>
            </a:pPr>
            <a:endParaRPr lang="en-US" sz="2800" b="1" dirty="0">
              <a:latin typeface="+mj-lt"/>
              <a:ea typeface="+mn-lt"/>
              <a:cs typeface="+mn-lt"/>
            </a:endParaRPr>
          </a:p>
          <a:p>
            <a:pPr marL="342900" indent="-342900">
              <a:buFont typeface="Arial" panose="020B0604020202020204" pitchFamily="34" charset="0"/>
              <a:buChar char="•"/>
            </a:pPr>
            <a:r>
              <a:rPr lang="en-US" sz="2800" b="1" dirty="0">
                <a:latin typeface="+mj-lt"/>
                <a:ea typeface="+mn-lt"/>
                <a:cs typeface="+mn-lt"/>
              </a:rPr>
              <a:t>Learning Goals</a:t>
            </a:r>
          </a:p>
          <a:p>
            <a:pPr marL="1085850" lvl="1" indent="-342900">
              <a:buFont typeface="Arial" panose="020B0604020202020204" pitchFamily="34" charset="0"/>
              <a:buChar char="•"/>
            </a:pPr>
            <a:r>
              <a:rPr lang="en-US" sz="2100" b="1" dirty="0">
                <a:latin typeface="+mj-lt"/>
                <a:ea typeface="+mn-lt"/>
                <a:cs typeface="+mn-lt"/>
              </a:rPr>
              <a:t>Recognize typical e-resources linking problems</a:t>
            </a:r>
          </a:p>
          <a:p>
            <a:pPr marL="1085850" lvl="1" indent="-342900">
              <a:buFont typeface="Arial" panose="020B0604020202020204" pitchFamily="34" charset="0"/>
              <a:buChar char="•"/>
            </a:pPr>
            <a:r>
              <a:rPr lang="en-US" sz="2100" b="1" dirty="0">
                <a:latin typeface="+mj-lt"/>
                <a:ea typeface="+mn-lt"/>
                <a:cs typeface="+mn-lt"/>
              </a:rPr>
              <a:t>Know how to start investigating</a:t>
            </a:r>
          </a:p>
          <a:p>
            <a:pPr marL="1085850" lvl="1" indent="-342900">
              <a:buFont typeface="Arial" panose="020B0604020202020204" pitchFamily="34" charset="0"/>
              <a:buChar char="•"/>
            </a:pPr>
            <a:r>
              <a:rPr lang="en-US" sz="2100" b="1" dirty="0">
                <a:latin typeface="+mj-lt"/>
                <a:ea typeface="+mn-lt"/>
                <a:cs typeface="+mn-lt"/>
              </a:rPr>
              <a:t>Familiar with ways to reduce Alma/PrimoVE issues with</a:t>
            </a:r>
          </a:p>
          <a:p>
            <a:pPr marL="1485900" lvl="2" indent="-342900">
              <a:buFont typeface="Arial" panose="020B0604020202020204" pitchFamily="34" charset="0"/>
              <a:buChar char="•"/>
            </a:pPr>
            <a:r>
              <a:rPr lang="en-US" sz="1800" b="1" dirty="0">
                <a:latin typeface="+mj-lt"/>
                <a:ea typeface="+mn-lt"/>
                <a:cs typeface="+mn-lt"/>
              </a:rPr>
              <a:t>Authentication &amp; Proxying</a:t>
            </a:r>
          </a:p>
          <a:p>
            <a:pPr marL="1485900" lvl="2" indent="-342900">
              <a:buFont typeface="Arial" panose="020B0604020202020204" pitchFamily="34" charset="0"/>
              <a:buChar char="•"/>
            </a:pPr>
            <a:r>
              <a:rPr lang="en-US" sz="1800" b="1" dirty="0">
                <a:latin typeface="+mj-lt"/>
                <a:ea typeface="+mn-lt"/>
                <a:cs typeface="+mn-lt"/>
              </a:rPr>
              <a:t>Resource Activation</a:t>
            </a:r>
          </a:p>
          <a:p>
            <a:pPr marL="1485900" lvl="2" indent="-342900">
              <a:buFont typeface="Arial" panose="020B0604020202020204" pitchFamily="34" charset="0"/>
              <a:buChar char="•"/>
            </a:pPr>
            <a:r>
              <a:rPr lang="en-US" sz="1800" b="1" dirty="0">
                <a:latin typeface="+mj-lt"/>
                <a:ea typeface="+mn-lt"/>
                <a:cs typeface="+mn-lt"/>
              </a:rPr>
              <a:t>Citation/Metadata Input</a:t>
            </a:r>
          </a:p>
          <a:p>
            <a:pPr marL="650875" lvl="1" indent="0">
              <a:spcBef>
                <a:spcPts val="0"/>
              </a:spcBef>
              <a:buNone/>
            </a:pPr>
            <a:endParaRPr lang="en-US" sz="2000" dirty="0">
              <a:latin typeface="Arial"/>
              <a:ea typeface="+mn-lt"/>
              <a:cs typeface="+mn-lt"/>
            </a:endParaRPr>
          </a:p>
        </p:txBody>
      </p:sp>
    </p:spTree>
    <p:extLst>
      <p:ext uri="{BB962C8B-B14F-4D97-AF65-F5344CB8AC3E}">
        <p14:creationId xmlns:p14="http://schemas.microsoft.com/office/powerpoint/2010/main" val="152966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41514" y="508011"/>
            <a:ext cx="8636726" cy="5818361"/>
          </a:xfrm>
          <a:prstGeom prst="rect">
            <a:avLst/>
          </a:prstGeom>
        </p:spPr>
        <p:txBody>
          <a:bodyPr/>
          <a:lstStyle/>
          <a:p>
            <a:pPr>
              <a:spcBef>
                <a:spcPts val="0"/>
              </a:spcBef>
            </a:pPr>
            <a:r>
              <a:rPr lang="en-US" sz="2400" b="1" dirty="0">
                <a:latin typeface="+mj-lt"/>
                <a:ea typeface="+mn-lt"/>
                <a:cs typeface="+mn-lt"/>
              </a:rPr>
              <a:t>Always Start with a Do Over- </a:t>
            </a:r>
          </a:p>
          <a:p>
            <a:pPr>
              <a:spcBef>
                <a:spcPts val="0"/>
              </a:spcBef>
            </a:pPr>
            <a:endParaRPr lang="en-US" sz="2400" dirty="0">
              <a:latin typeface="+mj-lt"/>
              <a:ea typeface="+mn-lt"/>
              <a:cs typeface="+mn-lt"/>
            </a:endParaRPr>
          </a:p>
          <a:p>
            <a:r>
              <a:rPr lang="en-US" dirty="0">
                <a:effectLst/>
                <a:latin typeface="+mj-lt"/>
              </a:rPr>
              <a:t>1.</a:t>
            </a:r>
            <a:r>
              <a:rPr lang="en-US" b="1" dirty="0">
                <a:effectLst/>
                <a:latin typeface="+mj-lt"/>
              </a:rPr>
              <a:t>Re-create the search</a:t>
            </a:r>
            <a:r>
              <a:rPr lang="en-US" dirty="0">
                <a:effectLst/>
                <a:latin typeface="+mj-lt"/>
              </a:rPr>
              <a:t> and find the problem linking again.  Did you find the full text now? </a:t>
            </a:r>
          </a:p>
          <a:p>
            <a:r>
              <a:rPr lang="en-US" dirty="0">
                <a:effectLst/>
                <a:latin typeface="+mj-lt"/>
              </a:rPr>
              <a:t>	If that doesn't work then,</a:t>
            </a:r>
          </a:p>
          <a:p>
            <a:endParaRPr lang="en-US" dirty="0">
              <a:effectLst/>
              <a:latin typeface="+mj-lt"/>
            </a:endParaRPr>
          </a:p>
          <a:p>
            <a:r>
              <a:rPr lang="en-US" b="1" dirty="0">
                <a:effectLst/>
                <a:latin typeface="+mj-lt"/>
              </a:rPr>
              <a:t>2.Try another web browser</a:t>
            </a:r>
            <a:r>
              <a:rPr lang="en-US" dirty="0">
                <a:effectLst/>
                <a:latin typeface="+mj-lt"/>
              </a:rPr>
              <a:t> than what the patron used. 	</a:t>
            </a:r>
          </a:p>
          <a:p>
            <a:pPr marL="342900" indent="-342900">
              <a:buFont typeface="Arial" panose="020B0604020202020204" pitchFamily="34" charset="0"/>
              <a:buChar char="•"/>
            </a:pPr>
            <a:r>
              <a:rPr lang="en-US" dirty="0">
                <a:latin typeface="+mj-lt"/>
              </a:rPr>
              <a:t>U</a:t>
            </a:r>
            <a:r>
              <a:rPr lang="en-US" dirty="0">
                <a:effectLst/>
                <a:latin typeface="+mj-lt"/>
              </a:rPr>
              <a:t>se an incognito       or private window       </a:t>
            </a:r>
            <a:r>
              <a:rPr lang="en-US" dirty="0">
                <a:latin typeface="+mj-lt"/>
              </a:rPr>
              <a:t> to clear cache and any proxy/login sessions. Avoid </a:t>
            </a:r>
            <a:r>
              <a:rPr lang="en-US" b="1" dirty="0">
                <a:latin typeface="+mj-lt"/>
              </a:rPr>
              <a:t>“sticky” </a:t>
            </a:r>
            <a:r>
              <a:rPr lang="en-US" dirty="0">
                <a:latin typeface="+mj-lt"/>
              </a:rPr>
              <a:t>data. </a:t>
            </a:r>
            <a:endParaRPr lang="en-US" dirty="0">
              <a:effectLst/>
              <a:latin typeface="+mj-lt"/>
            </a:endParaRPr>
          </a:p>
          <a:p>
            <a:endParaRPr lang="en-US" dirty="0">
              <a:effectLst/>
              <a:latin typeface="+mj-lt"/>
            </a:endParaRPr>
          </a:p>
          <a:p>
            <a:r>
              <a:rPr lang="en-US" dirty="0">
                <a:effectLst/>
                <a:latin typeface="+mj-lt"/>
              </a:rPr>
              <a:t>	If the linking issue can be replicated, investigate further depending on error messages or the patron's story.</a:t>
            </a:r>
          </a:p>
          <a:p>
            <a:pPr>
              <a:spcBef>
                <a:spcPts val="0"/>
              </a:spcBef>
            </a:pPr>
            <a:endParaRPr lang="en-US" sz="2500" dirty="0">
              <a:latin typeface="+mj-lt"/>
              <a:ea typeface="+mn-lt"/>
              <a:cs typeface="+mn-lt"/>
            </a:endParaRPr>
          </a:p>
        </p:txBody>
      </p:sp>
      <p:pic>
        <p:nvPicPr>
          <p:cNvPr id="22" name="Picture 21" descr="Icon&#10;&#10;Description automatically generated">
            <a:extLst>
              <a:ext uri="{FF2B5EF4-FFF2-40B4-BE49-F238E27FC236}">
                <a16:creationId xmlns:a16="http://schemas.microsoft.com/office/drawing/2014/main" id="{8C543BFF-AB92-ACB6-B9F1-E989DF9E29A5}"/>
              </a:ext>
            </a:extLst>
          </p:cNvPr>
          <p:cNvPicPr>
            <a:picLocks noChangeAspect="1"/>
          </p:cNvPicPr>
          <p:nvPr/>
        </p:nvPicPr>
        <p:blipFill>
          <a:blip r:embed="rId3"/>
          <a:stretch>
            <a:fillRect/>
          </a:stretch>
        </p:blipFill>
        <p:spPr>
          <a:xfrm>
            <a:off x="4572000" y="531628"/>
            <a:ext cx="624840" cy="647700"/>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6F2012E1-60AB-8C6A-FD21-446B2B776BDC}"/>
              </a:ext>
            </a:extLst>
          </p:cNvPr>
          <p:cNvPicPr>
            <a:picLocks noChangeAspect="1"/>
          </p:cNvPicPr>
          <p:nvPr/>
        </p:nvPicPr>
        <p:blipFill>
          <a:blip r:embed="rId4"/>
          <a:stretch>
            <a:fillRect/>
          </a:stretch>
        </p:blipFill>
        <p:spPr>
          <a:xfrm>
            <a:off x="3030583" y="3588476"/>
            <a:ext cx="426720" cy="449580"/>
          </a:xfrm>
          <a:prstGeom prst="rect">
            <a:avLst/>
          </a:prstGeom>
        </p:spPr>
      </p:pic>
      <p:pic>
        <p:nvPicPr>
          <p:cNvPr id="7" name="Picture 6">
            <a:extLst>
              <a:ext uri="{FF2B5EF4-FFF2-40B4-BE49-F238E27FC236}">
                <a16:creationId xmlns:a16="http://schemas.microsoft.com/office/drawing/2014/main" id="{4670A71D-8D30-6295-D33D-FBF07A997F9D}"/>
              </a:ext>
            </a:extLst>
          </p:cNvPr>
          <p:cNvPicPr>
            <a:picLocks noChangeAspect="1"/>
          </p:cNvPicPr>
          <p:nvPr/>
        </p:nvPicPr>
        <p:blipFill>
          <a:blip r:embed="rId5"/>
          <a:stretch>
            <a:fillRect/>
          </a:stretch>
        </p:blipFill>
        <p:spPr>
          <a:xfrm>
            <a:off x="6070147" y="3548743"/>
            <a:ext cx="552450" cy="438150"/>
          </a:xfrm>
          <a:prstGeom prst="rect">
            <a:avLst/>
          </a:prstGeom>
        </p:spPr>
      </p:pic>
    </p:spTree>
    <p:extLst>
      <p:ext uri="{BB962C8B-B14F-4D97-AF65-F5344CB8AC3E}">
        <p14:creationId xmlns:p14="http://schemas.microsoft.com/office/powerpoint/2010/main" val="218935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sz="1600" dirty="0">
                <a:effectLst/>
                <a:latin typeface="Calibri" panose="020F0502020204030204" pitchFamily="34" charset="0"/>
                <a:ea typeface="Calibri" panose="020F0502020204030204" pitchFamily="34" charset="0"/>
              </a:rPr>
              <a:t>Troubleshooting patron reports of e-resources linking problems.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35924" y="371959"/>
            <a:ext cx="8872152" cy="6168326"/>
          </a:xfrm>
          <a:prstGeom prst="rect">
            <a:avLst/>
          </a:prstGeom>
        </p:spPr>
        <p:txBody>
          <a:bodyPr/>
          <a:lstStyle/>
          <a:p>
            <a:pPr marL="171450" lvl="1" indent="0">
              <a:spcBef>
                <a:spcPts val="0"/>
              </a:spcBef>
              <a:buNone/>
            </a:pPr>
            <a:r>
              <a:rPr lang="en-US" sz="2400" dirty="0">
                <a:latin typeface="Arial"/>
                <a:ea typeface="+mn-lt"/>
                <a:cs typeface="+mn-lt"/>
              </a:rPr>
              <a:t> </a:t>
            </a:r>
          </a:p>
          <a:p>
            <a:pPr marL="915988" lvl="1" indent="-222250">
              <a:spcBef>
                <a:spcPts val="0"/>
              </a:spcBef>
              <a:buFont typeface="Arial" panose="020B0604020202020204" pitchFamily="34" charset="0"/>
              <a:buChar char="•"/>
            </a:pPr>
            <a:endParaRPr lang="en-US" sz="2000" dirty="0">
              <a:latin typeface="Arial"/>
              <a:ea typeface="+mn-lt"/>
              <a:cs typeface="+mn-lt"/>
            </a:endParaRPr>
          </a:p>
          <a:p>
            <a:pPr marL="650875" lvl="1" indent="0">
              <a:spcBef>
                <a:spcPts val="0"/>
              </a:spcBef>
              <a:buNone/>
            </a:pPr>
            <a:endParaRPr lang="en-US" sz="2000" dirty="0">
              <a:latin typeface="Arial"/>
              <a:ea typeface="+mn-lt"/>
              <a:cs typeface="+mn-lt"/>
            </a:endParaRPr>
          </a:p>
        </p:txBody>
      </p:sp>
      <p:pic>
        <p:nvPicPr>
          <p:cNvPr id="5" name="Graphic 4" descr="Programmer female with solid fill">
            <a:extLst>
              <a:ext uri="{FF2B5EF4-FFF2-40B4-BE49-F238E27FC236}">
                <a16:creationId xmlns:a16="http://schemas.microsoft.com/office/drawing/2014/main" id="{56438645-1D21-FDA6-5665-69706556A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0415" y="849085"/>
            <a:ext cx="914400" cy="914400"/>
          </a:xfrm>
          <a:prstGeom prst="rect">
            <a:avLst/>
          </a:prstGeom>
        </p:spPr>
      </p:pic>
      <p:sp>
        <p:nvSpPr>
          <p:cNvPr id="6" name="Arrow: Right 5">
            <a:extLst>
              <a:ext uri="{FF2B5EF4-FFF2-40B4-BE49-F238E27FC236}">
                <a16:creationId xmlns:a16="http://schemas.microsoft.com/office/drawing/2014/main" id="{2CDC8D02-0AD2-9E00-4961-620B5E266CC8}"/>
              </a:ext>
            </a:extLst>
          </p:cNvPr>
          <p:cNvSpPr/>
          <p:nvPr/>
        </p:nvSpPr>
        <p:spPr>
          <a:xfrm>
            <a:off x="1239306" y="884465"/>
            <a:ext cx="491523" cy="6027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DCE3A20-B560-DBCF-4DB4-29E2D2335299}"/>
              </a:ext>
            </a:extLst>
          </p:cNvPr>
          <p:cNvSpPr txBox="1"/>
          <p:nvPr/>
        </p:nvSpPr>
        <p:spPr>
          <a:xfrm>
            <a:off x="230415" y="1970314"/>
            <a:ext cx="2186214"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mj-lt"/>
              </a:rPr>
              <a:t>Library e-resource</a:t>
            </a:r>
          </a:p>
          <a:p>
            <a:pPr marL="285750" indent="-285750">
              <a:buFont typeface="Arial" panose="020B0604020202020204" pitchFamily="34" charset="0"/>
              <a:buChar char="•"/>
            </a:pPr>
            <a:r>
              <a:rPr lang="en-US" dirty="0">
                <a:latin typeface="+mj-lt"/>
              </a:rPr>
              <a:t>Google Scholar</a:t>
            </a:r>
          </a:p>
          <a:p>
            <a:pPr marL="285750" indent="-285750">
              <a:buFont typeface="Arial" panose="020B0604020202020204" pitchFamily="34" charset="0"/>
              <a:buChar char="•"/>
            </a:pPr>
            <a:r>
              <a:rPr lang="en-US" dirty="0">
                <a:latin typeface="+mj-lt"/>
              </a:rPr>
              <a:t>Vendor’s interface</a:t>
            </a:r>
          </a:p>
        </p:txBody>
      </p:sp>
      <p:pic>
        <p:nvPicPr>
          <p:cNvPr id="9" name="Picture 8">
            <a:extLst>
              <a:ext uri="{FF2B5EF4-FFF2-40B4-BE49-F238E27FC236}">
                <a16:creationId xmlns:a16="http://schemas.microsoft.com/office/drawing/2014/main" id="{41A36DA0-4125-508D-63A9-FFC22DF7FEE4}"/>
              </a:ext>
            </a:extLst>
          </p:cNvPr>
          <p:cNvPicPr>
            <a:picLocks noChangeAspect="1"/>
          </p:cNvPicPr>
          <p:nvPr/>
        </p:nvPicPr>
        <p:blipFill>
          <a:blip r:embed="rId5"/>
          <a:stretch>
            <a:fillRect/>
          </a:stretch>
        </p:blipFill>
        <p:spPr>
          <a:xfrm>
            <a:off x="1998435" y="584230"/>
            <a:ext cx="6915150" cy="781050"/>
          </a:xfrm>
          <a:prstGeom prst="rect">
            <a:avLst/>
          </a:prstGeom>
          <a:ln>
            <a:solidFill>
              <a:schemeClr val="accent1"/>
            </a:solidFill>
          </a:ln>
        </p:spPr>
      </p:pic>
      <p:sp>
        <p:nvSpPr>
          <p:cNvPr id="10" name="Arrow: Down 9">
            <a:extLst>
              <a:ext uri="{FF2B5EF4-FFF2-40B4-BE49-F238E27FC236}">
                <a16:creationId xmlns:a16="http://schemas.microsoft.com/office/drawing/2014/main" id="{FB4EA8F3-D0E5-4DE9-4109-1439DCE53580}"/>
              </a:ext>
            </a:extLst>
          </p:cNvPr>
          <p:cNvSpPr/>
          <p:nvPr/>
        </p:nvSpPr>
        <p:spPr>
          <a:xfrm>
            <a:off x="4887686" y="1487261"/>
            <a:ext cx="491523" cy="48305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F36E3A-11C8-F4B1-1C7E-BAC42C1CCB49}"/>
              </a:ext>
            </a:extLst>
          </p:cNvPr>
          <p:cNvSpPr txBox="1"/>
          <p:nvPr/>
        </p:nvSpPr>
        <p:spPr>
          <a:xfrm>
            <a:off x="5500118" y="3595659"/>
            <a:ext cx="261257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mj-lt"/>
              </a:rPr>
              <a:t>Link Resolver-  </a:t>
            </a:r>
            <a:r>
              <a:rPr lang="en-US" dirty="0">
                <a:latin typeface="+mj-lt"/>
              </a:rPr>
              <a:t>Alma  </a:t>
            </a:r>
          </a:p>
        </p:txBody>
      </p:sp>
      <p:sp>
        <p:nvSpPr>
          <p:cNvPr id="13" name="TextBox 12">
            <a:extLst>
              <a:ext uri="{FF2B5EF4-FFF2-40B4-BE49-F238E27FC236}">
                <a16:creationId xmlns:a16="http://schemas.microsoft.com/office/drawing/2014/main" id="{70DC8043-A061-737E-50FB-F167AC065BCD}"/>
              </a:ext>
            </a:extLst>
          </p:cNvPr>
          <p:cNvSpPr txBox="1"/>
          <p:nvPr/>
        </p:nvSpPr>
        <p:spPr>
          <a:xfrm>
            <a:off x="3233057" y="2188029"/>
            <a:ext cx="4310743" cy="369332"/>
          </a:xfrm>
          <a:prstGeom prst="rect">
            <a:avLst/>
          </a:prstGeom>
          <a:noFill/>
          <a:ln>
            <a:solidFill>
              <a:schemeClr val="accent3"/>
            </a:solidFill>
          </a:ln>
        </p:spPr>
        <p:txBody>
          <a:bodyPr wrap="square" rtlCol="0">
            <a:spAutoFit/>
          </a:bodyPr>
          <a:lstStyle/>
          <a:p>
            <a:r>
              <a:rPr lang="en-US" dirty="0">
                <a:latin typeface="+mj-lt"/>
              </a:rPr>
              <a:t>If Off Campus- Authentication/Proxying </a:t>
            </a:r>
          </a:p>
        </p:txBody>
      </p:sp>
      <p:sp>
        <p:nvSpPr>
          <p:cNvPr id="14" name="Arrow: Down 13">
            <a:extLst>
              <a:ext uri="{FF2B5EF4-FFF2-40B4-BE49-F238E27FC236}">
                <a16:creationId xmlns:a16="http://schemas.microsoft.com/office/drawing/2014/main" id="{236A5149-B8D0-A2B3-BAD7-CBD1B0BEB809}"/>
              </a:ext>
            </a:extLst>
          </p:cNvPr>
          <p:cNvSpPr/>
          <p:nvPr/>
        </p:nvSpPr>
        <p:spPr>
          <a:xfrm>
            <a:off x="4985657" y="2893644"/>
            <a:ext cx="393552" cy="36933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939D3E5-1874-5E73-2388-714E0D559E01}"/>
              </a:ext>
            </a:extLst>
          </p:cNvPr>
          <p:cNvSpPr txBox="1"/>
          <p:nvPr/>
        </p:nvSpPr>
        <p:spPr>
          <a:xfrm>
            <a:off x="2650745" y="2799332"/>
            <a:ext cx="1513113" cy="1477328"/>
          </a:xfrm>
          <a:prstGeom prst="rect">
            <a:avLst/>
          </a:prstGeom>
          <a:noFill/>
          <a:ln>
            <a:solidFill>
              <a:schemeClr val="accent1">
                <a:shade val="95000"/>
                <a:satMod val="105000"/>
              </a:schemeClr>
            </a:solidFill>
          </a:ln>
        </p:spPr>
        <p:txBody>
          <a:bodyPr wrap="square" rtlCol="0">
            <a:spAutoFit/>
          </a:bodyPr>
          <a:lstStyle/>
          <a:p>
            <a:r>
              <a:rPr lang="en-US" dirty="0">
                <a:latin typeface="+mj-lt"/>
              </a:rPr>
              <a:t>APVE builds an OpenURL/ Context Object, etc. </a:t>
            </a:r>
            <a:endParaRPr lang="en-US" dirty="0"/>
          </a:p>
        </p:txBody>
      </p:sp>
      <p:sp>
        <p:nvSpPr>
          <p:cNvPr id="17" name="Arrow: Down 16">
            <a:extLst>
              <a:ext uri="{FF2B5EF4-FFF2-40B4-BE49-F238E27FC236}">
                <a16:creationId xmlns:a16="http://schemas.microsoft.com/office/drawing/2014/main" id="{FE745F22-E6CB-4C4D-2019-A4E2340F96E3}"/>
              </a:ext>
            </a:extLst>
          </p:cNvPr>
          <p:cNvSpPr/>
          <p:nvPr/>
        </p:nvSpPr>
        <p:spPr>
          <a:xfrm>
            <a:off x="6444342" y="4497233"/>
            <a:ext cx="332163" cy="350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7428FC0-F7F8-D851-426D-956BEB8C2F3A}"/>
              </a:ext>
            </a:extLst>
          </p:cNvPr>
          <p:cNvSpPr txBox="1"/>
          <p:nvPr/>
        </p:nvSpPr>
        <p:spPr>
          <a:xfrm>
            <a:off x="2251074" y="4880579"/>
            <a:ext cx="5573486" cy="369332"/>
          </a:xfrm>
          <a:prstGeom prst="rect">
            <a:avLst/>
          </a:prstGeom>
          <a:noFill/>
          <a:ln>
            <a:solidFill>
              <a:schemeClr val="accent1">
                <a:shade val="95000"/>
                <a:satMod val="105000"/>
              </a:schemeClr>
            </a:solidFill>
          </a:ln>
        </p:spPr>
        <p:txBody>
          <a:bodyPr wrap="square" rtlCol="0">
            <a:spAutoFit/>
          </a:bodyPr>
          <a:lstStyle/>
          <a:p>
            <a:r>
              <a:rPr lang="en-US" dirty="0">
                <a:latin typeface="+mj-lt"/>
              </a:rPr>
              <a:t>On to publisher, repository or vendor interface</a:t>
            </a:r>
          </a:p>
        </p:txBody>
      </p:sp>
      <p:sp>
        <p:nvSpPr>
          <p:cNvPr id="19" name="Arrow: Down 18">
            <a:extLst>
              <a:ext uri="{FF2B5EF4-FFF2-40B4-BE49-F238E27FC236}">
                <a16:creationId xmlns:a16="http://schemas.microsoft.com/office/drawing/2014/main" id="{4764511D-AB2D-E5B5-4567-C57A60B3B05F}"/>
              </a:ext>
            </a:extLst>
          </p:cNvPr>
          <p:cNvSpPr/>
          <p:nvPr/>
        </p:nvSpPr>
        <p:spPr>
          <a:xfrm>
            <a:off x="1998435" y="5294955"/>
            <a:ext cx="505279" cy="46358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8BD9816-1967-8E60-0331-877F27F2D992}"/>
              </a:ext>
            </a:extLst>
          </p:cNvPr>
          <p:cNvSpPr txBox="1"/>
          <p:nvPr/>
        </p:nvSpPr>
        <p:spPr>
          <a:xfrm>
            <a:off x="1926845" y="5781277"/>
            <a:ext cx="2917371" cy="646331"/>
          </a:xfrm>
          <a:prstGeom prst="rect">
            <a:avLst/>
          </a:prstGeom>
          <a:noFill/>
          <a:ln>
            <a:solidFill>
              <a:schemeClr val="accent1">
                <a:shade val="95000"/>
                <a:satMod val="105000"/>
              </a:schemeClr>
            </a:solidFill>
          </a:ln>
        </p:spPr>
        <p:txBody>
          <a:bodyPr wrap="square" rtlCol="0">
            <a:spAutoFit/>
          </a:bodyPr>
          <a:lstStyle/>
          <a:p>
            <a:r>
              <a:rPr lang="en-US" dirty="0">
                <a:latin typeface="+mj-lt"/>
              </a:rPr>
              <a:t>Full Text: html/pdf/ streaming media, etc. </a:t>
            </a:r>
          </a:p>
        </p:txBody>
      </p:sp>
      <p:pic>
        <p:nvPicPr>
          <p:cNvPr id="26" name="Graphic 25" descr="Storytelling with solid fill">
            <a:extLst>
              <a:ext uri="{FF2B5EF4-FFF2-40B4-BE49-F238E27FC236}">
                <a16:creationId xmlns:a16="http://schemas.microsoft.com/office/drawing/2014/main" id="{99BB24CA-2464-C74D-0494-C7F2D02C33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54546" y="5513208"/>
            <a:ext cx="914400" cy="914400"/>
          </a:xfrm>
          <a:prstGeom prst="rect">
            <a:avLst/>
          </a:prstGeom>
        </p:spPr>
      </p:pic>
      <p:pic>
        <p:nvPicPr>
          <p:cNvPr id="28" name="Graphic 27" descr="Lock with solid fill">
            <a:extLst>
              <a:ext uri="{FF2B5EF4-FFF2-40B4-BE49-F238E27FC236}">
                <a16:creationId xmlns:a16="http://schemas.microsoft.com/office/drawing/2014/main" id="{915675BE-5EA1-855E-52D1-F3860F8AE9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9450" y="1751329"/>
            <a:ext cx="914400" cy="914400"/>
          </a:xfrm>
          <a:prstGeom prst="rect">
            <a:avLst/>
          </a:prstGeom>
        </p:spPr>
      </p:pic>
      <p:pic>
        <p:nvPicPr>
          <p:cNvPr id="30" name="Graphic 29" descr="Key with solid fill">
            <a:extLst>
              <a:ext uri="{FF2B5EF4-FFF2-40B4-BE49-F238E27FC236}">
                <a16:creationId xmlns:a16="http://schemas.microsoft.com/office/drawing/2014/main" id="{2987F9FD-5597-852E-608C-C5C9A921E8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05104" y="1370840"/>
            <a:ext cx="914400" cy="914400"/>
          </a:xfrm>
          <a:prstGeom prst="rect">
            <a:avLst/>
          </a:prstGeom>
        </p:spPr>
      </p:pic>
      <p:sp>
        <p:nvSpPr>
          <p:cNvPr id="3" name="Arrow: Left-Right 2">
            <a:extLst>
              <a:ext uri="{FF2B5EF4-FFF2-40B4-BE49-F238E27FC236}">
                <a16:creationId xmlns:a16="http://schemas.microsoft.com/office/drawing/2014/main" id="{1A5AFADC-CAA3-9425-5B5A-3187DF08E1EA}"/>
              </a:ext>
            </a:extLst>
          </p:cNvPr>
          <p:cNvSpPr/>
          <p:nvPr/>
        </p:nvSpPr>
        <p:spPr>
          <a:xfrm>
            <a:off x="4397973" y="3587916"/>
            <a:ext cx="794513" cy="40238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847021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9959</TotalTime>
  <Words>2740</Words>
  <Application>Microsoft Office PowerPoint</Application>
  <PresentationFormat>Letter Paper (8.5x11 in)</PresentationFormat>
  <Paragraphs>216</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Presentation11</vt:lpstr>
      <vt:lpstr>I-Share Alma Primo VE Office hours will start shortly</vt:lpstr>
      <vt:lpstr>I-Share Alma/Primo VE Office Hours: E-Resources Changes &amp; troubleshooting Links December 8, 2022</vt:lpstr>
      <vt:lpstr>Agenda Office Hours</vt:lpstr>
      <vt:lpstr>Announcements</vt:lpstr>
      <vt:lpstr>ELUNA Learns</vt:lpstr>
      <vt:lpstr>E-Resources Updates</vt:lpstr>
      <vt:lpstr>Troubleshooting patron reports of e-resources linking problems.</vt:lpstr>
      <vt:lpstr>Troubleshooting patron reports of e-resources linking problems.</vt:lpstr>
      <vt:lpstr>Troubleshooting patron reports of e-resources linking problems.</vt:lpstr>
      <vt:lpstr>Troubleshooting patron reports of e-resources linking problems. </vt:lpstr>
      <vt:lpstr>Troubleshooting patron reports of e-resources linking problems. </vt:lpstr>
      <vt:lpstr>Troubleshooting patron reports of e-resources linking problems. </vt:lpstr>
      <vt:lpstr>Troubleshooting patron reports of e-resources linking problems. </vt:lpstr>
      <vt:lpstr>Troubleshooting patron reports of e-resources linking problems.</vt:lpstr>
      <vt:lpstr>Troubleshooting patron reports of e-resources linking problems.</vt:lpstr>
      <vt:lpstr>Troubleshooting patron reports of e-resources linking problems.</vt:lpstr>
      <vt:lpstr>Troubleshooting patron reports of e-resources linking problems.</vt:lpstr>
      <vt:lpstr>Wrap up &amp; Questions</vt:lpstr>
      <vt:lpstr>Now, Your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Green, Denise D</cp:lastModifiedBy>
  <cp:revision>1301</cp:revision>
  <dcterms:created xsi:type="dcterms:W3CDTF">2019-09-18T17:05:10Z</dcterms:created>
  <dcterms:modified xsi:type="dcterms:W3CDTF">2022-12-06T16:30:52Z</dcterms:modified>
</cp:coreProperties>
</file>