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184" r:id="rId2"/>
    <p:sldId id="3185" r:id="rId3"/>
    <p:sldId id="3186" r:id="rId4"/>
    <p:sldId id="3265" r:id="rId5"/>
    <p:sldId id="3209" r:id="rId6"/>
    <p:sldId id="258" r:id="rId7"/>
    <p:sldId id="259" r:id="rId8"/>
    <p:sldId id="3266" r:id="rId9"/>
    <p:sldId id="305" r:id="rId10"/>
    <p:sldId id="296" r:id="rId11"/>
    <p:sldId id="306" r:id="rId12"/>
    <p:sldId id="3270" r:id="rId13"/>
    <p:sldId id="317" r:id="rId14"/>
    <p:sldId id="311" r:id="rId15"/>
    <p:sldId id="312" r:id="rId16"/>
    <p:sldId id="314" r:id="rId17"/>
    <p:sldId id="309" r:id="rId18"/>
    <p:sldId id="307" r:id="rId19"/>
    <p:sldId id="308" r:id="rId20"/>
    <p:sldId id="310" r:id="rId21"/>
    <p:sldId id="316" r:id="rId22"/>
    <p:sldId id="3268" r:id="rId23"/>
    <p:sldId id="3269" r:id="rId24"/>
    <p:sldId id="3267" r:id="rId25"/>
    <p:sldId id="3263" r:id="rId26"/>
    <p:sldId id="3198" r:id="rId27"/>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075EB-0E5A-F963-407B-990A90900088}" name="Masciadrelli, Jennifer" initials="MJ" userId="S::jmasciad@uillinois.edu::6ccfc54e-6ef4-4c47-aa09-bdb1c17db7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72245" autoAdjust="0"/>
  </p:normalViewPr>
  <p:slideViewPr>
    <p:cSldViewPr snapToGrid="0" snapToObjects="1">
      <p:cViewPr varScale="1">
        <p:scale>
          <a:sx n="81" d="100"/>
          <a:sy n="81" d="100"/>
        </p:scale>
        <p:origin x="2358" y="96"/>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Annual Stats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Annual Stats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7A-4DA3-95E2-554FAE6F31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7A-4DA3-95E2-554FAE6F31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7A-4DA3-95E2-554FAE6F31B4}"/>
              </c:ext>
            </c:extLst>
          </c:dPt>
          <c:dLbls>
            <c:dLbl>
              <c:idx val="0"/>
              <c:layout>
                <c:manualLayout>
                  <c:x val="4.550616068824722E-2"/>
                  <c:y val="9.3263342082239714E-3"/>
                </c:manualLayout>
              </c:layout>
              <c:tx>
                <c:rich>
                  <a:bodyPr/>
                  <a:lstStyle/>
                  <a:p>
                    <a:fld id="{A721A228-188D-453A-92B6-73BAC67E5DE7}" type="CATEGORYNAME">
                      <a:rPr lang="en-US" sz="1400"/>
                      <a:pPr/>
                      <a:t>[CATEGORY NAME]</a:t>
                    </a:fld>
                    <a:r>
                      <a:rPr lang="en-US" sz="1400" baseline="0" dirty="0"/>
                      <a:t>, 174,269</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7A-4DA3-95E2-554FAE6F31B4}"/>
                </c:ext>
              </c:extLst>
            </c:dLbl>
            <c:dLbl>
              <c:idx val="1"/>
              <c:layout>
                <c:manualLayout>
                  <c:x val="5.5555555555555552E-2"/>
                  <c:y val="-0.25362735908011497"/>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fld id="{A6526ADB-6F67-4464-A5D0-F6F7ECD4B5FB}" type="CATEGORYNAME">
                      <a:rPr lang="en-US" sz="2000" b="1">
                        <a:solidFill>
                          <a:schemeClr val="bg1"/>
                        </a:solidFill>
                      </a:rPr>
                      <a:pPr>
                        <a:defRPr sz="2000"/>
                      </a:pPr>
                      <a:t>[CATEGORY NAME]</a:t>
                    </a:fld>
                    <a:r>
                      <a:rPr lang="en-US" sz="2000" b="1" baseline="0" dirty="0">
                        <a:solidFill>
                          <a:schemeClr val="bg1"/>
                        </a:solidFill>
                      </a:rPr>
                      <a:t>, 2,951,376</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48611111111111"/>
                      <c:h val="8.0357142857142863E-2"/>
                    </c:manualLayout>
                  </c15:layout>
                  <c15:dlblFieldTable/>
                  <c15:showDataLabelsRange val="0"/>
                </c:ext>
                <c:ext xmlns:c16="http://schemas.microsoft.com/office/drawing/2014/chart" uri="{C3380CC4-5D6E-409C-BE32-E72D297353CC}">
                  <c16:uniqueId val="{00000003-977A-4DA3-95E2-554FAE6F31B4}"/>
                </c:ext>
              </c:extLst>
            </c:dLbl>
            <c:dLbl>
              <c:idx val="2"/>
              <c:layout>
                <c:manualLayout>
                  <c:x val="-2.1074019393409159E-2"/>
                  <c:y val="4.1333895763029649E-3"/>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r>
                      <a:rPr lang="en-US" sz="2000" baseline="0" dirty="0"/>
                      <a:t>Edits, 25,862</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40046296296296"/>
                      <c:h val="5.9464441944756904E-2"/>
                    </c:manualLayout>
                  </c15:layout>
                  <c15:showDataLabelsRange val="0"/>
                </c:ext>
                <c:ext xmlns:c16="http://schemas.microsoft.com/office/drawing/2014/chart" uri="{C3380CC4-5D6E-409C-BE32-E72D297353CC}">
                  <c16:uniqueId val="{00000005-977A-4DA3-95E2-554FAE6F31B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Dedupes</c:v>
                </c:pt>
                <c:pt idx="1">
                  <c:v>Deletes</c:v>
                </c:pt>
                <c:pt idx="2">
                  <c:v>Edits</c:v>
                </c:pt>
              </c:strCache>
            </c:strRef>
          </c:cat>
          <c:val>
            <c:numRef>
              <c:f>Sheet1!$B$2:$B$4</c:f>
              <c:numCache>
                <c:formatCode>#,##0</c:formatCode>
                <c:ptCount val="3"/>
                <c:pt idx="0">
                  <c:v>174269</c:v>
                </c:pt>
                <c:pt idx="1">
                  <c:v>2951376</c:v>
                </c:pt>
                <c:pt idx="2">
                  <c:v>25862</c:v>
                </c:pt>
              </c:numCache>
            </c:numRef>
          </c:val>
          <c:extLst>
            <c:ext xmlns:c16="http://schemas.microsoft.com/office/drawing/2014/chart" uri="{C3380CC4-5D6E-409C-BE32-E72D297353CC}">
              <c16:uniqueId val="{00000006-977A-4DA3-95E2-554FAE6F31B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10/13/2022</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10/13/2022</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a:lnSpc>
                <a:spcPct val="107000"/>
              </a:lnSpc>
              <a:spcAft>
                <a:spcPts val="816"/>
              </a:spcAft>
            </a:pPr>
            <a:r>
              <a:rPr lang="en-US" sz="1800" dirty="0">
                <a:latin typeface="Calibri" panose="020F0502020204030204" pitchFamily="34" charset="0"/>
                <a:ea typeface="Calibri" panose="020F0502020204030204" pitchFamily="34" charset="0"/>
                <a:cs typeface="Calibri" panose="020F0502020204030204" pitchFamily="34" charset="0"/>
              </a:rPr>
              <a:t>During the first year of the Alma cleanup project, Sept. 2021-Sept. 2022, CMC staff deduped 174,269, deleted 2,951,376, and edited 25,862 bibliographic records for a total of 3,137,535 records. Along with the three temporary full-time staff, several CMC staff assist with this project.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dirty="0">
                <a:latin typeface="Calibri" panose="020F0502020204030204" pitchFamily="34" charset="0"/>
                <a:ea typeface="Calibri" panose="020F0502020204030204" pitchFamily="34" charset="0"/>
                <a:cs typeface="Calibri" panose="020F0502020204030204" pitchFamily="34" charset="0"/>
              </a:rPr>
              <a:t>At the beginning of the project, deleting duplicate electronic collections was the focus. Then, in January 2022, the CMC staff began working on the Spertus Institute Project, which involved editing records rather than deleting bibliographic records or electronic collections. </a:t>
            </a:r>
            <a:r>
              <a:rPr lang="en-US" sz="1800" dirty="0">
                <a:latin typeface="Calibri" panose="020F0502020204030204" pitchFamily="34" charset="0"/>
                <a:ea typeface="Times New Roman" panose="02020603050405020304" pitchFamily="18" charset="0"/>
                <a:cs typeface="Calibri" panose="020F0502020204030204" pitchFamily="34" charset="0"/>
              </a:rPr>
              <a:t>The current phase of the Alma CMC Cleanup Project involves the merging of duplicate records in the CARLI I-Share database. Records with identical OCLC IDs are merged ensuring that the merged record that is retained includes the complete set of MARC tags. I-Share records without any network holdings are deleted either via a batch process or else individually after comparison with the retained I-Share record. CMC staff have refined their workflow processes through each different phase of the project.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40835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algn="l"/>
            <a:r>
              <a:rPr lang="en-US" dirty="0"/>
              <a:t>The CMC interviewed and hired three temporary, full-time Special Project Catalogers to work on this project. CARLI bankrolled their salary. They all started in September 2021.</a:t>
            </a:r>
          </a:p>
          <a:p>
            <a:pPr algn="l"/>
            <a:r>
              <a:rPr lang="en-US" dirty="0"/>
              <a:t>The initial contract between CARLI and IHLS was from September 2021-June 30, 2022, but can be renewed annually up to 10 years.</a:t>
            </a:r>
          </a:p>
          <a:p>
            <a:pPr algn="l"/>
            <a:r>
              <a:rPr lang="en-US" dirty="0"/>
              <a:t>At the end of the initial contract period, July 1, 2022, the salaries have been paid out of the CMC budget. Each year, the CMC will discuss the project with Illinois State Library staff to determine if the salaries can continue to be paid through state funds.</a:t>
            </a:r>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280603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349964" indent="-349964">
              <a:buFont typeface="Symbol" panose="05050102010706020507" pitchFamily="18" charset="2"/>
              <a:buChar char=""/>
            </a:pPr>
            <a:r>
              <a:rPr lang="en-US" sz="1100" dirty="0">
                <a:latin typeface="Calibri" panose="020F0502020204030204" pitchFamily="34" charset="0"/>
                <a:ea typeface="Times New Roman" panose="02020603050405020304" pitchFamily="18" charset="0"/>
                <a:cs typeface="Mangal" panose="02040503050203030202" pitchFamily="18" charset="0"/>
              </a:rPr>
              <a:t>Ex Libris acknowledged the effort being done to reduce the record counts, and in conjunction with ongoing negotiations, we reached a new agreement on the title counts.</a:t>
            </a:r>
            <a:endParaRPr lang="en-US" sz="1100" dirty="0">
              <a:latin typeface="Calibri" panose="020F0502020204030204" pitchFamily="34" charset="0"/>
              <a:ea typeface="Calibri" panose="020F0502020204030204" pitchFamily="34" charset="0"/>
              <a:cs typeface="Mangal" panose="02040503050203030202" pitchFamily="18" charset="0"/>
            </a:endParaRPr>
          </a:p>
          <a:p>
            <a:pPr marL="349964" indent="-349964">
              <a:buFont typeface="Symbol" panose="05050102010706020507" pitchFamily="18" charset="2"/>
              <a:buChar char=""/>
            </a:pPr>
            <a:r>
              <a:rPr lang="en-US" sz="1100" dirty="0">
                <a:latin typeface="Calibri" panose="020F0502020204030204" pitchFamily="34" charset="0"/>
                <a:ea typeface="Times New Roman" panose="02020603050405020304" pitchFamily="18" charset="0"/>
                <a:cs typeface="Mangal" panose="02040503050203030202" pitchFamily="18" charset="0"/>
              </a:rPr>
              <a:t>Title counts now emphasize the shared nature of the network environment: The count begins with the NZ records present, then adds any IZ records that are not linked to the NZ or CZ. </a:t>
            </a:r>
            <a:endParaRPr lang="en-US" sz="1100" dirty="0">
              <a:latin typeface="Calibri" panose="020F0502020204030204" pitchFamily="34" charset="0"/>
              <a:ea typeface="Calibri" panose="020F0502020204030204" pitchFamily="34" charset="0"/>
              <a:cs typeface="Mangal" panose="02040503050203030202" pitchFamily="18" charset="0"/>
            </a:endParaRPr>
          </a:p>
          <a:p>
            <a:pPr marL="758255" lvl="1" indent="-291636">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Any IZ records that are linked to the NZ are not counted again. </a:t>
            </a:r>
            <a:endParaRPr lang="en-US" sz="1100" dirty="0">
              <a:latin typeface="Calibri" panose="020F0502020204030204" pitchFamily="34" charset="0"/>
              <a:ea typeface="Calibri" panose="020F0502020204030204" pitchFamily="34" charset="0"/>
            </a:endParaRPr>
          </a:p>
          <a:p>
            <a:pPr marL="758255" lvl="1" indent="-291636">
              <a:buFont typeface="Courier New" panose="02070309020205020404" pitchFamily="49" charset="0"/>
              <a:buChar char="o"/>
            </a:pPr>
            <a:r>
              <a:rPr lang="en-US" sz="1100" dirty="0">
                <a:latin typeface="Calibri" panose="020F0502020204030204" pitchFamily="34" charset="0"/>
                <a:ea typeface="Times New Roman" panose="02020603050405020304" pitchFamily="18" charset="0"/>
              </a:rPr>
              <a:t>Any IZ records that are linked to the CZ are not counted again.</a:t>
            </a:r>
            <a:endParaRPr lang="en-US" sz="1100" dirty="0">
              <a:latin typeface="Calibri" panose="020F0502020204030204" pitchFamily="34" charset="0"/>
              <a:ea typeface="Calibri" panose="020F0502020204030204" pitchFamily="34" charset="0"/>
            </a:endParaRPr>
          </a:p>
          <a:p>
            <a:pPr marL="349964" indent="-349964">
              <a:buFont typeface="Symbol" panose="05050102010706020507" pitchFamily="18" charset="2"/>
              <a:buChar char=""/>
            </a:pPr>
            <a:r>
              <a:rPr lang="en-US" sz="1100" dirty="0">
                <a:latin typeface="Calibri" panose="020F0502020204030204" pitchFamily="34" charset="0"/>
                <a:ea typeface="Times New Roman" panose="02020603050405020304" pitchFamily="18" charset="0"/>
                <a:cs typeface="Mangal" panose="02040503050203030202" pitchFamily="18" charset="0"/>
              </a:rPr>
              <a:t>Ex Libris management hopes this agreement will open opportunities for I-Share members to implement new processes and explore efficiencies with new integrations.</a:t>
            </a:r>
            <a:endParaRPr lang="en-US" sz="1100" dirty="0">
              <a:latin typeface="Calibri" panose="020F0502020204030204" pitchFamily="34" charset="0"/>
              <a:ea typeface="Calibri" panose="020F0502020204030204" pitchFamily="34" charset="0"/>
              <a:cs typeface="Mangal" panose="02040503050203030202" pitchFamily="18" charset="0"/>
            </a:endParaRPr>
          </a:p>
          <a:p>
            <a:pPr marL="349964" indent="-349964">
              <a:buFont typeface="Symbol" panose="05050102010706020507" pitchFamily="18" charset="2"/>
              <a:buChar char=""/>
            </a:pPr>
            <a:r>
              <a:rPr lang="en-US" sz="1100" dirty="0">
                <a:latin typeface="Calibri" panose="020F0502020204030204" pitchFamily="34" charset="0"/>
                <a:ea typeface="Times New Roman" panose="02020603050405020304" pitchFamily="18" charset="0"/>
                <a:cs typeface="Mangal" panose="02040503050203030202" pitchFamily="18" charset="0"/>
              </a:rPr>
              <a:t>While the pressure is officially off CARLI and members to reduce the title count, the project work reinforced the need to have ongoing attention paid to duplicate data in the NZ, as duplicates routinely hinder libraries from using Alma as well as expected </a:t>
            </a:r>
            <a:r>
              <a:rPr lang="en-US" sz="1800" dirty="0">
                <a:latin typeface="Calibri" panose="020F0502020204030204" pitchFamily="34" charset="0"/>
                <a:ea typeface="Calibri" panose="020F0502020204030204" pitchFamily="34" charset="0"/>
              </a:rPr>
              <a:t>as duplicates interfere with patron search results and automated fulfillment of I-Share requests.</a:t>
            </a:r>
            <a:endParaRPr lang="en-US" sz="1100" dirty="0">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324096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Spertus Institute was identified as a special case with respect to record counts that were not linked to the network zone. A large percentage of their records lacked OCLC numbers as a result of having been an RLIN library before joining I-Share. OCLC could not provide a mapping of RLIN record numbers to OCLC numbers. CMC catalogers are preparing Spertus records for linking to the NZ by verifying titles and adding OCLC numbers to their records. The process is automated as much as possible, but the process does require review and mapping by staff.</a:t>
            </a:r>
          </a:p>
          <a:p>
            <a:r>
              <a:rPr lang="en-US" sz="1800" dirty="0">
                <a:latin typeface="Calibri" panose="020F0502020204030204" pitchFamily="34" charset="0"/>
                <a:ea typeface="Calibri" panose="020F0502020204030204" pitchFamily="34" charset="0"/>
              </a:rPr>
              <a:t>Duplicate detection and merging has so far relied on direct matches on OCLC number, that is, two or more records have the same OCLC number in an 035$a field. There remain a large number of records that match on OCLC number when considering cancelled numbers, that is, records that have been merged in WorldCat. As the CMC team move on from the initial duplicates found, CARLI and the CMC will be working through lists of multi-match data and unlinked records found in IZs to prioritize additional merges.</a:t>
            </a:r>
          </a:p>
          <a:p>
            <a:r>
              <a:rPr lang="en-US" sz="1800" dirty="0">
                <a:latin typeface="Calibri" panose="020F0502020204030204" pitchFamily="34" charset="0"/>
                <a:ea typeface="Calibri" panose="020F0502020204030204" pitchFamily="34" charset="0"/>
              </a:rPr>
              <a:t>Additionally, in the past year, more NZ records have been orphaned by different processes in IZs. NZ records may only be deleted once the system confirms there are no linkages to IZs. This requires identifying a set of records to examine, running a job to check the linkages, then deleting eligible records.</a:t>
            </a:r>
          </a:p>
          <a:p>
            <a:r>
              <a:rPr lang="en-US" sz="1800" dirty="0">
                <a:latin typeface="Calibri" panose="020F0502020204030204" pitchFamily="34" charset="0"/>
                <a:ea typeface="Calibri" panose="020F0502020204030204" pitchFamily="34" charset="0"/>
              </a:rPr>
              <a:t>For the Spertus Institute, their bibliographic records are missing OCLC numbers which are needed to determine if any of their records are duplicated in their own institute or in the network.</a:t>
            </a:r>
          </a:p>
          <a:p>
            <a:r>
              <a:rPr lang="en-US" sz="1800" dirty="0">
                <a:latin typeface="Calibri" panose="020F0502020204030204" pitchFamily="34" charset="0"/>
                <a:ea typeface="Calibri" panose="020F0502020204030204" pitchFamily="34" charset="0"/>
              </a:rPr>
              <a:t>Their records were organized by item type then searched in OCLC. If a number was located, it was added to the record then searched in their IZ and NZ to identify any duplicates. Current OCLC records were not imported into Spertus. Their records were not brought up to date.</a:t>
            </a:r>
          </a:p>
          <a:p>
            <a:r>
              <a:rPr lang="en-US" sz="1800" dirty="0">
                <a:latin typeface="Calibri" panose="020F0502020204030204" pitchFamily="34" charset="0"/>
                <a:ea typeface="Calibri" panose="020F0502020204030204" pitchFamily="34" charset="0"/>
              </a:rPr>
              <a:t>For the De-duplicate project in the NZ, duplicate records were identified, resolved then a current OCLC record was imported into the NZ. </a:t>
            </a:r>
          </a:p>
          <a:p>
            <a:r>
              <a:rPr lang="en-US" sz="1800" dirty="0">
                <a:latin typeface="Calibri" panose="020F0502020204030204" pitchFamily="34" charset="0"/>
                <a:ea typeface="Calibri" panose="020F0502020204030204" pitchFamily="34" charset="0"/>
              </a:rPr>
              <a:t>The Spertus project is managed through multiple spreadsheets. Comparisons are made with 100 (Author), 245 (Title), 250 (edition), 26X (publisher, publication date) and 300 (pages) fields. The 010 field has been very helpful when present. </a:t>
            </a:r>
          </a:p>
          <a:p>
            <a:r>
              <a:rPr lang="en-US" sz="1800" dirty="0">
                <a:latin typeface="Calibri" panose="020F0502020204030204" pitchFamily="34" charset="0"/>
                <a:ea typeface="Calibri" panose="020F0502020204030204" pitchFamily="34" charset="0"/>
              </a:rPr>
              <a:t>A master spreadsheet was created where we “check out” a file and record the number of records in the file, the number of records updated, how many duplicate records in the IZ were found, how many duplicate records were found in the NZ and how many holdings were on the NZ record. The duplicates will be addressed after all the Spertus records with holdings have their OCLC numbers. This master spreadsheet helps us not work on each other’s files and keep track of the progress we are making.</a:t>
            </a:r>
          </a:p>
        </p:txBody>
      </p:sp>
      <p:sp>
        <p:nvSpPr>
          <p:cNvPr id="4" name="Slide Number Placeholder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188794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General guidelines for I-Share libraries</a:t>
            </a:r>
          </a:p>
          <a:p>
            <a:pPr marL="349964" indent="-349964">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Mangal" panose="02040503050203030202" pitchFamily="18" charset="0"/>
              </a:rPr>
              <a:t>As a result of the new understanding between CARLI and Ex Libris, libraries need not be concerned about the overall title count when adding collections, records, or services (e.g., auto-holdings, adding Rialto)</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349964" indent="-349964">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Mangal" panose="02040503050203030202" pitchFamily="18" charset="0"/>
              </a:rPr>
              <a:t>Duplication of records remains a concern, in that the presence of multiple records with the same OCLC number can prevent seamless importing and updating of records. Catalogers should remember to check the NZ for matching records before adding new records. The Technical Services Committee is redrafting the consortial cataloging guidelines for the NZ and will be emphasizing this more in the next few months.</a:t>
            </a:r>
            <a:endParaRPr lang="en-US" sz="1800" dirty="0">
              <a:latin typeface="Calibri" panose="020F0502020204030204" pitchFamily="34" charset="0"/>
              <a:ea typeface="Calibri" panose="020F0502020204030204" pitchFamily="34" charset="0"/>
              <a:cs typeface="Mangal" panose="02040503050203030202" pitchFamily="18" charset="0"/>
            </a:endParaRPr>
          </a:p>
          <a:p>
            <a:pPr marL="349964" indent="-349964">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Mangal" panose="02040503050203030202" pitchFamily="18" charset="0"/>
              </a:rPr>
              <a:t>In general, records representing the resources in your permanent collection should be added to the NZ. Recent webinars have described ways to improve linking, and more advice will be coming soon.</a:t>
            </a:r>
            <a:endParaRPr lang="en-US" sz="1800" dirty="0">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296535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initial hires, Hanan Jaber, moved to Massachusetts in July 2022, so per IHLS’ employment policies, we needed to find a replacement, and hired Katie Roberts. Blake and Bonnie have been working on the Alma clean-up project since Sept. 2021 and Katie has been with us since August 15, 2022.</a:t>
            </a:r>
          </a:p>
        </p:txBody>
      </p:sp>
      <p:sp>
        <p:nvSpPr>
          <p:cNvPr id="4" name="Slide Number Placeholder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157980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Mary and Eric are the only permanent staff working on the Alma clean-up project. We also have Shelley Stone (not pictured) who works 10 hours a week for us. </a:t>
            </a:r>
          </a:p>
        </p:txBody>
      </p:sp>
      <p:sp>
        <p:nvSpPr>
          <p:cNvPr id="4" name="Slide Number Placeholder 3"/>
          <p:cNvSpPr>
            <a:spLocks noGrp="1"/>
          </p:cNvSpPr>
          <p:nvPr>
            <p:ph type="sldNum" sz="quarter" idx="5"/>
          </p:nvPr>
        </p:nvSpPr>
        <p:spPr/>
        <p:txBody>
          <a:bodyPr/>
          <a:lstStyle/>
          <a:p>
            <a:fld id="{0775476F-A808-1F46-A368-07984F6DA22E}" type="slidenum">
              <a:rPr lang="en-US" smtClean="0"/>
              <a:t>19</a:t>
            </a:fld>
            <a:endParaRPr lang="en-US" dirty="0"/>
          </a:p>
        </p:txBody>
      </p:sp>
    </p:spTree>
    <p:extLst>
      <p:ext uri="{BB962C8B-B14F-4D97-AF65-F5344CB8AC3E}">
        <p14:creationId xmlns:p14="http://schemas.microsoft.com/office/powerpoint/2010/main" val="428371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defTabSz="933237"/>
            <a:r>
              <a:rPr lang="en-US" sz="1800" dirty="0">
                <a:latin typeface="Calibri" panose="020F0502020204030204" pitchFamily="34" charset="0"/>
                <a:ea typeface="Calibri" panose="020F0502020204030204" pitchFamily="34" charset="0"/>
              </a:rPr>
              <a:t>The work of this project has reminded us of the value of cooperative cataloging efforts and collaborative work on database maintenance. The project also continues contributing to our understanding of the Network Zone and how it should be used to improve efficiencies. Some of what we learn reinforces the values we place on maintaining accurate and up-to-date metadata, while other experiences will also transform how we might use the cooperative database to support our current values and goals.</a:t>
            </a:r>
          </a:p>
        </p:txBody>
      </p:sp>
      <p:sp>
        <p:nvSpPr>
          <p:cNvPr id="4" name="Slide Number Placeholder 3"/>
          <p:cNvSpPr>
            <a:spLocks noGrp="1"/>
          </p:cNvSpPr>
          <p:nvPr>
            <p:ph type="sldNum" sz="quarter" idx="5"/>
          </p:nvPr>
        </p:nvSpPr>
        <p:spPr/>
        <p:txBody>
          <a:bodyPr/>
          <a:lstStyle/>
          <a:p>
            <a:fld id="{0775476F-A808-1F46-A368-07984F6DA22E}" type="slidenum">
              <a:rPr lang="en-US" smtClean="0"/>
              <a:t>20</a:t>
            </a:fld>
            <a:endParaRPr lang="en-US" dirty="0"/>
          </a:p>
        </p:txBody>
      </p:sp>
    </p:spTree>
    <p:extLst>
      <p:ext uri="{BB962C8B-B14F-4D97-AF65-F5344CB8AC3E}">
        <p14:creationId xmlns:p14="http://schemas.microsoft.com/office/powerpoint/2010/main" val="332204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21</a:t>
            </a:fld>
            <a:endParaRPr lang="en-US" dirty="0"/>
          </a:p>
        </p:txBody>
      </p:sp>
    </p:spTree>
    <p:extLst>
      <p:ext uri="{BB962C8B-B14F-4D97-AF65-F5344CB8AC3E}">
        <p14:creationId xmlns:p14="http://schemas.microsoft.com/office/powerpoint/2010/main" val="395934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Mangal" panose="02040503050203030202" pitchFamily="18" charset="0"/>
              </a:rPr>
              <a:t>Record Counts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Mangal" panose="02040503050203030202" pitchFamily="18" charset="0"/>
              </a:rPr>
              <a:t>Where we were in 2020 and 2021, each instance of a record was counted, IZ and NZ regardless of whether the IZ record was linked. NZ records + IZ records = record count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Mangal" panose="02040503050203030202" pitchFamily="18" charset="0"/>
              </a:rPr>
              <a:t>Beginning in 2022, Ex Libris uses a linked record count process to better reflect the </a:t>
            </a:r>
            <a:r>
              <a:rPr lang="en-US" sz="1800" dirty="0" err="1">
                <a:effectLst/>
                <a:latin typeface="Calibri" panose="020F0502020204030204" pitchFamily="34" charset="0"/>
                <a:ea typeface="Calibri" panose="020F0502020204030204" pitchFamily="34" charset="0"/>
                <a:cs typeface="Mangal" panose="02040503050203030202" pitchFamily="18" charset="0"/>
              </a:rPr>
              <a:t>consortial</a:t>
            </a:r>
            <a:r>
              <a:rPr lang="en-US" sz="1800" dirty="0">
                <a:effectLst/>
                <a:latin typeface="Calibri" panose="020F0502020204030204" pitchFamily="34" charset="0"/>
                <a:ea typeface="Calibri" panose="020F0502020204030204" pitchFamily="34" charset="0"/>
                <a:cs typeface="Mangal" panose="02040503050203030202" pitchFamily="18" charset="0"/>
              </a:rPr>
              <a:t> environment where there is value in using shared records. NZ records + IZ record that aren’t linked to the NZ = record count.</a:t>
            </a:r>
          </a:p>
          <a:p>
            <a:endParaRPr lang="en-US" dirty="0"/>
          </a:p>
        </p:txBody>
      </p:sp>
    </p:spTree>
    <p:extLst>
      <p:ext uri="{BB962C8B-B14F-4D97-AF65-F5344CB8AC3E}">
        <p14:creationId xmlns:p14="http://schemas.microsoft.com/office/powerpoint/2010/main" val="365832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 </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184293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rPr>
              <a:t>Welcome to the CARLI Open Office Hours, where we will discuss the Title Reduction Project.</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396180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This is the agenda for today.</a:t>
            </a:r>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defTabSz="933237">
              <a:defRPr/>
            </a:pPr>
            <a:r>
              <a:rPr lang="en-US" sz="1800" dirty="0">
                <a:latin typeface="Calibri" panose="020F0502020204030204" pitchFamily="34" charset="0"/>
                <a:ea typeface="Calibri" panose="020F0502020204030204" pitchFamily="34" charset="0"/>
              </a:rPr>
              <a:t>In early 2021, Ex Libris identified that I-Share libraries had exceeded the title count metric for our license. At the outset of project work in June 2021, CARLI’s title count (all bibliographic records minus electronic journal bib records) exceeded 66 million records (66,118,677). This count included the bibliographic records found in 91 institution zones and the CARLI network zone. The Network Zone (NZ) itself contributed over 16 million titles to that count. By removing duplicate bibliographic records, the database will be cleaner. The reduction of bibliographic records brings the I-Share libraries back under the title count limit for their license.</a:t>
            </a:r>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88598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Duplication of consortial e-resource titles in all Institution Zones (</a:t>
            </a:r>
            <a:r>
              <a:rPr lang="en-US" sz="1800" dirty="0" err="1">
                <a:latin typeface="Calibri" panose="020F0502020204030204" pitchFamily="34" charset="0"/>
                <a:ea typeface="Calibri" panose="020F0502020204030204" pitchFamily="34" charset="0"/>
              </a:rPr>
              <a:t>Izs</a:t>
            </a:r>
            <a:r>
              <a:rPr lang="en-US" sz="1800" dirty="0">
                <a:latin typeface="Calibri" panose="020F0502020204030204" pitchFamily="34" charset="0"/>
                <a:ea typeface="Calibri" panose="020F0502020204030204" pitchFamily="34" charset="0"/>
              </a:rPr>
              <a:t>) accounted for over 7 million total bib records. Shifting records for shared electronic resources, such as </a:t>
            </a:r>
            <a:r>
              <a:rPr lang="en-US" sz="1800" dirty="0" err="1">
                <a:latin typeface="Calibri" panose="020F0502020204030204" pitchFamily="34" charset="0"/>
                <a:ea typeface="Calibri" panose="020F0502020204030204" pitchFamily="34" charset="0"/>
              </a:rPr>
              <a:t>consortially</a:t>
            </a:r>
            <a:r>
              <a:rPr lang="en-US" sz="1800" dirty="0">
                <a:latin typeface="Calibri" panose="020F0502020204030204" pitchFamily="34" charset="0"/>
                <a:ea typeface="Calibri" panose="020F0502020204030204" pitchFamily="34" charset="0"/>
              </a:rPr>
              <a:t>-licensed Alexander Street Press collections, as well as open access resources, to the NZ and sharing elsewhere cut that number in half. Additional deletions of orphaned records in IZs and the NZ reduced another two-plus million records through December 2021.</a:t>
            </a:r>
          </a:p>
          <a:p>
            <a:r>
              <a:rPr lang="en-US" sz="1800" dirty="0">
                <a:latin typeface="Calibri" panose="020F0502020204030204" pitchFamily="34" charset="0"/>
                <a:ea typeface="Calibri" panose="020F0502020204030204" pitchFamily="34" charset="0"/>
              </a:rPr>
              <a:t>On the topic of duplicate titles, when including the community zone (CZ) records, there are over 1 million duplicate records when matching on OCLC number. Excluding the CZ, the number of direct matches on OCLC was closer to 10,000 records. </a:t>
            </a:r>
          </a:p>
          <a:p>
            <a:r>
              <a:rPr lang="en-US" sz="1800" dirty="0">
                <a:latin typeface="Calibri" panose="020F0502020204030204" pitchFamily="34" charset="0"/>
                <a:ea typeface="Calibri" panose="020F0502020204030204" pitchFamily="34" charset="0"/>
              </a:rPr>
              <a:t>CARLI staff have provided spreadsheets of duplicate records in the NZ based on the value of the 035 $a OCLC number. CMC staff can use two different processes to resolve these lists of duplicate records in the NZ: </a:t>
            </a:r>
          </a:p>
          <a:p>
            <a:r>
              <a:rPr lang="en-US" sz="1800" dirty="0">
                <a:latin typeface="Calibri" panose="020F0502020204030204" pitchFamily="34" charset="0"/>
                <a:ea typeface="Calibri" panose="020F0502020204030204" pitchFamily="34" charset="0"/>
              </a:rPr>
              <a:t> </a:t>
            </a:r>
          </a:p>
          <a:p>
            <a:r>
              <a:rPr lang="en-US" sz="1800" dirty="0">
                <a:latin typeface="Calibri" panose="020F0502020204030204" pitchFamily="34" charset="0"/>
                <a:ea typeface="Times New Roman" panose="02020603050405020304" pitchFamily="18" charset="0"/>
              </a:rPr>
              <a:t>One option is to compare the duplicate records in Alma’s metadata editor, manually select one NZ record to keep and then merge the other NZ records into the kept record. As a final step, WorldCat is searched for an updated version of the kept record which is then manually imported and also merged into the kept record to ensure that it reflects updated cataloging from WorldCat. </a:t>
            </a:r>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p>
          <a:p>
            <a:r>
              <a:rPr lang="en-US" sz="1800" dirty="0">
                <a:latin typeface="Calibri" panose="020F0502020204030204" pitchFamily="34" charset="0"/>
                <a:ea typeface="Times New Roman" panose="02020603050405020304" pitchFamily="18" charset="0"/>
              </a:rPr>
              <a:t>Alternately, CMC staff can bring up the duplicate records in the metadata editor and can then compare them side by side with the most recent version of the record in Connexion. If needed, the Connexion record is edited and replaced to bring it up to full level cataloging, including the most recent 3XX tags in RDA. Any appropriate tags found only in Alma, like added subject headings, contents notes, or summary notes, can also be added to the WorldCat record in Connexion when it is updated and replaced. The updated Connexion record is then exported to a MARC data file. As a final step, the MARC data file of updated WorldCat records is then imported as a batch into Alma. The Alma import profile handles any instances of matching duplicate records in the NZ, and all duplicates are automatically merged into a single record which then gets overlaid with the updated record from Connexion. One advantage of this batch importing process is that it will also identify and resolve additional NZ duplicates found in 019 / 035 $z tags.</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320716" y="2048835"/>
            <a:ext cx="922893"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a:normAutofit/>
          </a:bodyPr>
          <a:lstStyle>
            <a:lvl1pPr marL="0" indent="0">
              <a:lnSpc>
                <a:spcPct val="150000"/>
              </a:lnSpc>
              <a:buClr>
                <a:srgbClr val="73292A"/>
              </a:buClr>
              <a:buNone/>
              <a:defRPr sz="1800"/>
            </a:lvl1pPr>
            <a:lvl2pPr marL="171450">
              <a:buClr>
                <a:srgbClr val="73292A"/>
              </a:buClr>
              <a:defRPr sz="1500"/>
            </a:lvl2pPr>
            <a:lvl3pPr marL="514350">
              <a:buClr>
                <a:srgbClr val="73292A"/>
              </a:buClr>
              <a:defRPr sz="1350"/>
            </a:lvl3pPr>
            <a:lvl4pPr marL="857250">
              <a:buClr>
                <a:srgbClr val="73292A"/>
              </a:buClr>
              <a:defRPr sz="1200"/>
            </a:lvl4pPr>
            <a:lvl5pPr marL="1200150">
              <a:buClr>
                <a:srgbClr val="73292A"/>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anchor="ctr">
            <a:normAutofit/>
          </a:bodyPr>
          <a:lstStyle>
            <a:lvl1pPr marL="0" indent="0" algn="ctr">
              <a:spcBef>
                <a:spcPts val="0"/>
              </a:spcBef>
              <a:buNone/>
              <a:defRPr sz="225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2561170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83907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3725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182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879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32760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663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3327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456" y="5738221"/>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anchor="ctr">
            <a:normAutofit/>
          </a:bodyPr>
          <a:lstStyle>
            <a:lvl1pPr marL="0" indent="0" algn="ctr">
              <a:buNone/>
              <a:defRPr sz="135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anchor="ctr">
            <a:noAutofit/>
          </a:bodyPr>
          <a:lstStyle>
            <a:lvl1pPr marL="0" indent="0" algn="ctr">
              <a:lnSpc>
                <a:spcPct val="100000"/>
              </a:lnSpc>
              <a:spcBef>
                <a:spcPts val="0"/>
              </a:spcBef>
              <a:buNone/>
              <a:defRPr sz="15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anchor="ctr">
            <a:noAutofit/>
          </a:bodyPr>
          <a:lstStyle>
            <a:lvl1pPr marL="0" indent="0" algn="ctr">
              <a:lnSpc>
                <a:spcPct val="100000"/>
              </a:lnSpc>
              <a:spcBef>
                <a:spcPts val="0"/>
              </a:spcBef>
              <a:buNone/>
              <a:defRPr sz="12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2909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456" y="5738221"/>
            <a:ext cx="905666"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anchor="ctr">
            <a:normAutofit/>
          </a:bodyPr>
          <a:lstStyle>
            <a:lvl1pPr marL="0" indent="0" algn="ctr">
              <a:buNone/>
              <a:defRPr sz="135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anchor="ctr">
            <a:noAutofit/>
          </a:bodyPr>
          <a:lstStyle>
            <a:lvl1pPr marL="0" indent="0" algn="ctr">
              <a:lnSpc>
                <a:spcPct val="100000"/>
              </a:lnSpc>
              <a:spcBef>
                <a:spcPts val="0"/>
              </a:spcBef>
              <a:buNone/>
              <a:defRPr sz="1200" spc="15"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anchor="ctr">
            <a:noAutofit/>
          </a:bodyPr>
          <a:lstStyle>
            <a:lvl1pPr marL="0" indent="0" algn="ctr">
              <a:lnSpc>
                <a:spcPct val="100000"/>
              </a:lnSpc>
              <a:spcBef>
                <a:spcPts val="0"/>
              </a:spcBef>
              <a:buNone/>
              <a:defRPr sz="1050" spc="15"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36761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60131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9857" y="1695833"/>
            <a:ext cx="866775"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5062" y="381916"/>
            <a:ext cx="866775"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768096" y="2162946"/>
            <a:ext cx="284607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6158484" y="2011680"/>
            <a:ext cx="2249424" cy="2843784"/>
          </a:xfrm>
        </p:spPr>
        <p:txBody>
          <a:bodyPr anchor="ctr">
            <a:normAutofit/>
          </a:bodyPr>
          <a:lstStyle>
            <a:lvl1pPr marL="0" indent="0" algn="l">
              <a:lnSpc>
                <a:spcPct val="150000"/>
              </a:lnSpc>
              <a:buNone/>
              <a:defRPr sz="1800">
                <a:latin typeface="Gill Sans Nova Light" panose="020F0302020204030204" pitchFamily="34" charset="0"/>
                <a:cs typeface="Gill Sans Nova Light" panose="020F0302020204030204" pitchFamily="34" charset="0"/>
              </a:defRPr>
            </a:lvl1pPr>
            <a:lvl2pPr algn="l">
              <a:lnSpc>
                <a:spcPct val="150000"/>
              </a:lnSpc>
              <a:defRPr sz="1500">
                <a:latin typeface="Gill Sans Nova Light" panose="020F0302020204030204" pitchFamily="34" charset="0"/>
                <a:cs typeface="Gill Sans Nova Light" panose="020F0302020204030204" pitchFamily="34" charset="0"/>
              </a:defRPr>
            </a:lvl2pPr>
            <a:lvl3pPr algn="ctr">
              <a:defRPr sz="1200">
                <a:latin typeface="Gill Sans Nova Light" panose="020F0302020204030204" pitchFamily="34" charset="0"/>
                <a:cs typeface="Gill Sans Nova Light" panose="020F0302020204030204" pitchFamily="34" charset="0"/>
              </a:defRPr>
            </a:lvl3pPr>
            <a:lvl4pPr algn="ctr">
              <a:defRPr sz="1050">
                <a:latin typeface="Gill Sans Nova Light" panose="020F0302020204030204" pitchFamily="34" charset="0"/>
                <a:cs typeface="Gill Sans Nova Light" panose="020F0302020204030204" pitchFamily="34" charset="0"/>
              </a:defRPr>
            </a:lvl4pPr>
            <a:lvl5pPr algn="ctr">
              <a:defRPr sz="105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7062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hyperlink" Target="mailto:pthomas@illinoisheartland.org" TargetMode="External"/><Relationship Id="rId2" Type="http://schemas.openxmlformats.org/officeDocument/2006/relationships/notesSlide" Target="../notesSlides/notesSlide18.xml"/><Relationship Id="rId1" Type="http://schemas.openxmlformats.org/officeDocument/2006/relationships/slideLayout" Target="../slideLayouts/slideLayout48.xml"/><Relationship Id="rId5" Type="http://schemas.openxmlformats.org/officeDocument/2006/relationships/hyperlink" Target="https://www.illinoisheartland.org/cmc" TargetMode="External"/><Relationship Id="rId4" Type="http://schemas.openxmlformats.org/officeDocument/2006/relationships/hyperlink" Target="mailto:cmc@illinoisheartland.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elect-library.carli.illinois.edu/logi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support@carli.illinois.edu"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el-una.org/meetings/eluna-learns-2022/"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4946408"/>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PDF slides are posted on the </a:t>
            </a:r>
            <a:r>
              <a:rPr lang="en-US" sz="2000">
                <a:latin typeface="+mj-lt"/>
              </a:rPr>
              <a:t>event page: </a:t>
            </a:r>
            <a:endParaRPr lang="en-US" sz="2000" dirty="0">
              <a:latin typeface="+mj-lt"/>
            </a:endParaRP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
        <p:nvSpPr>
          <p:cNvPr id="2" name="TextBox 1">
            <a:extLst>
              <a:ext uri="{FF2B5EF4-FFF2-40B4-BE49-F238E27FC236}">
                <a16:creationId xmlns:a16="http://schemas.microsoft.com/office/drawing/2014/main" id="{57172663-9B2F-939C-2EFD-B38CA93BDF91}"/>
              </a:ext>
            </a:extLst>
          </p:cNvPr>
          <p:cNvSpPr txBox="1"/>
          <p:nvPr/>
        </p:nvSpPr>
        <p:spPr>
          <a:xfrm>
            <a:off x="955112" y="6010907"/>
            <a:ext cx="7233775" cy="369332"/>
          </a:xfrm>
          <a:prstGeom prst="rect">
            <a:avLst/>
          </a:prstGeom>
          <a:noFill/>
        </p:spPr>
        <p:txBody>
          <a:bodyPr wrap="none" rtlCol="0">
            <a:spAutoFit/>
          </a:bodyPr>
          <a:lstStyle/>
          <a:p>
            <a:r>
              <a:rPr lang="en-US" sz="1800" dirty="0">
                <a:latin typeface="+mj-lt"/>
              </a:rPr>
              <a:t>https://www.carli.illinois.edu/carli-alma-primo-ve-open-office-hours-40</a:t>
            </a:r>
            <a:endParaRPr lang="en-US" dirty="0"/>
          </a:p>
        </p:txBody>
      </p:sp>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443430" y="931300"/>
            <a:ext cx="2811780" cy="826258"/>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240644" y="3151454"/>
            <a:ext cx="932746" cy="592568"/>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945" y="2614466"/>
            <a:ext cx="1343279" cy="1525271"/>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5373547" y="1802350"/>
            <a:ext cx="3672068" cy="3822163"/>
          </a:xfrm>
        </p:spPr>
        <p:txBody>
          <a:bodyPr vert="horz" wrap="square" lIns="68580" tIns="34290" rIns="68580" bIns="34290" numCol="1" rtlCol="0" anchor="t" anchorCtr="0" compatLnSpc="1">
            <a:prstTxWarp prst="textNoShape">
              <a:avLst/>
            </a:prstTxWarp>
            <a:normAutofit fontScale="92500" lnSpcReduction="20000"/>
          </a:bodyPr>
          <a:lstStyle/>
          <a:p>
            <a:pPr>
              <a:spcAft>
                <a:spcPts val="750"/>
              </a:spcAft>
            </a:pPr>
            <a:r>
              <a:rPr lang="en-US" dirty="0">
                <a:solidFill>
                  <a:schemeClr val="accent3"/>
                </a:solidFill>
                <a:latin typeface="Gill Sans Nova Light" panose="020B0302020104020203" pitchFamily="34" charset="0"/>
                <a:cs typeface="Gill Sans Light" panose="020B0302020104020203" pitchFamily="34" charset="-79"/>
              </a:rPr>
              <a:t>Why </a:t>
            </a:r>
            <a:r>
              <a:rPr lang="en-US" dirty="0">
                <a:latin typeface="Gill Sans Nova Light" panose="020B0302020104020203" pitchFamily="34" charset="0"/>
                <a:cs typeface="Gill Sans Light" panose="020B0302020104020203" pitchFamily="34" charset="-79"/>
              </a:rPr>
              <a:t>T</a:t>
            </a:r>
            <a:r>
              <a:rPr lang="en-US" dirty="0">
                <a:solidFill>
                  <a:schemeClr val="accent3"/>
                </a:solidFill>
                <a:latin typeface="Gill Sans Nova Light" panose="020B0302020104020203" pitchFamily="34" charset="0"/>
                <a:cs typeface="Gill Sans Light" panose="020B0302020104020203" pitchFamily="34" charset="-79"/>
              </a:rPr>
              <a:t>his Project?</a:t>
            </a:r>
          </a:p>
          <a:p>
            <a:pPr>
              <a:spcAft>
                <a:spcPts val="750"/>
              </a:spcAft>
            </a:pPr>
            <a:r>
              <a:rPr lang="en-US" dirty="0">
                <a:solidFill>
                  <a:schemeClr val="accent3"/>
                </a:solidFill>
                <a:latin typeface="Gill Sans Nova Light" panose="020B0302020104020203" pitchFamily="34" charset="0"/>
                <a:cs typeface="Gill Sans Light" panose="020B0302020104020203" pitchFamily="34" charset="-79"/>
              </a:rPr>
              <a:t>Project Recap</a:t>
            </a:r>
          </a:p>
          <a:p>
            <a:pPr>
              <a:spcAft>
                <a:spcPts val="750"/>
              </a:spcAft>
            </a:pPr>
            <a:r>
              <a:rPr lang="en-US" dirty="0">
                <a:latin typeface="Gill Sans Nova Light" panose="020B0302020104020203" pitchFamily="34" charset="0"/>
                <a:cs typeface="Gill Sans Light" panose="020B0302020104020203" pitchFamily="34" charset="-79"/>
              </a:rPr>
              <a:t>Tasks &amp; </a:t>
            </a:r>
            <a:r>
              <a:rPr lang="en-US" dirty="0">
                <a:solidFill>
                  <a:schemeClr val="accent3"/>
                </a:solidFill>
                <a:latin typeface="Gill Sans Nova Light" panose="020B0302020104020203" pitchFamily="34" charset="0"/>
                <a:cs typeface="Gill Sans Light" panose="020B0302020104020203" pitchFamily="34" charset="-79"/>
              </a:rPr>
              <a:t>Statistics</a:t>
            </a:r>
          </a:p>
          <a:p>
            <a:pPr>
              <a:lnSpc>
                <a:spcPct val="100000"/>
              </a:lnSpc>
              <a:spcAft>
                <a:spcPts val="750"/>
              </a:spcAft>
            </a:pPr>
            <a:r>
              <a:rPr lang="en-US" dirty="0">
                <a:solidFill>
                  <a:schemeClr val="accent3"/>
                </a:solidFill>
                <a:latin typeface="Gill Sans Nova Light" panose="020B0302020104020203" pitchFamily="34" charset="0"/>
                <a:cs typeface="Calibri"/>
              </a:rPr>
              <a:t>Improvements in Data &amp; Processes</a:t>
            </a:r>
          </a:p>
          <a:p>
            <a:pPr>
              <a:spcAft>
                <a:spcPts val="750"/>
              </a:spcAft>
            </a:pPr>
            <a:r>
              <a:rPr lang="en-US" dirty="0">
                <a:solidFill>
                  <a:schemeClr val="accent3"/>
                </a:solidFill>
                <a:latin typeface="Gill Sans Nova Light" panose="020B0302020104020203" pitchFamily="34" charset="0"/>
                <a:cs typeface="Calibri"/>
              </a:rPr>
              <a:t>Contractual Resolutions</a:t>
            </a:r>
          </a:p>
          <a:p>
            <a:pPr>
              <a:spcAft>
                <a:spcPts val="750"/>
              </a:spcAft>
            </a:pPr>
            <a:r>
              <a:rPr lang="en-US" dirty="0">
                <a:latin typeface="Gill Sans Nova Light" panose="020B0302020104020203" pitchFamily="34" charset="0"/>
                <a:cs typeface="Calibri"/>
              </a:rPr>
              <a:t>Post-project Outcomes</a:t>
            </a:r>
          </a:p>
          <a:p>
            <a:pPr>
              <a:spcAft>
                <a:spcPts val="750"/>
              </a:spcAft>
            </a:pPr>
            <a:r>
              <a:rPr lang="en-US" dirty="0">
                <a:solidFill>
                  <a:schemeClr val="accent3"/>
                </a:solidFill>
                <a:latin typeface="Gill Sans Nova Light" panose="020B0302020104020203" pitchFamily="34" charset="0"/>
                <a:cs typeface="Calibri"/>
              </a:rPr>
              <a:t>Ongoing Duplicate Clean-up</a:t>
            </a:r>
          </a:p>
          <a:p>
            <a:pPr>
              <a:spcAft>
                <a:spcPts val="750"/>
              </a:spcAft>
            </a:pPr>
            <a:r>
              <a:rPr lang="en-US" dirty="0">
                <a:latin typeface="Gill Sans Nova Light" panose="020B0302020104020203" pitchFamily="34" charset="0"/>
                <a:cs typeface="Calibri"/>
              </a:rPr>
              <a:t>General Guidelines for CARLI Libraries</a:t>
            </a:r>
            <a:endParaRPr lang="en-US" dirty="0">
              <a:solidFill>
                <a:schemeClr val="accent3"/>
              </a:solidFill>
              <a:latin typeface="Gill Sans Nova Light" panose="020B0302020104020203" pitchFamily="34" charset="0"/>
              <a:cs typeface="Calibri"/>
            </a:endParaRPr>
          </a:p>
          <a:p>
            <a:endParaRPr lang="en-US" dirty="0">
              <a:solidFill>
                <a:schemeClr val="accent3"/>
              </a:solidFill>
              <a:latin typeface="Gill Sans Nova Light" panose="020B0302020104020203" pitchFamily="34" charset="0"/>
              <a:cs typeface="Calibri"/>
            </a:endParaRPr>
          </a:p>
        </p:txBody>
      </p:sp>
    </p:spTree>
    <p:extLst>
      <p:ext uri="{BB962C8B-B14F-4D97-AF65-F5344CB8AC3E}">
        <p14:creationId xmlns:p14="http://schemas.microsoft.com/office/powerpoint/2010/main" val="185952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104138" y="3024378"/>
            <a:ext cx="2139696" cy="816102"/>
          </a:xfrm>
        </p:spPr>
        <p:txBody>
          <a:bodyPr anchor="ctr">
            <a:normAutofit fontScale="90000"/>
          </a:bodyPr>
          <a:lstStyle/>
          <a:p>
            <a:r>
              <a:rPr lang="en-US" sz="2550"/>
              <a:t>Why this project?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5711735" y="2366010"/>
            <a:ext cx="3095897" cy="2132838"/>
          </a:xfrm>
        </p:spPr>
        <p:txBody>
          <a:bodyPr anchor="ctr">
            <a:normAutofit/>
          </a:bodyPr>
          <a:lstStyle/>
          <a:p>
            <a:r>
              <a:rPr lang="en-US" dirty="0"/>
              <a:t>Reduction of bibliographic titles</a:t>
            </a:r>
          </a:p>
          <a:p>
            <a:r>
              <a:rPr lang="en-US" dirty="0"/>
              <a:t>Cleaner database</a:t>
            </a:r>
          </a:p>
        </p:txBody>
      </p:sp>
      <p:sp>
        <p:nvSpPr>
          <p:cNvPr id="5" name="Slide Number Placeholder 4" hidden="1">
            <a:extLst>
              <a:ext uri="{FF2B5EF4-FFF2-40B4-BE49-F238E27FC236}">
                <a16:creationId xmlns:a16="http://schemas.microsoft.com/office/drawing/2014/main" id="{0108060B-6C9E-CFFF-55DE-F0D645C094DC}"/>
              </a:ext>
            </a:extLst>
          </p:cNvPr>
          <p:cNvSpPr>
            <a:spLocks noGrp="1"/>
          </p:cNvSpPr>
          <p:nvPr>
            <p:ph type="sldNum" sz="quarter" idx="4294967295"/>
          </p:nvPr>
        </p:nvSpPr>
        <p:spPr>
          <a:xfrm>
            <a:off x="920800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294A09A9-5501-47C1-A89A-A340965A2BE2}" type="slidenum">
              <a:rPr lang="en-US" smtClean="0"/>
              <a:pPr/>
              <a:t>11</a:t>
            </a:fld>
            <a:endParaRPr lang="en-US"/>
          </a:p>
        </p:txBody>
      </p:sp>
    </p:spTree>
    <p:extLst>
      <p:ext uri="{BB962C8B-B14F-4D97-AF65-F5344CB8AC3E}">
        <p14:creationId xmlns:p14="http://schemas.microsoft.com/office/powerpoint/2010/main" val="173299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04138" y="3024378"/>
            <a:ext cx="2139696" cy="816102"/>
          </a:xfrm>
        </p:spPr>
        <p:txBody>
          <a:bodyPr anchor="ctr">
            <a:normAutofit fontScale="90000"/>
          </a:bodyPr>
          <a:lstStyle/>
          <a:p>
            <a:r>
              <a:rPr lang="en-US" sz="2775"/>
              <a:t>Project Recap</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idx="1"/>
          </p:nvPr>
        </p:nvSpPr>
        <p:spPr>
          <a:xfrm>
            <a:off x="5711734" y="2366010"/>
            <a:ext cx="3340826" cy="2132838"/>
          </a:xfrm>
        </p:spPr>
        <p:txBody>
          <a:bodyPr anchor="ctr">
            <a:normAutofit/>
          </a:bodyPr>
          <a:lstStyle/>
          <a:p>
            <a:r>
              <a:rPr lang="en-US" dirty="0">
                <a:effectLst/>
              </a:rPr>
              <a:t>Tasks and Statistics</a:t>
            </a:r>
          </a:p>
          <a:p>
            <a:r>
              <a:rPr lang="en-US" dirty="0"/>
              <a:t>Improvements in Data &amp; Processes</a:t>
            </a:r>
          </a:p>
          <a:p>
            <a:endParaRPr lang="en-US" dirty="0">
              <a:effectLst/>
            </a:endParaRPr>
          </a:p>
          <a:p>
            <a:endParaRPr lang="en-US" dirty="0"/>
          </a:p>
        </p:txBody>
      </p:sp>
    </p:spTree>
    <p:extLst>
      <p:ext uri="{BB962C8B-B14F-4D97-AF65-F5344CB8AC3E}">
        <p14:creationId xmlns:p14="http://schemas.microsoft.com/office/powerpoint/2010/main" val="344679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B3AA-98C7-FA9B-93F0-57E34D8E5A19}"/>
              </a:ext>
            </a:extLst>
          </p:cNvPr>
          <p:cNvSpPr>
            <a:spLocks noGrp="1"/>
          </p:cNvSpPr>
          <p:nvPr>
            <p:ph type="title"/>
          </p:nvPr>
        </p:nvSpPr>
        <p:spPr>
          <a:xfrm>
            <a:off x="628650" y="1142999"/>
            <a:ext cx="7886700" cy="994410"/>
          </a:xfrm>
        </p:spPr>
        <p:txBody>
          <a:bodyPr anchor="ctr">
            <a:normAutofit/>
          </a:bodyPr>
          <a:lstStyle/>
          <a:p>
            <a:r>
              <a:rPr lang="en-US" dirty="0"/>
              <a:t>Statistics</a:t>
            </a:r>
          </a:p>
        </p:txBody>
      </p:sp>
      <p:sp>
        <p:nvSpPr>
          <p:cNvPr id="5" name="Slide Number Placeholder 4">
            <a:extLst>
              <a:ext uri="{FF2B5EF4-FFF2-40B4-BE49-F238E27FC236}">
                <a16:creationId xmlns:a16="http://schemas.microsoft.com/office/drawing/2014/main" id="{BD766079-6EC9-135F-05DB-84D54D0AA555}"/>
              </a:ext>
            </a:extLst>
          </p:cNvPr>
          <p:cNvSpPr>
            <a:spLocks noGrp="1"/>
          </p:cNvSpPr>
          <p:nvPr>
            <p:ph type="sldNum" sz="quarter" idx="11"/>
          </p:nvPr>
        </p:nvSpPr>
        <p:spPr>
          <a:xfrm>
            <a:off x="6906006" y="5624513"/>
            <a:ext cx="2057400" cy="273844"/>
          </a:xfrm>
        </p:spPr>
        <p:txBody>
          <a:bodyPr anchor="ctr">
            <a:normAutofit fontScale="77500" lnSpcReduction="20000"/>
          </a:bodyPr>
          <a:lstStyle/>
          <a:p>
            <a:pPr>
              <a:spcAft>
                <a:spcPts val="450"/>
              </a:spcAft>
            </a:pPr>
            <a:fld id="{294A09A9-5501-47C1-A89A-A340965A2BE2}" type="slidenum">
              <a:rPr lang="en-US" smtClean="0"/>
              <a:pPr>
                <a:spcAft>
                  <a:spcPts val="450"/>
                </a:spcAft>
              </a:pPr>
              <a:t>13</a:t>
            </a:fld>
            <a:endParaRPr lang="en-US"/>
          </a:p>
        </p:txBody>
      </p:sp>
      <p:graphicFrame>
        <p:nvGraphicFramePr>
          <p:cNvPr id="6" name="Content Placeholder 5">
            <a:extLst>
              <a:ext uri="{FF2B5EF4-FFF2-40B4-BE49-F238E27FC236}">
                <a16:creationId xmlns:a16="http://schemas.microsoft.com/office/drawing/2014/main" id="{5BFD632C-8B13-1C7D-9E17-13C639B38B49}"/>
              </a:ext>
            </a:extLst>
          </p:cNvPr>
          <p:cNvGraphicFramePr>
            <a:graphicFrameLocks noGrp="1"/>
          </p:cNvGraphicFramePr>
          <p:nvPr>
            <p:ph idx="1"/>
          </p:nvPr>
        </p:nvGraphicFramePr>
        <p:xfrm>
          <a:off x="457200" y="2057400"/>
          <a:ext cx="8229600" cy="3504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925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a:xfrm>
            <a:off x="1104138" y="3024378"/>
            <a:ext cx="2139696" cy="816102"/>
          </a:xfrm>
        </p:spPr>
        <p:txBody>
          <a:bodyPr anchor="ctr">
            <a:normAutofit fontScale="90000"/>
          </a:bodyPr>
          <a:lstStyle/>
          <a:p>
            <a:pPr>
              <a:spcAft>
                <a:spcPts val="750"/>
              </a:spcAft>
            </a:pPr>
            <a:r>
              <a:rPr lang="en-US" sz="2550"/>
              <a:t>Contractual Resolutions</a:t>
            </a:r>
          </a:p>
        </p:txBody>
      </p:sp>
      <p:sp>
        <p:nvSpPr>
          <p:cNvPr id="7" name="Content Placeholder 6">
            <a:extLst>
              <a:ext uri="{FF2B5EF4-FFF2-40B4-BE49-F238E27FC236}">
                <a16:creationId xmlns:a16="http://schemas.microsoft.com/office/drawing/2014/main" id="{1C8FF901-5F56-193A-3768-A7C805ACF28D}"/>
              </a:ext>
            </a:extLst>
          </p:cNvPr>
          <p:cNvSpPr>
            <a:spLocks noGrp="1"/>
          </p:cNvSpPr>
          <p:nvPr>
            <p:ph idx="1"/>
          </p:nvPr>
        </p:nvSpPr>
        <p:spPr>
          <a:xfrm>
            <a:off x="5476603" y="1709602"/>
            <a:ext cx="3546565" cy="3958045"/>
          </a:xfrm>
        </p:spPr>
        <p:txBody>
          <a:bodyPr anchor="ctr">
            <a:normAutofit/>
          </a:bodyPr>
          <a:lstStyle/>
          <a:p>
            <a:pPr>
              <a:lnSpc>
                <a:spcPct val="140000"/>
              </a:lnSpc>
            </a:pPr>
            <a:r>
              <a:rPr lang="en-US" dirty="0"/>
              <a:t>3 employees contracted from Sept. 2021-June 30, 2022</a:t>
            </a:r>
          </a:p>
          <a:p>
            <a:pPr>
              <a:lnSpc>
                <a:spcPct val="140000"/>
              </a:lnSpc>
            </a:pPr>
            <a:r>
              <a:rPr lang="en-US" dirty="0"/>
              <a:t>Contract between CARLI &amp; IHLS</a:t>
            </a:r>
          </a:p>
          <a:p>
            <a:pPr>
              <a:lnSpc>
                <a:spcPct val="140000"/>
              </a:lnSpc>
            </a:pPr>
            <a:r>
              <a:rPr lang="en-US" dirty="0"/>
              <a:t>Special Project Catalogers now paid out of CMC budget</a:t>
            </a:r>
          </a:p>
          <a:p>
            <a:pPr>
              <a:lnSpc>
                <a:spcPct val="140000"/>
              </a:lnSpc>
            </a:pPr>
            <a:r>
              <a:rPr lang="en-US" dirty="0"/>
              <a:t>Ongoing work</a:t>
            </a:r>
          </a:p>
          <a:p>
            <a:pPr>
              <a:lnSpc>
                <a:spcPct val="140000"/>
              </a:lnSpc>
            </a:pPr>
            <a:endParaRPr lang="en-US" sz="1125" dirty="0"/>
          </a:p>
        </p:txBody>
      </p:sp>
      <p:sp>
        <p:nvSpPr>
          <p:cNvPr id="5" name="Slide Number Placeholder 4" hidden="1">
            <a:extLst>
              <a:ext uri="{FF2B5EF4-FFF2-40B4-BE49-F238E27FC236}">
                <a16:creationId xmlns:a16="http://schemas.microsoft.com/office/drawing/2014/main" id="{7D56BD15-0727-BBF1-FBD8-0228EA23C767}"/>
              </a:ext>
            </a:extLst>
          </p:cNvPr>
          <p:cNvSpPr>
            <a:spLocks noGrp="1"/>
          </p:cNvSpPr>
          <p:nvPr>
            <p:ph type="sldNum" sz="quarter" idx="4294967295"/>
          </p:nvPr>
        </p:nvSpPr>
        <p:spPr>
          <a:xfrm>
            <a:off x="920800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294A09A9-5501-47C1-A89A-A340965A2BE2}" type="slidenum">
              <a:rPr lang="en-US" smtClean="0"/>
              <a:pPr/>
              <a:t>14</a:t>
            </a:fld>
            <a:endParaRPr lang="en-US"/>
          </a:p>
        </p:txBody>
      </p:sp>
    </p:spTree>
    <p:extLst>
      <p:ext uri="{BB962C8B-B14F-4D97-AF65-F5344CB8AC3E}">
        <p14:creationId xmlns:p14="http://schemas.microsoft.com/office/powerpoint/2010/main" val="94101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1104138" y="3024378"/>
            <a:ext cx="2139696" cy="816102"/>
          </a:xfrm>
        </p:spPr>
        <p:txBody>
          <a:bodyPr anchor="ctr">
            <a:normAutofit fontScale="90000"/>
          </a:bodyPr>
          <a:lstStyle/>
          <a:p>
            <a:pPr>
              <a:spcAft>
                <a:spcPts val="750"/>
              </a:spcAft>
            </a:pPr>
            <a:r>
              <a:rPr lang="en-US" sz="2550"/>
              <a:t>Post-project Outcomes</a:t>
            </a:r>
          </a:p>
        </p:txBody>
      </p:sp>
      <p:sp>
        <p:nvSpPr>
          <p:cNvPr id="8" name="Content Placeholder 7">
            <a:extLst>
              <a:ext uri="{FF2B5EF4-FFF2-40B4-BE49-F238E27FC236}">
                <a16:creationId xmlns:a16="http://schemas.microsoft.com/office/drawing/2014/main" id="{8B7726F8-F732-2905-1E64-D70ECB7C5467}"/>
              </a:ext>
            </a:extLst>
          </p:cNvPr>
          <p:cNvSpPr>
            <a:spLocks noGrp="1"/>
          </p:cNvSpPr>
          <p:nvPr>
            <p:ph idx="1"/>
          </p:nvPr>
        </p:nvSpPr>
        <p:spPr>
          <a:xfrm>
            <a:off x="6158484" y="2366010"/>
            <a:ext cx="2249424" cy="2132838"/>
          </a:xfrm>
        </p:spPr>
        <p:txBody>
          <a:bodyPr anchor="ctr">
            <a:normAutofit/>
          </a:bodyPr>
          <a:lstStyle/>
          <a:p>
            <a:r>
              <a:rPr lang="en-US" dirty="0"/>
              <a:t>Less duplicates</a:t>
            </a:r>
          </a:p>
          <a:p>
            <a:r>
              <a:rPr lang="en-US" dirty="0"/>
              <a:t>Cleaner database</a:t>
            </a:r>
          </a:p>
        </p:txBody>
      </p:sp>
      <p:sp>
        <p:nvSpPr>
          <p:cNvPr id="5" name="Slide Number Placeholder 4" hidden="1">
            <a:extLst>
              <a:ext uri="{FF2B5EF4-FFF2-40B4-BE49-F238E27FC236}">
                <a16:creationId xmlns:a16="http://schemas.microsoft.com/office/drawing/2014/main" id="{19143C50-6937-DD3E-B402-4ABB2469E63E}"/>
              </a:ext>
            </a:extLst>
          </p:cNvPr>
          <p:cNvSpPr>
            <a:spLocks noGrp="1"/>
          </p:cNvSpPr>
          <p:nvPr>
            <p:ph type="sldNum" sz="quarter" idx="4294967295"/>
          </p:nvPr>
        </p:nvSpPr>
        <p:spPr>
          <a:xfrm>
            <a:off x="920800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294A09A9-5501-47C1-A89A-A340965A2BE2}" type="slidenum">
              <a:rPr lang="en-US" smtClean="0"/>
              <a:pPr/>
              <a:t>15</a:t>
            </a:fld>
            <a:endParaRPr lang="en-US"/>
          </a:p>
        </p:txBody>
      </p:sp>
    </p:spTree>
    <p:extLst>
      <p:ext uri="{BB962C8B-B14F-4D97-AF65-F5344CB8AC3E}">
        <p14:creationId xmlns:p14="http://schemas.microsoft.com/office/powerpoint/2010/main" val="87120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1104138" y="3024378"/>
            <a:ext cx="2139696" cy="816102"/>
          </a:xfrm>
        </p:spPr>
        <p:txBody>
          <a:bodyPr anchor="ctr">
            <a:normAutofit/>
          </a:bodyPr>
          <a:lstStyle/>
          <a:p>
            <a:pPr>
              <a:spcAft>
                <a:spcPts val="750"/>
              </a:spcAft>
            </a:pPr>
            <a:r>
              <a:rPr lang="en-US" sz="1800"/>
              <a:t>Ongoing Duplicate Clean-up</a:t>
            </a:r>
          </a:p>
        </p:txBody>
      </p:sp>
      <p:sp>
        <p:nvSpPr>
          <p:cNvPr id="3" name="Text Placeholder 2">
            <a:extLst>
              <a:ext uri="{FF2B5EF4-FFF2-40B4-BE49-F238E27FC236}">
                <a16:creationId xmlns:a16="http://schemas.microsoft.com/office/drawing/2014/main" id="{C9CFA000-38C2-F344-E543-42483390408A}"/>
              </a:ext>
            </a:extLst>
          </p:cNvPr>
          <p:cNvSpPr>
            <a:spLocks noGrp="1"/>
          </p:cNvSpPr>
          <p:nvPr>
            <p:ph idx="1"/>
          </p:nvPr>
        </p:nvSpPr>
        <p:spPr>
          <a:xfrm>
            <a:off x="6158484" y="2366010"/>
            <a:ext cx="2249424" cy="2132838"/>
          </a:xfrm>
        </p:spPr>
        <p:txBody>
          <a:bodyPr anchor="ctr">
            <a:normAutofit/>
          </a:bodyPr>
          <a:lstStyle/>
          <a:p>
            <a:r>
              <a:rPr lang="en-US" dirty="0"/>
              <a:t>Spertus Institute Project</a:t>
            </a:r>
          </a:p>
          <a:p>
            <a:r>
              <a:rPr lang="en-US" dirty="0"/>
              <a:t>Merging Duplicate Records</a:t>
            </a:r>
          </a:p>
        </p:txBody>
      </p:sp>
    </p:spTree>
    <p:extLst>
      <p:ext uri="{BB962C8B-B14F-4D97-AF65-F5344CB8AC3E}">
        <p14:creationId xmlns:p14="http://schemas.microsoft.com/office/powerpoint/2010/main" val="156398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a:xfrm>
            <a:off x="1104138" y="3024378"/>
            <a:ext cx="2139696" cy="816102"/>
          </a:xfrm>
        </p:spPr>
        <p:txBody>
          <a:bodyPr anchor="ctr">
            <a:normAutofit/>
          </a:bodyPr>
          <a:lstStyle/>
          <a:p>
            <a:pPr>
              <a:spcAft>
                <a:spcPts val="750"/>
              </a:spcAft>
            </a:pPr>
            <a:r>
              <a:rPr lang="en-US" sz="1800"/>
              <a:t>General Guidelines for CARLI Libraries</a:t>
            </a:r>
          </a:p>
        </p:txBody>
      </p:sp>
      <p:sp>
        <p:nvSpPr>
          <p:cNvPr id="8" name="Content Placeholder 7">
            <a:extLst>
              <a:ext uri="{FF2B5EF4-FFF2-40B4-BE49-F238E27FC236}">
                <a16:creationId xmlns:a16="http://schemas.microsoft.com/office/drawing/2014/main" id="{9990ABF7-22AC-ABCE-6B7A-69B8D23D4E8F}"/>
              </a:ext>
            </a:extLst>
          </p:cNvPr>
          <p:cNvSpPr>
            <a:spLocks noGrp="1"/>
          </p:cNvSpPr>
          <p:nvPr>
            <p:ph idx="1"/>
          </p:nvPr>
        </p:nvSpPr>
        <p:spPr>
          <a:xfrm>
            <a:off x="5672546" y="1939834"/>
            <a:ext cx="2988129" cy="2978333"/>
          </a:xfrm>
        </p:spPr>
        <p:txBody>
          <a:bodyPr anchor="ctr">
            <a:normAutofit/>
          </a:bodyPr>
          <a:lstStyle/>
          <a:p>
            <a:pPr>
              <a:lnSpc>
                <a:spcPct val="140000"/>
              </a:lnSpc>
            </a:pPr>
            <a:r>
              <a:rPr lang="en-US" dirty="0"/>
              <a:t>Overall title count</a:t>
            </a:r>
          </a:p>
          <a:p>
            <a:pPr>
              <a:lnSpc>
                <a:spcPct val="140000"/>
              </a:lnSpc>
            </a:pPr>
            <a:r>
              <a:rPr lang="en-US" dirty="0"/>
              <a:t>Duplication of records remains a concern</a:t>
            </a:r>
          </a:p>
          <a:p>
            <a:pPr>
              <a:lnSpc>
                <a:spcPct val="140000"/>
              </a:lnSpc>
            </a:pPr>
            <a:r>
              <a:rPr lang="en-US" dirty="0"/>
              <a:t>Add bib records in permanent collections to the NZ</a:t>
            </a:r>
          </a:p>
          <a:p>
            <a:pPr>
              <a:lnSpc>
                <a:spcPct val="140000"/>
              </a:lnSpc>
            </a:pPr>
            <a:endParaRPr lang="en-US" sz="1425" dirty="0"/>
          </a:p>
        </p:txBody>
      </p:sp>
      <p:sp>
        <p:nvSpPr>
          <p:cNvPr id="5" name="Slide Number Placeholder 4" hidden="1">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20800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294A09A9-5501-47C1-A89A-A340965A2BE2}" type="slidenum">
              <a:rPr lang="en-US" smtClean="0"/>
              <a:pPr/>
              <a:t>17</a:t>
            </a:fld>
            <a:endParaRPr lang="en-US"/>
          </a:p>
        </p:txBody>
      </p:sp>
    </p:spTree>
    <p:extLst>
      <p:ext uri="{BB962C8B-B14F-4D97-AF65-F5344CB8AC3E}">
        <p14:creationId xmlns:p14="http://schemas.microsoft.com/office/powerpoint/2010/main" val="361905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
        <p:nvSpPr>
          <p:cNvPr id="36" name="Title 5">
            <a:extLst>
              <a:ext uri="{FF2B5EF4-FFF2-40B4-BE49-F238E27FC236}">
                <a16:creationId xmlns:a16="http://schemas.microsoft.com/office/drawing/2014/main" id="{E0183EC2-116D-2092-133A-0D9F1D332957}"/>
              </a:ext>
            </a:extLst>
          </p:cNvPr>
          <p:cNvSpPr txBox="1">
            <a:spLocks/>
          </p:cNvSpPr>
          <p:nvPr/>
        </p:nvSpPr>
        <p:spPr>
          <a:xfrm>
            <a:off x="666206" y="1171369"/>
            <a:ext cx="7798526" cy="939781"/>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US" sz="3300" dirty="0"/>
              <a:t>CARLI Team</a:t>
            </a:r>
          </a:p>
        </p:txBody>
      </p:sp>
      <p:sp>
        <p:nvSpPr>
          <p:cNvPr id="37" name="Text Placeholder 40">
            <a:extLst>
              <a:ext uri="{FF2B5EF4-FFF2-40B4-BE49-F238E27FC236}">
                <a16:creationId xmlns:a16="http://schemas.microsoft.com/office/drawing/2014/main" id="{898C8F47-9A0D-4E4E-446B-3A3C2F8360FD}"/>
              </a:ext>
            </a:extLst>
          </p:cNvPr>
          <p:cNvSpPr txBox="1">
            <a:spLocks/>
          </p:cNvSpPr>
          <p:nvPr/>
        </p:nvSpPr>
        <p:spPr>
          <a:xfrm>
            <a:off x="1894332" y="3839623"/>
            <a:ext cx="1283494" cy="27432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Katie Roberts</a:t>
            </a:r>
          </a:p>
        </p:txBody>
      </p:sp>
      <p:sp>
        <p:nvSpPr>
          <p:cNvPr id="38" name="Subtitle 14">
            <a:extLst>
              <a:ext uri="{FF2B5EF4-FFF2-40B4-BE49-F238E27FC236}">
                <a16:creationId xmlns:a16="http://schemas.microsoft.com/office/drawing/2014/main" id="{76F5D56C-F5DB-D55B-B1C2-CFF131AA5617}"/>
              </a:ext>
            </a:extLst>
          </p:cNvPr>
          <p:cNvSpPr txBox="1">
            <a:spLocks/>
          </p:cNvSpPr>
          <p:nvPr/>
        </p:nvSpPr>
        <p:spPr>
          <a:xfrm>
            <a:off x="1894332" y="4178266"/>
            <a:ext cx="1283679" cy="478631"/>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1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latin typeface="Gill Sans Nova" panose="020B0602020104020203" pitchFamily="34" charset="0"/>
              </a:rPr>
              <a:t>Special Project Cataloger</a:t>
            </a:r>
          </a:p>
        </p:txBody>
      </p:sp>
      <p:sp>
        <p:nvSpPr>
          <p:cNvPr id="39" name="Text Placeholder 42">
            <a:extLst>
              <a:ext uri="{FF2B5EF4-FFF2-40B4-BE49-F238E27FC236}">
                <a16:creationId xmlns:a16="http://schemas.microsoft.com/office/drawing/2014/main" id="{25DECCA6-7ABA-B909-7ACB-0BDC5E6698F0}"/>
              </a:ext>
            </a:extLst>
          </p:cNvPr>
          <p:cNvSpPr txBox="1">
            <a:spLocks/>
          </p:cNvSpPr>
          <p:nvPr/>
        </p:nvSpPr>
        <p:spPr>
          <a:xfrm>
            <a:off x="3964071" y="3839623"/>
            <a:ext cx="1283494" cy="27432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Blake Walter</a:t>
            </a:r>
          </a:p>
        </p:txBody>
      </p:sp>
      <p:sp>
        <p:nvSpPr>
          <p:cNvPr id="40" name="Text Placeholder 41">
            <a:extLst>
              <a:ext uri="{FF2B5EF4-FFF2-40B4-BE49-F238E27FC236}">
                <a16:creationId xmlns:a16="http://schemas.microsoft.com/office/drawing/2014/main" id="{F662720C-118F-8541-689B-6127F34FEB84}"/>
              </a:ext>
            </a:extLst>
          </p:cNvPr>
          <p:cNvSpPr txBox="1">
            <a:spLocks/>
          </p:cNvSpPr>
          <p:nvPr/>
        </p:nvSpPr>
        <p:spPr>
          <a:xfrm>
            <a:off x="3963495" y="4178266"/>
            <a:ext cx="1283679" cy="478631"/>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2000" kern="1200">
                <a:solidFill>
                  <a:schemeClr val="accent3"/>
                </a:solidFill>
                <a:latin typeface="Gill Sans Nova" panose="020B0602020104020203" pitchFamily="34" charset="0"/>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t>Special Project Cataloger</a:t>
            </a:r>
          </a:p>
        </p:txBody>
      </p:sp>
      <p:sp>
        <p:nvSpPr>
          <p:cNvPr id="42" name="Text Placeholder 44">
            <a:extLst>
              <a:ext uri="{FF2B5EF4-FFF2-40B4-BE49-F238E27FC236}">
                <a16:creationId xmlns:a16="http://schemas.microsoft.com/office/drawing/2014/main" id="{E9F3027A-C4D4-8F33-3283-69B9E08A886F}"/>
              </a:ext>
            </a:extLst>
          </p:cNvPr>
          <p:cNvSpPr txBox="1">
            <a:spLocks/>
          </p:cNvSpPr>
          <p:nvPr/>
        </p:nvSpPr>
        <p:spPr>
          <a:xfrm>
            <a:off x="6081765" y="3839623"/>
            <a:ext cx="1283494" cy="27432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Bonnie Dauer</a:t>
            </a:r>
          </a:p>
        </p:txBody>
      </p:sp>
      <p:sp>
        <p:nvSpPr>
          <p:cNvPr id="44" name="Text Placeholder 43">
            <a:extLst>
              <a:ext uri="{FF2B5EF4-FFF2-40B4-BE49-F238E27FC236}">
                <a16:creationId xmlns:a16="http://schemas.microsoft.com/office/drawing/2014/main" id="{E454E814-B2CB-AEEB-6F71-97D73D71B998}"/>
              </a:ext>
            </a:extLst>
          </p:cNvPr>
          <p:cNvSpPr txBox="1">
            <a:spLocks/>
          </p:cNvSpPr>
          <p:nvPr/>
        </p:nvSpPr>
        <p:spPr>
          <a:xfrm>
            <a:off x="6081189" y="4178266"/>
            <a:ext cx="1283679" cy="478631"/>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2000" kern="1200">
                <a:solidFill>
                  <a:schemeClr val="accent3"/>
                </a:solidFill>
                <a:latin typeface="Gill Sans Nova" panose="020B0602020104020203" pitchFamily="34" charset="0"/>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t>Special Project Cataloger</a:t>
            </a:r>
          </a:p>
        </p:txBody>
      </p:sp>
      <p:pic>
        <p:nvPicPr>
          <p:cNvPr id="46" name="Picture 45" descr="A person wearing glasses&#10;&#10;Description automatically generated with medium confidence">
            <a:extLst>
              <a:ext uri="{FF2B5EF4-FFF2-40B4-BE49-F238E27FC236}">
                <a16:creationId xmlns:a16="http://schemas.microsoft.com/office/drawing/2014/main" id="{EC57D4CA-D1AE-3D7E-F3FB-673E542E4D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1323" y="2252131"/>
            <a:ext cx="1522334" cy="1523168"/>
          </a:xfrm>
          <a:prstGeom prst="rect">
            <a:avLst/>
          </a:prstGeom>
          <a:noFill/>
          <a:ln>
            <a:noFill/>
          </a:ln>
        </p:spPr>
      </p:pic>
      <p:pic>
        <p:nvPicPr>
          <p:cNvPr id="48" name="Picture 47" descr="A picture containing person, wall, indoor&#10;&#10;Description automatically generated">
            <a:extLst>
              <a:ext uri="{FF2B5EF4-FFF2-40B4-BE49-F238E27FC236}">
                <a16:creationId xmlns:a16="http://schemas.microsoft.com/office/drawing/2014/main" id="{4F19E5DF-385B-67A3-F0E1-58F44F6975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188" y="2252131"/>
            <a:ext cx="1078962" cy="1436169"/>
          </a:xfrm>
          <a:prstGeom prst="rect">
            <a:avLst/>
          </a:prstGeom>
          <a:noFill/>
          <a:ln>
            <a:noFill/>
          </a:ln>
        </p:spPr>
      </p:pic>
      <p:pic>
        <p:nvPicPr>
          <p:cNvPr id="49" name="Picture 48" descr="A person wearing glasses&#10;&#10;Description automatically generated with low confidence">
            <a:extLst>
              <a:ext uri="{FF2B5EF4-FFF2-40B4-BE49-F238E27FC236}">
                <a16:creationId xmlns:a16="http://schemas.microsoft.com/office/drawing/2014/main" id="{958AAEFD-F782-AD6E-CC33-C964E8B02F88}"/>
              </a:ext>
            </a:extLst>
          </p:cNvPr>
          <p:cNvPicPr>
            <a:picLocks noChangeAspect="1"/>
          </p:cNvPicPr>
          <p:nvPr/>
        </p:nvPicPr>
        <p:blipFill>
          <a:blip r:embed="rId5"/>
          <a:stretch>
            <a:fillRect/>
          </a:stretch>
        </p:blipFill>
        <p:spPr>
          <a:xfrm>
            <a:off x="1997538" y="2252131"/>
            <a:ext cx="1076116" cy="1494605"/>
          </a:xfrm>
          <a:prstGeom prst="rect">
            <a:avLst/>
          </a:prstGeom>
        </p:spPr>
      </p:pic>
    </p:spTree>
    <p:extLst>
      <p:ext uri="{BB962C8B-B14F-4D97-AF65-F5344CB8AC3E}">
        <p14:creationId xmlns:p14="http://schemas.microsoft.com/office/powerpoint/2010/main" val="227683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
        <p:nvSpPr>
          <p:cNvPr id="78" name="Title 77">
            <a:extLst>
              <a:ext uri="{FF2B5EF4-FFF2-40B4-BE49-F238E27FC236}">
                <a16:creationId xmlns:a16="http://schemas.microsoft.com/office/drawing/2014/main" id="{BFAC7A8D-EBE9-F6A7-7635-1F32CB3B0713}"/>
              </a:ext>
            </a:extLst>
          </p:cNvPr>
          <p:cNvSpPr>
            <a:spLocks noGrp="1"/>
          </p:cNvSpPr>
          <p:nvPr>
            <p:ph type="title"/>
          </p:nvPr>
        </p:nvSpPr>
        <p:spPr>
          <a:xfrm>
            <a:off x="692327" y="1110670"/>
            <a:ext cx="7815066" cy="623249"/>
          </a:xfrm>
        </p:spPr>
        <p:txBody>
          <a:bodyPr/>
          <a:lstStyle/>
          <a:p>
            <a:r>
              <a:rPr lang="en-US" dirty="0"/>
              <a:t>CMC Staff</a:t>
            </a:r>
          </a:p>
        </p:txBody>
      </p:sp>
      <p:pic>
        <p:nvPicPr>
          <p:cNvPr id="79" name="Picture Placeholder 10" descr="A person wearing glasses">
            <a:extLst>
              <a:ext uri="{FF2B5EF4-FFF2-40B4-BE49-F238E27FC236}">
                <a16:creationId xmlns:a16="http://schemas.microsoft.com/office/drawing/2014/main" id="{61C13230-1A9C-3C14-A10E-C46CD0637495}"/>
              </a:ext>
            </a:extLst>
          </p:cNvPr>
          <p:cNvPicPr>
            <a:picLocks noChangeAspect="1"/>
          </p:cNvPicPr>
          <p:nvPr/>
        </p:nvPicPr>
        <p:blipFill>
          <a:blip r:embed="rId3">
            <a:extLst>
              <a:ext uri="{28A0092B-C50C-407E-A947-70E740481C1C}">
                <a14:useLocalDpi xmlns:a14="http://schemas.microsoft.com/office/drawing/2010/main" val="0"/>
              </a:ext>
            </a:extLst>
          </a:blip>
          <a:srcRect t="7929" b="7929"/>
          <a:stretch>
            <a:fillRect/>
          </a:stretch>
        </p:blipFill>
        <p:spPr>
          <a:xfrm>
            <a:off x="1006780" y="2214931"/>
            <a:ext cx="966852" cy="1195499"/>
          </a:xfrm>
          <a:prstGeom prst="rect">
            <a:avLst/>
          </a:prstGeom>
          <a:ln w="228600" cap="sq" cmpd="thickThin">
            <a:solidFill>
              <a:srgbClr val="000000"/>
            </a:solidFill>
            <a:prstDash val="solid"/>
            <a:miter lim="800000"/>
          </a:ln>
          <a:effectLst>
            <a:innerShdw blurRad="76200">
              <a:srgbClr val="000000"/>
            </a:innerShdw>
          </a:effectLst>
        </p:spPr>
      </p:pic>
      <p:pic>
        <p:nvPicPr>
          <p:cNvPr id="80" name="Picture 8" descr="A picture containing person&#10;&#10;Description automatically generated">
            <a:extLst>
              <a:ext uri="{FF2B5EF4-FFF2-40B4-BE49-F238E27FC236}">
                <a16:creationId xmlns:a16="http://schemas.microsoft.com/office/drawing/2014/main" id="{0E52C536-DF6A-08A4-9FA1-3D0649F9F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824" b="10824"/>
          <a:stretch>
            <a:fillRect/>
          </a:stretch>
        </p:blipFill>
        <p:spPr bwMode="auto">
          <a:xfrm>
            <a:off x="2530958" y="2208508"/>
            <a:ext cx="966852" cy="11954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1" name="Picture Placeholder 12" descr="A person wearing glasses&#10;&#10;Description automatically generated with medium confidence">
            <a:extLst>
              <a:ext uri="{FF2B5EF4-FFF2-40B4-BE49-F238E27FC236}">
                <a16:creationId xmlns:a16="http://schemas.microsoft.com/office/drawing/2014/main" id="{01A6A5DA-754C-652D-865E-A2A1F96A2AD1}"/>
              </a:ext>
            </a:extLst>
          </p:cNvPr>
          <p:cNvPicPr>
            <a:picLocks/>
          </p:cNvPicPr>
          <p:nvPr/>
        </p:nvPicPr>
        <p:blipFill>
          <a:blip r:embed="rId5" cstate="print"/>
          <a:srcRect l="8533" r="8533"/>
          <a:stretch>
            <a:fillRect/>
          </a:stretch>
        </p:blipFill>
        <p:spPr>
          <a:xfrm>
            <a:off x="4049448" y="2195563"/>
            <a:ext cx="929129" cy="1208444"/>
          </a:xfrm>
          <a:prstGeom prst="rect">
            <a:avLst/>
          </a:prstGeom>
          <a:ln w="228600" cap="sq" cmpd="thickThin">
            <a:solidFill>
              <a:srgbClr val="000000"/>
            </a:solidFill>
            <a:prstDash val="solid"/>
            <a:miter lim="800000"/>
          </a:ln>
          <a:effectLst>
            <a:innerShdw blurRad="76200">
              <a:srgbClr val="000000"/>
            </a:innerShdw>
          </a:effectLst>
        </p:spPr>
      </p:pic>
      <p:pic>
        <p:nvPicPr>
          <p:cNvPr id="82" name="Picture 8">
            <a:extLst>
              <a:ext uri="{FF2B5EF4-FFF2-40B4-BE49-F238E27FC236}">
                <a16:creationId xmlns:a16="http://schemas.microsoft.com/office/drawing/2014/main" id="{0BEDA912-0389-BB84-9A69-7D346B374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505628" y="2214931"/>
            <a:ext cx="1141925" cy="12084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3" name="Picture Placeholder 14" descr="A person wearing glasses&#10;&#10;Description automatically generated with low confidence">
            <a:extLst>
              <a:ext uri="{FF2B5EF4-FFF2-40B4-BE49-F238E27FC236}">
                <a16:creationId xmlns:a16="http://schemas.microsoft.com/office/drawing/2014/main" id="{D21050AE-735F-7FD4-0BAC-ADF8FB62770C}"/>
              </a:ext>
            </a:extLst>
          </p:cNvPr>
          <p:cNvPicPr>
            <a:picLocks noChangeAspect="1"/>
          </p:cNvPicPr>
          <p:nvPr/>
        </p:nvPicPr>
        <p:blipFill>
          <a:blip r:embed="rId7">
            <a:extLst>
              <a:ext uri="{28A0092B-C50C-407E-A947-70E740481C1C}">
                <a14:useLocalDpi xmlns:a14="http://schemas.microsoft.com/office/drawing/2010/main" val="0"/>
              </a:ext>
            </a:extLst>
          </a:blip>
          <a:srcRect t="1017" b="1017"/>
          <a:stretch>
            <a:fillRect/>
          </a:stretch>
        </p:blipFill>
        <p:spPr>
          <a:xfrm>
            <a:off x="7152690" y="2195563"/>
            <a:ext cx="977322" cy="1208445"/>
          </a:xfrm>
          <a:prstGeom prst="rect">
            <a:avLst/>
          </a:prstGeom>
          <a:ln w="228600" cap="sq" cmpd="thickThin">
            <a:solidFill>
              <a:srgbClr val="000000"/>
            </a:solidFill>
            <a:prstDash val="solid"/>
            <a:miter lim="800000"/>
          </a:ln>
          <a:effectLst>
            <a:innerShdw blurRad="76200">
              <a:srgbClr val="000000"/>
            </a:innerShdw>
          </a:effectLst>
        </p:spPr>
      </p:pic>
      <p:sp>
        <p:nvSpPr>
          <p:cNvPr id="84" name="TextBox 83">
            <a:extLst>
              <a:ext uri="{FF2B5EF4-FFF2-40B4-BE49-F238E27FC236}">
                <a16:creationId xmlns:a16="http://schemas.microsoft.com/office/drawing/2014/main" id="{DD3AA66A-192C-036B-A763-388514A05EF8}"/>
              </a:ext>
            </a:extLst>
          </p:cNvPr>
          <p:cNvSpPr txBox="1"/>
          <p:nvPr/>
        </p:nvSpPr>
        <p:spPr>
          <a:xfrm>
            <a:off x="849397" y="3694630"/>
            <a:ext cx="1227467" cy="877163"/>
          </a:xfrm>
          <a:prstGeom prst="rect">
            <a:avLst/>
          </a:prstGeom>
          <a:noFill/>
        </p:spPr>
        <p:txBody>
          <a:bodyPr wrap="square" rtlCol="0">
            <a:spAutoFit/>
          </a:bodyPr>
          <a:lstStyle/>
          <a:p>
            <a:r>
              <a:rPr lang="en-US" b="1" dirty="0"/>
              <a:t>Barb Scoby,</a:t>
            </a:r>
          </a:p>
          <a:p>
            <a:r>
              <a:rPr lang="en-US" sz="1500" b="1" dirty="0"/>
              <a:t>Cataloger</a:t>
            </a:r>
          </a:p>
        </p:txBody>
      </p:sp>
      <p:sp>
        <p:nvSpPr>
          <p:cNvPr id="85" name="TextBox 84">
            <a:extLst>
              <a:ext uri="{FF2B5EF4-FFF2-40B4-BE49-F238E27FC236}">
                <a16:creationId xmlns:a16="http://schemas.microsoft.com/office/drawing/2014/main" id="{D03B9C51-AB9D-9EDF-9BD3-2A225540D3E5}"/>
              </a:ext>
            </a:extLst>
          </p:cNvPr>
          <p:cNvSpPr txBox="1"/>
          <p:nvPr/>
        </p:nvSpPr>
        <p:spPr>
          <a:xfrm>
            <a:off x="2347222" y="3684023"/>
            <a:ext cx="1417679" cy="1338828"/>
          </a:xfrm>
          <a:prstGeom prst="rect">
            <a:avLst/>
          </a:prstGeom>
          <a:noFill/>
        </p:spPr>
        <p:txBody>
          <a:bodyPr wrap="square" rtlCol="0">
            <a:spAutoFit/>
          </a:bodyPr>
          <a:lstStyle/>
          <a:p>
            <a:r>
              <a:rPr lang="en-US" b="1" dirty="0"/>
              <a:t>Dr. Pamela Thomas,</a:t>
            </a:r>
          </a:p>
          <a:p>
            <a:r>
              <a:rPr lang="en-US" sz="1500" b="1" dirty="0"/>
              <a:t>Bibliographic Grant</a:t>
            </a:r>
          </a:p>
          <a:p>
            <a:r>
              <a:rPr lang="en-US" sz="1500" b="1" dirty="0"/>
              <a:t>Manager</a:t>
            </a:r>
          </a:p>
        </p:txBody>
      </p:sp>
      <p:sp>
        <p:nvSpPr>
          <p:cNvPr id="86" name="TextBox 85">
            <a:extLst>
              <a:ext uri="{FF2B5EF4-FFF2-40B4-BE49-F238E27FC236}">
                <a16:creationId xmlns:a16="http://schemas.microsoft.com/office/drawing/2014/main" id="{56C8FED6-B886-D271-7243-88A1C1032F60}"/>
              </a:ext>
            </a:extLst>
          </p:cNvPr>
          <p:cNvSpPr txBox="1"/>
          <p:nvPr/>
        </p:nvSpPr>
        <p:spPr>
          <a:xfrm>
            <a:off x="3869063" y="3694630"/>
            <a:ext cx="1510039" cy="877163"/>
          </a:xfrm>
          <a:prstGeom prst="rect">
            <a:avLst/>
          </a:prstGeom>
          <a:noFill/>
        </p:spPr>
        <p:txBody>
          <a:bodyPr wrap="square" rtlCol="0">
            <a:spAutoFit/>
          </a:bodyPr>
          <a:lstStyle/>
          <a:p>
            <a:r>
              <a:rPr lang="en-US" b="1" dirty="0"/>
              <a:t>Mary Cornell,</a:t>
            </a:r>
          </a:p>
          <a:p>
            <a:r>
              <a:rPr lang="en-US" sz="1500" b="1" dirty="0"/>
              <a:t>Cataloger</a:t>
            </a:r>
          </a:p>
        </p:txBody>
      </p:sp>
      <p:sp>
        <p:nvSpPr>
          <p:cNvPr id="87" name="TextBox 86">
            <a:extLst>
              <a:ext uri="{FF2B5EF4-FFF2-40B4-BE49-F238E27FC236}">
                <a16:creationId xmlns:a16="http://schemas.microsoft.com/office/drawing/2014/main" id="{F368D8A4-16D3-1EAA-8E09-8E0FEE3410F3}"/>
              </a:ext>
            </a:extLst>
          </p:cNvPr>
          <p:cNvSpPr txBox="1"/>
          <p:nvPr/>
        </p:nvSpPr>
        <p:spPr>
          <a:xfrm>
            <a:off x="5367286" y="3697965"/>
            <a:ext cx="1418610" cy="877163"/>
          </a:xfrm>
          <a:prstGeom prst="rect">
            <a:avLst/>
          </a:prstGeom>
          <a:noFill/>
        </p:spPr>
        <p:txBody>
          <a:bodyPr wrap="square" rtlCol="0">
            <a:spAutoFit/>
          </a:bodyPr>
          <a:lstStyle/>
          <a:p>
            <a:r>
              <a:rPr lang="en-US" b="1" dirty="0"/>
              <a:t>Eric McKinney,</a:t>
            </a:r>
          </a:p>
          <a:p>
            <a:r>
              <a:rPr lang="en-US" sz="1500" b="1" dirty="0"/>
              <a:t>Cataloger</a:t>
            </a:r>
          </a:p>
        </p:txBody>
      </p:sp>
      <p:sp>
        <p:nvSpPr>
          <p:cNvPr id="88" name="TextBox 87">
            <a:extLst>
              <a:ext uri="{FF2B5EF4-FFF2-40B4-BE49-F238E27FC236}">
                <a16:creationId xmlns:a16="http://schemas.microsoft.com/office/drawing/2014/main" id="{C43A4CDD-B43E-1683-3728-C9D4C1EE0045}"/>
              </a:ext>
            </a:extLst>
          </p:cNvPr>
          <p:cNvSpPr txBox="1"/>
          <p:nvPr/>
        </p:nvSpPr>
        <p:spPr>
          <a:xfrm>
            <a:off x="7171299" y="3694630"/>
            <a:ext cx="1123303" cy="1107996"/>
          </a:xfrm>
          <a:prstGeom prst="rect">
            <a:avLst/>
          </a:prstGeom>
          <a:noFill/>
        </p:spPr>
        <p:txBody>
          <a:bodyPr wrap="square" rtlCol="0">
            <a:spAutoFit/>
          </a:bodyPr>
          <a:lstStyle/>
          <a:p>
            <a:r>
              <a:rPr lang="en-US" b="1" dirty="0"/>
              <a:t>Katy Egts,</a:t>
            </a:r>
          </a:p>
          <a:p>
            <a:r>
              <a:rPr lang="en-US" sz="1500" b="1" dirty="0"/>
              <a:t>Metadata</a:t>
            </a:r>
          </a:p>
          <a:p>
            <a:r>
              <a:rPr lang="en-US" sz="1500" b="1" dirty="0"/>
              <a:t>Cataloger</a:t>
            </a:r>
          </a:p>
        </p:txBody>
      </p:sp>
    </p:spTree>
    <p:extLst>
      <p:ext uri="{BB962C8B-B14F-4D97-AF65-F5344CB8AC3E}">
        <p14:creationId xmlns:p14="http://schemas.microsoft.com/office/powerpoint/2010/main" val="97198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I-Share Alma/Primo VE Office Hours:</a:t>
            </a:r>
            <a:br>
              <a:rPr lang="en-US" dirty="0">
                <a:ea typeface="ＭＳ Ｐゴシック"/>
              </a:rPr>
            </a:br>
            <a:r>
              <a:rPr lang="en-US" dirty="0">
                <a:ea typeface="ＭＳ Ｐゴシック"/>
              </a:rPr>
              <a:t>Title Reduction Project Update</a:t>
            </a:r>
            <a:br>
              <a:rPr lang="en-US" dirty="0">
                <a:ea typeface="ＭＳ Ｐゴシック"/>
              </a:rPr>
            </a:br>
            <a:r>
              <a:rPr lang="en-US" sz="2200" dirty="0">
                <a:ea typeface="+mj-ea"/>
                <a:cs typeface="+mj-cs"/>
              </a:rPr>
              <a:t>October 13, 2022</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104138" y="3024378"/>
            <a:ext cx="2139696" cy="816102"/>
          </a:xfrm>
        </p:spPr>
        <p:txBody>
          <a:bodyPr anchor="ctr">
            <a:normAutofit/>
          </a:bodyPr>
          <a:lstStyle/>
          <a:p>
            <a:r>
              <a:rPr lang="en-US"/>
              <a:t>Summary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5733616" y="1758588"/>
            <a:ext cx="3005435" cy="3340825"/>
          </a:xfrm>
        </p:spPr>
        <p:txBody>
          <a:bodyPr anchor="ctr">
            <a:normAutofit/>
          </a:bodyPr>
          <a:lstStyle/>
          <a:p>
            <a:pPr>
              <a:lnSpc>
                <a:spcPct val="140000"/>
              </a:lnSpc>
            </a:pPr>
            <a:r>
              <a:rPr lang="en-US" dirty="0"/>
              <a:t>Value of cooperative cataloging</a:t>
            </a:r>
          </a:p>
          <a:p>
            <a:pPr>
              <a:lnSpc>
                <a:spcPct val="140000"/>
              </a:lnSpc>
            </a:pPr>
            <a:r>
              <a:rPr lang="en-US" dirty="0"/>
              <a:t>Understanding the NZ</a:t>
            </a:r>
          </a:p>
          <a:p>
            <a:pPr>
              <a:lnSpc>
                <a:spcPct val="140000"/>
              </a:lnSpc>
            </a:pPr>
            <a:r>
              <a:rPr lang="en-US" dirty="0"/>
              <a:t>Maintaining accurate and up-to-date metadata</a:t>
            </a:r>
          </a:p>
        </p:txBody>
      </p:sp>
      <p:sp>
        <p:nvSpPr>
          <p:cNvPr id="5" name="Slide Number Placeholder 4" hidden="1">
            <a:extLst>
              <a:ext uri="{FF2B5EF4-FFF2-40B4-BE49-F238E27FC236}">
                <a16:creationId xmlns:a16="http://schemas.microsoft.com/office/drawing/2014/main" id="{94026A48-6EF8-D4D0-2C6E-1F96935EA501}"/>
              </a:ext>
            </a:extLst>
          </p:cNvPr>
          <p:cNvSpPr>
            <a:spLocks noGrp="1"/>
          </p:cNvSpPr>
          <p:nvPr>
            <p:ph type="sldNum" sz="quarter" idx="4294967295"/>
          </p:nvPr>
        </p:nvSpPr>
        <p:spPr>
          <a:xfrm>
            <a:off x="920800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Gill Sans Nova Light" panose="020F0302020204030204" pitchFamily="34" charset="0"/>
                <a:ea typeface="+mn-ea"/>
                <a:cs typeface="Gill Sans Nova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294A09A9-5501-47C1-A89A-A340965A2BE2}" type="slidenum">
              <a:rPr lang="en-US" smtClean="0"/>
              <a:pPr/>
              <a:t>20</a:t>
            </a:fld>
            <a:endParaRPr lang="en-US"/>
          </a:p>
        </p:txBody>
      </p:sp>
    </p:spTree>
    <p:extLst>
      <p:ext uri="{BB962C8B-B14F-4D97-AF65-F5344CB8AC3E}">
        <p14:creationId xmlns:p14="http://schemas.microsoft.com/office/powerpoint/2010/main" val="52070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5469038" y="2366010"/>
            <a:ext cx="3507129" cy="2132838"/>
          </a:xfrm>
        </p:spPr>
        <p:txBody>
          <a:bodyPr>
            <a:normAutofit/>
          </a:bodyPr>
          <a:lstStyle/>
          <a:p>
            <a:r>
              <a:rPr lang="en-US" dirty="0"/>
              <a:t>Dr. Pamela Thomas</a:t>
            </a:r>
          </a:p>
          <a:p>
            <a:r>
              <a:rPr lang="en-US" dirty="0">
                <a:hlinkClick r:id="rId3"/>
              </a:rPr>
              <a:t>pthomas@illinoisheartland.org</a:t>
            </a:r>
            <a:r>
              <a:rPr lang="en-US" dirty="0"/>
              <a:t> or </a:t>
            </a:r>
            <a:r>
              <a:rPr lang="en-US" dirty="0">
                <a:hlinkClick r:id="rId4"/>
              </a:rPr>
              <a:t>cmc@illinoisheartland.org</a:t>
            </a:r>
            <a:r>
              <a:rPr lang="en-US" dirty="0"/>
              <a:t> </a:t>
            </a:r>
          </a:p>
          <a:p>
            <a:pPr>
              <a:spcBef>
                <a:spcPts val="450"/>
              </a:spcBef>
            </a:pPr>
            <a:r>
              <a:rPr lang="en-US" dirty="0">
                <a:hlinkClick r:id="rId5"/>
              </a:rPr>
              <a:t>https://www.illinoisheartland.org/cmc</a:t>
            </a:r>
            <a:r>
              <a:rPr lang="en-US" dirty="0"/>
              <a:t> </a:t>
            </a:r>
          </a:p>
        </p:txBody>
      </p:sp>
    </p:spTree>
    <p:extLst>
      <p:ext uri="{BB962C8B-B14F-4D97-AF65-F5344CB8AC3E}">
        <p14:creationId xmlns:p14="http://schemas.microsoft.com/office/powerpoint/2010/main" val="279025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53B588-7D7B-E27E-DC33-A26D2356B7D7}"/>
              </a:ext>
            </a:extLst>
          </p:cNvPr>
          <p:cNvSpPr>
            <a:spLocks noGrp="1"/>
          </p:cNvSpPr>
          <p:nvPr>
            <p:ph idx="1"/>
          </p:nvPr>
        </p:nvSpPr>
        <p:spPr>
          <a:xfrm>
            <a:off x="312057" y="508010"/>
            <a:ext cx="8497125" cy="5643407"/>
          </a:xfrm>
        </p:spPr>
        <p:txBody>
          <a:bodyPr/>
          <a:lstStyle/>
          <a:p>
            <a:r>
              <a:rPr lang="en-US" dirty="0">
                <a:latin typeface="+mj-lt"/>
              </a:rPr>
              <a:t>New Title Metrics (as of 10/12/2022):</a:t>
            </a:r>
          </a:p>
          <a:p>
            <a:pPr marL="342900" indent="-342900">
              <a:buFont typeface="Arial" panose="020B0604020202020204" pitchFamily="34" charset="0"/>
              <a:buChar char="•"/>
            </a:pPr>
            <a:r>
              <a:rPr lang="en-US" dirty="0"/>
              <a:t>Network Zone title count: 16,235,959</a:t>
            </a:r>
          </a:p>
          <a:p>
            <a:pPr marL="342900" indent="-342900">
              <a:buFont typeface="Arial" panose="020B0604020202020204" pitchFamily="34" charset="0"/>
              <a:buChar char="•"/>
            </a:pPr>
            <a:r>
              <a:rPr lang="en-US" dirty="0"/>
              <a:t>IZ not linked to NZ or CZ:  5,452,112</a:t>
            </a:r>
          </a:p>
          <a:p>
            <a:pPr marL="342900" indent="-342900">
              <a:buFont typeface="Arial" panose="020B0604020202020204" pitchFamily="34" charset="0"/>
              <a:buChar char="•"/>
            </a:pPr>
            <a:r>
              <a:rPr lang="en-US" dirty="0"/>
              <a:t>Unique </a:t>
            </a:r>
            <a:r>
              <a:rPr lang="en-US" dirty="0" err="1"/>
              <a:t>eJournals</a:t>
            </a:r>
            <a:r>
              <a:rPr lang="en-US" dirty="0"/>
              <a:t> combined:  459,988 (subtract from above)</a:t>
            </a:r>
          </a:p>
          <a:p>
            <a:pPr marL="342900" indent="-342900">
              <a:buFont typeface="Arial" panose="020B0604020202020204" pitchFamily="34" charset="0"/>
              <a:buChar char="•"/>
            </a:pPr>
            <a:r>
              <a:rPr lang="en-US" b="1" dirty="0"/>
              <a:t>Total: 21,228,083</a:t>
            </a:r>
            <a:endParaRPr lang="en-US" dirty="0"/>
          </a:p>
          <a:p>
            <a:pPr marL="1085850" lvl="1" indent="-342900">
              <a:buFont typeface="Arial" panose="020B0604020202020204" pitchFamily="34" charset="0"/>
              <a:buChar char="•"/>
            </a:pPr>
            <a:r>
              <a:rPr lang="en-US" dirty="0"/>
              <a:t>More comfortable than 46.2 million records</a:t>
            </a:r>
          </a:p>
          <a:p>
            <a:pPr marL="1085850" lvl="1" indent="-342900">
              <a:buFont typeface="Arial" panose="020B0604020202020204" pitchFamily="34" charset="0"/>
              <a:buChar char="•"/>
            </a:pPr>
            <a:r>
              <a:rPr lang="en-US" dirty="0"/>
              <a:t>Much more comfortable than where we were in early 2021</a:t>
            </a:r>
          </a:p>
        </p:txBody>
      </p:sp>
      <p:sp>
        <p:nvSpPr>
          <p:cNvPr id="4" name="Title 3">
            <a:extLst>
              <a:ext uri="{FF2B5EF4-FFF2-40B4-BE49-F238E27FC236}">
                <a16:creationId xmlns:a16="http://schemas.microsoft.com/office/drawing/2014/main" id="{B438F3AF-6E12-3EA6-BEE5-27BBD5E2B34B}"/>
              </a:ext>
            </a:extLst>
          </p:cNvPr>
          <p:cNvSpPr>
            <a:spLocks noGrp="1"/>
          </p:cNvSpPr>
          <p:nvPr>
            <p:ph type="title"/>
          </p:nvPr>
        </p:nvSpPr>
        <p:spPr/>
        <p:txBody>
          <a:bodyPr/>
          <a:lstStyle/>
          <a:p>
            <a:r>
              <a:rPr lang="en-US" dirty="0"/>
              <a:t>Where Does CARLI Stand Now with Title Metrics?</a:t>
            </a:r>
          </a:p>
        </p:txBody>
      </p:sp>
    </p:spTree>
    <p:extLst>
      <p:ext uri="{BB962C8B-B14F-4D97-AF65-F5344CB8AC3E}">
        <p14:creationId xmlns:p14="http://schemas.microsoft.com/office/powerpoint/2010/main" val="320093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53B588-7D7B-E27E-DC33-A26D2356B7D7}"/>
              </a:ext>
            </a:extLst>
          </p:cNvPr>
          <p:cNvSpPr>
            <a:spLocks noGrp="1"/>
          </p:cNvSpPr>
          <p:nvPr>
            <p:ph idx="1"/>
          </p:nvPr>
        </p:nvSpPr>
        <p:spPr>
          <a:xfrm>
            <a:off x="312057" y="508010"/>
            <a:ext cx="8497125" cy="5643407"/>
          </a:xfrm>
        </p:spPr>
        <p:txBody>
          <a:bodyPr/>
          <a:lstStyle/>
          <a:p>
            <a:r>
              <a:rPr lang="en-US" dirty="0">
                <a:latin typeface="+mj-lt"/>
              </a:rPr>
              <a:t>The Network Zone is not…</a:t>
            </a:r>
          </a:p>
          <a:p>
            <a:pPr lvl="1">
              <a:buFont typeface="Arial" panose="020B0604020202020204" pitchFamily="34" charset="0"/>
              <a:buChar char="•"/>
            </a:pPr>
            <a:r>
              <a:rPr lang="en-US" dirty="0"/>
              <a:t>A true union catalog</a:t>
            </a:r>
          </a:p>
          <a:p>
            <a:pPr lvl="2">
              <a:buFont typeface="Arial" panose="020B0604020202020204" pitchFamily="34" charset="0"/>
              <a:buChar char="•"/>
            </a:pPr>
            <a:r>
              <a:rPr lang="en-US" dirty="0"/>
              <a:t>IZ records must be linked to NZ </a:t>
            </a:r>
            <a:r>
              <a:rPr lang="en-US" i="1" dirty="0"/>
              <a:t>and</a:t>
            </a:r>
            <a:r>
              <a:rPr lang="en-US" dirty="0"/>
              <a:t> have inventory to appear in </a:t>
            </a:r>
            <a:r>
              <a:rPr lang="en-US" b="1" dirty="0"/>
              <a:t>Held By</a:t>
            </a:r>
            <a:endParaRPr lang="en-US" b="1" i="1" dirty="0"/>
          </a:p>
          <a:p>
            <a:pPr lvl="2">
              <a:buFont typeface="Arial" panose="020B0604020202020204" pitchFamily="34" charset="0"/>
              <a:buChar char="•"/>
            </a:pPr>
            <a:r>
              <a:rPr lang="en-US" dirty="0"/>
              <a:t>The Newberry Library does not link bibs to the NZ</a:t>
            </a:r>
          </a:p>
          <a:p>
            <a:pPr lvl="2">
              <a:buFont typeface="Arial" panose="020B0604020202020204" pitchFamily="34" charset="0"/>
              <a:buChar char="•"/>
            </a:pPr>
            <a:r>
              <a:rPr lang="en-US" dirty="0"/>
              <a:t>NZ data are not used by the automated fulfillment network for </a:t>
            </a:r>
            <a:r>
              <a:rPr lang="en-US" dirty="0" err="1"/>
              <a:t>rotas</a:t>
            </a:r>
            <a:endParaRPr lang="en-US" dirty="0"/>
          </a:p>
          <a:p>
            <a:pPr lvl="1">
              <a:buFont typeface="Arial" panose="020B0604020202020204" pitchFamily="34" charset="0"/>
              <a:buChar char="•"/>
            </a:pPr>
            <a:r>
              <a:rPr lang="en-US" dirty="0"/>
              <a:t>A subset of WorldCat</a:t>
            </a:r>
          </a:p>
          <a:p>
            <a:pPr lvl="2">
              <a:buFont typeface="Arial" panose="020B0604020202020204" pitchFamily="34" charset="0"/>
              <a:buChar char="•"/>
            </a:pPr>
            <a:r>
              <a:rPr lang="en-US" dirty="0"/>
              <a:t>NZ is not independent the of Community Zone</a:t>
            </a:r>
          </a:p>
          <a:p>
            <a:pPr lvl="2">
              <a:buFont typeface="Arial" panose="020B0604020202020204" pitchFamily="34" charset="0"/>
              <a:buChar char="•"/>
            </a:pPr>
            <a:r>
              <a:rPr lang="en-US" dirty="0"/>
              <a:t>Some NZ data supplied by vendors not using WorldCat records</a:t>
            </a:r>
          </a:p>
          <a:p>
            <a:pPr lvl="2">
              <a:buFont typeface="Arial" panose="020B0604020202020204" pitchFamily="34" charset="0"/>
              <a:buChar char="•"/>
            </a:pPr>
            <a:r>
              <a:rPr lang="en-US" dirty="0"/>
              <a:t>Acquisitions processes may be more effective on IZ-NZ linked data</a:t>
            </a:r>
          </a:p>
          <a:p>
            <a:pPr lvl="1">
              <a:buFont typeface="Arial" panose="020B0604020202020204" pitchFamily="34" charset="0"/>
              <a:buChar char="•"/>
            </a:pPr>
            <a:r>
              <a:rPr lang="en-US" dirty="0"/>
              <a:t>Supplied with all the tools needed for easy management of data</a:t>
            </a:r>
          </a:p>
          <a:p>
            <a:pPr lvl="2">
              <a:buFont typeface="Arial" panose="020B0604020202020204" pitchFamily="34" charset="0"/>
              <a:buChar char="•"/>
            </a:pPr>
            <a:r>
              <a:rPr lang="en-US" dirty="0"/>
              <a:t>Finding bibs not used in network</a:t>
            </a:r>
          </a:p>
          <a:p>
            <a:pPr lvl="2">
              <a:buFont typeface="Arial" panose="020B0604020202020204" pitchFamily="34" charset="0"/>
              <a:buChar char="•"/>
            </a:pPr>
            <a:r>
              <a:rPr lang="en-US" dirty="0"/>
              <a:t>Finding and merging bibs duplicated on values other than 035$a</a:t>
            </a:r>
          </a:p>
          <a:p>
            <a:pPr lvl="2">
              <a:buFont typeface="Arial" panose="020B0604020202020204" pitchFamily="34" charset="0"/>
              <a:buChar char="•"/>
            </a:pPr>
            <a:r>
              <a:rPr lang="en-US" dirty="0"/>
              <a:t>Finding bibs used in bound-withs</a:t>
            </a:r>
          </a:p>
          <a:p>
            <a:pPr lvl="2">
              <a:buFont typeface="Arial" panose="020B0604020202020204" pitchFamily="34" charset="0"/>
              <a:buChar char="•"/>
            </a:pPr>
            <a:r>
              <a:rPr lang="en-US" dirty="0"/>
              <a:t>Cataloging levels do not prevent changes in the ways that we might want</a:t>
            </a:r>
          </a:p>
          <a:p>
            <a:pPr lvl="2">
              <a:buFont typeface="Arial" panose="020B0604020202020204" pitchFamily="34" charset="0"/>
              <a:buChar char="•"/>
            </a:pPr>
            <a:endParaRPr lang="en-US" dirty="0"/>
          </a:p>
          <a:p>
            <a:pPr marL="457200" lvl="1" indent="0">
              <a:buNone/>
            </a:pPr>
            <a:endParaRPr lang="en-US" dirty="0"/>
          </a:p>
        </p:txBody>
      </p:sp>
      <p:sp>
        <p:nvSpPr>
          <p:cNvPr id="4" name="Title 3">
            <a:extLst>
              <a:ext uri="{FF2B5EF4-FFF2-40B4-BE49-F238E27FC236}">
                <a16:creationId xmlns:a16="http://schemas.microsoft.com/office/drawing/2014/main" id="{B438F3AF-6E12-3EA6-BEE5-27BBD5E2B34B}"/>
              </a:ext>
            </a:extLst>
          </p:cNvPr>
          <p:cNvSpPr>
            <a:spLocks noGrp="1"/>
          </p:cNvSpPr>
          <p:nvPr>
            <p:ph type="title"/>
          </p:nvPr>
        </p:nvSpPr>
        <p:spPr/>
        <p:txBody>
          <a:bodyPr/>
          <a:lstStyle/>
          <a:p>
            <a:r>
              <a:rPr lang="en-US" dirty="0"/>
              <a:t>What CARLI Has Learned</a:t>
            </a:r>
          </a:p>
        </p:txBody>
      </p:sp>
    </p:spTree>
    <p:extLst>
      <p:ext uri="{BB962C8B-B14F-4D97-AF65-F5344CB8AC3E}">
        <p14:creationId xmlns:p14="http://schemas.microsoft.com/office/powerpoint/2010/main" val="379672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53B588-7D7B-E27E-DC33-A26D2356B7D7}"/>
              </a:ext>
            </a:extLst>
          </p:cNvPr>
          <p:cNvSpPr>
            <a:spLocks noGrp="1"/>
          </p:cNvSpPr>
          <p:nvPr>
            <p:ph idx="1"/>
          </p:nvPr>
        </p:nvSpPr>
        <p:spPr>
          <a:xfrm>
            <a:off x="312057" y="508010"/>
            <a:ext cx="8497125" cy="5643407"/>
          </a:xfrm>
        </p:spPr>
        <p:txBody>
          <a:bodyPr/>
          <a:lstStyle/>
          <a:p>
            <a:r>
              <a:rPr lang="en-US" dirty="0">
                <a:latin typeface="+mj-lt"/>
              </a:rPr>
              <a:t>The Network Zone is…</a:t>
            </a:r>
          </a:p>
          <a:p>
            <a:pPr lvl="1">
              <a:buFont typeface="Arial" panose="020B0604020202020204" pitchFamily="34" charset="0"/>
              <a:buChar char="•"/>
            </a:pPr>
            <a:r>
              <a:rPr lang="en-US" dirty="0"/>
              <a:t>A shared repository of records from different sources</a:t>
            </a:r>
          </a:p>
          <a:p>
            <a:pPr lvl="2">
              <a:buFont typeface="Arial" panose="020B0604020202020204" pitchFamily="34" charset="0"/>
              <a:buChar char="•"/>
            </a:pPr>
            <a:r>
              <a:rPr lang="en-US" dirty="0"/>
              <a:t>Not necessarily limited to WorldCat records</a:t>
            </a:r>
          </a:p>
          <a:p>
            <a:pPr lvl="2">
              <a:buFont typeface="Arial" panose="020B0604020202020204" pitchFamily="34" charset="0"/>
              <a:buChar char="•"/>
            </a:pPr>
            <a:r>
              <a:rPr lang="en-US" dirty="0"/>
              <a:t>Records are </a:t>
            </a:r>
            <a:r>
              <a:rPr lang="en-US" i="1" dirty="0"/>
              <a:t>in use by</a:t>
            </a:r>
            <a:r>
              <a:rPr lang="en-US" dirty="0"/>
              <a:t> members, not necessarily </a:t>
            </a:r>
            <a:r>
              <a:rPr lang="en-US" i="1" dirty="0"/>
              <a:t>held by</a:t>
            </a:r>
            <a:r>
              <a:rPr lang="en-US" dirty="0"/>
              <a:t> members</a:t>
            </a:r>
          </a:p>
          <a:p>
            <a:pPr lvl="2">
              <a:buFont typeface="Arial" panose="020B0604020202020204" pitchFamily="34" charset="0"/>
              <a:buChar char="•"/>
            </a:pPr>
            <a:r>
              <a:rPr lang="en-US" dirty="0"/>
              <a:t>Records may be present for future use</a:t>
            </a:r>
          </a:p>
          <a:p>
            <a:pPr lvl="1">
              <a:buFont typeface="Arial" panose="020B0604020202020204" pitchFamily="34" charset="0"/>
              <a:buChar char="•"/>
            </a:pPr>
            <a:r>
              <a:rPr lang="en-US" dirty="0"/>
              <a:t>A tool for making shared data visible to members</a:t>
            </a:r>
          </a:p>
          <a:p>
            <a:pPr lvl="2">
              <a:buFont typeface="Arial" panose="020B0604020202020204" pitchFamily="34" charset="0"/>
              <a:buChar char="•"/>
            </a:pPr>
            <a:r>
              <a:rPr lang="en-US" dirty="0"/>
              <a:t>The </a:t>
            </a:r>
            <a:r>
              <a:rPr lang="en-US" b="1" dirty="0"/>
              <a:t>Held By</a:t>
            </a:r>
            <a:r>
              <a:rPr lang="en-US" dirty="0"/>
              <a:t> tab shows </a:t>
            </a:r>
            <a:r>
              <a:rPr lang="en-US" i="1" dirty="0"/>
              <a:t>most</a:t>
            </a:r>
            <a:r>
              <a:rPr lang="en-US" dirty="0"/>
              <a:t> institutions using a bib</a:t>
            </a:r>
          </a:p>
          <a:p>
            <a:pPr lvl="2">
              <a:buFont typeface="Arial" panose="020B0604020202020204" pitchFamily="34" charset="0"/>
              <a:buChar char="•"/>
            </a:pPr>
            <a:r>
              <a:rPr lang="en-US" dirty="0"/>
              <a:t>NZ data may be used by Rialto and other processes to enhance workflows</a:t>
            </a:r>
          </a:p>
          <a:p>
            <a:pPr lvl="2">
              <a:buFont typeface="Arial" panose="020B0604020202020204" pitchFamily="34" charset="0"/>
              <a:buChar char="•"/>
            </a:pPr>
            <a:r>
              <a:rPr lang="en-US" dirty="0"/>
              <a:t>NZ Analytics allows CARLI to run data across all institutions and NZ</a:t>
            </a:r>
          </a:p>
          <a:p>
            <a:pPr lvl="1">
              <a:buFont typeface="Arial" panose="020B0604020202020204" pitchFamily="34" charset="0"/>
              <a:buChar char="•"/>
            </a:pPr>
            <a:r>
              <a:rPr lang="en-US" dirty="0"/>
              <a:t>A tool for distributing some settings to institutions</a:t>
            </a:r>
          </a:p>
          <a:p>
            <a:pPr lvl="2">
              <a:buFont typeface="Arial" panose="020B0604020202020204" pitchFamily="34" charset="0"/>
              <a:buChar char="•"/>
            </a:pPr>
            <a:r>
              <a:rPr lang="en-US" dirty="0"/>
              <a:t>CARLI can push some configuration tables and elements to members</a:t>
            </a:r>
          </a:p>
          <a:p>
            <a:pPr lvl="2">
              <a:buFont typeface="Arial" panose="020B0604020202020204" pitchFamily="34" charset="0"/>
              <a:buChar char="•"/>
            </a:pPr>
            <a:r>
              <a:rPr lang="en-US" dirty="0"/>
              <a:t>Many configuration details still require institution-level modification</a:t>
            </a:r>
          </a:p>
          <a:p>
            <a:pPr algn="ctr"/>
            <a:r>
              <a:rPr lang="en-US" dirty="0">
                <a:latin typeface="+mj-lt"/>
              </a:rPr>
              <a:t>New opportunities exist for improving how we share records and efforts to maintain records in the NZ.</a:t>
            </a:r>
          </a:p>
        </p:txBody>
      </p:sp>
      <p:sp>
        <p:nvSpPr>
          <p:cNvPr id="4" name="Title 3">
            <a:extLst>
              <a:ext uri="{FF2B5EF4-FFF2-40B4-BE49-F238E27FC236}">
                <a16:creationId xmlns:a16="http://schemas.microsoft.com/office/drawing/2014/main" id="{B438F3AF-6E12-3EA6-BEE5-27BBD5E2B34B}"/>
              </a:ext>
            </a:extLst>
          </p:cNvPr>
          <p:cNvSpPr>
            <a:spLocks noGrp="1"/>
          </p:cNvSpPr>
          <p:nvPr>
            <p:ph type="title"/>
          </p:nvPr>
        </p:nvSpPr>
        <p:spPr/>
        <p:txBody>
          <a:bodyPr/>
          <a:lstStyle/>
          <a:p>
            <a:r>
              <a:rPr lang="en-US" dirty="0"/>
              <a:t>What CARLI Has Learned</a:t>
            </a:r>
          </a:p>
        </p:txBody>
      </p:sp>
    </p:spTree>
    <p:extLst>
      <p:ext uri="{BB962C8B-B14F-4D97-AF65-F5344CB8AC3E}">
        <p14:creationId xmlns:p14="http://schemas.microsoft.com/office/powerpoint/2010/main" val="300534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Now, Your Questions</a:t>
            </a:r>
          </a:p>
        </p:txBody>
      </p:sp>
      <p:sp>
        <p:nvSpPr>
          <p:cNvPr id="4" name="Chart Placeholder 3"/>
          <p:cNvSpPr>
            <a:spLocks noGrp="1"/>
          </p:cNvSpPr>
          <p:nvPr>
            <p:ph type="chart" sz="quarter" idx="10"/>
          </p:nvPr>
        </p:nvSpPr>
        <p:spPr/>
      </p:sp>
      <p:pic>
        <p:nvPicPr>
          <p:cNvPr id="2052" name="Picture 4" descr="Question Mark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47"/>
            <a:ext cx="9114757" cy="60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3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sz="quarter" idx="11"/>
          </p:nvPr>
        </p:nvSpPr>
        <p:spPr>
          <a:xfrm>
            <a:off x="4572000" y="634995"/>
            <a:ext cx="4283075" cy="4860925"/>
          </a:xfrm>
        </p:spPr>
        <p:txBody>
          <a:bodyPr wrap="square" anchor="t">
            <a:normAutofit/>
          </a:bodyPr>
          <a:lstStyle/>
          <a:p>
            <a:pPr algn="ctr"/>
            <a:endParaRPr lang="en-US" b="1" dirty="0"/>
          </a:p>
          <a:p>
            <a:pPr algn="ctr"/>
            <a:endParaRPr lang="en-US" b="1" dirty="0"/>
          </a:p>
          <a:p>
            <a:pPr algn="ctr"/>
            <a:r>
              <a:rPr lang="en-US" b="1" dirty="0"/>
              <a:t>Join us November 10, 2022</a:t>
            </a:r>
            <a:br>
              <a:rPr lang="en-US" b="1" dirty="0"/>
            </a:br>
            <a:r>
              <a:rPr lang="en-US" b="1" dirty="0"/>
              <a:t>at 2pm for </a:t>
            </a:r>
          </a:p>
          <a:p>
            <a:pPr algn="ctr"/>
            <a:r>
              <a:rPr lang="en-US" b="1" dirty="0"/>
              <a:t>Lab Reports @</a:t>
            </a:r>
          </a:p>
          <a:p>
            <a:pPr algn="ctr"/>
            <a:r>
              <a:rPr lang="en-US" b="1" dirty="0"/>
              <a:t>Office Hours</a:t>
            </a:r>
            <a:br>
              <a:rPr lang="en-US" b="1" dirty="0"/>
            </a:br>
            <a:endParaRPr lang="en-US" b="1" dirty="0"/>
          </a:p>
          <a:p>
            <a:pPr algn="ctr"/>
            <a:r>
              <a:rPr lang="en-US" b="1" dirty="0"/>
              <a:t>Contact CARLI at </a:t>
            </a:r>
          </a:p>
          <a:p>
            <a:pPr algn="ctr"/>
            <a:r>
              <a:rPr lang="en-US" b="1" dirty="0"/>
              <a:t>support@carli.Illinois.edu</a:t>
            </a:r>
          </a:p>
          <a:p>
            <a:endParaRPr lang="en-US" dirty="0"/>
          </a:p>
        </p:txBody>
      </p:sp>
      <p:pic>
        <p:nvPicPr>
          <p:cNvPr id="4" name="Picture 3" descr="A picture containing cat, indoor, mammal, laying&#10;&#10;Description automatically generated">
            <a:extLst>
              <a:ext uri="{FF2B5EF4-FFF2-40B4-BE49-F238E27FC236}">
                <a16:creationId xmlns:a16="http://schemas.microsoft.com/office/drawing/2014/main" id="{3259684F-06B4-467F-A626-D7718BB52798}"/>
              </a:ext>
            </a:extLst>
          </p:cNvPr>
          <p:cNvPicPr>
            <a:picLocks noChangeAspect="1"/>
          </p:cNvPicPr>
          <p:nvPr/>
        </p:nvPicPr>
        <p:blipFill>
          <a:blip r:embed="rId3"/>
          <a:stretch>
            <a:fillRect/>
          </a:stretch>
        </p:blipFill>
        <p:spPr>
          <a:xfrm>
            <a:off x="212804" y="634995"/>
            <a:ext cx="4187837" cy="5583783"/>
          </a:xfrm>
          <a:prstGeom prst="rect">
            <a:avLst/>
          </a:prstGeom>
        </p:spPr>
      </p:pic>
    </p:spTree>
    <p:extLst>
      <p:ext uri="{BB962C8B-B14F-4D97-AF65-F5344CB8AC3E}">
        <p14:creationId xmlns:p14="http://schemas.microsoft.com/office/powerpoint/2010/main" val="331848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10/13/2022</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 &amp; Reminders</a:t>
            </a:r>
          </a:p>
          <a:p>
            <a:pPr marL="342900" indent="-342900">
              <a:spcBef>
                <a:spcPts val="0"/>
              </a:spcBef>
              <a:buFont typeface="Arial" panose="020B0604020202020204" pitchFamily="34" charset="0"/>
              <a:buChar char="•"/>
            </a:pPr>
            <a:r>
              <a:rPr lang="en-US" sz="2400" dirty="0">
                <a:latin typeface="+mj-lt"/>
                <a:ea typeface="+mn-lt"/>
                <a:cs typeface="+mn-lt"/>
              </a:rPr>
              <a:t>Title Reduction Project Update</a:t>
            </a:r>
          </a:p>
          <a:p>
            <a:pPr marL="342900" indent="-342900">
              <a:spcBef>
                <a:spcPts val="0"/>
              </a:spcBef>
              <a:buFont typeface="Arial" panose="020B0604020202020204" pitchFamily="34" charset="0"/>
              <a:buChar char="•"/>
            </a:pPr>
            <a:r>
              <a:rPr lang="en-US" sz="2400" dirty="0">
                <a:latin typeface="+mj-lt"/>
                <a:ea typeface="+mn-lt"/>
                <a:cs typeface="+mn-lt"/>
              </a:rPr>
              <a:t>Open Q&amp;A</a:t>
            </a:r>
          </a:p>
          <a:p>
            <a:pPr marL="1085850" lvl="1" indent="-342900">
              <a:spcBef>
                <a:spcPts val="0"/>
              </a:spcBef>
              <a:buFont typeface="Arial" panose="020B0604020202020204" pitchFamily="34" charset="0"/>
              <a:buChar char="•"/>
            </a:pPr>
            <a:endParaRPr lang="en-US" sz="21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800" dirty="0">
                <a:latin typeface="Arial"/>
                <a:ea typeface="+mn-lt"/>
                <a:cs typeface="+mn-lt"/>
              </a:rPr>
              <a:t>CARLI Electronic Resources</a:t>
            </a:r>
          </a:p>
          <a:p>
            <a:pPr marL="628650" lvl="1" indent="-457200">
              <a:spcBef>
                <a:spcPts val="0"/>
              </a:spcBef>
              <a:buFont typeface="Arial" panose="020B0604020202020204" pitchFamily="34" charset="0"/>
              <a:buChar char="•"/>
            </a:pPr>
            <a:r>
              <a:rPr lang="en-US" sz="2800" dirty="0">
                <a:latin typeface="Arial"/>
                <a:ea typeface="+mn-lt"/>
                <a:cs typeface="+mn-lt"/>
              </a:rPr>
              <a:t>The CARLI E-resources  Selection System is now open to libraries for their CY23 (January 1, 2023 – December 31, 2023) subscription commitments.</a:t>
            </a:r>
          </a:p>
          <a:p>
            <a:pPr marL="1028700" lvl="2" indent="-457200">
              <a:spcBef>
                <a:spcPts val="0"/>
              </a:spcBef>
              <a:buFont typeface="Arial" panose="020B0604020202020204" pitchFamily="34" charset="0"/>
              <a:buChar char="•"/>
            </a:pPr>
            <a:r>
              <a:rPr lang="en-US" sz="2500" dirty="0">
                <a:latin typeface="Arial"/>
                <a:ea typeface="+mn-lt"/>
                <a:cs typeface="+mn-lt"/>
              </a:rPr>
              <a:t>See </a:t>
            </a:r>
            <a:r>
              <a:rPr lang="en-US" sz="2500" dirty="0">
                <a:latin typeface="Arial"/>
                <a:ea typeface="+mn-lt"/>
                <a:cs typeface="+mn-lt"/>
                <a:hlinkClick r:id="rId3"/>
              </a:rPr>
              <a:t>https://select-library.carli.illinois.edu/login</a:t>
            </a:r>
            <a:endParaRPr lang="en-US" sz="2500" dirty="0">
              <a:latin typeface="Arial"/>
              <a:ea typeface="+mn-lt"/>
              <a:cs typeface="+mn-lt"/>
            </a:endParaRPr>
          </a:p>
          <a:p>
            <a:pPr marL="1028700" lvl="2" indent="-457200">
              <a:spcBef>
                <a:spcPts val="0"/>
              </a:spcBef>
              <a:buFont typeface="Arial" panose="020B0604020202020204" pitchFamily="34" charset="0"/>
              <a:buChar char="•"/>
            </a:pPr>
            <a:r>
              <a:rPr lang="en-US" sz="2800" dirty="0">
                <a:latin typeface="Arial"/>
                <a:ea typeface="+mn-lt"/>
                <a:cs typeface="+mn-lt"/>
              </a:rPr>
              <a:t>For assistance, email  support@carli.illinois.edu (with the subject line:  CY2023 Selection Period)</a:t>
            </a:r>
          </a:p>
          <a:p>
            <a:pPr marL="171450" lvl="1" indent="0">
              <a:spcBef>
                <a:spcPts val="0"/>
              </a:spcBef>
              <a:buNone/>
            </a:pPr>
            <a:endParaRPr lang="en-US" sz="2800" dirty="0">
              <a:latin typeface="Arial"/>
              <a:ea typeface="+mn-lt"/>
              <a:cs typeface="+mn-lt"/>
            </a:endParaRPr>
          </a:p>
          <a:p>
            <a:pPr marL="650875" lvl="1" indent="0">
              <a:spcBef>
                <a:spcPts val="0"/>
              </a:spcBef>
              <a:buNone/>
            </a:pPr>
            <a:endParaRPr lang="en-US" sz="2800" dirty="0">
              <a:latin typeface="Arial"/>
              <a:ea typeface="+mn-lt"/>
              <a:cs typeface="+mn-lt"/>
            </a:endParaRP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98405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marL="182563">
              <a:spcBef>
                <a:spcPts val="0"/>
              </a:spcBef>
            </a:pPr>
            <a:r>
              <a:rPr lang="en-US" sz="28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400" dirty="0">
                <a:latin typeface="Arial"/>
                <a:ea typeface="+mn-lt"/>
                <a:cs typeface="+mn-lt"/>
              </a:rPr>
              <a:t>Sessions are scheduled for alternating Friday afternoons at 2:00 p.m.</a:t>
            </a:r>
          </a:p>
          <a:p>
            <a:pPr marL="915988" lvl="1" indent="-222250">
              <a:spcBef>
                <a:spcPts val="0"/>
              </a:spcBef>
              <a:buFont typeface="Arial" panose="020B0604020202020204" pitchFamily="34" charset="0"/>
              <a:buChar char="•"/>
            </a:pPr>
            <a:r>
              <a:rPr lang="en-US" sz="2400" dirty="0">
                <a:latin typeface="Arial"/>
                <a:ea typeface="+mn-lt"/>
                <a:cs typeface="+mn-lt"/>
              </a:rPr>
              <a:t>Registration open and available on the CARLI Calendar</a:t>
            </a:r>
          </a:p>
          <a:p>
            <a:pPr marL="915988" lvl="1" indent="-222250">
              <a:spcBef>
                <a:spcPts val="0"/>
              </a:spcBef>
              <a:buFont typeface="Arial" panose="020B0604020202020204" pitchFamily="34" charset="0"/>
              <a:buChar char="•"/>
            </a:pPr>
            <a:endParaRPr lang="en-US" sz="2400" dirty="0">
              <a:latin typeface="Arial"/>
              <a:ea typeface="+mn-lt"/>
              <a:cs typeface="+mn-lt"/>
            </a:endParaRPr>
          </a:p>
          <a:p>
            <a:pPr marL="171450" lvl="1" indent="0">
              <a:spcBef>
                <a:spcPts val="0"/>
              </a:spcBef>
              <a:buNone/>
            </a:pPr>
            <a:r>
              <a:rPr lang="en-US" sz="2800" dirty="0">
                <a:latin typeface="Arial"/>
                <a:ea typeface="+mn-lt"/>
                <a:cs typeface="+mn-lt"/>
              </a:rPr>
              <a:t>Technical Services Q&amp;A Sessions</a:t>
            </a:r>
            <a:endParaRPr lang="en-US" sz="2800" dirty="0">
              <a:latin typeface="Times New Roman"/>
              <a:cs typeface="+mn-lt"/>
            </a:endParaRPr>
          </a:p>
          <a:p>
            <a:pPr marL="925513" lvl="1" indent="-274638">
              <a:spcBef>
                <a:spcPts val="0"/>
              </a:spcBef>
              <a:buChar char="•"/>
            </a:pPr>
            <a:r>
              <a:rPr lang="en-US" sz="2400" dirty="0">
                <a:latin typeface="Arial"/>
                <a:ea typeface="+mn-lt"/>
                <a:cs typeface="+mn-lt"/>
              </a:rPr>
              <a:t>Scheduled for Wednesday afternoons at 2:00 p.m.</a:t>
            </a:r>
            <a:endParaRPr lang="en-US" sz="2400" dirty="0">
              <a:latin typeface="Arial"/>
              <a:ea typeface="+mn-lt"/>
              <a:cs typeface="+mn-lt"/>
              <a:sym typeface="Wingdings" panose="05000000000000000000" pitchFamily="2" charset="2"/>
            </a:endParaRPr>
          </a:p>
          <a:p>
            <a:pPr marL="925513" lvl="1" indent="-274638">
              <a:spcBef>
                <a:spcPts val="0"/>
              </a:spcBef>
              <a:buChar char="•"/>
            </a:pPr>
            <a:r>
              <a:rPr lang="en-US" sz="2400" dirty="0">
                <a:latin typeface="Arial"/>
                <a:ea typeface="+mn-lt"/>
                <a:cs typeface="+mn-lt"/>
              </a:rPr>
              <a:t>Upcoming Dates:  October 26, November 16</a:t>
            </a:r>
          </a:p>
          <a:p>
            <a:pPr marL="925513" lvl="1" indent="-274638">
              <a:spcBef>
                <a:spcPts val="0"/>
              </a:spcBef>
              <a:buChar char="•"/>
            </a:pPr>
            <a:r>
              <a:rPr lang="en-US" sz="2400" dirty="0">
                <a:latin typeface="Arial"/>
                <a:ea typeface="+mn-lt"/>
                <a:cs typeface="+mn-lt"/>
              </a:rPr>
              <a:t>Technical Services Committee sharing advice on </a:t>
            </a:r>
            <a:r>
              <a:rPr lang="en-US" sz="2400" dirty="0" err="1">
                <a:latin typeface="Arial"/>
                <a:ea typeface="+mn-lt"/>
                <a:cs typeface="+mn-lt"/>
              </a:rPr>
              <a:t>Connexion</a:t>
            </a:r>
            <a:r>
              <a:rPr lang="en-US" sz="2400" dirty="0">
                <a:latin typeface="Arial"/>
                <a:ea typeface="+mn-lt"/>
                <a:cs typeface="+mn-lt"/>
              </a:rPr>
              <a:t> Client Training Modules</a:t>
            </a:r>
          </a:p>
          <a:p>
            <a:pPr marL="925195" lvl="1" indent="-274320">
              <a:spcBef>
                <a:spcPts val="0"/>
              </a:spcBef>
              <a:buChar char="•"/>
            </a:pPr>
            <a:r>
              <a:rPr lang="en-US" sz="2400" dirty="0">
                <a:latin typeface="Arial"/>
                <a:ea typeface="+mn-lt"/>
                <a:cs typeface="+mn-lt"/>
              </a:rPr>
              <a:t>Registration open and available on the CARLI Calendar</a:t>
            </a:r>
          </a:p>
          <a:p>
            <a:pPr indent="-92075">
              <a:spcBef>
                <a:spcPts val="0"/>
              </a:spcBef>
            </a:pPr>
            <a:endParaRPr lang="en-US" sz="23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4FB162-2C4C-9D9A-1954-92381BAC694C}"/>
              </a:ext>
            </a:extLst>
          </p:cNvPr>
          <p:cNvSpPr>
            <a:spLocks noGrp="1"/>
          </p:cNvSpPr>
          <p:nvPr>
            <p:ph idx="1"/>
          </p:nvPr>
        </p:nvSpPr>
        <p:spPr>
          <a:xfrm>
            <a:off x="312058" y="508011"/>
            <a:ext cx="8497125" cy="5219049"/>
          </a:xfrm>
        </p:spPr>
        <p:txBody>
          <a:bodyPr/>
          <a:lstStyle/>
          <a:p>
            <a:pPr algn="ctr"/>
            <a:r>
              <a:rPr lang="en-US" sz="1800" dirty="0"/>
              <a:t>Next Month: Lab Reports</a:t>
            </a:r>
          </a:p>
          <a:p>
            <a:pPr algn="ctr"/>
            <a:r>
              <a:rPr lang="en-US" sz="1800" dirty="0"/>
              <a:t>November 10</a:t>
            </a:r>
            <a:r>
              <a:rPr lang="en-US" sz="1800" baseline="30000" dirty="0"/>
              <a:t>th</a:t>
            </a:r>
            <a:r>
              <a:rPr lang="en-US" sz="1800" dirty="0"/>
              <a:t> 2:00-3:00pm</a:t>
            </a:r>
          </a:p>
          <a:p>
            <a:r>
              <a:rPr lang="en-US" sz="1650" dirty="0">
                <a:solidFill>
                  <a:srgbClr val="222222"/>
                </a:solidFill>
                <a:ea typeface="Calibri" panose="020F0502020204030204" pitchFamily="34" charset="0"/>
              </a:rPr>
              <a:t>Informal, quick, 5-10 minute lightning rounds. At the end of the sessions, we'll have time for Q&amp;A of all presenters. </a:t>
            </a:r>
          </a:p>
          <a:p>
            <a:r>
              <a:rPr lang="en-US" sz="1650" dirty="0">
                <a:solidFill>
                  <a:srgbClr val="222222"/>
                </a:solidFill>
                <a:ea typeface="Calibri" panose="020F0502020204030204" pitchFamily="34" charset="0"/>
              </a:rPr>
              <a:t>Submit your idea to </a:t>
            </a:r>
            <a:r>
              <a:rPr lang="en-US" sz="1650" dirty="0">
                <a:solidFill>
                  <a:srgbClr val="222222"/>
                </a:solidFill>
                <a:ea typeface="Calibri" panose="020F0502020204030204" pitchFamily="34" charset="0"/>
                <a:hlinkClick r:id="rId2"/>
              </a:rPr>
              <a:t>support@carli.illinois.edu</a:t>
            </a:r>
            <a:r>
              <a:rPr lang="en-US" sz="1650" dirty="0">
                <a:solidFill>
                  <a:srgbClr val="222222"/>
                </a:solidFill>
                <a:ea typeface="Calibri" panose="020F0502020204030204" pitchFamily="34" charset="0"/>
              </a:rPr>
              <a:t>. Thank you to those who have already submitted!</a:t>
            </a:r>
            <a:endParaRPr lang="en-US" sz="1650" dirty="0">
              <a:ea typeface="Calibri" panose="020F0502020204030204" pitchFamily="34" charset="0"/>
            </a:endParaRPr>
          </a:p>
          <a:p>
            <a:pPr>
              <a:spcBef>
                <a:spcPts val="0"/>
              </a:spcBef>
              <a:spcAft>
                <a:spcPts val="0"/>
              </a:spcAft>
            </a:pPr>
            <a:r>
              <a:rPr lang="en-US" sz="1350" dirty="0">
                <a:ea typeface="Calibri" panose="020F0502020204030204" pitchFamily="34" charset="0"/>
              </a:rPr>
              <a:t> </a:t>
            </a:r>
          </a:p>
          <a:p>
            <a:pPr>
              <a:spcBef>
                <a:spcPts val="0"/>
              </a:spcBef>
              <a:spcAft>
                <a:spcPts val="0"/>
              </a:spcAft>
            </a:pPr>
            <a:r>
              <a:rPr lang="en-US" sz="1500" dirty="0">
                <a:solidFill>
                  <a:srgbClr val="222222"/>
                </a:solidFill>
                <a:ea typeface="Calibri" panose="020F0502020204030204" pitchFamily="34" charset="0"/>
              </a:rPr>
              <a:t>Examples might include:  </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ea typeface="Times New Roman" panose="02020603050405020304" pitchFamily="18" charset="0"/>
              </a:rPr>
              <a:t>How you use an out-of-the-box, shared, or custom Analytics report to get interesting data or answer a question at your library.</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ea typeface="Times New Roman" panose="02020603050405020304" pitchFamily="18" charset="0"/>
              </a:rPr>
              <a:t>Things your library likes about using </a:t>
            </a:r>
            <a:r>
              <a:rPr lang="en-US" sz="1500" dirty="0" err="1">
                <a:ea typeface="Times New Roman" panose="02020603050405020304" pitchFamily="18" charset="0"/>
              </a:rPr>
              <a:t>OpenAthens</a:t>
            </a:r>
            <a:r>
              <a:rPr lang="en-US" sz="1500" dirty="0">
                <a:ea typeface="Times New Roman" panose="02020603050405020304" pitchFamily="18" charset="0"/>
              </a:rPr>
              <a:t> with Alma and Primo VE.</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ea typeface="Times New Roman" panose="02020603050405020304" pitchFamily="18" charset="0"/>
              </a:rPr>
              <a:t>A success story about how you are using Alma Work Orders at your library.</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ea typeface="Times New Roman" panose="02020603050405020304" pitchFamily="18" charset="0"/>
              </a:rPr>
              <a:t>An example of a design or functionality change you made to Primo VE and why.</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solidFill>
                  <a:srgbClr val="222222"/>
                </a:solidFill>
                <a:ea typeface="Times New Roman" panose="02020603050405020304" pitchFamily="18" charset="0"/>
              </a:rPr>
              <a:t>Your Alma workflow for </a:t>
            </a:r>
            <a:r>
              <a:rPr lang="en-US" sz="1500" dirty="0">
                <a:ea typeface="Times New Roman" panose="02020603050405020304" pitchFamily="18" charset="0"/>
              </a:rPr>
              <a:t>acquisitions or </a:t>
            </a:r>
            <a:r>
              <a:rPr lang="en-US" sz="1500" dirty="0">
                <a:solidFill>
                  <a:srgbClr val="222222"/>
                </a:solidFill>
                <a:ea typeface="Times New Roman" panose="02020603050405020304" pitchFamily="18" charset="0"/>
              </a:rPr>
              <a:t>cataloging in a small library</a:t>
            </a:r>
            <a:r>
              <a:rPr lang="en-US" sz="1500" dirty="0">
                <a:ea typeface="Times New Roman" panose="02020603050405020304" pitchFamily="18" charset="0"/>
              </a:rPr>
              <a:t>.</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solidFill>
                  <a:srgbClr val="222222"/>
                </a:solidFill>
                <a:ea typeface="Times New Roman" panose="02020603050405020304" pitchFamily="18" charset="0"/>
              </a:rPr>
              <a:t>How you </a:t>
            </a:r>
            <a:r>
              <a:rPr lang="en-US" sz="1500" dirty="0">
                <a:ea typeface="Times New Roman" panose="02020603050405020304" pitchFamily="18" charset="0"/>
              </a:rPr>
              <a:t>teach a fulfillment or ILL workflow</a:t>
            </a:r>
            <a:r>
              <a:rPr lang="en-US" sz="1500" dirty="0">
                <a:solidFill>
                  <a:srgbClr val="222222"/>
                </a:solidFill>
                <a:ea typeface="Times New Roman" panose="02020603050405020304" pitchFamily="18" charset="0"/>
              </a:rPr>
              <a:t> to </a:t>
            </a:r>
            <a:r>
              <a:rPr lang="en-US" sz="1500" dirty="0">
                <a:ea typeface="Times New Roman" panose="02020603050405020304" pitchFamily="18" charset="0"/>
              </a:rPr>
              <a:t>new </a:t>
            </a:r>
            <a:r>
              <a:rPr lang="en-US" sz="1500" dirty="0">
                <a:solidFill>
                  <a:srgbClr val="222222"/>
                </a:solidFill>
                <a:ea typeface="Times New Roman" panose="02020603050405020304" pitchFamily="18" charset="0"/>
              </a:rPr>
              <a:t>library student workers.</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solidFill>
                  <a:srgbClr val="222222"/>
                </a:solidFill>
                <a:ea typeface="Times New Roman" panose="02020603050405020304" pitchFamily="18" charset="0"/>
              </a:rPr>
              <a:t>How you </a:t>
            </a:r>
            <a:r>
              <a:rPr lang="en-US" sz="1500" dirty="0">
                <a:ea typeface="Times New Roman" panose="02020603050405020304" pitchFamily="18" charset="0"/>
              </a:rPr>
              <a:t>describe</a:t>
            </a:r>
            <a:r>
              <a:rPr lang="en-US" sz="1500" dirty="0">
                <a:solidFill>
                  <a:srgbClr val="222222"/>
                </a:solidFill>
                <a:ea typeface="Times New Roman" panose="02020603050405020304" pitchFamily="18" charset="0"/>
              </a:rPr>
              <a:t> a </a:t>
            </a:r>
            <a:r>
              <a:rPr lang="en-US" sz="1500" dirty="0">
                <a:ea typeface="Times New Roman" panose="02020603050405020304" pitchFamily="18" charset="0"/>
              </a:rPr>
              <a:t>particular </a:t>
            </a:r>
            <a:r>
              <a:rPr lang="en-US" sz="1500" dirty="0">
                <a:solidFill>
                  <a:srgbClr val="222222"/>
                </a:solidFill>
                <a:ea typeface="Times New Roman" panose="02020603050405020304" pitchFamily="18" charset="0"/>
              </a:rPr>
              <a:t>Primo VE feature to</a:t>
            </a:r>
            <a:r>
              <a:rPr lang="en-US" sz="1500" dirty="0">
                <a:ea typeface="Times New Roman" panose="02020603050405020304" pitchFamily="18" charset="0"/>
              </a:rPr>
              <a:t> your</a:t>
            </a:r>
            <a:r>
              <a:rPr lang="en-US" sz="1500" dirty="0">
                <a:solidFill>
                  <a:srgbClr val="222222"/>
                </a:solidFill>
                <a:ea typeface="Times New Roman" panose="02020603050405020304" pitchFamily="18" charset="0"/>
              </a:rPr>
              <a:t> library </a:t>
            </a:r>
            <a:r>
              <a:rPr lang="en-US" sz="1500" dirty="0">
                <a:ea typeface="Times New Roman" panose="02020603050405020304" pitchFamily="18" charset="0"/>
              </a:rPr>
              <a:t>users</a:t>
            </a:r>
            <a:r>
              <a:rPr lang="en-US" sz="1500" dirty="0">
                <a:solidFill>
                  <a:srgbClr val="222222"/>
                </a:solidFill>
                <a:ea typeface="Times New Roman" panose="02020603050405020304" pitchFamily="18" charset="0"/>
              </a:rPr>
              <a:t>. </a:t>
            </a:r>
            <a:endParaRPr lang="en-US" sz="1500" dirty="0">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solidFill>
                  <a:srgbClr val="222222"/>
                </a:solidFill>
                <a:ea typeface="Times New Roman" panose="02020603050405020304" pitchFamily="18" charset="0"/>
              </a:rPr>
              <a:t>How your institution features or manages New Books</a:t>
            </a:r>
            <a:r>
              <a:rPr lang="en-US" sz="1500" dirty="0">
                <a:solidFill>
                  <a:srgbClr val="000000"/>
                </a:solidFill>
                <a:ea typeface="Times New Roman" panose="02020603050405020304" pitchFamily="18" charset="0"/>
              </a:rPr>
              <a:t> or Special Collections with Primo VE.</a:t>
            </a:r>
            <a:endParaRPr lang="en-US" sz="1500" dirty="0">
              <a:solidFill>
                <a:srgbClr val="000000"/>
              </a:solidFill>
              <a:ea typeface="Calibri" panose="020F0502020204030204" pitchFamily="34" charset="0"/>
            </a:endParaRPr>
          </a:p>
          <a:p>
            <a:pPr marL="257175" indent="-257175">
              <a:spcBef>
                <a:spcPts val="0"/>
              </a:spcBef>
              <a:spcAft>
                <a:spcPts val="0"/>
              </a:spcAft>
              <a:buSzPts val="1000"/>
              <a:buFont typeface="Symbol" panose="05050102010706020507" pitchFamily="18" charset="2"/>
              <a:buChar char=""/>
              <a:tabLst>
                <a:tab pos="342900" algn="l"/>
              </a:tabLst>
            </a:pPr>
            <a:r>
              <a:rPr lang="en-US" sz="1500" dirty="0">
                <a:ea typeface="Times New Roman" panose="02020603050405020304" pitchFamily="18" charset="0"/>
              </a:rPr>
              <a:t>How your library successfully uses </a:t>
            </a:r>
            <a:r>
              <a:rPr lang="en-US" sz="1500" dirty="0">
                <a:solidFill>
                  <a:srgbClr val="222222"/>
                </a:solidFill>
                <a:ea typeface="Times New Roman" panose="02020603050405020304" pitchFamily="18" charset="0"/>
              </a:rPr>
              <a:t>generic Alma User accounts for circ desk workers/workstations</a:t>
            </a:r>
            <a:r>
              <a:rPr lang="en-US" sz="1500" dirty="0">
                <a:ea typeface="Times New Roman" panose="02020603050405020304" pitchFamily="18" charset="0"/>
              </a:rPr>
              <a:t> to help keep the total CARLI I-Share Named User Count down.</a:t>
            </a:r>
            <a:endParaRPr lang="en-US" sz="1500" dirty="0">
              <a:ea typeface="Calibri" panose="020F0502020204030204" pitchFamily="34" charset="0"/>
            </a:endParaRPr>
          </a:p>
          <a:p>
            <a:pPr algn="ctr"/>
            <a:endParaRPr lang="en-US" dirty="0"/>
          </a:p>
        </p:txBody>
      </p:sp>
      <p:sp>
        <p:nvSpPr>
          <p:cNvPr id="3" name="Title 2">
            <a:extLst>
              <a:ext uri="{FF2B5EF4-FFF2-40B4-BE49-F238E27FC236}">
                <a16:creationId xmlns:a16="http://schemas.microsoft.com/office/drawing/2014/main" id="{568F680D-D9E9-A0DF-C587-8C90A3246F29}"/>
              </a:ext>
            </a:extLst>
          </p:cNvPr>
          <p:cNvSpPr>
            <a:spLocks noGrp="1"/>
          </p:cNvSpPr>
          <p:nvPr>
            <p:ph type="title"/>
          </p:nvPr>
        </p:nvSpPr>
        <p:spPr/>
        <p:txBody>
          <a:bodyPr/>
          <a:lstStyle/>
          <a:p>
            <a:r>
              <a:rPr lang="en-US" dirty="0"/>
              <a:t>November 2022 Office Hours</a:t>
            </a:r>
          </a:p>
        </p:txBody>
      </p:sp>
    </p:spTree>
    <p:extLst>
      <p:ext uri="{BB962C8B-B14F-4D97-AF65-F5344CB8AC3E}">
        <p14:creationId xmlns:p14="http://schemas.microsoft.com/office/powerpoint/2010/main" val="293710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E9B4D-1F20-771E-4A44-23F7C39862F8}"/>
              </a:ext>
            </a:extLst>
          </p:cNvPr>
          <p:cNvSpPr>
            <a:spLocks noGrp="1"/>
          </p:cNvSpPr>
          <p:nvPr>
            <p:ph idx="1"/>
          </p:nvPr>
        </p:nvSpPr>
        <p:spPr/>
        <p:txBody>
          <a:bodyPr/>
          <a:lstStyle/>
          <a:p>
            <a:pPr marL="257175" indent="-257175">
              <a:buFont typeface="Arial" panose="020B0604020202020204" pitchFamily="34" charset="0"/>
              <a:buChar char="•"/>
            </a:pPr>
            <a:r>
              <a:rPr lang="en-US" dirty="0"/>
              <a:t>CARLI’s block of 400 ELUNA Learns registrations for I-Share member libraries was sold out in record time!</a:t>
            </a:r>
          </a:p>
          <a:p>
            <a:pPr marL="257175" indent="-257175">
              <a:buFont typeface="Arial" panose="020B0604020202020204" pitchFamily="34" charset="0"/>
              <a:buChar char="•"/>
            </a:pPr>
            <a:r>
              <a:rPr lang="en-US" dirty="0"/>
              <a:t>Remember that registration for these events is still open for $25.00 per person at </a:t>
            </a:r>
            <a:r>
              <a:rPr lang="en-US" dirty="0">
                <a:hlinkClick r:id="rId2"/>
              </a:rPr>
              <a:t>https://el-una.org/meetings/eluna-learns-2022/</a:t>
            </a:r>
            <a:endParaRPr lang="en-US" dirty="0"/>
          </a:p>
          <a:p>
            <a:pPr marL="257175" indent="-257175">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040F4CDA-7D96-3E7B-38B0-2B56CF88801E}"/>
              </a:ext>
            </a:extLst>
          </p:cNvPr>
          <p:cNvSpPr>
            <a:spLocks noGrp="1"/>
          </p:cNvSpPr>
          <p:nvPr>
            <p:ph type="title"/>
          </p:nvPr>
        </p:nvSpPr>
        <p:spPr/>
        <p:txBody>
          <a:bodyPr/>
          <a:lstStyle/>
          <a:p>
            <a:r>
              <a:rPr lang="en-US" dirty="0"/>
              <a:t>ELUNA Learns</a:t>
            </a:r>
          </a:p>
        </p:txBody>
      </p:sp>
    </p:spTree>
    <p:extLst>
      <p:ext uri="{BB962C8B-B14F-4D97-AF65-F5344CB8AC3E}">
        <p14:creationId xmlns:p14="http://schemas.microsoft.com/office/powerpoint/2010/main" val="21910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35AA2-5ACD-32A7-3601-201260199F5E}"/>
              </a:ext>
            </a:extLst>
          </p:cNvPr>
          <p:cNvSpPr>
            <a:spLocks noGrp="1"/>
          </p:cNvSpPr>
          <p:nvPr>
            <p:ph type="ctrTitle"/>
          </p:nvPr>
        </p:nvSpPr>
        <p:spPr/>
        <p:txBody>
          <a:bodyPr/>
          <a:lstStyle/>
          <a:p>
            <a:r>
              <a:rPr lang="en-US" dirty="0"/>
              <a:t> </a:t>
            </a:r>
          </a:p>
        </p:txBody>
      </p:sp>
      <p:sp>
        <p:nvSpPr>
          <p:cNvPr id="6" name="Subtitle 5">
            <a:extLst>
              <a:ext uri="{FF2B5EF4-FFF2-40B4-BE49-F238E27FC236}">
                <a16:creationId xmlns:a16="http://schemas.microsoft.com/office/drawing/2014/main" id="{98BBC5D1-DB98-338B-9390-0CDA0701696E}"/>
              </a:ext>
            </a:extLst>
          </p:cNvPr>
          <p:cNvSpPr>
            <a:spLocks noGrp="1"/>
          </p:cNvSpPr>
          <p:nvPr>
            <p:ph type="subTitle" idx="1"/>
          </p:nvPr>
        </p:nvSpPr>
        <p:spPr>
          <a:xfrm>
            <a:off x="807522" y="5740693"/>
            <a:ext cx="7772400" cy="987225"/>
          </a:xfrm>
        </p:spPr>
        <p:txBody>
          <a:bodyPr>
            <a:normAutofit/>
          </a:bodyPr>
          <a:lstStyle/>
          <a:p>
            <a:r>
              <a:rPr lang="en-US" dirty="0"/>
              <a:t>Title Reduction Project</a:t>
            </a:r>
          </a:p>
          <a:p>
            <a:r>
              <a:rPr lang="en-US" dirty="0"/>
              <a:t>Dr. Pamela Thomas, Cataloging Maintenance Center</a:t>
            </a:r>
          </a:p>
        </p:txBody>
      </p:sp>
    </p:spTree>
    <p:extLst>
      <p:ext uri="{BB962C8B-B14F-4D97-AF65-F5344CB8AC3E}">
        <p14:creationId xmlns:p14="http://schemas.microsoft.com/office/powerpoint/2010/main" val="19024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title"/>
          </p:nvPr>
        </p:nvSpPr>
        <p:spPr>
          <a:xfrm>
            <a:off x="5460357" y="1733604"/>
            <a:ext cx="3207706" cy="994410"/>
          </a:xfrm>
        </p:spPr>
        <p:txBody>
          <a:bodyPr vert="horz" wrap="square" lIns="68580" tIns="34290" rIns="68580" bIns="34290" numCol="1" rtlCol="0" anchor="ctr" anchorCtr="0" compatLnSpc="1">
            <a:prstTxWarp prst="textNoShape">
              <a:avLst/>
            </a:prstTxWarp>
            <a:normAutofit fontScale="90000"/>
          </a:bodyPr>
          <a:lstStyle/>
          <a:p>
            <a:r>
              <a:rPr lang="en-US" kern="1200" dirty="0">
                <a:latin typeface="+mj-lt"/>
                <a:ea typeface="+mj-ea"/>
                <a:cs typeface="+mj-cs"/>
              </a:rPr>
              <a:t>Title Reduction Project</a:t>
            </a:r>
          </a:p>
        </p:txBody>
      </p:sp>
      <p:sp>
        <p:nvSpPr>
          <p:cNvPr id="10" name="Slide Number Placeholder 4">
            <a:extLst>
              <a:ext uri="{FF2B5EF4-FFF2-40B4-BE49-F238E27FC236}">
                <a16:creationId xmlns:a16="http://schemas.microsoft.com/office/drawing/2014/main" id="{A0B96B58-ED09-8D2B-6028-2CE5E2D19C83}"/>
              </a:ext>
            </a:extLst>
          </p:cNvPr>
          <p:cNvSpPr>
            <a:spLocks noGrp="1"/>
          </p:cNvSpPr>
          <p:nvPr>
            <p:ph type="sldNum" sz="quarter" idx="12"/>
          </p:nvPr>
        </p:nvSpPr>
        <p:spPr>
          <a:xfrm>
            <a:off x="6906006" y="5624513"/>
            <a:ext cx="2057400" cy="273844"/>
          </a:xfrm>
        </p:spPr>
        <p:txBody>
          <a:bodyPr vert="horz" lIns="68580" tIns="34290" rIns="68580" bIns="34290" rtlCol="0" anchor="ctr">
            <a:normAutofit fontScale="85000" lnSpcReduction="20000"/>
          </a:bodyPr>
          <a:lstStyle/>
          <a:p>
            <a:pPr>
              <a:spcAft>
                <a:spcPts val="450"/>
              </a:spcAft>
            </a:pPr>
            <a:fld id="{294A09A9-5501-47C1-A89A-A340965A2BE2}" type="slidenum">
              <a:rPr lang="en-US" smtClean="0"/>
              <a:pPr>
                <a:spcAft>
                  <a:spcPts val="450"/>
                </a:spcAft>
              </a:pPr>
              <a:t>9</a:t>
            </a:fld>
            <a:endParaRPr lang="en-US"/>
          </a:p>
        </p:txBody>
      </p:sp>
      <p:sp>
        <p:nvSpPr>
          <p:cNvPr id="3" name="Subtitle 2">
            <a:extLst>
              <a:ext uri="{FF2B5EF4-FFF2-40B4-BE49-F238E27FC236}">
                <a16:creationId xmlns:a16="http://schemas.microsoft.com/office/drawing/2014/main" id="{626260E8-21BF-1371-4767-5E86248A7A7B}"/>
              </a:ext>
            </a:extLst>
          </p:cNvPr>
          <p:cNvSpPr>
            <a:spLocks noGrp="1"/>
          </p:cNvSpPr>
          <p:nvPr>
            <p:ph sz="quarter" idx="4"/>
          </p:nvPr>
        </p:nvSpPr>
        <p:spPr>
          <a:xfrm>
            <a:off x="5460357" y="3884567"/>
            <a:ext cx="3489333" cy="1848721"/>
          </a:xfrm>
        </p:spPr>
        <p:txBody>
          <a:bodyPr vert="horz" wrap="square" lIns="68580" tIns="34290" rIns="68580" bIns="34290" numCol="1" rtlCol="0" anchor="t" anchorCtr="0" compatLnSpc="1">
            <a:prstTxWarp prst="textNoShape">
              <a:avLst/>
            </a:prstTxWarp>
            <a:normAutofit/>
          </a:bodyPr>
          <a:lstStyle/>
          <a:p>
            <a:r>
              <a:rPr lang="en-US" dirty="0"/>
              <a:t>Dr. Pamela Thomas, IHLS/CMC</a:t>
            </a:r>
          </a:p>
          <a:p>
            <a:r>
              <a:rPr lang="en-US" dirty="0"/>
              <a:t>October 13, 2022, 2-3 p.m.</a:t>
            </a:r>
          </a:p>
        </p:txBody>
      </p:sp>
      <p:sp>
        <p:nvSpPr>
          <p:cNvPr id="4" name="TextBox 3">
            <a:extLst>
              <a:ext uri="{FF2B5EF4-FFF2-40B4-BE49-F238E27FC236}">
                <a16:creationId xmlns:a16="http://schemas.microsoft.com/office/drawing/2014/main" id="{5A0B9877-0134-9AF1-C309-628B5121A02F}"/>
              </a:ext>
            </a:extLst>
          </p:cNvPr>
          <p:cNvSpPr txBox="1"/>
          <p:nvPr/>
        </p:nvSpPr>
        <p:spPr>
          <a:xfrm>
            <a:off x="918972" y="1927098"/>
            <a:ext cx="2942082" cy="3182112"/>
          </a:xfrm>
          <a:prstGeom prst="rect">
            <a:avLst/>
          </a:prstGeom>
        </p:spPr>
        <p:txBody>
          <a:bodyPr vert="horz" lIns="68580" tIns="34290" rIns="68580" bIns="34290" rtlCol="0" anchor="ctr">
            <a:normAutofit/>
          </a:bodyPr>
          <a:lstStyle/>
          <a:p>
            <a:pPr algn="ctr">
              <a:lnSpc>
                <a:spcPct val="90000"/>
              </a:lnSpc>
              <a:spcAft>
                <a:spcPts val="450"/>
              </a:spcAft>
              <a:buClr>
                <a:srgbClr val="73292A"/>
              </a:buClr>
            </a:pPr>
            <a:r>
              <a:rPr lang="en-US" sz="5625">
                <a:solidFill>
                  <a:schemeClr val="bg1"/>
                </a:solidFill>
                <a:latin typeface="+mj-lt"/>
                <a:ea typeface="+mn-ea"/>
                <a:cs typeface="+mn-cs"/>
              </a:rPr>
              <a:t>CARLI Open Office Hours</a:t>
            </a:r>
          </a:p>
        </p:txBody>
      </p:sp>
    </p:spTree>
    <p:extLst>
      <p:ext uri="{BB962C8B-B14F-4D97-AF65-F5344CB8AC3E}">
        <p14:creationId xmlns:p14="http://schemas.microsoft.com/office/powerpoint/2010/main" val="317718070"/>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9352</TotalTime>
  <Words>3122</Words>
  <Application>Microsoft Office PowerPoint</Application>
  <PresentationFormat>Letter Paper (8.5x11 in)</PresentationFormat>
  <Paragraphs>233</Paragraphs>
  <Slides>26</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Baskerville</vt:lpstr>
      <vt:lpstr>Baskerville Old Face</vt:lpstr>
      <vt:lpstr>Calibri</vt:lpstr>
      <vt:lpstr>Courier New</vt:lpstr>
      <vt:lpstr>Gill Sans Nova</vt:lpstr>
      <vt:lpstr>Gill Sans Nova Light</vt:lpstr>
      <vt:lpstr>Symbol</vt:lpstr>
      <vt:lpstr>Times New Roman</vt:lpstr>
      <vt:lpstr>Presentation11</vt:lpstr>
      <vt:lpstr>I-Share Alma Primo VE Office hours will start shortly</vt:lpstr>
      <vt:lpstr>I-Share Alma/Primo VE Office Hours: Title Reduction Project Update October 13, 2022</vt:lpstr>
      <vt:lpstr>Agenda Office Hours</vt:lpstr>
      <vt:lpstr>Announcements</vt:lpstr>
      <vt:lpstr>Announcements</vt:lpstr>
      <vt:lpstr>November 2022 Office Hours</vt:lpstr>
      <vt:lpstr>ELUNA Learns</vt:lpstr>
      <vt:lpstr> </vt:lpstr>
      <vt:lpstr>Title Reduction Project</vt:lpstr>
      <vt:lpstr>Agenda</vt:lpstr>
      <vt:lpstr>Why this project?</vt:lpstr>
      <vt:lpstr>Project Recap</vt:lpstr>
      <vt:lpstr>Statistics</vt:lpstr>
      <vt:lpstr>Contractual Resolutions</vt:lpstr>
      <vt:lpstr>Post-project Outcomes</vt:lpstr>
      <vt:lpstr>Ongoing Duplicate Clean-up</vt:lpstr>
      <vt:lpstr>General Guidelines for CARLI Libraries</vt:lpstr>
      <vt:lpstr>PowerPoint Presentation</vt:lpstr>
      <vt:lpstr>CMC Staff</vt:lpstr>
      <vt:lpstr>Summary </vt:lpstr>
      <vt:lpstr>Thank you</vt:lpstr>
      <vt:lpstr>Where Does CARLI Stand Now with Title Metrics?</vt:lpstr>
      <vt:lpstr>What CARLI Has Learned</vt:lpstr>
      <vt:lpstr>What CARLI Has Learned</vt:lpstr>
      <vt:lpstr>Now, Your Questions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Schwitzner, Ted</cp:lastModifiedBy>
  <cp:revision>1258</cp:revision>
  <dcterms:created xsi:type="dcterms:W3CDTF">2019-09-18T17:05:10Z</dcterms:created>
  <dcterms:modified xsi:type="dcterms:W3CDTF">2022-10-13T18:41:05Z</dcterms:modified>
</cp:coreProperties>
</file>