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3"/>
    <p:sldMasterId id="2147483661" r:id="rId4"/>
  </p:sldMasterIdLst>
  <p:notesMasterIdLst>
    <p:notesMasterId r:id="rId29"/>
  </p:notesMasterIdLst>
  <p:sldIdLst>
    <p:sldId id="3184" r:id="rId5"/>
    <p:sldId id="256" r:id="rId6"/>
    <p:sldId id="258" r:id="rId7"/>
    <p:sldId id="315" r:id="rId8"/>
    <p:sldId id="3185" r:id="rId9"/>
    <p:sldId id="269" r:id="rId10"/>
    <p:sldId id="317" r:id="rId11"/>
    <p:sldId id="3271" r:id="rId12"/>
    <p:sldId id="3272" r:id="rId13"/>
    <p:sldId id="3273" r:id="rId14"/>
    <p:sldId id="3274" r:id="rId15"/>
    <p:sldId id="3275" r:id="rId16"/>
    <p:sldId id="3276" r:id="rId17"/>
    <p:sldId id="3277" r:id="rId18"/>
    <p:sldId id="3267" r:id="rId19"/>
    <p:sldId id="3279" r:id="rId20"/>
    <p:sldId id="3280" r:id="rId21"/>
    <p:sldId id="3283" r:id="rId22"/>
    <p:sldId id="3269" r:id="rId23"/>
    <p:sldId id="3270" r:id="rId24"/>
    <p:sldId id="3278" r:id="rId25"/>
    <p:sldId id="3281" r:id="rId26"/>
    <p:sldId id="3282" r:id="rId27"/>
    <p:sldId id="267"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6864CF-0B6E-4BA8-BC54-E8C637983883}" v="39" dt="2024-02-13T20:10:16.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5" autoAdjust="0"/>
    <p:restoredTop sz="69388" autoAdjust="0"/>
  </p:normalViewPr>
  <p:slideViewPr>
    <p:cSldViewPr snapToGrid="0">
      <p:cViewPr varScale="1">
        <p:scale>
          <a:sx n="79" d="100"/>
          <a:sy n="79" d="100"/>
        </p:scale>
        <p:origin x="1248" y="84"/>
      </p:cViewPr>
      <p:guideLst/>
    </p:cSldViewPr>
  </p:slideViewPr>
  <p:notesTextViewPr>
    <p:cViewPr>
      <p:scale>
        <a:sx n="1" d="1"/>
        <a:sy n="1" d="1"/>
      </p:scale>
      <p:origin x="0" y="0"/>
    </p:cViewPr>
  </p:notesTextViewPr>
  <p:sorterViewPr>
    <p:cViewPr>
      <p:scale>
        <a:sx n="100" d="100"/>
        <a:sy n="100" d="100"/>
      </p:scale>
      <p:origin x="0" y="-328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Gibson" clId="Web-{EF6864CF-0B6E-4BA8-BC54-E8C637983883}"/>
    <pc:docChg chg="modSld">
      <pc:chgData name="Jessica Gibson" userId="" providerId="" clId="Web-{EF6864CF-0B6E-4BA8-BC54-E8C637983883}" dt="2024-02-13T20:10:16.958" v="38" actId="20577"/>
      <pc:docMkLst>
        <pc:docMk/>
      </pc:docMkLst>
      <pc:sldChg chg="modSp">
        <pc:chgData name="Jessica Gibson" userId="" providerId="" clId="Web-{EF6864CF-0B6E-4BA8-BC54-E8C637983883}" dt="2024-02-13T20:10:16.958" v="38" actId="20577"/>
        <pc:sldMkLst>
          <pc:docMk/>
          <pc:sldMk cId="1152531982" sldId="3282"/>
        </pc:sldMkLst>
        <pc:spChg chg="mod">
          <ac:chgData name="Jessica Gibson" userId="" providerId="" clId="Web-{EF6864CF-0B6E-4BA8-BC54-E8C637983883}" dt="2024-02-13T20:10:16.958" v="38" actId="20577"/>
          <ac:spMkLst>
            <pc:docMk/>
            <pc:sldMk cId="1152531982" sldId="3282"/>
            <ac:spMk id="3" creationId="{BEAAF3BA-73E5-25AE-7054-F40C83E316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dirty="0"/>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knowledge.exlibrisgroup.com/Primo/Content_Corner/Central_Discovery_Index/Documentation_and_Training/Documentation_and_Training_(English)/CDI_-_The_Central_Discovery_Index/Using_Normalized_Subject_Headings_from_CDI"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quality-of-life improvement appears in several new modes of receiving ordered items. Up to now, users would go to the Receive screen and record receipt of new items. This release expands those options to include both the PO Line and the Item record. Receiving from the POL is something that people have requested for a while. Now, you may search for a specific order and begin to edit the POL. Under the inventory section, labeled as Ordered Items, the … actions menu now includes a Receive option. Clicking Receive opens a pop-up screen that includes the Keep in Department option and the received date. </a:t>
            </a:r>
          </a:p>
          <a:p>
            <a:endParaRPr lang="en-US" dirty="0"/>
          </a:p>
        </p:txBody>
      </p:sp>
      <p:sp>
        <p:nvSpPr>
          <p:cNvPr id="4" name="Slide Number Placeholder 3"/>
          <p:cNvSpPr>
            <a:spLocks noGrp="1"/>
          </p:cNvSpPr>
          <p:nvPr>
            <p:ph type="sldNum" sz="quarter" idx="5"/>
          </p:nvPr>
        </p:nvSpPr>
        <p:spPr/>
        <p:txBody>
          <a:bodyPr/>
          <a:lstStyle/>
          <a:p>
            <a:fld id="{9A80A81B-19EB-41F6-A288-213BE763F7C8}" type="slidenum">
              <a:rPr lang="en-US" smtClean="0"/>
              <a:t>10</a:t>
            </a:fld>
            <a:endParaRPr lang="en-US"/>
          </a:p>
        </p:txBody>
      </p:sp>
    </p:spTree>
    <p:extLst>
      <p:ext uri="{BB962C8B-B14F-4D97-AF65-F5344CB8AC3E}">
        <p14:creationId xmlns:p14="http://schemas.microsoft.com/office/powerpoint/2010/main" val="1809279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 nice improvement, but a better improvement still is the new receive function from the item record. Granted, the item record already contained a field for receiving date but entering that date manually did not fully mark an ordered item as received. Now, the item record editor includes a Save and Receive button at the top right. This will allow smaller technical services departments the ability to combine their work on receiving and processing items into fewer screens and steps. Clicking Save and Receive opens a pop-up that includes the Keep in Department option as well as the receiving date. Committing the save and receive includes any changes to the item as well as the receiving date. And if you’re a department that uses work orders or technical services processing, those values will be assigned automatically as well.</a:t>
            </a:r>
          </a:p>
        </p:txBody>
      </p:sp>
      <p:sp>
        <p:nvSpPr>
          <p:cNvPr id="4" name="Slide Number Placeholder 3"/>
          <p:cNvSpPr>
            <a:spLocks noGrp="1"/>
          </p:cNvSpPr>
          <p:nvPr>
            <p:ph type="sldNum" sz="quarter" idx="5"/>
          </p:nvPr>
        </p:nvSpPr>
        <p:spPr/>
        <p:txBody>
          <a:bodyPr/>
          <a:lstStyle/>
          <a:p>
            <a:fld id="{9A80A81B-19EB-41F6-A288-213BE763F7C8}" type="slidenum">
              <a:rPr lang="en-US" smtClean="0"/>
              <a:t>11</a:t>
            </a:fld>
            <a:endParaRPr lang="en-US"/>
          </a:p>
        </p:txBody>
      </p:sp>
    </p:spTree>
    <p:extLst>
      <p:ext uri="{BB962C8B-B14F-4D97-AF65-F5344CB8AC3E}">
        <p14:creationId xmlns:p14="http://schemas.microsoft.com/office/powerpoint/2010/main" val="264322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the item record and processing, the item record includes a field for recording the condition of an item. Up to now, one could only choose from four possible conditions, damaged, brittle, fragile, or deteriorating. With this release, the list of conditions may be modified by a configuration table. If your institution has preservation procedures for different kinds of damage, or you just want to standardize the categories for damage found better, then administrators may add new options to the list to account for the different kinds of damage you want to track in analytics or use to locate items in physical items searches.</a:t>
            </a:r>
          </a:p>
        </p:txBody>
      </p:sp>
      <p:sp>
        <p:nvSpPr>
          <p:cNvPr id="4" name="Slide Number Placeholder 3"/>
          <p:cNvSpPr>
            <a:spLocks noGrp="1"/>
          </p:cNvSpPr>
          <p:nvPr>
            <p:ph type="sldNum" sz="quarter" idx="5"/>
          </p:nvPr>
        </p:nvSpPr>
        <p:spPr/>
        <p:txBody>
          <a:bodyPr/>
          <a:lstStyle/>
          <a:p>
            <a:fld id="{9A80A81B-19EB-41F6-A288-213BE763F7C8}" type="slidenum">
              <a:rPr lang="en-US" smtClean="0"/>
              <a:t>12</a:t>
            </a:fld>
            <a:endParaRPr lang="en-US"/>
          </a:p>
        </p:txBody>
      </p:sp>
    </p:spTree>
    <p:extLst>
      <p:ext uri="{BB962C8B-B14F-4D97-AF65-F5344CB8AC3E}">
        <p14:creationId xmlns:p14="http://schemas.microsoft.com/office/powerpoint/2010/main" val="3456560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year, Ex Libris has improved the ability to manage sets and added options to search for and create sets of holdings records. For an organization like ours, where MARC holdings have been important for a while, this has been a welcome improvement. This month, we get the next logical progression in that improvement, where sets of holdings records may be filtered by indication rules designed to work with holdings.</a:t>
            </a:r>
          </a:p>
          <a:p>
            <a:r>
              <a:rPr lang="en-US" dirty="0"/>
              <a:t>An example of how this may be useful is for a library that is looking ahead to possibly creating LHRs in OCLC, they may want to start finding the records that could have coding issues. One might start by creating a logical set of holding records where the summary statement, that is the 866 field, is not empty. From there, if you want to look at whether the leader values are correct for the type of holdings, then a filter that looks at the record type field may be applied to create a narrower set of records to review.</a:t>
            </a:r>
          </a:p>
        </p:txBody>
      </p:sp>
      <p:sp>
        <p:nvSpPr>
          <p:cNvPr id="4" name="Slide Number Placeholder 3"/>
          <p:cNvSpPr>
            <a:spLocks noGrp="1"/>
          </p:cNvSpPr>
          <p:nvPr>
            <p:ph type="sldNum" sz="quarter" idx="5"/>
          </p:nvPr>
        </p:nvSpPr>
        <p:spPr/>
        <p:txBody>
          <a:bodyPr/>
          <a:lstStyle/>
          <a:p>
            <a:fld id="{9A80A81B-19EB-41F6-A288-213BE763F7C8}" type="slidenum">
              <a:rPr lang="en-US" smtClean="0"/>
              <a:t>13</a:t>
            </a:fld>
            <a:endParaRPr lang="en-US"/>
          </a:p>
        </p:txBody>
      </p:sp>
    </p:spTree>
    <p:extLst>
      <p:ext uri="{BB962C8B-B14F-4D97-AF65-F5344CB8AC3E}">
        <p14:creationId xmlns:p14="http://schemas.microsoft.com/office/powerpoint/2010/main" val="2373619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Libris has been working with a focus group on development of collection management reports, which they are beginning to rollout in this current release. Two new data visualization dashboards are available on Physical Books Retention and Physical Books Deselection. You may look for these in the Alma subfolder under shared folders in Analytics; be sure to copy the dashboards into your institution’s folder or your private folder before modifying these in any way. </a:t>
            </a:r>
          </a:p>
          <a:p>
            <a:r>
              <a:rPr lang="en-US" dirty="0"/>
              <a:t>These dashboards are available as analytics objects, meaning they can be featured on the home page or scheduled, and the default set of roles includes Analytics Administrator, General Systems Administrator, Designs Analytics, and Physical Inventory Operator.</a:t>
            </a:r>
          </a:p>
          <a:p>
            <a:r>
              <a:rPr lang="en-US" dirty="0"/>
              <a:t>My first looks at these dashboards indicate that they do some things very well. For instance, reports on the number of titles with a single copy, overall title counts, visualizations on classifications, and loan activity.</a:t>
            </a:r>
          </a:p>
          <a:p>
            <a:r>
              <a:rPr lang="en-US" dirty="0"/>
              <a:t>They also do some things less well. In part, this may be due to the reports attempting to measure data that aren’t present yet. For instance, if items haven’t yet been marked as “Committed to Retain,” then there won’t be much value in the comparisons on that data point. Another area where the reports will be less useful is on counts of copies, specifically as the analyses appear to be counting items per title. Sets with multiple volumes end up looking like multiple copies, at least in the first few looks I’ve had.</a:t>
            </a:r>
          </a:p>
          <a:p>
            <a:r>
              <a:rPr lang="en-US" dirty="0"/>
              <a:t>We encourage you to explore these further and learn what you can about them. More training on Data Visualizations is available from the Analytics Become an Expert series that ran in 2023.</a:t>
            </a:r>
          </a:p>
        </p:txBody>
      </p:sp>
      <p:sp>
        <p:nvSpPr>
          <p:cNvPr id="4" name="Slide Number Placeholder 3"/>
          <p:cNvSpPr>
            <a:spLocks noGrp="1"/>
          </p:cNvSpPr>
          <p:nvPr>
            <p:ph type="sldNum" sz="quarter" idx="5"/>
          </p:nvPr>
        </p:nvSpPr>
        <p:spPr/>
        <p:txBody>
          <a:bodyPr/>
          <a:lstStyle/>
          <a:p>
            <a:fld id="{9A80A81B-19EB-41F6-A288-213BE763F7C8}" type="slidenum">
              <a:rPr lang="en-US" smtClean="0"/>
              <a:t>14</a:t>
            </a:fld>
            <a:endParaRPr lang="en-US"/>
          </a:p>
        </p:txBody>
      </p:sp>
    </p:spTree>
    <p:extLst>
      <p:ext uri="{BB962C8B-B14F-4D97-AF65-F5344CB8AC3E}">
        <p14:creationId xmlns:p14="http://schemas.microsoft.com/office/powerpoint/2010/main" val="3232646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r>
              <a:rPr lang="en-US" dirty="0"/>
              <a:t>(Denise) Alma has been adding vendors to the automatic uploads of electronic holdings option. Recently Taylor &amp; Francis journals joined such publishers as Springer, Elsevier and Ovid in this option for monthly uploads of your library’s entitlements. There was already an option for Taylor &amp; Francis ebooks. More information at this link.  </a:t>
            </a:r>
          </a:p>
          <a:p>
            <a:endParaRPr lang="en-US" dirty="0"/>
          </a:p>
          <a:p>
            <a:pPr>
              <a:buFont typeface="+mj-lt"/>
              <a:buNone/>
            </a:pPr>
            <a:r>
              <a:rPr lang="en-US" dirty="0"/>
              <a:t>Previously when deleting COUNTER reports, users needed to delete them one by one. Now, before deleting COUNTER reports, users have an option to select multiple reports for deletion. In addition, the </a:t>
            </a:r>
            <a:r>
              <a:rPr lang="en-US" b="1" dirty="0"/>
              <a:t>Select All </a:t>
            </a:r>
            <a:r>
              <a:rPr lang="en-US" dirty="0"/>
              <a:t>and </a:t>
            </a:r>
            <a:r>
              <a:rPr lang="en-US" b="1" dirty="0"/>
              <a:t>Delete All </a:t>
            </a:r>
            <a:r>
              <a:rPr lang="en-US" dirty="0"/>
              <a:t>options were added. Here’s an illustration of the new options from Alma documentation. </a:t>
            </a:r>
          </a:p>
        </p:txBody>
      </p:sp>
    </p:spTree>
    <p:extLst>
      <p:ext uri="{BB962C8B-B14F-4D97-AF65-F5344CB8AC3E}">
        <p14:creationId xmlns:p14="http://schemas.microsoft.com/office/powerpoint/2010/main" val="1525069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Adrienne/Jen</a:t>
            </a:r>
          </a:p>
        </p:txBody>
      </p:sp>
      <p:sp>
        <p:nvSpPr>
          <p:cNvPr id="4" name="Slide Number Placeholder 3"/>
          <p:cNvSpPr>
            <a:spLocks noGrp="1"/>
          </p:cNvSpPr>
          <p:nvPr>
            <p:ph type="sldNum" sz="quarter" idx="5"/>
          </p:nvPr>
        </p:nvSpPr>
        <p:spPr/>
        <p:txBody>
          <a:bodyPr/>
          <a:lstStyle/>
          <a:p>
            <a:fld id="{A58473E4-DEFA-4081-9A15-DF7352AEBC3E}" type="slidenum">
              <a:rPr lang="en-US" smtClean="0"/>
              <a:t>16</a:t>
            </a:fld>
            <a:endParaRPr lang="en-US" dirty="0"/>
          </a:p>
        </p:txBody>
      </p:sp>
    </p:spTree>
    <p:extLst>
      <p:ext uri="{BB962C8B-B14F-4D97-AF65-F5344CB8AC3E}">
        <p14:creationId xmlns:p14="http://schemas.microsoft.com/office/powerpoint/2010/main" val="633044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Adrienne/Jen</a:t>
            </a:r>
          </a:p>
        </p:txBody>
      </p:sp>
      <p:sp>
        <p:nvSpPr>
          <p:cNvPr id="4" name="Slide Number Placeholder 3"/>
          <p:cNvSpPr>
            <a:spLocks noGrp="1"/>
          </p:cNvSpPr>
          <p:nvPr>
            <p:ph type="sldNum" sz="quarter" idx="5"/>
          </p:nvPr>
        </p:nvSpPr>
        <p:spPr/>
        <p:txBody>
          <a:bodyPr/>
          <a:lstStyle/>
          <a:p>
            <a:fld id="{A58473E4-DEFA-4081-9A15-DF7352AEBC3E}" type="slidenum">
              <a:rPr lang="en-US" smtClean="0"/>
              <a:t>17</a:t>
            </a:fld>
            <a:endParaRPr lang="en-US" dirty="0"/>
          </a:p>
        </p:txBody>
      </p:sp>
    </p:spTree>
    <p:extLst>
      <p:ext uri="{BB962C8B-B14F-4D97-AF65-F5344CB8AC3E}">
        <p14:creationId xmlns:p14="http://schemas.microsoft.com/office/powerpoint/2010/main" val="2029944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18</a:t>
            </a:fld>
            <a:endParaRPr lang="en-US" dirty="0"/>
          </a:p>
        </p:txBody>
      </p:sp>
    </p:spTree>
    <p:extLst>
      <p:ext uri="{BB962C8B-B14F-4D97-AF65-F5344CB8AC3E}">
        <p14:creationId xmlns:p14="http://schemas.microsoft.com/office/powerpoint/2010/main" val="4049135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(Denise)  Alma is changing the default behavior of Primo VE </a:t>
            </a:r>
            <a:r>
              <a:rPr lang="en-US" dirty="0" err="1">
                <a:effectLst/>
              </a:rPr>
              <a:t>QuickLinks</a:t>
            </a:r>
            <a:r>
              <a:rPr lang="en-US" dirty="0">
                <a:effectLst/>
              </a:rPr>
              <a:t> for electronic full text option. (Read slide) They are advocating most libraries use </a:t>
            </a:r>
            <a:r>
              <a:rPr lang="en-US" dirty="0" err="1">
                <a:effectLst/>
              </a:rPr>
              <a:t>QuickLinks</a:t>
            </a:r>
            <a:r>
              <a:rPr lang="en-US" dirty="0">
                <a:effectLst/>
              </a:rPr>
              <a:t>. </a:t>
            </a:r>
          </a:p>
          <a:p>
            <a:endParaRPr lang="en-US" dirty="0"/>
          </a:p>
        </p:txBody>
      </p:sp>
    </p:spTree>
    <p:extLst>
      <p:ext uri="{BB962C8B-B14F-4D97-AF65-F5344CB8AC3E}">
        <p14:creationId xmlns:p14="http://schemas.microsoft.com/office/powerpoint/2010/main" val="193773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a:t>
            </a:fld>
            <a:endParaRPr lang="en-US" dirty="0"/>
          </a:p>
        </p:txBody>
      </p:sp>
    </p:spTree>
    <p:extLst>
      <p:ext uri="{BB962C8B-B14F-4D97-AF65-F5344CB8AC3E}">
        <p14:creationId xmlns:p14="http://schemas.microsoft.com/office/powerpoint/2010/main" val="110542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(Denise) Here’s examples.   QuickLinks appear on the brief result displays. Here for example, I looked up football in an “Articles” search slot and you can see this library has QuickLinks already enabled.  That’s what supplies the “Get PDF” . QuickLinks works with bibliographic data from cooperating publishers &amp; vendors to provide a one-click to full text option. My colleague will put the link to cooperating publishers &amp; vendors in the chat.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effectLst/>
              </a:rPr>
              <a:t> Please </a:t>
            </a:r>
            <a:r>
              <a:rPr lang="en-US" dirty="0">
                <a:effectLst/>
              </a:rPr>
              <a:t>begin discussing accepting (or not) the new QuickLinks default with your colleagues. The May 2024 switch is only three months off.  </a:t>
            </a:r>
          </a:p>
          <a:p>
            <a:endParaRPr lang="en-US" dirty="0"/>
          </a:p>
        </p:txBody>
      </p:sp>
    </p:spTree>
    <p:extLst>
      <p:ext uri="{BB962C8B-B14F-4D97-AF65-F5344CB8AC3E}">
        <p14:creationId xmlns:p14="http://schemas.microsoft.com/office/powerpoint/2010/main" val="3317422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(Denise) CDI Subject Normalization.   Alma/Primo VE are trying to improve</a:t>
            </a:r>
            <a:r>
              <a:rPr lang="en-US" dirty="0"/>
              <a:t> the quality of CDI subject terms. Subject terms are being received in CDI in various formats and styles from providers and aggregators leading to much duplication and inconsistencies.   Now incoming subject terms are mapped to a much more controlled vocabulary, which is based primarily on LCSH and </a:t>
            </a:r>
            <a:r>
              <a:rPr lang="en-US" dirty="0" err="1"/>
              <a:t>MeSH</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Normalized means making the subject terms more consistent and (to some degree) how subject terms are related to each other.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outcome of this mapping is the following:</a:t>
            </a:r>
          </a:p>
          <a:p>
            <a:pPr>
              <a:buFont typeface="Arial" panose="020B0604020202020204" pitchFamily="34" charset="0"/>
              <a:buChar char="•"/>
            </a:pPr>
            <a:r>
              <a:rPr lang="en-US" dirty="0"/>
              <a:t>Subject field (Normalized) – This indexed field includes only subjects that match the CDI controlled vocabulary. They are deduplicated and normalized.</a:t>
            </a:r>
          </a:p>
          <a:p>
            <a:pPr>
              <a:buFont typeface="Arial" panose="020B0604020202020204" pitchFamily="34" charset="0"/>
              <a:buChar char="•"/>
            </a:pPr>
            <a:r>
              <a:rPr lang="en-US" dirty="0"/>
              <a:t>Keyword field – This new field includes all subjects that could not be mapped against the CDI controlled vocabulary. These subjects are considered keywords, which are also indexed and searchable.</a:t>
            </a:r>
          </a:p>
          <a:p>
            <a:r>
              <a:rPr lang="en-US" dirty="0"/>
              <a:t>Using normalized settings is OFF by default. To enable it, check the “Use normalized CDI subjects” box in the General tab of the Primo VE View.</a:t>
            </a:r>
          </a:p>
          <a:p>
            <a:r>
              <a:rPr lang="en-US" dirty="0"/>
              <a:t>When disabled, the existing Subject field for display, search, and facets is 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details, see </a:t>
            </a:r>
            <a:r>
              <a:rPr lang="en-US" dirty="0">
                <a:hlinkClick r:id="rId3" tooltip="Using Normalized Subject Headings from CDI"/>
              </a:rPr>
              <a:t>Using Normalized Subject Headings from CDI</a:t>
            </a:r>
            <a:r>
              <a:rPr lang="en-US" dirty="0"/>
              <a:t>.</a:t>
            </a:r>
          </a:p>
          <a:p>
            <a:endParaRPr lang="en-US" dirty="0"/>
          </a:p>
        </p:txBody>
      </p:sp>
    </p:spTree>
    <p:extLst>
      <p:ext uri="{BB962C8B-B14F-4D97-AF65-F5344CB8AC3E}">
        <p14:creationId xmlns:p14="http://schemas.microsoft.com/office/powerpoint/2010/main" val="4023037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A58473E4-DEFA-4081-9A15-DF7352AEBC3E}" type="slidenum">
              <a:rPr lang="en-US" smtClean="0"/>
              <a:t>22</a:t>
            </a:fld>
            <a:endParaRPr lang="en-US" dirty="0"/>
          </a:p>
        </p:txBody>
      </p:sp>
    </p:spTree>
    <p:extLst>
      <p:ext uri="{BB962C8B-B14F-4D97-AF65-F5344CB8AC3E}">
        <p14:creationId xmlns:p14="http://schemas.microsoft.com/office/powerpoint/2010/main" val="3275345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A58473E4-DEFA-4081-9A15-DF7352AEBC3E}" type="slidenum">
              <a:rPr lang="en-US" smtClean="0"/>
              <a:t>23</a:t>
            </a:fld>
            <a:endParaRPr lang="en-US" dirty="0"/>
          </a:p>
        </p:txBody>
      </p:sp>
    </p:spTree>
    <p:extLst>
      <p:ext uri="{BB962C8B-B14F-4D97-AF65-F5344CB8AC3E}">
        <p14:creationId xmlns:p14="http://schemas.microsoft.com/office/powerpoint/2010/main" val="1475630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(Rotating nice picture)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24</a:t>
            </a:fld>
            <a:endParaRPr lang="en-US" dirty="0"/>
          </a:p>
        </p:txBody>
      </p:sp>
    </p:spTree>
    <p:extLst>
      <p:ext uri="{BB962C8B-B14F-4D97-AF65-F5344CB8AC3E}">
        <p14:creationId xmlns:p14="http://schemas.microsoft.com/office/powerpoint/2010/main" val="321457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a:t>
            </a:fld>
            <a:endParaRPr lang="en-US" dirty="0"/>
          </a:p>
        </p:txBody>
      </p:sp>
    </p:spTree>
    <p:extLst>
      <p:ext uri="{BB962C8B-B14F-4D97-AF65-F5344CB8AC3E}">
        <p14:creationId xmlns:p14="http://schemas.microsoft.com/office/powerpoint/2010/main" val="40395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3847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CARLI’s six Premium Sandboxes were refreshed on Sunday, August 8 as part of the Alma monthly release updates.  The Sandboxes are refreshed twice a year in February and August. If you are doing any current testing in the sandboxes, you will want to either finish up your work by the end of January, and/or document how to re-create your testing scenarios after the sandboxes are refreshed.</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Following the refresh on February 12, the CARLI Office staff will refresh the generic user accounts and perform some configurations so that AFN will work between the six Sandbox IZs, and send an email to let you all know when the sandboxes are again available for use.</a:t>
            </a:r>
          </a:p>
        </p:txBody>
      </p:sp>
    </p:spTree>
    <p:extLst>
      <p:ext uri="{BB962C8B-B14F-4D97-AF65-F5344CB8AC3E}">
        <p14:creationId xmlns:p14="http://schemas.microsoft.com/office/powerpoint/2010/main" val="192414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2414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7</a:t>
            </a:fld>
            <a:endParaRPr lang="en-US" dirty="0"/>
          </a:p>
        </p:txBody>
      </p:sp>
    </p:spTree>
    <p:extLst>
      <p:ext uri="{BB962C8B-B14F-4D97-AF65-F5344CB8AC3E}">
        <p14:creationId xmlns:p14="http://schemas.microsoft.com/office/powerpoint/2010/main" val="327534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Libris has added another incremental accessibility update this month, expanding the use of keyboard shortcuts. In this update, the top right menu has been assigned hot keys A1 to A10. To use these functions, press and hold the Alt key, then type A and the number, A given combination will either open or close the selected menu. Typing </a:t>
            </a:r>
            <a:r>
              <a:rPr lang="en-US" dirty="0" err="1"/>
              <a:t>Alt+A</a:t>
            </a:r>
            <a:r>
              <a:rPr lang="en-US" dirty="0"/>
              <a:t> selects the more options part of the menu, indicated by the three vertical dots. </a:t>
            </a:r>
          </a:p>
          <a:p>
            <a:r>
              <a:rPr lang="en-US" dirty="0"/>
              <a:t>If you have customized the order of these menu icons, Alma adjusts the alt-key sequences accordingly. </a:t>
            </a:r>
          </a:p>
          <a:p>
            <a:r>
              <a:rPr lang="en-US" dirty="0"/>
              <a:t>[possible demonstration now or later]</a:t>
            </a:r>
          </a:p>
          <a:p>
            <a:r>
              <a:rPr lang="en-US" dirty="0"/>
              <a:t>If you weren’t aware, the Alma metadata editor and screens with tabs also support keyboard shortcuts for faster navigation.</a:t>
            </a:r>
          </a:p>
        </p:txBody>
      </p:sp>
      <p:sp>
        <p:nvSpPr>
          <p:cNvPr id="4" name="Slide Number Placeholder 3"/>
          <p:cNvSpPr>
            <a:spLocks noGrp="1"/>
          </p:cNvSpPr>
          <p:nvPr>
            <p:ph type="sldNum" sz="quarter" idx="5"/>
          </p:nvPr>
        </p:nvSpPr>
        <p:spPr/>
        <p:txBody>
          <a:bodyPr/>
          <a:lstStyle/>
          <a:p>
            <a:fld id="{9A80A81B-19EB-41F6-A288-213BE763F7C8}" type="slidenum">
              <a:rPr lang="en-US" smtClean="0"/>
              <a:t>8</a:t>
            </a:fld>
            <a:endParaRPr lang="en-US"/>
          </a:p>
        </p:txBody>
      </p:sp>
    </p:spTree>
    <p:extLst>
      <p:ext uri="{BB962C8B-B14F-4D97-AF65-F5344CB8AC3E}">
        <p14:creationId xmlns:p14="http://schemas.microsoft.com/office/powerpoint/2010/main" val="198928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Beginning this week, the new PO Line Task list is the official and only interface in Alma for working with PO Lines. However, Ex Libris continues to improve the functionality in this area. First, the sliding panel approach found in the new task list will now be added within PO Lines for the material supplier and fund fields. This panel looks like an Alma search results screen, letting users view more information in selecting a fund or vendor.</a:t>
            </a:r>
          </a:p>
          <a:p>
            <a:r>
              <a:rPr lang="en-US" dirty="0"/>
              <a:t>Another quality-of-life improvement appears in the PO line action buttons that appear across the top of a POL. The Save and Continue button will now appear on the screen when you view a POL from the task list. Previously, one would need to select the POL for editing to get the Save and Continue button, which saves the order and approves it for auto-packaging.</a:t>
            </a:r>
          </a:p>
        </p:txBody>
      </p:sp>
      <p:sp>
        <p:nvSpPr>
          <p:cNvPr id="4" name="Slide Number Placeholder 3"/>
          <p:cNvSpPr>
            <a:spLocks noGrp="1"/>
          </p:cNvSpPr>
          <p:nvPr>
            <p:ph type="sldNum" sz="quarter" idx="5"/>
          </p:nvPr>
        </p:nvSpPr>
        <p:spPr/>
        <p:txBody>
          <a:bodyPr/>
          <a:lstStyle/>
          <a:p>
            <a:fld id="{9A80A81B-19EB-41F6-A288-213BE763F7C8}" type="slidenum">
              <a:rPr lang="en-US" smtClean="0"/>
              <a:t>9</a:t>
            </a:fld>
            <a:endParaRPr lang="en-US"/>
          </a:p>
        </p:txBody>
      </p:sp>
    </p:spTree>
    <p:extLst>
      <p:ext uri="{BB962C8B-B14F-4D97-AF65-F5344CB8AC3E}">
        <p14:creationId xmlns:p14="http://schemas.microsoft.com/office/powerpoint/2010/main" val="353931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838" y="1358900"/>
            <a:ext cx="30924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12192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3906838"/>
            <a:ext cx="2984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4632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dirty="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899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5533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03953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414869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25970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6489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7519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5512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203512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dirty="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dirty="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23247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95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2741613"/>
            <a:ext cx="67421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1507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2/13/2024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dirty="0"/>
          </a:p>
        </p:txBody>
      </p:sp>
    </p:spTree>
    <p:extLst>
      <p:ext uri="{BB962C8B-B14F-4D97-AF65-F5344CB8AC3E}">
        <p14:creationId xmlns:p14="http://schemas.microsoft.com/office/powerpoint/2010/main" val="390594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076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4589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1766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42067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22747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1135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3244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dirty="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dirty="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14412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2725738"/>
            <a:ext cx="45672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05095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dirty="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577990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dirty="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dirty="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44943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19050"/>
            <a:ext cx="7810501"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882900"/>
            <a:ext cx="11344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87960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8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3"/>
            <a:ext cx="9550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872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222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118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2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88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dirty="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dirty="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07405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p:cNvGrpSpPr>
            <a:grpSpLocks/>
          </p:cNvGrpSpPr>
          <p:nvPr/>
        </p:nvGrpSpPr>
        <p:grpSpPr bwMode="auto">
          <a:xfrm>
            <a:off x="0" y="6450013"/>
            <a:ext cx="12204700" cy="415925"/>
            <a:chOff x="126124" y="6360379"/>
            <a:chExt cx="9091992" cy="504457"/>
          </a:xfrm>
        </p:grpSpPr>
        <p:sp>
          <p:nvSpPr>
            <p:cNvPr id="9" name="Rectangle 8"/>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0"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extLst>
      <p:ext uri="{BB962C8B-B14F-4D97-AF65-F5344CB8AC3E}">
        <p14:creationId xmlns:p14="http://schemas.microsoft.com/office/powerpoint/2010/main" val="41581075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90Integrations_with_External_Systems/030Resource_Management/381Upload_Electronic_Holdings_from_Taylor_and_Francis?mt-draft=tru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30Primo_VE_User_Interface/Quicklinks_in_Primo_and_Primo_V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knowledge.exlibrisgroup.com/Primo/Product_Documentation/020Primo_VE/Primo_VE_(English)/030Primo_VE_User_Interface/Quicklinks_Provider_Lis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knowledge.exlibrisgroup.com/Primo/Content_Corner/Central_Discovery_Index/Documentation_and_Training/Documentation_and_Training_(English)/CDI_-_The_Central_Discovery_Index/Using_Normalized_Subject_Headings_from_CDI"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50Display_Configuration/030Configuring_Display_Labels_for_Primo_VE#Codes_that_Support_HTML_Formatting"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developers.exlibrisgroup.com/blog/primo-showcase-how-to-embed/"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event.on24.com/wcc/r/4450026/AB048CC92BD4B95E82FD831B40BA511D"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hyperlink" Target="https://el-una.org/meetings/eluna-2024-annual-meet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rli.illinois.edu/products-services/i-share/alma/sandbox"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li.illinois.edu/LTAF-20240213" TargetMode="Externa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hyperlink" Target="https://www.carli.illinois.edu/calendar" TargetMode="External"/><Relationship Id="rId5" Type="http://schemas.openxmlformats.org/officeDocument/2006/relationships/hyperlink" Target="https://illinois.zoom.us/meeting/register/tZIud-uupzovG901nJo-uddRWEwt2tcKbrQX" TargetMode="External"/><Relationship Id="rId4" Type="http://schemas.openxmlformats.org/officeDocument/2006/relationships/hyperlink" Target="https://www.carli.illinois.edu/products-services/i-share/alma/config/ful_ltaf2023-2024_almaconfi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10Getting_Started/050Alma_User_Interface_%E2%80%93_General_Information/045Usability_Improvements/Unified_PO_Line_Task_List"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156434"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6096001" y="634995"/>
            <a:ext cx="4283075" cy="4946408"/>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a:t>
            </a:r>
          </a:p>
        </p:txBody>
      </p:sp>
      <p:pic>
        <p:nvPicPr>
          <p:cNvPr id="4" name="Picture 3" descr="CARLI I-Share logo multi-colored&#10;">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607979" y="839861"/>
            <a:ext cx="4019708" cy="1590532"/>
          </a:xfrm>
          <a:prstGeom prst="rect">
            <a:avLst/>
          </a:prstGeom>
        </p:spPr>
      </p:pic>
      <p:sp>
        <p:nvSpPr>
          <p:cNvPr id="3" name="TextBox 2">
            <a:extLst>
              <a:ext uri="{FF2B5EF4-FFF2-40B4-BE49-F238E27FC236}">
                <a16:creationId xmlns:a16="http://schemas.microsoft.com/office/drawing/2014/main" id="{BDDE24E2-451C-6FAC-C5ED-9AEBC0B67B37}"/>
              </a:ext>
            </a:extLst>
          </p:cNvPr>
          <p:cNvSpPr txBox="1"/>
          <p:nvPr/>
        </p:nvSpPr>
        <p:spPr>
          <a:xfrm>
            <a:off x="950976" y="2279904"/>
            <a:ext cx="3676711" cy="369332"/>
          </a:xfrm>
          <a:prstGeom prst="rect">
            <a:avLst/>
          </a:prstGeom>
          <a:noFill/>
        </p:spPr>
        <p:txBody>
          <a:bodyPr wrap="square" rtlCol="0">
            <a:spAutoFit/>
          </a:bodyPr>
          <a:lstStyle/>
          <a:p>
            <a:pPr algn="r"/>
            <a:r>
              <a:rPr lang="en-US" sz="1800" dirty="0">
                <a:latin typeface="+mj-lt"/>
              </a:rPr>
              <a:t>CARLI I-Share logo</a:t>
            </a:r>
            <a:endParaRPr lang="en-US" dirty="0"/>
          </a:p>
        </p:txBody>
      </p:sp>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AE59-CCBF-FFAC-0065-234C9C9E7AEC}"/>
              </a:ext>
            </a:extLst>
          </p:cNvPr>
          <p:cNvSpPr>
            <a:spLocks noGrp="1"/>
          </p:cNvSpPr>
          <p:nvPr>
            <p:ph type="title"/>
          </p:nvPr>
        </p:nvSpPr>
        <p:spPr/>
        <p:txBody>
          <a:bodyPr/>
          <a:lstStyle/>
          <a:p>
            <a:r>
              <a:rPr lang="en-US" dirty="0"/>
              <a:t>New Receiving from PO Line</a:t>
            </a:r>
          </a:p>
        </p:txBody>
      </p:sp>
      <p:sp>
        <p:nvSpPr>
          <p:cNvPr id="3" name="Content Placeholder 2">
            <a:extLst>
              <a:ext uri="{FF2B5EF4-FFF2-40B4-BE49-F238E27FC236}">
                <a16:creationId xmlns:a16="http://schemas.microsoft.com/office/drawing/2014/main" id="{99F2C817-73A8-CDD2-87FC-64C08012A49A}"/>
              </a:ext>
            </a:extLst>
          </p:cNvPr>
          <p:cNvSpPr>
            <a:spLocks noGrp="1"/>
          </p:cNvSpPr>
          <p:nvPr>
            <p:ph idx="1"/>
          </p:nvPr>
        </p:nvSpPr>
        <p:spPr>
          <a:xfrm>
            <a:off x="838200" y="1417638"/>
            <a:ext cx="10515600" cy="1325563"/>
          </a:xfrm>
        </p:spPr>
        <p:txBody>
          <a:bodyPr/>
          <a:lstStyle/>
          <a:p>
            <a:r>
              <a:rPr lang="en-US" sz="2800" dirty="0">
                <a:latin typeface="+mj-lt"/>
              </a:rPr>
              <a:t>Existing approach: Acquisitions &gt; Receiving and Invoicing &gt; Receive</a:t>
            </a:r>
          </a:p>
          <a:p>
            <a:r>
              <a:rPr lang="en-US" sz="2800" dirty="0">
                <a:latin typeface="+mj-lt"/>
              </a:rPr>
              <a:t>New approach #1: Search POL, edit, receive from ordered items</a:t>
            </a:r>
          </a:p>
        </p:txBody>
      </p:sp>
      <p:pic>
        <p:nvPicPr>
          <p:cNvPr id="5" name="Picture 4" descr="A screenshot of the Ordered Items, or inventory section, for a PO Line in Alma. The actions menu for item is open showing choices of Edit, Receive, and Delete.">
            <a:extLst>
              <a:ext uri="{FF2B5EF4-FFF2-40B4-BE49-F238E27FC236}">
                <a16:creationId xmlns:a16="http://schemas.microsoft.com/office/drawing/2014/main" id="{020184D4-4A63-D752-954E-F10762E24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56" y="2837862"/>
            <a:ext cx="9718915" cy="3072071"/>
          </a:xfrm>
          <a:prstGeom prst="rect">
            <a:avLst/>
          </a:prstGeom>
          <a:ln>
            <a:solidFill>
              <a:srgbClr val="7030A0"/>
            </a:solidFill>
          </a:ln>
        </p:spPr>
      </p:pic>
      <p:sp>
        <p:nvSpPr>
          <p:cNvPr id="4" name="TextBox 3">
            <a:extLst>
              <a:ext uri="{FF2B5EF4-FFF2-40B4-BE49-F238E27FC236}">
                <a16:creationId xmlns:a16="http://schemas.microsoft.com/office/drawing/2014/main" id="{1B96A661-6266-95D7-92E3-F789A6968155}"/>
              </a:ext>
            </a:extLst>
          </p:cNvPr>
          <p:cNvSpPr txBox="1"/>
          <p:nvPr/>
        </p:nvSpPr>
        <p:spPr>
          <a:xfrm>
            <a:off x="422366" y="5889329"/>
            <a:ext cx="11170920" cy="646331"/>
          </a:xfrm>
          <a:prstGeom prst="rect">
            <a:avLst/>
          </a:prstGeom>
          <a:noFill/>
        </p:spPr>
        <p:txBody>
          <a:bodyPr wrap="square" rtlCol="0">
            <a:spAutoFit/>
          </a:bodyPr>
          <a:lstStyle/>
          <a:p>
            <a:r>
              <a:rPr lang="en-US" dirty="0"/>
              <a:t>A screenshot of the Ordered Items, or inventory section, for a PO Line in Alma. The actions menu for item is open showing choices of Edit, Receive, and Delete.</a:t>
            </a:r>
          </a:p>
        </p:txBody>
      </p:sp>
    </p:spTree>
    <p:extLst>
      <p:ext uri="{BB962C8B-B14F-4D97-AF65-F5344CB8AC3E}">
        <p14:creationId xmlns:p14="http://schemas.microsoft.com/office/powerpoint/2010/main" val="107774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0F67-3ECE-613D-3E64-0D53641EFE64}"/>
              </a:ext>
            </a:extLst>
          </p:cNvPr>
          <p:cNvSpPr>
            <a:spLocks noGrp="1"/>
          </p:cNvSpPr>
          <p:nvPr>
            <p:ph type="title"/>
          </p:nvPr>
        </p:nvSpPr>
        <p:spPr/>
        <p:txBody>
          <a:bodyPr/>
          <a:lstStyle/>
          <a:p>
            <a:r>
              <a:rPr lang="en-US" dirty="0"/>
              <a:t>New Receiving from Item Record</a:t>
            </a:r>
          </a:p>
        </p:txBody>
      </p:sp>
      <p:sp>
        <p:nvSpPr>
          <p:cNvPr id="3" name="Content Placeholder 2">
            <a:extLst>
              <a:ext uri="{FF2B5EF4-FFF2-40B4-BE49-F238E27FC236}">
                <a16:creationId xmlns:a16="http://schemas.microsoft.com/office/drawing/2014/main" id="{B102AF55-2D6B-88AC-431D-6B944650B2FE}"/>
              </a:ext>
            </a:extLst>
          </p:cNvPr>
          <p:cNvSpPr>
            <a:spLocks noGrp="1"/>
          </p:cNvSpPr>
          <p:nvPr>
            <p:ph idx="1"/>
          </p:nvPr>
        </p:nvSpPr>
        <p:spPr>
          <a:xfrm>
            <a:off x="609599" y="1417639"/>
            <a:ext cx="11215607" cy="1733550"/>
          </a:xfrm>
        </p:spPr>
        <p:txBody>
          <a:bodyPr/>
          <a:lstStyle/>
          <a:p>
            <a:r>
              <a:rPr lang="en-US" sz="2800" dirty="0">
                <a:latin typeface="+mj-lt"/>
              </a:rPr>
              <a:t>New receiving approach #2: Receive from Item record</a:t>
            </a:r>
          </a:p>
          <a:p>
            <a:r>
              <a:rPr lang="en-US" sz="2800" dirty="0">
                <a:latin typeface="+mj-lt"/>
              </a:rPr>
              <a:t>Save and Receive button sets received date, process type (if needed)</a:t>
            </a:r>
          </a:p>
        </p:txBody>
      </p:sp>
      <p:pic>
        <p:nvPicPr>
          <p:cNvPr id="5" name="Picture 4" descr="A screenshot of the Alma item record editor with the Save and Receive pop-up window displayed. The Save and Receive pop-up includes options to keep in department and set a process type, and to set the receipt date.">
            <a:extLst>
              <a:ext uri="{FF2B5EF4-FFF2-40B4-BE49-F238E27FC236}">
                <a16:creationId xmlns:a16="http://schemas.microsoft.com/office/drawing/2014/main" id="{B986B060-80AC-D517-7FC0-872FB7125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482" y="2545845"/>
            <a:ext cx="10051651" cy="3193057"/>
          </a:xfrm>
          <a:prstGeom prst="rect">
            <a:avLst/>
          </a:prstGeom>
        </p:spPr>
      </p:pic>
      <p:sp>
        <p:nvSpPr>
          <p:cNvPr id="4" name="TextBox 3">
            <a:extLst>
              <a:ext uri="{FF2B5EF4-FFF2-40B4-BE49-F238E27FC236}">
                <a16:creationId xmlns:a16="http://schemas.microsoft.com/office/drawing/2014/main" id="{1C2A902D-0968-9D10-D2EE-F260D113C355}"/>
              </a:ext>
            </a:extLst>
          </p:cNvPr>
          <p:cNvSpPr txBox="1"/>
          <p:nvPr/>
        </p:nvSpPr>
        <p:spPr>
          <a:xfrm>
            <a:off x="796834" y="5738903"/>
            <a:ext cx="11028372" cy="646331"/>
          </a:xfrm>
          <a:prstGeom prst="rect">
            <a:avLst/>
          </a:prstGeom>
          <a:noFill/>
        </p:spPr>
        <p:txBody>
          <a:bodyPr wrap="square" rtlCol="0">
            <a:spAutoFit/>
          </a:bodyPr>
          <a:lstStyle/>
          <a:p>
            <a:r>
              <a:rPr lang="en-US" dirty="0"/>
              <a:t>A screenshot of the Alma item record editor with the Save and Receive pop-up window displayed. The Save and Receive pop-up includes options to keep in department and set a process type, and to set the receipt date.</a:t>
            </a:r>
          </a:p>
        </p:txBody>
      </p:sp>
    </p:spTree>
    <p:extLst>
      <p:ext uri="{BB962C8B-B14F-4D97-AF65-F5344CB8AC3E}">
        <p14:creationId xmlns:p14="http://schemas.microsoft.com/office/powerpoint/2010/main" val="792878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1C3B5-F858-79DD-149C-316E19558317}"/>
              </a:ext>
            </a:extLst>
          </p:cNvPr>
          <p:cNvSpPr>
            <a:spLocks noGrp="1"/>
          </p:cNvSpPr>
          <p:nvPr>
            <p:ph type="title"/>
          </p:nvPr>
        </p:nvSpPr>
        <p:spPr/>
        <p:txBody>
          <a:bodyPr/>
          <a:lstStyle/>
          <a:p>
            <a:r>
              <a:rPr lang="en-US" dirty="0"/>
              <a:t>Item Record: Physical Condition List</a:t>
            </a:r>
          </a:p>
        </p:txBody>
      </p:sp>
      <p:sp>
        <p:nvSpPr>
          <p:cNvPr id="3" name="Content Placeholder 2">
            <a:extLst>
              <a:ext uri="{FF2B5EF4-FFF2-40B4-BE49-F238E27FC236}">
                <a16:creationId xmlns:a16="http://schemas.microsoft.com/office/drawing/2014/main" id="{BB05068F-B78D-8AAE-95E6-05E2B43B9518}"/>
              </a:ext>
            </a:extLst>
          </p:cNvPr>
          <p:cNvSpPr>
            <a:spLocks noGrp="1"/>
          </p:cNvSpPr>
          <p:nvPr>
            <p:ph idx="1"/>
          </p:nvPr>
        </p:nvSpPr>
        <p:spPr/>
        <p:txBody>
          <a:bodyPr/>
          <a:lstStyle/>
          <a:p>
            <a:r>
              <a:rPr lang="en-US" sz="2600" dirty="0">
                <a:latin typeface="+mj-lt"/>
              </a:rPr>
              <a:t>List of physical conditions now configurable</a:t>
            </a:r>
          </a:p>
          <a:p>
            <a:r>
              <a:rPr lang="en-US" sz="2600" dirty="0">
                <a:latin typeface="+mj-lt"/>
              </a:rPr>
              <a:t>Add options that you would like to track in items, searches, analytics.</a:t>
            </a:r>
          </a:p>
        </p:txBody>
      </p:sp>
      <p:pic>
        <p:nvPicPr>
          <p:cNvPr id="5" name="Picture 4" descr="A screenshot of Alma Physical Item Conditions configuration table with six rows displayed.">
            <a:extLst>
              <a:ext uri="{FF2B5EF4-FFF2-40B4-BE49-F238E27FC236}">
                <a16:creationId xmlns:a16="http://schemas.microsoft.com/office/drawing/2014/main" id="{A6E3F7DD-B37E-B73B-C979-FDD36299C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720" y="2576948"/>
            <a:ext cx="6606560" cy="3260380"/>
          </a:xfrm>
          <a:prstGeom prst="rect">
            <a:avLst/>
          </a:prstGeom>
          <a:ln>
            <a:solidFill>
              <a:srgbClr val="7030A0"/>
            </a:solidFill>
          </a:ln>
        </p:spPr>
      </p:pic>
      <p:sp>
        <p:nvSpPr>
          <p:cNvPr id="6" name="TextBox 5">
            <a:extLst>
              <a:ext uri="{FF2B5EF4-FFF2-40B4-BE49-F238E27FC236}">
                <a16:creationId xmlns:a16="http://schemas.microsoft.com/office/drawing/2014/main" id="{6C1152FE-C4B6-3AAD-6A17-85EC85B5267F}"/>
              </a:ext>
            </a:extLst>
          </p:cNvPr>
          <p:cNvSpPr txBox="1"/>
          <p:nvPr/>
        </p:nvSpPr>
        <p:spPr>
          <a:xfrm>
            <a:off x="1510937" y="5941497"/>
            <a:ext cx="10306595" cy="369332"/>
          </a:xfrm>
          <a:prstGeom prst="rect">
            <a:avLst/>
          </a:prstGeom>
          <a:noFill/>
        </p:spPr>
        <p:txBody>
          <a:bodyPr wrap="square" rtlCol="0">
            <a:spAutoFit/>
          </a:bodyPr>
          <a:lstStyle/>
          <a:p>
            <a:r>
              <a:rPr lang="en-US"/>
              <a:t>A screenshot of Alma Physical Item Conditions configuration table with six rows displayed.</a:t>
            </a:r>
            <a:endParaRPr lang="en-US" dirty="0"/>
          </a:p>
        </p:txBody>
      </p:sp>
    </p:spTree>
    <p:extLst>
      <p:ext uri="{BB962C8B-B14F-4D97-AF65-F5344CB8AC3E}">
        <p14:creationId xmlns:p14="http://schemas.microsoft.com/office/powerpoint/2010/main" val="634069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6AE8-19DF-BCCD-AEDB-1B09A8DC518D}"/>
              </a:ext>
            </a:extLst>
          </p:cNvPr>
          <p:cNvSpPr>
            <a:spLocks noGrp="1"/>
          </p:cNvSpPr>
          <p:nvPr>
            <p:ph type="title"/>
          </p:nvPr>
        </p:nvSpPr>
        <p:spPr/>
        <p:txBody>
          <a:bodyPr/>
          <a:lstStyle/>
          <a:p>
            <a:r>
              <a:rPr lang="en-US" dirty="0"/>
              <a:t>Filtering Holdings Record Sets</a:t>
            </a:r>
          </a:p>
        </p:txBody>
      </p:sp>
      <p:sp>
        <p:nvSpPr>
          <p:cNvPr id="3" name="Content Placeholder 2">
            <a:extLst>
              <a:ext uri="{FF2B5EF4-FFF2-40B4-BE49-F238E27FC236}">
                <a16:creationId xmlns:a16="http://schemas.microsoft.com/office/drawing/2014/main" id="{ECFE527B-EA31-C7AA-AC15-B8408C0B270F}"/>
              </a:ext>
            </a:extLst>
          </p:cNvPr>
          <p:cNvSpPr>
            <a:spLocks noGrp="1"/>
          </p:cNvSpPr>
          <p:nvPr>
            <p:ph idx="1"/>
          </p:nvPr>
        </p:nvSpPr>
        <p:spPr>
          <a:xfrm>
            <a:off x="609600" y="1417638"/>
            <a:ext cx="11091620" cy="1325563"/>
          </a:xfrm>
        </p:spPr>
        <p:txBody>
          <a:bodyPr/>
          <a:lstStyle/>
          <a:p>
            <a:r>
              <a:rPr lang="en-US" sz="2800" dirty="0">
                <a:latin typeface="+mj-lt"/>
              </a:rPr>
              <a:t>May now filter sets of holding records using indication rules</a:t>
            </a:r>
          </a:p>
          <a:p>
            <a:r>
              <a:rPr lang="en-US" sz="2800" dirty="0">
                <a:latin typeface="+mj-lt"/>
              </a:rPr>
              <a:t>Useful for finding and correcting holdings record data (e.g., for LHRs)</a:t>
            </a:r>
            <a:endParaRPr lang="en-US" dirty="0">
              <a:latin typeface="+mj-lt"/>
            </a:endParaRPr>
          </a:p>
        </p:txBody>
      </p:sp>
      <p:pic>
        <p:nvPicPr>
          <p:cNvPr id="5" name="Picture 4" descr="A screenshot of Alma's Filter Set pop-up screen, with an indication rule selected to apply a filter against a set of holding records.">
            <a:extLst>
              <a:ext uri="{FF2B5EF4-FFF2-40B4-BE49-F238E27FC236}">
                <a16:creationId xmlns:a16="http://schemas.microsoft.com/office/drawing/2014/main" id="{9158B13A-C257-6626-2EA8-0BC344660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969" y="2560639"/>
            <a:ext cx="7704798" cy="3344441"/>
          </a:xfrm>
          <a:prstGeom prst="rect">
            <a:avLst/>
          </a:prstGeom>
          <a:ln>
            <a:solidFill>
              <a:srgbClr val="7030A0"/>
            </a:solidFill>
          </a:ln>
        </p:spPr>
      </p:pic>
      <p:sp>
        <p:nvSpPr>
          <p:cNvPr id="4" name="TextBox 3">
            <a:extLst>
              <a:ext uri="{FF2B5EF4-FFF2-40B4-BE49-F238E27FC236}">
                <a16:creationId xmlns:a16="http://schemas.microsoft.com/office/drawing/2014/main" id="{9CBC3CD8-E744-4A29-EA7E-1F6DE85BCEE2}"/>
              </a:ext>
            </a:extLst>
          </p:cNvPr>
          <p:cNvSpPr txBox="1"/>
          <p:nvPr/>
        </p:nvSpPr>
        <p:spPr>
          <a:xfrm>
            <a:off x="731520" y="5905080"/>
            <a:ext cx="10228217" cy="646331"/>
          </a:xfrm>
          <a:prstGeom prst="rect">
            <a:avLst/>
          </a:prstGeom>
          <a:noFill/>
        </p:spPr>
        <p:txBody>
          <a:bodyPr wrap="square" rtlCol="0">
            <a:spAutoFit/>
          </a:bodyPr>
          <a:lstStyle/>
          <a:p>
            <a:r>
              <a:rPr lang="en-US" dirty="0"/>
              <a:t>A screenshot of Alma's Filter Set pop-up screen, with an indication rule selected to apply a filter against a set of holding records.</a:t>
            </a:r>
          </a:p>
        </p:txBody>
      </p:sp>
    </p:spTree>
    <p:extLst>
      <p:ext uri="{BB962C8B-B14F-4D97-AF65-F5344CB8AC3E}">
        <p14:creationId xmlns:p14="http://schemas.microsoft.com/office/powerpoint/2010/main" val="623991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81D9-1796-8ED9-89A2-E07D821765CA}"/>
              </a:ext>
            </a:extLst>
          </p:cNvPr>
          <p:cNvSpPr>
            <a:spLocks noGrp="1"/>
          </p:cNvSpPr>
          <p:nvPr>
            <p:ph type="title"/>
          </p:nvPr>
        </p:nvSpPr>
        <p:spPr/>
        <p:txBody>
          <a:bodyPr/>
          <a:lstStyle/>
          <a:p>
            <a:r>
              <a:rPr lang="en-US" dirty="0"/>
              <a:t>Analytics and Data Visualizations</a:t>
            </a:r>
          </a:p>
        </p:txBody>
      </p:sp>
      <p:sp>
        <p:nvSpPr>
          <p:cNvPr id="3" name="Content Placeholder 2">
            <a:extLst>
              <a:ext uri="{FF2B5EF4-FFF2-40B4-BE49-F238E27FC236}">
                <a16:creationId xmlns:a16="http://schemas.microsoft.com/office/drawing/2014/main" id="{7E073CA9-FE35-9A7F-6FE7-A161E9F56657}"/>
              </a:ext>
            </a:extLst>
          </p:cNvPr>
          <p:cNvSpPr>
            <a:spLocks noGrp="1"/>
          </p:cNvSpPr>
          <p:nvPr>
            <p:ph idx="1"/>
          </p:nvPr>
        </p:nvSpPr>
        <p:spPr>
          <a:xfrm>
            <a:off x="1066800" y="1417638"/>
            <a:ext cx="10515600" cy="1772981"/>
          </a:xfrm>
        </p:spPr>
        <p:txBody>
          <a:bodyPr/>
          <a:lstStyle/>
          <a:p>
            <a:r>
              <a:rPr lang="en-US" sz="2800" dirty="0">
                <a:latin typeface="+mj-lt"/>
              </a:rPr>
              <a:t>New Data Visualization dashboards for collection management</a:t>
            </a:r>
          </a:p>
          <a:p>
            <a:pPr lvl="1"/>
            <a:r>
              <a:rPr lang="en-US" sz="2400" dirty="0">
                <a:latin typeface="+mj-lt"/>
              </a:rPr>
              <a:t>Shared Folders &gt; Alma &gt; Inventory</a:t>
            </a:r>
          </a:p>
          <a:p>
            <a:pPr lvl="1"/>
            <a:r>
              <a:rPr lang="en-US" sz="2400" dirty="0">
                <a:latin typeface="+mj-lt"/>
              </a:rPr>
              <a:t>Available as analytics objects</a:t>
            </a:r>
          </a:p>
          <a:p>
            <a:pPr lvl="1"/>
            <a:r>
              <a:rPr lang="en-US" sz="2400" dirty="0">
                <a:latin typeface="+mj-lt"/>
              </a:rPr>
              <a:t>Dashboards have documentation panels</a:t>
            </a:r>
            <a:endParaRPr lang="en-US" dirty="0">
              <a:latin typeface="+mj-lt"/>
            </a:endParaRPr>
          </a:p>
        </p:txBody>
      </p:sp>
      <p:pic>
        <p:nvPicPr>
          <p:cNvPr id="5" name="Picture 4" descr="A screenshot of the Alma Books Retention data visualization dashboard.">
            <a:extLst>
              <a:ext uri="{FF2B5EF4-FFF2-40B4-BE49-F238E27FC236}">
                <a16:creationId xmlns:a16="http://schemas.microsoft.com/office/drawing/2014/main" id="{5711A82D-63A3-2508-6C95-02B279080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749" y="3190619"/>
            <a:ext cx="4646501" cy="2664565"/>
          </a:xfrm>
          <a:prstGeom prst="rect">
            <a:avLst/>
          </a:prstGeom>
          <a:ln>
            <a:solidFill>
              <a:srgbClr val="7030A0"/>
            </a:solidFill>
          </a:ln>
        </p:spPr>
      </p:pic>
      <p:sp>
        <p:nvSpPr>
          <p:cNvPr id="4" name="TextBox 3">
            <a:extLst>
              <a:ext uri="{FF2B5EF4-FFF2-40B4-BE49-F238E27FC236}">
                <a16:creationId xmlns:a16="http://schemas.microsoft.com/office/drawing/2014/main" id="{36D199F4-FBB9-7ADE-6533-E8D641DAACB7}"/>
              </a:ext>
            </a:extLst>
          </p:cNvPr>
          <p:cNvSpPr txBox="1"/>
          <p:nvPr/>
        </p:nvSpPr>
        <p:spPr>
          <a:xfrm>
            <a:off x="744583" y="5855184"/>
            <a:ext cx="10515600" cy="646331"/>
          </a:xfrm>
          <a:prstGeom prst="rect">
            <a:avLst/>
          </a:prstGeom>
          <a:noFill/>
        </p:spPr>
        <p:txBody>
          <a:bodyPr wrap="square" rtlCol="0">
            <a:spAutoFit/>
          </a:bodyPr>
          <a:lstStyle/>
          <a:p>
            <a:r>
              <a:rPr lang="en-US"/>
              <a:t>A screenshot of Alma's Filter Set pop-up screen, with an indication rule selected to apply a filter against a set of holding records.</a:t>
            </a:r>
            <a:endParaRPr lang="en-US" dirty="0"/>
          </a:p>
        </p:txBody>
      </p:sp>
    </p:spTree>
    <p:extLst>
      <p:ext uri="{BB962C8B-B14F-4D97-AF65-F5344CB8AC3E}">
        <p14:creationId xmlns:p14="http://schemas.microsoft.com/office/powerpoint/2010/main" val="385811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200E-4E76-83AF-8099-EA7E1BEA3C8A}"/>
              </a:ext>
            </a:extLst>
          </p:cNvPr>
          <p:cNvSpPr>
            <a:spLocks noGrp="1"/>
          </p:cNvSpPr>
          <p:nvPr>
            <p:ph type="title"/>
          </p:nvPr>
        </p:nvSpPr>
        <p:spPr/>
        <p:txBody>
          <a:bodyPr/>
          <a:lstStyle/>
          <a:p>
            <a:r>
              <a:rPr lang="en-US" dirty="0"/>
              <a:t>Electronic resources</a:t>
            </a:r>
          </a:p>
        </p:txBody>
      </p:sp>
      <p:sp>
        <p:nvSpPr>
          <p:cNvPr id="3" name="Content Placeholder 2">
            <a:extLst>
              <a:ext uri="{FF2B5EF4-FFF2-40B4-BE49-F238E27FC236}">
                <a16:creationId xmlns:a16="http://schemas.microsoft.com/office/drawing/2014/main" id="{95F39A49-3087-E94B-D0BF-764EA00709CE}"/>
              </a:ext>
            </a:extLst>
          </p:cNvPr>
          <p:cNvSpPr>
            <a:spLocks noGrp="1"/>
          </p:cNvSpPr>
          <p:nvPr>
            <p:ph sz="quarter" idx="10"/>
          </p:nvPr>
        </p:nvSpPr>
        <p:spPr>
          <a:xfrm>
            <a:off x="1754187" y="634995"/>
            <a:ext cx="8736832" cy="5657650"/>
          </a:xfrm>
        </p:spPr>
        <p:txBody>
          <a:bodyPr/>
          <a:lstStyle/>
          <a:p>
            <a:r>
              <a:rPr lang="en-US" dirty="0"/>
              <a:t> </a:t>
            </a:r>
          </a:p>
        </p:txBody>
      </p:sp>
      <p:sp>
        <p:nvSpPr>
          <p:cNvPr id="4" name="TextBox 3">
            <a:extLst>
              <a:ext uri="{FF2B5EF4-FFF2-40B4-BE49-F238E27FC236}">
                <a16:creationId xmlns:a16="http://schemas.microsoft.com/office/drawing/2014/main" id="{82F663B5-D47F-5749-7FC7-CCDBBD1E1082}"/>
              </a:ext>
            </a:extLst>
          </p:cNvPr>
          <p:cNvSpPr txBox="1"/>
          <p:nvPr/>
        </p:nvSpPr>
        <p:spPr>
          <a:xfrm>
            <a:off x="209007" y="345687"/>
            <a:ext cx="11351622" cy="4585871"/>
          </a:xfrm>
          <a:prstGeom prst="rect">
            <a:avLst/>
          </a:prstGeom>
          <a:noFill/>
        </p:spPr>
        <p:txBody>
          <a:bodyPr wrap="square" rtlCol="0">
            <a:spAutoFit/>
          </a:bodyPr>
          <a:lstStyle/>
          <a:p>
            <a:r>
              <a:rPr lang="en-US" sz="2800" dirty="0">
                <a:latin typeface="Arial" panose="020B0604020202020204" pitchFamily="34" charset="0"/>
              </a:rPr>
              <a:t>Electronic Resources and Link Resolver Updates</a:t>
            </a:r>
          </a:p>
          <a:p>
            <a:endParaRPr lang="en-US" dirty="0">
              <a:latin typeface="+mj-lt"/>
            </a:endParaRPr>
          </a:p>
          <a:p>
            <a:r>
              <a:rPr lang="en-US" sz="2400" b="1" dirty="0">
                <a:latin typeface="+mj-lt"/>
              </a:rPr>
              <a:t>Automatic Upload of Electronic Holdings </a:t>
            </a:r>
            <a:r>
              <a:rPr lang="en-US" sz="2400" dirty="0">
                <a:latin typeface="+mj-lt"/>
              </a:rPr>
              <a:t>now supported for Taylor &amp; Francis journals </a:t>
            </a:r>
          </a:p>
          <a:p>
            <a:pPr marL="742950" lvl="1" indent="-285750">
              <a:buFont typeface="Arial" panose="020B0604020202020204" pitchFamily="34" charset="0"/>
              <a:buChar char="•"/>
            </a:pPr>
            <a:r>
              <a:rPr lang="en-US" sz="2400" dirty="0">
                <a:latin typeface="+mj-lt"/>
              </a:rPr>
              <a:t>More information at </a:t>
            </a:r>
            <a:r>
              <a:rPr lang="en-US" sz="2400" dirty="0">
                <a:latin typeface="+mj-lt"/>
                <a:hlinkClick r:id="rId3"/>
              </a:rPr>
              <a:t>Upload Electronic Holdings from Taylor &amp; Francis</a:t>
            </a:r>
            <a:endParaRPr lang="en-US" sz="2400" dirty="0">
              <a:latin typeface="+mj-lt"/>
            </a:endParaRPr>
          </a:p>
          <a:p>
            <a:pPr marL="742950" lvl="1" indent="-285750">
              <a:buFont typeface="Arial" panose="020B0604020202020204" pitchFamily="34" charset="0"/>
              <a:buChar char="•"/>
            </a:pPr>
            <a:endParaRPr lang="en-US" sz="2400" dirty="0">
              <a:effectLst/>
              <a:latin typeface="+mj-lt"/>
            </a:endParaRPr>
          </a:p>
          <a:p>
            <a:r>
              <a:rPr lang="en-US" sz="2400" b="1" dirty="0">
                <a:effectLst/>
                <a:latin typeface="+mj-lt"/>
              </a:rPr>
              <a:t>Bulk Deletion of COUNTER Reports  (must have “</a:t>
            </a:r>
            <a:r>
              <a:rPr lang="en-US" sz="2400" dirty="0">
                <a:latin typeface="+mj-lt"/>
              </a:rPr>
              <a:t>Usage Data Operator” role.)</a:t>
            </a:r>
            <a:endParaRPr lang="en-US" sz="2400" b="1" dirty="0">
              <a:effectLst/>
              <a:latin typeface="+mj-lt"/>
            </a:endParaRPr>
          </a:p>
          <a:p>
            <a:pPr marL="285750" indent="-285750">
              <a:buFont typeface="Arial" panose="020B0604020202020204" pitchFamily="34" charset="0"/>
              <a:buChar char="•"/>
            </a:pPr>
            <a:endParaRPr lang="en-US" dirty="0">
              <a:latin typeface="+mj-lt"/>
            </a:endParaRPr>
          </a:p>
          <a:p>
            <a:pPr marL="742950" lvl="1" indent="-285750">
              <a:buFont typeface="Arial" panose="020B0604020202020204" pitchFamily="34" charset="0"/>
              <a:buChar char="•"/>
            </a:pPr>
            <a:endParaRPr lang="en-US" dirty="0">
              <a:effectLst/>
              <a:latin typeface="+mj-lt"/>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p:txBody>
      </p:sp>
      <p:pic>
        <p:nvPicPr>
          <p:cNvPr id="6" name="Picture 5" descr="A screenshot of a computer&#10;&#10;Description automatically generated">
            <a:extLst>
              <a:ext uri="{FF2B5EF4-FFF2-40B4-BE49-F238E27FC236}">
                <a16:creationId xmlns:a16="http://schemas.microsoft.com/office/drawing/2014/main" id="{E4D96BF8-C6DE-0C86-9AB2-2C5A5F198B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066" y="3034411"/>
            <a:ext cx="7720072" cy="3061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descr="A screenshot of the Alma Usage Data Loader screen with Delete All and Deleted Selected highlighted. &#10;&#10;">
            <a:extLst>
              <a:ext uri="{FF2B5EF4-FFF2-40B4-BE49-F238E27FC236}">
                <a16:creationId xmlns:a16="http://schemas.microsoft.com/office/drawing/2014/main" id="{D2E8FA8C-E2A5-D8DF-11B7-DA916A7C4F88}"/>
              </a:ext>
            </a:extLst>
          </p:cNvPr>
          <p:cNvSpPr txBox="1"/>
          <p:nvPr/>
        </p:nvSpPr>
        <p:spPr>
          <a:xfrm>
            <a:off x="592211" y="6096380"/>
            <a:ext cx="11203549" cy="369332"/>
          </a:xfrm>
          <a:prstGeom prst="rect">
            <a:avLst/>
          </a:prstGeom>
          <a:noFill/>
        </p:spPr>
        <p:txBody>
          <a:bodyPr wrap="square" rtlCol="0">
            <a:spAutoFit/>
          </a:bodyPr>
          <a:lstStyle/>
          <a:p>
            <a:r>
              <a:rPr lang="en-US" dirty="0"/>
              <a:t>A screenshot of the Alma Usage Data Loader screen with Delete All and Deleted Selected highlighted. </a:t>
            </a:r>
          </a:p>
        </p:txBody>
      </p:sp>
    </p:spTree>
    <p:extLst>
      <p:ext uri="{BB962C8B-B14F-4D97-AF65-F5344CB8AC3E}">
        <p14:creationId xmlns:p14="http://schemas.microsoft.com/office/powerpoint/2010/main" val="1945900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the Alma Monitor Jobs screen showing a highlighted pop-up window that will automatically display when an Alma job finishes. &#10;">
            <a:extLst>
              <a:ext uri="{FF2B5EF4-FFF2-40B4-BE49-F238E27FC236}">
                <a16:creationId xmlns:a16="http://schemas.microsoft.com/office/drawing/2014/main" id="{B4FE2E2B-09DF-1C5A-71F5-388F8CDE9F2D}"/>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6096000" y="665100"/>
            <a:ext cx="5710238" cy="4800725"/>
          </a:xfrm>
        </p:spPr>
      </p:pic>
      <p:sp>
        <p:nvSpPr>
          <p:cNvPr id="5" name="Text Placeholder 4">
            <a:extLst>
              <a:ext uri="{FF2B5EF4-FFF2-40B4-BE49-F238E27FC236}">
                <a16:creationId xmlns:a16="http://schemas.microsoft.com/office/drawing/2014/main" id="{DE149486-DBAB-679C-F2C1-6C346F5DF0C3}"/>
              </a:ext>
            </a:extLst>
          </p:cNvPr>
          <p:cNvSpPr>
            <a:spLocks noGrp="1"/>
          </p:cNvSpPr>
          <p:nvPr>
            <p:ph type="body" sz="quarter" idx="13"/>
          </p:nvPr>
        </p:nvSpPr>
        <p:spPr/>
        <p:txBody>
          <a:bodyPr/>
          <a:lstStyle/>
          <a:p>
            <a:r>
              <a:rPr lang="en-US" sz="1800" dirty="0"/>
              <a:t>A screenshot of the Alma Monitor Jobs screen showing a highlighted pop-up window that will automatically display when an Alma job finishes. </a:t>
            </a:r>
          </a:p>
        </p:txBody>
      </p:sp>
      <p:sp>
        <p:nvSpPr>
          <p:cNvPr id="2" name="Title 1">
            <a:extLst>
              <a:ext uri="{FF2B5EF4-FFF2-40B4-BE49-F238E27FC236}">
                <a16:creationId xmlns:a16="http://schemas.microsoft.com/office/drawing/2014/main" id="{CB0B0610-449F-FD35-D858-6889198954FC}"/>
              </a:ext>
            </a:extLst>
          </p:cNvPr>
          <p:cNvSpPr>
            <a:spLocks noGrp="1"/>
          </p:cNvSpPr>
          <p:nvPr>
            <p:ph type="title"/>
          </p:nvPr>
        </p:nvSpPr>
        <p:spPr>
          <a:xfrm>
            <a:off x="307220" y="-1"/>
            <a:ext cx="10972800" cy="508011"/>
          </a:xfrm>
        </p:spPr>
        <p:txBody>
          <a:bodyPr>
            <a:normAutofit fontScale="90000"/>
          </a:bodyPr>
          <a:lstStyle/>
          <a:p>
            <a:r>
              <a:rPr lang="en-US" sz="1800" dirty="0">
                <a:effectLst/>
              </a:rPr>
              <a:t>Real-Time Notification Upon Job Completion</a:t>
            </a:r>
            <a:br>
              <a:rPr lang="en-US" sz="1800" dirty="0">
                <a:effectLst/>
              </a:rPr>
            </a:br>
            <a:endParaRPr lang="en-US" dirty="0"/>
          </a:p>
        </p:txBody>
      </p:sp>
      <p:sp>
        <p:nvSpPr>
          <p:cNvPr id="3" name="Content Placeholder 2">
            <a:extLst>
              <a:ext uri="{FF2B5EF4-FFF2-40B4-BE49-F238E27FC236}">
                <a16:creationId xmlns:a16="http://schemas.microsoft.com/office/drawing/2014/main" id="{27A9C739-7339-5B75-A7F4-EE27C9F949F6}"/>
              </a:ext>
            </a:extLst>
          </p:cNvPr>
          <p:cNvSpPr>
            <a:spLocks noGrp="1"/>
          </p:cNvSpPr>
          <p:nvPr>
            <p:ph sz="quarter" idx="10"/>
          </p:nvPr>
        </p:nvSpPr>
        <p:spPr>
          <a:xfrm>
            <a:off x="306917" y="1653436"/>
            <a:ext cx="5635143" cy="3842485"/>
          </a:xfrm>
        </p:spPr>
        <p:txBody>
          <a:bodyPr/>
          <a:lstStyle/>
          <a:p>
            <a:r>
              <a:rPr lang="en-US" sz="2800" dirty="0">
                <a:latin typeface="+mj-lt"/>
              </a:rPr>
              <a:t>When you run a job, instead of having to select Refresh over and over, or waiting for an email notification, Alma will display a message when the job finishes.</a:t>
            </a:r>
          </a:p>
        </p:txBody>
      </p:sp>
    </p:spTree>
    <p:extLst>
      <p:ext uri="{BB962C8B-B14F-4D97-AF65-F5344CB8AC3E}">
        <p14:creationId xmlns:p14="http://schemas.microsoft.com/office/powerpoint/2010/main" val="1392924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E894-FFE0-6C26-A99B-03BC160A6F59}"/>
              </a:ext>
            </a:extLst>
          </p:cNvPr>
          <p:cNvSpPr>
            <a:spLocks noGrp="1"/>
          </p:cNvSpPr>
          <p:nvPr>
            <p:ph type="title"/>
          </p:nvPr>
        </p:nvSpPr>
        <p:spPr/>
        <p:txBody>
          <a:bodyPr/>
          <a:lstStyle/>
          <a:p>
            <a:r>
              <a:rPr lang="en-US" dirty="0"/>
              <a:t>Course reserves</a:t>
            </a:r>
          </a:p>
        </p:txBody>
      </p:sp>
      <p:sp>
        <p:nvSpPr>
          <p:cNvPr id="7" name="Chart Placeholder 6">
            <a:extLst>
              <a:ext uri="{FF2B5EF4-FFF2-40B4-BE49-F238E27FC236}">
                <a16:creationId xmlns:a16="http://schemas.microsoft.com/office/drawing/2014/main" id="{B9741BB3-A00D-8D0C-39A2-DC9F1ABBD5AA}"/>
              </a:ext>
            </a:extLst>
          </p:cNvPr>
          <p:cNvSpPr>
            <a:spLocks noGrp="1"/>
          </p:cNvSpPr>
          <p:nvPr>
            <p:ph type="chart" sz="quarter" idx="10"/>
          </p:nvPr>
        </p:nvSpPr>
        <p:spPr/>
        <p:txBody>
          <a:bodyPr>
            <a:normAutofit/>
          </a:bodyPr>
          <a:lstStyle/>
          <a:p>
            <a:pPr marL="342900" indent="-342900">
              <a:buFont typeface="Arial" panose="020B0604020202020204" pitchFamily="34" charset="0"/>
              <a:buChar char="•"/>
            </a:pPr>
            <a:r>
              <a:rPr lang="en-US" sz="2800" dirty="0">
                <a:latin typeface="+mj-lt"/>
              </a:rPr>
              <a:t>The Course Loader (Configuration &gt; General &gt; External Integrations &gt; Integration Profiles) directory now supports Excel files in addition to .csv files.</a:t>
            </a:r>
          </a:p>
          <a:p>
            <a:pPr marL="342900" indent="-342900">
              <a:buFont typeface="Arial" panose="020B0604020202020204" pitchFamily="34" charset="0"/>
              <a:buChar char="•"/>
            </a:pPr>
            <a:r>
              <a:rPr lang="en-US" sz="2800" dirty="0">
                <a:latin typeface="+mj-lt"/>
              </a:rPr>
              <a:t>You can configure Alma to include archived lists in the Demand in other lists calculation, which enables you to see which reading lists or courses use the same resource as you review and process citations.</a:t>
            </a:r>
          </a:p>
        </p:txBody>
      </p:sp>
    </p:spTree>
    <p:extLst>
      <p:ext uri="{BB962C8B-B14F-4D97-AF65-F5344CB8AC3E}">
        <p14:creationId xmlns:p14="http://schemas.microsoft.com/office/powerpoint/2010/main" val="1590348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a:xfrm>
            <a:off x="2399654" y="2528161"/>
            <a:ext cx="7392692" cy="1801677"/>
          </a:xfrm>
        </p:spPr>
        <p:txBody>
          <a:bodyPr/>
          <a:lstStyle/>
          <a:p>
            <a:pPr algn="ctr"/>
            <a:r>
              <a:rPr lang="en-US" sz="4400" dirty="0"/>
              <a:t>Primo VE February 2024 Quarterly Release Highlights</a:t>
            </a:r>
          </a:p>
        </p:txBody>
      </p:sp>
    </p:spTree>
    <p:extLst>
      <p:ext uri="{BB962C8B-B14F-4D97-AF65-F5344CB8AC3E}">
        <p14:creationId xmlns:p14="http://schemas.microsoft.com/office/powerpoint/2010/main" val="366900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39A49-3087-E94B-D0BF-764EA00709CE}"/>
              </a:ext>
            </a:extLst>
          </p:cNvPr>
          <p:cNvSpPr>
            <a:spLocks noGrp="1"/>
          </p:cNvSpPr>
          <p:nvPr>
            <p:ph sz="quarter" idx="10"/>
          </p:nvPr>
        </p:nvSpPr>
        <p:spPr>
          <a:xfrm>
            <a:off x="1754187" y="634995"/>
            <a:ext cx="8736832" cy="5657650"/>
          </a:xfrm>
        </p:spPr>
        <p:txBody>
          <a:bodyPr/>
          <a:lstStyle/>
          <a:p>
            <a:r>
              <a:rPr lang="en-US" dirty="0"/>
              <a:t> </a:t>
            </a:r>
          </a:p>
        </p:txBody>
      </p:sp>
      <p:sp>
        <p:nvSpPr>
          <p:cNvPr id="4" name="TextBox 3">
            <a:extLst>
              <a:ext uri="{FF2B5EF4-FFF2-40B4-BE49-F238E27FC236}">
                <a16:creationId xmlns:a16="http://schemas.microsoft.com/office/drawing/2014/main" id="{2ADB57E3-1846-1BEE-A946-5CC44114CF14}"/>
              </a:ext>
            </a:extLst>
          </p:cNvPr>
          <p:cNvSpPr txBox="1"/>
          <p:nvPr/>
        </p:nvSpPr>
        <p:spPr>
          <a:xfrm>
            <a:off x="307220" y="634995"/>
            <a:ext cx="9758352" cy="61555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Primo VE – QuickLinks Major Change Coming</a:t>
            </a:r>
          </a:p>
          <a:p>
            <a:pPr marL="285750" indent="-285750">
              <a:buFont typeface="Arial" panose="020B0604020202020204" pitchFamily="34" charset="0"/>
              <a:buChar char="•"/>
            </a:pPr>
            <a:endParaRPr lang="en-US" sz="2400" dirty="0">
              <a:latin typeface="+mj-lt"/>
            </a:endParaRPr>
          </a:p>
          <a:p>
            <a:r>
              <a:rPr lang="en-US" sz="2800" b="1" dirty="0">
                <a:latin typeface="+mj-lt"/>
              </a:rPr>
              <a:t>Automatically Enabled QuickLinks</a:t>
            </a:r>
          </a:p>
          <a:p>
            <a:pPr marL="742950" lvl="1" indent="-285750">
              <a:buFont typeface="Arial" panose="020B0604020202020204" pitchFamily="34" charset="0"/>
              <a:buChar char="•"/>
            </a:pPr>
            <a:r>
              <a:rPr lang="en-US" sz="2800" dirty="0">
                <a:effectLst/>
                <a:latin typeface="+mj-lt"/>
              </a:rPr>
              <a:t>QuickLinks option is currently at Primo VE View level; will be moving to Institution level with this change in May 2024. </a:t>
            </a:r>
          </a:p>
          <a:p>
            <a:pPr marL="742950" lvl="1" indent="-285750">
              <a:buFont typeface="Arial" panose="020B0604020202020204" pitchFamily="34" charset="0"/>
              <a:buChar char="•"/>
            </a:pPr>
            <a:r>
              <a:rPr lang="en-US" sz="2800" dirty="0">
                <a:effectLst/>
                <a:latin typeface="+mj-lt"/>
              </a:rPr>
              <a:t>In February optional to enable QuickLinks</a:t>
            </a:r>
            <a:r>
              <a:rPr lang="en-US" sz="2800" dirty="0">
                <a:latin typeface="+mj-lt"/>
              </a:rPr>
              <a:t>, HOWEVER Alma is making QuickLinks in brief results displays the _default_ in May 2024 </a:t>
            </a:r>
          </a:p>
          <a:p>
            <a:pPr marL="742950" lvl="1" indent="-285750">
              <a:buFont typeface="Arial" panose="020B0604020202020204" pitchFamily="34" charset="0"/>
              <a:buChar char="•"/>
            </a:pPr>
            <a:r>
              <a:rPr lang="en-US" sz="2800" dirty="0">
                <a:effectLst/>
                <a:latin typeface="+mj-lt"/>
              </a:rPr>
              <a:t>Can </a:t>
            </a:r>
            <a:r>
              <a:rPr lang="en-US" sz="2800" dirty="0">
                <a:latin typeface="+mj-lt"/>
              </a:rPr>
              <a:t>opt out </a:t>
            </a:r>
            <a:r>
              <a:rPr lang="en-US" sz="2800" dirty="0">
                <a:effectLst/>
                <a:latin typeface="+mj-lt"/>
              </a:rPr>
              <a:t>of this new Institution level parameter.</a:t>
            </a:r>
          </a:p>
          <a:p>
            <a:pPr marL="742950" lvl="1" indent="-285750">
              <a:buFont typeface="Arial" panose="020B0604020202020204" pitchFamily="34" charset="0"/>
              <a:buChar char="•"/>
            </a:pPr>
            <a:r>
              <a:rPr lang="en-US" sz="2800" dirty="0">
                <a:latin typeface="+mj-lt"/>
              </a:rPr>
              <a:t>More </a:t>
            </a:r>
            <a:r>
              <a:rPr lang="en-US" sz="2800" dirty="0">
                <a:latin typeface="+mj-lt"/>
                <a:hlinkClick r:id="rId3"/>
              </a:rPr>
              <a:t>information on QuickLinks</a:t>
            </a:r>
            <a:endParaRPr lang="en-US" sz="2800" dirty="0">
              <a:latin typeface="+mj-lt"/>
            </a:endParaRPr>
          </a:p>
          <a:p>
            <a:pPr marL="742950" lvl="1" indent="-285750">
              <a:buFont typeface="Arial" panose="020B0604020202020204" pitchFamily="34" charset="0"/>
              <a:buChar char="•"/>
            </a:pPr>
            <a:r>
              <a:rPr lang="en-US" sz="2800" dirty="0" err="1">
                <a:effectLst/>
                <a:latin typeface="+mj-lt"/>
              </a:rPr>
              <a:t>QuickLinks</a:t>
            </a:r>
            <a:r>
              <a:rPr lang="en-US" sz="2800" dirty="0">
                <a:effectLst/>
                <a:latin typeface="+mj-lt"/>
              </a:rPr>
              <a:t>’ </a:t>
            </a:r>
            <a:r>
              <a:rPr lang="en-US" sz="2800" dirty="0">
                <a:effectLst/>
                <a:latin typeface="+mj-lt"/>
                <a:hlinkClick r:id="rId4"/>
              </a:rPr>
              <a:t>cooperating vendors. </a:t>
            </a:r>
            <a:endParaRPr lang="en-US" sz="2800" dirty="0">
              <a:effectLst/>
              <a:latin typeface="+mj-lt"/>
            </a:endParaRPr>
          </a:p>
          <a:p>
            <a:endParaRPr lang="en-US" dirty="0">
              <a:effectLst/>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p:txBody>
      </p:sp>
    </p:spTree>
    <p:extLst>
      <p:ext uri="{BB962C8B-B14F-4D97-AF65-F5344CB8AC3E}">
        <p14:creationId xmlns:p14="http://schemas.microsoft.com/office/powerpoint/2010/main" val="3818270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E02E-1AA8-B935-9E7E-8300C2B4F541}"/>
              </a:ext>
            </a:extLst>
          </p:cNvPr>
          <p:cNvSpPr>
            <a:spLocks noGrp="1"/>
          </p:cNvSpPr>
          <p:nvPr>
            <p:ph type="ctrTitle"/>
          </p:nvPr>
        </p:nvSpPr>
        <p:spPr>
          <a:xfrm>
            <a:off x="914400" y="4455723"/>
            <a:ext cx="10363200" cy="1079293"/>
          </a:xfrm>
        </p:spPr>
        <p:txBody>
          <a:bodyPr>
            <a:normAutofit/>
          </a:bodyPr>
          <a:lstStyle/>
          <a:p>
            <a:pPr algn="ctr"/>
            <a:r>
              <a:rPr lang="en-US" dirty="0">
                <a:ea typeface="+mj-ea"/>
                <a:cs typeface="+mj-cs"/>
              </a:rPr>
              <a:t>Alma  and Primo VE </a:t>
            </a:r>
            <a:br>
              <a:rPr lang="en-US" dirty="0">
                <a:ea typeface="+mj-ea"/>
                <a:cs typeface="+mj-cs"/>
              </a:rPr>
            </a:br>
            <a:r>
              <a:rPr lang="en-US" dirty="0">
                <a:ea typeface="+mj-ea"/>
                <a:cs typeface="+mj-cs"/>
              </a:rPr>
              <a:t>February Feature Release</a:t>
            </a:r>
            <a:endParaRPr lang="en-US" dirty="0"/>
          </a:p>
        </p:txBody>
      </p:sp>
      <p:sp>
        <p:nvSpPr>
          <p:cNvPr id="3" name="Subtitle 2">
            <a:extLst>
              <a:ext uri="{FF2B5EF4-FFF2-40B4-BE49-F238E27FC236}">
                <a16:creationId xmlns:a16="http://schemas.microsoft.com/office/drawing/2014/main" id="{6CCA28F8-9411-8924-0719-F49E3492B1D8}"/>
              </a:ext>
            </a:extLst>
          </p:cNvPr>
          <p:cNvSpPr>
            <a:spLocks noGrp="1"/>
          </p:cNvSpPr>
          <p:nvPr>
            <p:ph type="subTitle" idx="1"/>
          </p:nvPr>
        </p:nvSpPr>
        <p:spPr>
          <a:xfrm>
            <a:off x="1828800" y="5535016"/>
            <a:ext cx="8534400" cy="987225"/>
          </a:xfrm>
        </p:spPr>
        <p:txBody>
          <a:bodyPr/>
          <a:lstStyle/>
          <a:p>
            <a:r>
              <a:rPr lang="en-US" dirty="0">
                <a:latin typeface="+mj-lt"/>
              </a:rPr>
              <a:t>Alma/Primo VE Open Office Hours</a:t>
            </a:r>
          </a:p>
          <a:p>
            <a:r>
              <a:rPr lang="en-US" dirty="0">
                <a:latin typeface="+mj-lt"/>
                <a:ea typeface="ＭＳ Ｐゴシック"/>
              </a:rPr>
              <a:t>February 8, 2024</a:t>
            </a:r>
          </a:p>
          <a:p>
            <a:endParaRPr lang="en-US" dirty="0"/>
          </a:p>
        </p:txBody>
      </p:sp>
    </p:spTree>
    <p:extLst>
      <p:ext uri="{BB962C8B-B14F-4D97-AF65-F5344CB8AC3E}">
        <p14:creationId xmlns:p14="http://schemas.microsoft.com/office/powerpoint/2010/main" val="245625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B57E3-1846-1BEE-A946-5CC44114CF14}"/>
              </a:ext>
            </a:extLst>
          </p:cNvPr>
          <p:cNvSpPr txBox="1"/>
          <p:nvPr/>
        </p:nvSpPr>
        <p:spPr>
          <a:xfrm>
            <a:off x="307220" y="634995"/>
            <a:ext cx="975835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Primo VE – QuickLinks Examples </a:t>
            </a:r>
            <a:endParaRPr lang="en-US" dirty="0">
              <a:latin typeface="Arial" panose="020B0604020202020204" pitchFamily="34" charset="0"/>
            </a:endParaRPr>
          </a:p>
        </p:txBody>
      </p:sp>
      <p:pic>
        <p:nvPicPr>
          <p:cNvPr id="8" name="Content Placeholder 7" descr="A screenshot of a computer screen&#10;&#10;Description automatically generated">
            <a:extLst>
              <a:ext uri="{FF2B5EF4-FFF2-40B4-BE49-F238E27FC236}">
                <a16:creationId xmlns:a16="http://schemas.microsoft.com/office/drawing/2014/main" id="{9027C3D2-8027-C1B6-BF7B-CBFAF45B6E1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29247" y="1531743"/>
            <a:ext cx="5874962" cy="3769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BCAC9421-C04E-03E9-C711-4E23D4E7152C}"/>
              </a:ext>
            </a:extLst>
          </p:cNvPr>
          <p:cNvSpPr txBox="1"/>
          <p:nvPr/>
        </p:nvSpPr>
        <p:spPr>
          <a:xfrm>
            <a:off x="1167388" y="5887868"/>
            <a:ext cx="10580915" cy="461665"/>
          </a:xfrm>
          <a:prstGeom prst="rect">
            <a:avLst/>
          </a:prstGeom>
          <a:noFill/>
        </p:spPr>
        <p:txBody>
          <a:bodyPr wrap="square" rtlCol="0">
            <a:spAutoFit/>
          </a:bodyPr>
          <a:lstStyle/>
          <a:p>
            <a:r>
              <a:rPr lang="en-US" sz="2400" dirty="0"/>
              <a:t>Change in default setting in three months May 2024!</a:t>
            </a:r>
          </a:p>
        </p:txBody>
      </p:sp>
      <p:sp>
        <p:nvSpPr>
          <p:cNvPr id="2" name="TextBox 1" descr="A screenshot of Primo VE article results with QuickLinks examples of “Get PDF” and “Read Online” highlighted.&#10;&#10;">
            <a:extLst>
              <a:ext uri="{FF2B5EF4-FFF2-40B4-BE49-F238E27FC236}">
                <a16:creationId xmlns:a16="http://schemas.microsoft.com/office/drawing/2014/main" id="{5965714F-0D84-5924-92C1-63CEE745ECA9}"/>
              </a:ext>
            </a:extLst>
          </p:cNvPr>
          <p:cNvSpPr txBox="1"/>
          <p:nvPr/>
        </p:nvSpPr>
        <p:spPr>
          <a:xfrm>
            <a:off x="219918" y="5357864"/>
            <a:ext cx="10914927" cy="369332"/>
          </a:xfrm>
          <a:prstGeom prst="rect">
            <a:avLst/>
          </a:prstGeom>
          <a:noFill/>
        </p:spPr>
        <p:txBody>
          <a:bodyPr wrap="square" rtlCol="0">
            <a:spAutoFit/>
          </a:bodyPr>
          <a:lstStyle/>
          <a:p>
            <a:r>
              <a:rPr lang="en-US" dirty="0"/>
              <a:t>A screenshot of Primo VE article results with </a:t>
            </a:r>
            <a:r>
              <a:rPr lang="en-US" dirty="0" err="1"/>
              <a:t>QuickLinks</a:t>
            </a:r>
            <a:r>
              <a:rPr lang="en-US" dirty="0"/>
              <a:t> examples of “Get PDF” and “Read Online” highlighted.</a:t>
            </a:r>
          </a:p>
        </p:txBody>
      </p:sp>
    </p:spTree>
    <p:extLst>
      <p:ext uri="{BB962C8B-B14F-4D97-AF65-F5344CB8AC3E}">
        <p14:creationId xmlns:p14="http://schemas.microsoft.com/office/powerpoint/2010/main" val="1455375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39A49-3087-E94B-D0BF-764EA00709CE}"/>
              </a:ext>
            </a:extLst>
          </p:cNvPr>
          <p:cNvSpPr>
            <a:spLocks noGrp="1"/>
          </p:cNvSpPr>
          <p:nvPr>
            <p:ph sz="quarter" idx="10"/>
          </p:nvPr>
        </p:nvSpPr>
        <p:spPr>
          <a:xfrm>
            <a:off x="1754187" y="634995"/>
            <a:ext cx="8736832" cy="5657650"/>
          </a:xfrm>
        </p:spPr>
        <p:txBody>
          <a:bodyPr/>
          <a:lstStyle/>
          <a:p>
            <a:r>
              <a:rPr lang="en-US" dirty="0"/>
              <a:t> </a:t>
            </a:r>
          </a:p>
        </p:txBody>
      </p:sp>
      <p:sp>
        <p:nvSpPr>
          <p:cNvPr id="4" name="TextBox 3">
            <a:extLst>
              <a:ext uri="{FF2B5EF4-FFF2-40B4-BE49-F238E27FC236}">
                <a16:creationId xmlns:a16="http://schemas.microsoft.com/office/drawing/2014/main" id="{2ADB57E3-1846-1BEE-A946-5CC44114CF14}"/>
              </a:ext>
            </a:extLst>
          </p:cNvPr>
          <p:cNvSpPr txBox="1"/>
          <p:nvPr/>
        </p:nvSpPr>
        <p:spPr>
          <a:xfrm>
            <a:off x="470263" y="378824"/>
            <a:ext cx="11106972" cy="5539978"/>
          </a:xfrm>
          <a:prstGeom prst="rect">
            <a:avLst/>
          </a:prstGeom>
          <a:noFill/>
        </p:spPr>
        <p:txBody>
          <a:bodyPr wrap="square" rtlCol="0">
            <a:spAutoFit/>
          </a:bodyPr>
          <a:lstStyle/>
          <a:p>
            <a:r>
              <a:rPr lang="en-US" sz="3600" dirty="0">
                <a:latin typeface="+mj-lt"/>
                <a:cs typeface="Arial" panose="020B0604020202020204" pitchFamily="34" charset="0"/>
              </a:rPr>
              <a:t>Primo VE – CDI records</a:t>
            </a:r>
          </a:p>
          <a:p>
            <a:endParaRPr lang="en-US" dirty="0">
              <a:latin typeface="+mj-lt"/>
            </a:endParaRPr>
          </a:p>
          <a:p>
            <a:r>
              <a:rPr lang="en-US" sz="1800" dirty="0">
                <a:effectLst/>
                <a:latin typeface="+mj-lt"/>
              </a:rPr>
              <a:t> </a:t>
            </a:r>
            <a:r>
              <a:rPr lang="en-US" sz="2800" dirty="0">
                <a:effectLst/>
                <a:latin typeface="+mj-lt"/>
              </a:rPr>
              <a:t>CDI Subject Normalization and New Keyword Fields –  </a:t>
            </a:r>
          </a:p>
          <a:p>
            <a:endParaRPr lang="en-US" sz="1200" dirty="0">
              <a:effectLst/>
              <a:latin typeface="+mj-lt"/>
            </a:endParaRPr>
          </a:p>
          <a:p>
            <a:pPr marL="342900" indent="-342900">
              <a:buFont typeface="Arial" panose="020B0604020202020204" pitchFamily="34" charset="0"/>
              <a:buChar char="•"/>
            </a:pPr>
            <a:r>
              <a:rPr lang="en-US" sz="2800" dirty="0">
                <a:latin typeface="+mj-lt"/>
              </a:rPr>
              <a:t>Incoming subject terms are now mapped to a controlled vocabulary, which is based primarily on LCSH and </a:t>
            </a:r>
            <a:r>
              <a:rPr lang="en-US" sz="2800" dirty="0" err="1">
                <a:latin typeface="+mj-lt"/>
              </a:rPr>
              <a:t>MeSH</a:t>
            </a:r>
            <a:r>
              <a:rPr lang="en-US" sz="2800" dirty="0">
                <a:latin typeface="+mj-lt"/>
              </a:rPr>
              <a:t>. </a:t>
            </a:r>
          </a:p>
          <a:p>
            <a:pPr marL="342900" indent="-342900">
              <a:buFont typeface="Arial" panose="020B0604020202020204" pitchFamily="34" charset="0"/>
              <a:buChar char="•"/>
            </a:pPr>
            <a:endParaRPr lang="en-US" sz="1200" dirty="0">
              <a:latin typeface="+mj-lt"/>
            </a:endParaRPr>
          </a:p>
          <a:p>
            <a:pPr marL="342900" indent="-342900">
              <a:buFont typeface="Arial" panose="020B0604020202020204" pitchFamily="34" charset="0"/>
              <a:buChar char="•"/>
            </a:pPr>
            <a:r>
              <a:rPr lang="en-US" sz="2800" dirty="0">
                <a:latin typeface="+mj-lt"/>
              </a:rPr>
              <a:t>Has created indexed fields “Subject field (normalized)” and “Keyword field”. </a:t>
            </a:r>
          </a:p>
          <a:p>
            <a:pPr marL="342900" indent="-342900">
              <a:buFont typeface="Arial" panose="020B0604020202020204" pitchFamily="34" charset="0"/>
              <a:buChar char="•"/>
            </a:pPr>
            <a:endParaRPr lang="en-US" sz="1200" dirty="0">
              <a:latin typeface="+mj-lt"/>
            </a:endParaRPr>
          </a:p>
          <a:p>
            <a:pPr marL="342900" indent="-342900">
              <a:buFont typeface="Arial" panose="020B0604020202020204" pitchFamily="34" charset="0"/>
              <a:buChar char="•"/>
            </a:pPr>
            <a:r>
              <a:rPr lang="en-US" sz="2800" dirty="0">
                <a:latin typeface="+mj-lt"/>
              </a:rPr>
              <a:t>Using normalized subjects is OFF by default - must enable in each Primo VE View’s General tab &gt; Use normalized CDI subjects</a:t>
            </a:r>
          </a:p>
          <a:p>
            <a:pPr marL="342900" indent="-342900">
              <a:buFont typeface="Arial" panose="020B0604020202020204" pitchFamily="34" charset="0"/>
              <a:buChar char="•"/>
            </a:pPr>
            <a:endParaRPr lang="en-US" sz="1200" dirty="0">
              <a:latin typeface="+mj-lt"/>
            </a:endParaRPr>
          </a:p>
          <a:p>
            <a:pPr marL="342900" indent="-342900">
              <a:buFont typeface="Arial" panose="020B0604020202020204" pitchFamily="34" charset="0"/>
              <a:buChar char="•"/>
            </a:pPr>
            <a:r>
              <a:rPr lang="en-US" sz="2800" dirty="0">
                <a:latin typeface="+mj-lt"/>
              </a:rPr>
              <a:t>For more details, see </a:t>
            </a:r>
            <a:r>
              <a:rPr lang="en-US" sz="2800" dirty="0">
                <a:latin typeface="+mj-lt"/>
                <a:hlinkClick r:id="rId3" tooltip="Using Normalized Subject Headings from CDI"/>
              </a:rPr>
              <a:t>Using Normalized Subject Headings from CDI</a:t>
            </a:r>
            <a:r>
              <a:rPr lang="en-US" sz="2800" dirty="0">
                <a:latin typeface="+mj-lt"/>
              </a:rPr>
              <a:t>.</a:t>
            </a:r>
          </a:p>
        </p:txBody>
      </p:sp>
    </p:spTree>
    <p:extLst>
      <p:ext uri="{BB962C8B-B14F-4D97-AF65-F5344CB8AC3E}">
        <p14:creationId xmlns:p14="http://schemas.microsoft.com/office/powerpoint/2010/main" val="2353387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p:txBody>
          <a:bodyPr/>
          <a:lstStyle/>
          <a:p>
            <a:r>
              <a:rPr lang="en-US" dirty="0"/>
              <a:t>Primo VE – HTML Coding Possible in More Labels</a:t>
            </a:r>
          </a:p>
        </p:txBody>
      </p:sp>
      <p:sp>
        <p:nvSpPr>
          <p:cNvPr id="3" name="Content Placeholder 2">
            <a:extLst>
              <a:ext uri="{FF2B5EF4-FFF2-40B4-BE49-F238E27FC236}">
                <a16:creationId xmlns:a16="http://schemas.microsoft.com/office/drawing/2014/main" id="{BEAAF3BA-73E5-25AE-7054-F40C83E31688}"/>
              </a:ext>
            </a:extLst>
          </p:cNvPr>
          <p:cNvSpPr>
            <a:spLocks noGrp="1"/>
          </p:cNvSpPr>
          <p:nvPr>
            <p:ph idx="1"/>
          </p:nvPr>
        </p:nvSpPr>
        <p:spPr/>
        <p:txBody>
          <a:bodyPr/>
          <a:lstStyle/>
          <a:p>
            <a:pPr marL="342900" indent="-342900">
              <a:buFont typeface="Arial" panose="020B0604020202020204" pitchFamily="34" charset="0"/>
              <a:buChar char="•"/>
            </a:pPr>
            <a:r>
              <a:rPr lang="en-US" sz="2600" dirty="0">
                <a:latin typeface="+mj-lt"/>
              </a:rPr>
              <a:t>Several more labels in Primo VE now support HTML coding</a:t>
            </a:r>
          </a:p>
          <a:p>
            <a:pPr marL="342900" indent="-342900">
              <a:buFont typeface="Arial" panose="020B0604020202020204" pitchFamily="34" charset="0"/>
              <a:buChar char="•"/>
            </a:pPr>
            <a:r>
              <a:rPr lang="en-US" sz="2600" dirty="0">
                <a:latin typeface="+mj-lt"/>
              </a:rPr>
              <a:t>Includes the &lt;</a:t>
            </a:r>
            <a:r>
              <a:rPr lang="en-US" sz="2600" dirty="0" err="1">
                <a:latin typeface="+mj-lt"/>
              </a:rPr>
              <a:t>href</a:t>
            </a:r>
            <a:r>
              <a:rPr lang="en-US" sz="2600" dirty="0">
                <a:latin typeface="+mj-lt"/>
              </a:rPr>
              <a:t>&gt; tag for linking</a:t>
            </a:r>
          </a:p>
          <a:p>
            <a:pPr marL="342900" indent="-342900">
              <a:buFont typeface="Arial" panose="020B0604020202020204" pitchFamily="34" charset="0"/>
              <a:buChar char="•"/>
            </a:pPr>
            <a:r>
              <a:rPr lang="en-US" sz="2600" dirty="0">
                <a:latin typeface="+mj-lt"/>
              </a:rPr>
              <a:t>Non-comprehensive list of labels that support HTML: </a:t>
            </a:r>
            <a:r>
              <a:rPr lang="en-US" sz="2400" dirty="0">
                <a:latin typeface="+mj-lt"/>
                <a:hlinkClick r:id="rId3"/>
              </a:rPr>
              <a:t>https://knowledge.exlibrisgroup.com/Primo/Product_Documentation/020Primo_VE/Primo_VE_(English)/050Display_Configuration/030Configuring_Display_Labels_for_Primo_VE#Codes_that_Support_HTML_Formatting</a:t>
            </a:r>
            <a:r>
              <a:rPr lang="en-US" sz="2400" dirty="0">
                <a:latin typeface="+mj-lt"/>
              </a:rPr>
              <a:t> </a:t>
            </a:r>
          </a:p>
          <a:p>
            <a:pPr marL="342900" indent="-342900">
              <a:buFont typeface="Arial" panose="020B0604020202020204" pitchFamily="34" charset="0"/>
              <a:buChar char="•"/>
            </a:pPr>
            <a:r>
              <a:rPr lang="en-US" sz="2600" dirty="0">
                <a:latin typeface="+mj-lt"/>
              </a:rPr>
              <a:t>If you’re not sure if a label supports HTML, try it in a Sandbox first</a:t>
            </a:r>
          </a:p>
        </p:txBody>
      </p:sp>
      <p:pic>
        <p:nvPicPr>
          <p:cNvPr id="5" name="Picture 4" descr="Screenshot of a Primo VE label with an embedded HTML link saying &quot;click for help&quot;">
            <a:extLst>
              <a:ext uri="{FF2B5EF4-FFF2-40B4-BE49-F238E27FC236}">
                <a16:creationId xmlns:a16="http://schemas.microsoft.com/office/drawing/2014/main" id="{CCADD146-A835-8953-3FF1-B183776C2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482" y="4569398"/>
            <a:ext cx="6540712" cy="1490472"/>
          </a:xfrm>
          <a:prstGeom prst="rect">
            <a:avLst/>
          </a:prstGeom>
          <a:ln>
            <a:solidFill>
              <a:schemeClr val="accent1"/>
            </a:solidFill>
          </a:ln>
        </p:spPr>
      </p:pic>
      <p:sp>
        <p:nvSpPr>
          <p:cNvPr id="4" name="TextBox 3">
            <a:extLst>
              <a:ext uri="{FF2B5EF4-FFF2-40B4-BE49-F238E27FC236}">
                <a16:creationId xmlns:a16="http://schemas.microsoft.com/office/drawing/2014/main" id="{ABB1C601-FB38-22AA-966C-5204CA6EB505}"/>
              </a:ext>
            </a:extLst>
          </p:cNvPr>
          <p:cNvSpPr txBox="1"/>
          <p:nvPr/>
        </p:nvSpPr>
        <p:spPr>
          <a:xfrm>
            <a:off x="1605022" y="6059870"/>
            <a:ext cx="8742745" cy="369332"/>
          </a:xfrm>
          <a:prstGeom prst="rect">
            <a:avLst/>
          </a:prstGeom>
          <a:noFill/>
        </p:spPr>
        <p:txBody>
          <a:bodyPr wrap="square" rtlCol="0">
            <a:spAutoFit/>
          </a:bodyPr>
          <a:lstStyle/>
          <a:p>
            <a:r>
              <a:rPr lang="en-US" dirty="0"/>
              <a:t>Screenshot of a Primo VE label with an embedded HTML link saying "click for help"</a:t>
            </a:r>
          </a:p>
        </p:txBody>
      </p:sp>
    </p:spTree>
    <p:extLst>
      <p:ext uri="{BB962C8B-B14F-4D97-AF65-F5344CB8AC3E}">
        <p14:creationId xmlns:p14="http://schemas.microsoft.com/office/powerpoint/2010/main" val="2839647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p:txBody>
          <a:bodyPr/>
          <a:lstStyle/>
          <a:p>
            <a:r>
              <a:rPr lang="en-US" dirty="0"/>
              <a:t>New Primo VE Showcase Widget</a:t>
            </a:r>
          </a:p>
        </p:txBody>
      </p:sp>
      <p:sp>
        <p:nvSpPr>
          <p:cNvPr id="3" name="Content Placeholder 2">
            <a:extLst>
              <a:ext uri="{FF2B5EF4-FFF2-40B4-BE49-F238E27FC236}">
                <a16:creationId xmlns:a16="http://schemas.microsoft.com/office/drawing/2014/main" id="{BEAAF3BA-73E5-25AE-7054-F40C83E31688}"/>
              </a:ext>
            </a:extLst>
          </p:cNvPr>
          <p:cNvSpPr>
            <a:spLocks noGrp="1"/>
          </p:cNvSpPr>
          <p:nvPr>
            <p:ph idx="1"/>
          </p:nvPr>
        </p:nvSpPr>
        <p:spPr>
          <a:xfrm>
            <a:off x="609600" y="1417638"/>
            <a:ext cx="7109566" cy="4708526"/>
          </a:xfrm>
        </p:spPr>
        <p:txBody>
          <a:bodyPr/>
          <a:lstStyle/>
          <a:p>
            <a:pPr marL="342900" indent="-342900">
              <a:buFont typeface="Arial" panose="020B0604020202020204" pitchFamily="34" charset="0"/>
              <a:buChar char="•"/>
            </a:pPr>
            <a:r>
              <a:rPr lang="en-US" sz="3200">
                <a:latin typeface="+mj-lt"/>
                <a:ea typeface="ＭＳ Ｐゴシック"/>
              </a:rPr>
              <a:t>Embed a visual carousel on any website – </a:t>
            </a:r>
            <a:r>
              <a:rPr lang="en-US" sz="2400" dirty="0">
                <a:latin typeface="+mj-lt"/>
                <a:ea typeface="ＭＳ Ｐゴシック"/>
                <a:hlinkClick r:id="rId3"/>
              </a:rPr>
              <a:t>Instructions on Ex Libris Developer Network</a:t>
            </a:r>
            <a:endParaRPr lang="en-US" sz="2400" dirty="0">
              <a:latin typeface="+mj-lt"/>
            </a:endParaRPr>
          </a:p>
          <a:p>
            <a:pPr marL="342900" indent="-342900">
              <a:buFont typeface="Arial" panose="020B0604020202020204" pitchFamily="34" charset="0"/>
              <a:buChar char="•"/>
            </a:pPr>
            <a:r>
              <a:rPr lang="en-US" sz="3200" dirty="0">
                <a:latin typeface="+mj-lt"/>
              </a:rPr>
              <a:t>Contents are results from a Primo VE search</a:t>
            </a:r>
          </a:p>
          <a:p>
            <a:pPr marL="342900" indent="-342900">
              <a:buFont typeface="Arial" panose="020B0604020202020204" pitchFamily="34" charset="0"/>
              <a:buChar char="•"/>
            </a:pPr>
            <a:r>
              <a:rPr lang="en-US" sz="3200" dirty="0">
                <a:latin typeface="+mj-lt"/>
              </a:rPr>
              <a:t>Limited to 10 results</a:t>
            </a:r>
          </a:p>
          <a:p>
            <a:pPr marL="342900" indent="-342900">
              <a:buFont typeface="Arial" panose="020B0604020202020204" pitchFamily="34" charset="0"/>
              <a:buChar char="•"/>
            </a:pPr>
            <a:r>
              <a:rPr lang="en-US" sz="3200" dirty="0">
                <a:latin typeface="+mj-lt"/>
              </a:rPr>
              <a:t>Requirements:</a:t>
            </a:r>
          </a:p>
          <a:p>
            <a:pPr marL="1085850" lvl="1" indent="-342900">
              <a:buFont typeface="Arial" panose="020B0604020202020204" pitchFamily="34" charset="0"/>
              <a:buChar char="•"/>
            </a:pPr>
            <a:r>
              <a:rPr lang="en-US" sz="2400" dirty="0">
                <a:latin typeface="+mj-lt"/>
              </a:rPr>
              <a:t>Configure website domains in Alma</a:t>
            </a:r>
          </a:p>
          <a:p>
            <a:pPr marL="1085850" lvl="1" indent="-342900">
              <a:buFont typeface="Arial" panose="020B0604020202020204" pitchFamily="34" charset="0"/>
              <a:buChar char="•"/>
            </a:pPr>
            <a:r>
              <a:rPr lang="en-US" sz="2400" dirty="0">
                <a:latin typeface="+mj-lt"/>
              </a:rPr>
              <a:t>JavaScript file customization</a:t>
            </a:r>
          </a:p>
          <a:p>
            <a:pPr marL="1085850" lvl="1" indent="-342900">
              <a:buFont typeface="Arial" panose="020B0604020202020204" pitchFamily="34" charset="0"/>
              <a:buChar char="•"/>
            </a:pPr>
            <a:r>
              <a:rPr lang="en-US" sz="2400" dirty="0">
                <a:latin typeface="+mj-lt"/>
              </a:rPr>
              <a:t>Host the JavaScript file on the website</a:t>
            </a:r>
          </a:p>
        </p:txBody>
      </p:sp>
      <p:pic>
        <p:nvPicPr>
          <p:cNvPr id="5" name="Picture 4" descr="Screenshot of an example showcase carousel of &quot;new books on AI&quot;">
            <a:extLst>
              <a:ext uri="{FF2B5EF4-FFF2-40B4-BE49-F238E27FC236}">
                <a16:creationId xmlns:a16="http://schemas.microsoft.com/office/drawing/2014/main" id="{BED47FD5-6F77-CEE3-4286-39F67416E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4550" y="2287937"/>
            <a:ext cx="4772466" cy="2282125"/>
          </a:xfrm>
          <a:prstGeom prst="rect">
            <a:avLst/>
          </a:prstGeom>
          <a:ln>
            <a:solidFill>
              <a:schemeClr val="accent1"/>
            </a:solidFill>
          </a:ln>
        </p:spPr>
      </p:pic>
      <p:sp>
        <p:nvSpPr>
          <p:cNvPr id="4" name="TextBox 3">
            <a:extLst>
              <a:ext uri="{FF2B5EF4-FFF2-40B4-BE49-F238E27FC236}">
                <a16:creationId xmlns:a16="http://schemas.microsoft.com/office/drawing/2014/main" id="{022BA7CA-127D-E543-87F9-B77CD71BA532}"/>
              </a:ext>
            </a:extLst>
          </p:cNvPr>
          <p:cNvSpPr txBox="1"/>
          <p:nvPr/>
        </p:nvSpPr>
        <p:spPr>
          <a:xfrm>
            <a:off x="7853233" y="4570062"/>
            <a:ext cx="3595100" cy="369332"/>
          </a:xfrm>
          <a:prstGeom prst="rect">
            <a:avLst/>
          </a:prstGeom>
          <a:noFill/>
        </p:spPr>
        <p:txBody>
          <a:bodyPr wrap="square" rtlCol="0">
            <a:spAutoFit/>
          </a:bodyPr>
          <a:lstStyle/>
          <a:p>
            <a:r>
              <a:rPr lang="en-US" dirty="0"/>
              <a:t>Example Showcase Widget carousel</a:t>
            </a:r>
          </a:p>
        </p:txBody>
      </p:sp>
    </p:spTree>
    <p:extLst>
      <p:ext uri="{BB962C8B-B14F-4D97-AF65-F5344CB8AC3E}">
        <p14:creationId xmlns:p14="http://schemas.microsoft.com/office/powerpoint/2010/main" val="1152531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s a decorative image of a long-haired black cat resting inside a cardboard box.">
            <a:extLst>
              <a:ext uri="{FF2B5EF4-FFF2-40B4-BE49-F238E27FC236}">
                <a16:creationId xmlns:a16="http://schemas.microsoft.com/office/drawing/2014/main" id="{994F0B7B-FF13-F16A-8D90-AB5EF169D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29" b="23566"/>
          <a:stretch/>
        </p:blipFill>
        <p:spPr bwMode="auto">
          <a:xfrm>
            <a:off x="0" y="0"/>
            <a:ext cx="12192000" cy="646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2E7966C-D4B4-9A00-00B4-98ED00D418E4}"/>
              </a:ext>
            </a:extLst>
          </p:cNvPr>
          <p:cNvSpPr>
            <a:spLocks noGrp="1"/>
          </p:cNvSpPr>
          <p:nvPr>
            <p:ph type="title"/>
          </p:nvPr>
        </p:nvSpPr>
        <p:spPr>
          <a:xfrm>
            <a:off x="506570" y="392806"/>
            <a:ext cx="2957847" cy="2144332"/>
          </a:xfrm>
        </p:spPr>
        <p:txBody>
          <a:bodyPr/>
          <a:lstStyle/>
          <a:p>
            <a:r>
              <a:rPr lang="en-US" dirty="0">
                <a:solidFill>
                  <a:schemeClr val="bg1"/>
                </a:solidFill>
              </a:rPr>
              <a:t>Questions </a:t>
            </a:r>
            <a:br>
              <a:rPr lang="en-US" dirty="0">
                <a:solidFill>
                  <a:schemeClr val="bg1"/>
                </a:solidFill>
              </a:rPr>
            </a:br>
            <a:r>
              <a:rPr lang="en-US" dirty="0">
                <a:solidFill>
                  <a:schemeClr val="bg1"/>
                </a:solidFill>
              </a:rPr>
              <a:t>&amp; Answers</a:t>
            </a:r>
          </a:p>
        </p:txBody>
      </p:sp>
      <p:sp>
        <p:nvSpPr>
          <p:cNvPr id="3" name="TextBox 2">
            <a:extLst>
              <a:ext uri="{FF2B5EF4-FFF2-40B4-BE49-F238E27FC236}">
                <a16:creationId xmlns:a16="http://schemas.microsoft.com/office/drawing/2014/main" id="{6EE6F935-E89F-D174-9661-9E15BC8BCAA6}"/>
              </a:ext>
            </a:extLst>
          </p:cNvPr>
          <p:cNvSpPr txBox="1"/>
          <p:nvPr/>
        </p:nvSpPr>
        <p:spPr>
          <a:xfrm>
            <a:off x="1747777" y="6169306"/>
            <a:ext cx="9225023" cy="369332"/>
          </a:xfrm>
          <a:prstGeom prst="rect">
            <a:avLst/>
          </a:prstGeom>
          <a:noFill/>
        </p:spPr>
        <p:txBody>
          <a:bodyPr wrap="square" rtlCol="0">
            <a:spAutoFit/>
          </a:bodyPr>
          <a:lstStyle/>
          <a:p>
            <a:r>
              <a:rPr lang="en-US">
                <a:solidFill>
                  <a:schemeClr val="bg1"/>
                </a:solidFill>
              </a:rPr>
              <a:t>This is a decorative image of a long-haired black cat resting inside a cardboard box.</a:t>
            </a:r>
            <a:endParaRPr lang="en-US" dirty="0">
              <a:solidFill>
                <a:schemeClr val="bg1"/>
              </a:solidFill>
            </a:endParaRPr>
          </a:p>
        </p:txBody>
      </p:sp>
    </p:spTree>
    <p:extLst>
      <p:ext uri="{BB962C8B-B14F-4D97-AF65-F5344CB8AC3E}">
        <p14:creationId xmlns:p14="http://schemas.microsoft.com/office/powerpoint/2010/main" val="87642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mj-lt"/>
                <a:ea typeface="+mn-lt"/>
                <a:cs typeface="+mn-lt"/>
              </a:rPr>
              <a:t>Announcements, Reminders, and upcoming events</a:t>
            </a:r>
          </a:p>
          <a:p>
            <a:endParaRPr lang="en-US" sz="2800" dirty="0">
              <a:latin typeface="+mj-lt"/>
              <a:ea typeface="+mn-lt"/>
              <a:cs typeface="+mn-lt"/>
            </a:endParaRPr>
          </a:p>
          <a:p>
            <a:pPr marL="342900" indent="-342900">
              <a:buFont typeface="Arial" panose="020B0604020202020204" pitchFamily="34" charset="0"/>
              <a:buChar char="•"/>
            </a:pPr>
            <a:r>
              <a:rPr lang="en-US" sz="2800" dirty="0">
                <a:latin typeface="+mj-lt"/>
                <a:ea typeface="+mn-lt"/>
                <a:cs typeface="+mn-lt"/>
              </a:rPr>
              <a:t>Alma and Primo VE February Quarterly Feature Release highlights</a:t>
            </a:r>
            <a:endParaRPr lang="en-US" sz="3200" dirty="0">
              <a:latin typeface="+mj-lt"/>
              <a:ea typeface="+mn-lt"/>
              <a:cs typeface="+mn-lt"/>
            </a:endParaRPr>
          </a:p>
          <a:p>
            <a:endParaRPr lang="en-US" sz="2800" dirty="0">
              <a:latin typeface="+mj-lt"/>
            </a:endParaRPr>
          </a:p>
        </p:txBody>
      </p:sp>
    </p:spTree>
    <p:extLst>
      <p:ext uri="{BB962C8B-B14F-4D97-AF65-F5344CB8AC3E}">
        <p14:creationId xmlns:p14="http://schemas.microsoft.com/office/powerpoint/2010/main" val="3039216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dirty="0">
                <a:ea typeface="ＭＳ Ｐゴシック"/>
              </a:rPr>
              <a:t>Announcements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369116" y="411061"/>
            <a:ext cx="11345806" cy="5956183"/>
          </a:xfrm>
          <a:prstGeom prst="rect">
            <a:avLst/>
          </a:prstGeom>
        </p:spPr>
        <p:txBody>
          <a:bodyPr numCol="1"/>
          <a:lstStyle/>
          <a:p>
            <a:endParaRPr lang="en-US" sz="2400" dirty="0">
              <a:latin typeface="+mj-lt"/>
              <a:ea typeface="+mn-lt"/>
              <a:cs typeface="+mn-lt"/>
            </a:endParaRPr>
          </a:p>
          <a:p>
            <a:pPr marL="342900" indent="-342900">
              <a:buFont typeface="Arial" panose="020B0604020202020204" pitchFamily="34" charset="0"/>
              <a:buChar char="•"/>
            </a:pPr>
            <a:r>
              <a:rPr lang="en-US" sz="3200" dirty="0">
                <a:latin typeface="+mj-lt"/>
                <a:ea typeface="+mn-lt"/>
                <a:cs typeface="+mn-lt"/>
              </a:rPr>
              <a:t>The Ex Libris Users Group of North America (ELUNA) is holding an informational meeting about the upcoming ELUNA Annual Meeting conference in Minneapolis, MN, May 14-17. </a:t>
            </a:r>
          </a:p>
          <a:p>
            <a:pPr marL="1085850" lvl="1" indent="-342900">
              <a:buFont typeface="Arial" panose="020B0604020202020204" pitchFamily="34" charset="0"/>
              <a:buChar char="•"/>
            </a:pPr>
            <a:r>
              <a:rPr lang="en-US" sz="2800" dirty="0">
                <a:latin typeface="+mj-lt"/>
                <a:ea typeface="+mn-lt"/>
                <a:cs typeface="+mn-lt"/>
                <a:hlinkClick r:id="rId3"/>
              </a:rPr>
              <a:t>Register for the informational meeting</a:t>
            </a:r>
            <a:r>
              <a:rPr lang="en-US" sz="2800" dirty="0">
                <a:latin typeface="+mj-lt"/>
                <a:ea typeface="+mn-lt"/>
                <a:cs typeface="+mn-lt"/>
              </a:rPr>
              <a:t> that will be held on February 12 at 12pm Central time, and if you cannot attend you will be sent a link to the recording.</a:t>
            </a:r>
          </a:p>
          <a:p>
            <a:pPr marL="1085850" lvl="1" indent="-342900">
              <a:buFont typeface="Arial" panose="020B0604020202020204" pitchFamily="34" charset="0"/>
              <a:buChar char="•"/>
            </a:pPr>
            <a:r>
              <a:rPr lang="en-US" sz="2800" dirty="0">
                <a:latin typeface="+mj-lt"/>
                <a:ea typeface="+mn-lt"/>
                <a:cs typeface="+mn-lt"/>
              </a:rPr>
              <a:t>More information about the event is available on the </a:t>
            </a:r>
            <a:r>
              <a:rPr lang="en-US" sz="2800" dirty="0">
                <a:latin typeface="+mj-lt"/>
                <a:ea typeface="+mn-lt"/>
                <a:cs typeface="+mn-lt"/>
                <a:hlinkClick r:id="rId4"/>
              </a:rPr>
              <a:t>ELUNA Website</a:t>
            </a:r>
            <a:endParaRPr lang="en-US" sz="2800" dirty="0">
              <a:latin typeface="+mj-lt"/>
              <a:ea typeface="+mn-lt"/>
              <a:cs typeface="+mn-lt"/>
            </a:endParaRPr>
          </a:p>
        </p:txBody>
      </p:sp>
    </p:spTree>
    <p:extLst>
      <p:ext uri="{BB962C8B-B14F-4D97-AF65-F5344CB8AC3E}">
        <p14:creationId xmlns:p14="http://schemas.microsoft.com/office/powerpoint/2010/main" val="252093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dirty="0">
                <a:ea typeface="ＭＳ Ｐゴシック"/>
              </a:rPr>
              <a:t>Reminder: Premium Sandboxes Refresh</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369116" y="411061"/>
            <a:ext cx="11345806" cy="5956183"/>
          </a:xfrm>
          <a:prstGeom prst="rect">
            <a:avLst/>
          </a:prstGeom>
        </p:spPr>
        <p:txBody>
          <a:bodyPr numCol="1"/>
          <a:lstStyle/>
          <a:p>
            <a:pPr algn="ctr"/>
            <a:r>
              <a:rPr lang="en-US" sz="3600" dirty="0">
                <a:latin typeface="+mj-lt"/>
                <a:ea typeface="ＭＳ Ｐゴシック"/>
              </a:rPr>
              <a:t>Premium Sandboxes (PSB) Refresh – February 2024</a:t>
            </a:r>
            <a:endParaRPr lang="en-US" sz="36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Refresh will occur on February 11 as part of Alma quarterly release update</a:t>
            </a:r>
          </a:p>
          <a:p>
            <a:pPr marL="457200" indent="-457200">
              <a:buFont typeface="Arial" panose="020B0604020202020204" pitchFamily="34" charset="0"/>
              <a:buChar char="•"/>
            </a:pPr>
            <a:r>
              <a:rPr lang="en-US" sz="2800" dirty="0">
                <a:latin typeface="+mj-lt"/>
                <a:ea typeface="+mn-lt"/>
                <a:cs typeface="+mn-lt"/>
              </a:rPr>
              <a:t>After the refresh CARLI staff will prepare the sandboxes for use</a:t>
            </a:r>
          </a:p>
          <a:p>
            <a:pPr marL="1200150" lvl="1" indent="-457200"/>
            <a:r>
              <a:rPr lang="en-US" sz="2400" dirty="0">
                <a:latin typeface="+mj-lt"/>
                <a:ea typeface="+mn-lt"/>
                <a:cs typeface="+mn-lt"/>
              </a:rPr>
              <a:t>Refreshing the user accounts</a:t>
            </a:r>
          </a:p>
          <a:p>
            <a:pPr marL="1200150" lvl="1" indent="-457200"/>
            <a:r>
              <a:rPr lang="en-US" sz="2400" dirty="0">
                <a:latin typeface="+mj-lt"/>
                <a:ea typeface="+mn-lt"/>
                <a:cs typeface="+mn-lt"/>
              </a:rPr>
              <a:t>Configuring AFN between the sandbox IZs</a:t>
            </a:r>
          </a:p>
          <a:p>
            <a:pPr marL="457200" indent="-457200">
              <a:buFont typeface="Arial" panose="020B0604020202020204" pitchFamily="34" charset="0"/>
              <a:buChar char="•"/>
            </a:pPr>
            <a:r>
              <a:rPr lang="en-US" sz="2800" dirty="0">
                <a:latin typeface="+mj-lt"/>
                <a:ea typeface="+mn-lt"/>
                <a:cs typeface="+mn-lt"/>
              </a:rPr>
              <a:t>Watch for an announcement from CARLI once the sandboxes are ready for use again in February.</a:t>
            </a:r>
          </a:p>
          <a:p>
            <a:pPr marL="457200" indent="-457200">
              <a:buFont typeface="Arial" panose="020B0604020202020204" pitchFamily="34" charset="0"/>
              <a:buChar char="•"/>
            </a:pPr>
            <a:r>
              <a:rPr lang="en-US" sz="2800" dirty="0">
                <a:latin typeface="+mj-lt"/>
                <a:ea typeface="+mn-lt"/>
                <a:cs typeface="+mn-lt"/>
              </a:rPr>
              <a:t>If you are currently using the PSB for testing, any examples you’ve set up will need to be recreated after the refresh.</a:t>
            </a:r>
          </a:p>
          <a:p>
            <a:pPr marL="457200" indent="-457200">
              <a:buFont typeface="Arial" panose="020B0604020202020204" pitchFamily="34" charset="0"/>
              <a:buChar char="•"/>
            </a:pPr>
            <a:r>
              <a:rPr lang="en-US" sz="2800" dirty="0">
                <a:latin typeface="+mj-lt"/>
                <a:ea typeface="+mn-lt"/>
                <a:cs typeface="+mn-lt"/>
                <a:hlinkClick r:id="rId3"/>
              </a:rPr>
              <a:t>More information on the PSBs</a:t>
            </a:r>
            <a:endParaRPr lang="en-US" sz="2400" dirty="0">
              <a:latin typeface="+mj-lt"/>
              <a:ea typeface="+mn-lt"/>
              <a:cs typeface="+mn-lt"/>
            </a:endParaRPr>
          </a:p>
        </p:txBody>
      </p:sp>
    </p:spTree>
    <p:extLst>
      <p:ext uri="{BB962C8B-B14F-4D97-AF65-F5344CB8AC3E}">
        <p14:creationId xmlns:p14="http://schemas.microsoft.com/office/powerpoint/2010/main" val="203032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dirty="0">
                <a:ea typeface="ＭＳ Ｐゴシック"/>
              </a:rPr>
              <a:t>Upcoming Events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369116" y="411061"/>
            <a:ext cx="11345806" cy="5956183"/>
          </a:xfrm>
          <a:prstGeom prst="rect">
            <a:avLst/>
          </a:prstGeom>
        </p:spPr>
        <p:txBody>
          <a:bodyPr numCol="1"/>
          <a:lstStyle/>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800" dirty="0">
                <a:latin typeface="+mj-lt"/>
                <a:ea typeface="+mn-lt"/>
                <a:cs typeface="+mn-lt"/>
              </a:rPr>
              <a:t>Let's Talk About Fulfillment: Alma Configuration – every other Tuesday afternoon at 2pm.</a:t>
            </a:r>
          </a:p>
          <a:p>
            <a:pPr marL="1085850" lvl="1" indent="-342900">
              <a:buFont typeface="Arial" panose="020B0604020202020204" pitchFamily="34" charset="0"/>
              <a:buChar char="•"/>
            </a:pPr>
            <a:r>
              <a:rPr lang="en-US" sz="2400" dirty="0">
                <a:latin typeface="+mj-lt"/>
                <a:ea typeface="+mn-lt"/>
                <a:cs typeface="+mn-lt"/>
              </a:rPr>
              <a:t>Next Session, Feb. 13: </a:t>
            </a:r>
            <a:r>
              <a:rPr lang="en-US" sz="2400" dirty="0">
                <a:latin typeface="+mj-lt"/>
                <a:ea typeface="+mn-lt"/>
                <a:cs typeface="+mn-lt"/>
                <a:hlinkClick r:id="rId3"/>
              </a:rPr>
              <a:t>Alma Configuration - Linked User Records</a:t>
            </a:r>
            <a:endParaRPr lang="en-US" sz="2400" dirty="0">
              <a:latin typeface="+mj-lt"/>
              <a:ea typeface="+mn-lt"/>
              <a:cs typeface="+mn-lt"/>
            </a:endParaRPr>
          </a:p>
          <a:p>
            <a:pPr marL="1085850" lvl="1" indent="-342900">
              <a:buFont typeface="Arial" panose="020B0604020202020204" pitchFamily="34" charset="0"/>
              <a:buChar char="•"/>
            </a:pPr>
            <a:r>
              <a:rPr lang="en-US" sz="2400" dirty="0">
                <a:latin typeface="+mj-lt"/>
                <a:ea typeface="+mn-lt"/>
                <a:cs typeface="+mn-lt"/>
              </a:rPr>
              <a:t>List of sessions: </a:t>
            </a:r>
            <a:r>
              <a:rPr lang="en-US" sz="2400" dirty="0">
                <a:latin typeface="+mj-lt"/>
                <a:ea typeface="+mn-lt"/>
                <a:cs typeface="+mn-lt"/>
                <a:hlinkClick r:id="rId4"/>
              </a:rPr>
              <a:t>Let’s Talk About Fulfillment 2023-2024 Series on Alma Configuration</a:t>
            </a:r>
            <a:endParaRPr lang="en-US" sz="2400" dirty="0">
              <a:latin typeface="+mj-lt"/>
              <a:ea typeface="+mn-lt"/>
              <a:cs typeface="+mn-lt"/>
            </a:endParaRPr>
          </a:p>
          <a:p>
            <a:pPr lvl="1" indent="0">
              <a:buNone/>
            </a:pPr>
            <a:endParaRPr lang="en-US" sz="2400" dirty="0">
              <a:latin typeface="+mj-lt"/>
              <a:ea typeface="+mn-lt"/>
              <a:cs typeface="+mn-lt"/>
            </a:endParaRPr>
          </a:p>
          <a:p>
            <a:pPr marL="342900" indent="-342900">
              <a:buFont typeface="Arial" panose="020B0604020202020204" pitchFamily="34" charset="0"/>
              <a:buChar char="•"/>
            </a:pPr>
            <a:r>
              <a:rPr lang="en-US" sz="2800" dirty="0">
                <a:latin typeface="+mj-lt"/>
                <a:ea typeface="+mn-lt"/>
                <a:cs typeface="+mn-lt"/>
                <a:hlinkClick r:id="rId5"/>
              </a:rPr>
              <a:t>NC Live Service Informational Webinar </a:t>
            </a:r>
            <a:r>
              <a:rPr lang="en-US" sz="2800" dirty="0">
                <a:latin typeface="+mj-lt"/>
                <a:ea typeface="+mn-lt"/>
                <a:cs typeface="+mn-lt"/>
              </a:rPr>
              <a:t>– February 28 at 10am-11am.</a:t>
            </a:r>
          </a:p>
          <a:p>
            <a:pPr marL="342900" indent="-342900">
              <a:buFont typeface="Arial" panose="020B0604020202020204" pitchFamily="34" charset="0"/>
              <a:buChar char="•"/>
            </a:pPr>
            <a:endParaRPr lang="en-US" sz="2800" dirty="0">
              <a:latin typeface="+mj-lt"/>
              <a:ea typeface="+mn-lt"/>
              <a:cs typeface="+mn-lt"/>
            </a:endParaRPr>
          </a:p>
          <a:p>
            <a:pPr marL="342900" indent="-342900">
              <a:buFont typeface="Arial" panose="020B0604020202020204" pitchFamily="34" charset="0"/>
              <a:buChar char="•"/>
            </a:pPr>
            <a:r>
              <a:rPr lang="en-US" sz="2800" dirty="0">
                <a:latin typeface="+mj-lt"/>
                <a:ea typeface="+mn-lt"/>
                <a:cs typeface="+mn-lt"/>
              </a:rPr>
              <a:t>Please check the </a:t>
            </a:r>
            <a:r>
              <a:rPr lang="en-US" sz="2800" dirty="0">
                <a:latin typeface="+mj-lt"/>
                <a:ea typeface="+mn-lt"/>
                <a:cs typeface="+mn-lt"/>
                <a:hlinkClick r:id="rId6"/>
              </a:rPr>
              <a:t>CARLI Calendar</a:t>
            </a:r>
            <a:r>
              <a:rPr lang="en-US" sz="2800" dirty="0">
                <a:latin typeface="+mj-lt"/>
                <a:ea typeface="+mn-lt"/>
                <a:cs typeface="+mn-lt"/>
              </a:rPr>
              <a:t> for all upcoming events!</a:t>
            </a:r>
          </a:p>
        </p:txBody>
      </p:sp>
    </p:spTree>
    <p:extLst>
      <p:ext uri="{BB962C8B-B14F-4D97-AF65-F5344CB8AC3E}">
        <p14:creationId xmlns:p14="http://schemas.microsoft.com/office/powerpoint/2010/main" val="108430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a:xfrm>
            <a:off x="733586" y="2286000"/>
            <a:ext cx="10972800" cy="1143000"/>
          </a:xfrm>
        </p:spPr>
        <p:txBody>
          <a:bodyPr/>
          <a:lstStyle/>
          <a:p>
            <a:r>
              <a:rPr lang="en-US" dirty="0"/>
              <a:t>Alma February 2024 Quarterly Release Highlights</a:t>
            </a:r>
          </a:p>
        </p:txBody>
      </p:sp>
    </p:spTree>
    <p:extLst>
      <p:ext uri="{BB962C8B-B14F-4D97-AF65-F5344CB8AC3E}">
        <p14:creationId xmlns:p14="http://schemas.microsoft.com/office/powerpoint/2010/main" val="30822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14A0-4670-AF86-3D6A-73F912D4CF88}"/>
              </a:ext>
            </a:extLst>
          </p:cNvPr>
          <p:cNvSpPr>
            <a:spLocks noGrp="1"/>
          </p:cNvSpPr>
          <p:nvPr>
            <p:ph type="title"/>
          </p:nvPr>
        </p:nvSpPr>
        <p:spPr>
          <a:xfrm>
            <a:off x="609600" y="429621"/>
            <a:ext cx="10972800" cy="1143000"/>
          </a:xfrm>
        </p:spPr>
        <p:txBody>
          <a:bodyPr/>
          <a:lstStyle/>
          <a:p>
            <a:r>
              <a:rPr lang="en-US" dirty="0"/>
              <a:t>User Interface &amp; Accessibility</a:t>
            </a:r>
          </a:p>
        </p:txBody>
      </p:sp>
      <p:sp>
        <p:nvSpPr>
          <p:cNvPr id="3" name="Content Placeholder 2">
            <a:extLst>
              <a:ext uri="{FF2B5EF4-FFF2-40B4-BE49-F238E27FC236}">
                <a16:creationId xmlns:a16="http://schemas.microsoft.com/office/drawing/2014/main" id="{E5BD011C-2F79-ABD4-9926-3677BCC71B78}"/>
              </a:ext>
            </a:extLst>
          </p:cNvPr>
          <p:cNvSpPr>
            <a:spLocks noGrp="1"/>
          </p:cNvSpPr>
          <p:nvPr>
            <p:ph idx="1"/>
          </p:nvPr>
        </p:nvSpPr>
        <p:spPr>
          <a:xfrm>
            <a:off x="838200" y="1825625"/>
            <a:ext cx="10515600" cy="2141691"/>
          </a:xfrm>
        </p:spPr>
        <p:txBody>
          <a:bodyPr/>
          <a:lstStyle/>
          <a:p>
            <a:r>
              <a:rPr lang="en-US" sz="2800" dirty="0">
                <a:latin typeface="+mj-lt"/>
              </a:rPr>
              <a:t>New Alt-Key options to Top Right Menu bar</a:t>
            </a:r>
          </a:p>
          <a:p>
            <a:pPr lvl="1"/>
            <a:r>
              <a:rPr lang="en-US" sz="2400" dirty="0">
                <a:latin typeface="+mj-lt"/>
              </a:rPr>
              <a:t>Hold Alt key, then type A# to select one of the menus</a:t>
            </a:r>
          </a:p>
          <a:p>
            <a:pPr lvl="1"/>
            <a:r>
              <a:rPr lang="en-US" sz="2400" dirty="0">
                <a:latin typeface="+mj-lt"/>
              </a:rPr>
              <a:t>Type </a:t>
            </a:r>
            <a:r>
              <a:rPr lang="en-US" sz="2400" dirty="0" err="1">
                <a:latin typeface="+mj-lt"/>
              </a:rPr>
              <a:t>Alt+A</a:t>
            </a:r>
            <a:r>
              <a:rPr lang="en-US" sz="2400" dirty="0">
                <a:latin typeface="+mj-lt"/>
              </a:rPr>
              <a:t> to select the more menus (three vertical dots)</a:t>
            </a:r>
          </a:p>
          <a:p>
            <a:r>
              <a:rPr lang="en-US" sz="2800" dirty="0">
                <a:latin typeface="+mj-lt"/>
              </a:rPr>
              <a:t>Top Right Menu also supports voice dictation</a:t>
            </a:r>
          </a:p>
        </p:txBody>
      </p:sp>
      <p:pic>
        <p:nvPicPr>
          <p:cNvPr id="5" name="Picture 4" descr="A screenshot of Alma's top right menu with global hot-keys highlighted as &quot;A1&quot; to &quot;A10&quot; and &quot;A&quot;.">
            <a:extLst>
              <a:ext uri="{FF2B5EF4-FFF2-40B4-BE49-F238E27FC236}">
                <a16:creationId xmlns:a16="http://schemas.microsoft.com/office/drawing/2014/main" id="{12F0A38A-5EC9-F423-F311-D7E11CBBC9FC}"/>
              </a:ext>
            </a:extLst>
          </p:cNvPr>
          <p:cNvPicPr>
            <a:picLocks noChangeAspect="1"/>
          </p:cNvPicPr>
          <p:nvPr/>
        </p:nvPicPr>
        <p:blipFill>
          <a:blip r:embed="rId3"/>
          <a:stretch>
            <a:fillRect/>
          </a:stretch>
        </p:blipFill>
        <p:spPr>
          <a:xfrm>
            <a:off x="3436537" y="3841098"/>
            <a:ext cx="5318925" cy="2141691"/>
          </a:xfrm>
          <a:prstGeom prst="rect">
            <a:avLst/>
          </a:prstGeom>
        </p:spPr>
      </p:pic>
      <p:sp>
        <p:nvSpPr>
          <p:cNvPr id="4" name="TextBox 3">
            <a:extLst>
              <a:ext uri="{FF2B5EF4-FFF2-40B4-BE49-F238E27FC236}">
                <a16:creationId xmlns:a16="http://schemas.microsoft.com/office/drawing/2014/main" id="{5A70092E-5B2A-008C-EDFF-79E84DD8A006}"/>
              </a:ext>
            </a:extLst>
          </p:cNvPr>
          <p:cNvSpPr txBox="1"/>
          <p:nvPr/>
        </p:nvSpPr>
        <p:spPr>
          <a:xfrm>
            <a:off x="609600" y="5982789"/>
            <a:ext cx="11068593" cy="369332"/>
          </a:xfrm>
          <a:prstGeom prst="rect">
            <a:avLst/>
          </a:prstGeom>
          <a:noFill/>
        </p:spPr>
        <p:txBody>
          <a:bodyPr wrap="square" rtlCol="0">
            <a:spAutoFit/>
          </a:bodyPr>
          <a:lstStyle/>
          <a:p>
            <a:r>
              <a:rPr lang="en-US" dirty="0"/>
              <a:t>A screenshot of Alma's top right menu with global hot-keys highlighted as "A1" to "A10" and "A".</a:t>
            </a:r>
          </a:p>
        </p:txBody>
      </p:sp>
    </p:spTree>
    <p:extLst>
      <p:ext uri="{BB962C8B-B14F-4D97-AF65-F5344CB8AC3E}">
        <p14:creationId xmlns:p14="http://schemas.microsoft.com/office/powerpoint/2010/main" val="476161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B10F-EDA6-1185-9BF0-0680229F9F31}"/>
              </a:ext>
            </a:extLst>
          </p:cNvPr>
          <p:cNvSpPr>
            <a:spLocks noGrp="1"/>
          </p:cNvSpPr>
          <p:nvPr>
            <p:ph type="title"/>
          </p:nvPr>
        </p:nvSpPr>
        <p:spPr/>
        <p:txBody>
          <a:bodyPr/>
          <a:lstStyle/>
          <a:p>
            <a:r>
              <a:rPr lang="en-US" dirty="0"/>
              <a:t>Acquisitions: PO Line Task List and PO Lines</a:t>
            </a:r>
          </a:p>
        </p:txBody>
      </p:sp>
      <p:sp>
        <p:nvSpPr>
          <p:cNvPr id="3" name="Content Placeholder 2">
            <a:extLst>
              <a:ext uri="{FF2B5EF4-FFF2-40B4-BE49-F238E27FC236}">
                <a16:creationId xmlns:a16="http://schemas.microsoft.com/office/drawing/2014/main" id="{975F0AE4-8168-961C-4D33-6112BD0E7A37}"/>
              </a:ext>
            </a:extLst>
          </p:cNvPr>
          <p:cNvSpPr>
            <a:spLocks noGrp="1"/>
          </p:cNvSpPr>
          <p:nvPr>
            <p:ph idx="1"/>
          </p:nvPr>
        </p:nvSpPr>
        <p:spPr/>
        <p:txBody>
          <a:bodyPr/>
          <a:lstStyle/>
          <a:p>
            <a:r>
              <a:rPr lang="en-US" sz="3200" dirty="0">
                <a:latin typeface="+mj-lt"/>
              </a:rPr>
              <a:t>New </a:t>
            </a:r>
            <a:r>
              <a:rPr lang="en-US" sz="3200" dirty="0">
                <a:latin typeface="+mj-lt"/>
                <a:hlinkClick r:id="rId3"/>
              </a:rPr>
              <a:t>Unified PO Line Task List</a:t>
            </a:r>
            <a:r>
              <a:rPr lang="en-US" sz="3200" dirty="0">
                <a:latin typeface="+mj-lt"/>
              </a:rPr>
              <a:t> rollout is final.</a:t>
            </a:r>
          </a:p>
          <a:p>
            <a:pPr lvl="1"/>
            <a:r>
              <a:rPr lang="en-US" sz="2800" dirty="0">
                <a:latin typeface="+mj-lt"/>
              </a:rPr>
              <a:t>A known issue with saving logical sets using facets will be fixed in March.</a:t>
            </a:r>
          </a:p>
          <a:p>
            <a:r>
              <a:rPr lang="en-US" sz="3200" dirty="0">
                <a:latin typeface="+mj-lt"/>
              </a:rPr>
              <a:t>New functions in PO lines</a:t>
            </a:r>
          </a:p>
          <a:p>
            <a:pPr lvl="1"/>
            <a:r>
              <a:rPr lang="en-US" sz="2800" dirty="0">
                <a:latin typeface="+mj-lt"/>
              </a:rPr>
              <a:t>Sliding panel for Funds, Material Supplies in POL</a:t>
            </a:r>
          </a:p>
          <a:p>
            <a:pPr lvl="2"/>
            <a:r>
              <a:rPr lang="en-US" sz="2400" dirty="0">
                <a:latin typeface="+mj-lt"/>
              </a:rPr>
              <a:t>“Hamburger” menu opens search result.</a:t>
            </a:r>
          </a:p>
          <a:p>
            <a:pPr lvl="2"/>
            <a:r>
              <a:rPr lang="en-US" sz="2400" dirty="0">
                <a:latin typeface="+mj-lt"/>
              </a:rPr>
              <a:t>Slide out icon shows the selected fund or vendor.</a:t>
            </a:r>
          </a:p>
          <a:p>
            <a:pPr lvl="1"/>
            <a:r>
              <a:rPr lang="en-US" sz="2800" b="1" dirty="0">
                <a:latin typeface="+mj-lt"/>
              </a:rPr>
              <a:t>Save and Continue</a:t>
            </a:r>
            <a:r>
              <a:rPr lang="en-US" sz="2800" dirty="0">
                <a:latin typeface="+mj-lt"/>
              </a:rPr>
              <a:t> now visible when viewing POL in Task List.</a:t>
            </a:r>
            <a:endParaRPr lang="en-US" dirty="0">
              <a:latin typeface="+mj-lt"/>
            </a:endParaRPr>
          </a:p>
        </p:txBody>
      </p:sp>
    </p:spTree>
    <p:extLst>
      <p:ext uri="{BB962C8B-B14F-4D97-AF65-F5344CB8AC3E}">
        <p14:creationId xmlns:p14="http://schemas.microsoft.com/office/powerpoint/2010/main" val="1294367417"/>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E58FA072-E302-468B-A3C2-71B2AD35EB80}" vid="{9DA1A69C-7B50-4D74-8661-2BBAC06F8E95}"/>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3D4A0-3BEC-46C0-9E6D-926D6E9A5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364AC67-F5B7-49B0-9FD4-6EF5C2EE3D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801</TotalTime>
  <Words>3143</Words>
  <Application>Microsoft Office PowerPoint</Application>
  <PresentationFormat>Widescreen</PresentationFormat>
  <Paragraphs>190</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CARLI</vt:lpstr>
      <vt:lpstr>CARLI</vt:lpstr>
      <vt:lpstr>I-Share Alma Primo VE Office hours will start shortly</vt:lpstr>
      <vt:lpstr>Alma  and Primo VE  February Feature Release</vt:lpstr>
      <vt:lpstr>Today’s Agenda</vt:lpstr>
      <vt:lpstr>Announcements</vt:lpstr>
      <vt:lpstr>Reminder: Premium Sandboxes Refresh</vt:lpstr>
      <vt:lpstr>Upcoming Events</vt:lpstr>
      <vt:lpstr>Alma February 2024 Quarterly Release Highlights</vt:lpstr>
      <vt:lpstr>User Interface &amp; Accessibility</vt:lpstr>
      <vt:lpstr>Acquisitions: PO Line Task List and PO Lines</vt:lpstr>
      <vt:lpstr>New Receiving from PO Line</vt:lpstr>
      <vt:lpstr>New Receiving from Item Record</vt:lpstr>
      <vt:lpstr>Item Record: Physical Condition List</vt:lpstr>
      <vt:lpstr>Filtering Holdings Record Sets</vt:lpstr>
      <vt:lpstr>Analytics and Data Visualizations</vt:lpstr>
      <vt:lpstr>Electronic resources</vt:lpstr>
      <vt:lpstr>Real-Time Notification Upon Job Completion </vt:lpstr>
      <vt:lpstr>Course reserves</vt:lpstr>
      <vt:lpstr>Primo VE February 2024 Quarterly Release Highlights</vt:lpstr>
      <vt:lpstr>PowerPoint Presentation</vt:lpstr>
      <vt:lpstr>PowerPoint Presentation</vt:lpstr>
      <vt:lpstr>PowerPoint Presentation</vt:lpstr>
      <vt:lpstr>Primo VE – HTML Coding Possible in More Labels</vt:lpstr>
      <vt:lpstr>New Primo VE Showcase Widget</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Tolbert, Marisa</cp:lastModifiedBy>
  <cp:revision>261</cp:revision>
  <dcterms:created xsi:type="dcterms:W3CDTF">2022-12-14T21:11:38Z</dcterms:created>
  <dcterms:modified xsi:type="dcterms:W3CDTF">2024-02-13T20:10:24Z</dcterms:modified>
</cp:coreProperties>
</file>