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3"/>
  </p:sldMasterIdLst>
  <p:notesMasterIdLst>
    <p:notesMasterId r:id="rId23"/>
  </p:notesMasterIdLst>
  <p:sldIdLst>
    <p:sldId id="3184" r:id="rId4"/>
    <p:sldId id="256" r:id="rId5"/>
    <p:sldId id="258" r:id="rId6"/>
    <p:sldId id="283" r:id="rId7"/>
    <p:sldId id="3187" r:id="rId8"/>
    <p:sldId id="3185" r:id="rId9"/>
    <p:sldId id="3186" r:id="rId10"/>
    <p:sldId id="3188" r:id="rId11"/>
    <p:sldId id="3190" r:id="rId12"/>
    <p:sldId id="3189" r:id="rId13"/>
    <p:sldId id="3191" r:id="rId14"/>
    <p:sldId id="3192" r:id="rId15"/>
    <p:sldId id="3218" r:id="rId16"/>
    <p:sldId id="3196" r:id="rId17"/>
    <p:sldId id="3214" r:id="rId18"/>
    <p:sldId id="3215" r:id="rId19"/>
    <p:sldId id="3216" r:id="rId20"/>
    <p:sldId id="3200" r:id="rId21"/>
    <p:sldId id="3217"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C3E8D6-0CC6-4CC8-BC60-1EBBFA8F4746}" v="13" dt="2023-05-30T17:32:17.315"/>
    <p1510:client id="{9FD34089-12F7-47DA-9C9C-9AFB4B26900F}" v="278" dt="2023-06-08T13:33:45.561"/>
    <p1510:client id="{B6A0C4D8-4B57-45CE-B7FB-6B2EE131737F}" v="106" dt="2023-06-05T18:01:05.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310" autoAdjust="0"/>
  </p:normalViewPr>
  <p:slideViewPr>
    <p:cSldViewPr snapToGrid="0">
      <p:cViewPr varScale="1">
        <p:scale>
          <a:sx n="61" d="100"/>
          <a:sy n="61" d="100"/>
        </p:scale>
        <p:origin x="132"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Hanna Masciadrelli" userId="71Y7B493YIatweT83jg1vpRHhmZ2ASJfAAbCYmIheLA=" providerId="None" clId="Web-{9FD34089-12F7-47DA-9C9C-9AFB4B26900F}"/>
    <pc:docChg chg="modSld">
      <pc:chgData name="Jennifer Hanna Masciadrelli" userId="71Y7B493YIatweT83jg1vpRHhmZ2ASJfAAbCYmIheLA=" providerId="None" clId="Web-{9FD34089-12F7-47DA-9C9C-9AFB4B26900F}" dt="2023-06-08T13:33:45.561" v="276" actId="20577"/>
      <pc:docMkLst>
        <pc:docMk/>
      </pc:docMkLst>
      <pc:sldChg chg="modSp">
        <pc:chgData name="Jennifer Hanna Masciadrelli" userId="71Y7B493YIatweT83jg1vpRHhmZ2ASJfAAbCYmIheLA=" providerId="None" clId="Web-{9FD34089-12F7-47DA-9C9C-9AFB4B26900F}" dt="2023-06-08T13:33:45.561" v="276" actId="20577"/>
        <pc:sldMkLst>
          <pc:docMk/>
          <pc:sldMk cId="3498822364" sldId="283"/>
        </pc:sldMkLst>
        <pc:spChg chg="mod">
          <ac:chgData name="Jennifer Hanna Masciadrelli" userId="71Y7B493YIatweT83jg1vpRHhmZ2ASJfAAbCYmIheLA=" providerId="None" clId="Web-{9FD34089-12F7-47DA-9C9C-9AFB4B26900F}" dt="2023-06-08T13:33:15.920" v="262" actId="20577"/>
          <ac:spMkLst>
            <pc:docMk/>
            <pc:sldMk cId="3498822364" sldId="283"/>
            <ac:spMk id="2" creationId="{184C929E-CC88-C721-FD51-7C51EF8EB8BC}"/>
          </ac:spMkLst>
        </pc:spChg>
        <pc:spChg chg="mod">
          <ac:chgData name="Jennifer Hanna Masciadrelli" userId="71Y7B493YIatweT83jg1vpRHhmZ2ASJfAAbCYmIheLA=" providerId="None" clId="Web-{9FD34089-12F7-47DA-9C9C-9AFB4B26900F}" dt="2023-06-08T13:33:45.561" v="276" actId="20577"/>
          <ac:spMkLst>
            <pc:docMk/>
            <pc:sldMk cId="3498822364" sldId="283"/>
            <ac:spMk id="3" creationId="{6E72CF1B-2805-0A15-B726-70C902A74DD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0DBE3-2B49-4299-B31A-E04997752D66}" type="datetimeFigureOut">
              <a:rPr lang="en-US" smtClean="0"/>
              <a:t>6/8/2023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473E4-DEFA-4081-9A15-DF7352AEBC3E}" type="slidenum">
              <a:rPr lang="en-US" smtClean="0"/>
              <a:t>‹#›</a:t>
            </a:fld>
            <a:endParaRPr lang="en-US"/>
          </a:p>
        </p:txBody>
      </p:sp>
    </p:spTree>
    <p:extLst>
      <p:ext uri="{BB962C8B-B14F-4D97-AF65-F5344CB8AC3E}">
        <p14:creationId xmlns:p14="http://schemas.microsoft.com/office/powerpoint/2010/main" val="311330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As I’ve mentioned, once cloud apps are enabled, any user may select any cloud app for their app menu. Cloud apps are managed by user roles. If a staff member activates an app that their roles don’t let them use, the app will still appear, but they will get an error when they attempt to use the app.</a:t>
            </a:r>
          </a:p>
          <a:p>
            <a:endParaRPr lang="en-US" dirty="0"/>
          </a:p>
          <a:p>
            <a:r>
              <a:rPr lang="en-US" dirty="0"/>
              <a:t>Not all cloud apps are appropriate for every institution. There are some apps that are aimed at specific consortia and others that may interact with third party products not used by your institution. We suggest that you may want to simplify life for your staff by limiting the list of apps to those that you have vetted already and know are practical. This may be done on the screen where you enabled apps initially, and you may specifically allow certain apps or hide those that you know aren’t usable.</a:t>
            </a:r>
          </a:p>
          <a:p>
            <a:endParaRPr lang="en-US" dirty="0"/>
          </a:p>
          <a:p>
            <a:r>
              <a:rPr lang="en-US" dirty="0"/>
              <a:t>CARLI’s recommended best practice is to research apps initially, then allow selected apps, test them to verify that they do what you expect, and finally share with your co-workers that the apps are available.</a:t>
            </a:r>
          </a:p>
          <a:p>
            <a:endParaRPr lang="en-US" dirty="0"/>
          </a:p>
          <a:p>
            <a:r>
              <a:rPr lang="en-US" dirty="0"/>
              <a:t>With that, we’re ready to dive into a demonstration of the setup and use Cloud Apps. I’ll hand off to my colleague, Martin Kong.</a:t>
            </a:r>
          </a:p>
        </p:txBody>
      </p:sp>
      <p:sp>
        <p:nvSpPr>
          <p:cNvPr id="4" name="Slide Number Placeholder 3"/>
          <p:cNvSpPr>
            <a:spLocks noGrp="1"/>
          </p:cNvSpPr>
          <p:nvPr>
            <p:ph type="sldNum" sz="quarter" idx="5"/>
          </p:nvPr>
        </p:nvSpPr>
        <p:spPr/>
        <p:txBody>
          <a:bodyPr/>
          <a:lstStyle/>
          <a:p>
            <a:fld id="{A58473E4-DEFA-4081-9A15-DF7352AEBC3E}" type="slidenum">
              <a:rPr lang="en-US" smtClean="0"/>
              <a:t>10</a:t>
            </a:fld>
            <a:endParaRPr lang="en-US"/>
          </a:p>
        </p:txBody>
      </p:sp>
    </p:spTree>
    <p:extLst>
      <p:ext uri="{BB962C8B-B14F-4D97-AF65-F5344CB8AC3E}">
        <p14:creationId xmlns:p14="http://schemas.microsoft.com/office/powerpoint/2010/main" val="3553360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[Martin demo]</a:t>
            </a:r>
          </a:p>
        </p:txBody>
      </p:sp>
      <p:sp>
        <p:nvSpPr>
          <p:cNvPr id="4" name="Slide Number Placeholder 3"/>
          <p:cNvSpPr>
            <a:spLocks noGrp="1"/>
          </p:cNvSpPr>
          <p:nvPr>
            <p:ph type="sldNum" sz="quarter" idx="5"/>
          </p:nvPr>
        </p:nvSpPr>
        <p:spPr/>
        <p:txBody>
          <a:bodyPr/>
          <a:lstStyle/>
          <a:p>
            <a:fld id="{A58473E4-DEFA-4081-9A15-DF7352AEBC3E}" type="slidenum">
              <a:rPr lang="en-US" smtClean="0"/>
              <a:t>12</a:t>
            </a:fld>
            <a:endParaRPr lang="en-US"/>
          </a:p>
        </p:txBody>
      </p:sp>
    </p:spTree>
    <p:extLst>
      <p:ext uri="{BB962C8B-B14F-4D97-AF65-F5344CB8AC3E}">
        <p14:creationId xmlns:p14="http://schemas.microsoft.com/office/powerpoint/2010/main" val="3637125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 – moderate Q&amp;A from chat for up to 5 minutes]</a:t>
            </a:r>
          </a:p>
          <a:p>
            <a:endParaRPr lang="en-US" dirty="0"/>
          </a:p>
          <a:p>
            <a:r>
              <a:rPr lang="en-US" dirty="0"/>
              <a:t>Thanks Martin! We’ll take a few moments here to answer questions on cloud apps before moving into the next presentation.</a:t>
            </a:r>
          </a:p>
          <a:p>
            <a:endParaRPr lang="en-US" dirty="0"/>
          </a:p>
          <a:p>
            <a:r>
              <a:rPr lang="en-US" dirty="0"/>
              <a:t>…</a:t>
            </a:r>
          </a:p>
          <a:p>
            <a:endParaRPr lang="en-US" dirty="0"/>
          </a:p>
          <a:p>
            <a:r>
              <a:rPr lang="en-US" dirty="0"/>
              <a:t>If you have more questions on cloud apps, we’ll come back to those at the end of the session. Now, we’re ready to tackle our next topic, </a:t>
            </a:r>
            <a:r>
              <a:rPr lang="en-US" dirty="0" err="1"/>
              <a:t>Newsbank</a:t>
            </a:r>
            <a:r>
              <a:rPr lang="en-US" dirty="0"/>
              <a:t> Article-level Linking, with our colleagues Marisa Tolbert and Denise Green.</a:t>
            </a:r>
          </a:p>
        </p:txBody>
      </p:sp>
      <p:sp>
        <p:nvSpPr>
          <p:cNvPr id="4" name="Slide Number Placeholder 3"/>
          <p:cNvSpPr>
            <a:spLocks noGrp="1"/>
          </p:cNvSpPr>
          <p:nvPr>
            <p:ph type="sldNum" sz="quarter" idx="5"/>
          </p:nvPr>
        </p:nvSpPr>
        <p:spPr/>
        <p:txBody>
          <a:bodyPr/>
          <a:lstStyle/>
          <a:p>
            <a:fld id="{A58473E4-DEFA-4081-9A15-DF7352AEBC3E}" type="slidenum">
              <a:rPr lang="en-US" smtClean="0"/>
              <a:t>13</a:t>
            </a:fld>
            <a:endParaRPr lang="en-US"/>
          </a:p>
        </p:txBody>
      </p:sp>
    </p:spTree>
    <p:extLst>
      <p:ext uri="{BB962C8B-B14F-4D97-AF65-F5344CB8AC3E}">
        <p14:creationId xmlns:p14="http://schemas.microsoft.com/office/powerpoint/2010/main" val="3055860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8473E4-DEFA-4081-9A15-DF7352AEBC3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54139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8473E4-DEFA-4081-9A15-DF7352AEBC3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00865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8473E4-DEFA-4081-9A15-DF7352AEBC3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91601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8473E4-DEFA-4081-9A15-DF7352AEBC3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68816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8473E4-DEFA-4081-9A15-DF7352AEBC3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32517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8473E4-DEFA-4081-9A15-DF7352AEBC3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1457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 – Start Recording and Transcript]</a:t>
            </a:r>
          </a:p>
          <a:p>
            <a:r>
              <a:rPr lang="en-US" dirty="0"/>
              <a:t>Welcome all to the June 8, 2023 CARLI Alma Primo VE Open Office Hours. This is Ted Schwitzner at the CARLI Office, and today my colleagues and I have two presentations for you.</a:t>
            </a:r>
          </a:p>
          <a:p>
            <a:endParaRPr lang="en-US" dirty="0"/>
          </a:p>
          <a:p>
            <a:r>
              <a:rPr lang="en-US" dirty="0"/>
              <a:t>Our slide deck for today, if you’d like to download a copy, is posted at the event page, https://www.carli.illinois.edu/carli-alma-primo-ve-open-office-hours-41.</a:t>
            </a:r>
          </a:p>
        </p:txBody>
      </p:sp>
      <p:sp>
        <p:nvSpPr>
          <p:cNvPr id="4" name="Slide Number Placeholder 3"/>
          <p:cNvSpPr>
            <a:spLocks noGrp="1"/>
          </p:cNvSpPr>
          <p:nvPr>
            <p:ph type="sldNum" sz="quarter" idx="5"/>
          </p:nvPr>
        </p:nvSpPr>
        <p:spPr/>
        <p:txBody>
          <a:bodyPr/>
          <a:lstStyle/>
          <a:p>
            <a:fld id="{A58473E4-DEFA-4081-9A15-DF7352AEBC3E}" type="slidenum">
              <a:rPr lang="en-US" smtClean="0"/>
              <a:t>2</a:t>
            </a:fld>
            <a:endParaRPr lang="en-US"/>
          </a:p>
        </p:txBody>
      </p:sp>
    </p:spTree>
    <p:extLst>
      <p:ext uri="{BB962C8B-B14F-4D97-AF65-F5344CB8AC3E}">
        <p14:creationId xmlns:p14="http://schemas.microsoft.com/office/powerpoint/2010/main" val="1105427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As is our tradition, we’ll begin in a moment with some announcements and reminders, then we’ll head into our content for the day.</a:t>
            </a:r>
          </a:p>
          <a:p>
            <a:r>
              <a:rPr lang="en-US" dirty="0"/>
              <a:t>Martin Kong and I will present information and a demonstration about Alma Cloud Apps.</a:t>
            </a:r>
          </a:p>
          <a:p>
            <a:r>
              <a:rPr lang="en-US" dirty="0"/>
              <a:t>Then Denise Green and Marisa Tolbert will share details on setting up article-level linking for the </a:t>
            </a:r>
            <a:r>
              <a:rPr lang="en-US" dirty="0" err="1"/>
              <a:t>NewsBank</a:t>
            </a:r>
            <a:r>
              <a:rPr lang="en-US" dirty="0"/>
              <a:t> electronic resource.</a:t>
            </a:r>
          </a:p>
          <a:p>
            <a:r>
              <a:rPr lang="en-US" dirty="0"/>
              <a:t>We should also have plenty of time for open questions and answers on any Alma or Primo VE topic.</a:t>
            </a:r>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3</a:t>
            </a:fld>
            <a:endParaRPr lang="en-US"/>
          </a:p>
        </p:txBody>
      </p:sp>
    </p:spTree>
    <p:extLst>
      <p:ext uri="{BB962C8B-B14F-4D97-AF65-F5344CB8AC3E}">
        <p14:creationId xmlns:p14="http://schemas.microsoft.com/office/powerpoint/2010/main" val="403958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Find More Illinois – An Introduction for I-Share Members. Find More Illinois </a:t>
            </a:r>
            <a:r>
              <a:rPr lang="en-US" b="0" i="0" dirty="0">
                <a:effectLst/>
                <a:latin typeface="-apple-system"/>
              </a:rPr>
              <a:t>is an opt-in Interlibrary Loan platform offered to all Illinois libraries by the Reaching Across Illinois Library System (RAILS). All of CARLI's I-Share member libraries may choose to join FMI. This informational session presented by RAILS staff with the support of CARLI staff will introduce the service to interested libraries. More information can be found in the April CARLI News https://www.carli.illinois.edu/carli-news-april-26-2023. Registration will be shared soon for this session taking place Tuesday June 27 at 10:00. This session will be recorded.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pple-system"/>
              </a:rPr>
              <a:t>Don’t forget to register for the upcoming Technical Services Q&amp;A taking place on Wednesday June 28 at 10:00.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pple-system"/>
              </a:rPr>
              <a:t>Also, in case you missed it in this month’s CARLI news, be sure to save the date for the 2023 CARLI Annual Meeting to be held Thursday November 16 at the </a:t>
            </a:r>
            <a:r>
              <a:rPr lang="en-US" b="0" i="0" dirty="0" err="1">
                <a:effectLst/>
                <a:latin typeface="-apple-system"/>
              </a:rPr>
              <a:t>iHotel</a:t>
            </a:r>
            <a:r>
              <a:rPr lang="en-US" b="0" i="0" dirty="0">
                <a:effectLst/>
                <a:latin typeface="-apple-system"/>
              </a:rPr>
              <a:t> in Champaign. More information and registration will be shared soon.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pple-system"/>
              </a:rPr>
              <a:t>With those announcements handled, let’s head into today’s first topic.</a:t>
            </a:r>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4</a:t>
            </a:fld>
            <a:endParaRPr lang="en-US"/>
          </a:p>
        </p:txBody>
      </p:sp>
    </p:spTree>
    <p:extLst>
      <p:ext uri="{BB962C8B-B14F-4D97-AF65-F5344CB8AC3E}">
        <p14:creationId xmlns:p14="http://schemas.microsoft.com/office/powerpoint/2010/main" val="232046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For some of you, the term Cloud Apps may already be familiar. For others, this may be the first you’re hearing about them, at least from CARLI. Cloud Apps were introduced back in July 2020 and rolled out sometime after that. The idea is that developers from around the Alma community might improve the Alma user experience by developing custom applications to run inside Alma. These applications supplement and extend Alma functionality to accomplish task efficiencies. </a:t>
            </a:r>
          </a:p>
          <a:p>
            <a:endParaRPr lang="en-US" dirty="0"/>
          </a:p>
          <a:p>
            <a:r>
              <a:rPr lang="en-US" dirty="0"/>
              <a:t>Our focus today is on introducing the basics of cloud apps, such as how to enable them in your institution and for individual users. We won’t be discussing how to create any, though we are highlighting one Cloud App that CARLI staff developed.</a:t>
            </a:r>
          </a:p>
        </p:txBody>
      </p:sp>
      <p:sp>
        <p:nvSpPr>
          <p:cNvPr id="4" name="Slide Number Placeholder 3"/>
          <p:cNvSpPr>
            <a:spLocks noGrp="1"/>
          </p:cNvSpPr>
          <p:nvPr>
            <p:ph type="sldNum" sz="quarter" idx="5"/>
          </p:nvPr>
        </p:nvSpPr>
        <p:spPr/>
        <p:txBody>
          <a:bodyPr/>
          <a:lstStyle/>
          <a:p>
            <a:fld id="{A58473E4-DEFA-4081-9A15-DF7352AEBC3E}" type="slidenum">
              <a:rPr lang="en-US" smtClean="0"/>
              <a:t>5</a:t>
            </a:fld>
            <a:endParaRPr lang="en-US"/>
          </a:p>
        </p:txBody>
      </p:sp>
    </p:spTree>
    <p:extLst>
      <p:ext uri="{BB962C8B-B14F-4D97-AF65-F5344CB8AC3E}">
        <p14:creationId xmlns:p14="http://schemas.microsoft.com/office/powerpoint/2010/main" val="153998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The use of library-developed apps isn’t new for Alma. From early on, Alma users could use tools like the Spine-o-Matic to interact with Alma APIs. These programs had always existed separately from Alma, and had their own configuration and permissions controls.</a:t>
            </a:r>
          </a:p>
          <a:p>
            <a:endParaRPr lang="en-US" dirty="0"/>
          </a:p>
          <a:p>
            <a:r>
              <a:rPr lang="en-US" dirty="0"/>
              <a:t>What makes Cloud Apps unique is that these apps are part of the Alma cloud environment. They are already hosted on the platform, so they don’t require any specific installation instructions on staff workstations. Running within Alma means that the APIs to get data and perform actions is already present in the background, so library staff do not need to create new API keys, though some apps may require some extra configuration after </a:t>
            </a:r>
            <a:r>
              <a:rPr lang="en-US" dirty="0" err="1"/>
              <a:t>activat</a:t>
            </a:r>
            <a:r>
              <a:rPr lang="en-US" dirty="0"/>
              <a:t>. Also, they interact with the same user roles that assigned to staff accounts. If a staff member has roles and permissions to perform a function normally in Alma, they can also use the cloud app for the efficiencies; conversely, if a staff member does not have the right roles, they would not be able to use the cloud app. </a:t>
            </a:r>
          </a:p>
          <a:p>
            <a:endParaRPr lang="en-US" dirty="0"/>
          </a:p>
          <a:p>
            <a:r>
              <a:rPr lang="en-US" dirty="0"/>
              <a:t>The Quick Delete Item app shown on screen is a good example of this. Withdrawing and deleting an item record requires the Physical Inventory Operator Extended role. If a user already has that role, they could use the app to speed up the process of withdrawing items. However, a staff member that doesn’t have that role would find that they’re unable to use this app.</a:t>
            </a:r>
          </a:p>
          <a:p>
            <a:endParaRPr lang="en-US" dirty="0"/>
          </a:p>
          <a:p>
            <a:r>
              <a:rPr lang="en-US" dirty="0"/>
              <a:t>This app is also an example of a tool used to create efficiencies or short cuts. The process to withdraw items usually requires 3-5 clicks to navigate to the right screen with the withdraw option. The app reduces this to a single screen. Other apps exist that integrate with systems and platforms outside of Alma, for example, to get data from another service.</a:t>
            </a:r>
          </a:p>
        </p:txBody>
      </p:sp>
      <p:sp>
        <p:nvSpPr>
          <p:cNvPr id="4" name="Slide Number Placeholder 3"/>
          <p:cNvSpPr>
            <a:spLocks noGrp="1"/>
          </p:cNvSpPr>
          <p:nvPr>
            <p:ph type="sldNum" sz="quarter" idx="5"/>
          </p:nvPr>
        </p:nvSpPr>
        <p:spPr/>
        <p:txBody>
          <a:bodyPr/>
          <a:lstStyle/>
          <a:p>
            <a:fld id="{A58473E4-DEFA-4081-9A15-DF7352AEBC3E}" type="slidenum">
              <a:rPr lang="en-US" smtClean="0"/>
              <a:t>6</a:t>
            </a:fld>
            <a:endParaRPr lang="en-US"/>
          </a:p>
        </p:txBody>
      </p:sp>
    </p:spTree>
    <p:extLst>
      <p:ext uri="{BB962C8B-B14F-4D97-AF65-F5344CB8AC3E}">
        <p14:creationId xmlns:p14="http://schemas.microsoft.com/office/powerpoint/2010/main" val="1555062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Cloud apps are developed by members of the Alma community, and several apps have been developed by Ex Libris as well. Ex Libris reviews each app submitted for security and consistency. However, App developers retain responsibility for documenting and maintaining the app, as well as providing support if any surprises crop up. Some apps are turn-key, in that activating them is all that’s necessary to begin using them. Other apps require additional configuration by the institution or user. </a:t>
            </a:r>
          </a:p>
          <a:p>
            <a:endParaRPr lang="en-US" dirty="0"/>
          </a:p>
          <a:p>
            <a:r>
              <a:rPr lang="en-US" dirty="0"/>
              <a:t>It’s fair to say that some responsibility also remains with the Alma user to know how the app fits with typical Alma workflows. The use of any application with Alma may carry risks to modify data in some way. CARLI strongly recommends that library staff should research apps before committing to their use. Identify whether they merely read data or make changes, and if so, what changes are made. When you’ve reviewed how the app works, share with co-workers how to use the app.</a:t>
            </a:r>
          </a:p>
          <a:p>
            <a:endParaRPr lang="en-US" dirty="0"/>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7</a:t>
            </a:fld>
            <a:endParaRPr lang="en-US"/>
          </a:p>
        </p:txBody>
      </p:sp>
    </p:spTree>
    <p:extLst>
      <p:ext uri="{BB962C8B-B14F-4D97-AF65-F5344CB8AC3E}">
        <p14:creationId xmlns:p14="http://schemas.microsoft.com/office/powerpoint/2010/main" val="79545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To get started with using Cloud Apps, there is a one-time step to enable cloud apps for your whole institution zone. We’ll demonstrate this in a few minutes, so I won’t read the steps here, though it is important to mention that the enabling process includes approving a Cloud Apps terms of use agreement outside of Alma. Enabling Cloud Apps and clicking the agreement shouldn’t be done randomly or quickly. The process occasionally might also require you to log out of Alma and log back in before you see cloud apps enabled. </a:t>
            </a:r>
          </a:p>
        </p:txBody>
      </p:sp>
      <p:sp>
        <p:nvSpPr>
          <p:cNvPr id="4" name="Slide Number Placeholder 3"/>
          <p:cNvSpPr>
            <a:spLocks noGrp="1"/>
          </p:cNvSpPr>
          <p:nvPr>
            <p:ph type="sldNum" sz="quarter" idx="5"/>
          </p:nvPr>
        </p:nvSpPr>
        <p:spPr/>
        <p:txBody>
          <a:bodyPr/>
          <a:lstStyle/>
          <a:p>
            <a:fld id="{A58473E4-DEFA-4081-9A15-DF7352AEBC3E}" type="slidenum">
              <a:rPr lang="en-US" smtClean="0"/>
              <a:t>8</a:t>
            </a:fld>
            <a:endParaRPr lang="en-US"/>
          </a:p>
        </p:txBody>
      </p:sp>
    </p:spTree>
    <p:extLst>
      <p:ext uri="{BB962C8B-B14F-4D97-AF65-F5344CB8AC3E}">
        <p14:creationId xmlns:p14="http://schemas.microsoft.com/office/powerpoint/2010/main" val="543369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Once Cloud Apps are enabled, a new menu icon appears on Alma’s persistent menu bar. The cloud apps menu is associated with an icon of four overlapping rectangles. At first, apps will only appear on the list of available apps. You may search for an app, read its description, and activate if desired. After activation, the apps will be listed on the activated apps list. Both lists may be filtered to find apps more easily. Note also the thumbtack icon that shows the app menu may be pinned open in the user interface.</a:t>
            </a:r>
          </a:p>
          <a:p>
            <a:endParaRPr lang="en-US" dirty="0"/>
          </a:p>
          <a:p>
            <a:r>
              <a:rPr lang="en-US" dirty="0"/>
              <a:t>It is important to note that the Cloud Apps menu is user-specific at this point. Different users may have different apps activated for themselves, and there isn’t a way to automatically activate an app for everyone on your staff, though some apps may be configured initially by an administrator, that is someone with an admin role. Some apps also include settings that individual users may customize based on their workflows.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[https://knowledge.exlibrisgroup.com/Alma/Product_Documentation/010Alma_Online_Help_(English)/050Administration/050Configuring_General_Alma_Functions/Configuring_Cloud_Apps]</a:t>
            </a:r>
          </a:p>
          <a:p>
            <a:endParaRPr lang="en-US" dirty="0"/>
          </a:p>
          <a:p>
            <a:r>
              <a:rPr lang="en-US" dirty="0"/>
              <a:t>CARLI does not have a list of which apps require additional configuration, and we may not be able to fully support apps, though we’ll do our best to guide you.</a:t>
            </a:r>
          </a:p>
        </p:txBody>
      </p:sp>
      <p:sp>
        <p:nvSpPr>
          <p:cNvPr id="4" name="Slide Number Placeholder 3"/>
          <p:cNvSpPr>
            <a:spLocks noGrp="1"/>
          </p:cNvSpPr>
          <p:nvPr>
            <p:ph type="sldNum" sz="quarter" idx="5"/>
          </p:nvPr>
        </p:nvSpPr>
        <p:spPr/>
        <p:txBody>
          <a:bodyPr/>
          <a:lstStyle/>
          <a:p>
            <a:fld id="{A58473E4-DEFA-4081-9A15-DF7352AEBC3E}" type="slidenum">
              <a:rPr lang="en-US" smtClean="0"/>
              <a:t>9</a:t>
            </a:fld>
            <a:endParaRPr lang="en-US"/>
          </a:p>
        </p:txBody>
      </p:sp>
    </p:spTree>
    <p:extLst>
      <p:ext uri="{BB962C8B-B14F-4D97-AF65-F5344CB8AC3E}">
        <p14:creationId xmlns:p14="http://schemas.microsoft.com/office/powerpoint/2010/main" val="1187984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90767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3283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807162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91807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34314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7684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24121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484664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Tree>
    <p:extLst>
      <p:ext uri="{BB962C8B-B14F-4D97-AF65-F5344CB8AC3E}">
        <p14:creationId xmlns:p14="http://schemas.microsoft.com/office/powerpoint/2010/main" val="2577990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186250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44943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94589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483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fld id="{149B238E-37E6-41D5-A6B9-9FD370FD8B0E}" type="datetimeFigureOut">
              <a:rPr lang="en-US" smtClean="0"/>
              <a:t>6/8/2023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fld id="{3EA968E5-6236-4AFC-B7C0-989340786675}" type="slidenum">
              <a:rPr lang="en-US" smtClean="0"/>
              <a:t>‹#›</a:t>
            </a:fld>
            <a:endParaRPr lang="en-US"/>
          </a:p>
        </p:txBody>
      </p:sp>
    </p:spTree>
    <p:extLst>
      <p:ext uri="{BB962C8B-B14F-4D97-AF65-F5344CB8AC3E}">
        <p14:creationId xmlns:p14="http://schemas.microsoft.com/office/powerpoint/2010/main" val="314098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0176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42067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22747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11351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324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1488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144122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grpSp>
    </p:spTree>
    <p:extLst>
      <p:ext uri="{BB962C8B-B14F-4D97-AF65-F5344CB8AC3E}">
        <p14:creationId xmlns:p14="http://schemas.microsoft.com/office/powerpoint/2010/main" val="15638462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60" r:id="rId20"/>
    <p:sldLayoutId id="2147483702" r:id="rId21"/>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g4dr5rAFP0k" TargetMode="External"/><Relationship Id="rId2" Type="http://schemas.openxmlformats.org/officeDocument/2006/relationships/hyperlink" Target="https://www.youtube.com/watch?v=3D_fARn8CUo" TargetMode="External"/><Relationship Id="rId1" Type="http://schemas.openxmlformats.org/officeDocument/2006/relationships/slideLayout" Target="../slideLayouts/slideLayout21.xml"/><Relationship Id="rId5" Type="http://schemas.openxmlformats.org/officeDocument/2006/relationships/hyperlink" Target="https://knowledge.exlibrisgroup.com/Alma/Product_Documentation/010Alma_Online_Help_(English)/050Administration/050Configuring_General_Alma_Functions/Configuring_Cloud_Apps" TargetMode="External"/><Relationship Id="rId4" Type="http://schemas.openxmlformats.org/officeDocument/2006/relationships/hyperlink" Target="https://developers.exlibrisgroup.com/cloudapp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hyperlink" Target="https://i-share-qcy.primo.exlibrisgroup.com/discovery/search?vid=01CARLI_QCY:CARLI_QCY&amp;search_scope=NewDiscoveryNetwor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knowledge.exlibrisgroup.com/Alma/Knowledge_Articles/GES_for_Newsbank_Article_Linking" TargetMode="External"/><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s://www.carli.illinois.edu/products-services/i-share/electronic-res-man/newsbank-article-level-linking"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156434" y="-94785"/>
            <a:ext cx="8386460" cy="602796"/>
          </a:xfrm>
        </p:spPr>
        <p:txBody>
          <a:bodyPr/>
          <a:lstStyle/>
          <a:p>
            <a:r>
              <a:rPr lang="en-US" dirty="0"/>
              <a:t>I-Share Alma Primo VE Office hours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6096001" y="634995"/>
            <a:ext cx="4283075" cy="4729485"/>
          </a:xfrm>
        </p:spPr>
        <p:txBody>
          <a:bodyPr/>
          <a:lstStyle/>
          <a:p>
            <a:r>
              <a:rPr lang="en-US" sz="2400" i="1" dirty="0">
                <a:latin typeface="+mj-lt"/>
              </a:rPr>
              <a:t>Welcome!</a:t>
            </a:r>
          </a:p>
          <a:p>
            <a:endParaRPr lang="en-US" sz="2400" i="1" dirty="0">
              <a:latin typeface="+mj-lt"/>
            </a:endParaRPr>
          </a:p>
          <a:p>
            <a:r>
              <a:rPr lang="en-US" sz="2000" dirty="0">
                <a:latin typeface="+mj-lt"/>
              </a:rPr>
              <a:t>Office Hours will start at 2pm and run until 3pm.</a:t>
            </a:r>
            <a:br>
              <a:rPr lang="en-US" sz="2000" dirty="0">
                <a:latin typeface="+mj-lt"/>
              </a:rPr>
            </a:br>
            <a:br>
              <a:rPr lang="en-US" sz="2000" dirty="0">
                <a:latin typeface="+mj-lt"/>
              </a:rPr>
            </a:br>
            <a:r>
              <a:rPr lang="en-US" sz="2000" dirty="0">
                <a:latin typeface="+mj-lt"/>
              </a:rPr>
              <a:t>Please mute your microphone.</a:t>
            </a:r>
            <a:br>
              <a:rPr lang="en-US" sz="2000" dirty="0">
                <a:latin typeface="+mj-lt"/>
              </a:rPr>
            </a:br>
            <a:br>
              <a:rPr lang="en-US" sz="2000" dirty="0">
                <a:latin typeface="+mj-lt"/>
              </a:rPr>
            </a:br>
            <a:r>
              <a:rPr lang="en-US" sz="2000" dirty="0">
                <a:latin typeface="+mj-lt"/>
              </a:rPr>
              <a:t>As time permits, we will respond to questions typed in the chat box, and offline afterwards, as needed.</a:t>
            </a:r>
            <a:br>
              <a:rPr lang="en-US" sz="2000" dirty="0">
                <a:latin typeface="+mj-lt"/>
              </a:rPr>
            </a:br>
            <a:endParaRPr lang="en-US" sz="2000" dirty="0">
              <a:latin typeface="+mj-lt"/>
            </a:endParaRPr>
          </a:p>
          <a:p>
            <a:r>
              <a:rPr lang="en-US" sz="2000" dirty="0">
                <a:latin typeface="+mj-lt"/>
              </a:rPr>
              <a:t>This session will be recorded and made available on the CARLI website. </a:t>
            </a:r>
          </a:p>
        </p:txBody>
      </p:sp>
      <p:pic>
        <p:nvPicPr>
          <p:cNvPr id="4" name="Picture 3">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607979" y="839861"/>
            <a:ext cx="4019708" cy="1590532"/>
          </a:xfrm>
          <a:prstGeom prst="rect">
            <a:avLst/>
          </a:prstGeom>
        </p:spPr>
      </p:pic>
      <p:sp>
        <p:nvSpPr>
          <p:cNvPr id="2" name="TextBox 1">
            <a:extLst>
              <a:ext uri="{FF2B5EF4-FFF2-40B4-BE49-F238E27FC236}">
                <a16:creationId xmlns:a16="http://schemas.microsoft.com/office/drawing/2014/main" id="{F8F0F8EC-D340-BCAD-4893-8B1BCF9BCA40}"/>
              </a:ext>
            </a:extLst>
          </p:cNvPr>
          <p:cNvSpPr txBox="1"/>
          <p:nvPr/>
        </p:nvSpPr>
        <p:spPr>
          <a:xfrm>
            <a:off x="1115406" y="5783187"/>
            <a:ext cx="9961188" cy="369332"/>
          </a:xfrm>
          <a:prstGeom prst="rect">
            <a:avLst/>
          </a:prstGeom>
          <a:noFill/>
        </p:spPr>
        <p:txBody>
          <a:bodyPr wrap="none" rtlCol="0">
            <a:spAutoFit/>
          </a:bodyPr>
          <a:lstStyle/>
          <a:p>
            <a:r>
              <a:rPr lang="en-US" dirty="0">
                <a:latin typeface="+mj-lt"/>
              </a:rPr>
              <a:t>Today’s slides available at https://www.carli.illinois.edu/carli-alma-primo-ve-open-office-hours-41</a:t>
            </a:r>
          </a:p>
        </p:txBody>
      </p:sp>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F9A68-A0EE-EAF3-97C6-BB081A60063E}"/>
              </a:ext>
            </a:extLst>
          </p:cNvPr>
          <p:cNvSpPr>
            <a:spLocks noGrp="1"/>
          </p:cNvSpPr>
          <p:nvPr>
            <p:ph type="title"/>
          </p:nvPr>
        </p:nvSpPr>
        <p:spPr/>
        <p:txBody>
          <a:bodyPr/>
          <a:lstStyle/>
          <a:p>
            <a:r>
              <a:rPr lang="en-US" dirty="0"/>
              <a:t>Configuration, Continued</a:t>
            </a:r>
          </a:p>
        </p:txBody>
      </p:sp>
      <p:sp>
        <p:nvSpPr>
          <p:cNvPr id="3" name="Content Placeholder 2">
            <a:extLst>
              <a:ext uri="{FF2B5EF4-FFF2-40B4-BE49-F238E27FC236}">
                <a16:creationId xmlns:a16="http://schemas.microsoft.com/office/drawing/2014/main" id="{6FF2D847-EFD2-0A8A-E5BC-66EFFD6B9A5F}"/>
              </a:ext>
            </a:extLst>
          </p:cNvPr>
          <p:cNvSpPr>
            <a:spLocks noGrp="1"/>
          </p:cNvSpPr>
          <p:nvPr>
            <p:ph idx="1"/>
          </p:nvPr>
        </p:nvSpPr>
        <p:spPr>
          <a:xfrm>
            <a:off x="609600" y="1341666"/>
            <a:ext cx="10972800" cy="1529550"/>
          </a:xfrm>
        </p:spPr>
        <p:txBody>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Once enabled, any staff member may add a cloud app to their app menu</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Local administrators may select which apps to allow or to hide</a:t>
            </a:r>
          </a:p>
          <a:p>
            <a:pPr marL="342900" indent="-342900">
              <a:buFont typeface="Arial" panose="020B0604020202020204" pitchFamily="34" charset="0"/>
              <a:buChar char="•"/>
            </a:pPr>
            <a:r>
              <a:rPr lang="en-US">
                <a:latin typeface="Arial"/>
                <a:ea typeface="ＭＳ Ｐゴシック"/>
                <a:cs typeface="Arial"/>
              </a:rPr>
              <a:t>Best practice: research, allow selected, test, share with others</a:t>
            </a: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5" name="Picture 4" descr="The Alma cloud apps configuration screen with apps enabled and a list of seven apps that are allowed for users to select.">
            <a:extLst>
              <a:ext uri="{FF2B5EF4-FFF2-40B4-BE49-F238E27FC236}">
                <a16:creationId xmlns:a16="http://schemas.microsoft.com/office/drawing/2014/main" id="{6F500F99-6F75-E9E6-DDAB-C83C0208F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75" y="2957512"/>
            <a:ext cx="10534650" cy="3419475"/>
          </a:xfrm>
          <a:prstGeom prst="rect">
            <a:avLst/>
          </a:prstGeom>
          <a:ln>
            <a:solidFill>
              <a:schemeClr val="accent1"/>
            </a:solidFill>
          </a:ln>
        </p:spPr>
      </p:pic>
    </p:spTree>
    <p:extLst>
      <p:ext uri="{BB962C8B-B14F-4D97-AF65-F5344CB8AC3E}">
        <p14:creationId xmlns:p14="http://schemas.microsoft.com/office/powerpoint/2010/main" val="43502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F0EB-25BF-6A5D-7CB3-059073F54602}"/>
              </a:ext>
            </a:extLst>
          </p:cNvPr>
          <p:cNvSpPr>
            <a:spLocks noGrp="1"/>
          </p:cNvSpPr>
          <p:nvPr>
            <p:ph type="title"/>
          </p:nvPr>
        </p:nvSpPr>
        <p:spPr/>
        <p:txBody>
          <a:bodyPr/>
          <a:lstStyle/>
          <a:p>
            <a:r>
              <a:rPr lang="en-US" dirty="0"/>
              <a:t>More Information</a:t>
            </a:r>
          </a:p>
        </p:txBody>
      </p:sp>
      <p:sp>
        <p:nvSpPr>
          <p:cNvPr id="3" name="Content Placeholder 2">
            <a:extLst>
              <a:ext uri="{FF2B5EF4-FFF2-40B4-BE49-F238E27FC236}">
                <a16:creationId xmlns:a16="http://schemas.microsoft.com/office/drawing/2014/main" id="{D54A7C14-D530-63FB-5033-A047BD55FCBC}"/>
              </a:ext>
            </a:extLst>
          </p:cNvPr>
          <p:cNvSpPr>
            <a:spLocks noGrp="1"/>
          </p:cNvSpPr>
          <p:nvPr>
            <p:ph idx="1"/>
          </p:nvPr>
        </p:nvSpPr>
        <p:spPr/>
        <p:txBody>
          <a:bodyPr/>
          <a:lstStyle/>
          <a:p>
            <a:r>
              <a:rPr lang="en-US" dirty="0"/>
              <a:t>Ex Libris YouTube channel: </a:t>
            </a:r>
            <a:r>
              <a:rPr lang="en-US" dirty="0">
                <a:hlinkClick r:id="rId2"/>
              </a:rPr>
              <a:t>Cloud Apps in Alma </a:t>
            </a:r>
            <a:r>
              <a:rPr lang="en-US" dirty="0"/>
              <a:t>(4:22)</a:t>
            </a:r>
          </a:p>
          <a:p>
            <a:r>
              <a:rPr lang="en-US" dirty="0"/>
              <a:t>Ex Libris YouTube channel: </a:t>
            </a:r>
            <a:r>
              <a:rPr lang="en-US" dirty="0">
                <a:hlinkClick r:id="rId3"/>
              </a:rPr>
              <a:t>Getting More out of Alma with Cloud Apps</a:t>
            </a:r>
            <a:r>
              <a:rPr lang="en-US" dirty="0"/>
              <a:t> (56:15)</a:t>
            </a:r>
          </a:p>
          <a:p>
            <a:r>
              <a:rPr lang="en-US" dirty="0"/>
              <a:t>Ex Libris Developer Network: </a:t>
            </a:r>
            <a:r>
              <a:rPr lang="en-US" dirty="0">
                <a:hlinkClick r:id="rId4"/>
              </a:rPr>
              <a:t>Ex Libris Cloud Apps</a:t>
            </a:r>
            <a:endParaRPr lang="en-US" dirty="0"/>
          </a:p>
          <a:p>
            <a:r>
              <a:rPr lang="en-US" dirty="0"/>
              <a:t>Ex Libris Knowledge Center: </a:t>
            </a:r>
            <a:r>
              <a:rPr lang="en-US" dirty="0">
                <a:hlinkClick r:id="rId5"/>
              </a:rPr>
              <a:t>Configuring Cloud Apps</a:t>
            </a:r>
            <a:endParaRPr lang="en-US" dirty="0"/>
          </a:p>
          <a:p>
            <a:endParaRPr lang="en-US" dirty="0"/>
          </a:p>
          <a:p>
            <a:endParaRPr lang="en-US" dirty="0"/>
          </a:p>
        </p:txBody>
      </p:sp>
    </p:spTree>
    <p:extLst>
      <p:ext uri="{BB962C8B-B14F-4D97-AF65-F5344CB8AC3E}">
        <p14:creationId xmlns:p14="http://schemas.microsoft.com/office/powerpoint/2010/main" val="4044002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B162-9E7C-9FFE-524B-61A2C26ADCD2}"/>
              </a:ext>
            </a:extLst>
          </p:cNvPr>
          <p:cNvSpPr>
            <a:spLocks noGrp="1"/>
          </p:cNvSpPr>
          <p:nvPr>
            <p:ph type="title"/>
          </p:nvPr>
        </p:nvSpPr>
        <p:spPr/>
        <p:txBody>
          <a:bodyPr/>
          <a:lstStyle/>
          <a:p>
            <a:r>
              <a:rPr lang="en-US" dirty="0"/>
              <a:t>Demonstration</a:t>
            </a:r>
          </a:p>
        </p:txBody>
      </p:sp>
      <p:pic>
        <p:nvPicPr>
          <p:cNvPr id="4" name="Content Placeholder 10" descr="The Alma cloud apps menu displayed to the list of available apps and showing the Letters addressFrom Editor application, activation button, and description.">
            <a:extLst>
              <a:ext uri="{FF2B5EF4-FFF2-40B4-BE49-F238E27FC236}">
                <a16:creationId xmlns:a16="http://schemas.microsoft.com/office/drawing/2014/main" id="{E671D951-35FF-8BFF-F2E6-6718EB8BF8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12179" y="1600200"/>
            <a:ext cx="2967641" cy="4525963"/>
          </a:xfrm>
          <a:ln>
            <a:solidFill>
              <a:schemeClr val="accent1"/>
            </a:solidFill>
          </a:ln>
        </p:spPr>
      </p:pic>
    </p:spTree>
    <p:extLst>
      <p:ext uri="{BB962C8B-B14F-4D97-AF65-F5344CB8AC3E}">
        <p14:creationId xmlns:p14="http://schemas.microsoft.com/office/powerpoint/2010/main" val="3598503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9942-8BD2-9CE6-688C-99520BC2F175}"/>
              </a:ext>
            </a:extLst>
          </p:cNvPr>
          <p:cNvSpPr>
            <a:spLocks noGrp="1"/>
          </p:cNvSpPr>
          <p:nvPr>
            <p:ph type="title"/>
          </p:nvPr>
        </p:nvSpPr>
        <p:spPr/>
        <p:txBody>
          <a:bodyPr/>
          <a:lstStyle/>
          <a:p>
            <a:r>
              <a:rPr lang="en-US" dirty="0"/>
              <a:t>Questions on Cloud Apps</a:t>
            </a:r>
          </a:p>
        </p:txBody>
      </p:sp>
      <p:sp>
        <p:nvSpPr>
          <p:cNvPr id="3" name="Content Placeholder 2">
            <a:extLst>
              <a:ext uri="{FF2B5EF4-FFF2-40B4-BE49-F238E27FC236}">
                <a16:creationId xmlns:a16="http://schemas.microsoft.com/office/drawing/2014/main" id="{3D7C965E-A8F8-ECFE-AAEA-5B716CF8FEF4}"/>
              </a:ext>
            </a:extLst>
          </p:cNvPr>
          <p:cNvSpPr>
            <a:spLocks noGrp="1"/>
          </p:cNvSpPr>
          <p:nvPr>
            <p:ph idx="1"/>
          </p:nvPr>
        </p:nvSpPr>
        <p:spPr/>
        <p:txBody>
          <a:bodyPr/>
          <a:lstStyle/>
          <a:p>
            <a:r>
              <a:rPr lang="en-US" dirty="0"/>
              <a:t>What are some of the Cloud Apps that CARLI libraries are using and find useful?</a:t>
            </a:r>
          </a:p>
        </p:txBody>
      </p:sp>
    </p:spTree>
    <p:extLst>
      <p:ext uri="{BB962C8B-B14F-4D97-AF65-F5344CB8AC3E}">
        <p14:creationId xmlns:p14="http://schemas.microsoft.com/office/powerpoint/2010/main" val="2339515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63DAC-78FB-6D14-DD87-DF446B58F078}"/>
              </a:ext>
            </a:extLst>
          </p:cNvPr>
          <p:cNvSpPr>
            <a:spLocks noGrp="1"/>
          </p:cNvSpPr>
          <p:nvPr>
            <p:ph type="title"/>
          </p:nvPr>
        </p:nvSpPr>
        <p:spPr/>
        <p:txBody>
          <a:bodyPr/>
          <a:lstStyle/>
          <a:p>
            <a:r>
              <a:rPr lang="en-US" dirty="0" err="1"/>
              <a:t>NewsBank</a:t>
            </a:r>
            <a:r>
              <a:rPr lang="en-US" dirty="0"/>
              <a:t> Article-Level-Linking – What and Why?</a:t>
            </a:r>
          </a:p>
        </p:txBody>
      </p:sp>
      <p:sp>
        <p:nvSpPr>
          <p:cNvPr id="3" name="Content Placeholder 2">
            <a:extLst>
              <a:ext uri="{FF2B5EF4-FFF2-40B4-BE49-F238E27FC236}">
                <a16:creationId xmlns:a16="http://schemas.microsoft.com/office/drawing/2014/main" id="{33A8134E-A7B6-3AAC-9B52-AF4A268BF8FF}"/>
              </a:ext>
            </a:extLst>
          </p:cNvPr>
          <p:cNvSpPr>
            <a:spLocks noGrp="1"/>
          </p:cNvSpPr>
          <p:nvPr>
            <p:ph idx="1"/>
          </p:nvPr>
        </p:nvSpPr>
        <p:spPr/>
        <p:txBody>
          <a:bodyPr/>
          <a:lstStyle/>
          <a:p>
            <a:r>
              <a:rPr lang="en-US" b="1" dirty="0"/>
              <a:t>What is it?</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a:ln>
                  <a:noFill/>
                </a:ln>
                <a:solidFill>
                  <a:srgbClr val="592C5F"/>
                </a:solidFill>
                <a:effectLst/>
                <a:uLnTx/>
                <a:uFillTx/>
                <a:latin typeface="Times New Roman"/>
                <a:ea typeface="ＭＳ Ｐゴシック" charset="0"/>
                <a:cs typeface="+mn-cs"/>
              </a:rPr>
              <a:t>The linking level refers to how patrons access content whether at the collection, portfolio</a:t>
            </a:r>
            <a:r>
              <a:rPr lang="en-US" dirty="0">
                <a:solidFill>
                  <a:srgbClr val="592C5F"/>
                </a:solidFill>
                <a:latin typeface="Times New Roman"/>
              </a:rPr>
              <a:t>, or </a:t>
            </a:r>
            <a:r>
              <a:rPr kumimoji="0" lang="en-US" sz="2200" b="0" i="0" u="none" strike="noStrike" kern="1200" cap="none" spc="0" normalizeH="0" baseline="0" noProof="0" dirty="0">
                <a:ln>
                  <a:noFill/>
                </a:ln>
                <a:solidFill>
                  <a:srgbClr val="592C5F"/>
                </a:solidFill>
                <a:effectLst/>
                <a:uLnTx/>
                <a:uFillTx/>
                <a:latin typeface="Times New Roman"/>
                <a:ea typeface="ＭＳ Ｐゴシック" charset="0"/>
                <a:cs typeface="+mn-cs"/>
              </a:rPr>
              <a:t>article level.</a:t>
            </a:r>
          </a:p>
          <a:p>
            <a:pPr lvl="1"/>
            <a:r>
              <a:rPr lang="en-US" dirty="0"/>
              <a:t>There are two methods to enabling access to articles in </a:t>
            </a:r>
            <a:r>
              <a:rPr lang="en-US" dirty="0" err="1"/>
              <a:t>NewsBank</a:t>
            </a:r>
            <a:r>
              <a:rPr lang="en-US" dirty="0"/>
              <a:t>.</a:t>
            </a:r>
          </a:p>
          <a:p>
            <a:endParaRPr lang="en-US" dirty="0"/>
          </a:p>
          <a:p>
            <a:r>
              <a:rPr lang="en-US" b="1" dirty="0"/>
              <a:t>Why do you want article-level-linking?</a:t>
            </a:r>
          </a:p>
          <a:p>
            <a:pPr lvl="1">
              <a:defRPr/>
            </a:pPr>
            <a:r>
              <a:rPr kumimoji="0" lang="en-US" sz="2200" b="0" i="0" u="none" strike="noStrike" kern="1200" cap="none" spc="0" normalizeH="0" baseline="0" noProof="0" dirty="0">
                <a:ln>
                  <a:noFill/>
                </a:ln>
                <a:solidFill>
                  <a:srgbClr val="592C5F"/>
                </a:solidFill>
                <a:effectLst/>
                <a:uLnTx/>
                <a:uFillTx/>
                <a:latin typeface="Times New Roman"/>
                <a:ea typeface="ＭＳ Ｐゴシック" charset="0"/>
                <a:cs typeface="+mn-cs"/>
              </a:rPr>
              <a:t>Patron time saver.</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lang="en-US" dirty="0" err="1">
                <a:solidFill>
                  <a:srgbClr val="592C5F"/>
                </a:solidFill>
                <a:latin typeface="Times New Roman"/>
              </a:rPr>
              <a:t>NewsBank</a:t>
            </a:r>
            <a:r>
              <a:rPr lang="en-US" dirty="0">
                <a:solidFill>
                  <a:srgbClr val="592C5F"/>
                </a:solidFill>
                <a:latin typeface="Times New Roman"/>
              </a:rPr>
              <a:t> collection usage increase.</a:t>
            </a:r>
            <a:endParaRPr kumimoji="0" lang="en-US" sz="2200" b="0" i="0" u="none" strike="noStrike" kern="1200" cap="none" spc="0" normalizeH="0" baseline="0" noProof="0" dirty="0">
              <a:ln>
                <a:noFill/>
              </a:ln>
              <a:solidFill>
                <a:srgbClr val="592C5F"/>
              </a:solidFill>
              <a:effectLst/>
              <a:uLnTx/>
              <a:uFillTx/>
              <a:latin typeface="Times New Roman"/>
              <a:ea typeface="ＭＳ Ｐゴシック" charset="0"/>
              <a:cs typeface="+mn-cs"/>
            </a:endParaRPr>
          </a:p>
          <a:p>
            <a:endParaRPr lang="en-US" dirty="0"/>
          </a:p>
        </p:txBody>
      </p:sp>
      <p:pic>
        <p:nvPicPr>
          <p:cNvPr id="5" name="Picture 4" descr="A screenshot of linking level in Alma.">
            <a:extLst>
              <a:ext uri="{FF2B5EF4-FFF2-40B4-BE49-F238E27FC236}">
                <a16:creationId xmlns:a16="http://schemas.microsoft.com/office/drawing/2014/main" id="{51355C23-A8E4-8845-1203-77F737E2A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289620"/>
            <a:ext cx="5486400" cy="3082606"/>
          </a:xfrm>
          <a:prstGeom prst="rect">
            <a:avLst/>
          </a:prstGeom>
        </p:spPr>
      </p:pic>
      <p:sp>
        <p:nvSpPr>
          <p:cNvPr id="6" name="TextBox 5">
            <a:extLst>
              <a:ext uri="{FF2B5EF4-FFF2-40B4-BE49-F238E27FC236}">
                <a16:creationId xmlns:a16="http://schemas.microsoft.com/office/drawing/2014/main" id="{B61D675F-9C18-52B3-2530-2D2A78962C1B}"/>
              </a:ext>
            </a:extLst>
          </p:cNvPr>
          <p:cNvSpPr txBox="1"/>
          <p:nvPr/>
        </p:nvSpPr>
        <p:spPr>
          <a:xfrm>
            <a:off x="6096000" y="6489700"/>
            <a:ext cx="5486400" cy="369332"/>
          </a:xfrm>
          <a:prstGeom prst="rect">
            <a:avLst/>
          </a:prstGeom>
          <a:noFill/>
        </p:spPr>
        <p:txBody>
          <a:bodyPr wrap="square" rtlCol="0">
            <a:spAutoFit/>
          </a:bodyPr>
          <a:lstStyle/>
          <a:p>
            <a:r>
              <a:rPr lang="en-US" dirty="0">
                <a:solidFill>
                  <a:schemeClr val="bg1"/>
                </a:solidFill>
              </a:rPr>
              <a:t>Screenshot of linking level in Alma.</a:t>
            </a:r>
          </a:p>
        </p:txBody>
      </p:sp>
    </p:spTree>
    <p:extLst>
      <p:ext uri="{BB962C8B-B14F-4D97-AF65-F5344CB8AC3E}">
        <p14:creationId xmlns:p14="http://schemas.microsoft.com/office/powerpoint/2010/main" val="20016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72C3A-0CF8-E711-0C06-FCBFED15609D}"/>
              </a:ext>
            </a:extLst>
          </p:cNvPr>
          <p:cNvSpPr>
            <a:spLocks noGrp="1"/>
          </p:cNvSpPr>
          <p:nvPr>
            <p:ph type="title"/>
          </p:nvPr>
        </p:nvSpPr>
        <p:spPr/>
        <p:txBody>
          <a:bodyPr/>
          <a:lstStyle/>
          <a:p>
            <a:r>
              <a:rPr lang="en-US" dirty="0" err="1"/>
              <a:t>NewsBank</a:t>
            </a:r>
            <a:r>
              <a:rPr lang="en-US" dirty="0"/>
              <a:t> Article-Level-Linking</a:t>
            </a:r>
          </a:p>
        </p:txBody>
      </p:sp>
      <p:sp>
        <p:nvSpPr>
          <p:cNvPr id="3" name="Content Placeholder 2">
            <a:extLst>
              <a:ext uri="{FF2B5EF4-FFF2-40B4-BE49-F238E27FC236}">
                <a16:creationId xmlns:a16="http://schemas.microsoft.com/office/drawing/2014/main" id="{CCB5DAF4-8C67-1994-7452-B8DC85B714D0}"/>
              </a:ext>
            </a:extLst>
          </p:cNvPr>
          <p:cNvSpPr>
            <a:spLocks noGrp="1"/>
          </p:cNvSpPr>
          <p:nvPr>
            <p:ph idx="1"/>
          </p:nvPr>
        </p:nvSpPr>
        <p:spPr>
          <a:xfrm>
            <a:off x="444193" y="1337311"/>
            <a:ext cx="11477297" cy="4821620"/>
          </a:xfrm>
        </p:spPr>
        <p:txBody>
          <a:bodyPr/>
          <a:lstStyle/>
          <a:p>
            <a:r>
              <a:rPr lang="en-US" sz="2800" b="1" dirty="0"/>
              <a:t>Two Methods</a:t>
            </a:r>
          </a:p>
          <a:p>
            <a:pPr marL="342900" indent="-342900">
              <a:buFont typeface="Arial" panose="020B0604020202020204" pitchFamily="34" charset="0"/>
              <a:buChar char="•"/>
            </a:pPr>
            <a:r>
              <a:rPr lang="en-US" sz="2800" dirty="0"/>
              <a:t>By API Webhook</a:t>
            </a:r>
          </a:p>
          <a:p>
            <a:pPr marL="1085850" lvl="1" indent="-342900">
              <a:buFont typeface="Arial" panose="020B0604020202020204" pitchFamily="34" charset="0"/>
              <a:buChar char="•"/>
            </a:pPr>
            <a:r>
              <a:rPr lang="en-US" sz="2000" dirty="0"/>
              <a:t>Demo of Quincy University’s Primo VE search profile</a:t>
            </a:r>
          </a:p>
          <a:p>
            <a:pPr marL="1085850" lvl="1" indent="-342900">
              <a:buFont typeface="Arial" panose="020B0604020202020204" pitchFamily="34" charset="0"/>
              <a:buChar char="•"/>
            </a:pPr>
            <a:r>
              <a:rPr lang="en-US" sz="2000" dirty="0"/>
              <a:t>Special thanks to Katie </a:t>
            </a:r>
            <a:r>
              <a:rPr lang="en-US" sz="2000" dirty="0" err="1"/>
              <a:t>Kraushaar</a:t>
            </a:r>
            <a:r>
              <a:rPr lang="en-US" sz="2000" dirty="0"/>
              <a:t> and Susan Grant at QU for allowing us to share!</a:t>
            </a:r>
          </a:p>
          <a:p>
            <a:pPr marL="342900" indent="-342900">
              <a:buFont typeface="Arial" panose="020B0604020202020204" pitchFamily="34" charset="0"/>
              <a:buChar char="•"/>
            </a:pPr>
            <a:r>
              <a:rPr lang="en-US" sz="2800" dirty="0"/>
              <a:t>By General Electronic Service (GES) configuration</a:t>
            </a:r>
          </a:p>
          <a:p>
            <a:pPr marL="1085850" lvl="1" indent="-342900">
              <a:buFont typeface="Arial" panose="020B0604020202020204" pitchFamily="34" charset="0"/>
              <a:buChar char="•"/>
            </a:pPr>
            <a:r>
              <a:rPr lang="en-US" sz="2000" dirty="0"/>
              <a:t>Brief look at Knowledge Center documentation</a:t>
            </a:r>
          </a:p>
          <a:p>
            <a:endParaRPr lang="en-US" sz="2300" dirty="0"/>
          </a:p>
        </p:txBody>
      </p:sp>
      <p:pic>
        <p:nvPicPr>
          <p:cNvPr id="5" name="Picture 4" descr="NewsBank Facebook logo">
            <a:extLst>
              <a:ext uri="{FF2B5EF4-FFF2-40B4-BE49-F238E27FC236}">
                <a16:creationId xmlns:a16="http://schemas.microsoft.com/office/drawing/2014/main" id="{EF098356-16C5-BDFE-D997-C1641902B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880" y="3690503"/>
            <a:ext cx="4944520" cy="2170765"/>
          </a:xfrm>
          <a:prstGeom prst="rect">
            <a:avLst/>
          </a:prstGeom>
        </p:spPr>
      </p:pic>
      <p:sp>
        <p:nvSpPr>
          <p:cNvPr id="6" name="TextBox 5">
            <a:extLst>
              <a:ext uri="{FF2B5EF4-FFF2-40B4-BE49-F238E27FC236}">
                <a16:creationId xmlns:a16="http://schemas.microsoft.com/office/drawing/2014/main" id="{1DE6DE77-0B00-DB19-BADA-02AF20F7B72F}"/>
              </a:ext>
            </a:extLst>
          </p:cNvPr>
          <p:cNvSpPr txBox="1"/>
          <p:nvPr/>
        </p:nvSpPr>
        <p:spPr>
          <a:xfrm>
            <a:off x="6637880" y="5861268"/>
            <a:ext cx="494452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592C5F"/>
                </a:solidFill>
                <a:effectLst/>
                <a:uLnTx/>
                <a:uFillTx/>
                <a:latin typeface="Calibri" panose="020F0502020204030204" pitchFamily="34" charset="0"/>
                <a:ea typeface="+mn-ea"/>
                <a:cs typeface="+mn-cs"/>
              </a:rPr>
              <a:t>NewsBank</a:t>
            </a:r>
            <a:r>
              <a:rPr kumimoji="0" lang="en-US" sz="1800" b="0" i="0" u="none" strike="noStrike" kern="1200" cap="none" spc="0" normalizeH="0" baseline="0" noProof="0" dirty="0">
                <a:ln>
                  <a:noFill/>
                </a:ln>
                <a:solidFill>
                  <a:srgbClr val="592C5F"/>
                </a:solidFill>
                <a:effectLst/>
                <a:uLnTx/>
                <a:uFillTx/>
                <a:latin typeface="Calibri" panose="020F0502020204030204" pitchFamily="34" charset="0"/>
                <a:ea typeface="+mn-ea"/>
                <a:cs typeface="+mn-cs"/>
              </a:rPr>
              <a:t> 50 years logo from Facebook.</a:t>
            </a:r>
          </a:p>
        </p:txBody>
      </p:sp>
    </p:spTree>
    <p:extLst>
      <p:ext uri="{BB962C8B-B14F-4D97-AF65-F5344CB8AC3E}">
        <p14:creationId xmlns:p14="http://schemas.microsoft.com/office/powerpoint/2010/main" val="3344336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72C3A-0CF8-E711-0C06-FCBFED15609D}"/>
              </a:ext>
            </a:extLst>
          </p:cNvPr>
          <p:cNvSpPr>
            <a:spLocks noGrp="1"/>
          </p:cNvSpPr>
          <p:nvPr>
            <p:ph type="title"/>
          </p:nvPr>
        </p:nvSpPr>
        <p:spPr/>
        <p:txBody>
          <a:bodyPr/>
          <a:lstStyle/>
          <a:p>
            <a:r>
              <a:rPr lang="en-US" dirty="0" err="1"/>
              <a:t>NewsBank</a:t>
            </a:r>
            <a:r>
              <a:rPr lang="en-US" dirty="0"/>
              <a:t> Article-Level-Linking with API Webhook</a:t>
            </a:r>
          </a:p>
        </p:txBody>
      </p:sp>
      <p:sp>
        <p:nvSpPr>
          <p:cNvPr id="3" name="Content Placeholder 2">
            <a:extLst>
              <a:ext uri="{FF2B5EF4-FFF2-40B4-BE49-F238E27FC236}">
                <a16:creationId xmlns:a16="http://schemas.microsoft.com/office/drawing/2014/main" id="{CCB5DAF4-8C67-1994-7452-B8DC85B714D0}"/>
              </a:ext>
            </a:extLst>
          </p:cNvPr>
          <p:cNvSpPr>
            <a:spLocks noGrp="1"/>
          </p:cNvSpPr>
          <p:nvPr>
            <p:ph idx="1"/>
          </p:nvPr>
        </p:nvSpPr>
        <p:spPr>
          <a:xfrm>
            <a:off x="609599" y="1600202"/>
            <a:ext cx="11119945" cy="1430664"/>
          </a:xfrm>
        </p:spPr>
        <p:txBody>
          <a:bodyPr/>
          <a:lstStyle/>
          <a:p>
            <a:r>
              <a:rPr lang="en-US" dirty="0" err="1"/>
              <a:t>NewsBank</a:t>
            </a:r>
            <a:r>
              <a:rPr lang="en-US" dirty="0"/>
              <a:t> provides a 15 slide </a:t>
            </a:r>
            <a:r>
              <a:rPr lang="en-US" dirty="0" err="1"/>
              <a:t>powerpoint</a:t>
            </a:r>
            <a:r>
              <a:rPr lang="en-US" dirty="0"/>
              <a:t> document</a:t>
            </a:r>
            <a:endParaRPr lang="en-US" b="1" dirty="0"/>
          </a:p>
          <a:p>
            <a:pPr marL="1085850" lvl="1" indent="-342900">
              <a:buFont typeface="Arial" panose="020B0604020202020204" pitchFamily="34" charset="0"/>
              <a:buChar char="•"/>
            </a:pPr>
            <a:r>
              <a:rPr lang="en-US" dirty="0"/>
              <a:t>Demonstration of Quincy University’s Primo VE search profile</a:t>
            </a:r>
          </a:p>
          <a:p>
            <a:pPr marL="1085850" lvl="1" indent="-342900">
              <a:buFont typeface="Arial" panose="020B0604020202020204" pitchFamily="34" charset="0"/>
              <a:buChar char="•"/>
            </a:pPr>
            <a:r>
              <a:rPr lang="en-US" dirty="0"/>
              <a:t>Requires Discovery Administrator role</a:t>
            </a:r>
          </a:p>
          <a:p>
            <a:pPr lvl="1" indent="0">
              <a:buNone/>
            </a:pPr>
            <a:endParaRPr lang="en-US" dirty="0"/>
          </a:p>
          <a:p>
            <a:pPr lvl="1" indent="0">
              <a:buNone/>
            </a:pPr>
            <a:endParaRPr lang="en-US" dirty="0"/>
          </a:p>
        </p:txBody>
      </p:sp>
      <p:pic>
        <p:nvPicPr>
          <p:cNvPr id="5" name="Picture 4" descr="screenshot of NewsBank documentation.">
            <a:extLst>
              <a:ext uri="{FF2B5EF4-FFF2-40B4-BE49-F238E27FC236}">
                <a16:creationId xmlns:a16="http://schemas.microsoft.com/office/drawing/2014/main" id="{249AEB43-D69A-125C-743E-347530F4BB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1549" y="2740414"/>
            <a:ext cx="4230851" cy="3361023"/>
          </a:xfrm>
          <a:prstGeom prst="rect">
            <a:avLst/>
          </a:prstGeom>
          <a:ln w="12700">
            <a:solidFill>
              <a:schemeClr val="accent1"/>
            </a:solidFill>
          </a:ln>
        </p:spPr>
      </p:pic>
      <p:sp>
        <p:nvSpPr>
          <p:cNvPr id="4" name="TextBox 3">
            <a:extLst>
              <a:ext uri="{FF2B5EF4-FFF2-40B4-BE49-F238E27FC236}">
                <a16:creationId xmlns:a16="http://schemas.microsoft.com/office/drawing/2014/main" id="{C7E5B8FD-4283-2F23-571B-812031077416}"/>
              </a:ext>
            </a:extLst>
          </p:cNvPr>
          <p:cNvSpPr txBox="1"/>
          <p:nvPr/>
        </p:nvSpPr>
        <p:spPr>
          <a:xfrm>
            <a:off x="609599" y="3636095"/>
            <a:ext cx="5820033"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592C5F"/>
                </a:solidFill>
                <a:effectLst/>
                <a:uLnTx/>
                <a:uFillTx/>
                <a:latin typeface="Calibri" panose="020F0502020204030204" pitchFamily="34" charset="0"/>
                <a:ea typeface="+mn-ea"/>
                <a:cs typeface="+mn-cs"/>
                <a:hlinkClick r:id="rId4"/>
              </a:rPr>
              <a:t>https://i-share-qcy.primo.exlibrisgroup.com/discovery/search?vid=01CARLI_QCY:CARLI_QCY&amp;search_scope=NewDiscoveryNetwork</a:t>
            </a:r>
            <a:r>
              <a:rPr kumimoji="0" lang="en-US" sz="2400" b="0" i="0" u="none" strike="noStrike" kern="1200" cap="none" spc="0" normalizeH="0" baseline="0" noProof="0" dirty="0">
                <a:ln>
                  <a:noFill/>
                </a:ln>
                <a:solidFill>
                  <a:srgbClr val="592C5F"/>
                </a:solidFill>
                <a:effectLst/>
                <a:uLnTx/>
                <a:uFillTx/>
                <a:latin typeface="Calibri" panose="020F0502020204030204" pitchFamily="34" charset="0"/>
                <a:ea typeface="+mn-ea"/>
                <a:cs typeface="+mn-cs"/>
              </a:rPr>
              <a:t> </a:t>
            </a:r>
          </a:p>
        </p:txBody>
      </p:sp>
      <p:sp>
        <p:nvSpPr>
          <p:cNvPr id="6" name="TextBox 5">
            <a:extLst>
              <a:ext uri="{FF2B5EF4-FFF2-40B4-BE49-F238E27FC236}">
                <a16:creationId xmlns:a16="http://schemas.microsoft.com/office/drawing/2014/main" id="{88A8EBB5-1A22-5167-6856-1A30CD86A0A9}"/>
              </a:ext>
            </a:extLst>
          </p:cNvPr>
          <p:cNvSpPr txBox="1"/>
          <p:nvPr/>
        </p:nvSpPr>
        <p:spPr>
          <a:xfrm>
            <a:off x="7351549" y="6126151"/>
            <a:ext cx="430427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592C5F"/>
                </a:solidFill>
                <a:effectLst/>
                <a:uLnTx/>
                <a:uFillTx/>
                <a:latin typeface="Calibri" panose="020F0502020204030204" pitchFamily="34" charset="0"/>
                <a:ea typeface="+mn-ea"/>
                <a:cs typeface="+mn-cs"/>
              </a:rPr>
              <a:t>Screenshot of </a:t>
            </a:r>
            <a:r>
              <a:rPr kumimoji="0" lang="en-US" sz="1800" b="0" i="0" u="none" strike="noStrike" kern="1200" cap="none" spc="0" normalizeH="0" baseline="0" noProof="0" dirty="0" err="1">
                <a:ln>
                  <a:noFill/>
                </a:ln>
                <a:solidFill>
                  <a:srgbClr val="592C5F"/>
                </a:solidFill>
                <a:effectLst/>
                <a:uLnTx/>
                <a:uFillTx/>
                <a:latin typeface="Calibri" panose="020F0502020204030204" pitchFamily="34" charset="0"/>
                <a:ea typeface="+mn-ea"/>
                <a:cs typeface="+mn-cs"/>
              </a:rPr>
              <a:t>NewsBank</a:t>
            </a:r>
            <a:r>
              <a:rPr kumimoji="0" lang="en-US" sz="1800" b="0" i="0" u="none" strike="noStrike" kern="1200" cap="none" spc="0" normalizeH="0" baseline="0" noProof="0" dirty="0">
                <a:ln>
                  <a:noFill/>
                </a:ln>
                <a:solidFill>
                  <a:srgbClr val="592C5F"/>
                </a:solidFill>
                <a:effectLst/>
                <a:uLnTx/>
                <a:uFillTx/>
                <a:latin typeface="Calibri" panose="020F0502020204030204" pitchFamily="34" charset="0"/>
                <a:ea typeface="+mn-ea"/>
                <a:cs typeface="+mn-cs"/>
              </a:rPr>
              <a:t> documentation.</a:t>
            </a:r>
          </a:p>
        </p:txBody>
      </p:sp>
    </p:spTree>
    <p:extLst>
      <p:ext uri="{BB962C8B-B14F-4D97-AF65-F5344CB8AC3E}">
        <p14:creationId xmlns:p14="http://schemas.microsoft.com/office/powerpoint/2010/main" val="970242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72C3A-0CF8-E711-0C06-FCBFED15609D}"/>
              </a:ext>
            </a:extLst>
          </p:cNvPr>
          <p:cNvSpPr>
            <a:spLocks noGrp="1"/>
          </p:cNvSpPr>
          <p:nvPr>
            <p:ph type="title"/>
          </p:nvPr>
        </p:nvSpPr>
        <p:spPr/>
        <p:txBody>
          <a:bodyPr/>
          <a:lstStyle/>
          <a:p>
            <a:r>
              <a:rPr lang="en-US" dirty="0" err="1"/>
              <a:t>NewsBank</a:t>
            </a:r>
            <a:r>
              <a:rPr lang="en-US" dirty="0"/>
              <a:t> Article-Level-Linking with GES Config</a:t>
            </a:r>
          </a:p>
        </p:txBody>
      </p:sp>
      <p:sp>
        <p:nvSpPr>
          <p:cNvPr id="3" name="Content Placeholder 2">
            <a:extLst>
              <a:ext uri="{FF2B5EF4-FFF2-40B4-BE49-F238E27FC236}">
                <a16:creationId xmlns:a16="http://schemas.microsoft.com/office/drawing/2014/main" id="{CCB5DAF4-8C67-1994-7452-B8DC85B714D0}"/>
              </a:ext>
            </a:extLst>
          </p:cNvPr>
          <p:cNvSpPr>
            <a:spLocks noGrp="1"/>
          </p:cNvSpPr>
          <p:nvPr>
            <p:ph idx="1"/>
          </p:nvPr>
        </p:nvSpPr>
        <p:spPr>
          <a:xfrm>
            <a:off x="609600" y="1325881"/>
            <a:ext cx="11119945" cy="5052059"/>
          </a:xfrm>
        </p:spPr>
        <p:txBody>
          <a:bodyPr/>
          <a:lstStyle/>
          <a:p>
            <a:r>
              <a:rPr lang="en-US" sz="2800" b="1" dirty="0"/>
              <a:t>General Electronic Service for </a:t>
            </a:r>
            <a:r>
              <a:rPr lang="en-US" sz="2800" b="1" dirty="0" err="1"/>
              <a:t>NewsBank</a:t>
            </a:r>
            <a:r>
              <a:rPr lang="en-US" sz="2800" b="1" dirty="0"/>
              <a:t> </a:t>
            </a:r>
          </a:p>
          <a:p>
            <a:pPr marL="342900" indent="-342900">
              <a:buFont typeface="Arial" panose="020B0604020202020204" pitchFamily="34" charset="0"/>
              <a:buChar char="•"/>
            </a:pPr>
            <a:r>
              <a:rPr lang="en-US" sz="2000" dirty="0"/>
              <a:t>Knowledge Center Documentation</a:t>
            </a:r>
          </a:p>
          <a:p>
            <a:r>
              <a:rPr lang="en-US" sz="2000" dirty="0">
                <a:hlinkClick r:id="rId3"/>
              </a:rPr>
              <a:t>https://knowledge.exlibrisgroup.com/Alma/Knowledge_Articles/GES_for_Newsbank_Article_Linking</a:t>
            </a:r>
            <a:endParaRPr lang="en-US" sz="2000" dirty="0"/>
          </a:p>
          <a:p>
            <a:pPr marL="342900" indent="-342900">
              <a:buFont typeface="Courier New" panose="02070309020205020404" pitchFamily="49" charset="0"/>
              <a:buChar char="o"/>
            </a:pPr>
            <a:r>
              <a:rPr lang="en-US" sz="2000" dirty="0"/>
              <a:t>Requires the General System Administrator or Fulfillment Administrator role	</a:t>
            </a:r>
          </a:p>
          <a:p>
            <a:pPr marL="342900" indent="-342900">
              <a:buFont typeface="Courier New" panose="02070309020205020404" pitchFamily="49" charset="0"/>
              <a:buChar char="o"/>
            </a:pPr>
            <a:r>
              <a:rPr lang="en-US" sz="2000" dirty="0"/>
              <a:t>Requires a “Dummy GES”</a:t>
            </a:r>
          </a:p>
          <a:p>
            <a:pPr marL="342900" indent="-342900">
              <a:buFont typeface="Courier New" panose="02070309020205020404" pitchFamily="49" charset="0"/>
              <a:buChar char="o"/>
            </a:pPr>
            <a:r>
              <a:rPr lang="en-US" sz="2000" dirty="0"/>
              <a:t>	Requires configuration of DLR (Display Logic Rules)</a:t>
            </a:r>
          </a:p>
          <a:p>
            <a:pPr marL="1085850" lvl="1" indent="-342900">
              <a:buFont typeface="Courier New" panose="02070309020205020404" pitchFamily="49" charset="0"/>
              <a:buChar char="o"/>
            </a:pPr>
            <a:r>
              <a:rPr lang="en-US" sz="2000" dirty="0"/>
              <a:t>Enables more specified Primo VE display options</a:t>
            </a:r>
          </a:p>
          <a:p>
            <a:endParaRPr lang="en-US" sz="2000" dirty="0"/>
          </a:p>
        </p:txBody>
      </p:sp>
      <p:pic>
        <p:nvPicPr>
          <p:cNvPr id="5" name="Picture 4" descr="ExLibris and Clarivate Knowledge Center logo&#10;&#10;">
            <a:extLst>
              <a:ext uri="{FF2B5EF4-FFF2-40B4-BE49-F238E27FC236}">
                <a16:creationId xmlns:a16="http://schemas.microsoft.com/office/drawing/2014/main" id="{56E2F2F5-DDA0-B3DE-0697-1BD9E03D1C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5733" y="4119163"/>
            <a:ext cx="6666667" cy="1857143"/>
          </a:xfrm>
          <a:prstGeom prst="rect">
            <a:avLst/>
          </a:prstGeom>
        </p:spPr>
      </p:pic>
      <p:sp>
        <p:nvSpPr>
          <p:cNvPr id="6" name="TextBox 5">
            <a:extLst>
              <a:ext uri="{FF2B5EF4-FFF2-40B4-BE49-F238E27FC236}">
                <a16:creationId xmlns:a16="http://schemas.microsoft.com/office/drawing/2014/main" id="{1B779931-744E-9FD5-2904-38C3361B932A}"/>
              </a:ext>
            </a:extLst>
          </p:cNvPr>
          <p:cNvSpPr txBox="1"/>
          <p:nvPr/>
        </p:nvSpPr>
        <p:spPr>
          <a:xfrm>
            <a:off x="5128054" y="5831019"/>
            <a:ext cx="617837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592C5F"/>
                </a:solidFill>
                <a:effectLst/>
                <a:uLnTx/>
                <a:uFillTx/>
                <a:latin typeface="Calibri" panose="020F0502020204030204" pitchFamily="34" charset="0"/>
                <a:ea typeface="+mn-ea"/>
                <a:cs typeface="+mn-cs"/>
              </a:rPr>
              <a:t>ExLibris</a:t>
            </a:r>
            <a:r>
              <a:rPr kumimoji="0" lang="en-US" sz="1800" b="0" i="0" u="none" strike="noStrike" kern="1200" cap="none" spc="0" normalizeH="0" baseline="0" noProof="0" dirty="0">
                <a:ln>
                  <a:noFill/>
                </a:ln>
                <a:solidFill>
                  <a:srgbClr val="592C5F"/>
                </a:solidFill>
                <a:effectLst/>
                <a:uLnTx/>
                <a:uFillTx/>
                <a:latin typeface="Calibri" panose="020F0502020204030204" pitchFamily="34" charset="0"/>
                <a:ea typeface="+mn-ea"/>
                <a:cs typeface="+mn-cs"/>
              </a:rPr>
              <a:t> and Clarivate Knowledge Center logo</a:t>
            </a:r>
          </a:p>
        </p:txBody>
      </p:sp>
    </p:spTree>
    <p:extLst>
      <p:ext uri="{BB962C8B-B14F-4D97-AF65-F5344CB8AC3E}">
        <p14:creationId xmlns:p14="http://schemas.microsoft.com/office/powerpoint/2010/main" val="4022721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72C3A-0CF8-E711-0C06-FCBFED15609D}"/>
              </a:ext>
            </a:extLst>
          </p:cNvPr>
          <p:cNvSpPr>
            <a:spLocks noGrp="1"/>
          </p:cNvSpPr>
          <p:nvPr>
            <p:ph type="title"/>
          </p:nvPr>
        </p:nvSpPr>
        <p:spPr/>
        <p:txBody>
          <a:bodyPr/>
          <a:lstStyle/>
          <a:p>
            <a:r>
              <a:rPr lang="en-US" dirty="0" err="1"/>
              <a:t>NewsBank</a:t>
            </a:r>
            <a:r>
              <a:rPr lang="en-US" dirty="0"/>
              <a:t> Article-Level-Linking CARLI Documentation</a:t>
            </a:r>
          </a:p>
        </p:txBody>
      </p:sp>
      <p:sp>
        <p:nvSpPr>
          <p:cNvPr id="3" name="Content Placeholder 2">
            <a:extLst>
              <a:ext uri="{FF2B5EF4-FFF2-40B4-BE49-F238E27FC236}">
                <a16:creationId xmlns:a16="http://schemas.microsoft.com/office/drawing/2014/main" id="{CCB5DAF4-8C67-1994-7452-B8DC85B714D0}"/>
              </a:ext>
            </a:extLst>
          </p:cNvPr>
          <p:cNvSpPr>
            <a:spLocks noGrp="1"/>
          </p:cNvSpPr>
          <p:nvPr>
            <p:ph idx="1"/>
          </p:nvPr>
        </p:nvSpPr>
        <p:spPr>
          <a:xfrm>
            <a:off x="609599" y="1600201"/>
            <a:ext cx="11119945" cy="4457699"/>
          </a:xfrm>
        </p:spPr>
        <p:txBody>
          <a:bodyPr/>
          <a:lstStyle/>
          <a:p>
            <a:r>
              <a:rPr lang="en-US" sz="2800" dirty="0"/>
              <a:t>For the full versions of today’s methods, please refer to this CARLI webpage for the documentation:</a:t>
            </a:r>
          </a:p>
          <a:p>
            <a:endParaRPr lang="en-US" dirty="0"/>
          </a:p>
          <a:p>
            <a:r>
              <a:rPr lang="en-US" sz="2800" b="1" dirty="0" err="1"/>
              <a:t>NewsBank</a:t>
            </a:r>
            <a:r>
              <a:rPr lang="en-US" sz="2800" b="1" dirty="0"/>
              <a:t> Article-Level-Linking</a:t>
            </a:r>
          </a:p>
          <a:p>
            <a:r>
              <a:rPr lang="en-US" sz="2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https://www.carli.illinois.edu/products-services/i-share/electronic-res-man/newsbank-article-level-linking</a:t>
            </a:r>
            <a:endParaRPr lang="en-US" sz="2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b="1" u="sng" dirty="0">
              <a:solidFill>
                <a:srgbClr val="0563C1"/>
              </a:solidFill>
              <a:latin typeface="Times New Roman" panose="02020603050405020304" pitchFamily="18" charset="0"/>
              <a:cs typeface="Times New Roman" panose="02020603050405020304" pitchFamily="18" charset="0"/>
            </a:endParaRPr>
          </a:p>
          <a:p>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174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4FB78C-D87B-1360-0681-C4702E0330E6}"/>
              </a:ext>
            </a:extLst>
          </p:cNvPr>
          <p:cNvPicPr>
            <a:picLocks noChangeAspect="1"/>
          </p:cNvPicPr>
          <p:nvPr/>
        </p:nvPicPr>
        <p:blipFill rotWithShape="1">
          <a:blip r:embed="rId3">
            <a:extLst>
              <a:ext uri="{28A0092B-C50C-407E-A947-70E740481C1C}">
                <a14:useLocalDpi xmlns:a14="http://schemas.microsoft.com/office/drawing/2010/main" val="0"/>
              </a:ext>
            </a:extLst>
          </a:blip>
          <a:srcRect t="34943" b="34943"/>
          <a:stretch/>
        </p:blipFill>
        <p:spPr>
          <a:xfrm>
            <a:off x="20" y="1"/>
            <a:ext cx="12191980" cy="4895272"/>
          </a:xfrm>
          <a:prstGeom prst="rect">
            <a:avLst/>
          </a:prstGeom>
          <a:noFill/>
        </p:spPr>
      </p:pic>
      <p:sp>
        <p:nvSpPr>
          <p:cNvPr id="2" name="Title 1">
            <a:extLst>
              <a:ext uri="{FF2B5EF4-FFF2-40B4-BE49-F238E27FC236}">
                <a16:creationId xmlns:a16="http://schemas.microsoft.com/office/drawing/2014/main" id="{22E7966C-D4B4-9A00-00B4-98ED00D418E4}"/>
              </a:ext>
            </a:extLst>
          </p:cNvPr>
          <p:cNvSpPr>
            <a:spLocks noGrp="1"/>
          </p:cNvSpPr>
          <p:nvPr>
            <p:ph type="title"/>
          </p:nvPr>
        </p:nvSpPr>
        <p:spPr>
          <a:xfrm>
            <a:off x="1339274" y="5323455"/>
            <a:ext cx="9698181" cy="1362075"/>
          </a:xfrm>
        </p:spPr>
        <p:txBody>
          <a:bodyPr wrap="square" anchor="t">
            <a:normAutofit/>
          </a:bodyPr>
          <a:lstStyle/>
          <a:p>
            <a:r>
              <a:rPr lang="en-US"/>
              <a:t>Questions </a:t>
            </a:r>
            <a:br>
              <a:rPr lang="en-US"/>
            </a:br>
            <a:r>
              <a:rPr lang="en-US"/>
              <a:t>&amp; Answers</a:t>
            </a:r>
          </a:p>
        </p:txBody>
      </p:sp>
      <p:sp>
        <p:nvSpPr>
          <p:cNvPr id="9" name="Text Placeholder 3">
            <a:extLst>
              <a:ext uri="{FF2B5EF4-FFF2-40B4-BE49-F238E27FC236}">
                <a16:creationId xmlns:a16="http://schemas.microsoft.com/office/drawing/2014/main" id="{6D151007-2FDB-4122-D39C-FD8493BE77CD}"/>
              </a:ext>
            </a:extLst>
          </p:cNvPr>
          <p:cNvSpPr>
            <a:spLocks noGrp="1"/>
          </p:cNvSpPr>
          <p:nvPr>
            <p:ph type="body" idx="1"/>
          </p:nvPr>
        </p:nvSpPr>
        <p:spPr>
          <a:xfrm>
            <a:off x="6874476" y="4485699"/>
            <a:ext cx="5230284" cy="819148"/>
          </a:xfrm>
        </p:spPr>
        <p:txBody>
          <a:bodyPr>
            <a:normAutofit/>
          </a:bodyPr>
          <a:lstStyle/>
          <a:p>
            <a:pPr algn="r"/>
            <a:r>
              <a:rPr lang="en-US" sz="1800" dirty="0">
                <a:solidFill>
                  <a:schemeClr val="bg1"/>
                </a:solidFill>
                <a:latin typeface="Calibri" panose="020F0502020204030204" pitchFamily="34" charset="0"/>
                <a:cs typeface="Calibri" panose="020F0502020204030204" pitchFamily="34" charset="0"/>
              </a:rPr>
              <a:t>Mushrooms and moss on a tree branch.</a:t>
            </a:r>
          </a:p>
        </p:txBody>
      </p:sp>
    </p:spTree>
    <p:extLst>
      <p:ext uri="{BB962C8B-B14F-4D97-AF65-F5344CB8AC3E}">
        <p14:creationId xmlns:p14="http://schemas.microsoft.com/office/powerpoint/2010/main" val="1118020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FE02E-1AA8-B935-9E7E-8300C2B4F541}"/>
              </a:ext>
            </a:extLst>
          </p:cNvPr>
          <p:cNvSpPr>
            <a:spLocks noGrp="1"/>
          </p:cNvSpPr>
          <p:nvPr>
            <p:ph type="ctrTitle"/>
          </p:nvPr>
        </p:nvSpPr>
        <p:spPr>
          <a:xfrm>
            <a:off x="914400" y="4455723"/>
            <a:ext cx="10363200" cy="1079293"/>
          </a:xfrm>
        </p:spPr>
        <p:txBody>
          <a:bodyPr>
            <a:normAutofit/>
          </a:bodyPr>
          <a:lstStyle/>
          <a:p>
            <a:pPr algn="ctr"/>
            <a:r>
              <a:rPr lang="en-US" dirty="0"/>
              <a:t>Alma Cloud Apps &amp; </a:t>
            </a:r>
            <a:br>
              <a:rPr lang="en-US" dirty="0"/>
            </a:br>
            <a:r>
              <a:rPr lang="en-US" dirty="0" err="1"/>
              <a:t>Newsbank</a:t>
            </a:r>
            <a:r>
              <a:rPr lang="en-US" dirty="0"/>
              <a:t> article-level-linking</a:t>
            </a:r>
          </a:p>
        </p:txBody>
      </p:sp>
      <p:sp>
        <p:nvSpPr>
          <p:cNvPr id="3" name="Subtitle 2">
            <a:extLst>
              <a:ext uri="{FF2B5EF4-FFF2-40B4-BE49-F238E27FC236}">
                <a16:creationId xmlns:a16="http://schemas.microsoft.com/office/drawing/2014/main" id="{6CCA28F8-9411-8924-0719-F49E3492B1D8}"/>
              </a:ext>
            </a:extLst>
          </p:cNvPr>
          <p:cNvSpPr>
            <a:spLocks noGrp="1"/>
          </p:cNvSpPr>
          <p:nvPr>
            <p:ph type="subTitle" idx="1"/>
          </p:nvPr>
        </p:nvSpPr>
        <p:spPr>
          <a:xfrm>
            <a:off x="1828800" y="5535016"/>
            <a:ext cx="8534400" cy="987225"/>
          </a:xfrm>
        </p:spPr>
        <p:txBody>
          <a:bodyPr/>
          <a:lstStyle/>
          <a:p>
            <a:r>
              <a:rPr lang="en-US" dirty="0">
                <a:latin typeface="+mj-lt"/>
              </a:rPr>
              <a:t>Alma/Primo VE Open Office Hours</a:t>
            </a:r>
          </a:p>
          <a:p>
            <a:r>
              <a:rPr lang="en-US" dirty="0">
                <a:latin typeface="+mj-lt"/>
                <a:ea typeface="ＭＳ Ｐゴシック"/>
              </a:rPr>
              <a:t>June 8, 2023</a:t>
            </a:r>
          </a:p>
          <a:p>
            <a:endParaRPr lang="en-US" dirty="0"/>
          </a:p>
        </p:txBody>
      </p:sp>
    </p:spTree>
    <p:extLst>
      <p:ext uri="{BB962C8B-B14F-4D97-AF65-F5344CB8AC3E}">
        <p14:creationId xmlns:p14="http://schemas.microsoft.com/office/powerpoint/2010/main" val="2456257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BD05-67CF-2795-7CF5-1BD983F80463}"/>
              </a:ext>
            </a:extLst>
          </p:cNvPr>
          <p:cNvSpPr>
            <a:spLocks noGrp="1"/>
          </p:cNvSpPr>
          <p:nvPr>
            <p:ph type="title"/>
          </p:nvPr>
        </p:nvSpPr>
        <p:spPr/>
        <p:txBody>
          <a:bodyPr/>
          <a:lstStyle/>
          <a:p>
            <a:r>
              <a:rPr lang="en-US"/>
              <a:t>Today’s Agenda</a:t>
            </a:r>
          </a:p>
        </p:txBody>
      </p:sp>
      <p:sp>
        <p:nvSpPr>
          <p:cNvPr id="3" name="Content Placeholder 2">
            <a:extLst>
              <a:ext uri="{FF2B5EF4-FFF2-40B4-BE49-F238E27FC236}">
                <a16:creationId xmlns:a16="http://schemas.microsoft.com/office/drawing/2014/main" id="{23E24B1F-EC4D-3917-C250-5F032F2953AA}"/>
              </a:ext>
            </a:extLst>
          </p:cNvPr>
          <p:cNvSpPr>
            <a:spLocks noGrp="1"/>
          </p:cNvSpPr>
          <p:nvPr>
            <p:ph idx="1"/>
          </p:nvPr>
        </p:nvSpPr>
        <p:spPr/>
        <p:txBody>
          <a:bodyPr/>
          <a:lstStyle/>
          <a:p>
            <a:pPr marL="342900" indent="-342900">
              <a:buFont typeface="Arial" panose="020B0604020202020204" pitchFamily="34" charset="0"/>
              <a:buChar char="•"/>
            </a:pPr>
            <a:r>
              <a:rPr lang="en-US" sz="2800" dirty="0">
                <a:latin typeface="+mj-lt"/>
              </a:rPr>
              <a:t>Announcements</a:t>
            </a:r>
          </a:p>
          <a:p>
            <a:pPr marL="342900" indent="-342900">
              <a:buFont typeface="Arial" panose="020B0604020202020204" pitchFamily="34" charset="0"/>
              <a:buChar char="•"/>
            </a:pPr>
            <a:r>
              <a:rPr lang="en-US" sz="2800" dirty="0">
                <a:latin typeface="+mj-lt"/>
              </a:rPr>
              <a:t>Alma Cloud Apps</a:t>
            </a:r>
          </a:p>
          <a:p>
            <a:pPr marL="1085850" lvl="1" indent="-342900">
              <a:buFont typeface="Arial" panose="020B0604020202020204" pitchFamily="34" charset="0"/>
              <a:buChar char="•"/>
            </a:pPr>
            <a:r>
              <a:rPr lang="en-US" sz="2800" dirty="0">
                <a:latin typeface="+mj-lt"/>
              </a:rPr>
              <a:t>How to Find and Use Cloud Apps</a:t>
            </a:r>
          </a:p>
          <a:p>
            <a:pPr marL="1085850" lvl="1" indent="-342900">
              <a:buFont typeface="Arial" panose="020B0604020202020204" pitchFamily="34" charset="0"/>
              <a:buChar char="•"/>
            </a:pPr>
            <a:r>
              <a:rPr lang="en-US" sz="2800" dirty="0">
                <a:latin typeface="+mj-lt"/>
              </a:rPr>
              <a:t>A Few Helpful Apps</a:t>
            </a:r>
          </a:p>
          <a:p>
            <a:pPr marL="342900" indent="-342900">
              <a:buFont typeface="Arial" panose="020B0604020202020204" pitchFamily="34" charset="0"/>
              <a:buChar char="•"/>
            </a:pPr>
            <a:r>
              <a:rPr lang="en-US" sz="2800" dirty="0" err="1">
                <a:latin typeface="+mj-lt"/>
              </a:rPr>
              <a:t>NewsBank</a:t>
            </a:r>
            <a:r>
              <a:rPr lang="en-US" sz="2800" dirty="0">
                <a:latin typeface="+mj-lt"/>
              </a:rPr>
              <a:t> Article-Level-Linking</a:t>
            </a:r>
          </a:p>
          <a:p>
            <a:pPr marL="1085850" lvl="1" indent="-342900">
              <a:buFont typeface="Arial" panose="020B0604020202020204" pitchFamily="34" charset="0"/>
              <a:buChar char="•"/>
            </a:pPr>
            <a:r>
              <a:rPr lang="en-US" sz="2500" dirty="0">
                <a:latin typeface="+mj-lt"/>
              </a:rPr>
              <a:t>Brief Overview</a:t>
            </a:r>
          </a:p>
          <a:p>
            <a:pPr marL="1085850" lvl="1" indent="-342900">
              <a:buFont typeface="Arial" panose="020B0604020202020204" pitchFamily="34" charset="0"/>
              <a:buChar char="•"/>
            </a:pPr>
            <a:r>
              <a:rPr lang="en-US" sz="2500" dirty="0">
                <a:latin typeface="+mj-lt"/>
              </a:rPr>
              <a:t>Two Methods: API Webhook and GES Configuration</a:t>
            </a:r>
          </a:p>
          <a:p>
            <a:pPr marL="1085850" lvl="1" indent="-342900">
              <a:buFont typeface="Arial" panose="020B0604020202020204" pitchFamily="34" charset="0"/>
              <a:buChar char="•"/>
            </a:pPr>
            <a:r>
              <a:rPr lang="en-US" sz="2500" dirty="0">
                <a:latin typeface="+mj-lt"/>
              </a:rPr>
              <a:t>CARLI documentation</a:t>
            </a:r>
          </a:p>
          <a:p>
            <a:pPr marL="342900" indent="-342900">
              <a:buFont typeface="Arial" panose="020B0604020202020204" pitchFamily="34" charset="0"/>
              <a:buChar char="•"/>
            </a:pPr>
            <a:r>
              <a:rPr lang="en-US" sz="2800" dirty="0">
                <a:latin typeface="+mj-lt"/>
              </a:rPr>
              <a:t>Open Q &amp; A</a:t>
            </a:r>
          </a:p>
        </p:txBody>
      </p:sp>
    </p:spTree>
    <p:extLst>
      <p:ext uri="{BB962C8B-B14F-4D97-AF65-F5344CB8AC3E}">
        <p14:creationId xmlns:p14="http://schemas.microsoft.com/office/powerpoint/2010/main" val="3039216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929E-CC88-C721-FD51-7C51EF8EB8BC}"/>
              </a:ext>
            </a:extLst>
          </p:cNvPr>
          <p:cNvSpPr>
            <a:spLocks noGrp="1"/>
          </p:cNvSpPr>
          <p:nvPr>
            <p:ph type="title"/>
          </p:nvPr>
        </p:nvSpPr>
        <p:spPr/>
        <p:txBody>
          <a:bodyPr/>
          <a:lstStyle/>
          <a:p>
            <a:r>
              <a:rPr lang="en-US" dirty="0">
                <a:ea typeface="ＭＳ Ｐゴシック"/>
              </a:rPr>
              <a:t>CARLI Announcements/Upcoming Events</a:t>
            </a:r>
            <a:endParaRPr lang="en-US" dirty="0"/>
          </a:p>
        </p:txBody>
      </p:sp>
      <p:sp>
        <p:nvSpPr>
          <p:cNvPr id="3" name="Content Placeholder 2">
            <a:extLst>
              <a:ext uri="{FF2B5EF4-FFF2-40B4-BE49-F238E27FC236}">
                <a16:creationId xmlns:a16="http://schemas.microsoft.com/office/drawing/2014/main" id="{6E72CF1B-2805-0A15-B726-70C902A74DD7}"/>
              </a:ext>
            </a:extLst>
          </p:cNvPr>
          <p:cNvSpPr>
            <a:spLocks noGrp="1"/>
          </p:cNvSpPr>
          <p:nvPr>
            <p:ph idx="1"/>
          </p:nvPr>
        </p:nvSpPr>
        <p:spPr>
          <a:xfrm>
            <a:off x="133350" y="1417638"/>
            <a:ext cx="11449050" cy="4708525"/>
          </a:xfrm>
        </p:spPr>
        <p:txBody>
          <a:bodyPr/>
          <a:lstStyle/>
          <a:p>
            <a:pPr lvl="1" indent="0">
              <a:buNone/>
            </a:pPr>
            <a:endParaRPr lang="en-US" sz="2400" dirty="0">
              <a:latin typeface="+mj-lt"/>
              <a:ea typeface="ＭＳ Ｐゴシック"/>
              <a:cs typeface="Arial"/>
            </a:endParaRPr>
          </a:p>
          <a:p>
            <a:pPr marL="1085850" lvl="1" indent="-342900">
              <a:buFont typeface="Arial" panose="020B0604020202020204" pitchFamily="34" charset="0"/>
              <a:buChar char="•"/>
            </a:pPr>
            <a:r>
              <a:rPr lang="en-US" sz="2400" dirty="0">
                <a:latin typeface="+mj-lt"/>
                <a:ea typeface="ＭＳ Ｐゴシック"/>
                <a:cs typeface="Arial"/>
              </a:rPr>
              <a:t>Find More Illinois (FMI) - An Introduction for I-Share Members </a:t>
            </a:r>
          </a:p>
          <a:p>
            <a:pPr marL="1485900" lvl="2">
              <a:buFont typeface="Arial" panose="020B0604020202020204" pitchFamily="34" charset="0"/>
              <a:buChar char="•"/>
            </a:pPr>
            <a:r>
              <a:rPr lang="en-US" sz="2100" dirty="0">
                <a:latin typeface="+mj-lt"/>
                <a:ea typeface="ＭＳ Ｐゴシック"/>
                <a:cs typeface="Arial"/>
              </a:rPr>
              <a:t> Tuesday, June 27 10:00-11:00 – registration open soon</a:t>
            </a:r>
            <a:endParaRPr lang="en-US" dirty="0"/>
          </a:p>
          <a:p>
            <a:pPr marL="1085850" lvl="1" indent="-342900">
              <a:buFont typeface="Arial" panose="020B0604020202020204" pitchFamily="34" charset="0"/>
              <a:buChar char="•"/>
            </a:pPr>
            <a:endParaRPr lang="en-US" sz="2400" dirty="0">
              <a:latin typeface="+mj-lt"/>
              <a:ea typeface="ＭＳ Ｐゴシック"/>
              <a:cs typeface="Arial"/>
            </a:endParaRPr>
          </a:p>
          <a:p>
            <a:pPr marL="1085850" lvl="1" indent="-342900">
              <a:buFont typeface="Arial" panose="020B0604020202020204" pitchFamily="34" charset="0"/>
              <a:buChar char="•"/>
            </a:pPr>
            <a:r>
              <a:rPr lang="en-US" sz="2400" dirty="0">
                <a:latin typeface="+mj-lt"/>
                <a:ea typeface="ＭＳ Ｐゴシック"/>
                <a:cs typeface="Arial"/>
              </a:rPr>
              <a:t>Technical Services Q&amp;A</a:t>
            </a:r>
          </a:p>
          <a:p>
            <a:pPr marL="1485900" lvl="2">
              <a:buFont typeface="Arial" panose="020B0604020202020204" pitchFamily="34" charset="0"/>
              <a:buChar char="•"/>
            </a:pPr>
            <a:r>
              <a:rPr lang="en-US" sz="2100" dirty="0">
                <a:latin typeface="+mj-lt"/>
                <a:ea typeface="ＭＳ Ｐゴシック"/>
                <a:cs typeface="Arial"/>
              </a:rPr>
              <a:t>Wednesday, June 28 10:00-11:30 – registration open</a:t>
            </a:r>
            <a:endParaRPr lang="en-US" dirty="0"/>
          </a:p>
          <a:p>
            <a:pPr marL="1085850" lvl="1" indent="-342900">
              <a:buFont typeface="Arial" panose="020B0604020202020204" pitchFamily="34" charset="0"/>
              <a:buChar char="•"/>
            </a:pPr>
            <a:endParaRPr lang="en-US" sz="2400" dirty="0">
              <a:latin typeface="+mj-lt"/>
              <a:ea typeface="ＭＳ Ｐゴシック"/>
              <a:cs typeface="Arial"/>
            </a:endParaRPr>
          </a:p>
          <a:p>
            <a:pPr marL="1085850" lvl="1" indent="-342900">
              <a:buFont typeface="Arial" panose="020B0604020202020204" pitchFamily="34" charset="0"/>
              <a:buChar char="•"/>
            </a:pPr>
            <a:r>
              <a:rPr lang="en-US" sz="2400" dirty="0">
                <a:latin typeface="+mj-lt"/>
                <a:ea typeface="ＭＳ Ｐゴシック"/>
                <a:cs typeface="Arial"/>
              </a:rPr>
              <a:t>Save the Date! CARLI Annual Meeting </a:t>
            </a:r>
            <a:endParaRPr lang="en-US" sz="2400" dirty="0">
              <a:latin typeface="+mj-lt"/>
              <a:cs typeface="Arial"/>
            </a:endParaRPr>
          </a:p>
          <a:p>
            <a:pPr marL="1485900" lvl="2">
              <a:buFont typeface="Arial" panose="020B0604020202020204" pitchFamily="34" charset="0"/>
              <a:buChar char="•"/>
            </a:pPr>
            <a:r>
              <a:rPr lang="en-US" sz="2100" dirty="0">
                <a:latin typeface="+mj-lt"/>
                <a:ea typeface="ＭＳ Ｐゴシック"/>
                <a:cs typeface="Arial"/>
              </a:rPr>
              <a:t>Thursday, November 16, 2023 </a:t>
            </a:r>
            <a:endParaRPr lang="en-US" sz="2100" dirty="0">
              <a:latin typeface="+mj-lt"/>
              <a:cs typeface="Arial"/>
            </a:endParaRPr>
          </a:p>
          <a:p>
            <a:pPr marL="1485900" lvl="2">
              <a:buFont typeface="Arial" panose="020B0604020202020204" pitchFamily="34" charset="0"/>
              <a:buChar char="•"/>
            </a:pPr>
            <a:r>
              <a:rPr lang="en-US" sz="2100" dirty="0">
                <a:latin typeface="+mj-lt"/>
                <a:ea typeface="ＭＳ Ｐゴシック"/>
                <a:cs typeface="Arial"/>
              </a:rPr>
              <a:t>More information and registration as the date approaches.</a:t>
            </a:r>
            <a:endParaRPr lang="en-US" sz="2100" dirty="0">
              <a:latin typeface="+mj-lt"/>
              <a:cs typeface="Arial"/>
            </a:endParaRPr>
          </a:p>
          <a:p>
            <a:pPr marL="800100" lvl="1" indent="-342900">
              <a:buChar char="•"/>
            </a:pPr>
            <a:endParaRPr lang="en-US" sz="2400" dirty="0">
              <a:latin typeface="+mj-lt"/>
              <a:cs typeface="Arial"/>
            </a:endParaRPr>
          </a:p>
        </p:txBody>
      </p:sp>
    </p:spTree>
    <p:extLst>
      <p:ext uri="{BB962C8B-B14F-4D97-AF65-F5344CB8AC3E}">
        <p14:creationId xmlns:p14="http://schemas.microsoft.com/office/powerpoint/2010/main" val="3498822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E87B9F-293B-5143-79EE-2300B36509F7}"/>
              </a:ext>
            </a:extLst>
          </p:cNvPr>
          <p:cNvSpPr>
            <a:spLocks noGrp="1"/>
          </p:cNvSpPr>
          <p:nvPr>
            <p:ph type="title"/>
          </p:nvPr>
        </p:nvSpPr>
        <p:spPr/>
        <p:txBody>
          <a:bodyPr/>
          <a:lstStyle/>
          <a:p>
            <a:r>
              <a:rPr lang="en-US" dirty="0"/>
              <a:t>What are Cloud Apps?</a:t>
            </a:r>
          </a:p>
        </p:txBody>
      </p:sp>
      <p:sp>
        <p:nvSpPr>
          <p:cNvPr id="7" name="Content Placeholder 6">
            <a:extLst>
              <a:ext uri="{FF2B5EF4-FFF2-40B4-BE49-F238E27FC236}">
                <a16:creationId xmlns:a16="http://schemas.microsoft.com/office/drawing/2014/main" id="{E65438E4-F8E5-0E08-2C91-798BF446F7C5}"/>
              </a:ext>
            </a:extLst>
          </p:cNvPr>
          <p:cNvSpPr>
            <a:spLocks noGrp="1"/>
          </p:cNvSpPr>
          <p:nvPr>
            <p:ph idx="1"/>
          </p:nvPr>
        </p:nvSpPr>
        <p:spPr/>
        <p:txBody>
          <a:bodyPr/>
          <a:lstStyle/>
          <a:p>
            <a:r>
              <a:rPr lang="en-US" dirty="0"/>
              <a:t>“An open framework which allows developers to write apps which run </a:t>
            </a:r>
            <a:r>
              <a:rPr lang="en-US" i="1" dirty="0"/>
              <a:t>inside</a:t>
            </a:r>
            <a:r>
              <a:rPr lang="en-US" dirty="0"/>
              <a:t> Ex Libris higher education products such as Alma, Primo VE </a:t>
            </a:r>
            <a:r>
              <a:rPr lang="en-US" dirty="0" err="1"/>
              <a:t>backoffice</a:t>
            </a:r>
            <a:r>
              <a:rPr lang="en-US" dirty="0"/>
              <a:t>, </a:t>
            </a:r>
            <a:r>
              <a:rPr lang="en-US" dirty="0" err="1"/>
              <a:t>Esploro</a:t>
            </a:r>
            <a:r>
              <a:rPr lang="en-US" dirty="0"/>
              <a:t>, Leganto and Rapido.”</a:t>
            </a:r>
          </a:p>
          <a:p>
            <a:endParaRPr lang="en-US" dirty="0"/>
          </a:p>
          <a:p>
            <a:r>
              <a:rPr lang="en-US" dirty="0"/>
              <a:t>“Cloud Apps can add </a:t>
            </a:r>
            <a:r>
              <a:rPr lang="en-US" i="1" dirty="0"/>
              <a:t>new features</a:t>
            </a:r>
            <a:r>
              <a:rPr lang="en-US" dirty="0"/>
              <a:t> beyond core Ex Libris functionality, can </a:t>
            </a:r>
            <a:r>
              <a:rPr lang="en-US" i="1" dirty="0"/>
              <a:t>integrate</a:t>
            </a:r>
            <a:r>
              <a:rPr lang="en-US" dirty="0"/>
              <a:t> with other </a:t>
            </a:r>
            <a:r>
              <a:rPr lang="en-US" dirty="0" err="1"/>
              <a:t>sysems</a:t>
            </a:r>
            <a:r>
              <a:rPr lang="en-US" dirty="0"/>
              <a:t>, or can provide </a:t>
            </a:r>
            <a:r>
              <a:rPr lang="en-US" i="1" dirty="0"/>
              <a:t>shortcuts</a:t>
            </a:r>
            <a:r>
              <a:rPr lang="en-US" dirty="0"/>
              <a:t> and </a:t>
            </a:r>
            <a:r>
              <a:rPr lang="en-US" i="1" dirty="0"/>
              <a:t>efficiencies</a:t>
            </a:r>
            <a:r>
              <a:rPr lang="en-US" dirty="0"/>
              <a:t> for institution-specific workflows.”</a:t>
            </a:r>
          </a:p>
          <a:p>
            <a:pPr algn="r"/>
            <a:r>
              <a:rPr lang="en-US" dirty="0"/>
              <a:t>—Josh Weisman, Ex Libris, July 2020</a:t>
            </a:r>
          </a:p>
          <a:p>
            <a:pPr algn="r"/>
            <a:r>
              <a:rPr lang="en-US" dirty="0"/>
              <a:t>https://developers.exlibrisgroup.com/blog/announcing-ex-libris-cloud-apps/</a:t>
            </a:r>
          </a:p>
        </p:txBody>
      </p:sp>
    </p:spTree>
    <p:extLst>
      <p:ext uri="{BB962C8B-B14F-4D97-AF65-F5344CB8AC3E}">
        <p14:creationId xmlns:p14="http://schemas.microsoft.com/office/powerpoint/2010/main" val="1877751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96B-FD32-0F0D-D2E0-B67F526A5BA7}"/>
              </a:ext>
            </a:extLst>
          </p:cNvPr>
          <p:cNvSpPr>
            <a:spLocks noGrp="1"/>
          </p:cNvSpPr>
          <p:nvPr>
            <p:ph type="title"/>
          </p:nvPr>
        </p:nvSpPr>
        <p:spPr/>
        <p:txBody>
          <a:bodyPr/>
          <a:lstStyle/>
          <a:p>
            <a:r>
              <a:rPr lang="en-US" dirty="0"/>
              <a:t>What Makes Alma Cloud Apps Unique from Other Apps?</a:t>
            </a:r>
          </a:p>
        </p:txBody>
      </p:sp>
      <p:sp>
        <p:nvSpPr>
          <p:cNvPr id="3" name="Content Placeholder 2">
            <a:extLst>
              <a:ext uri="{FF2B5EF4-FFF2-40B4-BE49-F238E27FC236}">
                <a16:creationId xmlns:a16="http://schemas.microsoft.com/office/drawing/2014/main" id="{5020B747-7BE9-DFB8-E1C3-574436477636}"/>
              </a:ext>
            </a:extLst>
          </p:cNvPr>
          <p:cNvSpPr>
            <a:spLocks noGrp="1"/>
          </p:cNvSpPr>
          <p:nvPr>
            <p:ph sz="quarter" idx="10"/>
          </p:nvPr>
        </p:nvSpPr>
        <p:spPr>
          <a:xfrm>
            <a:off x="306917" y="634996"/>
            <a:ext cx="7402730" cy="4860925"/>
          </a:xfrm>
        </p:spPr>
        <p:txBody>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Cloud Apps run </a:t>
            </a:r>
            <a:r>
              <a:rPr lang="en-US" i="1" dirty="0">
                <a:latin typeface="Arial" panose="020B0604020202020204" pitchFamily="34" charset="0"/>
                <a:cs typeface="Arial" panose="020B0604020202020204" pitchFamily="34" charset="0"/>
              </a:rPr>
              <a:t>within</a:t>
            </a:r>
            <a:r>
              <a:rPr lang="en-US" dirty="0">
                <a:latin typeface="Arial" panose="020B0604020202020204" pitchFamily="34" charset="0"/>
                <a:cs typeface="Arial" panose="020B0604020202020204" pitchFamily="34" charset="0"/>
              </a:rPr>
              <a:t> the Alma environment</a:t>
            </a:r>
          </a:p>
          <a:p>
            <a:pPr marL="108585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Apps work with existing user roles and privileges</a:t>
            </a:r>
          </a:p>
          <a:p>
            <a:pPr marL="108585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Accessed and run from a menu in the Alma UI</a:t>
            </a:r>
          </a:p>
          <a:p>
            <a:pPr marL="108585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No additional accounts or APIs needed</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Extending functionality</a:t>
            </a:r>
          </a:p>
          <a:p>
            <a:pPr marL="108585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Enhance workflows with shortcuts</a:t>
            </a:r>
          </a:p>
          <a:p>
            <a:pPr marL="108585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Integrate with other systems and platforms</a:t>
            </a:r>
          </a:p>
          <a:p>
            <a:pPr marL="108585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08585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08585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7" name="Content Placeholder 6" descr="The Alma Cloud App named Quick Delete Item that accepts a barcode and deletes the inventory, then retains or deletes other records as specified.">
            <a:extLst>
              <a:ext uri="{FF2B5EF4-FFF2-40B4-BE49-F238E27FC236}">
                <a16:creationId xmlns:a16="http://schemas.microsoft.com/office/drawing/2014/main" id="{4827D115-84A0-6F8C-92DF-EAFACF7AC61C}"/>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7781925" y="1040268"/>
            <a:ext cx="4024313" cy="4050388"/>
          </a:xfrm>
        </p:spPr>
      </p:pic>
      <p:sp>
        <p:nvSpPr>
          <p:cNvPr id="5" name="Text Placeholder 4">
            <a:extLst>
              <a:ext uri="{FF2B5EF4-FFF2-40B4-BE49-F238E27FC236}">
                <a16:creationId xmlns:a16="http://schemas.microsoft.com/office/drawing/2014/main" id="{5349B602-6DD3-992A-F746-206B858E0902}"/>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83370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D9ECB-1A29-769E-55E4-2E2E54D6E6A8}"/>
              </a:ext>
            </a:extLst>
          </p:cNvPr>
          <p:cNvSpPr>
            <a:spLocks noGrp="1"/>
          </p:cNvSpPr>
          <p:nvPr>
            <p:ph type="title"/>
          </p:nvPr>
        </p:nvSpPr>
        <p:spPr/>
        <p:txBody>
          <a:bodyPr/>
          <a:lstStyle/>
          <a:p>
            <a:r>
              <a:rPr lang="en-US" dirty="0"/>
              <a:t>Who Creates and Supports Cloud Apps</a:t>
            </a:r>
          </a:p>
        </p:txBody>
      </p:sp>
      <p:sp>
        <p:nvSpPr>
          <p:cNvPr id="3" name="Content Placeholder 2">
            <a:extLst>
              <a:ext uri="{FF2B5EF4-FFF2-40B4-BE49-F238E27FC236}">
                <a16:creationId xmlns:a16="http://schemas.microsoft.com/office/drawing/2014/main" id="{78AF2609-BBEA-0CC1-9B8F-4CE32BEB333D}"/>
              </a:ext>
            </a:extLst>
          </p:cNvPr>
          <p:cNvSpPr>
            <a:spLocks noGrp="1"/>
          </p:cNvSpPr>
          <p:nvPr>
            <p:ph sz="quarter" idx="10"/>
          </p:nvPr>
        </p:nvSpPr>
        <p:spPr>
          <a:xfrm>
            <a:off x="306917" y="634996"/>
            <a:ext cx="7277224" cy="4860925"/>
          </a:xfrm>
        </p:spPr>
        <p:txBody>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Apps are developed by members of the Alma community</a:t>
            </a:r>
          </a:p>
          <a:p>
            <a:pPr marL="108585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Vetted by Ex Libris for security, consistency</a:t>
            </a:r>
          </a:p>
          <a:p>
            <a:pPr marL="1485900" lvl="2" indent="-342900">
              <a:buFont typeface="Arial" panose="020B0604020202020204" pitchFamily="34" charset="0"/>
              <a:buChar char="•"/>
            </a:pPr>
            <a:r>
              <a:rPr lang="en-US" dirty="0">
                <a:latin typeface="Arial" panose="020B0604020202020204" pitchFamily="34" charset="0"/>
                <a:cs typeface="Arial" panose="020B0604020202020204" pitchFamily="34" charset="0"/>
              </a:rPr>
              <a:t>Ex Libris supports apps that they created</a:t>
            </a:r>
          </a:p>
          <a:p>
            <a:pPr marL="1485900" lvl="2" indent="-342900">
              <a:buFont typeface="Arial" panose="020B0604020202020204" pitchFamily="34" charset="0"/>
              <a:buChar char="•"/>
            </a:pPr>
            <a:r>
              <a:rPr lang="en-US" dirty="0">
                <a:latin typeface="Arial" panose="020B0604020202020204" pitchFamily="34" charset="0"/>
                <a:cs typeface="Arial" panose="020B0604020202020204" pitchFamily="34" charset="0"/>
              </a:rPr>
              <a:t>Individual developers support their own apps</a:t>
            </a:r>
          </a:p>
          <a:p>
            <a:pPr marL="108585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Documentation provided by developer</a:t>
            </a:r>
          </a:p>
          <a:p>
            <a:pPr marL="1485900" lvl="2" indent="-342900">
              <a:buFont typeface="Arial" panose="020B0604020202020204" pitchFamily="34" charset="0"/>
              <a:buChar char="•"/>
            </a:pPr>
            <a:r>
              <a:rPr lang="en-US" dirty="0">
                <a:latin typeface="Arial" panose="020B0604020202020204" pitchFamily="34" charset="0"/>
                <a:cs typeface="Arial" panose="020B0604020202020204" pitchFamily="34" charset="0"/>
              </a:rPr>
              <a:t>Expects familiarity with normal Alma workflows</a:t>
            </a:r>
          </a:p>
          <a:p>
            <a:pPr marL="1485900" lvl="2" indent="-342900">
              <a:buFont typeface="Arial" panose="020B0604020202020204" pitchFamily="34" charset="0"/>
              <a:buChar char="•"/>
            </a:pPr>
            <a:r>
              <a:rPr lang="en-US" dirty="0">
                <a:latin typeface="Arial" panose="020B0604020202020204" pitchFamily="34" charset="0"/>
                <a:cs typeface="Arial" panose="020B0604020202020204" pitchFamily="34" charset="0"/>
              </a:rPr>
              <a:t>Identifies additional configuration options</a:t>
            </a:r>
          </a:p>
          <a:p>
            <a:pPr marL="342900" indent="-34290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Library staff are responsible for the uses of any Cloud Apps</a:t>
            </a:r>
          </a:p>
          <a:p>
            <a:pPr marL="1085850" lvl="1" indent="-342900">
              <a:spcBef>
                <a:spcPts val="1200"/>
              </a:spcBef>
              <a:buFont typeface="Arial" panose="020B0604020202020204" pitchFamily="34" charset="0"/>
              <a:buChar char="•"/>
            </a:pPr>
            <a:r>
              <a:rPr lang="en-US" dirty="0">
                <a:latin typeface="Arial"/>
                <a:ea typeface="ＭＳ Ｐゴシック"/>
                <a:cs typeface="Arial"/>
              </a:rPr>
              <a:t>Research the apps and requirements before </a:t>
            </a:r>
            <a:r>
              <a:rPr lang="en-US">
                <a:latin typeface="Arial"/>
                <a:ea typeface="ＭＳ Ｐゴシック"/>
                <a:cs typeface="Arial"/>
              </a:rPr>
              <a:t>use</a:t>
            </a:r>
            <a:endParaRPr lang="en-US" dirty="0">
              <a:latin typeface="Arial" panose="020B0604020202020204" pitchFamily="34" charset="0"/>
              <a:cs typeface="Arial" panose="020B0604020202020204" pitchFamily="34" charset="0"/>
            </a:endParaRPr>
          </a:p>
          <a:p>
            <a:pPr marL="1085850" lvl="1" indent="-342900">
              <a:spcBef>
                <a:spcPts val="1200"/>
              </a:spcBef>
              <a:buFont typeface="Arial" panose="020B0604020202020204" pitchFamily="34" charset="0"/>
              <a:buChar char="•"/>
            </a:pPr>
            <a:r>
              <a:rPr lang="en-US" dirty="0">
                <a:latin typeface="Arial"/>
                <a:ea typeface="ＭＳ Ｐゴシック"/>
                <a:cs typeface="Arial"/>
              </a:rPr>
              <a:t>Verify before sharing use among colleagues</a:t>
            </a: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p>
        </p:txBody>
      </p:sp>
      <p:pic>
        <p:nvPicPr>
          <p:cNvPr id="7" name="Content Placeholder 6" descr="The Alma Cloud App named Orbis Cascade Label Printer which formats a spine label when viewing an item record.">
            <a:extLst>
              <a:ext uri="{FF2B5EF4-FFF2-40B4-BE49-F238E27FC236}">
                <a16:creationId xmlns:a16="http://schemas.microsoft.com/office/drawing/2014/main" id="{3A00D9D8-BDB9-B102-F00A-55E59CBD9E86}"/>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7816029" y="635000"/>
            <a:ext cx="3875143" cy="4860925"/>
          </a:xfrm>
        </p:spPr>
      </p:pic>
      <p:sp>
        <p:nvSpPr>
          <p:cNvPr id="5" name="Text Placeholder 4">
            <a:extLst>
              <a:ext uri="{FF2B5EF4-FFF2-40B4-BE49-F238E27FC236}">
                <a16:creationId xmlns:a16="http://schemas.microsoft.com/office/drawing/2014/main" id="{498A7AE5-C076-1B4C-FD90-2FAC8637E7C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51663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28A3E-13DF-BBBF-9474-B4518E5A2A20}"/>
              </a:ext>
            </a:extLst>
          </p:cNvPr>
          <p:cNvSpPr>
            <a:spLocks noGrp="1"/>
          </p:cNvSpPr>
          <p:nvPr>
            <p:ph type="title"/>
          </p:nvPr>
        </p:nvSpPr>
        <p:spPr/>
        <p:txBody>
          <a:bodyPr/>
          <a:lstStyle/>
          <a:p>
            <a:r>
              <a:rPr lang="en-US" dirty="0"/>
              <a:t>Initial Configuration</a:t>
            </a:r>
          </a:p>
        </p:txBody>
      </p:sp>
      <p:sp>
        <p:nvSpPr>
          <p:cNvPr id="3" name="Content Placeholder 2">
            <a:extLst>
              <a:ext uri="{FF2B5EF4-FFF2-40B4-BE49-F238E27FC236}">
                <a16:creationId xmlns:a16="http://schemas.microsoft.com/office/drawing/2014/main" id="{99890AA4-32AE-B241-A6F7-BF6917797CB2}"/>
              </a:ext>
            </a:extLst>
          </p:cNvPr>
          <p:cNvSpPr>
            <a:spLocks noGrp="1"/>
          </p:cNvSpPr>
          <p:nvPr>
            <p:ph idx="1"/>
          </p:nvPr>
        </p:nvSpPr>
        <p:spPr>
          <a:xfrm>
            <a:off x="609600" y="1600202"/>
            <a:ext cx="11182350" cy="2733674"/>
          </a:xfrm>
        </p:spPr>
        <p:txBody>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Alma Config: General &gt; General Configuration &gt; Cloud Apps Configuration</a:t>
            </a:r>
          </a:p>
          <a:p>
            <a:pPr marL="108585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Role needed: General System Configuration</a:t>
            </a:r>
          </a:p>
          <a:p>
            <a:pPr marL="108585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Select </a:t>
            </a:r>
            <a:r>
              <a:rPr lang="en-US" b="1" dirty="0">
                <a:latin typeface="Arial" panose="020B0604020202020204" pitchFamily="34" charset="0"/>
                <a:cs typeface="Arial" panose="020B0604020202020204" pitchFamily="34" charset="0"/>
              </a:rPr>
              <a:t>Enable Cloud Apps</a:t>
            </a:r>
            <a:r>
              <a:rPr lang="en-US" dirty="0">
                <a:latin typeface="Arial" panose="020B0604020202020204" pitchFamily="34" charset="0"/>
                <a:cs typeface="Arial" panose="020B0604020202020204" pitchFamily="34" charset="0"/>
              </a:rPr>
              <a:t>.</a:t>
            </a:r>
          </a:p>
          <a:p>
            <a:pPr marL="108585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Review and acknowledge the Cloud Apps agreement (on external site)</a:t>
            </a:r>
          </a:p>
          <a:p>
            <a:pPr marL="108585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Select </a:t>
            </a:r>
            <a:r>
              <a:rPr lang="en-US" b="1" dirty="0">
                <a:latin typeface="Arial" panose="020B0604020202020204" pitchFamily="34" charset="0"/>
                <a:cs typeface="Arial" panose="020B0604020202020204" pitchFamily="34" charset="0"/>
              </a:rPr>
              <a:t>Activate </a:t>
            </a:r>
            <a:r>
              <a:rPr lang="en-US" b="1" dirty="0" err="1">
                <a:latin typeface="Arial" panose="020B0604020202020204" pitchFamily="34" charset="0"/>
                <a:cs typeface="Arial" panose="020B0604020202020204" pitchFamily="34" charset="0"/>
              </a:rPr>
              <a:t>CloudApps</a:t>
            </a:r>
            <a:r>
              <a:rPr lang="en-US" b="1" dirty="0">
                <a:latin typeface="Arial" panose="020B0604020202020204" pitchFamily="34" charset="0"/>
                <a:cs typeface="Arial" panose="020B0604020202020204" pitchFamily="34" charset="0"/>
              </a:rPr>
              <a:t> for 01CARLI_XXX</a:t>
            </a:r>
            <a:r>
              <a:rPr lang="en-US" dirty="0">
                <a:latin typeface="Arial" panose="020B0604020202020204" pitchFamily="34" charset="0"/>
                <a:cs typeface="Arial" panose="020B0604020202020204" pitchFamily="34" charset="0"/>
              </a:rPr>
              <a:t>.</a:t>
            </a:r>
          </a:p>
          <a:p>
            <a:pPr marL="108585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Log out of Alma.</a:t>
            </a:r>
          </a:p>
        </p:txBody>
      </p:sp>
      <p:pic>
        <p:nvPicPr>
          <p:cNvPr id="7" name="Picture 6" descr="Alma configuration screen for Cloud Apps Configuration when viewed for the first time, showing a hyperlink Enable Cloud Apps that redirects to the Developers Network.">
            <a:extLst>
              <a:ext uri="{FF2B5EF4-FFF2-40B4-BE49-F238E27FC236}">
                <a16:creationId xmlns:a16="http://schemas.microsoft.com/office/drawing/2014/main" id="{A097240B-54D2-A264-4E6C-D61E47316F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4478340"/>
            <a:ext cx="10801350" cy="1533525"/>
          </a:xfrm>
          <a:prstGeom prst="rect">
            <a:avLst/>
          </a:prstGeom>
          <a:ln>
            <a:solidFill>
              <a:schemeClr val="accent1"/>
            </a:solidFill>
          </a:ln>
        </p:spPr>
      </p:pic>
    </p:spTree>
    <p:extLst>
      <p:ext uri="{BB962C8B-B14F-4D97-AF65-F5344CB8AC3E}">
        <p14:creationId xmlns:p14="http://schemas.microsoft.com/office/powerpoint/2010/main" val="74969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A6AF4-D0F5-FF44-91BA-69BF7930FBAF}"/>
              </a:ext>
            </a:extLst>
          </p:cNvPr>
          <p:cNvSpPr>
            <a:spLocks noGrp="1"/>
          </p:cNvSpPr>
          <p:nvPr>
            <p:ph type="title"/>
          </p:nvPr>
        </p:nvSpPr>
        <p:spPr/>
        <p:txBody>
          <a:bodyPr/>
          <a:lstStyle/>
          <a:p>
            <a:r>
              <a:rPr lang="en-US" dirty="0"/>
              <a:t>Accessing Cloud Apps</a:t>
            </a:r>
          </a:p>
        </p:txBody>
      </p:sp>
      <p:sp>
        <p:nvSpPr>
          <p:cNvPr id="3" name="Content Placeholder 2">
            <a:extLst>
              <a:ext uri="{FF2B5EF4-FFF2-40B4-BE49-F238E27FC236}">
                <a16:creationId xmlns:a16="http://schemas.microsoft.com/office/drawing/2014/main" id="{8FF04F93-1845-9465-6E6D-F572C0F8D5FA}"/>
              </a:ext>
            </a:extLst>
          </p:cNvPr>
          <p:cNvSpPr>
            <a:spLocks noGrp="1"/>
          </p:cNvSpPr>
          <p:nvPr>
            <p:ph sz="quarter" idx="10"/>
          </p:nvPr>
        </p:nvSpPr>
        <p:spPr>
          <a:xfrm>
            <a:off x="306917" y="634996"/>
            <a:ext cx="7960783" cy="4860925"/>
          </a:xfrm>
        </p:spPr>
        <p:txBody>
          <a:bodyPr/>
          <a:lstStyle/>
          <a:p>
            <a:pPr marL="342900" indent="-342900">
              <a:buFont typeface="Arial" panose="020B0604020202020204" pitchFamily="34" charset="0"/>
              <a:buChar char="•"/>
            </a:pPr>
            <a:r>
              <a:rPr lang="en-US" dirty="0">
                <a:latin typeface="+mj-lt"/>
              </a:rPr>
              <a:t>Once enabled, any staff may select an app from the Cloud Apps menu.</a:t>
            </a:r>
          </a:p>
          <a:p>
            <a:pPr marL="342900" indent="-342900">
              <a:buFont typeface="Arial" panose="020B0604020202020204" pitchFamily="34" charset="0"/>
              <a:buChar char="•"/>
            </a:pPr>
            <a:r>
              <a:rPr lang="en-US" dirty="0">
                <a:latin typeface="+mj-lt"/>
              </a:rPr>
              <a:t>Search list of Available Apps, click the App tile for more information</a:t>
            </a:r>
          </a:p>
          <a:p>
            <a:pPr marL="1085850" lvl="1" indent="-342900">
              <a:buFont typeface="Arial" panose="020B0604020202020204" pitchFamily="34" charset="0"/>
              <a:buChar char="•"/>
            </a:pPr>
            <a:r>
              <a:rPr lang="en-US" dirty="0">
                <a:latin typeface="+mj-lt"/>
              </a:rPr>
              <a:t>Information tile includes links to developer details, help documentation, and source code</a:t>
            </a:r>
          </a:p>
          <a:p>
            <a:pPr marL="1085850" lvl="1" indent="-342900">
              <a:buFont typeface="Arial" panose="020B0604020202020204" pitchFamily="34" charset="0"/>
              <a:buChar char="•"/>
            </a:pPr>
            <a:r>
              <a:rPr lang="en-US" dirty="0">
                <a:latin typeface="+mj-lt"/>
              </a:rPr>
              <a:t>Click Activate to add to the Activated Apps list.</a:t>
            </a:r>
          </a:p>
          <a:p>
            <a:pPr marL="342900" indent="-342900">
              <a:buFont typeface="Arial" panose="020B0604020202020204" pitchFamily="34" charset="0"/>
              <a:buChar char="•"/>
            </a:pPr>
            <a:r>
              <a:rPr lang="en-US" dirty="0">
                <a:latin typeface="+mj-lt"/>
              </a:rPr>
              <a:t>Activated Apps may have additional settings</a:t>
            </a:r>
          </a:p>
          <a:p>
            <a:pPr marL="1085850" lvl="1" indent="-342900">
              <a:buFont typeface="Arial" panose="020B0604020202020204" pitchFamily="34" charset="0"/>
              <a:buChar char="•"/>
            </a:pPr>
            <a:r>
              <a:rPr lang="en-US" dirty="0">
                <a:latin typeface="+mj-lt"/>
              </a:rPr>
              <a:t>Settings—values that any user may change</a:t>
            </a:r>
          </a:p>
          <a:p>
            <a:pPr marL="1085850" lvl="1" indent="-342900">
              <a:buFont typeface="Arial" panose="020B0604020202020204" pitchFamily="34" charset="0"/>
              <a:buChar char="•"/>
            </a:pPr>
            <a:r>
              <a:rPr lang="en-US" dirty="0">
                <a:latin typeface="+mj-lt"/>
              </a:rPr>
              <a:t>Configuration—values that administrators should set</a:t>
            </a:r>
          </a:p>
        </p:txBody>
      </p:sp>
      <p:pic>
        <p:nvPicPr>
          <p:cNvPr id="11" name="Content Placeholder 10" descr="The Alma cloud apps menu displayed to the list of available apps and showing the Letters addressFrom Editor application, activation button, and description.">
            <a:extLst>
              <a:ext uri="{FF2B5EF4-FFF2-40B4-BE49-F238E27FC236}">
                <a16:creationId xmlns:a16="http://schemas.microsoft.com/office/drawing/2014/main" id="{ADF55D9A-08BF-1E8C-F11E-83DA8C9E267D}"/>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8495720" y="686592"/>
            <a:ext cx="3187273" cy="4860925"/>
          </a:xfrm>
          <a:ln>
            <a:solidFill>
              <a:schemeClr val="accent1"/>
            </a:solidFill>
          </a:ln>
        </p:spPr>
      </p:pic>
      <p:sp>
        <p:nvSpPr>
          <p:cNvPr id="9" name="Text Placeholder 8">
            <a:extLst>
              <a:ext uri="{FF2B5EF4-FFF2-40B4-BE49-F238E27FC236}">
                <a16:creationId xmlns:a16="http://schemas.microsoft.com/office/drawing/2014/main" id="{3E245392-D325-A4F5-5F83-5BF0FD31A0CB}"/>
              </a:ext>
            </a:extLst>
          </p:cNvPr>
          <p:cNvSpPr>
            <a:spLocks noGrp="1"/>
          </p:cNvSpPr>
          <p:nvPr>
            <p:ph type="body" sz="quarter" idx="13"/>
          </p:nvPr>
        </p:nvSpPr>
        <p:spPr/>
        <p:txBody>
          <a:bodyPr/>
          <a:lstStyle/>
          <a:p>
            <a:r>
              <a:rPr lang="en-US" dirty="0"/>
              <a:t>https://knowledge.exlibrisgroup.com/Alma/Product_Documentation/010Alma_Online_Help_(English)/050Administration/050Configuring_General_Alma_Functions/Configuring_Cloud_Apps</a:t>
            </a:r>
          </a:p>
        </p:txBody>
      </p:sp>
    </p:spTree>
    <p:extLst>
      <p:ext uri="{BB962C8B-B14F-4D97-AF65-F5344CB8AC3E}">
        <p14:creationId xmlns:p14="http://schemas.microsoft.com/office/powerpoint/2010/main" val="3585866132"/>
      </p:ext>
    </p:extLst>
  </p:cSld>
  <p:clrMapOvr>
    <a:masterClrMapping/>
  </p:clrMapOvr>
</p:sld>
</file>

<file path=ppt/theme/theme1.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A39B32BF-5BC9-4FF2-83B8-DEA2DA7433C4}" vid="{52C7D299-1C89-4ED3-A277-D494558CFF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AD2ADCC0ABE84EAF5BE1937E618C15" ma:contentTypeVersion="0" ma:contentTypeDescription="Create a new document." ma:contentTypeScope="" ma:versionID="dbb1cdc01279084e54264d6d3ec70aa6">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64AC67-F5B7-49B0-9FD4-6EF5C2EE3DC9}">
  <ds:schemaRefs>
    <ds:schemaRef ds:uri="http://schemas.microsoft.com/sharepoint/v3/contenttype/forms"/>
  </ds:schemaRefs>
</ds:datastoreItem>
</file>

<file path=customXml/itemProps2.xml><?xml version="1.0" encoding="utf-8"?>
<ds:datastoreItem xmlns:ds="http://schemas.openxmlformats.org/officeDocument/2006/customXml" ds:itemID="{2CA3D4A0-3BEC-46C0-9E6D-926D6E9A514E}">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CARLI</Template>
  <TotalTime>450</TotalTime>
  <Words>2679</Words>
  <Application>Microsoft Office PowerPoint</Application>
  <PresentationFormat>Widescreen</PresentationFormat>
  <Paragraphs>200</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-apple-system</vt:lpstr>
      <vt:lpstr>Arial</vt:lpstr>
      <vt:lpstr>Calibri</vt:lpstr>
      <vt:lpstr>Courier New</vt:lpstr>
      <vt:lpstr>Times New Roman</vt:lpstr>
      <vt:lpstr>CARLI</vt:lpstr>
      <vt:lpstr>I-Share Alma Primo VE Office hours will start shortly</vt:lpstr>
      <vt:lpstr>Alma Cloud Apps &amp;  Newsbank article-level-linking</vt:lpstr>
      <vt:lpstr>Today’s Agenda</vt:lpstr>
      <vt:lpstr>CARLI Announcements/Upcoming Events</vt:lpstr>
      <vt:lpstr>What are Cloud Apps?</vt:lpstr>
      <vt:lpstr>What Makes Alma Cloud Apps Unique from Other Apps?</vt:lpstr>
      <vt:lpstr>Who Creates and Supports Cloud Apps</vt:lpstr>
      <vt:lpstr>Initial Configuration</vt:lpstr>
      <vt:lpstr>Accessing Cloud Apps</vt:lpstr>
      <vt:lpstr>Configuration, Continued</vt:lpstr>
      <vt:lpstr>More Information</vt:lpstr>
      <vt:lpstr>Demonstration</vt:lpstr>
      <vt:lpstr>Questions on Cloud Apps</vt:lpstr>
      <vt:lpstr>NewsBank Article-Level-Linking – What and Why?</vt:lpstr>
      <vt:lpstr>NewsBank Article-Level-Linking</vt:lpstr>
      <vt:lpstr>NewsBank Article-Level-Linking with API Webhook</vt:lpstr>
      <vt:lpstr>NewsBank Article-Level-Linking with GES Config</vt:lpstr>
      <vt:lpstr>NewsBank Article-Level-Linking CARLI Documentation</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Annual Statistical Package: Find the Right Report</dc:title>
  <dc:creator>Schwitzner, Ted</dc:creator>
  <cp:lastModifiedBy>Schwitzner, Ted</cp:lastModifiedBy>
  <cp:revision>90</cp:revision>
  <dcterms:created xsi:type="dcterms:W3CDTF">2022-12-14T21:11:38Z</dcterms:created>
  <dcterms:modified xsi:type="dcterms:W3CDTF">2023-06-08T19:59:18Z</dcterms:modified>
</cp:coreProperties>
</file>