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184" r:id="rId2"/>
    <p:sldId id="3185" r:id="rId3"/>
    <p:sldId id="3186" r:id="rId4"/>
    <p:sldId id="3209" r:id="rId5"/>
    <p:sldId id="3280" r:id="rId6"/>
    <p:sldId id="3264" r:id="rId7"/>
    <p:sldId id="3262" r:id="rId8"/>
    <p:sldId id="3277" r:id="rId9"/>
    <p:sldId id="3276" r:id="rId10"/>
    <p:sldId id="3281" r:id="rId11"/>
    <p:sldId id="3283" r:id="rId12"/>
    <p:sldId id="3278" r:id="rId13"/>
    <p:sldId id="3295" r:id="rId14"/>
    <p:sldId id="3284" r:id="rId15"/>
    <p:sldId id="3287" r:id="rId16"/>
    <p:sldId id="3286" r:id="rId17"/>
    <p:sldId id="3288" r:id="rId18"/>
    <p:sldId id="3290" r:id="rId19"/>
    <p:sldId id="3289" r:id="rId20"/>
    <p:sldId id="3285" r:id="rId21"/>
    <p:sldId id="3291" r:id="rId22"/>
    <p:sldId id="3292" r:id="rId23"/>
    <p:sldId id="3294" r:id="rId24"/>
    <p:sldId id="3293" r:id="rId25"/>
    <p:sldId id="3254" r:id="rId26"/>
    <p:sldId id="3198" r:id="rId27"/>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075EB-0E5A-F963-407B-990A90900088}" name="Masciadrelli, Jennifer" initials="MJ" userId="S::jmasciad@uillinois.edu::6ccfc54e-6ef4-4c47-aa09-bdb1c17db7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72245" autoAdjust="0"/>
  </p:normalViewPr>
  <p:slideViewPr>
    <p:cSldViewPr snapToGrid="0" snapToObjects="1">
      <p:cViewPr varScale="1">
        <p:scale>
          <a:sx n="82" d="100"/>
          <a:sy n="82" d="100"/>
        </p:scale>
        <p:origin x="2328" y="108"/>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Ted%20Local\Downloads\Contract%20Metrics%20202111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Bibliographic Title Counts</a:t>
            </a:r>
            <a:r>
              <a:rPr lang="en-US" baseline="0"/>
              <a:t> (excluding EJournals)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v>Bib Count</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Totals!$B$1:$G$1</c:f>
              <c:strCache>
                <c:ptCount val="6"/>
                <c:pt idx="0">
                  <c:v>2020-Jun-24</c:v>
                </c:pt>
                <c:pt idx="1">
                  <c:v>2021-Jun-10</c:v>
                </c:pt>
                <c:pt idx="2">
                  <c:v>2021-Sep-02</c:v>
                </c:pt>
                <c:pt idx="3">
                  <c:v>2021-Oct-11</c:v>
                </c:pt>
                <c:pt idx="4">
                  <c:v>2021-Nov-02</c:v>
                </c:pt>
                <c:pt idx="5">
                  <c:v>2021-Nov-17</c:v>
                </c:pt>
              </c:strCache>
            </c:strRef>
          </c:cat>
          <c:val>
            <c:numRef>
              <c:f>Totals!$B$4:$G$4</c:f>
              <c:numCache>
                <c:formatCode>_(* #,##0_);_(* \(#,##0\);_(* "-"??_);_(@_)</c:formatCode>
                <c:ptCount val="6"/>
                <c:pt idx="0">
                  <c:v>66118677</c:v>
                </c:pt>
                <c:pt idx="1">
                  <c:v>71949699</c:v>
                </c:pt>
                <c:pt idx="2">
                  <c:v>73801429</c:v>
                </c:pt>
                <c:pt idx="3">
                  <c:v>73689203</c:v>
                </c:pt>
                <c:pt idx="4">
                  <c:v>71965701</c:v>
                </c:pt>
                <c:pt idx="5">
                  <c:v>71725481</c:v>
                </c:pt>
              </c:numCache>
            </c:numRef>
          </c:val>
          <c:smooth val="0"/>
          <c:extLst>
            <c:ext xmlns:c16="http://schemas.microsoft.com/office/drawing/2014/chart" uri="{C3380CC4-5D6E-409C-BE32-E72D297353CC}">
              <c16:uniqueId val="{00000000-C4F5-480E-9169-A49BABCDDCB1}"/>
            </c:ext>
          </c:extLst>
        </c:ser>
        <c:dLbls>
          <c:showLegendKey val="0"/>
          <c:showVal val="0"/>
          <c:showCatName val="0"/>
          <c:showSerName val="0"/>
          <c:showPercent val="0"/>
          <c:showBubbleSize val="0"/>
        </c:dLbls>
        <c:marker val="1"/>
        <c:smooth val="0"/>
        <c:axId val="1002853528"/>
        <c:axId val="1002855168"/>
        <c:extLst>
          <c:ext xmlns:c15="http://schemas.microsoft.com/office/drawing/2012/chart" uri="{02D57815-91ED-43cb-92C2-25804820EDAC}">
            <c15:filteredLineSeries>
              <c15:ser>
                <c:idx val="0"/>
                <c:order val="0"/>
                <c:tx>
                  <c:strRef>
                    <c:extLst>
                      <c:ext uri="{02D57815-91ED-43cb-92C2-25804820EDAC}">
                        <c15:formulaRef>
                          <c15:sqref> </c15:sqref>
                        </c15:formulaRef>
                      </c:ext>
                    </c:extLst>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Totals!$B$1:$G$1</c15:sqref>
                        </c15:formulaRef>
                      </c:ext>
                    </c:extLst>
                    <c:strCache>
                      <c:ptCount val="6"/>
                      <c:pt idx="0">
                        <c:v>2020-Jun-24</c:v>
                      </c:pt>
                      <c:pt idx="1">
                        <c:v>2021-Jun-10</c:v>
                      </c:pt>
                      <c:pt idx="2">
                        <c:v>2021-Sep-02</c:v>
                      </c:pt>
                      <c:pt idx="3">
                        <c:v>2021-Oct-11</c:v>
                      </c:pt>
                      <c:pt idx="4">
                        <c:v>2021-Nov-02</c:v>
                      </c:pt>
                      <c:pt idx="5">
                        <c:v>2021-Nov-17</c:v>
                      </c:pt>
                    </c:strCache>
                  </c:strRef>
                </c:cat>
                <c:val>
                  <c:numRef>
                    <c:extLst>
                      <c:ext uri="{02D57815-91ED-43cb-92C2-25804820EDAC}">
                        <c15:formulaRef>
                          <c15:sqref>Totals!$B$2:$E$2</c15:sqref>
                        </c15:formulaRef>
                      </c:ext>
                    </c:extLst>
                    <c:numCache>
                      <c:formatCode>#,##0</c:formatCode>
                      <c:ptCount val="4"/>
                      <c:pt idx="0">
                        <c:v>67811111</c:v>
                      </c:pt>
                      <c:pt idx="1">
                        <c:v>78993554</c:v>
                      </c:pt>
                      <c:pt idx="2">
                        <c:v>78848295</c:v>
                      </c:pt>
                      <c:pt idx="3">
                        <c:v>78026296</c:v>
                      </c:pt>
                    </c:numCache>
                  </c:numRef>
                </c:val>
                <c:smooth val="0"/>
                <c:extLst>
                  <c:ext xmlns:c16="http://schemas.microsoft.com/office/drawing/2014/chart" uri="{C3380CC4-5D6E-409C-BE32-E72D297353CC}">
                    <c16:uniqueId val="{00000001-C4F5-480E-9169-A49BABCDDCB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Totals!$B$1:$G$1</c15:sqref>
                        </c15:formulaRef>
                      </c:ext>
                    </c:extLst>
                    <c:strCache>
                      <c:ptCount val="6"/>
                      <c:pt idx="0">
                        <c:v>2020-Jun-24</c:v>
                      </c:pt>
                      <c:pt idx="1">
                        <c:v>2021-Jun-10</c:v>
                      </c:pt>
                      <c:pt idx="2">
                        <c:v>2021-Sep-02</c:v>
                      </c:pt>
                      <c:pt idx="3">
                        <c:v>2021-Oct-11</c:v>
                      </c:pt>
                      <c:pt idx="4">
                        <c:v>2021-Nov-02</c:v>
                      </c:pt>
                      <c:pt idx="5">
                        <c:v>2021-Nov-17</c:v>
                      </c:pt>
                    </c:strCache>
                  </c:strRef>
                </c:cat>
                <c:val>
                  <c:numRef>
                    <c:extLst xmlns:c15="http://schemas.microsoft.com/office/drawing/2012/chart">
                      <c:ext xmlns:c15="http://schemas.microsoft.com/office/drawing/2012/chart" uri="{02D57815-91ED-43cb-92C2-25804820EDAC}">
                        <c15:formulaRef>
                          <c15:sqref>Totals!$B$3:$E$3</c15:sqref>
                        </c15:formulaRef>
                      </c:ext>
                    </c:extLst>
                    <c:numCache>
                      <c:formatCode>#,##0</c:formatCode>
                      <c:ptCount val="4"/>
                      <c:pt idx="0">
                        <c:v>1692434</c:v>
                      </c:pt>
                      <c:pt idx="1">
                        <c:v>7043855</c:v>
                      </c:pt>
                      <c:pt idx="2">
                        <c:v>5046866</c:v>
                      </c:pt>
                      <c:pt idx="3">
                        <c:v>4337093</c:v>
                      </c:pt>
                    </c:numCache>
                  </c:numRef>
                </c:val>
                <c:smooth val="0"/>
                <c:extLst xmlns:c15="http://schemas.microsoft.com/office/drawing/2012/chart">
                  <c:ext xmlns:c16="http://schemas.microsoft.com/office/drawing/2014/chart" uri="{C3380CC4-5D6E-409C-BE32-E72D297353CC}">
                    <c16:uniqueId val="{00000002-C4F5-480E-9169-A49BABCDDCB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Totals!$B$1:$G$1</c15:sqref>
                        </c15:formulaRef>
                      </c:ext>
                    </c:extLst>
                    <c:strCache>
                      <c:ptCount val="6"/>
                      <c:pt idx="0">
                        <c:v>2020-Jun-24</c:v>
                      </c:pt>
                      <c:pt idx="1">
                        <c:v>2021-Jun-10</c:v>
                      </c:pt>
                      <c:pt idx="2">
                        <c:v>2021-Sep-02</c:v>
                      </c:pt>
                      <c:pt idx="3">
                        <c:v>2021-Oct-11</c:v>
                      </c:pt>
                      <c:pt idx="4">
                        <c:v>2021-Nov-02</c:v>
                      </c:pt>
                      <c:pt idx="5">
                        <c:v>2021-Nov-17</c:v>
                      </c:pt>
                    </c:strCache>
                  </c:strRef>
                </c:cat>
                <c:val>
                  <c:numRef>
                    <c:extLst xmlns:c15="http://schemas.microsoft.com/office/drawing/2012/chart">
                      <c:ext xmlns:c15="http://schemas.microsoft.com/office/drawing/2012/chart" uri="{02D57815-91ED-43cb-92C2-25804820EDAC}">
                        <c15:formulaRef>
                          <c15:sqref>Totals!$B$5:$E$5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3-C4F5-480E-9169-A49BABCDDCB1}"/>
                  </c:ext>
                </c:extLst>
              </c15:ser>
            </c15:filteredLineSeries>
          </c:ext>
        </c:extLst>
      </c:lineChart>
      <c:catAx>
        <c:axId val="100285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855168"/>
        <c:crosses val="autoZero"/>
        <c:auto val="1"/>
        <c:lblAlgn val="ctr"/>
        <c:lblOffset val="100"/>
        <c:noMultiLvlLbl val="0"/>
      </c:catAx>
      <c:valAx>
        <c:axId val="10028551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8535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4">
          <a:lumMod val="60000"/>
          <a:lumOff val="4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11/18/2021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11/18/2021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delete-IZ-bibs-without-inventory#RelatedRecor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project-analytic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rli.illinois.edu/products-services/i-share/phys-res-man/boundwit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l-una.org/meetings/eluna-learns-202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SUPPORT@CARLI.ILLINOIS.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Ted</a:t>
            </a:r>
          </a:p>
          <a:p>
            <a:r>
              <a:rPr lang="en-US" dirty="0">
                <a:cs typeface="Calibri"/>
              </a:rPr>
              <a:t>The Open Access/Free Collections that were duplicated in IZ’s have been deleted and this round of the project is complete!</a:t>
            </a:r>
          </a:p>
          <a:p>
            <a:endParaRPr lang="en-US" dirty="0">
              <a:cs typeface="Calibri"/>
            </a:endParaRPr>
          </a:p>
          <a:p>
            <a:r>
              <a:rPr lang="en-US" dirty="0"/>
              <a:t>Our first priority focused on Open Access and Free E-Collections that could be activated in NZ because, as freely available resources, these </a:t>
            </a:r>
            <a:r>
              <a:rPr lang="en-US" baseline="0" dirty="0"/>
              <a:t>do not require patron authentication nor acquisition transactions.  Thank you for your cleanup efforts!</a:t>
            </a: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77377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E-Collections fully or partially funded by CARLI are being handled in separate phases for NZ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first round of CARLI fully funded e-collections is complete!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mn-lt"/>
                <a:ea typeface="+mn-ea"/>
                <a:cs typeface="+mn-cs"/>
              </a:rPr>
              <a:t>Harper's Weekly, 1857-1912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mn-lt"/>
                <a:ea typeface="+mn-ea"/>
                <a:cs typeface="+mn-cs"/>
              </a:rPr>
              <a:t>Historical Statistics of the United States (from Cambridge University Press)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mn-lt"/>
                <a:ea typeface="+mn-ea"/>
                <a:cs typeface="+mn-cs"/>
              </a:rPr>
              <a:t>Sage E-Journal 2007 Deep Backfile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are being managed in the NZ and have been deleted from all </a:t>
            </a:r>
            <a:r>
              <a:rPr lang="en-US" sz="1000" kern="1200" dirty="0" err="1">
                <a:solidFill>
                  <a:schemeClr val="tx1"/>
                </a:solidFill>
                <a:latin typeface="+mn-lt"/>
                <a:ea typeface="+mn-ea"/>
                <a:cs typeface="+mn-cs"/>
              </a:rPr>
              <a:t>Izs</a:t>
            </a:r>
            <a:r>
              <a:rPr lang="en-US" sz="10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The second round—to remove e-collections for “Black Thought and Culture” and “Women and Social Movements in the US” from IZs when libraries did not choose to pay to continue access—is in progress.  Affected libraries who opted to remove these themselves should have done so by November 8, and the IHLS Alma Cleanup Team is working through the remainder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Finally, watch for more information coming soon on our next round: Alexander Street Press e-collections</a:t>
            </a:r>
          </a:p>
        </p:txBody>
      </p:sp>
    </p:spTree>
    <p:extLst>
      <p:ext uri="{BB962C8B-B14F-4D97-AF65-F5344CB8AC3E}">
        <p14:creationId xmlns:p14="http://schemas.microsoft.com/office/powerpoint/2010/main" val="78507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update on removing bibliographic records with no inventory in Alma. On October 15, we sent an announcement email to Liaisons and Directors and distributed reports that list these records for each IZ.  The reports we shared, and that will be used to delete these bib records, exclude those bibliographic records that have explicit bound with relationships. Additionally, we recommend that the Delete Bibliographic Records job parameters be set to exclude bibs with relationships to other records, which allows records with relationships to be reviewed before deletion.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institution opted to do this work yourself, please complete this by November 24.</a:t>
            </a:r>
          </a:p>
          <a:p>
            <a:r>
              <a:rPr lang="en-US" dirty="0"/>
              <a:t>If your institution opted to have CARLI staff do this work, that work has begun.  We may contact you with any questions we have about deleting related records before that part is complete.  </a:t>
            </a:r>
          </a:p>
          <a:p>
            <a:endParaRPr lang="en-US" dirty="0"/>
          </a:p>
          <a:p>
            <a:r>
              <a:rPr lang="en-US" dirty="0"/>
              <a:t>On October 14, the IHLS Alma Cleanup Team began deleting records without inventory from the Network Zone.  As of November 10, over 1.8 million records have been deleted!</a:t>
            </a:r>
          </a:p>
          <a:p>
            <a:endParaRPr lang="en-US" dirty="0"/>
          </a:p>
        </p:txBody>
      </p:sp>
    </p:spTree>
    <p:extLst>
      <p:ext uri="{BB962C8B-B14F-4D97-AF65-F5344CB8AC3E}">
        <p14:creationId xmlns:p14="http://schemas.microsoft.com/office/powerpoint/2010/main" val="321058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turn the presentation over to Jessica Gibson, she will discuss Related Records in Alma.</a:t>
            </a:r>
          </a:p>
          <a:p>
            <a:endParaRPr lang="en-US" dirty="0"/>
          </a:p>
        </p:txBody>
      </p:sp>
    </p:spTree>
    <p:extLst>
      <p:ext uri="{BB962C8B-B14F-4D97-AF65-F5344CB8AC3E}">
        <p14:creationId xmlns:p14="http://schemas.microsoft.com/office/powerpoint/2010/main" val="3165932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Jessica</a:t>
            </a:r>
          </a:p>
          <a:p>
            <a:r>
              <a:rPr lang="en-US" dirty="0"/>
              <a:t>Today we’ll be </a:t>
            </a:r>
            <a:r>
              <a:rPr lang="en-US" sz="1200" b="0" i="0" u="none" strike="noStrike" kern="1200" dirty="0">
                <a:solidFill>
                  <a:schemeClr val="tx1"/>
                </a:solidFill>
                <a:effectLst/>
                <a:latin typeface="+mn-lt"/>
                <a:ea typeface="+mn-ea"/>
                <a:cs typeface="+mn-cs"/>
              </a:rPr>
              <a:t>reviewing “Related Records” in the context of those records that may not have been deleted by the “Delete Bibliographic records with no Inventory” job because of Related Records to determine if they are needed or if they can be deleted. </a:t>
            </a:r>
          </a:p>
        </p:txBody>
      </p:sp>
    </p:spTree>
    <p:extLst>
      <p:ext uri="{BB962C8B-B14F-4D97-AF65-F5344CB8AC3E}">
        <p14:creationId xmlns:p14="http://schemas.microsoft.com/office/powerpoint/2010/main" val="369759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First, what are Related Records in Alma?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Related Records are bibliographic records where Alma has identified a relationship between them based on the presence of specific MARC fields in one or more of the records.  Catalogers out there will recognize many of these MARC fields used in records to indicate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resource is Part Of another with 773 or 774 fields,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Or 776 fields which references other formats of a resource,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serials or continuing resources, we often use the 780 field for earlier titles, and the 785 field for later titles,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items in a Series will have that relationship described in an 830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any of these fields is present and refers to another bib record in Alma, the system establishes a related record relationship.  This information can be used by library staff in Alma to find related resources, and by users in Primo VE to gain information about related titles.</a:t>
            </a:r>
            <a:endParaRPr lang="en-US" i="0" dirty="0"/>
          </a:p>
          <a:p>
            <a:endParaRPr lang="en-US" dirty="0"/>
          </a:p>
        </p:txBody>
      </p:sp>
    </p:spTree>
    <p:extLst>
      <p:ext uri="{BB962C8B-B14F-4D97-AF65-F5344CB8AC3E}">
        <p14:creationId xmlns:p14="http://schemas.microsoft.com/office/powerpoint/2010/main" val="100743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a:p>
            <a:r>
              <a:rPr lang="en-US" dirty="0"/>
              <a:t>There are two ways that Related Records display in Alma search results.  The first is indicated in the Other Details tab if the Related Records field has a blue, </a:t>
            </a:r>
            <a:r>
              <a:rPr lang="en-US" dirty="0" err="1"/>
              <a:t>hotlinked</a:t>
            </a:r>
            <a:r>
              <a:rPr lang="en-US" dirty="0"/>
              <a:t> number.  In this example, this Electronic book record for the Principles of Modern Agriculture has one related record in Alma.</a:t>
            </a:r>
          </a:p>
        </p:txBody>
      </p:sp>
    </p:spTree>
    <p:extLst>
      <p:ext uri="{BB962C8B-B14F-4D97-AF65-F5344CB8AC3E}">
        <p14:creationId xmlns:p14="http://schemas.microsoft.com/office/powerpoint/2010/main" val="25669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a:p>
            <a:r>
              <a:rPr lang="en-US" dirty="0"/>
              <a:t>The second way that a related record relationship may be indicated in Alma results is to show physical holdings with a green checkmark in the Related Record column, AS WELL AS the information in the Other Details tab.  In this example, it may look like there are physical holdings for this book “Did the FBI kill Martin Luther King?”, but these holdings are displaying here from the Related bib Record, not this bib record.</a:t>
            </a:r>
          </a:p>
        </p:txBody>
      </p:sp>
    </p:spTree>
    <p:extLst>
      <p:ext uri="{BB962C8B-B14F-4D97-AF65-F5344CB8AC3E}">
        <p14:creationId xmlns:p14="http://schemas.microsoft.com/office/powerpoint/2010/main" val="51350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a:p>
            <a:r>
              <a:rPr lang="en-US" dirty="0"/>
              <a:t>So to reiterate, in Search results in Alma, when you see physical holdings with the green checkmark in the Related Record column, those holdings are attached to the related record, not the one that you are viewing.</a:t>
            </a:r>
          </a:p>
        </p:txBody>
      </p:sp>
    </p:spTree>
    <p:extLst>
      <p:ext uri="{BB962C8B-B14F-4D97-AF65-F5344CB8AC3E}">
        <p14:creationId xmlns:p14="http://schemas.microsoft.com/office/powerpoint/2010/main" val="292184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To see which other bib records in Alma are related, click the </a:t>
            </a:r>
            <a:r>
              <a:rPr lang="en-US" sz="800" kern="1200" dirty="0" err="1">
                <a:solidFill>
                  <a:schemeClr val="tx1"/>
                </a:solidFill>
                <a:latin typeface="+mn-lt"/>
                <a:ea typeface="+mn-ea"/>
                <a:cs typeface="+mn-cs"/>
              </a:rPr>
              <a:t>hotlinked</a:t>
            </a:r>
            <a:r>
              <a:rPr lang="en-US" sz="800" kern="1200" dirty="0">
                <a:solidFill>
                  <a:schemeClr val="tx1"/>
                </a:solidFill>
                <a:latin typeface="+mn-lt"/>
                <a:ea typeface="+mn-ea"/>
                <a:cs typeface="+mn-cs"/>
              </a:rPr>
              <a:t> number in the “Other details” tab after “Related Records”.  Alma with run a search for those related records and present the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And, new in the November 2021 release that just came out on November 7th: you can also click the “Holdings Of Related Records” or “Items of Related Records” links to see more about those records.</a:t>
            </a:r>
          </a:p>
        </p:txBody>
      </p:sp>
    </p:spTree>
    <p:extLst>
      <p:ext uri="{BB962C8B-B14F-4D97-AF65-F5344CB8AC3E}">
        <p14:creationId xmlns:p14="http://schemas.microsoft.com/office/powerpoint/2010/main" val="133680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Jen </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Now that we know more about how Related Records relationships are established between bib records in Alma, and how to recognize and view them, let’s talk about Related Records in the context of deleting “Bibs With No Holdings from your IZ”.</a:t>
            </a:r>
          </a:p>
          <a:p>
            <a:endParaRPr lang="en-US" sz="800" kern="1200" dirty="0">
              <a:solidFill>
                <a:schemeClr val="tx1"/>
              </a:solidFill>
              <a:latin typeface="+mn-lt"/>
              <a:ea typeface="+mn-ea"/>
              <a:cs typeface="+mn-cs"/>
            </a:endParaRPr>
          </a:p>
          <a:p>
            <a:r>
              <a:rPr lang="en-US" sz="800" kern="1200" dirty="0">
                <a:solidFill>
                  <a:schemeClr val="tx1"/>
                </a:solidFill>
                <a:latin typeface="+mn-lt"/>
                <a:ea typeface="+mn-ea"/>
                <a:cs typeface="+mn-cs"/>
              </a:rPr>
              <a:t>As part of the Title Reduction Count Project, CARLI is asking I-Share libraries to delete bibliographic records in your IZ with no holdings.</a:t>
            </a:r>
          </a:p>
          <a:p>
            <a:endParaRPr lang="en-US" sz="800" kern="1200" dirty="0">
              <a:solidFill>
                <a:schemeClr val="tx1"/>
              </a:solidFill>
              <a:latin typeface="+mn-lt"/>
              <a:ea typeface="+mn-ea"/>
              <a:cs typeface="+mn-cs"/>
            </a:endParaRPr>
          </a:p>
          <a:p>
            <a:r>
              <a:rPr lang="en-US" sz="800" kern="1200" dirty="0">
                <a:solidFill>
                  <a:schemeClr val="tx1"/>
                </a:solidFill>
                <a:latin typeface="+mn-lt"/>
                <a:ea typeface="+mn-ea"/>
                <a:cs typeface="+mn-cs"/>
              </a:rPr>
              <a:t>Some of the bibs without holdings may have Related Records.</a:t>
            </a:r>
          </a:p>
          <a:p>
            <a:endParaRPr lang="en-US" sz="800" kern="1200" dirty="0">
              <a:solidFill>
                <a:schemeClr val="tx1"/>
              </a:solidFill>
              <a:latin typeface="+mn-lt"/>
              <a:ea typeface="+mn-ea"/>
              <a:cs typeface="+mn-cs"/>
            </a:endParaRPr>
          </a:p>
          <a:p>
            <a:r>
              <a:rPr lang="en-US" sz="800" kern="1200" dirty="0">
                <a:solidFill>
                  <a:schemeClr val="tx1"/>
                </a:solidFill>
                <a:latin typeface="+mn-lt"/>
                <a:ea typeface="+mn-ea"/>
                <a:cs typeface="+mn-cs"/>
              </a:rPr>
              <a:t>CARLI recommends that when running the “Delete Bibliographic Records” job for this project, you check the option to “Do not delete if related to other record”. We recommend this because we want to be cautious when deleting records.</a:t>
            </a:r>
          </a:p>
          <a:p>
            <a:endParaRPr lang="en-US" sz="800" kern="1200" dirty="0">
              <a:solidFill>
                <a:schemeClr val="tx1"/>
              </a:solidFill>
              <a:latin typeface="+mn-lt"/>
              <a:ea typeface="+mn-ea"/>
              <a:cs typeface="+mn-cs"/>
            </a:endParaRPr>
          </a:p>
          <a:p>
            <a:r>
              <a:rPr lang="en-US" sz="800" kern="1200" dirty="0">
                <a:solidFill>
                  <a:schemeClr val="tx1"/>
                </a:solidFill>
                <a:latin typeface="+mn-lt"/>
                <a:ea typeface="+mn-ea"/>
                <a:cs typeface="+mn-cs"/>
              </a:rPr>
              <a:t>Today’s presentation elaborates on some of the information already documented on </a:t>
            </a:r>
            <a:r>
              <a:rPr lang="en-US" sz="800" kern="1200" dirty="0">
                <a:solidFill>
                  <a:schemeClr val="tx1"/>
                </a:solidFill>
                <a:latin typeface="+mn-lt"/>
                <a:ea typeface="+mn-ea"/>
                <a:cs typeface="+mn-cs"/>
                <a:hlinkClick r:id="rId3"/>
              </a:rPr>
              <a:t>Delete Institution Zone Bibliographic Records With No Inventory from a File</a:t>
            </a:r>
            <a:r>
              <a:rPr lang="en-US" sz="800" kern="1200" dirty="0">
                <a:solidFill>
                  <a:schemeClr val="tx1"/>
                </a:solidFill>
                <a:latin typeface="+mn-lt"/>
                <a:ea typeface="+mn-ea"/>
                <a:cs typeface="+mn-cs"/>
              </a:rPr>
              <a:t> when a record is not deleted by the job due to a Related Record.</a:t>
            </a:r>
          </a:p>
          <a:p>
            <a:endParaRPr lang="en-US" dirty="0"/>
          </a:p>
          <a:p>
            <a:endParaRPr lang="en-US" dirty="0"/>
          </a:p>
        </p:txBody>
      </p:sp>
    </p:spTree>
    <p:extLst>
      <p:ext uri="{BB962C8B-B14F-4D97-AF65-F5344CB8AC3E}">
        <p14:creationId xmlns:p14="http://schemas.microsoft.com/office/powerpoint/2010/main" val="3466986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Let’s look at two real-life examples of bib records without holdings that would not be deleted by the “Delete Bibliographic Records” job due to Related Records and think about how to evaluate them.</a:t>
            </a:r>
          </a:p>
          <a:p>
            <a:endParaRPr lang="en-US" dirty="0"/>
          </a:p>
          <a:p>
            <a:r>
              <a:rPr lang="en-US" dirty="0"/>
              <a:t>Example 1 – Microform record in JUD IZ</a:t>
            </a:r>
          </a:p>
          <a:p>
            <a:endParaRPr lang="en-US" dirty="0"/>
          </a:p>
          <a:p>
            <a:r>
              <a:rPr lang="en-US" dirty="0"/>
              <a:t>Example 2 – E-book record in PRC IZ</a:t>
            </a:r>
          </a:p>
          <a:p>
            <a:endParaRPr lang="en-US" dirty="0"/>
          </a:p>
          <a:p>
            <a:r>
              <a:rPr lang="en-US" dirty="0"/>
              <a:t>Guiding principles: </a:t>
            </a:r>
          </a:p>
          <a:p>
            <a:pPr marL="171450" indent="-171450">
              <a:buFont typeface="Arial" panose="020B0604020202020204" pitchFamily="34" charset="0"/>
              <a:buChar char="•"/>
            </a:pPr>
            <a:r>
              <a:rPr lang="en-US" dirty="0"/>
              <a:t>You may need to “check the shelf” for physical holdings</a:t>
            </a:r>
          </a:p>
          <a:p>
            <a:pPr marL="171450" indent="-171450">
              <a:buFont typeface="Arial" panose="020B0604020202020204" pitchFamily="34" charset="0"/>
              <a:buChar char="•"/>
            </a:pPr>
            <a:r>
              <a:rPr lang="en-US" dirty="0"/>
              <a:t>Searching in Alma for the title or other control numbers may identify “duplicate” records</a:t>
            </a:r>
          </a:p>
          <a:p>
            <a:pPr marL="171450" indent="-171450">
              <a:buFont typeface="Arial" panose="020B0604020202020204" pitchFamily="34" charset="0"/>
              <a:buChar char="•"/>
            </a:pPr>
            <a:r>
              <a:rPr lang="en-US" dirty="0"/>
              <a:t>If you truly do not have any inventory for this bib, delete it from the IZ.</a:t>
            </a:r>
          </a:p>
        </p:txBody>
      </p:sp>
    </p:spTree>
    <p:extLst>
      <p:ext uri="{BB962C8B-B14F-4D97-AF65-F5344CB8AC3E}">
        <p14:creationId xmlns:p14="http://schemas.microsoft.com/office/powerpoint/2010/main" val="37317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reports of Bibliographic records without inventory that CARLI provided in Box for libraries called “XXX_Bibliographic_records_in_Institution_with_no_inventory_#.xlsx” had Bound Withs REMOVED from them.  They were run on Sept. 29.</a:t>
            </a:r>
          </a:p>
          <a:p>
            <a:endParaRPr lang="en-US" dirty="0"/>
          </a:p>
          <a:p>
            <a:r>
              <a:rPr lang="en-US" sz="1200" kern="1200" dirty="0">
                <a:solidFill>
                  <a:schemeClr val="tx1"/>
                </a:solidFill>
                <a:effectLst/>
                <a:latin typeface="+mn-lt"/>
                <a:ea typeface="+mn-ea"/>
                <a:cs typeface="+mn-cs"/>
              </a:rPr>
              <a:t>I-Share Libraries can run a similar shared report from Alma Analytics called “Bibliographic Records with No Inventory” at any time as described on the Shared Analytics: Title Count Reduction Project webpage </a:t>
            </a:r>
            <a:r>
              <a:rPr lang="en-US" sz="1200" kern="1200" dirty="0">
                <a:solidFill>
                  <a:schemeClr val="tx1"/>
                </a:solidFill>
                <a:effectLst/>
                <a:latin typeface="+mn-lt"/>
                <a:ea typeface="+mn-ea"/>
                <a:cs typeface="+mn-cs"/>
                <a:hlinkClick r:id="rId3"/>
              </a:rPr>
              <a:t>https://www.carli.illinois.edu/products-services/i-share/title-count-reduction/project-analytics</a:t>
            </a:r>
            <a:r>
              <a:rPr lang="en-US" sz="1200" kern="1200" dirty="0">
                <a:solidFill>
                  <a:schemeClr val="tx1"/>
                </a:solidFill>
                <a:effectLst/>
                <a:latin typeface="+mn-lt"/>
                <a:ea typeface="+mn-ea"/>
                <a:cs typeface="+mn-cs"/>
              </a:rPr>
              <a:t> HOWEVER, be aware that this report WILL contain Bound Withs in it.  CARLI staff performed extra data massaging on the reports that we provided to you in Box that cannot be duplicated in an Analytics report alone.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our Shared Analytics: Title Count Reduction Project page, there is another shared report described there that can help you identify all of the Bound Withs in your IZ.</a:t>
            </a:r>
          </a:p>
          <a:p>
            <a:endParaRPr lang="en-US" dirty="0"/>
          </a:p>
          <a:p>
            <a:endParaRPr lang="en-US" dirty="0"/>
          </a:p>
        </p:txBody>
      </p:sp>
    </p:spTree>
    <p:extLst>
      <p:ext uri="{BB962C8B-B14F-4D97-AF65-F5344CB8AC3E}">
        <p14:creationId xmlns:p14="http://schemas.microsoft.com/office/powerpoint/2010/main" val="220631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If you are concerned about whether a bib without inventory is part of a Bound With but you’re not sure, in addition to using reports, here’s a quick and easy tip:</a:t>
            </a:r>
          </a:p>
          <a:p>
            <a:endParaRPr lang="en-US" dirty="0"/>
          </a:p>
          <a:p>
            <a:r>
              <a:rPr lang="en-US" dirty="0"/>
              <a:t>Search the MMS ID for the record as a KEYWORD in Alma instead of as MMS ID.  This will search the bib data in Alma, not just the MMS ID index, and it will reveal to you if the MMS ID is present in another Alma bib, such as the 774 field of a “Host bibliographic records for </a:t>
            </a:r>
            <a:r>
              <a:rPr lang="en-US" dirty="0" err="1"/>
              <a:t>boundwith</a:t>
            </a:r>
            <a:r>
              <a:rPr lang="en-US" dirty="0"/>
              <a:t>” record.  </a:t>
            </a:r>
          </a:p>
          <a:p>
            <a:endParaRPr lang="en-US" dirty="0"/>
          </a:p>
          <a:p>
            <a:r>
              <a:rPr lang="en-US" dirty="0"/>
              <a:t>In this example, the MMD ID for “One of Peter Parley’s winter evening stories” appears on the shared Analytics report of “Bibliographic Records With No Inventory” in Principia College’s IZ.  If I search for that MMS ID as a Keyword, Alma retrieves both the record for Peter Parley and the Host Bibliographic Record that it is part of.  In this case, I’d know that the bib record for Peter Parley’s winter evening stories is in a Bound With and should not be deleted from the IZ, even though it does not have any holdings of its own.</a:t>
            </a:r>
          </a:p>
        </p:txBody>
      </p:sp>
    </p:spTree>
    <p:extLst>
      <p:ext uri="{BB962C8B-B14F-4D97-AF65-F5344CB8AC3E}">
        <p14:creationId xmlns:p14="http://schemas.microsoft.com/office/powerpoint/2010/main" val="177505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though we’ve just talked about Bound Withs, CARLI wants to be clear that Bound Withs in Alma do NOT need to be cleaned up as part of the Title Count Reduction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Migrated Bound Withs have a "Host Bibliographic Record" with MARC 774 fields that link to the full Bib records for the bound with titles.  The holdings records are attached to the Host Bib Record only, and the full descriptive Bib records don't have any holdings attached, so that is why it is important to be aware of Bound Withs and not to delete these "full bibs" as part of any cleanup efforts if you use the shared  Analytics report “Bibliographic Records with No Inventory”.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see CARLI’s webpage on “Bound With Practices” </a:t>
            </a:r>
            <a:r>
              <a:rPr lang="en-US" sz="1200" kern="1200" dirty="0">
                <a:solidFill>
                  <a:schemeClr val="tx1"/>
                </a:solidFill>
                <a:effectLst/>
                <a:latin typeface="+mn-lt"/>
                <a:ea typeface="+mn-ea"/>
                <a:cs typeface="+mn-cs"/>
                <a:hlinkClick r:id="rId3"/>
              </a:rPr>
              <a:t>https://www.carli.illinois.edu/products-services/i-share/phys-res-man/boundwith</a:t>
            </a:r>
            <a:r>
              <a:rPr lang="en-US" sz="1200" kern="1200" dirty="0">
                <a:solidFill>
                  <a:schemeClr val="tx1"/>
                </a:solidFill>
                <a:effectLst/>
                <a:latin typeface="+mn-lt"/>
                <a:ea typeface="+mn-ea"/>
                <a:cs typeface="+mn-cs"/>
              </a:rPr>
              <a:t> that describes our recommendations for Bound Withs in Alma and options for enhancing Bound With records that were migrated from Voyager. </a:t>
            </a:r>
            <a:endParaRPr lang="en-US" dirty="0"/>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674933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sz="1800" dirty="0">
                <a:solidFill>
                  <a:srgbClr val="000000"/>
                </a:solidFill>
                <a:effectLst/>
                <a:latin typeface="Calibri" panose="020F0502020204030204" pitchFamily="34" charset="0"/>
                <a:ea typeface="Calibri" panose="020F0502020204030204" pitchFamily="34" charset="0"/>
              </a:rPr>
              <a:t>Now we’ll open up the floor to your Questions!  Feel free to unmute your microphones or type into the Chat.</a:t>
            </a:r>
            <a:endParaRPr lang="en-US" baseline="0" dirty="0">
              <a:cs typeface="Calibri"/>
            </a:endParaRPr>
          </a:p>
        </p:txBody>
      </p:sp>
    </p:spTree>
    <p:extLst>
      <p:ext uri="{BB962C8B-B14F-4D97-AF65-F5344CB8AC3E}">
        <p14:creationId xmlns:p14="http://schemas.microsoft.com/office/powerpoint/2010/main" val="1329165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Jen</a:t>
            </a:r>
          </a:p>
          <a:p>
            <a:r>
              <a:rPr lang="en-US" baseline="0" dirty="0">
                <a:cs typeface="Calibri"/>
              </a:rPr>
              <a:t>Today we’ll have a few announcements and reminders about upcoming events for Alma/Primo VE.  You can always check the CARLI calendar for CARLI events.</a:t>
            </a:r>
          </a:p>
          <a:p>
            <a:r>
              <a:rPr lang="en-US" baseline="0" dirty="0">
                <a:cs typeface="Calibri"/>
              </a:rPr>
              <a:t>And after a brief update on the title reduction project we’ll discuss related records in Alma.</a:t>
            </a: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Jen</a:t>
            </a:r>
          </a:p>
          <a:p>
            <a:r>
              <a:rPr lang="en-US" baseline="0" dirty="0">
                <a:cs typeface="Calibri"/>
              </a:rPr>
              <a:t>Upcoming CARLI events!</a:t>
            </a: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Jen</a:t>
            </a:r>
          </a:p>
          <a:p>
            <a:r>
              <a:rPr lang="en-US" dirty="0"/>
              <a:t>Next month we are planning another “Lab Reports” session. If you have a workflow or process you would like to share with your I-Share colleagues, please consider submitting it to </a:t>
            </a:r>
            <a:r>
              <a:rPr lang="en-US" dirty="0" err="1"/>
              <a:t>support@carli</a:t>
            </a:r>
            <a:r>
              <a:rPr lang="en-US" dirty="0"/>
              <a:t> to present at the December 16 office hours! Submit proposals no later than December 6 so we can review and let those who have submitted ideas know that we’d like you to present!</a:t>
            </a:r>
          </a:p>
          <a:p>
            <a:endParaRPr lang="en-US" dirty="0"/>
          </a:p>
          <a:p>
            <a:endParaRPr lang="en-US" dirty="0"/>
          </a:p>
        </p:txBody>
      </p:sp>
    </p:spTree>
    <p:extLst>
      <p:ext uri="{BB962C8B-B14F-4D97-AF65-F5344CB8AC3E}">
        <p14:creationId xmlns:p14="http://schemas.microsoft.com/office/powerpoint/2010/main" val="417723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Jen</a:t>
            </a:r>
          </a:p>
          <a:p>
            <a:r>
              <a:rPr lang="en-US" sz="1200" b="0" i="0" u="none" strike="noStrike" kern="1200" dirty="0">
                <a:solidFill>
                  <a:schemeClr val="tx1"/>
                </a:solidFill>
                <a:effectLst/>
                <a:latin typeface="+mn-lt"/>
                <a:ea typeface="+mn-ea"/>
                <a:cs typeface="+mn-cs"/>
              </a:rPr>
              <a:t>A reminder about our ELUNA Learns funding: we still do have funding in place so don’t forget to see if there are any upcoming ELUNA learns events that are of interest to you. There are two more sessions remaining in the 2021 ELUNA Learns webinar series, and as a reminder if you’d like to take advantage of CARLI’s purchased block of registrations please register through CARLI rather than the ELUNA website.</a:t>
            </a:r>
          </a:p>
          <a:p>
            <a:endParaRPr lang="en-US" sz="1200" b="0" i="0" u="none" strike="noStrike" kern="1200" dirty="0">
              <a:solidFill>
                <a:schemeClr val="tx1"/>
              </a:solidFill>
              <a:effectLst/>
              <a:latin typeface="+mn-lt"/>
              <a:ea typeface="+mn-ea"/>
              <a:cs typeface="+mn-cs"/>
            </a:endParaRPr>
          </a:p>
          <a:p>
            <a:r>
              <a:rPr lang="en-US" sz="1200" b="0" i="0" u="none" strike="sngStrike" kern="1200" dirty="0">
                <a:solidFill>
                  <a:schemeClr val="tx1"/>
                </a:solidFill>
                <a:effectLst/>
                <a:latin typeface="+mn-lt"/>
                <a:ea typeface="+mn-ea"/>
                <a:cs typeface="+mn-cs"/>
              </a:rPr>
              <a:t>As in 2020, CARLI has purchased a block of registrations for the 2021 Ex Libris Users of North America (ELUNA) online webinar series, ELUNA Learns. These sessions will be recorded, and the recordings will be available for a year to those who register. These sessions are normally $25 per person; the CARLI block will be available </a:t>
            </a:r>
            <a:r>
              <a:rPr lang="en-US" sz="1200" b="1" i="0" u="none" strike="sngStrike" kern="1200" dirty="0">
                <a:solidFill>
                  <a:schemeClr val="tx1"/>
                </a:solidFill>
                <a:effectLst/>
                <a:latin typeface="+mn-lt"/>
                <a:ea typeface="+mn-ea"/>
                <a:cs typeface="+mn-cs"/>
              </a:rPr>
              <a:t>free</a:t>
            </a:r>
            <a:r>
              <a:rPr lang="en-US" sz="1200" b="0" i="0" u="none" strike="sngStrike" kern="1200" dirty="0">
                <a:solidFill>
                  <a:schemeClr val="tx1"/>
                </a:solidFill>
                <a:effectLst/>
                <a:latin typeface="+mn-lt"/>
                <a:ea typeface="+mn-ea"/>
                <a:cs typeface="+mn-cs"/>
              </a:rPr>
              <a:t> to I-Share library staff on a first come first served basis while our supply lasts.</a:t>
            </a:r>
          </a:p>
          <a:p>
            <a:r>
              <a:rPr lang="en-US" sz="1200" b="0" i="0" u="none" strike="sngStrike" kern="1200" dirty="0">
                <a:solidFill>
                  <a:schemeClr val="tx1"/>
                </a:solidFill>
                <a:effectLst/>
                <a:latin typeface="+mn-lt"/>
                <a:ea typeface="+mn-ea"/>
                <a:cs typeface="+mn-cs"/>
              </a:rPr>
              <a:t> </a:t>
            </a:r>
          </a:p>
          <a:p>
            <a:r>
              <a:rPr lang="en-US" sz="1200" b="0" i="0" u="none" strike="sngStrike" kern="1200" dirty="0">
                <a:solidFill>
                  <a:schemeClr val="tx1"/>
                </a:solidFill>
                <a:effectLst/>
                <a:latin typeface="+mn-lt"/>
                <a:ea typeface="+mn-ea"/>
                <a:cs typeface="+mn-cs"/>
              </a:rPr>
              <a:t>More information about ELUNA Learns is available at </a:t>
            </a:r>
            <a:r>
              <a:rPr lang="en-US" sz="1200" b="0" i="0" u="sng" strike="sngStrike" kern="1200" dirty="0">
                <a:solidFill>
                  <a:schemeClr val="tx1"/>
                </a:solidFill>
                <a:effectLst/>
                <a:latin typeface="+mn-lt"/>
                <a:ea typeface="+mn-ea"/>
                <a:cs typeface="+mn-cs"/>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1200" b="0" i="0" u="none" strike="sngStrike" kern="1200" dirty="0">
              <a:solidFill>
                <a:schemeClr val="tx1"/>
              </a:solidFill>
              <a:effectLst/>
              <a:latin typeface="+mn-lt"/>
              <a:ea typeface="+mn-ea"/>
              <a:cs typeface="+mn-cs"/>
            </a:endParaRPr>
          </a:p>
          <a:p>
            <a:r>
              <a:rPr lang="en-US" sz="1200" b="0" i="0" u="none" strike="sngStrike" kern="1200" dirty="0">
                <a:solidFill>
                  <a:schemeClr val="tx1"/>
                </a:solidFill>
                <a:effectLst/>
                <a:latin typeface="+mn-lt"/>
                <a:ea typeface="+mn-ea"/>
                <a:cs typeface="+mn-cs"/>
              </a:rPr>
              <a:t> </a:t>
            </a:r>
          </a:p>
          <a:p>
            <a:r>
              <a:rPr lang="en-US" sz="1200" b="1" i="0" u="none" strike="sngStrike" kern="1200" dirty="0">
                <a:solidFill>
                  <a:schemeClr val="tx1"/>
                </a:solidFill>
                <a:effectLst/>
                <a:latin typeface="+mn-lt"/>
                <a:ea typeface="+mn-ea"/>
                <a:cs typeface="+mn-cs"/>
              </a:rPr>
              <a:t>To take advantage of the CARLI purchase, please register through CARLI and not on the ELUNA</a:t>
            </a:r>
            <a:r>
              <a:rPr lang="en-US" sz="1200" b="0" i="0" u="none" strike="sngStrike" kern="1200" dirty="0">
                <a:solidFill>
                  <a:schemeClr val="tx1"/>
                </a:solidFill>
                <a:effectLst/>
                <a:latin typeface="+mn-lt"/>
                <a:ea typeface="+mn-ea"/>
                <a:cs typeface="+mn-cs"/>
              </a:rPr>
              <a:t> </a:t>
            </a:r>
            <a:r>
              <a:rPr lang="en-US" sz="1200" b="1" i="0" u="none" strike="sngStrike" kern="1200" dirty="0">
                <a:solidFill>
                  <a:schemeClr val="tx1"/>
                </a:solidFill>
                <a:effectLst/>
                <a:latin typeface="+mn-lt"/>
                <a:ea typeface="+mn-ea"/>
                <a:cs typeface="+mn-cs"/>
              </a:rPr>
              <a:t>website.</a:t>
            </a:r>
            <a:endParaRPr lang="en-US" sz="1200" b="0" i="0" u="none" strike="sngStrike" kern="1200" dirty="0">
              <a:solidFill>
                <a:schemeClr val="tx1"/>
              </a:solidFill>
              <a:effectLst/>
              <a:latin typeface="+mn-lt"/>
              <a:ea typeface="+mn-ea"/>
              <a:cs typeface="+mn-cs"/>
            </a:endParaRPr>
          </a:p>
          <a:p>
            <a:r>
              <a:rPr lang="en-US" sz="1200" b="0" i="0" u="none" strike="sngStrike" kern="1200" dirty="0">
                <a:solidFill>
                  <a:schemeClr val="tx1"/>
                </a:solidFill>
                <a:effectLst/>
                <a:latin typeface="+mn-lt"/>
                <a:ea typeface="+mn-ea"/>
                <a:cs typeface="+mn-cs"/>
              </a:rPr>
              <a:t> </a:t>
            </a:r>
          </a:p>
          <a:p>
            <a:r>
              <a:rPr lang="en-US" sz="1200" b="0" i="0" u="none" strike="sngStrike" kern="1200" dirty="0">
                <a:solidFill>
                  <a:schemeClr val="tx1"/>
                </a:solidFill>
                <a:effectLst/>
                <a:latin typeface="+mn-lt"/>
                <a:ea typeface="+mn-ea"/>
                <a:cs typeface="+mn-cs"/>
              </a:rPr>
              <a:t>CARLI will process your registration with ELUNA. ELUNA will follow up with two emails to you-a registration confirmation (you may ignore the text about how to pay for your registration) and you will receive a second email from ELUNA with the webinar access credentials (these will be sent approximately 1 day before sessions in the future). Please note that ELUNA’s policy is that these registrations are for one individual only and are not for group use.</a:t>
            </a:r>
          </a:p>
          <a:p>
            <a:r>
              <a:rPr lang="en-US" sz="1200" b="0" i="0" u="none" strike="sngStrike" kern="1200" dirty="0">
                <a:solidFill>
                  <a:schemeClr val="tx1"/>
                </a:solidFill>
                <a:effectLst/>
                <a:latin typeface="+mn-lt"/>
                <a:ea typeface="+mn-ea"/>
                <a:cs typeface="+mn-cs"/>
              </a:rPr>
              <a:t> </a:t>
            </a:r>
          </a:p>
          <a:p>
            <a:r>
              <a:rPr lang="en-US" sz="1200" b="1" i="0" u="none" strike="sngStrike" kern="1200" dirty="0">
                <a:solidFill>
                  <a:schemeClr val="tx1"/>
                </a:solidFill>
                <a:effectLst/>
                <a:latin typeface="+mn-lt"/>
                <a:ea typeface="+mn-ea"/>
                <a:cs typeface="+mn-cs"/>
              </a:rPr>
              <a:t>To register: complete the attached form, attach to email, and send </a:t>
            </a:r>
            <a:r>
              <a:rPr lang="en-US" sz="1200" b="1" i="0" u="sng" strike="sngStrike" kern="1200" dirty="0">
                <a:solidFill>
                  <a:schemeClr val="tx1"/>
                </a:solidFill>
                <a:effectLst/>
                <a:latin typeface="+mn-lt"/>
                <a:ea typeface="+mn-ea"/>
                <a:cs typeface="+mn-cs"/>
                <a:hlinkClick r:id="rId4"/>
              </a:rPr>
              <a:t>support@carli.illinois.edu</a:t>
            </a:r>
            <a:r>
              <a:rPr lang="en-US" sz="1200" b="1" i="0" u="none" strike="sngStrike" kern="1200" dirty="0">
                <a:solidFill>
                  <a:schemeClr val="tx1"/>
                </a:solidFill>
                <a:effectLst/>
                <a:latin typeface="+mn-lt"/>
                <a:ea typeface="+mn-ea"/>
                <a:cs typeface="+mn-cs"/>
              </a:rPr>
              <a:t>, with “ELUNA learns” in the subject line.  Please complete a separate form for each person registering.</a:t>
            </a:r>
            <a:endParaRPr lang="en-US" sz="1200" b="0" i="0" u="none" strike="sng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5357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Jen</a:t>
            </a:r>
          </a:p>
          <a:p>
            <a:r>
              <a:rPr lang="en-US" sz="1200" kern="1200" dirty="0">
                <a:solidFill>
                  <a:schemeClr val="tx1"/>
                </a:solidFill>
                <a:effectLst/>
                <a:latin typeface="+mn-lt"/>
                <a:ea typeface="+mn-ea"/>
                <a:cs typeface="+mn-cs"/>
              </a:rPr>
              <a:t>Just a reminder that if you miss any of the Ex Libris or CARLI webinar events, you can usually view a recording to catch 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now turn the presentation over to Ted Schwitzner so he can give us an update on the progress of our title reduction project.</a:t>
            </a:r>
          </a:p>
        </p:txBody>
      </p:sp>
    </p:spTree>
    <p:extLst>
      <p:ext uri="{BB962C8B-B14F-4D97-AF65-F5344CB8AC3E}">
        <p14:creationId xmlns:p14="http://schemas.microsoft.com/office/powerpoint/2010/main" val="331506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Ted</a:t>
            </a:r>
          </a:p>
          <a:p>
            <a:r>
              <a:rPr lang="en-US" dirty="0">
                <a:cs typeface="Calibri"/>
              </a:rPr>
              <a:t>Here is an update on the number of named users.  That number has been reduced by from NNNN on DATE to NNNN on DATE. As we mentioned at the last office hours, CARLI staff deactivated personal logins to each Alma IZ, but we have also created new but temporary users for the IHLS CMC staff while they assist us with the Alma Title Count Reduction Project. We noticed that several institutions have followed our recommendation to create shared generic accounts for circ desks and other shared service points. </a:t>
            </a:r>
          </a:p>
          <a:p>
            <a:endParaRPr lang="en-US" dirty="0">
              <a:cs typeface="Calibri"/>
            </a:endParaRPr>
          </a:p>
          <a:p>
            <a:r>
              <a:rPr lang="en-US" dirty="0">
                <a:cs typeface="Calibri"/>
              </a:rPr>
              <a:t>Libraries and CARLI need to focus on identifying and deactivating test accounts, and libraries need to review roles assigned to users who do not login to Alma, or those who have left the library's employment.</a:t>
            </a:r>
          </a:p>
          <a:p>
            <a:endParaRPr lang="en-US" dirty="0">
              <a:cs typeface="Calibri"/>
            </a:endParaRPr>
          </a:p>
          <a:p>
            <a:r>
              <a:rPr lang="en-US" dirty="0">
                <a:cs typeface="Calibri"/>
              </a:rPr>
              <a:t>Deadline: Dec 1.</a:t>
            </a:r>
          </a:p>
          <a:p>
            <a:endParaRPr lang="en-US" dirty="0">
              <a:cs typeface="Calibri"/>
            </a:endParaRPr>
          </a:p>
          <a:p>
            <a:r>
              <a:rPr lang="en-US" dirty="0">
                <a:cs typeface="Calibri"/>
              </a:rPr>
              <a:t>All of CARLI’s Named User Documentation can be found on our website.</a:t>
            </a:r>
          </a:p>
          <a:p>
            <a:endParaRPr lang="en-US" dirty="0">
              <a:cs typeface="Calibri"/>
            </a:endParaRPr>
          </a:p>
          <a:p>
            <a:r>
              <a:rPr lang="en-US" dirty="0">
                <a:cs typeface="Calibri"/>
              </a:rPr>
              <a:t>As we mentioned last month, we did get confirmation from Ex Libris that </a:t>
            </a:r>
            <a:r>
              <a:rPr lang="en-US" dirty="0"/>
              <a:t>a user is still considered a Named User even if all staff roles on the user record have been </a:t>
            </a:r>
            <a:r>
              <a:rPr lang="en-US" b="1" dirty="0"/>
              <a:t>disabled</a:t>
            </a:r>
            <a:r>
              <a:rPr lang="en-US" dirty="0"/>
              <a:t>, so that is not a possible workflow for reducing named users.  We apologize for any inconvenience and have updated the options in our posted Named Users documentation.</a:t>
            </a:r>
            <a:endParaRPr lang="en-US" dirty="0">
              <a:cs typeface="Calibri"/>
            </a:endParaRPr>
          </a:p>
        </p:txBody>
      </p:sp>
    </p:spTree>
    <p:extLst>
      <p:ext uri="{BB962C8B-B14F-4D97-AF65-F5344CB8AC3E}">
        <p14:creationId xmlns:p14="http://schemas.microsoft.com/office/powerpoint/2010/main" val="346542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Ted</a:t>
            </a:r>
          </a:p>
          <a:p>
            <a:r>
              <a:rPr lang="en-US" dirty="0">
                <a:cs typeface="Calibri"/>
              </a:rPr>
              <a:t>Now for an update on our Title Count Reduction Project to manage e-collections in the NZ when possible, Delete bibs without inventory, and eliminate duplicate bib records.</a:t>
            </a:r>
          </a:p>
          <a:p>
            <a:endParaRPr lang="en-US" dirty="0">
              <a:cs typeface="Calibri"/>
            </a:endParaRPr>
          </a:p>
          <a:p>
            <a:r>
              <a:rPr lang="en-US" dirty="0">
                <a:cs typeface="Calibri"/>
              </a:rPr>
              <a:t>CARLI has created a central webpage for the Alma Title Count Reduction Project. It has a project overview, links out to separate webpages that describe each phase of the project in greater detail along with its timeline, contains links to all project announcements and communications, and there’s an FAQ.</a:t>
            </a:r>
          </a:p>
          <a:p>
            <a:endParaRPr lang="en-US" dirty="0">
              <a:cs typeface="Calibri"/>
            </a:endParaRPr>
          </a:p>
        </p:txBody>
      </p:sp>
    </p:spTree>
    <p:extLst>
      <p:ext uri="{BB962C8B-B14F-4D97-AF65-F5344CB8AC3E}">
        <p14:creationId xmlns:p14="http://schemas.microsoft.com/office/powerpoint/2010/main" val="4279994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open-access-e-collection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www.carli.illinois.edu/products-services/collections-management/OA_eBook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CARLI-funded-e-collections-nonEBSCO"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s://www.carli.illinois.edu/products-services/i-share/title-count-reduction/BTC_WSM-e-collectio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IZ-bibs-without-inventory"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www.carli.illinois.edu/products-services/i-share/title-count-reduction/NZ-bibs-without-inventory"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delete-IZ-bibs-without-inventory#RelatedRecords"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project-analytics"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li.illinois.edu/products-services/i-share/phys-res-man/boundwith"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el-una.org/meetings/eluna-learns-202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sites/files/files/ELUNA-Learns-Registration_Form_20210728.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xlibrisgroup.com/customer-education-webinars/?tab=recorded&amp;wpage=1" TargetMode="External"/><Relationship Id="rId7" Type="http://schemas.openxmlformats.org/officeDocument/2006/relationships/hyperlink" Target="https://www.carli.illinois.edu/products-services/i-share/discovery-interface/primove_become_an_exper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carli.illinois.edu/products-services/i-share/alma/exl-knowledge-days-2021" TargetMode="External"/><Relationship Id="rId5" Type="http://schemas.openxmlformats.org/officeDocument/2006/relationships/hyperlink" Target="https://www.carli.illinois.edu/products-services/i-share/alma/exl-implement-acq-2021" TargetMode="External"/><Relationship Id="rId4" Type="http://schemas.openxmlformats.org/officeDocument/2006/relationships/hyperlink" Target="https://www.carli.illinois.edu/products-services/i-share/alma/CARLIOfficeHou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rli.illinois.edu/products-services/i-share/user-management/nameduserFAQ"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project-overview"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422032"/>
            <a:ext cx="8497125" cy="5814646"/>
          </a:xfrm>
        </p:spPr>
        <p:txBody>
          <a:bodyPr/>
          <a:lstStyle/>
          <a:p>
            <a:pPr marL="457200" lvl="1" indent="0">
              <a:buNone/>
            </a:pPr>
            <a:endParaRPr lang="en-US" sz="1200" dirty="0">
              <a:latin typeface="+mj-lt"/>
            </a:endParaRPr>
          </a:p>
          <a:p>
            <a:r>
              <a:rPr lang="en-US" dirty="0">
                <a:latin typeface="+mj-lt"/>
              </a:rPr>
              <a:t>Open Access/Free Collections should be active only in Network Zone</a:t>
            </a:r>
          </a:p>
          <a:p>
            <a:pPr marL="342900" indent="-342900">
              <a:buFont typeface="Arial" panose="020B0604020202020204" pitchFamily="34" charset="0"/>
              <a:buChar char="•"/>
            </a:pPr>
            <a:r>
              <a:rPr lang="en-US" dirty="0">
                <a:latin typeface="+mj-lt"/>
              </a:rPr>
              <a:t>NZ enables sharing to all </a:t>
            </a:r>
            <a:r>
              <a:rPr lang="en-US" dirty="0" err="1">
                <a:latin typeface="+mj-lt"/>
              </a:rPr>
              <a:t>consortial</a:t>
            </a:r>
            <a:r>
              <a:rPr lang="en-US" dirty="0">
                <a:latin typeface="+mj-lt"/>
              </a:rPr>
              <a:t> members</a:t>
            </a:r>
          </a:p>
          <a:p>
            <a:pPr marL="1085850" lvl="1" indent="-342900">
              <a:buFont typeface="Arial" panose="020B0604020202020204" pitchFamily="34" charset="0"/>
              <a:buChar char="•"/>
            </a:pPr>
            <a:r>
              <a:rPr lang="en-US" dirty="0">
                <a:latin typeface="+mj-lt"/>
              </a:rPr>
              <a:t>Optimizes record, data sharing, and data correction</a:t>
            </a:r>
          </a:p>
          <a:p>
            <a:pPr marL="1085850" lvl="1" indent="-342900">
              <a:buFont typeface="Arial" panose="020B0604020202020204" pitchFamily="34" charset="0"/>
              <a:buChar char="•"/>
            </a:pPr>
            <a:r>
              <a:rPr lang="en-US" dirty="0">
                <a:latin typeface="+mj-lt"/>
              </a:rPr>
              <a:t>Sub-Project page: </a:t>
            </a:r>
            <a:r>
              <a:rPr lang="en-US" dirty="0">
                <a:latin typeface="+mj-lt"/>
                <a:hlinkClick r:id="rId3"/>
              </a:rPr>
              <a:t>https://www.carli.illinois.edu/products-services/i-share/title-count-reduction/open-access-e-collections</a:t>
            </a:r>
            <a:r>
              <a:rPr lang="en-US" dirty="0">
                <a:latin typeface="+mj-lt"/>
              </a:rPr>
              <a:t> </a:t>
            </a:r>
          </a:p>
          <a:p>
            <a:pPr marL="342900" indent="-342900">
              <a:buFont typeface="Arial" panose="020B0604020202020204" pitchFamily="34" charset="0"/>
              <a:buChar char="•"/>
            </a:pPr>
            <a:r>
              <a:rPr lang="en-US" dirty="0">
                <a:latin typeface="+mj-lt"/>
              </a:rPr>
              <a:t>Work is complete in all IZs! </a:t>
            </a:r>
          </a:p>
          <a:p>
            <a:pPr marL="342900" indent="-342900">
              <a:buFont typeface="Arial" panose="020B0604020202020204" pitchFamily="34" charset="0"/>
              <a:buChar char="•"/>
            </a:pPr>
            <a:r>
              <a:rPr lang="en-US" dirty="0">
                <a:latin typeface="+mj-lt"/>
              </a:rPr>
              <a:t>What about new stuff? </a:t>
            </a:r>
          </a:p>
          <a:p>
            <a:pPr marL="1085850" lvl="1" indent="-342900">
              <a:buFont typeface="Arial" panose="020B0604020202020204" pitchFamily="34" charset="0"/>
              <a:buChar char="•"/>
            </a:pPr>
            <a:r>
              <a:rPr lang="en-US" dirty="0">
                <a:latin typeface="+mj-lt"/>
              </a:rPr>
              <a:t>CARLI Collection Management Committee discusses collections for inclusion at NZ. Guidelines: </a:t>
            </a:r>
            <a:r>
              <a:rPr lang="en-US" dirty="0">
                <a:latin typeface="+mj-lt"/>
                <a:hlinkClick r:id="rId4"/>
              </a:rPr>
              <a:t>https://www.carli.illinois.edu/products-services/collections-management/OA_eBooks</a:t>
            </a:r>
            <a:endParaRPr lang="en-US" dirty="0">
              <a:latin typeface="+mj-lt"/>
            </a:endParaRPr>
          </a:p>
          <a:p>
            <a:r>
              <a:rPr lang="en-US" dirty="0">
                <a:latin typeface="+mj-lt"/>
              </a:rPr>
              <a:t> </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Deleting Free/</a:t>
            </a:r>
            <a:r>
              <a:rPr lang="en-US" dirty="0" err="1"/>
              <a:t>OpeN</a:t>
            </a:r>
            <a:r>
              <a:rPr lang="en-US" dirty="0"/>
              <a:t> Access E-Collections </a:t>
            </a:r>
            <a:r>
              <a:rPr lang="en-US" dirty="0" err="1"/>
              <a:t>UPdate</a:t>
            </a:r>
            <a:endParaRPr lang="en-US" dirty="0"/>
          </a:p>
        </p:txBody>
      </p:sp>
    </p:spTree>
    <p:extLst>
      <p:ext uri="{BB962C8B-B14F-4D97-AF65-F5344CB8AC3E}">
        <p14:creationId xmlns:p14="http://schemas.microsoft.com/office/powerpoint/2010/main" val="217590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508011"/>
            <a:ext cx="8497125" cy="5832828"/>
          </a:xfrm>
        </p:spPr>
        <p:txBody>
          <a:bodyPr/>
          <a:lstStyle/>
          <a:p>
            <a:r>
              <a:rPr lang="en-US" dirty="0">
                <a:latin typeface="+mj-lt"/>
              </a:rPr>
              <a:t>E-Collections fully or partially funded by CARLI are being handled in separate phases for NZ management:</a:t>
            </a:r>
          </a:p>
          <a:p>
            <a:pPr marL="342900" indent="-342900">
              <a:buFont typeface="Arial" panose="020B0604020202020204" pitchFamily="34" charset="0"/>
              <a:buChar char="•"/>
            </a:pPr>
            <a:r>
              <a:rPr lang="en-US" dirty="0">
                <a:latin typeface="+mj-lt"/>
              </a:rPr>
              <a:t>First round of </a:t>
            </a:r>
            <a:r>
              <a:rPr lang="en-US" dirty="0">
                <a:latin typeface="+mj-lt"/>
                <a:hlinkClick r:id="rId3"/>
              </a:rPr>
              <a:t>CARLI fully funded e-</a:t>
            </a:r>
            <a:r>
              <a:rPr lang="en-US" dirty="0" err="1">
                <a:latin typeface="+mj-lt"/>
                <a:hlinkClick r:id="rId3"/>
              </a:rPr>
              <a:t>colls</a:t>
            </a:r>
            <a:r>
              <a:rPr lang="en-US" dirty="0">
                <a:latin typeface="+mj-lt"/>
                <a:hlinkClick r:id="rId3"/>
              </a:rPr>
              <a:t> </a:t>
            </a:r>
            <a:r>
              <a:rPr lang="en-US" dirty="0">
                <a:latin typeface="+mj-lt"/>
              </a:rPr>
              <a:t>is complete:</a:t>
            </a:r>
          </a:p>
          <a:p>
            <a:pPr marL="1085850" lvl="1" indent="-342900">
              <a:buFont typeface="Arial" panose="020B0604020202020204" pitchFamily="34" charset="0"/>
              <a:buChar char="•"/>
            </a:pPr>
            <a:r>
              <a:rPr lang="en-US" dirty="0">
                <a:latin typeface="+mj-lt"/>
              </a:rPr>
              <a:t>Harper's Weekly, 1857-1912</a:t>
            </a:r>
          </a:p>
          <a:p>
            <a:pPr marL="1085850" lvl="1" indent="-342900">
              <a:buFont typeface="Arial" panose="020B0604020202020204" pitchFamily="34" charset="0"/>
              <a:buChar char="•"/>
            </a:pPr>
            <a:r>
              <a:rPr lang="en-US" dirty="0">
                <a:latin typeface="+mj-lt"/>
              </a:rPr>
              <a:t>Historical Statistics of the United States (from Cambridge University Press)</a:t>
            </a:r>
          </a:p>
          <a:p>
            <a:pPr marL="1085850" lvl="1" indent="-342900">
              <a:buFont typeface="Arial" panose="020B0604020202020204" pitchFamily="34" charset="0"/>
              <a:buChar char="•"/>
            </a:pPr>
            <a:r>
              <a:rPr lang="en-US" dirty="0">
                <a:latin typeface="+mj-lt"/>
              </a:rPr>
              <a:t>Sage E-Journal 2007 Deep Backfile</a:t>
            </a:r>
          </a:p>
          <a:p>
            <a:pPr marL="342900" indent="-342900">
              <a:buFont typeface="Arial" panose="020B0604020202020204" pitchFamily="34" charset="0"/>
              <a:buChar char="•"/>
            </a:pPr>
            <a:r>
              <a:rPr lang="en-US" dirty="0">
                <a:latin typeface="+mj-lt"/>
              </a:rPr>
              <a:t>Second round—</a:t>
            </a:r>
            <a:r>
              <a:rPr lang="en-US" dirty="0">
                <a:latin typeface="+mj-lt"/>
                <a:hlinkClick r:id="rId4"/>
              </a:rPr>
              <a:t>removing E-Collections no longer funded by CARLI that were not continued by libraries</a:t>
            </a:r>
            <a:r>
              <a:rPr lang="en-US" dirty="0">
                <a:latin typeface="+mj-lt"/>
              </a:rPr>
              <a:t>—is in progress</a:t>
            </a:r>
          </a:p>
          <a:p>
            <a:pPr marL="1085850" lvl="1" indent="-342900">
              <a:buFont typeface="Arial" panose="020B0604020202020204" pitchFamily="34" charset="0"/>
              <a:buChar char="•"/>
            </a:pPr>
            <a:r>
              <a:rPr lang="en-US" dirty="0">
                <a:latin typeface="+mj-lt"/>
              </a:rPr>
              <a:t>Black Thought and Culture</a:t>
            </a:r>
          </a:p>
          <a:p>
            <a:pPr marL="1085850" lvl="1" indent="-342900">
              <a:buFont typeface="Arial" panose="020B0604020202020204" pitchFamily="34" charset="0"/>
              <a:buChar char="•"/>
            </a:pPr>
            <a:r>
              <a:rPr lang="en-US" dirty="0">
                <a:latin typeface="+mj-lt"/>
              </a:rPr>
              <a:t>Women and Social Movements in the United States, 1600-200</a:t>
            </a:r>
          </a:p>
          <a:p>
            <a:pPr marL="342900" indent="-342900">
              <a:buFont typeface="Arial" panose="020B0604020202020204" pitchFamily="34" charset="0"/>
              <a:buChar char="•"/>
            </a:pPr>
            <a:r>
              <a:rPr lang="en-US" dirty="0">
                <a:latin typeface="+mj-lt"/>
              </a:rPr>
              <a:t>Next round: Alexander Street Press e-collections</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Deleting E-Collections Funded by CARLI Update</a:t>
            </a:r>
          </a:p>
        </p:txBody>
      </p:sp>
    </p:spTree>
    <p:extLst>
      <p:ext uri="{BB962C8B-B14F-4D97-AF65-F5344CB8AC3E}">
        <p14:creationId xmlns:p14="http://schemas.microsoft.com/office/powerpoint/2010/main" val="187829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617838"/>
            <a:ext cx="8497125" cy="5349207"/>
          </a:xfrm>
        </p:spPr>
        <p:txBody>
          <a:bodyPr/>
          <a:lstStyle/>
          <a:p>
            <a:r>
              <a:rPr lang="en-US" dirty="0">
                <a:latin typeface="+mj-lt"/>
                <a:hlinkClick r:id="rId3"/>
              </a:rPr>
              <a:t>Removing Bibs with no Inventory from IZs</a:t>
            </a:r>
            <a:endParaRPr lang="en-US" dirty="0">
              <a:latin typeface="+mj-lt"/>
            </a:endParaRPr>
          </a:p>
          <a:p>
            <a:pPr marL="342900" indent="-342900">
              <a:buFont typeface="Arial" panose="020B0604020202020204" pitchFamily="34" charset="0"/>
              <a:buChar char="•"/>
            </a:pPr>
            <a:r>
              <a:rPr lang="en-US" dirty="0">
                <a:latin typeface="+mj-lt"/>
              </a:rPr>
              <a:t>Announcement to Liaisons/Directors, reports of each IZ’s records, and documentation has been posted.</a:t>
            </a:r>
          </a:p>
          <a:p>
            <a:pPr marL="1085850" lvl="1" indent="-342900">
              <a:buFont typeface="Arial" panose="020B0604020202020204" pitchFamily="34" charset="0"/>
              <a:buChar char="•"/>
            </a:pPr>
            <a:r>
              <a:rPr lang="en-US" dirty="0">
                <a:latin typeface="+mj-lt"/>
              </a:rPr>
              <a:t>These reports exclude Bibs that are part of </a:t>
            </a:r>
            <a:r>
              <a:rPr lang="en-US" dirty="0" err="1">
                <a:latin typeface="+mj-lt"/>
              </a:rPr>
              <a:t>boundwith</a:t>
            </a:r>
            <a:r>
              <a:rPr lang="en-US" dirty="0">
                <a:latin typeface="+mj-lt"/>
              </a:rPr>
              <a:t> relationships</a:t>
            </a:r>
          </a:p>
          <a:p>
            <a:pPr marL="342900" indent="-342900">
              <a:buFont typeface="Arial" panose="020B0604020202020204" pitchFamily="34" charset="0"/>
              <a:buChar char="•"/>
            </a:pPr>
            <a:r>
              <a:rPr lang="en-US" dirty="0">
                <a:latin typeface="+mj-lt"/>
              </a:rPr>
              <a:t>Institutions that elected to complete the work on their own should do so by November 24.</a:t>
            </a:r>
          </a:p>
          <a:p>
            <a:endParaRPr lang="en-US" sz="1200" dirty="0">
              <a:latin typeface="+mj-lt"/>
            </a:endParaRPr>
          </a:p>
          <a:p>
            <a:r>
              <a:rPr lang="en-US" dirty="0">
                <a:latin typeface="+mj-lt"/>
                <a:hlinkClick r:id="rId4"/>
              </a:rPr>
              <a:t>Removing Bibs with no Inventory from the NZ</a:t>
            </a:r>
            <a:endParaRPr lang="en-US" dirty="0">
              <a:latin typeface="+mj-lt"/>
            </a:endParaRPr>
          </a:p>
          <a:p>
            <a:pPr marL="342900" indent="-342900">
              <a:buFont typeface="Arial" panose="020B0604020202020204" pitchFamily="34" charset="0"/>
              <a:buChar char="•"/>
            </a:pPr>
            <a:r>
              <a:rPr lang="en-US" dirty="0">
                <a:latin typeface="+mj-lt"/>
              </a:rPr>
              <a:t>IHLS Alma Cleanup Team began deleting records on Oct. 14</a:t>
            </a: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Removing bibs with No inventory Update</a:t>
            </a:r>
          </a:p>
        </p:txBody>
      </p:sp>
    </p:spTree>
    <p:extLst>
      <p:ext uri="{BB962C8B-B14F-4D97-AF65-F5344CB8AC3E}">
        <p14:creationId xmlns:p14="http://schemas.microsoft.com/office/powerpoint/2010/main" val="111003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46458-3FDA-4649-9C9C-3343AA780B16}"/>
              </a:ext>
            </a:extLst>
          </p:cNvPr>
          <p:cNvSpPr>
            <a:spLocks noGrp="1"/>
          </p:cNvSpPr>
          <p:nvPr>
            <p:ph idx="1"/>
          </p:nvPr>
        </p:nvSpPr>
        <p:spPr>
          <a:xfrm>
            <a:off x="312057" y="627017"/>
            <a:ext cx="8497125" cy="2704012"/>
          </a:xfrm>
        </p:spPr>
        <p:txBody>
          <a:bodyPr/>
          <a:lstStyle/>
          <a:p>
            <a:r>
              <a:rPr lang="en-US" dirty="0"/>
              <a:t>As of November 16:</a:t>
            </a:r>
          </a:p>
          <a:p>
            <a:pPr marL="342900" indent="-342900">
              <a:buFont typeface="Arial" panose="020B0604020202020204" pitchFamily="34" charset="0"/>
              <a:buChar char="•"/>
            </a:pPr>
            <a:r>
              <a:rPr lang="en-US" dirty="0"/>
              <a:t>E-Resource bibs deleted: 2,161,417</a:t>
            </a:r>
          </a:p>
          <a:p>
            <a:pPr marL="342900" indent="-342900">
              <a:buFont typeface="Arial" panose="020B0604020202020204" pitchFamily="34" charset="0"/>
              <a:buChar char="•"/>
            </a:pPr>
            <a:r>
              <a:rPr lang="en-US" dirty="0"/>
              <a:t>Total bibs deleted: 4,278,348</a:t>
            </a:r>
          </a:p>
          <a:p>
            <a:pPr marL="1085850" lvl="1" indent="-342900">
              <a:buFont typeface="Arial" panose="020B0604020202020204" pitchFamily="34" charset="0"/>
              <a:buChar char="•"/>
            </a:pPr>
            <a:r>
              <a:rPr lang="en-US" dirty="0"/>
              <a:t>Includes bibs with no inventory (IZ &amp; NZ) and e-collections</a:t>
            </a:r>
          </a:p>
          <a:p>
            <a:pPr marL="342900" indent="-342900">
              <a:buFont typeface="Arial" panose="020B0604020202020204" pitchFamily="34" charset="0"/>
              <a:buChar char="•"/>
            </a:pPr>
            <a:r>
              <a:rPr lang="en-US" dirty="0" err="1"/>
              <a:t>Consortial</a:t>
            </a:r>
            <a:r>
              <a:rPr lang="en-US" dirty="0"/>
              <a:t> title count: 71,725,481</a:t>
            </a:r>
          </a:p>
          <a:p>
            <a:pPr marL="1085850" lvl="1" indent="-342900">
              <a:buFont typeface="Arial" panose="020B0604020202020204" pitchFamily="34" charset="0"/>
              <a:buChar char="•"/>
            </a:pPr>
            <a:r>
              <a:rPr lang="en-US" dirty="0"/>
              <a:t>Target is 46,420,000</a:t>
            </a:r>
          </a:p>
        </p:txBody>
      </p:sp>
      <p:sp>
        <p:nvSpPr>
          <p:cNvPr id="3" name="Title 2">
            <a:extLst>
              <a:ext uri="{FF2B5EF4-FFF2-40B4-BE49-F238E27FC236}">
                <a16:creationId xmlns:a16="http://schemas.microsoft.com/office/drawing/2014/main" id="{52C3E9FC-A796-4B01-B359-3E83B84DE516}"/>
              </a:ext>
            </a:extLst>
          </p:cNvPr>
          <p:cNvSpPr>
            <a:spLocks noGrp="1"/>
          </p:cNvSpPr>
          <p:nvPr>
            <p:ph type="title"/>
          </p:nvPr>
        </p:nvSpPr>
        <p:spPr/>
        <p:txBody>
          <a:bodyPr/>
          <a:lstStyle/>
          <a:p>
            <a:r>
              <a:rPr lang="en-US" dirty="0"/>
              <a:t>Title Reduction Project Statistics</a:t>
            </a:r>
          </a:p>
        </p:txBody>
      </p:sp>
      <p:graphicFrame>
        <p:nvGraphicFramePr>
          <p:cNvPr id="4" name="Chart 3">
            <a:extLst>
              <a:ext uri="{FF2B5EF4-FFF2-40B4-BE49-F238E27FC236}">
                <a16:creationId xmlns:a16="http://schemas.microsoft.com/office/drawing/2014/main" id="{B4775FC5-5CE4-4579-BCE1-B98800044D22}"/>
              </a:ext>
            </a:extLst>
          </p:cNvPr>
          <p:cNvGraphicFramePr>
            <a:graphicFrameLocks/>
          </p:cNvGraphicFramePr>
          <p:nvPr>
            <p:extLst>
              <p:ext uri="{D42A27DB-BD31-4B8C-83A1-F6EECF244321}">
                <p14:modId xmlns:p14="http://schemas.microsoft.com/office/powerpoint/2010/main" val="2952232727"/>
              </p:ext>
            </p:extLst>
          </p:nvPr>
        </p:nvGraphicFramePr>
        <p:xfrm>
          <a:off x="1345994" y="3295923"/>
          <a:ext cx="6452012" cy="2921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08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766119"/>
            <a:ext cx="8497125" cy="5200926"/>
          </a:xfrm>
        </p:spPr>
        <p:txBody>
          <a:bodyPr/>
          <a:lstStyle/>
          <a:p>
            <a:pPr algn="ctr"/>
            <a:endParaRPr lang="en-US" sz="3600" dirty="0">
              <a:latin typeface="+mj-lt"/>
            </a:endParaRPr>
          </a:p>
          <a:p>
            <a:pPr algn="ctr"/>
            <a:endParaRPr lang="en-US" sz="3600" dirty="0">
              <a:latin typeface="+mj-lt"/>
            </a:endParaRPr>
          </a:p>
          <a:p>
            <a:pPr algn="ctr"/>
            <a:endParaRPr lang="en-US" sz="3600" dirty="0">
              <a:latin typeface="+mj-lt"/>
            </a:endParaRPr>
          </a:p>
          <a:p>
            <a:pPr algn="ctr"/>
            <a:r>
              <a:rPr lang="en-US" sz="3600" b="1" dirty="0">
                <a:latin typeface="+mj-lt"/>
              </a:rPr>
              <a:t>Related Records in Alma</a:t>
            </a: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spTree>
    <p:extLst>
      <p:ext uri="{BB962C8B-B14F-4D97-AF65-F5344CB8AC3E}">
        <p14:creationId xmlns:p14="http://schemas.microsoft.com/office/powerpoint/2010/main" val="134607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617838"/>
            <a:ext cx="8497125" cy="5349207"/>
          </a:xfrm>
        </p:spPr>
        <p:txBody>
          <a:bodyPr/>
          <a:lstStyle/>
          <a:p>
            <a:r>
              <a:rPr lang="en-US" sz="2800" b="1" dirty="0">
                <a:latin typeface="+mj-lt"/>
              </a:rPr>
              <a:t>What are Related Records in Alma?</a:t>
            </a:r>
          </a:p>
          <a:p>
            <a:endParaRPr lang="en-US" dirty="0">
              <a:latin typeface="+mj-lt"/>
            </a:endParaRPr>
          </a:p>
          <a:p>
            <a:pPr marL="342900" indent="-342900">
              <a:buFont typeface="Arial" panose="020B0604020202020204" pitchFamily="34" charset="0"/>
              <a:buChar char="•"/>
            </a:pPr>
            <a:r>
              <a:rPr lang="en-US" dirty="0">
                <a:latin typeface="+mj-lt"/>
              </a:rPr>
              <a:t>Bibliographic records can be related and linked together by MARC 76X, 77X, 78X, and 8XX fields</a:t>
            </a:r>
          </a:p>
          <a:p>
            <a:pPr marL="342900" indent="-342900">
              <a:buFont typeface="Arial" panose="020B0604020202020204" pitchFamily="34" charset="0"/>
              <a:buChar char="•"/>
            </a:pPr>
            <a:r>
              <a:rPr lang="en-US" dirty="0">
                <a:latin typeface="+mj-lt"/>
              </a:rPr>
              <a:t>Some of the most common fields are 773, 774, 776, 780, 785, and 830</a:t>
            </a:r>
          </a:p>
          <a:p>
            <a:pPr marL="342900" indent="-342900">
              <a:buFont typeface="Arial" panose="020B0604020202020204" pitchFamily="34" charset="0"/>
              <a:buChar char="•"/>
            </a:pPr>
            <a:r>
              <a:rPr lang="en-US" dirty="0">
                <a:latin typeface="+mj-lt"/>
              </a:rPr>
              <a:t>When any of these fields in a bib record in Alma refer to another bib record within Alma, a related record relationship is established by the system.</a:t>
            </a: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spTree>
    <p:extLst>
      <p:ext uri="{BB962C8B-B14F-4D97-AF65-F5344CB8AC3E}">
        <p14:creationId xmlns:p14="http://schemas.microsoft.com/office/powerpoint/2010/main" val="59103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416460" y="508011"/>
            <a:ext cx="8497125" cy="5349207"/>
          </a:xfrm>
        </p:spPr>
        <p:txBody>
          <a:bodyPr/>
          <a:lstStyle/>
          <a:p>
            <a:r>
              <a:rPr lang="en-US" b="1" dirty="0">
                <a:latin typeface="+mj-lt"/>
              </a:rPr>
              <a:t>Related Record relationships display in Alma search results in two ways:</a:t>
            </a:r>
          </a:p>
          <a:p>
            <a:endParaRPr lang="en-US" dirty="0">
              <a:latin typeface="+mj-lt"/>
            </a:endParaRPr>
          </a:p>
          <a:p>
            <a:pPr marL="457200" indent="-457200">
              <a:buAutoNum type="arabicPeriod"/>
            </a:pPr>
            <a:r>
              <a:rPr lang="en-US" dirty="0">
                <a:latin typeface="+mj-lt"/>
              </a:rPr>
              <a:t>Other details tab &gt; Related Records indicator</a:t>
            </a:r>
          </a:p>
          <a:p>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pic>
        <p:nvPicPr>
          <p:cNvPr id="5" name="Picture 4" descr="Graphical user interface, text, application&#10;&#10;Description automatically generated">
            <a:extLst>
              <a:ext uri="{FF2B5EF4-FFF2-40B4-BE49-F238E27FC236}">
                <a16:creationId xmlns:a16="http://schemas.microsoft.com/office/drawing/2014/main" id="{9079DC75-C41C-D34C-AA9B-9CE4F3381603}"/>
              </a:ext>
            </a:extLst>
          </p:cNvPr>
          <p:cNvPicPr>
            <a:picLocks noChangeAspect="1"/>
          </p:cNvPicPr>
          <p:nvPr/>
        </p:nvPicPr>
        <p:blipFill>
          <a:blip r:embed="rId3"/>
          <a:stretch>
            <a:fillRect/>
          </a:stretch>
        </p:blipFill>
        <p:spPr>
          <a:xfrm>
            <a:off x="323437" y="2593296"/>
            <a:ext cx="8497125" cy="3143736"/>
          </a:xfrm>
          <a:prstGeom prst="rect">
            <a:avLst/>
          </a:prstGeom>
          <a:ln>
            <a:solidFill>
              <a:schemeClr val="accent1"/>
            </a:solidFill>
          </a:ln>
        </p:spPr>
      </p:pic>
      <p:sp>
        <p:nvSpPr>
          <p:cNvPr id="6" name="Rectangle 5">
            <a:extLst>
              <a:ext uri="{FF2B5EF4-FFF2-40B4-BE49-F238E27FC236}">
                <a16:creationId xmlns:a16="http://schemas.microsoft.com/office/drawing/2014/main" id="{766EF33C-6E0C-6F40-BACE-46385F736063}"/>
              </a:ext>
            </a:extLst>
          </p:cNvPr>
          <p:cNvSpPr/>
          <p:nvPr/>
        </p:nvSpPr>
        <p:spPr>
          <a:xfrm>
            <a:off x="3687580" y="4706910"/>
            <a:ext cx="1334125" cy="389745"/>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835817-0ECB-374F-89B8-1AA9D2A3A4EC}"/>
              </a:ext>
            </a:extLst>
          </p:cNvPr>
          <p:cNvSpPr/>
          <p:nvPr/>
        </p:nvSpPr>
        <p:spPr>
          <a:xfrm>
            <a:off x="717895" y="5261547"/>
            <a:ext cx="1530630" cy="299803"/>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59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416460" y="508011"/>
            <a:ext cx="8497125" cy="5802848"/>
          </a:xfrm>
        </p:spPr>
        <p:txBody>
          <a:bodyPr/>
          <a:lstStyle/>
          <a:p>
            <a:r>
              <a:rPr lang="en-US" dirty="0">
                <a:latin typeface="+mj-lt"/>
              </a:rPr>
              <a:t>2. Physical inventory tab &gt; Related Records column </a:t>
            </a:r>
          </a:p>
          <a:p>
            <a:r>
              <a:rPr lang="en-US" dirty="0">
                <a:latin typeface="+mj-lt"/>
              </a:rPr>
              <a:t>AND Other details &gt; Related Records -- only when 774, 786, 800, 810, 811, or 830 fields establish relationship</a:t>
            </a: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pic>
        <p:nvPicPr>
          <p:cNvPr id="11" name="Picture 10" descr="Graphical user interface&#10;&#10;Description automatically generated">
            <a:extLst>
              <a:ext uri="{FF2B5EF4-FFF2-40B4-BE49-F238E27FC236}">
                <a16:creationId xmlns:a16="http://schemas.microsoft.com/office/drawing/2014/main" id="{2E781B2A-3AD6-5440-B246-559DCA50EBFD}"/>
              </a:ext>
            </a:extLst>
          </p:cNvPr>
          <p:cNvPicPr>
            <a:picLocks noChangeAspect="1"/>
          </p:cNvPicPr>
          <p:nvPr/>
        </p:nvPicPr>
        <p:blipFill>
          <a:blip r:embed="rId3"/>
          <a:stretch>
            <a:fillRect/>
          </a:stretch>
        </p:blipFill>
        <p:spPr>
          <a:xfrm>
            <a:off x="847853" y="1863198"/>
            <a:ext cx="7634338" cy="4447661"/>
          </a:xfrm>
          <a:prstGeom prst="rect">
            <a:avLst/>
          </a:prstGeom>
          <a:ln>
            <a:solidFill>
              <a:schemeClr val="tx1"/>
            </a:solidFill>
          </a:ln>
        </p:spPr>
      </p:pic>
      <p:sp>
        <p:nvSpPr>
          <p:cNvPr id="12" name="Rectangle 11">
            <a:extLst>
              <a:ext uri="{FF2B5EF4-FFF2-40B4-BE49-F238E27FC236}">
                <a16:creationId xmlns:a16="http://schemas.microsoft.com/office/drawing/2014/main" id="{90445D15-820A-E348-AE8E-D2B67F70DC46}"/>
              </a:ext>
            </a:extLst>
          </p:cNvPr>
          <p:cNvSpPr/>
          <p:nvPr/>
        </p:nvSpPr>
        <p:spPr>
          <a:xfrm>
            <a:off x="1379099" y="3462726"/>
            <a:ext cx="1334125" cy="299804"/>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E96FEE-E6E1-5F49-8F08-96AA4B53948F}"/>
              </a:ext>
            </a:extLst>
          </p:cNvPr>
          <p:cNvSpPr/>
          <p:nvPr/>
        </p:nvSpPr>
        <p:spPr>
          <a:xfrm>
            <a:off x="7135318" y="4017361"/>
            <a:ext cx="1034321" cy="779490"/>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2E1F1C-37A4-5D4D-8D21-45AD1347476D}"/>
              </a:ext>
            </a:extLst>
          </p:cNvPr>
          <p:cNvSpPr/>
          <p:nvPr/>
        </p:nvSpPr>
        <p:spPr>
          <a:xfrm>
            <a:off x="1379099" y="5495472"/>
            <a:ext cx="1334125" cy="791983"/>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69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416460" y="508011"/>
            <a:ext cx="8497125" cy="5802848"/>
          </a:xfrm>
        </p:spPr>
        <p:txBody>
          <a:bodyPr/>
          <a:lstStyle/>
          <a:p>
            <a:endParaRPr lang="en-US" dirty="0">
              <a:latin typeface="+mj-lt"/>
            </a:endParaRPr>
          </a:p>
          <a:p>
            <a:r>
              <a:rPr lang="en-US" dirty="0">
                <a:latin typeface="+mj-lt"/>
              </a:rPr>
              <a:t>Note: The presence of the Physical inventory tab &gt; Related Records column with</a:t>
            </a: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r>
              <a:rPr lang="en-US" dirty="0">
                <a:latin typeface="+mj-lt"/>
              </a:rPr>
              <a:t>means that the holdings are not attached to bib record that you are viewing; they are attached to another related bibliographic record.</a:t>
            </a:r>
          </a:p>
          <a:p>
            <a:endParaRPr lang="en-US" dirty="0">
              <a:latin typeface="+mj-lt"/>
            </a:endParaRPr>
          </a:p>
          <a:p>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F3FF69C2-D964-4948-A64B-C930A58FB660}"/>
              </a:ext>
            </a:extLst>
          </p:cNvPr>
          <p:cNvPicPr>
            <a:picLocks noChangeAspect="1"/>
          </p:cNvPicPr>
          <p:nvPr/>
        </p:nvPicPr>
        <p:blipFill>
          <a:blip r:embed="rId3"/>
          <a:stretch>
            <a:fillRect/>
          </a:stretch>
        </p:blipFill>
        <p:spPr>
          <a:xfrm>
            <a:off x="3298825" y="1894969"/>
            <a:ext cx="2546349" cy="2050600"/>
          </a:xfrm>
          <a:prstGeom prst="rect">
            <a:avLst/>
          </a:prstGeom>
          <a:ln>
            <a:solidFill>
              <a:schemeClr val="tx1"/>
            </a:solidFill>
          </a:ln>
        </p:spPr>
      </p:pic>
    </p:spTree>
    <p:extLst>
      <p:ext uri="{BB962C8B-B14F-4D97-AF65-F5344CB8AC3E}">
        <p14:creationId xmlns:p14="http://schemas.microsoft.com/office/powerpoint/2010/main" val="86873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617838"/>
            <a:ext cx="8497125" cy="5737992"/>
          </a:xfrm>
        </p:spPr>
        <p:txBody>
          <a:bodyPr/>
          <a:lstStyle/>
          <a:p>
            <a:r>
              <a:rPr lang="en-US" sz="2800" b="1" dirty="0">
                <a:latin typeface="+mj-lt"/>
              </a:rPr>
              <a:t>Viewing Related Records</a:t>
            </a:r>
          </a:p>
          <a:p>
            <a:endParaRPr lang="en-US" sz="1400" dirty="0">
              <a:latin typeface="+mj-lt"/>
            </a:endParaRPr>
          </a:p>
          <a:p>
            <a:pPr marL="342900" indent="-342900">
              <a:buFont typeface="Arial" panose="020B0604020202020204" pitchFamily="34" charset="0"/>
              <a:buChar char="•"/>
            </a:pPr>
            <a:r>
              <a:rPr lang="en-US" dirty="0">
                <a:latin typeface="+mj-lt"/>
              </a:rPr>
              <a:t>To see which other bib records in Alma are related, click the </a:t>
            </a:r>
            <a:r>
              <a:rPr lang="en-US" dirty="0" err="1">
                <a:latin typeface="+mj-lt"/>
              </a:rPr>
              <a:t>hotlinked</a:t>
            </a:r>
            <a:r>
              <a:rPr lang="en-US" dirty="0">
                <a:latin typeface="+mj-lt"/>
              </a:rPr>
              <a:t> number in the “Other details” tab after “Related Records”</a:t>
            </a:r>
          </a:p>
          <a:p>
            <a:pPr marL="342900" indent="-342900">
              <a:buFont typeface="Arial" panose="020B0604020202020204" pitchFamily="34" charset="0"/>
              <a:buChar char="•"/>
            </a:pPr>
            <a:r>
              <a:rPr lang="en-US" dirty="0">
                <a:latin typeface="+mj-lt"/>
              </a:rPr>
              <a:t>You can also click the “Holdings Of Related Records” or “Items of Related Records” links to see more about those records.</a:t>
            </a: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pic>
        <p:nvPicPr>
          <p:cNvPr id="5" name="Picture 4" descr="Graphical user interface, application&#10;&#10;Description automatically generated">
            <a:extLst>
              <a:ext uri="{FF2B5EF4-FFF2-40B4-BE49-F238E27FC236}">
                <a16:creationId xmlns:a16="http://schemas.microsoft.com/office/drawing/2014/main" id="{9268AABF-3E06-9B4F-B265-6ACE80E2DB41}"/>
              </a:ext>
            </a:extLst>
          </p:cNvPr>
          <p:cNvPicPr>
            <a:picLocks noChangeAspect="1"/>
          </p:cNvPicPr>
          <p:nvPr/>
        </p:nvPicPr>
        <p:blipFill>
          <a:blip r:embed="rId3"/>
          <a:stretch>
            <a:fillRect/>
          </a:stretch>
        </p:blipFill>
        <p:spPr>
          <a:xfrm>
            <a:off x="1630098" y="3818423"/>
            <a:ext cx="5883803" cy="2421739"/>
          </a:xfrm>
          <a:prstGeom prst="rect">
            <a:avLst/>
          </a:prstGeom>
          <a:ln>
            <a:solidFill>
              <a:schemeClr val="tx1"/>
            </a:solidFill>
          </a:ln>
        </p:spPr>
      </p:pic>
      <p:sp>
        <p:nvSpPr>
          <p:cNvPr id="6" name="Rectangle 5">
            <a:extLst>
              <a:ext uri="{FF2B5EF4-FFF2-40B4-BE49-F238E27FC236}">
                <a16:creationId xmlns:a16="http://schemas.microsoft.com/office/drawing/2014/main" id="{0DCCCB9E-284C-3D4E-BA5D-B38A01053F6F}"/>
              </a:ext>
            </a:extLst>
          </p:cNvPr>
          <p:cNvSpPr/>
          <p:nvPr/>
        </p:nvSpPr>
        <p:spPr>
          <a:xfrm>
            <a:off x="2443397" y="5904984"/>
            <a:ext cx="284813" cy="335178"/>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210662-FB72-DE4E-9EF3-E21967C33F28}"/>
              </a:ext>
            </a:extLst>
          </p:cNvPr>
          <p:cNvSpPr/>
          <p:nvPr/>
        </p:nvSpPr>
        <p:spPr>
          <a:xfrm>
            <a:off x="1630098" y="5040535"/>
            <a:ext cx="2941902" cy="335178"/>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42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ＭＳ Ｐゴシック"/>
              </a:rPr>
              <a:t>I-Share Alma/Primo VE Office Hours</a:t>
            </a:r>
            <a:br>
              <a:rPr lang="en-US" dirty="0"/>
            </a:br>
            <a:br>
              <a:rPr lang="en-US" dirty="0">
                <a:ea typeface="ＭＳ Ｐゴシック"/>
              </a:rPr>
            </a:br>
            <a:r>
              <a:rPr lang="en-US" sz="2200" dirty="0">
                <a:ea typeface="+mj-ea"/>
                <a:cs typeface="+mj-cs"/>
              </a:rPr>
              <a:t>November 18, 2021</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508011"/>
            <a:ext cx="8497125" cy="5652945"/>
          </a:xfrm>
        </p:spPr>
        <p:txBody>
          <a:bodyPr/>
          <a:lstStyle/>
          <a:p>
            <a:r>
              <a:rPr lang="en-US" sz="2800" b="1" dirty="0">
                <a:latin typeface="+mj-lt"/>
              </a:rPr>
              <a:t>Why discuss Related Records in Alma?</a:t>
            </a:r>
          </a:p>
          <a:p>
            <a:endParaRPr lang="en-US" sz="1600" dirty="0">
              <a:latin typeface="+mj-lt"/>
            </a:endParaRPr>
          </a:p>
          <a:p>
            <a:pPr marL="342900" indent="-342900">
              <a:buFont typeface="Arial" panose="020B0604020202020204" pitchFamily="34" charset="0"/>
              <a:buChar char="•"/>
            </a:pPr>
            <a:r>
              <a:rPr lang="en-US" dirty="0">
                <a:latin typeface="+mj-lt"/>
              </a:rPr>
              <a:t>As part of the Title Reduction Count Project, CARLI has asked I-Share libraries to delete bibliographic records in your IZ with no holdings.</a:t>
            </a:r>
          </a:p>
          <a:p>
            <a:pPr marL="342900" indent="-342900">
              <a:buFont typeface="Arial" panose="020B0604020202020204" pitchFamily="34" charset="0"/>
              <a:buChar char="•"/>
            </a:pPr>
            <a:r>
              <a:rPr lang="en-US" dirty="0">
                <a:latin typeface="+mj-lt"/>
              </a:rPr>
              <a:t>Some of the bibs without holdings may have Related Records.</a:t>
            </a:r>
          </a:p>
          <a:p>
            <a:pPr marL="342900" indent="-342900">
              <a:buFont typeface="Arial" panose="020B0604020202020204" pitchFamily="34" charset="0"/>
              <a:buChar char="•"/>
            </a:pPr>
            <a:r>
              <a:rPr lang="en-US" dirty="0">
                <a:latin typeface="+mj-lt"/>
              </a:rPr>
              <a:t>If using the “Delete Bibliographic Records” job, CARLI recommends using the option to “Do not delete if related to other record”</a:t>
            </a:r>
          </a:p>
          <a:p>
            <a:pPr marL="342900" indent="-342900">
              <a:buFont typeface="Arial" panose="020B0604020202020204" pitchFamily="34" charset="0"/>
              <a:buChar char="•"/>
            </a:pPr>
            <a:r>
              <a:rPr lang="en-US" dirty="0">
                <a:latin typeface="+mj-lt"/>
              </a:rPr>
              <a:t>See also CARLI’s webpage on how to </a:t>
            </a:r>
            <a:r>
              <a:rPr lang="en-US" dirty="0">
                <a:latin typeface="+mj-lt"/>
                <a:hlinkClick r:id="rId3"/>
              </a:rPr>
              <a:t>Delete Institution Zone Bibliographic Records With No Inventory from a File</a:t>
            </a:r>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spTree>
    <p:extLst>
      <p:ext uri="{BB962C8B-B14F-4D97-AF65-F5344CB8AC3E}">
        <p14:creationId xmlns:p14="http://schemas.microsoft.com/office/powerpoint/2010/main" val="144814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617838"/>
            <a:ext cx="8497125" cy="5528129"/>
          </a:xfrm>
        </p:spPr>
        <p:txBody>
          <a:bodyPr/>
          <a:lstStyle/>
          <a:p>
            <a:r>
              <a:rPr lang="en-US" sz="2800" b="1" dirty="0">
                <a:latin typeface="+mj-lt"/>
              </a:rPr>
              <a:t>Evaluating Related Records </a:t>
            </a:r>
          </a:p>
          <a:p>
            <a:endParaRPr lang="en-US" sz="1400" dirty="0">
              <a:latin typeface="+mj-lt"/>
            </a:endParaRPr>
          </a:p>
          <a:p>
            <a:r>
              <a:rPr lang="en-US" dirty="0">
                <a:latin typeface="+mj-lt"/>
              </a:rPr>
              <a:t>Example 1 – Microform record in JUD IZ</a:t>
            </a:r>
          </a:p>
          <a:p>
            <a:r>
              <a:rPr lang="en-US" dirty="0">
                <a:latin typeface="+mj-lt"/>
              </a:rPr>
              <a:t>Example 2 – E-book record in PRC IZ</a:t>
            </a:r>
          </a:p>
          <a:p>
            <a:endParaRPr lang="en-US" dirty="0">
              <a:latin typeface="+mj-lt"/>
            </a:endParaRPr>
          </a:p>
          <a:p>
            <a:pPr marL="342900" indent="-342900">
              <a:buFont typeface="Arial" panose="020B0604020202020204" pitchFamily="34" charset="0"/>
              <a:buChar char="•"/>
            </a:pPr>
            <a:r>
              <a:rPr lang="en-US" dirty="0">
                <a:latin typeface="+mj-lt"/>
              </a:rPr>
              <a:t>“Check the shelf” to see if your library has a physical item and if so, add holdings.</a:t>
            </a:r>
          </a:p>
          <a:p>
            <a:pPr marL="342900" indent="-342900">
              <a:buFont typeface="Arial" panose="020B0604020202020204" pitchFamily="34" charset="0"/>
              <a:buChar char="•"/>
            </a:pPr>
            <a:r>
              <a:rPr lang="en-US" dirty="0">
                <a:latin typeface="+mj-lt"/>
              </a:rPr>
              <a:t>The Related Records indicators may not tell the whole story.  Search in Alma for “duplicate” records (title or control numbers) that may not display as Related Records.</a:t>
            </a:r>
          </a:p>
          <a:p>
            <a:pPr marL="342900" indent="-342900">
              <a:buFont typeface="Arial" panose="020B0604020202020204" pitchFamily="34" charset="0"/>
              <a:buChar char="•"/>
            </a:pPr>
            <a:r>
              <a:rPr lang="en-US" dirty="0">
                <a:latin typeface="+mj-lt"/>
              </a:rPr>
              <a:t>If you do not have any inventory that should be on this bib, delete the bib from the IZ.</a:t>
            </a: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spTree>
    <p:extLst>
      <p:ext uri="{BB962C8B-B14F-4D97-AF65-F5344CB8AC3E}">
        <p14:creationId xmlns:p14="http://schemas.microsoft.com/office/powerpoint/2010/main" val="93098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617838"/>
            <a:ext cx="8497125" cy="5737992"/>
          </a:xfrm>
        </p:spPr>
        <p:txBody>
          <a:bodyPr/>
          <a:lstStyle/>
          <a:p>
            <a:r>
              <a:rPr lang="en-US" sz="2800" b="1" dirty="0">
                <a:latin typeface="+mj-lt"/>
              </a:rPr>
              <a:t>Reports of Bib Records With No Inventory</a:t>
            </a:r>
          </a:p>
          <a:p>
            <a:endParaRPr lang="en-US" sz="1400" dirty="0">
              <a:latin typeface="+mj-lt"/>
            </a:endParaRPr>
          </a:p>
          <a:p>
            <a:pPr marL="342900" indent="-342900">
              <a:buFont typeface="Arial" panose="020B0604020202020204" pitchFamily="34" charset="0"/>
              <a:buChar char="•"/>
            </a:pPr>
            <a:r>
              <a:rPr lang="en-US" dirty="0">
                <a:latin typeface="+mj-lt"/>
              </a:rPr>
              <a:t>CARLI provided I-Share libraries with reports of records in your IZs as of Sept. 29 in Box: </a:t>
            </a:r>
            <a:r>
              <a:rPr lang="en-US" sz="2000" dirty="0">
                <a:latin typeface="+mj-lt"/>
              </a:rPr>
              <a:t>XXX_Bibliographic_records_in_Institution_with_no_inventory_#.xlsx</a:t>
            </a:r>
          </a:p>
          <a:p>
            <a:pPr marL="1085850" lvl="1" indent="-342900">
              <a:buFont typeface="Arial" panose="020B0604020202020204" pitchFamily="34" charset="0"/>
              <a:buChar char="•"/>
            </a:pPr>
            <a:r>
              <a:rPr lang="en-US" dirty="0">
                <a:latin typeface="+mj-lt"/>
              </a:rPr>
              <a:t>These reports had Bound Withs REMOVED from them.</a:t>
            </a:r>
          </a:p>
          <a:p>
            <a:pPr marL="342900" indent="-342900">
              <a:buFont typeface="Arial" panose="020B0604020202020204" pitchFamily="34" charset="0"/>
              <a:buChar char="•"/>
            </a:pPr>
            <a:r>
              <a:rPr lang="en-US" dirty="0">
                <a:latin typeface="+mj-lt"/>
              </a:rPr>
              <a:t>Libraries can run the shared “Bibliographic Records with No Inventory” report in Analytics, but </a:t>
            </a:r>
            <a:r>
              <a:rPr lang="en-US" u="sng" dirty="0">
                <a:latin typeface="+mj-lt"/>
              </a:rPr>
              <a:t>it will contain Bound Withs in the results</a:t>
            </a:r>
            <a:r>
              <a:rPr lang="en-US" dirty="0">
                <a:latin typeface="+mj-lt"/>
              </a:rPr>
              <a:t>. </a:t>
            </a:r>
          </a:p>
          <a:p>
            <a:pPr marL="342900" indent="-342900">
              <a:buFont typeface="Arial" panose="020B0604020202020204" pitchFamily="34" charset="0"/>
              <a:buChar char="•"/>
            </a:pPr>
            <a:r>
              <a:rPr lang="en-US" dirty="0">
                <a:latin typeface="+mj-lt"/>
              </a:rPr>
              <a:t>See the CARLI </a:t>
            </a:r>
            <a:r>
              <a:rPr lang="en-US" dirty="0">
                <a:latin typeface="+mj-lt"/>
                <a:hlinkClick r:id="rId3"/>
              </a:rPr>
              <a:t>Shared Analytics: Title Count Reduction Project</a:t>
            </a:r>
            <a:r>
              <a:rPr lang="en-US" dirty="0">
                <a:latin typeface="+mj-lt"/>
              </a:rPr>
              <a:t> page</a:t>
            </a:r>
          </a:p>
          <a:p>
            <a:pPr marL="1085850" lvl="1" indent="-342900">
              <a:buFont typeface="Arial" panose="020B0604020202020204" pitchFamily="34" charset="0"/>
              <a:buChar char="•"/>
            </a:pPr>
            <a:r>
              <a:rPr lang="en-US" dirty="0">
                <a:latin typeface="+mj-lt"/>
              </a:rPr>
              <a:t>This page also contains information on another shared report to identify Bound Withs in your IZ.</a:t>
            </a: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spTree>
    <p:extLst>
      <p:ext uri="{BB962C8B-B14F-4D97-AF65-F5344CB8AC3E}">
        <p14:creationId xmlns:p14="http://schemas.microsoft.com/office/powerpoint/2010/main" val="401542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150593" y="617838"/>
            <a:ext cx="8679634" cy="5737992"/>
          </a:xfrm>
        </p:spPr>
        <p:txBody>
          <a:bodyPr/>
          <a:lstStyle/>
          <a:p>
            <a:endParaRPr lang="en-US" sz="2800" b="1" dirty="0">
              <a:latin typeface="+mj-lt"/>
            </a:endParaRPr>
          </a:p>
          <a:p>
            <a:endParaRPr lang="en-US" sz="2800" b="1" dirty="0">
              <a:latin typeface="+mj-lt"/>
            </a:endParaRPr>
          </a:p>
          <a:p>
            <a:r>
              <a:rPr lang="en-US" sz="2800" b="1" dirty="0">
                <a:latin typeface="+mj-lt"/>
              </a:rPr>
              <a:t>Bound Withs</a:t>
            </a:r>
          </a:p>
          <a:p>
            <a:r>
              <a:rPr lang="en-US" sz="2800" b="1" dirty="0">
                <a:latin typeface="+mj-lt"/>
              </a:rPr>
              <a:t>Tip:</a:t>
            </a:r>
            <a:r>
              <a:rPr lang="en-US" dirty="0">
                <a:latin typeface="+mj-lt"/>
              </a:rPr>
              <a:t> search for </a:t>
            </a:r>
          </a:p>
          <a:p>
            <a:r>
              <a:rPr lang="en-US" dirty="0">
                <a:latin typeface="+mj-lt"/>
              </a:rPr>
              <a:t>MMS IDs as </a:t>
            </a:r>
          </a:p>
          <a:p>
            <a:r>
              <a:rPr lang="en-US" dirty="0">
                <a:latin typeface="+mj-lt"/>
              </a:rPr>
              <a:t>Keywords in </a:t>
            </a:r>
          </a:p>
          <a:p>
            <a:r>
              <a:rPr lang="en-US" dirty="0">
                <a:latin typeface="+mj-lt"/>
              </a:rPr>
              <a:t>Alma to reveal </a:t>
            </a:r>
          </a:p>
          <a:p>
            <a:r>
              <a:rPr lang="en-US" dirty="0">
                <a:latin typeface="+mj-lt"/>
              </a:rPr>
              <a:t>Bound Withs</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a:xfrm>
            <a:off x="0" y="0"/>
            <a:ext cx="8229600" cy="433851"/>
          </a:xfrm>
        </p:spPr>
        <p:txBody>
          <a:bodyPr/>
          <a:lstStyle/>
          <a:p>
            <a:r>
              <a:rPr lang="en-US" dirty="0"/>
              <a:t>Related </a:t>
            </a:r>
            <a:r>
              <a:rPr lang="en-US" dirty="0" err="1"/>
              <a:t>RecOrds</a:t>
            </a:r>
            <a:r>
              <a:rPr lang="en-US" dirty="0"/>
              <a:t> in Alma</a:t>
            </a:r>
          </a:p>
        </p:txBody>
      </p:sp>
      <p:pic>
        <p:nvPicPr>
          <p:cNvPr id="9" name="Picture 8" descr="Graphical user interface, text, application, email&#10;&#10;Description automatically generated">
            <a:extLst>
              <a:ext uri="{FF2B5EF4-FFF2-40B4-BE49-F238E27FC236}">
                <a16:creationId xmlns:a16="http://schemas.microsoft.com/office/drawing/2014/main" id="{B88BC90B-2510-674D-A488-7ECFE4DFED9C}"/>
              </a:ext>
            </a:extLst>
          </p:cNvPr>
          <p:cNvPicPr>
            <a:picLocks noChangeAspect="1"/>
          </p:cNvPicPr>
          <p:nvPr/>
        </p:nvPicPr>
        <p:blipFill>
          <a:blip r:embed="rId3"/>
          <a:stretch>
            <a:fillRect/>
          </a:stretch>
        </p:blipFill>
        <p:spPr>
          <a:xfrm>
            <a:off x="2513570" y="1019331"/>
            <a:ext cx="6479837" cy="5220831"/>
          </a:xfrm>
          <a:prstGeom prst="rect">
            <a:avLst/>
          </a:prstGeom>
          <a:ln>
            <a:solidFill>
              <a:schemeClr val="accent1"/>
            </a:solidFill>
          </a:ln>
        </p:spPr>
      </p:pic>
      <p:sp>
        <p:nvSpPr>
          <p:cNvPr id="10" name="Rectangle 9">
            <a:extLst>
              <a:ext uri="{FF2B5EF4-FFF2-40B4-BE49-F238E27FC236}">
                <a16:creationId xmlns:a16="http://schemas.microsoft.com/office/drawing/2014/main" id="{96F9C0D3-41DC-C04D-B76C-C661462CAF51}"/>
              </a:ext>
            </a:extLst>
          </p:cNvPr>
          <p:cNvSpPr/>
          <p:nvPr/>
        </p:nvSpPr>
        <p:spPr>
          <a:xfrm>
            <a:off x="3011090" y="1000593"/>
            <a:ext cx="1740792" cy="228600"/>
          </a:xfrm>
          <a:prstGeom prst="rect">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05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33101" y="617838"/>
            <a:ext cx="8497125" cy="5573100"/>
          </a:xfrm>
        </p:spPr>
        <p:txBody>
          <a:bodyPr/>
          <a:lstStyle/>
          <a:p>
            <a:r>
              <a:rPr lang="en-US" sz="2800" b="1" dirty="0">
                <a:latin typeface="+mj-lt"/>
              </a:rPr>
              <a:t>Bound Withs</a:t>
            </a:r>
          </a:p>
          <a:p>
            <a:endParaRPr lang="en-US" sz="1400" dirty="0">
              <a:latin typeface="+mj-lt"/>
            </a:endParaRPr>
          </a:p>
          <a:p>
            <a:pPr marL="342900" indent="-342900">
              <a:buFont typeface="Arial" panose="020B0604020202020204" pitchFamily="34" charset="0"/>
              <a:buChar char="•"/>
            </a:pPr>
            <a:r>
              <a:rPr lang="en-US" dirty="0">
                <a:latin typeface="+mj-lt"/>
              </a:rPr>
              <a:t>Bound Withs are Related Records but do NOT need to be cleaned up as part of the Title Count Reduction Project</a:t>
            </a:r>
          </a:p>
          <a:p>
            <a:pPr marL="1085850" lvl="1" indent="-342900">
              <a:buFont typeface="Arial" panose="020B0604020202020204" pitchFamily="34" charset="0"/>
              <a:buChar char="•"/>
            </a:pPr>
            <a:r>
              <a:rPr lang="en-US" dirty="0">
                <a:latin typeface="+mj-lt"/>
              </a:rPr>
              <a:t>They were removed from the CARLI-provided reports</a:t>
            </a:r>
          </a:p>
          <a:p>
            <a:pPr marL="1085850" lvl="1" indent="-342900">
              <a:buFont typeface="Arial" panose="020B0604020202020204" pitchFamily="34" charset="0"/>
              <a:buChar char="•"/>
            </a:pPr>
            <a:r>
              <a:rPr lang="en-US" dirty="0">
                <a:latin typeface="+mj-lt"/>
              </a:rPr>
              <a:t>Bound With relationships legitimately have full bib records without any holdings attached in Alma and those bibs should not be deleted.</a:t>
            </a:r>
          </a:p>
          <a:p>
            <a:pPr marL="342900" indent="-342900">
              <a:buFont typeface="Arial" panose="020B0604020202020204" pitchFamily="34" charset="0"/>
              <a:buChar char="•"/>
            </a:pPr>
            <a:r>
              <a:rPr lang="en-US" dirty="0">
                <a:latin typeface="+mj-lt"/>
              </a:rPr>
              <a:t>CARLI’s </a:t>
            </a:r>
            <a:r>
              <a:rPr lang="en-US" dirty="0">
                <a:latin typeface="+mj-lt"/>
                <a:hlinkClick r:id="rId3"/>
              </a:rPr>
              <a:t>Bound With Practices</a:t>
            </a:r>
            <a:r>
              <a:rPr lang="en-US" dirty="0">
                <a:latin typeface="+mj-lt"/>
              </a:rPr>
              <a:t> webpage has recommendations for Bound Withs in Alma, including options for enhancing records that were migrated from Voyager, if you are interested.</a:t>
            </a: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Related Records in Alma</a:t>
            </a:r>
          </a:p>
        </p:txBody>
      </p:sp>
    </p:spTree>
    <p:extLst>
      <p:ext uri="{BB962C8B-B14F-4D97-AF65-F5344CB8AC3E}">
        <p14:creationId xmlns:p14="http://schemas.microsoft.com/office/powerpoint/2010/main" val="77742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Open 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r>
              <a:rPr lang="en-US" sz="3200" b="1" dirty="0">
                <a:latin typeface="+mj-lt"/>
                <a:ea typeface="+mn-lt"/>
                <a:cs typeface="+mn-lt"/>
              </a:rPr>
              <a:t>Questions?</a:t>
            </a:r>
            <a:endParaRPr lang="en-US" sz="3200" dirty="0">
              <a:latin typeface="+mj-lt"/>
              <a:ea typeface="+mn-lt"/>
              <a:cs typeface="+mn-lt"/>
            </a:endParaRPr>
          </a:p>
        </p:txBody>
      </p:sp>
    </p:spTree>
    <p:extLst>
      <p:ext uri="{BB962C8B-B14F-4D97-AF65-F5344CB8AC3E}">
        <p14:creationId xmlns:p14="http://schemas.microsoft.com/office/powerpoint/2010/main" val="334191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wrap="square" anchor="ctr">
            <a:normAutofit/>
          </a:bodyPr>
          <a:lstStyle/>
          <a:p>
            <a:r>
              <a:rPr lang="en-US" b="1" dirty="0"/>
              <a:t>I-Share Alma Primo VE Office hours</a:t>
            </a:r>
            <a:endParaRPr lang="en-US" dirty="0"/>
          </a:p>
        </p:txBody>
      </p:sp>
      <p:pic>
        <p:nvPicPr>
          <p:cNvPr id="5" name="Picture 4" descr="A picture containing dog, outdoor, grass, ground&#10;&#10;Description automatically generated">
            <a:extLst>
              <a:ext uri="{FF2B5EF4-FFF2-40B4-BE49-F238E27FC236}">
                <a16:creationId xmlns:a16="http://schemas.microsoft.com/office/drawing/2014/main" id="{AA6DA818-F90E-184E-A237-93A0D464797B}"/>
              </a:ext>
            </a:extLst>
          </p:cNvPr>
          <p:cNvPicPr>
            <a:picLocks noChangeAspect="1"/>
          </p:cNvPicPr>
          <p:nvPr/>
        </p:nvPicPr>
        <p:blipFill rotWithShape="1">
          <a:blip r:embed="rId3"/>
          <a:srcRect l="3394" r="-3" b="-3"/>
          <a:stretch/>
        </p:blipFill>
        <p:spPr>
          <a:xfrm>
            <a:off x="230415" y="998537"/>
            <a:ext cx="4226357" cy="4860925"/>
          </a:xfrm>
          <a:prstGeom prst="rect">
            <a:avLst/>
          </a:prstGeom>
          <a:noFill/>
        </p:spPr>
      </p:pic>
      <p:sp>
        <p:nvSpPr>
          <p:cNvPr id="6" name="Content Placeholder 1">
            <a:extLst>
              <a:ext uri="{FF2B5EF4-FFF2-40B4-BE49-F238E27FC236}">
                <a16:creationId xmlns:a16="http://schemas.microsoft.com/office/drawing/2014/main" id="{8B72402F-53C8-4647-BC3F-04DE232EF3D4}"/>
              </a:ext>
            </a:extLst>
          </p:cNvPr>
          <p:cNvSpPr>
            <a:spLocks noGrp="1"/>
          </p:cNvSpPr>
          <p:nvPr>
            <p:ph sz="quarter" idx="11"/>
          </p:nvPr>
        </p:nvSpPr>
        <p:spPr>
          <a:xfrm>
            <a:off x="4572000" y="634995"/>
            <a:ext cx="4283075" cy="4860925"/>
          </a:xfrm>
        </p:spPr>
        <p:txBody>
          <a:bodyPr wrap="square" anchor="t">
            <a:normAutofit/>
          </a:bodyPr>
          <a:lstStyle/>
          <a:p>
            <a:pPr algn="ctr"/>
            <a:endParaRPr lang="en-US" b="1" dirty="0"/>
          </a:p>
          <a:p>
            <a:pPr algn="ctr"/>
            <a:endParaRPr lang="en-US" b="1" dirty="0"/>
          </a:p>
          <a:p>
            <a:pPr algn="ctr"/>
            <a:r>
              <a:rPr lang="en-US" b="1" dirty="0"/>
              <a:t>Join us December 16, 2021</a:t>
            </a:r>
            <a:br>
              <a:rPr lang="en-US" b="1" dirty="0"/>
            </a:br>
            <a:r>
              <a:rPr lang="en-US" b="1" dirty="0"/>
              <a:t>at 2pm for another </a:t>
            </a:r>
          </a:p>
          <a:p>
            <a:pPr algn="ctr"/>
            <a:r>
              <a:rPr lang="en-US" b="1" dirty="0"/>
              <a:t>Office Hour.</a:t>
            </a:r>
            <a:br>
              <a:rPr lang="en-US" b="1" dirty="0"/>
            </a:br>
            <a:endParaRPr lang="en-US" b="1" dirty="0"/>
          </a:p>
          <a:p>
            <a:pPr algn="ctr"/>
            <a:r>
              <a:rPr lang="en-US" b="1" dirty="0"/>
              <a:t>Contact CARLI at </a:t>
            </a:r>
          </a:p>
          <a:p>
            <a:pPr algn="ctr"/>
            <a:r>
              <a:rPr lang="en-US" b="1" dirty="0" err="1"/>
              <a:t>support@carli.Illinois.edu</a:t>
            </a:r>
            <a:endParaRPr lang="en-US" b="1" dirty="0"/>
          </a:p>
          <a:p>
            <a:endParaRPr lang="en-US" dirty="0"/>
          </a:p>
        </p:txBody>
      </p:sp>
    </p:spTree>
    <p:extLst>
      <p:ext uri="{BB962C8B-B14F-4D97-AF65-F5344CB8AC3E}">
        <p14:creationId xmlns:p14="http://schemas.microsoft.com/office/powerpoint/2010/main" val="331848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11/18/2021</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Reminders and upcoming Alma/Primo VE events and learning opportunities</a:t>
            </a:r>
          </a:p>
          <a:p>
            <a:pPr marL="1085850" lvl="1" indent="-342900">
              <a:spcBef>
                <a:spcPts val="0"/>
              </a:spcBef>
              <a:buFont typeface="Arial" panose="020B0604020202020204" pitchFamily="34" charset="0"/>
              <a:buChar char="•"/>
            </a:pPr>
            <a:r>
              <a:rPr lang="en-US" sz="2100" dirty="0">
                <a:latin typeface="+mj-lt"/>
                <a:ea typeface="+mn-lt"/>
                <a:cs typeface="+mn-lt"/>
              </a:rPr>
              <a:t>See </a:t>
            </a:r>
            <a:r>
              <a:rPr lang="en-US" sz="2100" dirty="0">
                <a:latin typeface="+mj-lt"/>
                <a:ea typeface="+mn-lt"/>
                <a:cs typeface="+mn-lt"/>
                <a:hlinkClick r:id="rId3"/>
              </a:rPr>
              <a:t>https://www.carli.illinois.edu/calendar</a:t>
            </a:r>
            <a:r>
              <a:rPr lang="en-US" sz="2100" dirty="0">
                <a:latin typeface="+mj-lt"/>
                <a:ea typeface="+mn-lt"/>
                <a:cs typeface="+mn-lt"/>
              </a:rPr>
              <a:t> for CARLI events</a:t>
            </a:r>
            <a:endParaRPr lang="en-US" sz="2100" dirty="0"/>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Named User Count and Title Reduction Project Updates</a:t>
            </a:r>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Today’s Topic: Related Records in Alma</a:t>
            </a:r>
          </a:p>
          <a:p>
            <a:pPr marL="1085850" lvl="1" indent="-342900">
              <a:spcBef>
                <a:spcPts val="0"/>
              </a:spcBef>
              <a:buFont typeface="Arial" panose="020B0604020202020204" pitchFamily="34" charset="0"/>
              <a:buChar char="•"/>
            </a:pPr>
            <a:endParaRPr lang="en-US" sz="21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Open Q&amp;A</a:t>
            </a: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405209"/>
            <a:ext cx="8872152" cy="5901805"/>
          </a:xfrm>
          <a:prstGeom prst="rect">
            <a:avLst/>
          </a:prstGeom>
        </p:spPr>
        <p:txBody>
          <a:bodyPr/>
          <a:lstStyle/>
          <a:p>
            <a:pPr algn="ctr"/>
            <a:r>
              <a:rPr lang="en-US" sz="2800" b="1" dirty="0">
                <a:latin typeface="+mj-lt"/>
                <a:ea typeface="+mn-lt"/>
                <a:cs typeface="+mn-lt"/>
              </a:rPr>
              <a:t>Announcements/Reminders</a:t>
            </a:r>
            <a:endParaRPr lang="en-US" sz="2400" dirty="0">
              <a:latin typeface="+mj-lt"/>
              <a:ea typeface="+mn-lt"/>
              <a:cs typeface="+mn-lt"/>
            </a:endParaRPr>
          </a:p>
          <a:p>
            <a:pPr lvl="1" indent="0">
              <a:spcBef>
                <a:spcPts val="0"/>
              </a:spcBef>
              <a:buNone/>
            </a:pPr>
            <a:endParaRPr lang="en-US" sz="1600" dirty="0">
              <a:latin typeface="Arial"/>
              <a:ea typeface="+mn-lt"/>
              <a:cs typeface="+mn-lt"/>
            </a:endParaRPr>
          </a:p>
          <a:p>
            <a:pPr marL="171450" lvl="1" indent="0">
              <a:spcBef>
                <a:spcPts val="0"/>
              </a:spcBef>
              <a:buNone/>
            </a:pPr>
            <a:r>
              <a:rPr lang="en-US" sz="2400" dirty="0">
                <a:latin typeface="Arial"/>
                <a:ea typeface="+mn-lt"/>
                <a:cs typeface="+mn-lt"/>
              </a:rPr>
              <a:t>Upcoming Office Hours </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December 16 @ 2:00pm– another round of Lab Reports</a:t>
            </a:r>
          </a:p>
          <a:p>
            <a:pPr marL="925513" lvl="1" indent="-274638">
              <a:spcBef>
                <a:spcPts val="0"/>
              </a:spcBef>
              <a:buChar char="•"/>
            </a:pPr>
            <a:endParaRPr lang="en-US" sz="2000" dirty="0">
              <a:latin typeface="Arial"/>
              <a:ea typeface="+mn-lt"/>
              <a:cs typeface="+mn-lt"/>
            </a:endParaRPr>
          </a:p>
          <a:p>
            <a:pPr marL="171450" lvl="1" indent="0">
              <a:spcBef>
                <a:spcPts val="0"/>
              </a:spcBef>
              <a:buNone/>
            </a:pPr>
            <a:r>
              <a:rPr lang="en-US" sz="2400" dirty="0">
                <a:latin typeface="Arial"/>
                <a:ea typeface="+mn-lt"/>
                <a:cs typeface="+mn-lt"/>
              </a:rPr>
              <a:t>Technical Services Q&amp;A Sessions</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Scheduled for once a month from 10:30am-12</a:t>
            </a:r>
            <a:r>
              <a:rPr lang="en-US" sz="2000" dirty="0">
                <a:latin typeface="Arial"/>
                <a:ea typeface="+mn-lt"/>
                <a:cs typeface="+mn-lt"/>
                <a:sym typeface="Wingdings" panose="05000000000000000000" pitchFamily="2" charset="2"/>
              </a:rPr>
              <a:t>:00pm </a:t>
            </a:r>
          </a:p>
          <a:p>
            <a:pPr marL="925513" lvl="1" indent="-274638">
              <a:spcBef>
                <a:spcPts val="0"/>
              </a:spcBef>
              <a:buChar char="•"/>
            </a:pPr>
            <a:r>
              <a:rPr lang="en-US" sz="2000" dirty="0">
                <a:latin typeface="Arial"/>
                <a:ea typeface="+mn-lt"/>
                <a:cs typeface="+mn-lt"/>
              </a:rPr>
              <a:t>Upcoming Dates: January 27, February 24, March 24, April 28, and May 26</a:t>
            </a:r>
          </a:p>
          <a:p>
            <a:pPr marL="925513" lvl="1" indent="-274638">
              <a:spcBef>
                <a:spcPts val="0"/>
              </a:spcBef>
              <a:buChar char="•"/>
            </a:pPr>
            <a:r>
              <a:rPr lang="en-US" sz="2000" dirty="0">
                <a:latin typeface="Arial"/>
                <a:ea typeface="+mn-lt"/>
                <a:cs typeface="+mn-lt"/>
              </a:rPr>
              <a:t>Registration open and available on the CARLI Calendar</a:t>
            </a:r>
          </a:p>
          <a:p>
            <a:pPr indent="-92075">
              <a:spcBef>
                <a:spcPts val="0"/>
              </a:spcBef>
            </a:pPr>
            <a:endParaRPr lang="en-US" sz="2300" dirty="0">
              <a:latin typeface="Arial"/>
              <a:ea typeface="+mn-lt"/>
              <a:cs typeface="+mn-lt"/>
            </a:endParaRPr>
          </a:p>
          <a:p>
            <a:pPr marL="182563">
              <a:spcBef>
                <a:spcPts val="0"/>
              </a:spcBef>
            </a:pPr>
            <a:r>
              <a:rPr lang="en-US" sz="24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000" dirty="0">
                <a:latin typeface="Arial"/>
                <a:ea typeface="+mn-lt"/>
                <a:cs typeface="+mn-lt"/>
              </a:rPr>
              <a:t>Sessions are scheduled for every other week, alternating between Tuesday mornings at 10:30am and Friday afternoons at 2pm.</a:t>
            </a:r>
          </a:p>
          <a:p>
            <a:pPr marL="915988" lvl="1" indent="-222250">
              <a:spcBef>
                <a:spcPts val="0"/>
              </a:spcBef>
              <a:buFont typeface="Arial" panose="020B0604020202020204" pitchFamily="34" charset="0"/>
              <a:buChar char="•"/>
            </a:pPr>
            <a:r>
              <a:rPr lang="en-US" sz="2000" dirty="0">
                <a:latin typeface="Arial"/>
                <a:ea typeface="+mn-lt"/>
                <a:cs typeface="+mn-lt"/>
              </a:rPr>
              <a:t>Registration open and available on the CARLI Calendar</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D1F843-1F21-4005-B41B-C381C2C9ABBF}"/>
              </a:ext>
            </a:extLst>
          </p:cNvPr>
          <p:cNvSpPr>
            <a:spLocks noGrp="1"/>
          </p:cNvSpPr>
          <p:nvPr>
            <p:ph idx="1"/>
          </p:nvPr>
        </p:nvSpPr>
        <p:spPr>
          <a:xfrm>
            <a:off x="312058" y="508011"/>
            <a:ext cx="5256404" cy="5763835"/>
          </a:xfrm>
        </p:spPr>
        <p:txBody>
          <a:bodyPr/>
          <a:lstStyle/>
          <a:p>
            <a:r>
              <a:rPr lang="en-US" dirty="0">
                <a:latin typeface="+mj-lt"/>
              </a:rPr>
              <a:t>Time for more “Lab Reports”!</a:t>
            </a:r>
          </a:p>
          <a:p>
            <a:endParaRPr lang="en-US" sz="1200" dirty="0">
              <a:latin typeface="+mj-lt"/>
            </a:endParaRPr>
          </a:p>
          <a:p>
            <a:pPr marL="342900" indent="-342900">
              <a:buFont typeface="Arial" panose="020B0604020202020204" pitchFamily="34" charset="0"/>
              <a:buChar char="•"/>
            </a:pPr>
            <a:r>
              <a:rPr lang="en-US" dirty="0">
                <a:latin typeface="+mj-lt"/>
              </a:rPr>
              <a:t>Do you have a workflow or process in Alma you think others could benefit from?</a:t>
            </a:r>
          </a:p>
          <a:p>
            <a:pPr marL="342900" indent="-342900">
              <a:buFont typeface="Arial" panose="020B0604020202020204" pitchFamily="34" charset="0"/>
              <a:buChar char="•"/>
            </a:pPr>
            <a:r>
              <a:rPr lang="en-US" dirty="0">
                <a:latin typeface="+mj-lt"/>
              </a:rPr>
              <a:t>Have you set up a process in Alma that has made your co-workers say “WOW!”?</a:t>
            </a:r>
          </a:p>
          <a:p>
            <a:endParaRPr lang="en-US" sz="1200" dirty="0">
              <a:latin typeface="+mj-lt"/>
            </a:endParaRPr>
          </a:p>
          <a:p>
            <a:r>
              <a:rPr lang="en-US" dirty="0">
                <a:latin typeface="+mj-lt"/>
              </a:rPr>
              <a:t>Consider submitting a proposal to present at our December 16 Office Hours and share with your I-Share colleagues. Email your proposal to </a:t>
            </a:r>
            <a:r>
              <a:rPr lang="en-US" dirty="0">
                <a:latin typeface="+mj-lt"/>
                <a:hlinkClick r:id="rId3"/>
              </a:rPr>
              <a:t>support@carli.Illinois.edu</a:t>
            </a:r>
            <a:r>
              <a:rPr lang="en-US" dirty="0">
                <a:latin typeface="+mj-lt"/>
              </a:rPr>
              <a:t> by Dec. 6.</a:t>
            </a:r>
          </a:p>
        </p:txBody>
      </p:sp>
      <p:sp>
        <p:nvSpPr>
          <p:cNvPr id="3" name="Title 2">
            <a:extLst>
              <a:ext uri="{FF2B5EF4-FFF2-40B4-BE49-F238E27FC236}">
                <a16:creationId xmlns:a16="http://schemas.microsoft.com/office/drawing/2014/main" id="{4402FB0F-2CEE-4C9D-9D30-3C3BD9185F6D}"/>
              </a:ext>
            </a:extLst>
          </p:cNvPr>
          <p:cNvSpPr>
            <a:spLocks noGrp="1"/>
          </p:cNvSpPr>
          <p:nvPr>
            <p:ph type="title"/>
          </p:nvPr>
        </p:nvSpPr>
        <p:spPr/>
        <p:txBody>
          <a:bodyPr/>
          <a:lstStyle/>
          <a:p>
            <a:r>
              <a:rPr lang="en-US" dirty="0"/>
              <a:t>Next month – December 16 office hours</a:t>
            </a:r>
          </a:p>
        </p:txBody>
      </p:sp>
      <p:pic>
        <p:nvPicPr>
          <p:cNvPr id="5" name="Picture 4" descr="A dog lying on a rug&#10;&#10;Description automatically generated with medium confidence">
            <a:extLst>
              <a:ext uri="{FF2B5EF4-FFF2-40B4-BE49-F238E27FC236}">
                <a16:creationId xmlns:a16="http://schemas.microsoft.com/office/drawing/2014/main" id="{0BECC50B-A4AA-4C74-B8C7-77CC23D695A1}"/>
              </a:ext>
            </a:extLst>
          </p:cNvPr>
          <p:cNvPicPr>
            <a:picLocks noChangeAspect="1"/>
          </p:cNvPicPr>
          <p:nvPr/>
        </p:nvPicPr>
        <p:blipFill>
          <a:blip r:embed="rId4"/>
          <a:stretch>
            <a:fillRect/>
          </a:stretch>
        </p:blipFill>
        <p:spPr>
          <a:xfrm>
            <a:off x="5808034" y="618127"/>
            <a:ext cx="3195737" cy="4446242"/>
          </a:xfrm>
          <a:prstGeom prst="rect">
            <a:avLst/>
          </a:prstGeom>
        </p:spPr>
      </p:pic>
    </p:spTree>
    <p:extLst>
      <p:ext uri="{BB962C8B-B14F-4D97-AF65-F5344CB8AC3E}">
        <p14:creationId xmlns:p14="http://schemas.microsoft.com/office/powerpoint/2010/main" val="98745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ELUNA Learns 2021</a:t>
            </a:r>
          </a:p>
          <a:p>
            <a:endParaRPr lang="en-US" sz="1200" dirty="0">
              <a:latin typeface="+mj-lt"/>
            </a:endParaRPr>
          </a:p>
          <a:p>
            <a:pPr algn="ctr"/>
            <a:r>
              <a:rPr lang="en-US" u="sng" dirty="0">
                <a:latin typeface="+mj-lt"/>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rPr>
              <a:t>ELUNA is presenting a series of webinars related to Ex Libris products in the summer and fall of 2021. </a:t>
            </a:r>
          </a:p>
          <a:p>
            <a:pPr marL="342900" indent="-342900">
              <a:buFont typeface="Arial" panose="020B0604020202020204" pitchFamily="34" charset="0"/>
              <a:buChar char="•"/>
            </a:pPr>
            <a:r>
              <a:rPr lang="en-US" sz="2400" dirty="0">
                <a:latin typeface="+mj-lt"/>
              </a:rPr>
              <a:t>Sessions will be presented live and recorded. </a:t>
            </a:r>
          </a:p>
          <a:p>
            <a:pPr marL="342900" indent="-342900">
              <a:buFont typeface="Arial" panose="020B0604020202020204" pitchFamily="34" charset="0"/>
              <a:buChar char="•"/>
            </a:pPr>
            <a:r>
              <a:rPr lang="en-US" sz="2400" dirty="0">
                <a:latin typeface="+mj-lt"/>
              </a:rPr>
              <a:t>ELUNA charges $25 per participant, but CARLI has purchased a block of registrations for I-Share library staff to register for free on a first come, first serve basis while our supplies last. You must register through CARLI, not the ELUNA website.</a:t>
            </a:r>
          </a:p>
          <a:p>
            <a:pPr marL="342900" indent="-342900">
              <a:buFont typeface="Arial" panose="020B0604020202020204" pitchFamily="34" charset="0"/>
              <a:buChar char="•"/>
            </a:pPr>
            <a:r>
              <a:rPr lang="en-US" sz="2400" dirty="0">
                <a:latin typeface="+mj-lt"/>
              </a:rPr>
              <a:t>To register, </a:t>
            </a:r>
            <a:r>
              <a:rPr lang="en-US" sz="2400" dirty="0">
                <a:latin typeface="+mj-lt"/>
                <a:hlinkClick r:id="rId4"/>
              </a:rPr>
              <a:t>complete this registration form</a:t>
            </a:r>
            <a:r>
              <a:rPr lang="en-US" sz="2400" dirty="0">
                <a:latin typeface="+mj-lt"/>
              </a:rPr>
              <a:t> (one form per person) and send it to </a:t>
            </a:r>
            <a:r>
              <a:rPr lang="en-US" sz="2400" dirty="0">
                <a:latin typeface="+mj-lt"/>
                <a:hlinkClick r:id="rId5"/>
              </a:rPr>
              <a:t>support@carli.Illinois.edu</a:t>
            </a:r>
            <a:r>
              <a:rPr lang="en-US" sz="2400" dirty="0">
                <a:latin typeface="+mj-lt"/>
              </a:rPr>
              <a:t>  </a:t>
            </a:r>
          </a:p>
          <a:p>
            <a:pPr marL="342900" indent="-342900">
              <a:buFont typeface="Arial" panose="020B0604020202020204" pitchFamily="34" charset="0"/>
              <a:buChar char="•"/>
            </a:pPr>
            <a:r>
              <a:rPr lang="en-US" dirty="0">
                <a:latin typeface="+mj-lt"/>
              </a:rPr>
              <a:t>Note: ELUNA’s policy is that these registrations are for one individual only and are not for group use.</a:t>
            </a:r>
            <a:endParaRPr lang="en-US" sz="2400" dirty="0">
              <a:latin typeface="+mj-lt"/>
              <a:ea typeface="+mn-lt"/>
              <a:cs typeface="+mn-lt"/>
            </a:endParaRPr>
          </a:p>
        </p:txBody>
      </p:sp>
    </p:spTree>
    <p:extLst>
      <p:ext uri="{BB962C8B-B14F-4D97-AF65-F5344CB8AC3E}">
        <p14:creationId xmlns:p14="http://schemas.microsoft.com/office/powerpoint/2010/main" val="14617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755373"/>
            <a:ext cx="8945216" cy="5653151"/>
          </a:xfrm>
          <a:prstGeom prst="rect">
            <a:avLst/>
          </a:prstGeom>
        </p:spPr>
        <p:txBody>
          <a:bodyPr numCol="1"/>
          <a:lstStyle/>
          <a:p>
            <a:pPr algn="ctr"/>
            <a:r>
              <a:rPr lang="en-US" sz="2800" b="1" dirty="0">
                <a:latin typeface="+mj-lt"/>
              </a:rPr>
              <a:t>Webinar Recordings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past Ex Libris Webinars can be viewed </a:t>
            </a:r>
            <a:r>
              <a:rPr lang="en-US" sz="2400" dirty="0">
                <a:latin typeface="+mj-lt"/>
                <a:ea typeface="+mn-lt"/>
                <a:cs typeface="+mn-lt"/>
                <a:hlinkClick r:id="rId3"/>
              </a:rPr>
              <a:t>On Demand</a:t>
            </a:r>
            <a:endParaRPr lang="en-US" sz="24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Implementing Acquisitions, Knowledge Days, Primo VE: Become an Expert, and many more standalone topics!</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CARLI webinars and Discussions after Ex Libris webinars are recorded and available from our website:</a:t>
            </a:r>
          </a:p>
          <a:p>
            <a:pPr marL="1085850" lvl="1" indent="-342900">
              <a:buFont typeface="Arial" panose="020B0604020202020204" pitchFamily="34" charset="0"/>
              <a:buChar char="•"/>
            </a:pPr>
            <a:r>
              <a:rPr lang="en-US" sz="2100" dirty="0">
                <a:latin typeface="+mj-lt"/>
                <a:ea typeface="+mn-lt"/>
                <a:cs typeface="+mn-lt"/>
              </a:rPr>
              <a:t>These </a:t>
            </a:r>
            <a:r>
              <a:rPr lang="en-US" sz="2100" dirty="0">
                <a:latin typeface="+mj-lt"/>
                <a:ea typeface="+mn-lt"/>
                <a:cs typeface="+mn-lt"/>
                <a:hlinkClick r:id="rId4"/>
              </a:rPr>
              <a:t>Office Hours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hlinkClick r:id="rId5"/>
              </a:rPr>
              <a:t>Implementing Acquisitions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6"/>
              </a:rPr>
              <a:t>Knowledge Days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7"/>
              </a:rPr>
              <a:t>Primo VE: Become an Expert </a:t>
            </a:r>
            <a:r>
              <a:rPr lang="en-US" sz="2100" dirty="0">
                <a:latin typeface="+mj-lt"/>
                <a:ea typeface="+mn-lt"/>
                <a:cs typeface="+mn-lt"/>
              </a:rPr>
              <a:t>Discussions</a:t>
            </a:r>
          </a:p>
          <a:p>
            <a:pPr marL="1085850" lvl="1" indent="-342900">
              <a:buFont typeface="Arial" panose="020B0604020202020204" pitchFamily="34" charset="0"/>
              <a:buChar char="•"/>
            </a:pPr>
            <a:endParaRPr lang="en-US" sz="2100" dirty="0">
              <a:latin typeface="+mj-lt"/>
              <a:ea typeface="+mn-lt"/>
              <a:cs typeface="+mn-lt"/>
            </a:endParaRPr>
          </a:p>
          <a:p>
            <a:pPr marL="1085850" lvl="1" indent="-342900">
              <a:buFont typeface="Arial" panose="020B0604020202020204" pitchFamily="34" charset="0"/>
              <a:buChar char="•"/>
            </a:pPr>
            <a:endParaRPr lang="en-US" sz="21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3748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619068"/>
            <a:ext cx="8497125" cy="5242085"/>
          </a:xfrm>
        </p:spPr>
        <p:txBody>
          <a:bodyPr/>
          <a:lstStyle/>
          <a:p>
            <a:pPr marL="342900" indent="-342900">
              <a:buFont typeface="Arial" panose="020B0604020202020204" pitchFamily="34" charset="0"/>
              <a:buChar char="•"/>
            </a:pPr>
            <a:r>
              <a:rPr lang="en-US" dirty="0">
                <a:latin typeface="+mj-lt"/>
              </a:rPr>
              <a:t>Named Users Count as of November 18: 3,562</a:t>
            </a:r>
          </a:p>
          <a:p>
            <a:pPr marL="1085850" lvl="1" indent="-342900">
              <a:buFont typeface="Arial" panose="020B0604020202020204" pitchFamily="34" charset="0"/>
              <a:buChar char="•"/>
            </a:pPr>
            <a:r>
              <a:rPr lang="en-US" dirty="0">
                <a:latin typeface="+mj-lt"/>
              </a:rPr>
              <a:t>Includes 644, temporary users for IHLS CMC staff; </a:t>
            </a:r>
          </a:p>
          <a:p>
            <a:pPr marL="1485900" lvl="2" indent="-342900">
              <a:buFont typeface="Arial" panose="020B0604020202020204" pitchFamily="34" charset="0"/>
              <a:buChar char="•"/>
            </a:pPr>
            <a:r>
              <a:rPr lang="en-US" dirty="0">
                <a:latin typeface="+mj-lt"/>
              </a:rPr>
              <a:t>without those: total is 2,918</a:t>
            </a:r>
            <a:endParaRPr lang="en-US" dirty="0">
              <a:highlight>
                <a:srgbClr val="FFFF00"/>
              </a:highlight>
              <a:latin typeface="+mj-lt"/>
            </a:endParaRPr>
          </a:p>
          <a:p>
            <a:pPr marL="1085850" lvl="1" indent="-342900">
              <a:buFont typeface="Arial" panose="020B0604020202020204" pitchFamily="34" charset="0"/>
              <a:buChar char="•"/>
            </a:pPr>
            <a:r>
              <a:rPr lang="en-US" dirty="0">
                <a:latin typeface="+mj-lt"/>
              </a:rPr>
              <a:t>Several institutions making changes after Fall Semester</a:t>
            </a:r>
          </a:p>
          <a:p>
            <a:pPr marL="1485900" lvl="2" indent="-342900">
              <a:buFont typeface="Arial" panose="020B0604020202020204" pitchFamily="34" charset="0"/>
              <a:buChar char="•"/>
            </a:pPr>
            <a:r>
              <a:rPr lang="en-US" dirty="0">
                <a:latin typeface="+mj-lt"/>
              </a:rPr>
              <a:t>Expecting another decrease of 75-80 users; maybe more?</a:t>
            </a:r>
          </a:p>
          <a:p>
            <a:pPr marL="1085850" lvl="1" indent="-342900">
              <a:buFont typeface="Arial" panose="020B0604020202020204" pitchFamily="34" charset="0"/>
              <a:buChar char="•"/>
            </a:pPr>
            <a:r>
              <a:rPr lang="en-US" dirty="0">
                <a:latin typeface="+mj-lt"/>
              </a:rPr>
              <a:t>More institutions have created shared users</a:t>
            </a:r>
          </a:p>
          <a:p>
            <a:pPr marL="342900" indent="-342900">
              <a:buFont typeface="Arial" panose="020B0604020202020204" pitchFamily="34" charset="0"/>
              <a:buChar char="•"/>
            </a:pPr>
            <a:r>
              <a:rPr lang="en-US" dirty="0">
                <a:latin typeface="+mj-lt"/>
              </a:rPr>
              <a:t>Names User Count goal in our contract: 2,162</a:t>
            </a:r>
          </a:p>
          <a:p>
            <a:pPr marL="342900" indent="-342900">
              <a:buFont typeface="Arial" panose="020B0604020202020204" pitchFamily="34" charset="0"/>
              <a:buChar char="•"/>
            </a:pPr>
            <a:r>
              <a:rPr lang="en-US" dirty="0">
                <a:latin typeface="+mj-lt"/>
              </a:rPr>
              <a:t>Target test accounts (15), users that login infrequently</a:t>
            </a:r>
          </a:p>
          <a:p>
            <a:pPr marL="342900" indent="-342900">
              <a:buFont typeface="Arial" panose="020B0604020202020204" pitchFamily="34" charset="0"/>
              <a:buChar char="•"/>
            </a:pPr>
            <a:r>
              <a:rPr lang="en-US" dirty="0">
                <a:latin typeface="+mj-lt"/>
              </a:rPr>
              <a:t>Deadline to review your Named Users is December 1</a:t>
            </a:r>
          </a:p>
          <a:p>
            <a:pPr marL="342900" indent="-342900">
              <a:buFont typeface="Arial" panose="020B0604020202020204" pitchFamily="34" charset="0"/>
              <a:buChar char="•"/>
            </a:pPr>
            <a:r>
              <a:rPr lang="en-US" dirty="0">
                <a:latin typeface="+mj-lt"/>
              </a:rPr>
              <a:t>CARLI’s Named User Documentation:</a:t>
            </a:r>
          </a:p>
          <a:p>
            <a:r>
              <a:rPr lang="en-US" dirty="0">
                <a:latin typeface="+mj-lt"/>
                <a:hlinkClick r:id="rId3"/>
              </a:rPr>
              <a:t>https://www.carli.illinois.edu/products-services/i-share/user-management/nameduserFAQ</a:t>
            </a:r>
            <a:r>
              <a:rPr lang="en-US" dirty="0">
                <a:latin typeface="+mj-lt"/>
              </a:rPr>
              <a:t> </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Named User Count Update</a:t>
            </a:r>
          </a:p>
        </p:txBody>
      </p:sp>
    </p:spTree>
    <p:extLst>
      <p:ext uri="{BB962C8B-B14F-4D97-AF65-F5344CB8AC3E}">
        <p14:creationId xmlns:p14="http://schemas.microsoft.com/office/powerpoint/2010/main" val="138210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508010"/>
            <a:ext cx="8497125" cy="5728667"/>
          </a:xfrm>
        </p:spPr>
        <p:txBody>
          <a:bodyPr/>
          <a:lstStyle/>
          <a:p>
            <a:pPr algn="ctr"/>
            <a:r>
              <a:rPr lang="en-US" b="1" dirty="0">
                <a:latin typeface="+mj-lt"/>
              </a:rPr>
              <a:t>Alma Title Count Reduction Project</a:t>
            </a:r>
          </a:p>
          <a:p>
            <a:pPr marL="342900" indent="-342900">
              <a:buFont typeface="Arial" panose="020B0604020202020204" pitchFamily="34" charset="0"/>
              <a:buChar char="•"/>
            </a:pPr>
            <a:r>
              <a:rPr lang="en-US" dirty="0">
                <a:latin typeface="+mj-lt"/>
              </a:rPr>
              <a:t>Goals:</a:t>
            </a:r>
          </a:p>
          <a:p>
            <a:pPr marL="1085850" lvl="1" indent="-342900">
              <a:buFont typeface="Arial" panose="020B0604020202020204" pitchFamily="34" charset="0"/>
              <a:buChar char="•"/>
            </a:pPr>
            <a:r>
              <a:rPr lang="en-US" dirty="0">
                <a:latin typeface="+mj-lt"/>
              </a:rPr>
              <a:t>Manage Electronic Resource Collections in the Network Zone when possible</a:t>
            </a:r>
          </a:p>
          <a:p>
            <a:pPr marL="1085850" lvl="1" indent="-342900">
              <a:buFont typeface="Arial" panose="020B0604020202020204" pitchFamily="34" charset="0"/>
              <a:buChar char="•"/>
            </a:pPr>
            <a:r>
              <a:rPr lang="en-US" dirty="0">
                <a:latin typeface="+mj-lt"/>
              </a:rPr>
              <a:t>Delete bib records with no Inventory</a:t>
            </a:r>
          </a:p>
          <a:p>
            <a:pPr marL="1085850" lvl="1" indent="-342900">
              <a:buFont typeface="Arial" panose="020B0604020202020204" pitchFamily="34" charset="0"/>
              <a:buChar char="•"/>
            </a:pPr>
            <a:r>
              <a:rPr lang="en-US" dirty="0">
                <a:latin typeface="+mj-lt"/>
              </a:rPr>
              <a:t>Eliminate duplicate bib records</a:t>
            </a:r>
          </a:p>
          <a:p>
            <a:pPr marL="342900" indent="-342900">
              <a:buFont typeface="Arial" panose="020B0604020202020204" pitchFamily="34" charset="0"/>
              <a:buChar char="•"/>
            </a:pPr>
            <a:r>
              <a:rPr lang="en-US" dirty="0">
                <a:latin typeface="+mj-lt"/>
              </a:rPr>
              <a:t>CARLI Alma Title Count Reduction Project Page: </a:t>
            </a:r>
            <a:r>
              <a:rPr lang="en-US" dirty="0">
                <a:latin typeface="+mj-lt"/>
                <a:hlinkClick r:id="rId3"/>
              </a:rPr>
              <a:t>https://www.carli.illinois.edu/products-services/i-share/title-count-reduction/project-overview</a:t>
            </a:r>
            <a:endParaRPr lang="en-US" dirty="0">
              <a:latin typeface="+mj-lt"/>
            </a:endParaRPr>
          </a:p>
          <a:p>
            <a:pPr marL="1085850" lvl="1" indent="-342900">
              <a:buFont typeface="Arial" panose="020B0604020202020204" pitchFamily="34" charset="0"/>
              <a:buChar char="•"/>
            </a:pPr>
            <a:r>
              <a:rPr lang="en-US" dirty="0">
                <a:latin typeface="+mj-lt"/>
              </a:rPr>
              <a:t>Contains a project overview </a:t>
            </a:r>
          </a:p>
          <a:p>
            <a:pPr marL="1085850" lvl="1" indent="-342900">
              <a:buFont typeface="Arial" panose="020B0604020202020204" pitchFamily="34" charset="0"/>
              <a:buChar char="•"/>
            </a:pPr>
            <a:r>
              <a:rPr lang="en-US" dirty="0">
                <a:latin typeface="+mj-lt"/>
              </a:rPr>
              <a:t>List of the different phases of record cleanup</a:t>
            </a:r>
          </a:p>
          <a:p>
            <a:pPr marL="1485900" lvl="2" indent="-342900">
              <a:buFont typeface="Arial" panose="020B0604020202020204" pitchFamily="34" charset="0"/>
              <a:buChar char="•"/>
            </a:pPr>
            <a:r>
              <a:rPr lang="en-US" dirty="0">
                <a:latin typeface="+mj-lt"/>
              </a:rPr>
              <a:t>Links to sub-project pages with more information on each</a:t>
            </a:r>
          </a:p>
          <a:p>
            <a:pPr marL="1085850" lvl="1" indent="-342900">
              <a:buFont typeface="Arial" panose="020B0604020202020204" pitchFamily="34" charset="0"/>
              <a:buChar char="•"/>
            </a:pPr>
            <a:r>
              <a:rPr lang="en-US" dirty="0">
                <a:latin typeface="+mj-lt"/>
              </a:rPr>
              <a:t>Links to all project announcements and communications</a:t>
            </a:r>
          </a:p>
          <a:p>
            <a:pPr marL="1085850" lvl="1" indent="-342900">
              <a:buFont typeface="Arial" panose="020B0604020202020204" pitchFamily="34" charset="0"/>
              <a:buChar char="•"/>
            </a:pPr>
            <a:r>
              <a:rPr lang="en-US" dirty="0">
                <a:latin typeface="+mj-lt"/>
              </a:rPr>
              <a:t>An FAQ</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Title Count Reduction Project Update</a:t>
            </a:r>
          </a:p>
        </p:txBody>
      </p:sp>
    </p:spTree>
    <p:extLst>
      <p:ext uri="{BB962C8B-B14F-4D97-AF65-F5344CB8AC3E}">
        <p14:creationId xmlns:p14="http://schemas.microsoft.com/office/powerpoint/2010/main" val="654299378"/>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9030</TotalTime>
  <Words>4264</Words>
  <Application>Microsoft Office PowerPoint</Application>
  <PresentationFormat>Letter Paper (8.5x11 in)</PresentationFormat>
  <Paragraphs>329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Presentation11</vt:lpstr>
      <vt:lpstr>I-Share Alma Primo VE Office hours will start shortly</vt:lpstr>
      <vt:lpstr>I-Share Alma/Primo VE Office Hours  November 18, 2021</vt:lpstr>
      <vt:lpstr>Agenda Office Hours</vt:lpstr>
      <vt:lpstr>Announcements</vt:lpstr>
      <vt:lpstr>Next month – December 16 office hours</vt:lpstr>
      <vt:lpstr>Reminders</vt:lpstr>
      <vt:lpstr>Reminders</vt:lpstr>
      <vt:lpstr>Named User Count Update</vt:lpstr>
      <vt:lpstr>Title Count Reduction Project Update</vt:lpstr>
      <vt:lpstr>Deleting Free/OpeN Access E-Collections UPdate</vt:lpstr>
      <vt:lpstr>Deleting E-Collections Funded by CARLI Update</vt:lpstr>
      <vt:lpstr>Removing bibs with No inventory Update</vt:lpstr>
      <vt:lpstr>Title Reduction Project Statistics</vt:lpstr>
      <vt:lpstr>Related Records in alma</vt:lpstr>
      <vt:lpstr>Related Records in Alma</vt:lpstr>
      <vt:lpstr>Related Records in Alma</vt:lpstr>
      <vt:lpstr>Related Records in Alma</vt:lpstr>
      <vt:lpstr>Related Records in Alma</vt:lpstr>
      <vt:lpstr>Related Records in Alma</vt:lpstr>
      <vt:lpstr>Related Records in Alma</vt:lpstr>
      <vt:lpstr>Related Records in Alma</vt:lpstr>
      <vt:lpstr>Related Records in Alma</vt:lpstr>
      <vt:lpstr>Related RecOrds in Alma</vt:lpstr>
      <vt:lpstr>Related Records in Alma</vt:lpstr>
      <vt:lpstr>Open Q&amp;A</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Masciadrelli, Jennifer</cp:lastModifiedBy>
  <cp:revision>1213</cp:revision>
  <dcterms:created xsi:type="dcterms:W3CDTF">2019-09-18T17:05:10Z</dcterms:created>
  <dcterms:modified xsi:type="dcterms:W3CDTF">2021-11-18T19:32:19Z</dcterms:modified>
</cp:coreProperties>
</file>