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184" r:id="rId2"/>
    <p:sldId id="3185" r:id="rId3"/>
    <p:sldId id="3186" r:id="rId4"/>
    <p:sldId id="3209" r:id="rId5"/>
    <p:sldId id="3264" r:id="rId6"/>
    <p:sldId id="3262" r:id="rId7"/>
    <p:sldId id="3277" r:id="rId8"/>
    <p:sldId id="3265" r:id="rId9"/>
    <p:sldId id="3266" r:id="rId10"/>
    <p:sldId id="3267" r:id="rId11"/>
    <p:sldId id="3276" r:id="rId12"/>
    <p:sldId id="3281" r:id="rId13"/>
    <p:sldId id="3283" r:id="rId14"/>
    <p:sldId id="3278" r:id="rId15"/>
    <p:sldId id="3279" r:id="rId16"/>
    <p:sldId id="3280" r:id="rId17"/>
    <p:sldId id="3254" r:id="rId18"/>
    <p:sldId id="3198" r:id="rId19"/>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50FAB-5EE4-41B6-969E-F361A2ED68AA}" v="11" dt="2021-10-13T13:42:29.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72245" autoAdjust="0"/>
  </p:normalViewPr>
  <p:slideViewPr>
    <p:cSldViewPr snapToGrid="0" snapToObjects="1">
      <p:cViewPr varScale="1">
        <p:scale>
          <a:sx n="86" d="100"/>
          <a:sy n="86" d="100"/>
        </p:scale>
        <p:origin x="2080" y="200"/>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10/14/21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10/14/21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mailto:SUPPORT@CARLI.ILLINOIS.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As a reminder, CARLI wants you to know that the contract titles count is not the only goal in this effort. Alma provides a number of efficiencies for managing shared data, particularly electronic resources data, that we haven't yet been using fully. Ex Libris informs us that at this stage of a consortium's implementation, they would be working with institutions to reduce duplication from legacy systems and legacy processes, and take more advantage of Alma's functionality.</a:t>
            </a:r>
          </a:p>
          <a:p>
            <a:endParaRPr lang="en-US" dirty="0">
              <a:cs typeface="Calibri"/>
            </a:endParaRPr>
          </a:p>
          <a:p>
            <a:r>
              <a:rPr lang="en-US" dirty="0">
                <a:cs typeface="Calibri"/>
              </a:rPr>
              <a:t>Whatever decreased title count we're able to achieve, by engaging in this work, now, we expect to improve our processes for sharing electronic resources metadata, and we believe we can produce cleaner, updated catalogs in the NZ and IZs as well. This work should also help position us better to move forward with other future metadata objectives.</a:t>
            </a:r>
          </a:p>
        </p:txBody>
      </p:sp>
    </p:spTree>
    <p:extLst>
      <p:ext uri="{BB962C8B-B14F-4D97-AF65-F5344CB8AC3E}">
        <p14:creationId xmlns:p14="http://schemas.microsoft.com/office/powerpoint/2010/main" val="398341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Ex Libris and CARLI have identified three areas where we have an excess of records that we can reduce by performing record clean-up:</a:t>
            </a:r>
          </a:p>
          <a:p>
            <a:endParaRPr lang="en-US" dirty="0">
              <a:cs typeface="Calibri"/>
            </a:endParaRPr>
          </a:p>
          <a:p>
            <a:pPr marL="171450" indent="-171450">
              <a:buFont typeface="Arial" panose="020B0604020202020204" pitchFamily="34" charset="0"/>
              <a:buChar char="•"/>
            </a:pPr>
            <a:r>
              <a:rPr lang="en-US" dirty="0">
                <a:cs typeface="Calibri"/>
              </a:rPr>
              <a:t>First, most I-Share libraries have activated electronic resources in their IZs that are identical to collections provided by CARLI via the network zone. This carryover of practices from Voyager isn't unusual, but it is the largest source of duplicate titles across the consortium. </a:t>
            </a:r>
          </a:p>
          <a:p>
            <a:pPr marL="171450" indent="-171450">
              <a:buFont typeface="Arial" panose="020B0604020202020204" pitchFamily="34" charset="0"/>
              <a:buChar char="•"/>
            </a:pPr>
            <a:r>
              <a:rPr lang="en-US" dirty="0">
                <a:cs typeface="Calibri"/>
              </a:rPr>
              <a:t>Second, many library institution zones and the network zone contain bibliographic records that have no inventory. While there are several reasons why a bib may be present without inventory, we expect that a fair number of these records are artifacts from Voyager, in particular bibs used on purchase orders where the inventory has been moved or removed since the initial order. </a:t>
            </a:r>
          </a:p>
          <a:p>
            <a:pPr marL="171450" indent="-171450">
              <a:buFont typeface="Arial" panose="020B0604020202020204" pitchFamily="34" charset="0"/>
              <a:buChar char="•"/>
            </a:pPr>
            <a:r>
              <a:rPr lang="en-US" dirty="0">
                <a:cs typeface="Calibri"/>
              </a:rPr>
              <a:t>Third, many IZs and the NZ contain duplicate bibliographic records. In some cases, duplicates are identical or nearly identical copies of the same </a:t>
            </a:r>
            <a:r>
              <a:rPr lang="en-US" dirty="0" err="1">
                <a:cs typeface="Calibri"/>
              </a:rPr>
              <a:t>WorldCat</a:t>
            </a:r>
            <a:r>
              <a:rPr lang="en-US" dirty="0">
                <a:cs typeface="Calibri"/>
              </a:rPr>
              <a:t> bib. In other cases, the duplicates were cataloged initially using different </a:t>
            </a:r>
            <a:r>
              <a:rPr lang="en-US" dirty="0" err="1">
                <a:cs typeface="Calibri"/>
              </a:rPr>
              <a:t>WorldCat</a:t>
            </a:r>
            <a:r>
              <a:rPr lang="en-US" dirty="0">
                <a:cs typeface="Calibri"/>
              </a:rPr>
              <a:t> bibs that OCLC has since merged. If you have encountered warning messages with duplicate detection when importing records from OCLC, then you've experienced some of this issue. </a:t>
            </a:r>
          </a:p>
          <a:p>
            <a:endParaRPr lang="en-US" dirty="0">
              <a:cs typeface="Calibri"/>
            </a:endParaRPr>
          </a:p>
          <a:p>
            <a:r>
              <a:rPr lang="en-US" dirty="0">
                <a:cs typeface="Calibri"/>
              </a:rPr>
              <a:t>CARLI has created a webpage for the Alma Title Count Reduction Project.  It has been referenced in several of our email communications to Liaisons and Directors thus far, but we want to make sure that everyone is aware of it to keep up to date on the latest project activities.  It has a project overview, links out to separate webpages that describe each phase of the project in greater detail along with its timeline, contains links to all project announcements and communications, and there’s an FAQ.</a:t>
            </a:r>
          </a:p>
          <a:p>
            <a:endParaRPr lang="en-US" dirty="0">
              <a:cs typeface="Calibri"/>
            </a:endParaRPr>
          </a:p>
        </p:txBody>
      </p:sp>
    </p:spTree>
    <p:extLst>
      <p:ext uri="{BB962C8B-B14F-4D97-AF65-F5344CB8AC3E}">
        <p14:creationId xmlns:p14="http://schemas.microsoft.com/office/powerpoint/2010/main" val="427999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CARLI identified a priority for how we will reduce the number of duplicate e-collections. Our first priority focused on Open Access and Free E-Collections that are active in NZ. As freely available resources, these resources </a:t>
            </a:r>
            <a:r>
              <a:rPr lang="en-US" baseline="0" dirty="0"/>
              <a:t>do not require patron authentication nor acquisition transactions. Thus they will be less complicated to delete from IZs and centrally manage.</a:t>
            </a:r>
            <a:r>
              <a:rPr lang="en-US" dirty="0"/>
              <a:t> From there, we expect to move on to electronic resources that CARLI has purchased for all members, and then further into CARLI-brokered collections as much as possible.</a:t>
            </a:r>
            <a:endParaRPr lang="en-US" dirty="0">
              <a:cs typeface="Calibri"/>
            </a:endParaRPr>
          </a:p>
          <a:p>
            <a:endParaRPr lang="en-US" dirty="0">
              <a:cs typeface="Calibri"/>
            </a:endParaRPr>
          </a:p>
          <a:p>
            <a:r>
              <a:rPr lang="en-US" dirty="0">
                <a:cs typeface="Calibri"/>
              </a:rPr>
              <a:t>The Open Access/Free Collections that were duplicated in IZ’s have been deleted, collectively we have already deleted over 850,000 titles!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77377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 Collections that are funded by CARLI are being handled in separate phases for NZ management as we have communicated.  This first round included Sage 2007, Harper’s Weekly, and Historical Statistics of the United State and is in progress, work that institutions indicated they would do themselves needs to be completed by tomorrow (October 15). Future phases will be announced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cs typeface="Calibri"/>
            </a:endParaRPr>
          </a:p>
        </p:txBody>
      </p:sp>
    </p:spTree>
    <p:extLst>
      <p:ext uri="{BB962C8B-B14F-4D97-AF65-F5344CB8AC3E}">
        <p14:creationId xmlns:p14="http://schemas.microsoft.com/office/powerpoint/2010/main" val="78507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Our next project phase is working on removing bibliographic records with no inventory in Alma. We have been creating reports that list these records for each IZ.  Every IZ has bibs with no inventory. These lists vary in number from under 10 records to over 300,000 records. This is not surprising, and gives a sense of the number of excess titles this category creates.</a:t>
            </a:r>
          </a:p>
          <a:p>
            <a:endParaRPr lang="en-US" dirty="0"/>
          </a:p>
          <a:p>
            <a:r>
              <a:rPr lang="en-US" dirty="0"/>
              <a:t>The reports we share, and that will be used to delete these bib records exclude those bibliographic records that have explicit bound with relationships. Additionally the Delete </a:t>
            </a:r>
            <a:br>
              <a:rPr lang="en-US" dirty="0"/>
            </a:br>
            <a:r>
              <a:rPr lang="en-US" dirty="0"/>
              <a:t>Bibliographic Records job parameters will  be set to exclude bibs with relationships to other records, which allows the records to be reviewed before deletion. If an institution opts to have CARLI staff do this work, we may contact you with any questions we have about deleting related records before that is done.</a:t>
            </a:r>
          </a:p>
          <a:p>
            <a:endParaRPr lang="en-US" dirty="0"/>
          </a:p>
          <a:p>
            <a:r>
              <a:rPr lang="en-US" dirty="0"/>
              <a:t>Watch for the announcement about this soon!</a:t>
            </a:r>
          </a:p>
          <a:p>
            <a:endParaRPr lang="en-US" dirty="0"/>
          </a:p>
          <a:p>
            <a:endParaRPr lang="en-US" dirty="0"/>
          </a:p>
        </p:txBody>
      </p:sp>
    </p:spTree>
    <p:extLst>
      <p:ext uri="{BB962C8B-B14F-4D97-AF65-F5344CB8AC3E}">
        <p14:creationId xmlns:p14="http://schemas.microsoft.com/office/powerpoint/2010/main" val="321058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Many of you have already signed up for consultation meetings and we have already had a few! Thank you! These meetings are designed to discuss questions or concerns you may have about specific data you may have in your IZ that you want to bring to our attention or have concerns about. If you have particular workflow or problem reports please send them to support@carli.Illinois.edu as always.</a:t>
            </a:r>
          </a:p>
        </p:txBody>
      </p:sp>
    </p:spTree>
    <p:extLst>
      <p:ext uri="{BB962C8B-B14F-4D97-AF65-F5344CB8AC3E}">
        <p14:creationId xmlns:p14="http://schemas.microsoft.com/office/powerpoint/2010/main" val="2165479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Next month we are planning another “Lab Reports” session. If you have a workflow or process you would like to share with your I-Share colleagues please consider submitting it to </a:t>
            </a:r>
            <a:r>
              <a:rPr lang="en-US" dirty="0" err="1"/>
              <a:t>support@carli</a:t>
            </a:r>
            <a:r>
              <a:rPr lang="en-US" dirty="0"/>
              <a:t> to present at the November 18 office hours! Submit proposals no later than November 8 so we can review and let those who have submitted ideas know that we’d like you to present!</a:t>
            </a:r>
          </a:p>
          <a:p>
            <a:endParaRPr lang="en-US" dirty="0"/>
          </a:p>
          <a:p>
            <a:endParaRPr lang="en-US" dirty="0"/>
          </a:p>
        </p:txBody>
      </p:sp>
    </p:spTree>
    <p:extLst>
      <p:ext uri="{BB962C8B-B14F-4D97-AF65-F5344CB8AC3E}">
        <p14:creationId xmlns:p14="http://schemas.microsoft.com/office/powerpoint/2010/main" val="417723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 That completes our announcements and reminders, so 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rest of our time together will be focused on your Questions so please feel free to enter them in the chat!</a:t>
            </a:r>
          </a:p>
          <a:p>
            <a:endParaRPr lang="en-US" baseline="0" dirty="0">
              <a:cs typeface="Calibri"/>
            </a:endParaRPr>
          </a:p>
          <a:p>
            <a:r>
              <a:rPr lang="en-US" baseline="0" dirty="0">
                <a:cs typeface="Calibri"/>
              </a:rPr>
              <a:t>Illustration: Fireweed in bloom. </a:t>
            </a: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Today we’ll have a few announcements and reminders about upcoming events for Alma/Primo VE.  You can always check the CARLI calendar for CARLI events.</a:t>
            </a:r>
          </a:p>
          <a:p>
            <a:r>
              <a:rPr lang="en-US" baseline="0" dirty="0">
                <a:cs typeface="Calibri"/>
              </a:rPr>
              <a:t>And after that, today’s session will cover our progress reducing and managing the number of bibliographic records we have in Alma, and a brief introduction to the next phase of the project.</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Upcoming CARLI events!</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reminder about our ELUNA Learns funding, we still do have funding in place so don’t forget to see if there are any upcoming ELUNA learns events that are of interest to you.</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in 2020, CARLI has purchased a block of registrations for the 2021 Ex Libris Users of North America (ELUNA) online webinar series, ELUNA Learns. These sessions will be recorded, and the recordings will be available for a year to those who register. These sessions are normally $25 per person; the CARLI block will be available </a:t>
            </a:r>
            <a:r>
              <a:rPr lang="en-US" sz="1200" b="1" i="0" u="none" strike="noStrike" kern="1200" dirty="0">
                <a:solidFill>
                  <a:schemeClr val="tx1"/>
                </a:solidFill>
                <a:effectLst/>
                <a:latin typeface="+mn-lt"/>
                <a:ea typeface="+mn-ea"/>
                <a:cs typeface="+mn-cs"/>
              </a:rPr>
              <a:t>free</a:t>
            </a:r>
            <a:r>
              <a:rPr lang="en-US" sz="1200" b="0" i="0" u="none" strike="noStrike" kern="1200" dirty="0">
                <a:solidFill>
                  <a:schemeClr val="tx1"/>
                </a:solidFill>
                <a:effectLst/>
                <a:latin typeface="+mn-lt"/>
                <a:ea typeface="+mn-ea"/>
                <a:cs typeface="+mn-cs"/>
              </a:rPr>
              <a:t> to I-Share library staff on a first come first served basis while our supply lasts.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More information about ELUNA Learns is available at </a:t>
            </a:r>
            <a:r>
              <a:rPr lang="en-US" sz="1200" b="0" i="0" u="sng" strike="noStrike" kern="1200" dirty="0">
                <a:solidFill>
                  <a:schemeClr val="tx1"/>
                </a:solidFill>
                <a:effectLst/>
                <a:latin typeface="+mn-lt"/>
                <a:ea typeface="+mn-ea"/>
                <a:cs typeface="+mn-cs"/>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take advantage of the CARLI purchase, please register through CARLI and not on the ELUNA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website.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CARLI will process your registration with ELUNA. ELUNA will follow up with two emails to you-a registration confirmation (you may ignore the text about how to pay for your registration) and you will receive a second email from ELUNA with the webinar access credentials (these will be sent approximately 1 day before sessions in the future). Please note that ELUNA’s policy is that these registrations are for one individual only and are not for group use.</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register: complete the attached form, attach to email, and send </a:t>
            </a:r>
            <a:r>
              <a:rPr lang="en-US" sz="1200" b="1" i="0" u="sng" strike="noStrike" kern="1200" dirty="0">
                <a:solidFill>
                  <a:schemeClr val="tx1"/>
                </a:solidFill>
                <a:effectLst/>
                <a:latin typeface="+mn-lt"/>
                <a:ea typeface="+mn-ea"/>
                <a:cs typeface="+mn-cs"/>
                <a:hlinkClick r:id="rId4"/>
              </a:rPr>
              <a:t>support@carli.illinois.edu</a:t>
            </a:r>
            <a:r>
              <a:rPr lang="en-US" sz="1200" b="1" i="0" u="none" strike="noStrike" kern="1200" dirty="0">
                <a:solidFill>
                  <a:schemeClr val="tx1"/>
                </a:solidFill>
                <a:effectLst/>
                <a:latin typeface="+mn-lt"/>
                <a:ea typeface="+mn-ea"/>
                <a:cs typeface="+mn-cs"/>
              </a:rPr>
              <a:t>, with “ELUNA learns” in the subject line.  Please complete a separate form for each person registering.</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35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 reminder that if you miss any of the Ex Libris or CARLI webinar events, you can usually view a recording to catch up!</a:t>
            </a:r>
          </a:p>
        </p:txBody>
      </p:sp>
    </p:spTree>
    <p:extLst>
      <p:ext uri="{BB962C8B-B14F-4D97-AF65-F5344CB8AC3E}">
        <p14:creationId xmlns:p14="http://schemas.microsoft.com/office/powerpoint/2010/main" val="331506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cs typeface="Calibri"/>
              </a:rPr>
              <a:t>Here is an update on the number of named users.  That number has been reduced by from 3,117 on Sept. 9 to 3,050 on October. As we mentioned at the last office hours, CARLI staff deactivated personal logins to each Alma IZ, but we have also created new but temporary users for the IHLS CMC staff while they assist us with the Alma Title Count Reduction Project. We noticed that several institutions have followed our recommendation to create shared generic accounts for circ desks and other shared service points. </a:t>
            </a:r>
          </a:p>
          <a:p>
            <a:endParaRPr lang="en-US" dirty="0">
              <a:cs typeface="Calibri"/>
            </a:endParaRPr>
          </a:p>
          <a:p>
            <a:r>
              <a:rPr lang="en-US" dirty="0">
                <a:cs typeface="Calibri"/>
              </a:rPr>
              <a:t>Libraries and CARLI need to focus on identifying and deactivating test accounts, and libraries need to review roles assigned to users who do not login to Alma, or those who have left the library's employment.</a:t>
            </a:r>
          </a:p>
          <a:p>
            <a:endParaRPr lang="en-US" dirty="0">
              <a:cs typeface="Calibri"/>
            </a:endParaRPr>
          </a:p>
          <a:p>
            <a:r>
              <a:rPr lang="en-US" dirty="0">
                <a:cs typeface="Calibri"/>
              </a:rPr>
              <a:t>Deadline: Dec 1.</a:t>
            </a:r>
          </a:p>
          <a:p>
            <a:endParaRPr lang="en-US" dirty="0">
              <a:cs typeface="Calibri"/>
            </a:endParaRPr>
          </a:p>
          <a:p>
            <a:r>
              <a:rPr lang="en-US" dirty="0">
                <a:cs typeface="Calibri"/>
              </a:rPr>
              <a:t>All of CARLI’s Named User Documentation can be found on our website.</a:t>
            </a:r>
          </a:p>
          <a:p>
            <a:endParaRPr lang="en-US" dirty="0">
              <a:cs typeface="Calibri"/>
            </a:endParaRPr>
          </a:p>
          <a:p>
            <a:r>
              <a:rPr lang="en-US" dirty="0">
                <a:cs typeface="Calibri"/>
              </a:rPr>
              <a:t>As an update, we did get confirmation from Ex Libris that </a:t>
            </a:r>
            <a:r>
              <a:rPr lang="en-US" dirty="0"/>
              <a:t>a user is still considered a Named User even if all staff roles on the user record have been </a:t>
            </a:r>
            <a:r>
              <a:rPr lang="en-US" b="1" dirty="0"/>
              <a:t>disabled</a:t>
            </a:r>
            <a:r>
              <a:rPr lang="en-US" dirty="0"/>
              <a:t>, so that is not a possible workflow for reducing named users.  We apologize for any inconvenience and have updated the options in our posted Named Users documentation.</a:t>
            </a:r>
            <a:endParaRPr lang="en-US" dirty="0">
              <a:cs typeface="Calibri"/>
            </a:endParaRPr>
          </a:p>
        </p:txBody>
      </p:sp>
    </p:spTree>
    <p:extLst>
      <p:ext uri="{BB962C8B-B14F-4D97-AF65-F5344CB8AC3E}">
        <p14:creationId xmlns:p14="http://schemas.microsoft.com/office/powerpoint/2010/main" val="346542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As this session was billed as a Comprehensive Update, let’s review why we’re doing all of this from the top.  As mentioned at previous office hours, Ex Libris has informed us that we have more active Alma named users than our current license allows, and we have more than our contracted number of bibliographic titles. </a:t>
            </a:r>
          </a:p>
          <a:p>
            <a:endParaRPr lang="en-US" dirty="0"/>
          </a:p>
          <a:p>
            <a:r>
              <a:rPr lang="en-US" dirty="0"/>
              <a:t>Why does this matter?  It matters because title counts and named users are some of the metrics Ex Libris uses to set pricing for Alma.  </a:t>
            </a:r>
          </a:p>
          <a:p>
            <a:endParaRPr lang="en-US" dirty="0"/>
          </a:p>
          <a:p>
            <a:r>
              <a:rPr lang="en-US" dirty="0"/>
              <a:t>The Bib Titles metric counts records in the IZ’s and the NZ as well as local authority records in either an IZ or NZ.  As an aside, remember that the standard authority record sets like LCSH are stored in the Community Zone in Alma and are not counted for pricing metrics.</a:t>
            </a:r>
          </a:p>
          <a:p>
            <a:endParaRPr lang="en-US" dirty="0"/>
          </a:p>
          <a:p>
            <a:r>
              <a:rPr lang="en-US" dirty="0"/>
              <a:t>Also as e-journals is a separate pricing metric from bib titles, those records are not counted as titles.</a:t>
            </a:r>
          </a:p>
          <a:p>
            <a:endParaRPr lang="en-US" dirty="0"/>
          </a:p>
          <a:p>
            <a:endParaRPr lang="en-US" dirty="0"/>
          </a:p>
        </p:txBody>
      </p:sp>
    </p:spTree>
    <p:extLst>
      <p:ext uri="{BB962C8B-B14F-4D97-AF65-F5344CB8AC3E}">
        <p14:creationId xmlns:p14="http://schemas.microsoft.com/office/powerpoint/2010/main" val="93997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CARLI’s Alma subscription currently allows us to have over 46 million titles across the entire consortium, i.e., 89 institutions plus the Network Zone.</a:t>
            </a:r>
          </a:p>
          <a:p>
            <a:endParaRPr lang="en-US" dirty="0"/>
          </a:p>
          <a:p>
            <a:r>
              <a:rPr lang="en-US" dirty="0"/>
              <a:t>We currently are over that number, but we know we introduced a lot of duplicate records during our migration from Voyager, SFX and the other e-resource systems. And we know we are not yet making the best use of the Network Zone for managing e-resources held by multiple, or all I-Share libraries. </a:t>
            </a:r>
          </a:p>
          <a:p>
            <a:endParaRPr lang="en-US" dirty="0"/>
          </a:p>
          <a:p>
            <a:r>
              <a:rPr lang="en-US" dirty="0"/>
              <a:t>As our contract and Alma pricing is based on aggregate totals for the consortium, we do not have limits per institution.</a:t>
            </a:r>
          </a:p>
          <a:p>
            <a:endParaRPr lang="en-US" dirty="0"/>
          </a:p>
          <a:p>
            <a:r>
              <a:rPr lang="en-US" dirty="0"/>
              <a:t>While Alma does not functionally prevent a customer from adding more users or titles than they have licensed, Ex Libris monitors these counts and can charge CARLI for the overage.</a:t>
            </a:r>
          </a:p>
          <a:p>
            <a:endParaRPr lang="en-US" dirty="0"/>
          </a:p>
          <a:p>
            <a:r>
              <a:rPr lang="en-US" dirty="0"/>
              <a:t>None of us want unexpected cost increases, so it is in our best interest to bring these numbers down.</a:t>
            </a:r>
          </a:p>
          <a:p>
            <a:endParaRPr lang="en-US" dirty="0"/>
          </a:p>
        </p:txBody>
      </p:sp>
    </p:spTree>
    <p:extLst>
      <p:ext uri="{BB962C8B-B14F-4D97-AF65-F5344CB8AC3E}">
        <p14:creationId xmlns:p14="http://schemas.microsoft.com/office/powerpoint/2010/main" val="247873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project-overview"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open-access-e-collection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rli.illinois.edu/products-services/i-share/title-count-reduction/announcements#20211004"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www.carli.illinois.edu/products-services/i-share/title-count-reduction/CARLI-funded-e-collections-nonEBSC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sites/files/files/ELUNA-Learns-Registration_Form_2021072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xlibrisgroup.com/customer-education-webinars/?tab=recorded&amp;wpage=1"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exl-knowledge-days-2021" TargetMode="External"/><Relationship Id="rId5" Type="http://schemas.openxmlformats.org/officeDocument/2006/relationships/hyperlink" Target="https://www.carli.illinois.edu/products-services/i-share/alma/exl-implement-acq-2021" TargetMode="External"/><Relationship Id="rId4" Type="http://schemas.openxmlformats.org/officeDocument/2006/relationships/hyperlink" Target="https://www.carli.illinois.edu/products-services/i-share/alma/CARLIOfficeHou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products-services/i-share/user-management/nameduserFAQ"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933863"/>
            <a:ext cx="8497125" cy="4291280"/>
          </a:xfrm>
        </p:spPr>
        <p:txBody>
          <a:bodyPr/>
          <a:lstStyle/>
          <a:p>
            <a:pPr marL="342900" indent="-342900">
              <a:buFont typeface="Arial" panose="020B0604020202020204" pitchFamily="34" charset="0"/>
              <a:buChar char="•"/>
            </a:pPr>
            <a:r>
              <a:rPr lang="en-US" dirty="0">
                <a:latin typeface="+mj-lt"/>
              </a:rPr>
              <a:t>Reducing duplication engages efficiencies to managing and sharing resources</a:t>
            </a:r>
          </a:p>
          <a:p>
            <a:pPr marL="1085850" lvl="1" indent="-342900">
              <a:buFont typeface="Arial" panose="020B0604020202020204" pitchFamily="34" charset="0"/>
              <a:buChar char="•"/>
            </a:pPr>
            <a:r>
              <a:rPr lang="en-US" dirty="0">
                <a:latin typeface="+mj-lt"/>
              </a:rPr>
              <a:t>Whenever possible, share electronic collection data once for all members.</a:t>
            </a:r>
          </a:p>
          <a:p>
            <a:pPr marL="1085850" lvl="1" indent="-342900">
              <a:buFont typeface="Arial" panose="020B0604020202020204" pitchFamily="34" charset="0"/>
              <a:buChar char="•"/>
            </a:pPr>
            <a:r>
              <a:rPr lang="en-US" dirty="0">
                <a:latin typeface="+mj-lt"/>
              </a:rPr>
              <a:t>Deduplicating bibs improves imports and syncs with OCLC</a:t>
            </a:r>
          </a:p>
          <a:p>
            <a:pPr marL="1085850" lvl="1" indent="-342900">
              <a:buFont typeface="Arial" panose="020B0604020202020204" pitchFamily="34" charset="0"/>
              <a:buChar char="•"/>
            </a:pPr>
            <a:r>
              <a:rPr lang="en-US" dirty="0">
                <a:latin typeface="+mj-lt"/>
              </a:rPr>
              <a:t>Fewer records = cleaner catalogs</a:t>
            </a:r>
          </a:p>
          <a:p>
            <a:pPr marL="342900" indent="-342900">
              <a:buFont typeface="Arial" panose="020B0604020202020204" pitchFamily="34" charset="0"/>
              <a:buChar char="•"/>
            </a:pPr>
            <a:r>
              <a:rPr lang="en-US" dirty="0">
                <a:latin typeface="+mj-lt"/>
              </a:rPr>
              <a:t>This is the work we should be doing at this stage of our Alma implementation.</a:t>
            </a: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Benefits of Reducing Title Counts</a:t>
            </a:r>
          </a:p>
        </p:txBody>
      </p:sp>
    </p:spTree>
    <p:extLst>
      <p:ext uri="{BB962C8B-B14F-4D97-AF65-F5344CB8AC3E}">
        <p14:creationId xmlns:p14="http://schemas.microsoft.com/office/powerpoint/2010/main" val="32830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422032"/>
            <a:ext cx="8497125" cy="5814646"/>
          </a:xfrm>
        </p:spPr>
        <p:txBody>
          <a:bodyPr/>
          <a:lstStyle/>
          <a:p>
            <a:pPr marL="457200" lvl="1" indent="0">
              <a:buNone/>
            </a:pPr>
            <a:endParaRPr lang="en-US" sz="1200" dirty="0">
              <a:latin typeface="+mj-lt"/>
            </a:endParaRPr>
          </a:p>
          <a:p>
            <a:pPr marL="342900" indent="-342900">
              <a:buFont typeface="Arial" panose="020B0604020202020204" pitchFamily="34" charset="0"/>
              <a:buChar char="•"/>
            </a:pPr>
            <a:r>
              <a:rPr lang="en-US" dirty="0">
                <a:latin typeface="+mj-lt"/>
              </a:rPr>
              <a:t>Goals:</a:t>
            </a:r>
          </a:p>
          <a:p>
            <a:pPr marL="1085850" lvl="1" indent="-342900">
              <a:buFont typeface="Arial" panose="020B0604020202020204" pitchFamily="34" charset="0"/>
              <a:buChar char="•"/>
            </a:pPr>
            <a:r>
              <a:rPr lang="en-US" dirty="0">
                <a:latin typeface="+mj-lt"/>
              </a:rPr>
              <a:t>Manage Electronic Resource Collections in the Network Zone when possible</a:t>
            </a:r>
          </a:p>
          <a:p>
            <a:pPr marL="1085850" lvl="1" indent="-342900">
              <a:buFont typeface="Arial" panose="020B0604020202020204" pitchFamily="34" charset="0"/>
              <a:buChar char="•"/>
            </a:pPr>
            <a:r>
              <a:rPr lang="en-US" dirty="0">
                <a:latin typeface="+mj-lt"/>
              </a:rPr>
              <a:t>Delete bib records with no Inventory</a:t>
            </a:r>
          </a:p>
          <a:p>
            <a:pPr marL="1085850" lvl="1" indent="-342900">
              <a:buFont typeface="Arial" panose="020B0604020202020204" pitchFamily="34" charset="0"/>
              <a:buChar char="•"/>
            </a:pPr>
            <a:r>
              <a:rPr lang="en-US" dirty="0">
                <a:latin typeface="+mj-lt"/>
              </a:rPr>
              <a:t>Eliminate duplicate bib records</a:t>
            </a:r>
          </a:p>
          <a:p>
            <a:pPr marL="342900" indent="-342900">
              <a:buFont typeface="Arial" panose="020B0604020202020204" pitchFamily="34" charset="0"/>
              <a:buChar char="•"/>
            </a:pPr>
            <a:r>
              <a:rPr lang="en-US" dirty="0">
                <a:latin typeface="+mj-lt"/>
              </a:rPr>
              <a:t>CARLI Alma Title Count Reduction Project Page: </a:t>
            </a:r>
            <a:r>
              <a:rPr lang="en-US" dirty="0">
                <a:latin typeface="+mj-lt"/>
                <a:hlinkClick r:id="rId3"/>
              </a:rPr>
              <a:t>https://www.carli.illinois.edu/products-services/i-share/title-count-reduction/project-overview</a:t>
            </a:r>
            <a:endParaRPr lang="en-US" dirty="0">
              <a:latin typeface="+mj-lt"/>
            </a:endParaRPr>
          </a:p>
          <a:p>
            <a:pPr marL="1085850" lvl="1" indent="-342900">
              <a:buFont typeface="Arial" panose="020B0604020202020204" pitchFamily="34" charset="0"/>
              <a:buChar char="•"/>
            </a:pPr>
            <a:r>
              <a:rPr lang="en-US" dirty="0">
                <a:latin typeface="+mj-lt"/>
              </a:rPr>
              <a:t>Contains a project overview </a:t>
            </a:r>
          </a:p>
          <a:p>
            <a:pPr marL="1085850" lvl="1" indent="-342900">
              <a:buFont typeface="Arial" panose="020B0604020202020204" pitchFamily="34" charset="0"/>
              <a:buChar char="•"/>
            </a:pPr>
            <a:r>
              <a:rPr lang="en-US" dirty="0">
                <a:latin typeface="+mj-lt"/>
              </a:rPr>
              <a:t>List of the different phases of record cleanup</a:t>
            </a:r>
          </a:p>
          <a:p>
            <a:pPr marL="1485900" lvl="2" indent="-342900">
              <a:buFont typeface="Arial" panose="020B0604020202020204" pitchFamily="34" charset="0"/>
              <a:buChar char="•"/>
            </a:pPr>
            <a:r>
              <a:rPr lang="en-US" dirty="0">
                <a:latin typeface="+mj-lt"/>
              </a:rPr>
              <a:t>Links to sub-project pages with more information on each</a:t>
            </a:r>
          </a:p>
          <a:p>
            <a:pPr marL="1085850" lvl="1" indent="-342900">
              <a:buFont typeface="Arial" panose="020B0604020202020204" pitchFamily="34" charset="0"/>
              <a:buChar char="•"/>
            </a:pPr>
            <a:r>
              <a:rPr lang="en-US" dirty="0">
                <a:latin typeface="+mj-lt"/>
              </a:rPr>
              <a:t>Links to all project announcements and communications</a:t>
            </a:r>
          </a:p>
          <a:p>
            <a:pPr marL="1085850" lvl="1" indent="-342900">
              <a:buFont typeface="Arial" panose="020B0604020202020204" pitchFamily="34" charset="0"/>
              <a:buChar char="•"/>
            </a:pPr>
            <a:r>
              <a:rPr lang="en-US" dirty="0">
                <a:latin typeface="+mj-lt"/>
              </a:rPr>
              <a:t>An FAQ</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Title Count Reduction Project</a:t>
            </a:r>
          </a:p>
        </p:txBody>
      </p:sp>
    </p:spTree>
    <p:extLst>
      <p:ext uri="{BB962C8B-B14F-4D97-AF65-F5344CB8AC3E}">
        <p14:creationId xmlns:p14="http://schemas.microsoft.com/office/powerpoint/2010/main" val="65429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422032"/>
            <a:ext cx="8497125" cy="5814646"/>
          </a:xfrm>
        </p:spPr>
        <p:txBody>
          <a:bodyPr/>
          <a:lstStyle/>
          <a:p>
            <a:pPr marL="457200" lvl="1" indent="0">
              <a:buNone/>
            </a:pPr>
            <a:endParaRPr lang="en-US" sz="1200" dirty="0">
              <a:latin typeface="+mj-lt"/>
            </a:endParaRPr>
          </a:p>
          <a:p>
            <a:pPr marL="342900" indent="-342900">
              <a:buFont typeface="Arial" panose="020B0604020202020204" pitchFamily="34" charset="0"/>
              <a:buChar char="•"/>
            </a:pPr>
            <a:r>
              <a:rPr lang="en-US" dirty="0">
                <a:latin typeface="+mj-lt"/>
              </a:rPr>
              <a:t>Open Access/Free Collections should be active only in Network Zone</a:t>
            </a:r>
          </a:p>
          <a:p>
            <a:pPr marL="342900" indent="-342900">
              <a:buFont typeface="Arial" panose="020B0604020202020204" pitchFamily="34" charset="0"/>
              <a:buChar char="•"/>
            </a:pPr>
            <a:r>
              <a:rPr lang="en-US" dirty="0">
                <a:latin typeface="+mj-lt"/>
              </a:rPr>
              <a:t>NZ is designed to manage these collections centrally to benefit all </a:t>
            </a:r>
            <a:r>
              <a:rPr lang="en-US" dirty="0" err="1">
                <a:latin typeface="+mj-lt"/>
              </a:rPr>
              <a:t>consortial</a:t>
            </a:r>
            <a:r>
              <a:rPr lang="en-US" dirty="0">
                <a:latin typeface="+mj-lt"/>
              </a:rPr>
              <a:t> members. Optimizes record and data sharing.</a:t>
            </a:r>
          </a:p>
          <a:p>
            <a:pPr marL="342900" indent="-342900">
              <a:buFont typeface="Arial" panose="020B0604020202020204" pitchFamily="34" charset="0"/>
              <a:buChar char="•"/>
            </a:pPr>
            <a:r>
              <a:rPr lang="en-US" dirty="0">
                <a:latin typeface="+mj-lt"/>
              </a:rPr>
              <a:t>Sub-Project page: </a:t>
            </a:r>
            <a:r>
              <a:rPr lang="en-US" dirty="0">
                <a:latin typeface="+mj-lt"/>
                <a:hlinkClick r:id="rId3"/>
              </a:rPr>
              <a:t>https://www.carli.illinois.edu/products-services/i-share/title-count-reduction/open-access-e-collections</a:t>
            </a:r>
            <a:r>
              <a:rPr lang="en-US" dirty="0">
                <a:latin typeface="+mj-lt"/>
              </a:rPr>
              <a:t> </a:t>
            </a:r>
          </a:p>
          <a:p>
            <a:pPr marL="342900" indent="-342900">
              <a:buFont typeface="Arial" panose="020B0604020202020204" pitchFamily="34" charset="0"/>
              <a:buChar char="•"/>
            </a:pPr>
            <a:r>
              <a:rPr lang="en-US" dirty="0">
                <a:latin typeface="+mj-lt"/>
              </a:rPr>
              <a:t>Work is almost complete!  Collectively, we have already deleted over 850,000 titles!</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Deleting Free/</a:t>
            </a:r>
            <a:r>
              <a:rPr lang="en-US" dirty="0" err="1"/>
              <a:t>OpeN</a:t>
            </a:r>
            <a:r>
              <a:rPr lang="en-US" dirty="0"/>
              <a:t> Access E-Collections </a:t>
            </a:r>
            <a:r>
              <a:rPr lang="en-US" dirty="0" err="1"/>
              <a:t>UPdate</a:t>
            </a:r>
            <a:endParaRPr lang="en-US" dirty="0"/>
          </a:p>
        </p:txBody>
      </p:sp>
    </p:spTree>
    <p:extLst>
      <p:ext uri="{BB962C8B-B14F-4D97-AF65-F5344CB8AC3E}">
        <p14:creationId xmlns:p14="http://schemas.microsoft.com/office/powerpoint/2010/main" val="217590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508011"/>
            <a:ext cx="8497125" cy="5832828"/>
          </a:xfrm>
        </p:spPr>
        <p:txBody>
          <a:bodyPr/>
          <a:lstStyle/>
          <a:p>
            <a:pPr marL="342900" indent="-342900">
              <a:buFont typeface="Arial" panose="020B0604020202020204" pitchFamily="34" charset="0"/>
              <a:buChar char="•"/>
            </a:pPr>
            <a:r>
              <a:rPr lang="en-US" dirty="0">
                <a:latin typeface="+mj-lt"/>
              </a:rPr>
              <a:t>E-Collections funded by CARLI are being handled in separate phases for NZ management as described in </a:t>
            </a:r>
            <a:r>
              <a:rPr lang="en-US" dirty="0">
                <a:latin typeface="+mj-lt"/>
                <a:hlinkClick r:id="rId3"/>
              </a:rPr>
              <a:t>our communications</a:t>
            </a:r>
            <a:r>
              <a:rPr lang="en-US" dirty="0">
                <a:latin typeface="+mj-lt"/>
              </a:rPr>
              <a:t>. Future phases coming soon.</a:t>
            </a:r>
          </a:p>
          <a:p>
            <a:pPr marL="1085850" lvl="1" indent="-342900">
              <a:buFont typeface="Arial" panose="020B0604020202020204" pitchFamily="34" charset="0"/>
              <a:buChar char="•"/>
            </a:pPr>
            <a:r>
              <a:rPr lang="en-US" sz="1800" dirty="0">
                <a:latin typeface="+mj-lt"/>
              </a:rPr>
              <a:t>First round Sub-Project page: </a:t>
            </a:r>
            <a:r>
              <a:rPr lang="en-US" sz="1800" dirty="0">
                <a:latin typeface="+mj-lt"/>
                <a:hlinkClick r:id="rId4"/>
              </a:rPr>
              <a:t>https://www.carli.illinois.edu/products-services/i-share/title-count-reduction/CARLI-funded-e-collections-nonEBSCO</a:t>
            </a:r>
            <a:r>
              <a:rPr lang="en-US" sz="1800" dirty="0">
                <a:latin typeface="+mj-lt"/>
              </a:rPr>
              <a:t> </a:t>
            </a:r>
          </a:p>
          <a:p>
            <a:pPr marL="342900" indent="-342900">
              <a:buFont typeface="Arial" panose="020B0604020202020204" pitchFamily="34" charset="0"/>
              <a:buChar char="•"/>
            </a:pPr>
            <a:r>
              <a:rPr lang="en-US" dirty="0">
                <a:latin typeface="+mj-lt"/>
              </a:rPr>
              <a:t>First phase of CARLI fully funded e-</a:t>
            </a:r>
            <a:r>
              <a:rPr lang="en-US" dirty="0" err="1">
                <a:latin typeface="+mj-lt"/>
              </a:rPr>
              <a:t>colls</a:t>
            </a:r>
            <a:r>
              <a:rPr lang="en-US" dirty="0">
                <a:latin typeface="+mj-lt"/>
              </a:rPr>
              <a:t> includes:</a:t>
            </a:r>
          </a:p>
          <a:p>
            <a:pPr marL="1085850" lvl="1" indent="-342900">
              <a:buFont typeface="Arial" panose="020B0604020202020204" pitchFamily="34" charset="0"/>
              <a:buChar char="•"/>
            </a:pPr>
            <a:r>
              <a:rPr lang="en-US" dirty="0">
                <a:latin typeface="+mj-lt"/>
              </a:rPr>
              <a:t>Harper's Weekly, 1857-1912</a:t>
            </a:r>
          </a:p>
          <a:p>
            <a:pPr marL="1085850" lvl="1" indent="-342900">
              <a:buFont typeface="Arial" panose="020B0604020202020204" pitchFamily="34" charset="0"/>
              <a:buChar char="•"/>
            </a:pPr>
            <a:r>
              <a:rPr lang="en-US" dirty="0">
                <a:latin typeface="+mj-lt"/>
              </a:rPr>
              <a:t>Historical Statistics of the United States (from Cambridge University Press)</a:t>
            </a:r>
          </a:p>
          <a:p>
            <a:pPr marL="1085850" lvl="1" indent="-342900">
              <a:buFont typeface="Arial" panose="020B0604020202020204" pitchFamily="34" charset="0"/>
              <a:buChar char="•"/>
            </a:pPr>
            <a:r>
              <a:rPr lang="en-US" dirty="0">
                <a:latin typeface="+mj-lt"/>
              </a:rPr>
              <a:t>Sage E-Journal 2007 Deep Backfile</a:t>
            </a:r>
          </a:p>
          <a:p>
            <a:pPr marL="342900" indent="-342900">
              <a:buFont typeface="Arial" panose="020B0604020202020204" pitchFamily="34" charset="0"/>
              <a:buChar char="•"/>
            </a:pPr>
            <a:r>
              <a:rPr lang="en-US" dirty="0">
                <a:latin typeface="+mj-lt"/>
              </a:rPr>
              <a:t>I-Share institutions that elected to delete the duplicate e-collections should complete this work by October 15. </a:t>
            </a:r>
          </a:p>
          <a:p>
            <a:pPr marL="342900" indent="-342900">
              <a:buFont typeface="Arial" panose="020B0604020202020204" pitchFamily="34" charset="0"/>
              <a:buChar char="•"/>
            </a:pPr>
            <a:r>
              <a:rPr lang="en-US" dirty="0">
                <a:latin typeface="+mj-lt"/>
              </a:rPr>
              <a:t>CARLI staff work is in progress to delete these e-collections for institutions that requested it.</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Deleting E-Collections Funded by CARLI Update</a:t>
            </a:r>
          </a:p>
        </p:txBody>
      </p:sp>
    </p:spTree>
    <p:extLst>
      <p:ext uri="{BB962C8B-B14F-4D97-AF65-F5344CB8AC3E}">
        <p14:creationId xmlns:p14="http://schemas.microsoft.com/office/powerpoint/2010/main" val="1878294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41E4A-8ACF-465B-B979-56A61328F302}"/>
              </a:ext>
            </a:extLst>
          </p:cNvPr>
          <p:cNvSpPr>
            <a:spLocks noGrp="1"/>
          </p:cNvSpPr>
          <p:nvPr>
            <p:ph idx="1"/>
          </p:nvPr>
        </p:nvSpPr>
        <p:spPr>
          <a:xfrm>
            <a:off x="312057" y="508012"/>
            <a:ext cx="8497125" cy="5459034"/>
          </a:xfrm>
        </p:spPr>
        <p:txBody>
          <a:bodyPr/>
          <a:lstStyle/>
          <a:p>
            <a:pPr marL="342900" indent="-342900">
              <a:buFont typeface="Arial" panose="020B0604020202020204" pitchFamily="34" charset="0"/>
              <a:buChar char="•"/>
            </a:pPr>
            <a:r>
              <a:rPr lang="en-US" dirty="0">
                <a:latin typeface="+mj-lt"/>
              </a:rPr>
              <a:t>Next phase: Remove Bibs with no Inventory (IZ and NZ)</a:t>
            </a:r>
          </a:p>
          <a:p>
            <a:pPr marL="342900" indent="-342900">
              <a:buFont typeface="Arial" panose="020B0604020202020204" pitchFamily="34" charset="0"/>
              <a:buChar char="•"/>
            </a:pPr>
            <a:r>
              <a:rPr lang="en-US" dirty="0">
                <a:latin typeface="+mj-lt"/>
              </a:rPr>
              <a:t>Announcement to Liaisons/Directors, reports of each IZ’s records, and documentation will be posted soon.</a:t>
            </a:r>
          </a:p>
          <a:p>
            <a:pPr marL="342900" indent="-342900">
              <a:buFont typeface="Arial" panose="020B0604020202020204" pitchFamily="34" charset="0"/>
              <a:buChar char="•"/>
            </a:pPr>
            <a:r>
              <a:rPr lang="en-US" dirty="0">
                <a:latin typeface="+mj-lt"/>
              </a:rPr>
              <a:t>Numbers of bibs with no inventory in IZs varies from under 10 to over 300,000. </a:t>
            </a:r>
          </a:p>
          <a:p>
            <a:pPr marL="1085850" lvl="1" indent="-342900">
              <a:buFont typeface="Arial" panose="020B0604020202020204" pitchFamily="34" charset="0"/>
              <a:buChar char="•"/>
            </a:pPr>
            <a:r>
              <a:rPr lang="en-US" dirty="0">
                <a:latin typeface="+mj-lt"/>
              </a:rPr>
              <a:t>These reports exclude Bibs that are part of </a:t>
            </a:r>
            <a:r>
              <a:rPr lang="en-US" dirty="0" err="1">
                <a:latin typeface="+mj-lt"/>
              </a:rPr>
              <a:t>boundwith</a:t>
            </a:r>
            <a:r>
              <a:rPr lang="en-US" dirty="0">
                <a:latin typeface="+mj-lt"/>
              </a:rPr>
              <a:t> relationships</a:t>
            </a:r>
          </a:p>
          <a:p>
            <a:pPr marL="342900" indent="-342900">
              <a:buFont typeface="Arial" panose="020B0604020202020204" pitchFamily="34" charset="0"/>
              <a:buChar char="•"/>
            </a:pPr>
            <a:r>
              <a:rPr lang="en-US" dirty="0">
                <a:latin typeface="+mj-lt"/>
              </a:rPr>
              <a:t>Timeline:</a:t>
            </a:r>
          </a:p>
          <a:p>
            <a:pPr marL="1085850" lvl="1" indent="-342900">
              <a:buFont typeface="Arial" panose="020B0604020202020204" pitchFamily="34" charset="0"/>
              <a:buChar char="•"/>
            </a:pPr>
            <a:r>
              <a:rPr lang="en-US" dirty="0">
                <a:latin typeface="+mj-lt"/>
              </a:rPr>
              <a:t>By October 15 - Reports and documentation is shared</a:t>
            </a:r>
          </a:p>
          <a:p>
            <a:pPr marL="1085850" lvl="1" indent="-342900">
              <a:buFont typeface="Arial" panose="020B0604020202020204" pitchFamily="34" charset="0"/>
              <a:buChar char="•"/>
            </a:pPr>
            <a:r>
              <a:rPr lang="en-US" dirty="0">
                <a:latin typeface="+mj-lt"/>
              </a:rPr>
              <a:t>By October 22 - Let CARLI know if you will do the work in your IZ or would you like CARLI to do the work</a:t>
            </a:r>
          </a:p>
          <a:p>
            <a:pPr marL="1085850" lvl="1" indent="-342900">
              <a:buFont typeface="Arial" panose="020B0604020202020204" pitchFamily="34" charset="0"/>
              <a:buChar char="•"/>
            </a:pPr>
            <a:r>
              <a:rPr lang="en-US" dirty="0">
                <a:latin typeface="+mj-lt"/>
              </a:rPr>
              <a:t>By November 24 - Institutions must complete the work in their IZs</a:t>
            </a:r>
          </a:p>
          <a:p>
            <a:pPr lvl="1" indent="0">
              <a:buNone/>
            </a:pPr>
            <a:endParaRPr lang="en-US" dirty="0">
              <a:latin typeface="+mj-lt"/>
            </a:endParaRPr>
          </a:p>
        </p:txBody>
      </p:sp>
      <p:sp>
        <p:nvSpPr>
          <p:cNvPr id="3" name="Title 2">
            <a:extLst>
              <a:ext uri="{FF2B5EF4-FFF2-40B4-BE49-F238E27FC236}">
                <a16:creationId xmlns:a16="http://schemas.microsoft.com/office/drawing/2014/main" id="{6522E0AE-EAED-4EFB-951A-F25E400F3D89}"/>
              </a:ext>
            </a:extLst>
          </p:cNvPr>
          <p:cNvSpPr>
            <a:spLocks noGrp="1"/>
          </p:cNvSpPr>
          <p:nvPr>
            <p:ph type="title"/>
          </p:nvPr>
        </p:nvSpPr>
        <p:spPr/>
        <p:txBody>
          <a:bodyPr/>
          <a:lstStyle/>
          <a:p>
            <a:r>
              <a:rPr lang="en-US" dirty="0"/>
              <a:t>Removing bibs with No inventory Update</a:t>
            </a:r>
          </a:p>
        </p:txBody>
      </p:sp>
    </p:spTree>
    <p:extLst>
      <p:ext uri="{BB962C8B-B14F-4D97-AF65-F5344CB8AC3E}">
        <p14:creationId xmlns:p14="http://schemas.microsoft.com/office/powerpoint/2010/main" val="111003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BF60BE-9CA1-41B3-A95A-0F7BE4B96FE2}"/>
              </a:ext>
            </a:extLst>
          </p:cNvPr>
          <p:cNvSpPr>
            <a:spLocks noGrp="1"/>
          </p:cNvSpPr>
          <p:nvPr>
            <p:ph idx="1"/>
          </p:nvPr>
        </p:nvSpPr>
        <p:spPr>
          <a:xfrm>
            <a:off x="312057" y="773723"/>
            <a:ext cx="8497125" cy="5228492"/>
          </a:xfrm>
        </p:spPr>
        <p:txBody>
          <a:bodyPr/>
          <a:lstStyle/>
          <a:p>
            <a:pPr marL="342900" indent="-342900">
              <a:buFont typeface="Arial" panose="020B0604020202020204" pitchFamily="34" charset="0"/>
              <a:buChar char="•"/>
            </a:pPr>
            <a:r>
              <a:rPr lang="en-US" dirty="0">
                <a:latin typeface="+mj-lt"/>
              </a:rPr>
              <a:t>Consultation Meetings are designed to discuss questions or concerns about your institution’s data in relation to the title reduction project.</a:t>
            </a:r>
          </a:p>
          <a:p>
            <a:pPr marL="342900" indent="-342900">
              <a:buFont typeface="Arial" panose="020B0604020202020204" pitchFamily="34" charset="0"/>
              <a:buChar char="•"/>
            </a:pPr>
            <a:r>
              <a:rPr lang="en-US" dirty="0">
                <a:latin typeface="+mj-lt"/>
              </a:rPr>
              <a:t>If you are concerned about being able to accomplish the work, remember we have contracted with IHLS staff to help us with this project.</a:t>
            </a:r>
          </a:p>
          <a:p>
            <a:pPr marL="342900" indent="-342900">
              <a:buFont typeface="Arial" panose="020B0604020202020204" pitchFamily="34" charset="0"/>
              <a:buChar char="•"/>
            </a:pPr>
            <a:r>
              <a:rPr lang="en-US" dirty="0">
                <a:latin typeface="+mj-lt"/>
              </a:rPr>
              <a:t>Work will start as announced, even if your meeting is scheduled after the start date.</a:t>
            </a:r>
          </a:p>
          <a:p>
            <a:pPr marL="342900" indent="-342900">
              <a:buFont typeface="Arial" panose="020B0604020202020204" pitchFamily="34" charset="0"/>
              <a:buChar char="•"/>
            </a:pPr>
            <a:r>
              <a:rPr lang="en-US" dirty="0">
                <a:latin typeface="+mj-lt"/>
              </a:rPr>
              <a:t>More general questions about workflows or issues should be directed to </a:t>
            </a:r>
            <a:r>
              <a:rPr lang="en-US" dirty="0">
                <a:latin typeface="+mj-lt"/>
                <a:hlinkClick r:id="rId3"/>
              </a:rPr>
              <a:t>support@carli.Illinois.edu</a:t>
            </a:r>
            <a:r>
              <a:rPr lang="en-US" dirty="0">
                <a:latin typeface="+mj-lt"/>
              </a:rPr>
              <a:t> </a:t>
            </a:r>
          </a:p>
        </p:txBody>
      </p:sp>
      <p:sp>
        <p:nvSpPr>
          <p:cNvPr id="3" name="Title 2">
            <a:extLst>
              <a:ext uri="{FF2B5EF4-FFF2-40B4-BE49-F238E27FC236}">
                <a16:creationId xmlns:a16="http://schemas.microsoft.com/office/drawing/2014/main" id="{7EF06542-CC90-444A-806E-C9005E642AAF}"/>
              </a:ext>
            </a:extLst>
          </p:cNvPr>
          <p:cNvSpPr>
            <a:spLocks noGrp="1"/>
          </p:cNvSpPr>
          <p:nvPr>
            <p:ph type="title"/>
          </p:nvPr>
        </p:nvSpPr>
        <p:spPr/>
        <p:txBody>
          <a:bodyPr/>
          <a:lstStyle/>
          <a:p>
            <a:r>
              <a:rPr lang="en-US" dirty="0"/>
              <a:t>Scheduling one-on-one meetings</a:t>
            </a:r>
          </a:p>
        </p:txBody>
      </p:sp>
    </p:spTree>
    <p:extLst>
      <p:ext uri="{BB962C8B-B14F-4D97-AF65-F5344CB8AC3E}">
        <p14:creationId xmlns:p14="http://schemas.microsoft.com/office/powerpoint/2010/main" val="182596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1F843-1F21-4005-B41B-C381C2C9ABBF}"/>
              </a:ext>
            </a:extLst>
          </p:cNvPr>
          <p:cNvSpPr>
            <a:spLocks noGrp="1"/>
          </p:cNvSpPr>
          <p:nvPr>
            <p:ph idx="1"/>
          </p:nvPr>
        </p:nvSpPr>
        <p:spPr>
          <a:xfrm>
            <a:off x="312058" y="508011"/>
            <a:ext cx="5256404" cy="5763835"/>
          </a:xfrm>
        </p:spPr>
        <p:txBody>
          <a:bodyPr/>
          <a:lstStyle/>
          <a:p>
            <a:r>
              <a:rPr lang="en-US" dirty="0">
                <a:latin typeface="+mj-lt"/>
              </a:rPr>
              <a:t>Time for more “Lab Reports”!</a:t>
            </a:r>
          </a:p>
          <a:p>
            <a:endParaRPr lang="en-US" sz="1200" dirty="0">
              <a:latin typeface="+mj-lt"/>
            </a:endParaRPr>
          </a:p>
          <a:p>
            <a:pPr marL="342900" indent="-342900">
              <a:buFont typeface="Arial" panose="020B0604020202020204" pitchFamily="34" charset="0"/>
              <a:buChar char="•"/>
            </a:pPr>
            <a:r>
              <a:rPr lang="en-US" dirty="0">
                <a:latin typeface="+mj-lt"/>
              </a:rPr>
              <a:t>Do you have a workflow or process in Alma you think others could benefit from?</a:t>
            </a:r>
          </a:p>
          <a:p>
            <a:pPr marL="342900" indent="-342900">
              <a:buFont typeface="Arial" panose="020B0604020202020204" pitchFamily="34" charset="0"/>
              <a:buChar char="•"/>
            </a:pPr>
            <a:r>
              <a:rPr lang="en-US" dirty="0">
                <a:latin typeface="+mj-lt"/>
              </a:rPr>
              <a:t>Have you set up a process in Alma that has made your co-workers say “WOW!”?</a:t>
            </a:r>
          </a:p>
          <a:p>
            <a:endParaRPr lang="en-US" sz="1200" dirty="0">
              <a:latin typeface="+mj-lt"/>
            </a:endParaRPr>
          </a:p>
          <a:p>
            <a:r>
              <a:rPr lang="en-US" dirty="0">
                <a:latin typeface="+mj-lt"/>
              </a:rPr>
              <a:t>Consider submitting a proposal to present at our November 18 Office Hours and share with your I-Share colleagues. </a:t>
            </a:r>
            <a:r>
              <a:rPr lang="en-US">
                <a:latin typeface="+mj-lt"/>
              </a:rPr>
              <a:t>Email your </a:t>
            </a:r>
            <a:r>
              <a:rPr lang="en-US" dirty="0">
                <a:latin typeface="+mj-lt"/>
              </a:rPr>
              <a:t>proposal to </a:t>
            </a:r>
            <a:r>
              <a:rPr lang="en-US" dirty="0">
                <a:latin typeface="+mj-lt"/>
                <a:hlinkClick r:id="rId3"/>
              </a:rPr>
              <a:t>support@carli.Illinois.edu</a:t>
            </a:r>
            <a:r>
              <a:rPr lang="en-US" dirty="0">
                <a:latin typeface="+mj-lt"/>
              </a:rPr>
              <a:t>.</a:t>
            </a:r>
          </a:p>
        </p:txBody>
      </p:sp>
      <p:sp>
        <p:nvSpPr>
          <p:cNvPr id="3" name="Title 2">
            <a:extLst>
              <a:ext uri="{FF2B5EF4-FFF2-40B4-BE49-F238E27FC236}">
                <a16:creationId xmlns:a16="http://schemas.microsoft.com/office/drawing/2014/main" id="{4402FB0F-2CEE-4C9D-9D30-3C3BD9185F6D}"/>
              </a:ext>
            </a:extLst>
          </p:cNvPr>
          <p:cNvSpPr>
            <a:spLocks noGrp="1"/>
          </p:cNvSpPr>
          <p:nvPr>
            <p:ph type="title"/>
          </p:nvPr>
        </p:nvSpPr>
        <p:spPr/>
        <p:txBody>
          <a:bodyPr/>
          <a:lstStyle/>
          <a:p>
            <a:r>
              <a:rPr lang="en-US" dirty="0"/>
              <a:t>Next month – November 18 office hours</a:t>
            </a:r>
          </a:p>
        </p:txBody>
      </p:sp>
      <p:pic>
        <p:nvPicPr>
          <p:cNvPr id="5" name="Picture 4" descr="A dog lying on a rug&#10;&#10;Description automatically generated with medium confidence">
            <a:extLst>
              <a:ext uri="{FF2B5EF4-FFF2-40B4-BE49-F238E27FC236}">
                <a16:creationId xmlns:a16="http://schemas.microsoft.com/office/drawing/2014/main" id="{0BECC50B-A4AA-4C74-B8C7-77CC23D695A1}"/>
              </a:ext>
            </a:extLst>
          </p:cNvPr>
          <p:cNvPicPr>
            <a:picLocks noChangeAspect="1"/>
          </p:cNvPicPr>
          <p:nvPr/>
        </p:nvPicPr>
        <p:blipFill>
          <a:blip r:embed="rId4"/>
          <a:stretch>
            <a:fillRect/>
          </a:stretch>
        </p:blipFill>
        <p:spPr>
          <a:xfrm>
            <a:off x="5808034" y="618127"/>
            <a:ext cx="3195737" cy="4446242"/>
          </a:xfrm>
          <a:prstGeom prst="rect">
            <a:avLst/>
          </a:prstGeom>
        </p:spPr>
      </p:pic>
    </p:spTree>
    <p:extLst>
      <p:ext uri="{BB962C8B-B14F-4D97-AF65-F5344CB8AC3E}">
        <p14:creationId xmlns:p14="http://schemas.microsoft.com/office/powerpoint/2010/main" val="98745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r>
              <a:rPr lang="en-US" sz="3200" b="1" dirty="0">
                <a:latin typeface="+mj-lt"/>
                <a:ea typeface="+mn-lt"/>
                <a:cs typeface="+mn-lt"/>
              </a:rPr>
              <a:t>			Questions?</a:t>
            </a:r>
            <a:endParaRPr lang="en-US" sz="3200" dirty="0">
              <a:latin typeface="+mj-lt"/>
              <a:ea typeface="+mn-lt"/>
              <a:cs typeface="+mn-lt"/>
            </a:endParaRPr>
          </a:p>
        </p:txBody>
      </p:sp>
      <p:pic>
        <p:nvPicPr>
          <p:cNvPr id="5" name="Picture 4">
            <a:extLst>
              <a:ext uri="{FF2B5EF4-FFF2-40B4-BE49-F238E27FC236}">
                <a16:creationId xmlns:a16="http://schemas.microsoft.com/office/drawing/2014/main" id="{DA94A4AA-F2D5-DE46-920E-129ADD02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4191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344557" y="1206725"/>
            <a:ext cx="4875107" cy="4014055"/>
          </a:xfrm>
          <a:prstGeom prst="rect">
            <a:avLst/>
          </a:prstGeom>
        </p:spPr>
        <p:txBody>
          <a:bodyPr/>
          <a:lstStyle/>
          <a:p>
            <a:r>
              <a:rPr lang="en-US" sz="2800" b="1" dirty="0">
                <a:latin typeface="+mj-lt"/>
                <a:ea typeface="ＭＳ Ｐゴシック"/>
              </a:rPr>
              <a:t>Join us November 18, 2021</a:t>
            </a:r>
            <a:br>
              <a:rPr lang="en-US" sz="2800" b="1" dirty="0">
                <a:latin typeface="+mj-lt"/>
              </a:rPr>
            </a:br>
            <a:r>
              <a:rPr lang="en-US" sz="2800" b="1" dirty="0">
                <a:latin typeface="+mj-lt"/>
                <a:ea typeface="ＭＳ Ｐゴシック"/>
              </a:rPr>
              <a:t>at 2pm for another </a:t>
            </a:r>
            <a:endParaRPr lang="en-US" sz="2800" b="1" dirty="0">
              <a:latin typeface="+mj-lt"/>
            </a:endParaRPr>
          </a:p>
          <a:p>
            <a:r>
              <a:rPr lang="en-US" sz="2800" b="1" dirty="0">
                <a:latin typeface="+mj-lt"/>
              </a:rPr>
              <a:t>Office Hour.</a:t>
            </a:r>
            <a:br>
              <a:rPr lang="en-US" sz="2800" b="1" dirty="0">
                <a:latin typeface="+mj-lt"/>
              </a:rPr>
            </a:br>
            <a:endParaRPr lang="en-US" sz="2800" b="1" dirty="0">
              <a:latin typeface="+mj-lt"/>
            </a:endParaRPr>
          </a:p>
          <a:p>
            <a:r>
              <a:rPr lang="en-US" sz="2800" b="1" dirty="0">
                <a:latin typeface="+mj-lt"/>
              </a:rPr>
              <a:t>Contact CARLI at </a:t>
            </a:r>
          </a:p>
          <a:p>
            <a:r>
              <a:rPr lang="en-US" sz="2800" b="1" dirty="0">
                <a:latin typeface="+mj-lt"/>
              </a:rPr>
              <a:t>support@carli.Illinois.edu</a:t>
            </a:r>
          </a:p>
          <a:p>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br>
            <a:br>
              <a:rPr lang="en-US" dirty="0">
                <a:ea typeface="ＭＳ Ｐゴシック"/>
              </a:rPr>
            </a:br>
            <a:r>
              <a:rPr lang="en-US" sz="2200" dirty="0">
                <a:ea typeface="+mj-ea"/>
                <a:cs typeface="+mj-cs"/>
              </a:rPr>
              <a:t>October 14,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10/14/2021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p>
          <a:p>
            <a:pPr marL="1085850" lvl="1" indent="-342900">
              <a:spcBef>
                <a:spcPts val="0"/>
              </a:spcBef>
              <a:buFont typeface="Arial" panose="020B0604020202020204" pitchFamily="34" charset="0"/>
              <a:buChar char="•"/>
            </a:pPr>
            <a:r>
              <a:rPr lang="en-US" sz="2100" dirty="0">
                <a:latin typeface="+mj-lt"/>
                <a:ea typeface="+mn-lt"/>
                <a:cs typeface="+mn-lt"/>
              </a:rPr>
              <a:t>See </a:t>
            </a:r>
            <a:r>
              <a:rPr lang="en-US" sz="2100" dirty="0">
                <a:latin typeface="+mj-lt"/>
                <a:ea typeface="+mn-lt"/>
                <a:cs typeface="+mn-lt"/>
                <a:hlinkClick r:id="rId3"/>
              </a:rPr>
              <a:t>https://www.carli.illinois.edu/calendar</a:t>
            </a:r>
            <a:r>
              <a:rPr lang="en-US" sz="2100" dirty="0">
                <a:latin typeface="+mj-lt"/>
                <a:ea typeface="+mn-lt"/>
                <a:cs typeface="+mn-lt"/>
              </a:rPr>
              <a:t> for CARLI events</a:t>
            </a:r>
            <a:endParaRPr lang="en-US" sz="2100" dirty="0"/>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Today’s Topic:</a:t>
            </a:r>
          </a:p>
          <a:p>
            <a:pPr marL="1085850" lvl="1" indent="-342900">
              <a:spcBef>
                <a:spcPts val="0"/>
              </a:spcBef>
              <a:buFont typeface="Arial" panose="020B0604020202020204" pitchFamily="34" charset="0"/>
              <a:buChar char="•"/>
            </a:pPr>
            <a:r>
              <a:rPr lang="en-US" sz="2100" dirty="0">
                <a:latin typeface="+mj-lt"/>
                <a:ea typeface="+mn-lt"/>
                <a:cs typeface="+mn-lt"/>
              </a:rPr>
              <a:t>Update on Named User Count</a:t>
            </a:r>
          </a:p>
          <a:p>
            <a:pPr marL="1085850" lvl="1" indent="-342900">
              <a:spcBef>
                <a:spcPts val="0"/>
              </a:spcBef>
              <a:buFont typeface="Arial" panose="020B0604020202020204" pitchFamily="34" charset="0"/>
              <a:buChar char="•"/>
            </a:pPr>
            <a:r>
              <a:rPr lang="en-US" sz="2100" dirty="0">
                <a:latin typeface="+mj-lt"/>
                <a:ea typeface="+mn-lt"/>
                <a:cs typeface="+mn-lt"/>
              </a:rPr>
              <a:t>Comprehensive Update on Title Reduction Count</a:t>
            </a: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405209"/>
            <a:ext cx="8872152" cy="5901805"/>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Moved to once a month for the remainder of 2021</a:t>
            </a:r>
          </a:p>
          <a:p>
            <a:pPr marL="925513" lvl="1" indent="-274638">
              <a:spcBef>
                <a:spcPts val="0"/>
              </a:spcBef>
              <a:buChar char="•"/>
            </a:pPr>
            <a:r>
              <a:rPr lang="en-US" sz="2000" dirty="0">
                <a:latin typeface="Arial"/>
                <a:ea typeface="+mn-lt"/>
                <a:cs typeface="+mn-lt"/>
              </a:rPr>
              <a:t>Remaining 2021 dates: November 18, December 16</a:t>
            </a:r>
          </a:p>
          <a:p>
            <a:pPr marL="925513" lvl="1" indent="-274638">
              <a:spcBef>
                <a:spcPts val="0"/>
              </a:spcBef>
              <a:buChar char="•"/>
            </a:pPr>
            <a:r>
              <a:rPr lang="en-US" sz="2000" dirty="0">
                <a:latin typeface="Arial"/>
                <a:ea typeface="+mn-lt"/>
                <a:cs typeface="+mn-lt"/>
              </a:rPr>
              <a:t>always at 2:00pm</a:t>
            </a:r>
          </a:p>
          <a:p>
            <a:pPr marL="925513" lvl="1" indent="-274638">
              <a:spcBef>
                <a:spcPts val="0"/>
              </a:spcBef>
              <a:buChar char="•"/>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Scheduled for once a month from 10:30am-12</a:t>
            </a:r>
            <a:r>
              <a:rPr lang="en-US" sz="2000" dirty="0">
                <a:latin typeface="Arial"/>
                <a:ea typeface="+mn-lt"/>
                <a:cs typeface="+mn-lt"/>
                <a:sym typeface="Wingdings" panose="05000000000000000000" pitchFamily="2" charset="2"/>
              </a:rPr>
              <a:t>:00pm </a:t>
            </a:r>
          </a:p>
          <a:p>
            <a:pPr marL="925513" lvl="1" indent="-274638">
              <a:spcBef>
                <a:spcPts val="0"/>
              </a:spcBef>
              <a:buChar char="•"/>
            </a:pPr>
            <a:r>
              <a:rPr lang="en-US" sz="2000" dirty="0">
                <a:latin typeface="Arial"/>
                <a:ea typeface="+mn-lt"/>
                <a:cs typeface="+mn-lt"/>
              </a:rPr>
              <a:t>Upcoming Dates: October 28, November 18, January 27, February 24, March 24, April 28, and May 26</a:t>
            </a:r>
          </a:p>
          <a:p>
            <a:pPr marL="925513" lvl="1" indent="-274638">
              <a:spcBef>
                <a:spcPts val="0"/>
              </a:spcBef>
              <a:buChar char="•"/>
            </a:pPr>
            <a:r>
              <a:rPr lang="en-US" sz="2000" dirty="0">
                <a:latin typeface="Arial"/>
                <a:ea typeface="+mn-lt"/>
                <a:cs typeface="+mn-lt"/>
              </a:rPr>
              <a:t>Registration open and available on the CARLI Calendar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Sessions are scheduled for every other week, alternating between Tuesday mornings at 10:30am and Friday afternoons at 2pm.</a:t>
            </a:r>
          </a:p>
          <a:p>
            <a:pPr marL="915988" lvl="1" indent="-222250">
              <a:spcBef>
                <a:spcPts val="0"/>
              </a:spcBef>
              <a:buFont typeface="Arial" panose="020B0604020202020204" pitchFamily="34" charset="0"/>
              <a:buChar char="•"/>
            </a:pPr>
            <a:r>
              <a:rPr lang="en-US" sz="20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ELUNA Learns 2021</a:t>
            </a:r>
          </a:p>
          <a:p>
            <a:endParaRPr lang="en-US" sz="1200" dirty="0">
              <a:latin typeface="+mj-lt"/>
            </a:endParaRPr>
          </a:p>
          <a:p>
            <a:pPr algn="ctr"/>
            <a:r>
              <a:rPr lang="en-US" u="sng" dirty="0">
                <a:latin typeface="+mj-lt"/>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rPr>
              <a:t>ELUNA is presenting a series of webinars related to Ex Libris products in the summer and fall of 2021. </a:t>
            </a:r>
          </a:p>
          <a:p>
            <a:pPr marL="342900" indent="-342900">
              <a:buFont typeface="Arial" panose="020B0604020202020204" pitchFamily="34" charset="0"/>
              <a:buChar char="•"/>
            </a:pPr>
            <a:r>
              <a:rPr lang="en-US" sz="2400" dirty="0">
                <a:latin typeface="+mj-lt"/>
              </a:rPr>
              <a:t>Sessions will be presented live and recorded. </a:t>
            </a:r>
          </a:p>
          <a:p>
            <a:pPr marL="342900" indent="-342900">
              <a:buFont typeface="Arial" panose="020B0604020202020204" pitchFamily="34" charset="0"/>
              <a:buChar char="•"/>
            </a:pPr>
            <a:r>
              <a:rPr lang="en-US" sz="2400" dirty="0">
                <a:latin typeface="+mj-lt"/>
              </a:rPr>
              <a:t>ELUNA charges $25 per participant, but CARLI has purchased a block of registrations for I-Share library staff to register for free on a first come, first serve basis while our supplies last. You must register through CARLI, not the ELUNA website.</a:t>
            </a:r>
          </a:p>
          <a:p>
            <a:pPr marL="342900" indent="-342900">
              <a:buFont typeface="Arial" panose="020B0604020202020204" pitchFamily="34" charset="0"/>
              <a:buChar char="•"/>
            </a:pPr>
            <a:r>
              <a:rPr lang="en-US" sz="2400" dirty="0">
                <a:latin typeface="+mj-lt"/>
              </a:rPr>
              <a:t>To register, </a:t>
            </a:r>
            <a:r>
              <a:rPr lang="en-US" sz="2400" dirty="0">
                <a:latin typeface="+mj-lt"/>
                <a:hlinkClick r:id="rId4"/>
              </a:rPr>
              <a:t>complete this registration form</a:t>
            </a:r>
            <a:r>
              <a:rPr lang="en-US" sz="2400" dirty="0">
                <a:latin typeface="+mj-lt"/>
              </a:rPr>
              <a:t> (one form per person) and send it to </a:t>
            </a:r>
            <a:r>
              <a:rPr lang="en-US" sz="2400" dirty="0">
                <a:latin typeface="+mj-lt"/>
                <a:hlinkClick r:id="rId5"/>
              </a:rPr>
              <a:t>support@carli.Illinois.edu</a:t>
            </a:r>
            <a:r>
              <a:rPr lang="en-US" sz="2400" dirty="0">
                <a:latin typeface="+mj-lt"/>
              </a:rPr>
              <a:t>  </a:t>
            </a:r>
          </a:p>
          <a:p>
            <a:pPr marL="342900" indent="-342900">
              <a:buFont typeface="Arial" panose="020B0604020202020204" pitchFamily="34" charset="0"/>
              <a:buChar char="•"/>
            </a:pPr>
            <a:r>
              <a:rPr lang="en-US" dirty="0">
                <a:latin typeface="+mj-lt"/>
              </a:rPr>
              <a:t>Note: ELUNA’s policy is that these registrations are for one individual only and are not for group use.</a:t>
            </a:r>
            <a:endParaRPr lang="en-US" sz="2400" dirty="0">
              <a:latin typeface="+mj-lt"/>
              <a:ea typeface="+mn-lt"/>
              <a:cs typeface="+mn-lt"/>
            </a:endParaRPr>
          </a:p>
        </p:txBody>
      </p:sp>
    </p:spTree>
    <p:extLst>
      <p:ext uri="{BB962C8B-B14F-4D97-AF65-F5344CB8AC3E}">
        <p14:creationId xmlns:p14="http://schemas.microsoft.com/office/powerpoint/2010/main" val="146174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past Ex Libris Webinars can be viewed </a:t>
            </a:r>
            <a:r>
              <a:rPr lang="en-US" sz="2400" dirty="0">
                <a:latin typeface="+mj-lt"/>
                <a:ea typeface="+mn-lt"/>
                <a:cs typeface="+mn-lt"/>
                <a:hlinkClick r:id="rId3"/>
              </a:rPr>
              <a:t>On Demand</a:t>
            </a:r>
            <a:endParaRPr lang="en-US" sz="24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Implementing Acquisitions, Knowledge Days, Primo VE: Become an Expert, and many more standalone topics!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Discussions after Ex Libris webinars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4"/>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Implementing Acquisitions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6"/>
              </a:rPr>
              <a:t>Knowledge Days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7"/>
              </a:rPr>
              <a:t>Primo VE: Become an Expert </a:t>
            </a:r>
            <a:r>
              <a:rPr lang="en-US" sz="2100" dirty="0">
                <a:latin typeface="+mj-lt"/>
                <a:ea typeface="+mn-lt"/>
                <a:cs typeface="+mn-lt"/>
              </a:rPr>
              <a:t>Discussions</a:t>
            </a:r>
          </a:p>
          <a:p>
            <a:pPr marL="1085850" lvl="1" indent="-342900">
              <a:buFont typeface="Arial" panose="020B0604020202020204" pitchFamily="34" charset="0"/>
              <a:buChar char="•"/>
            </a:pPr>
            <a:endParaRPr lang="en-US" sz="2100" dirty="0">
              <a:latin typeface="+mj-lt"/>
              <a:ea typeface="+mn-lt"/>
              <a:cs typeface="+mn-lt"/>
            </a:endParaRP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9D0AA-8271-9F40-87BB-A676E4130EB0}"/>
              </a:ext>
            </a:extLst>
          </p:cNvPr>
          <p:cNvSpPr>
            <a:spLocks noGrp="1"/>
          </p:cNvSpPr>
          <p:nvPr>
            <p:ph idx="1"/>
          </p:nvPr>
        </p:nvSpPr>
        <p:spPr>
          <a:xfrm>
            <a:off x="323437" y="619068"/>
            <a:ext cx="8497125" cy="5242085"/>
          </a:xfrm>
        </p:spPr>
        <p:txBody>
          <a:bodyPr/>
          <a:lstStyle/>
          <a:p>
            <a:pPr marL="342900" indent="-342900">
              <a:buFont typeface="Arial" panose="020B0604020202020204" pitchFamily="34" charset="0"/>
              <a:buChar char="•"/>
            </a:pPr>
            <a:r>
              <a:rPr lang="en-US" dirty="0">
                <a:latin typeface="+mj-lt"/>
              </a:rPr>
              <a:t>Named Users Count as of October 12: 3,584</a:t>
            </a:r>
          </a:p>
          <a:p>
            <a:pPr marL="1085850" lvl="1" indent="-342900">
              <a:buFont typeface="Arial" panose="020B0604020202020204" pitchFamily="34" charset="0"/>
              <a:buChar char="•"/>
            </a:pPr>
            <a:r>
              <a:rPr lang="en-US" dirty="0">
                <a:latin typeface="+mj-lt"/>
              </a:rPr>
              <a:t>Includes 534 new, temporary users for IHLS CMC staff; without those: total is 3,050 - down from 3,117 on Sept. 9</a:t>
            </a:r>
          </a:p>
          <a:p>
            <a:pPr marL="1085850" lvl="1" indent="-342900">
              <a:buFont typeface="Arial" panose="020B0604020202020204" pitchFamily="34" charset="0"/>
              <a:buChar char="•"/>
            </a:pPr>
            <a:r>
              <a:rPr lang="en-US" dirty="0">
                <a:latin typeface="+mj-lt"/>
              </a:rPr>
              <a:t>“CARLI_” staff users have been deactivated by CARLI,</a:t>
            </a:r>
          </a:p>
          <a:p>
            <a:pPr marL="1485900" lvl="2" indent="-342900">
              <a:buFont typeface="Arial" panose="020B0604020202020204" pitchFamily="34" charset="0"/>
              <a:buChar char="•"/>
            </a:pPr>
            <a:r>
              <a:rPr lang="en-US" dirty="0">
                <a:latin typeface="+mj-lt"/>
              </a:rPr>
              <a:t>CARLI has started using one generic user in each IZ. </a:t>
            </a:r>
          </a:p>
          <a:p>
            <a:pPr marL="1085850" lvl="1" indent="-342900">
              <a:buFont typeface="Arial" panose="020B0604020202020204" pitchFamily="34" charset="0"/>
              <a:buChar char="•"/>
            </a:pPr>
            <a:r>
              <a:rPr lang="en-US" dirty="0">
                <a:latin typeface="+mj-lt"/>
              </a:rPr>
              <a:t>Several institutions have created shared circ users</a:t>
            </a:r>
          </a:p>
          <a:p>
            <a:pPr marL="342900" indent="-342900">
              <a:buFont typeface="Arial" panose="020B0604020202020204" pitchFamily="34" charset="0"/>
              <a:buChar char="•"/>
            </a:pPr>
            <a:r>
              <a:rPr lang="en-US" dirty="0">
                <a:latin typeface="+mj-lt"/>
              </a:rPr>
              <a:t>Names User Count goal in our contract: 2,162</a:t>
            </a:r>
          </a:p>
          <a:p>
            <a:pPr marL="342900" indent="-342900">
              <a:buFont typeface="Arial" panose="020B0604020202020204" pitchFamily="34" charset="0"/>
              <a:buChar char="•"/>
            </a:pPr>
            <a:r>
              <a:rPr lang="en-US" dirty="0">
                <a:latin typeface="+mj-lt"/>
              </a:rPr>
              <a:t>Libraries/CARLI should target test accounts</a:t>
            </a:r>
          </a:p>
          <a:p>
            <a:pPr marL="342900" indent="-342900">
              <a:buFont typeface="Arial" panose="020B0604020202020204" pitchFamily="34" charset="0"/>
              <a:buChar char="•"/>
            </a:pPr>
            <a:r>
              <a:rPr lang="en-US" dirty="0">
                <a:latin typeface="+mj-lt"/>
              </a:rPr>
              <a:t>Deadline to review your Named Users is December 1</a:t>
            </a:r>
          </a:p>
          <a:p>
            <a:pPr marL="342900" indent="-342900">
              <a:buFont typeface="Arial" panose="020B0604020202020204" pitchFamily="34" charset="0"/>
              <a:buChar char="•"/>
            </a:pPr>
            <a:r>
              <a:rPr lang="en-US" dirty="0">
                <a:latin typeface="+mj-lt"/>
              </a:rPr>
              <a:t>CARLI’s Named User Documentation:</a:t>
            </a:r>
          </a:p>
          <a:p>
            <a:r>
              <a:rPr lang="en-US" dirty="0">
                <a:latin typeface="+mj-lt"/>
                <a:hlinkClick r:id="rId3"/>
              </a:rPr>
              <a:t>https://www.carli.illinois.edu/products-services/i-share/user-management/nameduserFAQ</a:t>
            </a:r>
            <a:r>
              <a:rPr lang="en-US" dirty="0">
                <a:latin typeface="+mj-lt"/>
              </a:rPr>
              <a:t> </a:t>
            </a:r>
          </a:p>
        </p:txBody>
      </p:sp>
      <p:sp>
        <p:nvSpPr>
          <p:cNvPr id="3" name="Title 2">
            <a:extLst>
              <a:ext uri="{FF2B5EF4-FFF2-40B4-BE49-F238E27FC236}">
                <a16:creationId xmlns:a16="http://schemas.microsoft.com/office/drawing/2014/main" id="{EC6D61D8-0823-A840-9B4B-63DC2EF7706D}"/>
              </a:ext>
            </a:extLst>
          </p:cNvPr>
          <p:cNvSpPr>
            <a:spLocks noGrp="1"/>
          </p:cNvSpPr>
          <p:nvPr>
            <p:ph type="title"/>
          </p:nvPr>
        </p:nvSpPr>
        <p:spPr/>
        <p:txBody>
          <a:bodyPr/>
          <a:lstStyle/>
          <a:p>
            <a:r>
              <a:rPr lang="en-US" dirty="0"/>
              <a:t>Named User Update</a:t>
            </a:r>
          </a:p>
        </p:txBody>
      </p:sp>
    </p:spTree>
    <p:extLst>
      <p:ext uri="{BB962C8B-B14F-4D97-AF65-F5344CB8AC3E}">
        <p14:creationId xmlns:p14="http://schemas.microsoft.com/office/powerpoint/2010/main" val="138210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246186" y="1817077"/>
            <a:ext cx="8756265" cy="4152648"/>
          </a:xfrm>
        </p:spPr>
        <p:txBody>
          <a:bodyPr/>
          <a:lstStyle/>
          <a:p>
            <a:pPr marL="342900" indent="-342900">
              <a:buFont typeface="Arial" panose="020B0604020202020204" pitchFamily="34" charset="0"/>
              <a:buChar char="•"/>
            </a:pPr>
            <a:r>
              <a:rPr lang="en-US" dirty="0">
                <a:latin typeface="+mj-lt"/>
              </a:rPr>
              <a:t>Ex Libris’ Alma pricing is based on </a:t>
            </a:r>
          </a:p>
          <a:p>
            <a:pPr marL="1085850" lvl="1" indent="-342900">
              <a:buFont typeface="Arial" panose="020B0604020202020204" pitchFamily="34" charset="0"/>
              <a:buChar char="•"/>
            </a:pPr>
            <a:r>
              <a:rPr lang="en-US" dirty="0">
                <a:latin typeface="+mj-lt"/>
              </a:rPr>
              <a:t>Bibliographic title count</a:t>
            </a:r>
          </a:p>
          <a:p>
            <a:pPr marL="1085850" lvl="1" indent="-342900">
              <a:buFont typeface="Arial" panose="020B0604020202020204" pitchFamily="34" charset="0"/>
              <a:buChar char="•"/>
            </a:pPr>
            <a:r>
              <a:rPr lang="en-US" dirty="0">
                <a:latin typeface="+mj-lt"/>
              </a:rPr>
              <a:t>E-journal count</a:t>
            </a:r>
          </a:p>
          <a:p>
            <a:pPr marL="1085850" lvl="1" indent="-342900">
              <a:buFont typeface="Arial" panose="020B0604020202020204" pitchFamily="34" charset="0"/>
              <a:buChar char="•"/>
            </a:pPr>
            <a:r>
              <a:rPr lang="en-US" dirty="0">
                <a:latin typeface="+mj-lt"/>
              </a:rPr>
              <a:t>Alma “Named Users” </a:t>
            </a:r>
          </a:p>
          <a:p>
            <a:pPr marL="342900" lvl="0" indent="-342900">
              <a:buFont typeface="Arial" panose="020B0604020202020204" pitchFamily="34" charset="0"/>
              <a:buChar char="•"/>
            </a:pPr>
            <a:r>
              <a:rPr lang="en-US" dirty="0">
                <a:solidFill>
                  <a:srgbClr val="592C5F"/>
                </a:solidFill>
                <a:latin typeface="Arial"/>
              </a:rPr>
              <a:t>“Bibliographic Titles” includes:</a:t>
            </a:r>
          </a:p>
          <a:p>
            <a:pPr marL="1085850" lvl="1" indent="-342900">
              <a:buFont typeface="Arial" panose="020B0604020202020204" pitchFamily="34" charset="0"/>
              <a:buChar char="•"/>
            </a:pPr>
            <a:r>
              <a:rPr lang="en-US" dirty="0">
                <a:solidFill>
                  <a:srgbClr val="592C5F"/>
                </a:solidFill>
                <a:latin typeface="Arial"/>
              </a:rPr>
              <a:t>Bibliographic records in an institution zone</a:t>
            </a:r>
          </a:p>
          <a:p>
            <a:pPr marL="1085850" lvl="1" indent="-342900">
              <a:buFont typeface="Arial" panose="020B0604020202020204" pitchFamily="34" charset="0"/>
              <a:buChar char="•"/>
            </a:pPr>
            <a:r>
              <a:rPr lang="en-US" dirty="0">
                <a:solidFill>
                  <a:srgbClr val="592C5F"/>
                </a:solidFill>
                <a:latin typeface="Arial"/>
              </a:rPr>
              <a:t>Bibliographic records in the network zone</a:t>
            </a:r>
          </a:p>
          <a:p>
            <a:pPr marL="1085850" lvl="1" indent="-342900">
              <a:buFont typeface="Arial" panose="020B0604020202020204" pitchFamily="34" charset="0"/>
              <a:buChar char="•"/>
            </a:pPr>
            <a:r>
              <a:rPr lang="en-US" dirty="0">
                <a:solidFill>
                  <a:srgbClr val="592C5F"/>
                </a:solidFill>
                <a:latin typeface="Arial"/>
              </a:rPr>
              <a:t>Authority records in either IZ or NZ</a:t>
            </a:r>
          </a:p>
          <a:p>
            <a:pPr marL="342900" lvl="0" indent="-342900">
              <a:buFont typeface="Arial" panose="020B0604020202020204" pitchFamily="34" charset="0"/>
              <a:buChar char="•"/>
            </a:pPr>
            <a:r>
              <a:rPr lang="en-US" dirty="0">
                <a:solidFill>
                  <a:srgbClr val="592C5F"/>
                </a:solidFill>
                <a:latin typeface="Arial"/>
              </a:rPr>
              <a:t>This count is reduced by the number of records that represent electronic journals</a:t>
            </a:r>
          </a:p>
          <a:p>
            <a:pPr marL="1085850" lvl="1"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I-Share Bibliographic Title Counts</a:t>
            </a:r>
          </a:p>
        </p:txBody>
      </p:sp>
      <p:sp>
        <p:nvSpPr>
          <p:cNvPr id="2" name="TextBox 1">
            <a:extLst>
              <a:ext uri="{FF2B5EF4-FFF2-40B4-BE49-F238E27FC236}">
                <a16:creationId xmlns:a16="http://schemas.microsoft.com/office/drawing/2014/main" id="{264DDBB2-4CEC-C04C-B1EB-883BDB22AA9D}"/>
              </a:ext>
            </a:extLst>
          </p:cNvPr>
          <p:cNvSpPr txBox="1"/>
          <p:nvPr/>
        </p:nvSpPr>
        <p:spPr>
          <a:xfrm>
            <a:off x="230415" y="596716"/>
            <a:ext cx="8667399" cy="1938992"/>
          </a:xfrm>
          <a:prstGeom prst="rect">
            <a:avLst/>
          </a:prstGeom>
          <a:noFill/>
        </p:spPr>
        <p:txBody>
          <a:bodyPr wrap="square" lIns="91440" tIns="45720" rIns="91440" bIns="45720" rtlCol="0" anchor="t">
            <a:spAutoFit/>
          </a:bodyPr>
          <a:lstStyle/>
          <a:p>
            <a:r>
              <a:rPr lang="en-US" sz="2800" b="1" dirty="0">
                <a:latin typeface="+mj-lt"/>
                <a:ea typeface="ＭＳ Ｐゴシック"/>
              </a:rPr>
              <a:t>I-Share libraries need to reduce our total number of Bibliographic Titles</a:t>
            </a:r>
            <a:endParaRPr lang="en-US" sz="2800" b="1" dirty="0">
              <a:latin typeface="+mj-lt"/>
            </a:endParaRPr>
          </a:p>
          <a:p>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51142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7A84B-4E83-7A48-8801-F850EE1B6320}"/>
              </a:ext>
            </a:extLst>
          </p:cNvPr>
          <p:cNvSpPr>
            <a:spLocks noGrp="1"/>
          </p:cNvSpPr>
          <p:nvPr>
            <p:ph idx="1"/>
          </p:nvPr>
        </p:nvSpPr>
        <p:spPr>
          <a:xfrm>
            <a:off x="538590" y="857635"/>
            <a:ext cx="8497125" cy="4921842"/>
          </a:xfrm>
        </p:spPr>
        <p:txBody>
          <a:bodyPr/>
          <a:lstStyle/>
          <a:p>
            <a:pPr marL="342900" lvl="0" indent="-342900">
              <a:buFont typeface="Arial" panose="020B0604020202020204" pitchFamily="34" charset="0"/>
              <a:buChar char="•"/>
            </a:pPr>
            <a:r>
              <a:rPr lang="en-US" dirty="0">
                <a:solidFill>
                  <a:srgbClr val="592C5F"/>
                </a:solidFill>
                <a:latin typeface="Arial"/>
              </a:rPr>
              <a:t>CARLI’s </a:t>
            </a:r>
            <a:r>
              <a:rPr lang="en-US" b="1" i="1" dirty="0">
                <a:solidFill>
                  <a:srgbClr val="592C5F"/>
                </a:solidFill>
                <a:latin typeface="Arial"/>
              </a:rPr>
              <a:t>consortial</a:t>
            </a:r>
            <a:r>
              <a:rPr lang="en-US" dirty="0">
                <a:solidFill>
                  <a:srgbClr val="592C5F"/>
                </a:solidFill>
                <a:latin typeface="Arial"/>
              </a:rPr>
              <a:t> Alma contract allows for</a:t>
            </a:r>
          </a:p>
          <a:p>
            <a:pPr marL="1085850" lvl="1" indent="-342900">
              <a:buFont typeface="Arial" panose="020B0604020202020204" pitchFamily="34" charset="0"/>
              <a:buChar char="•"/>
            </a:pPr>
            <a:r>
              <a:rPr lang="en-US" dirty="0">
                <a:solidFill>
                  <a:srgbClr val="592C5F"/>
                </a:solidFill>
                <a:latin typeface="Arial"/>
              </a:rPr>
              <a:t>46,420,000 active Bibliographic Titles</a:t>
            </a:r>
          </a:p>
          <a:p>
            <a:pPr marL="1085850" lvl="1" indent="-342900">
              <a:buFont typeface="Arial" panose="020B0604020202020204" pitchFamily="34" charset="0"/>
              <a:buChar char="•"/>
            </a:pPr>
            <a:r>
              <a:rPr lang="en-US" dirty="0">
                <a:solidFill>
                  <a:srgbClr val="592C5F"/>
                </a:solidFill>
                <a:latin typeface="Arial"/>
              </a:rPr>
              <a:t>We currently have more (counts changing daily)</a:t>
            </a:r>
          </a:p>
          <a:p>
            <a:pPr marL="1085850" lvl="1" indent="-342900">
              <a:buFont typeface="Arial" panose="020B0604020202020204" pitchFamily="34" charset="0"/>
              <a:buChar char="•"/>
            </a:pPr>
            <a:r>
              <a:rPr lang="en-US" dirty="0">
                <a:solidFill>
                  <a:srgbClr val="592C5F"/>
                </a:solidFill>
                <a:latin typeface="Arial"/>
              </a:rPr>
              <a:t>We need to reduce this number and provide room for growth.</a:t>
            </a:r>
          </a:p>
          <a:p>
            <a:pPr marL="342900" indent="-342900">
              <a:buFont typeface="Arial" panose="020B0604020202020204" pitchFamily="34" charset="0"/>
              <a:buChar char="•"/>
            </a:pPr>
            <a:r>
              <a:rPr lang="en-US" dirty="0">
                <a:solidFill>
                  <a:srgbClr val="592C5F"/>
                </a:solidFill>
                <a:latin typeface="Arial"/>
              </a:rPr>
              <a:t>There are not specific title limits for each I-Share library</a:t>
            </a:r>
          </a:p>
          <a:p>
            <a:pPr marL="1085850" lvl="1" indent="-342900">
              <a:buFont typeface="Arial" panose="020B0604020202020204" pitchFamily="34" charset="0"/>
              <a:buChar char="•"/>
            </a:pPr>
            <a:r>
              <a:rPr lang="en-US" dirty="0">
                <a:solidFill>
                  <a:srgbClr val="592C5F"/>
                </a:solidFill>
                <a:latin typeface="Arial"/>
              </a:rPr>
              <a:t>Our contract is for the consortium as a whole, </a:t>
            </a:r>
          </a:p>
          <a:p>
            <a:pPr marL="1085850" lvl="1" indent="-342900">
              <a:buFont typeface="Arial" panose="020B0604020202020204" pitchFamily="34" charset="0"/>
              <a:buChar char="•"/>
            </a:pPr>
            <a:r>
              <a:rPr lang="en-US" dirty="0">
                <a:solidFill>
                  <a:srgbClr val="592C5F"/>
                </a:solidFill>
                <a:latin typeface="Arial"/>
              </a:rPr>
              <a:t>Ex Libris provides neither the price nor the pricing metrics library by library</a:t>
            </a:r>
          </a:p>
          <a:p>
            <a:pPr marL="1085850" lvl="1" indent="-342900">
              <a:buFont typeface="Arial" panose="020B0604020202020204" pitchFamily="34" charset="0"/>
              <a:buChar char="•"/>
            </a:pPr>
            <a:endParaRPr lang="en-US" dirty="0">
              <a:latin typeface="+mj-lt"/>
            </a:endParaRPr>
          </a:p>
        </p:txBody>
      </p:sp>
      <p:sp>
        <p:nvSpPr>
          <p:cNvPr id="3" name="Title 2">
            <a:extLst>
              <a:ext uri="{FF2B5EF4-FFF2-40B4-BE49-F238E27FC236}">
                <a16:creationId xmlns:a16="http://schemas.microsoft.com/office/drawing/2014/main" id="{11EBABAB-60DA-784D-A527-E3BEA6C7B69A}"/>
              </a:ext>
            </a:extLst>
          </p:cNvPr>
          <p:cNvSpPr>
            <a:spLocks noGrp="1"/>
          </p:cNvSpPr>
          <p:nvPr>
            <p:ph type="title"/>
          </p:nvPr>
        </p:nvSpPr>
        <p:spPr/>
        <p:txBody>
          <a:bodyPr/>
          <a:lstStyle/>
          <a:p>
            <a:r>
              <a:rPr lang="en-US" dirty="0"/>
              <a:t>I-Share bibliographic title counts</a:t>
            </a:r>
          </a:p>
        </p:txBody>
      </p:sp>
    </p:spTree>
    <p:extLst>
      <p:ext uri="{BB962C8B-B14F-4D97-AF65-F5344CB8AC3E}">
        <p14:creationId xmlns:p14="http://schemas.microsoft.com/office/powerpoint/2010/main" val="121696844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8462</TotalTime>
  <Words>3267</Words>
  <Application>Microsoft Macintosh PowerPoint</Application>
  <PresentationFormat>Letter Paper (8.5x11 in)</PresentationFormat>
  <Paragraphs>221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Presentation11</vt:lpstr>
      <vt:lpstr>I-Share Alma Primo VE Office hours will start shortly</vt:lpstr>
      <vt:lpstr>I-Share Alma/Primo VE Office Hours  October 14, 2021</vt:lpstr>
      <vt:lpstr>Agenda Office Hours</vt:lpstr>
      <vt:lpstr>Announcements</vt:lpstr>
      <vt:lpstr>Reminders</vt:lpstr>
      <vt:lpstr>Reminders</vt:lpstr>
      <vt:lpstr>Named User Update</vt:lpstr>
      <vt:lpstr>I-Share Bibliographic Title Counts</vt:lpstr>
      <vt:lpstr>I-Share bibliographic title counts</vt:lpstr>
      <vt:lpstr>Benefits of Reducing Title Counts</vt:lpstr>
      <vt:lpstr>Title Count Reduction Project</vt:lpstr>
      <vt:lpstr>Deleting Free/OpeN Access E-Collections UPdate</vt:lpstr>
      <vt:lpstr>Deleting E-Collections Funded by CARLI Update</vt:lpstr>
      <vt:lpstr>Removing bibs with No inventory Update</vt:lpstr>
      <vt:lpstr>Scheduling one-on-one meetings</vt:lpstr>
      <vt:lpstr>Next month – November 18 office hours</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1177</cp:revision>
  <dcterms:created xsi:type="dcterms:W3CDTF">2019-09-18T17:05:10Z</dcterms:created>
  <dcterms:modified xsi:type="dcterms:W3CDTF">2021-10-14T18:41:14Z</dcterms:modified>
</cp:coreProperties>
</file>