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84" r:id="rId2"/>
    <p:sldId id="3185" r:id="rId3"/>
    <p:sldId id="3186" r:id="rId4"/>
    <p:sldId id="3209" r:id="rId5"/>
    <p:sldId id="3264" r:id="rId6"/>
    <p:sldId id="3262" r:id="rId7"/>
    <p:sldId id="3263" r:id="rId8"/>
    <p:sldId id="3261" r:id="rId9"/>
    <p:sldId id="3275" r:id="rId10"/>
    <p:sldId id="3265" r:id="rId11"/>
    <p:sldId id="3266" r:id="rId12"/>
    <p:sldId id="3278" r:id="rId13"/>
    <p:sldId id="3276" r:id="rId14"/>
    <p:sldId id="3267" r:id="rId15"/>
    <p:sldId id="3277" r:id="rId16"/>
    <p:sldId id="3254" r:id="rId17"/>
    <p:sldId id="3198" r:id="rId18"/>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277D6-7B4A-4F7F-8A3C-571C0AAD8856}" v="25" dt="2021-09-09T18:43:32.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96" autoAdjust="0"/>
    <p:restoredTop sz="72254" autoAdjust="0"/>
  </p:normalViewPr>
  <p:slideViewPr>
    <p:cSldViewPr snapToGrid="0" snapToObjects="1">
      <p:cViewPr varScale="1">
        <p:scale>
          <a:sx n="83" d="100"/>
          <a:sy n="83" d="100"/>
        </p:scale>
        <p:origin x="1696" y="192"/>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32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userId="/NJE3w/tHhA0KQ8/b8iU1bWHlrUou0SM6INOriNopaw=" providerId="None" clId="Web-{12A277D6-7B4A-4F7F-8A3C-571C0AAD8856}"/>
    <pc:docChg chg="modSld">
      <pc:chgData name="Theodore Carl Schwitzner" userId="/NJE3w/tHhA0KQ8/b8iU1bWHlrUou0SM6INOriNopaw=" providerId="None" clId="Web-{12A277D6-7B4A-4F7F-8A3C-571C0AAD8856}" dt="2021-09-09T18:50:19.524" v="3055"/>
      <pc:docMkLst>
        <pc:docMk/>
      </pc:docMkLst>
      <pc:sldChg chg="modNotes">
        <pc:chgData name="Theodore Carl Schwitzner" userId="/NJE3w/tHhA0KQ8/b8iU1bWHlrUou0SM6INOriNopaw=" providerId="None" clId="Web-{12A277D6-7B4A-4F7F-8A3C-571C0AAD8856}" dt="2021-09-09T18:43:32.361" v="2318"/>
        <pc:sldMkLst>
          <pc:docMk/>
          <pc:sldMk cId="328300263" sldId="3267"/>
        </pc:sldMkLst>
      </pc:sldChg>
      <pc:sldChg chg="modNotes">
        <pc:chgData name="Theodore Carl Schwitzner" userId="/NJE3w/tHhA0KQ8/b8iU1bWHlrUou0SM6INOriNopaw=" providerId="None" clId="Web-{12A277D6-7B4A-4F7F-8A3C-571C0AAD8856}" dt="2021-09-09T18:37:43.232" v="1805"/>
        <pc:sldMkLst>
          <pc:docMk/>
          <pc:sldMk cId="654299378" sldId="3276"/>
        </pc:sldMkLst>
      </pc:sldChg>
      <pc:sldChg chg="modNotes">
        <pc:chgData name="Theodore Carl Schwitzner" userId="/NJE3w/tHhA0KQ8/b8iU1bWHlrUou0SM6INOriNopaw=" providerId="None" clId="Web-{12A277D6-7B4A-4F7F-8A3C-571C0AAD8856}" dt="2021-09-09T18:50:19.524" v="3055"/>
        <pc:sldMkLst>
          <pc:docMk/>
          <pc:sldMk cId="1382103098" sldId="3277"/>
        </pc:sldMkLst>
      </pc:sldChg>
      <pc:sldChg chg="modSp">
        <pc:chgData name="Theodore Carl Schwitzner" userId="/NJE3w/tHhA0KQ8/b8iU1bWHlrUou0SM6INOriNopaw=" providerId="None" clId="Web-{12A277D6-7B4A-4F7F-8A3C-571C0AAD8856}" dt="2021-09-09T18:14:14.825" v="22" actId="20577"/>
        <pc:sldMkLst>
          <pc:docMk/>
          <pc:sldMk cId="1696968357" sldId="3278"/>
        </pc:sldMkLst>
        <pc:spChg chg="mod">
          <ac:chgData name="Theodore Carl Schwitzner" userId="/NJE3w/tHhA0KQ8/b8iU1bWHlrUou0SM6INOriNopaw=" providerId="None" clId="Web-{12A277D6-7B4A-4F7F-8A3C-571C0AAD8856}" dt="2021-09-09T18:14:14.825" v="22" actId="20577"/>
          <ac:spMkLst>
            <pc:docMk/>
            <pc:sldMk cId="1696968357" sldId="3278"/>
            <ac:spMk id="2" creationId="{85E9D0AA-8271-9F40-87BB-A676E4130E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9/9/2021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9/9/2021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SUPPORT@CARLI.ILLINOIS.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bxrecommend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support@carli.illinois.edu?subject=bX%20f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a:t>
            </a:r>
          </a:p>
          <a:p>
            <a:r>
              <a:rPr lang="en-US" dirty="0"/>
              <a:t>At our last Office Hours on August 26, we talked about how Ex Libris has informed us that we have more active Alma named users than our current license allows. We have also currently gone over our contracted number of titles. </a:t>
            </a:r>
          </a:p>
          <a:p>
            <a:endParaRPr lang="en-US" dirty="0"/>
          </a:p>
          <a:p>
            <a:r>
              <a:rPr lang="en-US" dirty="0"/>
              <a:t>Why does this matter?  It matters because title counts, are one of the numbers Ex Libris uses to set pricing for Alma.  </a:t>
            </a:r>
          </a:p>
          <a:p>
            <a:endParaRPr lang="en-US" dirty="0"/>
          </a:p>
          <a:p>
            <a:r>
              <a:rPr lang="en-US" dirty="0"/>
              <a:t>The Bib Titles metric counts records in the IZ’s and the NZ and authority records in either an IZ or NZ.  As an aside, remember that the standard authority record sets like LCSH are stored in the Community Zone in Alma and are not counted for pricing metrics.</a:t>
            </a:r>
          </a:p>
          <a:p>
            <a:endParaRPr lang="en-US" dirty="0"/>
          </a:p>
          <a:p>
            <a:r>
              <a:rPr lang="en-US" dirty="0"/>
              <a:t>Also as e-journals is a separate pricing metric from bib titles, those records are not counted as titles.</a:t>
            </a:r>
          </a:p>
          <a:p>
            <a:endParaRPr lang="en-US" dirty="0"/>
          </a:p>
          <a:p>
            <a:endParaRPr lang="en-US" dirty="0"/>
          </a:p>
        </p:txBody>
      </p:sp>
    </p:spTree>
    <p:extLst>
      <p:ext uri="{BB962C8B-B14F-4D97-AF65-F5344CB8AC3E}">
        <p14:creationId xmlns:p14="http://schemas.microsoft.com/office/powerpoint/2010/main" val="93997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a:t>
            </a:r>
          </a:p>
          <a:p>
            <a:r>
              <a:rPr lang="en-US" dirty="0"/>
              <a:t>CARLI’s Alma subscription currently allows us to have over 46 million titles  across the entire consortium, i.e., 89 </a:t>
            </a:r>
            <a:r>
              <a:rPr lang="en-US" dirty="0" err="1"/>
              <a:t>instutions</a:t>
            </a:r>
            <a:r>
              <a:rPr lang="en-US" dirty="0"/>
              <a:t>’ plus the Network Zone.</a:t>
            </a:r>
          </a:p>
          <a:p>
            <a:endParaRPr lang="en-US" dirty="0"/>
          </a:p>
          <a:p>
            <a:r>
              <a:rPr lang="en-US" dirty="0"/>
              <a:t>We currently are over that number, but we know we introduced a lot of duplicate records during our migration from Voyager, SFX and the other e-resource systems. And we know we are not yet making the best use of the Network Zone for managing e-resources held by multiple, or all I-Share libraries. </a:t>
            </a:r>
          </a:p>
          <a:p>
            <a:endParaRPr lang="en-US" dirty="0"/>
          </a:p>
          <a:p>
            <a:r>
              <a:rPr lang="en-US" dirty="0"/>
              <a:t>As with our conversation about named users two weeks ago, I suspect many of you are wondering “How many titles is my library allowed to have according to our Alma subscription?”</a:t>
            </a:r>
          </a:p>
          <a:p>
            <a:endParaRPr lang="en-US" dirty="0"/>
          </a:p>
          <a:p>
            <a:r>
              <a:rPr lang="en-US" dirty="0"/>
              <a:t>As our contract and Alma pricing is based on aggregate totals for the consortium, we do not have limits per institution.</a:t>
            </a:r>
          </a:p>
          <a:p>
            <a:endParaRPr lang="en-US" dirty="0"/>
          </a:p>
          <a:p>
            <a:r>
              <a:rPr lang="en-US" dirty="0"/>
              <a:t>While Alma does not functionally prevent a customer from adding more users or titles than they have licensed, Ex Libris monitors these counts and can charge CARLI for the overage.</a:t>
            </a:r>
          </a:p>
          <a:p>
            <a:endParaRPr lang="en-US" dirty="0"/>
          </a:p>
          <a:p>
            <a:r>
              <a:rPr lang="en-US" dirty="0"/>
              <a:t>None of us want unexpected  cost increases, so it is in our best interest to bring these numbers down.</a:t>
            </a:r>
          </a:p>
          <a:p>
            <a:endParaRPr lang="en-US" dirty="0"/>
          </a:p>
        </p:txBody>
      </p:sp>
    </p:spTree>
    <p:extLst>
      <p:ext uri="{BB962C8B-B14F-4D97-AF65-F5344CB8AC3E}">
        <p14:creationId xmlns:p14="http://schemas.microsoft.com/office/powerpoint/2010/main" val="24787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Kris</a:t>
            </a:r>
          </a:p>
          <a:p>
            <a:endParaRPr lang="en-US" dirty="0"/>
          </a:p>
          <a:p>
            <a:r>
              <a:rPr lang="en-US" dirty="0"/>
              <a:t>The good news on this is that CARLI has contracted with the Illinois Heartland Library System’s Catalog Maintenance Center to hire some professional catalogers to work with the CARLI staff and member libraries, on Alma data cleanup.  These staff will begin work this month and will be available to us through next June.  </a:t>
            </a:r>
          </a:p>
          <a:p>
            <a:endParaRPr lang="en-US" dirty="0"/>
          </a:p>
          <a:p>
            <a:r>
              <a:rPr lang="en-US" dirty="0"/>
              <a:t>Collectively, we will be referring to these staff as the IHLS Alma Cleanup Team. During their first days on the job, the team will spend most of their time on Alma training and sandbox work. The team will be IHLS staff but will be trained by and receive assignments from the CARLI staff.  This should not change the way I-Share libraries work with or communicate with CARLI, and the CARLI staff will maintain close oversight on their work.</a:t>
            </a:r>
          </a:p>
          <a:p>
            <a:endParaRPr lang="en-US" dirty="0"/>
          </a:p>
          <a:p>
            <a:r>
              <a:rPr lang="en-US" dirty="0"/>
              <a:t>The IHLS Catalog Maintenance Center is funded in part by the ISL for the purposes of assisting Illinois libraries and consortia with their catalog data. The CMC has been in place for about 20 years but this is the first time CARLI has contracted with them for work. CARLI was able to receive special funding from the UI System Office to cover this effort, your I-Share assessments are not being used for this project. </a:t>
            </a:r>
          </a:p>
          <a:p>
            <a:endParaRPr lang="en-US" dirty="0"/>
          </a:p>
          <a:p>
            <a:r>
              <a:rPr lang="en-US"/>
              <a:t>Hand off to Ted.</a:t>
            </a:r>
          </a:p>
          <a:p>
            <a:endParaRPr lang="en-US" dirty="0"/>
          </a:p>
        </p:txBody>
      </p:sp>
    </p:spTree>
    <p:extLst>
      <p:ext uri="{BB962C8B-B14F-4D97-AF65-F5344CB8AC3E}">
        <p14:creationId xmlns:p14="http://schemas.microsoft.com/office/powerpoint/2010/main" val="227093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endParaRPr lang="en-US" dirty="0">
              <a:cs typeface="Calibri"/>
            </a:endParaRPr>
          </a:p>
          <a:p>
            <a:r>
              <a:rPr lang="en-US" dirty="0">
                <a:cs typeface="Calibri"/>
              </a:rPr>
              <a:t>Thanks Kris. Ex Libris and CARLI have identified three areas where we have an excess of records that we can reduce by performing record clean-up. First, many library institution zones and the network zone contain bibliographic records that have no inventory. While there are several reasons why a bib may be present without inventory, we expect that a fair number of these records are artifacts from Voyager, in particular bibs used on purchase orders where the inventory has been moved or removed since the initial order. CMC staff will be involved in reviewing these records and processing deletions where possible.</a:t>
            </a:r>
          </a:p>
          <a:p>
            <a:endParaRPr lang="en-US" dirty="0">
              <a:cs typeface="Calibri"/>
            </a:endParaRPr>
          </a:p>
          <a:p>
            <a:r>
              <a:rPr lang="en-US" dirty="0">
                <a:cs typeface="Calibri"/>
              </a:rPr>
              <a:t>Second, many IZs and the NZ contain duplicate bibliographic records. In some cases, duplicates are identical or nearly identical copies of the same </a:t>
            </a:r>
            <a:r>
              <a:rPr lang="en-US" dirty="0" err="1">
                <a:cs typeface="Calibri"/>
              </a:rPr>
              <a:t>WorldCat</a:t>
            </a:r>
            <a:r>
              <a:rPr lang="en-US" dirty="0">
                <a:cs typeface="Calibri"/>
              </a:rPr>
              <a:t> bib. In other cases, the duplicates were cataloged initially using different </a:t>
            </a:r>
            <a:r>
              <a:rPr lang="en-US" dirty="0" err="1">
                <a:cs typeface="Calibri"/>
              </a:rPr>
              <a:t>WorldCat</a:t>
            </a:r>
            <a:r>
              <a:rPr lang="en-US" dirty="0">
                <a:cs typeface="Calibri"/>
              </a:rPr>
              <a:t> bibs that OCLC has since merged. If you have encountered warning messages with duplicate detection when importing records from OCLC, then you've experienced some of this issue. CMC staff are trained in OCLC's record merging practices, and we will provide the training on how records should be merged in Alma to preserve your data.</a:t>
            </a:r>
          </a:p>
          <a:p>
            <a:endParaRPr lang="en-US" dirty="0"/>
          </a:p>
          <a:p>
            <a:r>
              <a:rPr lang="en-US" dirty="0">
                <a:cs typeface="Calibri"/>
              </a:rPr>
              <a:t>Third, most I-Share libraries have activated electronic resources in their IZs that are identical to collections provided by CARLI via the network zone. This carryover of practices from Voyager isn't unusual, but it is the largest source of duplicate titles across the consortium. CARLI will have the CMC team working to reduce duplication by enabling and activating inventory groups in the NZ, which help these collections appear more directly in your Alma and Primo searches. Then they will deactivating collections in IZs.</a:t>
            </a:r>
            <a:endParaRPr lang="en-US" dirty="0"/>
          </a:p>
          <a:p>
            <a:endParaRPr lang="en-US" dirty="0"/>
          </a:p>
          <a:p>
            <a:r>
              <a:rPr lang="en-US" dirty="0"/>
              <a:t>CARLI has identified a priority for how we will modify collections. Our first priority will focus on Open Access and Free E-Collections that are shared from the NZ. As freely available resources, these resources </a:t>
            </a:r>
            <a:r>
              <a:rPr lang="en-US" baseline="0" dirty="0"/>
              <a:t>do not require patron authentication nor acquisition transactions. Thus they will be less complicated to delete from IZs and centrally manage.</a:t>
            </a:r>
            <a:r>
              <a:rPr lang="en-US" dirty="0"/>
              <a:t> From there, we expect to move on to electronic resources that CARLI has purchased for all members, and then further into CARLI-brokered collections as much as possible.</a:t>
            </a:r>
            <a:endParaRPr lang="en-US" dirty="0">
              <a:cs typeface="Calibri"/>
            </a:endParaRPr>
          </a:p>
          <a:p>
            <a:endParaRPr lang="en-US" dirty="0">
              <a:cs typeface="Calibri"/>
            </a:endParaRPr>
          </a:p>
          <a:p>
            <a:r>
              <a:rPr lang="en-US" dirty="0">
                <a:cs typeface="Calibri"/>
              </a:rPr>
              <a:t>Our goal here is very much the same one that you may have heard us mention in past electronic collection efforts. Do the same thing for all libraries by doing it once centrally, rather than doing it 90 times with local variations. That said, we should be able to accommodate requests to localize details for shared collections, and we will be open to discussing any institutional priorities that exist as well. Sometime later this month, we'll release a schedule for libraries with questions to sign up to consult on where our attention may be and what work we plan to do. We also do plan to share our procedures via the CARLI website, so that institutions wanting to manage their data directly may contribute their efforts as well.</a:t>
            </a:r>
          </a:p>
        </p:txBody>
      </p:sp>
    </p:spTree>
    <p:extLst>
      <p:ext uri="{BB962C8B-B14F-4D97-AF65-F5344CB8AC3E}">
        <p14:creationId xmlns:p14="http://schemas.microsoft.com/office/powerpoint/2010/main" val="42799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endParaRPr lang="en-US" dirty="0">
              <a:cs typeface="Calibri"/>
            </a:endParaRPr>
          </a:p>
          <a:p>
            <a:r>
              <a:rPr lang="en-US" dirty="0">
                <a:cs typeface="Calibri"/>
              </a:rPr>
              <a:t>CARLI wants you to know that the contract titles count is not the only goal in this effort. Alma provides a number of efficiencies for managing shared data, particularly electronic resources data, that we haven't yet been using fully. Ex Libris informs us that at this stage of a consortium's implementation, they would be working with institutions to reduce duplication from legacy systems and legacy processes, and take more advantage of Alma's functionality.</a:t>
            </a:r>
          </a:p>
          <a:p>
            <a:endParaRPr lang="en-US" dirty="0">
              <a:cs typeface="Calibri"/>
            </a:endParaRPr>
          </a:p>
          <a:p>
            <a:r>
              <a:rPr lang="en-US" dirty="0">
                <a:cs typeface="Calibri"/>
              </a:rPr>
              <a:t>Whatever decreased title count we're able to achieve, by engaging in this work, now, we expect to improve our processes for sharing electronic resources metadata—which is a dream several CARLI staff have had for several years—and we believe we can produce cleaner, updated catalogs in the NZ and IZs as well. This work should also help position us better to move forward with other future metadata objectives.</a:t>
            </a:r>
          </a:p>
        </p:txBody>
      </p:sp>
    </p:spTree>
    <p:extLst>
      <p:ext uri="{BB962C8B-B14F-4D97-AF65-F5344CB8AC3E}">
        <p14:creationId xmlns:p14="http://schemas.microsoft.com/office/powerpoint/2010/main" val="398341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r>
              <a:rPr lang="en-US" dirty="0">
                <a:cs typeface="Calibri"/>
              </a:rPr>
              <a:t>Finally, we're able give you an update on the topic we presented on August 26. Since that presentation, our number of named users has been reduced by 1,205 users to 3,117. As we promised at the last office hours, CARLI staff deactivated personal logins to each Alma IZ. We also noticed that several institutions have followed our recommendation to create shared generic accounts for circ desks and other shared service points. </a:t>
            </a:r>
          </a:p>
          <a:p>
            <a:endParaRPr lang="en-US" dirty="0">
              <a:cs typeface="Calibri"/>
            </a:endParaRPr>
          </a:p>
          <a:p>
            <a:r>
              <a:rPr lang="en-US">
                <a:cs typeface="Calibri"/>
              </a:rPr>
              <a:t>Meanwhile, we're continuing to improve on our recommendations on creating back-up accounts, and you should hear more information about that shortly. Libraries and CARLI also need to focus on identifying and deactivating test accounts, and libraries need to review roles assigned to users who do not login to Alma, or those who have left the library's employment.</a:t>
            </a:r>
          </a:p>
          <a:p>
            <a:endParaRPr lang="en-US" dirty="0">
              <a:cs typeface="Calibri"/>
            </a:endParaRPr>
          </a:p>
          <a:p>
            <a:r>
              <a:rPr lang="en-US" dirty="0">
                <a:cs typeface="Calibri"/>
              </a:rPr>
              <a:t>One caveat on these numbers, because we want our work on title reduction to be transparent, the CMC team members will be receiving staff roles in Alma IZs. We will be responsible for keeping these active when necessary and for accounting to the </a:t>
            </a:r>
            <a:r>
              <a:rPr lang="en-US" dirty="0" err="1">
                <a:cs typeface="Calibri"/>
              </a:rPr>
              <a:t>consortial</a:t>
            </a:r>
            <a:r>
              <a:rPr lang="en-US">
                <a:cs typeface="Calibri"/>
              </a:rPr>
              <a:t> total number of users. </a:t>
            </a:r>
            <a:endParaRPr lang="en-US" dirty="0">
              <a:cs typeface="Calibri"/>
            </a:endParaRPr>
          </a:p>
        </p:txBody>
      </p:sp>
    </p:spTree>
    <p:extLst>
      <p:ext uri="{BB962C8B-B14F-4D97-AF65-F5344CB8AC3E}">
        <p14:creationId xmlns:p14="http://schemas.microsoft.com/office/powerpoint/2010/main" val="346542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 That completes our announcements and reminders, so 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rest of our time together will be focused on your Questions so please feel free to enter them in the chat!</a:t>
            </a:r>
          </a:p>
          <a:p>
            <a:endParaRPr lang="en-US" baseline="0" dirty="0">
              <a:cs typeface="Calibri"/>
            </a:endParaRPr>
          </a:p>
          <a:p>
            <a:r>
              <a:rPr lang="en-US" baseline="0" dirty="0">
                <a:cs typeface="Calibri"/>
              </a:rPr>
              <a:t>Illustration: Fireweed in bloom. </a:t>
            </a: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Today we’ll have a few announcements and reminders about upcoming events for Alma/Primo VE.  You can always check the CARLI calendar for CARLI events.</a:t>
            </a:r>
          </a:p>
          <a:p>
            <a:r>
              <a:rPr lang="en-US" baseline="0" dirty="0">
                <a:cs typeface="Calibri"/>
              </a:rPr>
              <a:t>And after that, today’s session will cover our need to reduce and manage the number of bibliographic records we have in Alma.</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Upcoming CARLI events!</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in 2020, CARLI has purchased a block of registrations for the 2021 Ex Libris Users of North America (ELUNA) online webinar series, ELUNA Learns. These sessions will be recorded, and the recordings will be available for a year to those who register. These sessions are normally $25 per person; the CARLI block will be available </a:t>
            </a:r>
            <a:r>
              <a:rPr lang="en-US" sz="1200" b="1" i="0" u="none" strike="noStrike" kern="1200" dirty="0">
                <a:solidFill>
                  <a:schemeClr val="tx1"/>
                </a:solidFill>
                <a:effectLst/>
                <a:latin typeface="+mn-lt"/>
                <a:ea typeface="+mn-ea"/>
                <a:cs typeface="+mn-cs"/>
              </a:rPr>
              <a:t>free</a:t>
            </a:r>
            <a:r>
              <a:rPr lang="en-US" sz="1200" b="0" i="0" u="none" strike="noStrike" kern="1200" dirty="0">
                <a:solidFill>
                  <a:schemeClr val="tx1"/>
                </a:solidFill>
                <a:effectLst/>
                <a:latin typeface="+mn-lt"/>
                <a:ea typeface="+mn-ea"/>
                <a:cs typeface="+mn-cs"/>
              </a:rPr>
              <a:t> to I-Share library staff on a first come first served basis while our supply lasts.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More information about ELUNA Learns is available at </a:t>
            </a:r>
            <a:r>
              <a:rPr lang="en-US" sz="1200" b="0" i="0" u="sng" strike="noStrike" kern="1200" dirty="0">
                <a:solidFill>
                  <a:schemeClr val="tx1"/>
                </a:solidFill>
                <a:effectLst/>
                <a:latin typeface="+mn-lt"/>
                <a:ea typeface="+mn-ea"/>
                <a:cs typeface="+mn-cs"/>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take advantage of the CARLI purchase, please register through CARLI and not on the ELUNA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website.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CARLI will process your registration with ELUNA. ELUNA will follow up with two emails to you-a registration confirmation (you may ignore the text about how to pay for your registration) and you will receive a second email from ELUNA with the webinar access credentials (these will be sent approximately 1 day before sessions in the future). Please note that ELUNA’s policy is that these registrations are for one individual only and are not for group use.</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register: complete the attached form, attach to email, and send </a:t>
            </a:r>
            <a:r>
              <a:rPr lang="en-US" sz="1200" b="1" i="0" u="sng" strike="noStrike" kern="1200" dirty="0">
                <a:solidFill>
                  <a:schemeClr val="tx1"/>
                </a:solidFill>
                <a:effectLst/>
                <a:latin typeface="+mn-lt"/>
                <a:ea typeface="+mn-ea"/>
                <a:cs typeface="+mn-cs"/>
                <a:hlinkClick r:id="rId4"/>
              </a:rPr>
              <a:t>support@carli.illinois.edu</a:t>
            </a:r>
            <a:r>
              <a:rPr lang="en-US" sz="1200" b="1" i="0" u="none" strike="noStrike" kern="1200" dirty="0">
                <a:solidFill>
                  <a:schemeClr val="tx1"/>
                </a:solidFill>
                <a:effectLst/>
                <a:latin typeface="+mn-lt"/>
                <a:ea typeface="+mn-ea"/>
                <a:cs typeface="+mn-cs"/>
              </a:rPr>
              <a:t>, with “ELUNA learns” in the subject line.  Please complete a separate form for each person registering.</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35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 reminder that if you miss any of the Ex Libris or CARLI webinar events, you can usually view a recording to catch up!</a:t>
            </a:r>
          </a:p>
        </p:txBody>
      </p:sp>
    </p:spTree>
    <p:extLst>
      <p:ext uri="{BB962C8B-B14F-4D97-AF65-F5344CB8AC3E}">
        <p14:creationId xmlns:p14="http://schemas.microsoft.com/office/powerpoint/2010/main" val="331506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reminder that the I-Share Union View is now available at this URL.  There is an FAQ with more information posted on the CARLI website.  I-Share Liaisons and Directors received an email on July 22 with information on authentication configuration needed for the Union View for your institution.  If you have any questions about that or the Union View in general, let us know!</a:t>
            </a:r>
          </a:p>
        </p:txBody>
      </p:sp>
    </p:spTree>
    <p:extLst>
      <p:ext uri="{BB962C8B-B14F-4D97-AF65-F5344CB8AC3E}">
        <p14:creationId xmlns:p14="http://schemas.microsoft.com/office/powerpoint/2010/main" val="235473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CARLI’s six Premium Sandboxes were refreshed on Sunday, August 8 as part of the Alma monthly release updates.  The Sandboxes are refreshed twice a year in February and August.  CARLI staff have finished their preparations and the sandboxes were made available on August 19. Be sure to check the Alma Sandbox Information page &lt;https://www.carli.illinois.edu/products-services/i-share/alma/sandbox&gt; on the CARLI website for URLs to access the sandboxes as well as best practices on how to use the sandboxes. Sandboxes have a standard list of generic accounts for access, and these are found in a document that CARLI shares with libraries via Box.Illinois.com. Look for the </a:t>
            </a:r>
            <a:r>
              <a:rPr lang="it-IT" b="0" i="0" dirty="0">
                <a:solidFill>
                  <a:srgbClr val="262402"/>
                </a:solidFill>
                <a:effectLst/>
                <a:latin typeface="Verdana" panose="020B0604030504040204" pitchFamily="34" charset="0"/>
              </a:rPr>
              <a:t>Alma Primo VE Sandbox Information for CARLI Libraries August 2021.docx</a:t>
            </a:r>
            <a:r>
              <a:rPr lang="en-US" sz="1200" b="0" i="0" kern="1200" dirty="0">
                <a:solidFill>
                  <a:schemeClr val="tx1"/>
                </a:solidFill>
                <a:effectLst/>
                <a:latin typeface="+mn-lt"/>
                <a:ea typeface="+mn-ea"/>
                <a:cs typeface="+mn-cs"/>
              </a:rPr>
              <a:t> file in the XXX credentials subfolder, where XXX is your library’s CARLI code.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414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CARLI is pleased to announce that the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Article Recommender service is now available for I-Share institutions. </a:t>
            </a:r>
            <a:r>
              <a:rPr lang="en-US" sz="1200" kern="1200" dirty="0" err="1">
                <a:solidFill>
                  <a:schemeClr val="tx1"/>
                </a:solidFill>
                <a:latin typeface="+mn-lt"/>
                <a:ea typeface="+mn-lt"/>
                <a:cs typeface="+mn-lt"/>
              </a:rPr>
              <a:t>bX</a:t>
            </a:r>
            <a:r>
              <a:rPr lang="en-US" sz="1200" kern="1200" dirty="0">
                <a:solidFill>
                  <a:schemeClr val="tx1"/>
                </a:solidFill>
                <a:latin typeface="+mn-lt"/>
                <a:ea typeface="+mn-lt"/>
                <a:cs typeface="+mn-lt"/>
              </a:rPr>
              <a:t> uses anonymous link resolver usage information from users around the world to provide relevant recommendations for articles and </a:t>
            </a:r>
            <a:r>
              <a:rPr lang="en-US" sz="1200" kern="1200" dirty="0" err="1">
                <a:solidFill>
                  <a:schemeClr val="tx1"/>
                </a:solidFill>
                <a:latin typeface="+mn-lt"/>
                <a:ea typeface="+mn-lt"/>
                <a:cs typeface="+mn-lt"/>
              </a:rPr>
              <a:t>ebooks</a:t>
            </a:r>
            <a:r>
              <a:rPr lang="en-US" sz="1200" kern="1200" dirty="0">
                <a:solidFill>
                  <a:schemeClr val="tx1"/>
                </a:solidFill>
                <a:latin typeface="+mn-lt"/>
                <a:ea typeface="+mn-lt"/>
                <a:cs typeface="+mn-lt"/>
              </a:rPr>
              <a:t> in Primo VE, similar to the "More Like This..." or "If You Liked This, You’ll Also Like…" services on consumer websites like Netflix and Amazon. </a:t>
            </a:r>
            <a:r>
              <a:rPr lang="en-US" sz="1200" kern="1200" dirty="0">
                <a:solidFill>
                  <a:schemeClr val="tx1"/>
                </a:solidFill>
                <a:effectLst/>
                <a:latin typeface="+mn-lt"/>
                <a:ea typeface="+mn-ea"/>
                <a:cs typeface="+mn-cs"/>
              </a:rPr>
              <a:t>The Ex Libris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Recommender service is currently included in CARLI's contract for Alma for all I-Share institutions at no additional cost to the institution.  To enable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recommender for your institution, please read CARLI’s </a:t>
            </a:r>
            <a:r>
              <a:rPr lang="en-US" sz="1200" u="sng" kern="1200" dirty="0">
                <a:solidFill>
                  <a:schemeClr val="tx1"/>
                </a:solidFill>
                <a:effectLst/>
                <a:latin typeface="+mn-lt"/>
                <a:ea typeface="+mn-ea"/>
                <a:cs typeface="+mn-cs"/>
                <a:hlinkClick r:id="rId3"/>
              </a:rPr>
              <a:t>bX Article Recommender FAQ</a:t>
            </a:r>
            <a:r>
              <a:rPr lang="en-US" sz="1200" kern="1200" dirty="0">
                <a:solidFill>
                  <a:schemeClr val="tx1"/>
                </a:solidFill>
                <a:effectLst/>
                <a:latin typeface="+mn-lt"/>
                <a:ea typeface="+mn-ea"/>
                <a:cs typeface="+mn-cs"/>
              </a:rPr>
              <a:t> and have your institution's I-Share Liaison or Director request a </a:t>
            </a:r>
            <a:r>
              <a:rPr lang="en-US" sz="1200" kern="1200" dirty="0" err="1">
                <a:solidFill>
                  <a:schemeClr val="tx1"/>
                </a:solidFill>
                <a:effectLst/>
                <a:latin typeface="+mn-lt"/>
                <a:ea typeface="+mn-ea"/>
                <a:cs typeface="+mn-cs"/>
              </a:rPr>
              <a:t>bX</a:t>
            </a:r>
            <a:r>
              <a:rPr lang="en-US" sz="1200" kern="1200" dirty="0">
                <a:solidFill>
                  <a:schemeClr val="tx1"/>
                </a:solidFill>
                <a:effectLst/>
                <a:latin typeface="+mn-lt"/>
                <a:ea typeface="+mn-ea"/>
                <a:cs typeface="+mn-cs"/>
              </a:rPr>
              <a:t> Token from CARLI by sending an email to </a:t>
            </a:r>
            <a:r>
              <a:rPr lang="en-US" sz="1200" u="sng" kern="1200" dirty="0">
                <a:solidFill>
                  <a:schemeClr val="tx1"/>
                </a:solidFill>
                <a:effectLst/>
                <a:latin typeface="+mn-lt"/>
                <a:ea typeface="+mn-ea"/>
                <a:cs typeface="+mn-cs"/>
                <a:hlinkClick r:id="rId4"/>
              </a:rPr>
              <a:t>support@carli.illinois.edu</a:t>
            </a:r>
            <a:r>
              <a:rPr lang="en-US" sz="1200" u="sng" kern="1200" dirty="0">
                <a:solidFill>
                  <a:schemeClr val="tx1"/>
                </a:solidFill>
                <a:effectLst/>
                <a:latin typeface="+mn-lt"/>
                <a:ea typeface="+mn-ea"/>
                <a:cs typeface="+mn-cs"/>
              </a:rPr>
              <a:t> .</a:t>
            </a:r>
            <a:endParaRPr lang="en-US" sz="1200" kern="1200" dirty="0">
              <a:solidFill>
                <a:schemeClr val="tx1"/>
              </a:solidFill>
              <a:latin typeface="+mn-lt"/>
              <a:ea typeface="+mn-lt"/>
              <a:cs typeface="+mn-lt"/>
            </a:endParaRPr>
          </a:p>
        </p:txBody>
      </p:sp>
    </p:spTree>
    <p:extLst>
      <p:ext uri="{BB962C8B-B14F-4D97-AF65-F5344CB8AC3E}">
        <p14:creationId xmlns:p14="http://schemas.microsoft.com/office/powerpoint/2010/main" val="292276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sites/files/files/ELUNA-Learns-Registration_Form_2021072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librisgroup.com/customer-education-webinars/?tab=recorded&amp;wpage=1"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exl-knowledge-days-2021" TargetMode="External"/><Relationship Id="rId5" Type="http://schemas.openxmlformats.org/officeDocument/2006/relationships/hyperlink" Target="https://www.carli.illinois.edu/products-services/i-share/alma/exl-implement-acq-2021" TargetMode="External"/><Relationship Id="rId4" Type="http://schemas.openxmlformats.org/officeDocument/2006/relationships/hyperlink" Target="https://www.carli.illinois.edu/products-services/i-share/alma/CARLIOfficeHou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share-network.primo.exlibrisgroup.com/discovery/search?vid=01CARLI_NETWORK:IShare_UN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products-services/i-share/discovery-interface/i-share_union_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bxrecommende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mailto:support@carli.Illino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246186" y="1817077"/>
            <a:ext cx="8756265" cy="4152648"/>
          </a:xfrm>
        </p:spPr>
        <p:txBody>
          <a:bodyPr/>
          <a:lstStyle/>
          <a:p>
            <a:pPr marL="342900" indent="-342900">
              <a:buFont typeface="Arial" panose="020B0604020202020204" pitchFamily="34" charset="0"/>
              <a:buChar char="•"/>
            </a:pPr>
            <a:r>
              <a:rPr lang="en-US" dirty="0">
                <a:latin typeface="+mj-lt"/>
              </a:rPr>
              <a:t>Ex Libris’ Alma pricing is based on </a:t>
            </a:r>
          </a:p>
          <a:p>
            <a:pPr marL="1085850" lvl="1" indent="-342900">
              <a:buFont typeface="Arial" panose="020B0604020202020204" pitchFamily="34" charset="0"/>
              <a:buChar char="•"/>
            </a:pPr>
            <a:r>
              <a:rPr lang="en-US" dirty="0">
                <a:latin typeface="+mj-lt"/>
              </a:rPr>
              <a:t>Bibliographic title count</a:t>
            </a:r>
          </a:p>
          <a:p>
            <a:pPr marL="1085850" lvl="1" indent="-342900">
              <a:buFont typeface="Arial" panose="020B0604020202020204" pitchFamily="34" charset="0"/>
              <a:buChar char="•"/>
            </a:pPr>
            <a:r>
              <a:rPr lang="en-US" dirty="0">
                <a:latin typeface="+mj-lt"/>
              </a:rPr>
              <a:t>E-journal count</a:t>
            </a:r>
          </a:p>
          <a:p>
            <a:pPr marL="1085850" lvl="1" indent="-342900">
              <a:buFont typeface="Arial" panose="020B0604020202020204" pitchFamily="34" charset="0"/>
              <a:buChar char="•"/>
            </a:pPr>
            <a:r>
              <a:rPr lang="en-US" dirty="0">
                <a:latin typeface="+mj-lt"/>
              </a:rPr>
              <a:t>Alma “Named Users” </a:t>
            </a:r>
          </a:p>
          <a:p>
            <a:pPr marL="342900" lvl="0" indent="-342900">
              <a:buFont typeface="Arial" panose="020B0604020202020204" pitchFamily="34" charset="0"/>
              <a:buChar char="•"/>
            </a:pPr>
            <a:r>
              <a:rPr lang="en-US" dirty="0">
                <a:solidFill>
                  <a:srgbClr val="592C5F"/>
                </a:solidFill>
                <a:latin typeface="Arial"/>
              </a:rPr>
              <a:t>“Bibliographic Titles” includes:</a:t>
            </a:r>
          </a:p>
          <a:p>
            <a:pPr marL="1085850" lvl="1" indent="-342900">
              <a:buFont typeface="Arial" panose="020B0604020202020204" pitchFamily="34" charset="0"/>
              <a:buChar char="•"/>
            </a:pPr>
            <a:r>
              <a:rPr lang="en-US" dirty="0">
                <a:solidFill>
                  <a:srgbClr val="592C5F"/>
                </a:solidFill>
                <a:latin typeface="Arial"/>
              </a:rPr>
              <a:t>Bibliographic records in an institution zone</a:t>
            </a:r>
          </a:p>
          <a:p>
            <a:pPr marL="1085850" lvl="1" indent="-342900">
              <a:buFont typeface="Arial" panose="020B0604020202020204" pitchFamily="34" charset="0"/>
              <a:buChar char="•"/>
            </a:pPr>
            <a:r>
              <a:rPr lang="en-US" dirty="0">
                <a:solidFill>
                  <a:srgbClr val="592C5F"/>
                </a:solidFill>
                <a:latin typeface="Arial"/>
              </a:rPr>
              <a:t>Bibliographic records in the network zone</a:t>
            </a:r>
          </a:p>
          <a:p>
            <a:pPr marL="1085850" lvl="1" indent="-342900">
              <a:buFont typeface="Arial" panose="020B0604020202020204" pitchFamily="34" charset="0"/>
              <a:buChar char="•"/>
            </a:pPr>
            <a:r>
              <a:rPr lang="en-US" dirty="0">
                <a:solidFill>
                  <a:srgbClr val="592C5F"/>
                </a:solidFill>
                <a:latin typeface="Arial"/>
              </a:rPr>
              <a:t>Authority records in either IZ or NZ</a:t>
            </a:r>
          </a:p>
          <a:p>
            <a:pPr marL="342900" lvl="0" indent="-342900">
              <a:buFont typeface="Arial" panose="020B0604020202020204" pitchFamily="34" charset="0"/>
              <a:buChar char="•"/>
            </a:pPr>
            <a:r>
              <a:rPr lang="en-US" dirty="0">
                <a:solidFill>
                  <a:srgbClr val="592C5F"/>
                </a:solidFill>
                <a:latin typeface="Arial"/>
              </a:rPr>
              <a:t>This count is reduced by the number of records that represent electronic journals</a:t>
            </a:r>
          </a:p>
          <a:p>
            <a:pPr marL="1085850" lvl="1"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Alma Bibliographic Title Counts</a:t>
            </a:r>
          </a:p>
        </p:txBody>
      </p:sp>
      <p:sp>
        <p:nvSpPr>
          <p:cNvPr id="2" name="TextBox 1">
            <a:extLst>
              <a:ext uri="{FF2B5EF4-FFF2-40B4-BE49-F238E27FC236}">
                <a16:creationId xmlns:a16="http://schemas.microsoft.com/office/drawing/2014/main" id="{264DDBB2-4CEC-C04C-B1EB-883BDB22AA9D}"/>
              </a:ext>
            </a:extLst>
          </p:cNvPr>
          <p:cNvSpPr txBox="1"/>
          <p:nvPr/>
        </p:nvSpPr>
        <p:spPr>
          <a:xfrm>
            <a:off x="230415" y="596716"/>
            <a:ext cx="8667399" cy="1938992"/>
          </a:xfrm>
          <a:prstGeom prst="rect">
            <a:avLst/>
          </a:prstGeom>
          <a:noFill/>
        </p:spPr>
        <p:txBody>
          <a:bodyPr wrap="square" lIns="91440" tIns="45720" rIns="91440" bIns="45720" rtlCol="0" anchor="t">
            <a:spAutoFit/>
          </a:bodyPr>
          <a:lstStyle/>
          <a:p>
            <a:r>
              <a:rPr lang="en-US" sz="2800" b="1" dirty="0">
                <a:latin typeface="+mj-lt"/>
                <a:ea typeface="ＭＳ Ｐゴシック"/>
              </a:rPr>
              <a:t>I-Share libraries need to reduce our total number of Bibliographic Titles</a:t>
            </a:r>
            <a:endParaRPr lang="en-US" sz="2800" b="1" dirty="0">
              <a:latin typeface="+mj-lt"/>
            </a:endParaRPr>
          </a:p>
          <a:p>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51142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7A84B-4E83-7A48-8801-F850EE1B6320}"/>
              </a:ext>
            </a:extLst>
          </p:cNvPr>
          <p:cNvSpPr>
            <a:spLocks noGrp="1"/>
          </p:cNvSpPr>
          <p:nvPr>
            <p:ph idx="1"/>
          </p:nvPr>
        </p:nvSpPr>
        <p:spPr>
          <a:xfrm>
            <a:off x="538590" y="857635"/>
            <a:ext cx="8497125" cy="4223870"/>
          </a:xfrm>
        </p:spPr>
        <p:txBody>
          <a:bodyPr/>
          <a:lstStyle/>
          <a:p>
            <a:pPr marL="342900" lvl="0" indent="-342900">
              <a:buFont typeface="Arial" panose="020B0604020202020204" pitchFamily="34" charset="0"/>
              <a:buChar char="•"/>
            </a:pPr>
            <a:r>
              <a:rPr lang="en-US" dirty="0">
                <a:solidFill>
                  <a:srgbClr val="592C5F"/>
                </a:solidFill>
                <a:latin typeface="Arial"/>
              </a:rPr>
              <a:t>CARLI’s </a:t>
            </a:r>
            <a:r>
              <a:rPr lang="en-US" b="1" i="1" dirty="0">
                <a:solidFill>
                  <a:srgbClr val="592C5F"/>
                </a:solidFill>
                <a:latin typeface="Arial"/>
              </a:rPr>
              <a:t>consortial</a:t>
            </a:r>
            <a:r>
              <a:rPr lang="en-US" dirty="0">
                <a:solidFill>
                  <a:srgbClr val="592C5F"/>
                </a:solidFill>
                <a:latin typeface="Arial"/>
              </a:rPr>
              <a:t> Alma contract allows for</a:t>
            </a:r>
          </a:p>
          <a:p>
            <a:pPr marL="1085850" lvl="1" indent="-342900">
              <a:buFont typeface="Arial" panose="020B0604020202020204" pitchFamily="34" charset="0"/>
              <a:buChar char="•"/>
            </a:pPr>
            <a:r>
              <a:rPr lang="en-US" dirty="0">
                <a:solidFill>
                  <a:srgbClr val="592C5F"/>
                </a:solidFill>
                <a:latin typeface="Arial"/>
              </a:rPr>
              <a:t>46,420,000 active Bibliographic Titles</a:t>
            </a:r>
          </a:p>
          <a:p>
            <a:pPr marL="1085850" lvl="1" indent="-342900">
              <a:buFont typeface="Arial" panose="020B0604020202020204" pitchFamily="34" charset="0"/>
              <a:buChar char="•"/>
            </a:pPr>
            <a:r>
              <a:rPr lang="en-US" dirty="0">
                <a:solidFill>
                  <a:srgbClr val="592C5F"/>
                </a:solidFill>
                <a:latin typeface="Arial"/>
              </a:rPr>
              <a:t>We currently have more (counts changing daily)</a:t>
            </a:r>
          </a:p>
          <a:p>
            <a:pPr marL="1085850" lvl="1" indent="-342900">
              <a:buFont typeface="Arial" panose="020B0604020202020204" pitchFamily="34" charset="0"/>
              <a:buChar char="•"/>
            </a:pPr>
            <a:r>
              <a:rPr lang="en-US" dirty="0">
                <a:solidFill>
                  <a:srgbClr val="592C5F"/>
                </a:solidFill>
                <a:latin typeface="Arial"/>
              </a:rPr>
              <a:t>We need to reduce this number and provide room for growth.</a:t>
            </a:r>
          </a:p>
          <a:p>
            <a:pPr marL="342900" indent="-342900">
              <a:buFont typeface="Arial" panose="020B0604020202020204" pitchFamily="34" charset="0"/>
              <a:buChar char="•"/>
            </a:pPr>
            <a:r>
              <a:rPr lang="en-US" dirty="0">
                <a:solidFill>
                  <a:srgbClr val="592C5F"/>
                </a:solidFill>
                <a:latin typeface="Arial"/>
              </a:rPr>
              <a:t>There are not specific title limits for each I-Share library</a:t>
            </a:r>
          </a:p>
          <a:p>
            <a:pPr marL="1085850" lvl="1" indent="-342900">
              <a:buFont typeface="Arial" panose="020B0604020202020204" pitchFamily="34" charset="0"/>
              <a:buChar char="•"/>
            </a:pPr>
            <a:r>
              <a:rPr lang="en-US" dirty="0">
                <a:solidFill>
                  <a:srgbClr val="592C5F"/>
                </a:solidFill>
                <a:latin typeface="Arial"/>
              </a:rPr>
              <a:t>Our contract is for the consortium as a whole, </a:t>
            </a:r>
          </a:p>
          <a:p>
            <a:pPr marL="1085850" lvl="1" indent="-342900">
              <a:buFont typeface="Arial" panose="020B0604020202020204" pitchFamily="34" charset="0"/>
              <a:buChar char="•"/>
            </a:pPr>
            <a:r>
              <a:rPr lang="en-US" dirty="0">
                <a:solidFill>
                  <a:srgbClr val="592C5F"/>
                </a:solidFill>
                <a:latin typeface="Arial"/>
              </a:rPr>
              <a:t>Ex Libris provides neither the price nor the pricing metrics library by library</a:t>
            </a:r>
          </a:p>
          <a:p>
            <a:pPr marL="1085850" lvl="1"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11EBABAB-60DA-784D-A527-E3BEA6C7B69A}"/>
              </a:ext>
            </a:extLst>
          </p:cNvPr>
          <p:cNvSpPr>
            <a:spLocks noGrp="1"/>
          </p:cNvSpPr>
          <p:nvPr>
            <p:ph type="title"/>
          </p:nvPr>
        </p:nvSpPr>
        <p:spPr/>
        <p:txBody>
          <a:bodyPr/>
          <a:lstStyle/>
          <a:p>
            <a:r>
              <a:rPr lang="en-US" dirty="0"/>
              <a:t>I-Share bibliographic title counts</a:t>
            </a:r>
          </a:p>
        </p:txBody>
      </p:sp>
    </p:spTree>
    <p:extLst>
      <p:ext uri="{BB962C8B-B14F-4D97-AF65-F5344CB8AC3E}">
        <p14:creationId xmlns:p14="http://schemas.microsoft.com/office/powerpoint/2010/main" val="121696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4291280"/>
          </a:xfrm>
        </p:spPr>
        <p:txBody>
          <a:bodyPr/>
          <a:lstStyle/>
          <a:p>
            <a:pPr marL="342900" indent="-342900">
              <a:buFont typeface="Arial" panose="020B0604020202020204" pitchFamily="34" charset="0"/>
              <a:buChar char="•"/>
            </a:pPr>
            <a:r>
              <a:rPr lang="en-US" dirty="0">
                <a:latin typeface="+mj-lt"/>
              </a:rPr>
              <a:t>CARLI has contracted with IHLS to hire contract catalogers to help complete this work</a:t>
            </a:r>
          </a:p>
          <a:p>
            <a:pPr marL="1085850" lvl="1" indent="-342900">
              <a:buFont typeface="Arial" panose="020B0604020202020204" pitchFamily="34" charset="0"/>
              <a:buChar char="•"/>
            </a:pPr>
            <a:r>
              <a:rPr lang="en-US" dirty="0">
                <a:latin typeface="+mj-lt"/>
                <a:ea typeface="ＭＳ Ｐゴシック"/>
              </a:rPr>
              <a:t>CARLI will be training these catalogers and they will be doing a lot of the work to clean up several categories of duplicate and/or excess records</a:t>
            </a:r>
            <a:endParaRPr lang="en-US" dirty="0">
              <a:latin typeface="+mj-lt"/>
              <a:ea typeface="ＭＳ Ｐゴシック"/>
              <a:cs typeface="Arial"/>
            </a:endParaRPr>
          </a:p>
          <a:p>
            <a:pPr marL="342900" indent="-342900">
              <a:buFont typeface="Arial" panose="020B0604020202020204" pitchFamily="34" charset="0"/>
              <a:buChar char="•"/>
            </a:pPr>
            <a:r>
              <a:rPr lang="en-US" dirty="0">
                <a:latin typeface="+mj-lt"/>
              </a:rPr>
              <a:t>More information was shared via an email from Anne Craig on 9/1/2021</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Reducing Title Counts – doing the work</a:t>
            </a:r>
          </a:p>
        </p:txBody>
      </p:sp>
    </p:spTree>
    <p:extLst>
      <p:ext uri="{BB962C8B-B14F-4D97-AF65-F5344CB8AC3E}">
        <p14:creationId xmlns:p14="http://schemas.microsoft.com/office/powerpoint/2010/main" val="169696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4892506"/>
          </a:xfrm>
        </p:spPr>
        <p:txBody>
          <a:bodyPr/>
          <a:lstStyle/>
          <a:p>
            <a:r>
              <a:rPr lang="en-US" b="1" dirty="0">
                <a:latin typeface="+mj-lt"/>
              </a:rPr>
              <a:t>Reduce Duplication of Records</a:t>
            </a:r>
          </a:p>
          <a:p>
            <a:pPr marL="342900" indent="-342900">
              <a:buFont typeface="Arial" panose="020B0604020202020204" pitchFamily="34" charset="0"/>
              <a:buChar char="•"/>
            </a:pPr>
            <a:r>
              <a:rPr lang="en-US" dirty="0">
                <a:latin typeface="+mj-lt"/>
              </a:rPr>
              <a:t>Remove Bibs with no Holdings (IZ and NZ)</a:t>
            </a:r>
          </a:p>
          <a:p>
            <a:pPr marL="342900" indent="-342900">
              <a:buFont typeface="Arial" panose="020B0604020202020204" pitchFamily="34" charset="0"/>
              <a:buChar char="•"/>
            </a:pPr>
            <a:r>
              <a:rPr lang="en-US" dirty="0">
                <a:latin typeface="+mj-lt"/>
              </a:rPr>
              <a:t>Deduplicate Bibs</a:t>
            </a:r>
          </a:p>
          <a:p>
            <a:pPr marL="342900" indent="-342900">
              <a:buFont typeface="Arial" panose="020B0604020202020204" pitchFamily="34" charset="0"/>
              <a:buChar char="•"/>
            </a:pPr>
            <a:r>
              <a:rPr lang="en-US" dirty="0">
                <a:latin typeface="+mj-lt"/>
              </a:rPr>
              <a:t>Manage Certain Electronic Resource Collections in the Network Zone</a:t>
            </a:r>
          </a:p>
          <a:p>
            <a:pPr marL="1085850" lvl="1" indent="-342900">
              <a:buFont typeface="Arial" panose="020B0604020202020204" pitchFamily="34" charset="0"/>
              <a:buChar char="•"/>
            </a:pPr>
            <a:r>
              <a:rPr lang="en-US" dirty="0">
                <a:latin typeface="+mj-lt"/>
              </a:rPr>
              <a:t>Open Access/Free Collections – Should be active only in Network Zone. </a:t>
            </a:r>
          </a:p>
          <a:p>
            <a:pPr marL="1085850" lvl="1" indent="-342900">
              <a:buFont typeface="Arial" panose="020B0604020202020204" pitchFamily="34" charset="0"/>
              <a:buChar char="•"/>
            </a:pPr>
            <a:r>
              <a:rPr lang="en-US" dirty="0">
                <a:latin typeface="+mj-lt"/>
              </a:rPr>
              <a:t>NZ is designed to manage these collections centrally to benefit all </a:t>
            </a:r>
            <a:r>
              <a:rPr lang="en-US" dirty="0" err="1">
                <a:latin typeface="+mj-lt"/>
              </a:rPr>
              <a:t>consortial</a:t>
            </a:r>
            <a:r>
              <a:rPr lang="en-US" dirty="0">
                <a:latin typeface="+mj-lt"/>
              </a:rPr>
              <a:t> members. Optimizes record and data sharing.</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Ways to reduce title counts</a:t>
            </a:r>
          </a:p>
        </p:txBody>
      </p:sp>
    </p:spTree>
    <p:extLst>
      <p:ext uri="{BB962C8B-B14F-4D97-AF65-F5344CB8AC3E}">
        <p14:creationId xmlns:p14="http://schemas.microsoft.com/office/powerpoint/2010/main" val="65429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4291280"/>
          </a:xfrm>
        </p:spPr>
        <p:txBody>
          <a:bodyPr/>
          <a:lstStyle/>
          <a:p>
            <a:pPr marL="342900" indent="-342900">
              <a:buFont typeface="Arial" panose="020B0604020202020204" pitchFamily="34" charset="0"/>
              <a:buChar char="•"/>
            </a:pPr>
            <a:r>
              <a:rPr lang="en-US" dirty="0">
                <a:latin typeface="+mj-lt"/>
              </a:rPr>
              <a:t>Reducing duplication engages efficiencies to managing and sharing resources</a:t>
            </a:r>
          </a:p>
          <a:p>
            <a:pPr marL="1085850" lvl="1" indent="-342900">
              <a:buFont typeface="Arial" panose="020B0604020202020204" pitchFamily="34" charset="0"/>
              <a:buChar char="•"/>
            </a:pPr>
            <a:r>
              <a:rPr lang="en-US" dirty="0">
                <a:latin typeface="+mj-lt"/>
              </a:rPr>
              <a:t>Whenever possible, share electronic collection data once for all members.</a:t>
            </a:r>
          </a:p>
          <a:p>
            <a:pPr marL="1085850" lvl="1" indent="-342900">
              <a:buFont typeface="Arial" panose="020B0604020202020204" pitchFamily="34" charset="0"/>
              <a:buChar char="•"/>
            </a:pPr>
            <a:r>
              <a:rPr lang="en-US" dirty="0">
                <a:latin typeface="+mj-lt"/>
              </a:rPr>
              <a:t>Deduplicating bibs improves imports and syncs with OCLC</a:t>
            </a:r>
          </a:p>
          <a:p>
            <a:pPr marL="1085850" lvl="1" indent="-342900">
              <a:buFont typeface="Arial" panose="020B0604020202020204" pitchFamily="34" charset="0"/>
              <a:buChar char="•"/>
            </a:pPr>
            <a:r>
              <a:rPr lang="en-US" dirty="0">
                <a:latin typeface="+mj-lt"/>
              </a:rPr>
              <a:t>Fewer records = cleaner catalogs</a:t>
            </a:r>
          </a:p>
          <a:p>
            <a:pPr marL="342900" indent="-342900">
              <a:buFont typeface="Arial" panose="020B0604020202020204" pitchFamily="34" charset="0"/>
              <a:buChar char="•"/>
            </a:pPr>
            <a:r>
              <a:rPr lang="en-US" dirty="0">
                <a:latin typeface="+mj-lt"/>
              </a:rPr>
              <a:t>This is the work we should be doing at this stage of our Alma implementation.</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Benefits of Reducing Title Counts</a:t>
            </a:r>
          </a:p>
        </p:txBody>
      </p:sp>
    </p:spTree>
    <p:extLst>
      <p:ext uri="{BB962C8B-B14F-4D97-AF65-F5344CB8AC3E}">
        <p14:creationId xmlns:p14="http://schemas.microsoft.com/office/powerpoint/2010/main" val="32830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2945806"/>
          </a:xfrm>
        </p:spPr>
        <p:txBody>
          <a:bodyPr/>
          <a:lstStyle/>
          <a:p>
            <a:pPr marL="342900" indent="-342900">
              <a:buFont typeface="Arial" panose="020B0604020202020204" pitchFamily="34" charset="0"/>
              <a:buChar char="•"/>
            </a:pPr>
            <a:r>
              <a:rPr lang="en-US" dirty="0">
                <a:latin typeface="+mj-lt"/>
              </a:rPr>
              <a:t>Named Users Count already reduced: 3,117</a:t>
            </a:r>
          </a:p>
          <a:p>
            <a:pPr marL="1085850" lvl="1" indent="-342900">
              <a:buFont typeface="Arial" panose="020B0604020202020204" pitchFamily="34" charset="0"/>
              <a:buChar char="•"/>
            </a:pPr>
            <a:r>
              <a:rPr lang="en-US" dirty="0">
                <a:latin typeface="+mj-lt"/>
              </a:rPr>
              <a:t>“CARLI_” staff users have been deactivated by CARLI, CARLI will use one generic user in each IZ. </a:t>
            </a:r>
          </a:p>
          <a:p>
            <a:pPr marL="1085850" lvl="1" indent="-342900">
              <a:buFont typeface="Arial" panose="020B0604020202020204" pitchFamily="34" charset="0"/>
              <a:buChar char="•"/>
            </a:pPr>
            <a:r>
              <a:rPr lang="en-US" dirty="0">
                <a:latin typeface="+mj-lt"/>
              </a:rPr>
              <a:t>Several institutions have created shared circ users</a:t>
            </a:r>
          </a:p>
          <a:p>
            <a:pPr marL="342900" indent="-342900">
              <a:buFont typeface="Arial" panose="020B0604020202020204" pitchFamily="34" charset="0"/>
              <a:buChar char="•"/>
            </a:pPr>
            <a:r>
              <a:rPr lang="en-US" dirty="0">
                <a:latin typeface="+mj-lt"/>
              </a:rPr>
              <a:t>IHLS CMC staff will have named users active while working in an IZ</a:t>
            </a:r>
          </a:p>
          <a:p>
            <a:pPr marL="342900" indent="-342900">
              <a:buFont typeface="Arial" panose="020B0604020202020204" pitchFamily="34" charset="0"/>
              <a:buChar char="•"/>
            </a:pPr>
            <a:r>
              <a:rPr lang="en-US" dirty="0">
                <a:latin typeface="+mj-lt"/>
              </a:rPr>
              <a:t>Libraries/CARLI should target test accounts</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Named User Update</a:t>
            </a:r>
          </a:p>
        </p:txBody>
      </p:sp>
      <p:pic>
        <p:nvPicPr>
          <p:cNvPr id="5" name="Picture 4">
            <a:extLst>
              <a:ext uri="{FF2B5EF4-FFF2-40B4-BE49-F238E27FC236}">
                <a16:creationId xmlns:a16="http://schemas.microsoft.com/office/drawing/2014/main" id="{941E2D24-A39E-43C9-827E-D90D5DE22DCE}"/>
              </a:ext>
            </a:extLst>
          </p:cNvPr>
          <p:cNvPicPr>
            <a:picLocks noChangeAspect="1"/>
          </p:cNvPicPr>
          <p:nvPr/>
        </p:nvPicPr>
        <p:blipFill>
          <a:blip r:embed="rId3"/>
          <a:srcRect/>
          <a:stretch/>
        </p:blipFill>
        <p:spPr>
          <a:xfrm>
            <a:off x="2281820" y="3951515"/>
            <a:ext cx="4580357" cy="2751539"/>
          </a:xfrm>
          <a:prstGeom prst="rect">
            <a:avLst/>
          </a:prstGeom>
        </p:spPr>
      </p:pic>
    </p:spTree>
    <p:extLst>
      <p:ext uri="{BB962C8B-B14F-4D97-AF65-F5344CB8AC3E}">
        <p14:creationId xmlns:p14="http://schemas.microsoft.com/office/powerpoint/2010/main" val="138210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r>
              <a:rPr lang="en-US" sz="3200" b="1" dirty="0">
                <a:latin typeface="+mj-lt"/>
                <a:ea typeface="+mn-lt"/>
                <a:cs typeface="+mn-lt"/>
              </a:rPr>
              <a:t>			Questions?</a:t>
            </a:r>
            <a:endParaRPr lang="en-US" sz="3200" dirty="0">
              <a:latin typeface="+mj-lt"/>
              <a:ea typeface="+mn-lt"/>
              <a:cs typeface="+mn-lt"/>
            </a:endParaRPr>
          </a:p>
        </p:txBody>
      </p:sp>
      <p:pic>
        <p:nvPicPr>
          <p:cNvPr id="5" name="Picture 4">
            <a:extLst>
              <a:ext uri="{FF2B5EF4-FFF2-40B4-BE49-F238E27FC236}">
                <a16:creationId xmlns:a16="http://schemas.microsoft.com/office/drawing/2014/main" id="{DA94A4AA-F2D5-DE46-920E-129ADD02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4191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344557" y="1206725"/>
            <a:ext cx="4714521" cy="4014055"/>
          </a:xfrm>
          <a:prstGeom prst="rect">
            <a:avLst/>
          </a:prstGeom>
        </p:spPr>
        <p:txBody>
          <a:bodyPr/>
          <a:lstStyle/>
          <a:p>
            <a:r>
              <a:rPr lang="en-US" sz="2800" b="1" dirty="0">
                <a:latin typeface="+mj-lt"/>
              </a:rPr>
              <a:t>Join us October 14, 2021</a:t>
            </a:r>
            <a:br>
              <a:rPr lang="en-US" sz="2800" b="1" dirty="0">
                <a:latin typeface="+mj-lt"/>
              </a:rPr>
            </a:br>
            <a:r>
              <a:rPr lang="en-US" sz="2800" b="1" dirty="0">
                <a:latin typeface="+mj-lt"/>
              </a:rPr>
              <a:t>at 2pm for another </a:t>
            </a:r>
          </a:p>
          <a:p>
            <a:r>
              <a:rPr lang="en-US" sz="2800" b="1" dirty="0">
                <a:latin typeface="+mj-lt"/>
              </a:rPr>
              <a:t>Office Hour.</a:t>
            </a:r>
            <a:br>
              <a:rPr lang="en-US" sz="2800" b="1" dirty="0">
                <a:latin typeface="+mj-lt"/>
              </a:rPr>
            </a:br>
            <a:endParaRPr lang="en-US" sz="2800" b="1" dirty="0">
              <a:latin typeface="+mj-lt"/>
            </a:endParaRPr>
          </a:p>
          <a:p>
            <a:r>
              <a:rPr lang="en-US" sz="2800" b="1" dirty="0">
                <a:latin typeface="+mj-lt"/>
              </a:rPr>
              <a:t>Contact CARLI at </a:t>
            </a:r>
          </a:p>
          <a:p>
            <a:r>
              <a:rPr lang="en-US" sz="2800" b="1" dirty="0">
                <a:latin typeface="+mj-lt"/>
              </a:rPr>
              <a:t>support@carli.Illinois.edu</a:t>
            </a:r>
          </a:p>
          <a:p>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br>
            <a:br>
              <a:rPr lang="en-US" dirty="0">
                <a:ea typeface="ＭＳ Ｐゴシック"/>
              </a:rPr>
            </a:br>
            <a:r>
              <a:rPr lang="en-US" sz="2200" dirty="0">
                <a:ea typeface="+mj-ea"/>
                <a:cs typeface="+mj-cs"/>
              </a:rPr>
              <a:t>September 9,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9/9/2021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p>
          <a:p>
            <a:pPr marL="1085850" lvl="1" indent="-342900">
              <a:spcBef>
                <a:spcPts val="0"/>
              </a:spcBef>
              <a:buFont typeface="Arial" panose="020B0604020202020204" pitchFamily="34" charset="0"/>
              <a:buChar char="•"/>
            </a:pPr>
            <a:r>
              <a:rPr lang="en-US" sz="2100" dirty="0">
                <a:latin typeface="+mj-lt"/>
                <a:ea typeface="+mn-lt"/>
                <a:cs typeface="+mn-lt"/>
              </a:rPr>
              <a:t>See </a:t>
            </a:r>
            <a:r>
              <a:rPr lang="en-US" sz="2100" dirty="0">
                <a:latin typeface="+mj-lt"/>
                <a:ea typeface="+mn-lt"/>
                <a:cs typeface="+mn-lt"/>
                <a:hlinkClick r:id="rId3"/>
              </a:rPr>
              <a:t>https://www.carli.illinois.edu/calendar</a:t>
            </a:r>
            <a:r>
              <a:rPr lang="en-US" sz="2100" dirty="0">
                <a:latin typeface="+mj-lt"/>
                <a:ea typeface="+mn-lt"/>
                <a:cs typeface="+mn-lt"/>
              </a:rPr>
              <a:t> for CARLI events</a:t>
            </a:r>
            <a:endParaRPr lang="en-US" sz="2100" dirty="0"/>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Today’s Topic:</a:t>
            </a:r>
          </a:p>
          <a:p>
            <a:pPr marL="1085850" lvl="1" indent="-342900">
              <a:spcBef>
                <a:spcPts val="0"/>
              </a:spcBef>
              <a:buFont typeface="Arial" panose="020B0604020202020204" pitchFamily="34" charset="0"/>
              <a:buChar char="•"/>
            </a:pPr>
            <a:r>
              <a:rPr lang="en-US" sz="2100" dirty="0">
                <a:latin typeface="+mj-lt"/>
                <a:ea typeface="+mn-lt"/>
                <a:cs typeface="+mn-lt"/>
              </a:rPr>
              <a:t>Reducing and managing duplicated titles</a:t>
            </a: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Moving to once a month for the remainder of 2021</a:t>
            </a:r>
          </a:p>
          <a:p>
            <a:pPr marL="925513" lvl="1" indent="-274638">
              <a:spcBef>
                <a:spcPts val="0"/>
              </a:spcBef>
              <a:buChar char="•"/>
            </a:pPr>
            <a:r>
              <a:rPr lang="en-US" sz="2000" dirty="0">
                <a:latin typeface="Arial"/>
                <a:ea typeface="+mn-lt"/>
                <a:cs typeface="+mn-lt"/>
              </a:rPr>
              <a:t>September 9, October 14, November 18, December 16</a:t>
            </a:r>
          </a:p>
          <a:p>
            <a:pPr marL="925513" lvl="1" indent="-274638">
              <a:spcBef>
                <a:spcPts val="0"/>
              </a:spcBef>
              <a:buChar char="•"/>
            </a:pPr>
            <a:r>
              <a:rPr lang="en-US" sz="2000" dirty="0">
                <a:latin typeface="Arial"/>
                <a:ea typeface="+mn-lt"/>
                <a:cs typeface="+mn-lt"/>
              </a:rPr>
              <a:t>always at 2:00pm</a:t>
            </a:r>
          </a:p>
          <a:p>
            <a:pPr marL="925513" lvl="1" indent="-274638">
              <a:spcBef>
                <a:spcPts val="0"/>
              </a:spcBef>
              <a:buChar char="•"/>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Scheduled for once a month from 10:30am-12</a:t>
            </a:r>
            <a:r>
              <a:rPr lang="en-US" sz="2000" dirty="0">
                <a:latin typeface="Arial"/>
                <a:ea typeface="+mn-lt"/>
                <a:cs typeface="+mn-lt"/>
                <a:sym typeface="Wingdings" panose="05000000000000000000" pitchFamily="2" charset="2"/>
              </a:rPr>
              <a:t>:00pm </a:t>
            </a:r>
            <a:r>
              <a:rPr lang="en-US" sz="2000" dirty="0">
                <a:latin typeface="Arial"/>
                <a:ea typeface="+mn-lt"/>
                <a:cs typeface="+mn-lt"/>
              </a:rPr>
              <a:t>starting September 23</a:t>
            </a:r>
          </a:p>
          <a:p>
            <a:pPr marL="925513" lvl="1" indent="-274638">
              <a:spcBef>
                <a:spcPts val="0"/>
              </a:spcBef>
              <a:buChar char="•"/>
            </a:pPr>
            <a:r>
              <a:rPr lang="en-US" sz="2000" dirty="0">
                <a:latin typeface="Arial"/>
                <a:ea typeface="+mn-lt"/>
                <a:cs typeface="+mn-lt"/>
              </a:rPr>
              <a:t>Other dates: October 28, November 18, January 27, February 24, March 24, April 28, and May 26</a:t>
            </a:r>
          </a:p>
          <a:p>
            <a:pPr marL="925513" lvl="1" indent="-274638">
              <a:spcBef>
                <a:spcPts val="0"/>
              </a:spcBef>
              <a:buChar char="•"/>
            </a:pPr>
            <a:r>
              <a:rPr lang="en-US" sz="2000" dirty="0">
                <a:latin typeface="Arial"/>
                <a:ea typeface="+mn-lt"/>
                <a:cs typeface="+mn-lt"/>
              </a:rPr>
              <a:t>Registration open and available on the CARLI Calendar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Sessions are scheduled for every other week, alternating between Tuesday mornings at 10:30am and Friday afternoons at 2pm.</a:t>
            </a:r>
          </a:p>
          <a:p>
            <a:pPr marL="915988" lvl="1" indent="-222250">
              <a:spcBef>
                <a:spcPts val="0"/>
              </a:spcBef>
              <a:buFont typeface="Arial" panose="020B0604020202020204" pitchFamily="34" charset="0"/>
              <a:buChar char="•"/>
            </a:pPr>
            <a:r>
              <a:rPr lang="en-US" sz="20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ELUNA Learns 2021</a:t>
            </a:r>
          </a:p>
          <a:p>
            <a:endParaRPr lang="en-US" sz="1200" dirty="0">
              <a:latin typeface="+mj-lt"/>
            </a:endParaRPr>
          </a:p>
          <a:p>
            <a:pPr algn="ctr"/>
            <a:r>
              <a:rPr lang="en-US" u="sng" dirty="0">
                <a:latin typeface="+mj-lt"/>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rPr>
              <a:t>ELUNA is presenting a series of webinars related to Ex Libris products in the summer and fall of 2021. </a:t>
            </a:r>
          </a:p>
          <a:p>
            <a:pPr marL="342900" indent="-342900">
              <a:buFont typeface="Arial" panose="020B0604020202020204" pitchFamily="34" charset="0"/>
              <a:buChar char="•"/>
            </a:pPr>
            <a:r>
              <a:rPr lang="en-US" sz="2400" dirty="0">
                <a:latin typeface="+mj-lt"/>
              </a:rPr>
              <a:t>Sessions will be presented live and recorded. </a:t>
            </a:r>
          </a:p>
          <a:p>
            <a:pPr marL="342900" indent="-342900">
              <a:buFont typeface="Arial" panose="020B0604020202020204" pitchFamily="34" charset="0"/>
              <a:buChar char="•"/>
            </a:pPr>
            <a:r>
              <a:rPr lang="en-US" sz="2400" dirty="0">
                <a:latin typeface="+mj-lt"/>
              </a:rPr>
              <a:t>ELUNA charges $25 per participant, but CARLI has purchased a block of registrations for I-Share library staff to register for free on a first come, first serve basis while our supplies last. You must register through CARLI, not the ELUNA website.</a:t>
            </a:r>
          </a:p>
          <a:p>
            <a:pPr marL="342900" indent="-342900">
              <a:buFont typeface="Arial" panose="020B0604020202020204" pitchFamily="34" charset="0"/>
              <a:buChar char="•"/>
            </a:pPr>
            <a:r>
              <a:rPr lang="en-US" sz="2400" dirty="0">
                <a:latin typeface="+mj-lt"/>
              </a:rPr>
              <a:t>To register, </a:t>
            </a:r>
            <a:r>
              <a:rPr lang="en-US" sz="2400" dirty="0">
                <a:latin typeface="+mj-lt"/>
                <a:hlinkClick r:id="rId4"/>
              </a:rPr>
              <a:t>complete this registration form</a:t>
            </a:r>
            <a:r>
              <a:rPr lang="en-US" sz="2400" dirty="0">
                <a:latin typeface="+mj-lt"/>
              </a:rPr>
              <a:t> (one form per person) and send it to </a:t>
            </a:r>
            <a:r>
              <a:rPr lang="en-US" sz="2400" dirty="0">
                <a:latin typeface="+mj-lt"/>
                <a:hlinkClick r:id="rId5"/>
              </a:rPr>
              <a:t>support@carli.Illinois.edu</a:t>
            </a:r>
            <a:r>
              <a:rPr lang="en-US" sz="2400" dirty="0">
                <a:latin typeface="+mj-lt"/>
              </a:rPr>
              <a:t>  </a:t>
            </a:r>
          </a:p>
          <a:p>
            <a:pPr marL="342900" indent="-342900">
              <a:buFont typeface="Arial" panose="020B0604020202020204" pitchFamily="34" charset="0"/>
              <a:buChar char="•"/>
            </a:pPr>
            <a:r>
              <a:rPr lang="en-US" dirty="0">
                <a:latin typeface="+mj-lt"/>
              </a:rPr>
              <a:t>Note: ELUNA’s policy is that these registrations are for one individual only and are not for group use.</a:t>
            </a:r>
            <a:endParaRPr lang="en-US" sz="2400" dirty="0">
              <a:latin typeface="+mj-lt"/>
              <a:ea typeface="+mn-lt"/>
              <a:cs typeface="+mn-lt"/>
            </a:endParaRPr>
          </a:p>
        </p:txBody>
      </p:sp>
    </p:spTree>
    <p:extLst>
      <p:ext uri="{BB962C8B-B14F-4D97-AF65-F5344CB8AC3E}">
        <p14:creationId xmlns:p14="http://schemas.microsoft.com/office/powerpoint/2010/main" val="14617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t>ReminderS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past Ex Libris Webinars can be viewed </a:t>
            </a:r>
            <a:r>
              <a:rPr lang="en-US" sz="2400" dirty="0">
                <a:latin typeface="+mj-lt"/>
                <a:ea typeface="+mn-lt"/>
                <a:cs typeface="+mn-lt"/>
                <a:hlinkClick r:id="rId3"/>
              </a:rPr>
              <a:t>On Demand</a:t>
            </a:r>
            <a:endParaRPr lang="en-US" sz="24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Implementing Acquisitions, Knowledge Days, Primo VE: Become an Expert, and many more standalone topics!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Discussions after Ex Libris webinars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4"/>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Implementing Acquisitions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6"/>
              </a:rPr>
              <a:t>Knowledge Days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7"/>
              </a:rPr>
              <a:t>Primo VE: Become an Expert </a:t>
            </a:r>
            <a:r>
              <a:rPr lang="en-US" sz="2100" dirty="0">
                <a:latin typeface="+mj-lt"/>
                <a:ea typeface="+mn-lt"/>
                <a:cs typeface="+mn-lt"/>
              </a:rPr>
              <a:t>Discussions</a:t>
            </a:r>
          </a:p>
          <a:p>
            <a:pPr marL="1085850" lvl="1" indent="-342900">
              <a:buFont typeface="Arial" panose="020B0604020202020204" pitchFamily="34" charset="0"/>
              <a:buChar char="•"/>
            </a:pPr>
            <a:endParaRPr lang="en-US" sz="2100" dirty="0">
              <a:latin typeface="+mj-lt"/>
              <a:ea typeface="+mn-lt"/>
              <a:cs typeface="+mn-lt"/>
            </a:endParaRP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449475"/>
            <a:ext cx="8322367" cy="5959050"/>
          </a:xfrm>
          <a:prstGeom prst="rect">
            <a:avLst/>
          </a:prstGeom>
        </p:spPr>
        <p:txBody>
          <a:bodyPr numCol="1"/>
          <a:lstStyle/>
          <a:p>
            <a:pPr algn="ctr"/>
            <a:r>
              <a:rPr lang="en-US" sz="2800" b="1" dirty="0">
                <a:latin typeface="+mj-lt"/>
              </a:rPr>
              <a:t>I-Share Union View</a:t>
            </a:r>
          </a:p>
          <a:p>
            <a:endParaRPr lang="en-US" sz="2400" dirty="0">
              <a:latin typeface="+mj-lt"/>
              <a:ea typeface="+mn-lt"/>
              <a:cs typeface="+mn-lt"/>
            </a:endParaRPr>
          </a:p>
          <a:p>
            <a:r>
              <a:rPr lang="en-US" sz="2800" dirty="0">
                <a:latin typeface="+mj-lt"/>
                <a:ea typeface="+mn-lt"/>
                <a:cs typeface="+mn-lt"/>
              </a:rPr>
              <a:t>I-Share Union View URL</a:t>
            </a:r>
            <a:r>
              <a:rPr lang="en-US" sz="2400" dirty="0">
                <a:latin typeface="+mj-lt"/>
                <a:ea typeface="+mn-lt"/>
                <a:cs typeface="+mn-lt"/>
              </a:rPr>
              <a:t>: </a:t>
            </a:r>
          </a:p>
          <a:p>
            <a:r>
              <a:rPr lang="en-US" sz="2400" dirty="0">
                <a:latin typeface="+mj-lt"/>
                <a:ea typeface="+mn-lt"/>
                <a:cs typeface="+mn-lt"/>
                <a:hlinkClick r:id="rId3"/>
              </a:rPr>
              <a:t>https://i-share-network.primo.exlibrisgroup.com/discovery/search?vid=01CARLI_NETWORK:IShare_UNION</a:t>
            </a:r>
            <a:r>
              <a:rPr lang="en-US" sz="2400" dirty="0">
                <a:latin typeface="+mj-lt"/>
                <a:ea typeface="+mn-lt"/>
                <a:cs typeface="+mn-lt"/>
              </a:rPr>
              <a:t> </a:t>
            </a:r>
          </a:p>
          <a:p>
            <a:endParaRPr lang="en-US" sz="1800" dirty="0">
              <a:latin typeface="+mj-lt"/>
              <a:ea typeface="+mn-lt"/>
              <a:cs typeface="+mn-lt"/>
            </a:endParaRPr>
          </a:p>
          <a:p>
            <a:r>
              <a:rPr lang="en-US" sz="2800" dirty="0">
                <a:latin typeface="+mj-lt"/>
                <a:ea typeface="+mn-lt"/>
                <a:cs typeface="+mn-lt"/>
              </a:rPr>
              <a:t>FAQ </a:t>
            </a:r>
            <a:r>
              <a:rPr lang="en-US" sz="2400" dirty="0">
                <a:latin typeface="+mj-lt"/>
                <a:ea typeface="+mn-lt"/>
                <a:cs typeface="+mn-lt"/>
              </a:rPr>
              <a:t>: </a:t>
            </a:r>
            <a:r>
              <a:rPr lang="en-US" sz="2400" dirty="0">
                <a:latin typeface="+mj-lt"/>
                <a:ea typeface="+mn-lt"/>
                <a:cs typeface="+mn-lt"/>
                <a:hlinkClick r:id="rId4"/>
              </a:rPr>
              <a:t>https://www.carli.illinois.edu/products-services/i-share/discovery-interface/i-share_union_view</a:t>
            </a:r>
            <a:r>
              <a:rPr lang="en-US" sz="2400" dirty="0">
                <a:latin typeface="+mj-lt"/>
                <a:ea typeface="+mn-lt"/>
                <a:cs typeface="+mn-lt"/>
              </a:rPr>
              <a:t> </a:t>
            </a:r>
          </a:p>
          <a:p>
            <a:endParaRPr lang="en-US" sz="1800" dirty="0">
              <a:latin typeface="+mj-lt"/>
              <a:ea typeface="+mn-lt"/>
              <a:cs typeface="+mn-lt"/>
            </a:endParaRPr>
          </a:p>
          <a:p>
            <a:r>
              <a:rPr lang="en-US" sz="2400" dirty="0">
                <a:latin typeface="+mj-lt"/>
                <a:ea typeface="+mn-lt"/>
                <a:cs typeface="+mn-lt"/>
              </a:rPr>
              <a:t>I-Share Liaisons and Directors received email with information on authentication configuration needed for the Union View for your institution. Contact </a:t>
            </a:r>
            <a:r>
              <a:rPr lang="en-US" sz="2400" dirty="0">
                <a:latin typeface="+mj-lt"/>
                <a:ea typeface="+mn-lt"/>
                <a:cs typeface="+mn-lt"/>
                <a:hlinkClick r:id="rId5"/>
              </a:rPr>
              <a:t>support@carli.Illinois.edu</a:t>
            </a:r>
            <a:r>
              <a:rPr lang="en-US" sz="2400" dirty="0">
                <a:latin typeface="+mj-lt"/>
                <a:ea typeface="+mn-lt"/>
                <a:cs typeface="+mn-lt"/>
              </a:rPr>
              <a:t> with questions.</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3656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1163" y="715963"/>
            <a:ext cx="8321675" cy="5692775"/>
          </a:xfrm>
          <a:prstGeom prst="rect">
            <a:avLst/>
          </a:prstGeom>
        </p:spPr>
        <p:txBody>
          <a:bodyPr numCol="1"/>
          <a:lstStyle/>
          <a:p>
            <a:pPr algn="ctr"/>
            <a:r>
              <a:rPr lang="en-US" sz="2800" b="1" dirty="0">
                <a:latin typeface="+mj-lt"/>
              </a:rPr>
              <a:t>Premium Sandboxes Refreshed</a:t>
            </a:r>
          </a:p>
          <a:p>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Refresh occurred on August 8 as part of Alma monthly release update</a:t>
            </a:r>
          </a:p>
          <a:p>
            <a:pPr marL="457200" indent="-457200">
              <a:buFont typeface="Arial" panose="020B0604020202020204" pitchFamily="34" charset="0"/>
              <a:buChar char="•"/>
            </a:pPr>
            <a:r>
              <a:rPr lang="en-US" sz="2400" dirty="0">
                <a:latin typeface="+mj-lt"/>
                <a:ea typeface="+mn-lt"/>
                <a:cs typeface="+mn-lt"/>
              </a:rPr>
              <a:t>Six sandboxes are ready for use as of August 19.</a:t>
            </a:r>
          </a:p>
          <a:p>
            <a:pPr marL="457200" indent="-457200">
              <a:buFont typeface="Arial" panose="020B0604020202020204" pitchFamily="34" charset="0"/>
              <a:buChar char="•"/>
            </a:pPr>
            <a:r>
              <a:rPr lang="en-US" sz="2400" dirty="0">
                <a:latin typeface="+mj-lt"/>
                <a:ea typeface="+mn-lt"/>
                <a:cs typeface="+mn-lt"/>
                <a:hlinkClick r:id="rId3"/>
              </a:rPr>
              <a:t>Alma Sandbox Information</a:t>
            </a:r>
            <a:r>
              <a:rPr lang="en-US" sz="2400" dirty="0">
                <a:latin typeface="+mj-lt"/>
                <a:ea typeface="+mn-lt"/>
                <a:cs typeface="+mn-lt"/>
              </a:rPr>
              <a:t> includes URLs and best practices.</a:t>
            </a:r>
          </a:p>
          <a:p>
            <a:pPr marL="457200" indent="-457200">
              <a:buFont typeface="Arial" panose="020B0604020202020204" pitchFamily="34" charset="0"/>
              <a:buChar char="•"/>
            </a:pPr>
            <a:r>
              <a:rPr lang="en-US" sz="2400" dirty="0">
                <a:latin typeface="+mj-lt"/>
                <a:ea typeface="+mn-lt"/>
                <a:cs typeface="+mn-lt"/>
              </a:rPr>
              <a:t>Sandbox credentials found in your library’s Box folder.</a:t>
            </a:r>
          </a:p>
          <a:p>
            <a:pPr marL="1200150" lvl="1" indent="-457200">
              <a:buFont typeface="Arial" panose="020B0604020202020204" pitchFamily="34" charset="0"/>
              <a:buChar char="•"/>
            </a:pPr>
            <a:r>
              <a:rPr lang="en-US" sz="2100" dirty="0">
                <a:latin typeface="+mj-lt"/>
                <a:ea typeface="+mn-lt"/>
                <a:cs typeface="+mn-lt"/>
              </a:rPr>
              <a:t>Check the “XXX Credentials” subfolder.</a:t>
            </a:r>
          </a:p>
          <a:p>
            <a:pPr marL="1200150" lvl="1" indent="-457200">
              <a:buFont typeface="Arial" panose="020B0604020202020204" pitchFamily="34" charset="0"/>
              <a:buChar char="•"/>
            </a:pPr>
            <a:r>
              <a:rPr lang="en-US" sz="2100" dirty="0">
                <a:latin typeface="+mj-lt"/>
                <a:ea typeface="+mn-lt"/>
                <a:cs typeface="+mn-lt"/>
              </a:rPr>
              <a:t>“Alma Primo VE Sandbox Information for CARLI Libraries August 2021.docx”</a:t>
            </a:r>
          </a:p>
          <a:p>
            <a:pPr marL="457200" indent="-457200">
              <a:buFont typeface="Arial" panose="020B0604020202020204" pitchFamily="34" charset="0"/>
              <a:buChar char="•"/>
            </a:pPr>
            <a:endParaRPr lang="en-US" sz="2400" dirty="0">
              <a:latin typeface="+mj-lt"/>
              <a:ea typeface="+mn-lt"/>
              <a:cs typeface="+mn-lt"/>
            </a:endParaRPr>
          </a:p>
          <a:p>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55371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508011"/>
            <a:ext cx="8718713" cy="5900727"/>
          </a:xfrm>
          <a:prstGeom prst="rect">
            <a:avLst/>
          </a:prstGeom>
        </p:spPr>
        <p:txBody>
          <a:bodyPr numCol="1"/>
          <a:lstStyle/>
          <a:p>
            <a:pPr algn="ctr"/>
            <a:r>
              <a:rPr lang="en-US" sz="2800" b="1" dirty="0" err="1">
                <a:latin typeface="+mj-lt"/>
              </a:rPr>
              <a:t>bX</a:t>
            </a:r>
            <a:r>
              <a:rPr lang="en-US" sz="2800" b="1" dirty="0">
                <a:latin typeface="+mj-lt"/>
              </a:rPr>
              <a:t> Article Recommender</a:t>
            </a:r>
          </a:p>
          <a:p>
            <a:endParaRPr lang="en-US" sz="12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The </a:t>
            </a:r>
            <a:r>
              <a:rPr lang="en-US" sz="2400" dirty="0" err="1">
                <a:latin typeface="+mj-lt"/>
                <a:ea typeface="+mn-lt"/>
                <a:cs typeface="+mn-lt"/>
              </a:rPr>
              <a:t>bX</a:t>
            </a:r>
            <a:r>
              <a:rPr lang="en-US" sz="2400" dirty="0">
                <a:latin typeface="+mj-lt"/>
                <a:ea typeface="+mn-lt"/>
                <a:cs typeface="+mn-lt"/>
              </a:rPr>
              <a:t> Recommender service is now available to I-Share institutions.</a:t>
            </a:r>
          </a:p>
          <a:p>
            <a:pPr marL="457200" indent="-457200">
              <a:buFont typeface="Arial" panose="020B0604020202020204" pitchFamily="34" charset="0"/>
              <a:buChar char="•"/>
            </a:pPr>
            <a:r>
              <a:rPr lang="en-US" sz="2400" dirty="0">
                <a:latin typeface="+mj-lt"/>
                <a:ea typeface="+mn-lt"/>
                <a:cs typeface="+mn-lt"/>
              </a:rPr>
              <a:t>See </a:t>
            </a:r>
            <a:r>
              <a:rPr lang="en-US" sz="2400" dirty="0">
                <a:latin typeface="+mj-lt"/>
                <a:ea typeface="+mn-lt"/>
                <a:cs typeface="+mn-lt"/>
                <a:hlinkClick r:id="rId3"/>
              </a:rPr>
              <a:t>CARLI’s bX Recommender FAQ</a:t>
            </a: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I-Share </a:t>
            </a:r>
            <a:r>
              <a:rPr lang="en-US" sz="2400">
                <a:latin typeface="+mj-lt"/>
                <a:ea typeface="+mn-lt"/>
                <a:cs typeface="+mn-lt"/>
              </a:rPr>
              <a:t>Liaisons and </a:t>
            </a:r>
            <a:r>
              <a:rPr lang="en-US" sz="2400" dirty="0">
                <a:latin typeface="+mj-lt"/>
                <a:ea typeface="+mn-lt"/>
                <a:cs typeface="+mn-lt"/>
              </a:rPr>
              <a:t>Directors can request a </a:t>
            </a:r>
            <a:r>
              <a:rPr lang="en-US" sz="2400" dirty="0" err="1">
                <a:latin typeface="+mj-lt"/>
                <a:ea typeface="+mn-lt"/>
                <a:cs typeface="+mn-lt"/>
              </a:rPr>
              <a:t>bX</a:t>
            </a:r>
            <a:r>
              <a:rPr lang="en-US" sz="2400" dirty="0">
                <a:latin typeface="+mj-lt"/>
                <a:ea typeface="+mn-lt"/>
                <a:cs typeface="+mn-lt"/>
              </a:rPr>
              <a:t> Token by emailing </a:t>
            </a:r>
            <a:r>
              <a:rPr lang="en-US" sz="2400" dirty="0">
                <a:latin typeface="+mj-lt"/>
                <a:ea typeface="+mn-lt"/>
                <a:cs typeface="+mn-lt"/>
                <a:hlinkClick r:id="rId4"/>
              </a:rPr>
              <a:t>support@carli.Illinois.edu</a:t>
            </a:r>
            <a:r>
              <a:rPr lang="en-US" sz="2400" dirty="0">
                <a:latin typeface="+mj-lt"/>
                <a:ea typeface="+mn-lt"/>
                <a:cs typeface="+mn-lt"/>
              </a:rPr>
              <a:t> </a:t>
            </a:r>
          </a:p>
          <a:p>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pic>
        <p:nvPicPr>
          <p:cNvPr id="5" name="Picture 4">
            <a:extLst>
              <a:ext uri="{FF2B5EF4-FFF2-40B4-BE49-F238E27FC236}">
                <a16:creationId xmlns:a16="http://schemas.microsoft.com/office/drawing/2014/main" id="{7F87F54C-5EB1-394D-AF46-4B04614E424D}"/>
              </a:ext>
            </a:extLst>
          </p:cNvPr>
          <p:cNvPicPr>
            <a:picLocks noChangeAspect="1"/>
          </p:cNvPicPr>
          <p:nvPr/>
        </p:nvPicPr>
        <p:blipFill>
          <a:blip r:embed="rId5"/>
          <a:stretch>
            <a:fillRect/>
          </a:stretch>
        </p:blipFill>
        <p:spPr>
          <a:xfrm>
            <a:off x="1905282" y="3316517"/>
            <a:ext cx="5368977" cy="3033472"/>
          </a:xfrm>
          <a:prstGeom prst="rect">
            <a:avLst/>
          </a:prstGeom>
          <a:ln>
            <a:solidFill>
              <a:schemeClr val="accent1"/>
            </a:solidFill>
          </a:ln>
        </p:spPr>
      </p:pic>
    </p:spTree>
    <p:extLst>
      <p:ext uri="{BB962C8B-B14F-4D97-AF65-F5344CB8AC3E}">
        <p14:creationId xmlns:p14="http://schemas.microsoft.com/office/powerpoint/2010/main" val="2776515357"/>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7857</TotalTime>
  <Words>2432</Words>
  <Application>Microsoft Office PowerPoint</Application>
  <PresentationFormat>Letter Paper (8.5x11 in)</PresentationFormat>
  <Paragraphs>191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Presentation11</vt:lpstr>
      <vt:lpstr>I-Share Alma Primo VE Office hours will start shortly</vt:lpstr>
      <vt:lpstr>I-Share Alma/Primo VE Office Hours  September 9, 2021</vt:lpstr>
      <vt:lpstr>Agenda Office Hours</vt:lpstr>
      <vt:lpstr>Announcements</vt:lpstr>
      <vt:lpstr>Reminders</vt:lpstr>
      <vt:lpstr>ReminderS</vt:lpstr>
      <vt:lpstr>Reminders</vt:lpstr>
      <vt:lpstr>Reminders</vt:lpstr>
      <vt:lpstr>Reminders</vt:lpstr>
      <vt:lpstr>Alma Bibliographic Title Counts</vt:lpstr>
      <vt:lpstr>I-Share bibliographic title counts</vt:lpstr>
      <vt:lpstr>Reducing Title Counts – doing the work</vt:lpstr>
      <vt:lpstr>Ways to reduce title counts</vt:lpstr>
      <vt:lpstr>Benefits of Reducing Title Counts</vt:lpstr>
      <vt:lpstr>Named User Update</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Hammerstrand, Kristine</cp:lastModifiedBy>
  <cp:revision>1148</cp:revision>
  <dcterms:created xsi:type="dcterms:W3CDTF">2019-09-18T17:05:10Z</dcterms:created>
  <dcterms:modified xsi:type="dcterms:W3CDTF">2021-09-09T18:50:26Z</dcterms:modified>
</cp:coreProperties>
</file>