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3184" r:id="rId2"/>
    <p:sldId id="3185" r:id="rId3"/>
    <p:sldId id="3186" r:id="rId4"/>
    <p:sldId id="3209" r:id="rId5"/>
    <p:sldId id="3264" r:id="rId6"/>
    <p:sldId id="3262" r:id="rId7"/>
    <p:sldId id="3260" r:id="rId8"/>
    <p:sldId id="3263" r:id="rId9"/>
    <p:sldId id="3261" r:id="rId10"/>
    <p:sldId id="3275" r:id="rId11"/>
    <p:sldId id="3265" r:id="rId12"/>
    <p:sldId id="3266" r:id="rId13"/>
    <p:sldId id="3267" r:id="rId14"/>
    <p:sldId id="3268" r:id="rId15"/>
    <p:sldId id="3273" r:id="rId16"/>
    <p:sldId id="3276" r:id="rId17"/>
    <p:sldId id="3269" r:id="rId18"/>
    <p:sldId id="3274" r:id="rId19"/>
    <p:sldId id="3270" r:id="rId20"/>
    <p:sldId id="3272" r:id="rId21"/>
    <p:sldId id="3271" r:id="rId22"/>
    <p:sldId id="3254" r:id="rId23"/>
    <p:sldId id="3198" r:id="rId24"/>
  </p:sldIdLst>
  <p:sldSz cx="9144000" cy="6858000" type="letter"/>
  <p:notesSz cx="4629150" cy="6858000"/>
  <p:defaultTextStyle>
    <a:defPPr>
      <a:defRPr lang="en-US"/>
    </a:defPPr>
    <a:lvl1pPr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wanson, Nicole Marie" initials="SNM" lastIdx="1" clrIdx="0">
    <p:extLst>
      <p:ext uri="{19B8F6BF-5375-455C-9EA6-DF929625EA0E}">
        <p15:presenceInfo xmlns:p15="http://schemas.microsoft.com/office/powerpoint/2012/main" userId="S-1-5-21-2509641344-1052565914-3260824488-3959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2B2B2"/>
    <a:srgbClr val="F5F6EA"/>
    <a:srgbClr val="F2E8F4"/>
    <a:srgbClr val="EBDA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305AEF-9F06-4821-A031-7C5AD2060437}" v="28" dt="2021-08-25T15:36:47.3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630" autoAdjust="0"/>
    <p:restoredTop sz="72281" autoAdjust="0"/>
  </p:normalViewPr>
  <p:slideViewPr>
    <p:cSldViewPr snapToGrid="0" snapToObjects="1">
      <p:cViewPr varScale="1">
        <p:scale>
          <a:sx n="73" d="100"/>
          <a:sy n="73" d="100"/>
        </p:scale>
        <p:origin x="618" y="72"/>
      </p:cViewPr>
      <p:guideLst>
        <p:guide orient="horz" pos="2160"/>
        <p:guide pos="2880"/>
      </p:guideLst>
    </p:cSldViewPr>
  </p:slideViewPr>
  <p:outlineViewPr>
    <p:cViewPr>
      <p:scale>
        <a:sx n="33" d="100"/>
        <a:sy n="33" d="100"/>
      </p:scale>
      <p:origin x="0" y="-20106"/>
    </p:cViewPr>
  </p:outlineViewPr>
  <p:notesTextViewPr>
    <p:cViewPr>
      <p:scale>
        <a:sx n="100" d="100"/>
        <a:sy n="100" d="100"/>
      </p:scale>
      <p:origin x="0" y="-252"/>
    </p:cViewPr>
  </p:notesTextViewPr>
  <p:sorterViewPr>
    <p:cViewPr varScale="1">
      <p:scale>
        <a:sx n="100" d="100"/>
        <a:sy n="100" d="100"/>
      </p:scale>
      <p:origin x="0" y="0"/>
    </p:cViewPr>
  </p:sorterViewPr>
  <p:notesViewPr>
    <p:cSldViewPr snapToGrid="0" snapToObjects="1">
      <p:cViewPr varScale="1">
        <p:scale>
          <a:sx n="92" d="100"/>
          <a:sy n="92" d="100"/>
        </p:scale>
        <p:origin x="341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ine J Hammerstrand" userId="SkhGBFIyYqvDzOi3m6oxeOjkd0YuzZx5Dgzq23dLarI=" providerId="None" clId="Web-{9E305AEF-9F06-4821-A031-7C5AD2060437}"/>
    <pc:docChg chg="modSld">
      <pc:chgData name="Kristine J Hammerstrand" userId="SkhGBFIyYqvDzOi3m6oxeOjkd0YuzZx5Dgzq23dLarI=" providerId="None" clId="Web-{9E305AEF-9F06-4821-A031-7C5AD2060437}" dt="2021-08-25T15:36:47.389" v="13" actId="20577"/>
      <pc:docMkLst>
        <pc:docMk/>
      </pc:docMkLst>
      <pc:sldChg chg="modSp">
        <pc:chgData name="Kristine J Hammerstrand" userId="SkhGBFIyYqvDzOi3m6oxeOjkd0YuzZx5Dgzq23dLarI=" providerId="None" clId="Web-{9E305AEF-9F06-4821-A031-7C5AD2060437}" dt="2021-08-25T15:36:47.389" v="13" actId="20577"/>
        <pc:sldMkLst>
          <pc:docMk/>
          <pc:sldMk cId="511425768" sldId="3265"/>
        </pc:sldMkLst>
        <pc:spChg chg="mod">
          <ac:chgData name="Kristine J Hammerstrand" userId="SkhGBFIyYqvDzOi3m6oxeOjkd0YuzZx5Dgzq23dLarI=" providerId="None" clId="Web-{9E305AEF-9F06-4821-A031-7C5AD2060437}" dt="2021-08-25T15:36:47.389" v="13" actId="20577"/>
          <ac:spMkLst>
            <pc:docMk/>
            <pc:sldMk cId="511425768" sldId="3265"/>
            <ac:spMk id="2" creationId="{264DDBB2-4CEC-C04C-B1EB-883BDB22AA9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BC9309A-D8A1-47BF-A6E1-A6FDB84A1D94}"/>
              </a:ext>
            </a:extLst>
          </p:cNvPr>
          <p:cNvSpPr>
            <a:spLocks noGrp="1"/>
          </p:cNvSpPr>
          <p:nvPr>
            <p:ph type="hdr" sz="quarter"/>
          </p:nvPr>
        </p:nvSpPr>
        <p:spPr>
          <a:xfrm>
            <a:off x="0" y="0"/>
            <a:ext cx="20066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1D3C60F-2F65-4707-A5A9-49BCEB2C2900}"/>
              </a:ext>
            </a:extLst>
          </p:cNvPr>
          <p:cNvSpPr>
            <a:spLocks noGrp="1"/>
          </p:cNvSpPr>
          <p:nvPr>
            <p:ph type="dt" sz="quarter" idx="1"/>
          </p:nvPr>
        </p:nvSpPr>
        <p:spPr>
          <a:xfrm>
            <a:off x="2622550" y="0"/>
            <a:ext cx="2005013" cy="344488"/>
          </a:xfrm>
          <a:prstGeom prst="rect">
            <a:avLst/>
          </a:prstGeom>
        </p:spPr>
        <p:txBody>
          <a:bodyPr vert="horz" lIns="91440" tIns="45720" rIns="91440" bIns="45720" rtlCol="0"/>
          <a:lstStyle>
            <a:lvl1pPr algn="r">
              <a:defRPr sz="1200"/>
            </a:lvl1pPr>
          </a:lstStyle>
          <a:p>
            <a:fld id="{05982DDE-1673-4FAD-ABA7-B01B4E41DDF4}" type="datetimeFigureOut">
              <a:rPr lang="en-US" smtClean="0"/>
              <a:t>8/26/2021</a:t>
            </a:fld>
            <a:endParaRPr lang="en-US" dirty="0"/>
          </a:p>
        </p:txBody>
      </p:sp>
      <p:sp>
        <p:nvSpPr>
          <p:cNvPr id="4" name="Footer Placeholder 3">
            <a:extLst>
              <a:ext uri="{FF2B5EF4-FFF2-40B4-BE49-F238E27FC236}">
                <a16:creationId xmlns:a16="http://schemas.microsoft.com/office/drawing/2014/main" id="{0934E268-706B-4645-A9CA-030372244A63}"/>
              </a:ext>
            </a:extLst>
          </p:cNvPr>
          <p:cNvSpPr>
            <a:spLocks noGrp="1"/>
          </p:cNvSpPr>
          <p:nvPr>
            <p:ph type="ftr" sz="quarter" idx="2"/>
          </p:nvPr>
        </p:nvSpPr>
        <p:spPr>
          <a:xfrm>
            <a:off x="0" y="6513513"/>
            <a:ext cx="2006600" cy="3444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431A59A-014C-4195-86B0-744A65A318AD}"/>
              </a:ext>
            </a:extLst>
          </p:cNvPr>
          <p:cNvSpPr>
            <a:spLocks noGrp="1"/>
          </p:cNvSpPr>
          <p:nvPr>
            <p:ph type="sldNum" sz="quarter" idx="3"/>
          </p:nvPr>
        </p:nvSpPr>
        <p:spPr>
          <a:xfrm>
            <a:off x="2622550" y="6513513"/>
            <a:ext cx="2005013" cy="344487"/>
          </a:xfrm>
          <a:prstGeom prst="rect">
            <a:avLst/>
          </a:prstGeom>
        </p:spPr>
        <p:txBody>
          <a:bodyPr vert="horz" lIns="91440" tIns="45720" rIns="91440" bIns="45720" rtlCol="0" anchor="b"/>
          <a:lstStyle>
            <a:lvl1pPr algn="r">
              <a:defRPr sz="1200"/>
            </a:lvl1pPr>
          </a:lstStyle>
          <a:p>
            <a:fld id="{06E4A8E0-CBC9-4654-A5E4-C16A20946212}" type="slidenum">
              <a:rPr lang="en-US" smtClean="0"/>
              <a:t>‹#›</a:t>
            </a:fld>
            <a:endParaRPr lang="en-US" dirty="0"/>
          </a:p>
        </p:txBody>
      </p:sp>
    </p:spTree>
    <p:extLst>
      <p:ext uri="{BB962C8B-B14F-4D97-AF65-F5344CB8AC3E}">
        <p14:creationId xmlns:p14="http://schemas.microsoft.com/office/powerpoint/2010/main" val="421964568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005965" cy="67968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2622114" y="0"/>
            <a:ext cx="2005965" cy="679686"/>
          </a:xfrm>
          <a:prstGeom prst="rect">
            <a:avLst/>
          </a:prstGeom>
        </p:spPr>
        <p:txBody>
          <a:bodyPr vert="horz" lIns="91440" tIns="45720" rIns="91440" bIns="45720" rtlCol="0"/>
          <a:lstStyle>
            <a:lvl1pPr algn="r">
              <a:defRPr sz="1200"/>
            </a:lvl1pPr>
          </a:lstStyle>
          <a:p>
            <a:fld id="{7B3ACEC6-FD2B-364A-87A5-E4E57BEBA3DB}" type="datetimeFigureOut">
              <a:rPr lang="en-US" smtClean="0"/>
              <a:t>8/26/2021</a:t>
            </a:fld>
            <a:endParaRPr lang="en-US" dirty="0"/>
          </a:p>
        </p:txBody>
      </p:sp>
      <p:sp>
        <p:nvSpPr>
          <p:cNvPr id="4" name="Slide Image Placeholder 3"/>
          <p:cNvSpPr>
            <a:spLocks noGrp="1" noRot="1" noChangeAspect="1"/>
          </p:cNvSpPr>
          <p:nvPr>
            <p:ph type="sldImg" idx="2"/>
          </p:nvPr>
        </p:nvSpPr>
        <p:spPr>
          <a:xfrm>
            <a:off x="1269250" y="446954"/>
            <a:ext cx="2272233" cy="17041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299241" y="2210696"/>
            <a:ext cx="4164693" cy="4200350"/>
          </a:xfrm>
          <a:prstGeom prst="rect">
            <a:avLst/>
          </a:prstGeom>
        </p:spPr>
        <p:txBody>
          <a:bodyPr vert="horz" lIns="91440" tIns="45720" rIns="91440" bIns="45720" rtlCol="0"/>
          <a:lstStyle/>
          <a:p>
            <a:pPr lvl="0"/>
            <a:r>
              <a:rPr lang="en-US" dirty="0"/>
              <a:t>Edit Master text style</a:t>
            </a:r>
          </a:p>
        </p:txBody>
      </p:sp>
      <p:sp>
        <p:nvSpPr>
          <p:cNvPr id="6" name="Footer Placeholder 5"/>
          <p:cNvSpPr>
            <a:spLocks noGrp="1"/>
          </p:cNvSpPr>
          <p:nvPr>
            <p:ph type="ftr" sz="quarter" idx="4"/>
          </p:nvPr>
        </p:nvSpPr>
        <p:spPr>
          <a:xfrm>
            <a:off x="74815" y="6075485"/>
            <a:ext cx="2005965" cy="67968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2548372" y="6075485"/>
            <a:ext cx="2005965" cy="679684"/>
          </a:xfrm>
          <a:prstGeom prst="rect">
            <a:avLst/>
          </a:prstGeom>
        </p:spPr>
        <p:txBody>
          <a:bodyPr vert="horz" lIns="91440" tIns="45720" rIns="91440" bIns="45720" rtlCol="0" anchor="b"/>
          <a:lstStyle>
            <a:lvl1pPr algn="r">
              <a:defRPr sz="1200"/>
            </a:lvl1pPr>
          </a:lstStyle>
          <a:p>
            <a:fld id="{FA2322D7-5974-A64C-97E5-5150CB045093}" type="slidenum">
              <a:rPr lang="en-US" smtClean="0"/>
              <a:t>‹#›</a:t>
            </a:fld>
            <a:endParaRPr lang="en-US" dirty="0"/>
          </a:p>
        </p:txBody>
      </p:sp>
    </p:spTree>
    <p:extLst>
      <p:ext uri="{BB962C8B-B14F-4D97-AF65-F5344CB8AC3E}">
        <p14:creationId xmlns:p14="http://schemas.microsoft.com/office/powerpoint/2010/main" val="388981288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000" kern="1200">
        <a:solidFill>
          <a:schemeClr val="tx1"/>
        </a:solidFill>
        <a:latin typeface="+mn-lt"/>
        <a:ea typeface="+mn-ea"/>
        <a:cs typeface="+mn-cs"/>
      </a:defRPr>
    </a:lvl2pPr>
    <a:lvl3pPr marL="914400" algn="l" defTabSz="914400" rtl="0" eaLnBrk="1" latinLnBrk="0" hangingPunct="1">
      <a:defRPr sz="1000" kern="1200">
        <a:solidFill>
          <a:schemeClr val="tx1"/>
        </a:solidFill>
        <a:latin typeface="+mn-lt"/>
        <a:ea typeface="+mn-ea"/>
        <a:cs typeface="+mn-cs"/>
      </a:defRPr>
    </a:lvl3pPr>
    <a:lvl4pPr marL="1371600" algn="l" defTabSz="914400" rtl="0" eaLnBrk="1" latinLnBrk="0" hangingPunct="1">
      <a:defRPr sz="1000" kern="1200">
        <a:solidFill>
          <a:schemeClr val="tx1"/>
        </a:solidFill>
        <a:latin typeface="+mn-lt"/>
        <a:ea typeface="+mn-ea"/>
        <a:cs typeface="+mn-cs"/>
      </a:defRPr>
    </a:lvl4pPr>
    <a:lvl5pPr marL="1828800" algn="l" defTabSz="914400" rtl="0" eaLnBrk="1" latinLnBrk="0" hangingPunct="1">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arli.illinois.edu/products-services/i-share/discovery-interface/bxrecommender"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mailto:support@carli.illinois.edu?subject=bX%20for"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links.illinois.edu/f/a/vIiB-JDelQjWV10ee9hWQw~~/AAMFlAA~/RgRi5UZvP0SlaHR0cHM6Ly91cmxkZWZlbnNlLmNvbS92My9fX2h0dHBzOi8vZWwtdW5hLm9yZy9tZWV0aW5ncy9lbHVuYS1sZWFybnMtMjAyMS9fXzshIURaM2ZqZyF0SUYzdXpFUVlBWlczMXV6eG10N3JjZVBuR0gyR2xyOHMtZ3JvR1dvZk5GWl9WLWR3S3d5YTBjMHl1TXdHeWttUzFaX0N1UFdTYWg5UlEkVwNzcGNCCmED7xIEYTbMP_NSEm9yYW1AdWlsbGlub2lzLmVkdVgEAAAAIg~~"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mailto:SUPPORT@CARLI.ILLINOIS.EDU"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pPr marL="0" indent="0">
              <a:buFontTx/>
              <a:buNone/>
            </a:pPr>
            <a:endParaRPr lang="en-US" i="1"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A2322D7-5974-A64C-97E5-5150CB045093}" type="slidenum">
              <a:rPr kumimoji="0" lang="en-US" sz="1200" b="0" i="0" u="none" strike="noStrike" kern="1200" cap="none" spc="0" normalizeH="0" baseline="0" noProof="0" smtClean="0">
                <a:ln>
                  <a:noFill/>
                </a:ln>
                <a:solidFill>
                  <a:prstClr val="black"/>
                </a:solidFill>
                <a:effectLst/>
                <a:uLnTx/>
                <a:uFillTx/>
                <a:latin typeface="Times New Roman"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567743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CARLI is pleased to announce that the </a:t>
            </a:r>
            <a:r>
              <a:rPr lang="en-US" sz="1200" kern="1200" dirty="0" err="1">
                <a:solidFill>
                  <a:schemeClr val="tx1"/>
                </a:solidFill>
                <a:effectLst/>
                <a:latin typeface="+mn-lt"/>
                <a:ea typeface="+mn-ea"/>
                <a:cs typeface="+mn-cs"/>
              </a:rPr>
              <a:t>bX</a:t>
            </a:r>
            <a:r>
              <a:rPr lang="en-US" sz="1200" kern="1200" dirty="0">
                <a:solidFill>
                  <a:schemeClr val="tx1"/>
                </a:solidFill>
                <a:effectLst/>
                <a:latin typeface="+mn-lt"/>
                <a:ea typeface="+mn-ea"/>
                <a:cs typeface="+mn-cs"/>
              </a:rPr>
              <a:t> Article Recommender service is now available for I-Share institutions. </a:t>
            </a:r>
            <a:r>
              <a:rPr lang="en-US" sz="1200" kern="1200" dirty="0" err="1">
                <a:solidFill>
                  <a:schemeClr val="tx1"/>
                </a:solidFill>
                <a:latin typeface="+mn-lt"/>
                <a:ea typeface="+mn-lt"/>
                <a:cs typeface="+mn-lt"/>
              </a:rPr>
              <a:t>bX</a:t>
            </a:r>
            <a:r>
              <a:rPr lang="en-US" sz="1200" kern="1200" dirty="0">
                <a:solidFill>
                  <a:schemeClr val="tx1"/>
                </a:solidFill>
                <a:latin typeface="+mn-lt"/>
                <a:ea typeface="+mn-lt"/>
                <a:cs typeface="+mn-lt"/>
              </a:rPr>
              <a:t> uses anonymous link resolver usage information from users around the world to provide relevant recommendations for articles and </a:t>
            </a:r>
            <a:r>
              <a:rPr lang="en-US" sz="1200" kern="1200" dirty="0" err="1">
                <a:solidFill>
                  <a:schemeClr val="tx1"/>
                </a:solidFill>
                <a:latin typeface="+mn-lt"/>
                <a:ea typeface="+mn-lt"/>
                <a:cs typeface="+mn-lt"/>
              </a:rPr>
              <a:t>ebooks</a:t>
            </a:r>
            <a:r>
              <a:rPr lang="en-US" sz="1200" kern="1200" dirty="0">
                <a:solidFill>
                  <a:schemeClr val="tx1"/>
                </a:solidFill>
                <a:latin typeface="+mn-lt"/>
                <a:ea typeface="+mn-lt"/>
                <a:cs typeface="+mn-lt"/>
              </a:rPr>
              <a:t> in Primo VE, similar to the "More Like This..." or "If You Liked This, You’ll Also Like…" services on consumer websites like Netflix and Amazon. </a:t>
            </a:r>
            <a:r>
              <a:rPr lang="en-US" sz="1200" kern="1200" dirty="0">
                <a:solidFill>
                  <a:schemeClr val="tx1"/>
                </a:solidFill>
                <a:effectLst/>
                <a:latin typeface="+mn-lt"/>
                <a:ea typeface="+mn-ea"/>
                <a:cs typeface="+mn-cs"/>
              </a:rPr>
              <a:t>The Ex Libris </a:t>
            </a:r>
            <a:r>
              <a:rPr lang="en-US" sz="1200" kern="1200" dirty="0" err="1">
                <a:solidFill>
                  <a:schemeClr val="tx1"/>
                </a:solidFill>
                <a:effectLst/>
                <a:latin typeface="+mn-lt"/>
                <a:ea typeface="+mn-ea"/>
                <a:cs typeface="+mn-cs"/>
              </a:rPr>
              <a:t>bX</a:t>
            </a:r>
            <a:r>
              <a:rPr lang="en-US" sz="1200" kern="1200" dirty="0">
                <a:solidFill>
                  <a:schemeClr val="tx1"/>
                </a:solidFill>
                <a:effectLst/>
                <a:latin typeface="+mn-lt"/>
                <a:ea typeface="+mn-ea"/>
                <a:cs typeface="+mn-cs"/>
              </a:rPr>
              <a:t> Recommender service is currently included in CARLI's contract for Alma for all I-Share institutions at no additional cost to the institution.  To enable </a:t>
            </a:r>
            <a:r>
              <a:rPr lang="en-US" sz="1200" kern="1200" dirty="0" err="1">
                <a:solidFill>
                  <a:schemeClr val="tx1"/>
                </a:solidFill>
                <a:effectLst/>
                <a:latin typeface="+mn-lt"/>
                <a:ea typeface="+mn-ea"/>
                <a:cs typeface="+mn-cs"/>
              </a:rPr>
              <a:t>bX</a:t>
            </a:r>
            <a:r>
              <a:rPr lang="en-US" sz="1200" kern="1200" dirty="0">
                <a:solidFill>
                  <a:schemeClr val="tx1"/>
                </a:solidFill>
                <a:effectLst/>
                <a:latin typeface="+mn-lt"/>
                <a:ea typeface="+mn-ea"/>
                <a:cs typeface="+mn-cs"/>
              </a:rPr>
              <a:t> recommender for your institution, please read CARLI’s </a:t>
            </a:r>
            <a:r>
              <a:rPr lang="en-US" sz="1200" u="sng" kern="1200" dirty="0">
                <a:solidFill>
                  <a:schemeClr val="tx1"/>
                </a:solidFill>
                <a:effectLst/>
                <a:latin typeface="+mn-lt"/>
                <a:ea typeface="+mn-ea"/>
                <a:cs typeface="+mn-cs"/>
                <a:hlinkClick r:id="rId3"/>
              </a:rPr>
              <a:t>bX Article Recommender FAQ</a:t>
            </a:r>
            <a:r>
              <a:rPr lang="en-US" sz="1200" kern="1200" dirty="0">
                <a:solidFill>
                  <a:schemeClr val="tx1"/>
                </a:solidFill>
                <a:effectLst/>
                <a:latin typeface="+mn-lt"/>
                <a:ea typeface="+mn-ea"/>
                <a:cs typeface="+mn-cs"/>
              </a:rPr>
              <a:t> and have your institution's I-Share Liaison or Director request a </a:t>
            </a:r>
            <a:r>
              <a:rPr lang="en-US" sz="1200" kern="1200" dirty="0" err="1">
                <a:solidFill>
                  <a:schemeClr val="tx1"/>
                </a:solidFill>
                <a:effectLst/>
                <a:latin typeface="+mn-lt"/>
                <a:ea typeface="+mn-ea"/>
                <a:cs typeface="+mn-cs"/>
              </a:rPr>
              <a:t>bX</a:t>
            </a:r>
            <a:r>
              <a:rPr lang="en-US" sz="1200" kern="1200" dirty="0">
                <a:solidFill>
                  <a:schemeClr val="tx1"/>
                </a:solidFill>
                <a:effectLst/>
                <a:latin typeface="+mn-lt"/>
                <a:ea typeface="+mn-ea"/>
                <a:cs typeface="+mn-cs"/>
              </a:rPr>
              <a:t> Token from CARLI by sending an email to </a:t>
            </a:r>
            <a:r>
              <a:rPr lang="en-US" sz="1200" u="sng" kern="1200" dirty="0">
                <a:solidFill>
                  <a:schemeClr val="tx1"/>
                </a:solidFill>
                <a:effectLst/>
                <a:latin typeface="+mn-lt"/>
                <a:ea typeface="+mn-ea"/>
                <a:cs typeface="+mn-cs"/>
                <a:hlinkClick r:id="rId4"/>
              </a:rPr>
              <a:t>support@carli.illinois.edu</a:t>
            </a:r>
            <a:r>
              <a:rPr lang="en-US" sz="1200" u="sng" kern="1200" dirty="0">
                <a:solidFill>
                  <a:schemeClr val="tx1"/>
                </a:solidFill>
                <a:effectLst/>
                <a:latin typeface="+mn-lt"/>
                <a:ea typeface="+mn-ea"/>
                <a:cs typeface="+mn-cs"/>
              </a:rPr>
              <a:t> .</a:t>
            </a:r>
            <a:endParaRPr lang="en-US" sz="1200" kern="1200" dirty="0">
              <a:solidFill>
                <a:schemeClr val="tx1"/>
              </a:solidFill>
              <a:latin typeface="+mn-lt"/>
              <a:ea typeface="+mn-lt"/>
              <a:cs typeface="+mn-lt"/>
            </a:endParaRPr>
          </a:p>
        </p:txBody>
      </p:sp>
    </p:spTree>
    <p:extLst>
      <p:ext uri="{BB962C8B-B14F-4D97-AF65-F5344CB8AC3E}">
        <p14:creationId xmlns:p14="http://schemas.microsoft.com/office/powerpoint/2010/main" val="2922767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t>Kris</a:t>
            </a:r>
          </a:p>
          <a:p>
            <a:endParaRPr lang="en-US" dirty="0"/>
          </a:p>
          <a:p>
            <a:r>
              <a:rPr lang="en-US" dirty="0"/>
              <a:t>Ex Libris has informed us that we have more active Alma named users than our current license allows.</a:t>
            </a:r>
          </a:p>
          <a:p>
            <a:r>
              <a:rPr lang="en-US" dirty="0"/>
              <a:t>Why does this matter?  It matters because Named users, that is, Alma logins that have a role other than patron, instructor or trial participant, are one of the numbers Ex Libris uses to set pricing for Alma.  </a:t>
            </a:r>
          </a:p>
          <a:p>
            <a:endParaRPr lang="en-US" dirty="0"/>
          </a:p>
          <a:p>
            <a:r>
              <a:rPr lang="en-US" dirty="0"/>
              <a:t>The other two pricing metrics are bibliographic titles and e-journals. We are also currently over our licensed number of bibliographic titles, and we will be discussing that issue in our next Office Hours on September 9. Today we are focusing on named users, as Ex Libris has informed us that reducing that count is a higher priority than the title reduction work.</a:t>
            </a:r>
          </a:p>
          <a:p>
            <a:endParaRPr lang="en-US" dirty="0"/>
          </a:p>
          <a:p>
            <a:r>
              <a:rPr lang="en-US" dirty="0"/>
              <a:t>Before we go on, I want to be sure to clarify that we are talking about currently active Alma accounts used by </a:t>
            </a:r>
            <a:r>
              <a:rPr lang="en-US" dirty="0" err="1"/>
              <a:t>librry</a:t>
            </a:r>
            <a:r>
              <a:rPr lang="en-US" dirty="0"/>
              <a:t> staff with staff roles in Alma. This number does not have anything to do with the number of patron records you have, nor does it have anything to do with whether your staff logins are managed internally in Alma or externally via SIS, or what  system you are using to manage single signon. </a:t>
            </a:r>
          </a:p>
          <a:p>
            <a:endParaRPr lang="en-US" dirty="0"/>
          </a:p>
        </p:txBody>
      </p:sp>
    </p:spTree>
    <p:extLst>
      <p:ext uri="{BB962C8B-B14F-4D97-AF65-F5344CB8AC3E}">
        <p14:creationId xmlns:p14="http://schemas.microsoft.com/office/powerpoint/2010/main" val="939976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t>Kris </a:t>
            </a:r>
          </a:p>
          <a:p>
            <a:endParaRPr lang="en-US" dirty="0"/>
          </a:p>
          <a:p>
            <a:r>
              <a:rPr lang="en-US" dirty="0"/>
              <a:t>CARLI’s Alma subscription currently allows us to have 2162 active named users across the entire consortium, i.e., 89 </a:t>
            </a:r>
            <a:r>
              <a:rPr lang="en-US" dirty="0" err="1"/>
              <a:t>instutions</a:t>
            </a:r>
            <a:r>
              <a:rPr lang="en-US" dirty="0"/>
              <a:t>’ staff plus the CARLI Office staff.</a:t>
            </a:r>
          </a:p>
          <a:p>
            <a:endParaRPr lang="en-US" dirty="0"/>
          </a:p>
          <a:p>
            <a:r>
              <a:rPr lang="en-US" dirty="0"/>
              <a:t>We currently have almost exactly twice that many named users.  </a:t>
            </a:r>
          </a:p>
          <a:p>
            <a:endParaRPr lang="en-US" dirty="0"/>
          </a:p>
          <a:p>
            <a:r>
              <a:rPr lang="en-US" dirty="0"/>
              <a:t>I suspect that most of you are about to ask, if you are not already typing into the chat box, “How many named users does my institution currently have, and how many are we allowed to have?”</a:t>
            </a:r>
          </a:p>
          <a:p>
            <a:endParaRPr lang="en-US" dirty="0"/>
          </a:p>
          <a:p>
            <a:r>
              <a:rPr lang="en-US" dirty="0"/>
              <a:t>As our contract and Alma pricing is based on aggregate totals for the consortium, we do not have limits per institution.</a:t>
            </a:r>
          </a:p>
          <a:p>
            <a:endParaRPr lang="en-US" dirty="0"/>
          </a:p>
          <a:p>
            <a:r>
              <a:rPr lang="en-US" dirty="0"/>
              <a:t>While Alma does not functionally prevent a customer from adding more users or titles than they have licensed, Ex Libris monitors these counts and can charge CARLI for the overage.</a:t>
            </a:r>
          </a:p>
          <a:p>
            <a:endParaRPr lang="en-US" dirty="0"/>
          </a:p>
          <a:p>
            <a:r>
              <a:rPr lang="en-US" dirty="0"/>
              <a:t>None of us want unexpected  cost increases, so it is in our best interest to bring these numbers down.</a:t>
            </a:r>
          </a:p>
          <a:p>
            <a:endParaRPr lang="en-US" dirty="0"/>
          </a:p>
        </p:txBody>
      </p:sp>
    </p:spTree>
    <p:extLst>
      <p:ext uri="{BB962C8B-B14F-4D97-AF65-F5344CB8AC3E}">
        <p14:creationId xmlns:p14="http://schemas.microsoft.com/office/powerpoint/2010/main" val="247873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t>Kris</a:t>
            </a:r>
          </a:p>
          <a:p>
            <a:endParaRPr lang="en-US" dirty="0"/>
          </a:p>
          <a:p>
            <a:r>
              <a:rPr lang="en-US" dirty="0"/>
              <a:t>So, if there is not an exact limit per institution, how do we set our target numbers.  </a:t>
            </a:r>
          </a:p>
          <a:p>
            <a:r>
              <a:rPr lang="en-US" dirty="0"/>
              <a:t>While it may sound like a Zen riddle, each institution should have as many named users as they need to operate their library securely, but should have no more users </a:t>
            </a:r>
            <a:r>
              <a:rPr lang="en-US" dirty="0" err="1"/>
              <a:t>activethan</a:t>
            </a:r>
            <a:r>
              <a:rPr lang="en-US" dirty="0"/>
              <a:t> they need at any one time. </a:t>
            </a:r>
          </a:p>
          <a:p>
            <a:endParaRPr lang="en-US" dirty="0"/>
          </a:p>
          <a:p>
            <a:r>
              <a:rPr lang="en-US" dirty="0"/>
              <a:t>CARLI staff believe that 2162 active named users should be adequate for our consortium.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next part of this presentation, we are going to show you how to monitor the named users you have for your institution and how to identify those that are in use, and how to deactivate those that are not.</a:t>
            </a:r>
          </a:p>
          <a:p>
            <a:endParaRPr lang="en-US" dirty="0"/>
          </a:p>
          <a:p>
            <a:endParaRPr lang="en-US" dirty="0"/>
          </a:p>
        </p:txBody>
      </p:sp>
    </p:spTree>
    <p:extLst>
      <p:ext uri="{BB962C8B-B14F-4D97-AF65-F5344CB8AC3E}">
        <p14:creationId xmlns:p14="http://schemas.microsoft.com/office/powerpoint/2010/main" val="3983415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t>Ted</a:t>
            </a:r>
          </a:p>
          <a:p>
            <a:endParaRPr lang="en-US" dirty="0"/>
          </a:p>
          <a:p>
            <a:r>
              <a:rPr lang="en-US" dirty="0"/>
              <a:t>For Ex Libris’ purposes, the Staff Login Report identifies the current count of active named users. CARLI staff have generated copies of this report this week and posted it to Box. You should also be in the habit of checking this report periodically. If you have the General System Administrator role, you will be able to locate this report in Configuration from the General menu. The report is rather spartan, listing only the usernames (or rather primary IDs) and last login dates for these users, so long as the login occurred in the last 90 days.</a:t>
            </a:r>
          </a:p>
          <a:p>
            <a:endParaRPr lang="en-US" dirty="0"/>
          </a:p>
          <a:p>
            <a:r>
              <a:rPr lang="en-US" dirty="0"/>
              <a:t>In order to get more details on these users, you’ll need to go into Alma Analytics. CARLI has prepared some reports within CARLI’s shared User Reports folder. The first of these reports, Named Users List, is the counterpart to the Staff Login Report, showing you the name, expiration, and purge dates of the users that are on that list. If you want to review these users’ roles, then you’ll use the Named Users List with Roles. This report provides the list of all users with a staff role, along with each of those roles. </a:t>
            </a:r>
          </a:p>
          <a:p>
            <a:endParaRPr lang="en-US" dirty="0"/>
          </a:p>
          <a:p>
            <a:r>
              <a:rPr lang="en-US" dirty="0"/>
              <a:t>If you’re looking for an aggregate picture of how different roles are used at your institution, then you could use the Named User Analysis Role Counts report.</a:t>
            </a:r>
          </a:p>
        </p:txBody>
      </p:sp>
    </p:spTree>
    <p:extLst>
      <p:ext uri="{BB962C8B-B14F-4D97-AF65-F5344CB8AC3E}">
        <p14:creationId xmlns:p14="http://schemas.microsoft.com/office/powerpoint/2010/main" val="168294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t>So, great we have these reports. You’re now wondering how you should use the reports, and which users you should be looking to deactivate. In short, look for accounts that are used infrequently or not at all. A prime target that we identified are test accounts. Each institution appeared to have at least one such account, though many of them were the “</a:t>
            </a:r>
            <a:r>
              <a:rPr lang="en-US" dirty="0" err="1"/>
              <a:t>testAlma</a:t>
            </a:r>
            <a:r>
              <a:rPr lang="en-US" dirty="0"/>
              <a:t>” or “</a:t>
            </a:r>
            <a:r>
              <a:rPr lang="en-US" dirty="0" err="1"/>
              <a:t>prodAlma</a:t>
            </a:r>
            <a:r>
              <a:rPr lang="en-US" dirty="0"/>
              <a:t>” accounts that were created for migration testing. While those accounts were expired, the presence of the roles meant they still appeared on reports. We believe at this point, sandboxes are a better place for creating test users, or modifying the users that are there in order to test Alma functionality under different roles.</a:t>
            </a:r>
          </a:p>
          <a:p>
            <a:endParaRPr lang="en-US" dirty="0"/>
          </a:p>
          <a:p>
            <a:r>
              <a:rPr lang="en-US" dirty="0"/>
              <a:t>Also, when CARLI staff started reviewing the staff login reports, we found many institutions had some users who had not logged in for some time, or not at all in the last 90 days. We recognized some users as former library employees who may have retired or changed jobs in the past year; other accounts appeared to be student workers, whether they left for the summer or moved on wasn’t clear. What is obvious to us is that any users who are not currently employed by your library should have staff roles deactivated. </a:t>
            </a:r>
          </a:p>
          <a:p>
            <a:endParaRPr lang="en-US" dirty="0"/>
          </a:p>
        </p:txBody>
      </p:sp>
    </p:spTree>
    <p:extLst>
      <p:ext uri="{BB962C8B-B14F-4D97-AF65-F5344CB8AC3E}">
        <p14:creationId xmlns:p14="http://schemas.microsoft.com/office/powerpoint/2010/main" val="2952972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t>On reviewing the list of users that haven’t logged in, you may naturally ask about the CARLI staff accounts and the Ex Libris accounts. You’re right that there are a lot of these. However, we ask that you do not make any changes to these accounts.</a:t>
            </a:r>
          </a:p>
          <a:p>
            <a:endParaRPr lang="en-US" dirty="0"/>
          </a:p>
          <a:p>
            <a:r>
              <a:rPr lang="en-US" dirty="0"/>
              <a:t>Ex Libris accounts, which begin “</a:t>
            </a:r>
            <a:r>
              <a:rPr lang="en-US" dirty="0" err="1"/>
              <a:t>exl</a:t>
            </a:r>
            <a:r>
              <a:rPr lang="en-US" dirty="0"/>
              <a:t> underscore,” are required by Ex Libris staff in case they need to make modifications in your environment. Additionally, Ex Libris accounts are not counted against CARLI’s limit of 2,162 named users.</a:t>
            </a:r>
          </a:p>
          <a:p>
            <a:endParaRPr lang="en-US" dirty="0"/>
          </a:p>
          <a:p>
            <a:r>
              <a:rPr lang="en-US" dirty="0"/>
              <a:t>On the other hand, the CARLI accounts do count against that limit. CARLI staff are currently working on changing how we access your Alma institution zones. We plan to change to a single account for our regular efforts to check issues in Alma, while deactivating our existing accounts. Because CARLI staff sometimes have projects that require more than one user, we will keep these accounts in reserve and reactivate as needed, then deactivating when done. In any case, CARLI staff will take responsibility for these accounts, so please do not change any accounts beginning with “</a:t>
            </a:r>
            <a:r>
              <a:rPr lang="en-US" dirty="0" err="1"/>
              <a:t>carli</a:t>
            </a:r>
            <a:r>
              <a:rPr lang="en-US" dirty="0"/>
              <a:t> underscore.”</a:t>
            </a:r>
          </a:p>
          <a:p>
            <a:endParaRPr lang="en-US" dirty="0"/>
          </a:p>
        </p:txBody>
      </p:sp>
    </p:spTree>
    <p:extLst>
      <p:ext uri="{BB962C8B-B14F-4D97-AF65-F5344CB8AC3E}">
        <p14:creationId xmlns:p14="http://schemas.microsoft.com/office/powerpoint/2010/main" val="3719281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 the way, please keep in mind that I’m saying “deactivate” rather than “delete.” We have a couple reasons for that, which we’ll get to in a few minutes. First, we should answer the question of what else can libraries do to reduce the count of named users. Based on our discussions with Ex Libris and some examination of other </a:t>
            </a:r>
            <a:r>
              <a:rPr lang="en-US" dirty="0" err="1"/>
              <a:t>consortial</a:t>
            </a:r>
            <a:r>
              <a:rPr lang="en-US" dirty="0"/>
              <a:t> situations, CARLI now recommends that where and when possible, libraries create shared, generic user accounts for any low privilege users, for instance circulation desk students. These accounts should be assigned to specific service points, with one account per workstation at that service point. Only one person should be logged in using a shared account at one time.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 low privilege users, we mean that the account has few roles, basically only the roles needed to perform tasks that are typical at that service point. In terms of roles, we’re thinking about the Circ Desk Operator Limited and Requests Operator roles, perhaps also Course Reserves Viewer or Work Order Operator. We have these roles and a few others listed on our new best practice recommendation for creating generic accounts page: https://www.carli.illinois.edu/products-services/i-share/user-management/GenericUsers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943190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help you on your way, we have a new set of practices and procedures on the CARLI documentation page under User Management along with other new best practices on named users, identifying named users, and deactivating users.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Earlier, I mentioned that you should focus on deactivating users, rather than deleting. Deleting user records from Alma may have adverse effects on statistical data in Analytics, and possibly on the audit trail data that Alma tracks for most saved records. Deactivating a record prevents a user from logging into Alma with that account and removes the account from the list of named users. If the user record is past its expiration and purge dates, then you could remove it later via a purge job. We’re not planning to cover purges today: look for a future tutorial video or Q&amp;A session.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tool that libraries may find helpful is the Alma Cloud App named Role Toggler. CARLI staff have enabled each institution’s Alma to allow the use of Cloud Apps, and the Role Toggler is effective at enabling or disabling all of the roles currently associated with an account. If you’ve added or edited roles on user records before, then you may recognize how this might be a help. Here’s a brief video segment </a:t>
            </a:r>
            <a:r>
              <a:rPr lang="en-US"/>
              <a:t>to describe more.</a:t>
            </a:r>
            <a:endParaRPr lang="en-US" dirty="0"/>
          </a:p>
          <a:p>
            <a:endParaRPr lang="en-US" dirty="0"/>
          </a:p>
        </p:txBody>
      </p:sp>
    </p:spTree>
    <p:extLst>
      <p:ext uri="{BB962C8B-B14F-4D97-AF65-F5344CB8AC3E}">
        <p14:creationId xmlns:p14="http://schemas.microsoft.com/office/powerpoint/2010/main" val="15017184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endParaRPr lang="en-US" baseline="0" dirty="0">
              <a:cs typeface="Calibri"/>
            </a:endParaRPr>
          </a:p>
          <a:p>
            <a:r>
              <a:rPr lang="en-US" sz="1800" dirty="0">
                <a:solidFill>
                  <a:srgbClr val="000000"/>
                </a:solidFill>
                <a:effectLst/>
                <a:latin typeface="Calibri" panose="020F0502020204030204" pitchFamily="34" charset="0"/>
                <a:ea typeface="Calibri" panose="020F0502020204030204" pitchFamily="34" charset="0"/>
              </a:rPr>
              <a:t> That completes our announcements and reminders, so now we’ll open up the floor to your Questions!  Feel free to unmute your microphones or type into the Chat.</a:t>
            </a:r>
            <a:endParaRPr lang="en-US" baseline="0" dirty="0">
              <a:cs typeface="Calibri"/>
            </a:endParaRPr>
          </a:p>
        </p:txBody>
      </p:sp>
    </p:spTree>
    <p:extLst>
      <p:ext uri="{BB962C8B-B14F-4D97-AF65-F5344CB8AC3E}">
        <p14:creationId xmlns:p14="http://schemas.microsoft.com/office/powerpoint/2010/main" val="1329165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000894-D4C7-4176-BCDB-B30C355E07DC}" type="slidenum">
              <a:rPr lang="en-US" smtClean="0"/>
              <a:t>2</a:t>
            </a:fld>
            <a:endParaRPr lang="en-US" dirty="0"/>
          </a:p>
        </p:txBody>
      </p:sp>
    </p:spTree>
    <p:extLst>
      <p:ext uri="{BB962C8B-B14F-4D97-AF65-F5344CB8AC3E}">
        <p14:creationId xmlns:p14="http://schemas.microsoft.com/office/powerpoint/2010/main" val="24067181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The rest of our time together will be focused on your Questions so please feel free to enter them in the chat!</a:t>
            </a:r>
          </a:p>
          <a:p>
            <a:endParaRPr lang="en-US" baseline="0" dirty="0">
              <a:cs typeface="Calibri"/>
            </a:endParaRPr>
          </a:p>
          <a:p>
            <a:r>
              <a:rPr lang="en-US" baseline="0" dirty="0">
                <a:cs typeface="Calibri"/>
              </a:rPr>
              <a:t>Illustration: Fireweed in bloom. </a:t>
            </a:r>
          </a:p>
        </p:txBody>
      </p:sp>
    </p:spTree>
    <p:extLst>
      <p:ext uri="{BB962C8B-B14F-4D97-AF65-F5344CB8AC3E}">
        <p14:creationId xmlns:p14="http://schemas.microsoft.com/office/powerpoint/2010/main" val="313721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Today we’ll have a few announcements and reminders about upcoming events for Alma/Primo VE.  You can always check the CARLI calendar for CARLI events.</a:t>
            </a:r>
          </a:p>
          <a:p>
            <a:r>
              <a:rPr lang="en-US" baseline="0" dirty="0">
                <a:cs typeface="Calibri"/>
              </a:rPr>
              <a:t>And after that, today’s session will cover our need to reduce and manage the number of Named Users we have in Alma.</a:t>
            </a:r>
          </a:p>
          <a:p>
            <a:endParaRPr lang="en-US" baseline="0" dirty="0">
              <a:cs typeface="Calibri"/>
            </a:endParaRPr>
          </a:p>
        </p:txBody>
      </p:sp>
    </p:spTree>
    <p:extLst>
      <p:ext uri="{BB962C8B-B14F-4D97-AF65-F5344CB8AC3E}">
        <p14:creationId xmlns:p14="http://schemas.microsoft.com/office/powerpoint/2010/main" val="4222694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 </a:t>
            </a:r>
          </a:p>
          <a:p>
            <a:r>
              <a:rPr lang="en-US" baseline="0" dirty="0">
                <a:cs typeface="Calibri"/>
              </a:rPr>
              <a:t>Upcoming CARLI events!</a:t>
            </a:r>
          </a:p>
          <a:p>
            <a:endParaRPr lang="en-US" baseline="0" dirty="0">
              <a:cs typeface="Calibri"/>
            </a:endParaRPr>
          </a:p>
        </p:txBody>
      </p:sp>
    </p:spTree>
    <p:extLst>
      <p:ext uri="{BB962C8B-B14F-4D97-AF65-F5344CB8AC3E}">
        <p14:creationId xmlns:p14="http://schemas.microsoft.com/office/powerpoint/2010/main" val="3306024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As in 2020, CARLI has purchased a block of registrations for the 2021 Ex Libris Users of North America (ELUNA) online webinar series, ELUNA Learns. These sessions will be recorded, and the recordings will be available for a year to those who register. These sessions are normally $25 per person; the CARLI block will be available </a:t>
            </a:r>
            <a:r>
              <a:rPr lang="en-US" sz="1200" b="1" i="0" u="none" strike="noStrike" kern="1200" dirty="0">
                <a:solidFill>
                  <a:schemeClr val="tx1"/>
                </a:solidFill>
                <a:effectLst/>
                <a:latin typeface="+mn-lt"/>
                <a:ea typeface="+mn-ea"/>
                <a:cs typeface="+mn-cs"/>
              </a:rPr>
              <a:t>free</a:t>
            </a:r>
            <a:r>
              <a:rPr lang="en-US" sz="1200" b="0" i="0" u="none" strike="noStrike" kern="1200" dirty="0">
                <a:solidFill>
                  <a:schemeClr val="tx1"/>
                </a:solidFill>
                <a:effectLst/>
                <a:latin typeface="+mn-lt"/>
                <a:ea typeface="+mn-ea"/>
                <a:cs typeface="+mn-cs"/>
              </a:rPr>
              <a:t> to I-Share library staff on a first come first served basis while our supply lasts.</a:t>
            </a:r>
          </a:p>
          <a:p>
            <a:r>
              <a:rPr lang="en-US" sz="1200" b="0" i="0" u="none" strike="noStrike" kern="1200" dirty="0">
                <a:solidFill>
                  <a:schemeClr val="tx1"/>
                </a:solidFill>
                <a:effectLst/>
                <a:latin typeface="+mn-lt"/>
                <a:ea typeface="+mn-ea"/>
                <a:cs typeface="+mn-cs"/>
              </a:rPr>
              <a:t> </a:t>
            </a:r>
          </a:p>
          <a:p>
            <a:r>
              <a:rPr lang="en-US" sz="1200" b="0" i="0" u="none" strike="noStrike" kern="1200" dirty="0">
                <a:solidFill>
                  <a:schemeClr val="tx1"/>
                </a:solidFill>
                <a:effectLst/>
                <a:latin typeface="+mn-lt"/>
                <a:ea typeface="+mn-ea"/>
                <a:cs typeface="+mn-cs"/>
              </a:rPr>
              <a:t>More information about ELUNA Learns is available at </a:t>
            </a:r>
            <a:r>
              <a:rPr lang="en-US" sz="1200" b="0" i="0" u="sng" strike="noStrike" kern="1200" dirty="0">
                <a:solidFill>
                  <a:schemeClr val="tx1"/>
                </a:solidFill>
                <a:effectLst/>
                <a:latin typeface="+mn-lt"/>
                <a:ea typeface="+mn-ea"/>
                <a:cs typeface="+mn-cs"/>
                <a:hlinkClick r:id="rId3" tooltip="http://links.illinois.edu/f/a/vIiB-JDelQjWV10ee9hWQw~~/AAMFlAA~/RgRi5UZvP0SlaHR0cHM6Ly91cmxkZWZlbnNlLmNvbS92My9fX2h0dHBzOi8vZWwtdW5hLm9yZy9tZWV0aW5ncy9lbHVuYS1sZWFybnMtMjAyMS9fXzshIURaM2ZqZyF0SUYzdXpFUVlBWlczMXV6eG10N3JjZVBuR0gyR2xyOHMtZ3JvR1dvZk5GWl9WLWR3S3d5YTBjMHl1TXdHeWttUzFaX0N1UFdTYWg5UlEkVwNzcGNCCmED7xIEYTbMP_NSEm9yYW1AdWlsbGlub2lzLmVkdVgEAAAAIg~~"/>
              </a:rPr>
              <a:t>https://el-una.org/meetings/eluna-learns-2021/</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 </a:t>
            </a:r>
          </a:p>
          <a:p>
            <a:r>
              <a:rPr lang="en-US" sz="1200" b="1" i="0" u="none" strike="noStrike" kern="1200" dirty="0">
                <a:solidFill>
                  <a:schemeClr val="tx1"/>
                </a:solidFill>
                <a:effectLst/>
                <a:latin typeface="+mn-lt"/>
                <a:ea typeface="+mn-ea"/>
                <a:cs typeface="+mn-cs"/>
              </a:rPr>
              <a:t>To take advantage of the CARLI purchase, please register through CARLI and not on the ELUNA</a:t>
            </a:r>
            <a:r>
              <a:rPr lang="en-US" sz="1200" b="0" i="0" u="none" strike="noStrike" kern="1200" dirty="0">
                <a:solidFill>
                  <a:schemeClr val="tx1"/>
                </a:solidFill>
                <a:effectLst/>
                <a:latin typeface="+mn-lt"/>
                <a:ea typeface="+mn-ea"/>
                <a:cs typeface="+mn-cs"/>
              </a:rPr>
              <a:t> </a:t>
            </a:r>
            <a:r>
              <a:rPr lang="en-US" sz="1200" b="1" i="0" u="none" strike="noStrike" kern="1200" dirty="0">
                <a:solidFill>
                  <a:schemeClr val="tx1"/>
                </a:solidFill>
                <a:effectLst/>
                <a:latin typeface="+mn-lt"/>
                <a:ea typeface="+mn-ea"/>
                <a:cs typeface="+mn-cs"/>
              </a:rPr>
              <a:t>website.</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 </a:t>
            </a:r>
          </a:p>
          <a:p>
            <a:r>
              <a:rPr lang="en-US" sz="1200" b="0" i="0" u="none" strike="noStrike" kern="1200" dirty="0">
                <a:solidFill>
                  <a:schemeClr val="tx1"/>
                </a:solidFill>
                <a:effectLst/>
                <a:latin typeface="+mn-lt"/>
                <a:ea typeface="+mn-ea"/>
                <a:cs typeface="+mn-cs"/>
              </a:rPr>
              <a:t>CARLI will process your registration with ELUNA. ELUNA will follow up with two emails to you-a registration confirmation (you may ignore the text about how to pay for your registration) and you will receive a second email from ELUNA with the webinar access credentials (these will be sent approximately 1 day before sessions in the future). Please note that ELUNA’s policy is that these registrations are for one individual only and are not for group use.</a:t>
            </a:r>
          </a:p>
          <a:p>
            <a:r>
              <a:rPr lang="en-US" sz="1200" b="0" i="0" u="none" strike="noStrike" kern="1200" dirty="0">
                <a:solidFill>
                  <a:schemeClr val="tx1"/>
                </a:solidFill>
                <a:effectLst/>
                <a:latin typeface="+mn-lt"/>
                <a:ea typeface="+mn-ea"/>
                <a:cs typeface="+mn-cs"/>
              </a:rPr>
              <a:t> </a:t>
            </a:r>
          </a:p>
          <a:p>
            <a:r>
              <a:rPr lang="en-US" sz="1200" b="1" i="0" u="none" strike="noStrike" kern="1200" dirty="0">
                <a:solidFill>
                  <a:schemeClr val="tx1"/>
                </a:solidFill>
                <a:effectLst/>
                <a:latin typeface="+mn-lt"/>
                <a:ea typeface="+mn-ea"/>
                <a:cs typeface="+mn-cs"/>
              </a:rPr>
              <a:t>To register: complete the attached form, attach to email, and send </a:t>
            </a:r>
            <a:r>
              <a:rPr lang="en-US" sz="1200" b="1" i="0" u="sng" strike="noStrike" kern="1200" dirty="0">
                <a:solidFill>
                  <a:schemeClr val="tx1"/>
                </a:solidFill>
                <a:effectLst/>
                <a:latin typeface="+mn-lt"/>
                <a:ea typeface="+mn-ea"/>
                <a:cs typeface="+mn-cs"/>
                <a:hlinkClick r:id="rId4"/>
              </a:rPr>
              <a:t>support@carli.illinois.edu</a:t>
            </a:r>
            <a:r>
              <a:rPr lang="en-US" sz="1200" b="1" i="0" u="none" strike="noStrike" kern="1200" dirty="0">
                <a:solidFill>
                  <a:schemeClr val="tx1"/>
                </a:solidFill>
                <a:effectLst/>
                <a:latin typeface="+mn-lt"/>
                <a:ea typeface="+mn-ea"/>
                <a:cs typeface="+mn-cs"/>
              </a:rPr>
              <a:t>, with “ELUNA learns” in the subject line.  Please complete a separate form for each person registering.</a:t>
            </a:r>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253572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Just a reminder that if you miss any of the Ex Libris or CARLI webinar events, you can usually view a recording to catch up!</a:t>
            </a:r>
          </a:p>
        </p:txBody>
      </p:sp>
    </p:spTree>
    <p:extLst>
      <p:ext uri="{BB962C8B-B14F-4D97-AF65-F5344CB8AC3E}">
        <p14:creationId xmlns:p14="http://schemas.microsoft.com/office/powerpoint/2010/main" val="3315061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friendly reminder about the I-Share Annual Statistics Package data that have been distributed in each institution’s FTP directory on the CARLI Files server.  Be sure to download them before the end of August.  For more information, see the CARLI website, or better yet, watch the recording of the July 22 Office Hours!</a:t>
            </a:r>
          </a:p>
        </p:txBody>
      </p:sp>
    </p:spTree>
    <p:extLst>
      <p:ext uri="{BB962C8B-B14F-4D97-AF65-F5344CB8AC3E}">
        <p14:creationId xmlns:p14="http://schemas.microsoft.com/office/powerpoint/2010/main" val="3361029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Another reminder that the I-Share Union View is now available at this URL.  There is an FAQ with more information posted on the CARLI website.  I-Share Liaisons and Directors received an email on July 22 with information on authentication configuration needed for the Union View for your institution.  If you have any questions about that or the Union View in general, let us know!</a:t>
            </a:r>
          </a:p>
        </p:txBody>
      </p:sp>
    </p:spTree>
    <p:extLst>
      <p:ext uri="{BB962C8B-B14F-4D97-AF65-F5344CB8AC3E}">
        <p14:creationId xmlns:p14="http://schemas.microsoft.com/office/powerpoint/2010/main" val="2354738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CARLI’s six Premium Sandboxes were refreshed on Sunday, August 8 as part of the Alma monthly release updates.  The Sandboxes are refreshed twice a year in February and August.  CARLI staff have finished their preparations and the sandboxes were made available on August 19. Be sure to check the Alma Sandbox Information page &lt;https://www.carli.illinois.edu/products-services/i-share/alma/sandbox&gt; on the CARLI website for URLs to access the sandboxes as well as best practices on how to use the sandboxes. Sandboxes have a standard list of generic accounts for access, and these are found in a document that CARLI shares with libraries via Box.Illinois.com. Look for the </a:t>
            </a:r>
            <a:r>
              <a:rPr lang="it-IT" b="0" i="0" dirty="0">
                <a:solidFill>
                  <a:srgbClr val="262402"/>
                </a:solidFill>
                <a:effectLst/>
                <a:latin typeface="Verdana" panose="020B0604030504040204" pitchFamily="34" charset="0"/>
              </a:rPr>
              <a:t>Alma Primo VE Sandbox Information for CARLI Libraries August 2021.docx</a:t>
            </a:r>
            <a:r>
              <a:rPr lang="en-US" sz="1200" b="0" i="0" kern="1200" dirty="0">
                <a:solidFill>
                  <a:schemeClr val="tx1"/>
                </a:solidFill>
                <a:effectLst/>
                <a:latin typeface="+mn-lt"/>
                <a:ea typeface="+mn-ea"/>
                <a:cs typeface="+mn-cs"/>
              </a:rPr>
              <a:t> file in the XXX credentials subfolder, where XXX is your library’s CARLI code.</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9241462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11525" y="1358900"/>
            <a:ext cx="2319338" cy="2322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77000"/>
            <a:ext cx="9144000" cy="161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9" descr="CARLI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38513" y="3906838"/>
            <a:ext cx="2238375" cy="46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519125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Rectangle 6"/>
          <p:cNvSpPr/>
          <p:nvPr/>
        </p:nvSpPr>
        <p:spPr>
          <a:xfrm>
            <a:off x="0" y="4895850"/>
            <a:ext cx="9144000" cy="15128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Picture Placeholder 8"/>
          <p:cNvSpPr>
            <a:spLocks noGrp="1"/>
          </p:cNvSpPr>
          <p:nvPr>
            <p:ph type="pic" sz="quarter" idx="10"/>
          </p:nvPr>
        </p:nvSpPr>
        <p:spPr>
          <a:xfrm>
            <a:off x="0" y="1"/>
            <a:ext cx="9144000" cy="4895272"/>
          </a:xfrm>
        </p:spPr>
        <p:txBody>
          <a:bodyPr rtlCol="0">
            <a:normAutofit/>
          </a:bodyPr>
          <a:lstStyle/>
          <a:p>
            <a:pPr lvl="0"/>
            <a:r>
              <a:rPr lang="en-US" noProof="0" dirty="0"/>
              <a:t>Drag picture to placeholder or click icon to add</a:t>
            </a:r>
          </a:p>
        </p:txBody>
      </p:sp>
      <p:sp>
        <p:nvSpPr>
          <p:cNvPr id="5" name="Title 1"/>
          <p:cNvSpPr>
            <a:spLocks noGrp="1"/>
          </p:cNvSpPr>
          <p:nvPr>
            <p:ph type="title"/>
          </p:nvPr>
        </p:nvSpPr>
        <p:spPr>
          <a:xfrm>
            <a:off x="1004455" y="5323454"/>
            <a:ext cx="7273636" cy="1362075"/>
          </a:xfrm>
        </p:spPr>
        <p:txBody>
          <a:bodyPr anchor="t">
            <a:normAutofit/>
          </a:bodyPr>
          <a:lstStyle>
            <a:lvl1pPr algn="l">
              <a:defRPr sz="2800" b="1" cap="all">
                <a:solidFill>
                  <a:schemeClr val="bg2"/>
                </a:solidFill>
              </a:defRPr>
            </a:lvl1pPr>
          </a:lstStyle>
          <a:p>
            <a:r>
              <a:rPr lang="en-US"/>
              <a:t>Click to edit Master title style</a:t>
            </a:r>
            <a:endParaRPr lang="en-US" dirty="0"/>
          </a:p>
        </p:txBody>
      </p:sp>
      <p:sp>
        <p:nvSpPr>
          <p:cNvPr id="6" name="Text Placeholder 2"/>
          <p:cNvSpPr>
            <a:spLocks noGrp="1"/>
          </p:cNvSpPr>
          <p:nvPr>
            <p:ph type="body" idx="1"/>
          </p:nvPr>
        </p:nvSpPr>
        <p:spPr>
          <a:xfrm>
            <a:off x="1004455" y="4504306"/>
            <a:ext cx="7490258" cy="819148"/>
          </a:xfrm>
        </p:spPr>
        <p:txBody>
          <a:bodyPr anchor="b">
            <a:normAutofit/>
          </a:bodyPr>
          <a:lstStyle>
            <a:lvl1pPr marL="0" indent="0">
              <a:buNone/>
              <a:defRPr sz="16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48556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1847590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1999570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2836828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180534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3568407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Rectangle 6"/>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312057" y="759030"/>
            <a:ext cx="4733307" cy="54408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5" name="Chart Placeholder 9"/>
          <p:cNvSpPr>
            <a:spLocks noGrp="1"/>
          </p:cNvSpPr>
          <p:nvPr>
            <p:ph type="chart" sz="quarter" idx="10"/>
          </p:nvPr>
        </p:nvSpPr>
        <p:spPr>
          <a:xfrm>
            <a:off x="5160963" y="758825"/>
            <a:ext cx="3763962" cy="2473325"/>
          </a:xfrm>
        </p:spPr>
        <p:txBody>
          <a:bodyPr rtlCol="0">
            <a:normAutofit/>
          </a:bodyPr>
          <a:lstStyle/>
          <a:p>
            <a:pPr lvl="0"/>
            <a:r>
              <a:rPr lang="en-US" noProof="0" dirty="0"/>
              <a:t>Click icon to add chart</a:t>
            </a:r>
          </a:p>
        </p:txBody>
      </p:sp>
      <p:sp>
        <p:nvSpPr>
          <p:cNvPr id="6" name="Picture Placeholder 11"/>
          <p:cNvSpPr>
            <a:spLocks noGrp="1"/>
          </p:cNvSpPr>
          <p:nvPr>
            <p:ph type="pic" sz="quarter" idx="11"/>
          </p:nvPr>
        </p:nvSpPr>
        <p:spPr>
          <a:xfrm>
            <a:off x="5160963" y="3394075"/>
            <a:ext cx="3763962" cy="2805113"/>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3561100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Rectangle 4"/>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312057" y="1397001"/>
            <a:ext cx="8497125" cy="37638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hasCustomPrompt="1"/>
          </p:nvPr>
        </p:nvSpPr>
        <p:spPr>
          <a:xfrm>
            <a:off x="230415" y="-94785"/>
            <a:ext cx="8229600" cy="602796"/>
          </a:xfrm>
        </p:spPr>
        <p:txBody>
          <a:bodyPr>
            <a:normAutofit/>
          </a:bodyPr>
          <a:lstStyle>
            <a:lvl1pPr>
              <a:defRPr sz="1600" cap="all">
                <a:solidFill>
                  <a:schemeClr val="bg2"/>
                </a:solidFill>
              </a:defRPr>
            </a:lvl1pPr>
          </a:lstStyle>
          <a:p>
            <a:r>
              <a:rPr lang="en-US" dirty="0"/>
              <a:t>CARLI Alma/primo VE kickoff webinar</a:t>
            </a:r>
          </a:p>
        </p:txBody>
      </p:sp>
      <p:pic>
        <p:nvPicPr>
          <p:cNvPr id="3" name="Picture 2">
            <a:extLst>
              <a:ext uri="{FF2B5EF4-FFF2-40B4-BE49-F238E27FC236}">
                <a16:creationId xmlns:a16="http://schemas.microsoft.com/office/drawing/2014/main" id="{8AC080E6-33F4-104F-8C1A-6F3E368DDBCF}"/>
              </a:ext>
            </a:extLst>
          </p:cNvPr>
          <p:cNvPicPr>
            <a:picLocks noChangeAspect="1"/>
          </p:cNvPicPr>
          <p:nvPr userDrawn="1"/>
        </p:nvPicPr>
        <p:blipFill>
          <a:blip r:embed="rId2"/>
          <a:stretch>
            <a:fillRect/>
          </a:stretch>
        </p:blipFill>
        <p:spPr>
          <a:xfrm>
            <a:off x="0" y="6159500"/>
            <a:ext cx="1765300" cy="698500"/>
          </a:xfrm>
          <a:prstGeom prst="rect">
            <a:avLst/>
          </a:prstGeom>
        </p:spPr>
      </p:pic>
    </p:spTree>
    <p:extLst>
      <p:ext uri="{BB962C8B-B14F-4D97-AF65-F5344CB8AC3E}">
        <p14:creationId xmlns:p14="http://schemas.microsoft.com/office/powerpoint/2010/main" val="1532843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Rectangle 4"/>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312057" y="5369700"/>
            <a:ext cx="8497125" cy="864845"/>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6" name="Chart Placeholder 4"/>
          <p:cNvSpPr>
            <a:spLocks noGrp="1"/>
          </p:cNvSpPr>
          <p:nvPr>
            <p:ph type="chart" sz="quarter" idx="10"/>
          </p:nvPr>
        </p:nvSpPr>
        <p:spPr>
          <a:xfrm>
            <a:off x="312057" y="1004888"/>
            <a:ext cx="8496981" cy="4144962"/>
          </a:xfrm>
        </p:spPr>
        <p:txBody>
          <a:bodyPr rtlCol="0">
            <a:normAutofit/>
          </a:bodyPr>
          <a:lstStyle/>
          <a:p>
            <a:pPr lvl="0"/>
            <a:r>
              <a:rPr lang="en-US" noProof="0" dirty="0"/>
              <a:t>Click icon to add chart</a:t>
            </a:r>
          </a:p>
        </p:txBody>
      </p:sp>
    </p:spTree>
    <p:extLst>
      <p:ext uri="{BB962C8B-B14F-4D97-AF65-F5344CB8AC3E}">
        <p14:creationId xmlns:p14="http://schemas.microsoft.com/office/powerpoint/2010/main" val="1644817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0" y="0"/>
            <a:ext cx="4491038" cy="6384925"/>
          </a:xfrm>
        </p:spPr>
        <p:txBody>
          <a:bodyPr rtlCol="0">
            <a:normAutofit/>
          </a:bodyPr>
          <a:lstStyle/>
          <a:p>
            <a:pPr lvl="0"/>
            <a:r>
              <a:rPr lang="en-US" noProof="0" dirty="0"/>
              <a:t>Drag picture to placeholder or click icon to add</a:t>
            </a:r>
          </a:p>
        </p:txBody>
      </p:sp>
      <p:sp>
        <p:nvSpPr>
          <p:cNvPr id="3" name="Picture Placeholder 9"/>
          <p:cNvSpPr>
            <a:spLocks noGrp="1"/>
          </p:cNvSpPr>
          <p:nvPr>
            <p:ph type="pic" sz="quarter" idx="11"/>
          </p:nvPr>
        </p:nvSpPr>
        <p:spPr>
          <a:xfrm>
            <a:off x="4572001" y="0"/>
            <a:ext cx="4572000" cy="3290888"/>
          </a:xfrm>
        </p:spPr>
        <p:txBody>
          <a:bodyPr rtlCol="0">
            <a:normAutofit/>
          </a:bodyPr>
          <a:lstStyle/>
          <a:p>
            <a:pPr lvl="0"/>
            <a:r>
              <a:rPr lang="en-US" noProof="0" dirty="0"/>
              <a:t>Drag picture to placeholder or click icon to add</a:t>
            </a:r>
          </a:p>
        </p:txBody>
      </p:sp>
      <p:sp>
        <p:nvSpPr>
          <p:cNvPr id="4" name="Picture Placeholder 11"/>
          <p:cNvSpPr>
            <a:spLocks noGrp="1"/>
          </p:cNvSpPr>
          <p:nvPr>
            <p:ph type="pic" sz="quarter" idx="12"/>
          </p:nvPr>
        </p:nvSpPr>
        <p:spPr>
          <a:xfrm>
            <a:off x="4572000" y="3371997"/>
            <a:ext cx="4572000" cy="3012927"/>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1558595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69" y="9769"/>
            <a:ext cx="5857875"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8" descr="eResource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5175" y="2741613"/>
            <a:ext cx="5056188" cy="955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697350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7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p:nvSpPr>
        <p:spPr>
          <a:xfrm>
            <a:off x="6299838" y="1028735"/>
            <a:ext cx="2844162" cy="5305847"/>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2">
            <a:extLst>
              <a:ext uri="{FF2B5EF4-FFF2-40B4-BE49-F238E27FC236}">
                <a16:creationId xmlns:a16="http://schemas.microsoft.com/office/drawing/2014/main" id="{A054B965-4D7C-4CBD-8A94-7852BE4E4573}"/>
              </a:ext>
            </a:extLst>
          </p:cNvPr>
          <p:cNvSpPr/>
          <p:nvPr/>
        </p:nvSpPr>
        <p:spPr>
          <a:xfrm rot="16200000">
            <a:off x="5977868" y="2766399"/>
            <a:ext cx="4602537"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CC9C715B-D967-4E36-BF64-BCDC51CCC933}"/>
              </a:ext>
            </a:extLst>
          </p:cNvPr>
          <p:cNvSpPr/>
          <p:nvPr/>
        </p:nvSpPr>
        <p:spPr>
          <a:xfrm>
            <a:off x="6430856" y="4401520"/>
            <a:ext cx="2790417" cy="933648"/>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BE1C76B0-BAB5-40E3-8F2D-49772D0841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1549" y="2491161"/>
            <a:ext cx="2340297" cy="2389459"/>
          </a:xfrm>
          <a:prstGeom prst="rect">
            <a:avLst/>
          </a:prstGeom>
        </p:spPr>
      </p:pic>
      <p:sp>
        <p:nvSpPr>
          <p:cNvPr id="3" name="Slide Number Placeholder 2"/>
          <p:cNvSpPr>
            <a:spLocks noGrp="1"/>
          </p:cNvSpPr>
          <p:nvPr>
            <p:ph type="sldNum" sz="quarter" idx="10"/>
          </p:nvPr>
        </p:nvSpPr>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5812091" cy="5305847"/>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p:nvGrpSpPr>
        <p:grpSpPr>
          <a:xfrm rot="20150758">
            <a:off x="8338215" y="1325627"/>
            <a:ext cx="472480" cy="663649"/>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grpSp>
        <p:nvGrpSpPr>
          <p:cNvPr id="26" name="Group 25">
            <a:extLst>
              <a:ext uri="{FF2B5EF4-FFF2-40B4-BE49-F238E27FC236}">
                <a16:creationId xmlns:a16="http://schemas.microsoft.com/office/drawing/2014/main" id="{EDF1347B-C3BA-4320-922C-AA6F65EBD6D6}"/>
              </a:ext>
            </a:extLst>
          </p:cNvPr>
          <p:cNvGrpSpPr/>
          <p:nvPr/>
        </p:nvGrpSpPr>
        <p:grpSpPr>
          <a:xfrm>
            <a:off x="6499692" y="5157193"/>
            <a:ext cx="837308" cy="876003"/>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grpSp>
      </p:grpSp>
      <p:sp>
        <p:nvSpPr>
          <p:cNvPr id="34" name="Rectangle 33">
            <a:extLst>
              <a:ext uri="{FF2B5EF4-FFF2-40B4-BE49-F238E27FC236}">
                <a16:creationId xmlns:a16="http://schemas.microsoft.com/office/drawing/2014/main" id="{20816838-B0DE-4351-B5C8-885D35F9CAA0}"/>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39BA4C5E-9346-449D-87A7-BDEC4A2014DF}"/>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08083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6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478496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7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328739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0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256398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1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813286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2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4851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2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735257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4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513834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6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23499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8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92346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50" y="12273"/>
            <a:ext cx="5857875"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9" descr="iShare-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5575" y="2725738"/>
            <a:ext cx="3425825" cy="971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6382553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29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68610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30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571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31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529986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32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3667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3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982287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34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710946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35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268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90" y="-19538"/>
            <a:ext cx="5857875"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9" descr="CollectionsManagement-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400" y="2882900"/>
            <a:ext cx="8509000" cy="930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77666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4" y="12991"/>
            <a:ext cx="5857875"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9" descr="DigitalCollection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792413"/>
            <a:ext cx="7162800" cy="1036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26288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6" y="22042"/>
            <a:ext cx="5857875"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56140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Rectangle 6"/>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4" name="Content Placeholder 5"/>
          <p:cNvSpPr>
            <a:spLocks noGrp="1"/>
          </p:cNvSpPr>
          <p:nvPr>
            <p:ph sz="quarter" idx="10"/>
          </p:nvPr>
        </p:nvSpPr>
        <p:spPr>
          <a:xfrm>
            <a:off x="230187" y="634995"/>
            <a:ext cx="422635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9"/>
          <p:cNvSpPr>
            <a:spLocks noGrp="1"/>
          </p:cNvSpPr>
          <p:nvPr>
            <p:ph sz="quarter" idx="11"/>
          </p:nvPr>
        </p:nvSpPr>
        <p:spPr>
          <a:xfrm>
            <a:off x="4572000" y="634995"/>
            <a:ext cx="4283075"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230188" y="5599113"/>
            <a:ext cx="8624887" cy="635000"/>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17318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p:nvSpPr>
        <p:spPr>
          <a:xfrm>
            <a:off x="0" y="0"/>
            <a:ext cx="5621338"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6" name="Title 1"/>
          <p:cNvSpPr>
            <a:spLocks noGrp="1"/>
          </p:cNvSpPr>
          <p:nvPr>
            <p:ph type="title"/>
          </p:nvPr>
        </p:nvSpPr>
        <p:spPr>
          <a:xfrm>
            <a:off x="5848927" y="273050"/>
            <a:ext cx="3008313" cy="673677"/>
          </a:xfrm>
        </p:spPr>
        <p:txBody>
          <a:bodyPr anchor="b"/>
          <a:lstStyle>
            <a:lvl1pPr algn="l">
              <a:defRPr sz="2000" b="1"/>
            </a:lvl1pPr>
          </a:lstStyle>
          <a:p>
            <a:r>
              <a:rPr lang="en-US"/>
              <a:t>Click to edit Master title style</a:t>
            </a:r>
            <a:endParaRPr lang="en-US" dirty="0"/>
          </a:p>
        </p:txBody>
      </p:sp>
      <p:sp>
        <p:nvSpPr>
          <p:cNvPr id="7" name="Content Placeholder 2"/>
          <p:cNvSpPr>
            <a:spLocks noGrp="1"/>
          </p:cNvSpPr>
          <p:nvPr>
            <p:ph idx="1"/>
          </p:nvPr>
        </p:nvSpPr>
        <p:spPr>
          <a:xfrm>
            <a:off x="275216" y="273050"/>
            <a:ext cx="4888345" cy="5853113"/>
          </a:xfrm>
        </p:spPr>
        <p:txBody>
          <a:bodyPr/>
          <a:lstStyle>
            <a:lvl1pPr>
              <a:defRPr sz="2600" b="0" i="0" cap="all">
                <a:solidFill>
                  <a:schemeClr val="bg2"/>
                </a:solidFill>
                <a:latin typeface="+mj-lt"/>
              </a:defRPr>
            </a:lvl1pPr>
            <a:lvl2pPr marL="0" indent="0">
              <a:buFontTx/>
              <a:buNone/>
              <a:defRPr sz="1600" b="0" i="0">
                <a:solidFill>
                  <a:schemeClr val="bg2"/>
                </a:solidFill>
                <a:latin typeface="+mj-lt"/>
              </a:defRPr>
            </a:lvl2pPr>
            <a:lvl3pPr marL="228600" indent="0">
              <a:spcBef>
                <a:spcPts val="500"/>
              </a:spcBef>
              <a:buFontTx/>
              <a:buNone/>
              <a:defRPr sz="1200" b="0" i="0">
                <a:solidFill>
                  <a:schemeClr val="bg2"/>
                </a:solidFill>
                <a:latin typeface="+mj-lt"/>
              </a:defRPr>
            </a:lvl3pPr>
            <a:lvl4pPr>
              <a:defRPr sz="2000" b="0" i="0">
                <a:latin typeface="+mj-lt"/>
              </a:defRPr>
            </a:lvl4pPr>
            <a:lvl5pPr>
              <a:defRPr sz="2000" b="0" i="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p:cNvSpPr>
            <a:spLocks noGrp="1"/>
          </p:cNvSpPr>
          <p:nvPr>
            <p:ph type="body" sz="half" idx="2"/>
          </p:nvPr>
        </p:nvSpPr>
        <p:spPr>
          <a:xfrm>
            <a:off x="5848927" y="1054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11083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8"/>
          <p:cNvSpPr/>
          <p:nvPr/>
        </p:nvSpPr>
        <p:spPr>
          <a:xfrm>
            <a:off x="0" y="0"/>
            <a:ext cx="7250113"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4" name="Title 1"/>
          <p:cNvSpPr>
            <a:spLocks noGrp="1"/>
          </p:cNvSpPr>
          <p:nvPr>
            <p:ph type="title"/>
          </p:nvPr>
        </p:nvSpPr>
        <p:spPr>
          <a:xfrm>
            <a:off x="457200" y="274638"/>
            <a:ext cx="6493164" cy="683635"/>
          </a:xfrm>
        </p:spPr>
        <p:txBody>
          <a:bodyPr>
            <a:normAutofit/>
          </a:bodyPr>
          <a:lstStyle>
            <a:lvl1pPr algn="l">
              <a:defRPr sz="2400" b="0" i="0" cap="all">
                <a:solidFill>
                  <a:schemeClr val="bg2"/>
                </a:solidFill>
              </a:defRPr>
            </a:lvl1pPr>
          </a:lstStyle>
          <a:p>
            <a:r>
              <a:rPr lang="en-US"/>
              <a:t>Click to edit Master title style</a:t>
            </a:r>
            <a:endParaRPr lang="en-US" dirty="0"/>
          </a:p>
        </p:txBody>
      </p:sp>
      <p:sp>
        <p:nvSpPr>
          <p:cNvPr id="5" name="Text Placeholder 10"/>
          <p:cNvSpPr>
            <a:spLocks noGrp="1"/>
          </p:cNvSpPr>
          <p:nvPr>
            <p:ph type="body" sz="quarter" idx="10"/>
          </p:nvPr>
        </p:nvSpPr>
        <p:spPr>
          <a:xfrm>
            <a:off x="457200" y="1154546"/>
            <a:ext cx="6492875" cy="490653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12"/>
          <p:cNvSpPr>
            <a:spLocks noGrp="1"/>
          </p:cNvSpPr>
          <p:nvPr>
            <p:ph type="pic" sz="quarter" idx="11"/>
          </p:nvPr>
        </p:nvSpPr>
        <p:spPr>
          <a:xfrm>
            <a:off x="7331075" y="0"/>
            <a:ext cx="1812925" cy="1639888"/>
          </a:xfrm>
        </p:spPr>
        <p:txBody>
          <a:bodyPr rtlCol="0">
            <a:normAutofit/>
          </a:bodyPr>
          <a:lstStyle/>
          <a:p>
            <a:pPr lvl="0"/>
            <a:r>
              <a:rPr lang="en-US" noProof="0" dirty="0"/>
              <a:t>Drag picture to placeholder or click icon to add</a:t>
            </a:r>
          </a:p>
        </p:txBody>
      </p:sp>
      <p:sp>
        <p:nvSpPr>
          <p:cNvPr id="7" name="Picture Placeholder 14"/>
          <p:cNvSpPr>
            <a:spLocks noGrp="1"/>
          </p:cNvSpPr>
          <p:nvPr>
            <p:ph type="pic" sz="quarter" idx="12"/>
          </p:nvPr>
        </p:nvSpPr>
        <p:spPr>
          <a:xfrm>
            <a:off x="7331075" y="1708440"/>
            <a:ext cx="1812925" cy="2332038"/>
          </a:xfrm>
        </p:spPr>
        <p:txBody>
          <a:bodyPr rtlCol="0">
            <a:normAutofit/>
          </a:bodyPr>
          <a:lstStyle/>
          <a:p>
            <a:pPr lvl="0"/>
            <a:r>
              <a:rPr lang="en-US" noProof="0" dirty="0"/>
              <a:t>Drag picture to placeholder or click icon to add</a:t>
            </a:r>
          </a:p>
        </p:txBody>
      </p:sp>
      <p:sp>
        <p:nvSpPr>
          <p:cNvPr id="8" name="Picture Placeholder 16"/>
          <p:cNvSpPr>
            <a:spLocks noGrp="1"/>
          </p:cNvSpPr>
          <p:nvPr>
            <p:ph type="pic" sz="quarter" idx="13"/>
          </p:nvPr>
        </p:nvSpPr>
        <p:spPr>
          <a:xfrm>
            <a:off x="7331075" y="4122305"/>
            <a:ext cx="1812925" cy="228123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3254244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28" name="Group 7"/>
          <p:cNvGrpSpPr>
            <a:grpSpLocks/>
          </p:cNvGrpSpPr>
          <p:nvPr/>
        </p:nvGrpSpPr>
        <p:grpSpPr bwMode="auto">
          <a:xfrm>
            <a:off x="1" y="6450775"/>
            <a:ext cx="9152952" cy="415057"/>
            <a:chOff x="126124" y="6360379"/>
            <a:chExt cx="9091992" cy="504457"/>
          </a:xfrm>
        </p:grpSpPr>
        <p:sp>
          <p:nvSpPr>
            <p:cNvPr id="9" name="Rectangle 8"/>
            <p:cNvSpPr/>
            <p:nvPr userDrawn="1"/>
          </p:nvSpPr>
          <p:spPr>
            <a:xfrm>
              <a:off x="126124" y="6363184"/>
              <a:ext cx="8680743" cy="50165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grpSp>
          <p:nvGrpSpPr>
            <p:cNvPr id="1031" name="Group 9"/>
            <p:cNvGrpSpPr>
              <a:grpSpLocks/>
            </p:cNvGrpSpPr>
            <p:nvPr/>
          </p:nvGrpSpPr>
          <p:grpSpPr bwMode="auto">
            <a:xfrm>
              <a:off x="8817821" y="6360379"/>
              <a:ext cx="400295" cy="501650"/>
              <a:chOff x="-682839" y="6360379"/>
              <a:chExt cx="8484472" cy="501650"/>
            </a:xfrm>
          </p:grpSpPr>
          <p:sp>
            <p:nvSpPr>
              <p:cNvPr id="11" name="Rectangle 10"/>
              <p:cNvSpPr/>
              <p:nvPr/>
            </p:nvSpPr>
            <p:spPr>
              <a:xfrm>
                <a:off x="6321173" y="6360379"/>
                <a:ext cx="1480460" cy="50165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4572123" y="6360379"/>
                <a:ext cx="1480439" cy="50165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p:nvSpPr>
            <p:spPr>
              <a:xfrm>
                <a:off x="2789407" y="6360379"/>
                <a:ext cx="1514105" cy="50165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p:nvSpPr>
            <p:spPr>
              <a:xfrm>
                <a:off x="1040335" y="6360379"/>
                <a:ext cx="1480460" cy="50165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p:nvPr/>
            </p:nvSpPr>
            <p:spPr>
              <a:xfrm>
                <a:off x="-682839" y="6360379"/>
                <a:ext cx="1480439" cy="50165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grpSp>
      </p:gr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697" r:id="rId19"/>
    <p:sldLayoutId id="2147483716" r:id="rId20"/>
    <p:sldLayoutId id="2147483721" r:id="rId21"/>
    <p:sldLayoutId id="2147483722" r:id="rId22"/>
    <p:sldLayoutId id="2147483725" r:id="rId23"/>
    <p:sldLayoutId id="2147483726" r:id="rId24"/>
    <p:sldLayoutId id="2147483727" r:id="rId25"/>
    <p:sldLayoutId id="2147483728" r:id="rId26"/>
    <p:sldLayoutId id="2147483729" r:id="rId27"/>
    <p:sldLayoutId id="2147483731" r:id="rId28"/>
    <p:sldLayoutId id="2147483733" r:id="rId29"/>
    <p:sldLayoutId id="2147483734" r:id="rId30"/>
    <p:sldLayoutId id="2147483735" r:id="rId31"/>
    <p:sldLayoutId id="2147483736" r:id="rId32"/>
    <p:sldLayoutId id="2147483738" r:id="rId33"/>
    <p:sldLayoutId id="2147483739" r:id="rId34"/>
    <p:sldLayoutId id="2147483740" r:id="rId35"/>
    <p:sldLayoutId id="2147483741" r:id="rId36"/>
  </p:sldLayoutIdLst>
  <p:hf sldNum="0" hdr="0" ftr="0" dt="0"/>
  <p:txStyles>
    <p:titleStyle>
      <a:lvl1pPr algn="l" defTabSz="457200" rtl="0" eaLnBrk="1" fontAlgn="base" hangingPunct="1">
        <a:spcBef>
          <a:spcPct val="0"/>
        </a:spcBef>
        <a:spcAft>
          <a:spcPct val="0"/>
        </a:spcAft>
        <a:defRPr sz="36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p:titleStyle>
    <p:body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carli.illinois.edu/products-services/i-share/discovery-interface/bxrecommender"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hyperlink" Target="mailto:support@carli.Illinois.edu"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hyperlink" Target="https://www.carli.illinois.edu/products-services/i-share/user-management/GenericUsers" TargetMode="External"/><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youtu.be/3D_fARn8CUo" TargetMode="External"/><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hyperlink" Target="https://www.carli.illinois.edu/products-services/i-share/user-management/GenericUsers"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carli.illinois.edu/calendar"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el-una.org/meetings/eluna-learns-2021/"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hyperlink" Target="mailto:support@carli.Illinois.edu" TargetMode="External"/><Relationship Id="rId4" Type="http://schemas.openxmlformats.org/officeDocument/2006/relationships/hyperlink" Target="https://www.carli.illinois.edu/sites/files/files/ELUNA-Learns-Registration_Form_20210728.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exlibrisgroup.com/customer-education-webinars/?tab=recorded&amp;wpage=1" TargetMode="External"/><Relationship Id="rId7" Type="http://schemas.openxmlformats.org/officeDocument/2006/relationships/hyperlink" Target="https://www.carli.illinois.edu/products-services/i-share/discovery-interface/primove_become_an_expert"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s://www.carli.illinois.edu/products-services/i-share/alma/exl-knowledge-days-2021" TargetMode="External"/><Relationship Id="rId5" Type="http://schemas.openxmlformats.org/officeDocument/2006/relationships/hyperlink" Target="https://www.carli.illinois.edu/products-services/i-share/alma/exl-implement-acq-2021" TargetMode="External"/><Relationship Id="rId4" Type="http://schemas.openxmlformats.org/officeDocument/2006/relationships/hyperlink" Target="https://www.carli.illinois.edu/products-services/i-share/alma/CARLIOfficeHour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carli.illinois.edu/products-services/i-share/stats/almastatspck"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s://www.youtube.com/embed/gyCVJ88tHXc?rel=0&amp;autoplay=0&amp;width=1280&amp;height=720&amp;iframe=tru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i-share-network.primo.exlibrisgroup.com/discovery/search?vid=01CARLI_NETWORK:IShare_UNION"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hyperlink" Target="mailto:support@carli.Illinois.edu" TargetMode="External"/><Relationship Id="rId4" Type="http://schemas.openxmlformats.org/officeDocument/2006/relationships/hyperlink" Target="https://www.carli.illinois.edu/products-services/i-share/discovery-interface/i-share_union_view"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carli.illinois.edu/products-services/i-share/alma/sandbox"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CB8F6A4-FCF0-A447-9F59-512B1DA3CA3B}"/>
              </a:ext>
            </a:extLst>
          </p:cNvPr>
          <p:cNvSpPr>
            <a:spLocks noGrp="1"/>
          </p:cNvSpPr>
          <p:nvPr>
            <p:ph type="title"/>
          </p:nvPr>
        </p:nvSpPr>
        <p:spPr>
          <a:xfrm>
            <a:off x="230415" y="-94785"/>
            <a:ext cx="8386460" cy="602796"/>
          </a:xfrm>
        </p:spPr>
        <p:txBody>
          <a:bodyPr/>
          <a:lstStyle/>
          <a:p>
            <a:r>
              <a:rPr lang="en-US" dirty="0"/>
              <a:t>I-Share Alma Primo VE Office hours will start shortly</a:t>
            </a:r>
          </a:p>
        </p:txBody>
      </p:sp>
      <p:sp>
        <p:nvSpPr>
          <p:cNvPr id="9" name="Content Placeholder 8">
            <a:extLst>
              <a:ext uri="{FF2B5EF4-FFF2-40B4-BE49-F238E27FC236}">
                <a16:creationId xmlns:a16="http://schemas.microsoft.com/office/drawing/2014/main" id="{8D77F3D4-63D5-E741-8320-25D81CE9C8AB}"/>
              </a:ext>
            </a:extLst>
          </p:cNvPr>
          <p:cNvSpPr>
            <a:spLocks noGrp="1"/>
          </p:cNvSpPr>
          <p:nvPr>
            <p:ph sz="quarter" idx="11"/>
          </p:nvPr>
        </p:nvSpPr>
        <p:spPr>
          <a:xfrm>
            <a:off x="4572000" y="634995"/>
            <a:ext cx="4283075" cy="5744290"/>
          </a:xfrm>
        </p:spPr>
        <p:txBody>
          <a:bodyPr/>
          <a:lstStyle/>
          <a:p>
            <a:r>
              <a:rPr lang="en-US" sz="2400" i="1" dirty="0">
                <a:latin typeface="+mj-lt"/>
              </a:rPr>
              <a:t>Welcome!</a:t>
            </a:r>
          </a:p>
          <a:p>
            <a:endParaRPr lang="en-US" sz="2400" i="1" dirty="0">
              <a:latin typeface="+mj-lt"/>
            </a:endParaRPr>
          </a:p>
          <a:p>
            <a:r>
              <a:rPr lang="en-US" sz="2000" dirty="0">
                <a:latin typeface="+mj-lt"/>
              </a:rPr>
              <a:t>Office Hours will start at 2pm and run until 3pm.</a:t>
            </a:r>
            <a:br>
              <a:rPr lang="en-US" sz="2000" dirty="0">
                <a:latin typeface="+mj-lt"/>
              </a:rPr>
            </a:br>
            <a:br>
              <a:rPr lang="en-US" sz="2000" dirty="0">
                <a:latin typeface="+mj-lt"/>
              </a:rPr>
            </a:br>
            <a:r>
              <a:rPr lang="en-US" sz="2000" dirty="0">
                <a:latin typeface="+mj-lt"/>
              </a:rPr>
              <a:t>Please mute your microphone.</a:t>
            </a:r>
            <a:br>
              <a:rPr lang="en-US" sz="2000" dirty="0">
                <a:latin typeface="+mj-lt"/>
              </a:rPr>
            </a:br>
            <a:br>
              <a:rPr lang="en-US" sz="2000" dirty="0">
                <a:latin typeface="+mj-lt"/>
              </a:rPr>
            </a:br>
            <a:r>
              <a:rPr lang="en-US" sz="2000" dirty="0">
                <a:latin typeface="+mj-lt"/>
              </a:rPr>
              <a:t>As time permits, we will respond to questions typed in the chat box, and offline afterwards, as needed.</a:t>
            </a:r>
            <a:br>
              <a:rPr lang="en-US" sz="2000" dirty="0">
                <a:latin typeface="+mj-lt"/>
              </a:rPr>
            </a:br>
            <a:endParaRPr lang="en-US" sz="2000" dirty="0">
              <a:latin typeface="+mj-lt"/>
            </a:endParaRPr>
          </a:p>
          <a:p>
            <a:r>
              <a:rPr lang="en-US" sz="2000" dirty="0">
                <a:latin typeface="+mj-lt"/>
              </a:rPr>
              <a:t>This session will be recorded and made available on the CARLI website both as PDF slides and as a recording, with live links to all referenced resources.</a:t>
            </a:r>
          </a:p>
        </p:txBody>
      </p:sp>
      <p:pic>
        <p:nvPicPr>
          <p:cNvPr id="4" name="Picture 3">
            <a:extLst>
              <a:ext uri="{FF2B5EF4-FFF2-40B4-BE49-F238E27FC236}">
                <a16:creationId xmlns:a16="http://schemas.microsoft.com/office/drawing/2014/main" id="{F3D2CA1F-992B-4E4D-BBA1-8563B7B3E12C}"/>
              </a:ext>
            </a:extLst>
          </p:cNvPr>
          <p:cNvPicPr>
            <a:picLocks noChangeAspect="1"/>
          </p:cNvPicPr>
          <p:nvPr/>
        </p:nvPicPr>
        <p:blipFill>
          <a:blip r:embed="rId3"/>
          <a:stretch>
            <a:fillRect/>
          </a:stretch>
        </p:blipFill>
        <p:spPr>
          <a:xfrm>
            <a:off x="122666" y="937515"/>
            <a:ext cx="4019708" cy="1590532"/>
          </a:xfrm>
          <a:prstGeom prst="rect">
            <a:avLst/>
          </a:prstGeom>
        </p:spPr>
      </p:pic>
    </p:spTree>
    <p:extLst>
      <p:ext uri="{BB962C8B-B14F-4D97-AF65-F5344CB8AC3E}">
        <p14:creationId xmlns:p14="http://schemas.microsoft.com/office/powerpoint/2010/main" val="3593318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Reminders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230415" y="508011"/>
            <a:ext cx="8718713" cy="5900727"/>
          </a:xfrm>
          <a:prstGeom prst="rect">
            <a:avLst/>
          </a:prstGeom>
        </p:spPr>
        <p:txBody>
          <a:bodyPr numCol="1"/>
          <a:lstStyle/>
          <a:p>
            <a:pPr algn="ctr"/>
            <a:r>
              <a:rPr lang="en-US" sz="2800" b="1" dirty="0" err="1">
                <a:latin typeface="+mj-lt"/>
              </a:rPr>
              <a:t>bX</a:t>
            </a:r>
            <a:r>
              <a:rPr lang="en-US" sz="2800" b="1" dirty="0">
                <a:latin typeface="+mj-lt"/>
              </a:rPr>
              <a:t> Article Recommender</a:t>
            </a:r>
          </a:p>
          <a:p>
            <a:endParaRPr lang="en-US" sz="1200" dirty="0">
              <a:latin typeface="+mj-lt"/>
              <a:ea typeface="+mn-lt"/>
              <a:cs typeface="+mn-lt"/>
            </a:endParaRPr>
          </a:p>
          <a:p>
            <a:pPr marL="457200" indent="-457200">
              <a:buFont typeface="Arial" panose="020B0604020202020204" pitchFamily="34" charset="0"/>
              <a:buChar char="•"/>
            </a:pPr>
            <a:r>
              <a:rPr lang="en-US" sz="2400" dirty="0">
                <a:latin typeface="+mj-lt"/>
                <a:ea typeface="+mn-lt"/>
                <a:cs typeface="+mn-lt"/>
              </a:rPr>
              <a:t>The </a:t>
            </a:r>
            <a:r>
              <a:rPr lang="en-US" sz="2400" dirty="0" err="1">
                <a:latin typeface="+mj-lt"/>
                <a:ea typeface="+mn-lt"/>
                <a:cs typeface="+mn-lt"/>
              </a:rPr>
              <a:t>bX</a:t>
            </a:r>
            <a:r>
              <a:rPr lang="en-US" sz="2400" dirty="0">
                <a:latin typeface="+mj-lt"/>
                <a:ea typeface="+mn-lt"/>
                <a:cs typeface="+mn-lt"/>
              </a:rPr>
              <a:t> Recommender service is now available to I-Share institutions.</a:t>
            </a:r>
          </a:p>
          <a:p>
            <a:pPr marL="457200" indent="-457200">
              <a:buFont typeface="Arial" panose="020B0604020202020204" pitchFamily="34" charset="0"/>
              <a:buChar char="•"/>
            </a:pPr>
            <a:r>
              <a:rPr lang="en-US" sz="2400" dirty="0">
                <a:latin typeface="+mj-lt"/>
                <a:ea typeface="+mn-lt"/>
                <a:cs typeface="+mn-lt"/>
              </a:rPr>
              <a:t>See </a:t>
            </a:r>
            <a:r>
              <a:rPr lang="en-US" sz="2400" dirty="0">
                <a:latin typeface="+mj-lt"/>
                <a:ea typeface="+mn-lt"/>
                <a:cs typeface="+mn-lt"/>
                <a:hlinkClick r:id="rId3"/>
              </a:rPr>
              <a:t>CARLI’s bX Recommender FAQ</a:t>
            </a:r>
            <a:endParaRPr lang="en-US" sz="2400" dirty="0">
              <a:latin typeface="+mj-lt"/>
              <a:ea typeface="+mn-lt"/>
              <a:cs typeface="+mn-lt"/>
            </a:endParaRPr>
          </a:p>
          <a:p>
            <a:pPr marL="457200" indent="-457200">
              <a:buFont typeface="Arial" panose="020B0604020202020204" pitchFamily="34" charset="0"/>
              <a:buChar char="•"/>
            </a:pPr>
            <a:r>
              <a:rPr lang="en-US" sz="2400" dirty="0">
                <a:latin typeface="+mj-lt"/>
                <a:ea typeface="+mn-lt"/>
                <a:cs typeface="+mn-lt"/>
              </a:rPr>
              <a:t>I-Share </a:t>
            </a:r>
            <a:r>
              <a:rPr lang="en-US" sz="2400">
                <a:latin typeface="+mj-lt"/>
                <a:ea typeface="+mn-lt"/>
                <a:cs typeface="+mn-lt"/>
              </a:rPr>
              <a:t>Liaisons and </a:t>
            </a:r>
            <a:r>
              <a:rPr lang="en-US" sz="2400" dirty="0">
                <a:latin typeface="+mj-lt"/>
                <a:ea typeface="+mn-lt"/>
                <a:cs typeface="+mn-lt"/>
              </a:rPr>
              <a:t>Directors can request a </a:t>
            </a:r>
            <a:r>
              <a:rPr lang="en-US" sz="2400" dirty="0" err="1">
                <a:latin typeface="+mj-lt"/>
                <a:ea typeface="+mn-lt"/>
                <a:cs typeface="+mn-lt"/>
              </a:rPr>
              <a:t>bX</a:t>
            </a:r>
            <a:r>
              <a:rPr lang="en-US" sz="2400" dirty="0">
                <a:latin typeface="+mj-lt"/>
                <a:ea typeface="+mn-lt"/>
                <a:cs typeface="+mn-lt"/>
              </a:rPr>
              <a:t> Token by emailing </a:t>
            </a:r>
            <a:r>
              <a:rPr lang="en-US" sz="2400" dirty="0">
                <a:latin typeface="+mj-lt"/>
                <a:ea typeface="+mn-lt"/>
                <a:cs typeface="+mn-lt"/>
                <a:hlinkClick r:id="rId4"/>
              </a:rPr>
              <a:t>support@carli.Illinois.edu</a:t>
            </a:r>
            <a:r>
              <a:rPr lang="en-US" sz="2400" dirty="0">
                <a:latin typeface="+mj-lt"/>
                <a:ea typeface="+mn-lt"/>
                <a:cs typeface="+mn-lt"/>
              </a:rPr>
              <a:t> </a:t>
            </a:r>
          </a:p>
          <a:p>
            <a:endParaRPr lang="en-US" sz="2400" dirty="0">
              <a:latin typeface="+mj-lt"/>
              <a:ea typeface="+mn-lt"/>
              <a:cs typeface="+mn-lt"/>
            </a:endParaRPr>
          </a:p>
          <a:p>
            <a:pPr marL="457200" indent="-457200">
              <a:buFont typeface="Arial" panose="020B0604020202020204" pitchFamily="34" charset="0"/>
              <a:buChar char="•"/>
            </a:pPr>
            <a:endParaRPr lang="en-US" sz="2400" dirty="0">
              <a:latin typeface="+mj-lt"/>
              <a:ea typeface="+mn-lt"/>
              <a:cs typeface="+mn-lt"/>
            </a:endParaRPr>
          </a:p>
        </p:txBody>
      </p:sp>
      <p:pic>
        <p:nvPicPr>
          <p:cNvPr id="5" name="Picture 4">
            <a:extLst>
              <a:ext uri="{FF2B5EF4-FFF2-40B4-BE49-F238E27FC236}">
                <a16:creationId xmlns:a16="http://schemas.microsoft.com/office/drawing/2014/main" id="{7F87F54C-5EB1-394D-AF46-4B04614E424D}"/>
              </a:ext>
            </a:extLst>
          </p:cNvPr>
          <p:cNvPicPr>
            <a:picLocks noChangeAspect="1"/>
          </p:cNvPicPr>
          <p:nvPr/>
        </p:nvPicPr>
        <p:blipFill>
          <a:blip r:embed="rId5"/>
          <a:stretch>
            <a:fillRect/>
          </a:stretch>
        </p:blipFill>
        <p:spPr>
          <a:xfrm>
            <a:off x="1905282" y="3316517"/>
            <a:ext cx="5368977" cy="3033472"/>
          </a:xfrm>
          <a:prstGeom prst="rect">
            <a:avLst/>
          </a:prstGeom>
          <a:ln>
            <a:solidFill>
              <a:schemeClr val="accent1"/>
            </a:solidFill>
          </a:ln>
        </p:spPr>
      </p:pic>
    </p:spTree>
    <p:extLst>
      <p:ext uri="{BB962C8B-B14F-4D97-AF65-F5344CB8AC3E}">
        <p14:creationId xmlns:p14="http://schemas.microsoft.com/office/powerpoint/2010/main" val="2776515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37">
            <a:extLst>
              <a:ext uri="{FF2B5EF4-FFF2-40B4-BE49-F238E27FC236}">
                <a16:creationId xmlns:a16="http://schemas.microsoft.com/office/drawing/2014/main" id="{04C42A2F-04B1-1047-84D1-DE241E062535}"/>
              </a:ext>
            </a:extLst>
          </p:cNvPr>
          <p:cNvSpPr>
            <a:spLocks noGrp="1"/>
          </p:cNvSpPr>
          <p:nvPr>
            <p:ph idx="1"/>
          </p:nvPr>
        </p:nvSpPr>
        <p:spPr>
          <a:xfrm>
            <a:off x="505326" y="1725613"/>
            <a:ext cx="8497125" cy="3763818"/>
          </a:xfrm>
        </p:spPr>
        <p:txBody>
          <a:bodyPr/>
          <a:lstStyle/>
          <a:p>
            <a:pPr marL="342900" indent="-342900">
              <a:buFont typeface="Arial" panose="020B0604020202020204" pitchFamily="34" charset="0"/>
              <a:buChar char="•"/>
            </a:pPr>
            <a:r>
              <a:rPr lang="en-US" dirty="0">
                <a:latin typeface="+mj-lt"/>
              </a:rPr>
              <a:t>Ex Libris’ Alma pricing is based on </a:t>
            </a:r>
          </a:p>
          <a:p>
            <a:pPr marL="1085850" lvl="1" indent="-342900">
              <a:buFont typeface="Arial" panose="020B0604020202020204" pitchFamily="34" charset="0"/>
              <a:buChar char="•"/>
            </a:pPr>
            <a:r>
              <a:rPr lang="en-US" dirty="0">
                <a:latin typeface="+mj-lt"/>
              </a:rPr>
              <a:t>Bibliographic title count</a:t>
            </a:r>
          </a:p>
          <a:p>
            <a:pPr marL="1085850" lvl="1" indent="-342900">
              <a:buFont typeface="Arial" panose="020B0604020202020204" pitchFamily="34" charset="0"/>
              <a:buChar char="•"/>
            </a:pPr>
            <a:r>
              <a:rPr lang="en-US" dirty="0">
                <a:latin typeface="+mj-lt"/>
              </a:rPr>
              <a:t>E-journal count</a:t>
            </a:r>
          </a:p>
          <a:p>
            <a:pPr marL="1085850" lvl="1" indent="-342900">
              <a:buFont typeface="Arial" panose="020B0604020202020204" pitchFamily="34" charset="0"/>
              <a:buChar char="•"/>
            </a:pPr>
            <a:r>
              <a:rPr lang="en-US" dirty="0">
                <a:latin typeface="+mj-lt"/>
              </a:rPr>
              <a:t>Alma “Named Users” </a:t>
            </a:r>
          </a:p>
          <a:p>
            <a:pPr marL="342900" lvl="0" indent="-342900">
              <a:buFont typeface="Arial" panose="020B0604020202020204" pitchFamily="34" charset="0"/>
              <a:buChar char="•"/>
            </a:pPr>
            <a:r>
              <a:rPr lang="en-US" dirty="0">
                <a:solidFill>
                  <a:srgbClr val="592C5F"/>
                </a:solidFill>
                <a:latin typeface="Arial"/>
              </a:rPr>
              <a:t>“Named Users” are </a:t>
            </a:r>
            <a:r>
              <a:rPr lang="en-US" b="1" i="1" dirty="0">
                <a:solidFill>
                  <a:srgbClr val="592C5F"/>
                </a:solidFill>
                <a:latin typeface="Arial"/>
              </a:rPr>
              <a:t>active</a:t>
            </a:r>
            <a:r>
              <a:rPr lang="en-US" dirty="0">
                <a:solidFill>
                  <a:srgbClr val="592C5F"/>
                </a:solidFill>
                <a:latin typeface="Arial"/>
              </a:rPr>
              <a:t> user records in Alma that have been assigned any role that </a:t>
            </a:r>
            <a:r>
              <a:rPr lang="en-US" b="1" i="1" dirty="0">
                <a:solidFill>
                  <a:srgbClr val="592C5F"/>
                </a:solidFill>
                <a:latin typeface="Arial"/>
              </a:rPr>
              <a:t>can log into Alma</a:t>
            </a:r>
            <a:r>
              <a:rPr lang="en-US" dirty="0">
                <a:solidFill>
                  <a:srgbClr val="592C5F"/>
                </a:solidFill>
                <a:latin typeface="Arial"/>
              </a:rPr>
              <a:t>. </a:t>
            </a:r>
          </a:p>
          <a:p>
            <a:pPr marL="342900" lvl="0" indent="-342900">
              <a:buFont typeface="Arial" panose="020B0604020202020204" pitchFamily="34" charset="0"/>
              <a:buChar char="•"/>
            </a:pPr>
            <a:r>
              <a:rPr lang="en-US" dirty="0">
                <a:solidFill>
                  <a:srgbClr val="592C5F"/>
                </a:solidFill>
                <a:latin typeface="Arial"/>
              </a:rPr>
              <a:t>This includes Alma logins with all roles </a:t>
            </a:r>
            <a:r>
              <a:rPr lang="en-US" b="1" i="1" dirty="0">
                <a:solidFill>
                  <a:srgbClr val="592C5F"/>
                </a:solidFill>
                <a:latin typeface="Arial"/>
              </a:rPr>
              <a:t>except</a:t>
            </a:r>
            <a:r>
              <a:rPr lang="en-US" dirty="0">
                <a:solidFill>
                  <a:srgbClr val="592C5F"/>
                </a:solidFill>
                <a:latin typeface="Arial"/>
              </a:rPr>
              <a:t> Patron, Instructor, and/or Trial Participant</a:t>
            </a:r>
          </a:p>
          <a:p>
            <a:pPr marL="1085850" lvl="1" indent="-342900">
              <a:buFont typeface="Arial" panose="020B0604020202020204" pitchFamily="34" charset="0"/>
              <a:buChar char="•"/>
            </a:pPr>
            <a:endParaRPr lang="en-US" dirty="0">
              <a:latin typeface="+mj-lt"/>
            </a:endParaRPr>
          </a:p>
          <a:p>
            <a:pPr marL="342900" indent="-342900">
              <a:buFont typeface="Arial" panose="020B0604020202020204" pitchFamily="34" charset="0"/>
              <a:buChar char="•"/>
            </a:pPr>
            <a:endParaRPr lang="en-US" dirty="0">
              <a:latin typeface="+mj-lt"/>
            </a:endParaRPr>
          </a:p>
        </p:txBody>
      </p:sp>
      <p:sp>
        <p:nvSpPr>
          <p:cNvPr id="13" name="Title 12">
            <a:extLst>
              <a:ext uri="{FF2B5EF4-FFF2-40B4-BE49-F238E27FC236}">
                <a16:creationId xmlns:a16="http://schemas.microsoft.com/office/drawing/2014/main" id="{1180989A-2403-D146-B54E-5A48661F6D54}"/>
              </a:ext>
            </a:extLst>
          </p:cNvPr>
          <p:cNvSpPr>
            <a:spLocks noGrp="1"/>
          </p:cNvSpPr>
          <p:nvPr>
            <p:ph type="title"/>
          </p:nvPr>
        </p:nvSpPr>
        <p:spPr/>
        <p:txBody>
          <a:bodyPr/>
          <a:lstStyle/>
          <a:p>
            <a:r>
              <a:rPr lang="en-US" dirty="0"/>
              <a:t>Alma named users</a:t>
            </a:r>
          </a:p>
        </p:txBody>
      </p:sp>
      <p:sp>
        <p:nvSpPr>
          <p:cNvPr id="2" name="TextBox 1">
            <a:extLst>
              <a:ext uri="{FF2B5EF4-FFF2-40B4-BE49-F238E27FC236}">
                <a16:creationId xmlns:a16="http://schemas.microsoft.com/office/drawing/2014/main" id="{264DDBB2-4CEC-C04C-B1EB-883BDB22AA9D}"/>
              </a:ext>
            </a:extLst>
          </p:cNvPr>
          <p:cNvSpPr txBox="1"/>
          <p:nvPr/>
        </p:nvSpPr>
        <p:spPr>
          <a:xfrm>
            <a:off x="505326" y="596715"/>
            <a:ext cx="7954689" cy="2062103"/>
          </a:xfrm>
          <a:prstGeom prst="rect">
            <a:avLst/>
          </a:prstGeom>
          <a:noFill/>
        </p:spPr>
        <p:txBody>
          <a:bodyPr wrap="square" lIns="91440" tIns="45720" rIns="91440" bIns="45720" rtlCol="0" anchor="t">
            <a:spAutoFit/>
          </a:bodyPr>
          <a:lstStyle/>
          <a:p>
            <a:r>
              <a:rPr lang="en-US" sz="3200" dirty="0">
                <a:latin typeface="+mj-lt"/>
                <a:ea typeface="ＭＳ Ｐゴシック"/>
              </a:rPr>
              <a:t>I-Share libraries need to reduce our total number of active Alma Named Users </a:t>
            </a:r>
            <a:endParaRPr lang="en-US" sz="3200" dirty="0">
              <a:latin typeface="+mj-lt"/>
            </a:endParaRPr>
          </a:p>
          <a:p>
            <a:endParaRPr lang="en-US" sz="3200" dirty="0">
              <a:latin typeface="+mj-lt"/>
            </a:endParaRPr>
          </a:p>
          <a:p>
            <a:endParaRPr lang="en-US" sz="3200" dirty="0">
              <a:latin typeface="+mj-lt"/>
            </a:endParaRPr>
          </a:p>
        </p:txBody>
      </p:sp>
    </p:spTree>
    <p:extLst>
      <p:ext uri="{BB962C8B-B14F-4D97-AF65-F5344CB8AC3E}">
        <p14:creationId xmlns:p14="http://schemas.microsoft.com/office/powerpoint/2010/main" val="511425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F7A84B-4E83-7A48-8801-F850EE1B6320}"/>
              </a:ext>
            </a:extLst>
          </p:cNvPr>
          <p:cNvSpPr>
            <a:spLocks noGrp="1"/>
          </p:cNvSpPr>
          <p:nvPr>
            <p:ph idx="1"/>
          </p:nvPr>
        </p:nvSpPr>
        <p:spPr>
          <a:xfrm>
            <a:off x="538590" y="857635"/>
            <a:ext cx="8497125" cy="4223870"/>
          </a:xfrm>
        </p:spPr>
        <p:txBody>
          <a:bodyPr/>
          <a:lstStyle/>
          <a:p>
            <a:pPr marL="342900" lvl="0" indent="-342900">
              <a:buFont typeface="Arial" panose="020B0604020202020204" pitchFamily="34" charset="0"/>
              <a:buChar char="•"/>
            </a:pPr>
            <a:r>
              <a:rPr lang="en-US" dirty="0">
                <a:solidFill>
                  <a:srgbClr val="592C5F"/>
                </a:solidFill>
                <a:latin typeface="Arial"/>
              </a:rPr>
              <a:t>CARLI’s </a:t>
            </a:r>
            <a:r>
              <a:rPr lang="en-US" b="1" i="1" dirty="0">
                <a:solidFill>
                  <a:srgbClr val="592C5F"/>
                </a:solidFill>
                <a:latin typeface="Arial"/>
              </a:rPr>
              <a:t>consortial</a:t>
            </a:r>
            <a:r>
              <a:rPr lang="en-US" dirty="0">
                <a:solidFill>
                  <a:srgbClr val="592C5F"/>
                </a:solidFill>
                <a:latin typeface="Arial"/>
              </a:rPr>
              <a:t> Alma contract allows for</a:t>
            </a:r>
          </a:p>
          <a:p>
            <a:pPr marL="1085850" lvl="1" indent="-342900">
              <a:buFont typeface="Arial" panose="020B0604020202020204" pitchFamily="34" charset="0"/>
              <a:buChar char="•"/>
            </a:pPr>
            <a:r>
              <a:rPr lang="en-US" dirty="0">
                <a:solidFill>
                  <a:srgbClr val="592C5F"/>
                </a:solidFill>
                <a:latin typeface="Arial"/>
              </a:rPr>
              <a:t>2162 active Alma Named Users</a:t>
            </a:r>
          </a:p>
          <a:p>
            <a:pPr marL="1085850" lvl="1" indent="-342900">
              <a:buFont typeface="Arial" panose="020B0604020202020204" pitchFamily="34" charset="0"/>
              <a:buChar char="•"/>
            </a:pPr>
            <a:r>
              <a:rPr lang="en-US" dirty="0">
                <a:solidFill>
                  <a:srgbClr val="592C5F"/>
                </a:solidFill>
                <a:latin typeface="Arial"/>
              </a:rPr>
              <a:t>We currently have 4322 active Named Users</a:t>
            </a:r>
          </a:p>
          <a:p>
            <a:pPr marL="1085850" lvl="1" indent="-342900">
              <a:buFont typeface="Arial" panose="020B0604020202020204" pitchFamily="34" charset="0"/>
              <a:buChar char="•"/>
            </a:pPr>
            <a:r>
              <a:rPr lang="en-US" dirty="0">
                <a:solidFill>
                  <a:srgbClr val="592C5F"/>
                </a:solidFill>
                <a:latin typeface="Arial"/>
              </a:rPr>
              <a:t>We need to reduce this number and stay at or under 2162</a:t>
            </a:r>
          </a:p>
          <a:p>
            <a:pPr marL="342900" indent="-342900">
              <a:buFont typeface="Arial" panose="020B0604020202020204" pitchFamily="34" charset="0"/>
              <a:buChar char="•"/>
            </a:pPr>
            <a:r>
              <a:rPr lang="en-US" dirty="0">
                <a:solidFill>
                  <a:srgbClr val="592C5F"/>
                </a:solidFill>
                <a:latin typeface="Arial"/>
              </a:rPr>
              <a:t>There are not specific named user limits for each I-Share library</a:t>
            </a:r>
          </a:p>
          <a:p>
            <a:pPr marL="1085850" lvl="1" indent="-342900">
              <a:buFont typeface="Arial" panose="020B0604020202020204" pitchFamily="34" charset="0"/>
              <a:buChar char="•"/>
            </a:pPr>
            <a:r>
              <a:rPr lang="en-US" dirty="0">
                <a:solidFill>
                  <a:srgbClr val="592C5F"/>
                </a:solidFill>
                <a:latin typeface="Arial"/>
              </a:rPr>
              <a:t>Our contract is for the consortium as a whole, </a:t>
            </a:r>
          </a:p>
          <a:p>
            <a:pPr marL="1085850" lvl="1" indent="-342900">
              <a:buFont typeface="Arial" panose="020B0604020202020204" pitchFamily="34" charset="0"/>
              <a:buChar char="•"/>
            </a:pPr>
            <a:r>
              <a:rPr lang="en-US" dirty="0">
                <a:solidFill>
                  <a:srgbClr val="592C5F"/>
                </a:solidFill>
                <a:latin typeface="Arial"/>
              </a:rPr>
              <a:t>Ex Libris provides neither the price nor the pricing metrics library by library</a:t>
            </a:r>
          </a:p>
          <a:p>
            <a:pPr marL="1085850" lvl="1" indent="-342900">
              <a:buFont typeface="Arial" panose="020B0604020202020204" pitchFamily="34" charset="0"/>
              <a:buChar char="•"/>
            </a:pPr>
            <a:endParaRPr lang="en-US" dirty="0">
              <a:latin typeface="+mj-lt"/>
            </a:endParaRPr>
          </a:p>
        </p:txBody>
      </p:sp>
      <p:sp>
        <p:nvSpPr>
          <p:cNvPr id="3" name="Title 2">
            <a:extLst>
              <a:ext uri="{FF2B5EF4-FFF2-40B4-BE49-F238E27FC236}">
                <a16:creationId xmlns:a16="http://schemas.microsoft.com/office/drawing/2014/main" id="{11EBABAB-60DA-784D-A527-E3BEA6C7B69A}"/>
              </a:ext>
            </a:extLst>
          </p:cNvPr>
          <p:cNvSpPr>
            <a:spLocks noGrp="1"/>
          </p:cNvSpPr>
          <p:nvPr>
            <p:ph type="title"/>
          </p:nvPr>
        </p:nvSpPr>
        <p:spPr/>
        <p:txBody>
          <a:bodyPr/>
          <a:lstStyle/>
          <a:p>
            <a:r>
              <a:rPr lang="en-US" dirty="0"/>
              <a:t>CARLI Named Users</a:t>
            </a:r>
          </a:p>
        </p:txBody>
      </p:sp>
    </p:spTree>
    <p:extLst>
      <p:ext uri="{BB962C8B-B14F-4D97-AF65-F5344CB8AC3E}">
        <p14:creationId xmlns:p14="http://schemas.microsoft.com/office/powerpoint/2010/main" val="1216968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E9D0AA-8271-9F40-87BB-A676E4130EB0}"/>
              </a:ext>
            </a:extLst>
          </p:cNvPr>
          <p:cNvSpPr>
            <a:spLocks noGrp="1"/>
          </p:cNvSpPr>
          <p:nvPr>
            <p:ph idx="1"/>
          </p:nvPr>
        </p:nvSpPr>
        <p:spPr>
          <a:xfrm>
            <a:off x="323437" y="933863"/>
            <a:ext cx="8497125" cy="4291280"/>
          </a:xfrm>
        </p:spPr>
        <p:txBody>
          <a:bodyPr/>
          <a:lstStyle/>
          <a:p>
            <a:pPr marL="342900" indent="-342900">
              <a:buFont typeface="Arial" panose="020B0604020202020204" pitchFamily="34" charset="0"/>
              <a:buChar char="•"/>
            </a:pPr>
            <a:r>
              <a:rPr lang="en-US" dirty="0">
                <a:latin typeface="+mj-lt"/>
              </a:rPr>
              <a:t>Collectively, all I-Share libraries and the CARLI staff are allowed 2162 active Alma Named Users</a:t>
            </a:r>
          </a:p>
          <a:p>
            <a:pPr marL="342900" indent="-342900">
              <a:buFont typeface="Arial" panose="020B0604020202020204" pitchFamily="34" charset="0"/>
              <a:buChar char="•"/>
            </a:pPr>
            <a:r>
              <a:rPr lang="en-US" dirty="0">
                <a:latin typeface="+mj-lt"/>
              </a:rPr>
              <a:t>There are not specific limits for each I-Share institution</a:t>
            </a:r>
          </a:p>
          <a:p>
            <a:pPr marL="342900" indent="-342900">
              <a:buFont typeface="Arial" panose="020B0604020202020204" pitchFamily="34" charset="0"/>
              <a:buChar char="•"/>
            </a:pPr>
            <a:r>
              <a:rPr lang="en-US" dirty="0">
                <a:latin typeface="+mj-lt"/>
              </a:rPr>
              <a:t>Each I-Share institution should have as many active Named Users as they require to operate securely, but should have no more active than they need.</a:t>
            </a:r>
          </a:p>
          <a:p>
            <a:pPr marL="342900" indent="-342900">
              <a:buFont typeface="Arial" panose="020B0604020202020204" pitchFamily="34" charset="0"/>
              <a:buChar char="•"/>
            </a:pPr>
            <a:r>
              <a:rPr lang="en-US" dirty="0">
                <a:latin typeface="+mj-lt"/>
              </a:rPr>
              <a:t>CARLI staff believe that 2162 Named Users is more than adequate for our current I-Share members, and that there are many Named Users that are unused and which can be deactivated</a:t>
            </a:r>
          </a:p>
        </p:txBody>
      </p:sp>
      <p:sp>
        <p:nvSpPr>
          <p:cNvPr id="3" name="Title 2">
            <a:extLst>
              <a:ext uri="{FF2B5EF4-FFF2-40B4-BE49-F238E27FC236}">
                <a16:creationId xmlns:a16="http://schemas.microsoft.com/office/drawing/2014/main" id="{EC6D61D8-0823-A840-9B4B-63DC2EF7706D}"/>
              </a:ext>
            </a:extLst>
          </p:cNvPr>
          <p:cNvSpPr>
            <a:spLocks noGrp="1"/>
          </p:cNvSpPr>
          <p:nvPr>
            <p:ph type="title"/>
          </p:nvPr>
        </p:nvSpPr>
        <p:spPr/>
        <p:txBody>
          <a:bodyPr/>
          <a:lstStyle/>
          <a:p>
            <a:r>
              <a:rPr lang="en-US" dirty="0"/>
              <a:t>How many named users should an institution have?</a:t>
            </a:r>
          </a:p>
        </p:txBody>
      </p:sp>
    </p:spTree>
    <p:extLst>
      <p:ext uri="{BB962C8B-B14F-4D97-AF65-F5344CB8AC3E}">
        <p14:creationId xmlns:p14="http://schemas.microsoft.com/office/powerpoint/2010/main" val="328300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82B19C-0CED-8C45-AAF9-3627E617B5A2}"/>
              </a:ext>
            </a:extLst>
          </p:cNvPr>
          <p:cNvSpPr>
            <a:spLocks noGrp="1"/>
          </p:cNvSpPr>
          <p:nvPr>
            <p:ph idx="1"/>
          </p:nvPr>
        </p:nvSpPr>
        <p:spPr>
          <a:xfrm>
            <a:off x="312057" y="671332"/>
            <a:ext cx="8497125" cy="5526268"/>
          </a:xfrm>
        </p:spPr>
        <p:txBody>
          <a:bodyPr/>
          <a:lstStyle/>
          <a:p>
            <a:pPr marL="342900" indent="-342900">
              <a:buFont typeface="Arial" panose="020B0604020202020204" pitchFamily="34" charset="0"/>
              <a:buChar char="•"/>
            </a:pPr>
            <a:r>
              <a:rPr lang="en-US" dirty="0">
                <a:latin typeface="+mj-lt"/>
              </a:rPr>
              <a:t>Staff Login Report</a:t>
            </a:r>
          </a:p>
          <a:p>
            <a:pPr marL="1085850" lvl="1" indent="-342900">
              <a:buFont typeface="Arial" panose="020B0604020202020204" pitchFamily="34" charset="0"/>
              <a:buChar char="•"/>
            </a:pPr>
            <a:r>
              <a:rPr lang="en-US" dirty="0">
                <a:latin typeface="+mj-lt"/>
              </a:rPr>
              <a:t>Located in Alma Configuration &gt; General &gt; General Configuration &gt; Staff Login Report</a:t>
            </a:r>
          </a:p>
          <a:p>
            <a:pPr marL="1085850" lvl="1" indent="-342900">
              <a:buFont typeface="Arial" panose="020B0604020202020204" pitchFamily="34" charset="0"/>
              <a:buChar char="•"/>
            </a:pPr>
            <a:r>
              <a:rPr lang="en-US" dirty="0">
                <a:latin typeface="+mj-lt"/>
              </a:rPr>
              <a:t>Lists all “active” Named Users</a:t>
            </a:r>
          </a:p>
          <a:p>
            <a:pPr marL="1085850" lvl="1" indent="-342900">
              <a:buFont typeface="Arial" panose="020B0604020202020204" pitchFamily="34" charset="0"/>
              <a:buChar char="•"/>
            </a:pPr>
            <a:r>
              <a:rPr lang="en-US" dirty="0">
                <a:latin typeface="+mj-lt"/>
              </a:rPr>
              <a:t>Shows the last login date in the past 90 days</a:t>
            </a:r>
          </a:p>
          <a:p>
            <a:pPr marL="1085850" lvl="1" indent="-342900">
              <a:buFont typeface="Arial" panose="020B0604020202020204" pitchFamily="34" charset="0"/>
              <a:buChar char="•"/>
            </a:pPr>
            <a:r>
              <a:rPr lang="en-US" dirty="0">
                <a:latin typeface="+mj-lt"/>
              </a:rPr>
              <a:t>Shows a dash if the user has not logged on in 90+ days</a:t>
            </a:r>
          </a:p>
          <a:p>
            <a:pPr marL="342900" indent="-342900">
              <a:buFont typeface="Arial" panose="020B0604020202020204" pitchFamily="34" charset="0"/>
              <a:buChar char="•"/>
            </a:pPr>
            <a:r>
              <a:rPr lang="en-US" dirty="0">
                <a:latin typeface="+mj-lt"/>
              </a:rPr>
              <a:t>Analytics Reports written by CARLI</a:t>
            </a:r>
          </a:p>
          <a:p>
            <a:pPr marL="1085850" lvl="1" indent="-342900">
              <a:buFont typeface="Arial" panose="020B0604020202020204" pitchFamily="34" charset="0"/>
              <a:buChar char="•"/>
            </a:pPr>
            <a:r>
              <a:rPr lang="en-US" dirty="0">
                <a:latin typeface="+mj-lt"/>
              </a:rPr>
              <a:t>Found under Shared Folders &gt; Carli NETWORK 01CARLI_NETWORK &gt; User Reports</a:t>
            </a:r>
          </a:p>
          <a:p>
            <a:pPr marL="1085850" lvl="1" indent="-342900">
              <a:buFont typeface="Arial" panose="020B0604020202020204" pitchFamily="34" charset="0"/>
              <a:buChar char="•"/>
            </a:pPr>
            <a:r>
              <a:rPr lang="en-US" dirty="0">
                <a:latin typeface="+mj-lt"/>
              </a:rPr>
              <a:t>Named Users List with Roles</a:t>
            </a:r>
          </a:p>
          <a:p>
            <a:pPr marL="1485900" lvl="2" indent="-342900">
              <a:buFont typeface="Arial" panose="020B0604020202020204" pitchFamily="34" charset="0"/>
              <a:buChar char="•"/>
            </a:pPr>
            <a:r>
              <a:rPr lang="en-US" dirty="0">
                <a:latin typeface="+mj-lt"/>
              </a:rPr>
              <a:t>Lists each user with a staff role, but does not list the roles</a:t>
            </a:r>
          </a:p>
          <a:p>
            <a:pPr marL="1085850" lvl="1" indent="-342900">
              <a:buFont typeface="Arial" panose="020B0604020202020204" pitchFamily="34" charset="0"/>
              <a:buChar char="•"/>
            </a:pPr>
            <a:r>
              <a:rPr lang="en-US" dirty="0">
                <a:latin typeface="+mj-lt"/>
              </a:rPr>
              <a:t>Named Users List with Roles</a:t>
            </a:r>
          </a:p>
          <a:p>
            <a:pPr marL="1485900" lvl="2" indent="-342900">
              <a:buFont typeface="Arial" panose="020B0604020202020204" pitchFamily="34" charset="0"/>
              <a:buChar char="•"/>
            </a:pPr>
            <a:r>
              <a:rPr lang="en-US" dirty="0">
                <a:latin typeface="+mj-lt"/>
              </a:rPr>
              <a:t>Lists each user with a staff role and the roles that are assigned</a:t>
            </a:r>
          </a:p>
          <a:p>
            <a:pPr marL="1085850" lvl="1" indent="-342900">
              <a:buFont typeface="Arial" panose="020B0604020202020204" pitchFamily="34" charset="0"/>
              <a:buChar char="•"/>
            </a:pPr>
            <a:r>
              <a:rPr lang="en-US" dirty="0">
                <a:latin typeface="+mj-lt"/>
              </a:rPr>
              <a:t>Named User Analysis Role Counts</a:t>
            </a:r>
          </a:p>
        </p:txBody>
      </p:sp>
      <p:sp>
        <p:nvSpPr>
          <p:cNvPr id="3" name="Title 2">
            <a:extLst>
              <a:ext uri="{FF2B5EF4-FFF2-40B4-BE49-F238E27FC236}">
                <a16:creationId xmlns:a16="http://schemas.microsoft.com/office/drawing/2014/main" id="{D8AFC222-1E6C-A448-B695-75C8B4AEDDFA}"/>
              </a:ext>
            </a:extLst>
          </p:cNvPr>
          <p:cNvSpPr>
            <a:spLocks noGrp="1"/>
          </p:cNvSpPr>
          <p:nvPr>
            <p:ph type="title"/>
          </p:nvPr>
        </p:nvSpPr>
        <p:spPr/>
        <p:txBody>
          <a:bodyPr/>
          <a:lstStyle/>
          <a:p>
            <a:r>
              <a:rPr lang="en-US" dirty="0"/>
              <a:t>How can we find out how many named users we are using?</a:t>
            </a:r>
          </a:p>
        </p:txBody>
      </p:sp>
    </p:spTree>
    <p:extLst>
      <p:ext uri="{BB962C8B-B14F-4D97-AF65-F5344CB8AC3E}">
        <p14:creationId xmlns:p14="http://schemas.microsoft.com/office/powerpoint/2010/main" val="354960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AFC222-1E6C-A448-B695-75C8B4AEDDFA}"/>
              </a:ext>
            </a:extLst>
          </p:cNvPr>
          <p:cNvSpPr>
            <a:spLocks noGrp="1"/>
          </p:cNvSpPr>
          <p:nvPr>
            <p:ph type="title"/>
          </p:nvPr>
        </p:nvSpPr>
        <p:spPr/>
        <p:txBody>
          <a:bodyPr/>
          <a:lstStyle/>
          <a:p>
            <a:r>
              <a:rPr lang="en-US" dirty="0"/>
              <a:t>How can we find out how many named users we are using?</a:t>
            </a:r>
          </a:p>
        </p:txBody>
      </p:sp>
      <p:pic>
        <p:nvPicPr>
          <p:cNvPr id="7" name="Content Placeholder 6" descr="Graphical user interface, text&#10;&#10;Description automatically generated">
            <a:extLst>
              <a:ext uri="{FF2B5EF4-FFF2-40B4-BE49-F238E27FC236}">
                <a16:creationId xmlns:a16="http://schemas.microsoft.com/office/drawing/2014/main" id="{965F3952-A6D7-4FAF-911E-F2B49E4DB89B}"/>
              </a:ext>
            </a:extLst>
          </p:cNvPr>
          <p:cNvPicPr>
            <a:picLocks noGrp="1" noChangeAspect="1"/>
          </p:cNvPicPr>
          <p:nvPr>
            <p:ph sz="quarter" idx="10"/>
          </p:nvPr>
        </p:nvPicPr>
        <p:blipFill>
          <a:blip r:embed="rId2"/>
          <a:stretch>
            <a:fillRect/>
          </a:stretch>
        </p:blipFill>
        <p:spPr>
          <a:xfrm>
            <a:off x="230188" y="1004744"/>
            <a:ext cx="4225925" cy="4121437"/>
          </a:xfrm>
        </p:spPr>
      </p:pic>
      <p:pic>
        <p:nvPicPr>
          <p:cNvPr id="9" name="Content Placeholder 8" descr="Graphical user interface, application, table&#10;&#10;Description automatically generated">
            <a:extLst>
              <a:ext uri="{FF2B5EF4-FFF2-40B4-BE49-F238E27FC236}">
                <a16:creationId xmlns:a16="http://schemas.microsoft.com/office/drawing/2014/main" id="{1458C1F0-0D32-47BC-AF35-41733BB7CFBB}"/>
              </a:ext>
            </a:extLst>
          </p:cNvPr>
          <p:cNvPicPr>
            <a:picLocks noGrp="1" noChangeAspect="1"/>
          </p:cNvPicPr>
          <p:nvPr>
            <p:ph sz="quarter" idx="11"/>
          </p:nvPr>
        </p:nvPicPr>
        <p:blipFill>
          <a:blip r:embed="rId3"/>
          <a:stretch>
            <a:fillRect/>
          </a:stretch>
        </p:blipFill>
        <p:spPr>
          <a:xfrm>
            <a:off x="5101424" y="635000"/>
            <a:ext cx="3224226" cy="4860925"/>
          </a:xfrm>
        </p:spPr>
      </p:pic>
      <p:sp>
        <p:nvSpPr>
          <p:cNvPr id="5" name="Text Placeholder 4">
            <a:extLst>
              <a:ext uri="{FF2B5EF4-FFF2-40B4-BE49-F238E27FC236}">
                <a16:creationId xmlns:a16="http://schemas.microsoft.com/office/drawing/2014/main" id="{E8A1B107-238F-4FF5-85F2-A49287481BE2}"/>
              </a:ext>
            </a:extLst>
          </p:cNvPr>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2866039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AFC222-1E6C-A448-B695-75C8B4AEDDFA}"/>
              </a:ext>
            </a:extLst>
          </p:cNvPr>
          <p:cNvSpPr>
            <a:spLocks noGrp="1"/>
          </p:cNvSpPr>
          <p:nvPr>
            <p:ph type="title"/>
          </p:nvPr>
        </p:nvSpPr>
        <p:spPr/>
        <p:txBody>
          <a:bodyPr/>
          <a:lstStyle/>
          <a:p>
            <a:r>
              <a:rPr lang="en-US" dirty="0"/>
              <a:t>How can we find out how many named users we are using?</a:t>
            </a:r>
          </a:p>
        </p:txBody>
      </p:sp>
      <p:sp>
        <p:nvSpPr>
          <p:cNvPr id="5" name="Text Placeholder 4">
            <a:extLst>
              <a:ext uri="{FF2B5EF4-FFF2-40B4-BE49-F238E27FC236}">
                <a16:creationId xmlns:a16="http://schemas.microsoft.com/office/drawing/2014/main" id="{E8A1B107-238F-4FF5-85F2-A49287481BE2}"/>
              </a:ext>
            </a:extLst>
          </p:cNvPr>
          <p:cNvSpPr>
            <a:spLocks noGrp="1"/>
          </p:cNvSpPr>
          <p:nvPr>
            <p:ph type="body" sz="quarter" idx="13"/>
          </p:nvPr>
        </p:nvSpPr>
        <p:spPr/>
        <p:txBody>
          <a:bodyPr/>
          <a:lstStyle/>
          <a:p>
            <a:endParaRPr lang="en-US" dirty="0"/>
          </a:p>
        </p:txBody>
      </p:sp>
      <p:pic>
        <p:nvPicPr>
          <p:cNvPr id="11" name="Content Placeholder 10" descr="Graphical user interface, text, application, email&#10;&#10;Description automatically generated">
            <a:extLst>
              <a:ext uri="{FF2B5EF4-FFF2-40B4-BE49-F238E27FC236}">
                <a16:creationId xmlns:a16="http://schemas.microsoft.com/office/drawing/2014/main" id="{7997966B-867E-4D71-AEE3-CF45B9335310}"/>
              </a:ext>
            </a:extLst>
          </p:cNvPr>
          <p:cNvPicPr>
            <a:picLocks noGrp="1" noChangeAspect="1"/>
          </p:cNvPicPr>
          <p:nvPr>
            <p:ph sz="quarter" idx="10"/>
          </p:nvPr>
        </p:nvPicPr>
        <p:blipFill>
          <a:blip r:embed="rId2"/>
          <a:stretch>
            <a:fillRect/>
          </a:stretch>
        </p:blipFill>
        <p:spPr>
          <a:xfrm>
            <a:off x="230188" y="548943"/>
            <a:ext cx="8573971" cy="4009409"/>
          </a:xfrm>
        </p:spPr>
      </p:pic>
    </p:spTree>
    <p:extLst>
      <p:ext uri="{BB962C8B-B14F-4D97-AF65-F5344CB8AC3E}">
        <p14:creationId xmlns:p14="http://schemas.microsoft.com/office/powerpoint/2010/main" val="2916960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A543FE-B8CC-014E-8914-B1B765CC7520}"/>
              </a:ext>
            </a:extLst>
          </p:cNvPr>
          <p:cNvSpPr>
            <a:spLocks noGrp="1"/>
          </p:cNvSpPr>
          <p:nvPr>
            <p:ph idx="1"/>
          </p:nvPr>
        </p:nvSpPr>
        <p:spPr>
          <a:xfrm>
            <a:off x="312057" y="972273"/>
            <a:ext cx="8497125" cy="5069712"/>
          </a:xfrm>
        </p:spPr>
        <p:txBody>
          <a:bodyPr/>
          <a:lstStyle/>
          <a:p>
            <a:pPr marL="342900" indent="-342900">
              <a:buFont typeface="Arial" panose="020B0604020202020204" pitchFamily="34" charset="0"/>
              <a:buChar char="•"/>
            </a:pPr>
            <a:r>
              <a:rPr lang="en-US" dirty="0">
                <a:latin typeface="+mj-lt"/>
              </a:rPr>
              <a:t>User accounts that have never been used, or not used in a long time</a:t>
            </a:r>
          </a:p>
          <a:p>
            <a:pPr marL="342900" indent="-342900">
              <a:buFont typeface="Arial" panose="020B0604020202020204" pitchFamily="34" charset="0"/>
              <a:buChar char="•"/>
            </a:pPr>
            <a:r>
              <a:rPr lang="en-US" dirty="0">
                <a:latin typeface="+mj-lt"/>
              </a:rPr>
              <a:t>“Test” accounts set up to try something infrequently</a:t>
            </a:r>
          </a:p>
          <a:p>
            <a:pPr marL="1085850" lvl="1" indent="-342900">
              <a:buFont typeface="Arial" panose="020B0604020202020204" pitchFamily="34" charset="0"/>
              <a:buChar char="•"/>
            </a:pPr>
            <a:r>
              <a:rPr lang="en-US" dirty="0">
                <a:latin typeface="+mj-lt"/>
              </a:rPr>
              <a:t>Consider using an Alma sandbox instead</a:t>
            </a:r>
          </a:p>
          <a:p>
            <a:pPr marL="1085850" lvl="1" indent="-342900">
              <a:buFont typeface="Arial" panose="020B0604020202020204" pitchFamily="34" charset="0"/>
              <a:buChar char="•"/>
            </a:pPr>
            <a:r>
              <a:rPr lang="en-US" dirty="0">
                <a:latin typeface="+mj-lt"/>
              </a:rPr>
              <a:t>Deactivate test users when not being used</a:t>
            </a:r>
          </a:p>
          <a:p>
            <a:pPr marL="1085850" lvl="1" indent="-342900">
              <a:buFont typeface="Arial" panose="020B0604020202020204" pitchFamily="34" charset="0"/>
              <a:buChar char="•"/>
            </a:pPr>
            <a:r>
              <a:rPr lang="en-US" dirty="0" err="1">
                <a:latin typeface="+mj-lt"/>
              </a:rPr>
              <a:t>testAlma_xxx</a:t>
            </a:r>
            <a:r>
              <a:rPr lang="en-US" dirty="0">
                <a:latin typeface="+mj-lt"/>
              </a:rPr>
              <a:t> or </a:t>
            </a:r>
            <a:r>
              <a:rPr lang="en-US" dirty="0" err="1">
                <a:latin typeface="+mj-lt"/>
              </a:rPr>
              <a:t>prodAlma_xxx</a:t>
            </a:r>
            <a:r>
              <a:rPr lang="en-US" dirty="0">
                <a:latin typeface="+mj-lt"/>
              </a:rPr>
              <a:t> accounts from migration</a:t>
            </a:r>
          </a:p>
          <a:p>
            <a:pPr marL="342900" indent="-342900">
              <a:buFont typeface="Arial" panose="020B0604020202020204" pitchFamily="34" charset="0"/>
              <a:buChar char="•"/>
            </a:pPr>
            <a:r>
              <a:rPr lang="en-US" dirty="0">
                <a:latin typeface="+mj-lt"/>
              </a:rPr>
              <a:t>Any accounts for staff that are no longer employed by your library</a:t>
            </a:r>
          </a:p>
          <a:p>
            <a:pPr marL="1085850" lvl="1" indent="-342900">
              <a:buFont typeface="Arial" panose="020B0604020202020204" pitchFamily="34" charset="0"/>
              <a:buChar char="•"/>
            </a:pPr>
            <a:r>
              <a:rPr lang="en-US" dirty="0">
                <a:latin typeface="+mj-lt"/>
              </a:rPr>
              <a:t>If they still have borrowing privileges at your institution, their user record can </a:t>
            </a:r>
            <a:r>
              <a:rPr lang="en-US">
                <a:latin typeface="+mj-lt"/>
              </a:rPr>
              <a:t>remain active </a:t>
            </a:r>
            <a:r>
              <a:rPr lang="en-US" dirty="0">
                <a:latin typeface="+mj-lt"/>
              </a:rPr>
              <a:t>with only the Patron role but no Alma staff roles</a:t>
            </a:r>
          </a:p>
        </p:txBody>
      </p:sp>
      <p:sp>
        <p:nvSpPr>
          <p:cNvPr id="3" name="Title 2">
            <a:extLst>
              <a:ext uri="{FF2B5EF4-FFF2-40B4-BE49-F238E27FC236}">
                <a16:creationId xmlns:a16="http://schemas.microsoft.com/office/drawing/2014/main" id="{ADAF1EF2-55BF-0E48-9BC3-5665343B47DC}"/>
              </a:ext>
            </a:extLst>
          </p:cNvPr>
          <p:cNvSpPr>
            <a:spLocks noGrp="1"/>
          </p:cNvSpPr>
          <p:nvPr>
            <p:ph type="title"/>
          </p:nvPr>
        </p:nvSpPr>
        <p:spPr/>
        <p:txBody>
          <a:bodyPr/>
          <a:lstStyle/>
          <a:p>
            <a:r>
              <a:rPr lang="en-US" dirty="0"/>
              <a:t>Which named users can we deactivate?</a:t>
            </a:r>
          </a:p>
        </p:txBody>
      </p:sp>
    </p:spTree>
    <p:extLst>
      <p:ext uri="{BB962C8B-B14F-4D97-AF65-F5344CB8AC3E}">
        <p14:creationId xmlns:p14="http://schemas.microsoft.com/office/powerpoint/2010/main" val="918095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A543FE-B8CC-014E-8914-B1B765CC7520}"/>
              </a:ext>
            </a:extLst>
          </p:cNvPr>
          <p:cNvSpPr>
            <a:spLocks noGrp="1"/>
          </p:cNvSpPr>
          <p:nvPr>
            <p:ph idx="1"/>
          </p:nvPr>
        </p:nvSpPr>
        <p:spPr>
          <a:xfrm>
            <a:off x="312058" y="1397001"/>
            <a:ext cx="8368956" cy="4644984"/>
          </a:xfrm>
        </p:spPr>
        <p:txBody>
          <a:bodyPr/>
          <a:lstStyle/>
          <a:p>
            <a:pPr marL="342900" indent="-342900">
              <a:buFont typeface="Arial" panose="020B0604020202020204" pitchFamily="34" charset="0"/>
              <a:buChar char="•"/>
            </a:pPr>
            <a:r>
              <a:rPr lang="en-US" dirty="0">
                <a:latin typeface="+mj-lt"/>
              </a:rPr>
              <a:t>Do not touch user accounts that begin with </a:t>
            </a:r>
            <a:r>
              <a:rPr lang="en-US" b="1" dirty="0" err="1">
                <a:latin typeface="+mj-lt"/>
              </a:rPr>
              <a:t>exl</a:t>
            </a:r>
            <a:r>
              <a:rPr lang="en-US" b="1" dirty="0">
                <a:latin typeface="+mj-lt"/>
              </a:rPr>
              <a:t>_</a:t>
            </a:r>
            <a:r>
              <a:rPr lang="en-US" dirty="0">
                <a:latin typeface="+mj-lt"/>
              </a:rPr>
              <a:t> . These are Ex Libris staff accounts.</a:t>
            </a:r>
          </a:p>
          <a:p>
            <a:pPr marL="342900" indent="-342900">
              <a:buFont typeface="Arial" panose="020B0604020202020204" pitchFamily="34" charset="0"/>
              <a:buChar char="•"/>
            </a:pPr>
            <a:r>
              <a:rPr lang="en-US" dirty="0">
                <a:latin typeface="+mj-lt"/>
              </a:rPr>
              <a:t>Do not deactivate any accounts that begin with </a:t>
            </a:r>
            <a:r>
              <a:rPr lang="en-US" b="1" dirty="0" err="1">
                <a:latin typeface="+mj-lt"/>
              </a:rPr>
              <a:t>carli</a:t>
            </a:r>
            <a:r>
              <a:rPr lang="en-US" b="1" dirty="0">
                <a:latin typeface="+mj-lt"/>
              </a:rPr>
              <a:t>_</a:t>
            </a:r>
            <a:r>
              <a:rPr lang="en-US" dirty="0">
                <a:latin typeface="+mj-lt"/>
              </a:rPr>
              <a:t>. These are CARLI staff accounts that CARLI staff will manage centrally.</a:t>
            </a:r>
          </a:p>
          <a:p>
            <a:pPr marL="342900" indent="-342900">
              <a:buFont typeface="Arial" panose="020B0604020202020204" pitchFamily="34" charset="0"/>
              <a:buChar char="•"/>
            </a:pPr>
            <a:r>
              <a:rPr lang="en-US" dirty="0">
                <a:latin typeface="+mj-lt"/>
              </a:rPr>
              <a:t>Do not deactivate any accounts with primary ID </a:t>
            </a:r>
            <a:r>
              <a:rPr lang="en-US" b="1" dirty="0">
                <a:latin typeface="+mj-lt"/>
              </a:rPr>
              <a:t>admin</a:t>
            </a:r>
            <a:r>
              <a:rPr lang="en-US" dirty="0">
                <a:latin typeface="+mj-lt"/>
              </a:rPr>
              <a:t> or name of “Alma Administrator.” This is the “super user” account for your institution.</a:t>
            </a:r>
          </a:p>
        </p:txBody>
      </p:sp>
      <p:sp>
        <p:nvSpPr>
          <p:cNvPr id="3" name="Title 2">
            <a:extLst>
              <a:ext uri="{FF2B5EF4-FFF2-40B4-BE49-F238E27FC236}">
                <a16:creationId xmlns:a16="http://schemas.microsoft.com/office/drawing/2014/main" id="{ADAF1EF2-55BF-0E48-9BC3-5665343B47DC}"/>
              </a:ext>
            </a:extLst>
          </p:cNvPr>
          <p:cNvSpPr>
            <a:spLocks noGrp="1"/>
          </p:cNvSpPr>
          <p:nvPr>
            <p:ph type="title"/>
          </p:nvPr>
        </p:nvSpPr>
        <p:spPr/>
        <p:txBody>
          <a:bodyPr/>
          <a:lstStyle/>
          <a:p>
            <a:r>
              <a:rPr lang="en-US" dirty="0"/>
              <a:t>Do Not deactivate EXL or CARLI accounts</a:t>
            </a:r>
          </a:p>
        </p:txBody>
      </p:sp>
    </p:spTree>
    <p:extLst>
      <p:ext uri="{BB962C8B-B14F-4D97-AF65-F5344CB8AC3E}">
        <p14:creationId xmlns:p14="http://schemas.microsoft.com/office/powerpoint/2010/main" val="4212630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2D806A-0EA7-F74F-9D1F-A824428B5570}"/>
              </a:ext>
            </a:extLst>
          </p:cNvPr>
          <p:cNvSpPr>
            <a:spLocks noGrp="1"/>
          </p:cNvSpPr>
          <p:nvPr>
            <p:ph idx="1"/>
          </p:nvPr>
        </p:nvSpPr>
        <p:spPr>
          <a:xfrm>
            <a:off x="323437" y="508011"/>
            <a:ext cx="8497125" cy="5168394"/>
          </a:xfrm>
        </p:spPr>
        <p:txBody>
          <a:bodyPr/>
          <a:lstStyle/>
          <a:p>
            <a:pPr marL="342900" indent="-342900">
              <a:buFont typeface="Arial" panose="020B0604020202020204" pitchFamily="34" charset="0"/>
              <a:buChar char="•"/>
            </a:pPr>
            <a:r>
              <a:rPr lang="en-US" dirty="0">
                <a:latin typeface="+mj-lt"/>
              </a:rPr>
              <a:t>When possible, consider using a shared, “generic”, user among some staff such as student workers</a:t>
            </a:r>
          </a:p>
          <a:p>
            <a:pPr marL="1085850" lvl="1" indent="-342900">
              <a:buFont typeface="Arial" panose="020B0604020202020204" pitchFamily="34" charset="0"/>
              <a:buChar char="•"/>
            </a:pPr>
            <a:r>
              <a:rPr lang="en-US" dirty="0">
                <a:latin typeface="+mj-lt"/>
              </a:rPr>
              <a:t>A circ desk computer typically staffed by student workers could use a login such as “circdesk1”</a:t>
            </a:r>
          </a:p>
          <a:p>
            <a:pPr marL="1085850" lvl="1" indent="-342900">
              <a:buFont typeface="Arial" panose="020B0604020202020204" pitchFamily="34" charset="0"/>
              <a:buChar char="•"/>
            </a:pPr>
            <a:r>
              <a:rPr lang="en-US" dirty="0">
                <a:latin typeface="+mj-lt"/>
              </a:rPr>
              <a:t>Multiple service points could use logins in a series such as “circdesk1”, “circdesk2”, etc.</a:t>
            </a:r>
          </a:p>
          <a:p>
            <a:pPr marL="1085850" lvl="1" indent="-342900">
              <a:buFont typeface="Arial" panose="020B0604020202020204" pitchFamily="34" charset="0"/>
              <a:buChar char="•"/>
            </a:pPr>
            <a:r>
              <a:rPr lang="en-US" dirty="0">
                <a:latin typeface="+mj-lt"/>
              </a:rPr>
              <a:t>These should be low privilege accounts</a:t>
            </a:r>
          </a:p>
          <a:p>
            <a:pPr marL="1085850" lvl="1" indent="-342900">
              <a:buFont typeface="Arial" panose="020B0604020202020204" pitchFamily="34" charset="0"/>
              <a:buChar char="•"/>
            </a:pPr>
            <a:r>
              <a:rPr lang="en-US" dirty="0">
                <a:latin typeface="+mj-lt"/>
              </a:rPr>
              <a:t>While Alma will allow it, you should not login from the same account more than once at a time</a:t>
            </a:r>
          </a:p>
          <a:p>
            <a:pPr marL="342900" indent="-342900">
              <a:buFont typeface="Arial" panose="020B0604020202020204" pitchFamily="34" charset="0"/>
              <a:buChar char="•"/>
            </a:pPr>
            <a:r>
              <a:rPr lang="en-US" dirty="0">
                <a:latin typeface="+mj-lt"/>
                <a:hlinkClick r:id="rId3"/>
              </a:rPr>
              <a:t>New best practice for generic accounts</a:t>
            </a:r>
            <a:endParaRPr lang="en-US" dirty="0">
              <a:highlight>
                <a:srgbClr val="FFFF00"/>
              </a:highlight>
              <a:latin typeface="+mj-lt"/>
            </a:endParaRPr>
          </a:p>
          <a:p>
            <a:pPr marL="1085850" lvl="1" indent="-342900">
              <a:buFont typeface="Arial" panose="020B0604020202020204" pitchFamily="34" charset="0"/>
              <a:buChar char="•"/>
            </a:pPr>
            <a:r>
              <a:rPr lang="en-US" dirty="0">
                <a:latin typeface="+mj-lt"/>
              </a:rPr>
              <a:t>Note: We recognize this is a change from our recommendation during implementation that each staff member have a unique personal Alma login</a:t>
            </a:r>
          </a:p>
        </p:txBody>
      </p:sp>
      <p:sp>
        <p:nvSpPr>
          <p:cNvPr id="3" name="Title 2">
            <a:extLst>
              <a:ext uri="{FF2B5EF4-FFF2-40B4-BE49-F238E27FC236}">
                <a16:creationId xmlns:a16="http://schemas.microsoft.com/office/drawing/2014/main" id="{A86CE741-6F0A-6649-A86F-5B4A456C0ADB}"/>
              </a:ext>
            </a:extLst>
          </p:cNvPr>
          <p:cNvSpPr>
            <a:spLocks noGrp="1"/>
          </p:cNvSpPr>
          <p:nvPr>
            <p:ph type="title"/>
          </p:nvPr>
        </p:nvSpPr>
        <p:spPr/>
        <p:txBody>
          <a:bodyPr/>
          <a:lstStyle/>
          <a:p>
            <a:r>
              <a:rPr lang="en-US" dirty="0"/>
              <a:t>New best practice recommendations</a:t>
            </a:r>
          </a:p>
        </p:txBody>
      </p:sp>
    </p:spTree>
    <p:extLst>
      <p:ext uri="{BB962C8B-B14F-4D97-AF65-F5344CB8AC3E}">
        <p14:creationId xmlns:p14="http://schemas.microsoft.com/office/powerpoint/2010/main" val="2571409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ctrTitle"/>
          </p:nvPr>
        </p:nvSpPr>
        <p:spPr>
          <a:xfrm>
            <a:off x="0" y="4762832"/>
            <a:ext cx="9144000" cy="1542552"/>
          </a:xfrm>
        </p:spPr>
        <p:txBody>
          <a:bodyPr rtlCol="0">
            <a:normAutofit/>
          </a:bodyPr>
          <a:lstStyle/>
          <a:p>
            <a:pPr algn="ctr" fontAlgn="auto">
              <a:spcAft>
                <a:spcPts val="0"/>
              </a:spcAft>
              <a:defRPr/>
            </a:pPr>
            <a:r>
              <a:rPr lang="en-US" dirty="0">
                <a:ea typeface="ＭＳ Ｐゴシック"/>
              </a:rPr>
              <a:t>I-Share Alma/Primo VE Office Hours</a:t>
            </a:r>
            <a:br>
              <a:rPr lang="en-US" dirty="0"/>
            </a:br>
            <a:br>
              <a:rPr lang="en-US" dirty="0">
                <a:ea typeface="ＭＳ Ｐゴシック"/>
              </a:rPr>
            </a:br>
            <a:r>
              <a:rPr lang="en-US" sz="2200" dirty="0">
                <a:ea typeface="+mj-ea"/>
                <a:cs typeface="+mj-cs"/>
              </a:rPr>
              <a:t>August 26, 2021</a:t>
            </a:r>
          </a:p>
        </p:txBody>
      </p:sp>
    </p:spTree>
    <p:extLst>
      <p:ext uri="{BB962C8B-B14F-4D97-AF65-F5344CB8AC3E}">
        <p14:creationId xmlns:p14="http://schemas.microsoft.com/office/powerpoint/2010/main" val="458235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DD332C-BA46-9F46-AE4E-92B22158DBD5}"/>
              </a:ext>
            </a:extLst>
          </p:cNvPr>
          <p:cNvSpPr>
            <a:spLocks noGrp="1"/>
          </p:cNvSpPr>
          <p:nvPr>
            <p:ph idx="1"/>
          </p:nvPr>
        </p:nvSpPr>
        <p:spPr/>
        <p:txBody>
          <a:bodyPr/>
          <a:lstStyle/>
          <a:p>
            <a:pPr marL="342900" indent="-342900">
              <a:buFont typeface="Arial" panose="020B0604020202020204" pitchFamily="34" charset="0"/>
              <a:buChar char="•"/>
            </a:pPr>
            <a:r>
              <a:rPr lang="en-US" dirty="0">
                <a:latin typeface="+mj-lt"/>
              </a:rPr>
              <a:t>Identifying Named Users</a:t>
            </a:r>
          </a:p>
          <a:p>
            <a:pPr marL="342900" indent="-342900">
              <a:buFont typeface="Arial" panose="020B0604020202020204" pitchFamily="34" charset="0"/>
              <a:buChar char="•"/>
            </a:pPr>
            <a:r>
              <a:rPr lang="en-US" dirty="0">
                <a:latin typeface="+mj-lt"/>
              </a:rPr>
              <a:t>Deactivating a Named User</a:t>
            </a:r>
          </a:p>
          <a:p>
            <a:pPr marL="342900" indent="-342900">
              <a:buFont typeface="Arial" panose="020B0604020202020204" pitchFamily="34" charset="0"/>
              <a:buChar char="•"/>
            </a:pPr>
            <a:r>
              <a:rPr lang="en-US" dirty="0">
                <a:latin typeface="+mj-lt"/>
              </a:rPr>
              <a:t>Alma “Role Toggler” Cloud App</a:t>
            </a:r>
          </a:p>
          <a:p>
            <a:pPr marL="1085850" lvl="1" indent="-342900">
              <a:buFont typeface="Arial" panose="020B0604020202020204" pitchFamily="34" charset="0"/>
              <a:buChar char="•"/>
            </a:pPr>
            <a:r>
              <a:rPr lang="en-US" dirty="0">
                <a:latin typeface="+mj-lt"/>
              </a:rPr>
              <a:t>See also </a:t>
            </a:r>
            <a:r>
              <a:rPr lang="en-US" sz="1800" u="sng" dirty="0">
                <a:solidFill>
                  <a:srgbClr val="0563C1"/>
                </a:solidFill>
                <a:effectLst/>
                <a:latin typeface="Arial" panose="020B0604020202020204" pitchFamily="34" charset="0"/>
                <a:ea typeface="Calibri" panose="020F0502020204030204" pitchFamily="34" charset="0"/>
                <a:hlinkClick r:id="rId3"/>
              </a:rPr>
              <a:t>https://youtu.be/3D_fARn8CUo</a:t>
            </a:r>
            <a:r>
              <a:rPr lang="en-US" sz="1800" u="sng" dirty="0">
                <a:solidFill>
                  <a:srgbClr val="0563C1"/>
                </a:solidFill>
                <a:effectLst/>
                <a:latin typeface="Arial" panose="020B0604020202020204" pitchFamily="34" charset="0"/>
                <a:ea typeface="Calibri" panose="020F0502020204030204" pitchFamily="34" charset="0"/>
              </a:rPr>
              <a:t>, “Cloud Apps in Alma”</a:t>
            </a:r>
            <a:endParaRPr lang="en-US" dirty="0">
              <a:latin typeface="+mj-lt"/>
            </a:endParaRPr>
          </a:p>
          <a:p>
            <a:pPr marL="342900" indent="-342900">
              <a:buFont typeface="Arial" panose="020B0604020202020204" pitchFamily="34" charset="0"/>
              <a:buChar char="•"/>
            </a:pPr>
            <a:r>
              <a:rPr lang="en-US" dirty="0">
                <a:latin typeface="+mj-lt"/>
              </a:rPr>
              <a:t>Setting up a Generic Named User</a:t>
            </a:r>
          </a:p>
          <a:p>
            <a:pPr marL="342900" indent="-342900">
              <a:buFont typeface="Arial" panose="020B0604020202020204" pitchFamily="34" charset="0"/>
              <a:buChar char="•"/>
            </a:pPr>
            <a:endParaRPr lang="en-US" dirty="0">
              <a:latin typeface="+mj-lt"/>
            </a:endParaRPr>
          </a:p>
        </p:txBody>
      </p:sp>
      <p:sp>
        <p:nvSpPr>
          <p:cNvPr id="3" name="Title 2">
            <a:extLst>
              <a:ext uri="{FF2B5EF4-FFF2-40B4-BE49-F238E27FC236}">
                <a16:creationId xmlns:a16="http://schemas.microsoft.com/office/drawing/2014/main" id="{71E49F21-BB43-5440-838C-073AA0399267}"/>
              </a:ext>
            </a:extLst>
          </p:cNvPr>
          <p:cNvSpPr>
            <a:spLocks noGrp="1"/>
          </p:cNvSpPr>
          <p:nvPr>
            <p:ph type="title"/>
          </p:nvPr>
        </p:nvSpPr>
        <p:spPr/>
        <p:txBody>
          <a:bodyPr/>
          <a:lstStyle/>
          <a:p>
            <a:r>
              <a:rPr lang="en-US" dirty="0"/>
              <a:t>Procedures and Practices</a:t>
            </a:r>
          </a:p>
        </p:txBody>
      </p:sp>
      <p:sp>
        <p:nvSpPr>
          <p:cNvPr id="4" name="Content Placeholder 1">
            <a:extLst>
              <a:ext uri="{FF2B5EF4-FFF2-40B4-BE49-F238E27FC236}">
                <a16:creationId xmlns:a16="http://schemas.microsoft.com/office/drawing/2014/main" id="{8F52AB00-1A9B-4A5D-B6FA-5FA277117199}"/>
              </a:ext>
            </a:extLst>
          </p:cNvPr>
          <p:cNvSpPr txBox="1">
            <a:spLocks/>
          </p:cNvSpPr>
          <p:nvPr/>
        </p:nvSpPr>
        <p:spPr bwMode="auto">
          <a:xfrm>
            <a:off x="312056" y="508011"/>
            <a:ext cx="8497125" cy="6027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latin typeface="+mj-lt"/>
                <a:hlinkClick r:id="rId4"/>
              </a:rPr>
              <a:t>carli.illinois.edu/products-services/i-share/user-management</a:t>
            </a:r>
            <a:endParaRPr lang="en-US" dirty="0">
              <a:latin typeface="+mj-lt"/>
            </a:endParaRPr>
          </a:p>
        </p:txBody>
      </p:sp>
    </p:spTree>
    <p:extLst>
      <p:ext uri="{BB962C8B-B14F-4D97-AF65-F5344CB8AC3E}">
        <p14:creationId xmlns:p14="http://schemas.microsoft.com/office/powerpoint/2010/main" val="2437091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0893F2-9A22-2942-849E-0454C354AD1F}"/>
              </a:ext>
            </a:extLst>
          </p:cNvPr>
          <p:cNvSpPr>
            <a:spLocks noGrp="1"/>
          </p:cNvSpPr>
          <p:nvPr>
            <p:ph idx="1"/>
          </p:nvPr>
        </p:nvSpPr>
        <p:spPr/>
        <p:txBody>
          <a:bodyPr/>
          <a:lstStyle/>
          <a:p>
            <a:pPr marL="342900" indent="-342900">
              <a:buFont typeface="Arial" panose="020B0604020202020204" pitchFamily="34" charset="0"/>
              <a:buChar char="•"/>
            </a:pPr>
            <a:r>
              <a:rPr lang="en-US" dirty="0">
                <a:latin typeface="+mj-lt"/>
              </a:rPr>
              <a:t>CARLI would like to have our Named User count back under 2162 by the end of 2021</a:t>
            </a:r>
          </a:p>
          <a:p>
            <a:pPr marL="342900" indent="-342900">
              <a:buFont typeface="Arial" panose="020B0604020202020204" pitchFamily="34" charset="0"/>
              <a:buChar char="•"/>
            </a:pPr>
            <a:r>
              <a:rPr lang="en-US" dirty="0">
                <a:latin typeface="+mj-lt"/>
              </a:rPr>
              <a:t>Please complete your review and deactivation of unneeded accounts by December 1, 2021</a:t>
            </a:r>
          </a:p>
          <a:p>
            <a:pPr marL="1085850" lvl="1" indent="-342900">
              <a:buFont typeface="Arial" panose="020B0604020202020204" pitchFamily="34" charset="0"/>
              <a:buChar char="•"/>
            </a:pPr>
            <a:r>
              <a:rPr lang="en-US" dirty="0">
                <a:latin typeface="+mj-lt"/>
              </a:rPr>
              <a:t>Sooner is better!</a:t>
            </a:r>
          </a:p>
          <a:p>
            <a:pPr marL="342900" indent="-342900">
              <a:buFont typeface="Arial" panose="020B0604020202020204" pitchFamily="34" charset="0"/>
              <a:buChar char="•"/>
            </a:pPr>
            <a:r>
              <a:rPr lang="en-US" dirty="0">
                <a:latin typeface="+mj-lt"/>
              </a:rPr>
              <a:t>Each institution should do this review at least once a year</a:t>
            </a:r>
          </a:p>
        </p:txBody>
      </p:sp>
      <p:sp>
        <p:nvSpPr>
          <p:cNvPr id="3" name="Title 2">
            <a:extLst>
              <a:ext uri="{FF2B5EF4-FFF2-40B4-BE49-F238E27FC236}">
                <a16:creationId xmlns:a16="http://schemas.microsoft.com/office/drawing/2014/main" id="{5029A3F7-82EE-0249-8BDD-453229602F06}"/>
              </a:ext>
            </a:extLst>
          </p:cNvPr>
          <p:cNvSpPr>
            <a:spLocks noGrp="1"/>
          </p:cNvSpPr>
          <p:nvPr>
            <p:ph type="title"/>
          </p:nvPr>
        </p:nvSpPr>
        <p:spPr/>
        <p:txBody>
          <a:bodyPr/>
          <a:lstStyle/>
          <a:p>
            <a:r>
              <a:rPr lang="en-US" dirty="0"/>
              <a:t>Deadlines etc.</a:t>
            </a:r>
          </a:p>
        </p:txBody>
      </p:sp>
    </p:spTree>
    <p:extLst>
      <p:ext uri="{BB962C8B-B14F-4D97-AF65-F5344CB8AC3E}">
        <p14:creationId xmlns:p14="http://schemas.microsoft.com/office/powerpoint/2010/main" val="89624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Open Q&amp;A</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54459" y="508011"/>
            <a:ext cx="8872152" cy="5818361"/>
          </a:xfrm>
          <a:prstGeom prst="rect">
            <a:avLst/>
          </a:prstGeom>
        </p:spPr>
        <p:txBody>
          <a:bodyPr/>
          <a:lstStyle/>
          <a:p>
            <a:pPr algn="ctr"/>
            <a:endParaRPr lang="en-US" sz="1200" b="1" dirty="0">
              <a:latin typeface="+mj-lt"/>
              <a:ea typeface="+mn-lt"/>
              <a:cs typeface="+mn-lt"/>
            </a:endParaRPr>
          </a:p>
          <a:p>
            <a:pPr algn="ctr"/>
            <a:endParaRPr lang="en-US" sz="2800" b="1" dirty="0">
              <a:latin typeface="+mj-lt"/>
              <a:ea typeface="+mn-lt"/>
              <a:cs typeface="+mn-lt"/>
            </a:endParaRPr>
          </a:p>
          <a:p>
            <a:pPr algn="ctr"/>
            <a:endParaRPr lang="en-US" sz="2800" b="1" dirty="0">
              <a:latin typeface="+mj-lt"/>
              <a:ea typeface="+mn-lt"/>
              <a:cs typeface="+mn-lt"/>
            </a:endParaRPr>
          </a:p>
          <a:p>
            <a:pPr algn="ctr"/>
            <a:endParaRPr lang="en-US" sz="2800" b="1" dirty="0">
              <a:latin typeface="+mj-lt"/>
              <a:ea typeface="+mn-lt"/>
              <a:cs typeface="+mn-lt"/>
            </a:endParaRPr>
          </a:p>
          <a:p>
            <a:pPr algn="ctr"/>
            <a:endParaRPr lang="en-US" sz="2800" b="1" dirty="0">
              <a:latin typeface="+mj-lt"/>
              <a:ea typeface="+mn-lt"/>
              <a:cs typeface="+mn-lt"/>
            </a:endParaRPr>
          </a:p>
          <a:p>
            <a:r>
              <a:rPr lang="en-US" sz="3200" b="1" dirty="0">
                <a:latin typeface="+mj-lt"/>
                <a:ea typeface="+mn-lt"/>
                <a:cs typeface="+mn-lt"/>
              </a:rPr>
              <a:t>			Questions?</a:t>
            </a:r>
            <a:endParaRPr lang="en-US" sz="3200" dirty="0">
              <a:latin typeface="+mj-lt"/>
              <a:ea typeface="+mn-lt"/>
              <a:cs typeface="+mn-lt"/>
            </a:endParaRPr>
          </a:p>
        </p:txBody>
      </p:sp>
      <p:pic>
        <p:nvPicPr>
          <p:cNvPr id="5" name="Picture 4">
            <a:extLst>
              <a:ext uri="{FF2B5EF4-FFF2-40B4-BE49-F238E27FC236}">
                <a16:creationId xmlns:a16="http://schemas.microsoft.com/office/drawing/2014/main" id="{DA94A4AA-F2D5-DE46-920E-129ADD023D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8997" y="613458"/>
            <a:ext cx="2563437" cy="5733980"/>
          </a:xfrm>
          <a:prstGeom prst="rect">
            <a:avLst/>
          </a:prstGeom>
          <a:ln>
            <a:solidFill>
              <a:schemeClr val="tx1"/>
            </a:solidFill>
          </a:ln>
        </p:spPr>
      </p:pic>
    </p:spTree>
    <p:extLst>
      <p:ext uri="{BB962C8B-B14F-4D97-AF65-F5344CB8AC3E}">
        <p14:creationId xmlns:p14="http://schemas.microsoft.com/office/powerpoint/2010/main" val="3341919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b="1" dirty="0"/>
              <a:t>I-Share Alma Primo VE Office hours</a:t>
            </a:r>
            <a:endParaRPr lang="en-US" dirty="0"/>
          </a:p>
        </p:txBody>
      </p:sp>
      <p:sp>
        <p:nvSpPr>
          <p:cNvPr id="6" name="Content Placeholder 1">
            <a:extLst>
              <a:ext uri="{FF2B5EF4-FFF2-40B4-BE49-F238E27FC236}">
                <a16:creationId xmlns:a16="http://schemas.microsoft.com/office/drawing/2014/main" id="{8B72402F-53C8-4647-BC3F-04DE232EF3D4}"/>
              </a:ext>
            </a:extLst>
          </p:cNvPr>
          <p:cNvSpPr>
            <a:spLocks noGrp="1"/>
          </p:cNvSpPr>
          <p:nvPr>
            <p:ph idx="4294967295"/>
          </p:nvPr>
        </p:nvSpPr>
        <p:spPr>
          <a:xfrm>
            <a:off x="344557" y="1206725"/>
            <a:ext cx="4714521" cy="4014055"/>
          </a:xfrm>
          <a:prstGeom prst="rect">
            <a:avLst/>
          </a:prstGeom>
        </p:spPr>
        <p:txBody>
          <a:bodyPr/>
          <a:lstStyle/>
          <a:p>
            <a:r>
              <a:rPr lang="en-US" sz="2800" b="1" dirty="0">
                <a:latin typeface="+mj-lt"/>
              </a:rPr>
              <a:t>Join us September 9, 2021</a:t>
            </a:r>
            <a:br>
              <a:rPr lang="en-US" sz="2800" b="1" dirty="0">
                <a:latin typeface="+mj-lt"/>
              </a:rPr>
            </a:br>
            <a:r>
              <a:rPr lang="en-US" sz="2800" b="1" dirty="0">
                <a:latin typeface="+mj-lt"/>
              </a:rPr>
              <a:t>at 2pm for another </a:t>
            </a:r>
          </a:p>
          <a:p>
            <a:r>
              <a:rPr lang="en-US" sz="2800" b="1" dirty="0">
                <a:latin typeface="+mj-lt"/>
              </a:rPr>
              <a:t>Office Hour.</a:t>
            </a:r>
            <a:br>
              <a:rPr lang="en-US" sz="2800" b="1" dirty="0">
                <a:latin typeface="+mj-lt"/>
              </a:rPr>
            </a:br>
            <a:endParaRPr lang="en-US" sz="2800" b="1" dirty="0">
              <a:latin typeface="+mj-lt"/>
            </a:endParaRPr>
          </a:p>
          <a:p>
            <a:r>
              <a:rPr lang="en-US" sz="2800" b="1" dirty="0">
                <a:latin typeface="+mj-lt"/>
              </a:rPr>
              <a:t>Contact CARLI at </a:t>
            </a:r>
          </a:p>
          <a:p>
            <a:r>
              <a:rPr lang="en-US" sz="2800" b="1" dirty="0">
                <a:latin typeface="+mj-lt"/>
              </a:rPr>
              <a:t>support@carli.Illinois.edu</a:t>
            </a:r>
          </a:p>
          <a:p>
            <a:endParaRPr lang="en-US" dirty="0">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8997" y="613458"/>
            <a:ext cx="2563437" cy="5733980"/>
          </a:xfrm>
          <a:prstGeom prst="rect">
            <a:avLst/>
          </a:prstGeom>
          <a:ln>
            <a:solidFill>
              <a:schemeClr val="tx1"/>
            </a:solidFill>
          </a:ln>
        </p:spPr>
      </p:pic>
    </p:spTree>
    <p:extLst>
      <p:ext uri="{BB962C8B-B14F-4D97-AF65-F5344CB8AC3E}">
        <p14:creationId xmlns:p14="http://schemas.microsoft.com/office/powerpoint/2010/main" val="3318486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Agenda Office Hours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54459" y="901148"/>
            <a:ext cx="8872152" cy="5425224"/>
          </a:xfrm>
          <a:prstGeom prst="rect">
            <a:avLst/>
          </a:prstGeom>
        </p:spPr>
        <p:txBody>
          <a:bodyPr/>
          <a:lstStyle/>
          <a:p>
            <a:pPr algn="ctr"/>
            <a:r>
              <a:rPr lang="en-US" sz="2800" b="1" dirty="0">
                <a:latin typeface="+mj-lt"/>
                <a:ea typeface="+mn-lt"/>
                <a:cs typeface="+mn-lt"/>
              </a:rPr>
              <a:t>Agenda – 8/26/2021</a:t>
            </a:r>
          </a:p>
          <a:p>
            <a:pPr>
              <a:spcBef>
                <a:spcPts val="0"/>
              </a:spcBef>
            </a:pPr>
            <a:endParaRPr lang="en-US" sz="2400" dirty="0">
              <a:latin typeface="+mj-lt"/>
              <a:ea typeface="+mn-lt"/>
              <a:cs typeface="+mn-lt"/>
            </a:endParaRPr>
          </a:p>
          <a:p>
            <a:pPr marL="342900" indent="-342900">
              <a:spcBef>
                <a:spcPts val="0"/>
              </a:spcBef>
              <a:buFont typeface="Arial" panose="020B0604020202020204" pitchFamily="34" charset="0"/>
              <a:buChar char="•"/>
            </a:pPr>
            <a:r>
              <a:rPr lang="en-US" sz="2400" dirty="0">
                <a:latin typeface="+mj-lt"/>
                <a:ea typeface="+mn-lt"/>
                <a:cs typeface="+mn-lt"/>
              </a:rPr>
              <a:t>Announcements</a:t>
            </a:r>
          </a:p>
          <a:p>
            <a:pPr>
              <a:spcBef>
                <a:spcPts val="0"/>
              </a:spcBef>
            </a:pPr>
            <a:endParaRPr lang="en-US" sz="2400" dirty="0">
              <a:latin typeface="+mj-lt"/>
              <a:ea typeface="+mn-lt"/>
              <a:cs typeface="+mn-lt"/>
            </a:endParaRPr>
          </a:p>
          <a:p>
            <a:pPr marL="342900" indent="-342900">
              <a:spcBef>
                <a:spcPts val="0"/>
              </a:spcBef>
              <a:buFont typeface="Arial" panose="020B0604020202020204" pitchFamily="34" charset="0"/>
              <a:buChar char="•"/>
            </a:pPr>
            <a:r>
              <a:rPr lang="en-US" sz="2400" dirty="0">
                <a:latin typeface="+mj-lt"/>
                <a:ea typeface="+mn-lt"/>
                <a:cs typeface="+mn-lt"/>
              </a:rPr>
              <a:t>Reminders and upcoming Alma/Primo VE events and learning opportunities</a:t>
            </a:r>
          </a:p>
          <a:p>
            <a:pPr marL="1085850" lvl="1" indent="-342900">
              <a:spcBef>
                <a:spcPts val="0"/>
              </a:spcBef>
              <a:buFont typeface="Arial" panose="020B0604020202020204" pitchFamily="34" charset="0"/>
              <a:buChar char="•"/>
            </a:pPr>
            <a:r>
              <a:rPr lang="en-US" sz="2100" dirty="0">
                <a:latin typeface="+mj-lt"/>
                <a:ea typeface="+mn-lt"/>
                <a:cs typeface="+mn-lt"/>
              </a:rPr>
              <a:t>See </a:t>
            </a:r>
            <a:r>
              <a:rPr lang="en-US" sz="2100" dirty="0">
                <a:latin typeface="+mj-lt"/>
                <a:ea typeface="+mn-lt"/>
                <a:cs typeface="+mn-lt"/>
                <a:hlinkClick r:id="rId3"/>
              </a:rPr>
              <a:t>https://www.carli.illinois.edu/calendar</a:t>
            </a:r>
            <a:r>
              <a:rPr lang="en-US" sz="2100" dirty="0">
                <a:latin typeface="+mj-lt"/>
                <a:ea typeface="+mn-lt"/>
                <a:cs typeface="+mn-lt"/>
              </a:rPr>
              <a:t> for CARLI events</a:t>
            </a:r>
            <a:endParaRPr lang="en-US" sz="2100" dirty="0"/>
          </a:p>
          <a:p>
            <a:pPr marL="342900" indent="-342900">
              <a:spcBef>
                <a:spcPts val="0"/>
              </a:spcBef>
              <a:buFont typeface="Arial" panose="020B0604020202020204" pitchFamily="34" charset="0"/>
              <a:buChar char="•"/>
            </a:pPr>
            <a:endParaRPr lang="en-US" sz="2400" dirty="0">
              <a:latin typeface="+mj-lt"/>
              <a:ea typeface="+mn-lt"/>
              <a:cs typeface="+mn-lt"/>
            </a:endParaRPr>
          </a:p>
          <a:p>
            <a:pPr marL="342900" indent="-342900">
              <a:spcBef>
                <a:spcPts val="0"/>
              </a:spcBef>
              <a:buFont typeface="Arial" panose="020B0604020202020204" pitchFamily="34" charset="0"/>
              <a:buChar char="•"/>
            </a:pPr>
            <a:r>
              <a:rPr lang="en-US" sz="2400" dirty="0">
                <a:latin typeface="+mj-lt"/>
                <a:ea typeface="+mn-lt"/>
                <a:cs typeface="+mn-lt"/>
              </a:rPr>
              <a:t>Today’s Topic:</a:t>
            </a:r>
          </a:p>
          <a:p>
            <a:pPr marL="1085850" lvl="1" indent="-342900">
              <a:spcBef>
                <a:spcPts val="0"/>
              </a:spcBef>
              <a:buFont typeface="Arial" panose="020B0604020202020204" pitchFamily="34" charset="0"/>
              <a:buChar char="•"/>
            </a:pPr>
            <a:r>
              <a:rPr lang="en-US" sz="2100" dirty="0">
                <a:latin typeface="+mj-lt"/>
                <a:ea typeface="+mn-lt"/>
                <a:cs typeface="+mn-lt"/>
              </a:rPr>
              <a:t>Reducing and managing our Alma Named Users</a:t>
            </a:r>
            <a:endParaRPr lang="en-US" sz="2800" dirty="0">
              <a:latin typeface="+mj-lt"/>
              <a:ea typeface="+mn-lt"/>
              <a:cs typeface="+mn-lt"/>
            </a:endParaRPr>
          </a:p>
          <a:p>
            <a:endParaRPr lang="en-US" sz="2800" dirty="0">
              <a:latin typeface="+mj-lt"/>
              <a:ea typeface="+mn-lt"/>
              <a:cs typeface="+mn-lt"/>
            </a:endParaRPr>
          </a:p>
        </p:txBody>
      </p:sp>
    </p:spTree>
    <p:extLst>
      <p:ext uri="{BB962C8B-B14F-4D97-AF65-F5344CB8AC3E}">
        <p14:creationId xmlns:p14="http://schemas.microsoft.com/office/powerpoint/2010/main" val="927503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Announcements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54459" y="768626"/>
            <a:ext cx="8872152" cy="5557746"/>
          </a:xfrm>
          <a:prstGeom prst="rect">
            <a:avLst/>
          </a:prstGeom>
        </p:spPr>
        <p:txBody>
          <a:bodyPr/>
          <a:lstStyle/>
          <a:p>
            <a:pPr algn="ctr"/>
            <a:r>
              <a:rPr lang="en-US" sz="2800" b="1" dirty="0">
                <a:latin typeface="+mj-lt"/>
                <a:ea typeface="+mn-lt"/>
                <a:cs typeface="+mn-lt"/>
              </a:rPr>
              <a:t>Announcements/Reminders</a:t>
            </a:r>
            <a:endParaRPr lang="en-US" sz="2400" dirty="0">
              <a:latin typeface="+mj-lt"/>
              <a:ea typeface="+mn-lt"/>
              <a:cs typeface="+mn-lt"/>
            </a:endParaRPr>
          </a:p>
          <a:p>
            <a:pPr lvl="1" indent="0">
              <a:spcBef>
                <a:spcPts val="0"/>
              </a:spcBef>
              <a:buNone/>
            </a:pPr>
            <a:endParaRPr lang="en-US" sz="1600" dirty="0">
              <a:latin typeface="+mj-lt"/>
              <a:ea typeface="+mn-lt"/>
              <a:cs typeface="+mn-lt"/>
            </a:endParaRPr>
          </a:p>
          <a:p>
            <a:pPr lvl="1" indent="0">
              <a:spcBef>
                <a:spcPts val="0"/>
              </a:spcBef>
              <a:buNone/>
            </a:pPr>
            <a:endParaRPr lang="en-US" sz="1600" dirty="0">
              <a:latin typeface="Arial"/>
              <a:ea typeface="+mn-lt"/>
              <a:cs typeface="+mn-lt"/>
            </a:endParaRPr>
          </a:p>
          <a:p>
            <a:pPr marL="171450" lvl="1" indent="0">
              <a:spcBef>
                <a:spcPts val="0"/>
              </a:spcBef>
              <a:buNone/>
            </a:pPr>
            <a:r>
              <a:rPr lang="en-US" sz="2400" dirty="0">
                <a:latin typeface="Arial"/>
                <a:ea typeface="+mn-lt"/>
                <a:cs typeface="+mn-lt"/>
              </a:rPr>
              <a:t>Upcoming Office Hours </a:t>
            </a:r>
            <a:endParaRPr lang="en-US" sz="2400" dirty="0">
              <a:latin typeface="Times New Roman"/>
              <a:cs typeface="+mn-lt"/>
            </a:endParaRPr>
          </a:p>
          <a:p>
            <a:pPr marL="925513" lvl="1" indent="-274638">
              <a:spcBef>
                <a:spcPts val="0"/>
              </a:spcBef>
              <a:buChar char="•"/>
            </a:pPr>
            <a:r>
              <a:rPr lang="en-US" sz="2000" dirty="0">
                <a:latin typeface="Arial"/>
                <a:ea typeface="+mn-lt"/>
                <a:cs typeface="+mn-lt"/>
              </a:rPr>
              <a:t>Moving to once a month for the remainder of 2021</a:t>
            </a:r>
          </a:p>
          <a:p>
            <a:pPr marL="925513" lvl="1" indent="-274638">
              <a:spcBef>
                <a:spcPts val="0"/>
              </a:spcBef>
              <a:buChar char="•"/>
            </a:pPr>
            <a:r>
              <a:rPr lang="en-US" sz="2000" dirty="0">
                <a:latin typeface="Arial"/>
                <a:ea typeface="+mn-lt"/>
                <a:cs typeface="+mn-lt"/>
              </a:rPr>
              <a:t>September 9, October 14, November 18, December 16</a:t>
            </a:r>
          </a:p>
          <a:p>
            <a:pPr marL="925513" lvl="1" indent="-274638">
              <a:spcBef>
                <a:spcPts val="0"/>
              </a:spcBef>
              <a:buChar char="•"/>
            </a:pPr>
            <a:r>
              <a:rPr lang="en-US" sz="2000" dirty="0">
                <a:latin typeface="Arial"/>
                <a:ea typeface="+mn-lt"/>
                <a:cs typeface="+mn-lt"/>
              </a:rPr>
              <a:t>always at 2:00pm</a:t>
            </a:r>
          </a:p>
          <a:p>
            <a:pPr marL="925513" lvl="1" indent="-274638">
              <a:spcBef>
                <a:spcPts val="0"/>
              </a:spcBef>
              <a:buChar char="•"/>
            </a:pPr>
            <a:endParaRPr lang="en-US" sz="2000" dirty="0">
              <a:latin typeface="Arial"/>
              <a:ea typeface="+mn-lt"/>
              <a:cs typeface="+mn-lt"/>
            </a:endParaRPr>
          </a:p>
          <a:p>
            <a:pPr marL="171450" lvl="1" indent="0">
              <a:spcBef>
                <a:spcPts val="0"/>
              </a:spcBef>
              <a:buNone/>
            </a:pPr>
            <a:r>
              <a:rPr lang="en-US" sz="2400" dirty="0">
                <a:latin typeface="Arial"/>
                <a:ea typeface="+mn-lt"/>
                <a:cs typeface="+mn-lt"/>
              </a:rPr>
              <a:t>Technical Services Q&amp;A Sessions</a:t>
            </a:r>
            <a:endParaRPr lang="en-US" sz="2400" dirty="0">
              <a:latin typeface="Times New Roman"/>
              <a:cs typeface="+mn-lt"/>
            </a:endParaRPr>
          </a:p>
          <a:p>
            <a:pPr marL="925513" lvl="1" indent="-274638">
              <a:spcBef>
                <a:spcPts val="0"/>
              </a:spcBef>
              <a:buChar char="•"/>
            </a:pPr>
            <a:r>
              <a:rPr lang="en-US" sz="2000" dirty="0">
                <a:latin typeface="Arial"/>
                <a:ea typeface="+mn-lt"/>
                <a:cs typeface="+mn-lt"/>
              </a:rPr>
              <a:t>On hiatus during Ex Libris Implementing Acquisitions series.</a:t>
            </a:r>
          </a:p>
          <a:p>
            <a:pPr marL="925513" lvl="1" indent="-274638">
              <a:spcBef>
                <a:spcPts val="0"/>
              </a:spcBef>
              <a:buChar char="•"/>
            </a:pPr>
            <a:r>
              <a:rPr lang="en-US" sz="2000" dirty="0">
                <a:latin typeface="Arial"/>
                <a:ea typeface="+mn-lt"/>
                <a:cs typeface="+mn-lt"/>
              </a:rPr>
              <a:t>Returning in September!</a:t>
            </a:r>
          </a:p>
          <a:p>
            <a:pPr indent="-92075">
              <a:spcBef>
                <a:spcPts val="0"/>
              </a:spcBef>
            </a:pPr>
            <a:endParaRPr lang="en-US" sz="2300" dirty="0">
              <a:latin typeface="Arial"/>
              <a:ea typeface="+mn-lt"/>
              <a:cs typeface="+mn-lt"/>
            </a:endParaRPr>
          </a:p>
          <a:p>
            <a:pPr marL="182563">
              <a:spcBef>
                <a:spcPts val="0"/>
              </a:spcBef>
            </a:pPr>
            <a:r>
              <a:rPr lang="en-US" sz="2400" dirty="0">
                <a:latin typeface="Arial"/>
                <a:ea typeface="+mn-lt"/>
                <a:cs typeface="+mn-lt"/>
              </a:rPr>
              <a:t>Let’s Talk about Fulfillment (I mean Alma, not life’s purpose)</a:t>
            </a:r>
          </a:p>
          <a:p>
            <a:pPr marL="915988" lvl="1" indent="-222250">
              <a:spcBef>
                <a:spcPts val="0"/>
              </a:spcBef>
              <a:buFont typeface="Arial" panose="020B0604020202020204" pitchFamily="34" charset="0"/>
              <a:buChar char="•"/>
            </a:pPr>
            <a:r>
              <a:rPr lang="en-US" sz="2000" dirty="0">
                <a:latin typeface="Arial"/>
                <a:ea typeface="+mn-lt"/>
                <a:cs typeface="+mn-lt"/>
              </a:rPr>
              <a:t>Watch for an announcement about the scheduling of future sessions and registration information!</a:t>
            </a:r>
          </a:p>
          <a:p>
            <a:pPr marL="915988" lvl="1" indent="-222250">
              <a:spcBef>
                <a:spcPts val="0"/>
              </a:spcBef>
              <a:buFont typeface="Arial" panose="020B0604020202020204" pitchFamily="34" charset="0"/>
              <a:buChar char="•"/>
            </a:pPr>
            <a:r>
              <a:rPr lang="en-US" sz="2000" dirty="0">
                <a:latin typeface="Arial"/>
                <a:ea typeface="+mn-lt"/>
                <a:cs typeface="+mn-lt"/>
              </a:rPr>
              <a:t>Notes are posted on the CARLI calendar event for past sessions.</a:t>
            </a:r>
          </a:p>
          <a:p>
            <a:pPr marL="915988" lvl="1" indent="-222250">
              <a:spcBef>
                <a:spcPts val="0"/>
              </a:spcBef>
              <a:buFont typeface="Arial" panose="020B0604020202020204" pitchFamily="34" charset="0"/>
              <a:buChar char="•"/>
            </a:pPr>
            <a:endParaRPr lang="en-US" sz="2000" dirty="0">
              <a:latin typeface="Arial"/>
              <a:ea typeface="+mn-lt"/>
              <a:cs typeface="+mn-lt"/>
            </a:endParaRPr>
          </a:p>
          <a:p>
            <a:pPr marL="650875" lvl="1" indent="0">
              <a:spcBef>
                <a:spcPts val="0"/>
              </a:spcBef>
              <a:buNone/>
            </a:pPr>
            <a:endParaRPr lang="en-US" sz="2000" dirty="0">
              <a:latin typeface="Arial"/>
              <a:ea typeface="+mn-lt"/>
              <a:cs typeface="+mn-lt"/>
            </a:endParaRPr>
          </a:p>
        </p:txBody>
      </p:sp>
    </p:spTree>
    <p:extLst>
      <p:ext uri="{BB962C8B-B14F-4D97-AF65-F5344CB8AC3E}">
        <p14:creationId xmlns:p14="http://schemas.microsoft.com/office/powerpoint/2010/main" val="1262533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Reminders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99392" y="449475"/>
            <a:ext cx="8945216" cy="5959050"/>
          </a:xfrm>
          <a:prstGeom prst="rect">
            <a:avLst/>
          </a:prstGeom>
        </p:spPr>
        <p:txBody>
          <a:bodyPr numCol="1"/>
          <a:lstStyle/>
          <a:p>
            <a:pPr algn="ctr"/>
            <a:r>
              <a:rPr lang="en-US" sz="2800" b="1" dirty="0">
                <a:latin typeface="+mj-lt"/>
              </a:rPr>
              <a:t>ELUNA Learns 2021</a:t>
            </a:r>
          </a:p>
          <a:p>
            <a:endParaRPr lang="en-US" sz="1200" dirty="0">
              <a:latin typeface="+mj-lt"/>
            </a:endParaRPr>
          </a:p>
          <a:p>
            <a:pPr algn="ctr"/>
            <a:r>
              <a:rPr lang="en-US" u="sng" dirty="0">
                <a:latin typeface="+mj-lt"/>
                <a:hlinkClick r:id="rId3" tooltip="http://links.illinois.edu/f/a/vIiB-JDelQjWV10ee9hWQw~~/AAMFlAA~/RgRi5UZvP0SlaHR0cHM6Ly91cmxkZWZlbnNlLmNvbS92My9fX2h0dHBzOi8vZWwtdW5hLm9yZy9tZWV0aW5ncy9lbHVuYS1sZWFybnMtMjAyMS9fXzshIURaM2ZqZyF0SUYzdXpFUVlBWlczMXV6eG10N3JjZVBuR0gyR2xyOHMtZ3JvR1dvZk5GWl9WLWR3S3d5YTBjMHl1TXdHeWttUzFaX0N1UFdTYWg5UlEkVwNzcGNCCmED7xIEYTbMP_NSEm9yYW1AdWlsbGlub2lzLmVkdVgEAAAAIg~~"/>
              </a:rPr>
              <a:t>https://el-una.org/meetings/eluna-learns-2021/</a:t>
            </a:r>
            <a:endParaRPr lang="en-US" sz="2400" dirty="0">
              <a:latin typeface="+mj-lt"/>
              <a:ea typeface="+mn-lt"/>
              <a:cs typeface="+mn-lt"/>
            </a:endParaRPr>
          </a:p>
          <a:p>
            <a:pPr marL="342900" indent="-342900">
              <a:buFont typeface="Arial" panose="020B0604020202020204" pitchFamily="34" charset="0"/>
              <a:buChar char="•"/>
            </a:pPr>
            <a:r>
              <a:rPr lang="en-US" sz="2400" dirty="0">
                <a:latin typeface="+mj-lt"/>
              </a:rPr>
              <a:t>ELUNA is presenting a series of webinars related to Ex Libris products in the summer and fall of 2021. </a:t>
            </a:r>
          </a:p>
          <a:p>
            <a:pPr marL="342900" indent="-342900">
              <a:buFont typeface="Arial" panose="020B0604020202020204" pitchFamily="34" charset="0"/>
              <a:buChar char="•"/>
            </a:pPr>
            <a:r>
              <a:rPr lang="en-US" sz="2400" dirty="0">
                <a:latin typeface="+mj-lt"/>
              </a:rPr>
              <a:t>Sessions will be presented live and recorded. </a:t>
            </a:r>
          </a:p>
          <a:p>
            <a:pPr marL="342900" indent="-342900">
              <a:buFont typeface="Arial" panose="020B0604020202020204" pitchFamily="34" charset="0"/>
              <a:buChar char="•"/>
            </a:pPr>
            <a:r>
              <a:rPr lang="en-US" sz="2400" dirty="0">
                <a:latin typeface="+mj-lt"/>
              </a:rPr>
              <a:t>ELUNA charges $25 per participant, but CARLI has purchased a block of registrations for I-Share library staff to register for free on a first come, first serve basis while our supplies last. You must register through CARLI, not the ELUNA website.</a:t>
            </a:r>
          </a:p>
          <a:p>
            <a:pPr marL="342900" indent="-342900">
              <a:buFont typeface="Arial" panose="020B0604020202020204" pitchFamily="34" charset="0"/>
              <a:buChar char="•"/>
            </a:pPr>
            <a:r>
              <a:rPr lang="en-US" sz="2400" dirty="0">
                <a:latin typeface="+mj-lt"/>
              </a:rPr>
              <a:t>To register, </a:t>
            </a:r>
            <a:r>
              <a:rPr lang="en-US" sz="2400" dirty="0">
                <a:latin typeface="+mj-lt"/>
                <a:hlinkClick r:id="rId4"/>
              </a:rPr>
              <a:t>complete this registration form</a:t>
            </a:r>
            <a:r>
              <a:rPr lang="en-US" sz="2400" dirty="0">
                <a:latin typeface="+mj-lt"/>
              </a:rPr>
              <a:t> (one form per person) and send it to </a:t>
            </a:r>
            <a:r>
              <a:rPr lang="en-US" sz="2400" dirty="0">
                <a:latin typeface="+mj-lt"/>
                <a:hlinkClick r:id="rId5"/>
              </a:rPr>
              <a:t>support@carli.Illinois.edu</a:t>
            </a:r>
            <a:r>
              <a:rPr lang="en-US" sz="2400" dirty="0">
                <a:latin typeface="+mj-lt"/>
              </a:rPr>
              <a:t>  </a:t>
            </a:r>
          </a:p>
          <a:p>
            <a:pPr marL="342900" indent="-342900">
              <a:buFont typeface="Arial" panose="020B0604020202020204" pitchFamily="34" charset="0"/>
              <a:buChar char="•"/>
            </a:pPr>
            <a:r>
              <a:rPr lang="en-US" dirty="0">
                <a:latin typeface="+mj-lt"/>
              </a:rPr>
              <a:t>Note: ELUNA’s policy is that these registrations are for one individual only and are not for group use.</a:t>
            </a:r>
            <a:endParaRPr lang="en-US" sz="2400" dirty="0">
              <a:latin typeface="+mj-lt"/>
              <a:ea typeface="+mn-lt"/>
              <a:cs typeface="+mn-lt"/>
            </a:endParaRPr>
          </a:p>
        </p:txBody>
      </p:sp>
    </p:spTree>
    <p:extLst>
      <p:ext uri="{BB962C8B-B14F-4D97-AF65-F5344CB8AC3E}">
        <p14:creationId xmlns:p14="http://schemas.microsoft.com/office/powerpoint/2010/main" val="146174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err="1"/>
              <a:t>ReminderS</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99392" y="755373"/>
            <a:ext cx="8945216" cy="5653151"/>
          </a:xfrm>
          <a:prstGeom prst="rect">
            <a:avLst/>
          </a:prstGeom>
        </p:spPr>
        <p:txBody>
          <a:bodyPr numCol="1"/>
          <a:lstStyle/>
          <a:p>
            <a:pPr algn="ctr"/>
            <a:r>
              <a:rPr lang="en-US" sz="2800" b="1" dirty="0">
                <a:latin typeface="+mj-lt"/>
              </a:rPr>
              <a:t>Webinar Recordings</a:t>
            </a:r>
          </a:p>
          <a:p>
            <a:endParaRPr lang="en-US" sz="2400" dirty="0">
              <a:latin typeface="+mj-lt"/>
              <a:ea typeface="+mn-lt"/>
              <a:cs typeface="+mn-lt"/>
            </a:endParaRPr>
          </a:p>
          <a:p>
            <a:pPr marL="342900" indent="-342900">
              <a:buFont typeface="Arial" panose="020B0604020202020204" pitchFamily="34" charset="0"/>
              <a:buChar char="•"/>
            </a:pPr>
            <a:r>
              <a:rPr lang="en-US" sz="2400" dirty="0">
                <a:latin typeface="+mj-lt"/>
                <a:ea typeface="+mn-lt"/>
                <a:cs typeface="+mn-lt"/>
              </a:rPr>
              <a:t>Most past Ex Libris Webinars can be viewed </a:t>
            </a:r>
            <a:r>
              <a:rPr lang="en-US" sz="2400" dirty="0">
                <a:latin typeface="+mj-lt"/>
                <a:ea typeface="+mn-lt"/>
                <a:cs typeface="+mn-lt"/>
                <a:hlinkClick r:id="rId3"/>
              </a:rPr>
              <a:t>On Demand</a:t>
            </a:r>
            <a:endParaRPr lang="en-US" sz="2400" dirty="0">
              <a:latin typeface="+mj-lt"/>
              <a:ea typeface="+mn-lt"/>
              <a:cs typeface="+mn-lt"/>
            </a:endParaRPr>
          </a:p>
          <a:p>
            <a:pPr marL="1085850" lvl="1" indent="-342900">
              <a:buFont typeface="Arial" panose="020B0604020202020204" pitchFamily="34" charset="0"/>
              <a:buChar char="•"/>
            </a:pPr>
            <a:r>
              <a:rPr lang="en-US" sz="2100" dirty="0">
                <a:latin typeface="+mj-lt"/>
                <a:ea typeface="+mn-lt"/>
                <a:cs typeface="+mn-lt"/>
              </a:rPr>
              <a:t>Implementing Acquisitions, Knowledge Days, Primo VE: Become an Expert, and many more standalone topics!</a:t>
            </a:r>
          </a:p>
          <a:p>
            <a:pPr marL="342900" indent="-342900">
              <a:buFont typeface="Arial" panose="020B0604020202020204" pitchFamily="34" charset="0"/>
              <a:buChar char="•"/>
            </a:pPr>
            <a:endParaRPr lang="en-US" sz="2400" dirty="0">
              <a:latin typeface="+mj-lt"/>
              <a:ea typeface="+mn-lt"/>
              <a:cs typeface="+mn-lt"/>
            </a:endParaRPr>
          </a:p>
          <a:p>
            <a:pPr marL="342900" indent="-342900">
              <a:buFont typeface="Arial" panose="020B0604020202020204" pitchFamily="34" charset="0"/>
              <a:buChar char="•"/>
            </a:pPr>
            <a:r>
              <a:rPr lang="en-US" sz="2400" dirty="0">
                <a:latin typeface="+mj-lt"/>
                <a:ea typeface="+mn-lt"/>
                <a:cs typeface="+mn-lt"/>
              </a:rPr>
              <a:t>Most CARLI webinars and Discussions after Ex Libris webinars are recorded and available from our website:</a:t>
            </a:r>
          </a:p>
          <a:p>
            <a:pPr marL="1085850" lvl="1" indent="-342900">
              <a:buFont typeface="Arial" panose="020B0604020202020204" pitchFamily="34" charset="0"/>
              <a:buChar char="•"/>
            </a:pPr>
            <a:r>
              <a:rPr lang="en-US" sz="2100" dirty="0">
                <a:latin typeface="+mj-lt"/>
                <a:ea typeface="+mn-lt"/>
                <a:cs typeface="+mn-lt"/>
              </a:rPr>
              <a:t>These </a:t>
            </a:r>
            <a:r>
              <a:rPr lang="en-US" sz="2100" dirty="0">
                <a:latin typeface="+mj-lt"/>
                <a:ea typeface="+mn-lt"/>
                <a:cs typeface="+mn-lt"/>
                <a:hlinkClick r:id="rId4"/>
              </a:rPr>
              <a:t>Office Hours</a:t>
            </a:r>
            <a:endParaRPr lang="en-US" sz="2100" dirty="0">
              <a:latin typeface="+mj-lt"/>
              <a:ea typeface="+mn-lt"/>
              <a:cs typeface="+mn-lt"/>
            </a:endParaRPr>
          </a:p>
          <a:p>
            <a:pPr marL="1085850" lvl="1" indent="-342900">
              <a:buFont typeface="Arial" panose="020B0604020202020204" pitchFamily="34" charset="0"/>
              <a:buChar char="•"/>
            </a:pPr>
            <a:r>
              <a:rPr lang="en-US" sz="2100" dirty="0">
                <a:latin typeface="+mj-lt"/>
                <a:ea typeface="+mn-lt"/>
                <a:cs typeface="+mn-lt"/>
                <a:hlinkClick r:id="rId5"/>
              </a:rPr>
              <a:t>Implementing Acquisitions</a:t>
            </a:r>
            <a:r>
              <a:rPr lang="en-US" sz="2100" dirty="0">
                <a:latin typeface="+mj-lt"/>
                <a:ea typeface="+mn-lt"/>
                <a:cs typeface="+mn-lt"/>
              </a:rPr>
              <a:t> Discussions</a:t>
            </a:r>
          </a:p>
          <a:p>
            <a:pPr marL="1085850" lvl="1" indent="-342900">
              <a:buFont typeface="Arial" panose="020B0604020202020204" pitchFamily="34" charset="0"/>
              <a:buChar char="•"/>
            </a:pPr>
            <a:r>
              <a:rPr lang="en-US" sz="2100" dirty="0">
                <a:latin typeface="+mj-lt"/>
                <a:ea typeface="+mn-lt"/>
                <a:cs typeface="+mn-lt"/>
                <a:hlinkClick r:id="rId6"/>
              </a:rPr>
              <a:t>Knowledge Days</a:t>
            </a:r>
            <a:r>
              <a:rPr lang="en-US" sz="2100" dirty="0">
                <a:latin typeface="+mj-lt"/>
                <a:ea typeface="+mn-lt"/>
                <a:cs typeface="+mn-lt"/>
              </a:rPr>
              <a:t> Discussions</a:t>
            </a:r>
          </a:p>
          <a:p>
            <a:pPr marL="1085850" lvl="1" indent="-342900">
              <a:buFont typeface="Arial" panose="020B0604020202020204" pitchFamily="34" charset="0"/>
              <a:buChar char="•"/>
            </a:pPr>
            <a:r>
              <a:rPr lang="en-US" sz="2100" dirty="0">
                <a:latin typeface="+mj-lt"/>
                <a:ea typeface="+mn-lt"/>
                <a:cs typeface="+mn-lt"/>
                <a:hlinkClick r:id="rId7"/>
              </a:rPr>
              <a:t>Primo VE: Become an Expert </a:t>
            </a:r>
            <a:r>
              <a:rPr lang="en-US" sz="2100" dirty="0">
                <a:latin typeface="+mj-lt"/>
                <a:ea typeface="+mn-lt"/>
                <a:cs typeface="+mn-lt"/>
              </a:rPr>
              <a:t>Discussions</a:t>
            </a:r>
          </a:p>
          <a:p>
            <a:pPr marL="1085850" lvl="1" indent="-342900">
              <a:buFont typeface="Arial" panose="020B0604020202020204" pitchFamily="34" charset="0"/>
              <a:buChar char="•"/>
            </a:pPr>
            <a:endParaRPr lang="en-US" sz="2100" dirty="0">
              <a:latin typeface="+mj-lt"/>
              <a:ea typeface="+mn-lt"/>
              <a:cs typeface="+mn-lt"/>
            </a:endParaRPr>
          </a:p>
          <a:p>
            <a:pPr marL="1085850" lvl="1" indent="-342900">
              <a:buFont typeface="Arial" panose="020B0604020202020204" pitchFamily="34" charset="0"/>
              <a:buChar char="•"/>
            </a:pPr>
            <a:endParaRPr lang="en-US" sz="2100" dirty="0">
              <a:latin typeface="+mj-lt"/>
              <a:ea typeface="+mn-lt"/>
              <a:cs typeface="+mn-lt"/>
            </a:endParaRPr>
          </a:p>
          <a:p>
            <a:pPr marL="457200" indent="-457200">
              <a:buFont typeface="Arial" panose="020B0604020202020204" pitchFamily="34" charset="0"/>
              <a:buChar char="•"/>
            </a:pPr>
            <a:endParaRPr lang="en-US" sz="2400" dirty="0">
              <a:latin typeface="+mj-lt"/>
              <a:ea typeface="+mn-lt"/>
              <a:cs typeface="+mn-lt"/>
            </a:endParaRPr>
          </a:p>
        </p:txBody>
      </p:sp>
    </p:spTree>
    <p:extLst>
      <p:ext uri="{BB962C8B-B14F-4D97-AF65-F5344CB8AC3E}">
        <p14:creationId xmlns:p14="http://schemas.microsoft.com/office/powerpoint/2010/main" val="2237484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Reminders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410816" y="715617"/>
            <a:ext cx="8322367" cy="5692908"/>
          </a:xfrm>
          <a:prstGeom prst="rect">
            <a:avLst/>
          </a:prstGeom>
        </p:spPr>
        <p:txBody>
          <a:bodyPr numCol="1"/>
          <a:lstStyle/>
          <a:p>
            <a:pPr algn="ctr"/>
            <a:r>
              <a:rPr lang="en-US" sz="2800" b="1" dirty="0">
                <a:latin typeface="+mj-lt"/>
              </a:rPr>
              <a:t>I-Share Annual Statistics Package</a:t>
            </a:r>
          </a:p>
          <a:p>
            <a:endParaRPr lang="en-US" sz="2400" dirty="0">
              <a:latin typeface="+mj-lt"/>
              <a:ea typeface="+mn-lt"/>
              <a:cs typeface="+mn-lt"/>
            </a:endParaRPr>
          </a:p>
          <a:p>
            <a:pPr marL="457200" indent="-457200">
              <a:buFont typeface="Arial" panose="020B0604020202020204" pitchFamily="34" charset="0"/>
              <a:buChar char="•"/>
            </a:pPr>
            <a:r>
              <a:rPr lang="en-US" sz="2800" dirty="0">
                <a:latin typeface="+mj-lt"/>
                <a:ea typeface="+mn-lt"/>
                <a:cs typeface="+mn-lt"/>
              </a:rPr>
              <a:t>Download these data before the end of August!</a:t>
            </a:r>
          </a:p>
          <a:p>
            <a:pPr marL="457200" indent="-457200">
              <a:buFont typeface="Arial" panose="020B0604020202020204" pitchFamily="34" charset="0"/>
              <a:buChar char="•"/>
            </a:pPr>
            <a:r>
              <a:rPr lang="en-US" sz="2800" dirty="0">
                <a:latin typeface="+mj-lt"/>
                <a:ea typeface="+mn-lt"/>
                <a:cs typeface="+mn-lt"/>
              </a:rPr>
              <a:t>For a full description of the annual statistical package, see </a:t>
            </a:r>
            <a:r>
              <a:rPr lang="en-US" sz="2400" dirty="0">
                <a:latin typeface="+mj-lt"/>
                <a:ea typeface="+mn-lt"/>
                <a:cs typeface="+mn-lt"/>
                <a:hlinkClick r:id="rId3"/>
              </a:rPr>
              <a:t>https://www.carli.illinois.edu/products-services/i-share/stats/almastatspck</a:t>
            </a:r>
            <a:r>
              <a:rPr lang="en-US" sz="2400" dirty="0">
                <a:latin typeface="+mj-lt"/>
                <a:ea typeface="+mn-lt"/>
                <a:cs typeface="+mn-lt"/>
              </a:rPr>
              <a:t>  </a:t>
            </a:r>
            <a:r>
              <a:rPr lang="en-US" sz="2800" dirty="0">
                <a:latin typeface="+mj-lt"/>
                <a:ea typeface="+mn-lt"/>
                <a:cs typeface="+mn-lt"/>
              </a:rPr>
              <a:t>and/or watch the recording of the </a:t>
            </a:r>
            <a:r>
              <a:rPr lang="en-US" sz="2800" dirty="0">
                <a:latin typeface="+mj-lt"/>
                <a:ea typeface="+mn-lt"/>
                <a:cs typeface="+mn-lt"/>
                <a:hlinkClick r:id="rId4"/>
              </a:rPr>
              <a:t>July 22, 2021 Open Office Hours </a:t>
            </a:r>
            <a:endParaRPr lang="en-US" sz="2800" dirty="0">
              <a:latin typeface="+mj-lt"/>
              <a:ea typeface="+mn-lt"/>
              <a:cs typeface="+mn-lt"/>
            </a:endParaRPr>
          </a:p>
        </p:txBody>
      </p:sp>
    </p:spTree>
    <p:extLst>
      <p:ext uri="{BB962C8B-B14F-4D97-AF65-F5344CB8AC3E}">
        <p14:creationId xmlns:p14="http://schemas.microsoft.com/office/powerpoint/2010/main" val="3360835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Reminders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410816" y="449475"/>
            <a:ext cx="8322367" cy="5959050"/>
          </a:xfrm>
          <a:prstGeom prst="rect">
            <a:avLst/>
          </a:prstGeom>
        </p:spPr>
        <p:txBody>
          <a:bodyPr numCol="1"/>
          <a:lstStyle/>
          <a:p>
            <a:pPr algn="ctr"/>
            <a:r>
              <a:rPr lang="en-US" sz="2800" b="1" dirty="0">
                <a:latin typeface="+mj-lt"/>
              </a:rPr>
              <a:t>I-Share Union View</a:t>
            </a:r>
          </a:p>
          <a:p>
            <a:endParaRPr lang="en-US" sz="2400" dirty="0">
              <a:latin typeface="+mj-lt"/>
              <a:ea typeface="+mn-lt"/>
              <a:cs typeface="+mn-lt"/>
            </a:endParaRPr>
          </a:p>
          <a:p>
            <a:r>
              <a:rPr lang="en-US" sz="2800" dirty="0">
                <a:latin typeface="+mj-lt"/>
                <a:ea typeface="+mn-lt"/>
                <a:cs typeface="+mn-lt"/>
              </a:rPr>
              <a:t>I-Share Union View URL</a:t>
            </a:r>
            <a:r>
              <a:rPr lang="en-US" sz="2400" dirty="0">
                <a:latin typeface="+mj-lt"/>
                <a:ea typeface="+mn-lt"/>
                <a:cs typeface="+mn-lt"/>
              </a:rPr>
              <a:t>: </a:t>
            </a:r>
          </a:p>
          <a:p>
            <a:r>
              <a:rPr lang="en-US" sz="2400" dirty="0">
                <a:latin typeface="+mj-lt"/>
                <a:ea typeface="+mn-lt"/>
                <a:cs typeface="+mn-lt"/>
                <a:hlinkClick r:id="rId3"/>
              </a:rPr>
              <a:t>https://i-share-network.primo.exlibrisgroup.com/discovery/search?vid=01CARLI_NETWORK:IShare_UNION</a:t>
            </a:r>
            <a:r>
              <a:rPr lang="en-US" sz="2400" dirty="0">
                <a:latin typeface="+mj-lt"/>
                <a:ea typeface="+mn-lt"/>
                <a:cs typeface="+mn-lt"/>
              </a:rPr>
              <a:t> </a:t>
            </a:r>
          </a:p>
          <a:p>
            <a:endParaRPr lang="en-US" sz="1800" dirty="0">
              <a:latin typeface="+mj-lt"/>
              <a:ea typeface="+mn-lt"/>
              <a:cs typeface="+mn-lt"/>
            </a:endParaRPr>
          </a:p>
          <a:p>
            <a:r>
              <a:rPr lang="en-US" sz="2800" dirty="0">
                <a:latin typeface="+mj-lt"/>
                <a:ea typeface="+mn-lt"/>
                <a:cs typeface="+mn-lt"/>
              </a:rPr>
              <a:t>FAQ </a:t>
            </a:r>
            <a:r>
              <a:rPr lang="en-US" sz="2400" dirty="0">
                <a:latin typeface="+mj-lt"/>
                <a:ea typeface="+mn-lt"/>
                <a:cs typeface="+mn-lt"/>
              </a:rPr>
              <a:t>: </a:t>
            </a:r>
            <a:r>
              <a:rPr lang="en-US" sz="2400" dirty="0">
                <a:latin typeface="+mj-lt"/>
                <a:ea typeface="+mn-lt"/>
                <a:cs typeface="+mn-lt"/>
                <a:hlinkClick r:id="rId4"/>
              </a:rPr>
              <a:t>https://www.carli.illinois.edu/products-services/i-share/discovery-interface/i-share_union_view</a:t>
            </a:r>
            <a:r>
              <a:rPr lang="en-US" sz="2400" dirty="0">
                <a:latin typeface="+mj-lt"/>
                <a:ea typeface="+mn-lt"/>
                <a:cs typeface="+mn-lt"/>
              </a:rPr>
              <a:t> </a:t>
            </a:r>
          </a:p>
          <a:p>
            <a:endParaRPr lang="en-US" sz="1800" dirty="0">
              <a:latin typeface="+mj-lt"/>
              <a:ea typeface="+mn-lt"/>
              <a:cs typeface="+mn-lt"/>
            </a:endParaRPr>
          </a:p>
          <a:p>
            <a:r>
              <a:rPr lang="en-US" sz="2400" dirty="0">
                <a:latin typeface="+mj-lt"/>
                <a:ea typeface="+mn-lt"/>
                <a:cs typeface="+mn-lt"/>
              </a:rPr>
              <a:t>I-Share Liaisons and Directors received email with information on authentication configuration needed for the Union View for your institution. Contact </a:t>
            </a:r>
            <a:r>
              <a:rPr lang="en-US" sz="2400" dirty="0">
                <a:latin typeface="+mj-lt"/>
                <a:ea typeface="+mn-lt"/>
                <a:cs typeface="+mn-lt"/>
                <a:hlinkClick r:id="rId5"/>
              </a:rPr>
              <a:t>support@carli.Illinois.edu</a:t>
            </a:r>
            <a:r>
              <a:rPr lang="en-US" sz="2400" dirty="0">
                <a:latin typeface="+mj-lt"/>
                <a:ea typeface="+mn-lt"/>
                <a:cs typeface="+mn-lt"/>
              </a:rPr>
              <a:t> with questions.</a:t>
            </a:r>
          </a:p>
          <a:p>
            <a:pPr marL="457200" indent="-457200">
              <a:buFont typeface="Arial" panose="020B0604020202020204" pitchFamily="34" charset="0"/>
              <a:buChar char="•"/>
            </a:pPr>
            <a:endParaRPr lang="en-US" sz="2400" dirty="0">
              <a:latin typeface="+mj-lt"/>
              <a:ea typeface="+mn-lt"/>
              <a:cs typeface="+mn-lt"/>
            </a:endParaRPr>
          </a:p>
        </p:txBody>
      </p:sp>
    </p:spTree>
    <p:extLst>
      <p:ext uri="{BB962C8B-B14F-4D97-AF65-F5344CB8AC3E}">
        <p14:creationId xmlns:p14="http://schemas.microsoft.com/office/powerpoint/2010/main" val="236561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Reminders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411163" y="715963"/>
            <a:ext cx="8321675" cy="5692775"/>
          </a:xfrm>
          <a:prstGeom prst="rect">
            <a:avLst/>
          </a:prstGeom>
        </p:spPr>
        <p:txBody>
          <a:bodyPr numCol="1"/>
          <a:lstStyle/>
          <a:p>
            <a:pPr algn="ctr"/>
            <a:r>
              <a:rPr lang="en-US" sz="2800" b="1" dirty="0">
                <a:latin typeface="+mj-lt"/>
              </a:rPr>
              <a:t>Premium Sandboxes Refreshed</a:t>
            </a:r>
          </a:p>
          <a:p>
            <a:endParaRPr lang="en-US" sz="2400" dirty="0">
              <a:latin typeface="+mj-lt"/>
              <a:ea typeface="+mn-lt"/>
              <a:cs typeface="+mn-lt"/>
            </a:endParaRPr>
          </a:p>
          <a:p>
            <a:pPr marL="457200" indent="-457200">
              <a:buFont typeface="Arial" panose="020B0604020202020204" pitchFamily="34" charset="0"/>
              <a:buChar char="•"/>
            </a:pPr>
            <a:r>
              <a:rPr lang="en-US" sz="2400" dirty="0">
                <a:latin typeface="+mj-lt"/>
                <a:ea typeface="+mn-lt"/>
                <a:cs typeface="+mn-lt"/>
              </a:rPr>
              <a:t>Refresh occurred on August 8 as part of Alma monthly release update</a:t>
            </a:r>
          </a:p>
          <a:p>
            <a:pPr marL="457200" indent="-457200">
              <a:buFont typeface="Arial" panose="020B0604020202020204" pitchFamily="34" charset="0"/>
              <a:buChar char="•"/>
            </a:pPr>
            <a:r>
              <a:rPr lang="en-US" sz="2400" dirty="0">
                <a:latin typeface="+mj-lt"/>
                <a:ea typeface="+mn-lt"/>
                <a:cs typeface="+mn-lt"/>
              </a:rPr>
              <a:t>Six sandboxes are ready for use as of August 19.</a:t>
            </a:r>
          </a:p>
          <a:p>
            <a:pPr marL="457200" indent="-457200">
              <a:buFont typeface="Arial" panose="020B0604020202020204" pitchFamily="34" charset="0"/>
              <a:buChar char="•"/>
            </a:pPr>
            <a:r>
              <a:rPr lang="en-US" sz="2400" dirty="0">
                <a:latin typeface="+mj-lt"/>
                <a:ea typeface="+mn-lt"/>
                <a:cs typeface="+mn-lt"/>
                <a:hlinkClick r:id="rId3"/>
              </a:rPr>
              <a:t>Alma Sandbox Information</a:t>
            </a:r>
            <a:r>
              <a:rPr lang="en-US" sz="2400" dirty="0">
                <a:latin typeface="+mj-lt"/>
                <a:ea typeface="+mn-lt"/>
                <a:cs typeface="+mn-lt"/>
              </a:rPr>
              <a:t> includes URLs and best practices.</a:t>
            </a:r>
          </a:p>
          <a:p>
            <a:pPr marL="457200" indent="-457200">
              <a:buFont typeface="Arial" panose="020B0604020202020204" pitchFamily="34" charset="0"/>
              <a:buChar char="•"/>
            </a:pPr>
            <a:r>
              <a:rPr lang="en-US" sz="2400" dirty="0">
                <a:latin typeface="+mj-lt"/>
                <a:ea typeface="+mn-lt"/>
                <a:cs typeface="+mn-lt"/>
              </a:rPr>
              <a:t>Sandbox credentials found in your library’s Box folder.</a:t>
            </a:r>
          </a:p>
          <a:p>
            <a:pPr marL="1200150" lvl="1" indent="-457200">
              <a:buFont typeface="Arial" panose="020B0604020202020204" pitchFamily="34" charset="0"/>
              <a:buChar char="•"/>
            </a:pPr>
            <a:r>
              <a:rPr lang="en-US" sz="2100" dirty="0">
                <a:latin typeface="+mj-lt"/>
                <a:ea typeface="+mn-lt"/>
                <a:cs typeface="+mn-lt"/>
              </a:rPr>
              <a:t>Check the “XXX Credentials” subfolder.</a:t>
            </a:r>
          </a:p>
          <a:p>
            <a:pPr marL="1200150" lvl="1" indent="-457200">
              <a:buFont typeface="Arial" panose="020B0604020202020204" pitchFamily="34" charset="0"/>
              <a:buChar char="•"/>
            </a:pPr>
            <a:r>
              <a:rPr lang="en-US" sz="2100" dirty="0">
                <a:latin typeface="+mj-lt"/>
                <a:ea typeface="+mn-lt"/>
                <a:cs typeface="+mn-lt"/>
              </a:rPr>
              <a:t>“Alma Primo VE Sandbox Information for CARLI Libraries August 2021.docx”</a:t>
            </a:r>
          </a:p>
          <a:p>
            <a:pPr marL="457200" indent="-457200">
              <a:buFont typeface="Arial" panose="020B0604020202020204" pitchFamily="34" charset="0"/>
              <a:buChar char="•"/>
            </a:pPr>
            <a:endParaRPr lang="en-US" sz="2400" dirty="0">
              <a:latin typeface="+mj-lt"/>
              <a:ea typeface="+mn-lt"/>
              <a:cs typeface="+mn-lt"/>
            </a:endParaRPr>
          </a:p>
          <a:p>
            <a:endParaRPr lang="en-US" sz="2400" dirty="0">
              <a:latin typeface="+mj-lt"/>
              <a:ea typeface="+mn-lt"/>
              <a:cs typeface="+mn-lt"/>
            </a:endParaRPr>
          </a:p>
          <a:p>
            <a:pPr marL="457200" indent="-457200">
              <a:buFont typeface="Arial" panose="020B0604020202020204" pitchFamily="34" charset="0"/>
              <a:buChar char="•"/>
            </a:pPr>
            <a:endParaRPr lang="en-US" sz="2400" dirty="0">
              <a:latin typeface="+mj-lt"/>
              <a:ea typeface="+mn-lt"/>
              <a:cs typeface="+mn-lt"/>
            </a:endParaRPr>
          </a:p>
        </p:txBody>
      </p:sp>
    </p:spTree>
    <p:extLst>
      <p:ext uri="{BB962C8B-B14F-4D97-AF65-F5344CB8AC3E}">
        <p14:creationId xmlns:p14="http://schemas.microsoft.com/office/powerpoint/2010/main" val="553715699"/>
      </p:ext>
    </p:extLst>
  </p:cSld>
  <p:clrMapOvr>
    <a:masterClrMapping/>
  </p:clrMapOvr>
</p:sld>
</file>

<file path=ppt/theme/theme1.xml><?xml version="1.0" encoding="utf-8"?>
<a:theme xmlns:a="http://schemas.openxmlformats.org/drawingml/2006/main" name="Presentation11">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7625</TotalTime>
  <Words>3940</Words>
  <Application>Microsoft Office PowerPoint</Application>
  <PresentationFormat>Letter Paper (8.5x11 in)</PresentationFormat>
  <Paragraphs>240</Paragraphs>
  <Slides>23</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Times New Roman</vt:lpstr>
      <vt:lpstr>Verdana</vt:lpstr>
      <vt:lpstr>Presentation11</vt:lpstr>
      <vt:lpstr>I-Share Alma Primo VE Office hours will start shortly</vt:lpstr>
      <vt:lpstr>I-Share Alma/Primo VE Office Hours  August 26, 2021</vt:lpstr>
      <vt:lpstr>Agenda Office Hours</vt:lpstr>
      <vt:lpstr>Announcements</vt:lpstr>
      <vt:lpstr>Reminders</vt:lpstr>
      <vt:lpstr>ReminderS</vt:lpstr>
      <vt:lpstr>Reminders</vt:lpstr>
      <vt:lpstr>Reminders</vt:lpstr>
      <vt:lpstr>Reminders</vt:lpstr>
      <vt:lpstr>Reminders</vt:lpstr>
      <vt:lpstr>Alma named users</vt:lpstr>
      <vt:lpstr>CARLI Named Users</vt:lpstr>
      <vt:lpstr>How many named users should an institution have?</vt:lpstr>
      <vt:lpstr>How can we find out how many named users we are using?</vt:lpstr>
      <vt:lpstr>How can we find out how many named users we are using?</vt:lpstr>
      <vt:lpstr>How can we find out how many named users we are using?</vt:lpstr>
      <vt:lpstr>Which named users can we deactivate?</vt:lpstr>
      <vt:lpstr>Do Not deactivate EXL or CARLI accounts</vt:lpstr>
      <vt:lpstr>New best practice recommendations</vt:lpstr>
      <vt:lpstr>Procedures and Practices</vt:lpstr>
      <vt:lpstr>Deadlines etc.</vt:lpstr>
      <vt:lpstr>Open Q&amp;A</vt:lpstr>
      <vt:lpstr>I-Share Alma Primo VE Office hours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I-Share Alma Primo VE Office hours will start shortly</dc:title>
  <dc:creator>Masciadrelli, Jennifer</dc:creator>
  <cp:lastModifiedBy>Schwitzner, Ted</cp:lastModifiedBy>
  <cp:revision>856</cp:revision>
  <dcterms:created xsi:type="dcterms:W3CDTF">2019-09-18T17:05:10Z</dcterms:created>
  <dcterms:modified xsi:type="dcterms:W3CDTF">2021-08-26T13:58:47Z</dcterms:modified>
</cp:coreProperties>
</file>