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184" r:id="rId2"/>
    <p:sldId id="3185" r:id="rId3"/>
    <p:sldId id="3186" r:id="rId4"/>
    <p:sldId id="3209" r:id="rId5"/>
    <p:sldId id="3259" r:id="rId6"/>
    <p:sldId id="3264" r:id="rId7"/>
    <p:sldId id="3262" r:id="rId8"/>
    <p:sldId id="3260" r:id="rId9"/>
    <p:sldId id="3263" r:id="rId10"/>
    <p:sldId id="3261" r:id="rId11"/>
    <p:sldId id="3254" r:id="rId12"/>
    <p:sldId id="3198" r:id="rId13"/>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5" autoAdjust="0"/>
    <p:restoredTop sz="80748" autoAdjust="0"/>
  </p:normalViewPr>
  <p:slideViewPr>
    <p:cSldViewPr snapToGrid="0" snapToObjects="1">
      <p:cViewPr varScale="1">
        <p:scale>
          <a:sx n="97" d="100"/>
          <a:sy n="97" d="100"/>
        </p:scale>
        <p:origin x="2136" y="200"/>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8/12/21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8/12/21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SUPPORT@CARLI.ILLINOIS.ED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CARLI’s six Premium Sandboxes were refreshed on Sunday, August 8 as part of the Alma monthly release updates.  The Sandboxes are refreshed twice a year in February and August.  CARLI staff are currently working to prepare the sandboxes for use as we need to refresh the generic user accounts and perform some configurations so that AFN will work between the six Sandbox IZs.  Watch for an announcement, hopefully next week, that the Sandboxes are again ready for your use.</a:t>
            </a:r>
          </a:p>
        </p:txBody>
      </p:sp>
    </p:spTree>
    <p:extLst>
      <p:ext uri="{BB962C8B-B14F-4D97-AF65-F5344CB8AC3E}">
        <p14:creationId xmlns:p14="http://schemas.microsoft.com/office/powerpoint/2010/main" val="192414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sz="1800" dirty="0">
                <a:solidFill>
                  <a:srgbClr val="000000"/>
                </a:solidFill>
                <a:effectLst/>
                <a:latin typeface="Calibri" panose="020F0502020204030204" pitchFamily="34" charset="0"/>
                <a:ea typeface="Calibri" panose="020F0502020204030204" pitchFamily="34" charset="0"/>
              </a:rPr>
              <a:t> That completes our announcements and reminders, so now we’ll open up the floor to your Questions!  Feel free to unmute your microphones or type into the Chat.</a:t>
            </a:r>
            <a:endParaRPr lang="en-US" baseline="0" dirty="0">
              <a:cs typeface="Calibri"/>
            </a:endParaRPr>
          </a:p>
        </p:txBody>
      </p:sp>
    </p:spTree>
    <p:extLst>
      <p:ext uri="{BB962C8B-B14F-4D97-AF65-F5344CB8AC3E}">
        <p14:creationId xmlns:p14="http://schemas.microsoft.com/office/powerpoint/2010/main" val="1329165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rest of our time together will be focused on your Questions so please feel free to enter them in the chat!</a:t>
            </a:r>
          </a:p>
          <a:p>
            <a:endParaRPr lang="en-US" baseline="0" dirty="0">
              <a:cs typeface="Calibri"/>
            </a:endParaRPr>
          </a:p>
          <a:p>
            <a:r>
              <a:rPr lang="en-US" baseline="0" dirty="0">
                <a:cs typeface="Calibri"/>
              </a:rPr>
              <a:t>Illustration: Fireweed in bloom. </a:t>
            </a: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Today we’ll have a few announcements and reminders about upcoming events for Alma/Primo VE.  You can always check the CARLI calendar for CARLI events.</a:t>
            </a:r>
          </a:p>
          <a:p>
            <a:r>
              <a:rPr lang="en-US" baseline="0" dirty="0">
                <a:cs typeface="Calibri"/>
              </a:rPr>
              <a:t>And after that, today’s session will be open Q&amp;A.</a:t>
            </a:r>
          </a:p>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Upcoming CARLI events!</a:t>
            </a: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Fifteen minutes after each </a:t>
            </a:r>
            <a:r>
              <a:rPr lang="en-US" sz="1200" b="0" kern="1200" dirty="0">
                <a:solidFill>
                  <a:schemeClr val="tx1"/>
                </a:solidFill>
                <a:effectLst/>
                <a:latin typeface="+mn-lt"/>
                <a:ea typeface="+mn-ea"/>
                <a:cs typeface="+mn-cs"/>
              </a:rPr>
              <a:t>Implementing Acquisitions</a:t>
            </a:r>
            <a:r>
              <a:rPr lang="en-US" sz="1200" kern="1200" dirty="0">
                <a:solidFill>
                  <a:schemeClr val="tx1"/>
                </a:solidFill>
                <a:effectLst/>
                <a:latin typeface="+mn-lt"/>
                <a:ea typeface="+mn-ea"/>
                <a:cs typeface="+mn-cs"/>
              </a:rPr>
              <a:t> session, CARLI staff host an informal follow-up discussion via Zoom for I-Share library staff to share what they learned and discuss how that information may be applied in the I-Share consortial environment. There is no formal presentation, and attendees participate via voice and chat. The CARLI discussion sessions are recorded and posted later with notes to the CARLI website at this URL.</a:t>
            </a:r>
          </a:p>
          <a:p>
            <a:endParaRPr lang="en-US" sz="1200" kern="1200" dirty="0">
              <a:solidFill>
                <a:schemeClr val="tx1"/>
              </a:solidFill>
              <a:effectLst/>
              <a:latin typeface="+mn-lt"/>
              <a:ea typeface="+mn-ea"/>
              <a:cs typeface="+mn-cs"/>
            </a:endParaRPr>
          </a:p>
          <a:p>
            <a:pPr marL="0" marR="0" algn="l" fontAlgn="base">
              <a:spcBef>
                <a:spcPts val="0"/>
              </a:spcBef>
              <a:spcAft>
                <a:spcPts val="0"/>
              </a:spcAft>
            </a:pPr>
            <a:r>
              <a:rPr lang="en-US" sz="1200" kern="1200" dirty="0">
                <a:solidFill>
                  <a:schemeClr val="tx1"/>
                </a:solidFill>
                <a:effectLst/>
                <a:latin typeface="+mn-lt"/>
                <a:ea typeface="+mn-ea"/>
                <a:cs typeface="+mn-cs"/>
              </a:rPr>
              <a:t>See the CARLI Events Calendar for links to these CARLI Discussion sessions.</a:t>
            </a:r>
          </a:p>
        </p:txBody>
      </p:sp>
    </p:spTree>
    <p:extLst>
      <p:ext uri="{BB962C8B-B14F-4D97-AF65-F5344CB8AC3E}">
        <p14:creationId xmlns:p14="http://schemas.microsoft.com/office/powerpoint/2010/main" val="300144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in 2020, CARLI has purchased a block of registrations for the 2021 Ex Libris Users of North America (ELUNA) online webinar series, ELUNA Learns. These sessions will be recorded, and the recordings will be available for a year to those who register. These sessions are normally $25 per person; the CARLI block will be available </a:t>
            </a:r>
            <a:r>
              <a:rPr lang="en-US" sz="1200" b="1" i="0" u="none" strike="noStrike" kern="1200" dirty="0">
                <a:solidFill>
                  <a:schemeClr val="tx1"/>
                </a:solidFill>
                <a:effectLst/>
                <a:latin typeface="+mn-lt"/>
                <a:ea typeface="+mn-ea"/>
                <a:cs typeface="+mn-cs"/>
              </a:rPr>
              <a:t>free</a:t>
            </a:r>
            <a:r>
              <a:rPr lang="en-US" sz="1200" b="0" i="0" u="none" strike="noStrike" kern="1200" dirty="0">
                <a:solidFill>
                  <a:schemeClr val="tx1"/>
                </a:solidFill>
                <a:effectLst/>
                <a:latin typeface="+mn-lt"/>
                <a:ea typeface="+mn-ea"/>
                <a:cs typeface="+mn-cs"/>
              </a:rPr>
              <a:t> to I-Share library staff on a first come first served basis while our supply lasts.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More information about ELUNA Learns is available at </a:t>
            </a:r>
            <a:r>
              <a:rPr lang="en-US" sz="1200" b="0" i="0" u="sng" strike="noStrike" kern="1200" dirty="0">
                <a:solidFill>
                  <a:schemeClr val="tx1"/>
                </a:solidFill>
                <a:effectLst/>
                <a:latin typeface="+mn-lt"/>
                <a:ea typeface="+mn-ea"/>
                <a:cs typeface="+mn-cs"/>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take advantage of the CARLI purchase, please register through CARLI and not on the ELUNA</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website.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CARLI will process your registration with ELUNA. ELUNA will follow up with two emails to you-a registration confirmation (you may ignore the text about how to pay for your registration) and you will receive a second email from ELUNA with the webinar access credentials (these will be sent approximately 1 day before sessions in the future). Please note that ELUNA’s policy is that these registrations are for one individual only and are not for group use.</a:t>
            </a:r>
          </a:p>
          <a:p>
            <a:r>
              <a:rPr lang="en-US" sz="1200" b="0" i="0" u="none" strike="noStrike" kern="1200" dirty="0">
                <a:solidFill>
                  <a:schemeClr val="tx1"/>
                </a:solidFill>
                <a:effectLst/>
                <a:latin typeface="+mn-lt"/>
                <a:ea typeface="+mn-ea"/>
                <a:cs typeface="+mn-cs"/>
              </a:rPr>
              <a:t> </a:t>
            </a:r>
          </a:p>
          <a:p>
            <a:r>
              <a:rPr lang="en-US" sz="1200" b="1" i="0" u="none" strike="noStrike" kern="1200" dirty="0">
                <a:solidFill>
                  <a:schemeClr val="tx1"/>
                </a:solidFill>
                <a:effectLst/>
                <a:latin typeface="+mn-lt"/>
                <a:ea typeface="+mn-ea"/>
                <a:cs typeface="+mn-cs"/>
              </a:rPr>
              <a:t>To register: complete the attached form, attach to email, and send </a:t>
            </a:r>
            <a:r>
              <a:rPr lang="en-US" sz="1200" b="1" i="0" u="sng" strike="noStrike" kern="1200" dirty="0">
                <a:solidFill>
                  <a:schemeClr val="tx1"/>
                </a:solidFill>
                <a:effectLst/>
                <a:latin typeface="+mn-lt"/>
                <a:ea typeface="+mn-ea"/>
                <a:cs typeface="+mn-cs"/>
                <a:hlinkClick r:id="rId4"/>
              </a:rPr>
              <a:t>support@carli.illinois.edu</a:t>
            </a:r>
            <a:r>
              <a:rPr lang="en-US" sz="1200" b="1" i="0" u="none" strike="noStrike" kern="1200" dirty="0">
                <a:solidFill>
                  <a:schemeClr val="tx1"/>
                </a:solidFill>
                <a:effectLst/>
                <a:latin typeface="+mn-lt"/>
                <a:ea typeface="+mn-ea"/>
                <a:cs typeface="+mn-cs"/>
              </a:rPr>
              <a:t>, with “ELUNA learns” in the subject line.  Please complete a separate form for each person registering.</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5357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a reminder that if you miss any of the Ex Libris or CARLI webinar events, you can usually view a recording to catch up!</a:t>
            </a:r>
          </a:p>
        </p:txBody>
      </p:sp>
    </p:spTree>
    <p:extLst>
      <p:ext uri="{BB962C8B-B14F-4D97-AF65-F5344CB8AC3E}">
        <p14:creationId xmlns:p14="http://schemas.microsoft.com/office/powerpoint/2010/main" val="331506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friendly reminder about the I-Share Annual Statistics Package data that have been distributed in each institution’s FTP directory on the CARLI Files server.  Be sure to download them before the end of August.  For more information, see the CARLI website, or better yet, watch the recording of the July 22 Office Hours!</a:t>
            </a:r>
          </a:p>
        </p:txBody>
      </p:sp>
    </p:spTree>
    <p:extLst>
      <p:ext uri="{BB962C8B-B14F-4D97-AF65-F5344CB8AC3E}">
        <p14:creationId xmlns:p14="http://schemas.microsoft.com/office/powerpoint/2010/main" val="336102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reminder that the I-Share Union View is now available at this URL.  There is an FAQ with more information posted on the CARLI website.  I-Share Liaisons and Directors received an email on July 22 with information on authentication configuration needed for the Union View for your institution.  If you have any questions about that or the Union View in general, let us know!</a:t>
            </a:r>
          </a:p>
        </p:txBody>
      </p:sp>
    </p:spTree>
    <p:extLst>
      <p:ext uri="{BB962C8B-B14F-4D97-AF65-F5344CB8AC3E}">
        <p14:creationId xmlns:p14="http://schemas.microsoft.com/office/powerpoint/2010/main" val="2354738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Best_Practices_and_How-Tos/Acquisitions/Implementing_Acquisitions_in_Alma_Webinar_Seri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carli.illinois.edu/calend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una.org/meetings/eluna-learns-202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sites/files/files/ELUNA-Learns-Registration_Form_20210728.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xlibrisgroup.com/customer-education-webinars/?tab=recorded&amp;wpage=1" TargetMode="External"/><Relationship Id="rId7" Type="http://schemas.openxmlformats.org/officeDocument/2006/relationships/hyperlink" Target="https://www.carli.illinois.edu/products-services/i-share/discovery-interface/primove_become_an_exper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carli.illinois.edu/products-services/i-share/alma/exl-knowledge-days-2021" TargetMode="External"/><Relationship Id="rId5" Type="http://schemas.openxmlformats.org/officeDocument/2006/relationships/hyperlink" Target="https://www.carli.illinois.edu/products-services/i-share/alma/exl-implement-acq-2021" TargetMode="External"/><Relationship Id="rId4" Type="http://schemas.openxmlformats.org/officeDocument/2006/relationships/hyperlink" Target="https://www.carli.illinois.edu/products-services/i-share/alma/CARLIOfficeHou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rli.illinois.edu/products-services/i-share/stats/almastatspc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embed/gyCVJ88tHXc?rel=0&amp;autoplay=0&amp;width=1280&amp;height=720&amp;iframe=tru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share-network.primo.exlibrisgroup.com/discovery/search?vid=01CARLI_NETWORK:IShare_UNI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mailto:support@carli.Illinois.edu" TargetMode="External"/><Relationship Id="rId4" Type="http://schemas.openxmlformats.org/officeDocument/2006/relationships/hyperlink" Target="https://www.carli.illinois.edu/products-services/i-share/discovery-interface/i-share_union_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0816" y="715617"/>
            <a:ext cx="8322367" cy="5692908"/>
          </a:xfrm>
          <a:prstGeom prst="rect">
            <a:avLst/>
          </a:prstGeom>
        </p:spPr>
        <p:txBody>
          <a:bodyPr numCol="1"/>
          <a:lstStyle/>
          <a:p>
            <a:pPr algn="ctr"/>
            <a:r>
              <a:rPr lang="en-US" sz="2800" b="1" dirty="0">
                <a:latin typeface="+mj-lt"/>
              </a:rPr>
              <a:t>Premium Sandboxes Refreshed</a:t>
            </a:r>
          </a:p>
          <a:p>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Refresh occurred on August 8 as part of Alma monthly release update</a:t>
            </a:r>
          </a:p>
          <a:p>
            <a:pPr marL="457200" indent="-457200">
              <a:buFont typeface="Arial" panose="020B0604020202020204" pitchFamily="34" charset="0"/>
              <a:buChar char="•"/>
            </a:pPr>
            <a:r>
              <a:rPr lang="en-US" sz="2400" dirty="0">
                <a:latin typeface="+mj-lt"/>
                <a:ea typeface="+mn-lt"/>
                <a:cs typeface="+mn-lt"/>
              </a:rPr>
              <a:t>CARLI staff are currently working to prepare the sandboxes for use</a:t>
            </a:r>
          </a:p>
          <a:p>
            <a:pPr marL="1200150" lvl="1" indent="-457200">
              <a:buFont typeface="Arial" panose="020B0604020202020204" pitchFamily="34" charset="0"/>
              <a:buChar char="•"/>
            </a:pPr>
            <a:r>
              <a:rPr lang="en-US" sz="2100" dirty="0">
                <a:latin typeface="+mj-lt"/>
                <a:ea typeface="+mn-lt"/>
                <a:cs typeface="+mn-lt"/>
              </a:rPr>
              <a:t>Refreshing the user accounts</a:t>
            </a:r>
          </a:p>
          <a:p>
            <a:pPr marL="1200150" lvl="1" indent="-457200">
              <a:buFont typeface="Arial" panose="020B0604020202020204" pitchFamily="34" charset="0"/>
              <a:buChar char="•"/>
            </a:pPr>
            <a:r>
              <a:rPr lang="en-US" sz="2100" dirty="0">
                <a:latin typeface="+mj-lt"/>
                <a:ea typeface="+mn-lt"/>
                <a:cs typeface="+mn-lt"/>
              </a:rPr>
              <a:t>Configuring AFN between the sandbox IZs</a:t>
            </a:r>
          </a:p>
          <a:p>
            <a:pPr marL="457200" indent="-457200">
              <a:buFont typeface="Arial" panose="020B0604020202020204" pitchFamily="34" charset="0"/>
              <a:buChar char="•"/>
            </a:pPr>
            <a:r>
              <a:rPr lang="en-US" sz="2400" dirty="0">
                <a:latin typeface="+mj-lt"/>
                <a:ea typeface="+mn-lt"/>
                <a:cs typeface="+mn-lt"/>
              </a:rPr>
              <a:t>Watch for an announcement from CARLI next week once the sandboxes are ready for use again!</a:t>
            </a:r>
          </a:p>
          <a:p>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55371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Open 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r>
              <a:rPr lang="en-US" sz="3200" b="1" dirty="0">
                <a:latin typeface="+mj-lt"/>
                <a:ea typeface="+mn-lt"/>
                <a:cs typeface="+mn-lt"/>
              </a:rPr>
              <a:t>			Questions?</a:t>
            </a:r>
            <a:endParaRPr lang="en-US" sz="3200" dirty="0">
              <a:latin typeface="+mj-lt"/>
              <a:ea typeface="+mn-lt"/>
              <a:cs typeface="+mn-lt"/>
            </a:endParaRPr>
          </a:p>
        </p:txBody>
      </p:sp>
      <p:pic>
        <p:nvPicPr>
          <p:cNvPr id="5" name="Picture 4">
            <a:extLst>
              <a:ext uri="{FF2B5EF4-FFF2-40B4-BE49-F238E27FC236}">
                <a16:creationId xmlns:a16="http://schemas.microsoft.com/office/drawing/2014/main" id="{DA94A4AA-F2D5-DE46-920E-129ADD023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4191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344557" y="1206725"/>
            <a:ext cx="4714521" cy="4014055"/>
          </a:xfrm>
          <a:prstGeom prst="rect">
            <a:avLst/>
          </a:prstGeom>
        </p:spPr>
        <p:txBody>
          <a:bodyPr/>
          <a:lstStyle/>
          <a:p>
            <a:r>
              <a:rPr lang="en-US" sz="2800" b="1" dirty="0">
                <a:latin typeface="+mj-lt"/>
              </a:rPr>
              <a:t>Join us August 26, 2021</a:t>
            </a:r>
            <a:br>
              <a:rPr lang="en-US" sz="2800" b="1" dirty="0">
                <a:latin typeface="+mj-lt"/>
              </a:rPr>
            </a:br>
            <a:r>
              <a:rPr lang="en-US" sz="2800" b="1" dirty="0">
                <a:latin typeface="+mj-lt"/>
              </a:rPr>
              <a:t>at 2pm for another </a:t>
            </a:r>
          </a:p>
          <a:p>
            <a:r>
              <a:rPr lang="en-US" sz="2800" b="1" dirty="0">
                <a:latin typeface="+mj-lt"/>
              </a:rPr>
              <a:t>Office Hour.</a:t>
            </a:r>
            <a:br>
              <a:rPr lang="en-US" sz="2800" b="1" dirty="0">
                <a:latin typeface="+mj-lt"/>
              </a:rPr>
            </a:br>
            <a:endParaRPr lang="en-US" sz="2800" b="1" dirty="0">
              <a:latin typeface="+mj-lt"/>
            </a:endParaRPr>
          </a:p>
          <a:p>
            <a:r>
              <a:rPr lang="en-US" sz="2800" b="1" dirty="0">
                <a:latin typeface="+mj-lt"/>
              </a:rPr>
              <a:t>Contact CARLI at </a:t>
            </a:r>
          </a:p>
          <a:p>
            <a:r>
              <a:rPr lang="en-US" sz="2800" b="1" dirty="0">
                <a:latin typeface="+mj-lt"/>
              </a:rPr>
              <a:t>support@carli.Illinois.edu</a:t>
            </a:r>
          </a:p>
          <a:p>
            <a:endParaRPr lang="en-US"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ＭＳ Ｐゴシック"/>
              </a:rPr>
              <a:t>CARLI/I-Share Office Hours</a:t>
            </a:r>
            <a:br>
              <a:rPr lang="en-US" dirty="0"/>
            </a:br>
            <a:br>
              <a:rPr lang="en-US" dirty="0">
                <a:ea typeface="ＭＳ Ｐゴシック"/>
              </a:rPr>
            </a:br>
            <a:r>
              <a:rPr lang="en-US" sz="2200" dirty="0">
                <a:ea typeface="+mj-ea"/>
                <a:cs typeface="+mj-cs"/>
              </a:rPr>
              <a:t>August 12, 2021</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8/12/2021</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Reminders and upcoming Alma/Primo VE events and learning opportunities</a:t>
            </a:r>
          </a:p>
          <a:p>
            <a:pPr marL="1085850" lvl="1" indent="-342900">
              <a:spcBef>
                <a:spcPts val="0"/>
              </a:spcBef>
              <a:buFont typeface="Arial" panose="020B0604020202020204" pitchFamily="34" charset="0"/>
              <a:buChar char="•"/>
            </a:pPr>
            <a:r>
              <a:rPr lang="en-US" sz="2100" dirty="0">
                <a:latin typeface="+mj-lt"/>
                <a:ea typeface="+mn-lt"/>
                <a:cs typeface="+mn-lt"/>
              </a:rPr>
              <a:t>See </a:t>
            </a:r>
            <a:r>
              <a:rPr lang="en-US" sz="2100" dirty="0">
                <a:latin typeface="+mj-lt"/>
                <a:ea typeface="+mn-lt"/>
                <a:cs typeface="+mn-lt"/>
                <a:hlinkClick r:id="rId3"/>
              </a:rPr>
              <a:t>https://www.carli.illinois.edu/calendar</a:t>
            </a:r>
            <a:r>
              <a:rPr lang="en-US" sz="2100" dirty="0">
                <a:latin typeface="+mj-lt"/>
                <a:ea typeface="+mn-lt"/>
                <a:cs typeface="+mn-lt"/>
              </a:rPr>
              <a:t> for CARLI events</a:t>
            </a:r>
            <a:endParaRPr lang="en-US" sz="2100" dirty="0"/>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a:latin typeface="+mj-lt"/>
                <a:ea typeface="+mn-lt"/>
                <a:cs typeface="+mn-lt"/>
              </a:rPr>
              <a:t>Today’s Topic:</a:t>
            </a:r>
            <a:endParaRPr lang="en-US" sz="2400" dirty="0">
              <a:latin typeface="+mj-lt"/>
              <a:ea typeface="+mn-lt"/>
              <a:cs typeface="+mn-lt"/>
            </a:endParaRPr>
          </a:p>
          <a:p>
            <a:pPr marL="1085850" lvl="1" indent="-342900">
              <a:spcBef>
                <a:spcPts val="0"/>
              </a:spcBef>
              <a:buFont typeface="Arial" panose="020B0604020202020204" pitchFamily="34" charset="0"/>
              <a:buChar char="•"/>
            </a:pPr>
            <a:r>
              <a:rPr lang="en-US" sz="2100" dirty="0">
                <a:latin typeface="+mj-lt"/>
                <a:ea typeface="+mn-lt"/>
                <a:cs typeface="+mn-lt"/>
              </a:rPr>
              <a:t>Open Q &amp; A</a:t>
            </a: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768626"/>
            <a:ext cx="8872152" cy="5557746"/>
          </a:xfrm>
          <a:prstGeom prst="rect">
            <a:avLst/>
          </a:prstGeom>
        </p:spPr>
        <p:txBody>
          <a:bodyPr/>
          <a:lstStyle/>
          <a:p>
            <a:pPr algn="ctr"/>
            <a:r>
              <a:rPr lang="en-US" sz="2800" b="1" dirty="0">
                <a:latin typeface="+mj-lt"/>
                <a:ea typeface="+mn-lt"/>
                <a:cs typeface="+mn-lt"/>
              </a:rPr>
              <a:t>Announcements/Reminders</a:t>
            </a:r>
            <a:endParaRPr lang="en-US" sz="2400" dirty="0">
              <a:latin typeface="+mj-lt"/>
              <a:ea typeface="+mn-lt"/>
              <a:cs typeface="+mn-lt"/>
            </a:endParaRPr>
          </a:p>
          <a:p>
            <a:pPr lvl="1" indent="0">
              <a:spcBef>
                <a:spcPts val="0"/>
              </a:spcBef>
              <a:buNone/>
            </a:pPr>
            <a:endParaRPr lang="en-US" sz="1600" dirty="0">
              <a:latin typeface="+mj-lt"/>
              <a:ea typeface="+mn-lt"/>
              <a:cs typeface="+mn-lt"/>
            </a:endParaRPr>
          </a:p>
          <a:p>
            <a:pPr lvl="1" indent="0">
              <a:spcBef>
                <a:spcPts val="0"/>
              </a:spcBef>
              <a:buNone/>
            </a:pPr>
            <a:endParaRPr lang="en-US" sz="1600" dirty="0">
              <a:latin typeface="Arial"/>
              <a:ea typeface="+mn-lt"/>
              <a:cs typeface="+mn-lt"/>
            </a:endParaRPr>
          </a:p>
          <a:p>
            <a:pPr marL="171450" lvl="1" indent="0">
              <a:spcBef>
                <a:spcPts val="0"/>
              </a:spcBef>
              <a:buNone/>
            </a:pPr>
            <a:r>
              <a:rPr lang="en-US" sz="2400" dirty="0">
                <a:latin typeface="Arial"/>
                <a:ea typeface="+mn-lt"/>
                <a:cs typeface="+mn-lt"/>
              </a:rPr>
              <a:t>Upcoming Office Hours </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August 26, September 9, September 23 (always at 2:00pm)</a:t>
            </a:r>
          </a:p>
          <a:p>
            <a:pPr marL="925513" lvl="1" indent="-274638">
              <a:spcBef>
                <a:spcPts val="0"/>
              </a:spcBef>
              <a:buChar char="•"/>
            </a:pPr>
            <a:endParaRPr lang="en-US" sz="2000" dirty="0">
              <a:latin typeface="Arial"/>
              <a:ea typeface="+mn-lt"/>
              <a:cs typeface="+mn-lt"/>
            </a:endParaRPr>
          </a:p>
          <a:p>
            <a:pPr marL="171450" lvl="1" indent="0">
              <a:spcBef>
                <a:spcPts val="0"/>
              </a:spcBef>
              <a:buNone/>
            </a:pPr>
            <a:r>
              <a:rPr lang="en-US" sz="2400" dirty="0">
                <a:latin typeface="Arial"/>
                <a:ea typeface="+mn-lt"/>
                <a:cs typeface="+mn-lt"/>
              </a:rPr>
              <a:t>Technical Services Q&amp;A Sessions</a:t>
            </a:r>
            <a:endParaRPr lang="en-US" sz="2400" dirty="0">
              <a:latin typeface="Times New Roman"/>
              <a:cs typeface="+mn-lt"/>
            </a:endParaRPr>
          </a:p>
          <a:p>
            <a:pPr marL="925513" lvl="1" indent="-274638">
              <a:spcBef>
                <a:spcPts val="0"/>
              </a:spcBef>
              <a:buChar char="•"/>
            </a:pPr>
            <a:r>
              <a:rPr lang="en-US" sz="2000" dirty="0">
                <a:latin typeface="Arial"/>
                <a:ea typeface="+mn-lt"/>
                <a:cs typeface="+mn-lt"/>
              </a:rPr>
              <a:t>On hiatus during Ex Libris Implementing Acquisitions series.</a:t>
            </a:r>
          </a:p>
          <a:p>
            <a:pPr marL="925513" lvl="1" indent="-274638">
              <a:spcBef>
                <a:spcPts val="0"/>
              </a:spcBef>
              <a:buChar char="•"/>
            </a:pPr>
            <a:r>
              <a:rPr lang="en-US" sz="2000" dirty="0">
                <a:latin typeface="Arial"/>
                <a:ea typeface="+mn-lt"/>
                <a:cs typeface="+mn-lt"/>
              </a:rPr>
              <a:t>Returning in September!</a:t>
            </a:r>
          </a:p>
          <a:p>
            <a:pPr indent="-92075">
              <a:spcBef>
                <a:spcPts val="0"/>
              </a:spcBef>
            </a:pPr>
            <a:endParaRPr lang="en-US" sz="2300" dirty="0">
              <a:latin typeface="Arial"/>
              <a:ea typeface="+mn-lt"/>
              <a:cs typeface="+mn-lt"/>
            </a:endParaRPr>
          </a:p>
          <a:p>
            <a:pPr marL="182563">
              <a:spcBef>
                <a:spcPts val="0"/>
              </a:spcBef>
            </a:pPr>
            <a:r>
              <a:rPr lang="en-US" sz="24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000" dirty="0">
                <a:latin typeface="Arial"/>
                <a:ea typeface="+mn-lt"/>
                <a:cs typeface="+mn-lt"/>
              </a:rPr>
              <a:t>Watch for an announcement about the scheduling of future sessions and registration information!</a:t>
            </a:r>
          </a:p>
          <a:p>
            <a:pPr marL="915988" lvl="1" indent="-222250">
              <a:spcBef>
                <a:spcPts val="0"/>
              </a:spcBef>
              <a:buFont typeface="Arial" panose="020B0604020202020204" pitchFamily="34" charset="0"/>
              <a:buChar char="•"/>
            </a:pPr>
            <a:r>
              <a:rPr lang="en-US" sz="2000" dirty="0">
                <a:latin typeface="Arial"/>
                <a:ea typeface="+mn-lt"/>
                <a:cs typeface="+mn-lt"/>
              </a:rPr>
              <a:t>Notes are posted on the CARLI calendar event for past sessions.</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Ex Libris Implementing Acquisitions Webinars</a:t>
            </a:r>
          </a:p>
          <a:p>
            <a:endParaRPr lang="en-US" sz="1200" dirty="0">
              <a:latin typeface="+mj-lt"/>
            </a:endParaRPr>
          </a:p>
          <a:p>
            <a:r>
              <a:rPr lang="en-US" sz="2000" dirty="0">
                <a:latin typeface="+mj-lt"/>
                <a:ea typeface="+mn-lt"/>
                <a:cs typeface="+mn-lt"/>
                <a:hlinkClick r:id="rId3"/>
              </a:rPr>
              <a:t>https://knowledge.exlibrisgroup.com/Alma/Best_Practices_and_How-Tos/Acquisitions/Implementing_Acquisitions_in_Alma_Webinar_Series</a:t>
            </a:r>
            <a:endParaRPr lang="en-US" sz="2000" dirty="0">
              <a:latin typeface="+mj-lt"/>
              <a:ea typeface="+mn-lt"/>
              <a:cs typeface="+mn-lt"/>
            </a:endParaRP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Good for libraries thinking about Acquisitions or those new to Acquisitions (i.e., all of us!)</a:t>
            </a:r>
          </a:p>
          <a:p>
            <a:pPr marL="342900" indent="-342900">
              <a:buFont typeface="Arial" panose="020B0604020202020204" pitchFamily="34" charset="0"/>
              <a:buChar char="•"/>
            </a:pPr>
            <a:r>
              <a:rPr lang="en-US" sz="2400" dirty="0">
                <a:latin typeface="+mj-lt"/>
                <a:ea typeface="+mn-lt"/>
                <a:cs typeface="+mn-lt"/>
              </a:rPr>
              <a:t>Fifteen minutes after each of the Ex Libris Knowledge Days Webinars, CARLI will host a Zoom meeting for I-Share institutions to discuss the webinar.</a:t>
            </a:r>
          </a:p>
          <a:p>
            <a:pPr marL="342900" indent="-342900">
              <a:buFont typeface="Arial" panose="020B0604020202020204" pitchFamily="34" charset="0"/>
              <a:buChar char="•"/>
            </a:pPr>
            <a:r>
              <a:rPr lang="en-US" sz="2400" dirty="0">
                <a:latin typeface="+mj-lt"/>
                <a:ea typeface="+mn-lt"/>
                <a:cs typeface="+mn-lt"/>
              </a:rPr>
              <a:t>See the CARLI Calendar for Zoom links to the CARLI Discussion sessions </a:t>
            </a:r>
            <a:r>
              <a:rPr lang="en-US" sz="2400" dirty="0">
                <a:latin typeface="+mj-lt"/>
                <a:ea typeface="+mn-lt"/>
                <a:cs typeface="+mn-lt"/>
                <a:hlinkClick r:id="rId4"/>
              </a:rPr>
              <a:t>https://www.carli.illinois.edu/calendar</a:t>
            </a:r>
            <a:r>
              <a:rPr lang="en-US" sz="2400" dirty="0">
                <a:latin typeface="+mj-lt"/>
                <a:ea typeface="+mn-lt"/>
                <a:cs typeface="+mn-lt"/>
              </a:rPr>
              <a:t> </a:t>
            </a:r>
          </a:p>
          <a:p>
            <a:pPr marL="1085850" lvl="1" indent="-342900">
              <a:buFont typeface="Arial" panose="020B0604020202020204" pitchFamily="34" charset="0"/>
              <a:buChar char="•"/>
            </a:pPr>
            <a:r>
              <a:rPr lang="en-US" sz="2100" dirty="0">
                <a:latin typeface="+mj-lt"/>
                <a:ea typeface="+mn-lt"/>
                <a:cs typeface="+mn-lt"/>
              </a:rPr>
              <a:t>No Registration necessary</a:t>
            </a:r>
          </a:p>
          <a:p>
            <a:pPr marL="1085850" lvl="1" indent="-342900">
              <a:buFont typeface="Arial" panose="020B0604020202020204" pitchFamily="34" charset="0"/>
              <a:buChar char="•"/>
            </a:pPr>
            <a:r>
              <a:rPr lang="en-US" sz="2100" dirty="0">
                <a:latin typeface="+mj-lt"/>
                <a:ea typeface="+mn-lt"/>
                <a:cs typeface="+mn-lt"/>
              </a:rPr>
              <a:t>The final session on August 18 is on “Automating the Acquisitions Process”</a:t>
            </a: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390482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449475"/>
            <a:ext cx="8945216" cy="5959050"/>
          </a:xfrm>
          <a:prstGeom prst="rect">
            <a:avLst/>
          </a:prstGeom>
        </p:spPr>
        <p:txBody>
          <a:bodyPr numCol="1"/>
          <a:lstStyle/>
          <a:p>
            <a:pPr algn="ctr"/>
            <a:r>
              <a:rPr lang="en-US" sz="2800" b="1" dirty="0">
                <a:latin typeface="+mj-lt"/>
              </a:rPr>
              <a:t>ELUNA Learns 2021</a:t>
            </a:r>
          </a:p>
          <a:p>
            <a:endParaRPr lang="en-US" sz="1200" dirty="0">
              <a:latin typeface="+mj-lt"/>
            </a:endParaRPr>
          </a:p>
          <a:p>
            <a:pPr algn="ctr"/>
            <a:r>
              <a:rPr lang="en-US" u="sng" dirty="0">
                <a:latin typeface="+mj-lt"/>
                <a:hlinkClick r:id="rId3" tooltip="http://links.illinois.edu/f/a/vIiB-JDelQjWV10ee9hWQw~~/AAMFlAA~/RgRi5UZvP0SlaHR0cHM6Ly91cmxkZWZlbnNlLmNvbS92My9fX2h0dHBzOi8vZWwtdW5hLm9yZy9tZWV0aW5ncy9lbHVuYS1sZWFybnMtMjAyMS9fXzshIURaM2ZqZyF0SUYzdXpFUVlBWlczMXV6eG10N3JjZVBuR0gyR2xyOHMtZ3JvR1dvZk5GWl9WLWR3S3d5YTBjMHl1TXdHeWttUzFaX0N1UFdTYWg5UlEkVwNzcGNCCmED7xIEYTbMP_NSEm9yYW1AdWlsbGlub2lzLmVkdVgEAAAAIg~~"/>
              </a:rPr>
              <a:t>https://el-una.org/meetings/eluna-learns-2021/</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rPr>
              <a:t>ELUNA is presenting a series of webinars related to Ex Libris products in the summer and fall of 2021. </a:t>
            </a:r>
          </a:p>
          <a:p>
            <a:pPr marL="342900" indent="-342900">
              <a:buFont typeface="Arial" panose="020B0604020202020204" pitchFamily="34" charset="0"/>
              <a:buChar char="•"/>
            </a:pPr>
            <a:r>
              <a:rPr lang="en-US" sz="2400" dirty="0">
                <a:latin typeface="+mj-lt"/>
              </a:rPr>
              <a:t>Sessions will be presented live and recorded. </a:t>
            </a:r>
          </a:p>
          <a:p>
            <a:pPr marL="342900" indent="-342900">
              <a:buFont typeface="Arial" panose="020B0604020202020204" pitchFamily="34" charset="0"/>
              <a:buChar char="•"/>
            </a:pPr>
            <a:r>
              <a:rPr lang="en-US" sz="2400" dirty="0">
                <a:latin typeface="+mj-lt"/>
              </a:rPr>
              <a:t>ELUNA charges $25 per participant, but CARLI has purchased a block of registrations for I-Share library staff to register for free on a first come, first serve basis while our supplies last. You must register through CARLI, not the ELUNA website.</a:t>
            </a:r>
          </a:p>
          <a:p>
            <a:pPr marL="342900" indent="-342900">
              <a:buFont typeface="Arial" panose="020B0604020202020204" pitchFamily="34" charset="0"/>
              <a:buChar char="•"/>
            </a:pPr>
            <a:r>
              <a:rPr lang="en-US" sz="2400" dirty="0">
                <a:latin typeface="+mj-lt"/>
              </a:rPr>
              <a:t>To register, </a:t>
            </a:r>
            <a:r>
              <a:rPr lang="en-US" sz="2400" dirty="0">
                <a:latin typeface="+mj-lt"/>
                <a:hlinkClick r:id="rId4"/>
              </a:rPr>
              <a:t>complete this registration form</a:t>
            </a:r>
            <a:r>
              <a:rPr lang="en-US" sz="2400" dirty="0">
                <a:latin typeface="+mj-lt"/>
              </a:rPr>
              <a:t> (one form per person) and send it to </a:t>
            </a:r>
            <a:r>
              <a:rPr lang="en-US" sz="2400" dirty="0">
                <a:latin typeface="+mj-lt"/>
                <a:hlinkClick r:id="rId5"/>
              </a:rPr>
              <a:t>support@carli.Illinois.edu</a:t>
            </a:r>
            <a:r>
              <a:rPr lang="en-US" sz="2400" dirty="0">
                <a:latin typeface="+mj-lt"/>
              </a:rPr>
              <a:t>  </a:t>
            </a:r>
          </a:p>
          <a:p>
            <a:pPr marL="342900" indent="-342900">
              <a:buFont typeface="Arial" panose="020B0604020202020204" pitchFamily="34" charset="0"/>
              <a:buChar char="•"/>
            </a:pPr>
            <a:r>
              <a:rPr lang="en-US" dirty="0">
                <a:latin typeface="+mj-lt"/>
              </a:rPr>
              <a:t>Note: ELUNA’s policy is that these registrations are for one individual only and are not for group use.</a:t>
            </a:r>
            <a:endParaRPr lang="en-US" sz="2400" dirty="0">
              <a:latin typeface="+mj-lt"/>
              <a:ea typeface="+mn-lt"/>
              <a:cs typeface="+mn-lt"/>
            </a:endParaRPr>
          </a:p>
        </p:txBody>
      </p:sp>
    </p:spTree>
    <p:extLst>
      <p:ext uri="{BB962C8B-B14F-4D97-AF65-F5344CB8AC3E}">
        <p14:creationId xmlns:p14="http://schemas.microsoft.com/office/powerpoint/2010/main" val="14617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 about Past Alma and Primo VE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755373"/>
            <a:ext cx="8945216" cy="5653151"/>
          </a:xfrm>
          <a:prstGeom prst="rect">
            <a:avLst/>
          </a:prstGeom>
        </p:spPr>
        <p:txBody>
          <a:bodyPr numCol="1"/>
          <a:lstStyle/>
          <a:p>
            <a:pPr algn="ctr"/>
            <a:r>
              <a:rPr lang="en-US" sz="2800" b="1" dirty="0">
                <a:latin typeface="+mj-lt"/>
              </a:rPr>
              <a:t>Webinar Recordings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past Ex Libris Webinars can be viewed </a:t>
            </a:r>
            <a:r>
              <a:rPr lang="en-US" sz="2400" dirty="0">
                <a:latin typeface="+mj-lt"/>
                <a:ea typeface="+mn-lt"/>
                <a:cs typeface="+mn-lt"/>
                <a:hlinkClick r:id="rId3"/>
              </a:rPr>
              <a:t>On Demand</a:t>
            </a:r>
            <a:endParaRPr lang="en-US" sz="24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Implementing Acquisitions, Knowledge Days, Primo VE: Become an Expert, and many more standalone topics!</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CARLI webinars and Discussions after Ex Libris webinars are recorded and available from our website:</a:t>
            </a:r>
          </a:p>
          <a:p>
            <a:pPr marL="1085850" lvl="1" indent="-342900">
              <a:buFont typeface="Arial" panose="020B0604020202020204" pitchFamily="34" charset="0"/>
              <a:buChar char="•"/>
            </a:pPr>
            <a:r>
              <a:rPr lang="en-US" sz="2100" dirty="0">
                <a:latin typeface="+mj-lt"/>
                <a:ea typeface="+mn-lt"/>
                <a:cs typeface="+mn-lt"/>
              </a:rPr>
              <a:t>These </a:t>
            </a:r>
            <a:r>
              <a:rPr lang="en-US" sz="2100" dirty="0">
                <a:latin typeface="+mj-lt"/>
                <a:ea typeface="+mn-lt"/>
                <a:cs typeface="+mn-lt"/>
                <a:hlinkClick r:id="rId4"/>
              </a:rPr>
              <a:t>Office Hours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hlinkClick r:id="rId5"/>
              </a:rPr>
              <a:t>Implementing Acquisitions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6"/>
              </a:rPr>
              <a:t>Knowledge Days</a:t>
            </a:r>
            <a:r>
              <a:rPr lang="en-US" sz="2100" dirty="0">
                <a:latin typeface="+mj-lt"/>
                <a:ea typeface="+mn-lt"/>
                <a:cs typeface="+mn-lt"/>
              </a:rPr>
              <a:t> Discussions</a:t>
            </a:r>
          </a:p>
          <a:p>
            <a:pPr marL="1085850" lvl="1" indent="-342900">
              <a:buFont typeface="Arial" panose="020B0604020202020204" pitchFamily="34" charset="0"/>
              <a:buChar char="•"/>
            </a:pPr>
            <a:r>
              <a:rPr lang="en-US" sz="2100" dirty="0">
                <a:latin typeface="+mj-lt"/>
                <a:ea typeface="+mn-lt"/>
                <a:cs typeface="+mn-lt"/>
                <a:hlinkClick r:id="rId7"/>
              </a:rPr>
              <a:t>Primo VE: Become an Expert </a:t>
            </a:r>
            <a:r>
              <a:rPr lang="en-US" sz="2100" dirty="0">
                <a:latin typeface="+mj-lt"/>
                <a:ea typeface="+mn-lt"/>
                <a:cs typeface="+mn-lt"/>
              </a:rPr>
              <a:t>Discussions</a:t>
            </a:r>
          </a:p>
          <a:p>
            <a:pPr marL="1085850" lvl="1" indent="-342900">
              <a:buFont typeface="Arial" panose="020B0604020202020204" pitchFamily="34" charset="0"/>
              <a:buChar char="•"/>
            </a:pPr>
            <a:endParaRPr lang="en-US" sz="2100" dirty="0">
              <a:latin typeface="+mj-lt"/>
              <a:ea typeface="+mn-lt"/>
              <a:cs typeface="+mn-lt"/>
            </a:endParaRPr>
          </a:p>
          <a:p>
            <a:pPr marL="1085850" lvl="1" indent="-342900">
              <a:buFont typeface="Arial" panose="020B0604020202020204" pitchFamily="34" charset="0"/>
              <a:buChar char="•"/>
            </a:pPr>
            <a:endParaRPr lang="en-US" sz="21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3748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0816" y="715617"/>
            <a:ext cx="8322367" cy="5692908"/>
          </a:xfrm>
          <a:prstGeom prst="rect">
            <a:avLst/>
          </a:prstGeom>
        </p:spPr>
        <p:txBody>
          <a:bodyPr numCol="1"/>
          <a:lstStyle/>
          <a:p>
            <a:pPr algn="ctr"/>
            <a:r>
              <a:rPr lang="en-US" sz="2800" b="1" dirty="0">
                <a:latin typeface="+mj-lt"/>
              </a:rPr>
              <a:t>I-Share Annual Statistics Package</a:t>
            </a:r>
          </a:p>
          <a:p>
            <a:endParaRPr lang="en-US" sz="24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Download these data before the end of August!</a:t>
            </a:r>
          </a:p>
          <a:p>
            <a:pPr marL="457200" indent="-457200">
              <a:buFont typeface="Arial" panose="020B0604020202020204" pitchFamily="34" charset="0"/>
              <a:buChar char="•"/>
            </a:pPr>
            <a:r>
              <a:rPr lang="en-US" sz="2800" dirty="0">
                <a:latin typeface="+mj-lt"/>
                <a:ea typeface="+mn-lt"/>
                <a:cs typeface="+mn-lt"/>
              </a:rPr>
              <a:t>For a full description of the annual statistical package, see </a:t>
            </a:r>
            <a:r>
              <a:rPr lang="en-US" sz="2400" dirty="0">
                <a:latin typeface="+mj-lt"/>
                <a:ea typeface="+mn-lt"/>
                <a:cs typeface="+mn-lt"/>
                <a:hlinkClick r:id="rId3"/>
              </a:rPr>
              <a:t>https://www.carli.illinois.edu/products-services/i-share/stats/almastatspck</a:t>
            </a:r>
            <a:r>
              <a:rPr lang="en-US" sz="2400" dirty="0">
                <a:latin typeface="+mj-lt"/>
                <a:ea typeface="+mn-lt"/>
                <a:cs typeface="+mn-lt"/>
              </a:rPr>
              <a:t>  </a:t>
            </a:r>
            <a:r>
              <a:rPr lang="en-US" sz="2800" dirty="0">
                <a:latin typeface="+mj-lt"/>
                <a:ea typeface="+mn-lt"/>
                <a:cs typeface="+mn-lt"/>
              </a:rPr>
              <a:t>and/or watch the recording of the </a:t>
            </a:r>
            <a:r>
              <a:rPr lang="en-US" sz="2800" dirty="0">
                <a:latin typeface="+mj-lt"/>
                <a:ea typeface="+mn-lt"/>
                <a:cs typeface="+mn-lt"/>
                <a:hlinkClick r:id="rId4"/>
              </a:rPr>
              <a:t>July 22, 2021 Open Office Hours </a:t>
            </a:r>
            <a:endParaRPr lang="en-US" sz="2800" dirty="0">
              <a:latin typeface="+mj-lt"/>
              <a:ea typeface="+mn-lt"/>
              <a:cs typeface="+mn-lt"/>
            </a:endParaRPr>
          </a:p>
        </p:txBody>
      </p:sp>
    </p:spTree>
    <p:extLst>
      <p:ext uri="{BB962C8B-B14F-4D97-AF65-F5344CB8AC3E}">
        <p14:creationId xmlns:p14="http://schemas.microsoft.com/office/powerpoint/2010/main" val="336083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0816" y="449475"/>
            <a:ext cx="8322367" cy="5959050"/>
          </a:xfrm>
          <a:prstGeom prst="rect">
            <a:avLst/>
          </a:prstGeom>
        </p:spPr>
        <p:txBody>
          <a:bodyPr numCol="1"/>
          <a:lstStyle/>
          <a:p>
            <a:pPr algn="ctr"/>
            <a:r>
              <a:rPr lang="en-US" sz="2800" b="1" dirty="0">
                <a:latin typeface="+mj-lt"/>
              </a:rPr>
              <a:t>I-Share Union View</a:t>
            </a:r>
          </a:p>
          <a:p>
            <a:endParaRPr lang="en-US" sz="2400" dirty="0">
              <a:latin typeface="+mj-lt"/>
              <a:ea typeface="+mn-lt"/>
              <a:cs typeface="+mn-lt"/>
            </a:endParaRPr>
          </a:p>
          <a:p>
            <a:r>
              <a:rPr lang="en-US" sz="2800" dirty="0">
                <a:latin typeface="+mj-lt"/>
                <a:ea typeface="+mn-lt"/>
                <a:cs typeface="+mn-lt"/>
              </a:rPr>
              <a:t>I-Share Union View URL</a:t>
            </a:r>
            <a:r>
              <a:rPr lang="en-US" sz="2400" dirty="0">
                <a:latin typeface="+mj-lt"/>
                <a:ea typeface="+mn-lt"/>
                <a:cs typeface="+mn-lt"/>
              </a:rPr>
              <a:t>: </a:t>
            </a:r>
          </a:p>
          <a:p>
            <a:r>
              <a:rPr lang="en-US" sz="2400" dirty="0">
                <a:latin typeface="+mj-lt"/>
                <a:ea typeface="+mn-lt"/>
                <a:cs typeface="+mn-lt"/>
                <a:hlinkClick r:id="rId3"/>
              </a:rPr>
              <a:t>https://i-share-network.primo.exlibrisgroup.com/discovery/search?vid=01CARLI_NETWORK:IShare_UNION</a:t>
            </a:r>
            <a:r>
              <a:rPr lang="en-US" sz="2400" dirty="0">
                <a:latin typeface="+mj-lt"/>
                <a:ea typeface="+mn-lt"/>
                <a:cs typeface="+mn-lt"/>
              </a:rPr>
              <a:t> </a:t>
            </a:r>
          </a:p>
          <a:p>
            <a:endParaRPr lang="en-US" sz="1800" dirty="0">
              <a:latin typeface="+mj-lt"/>
              <a:ea typeface="+mn-lt"/>
              <a:cs typeface="+mn-lt"/>
            </a:endParaRPr>
          </a:p>
          <a:p>
            <a:r>
              <a:rPr lang="en-US" sz="2800" dirty="0">
                <a:latin typeface="+mj-lt"/>
                <a:ea typeface="+mn-lt"/>
                <a:cs typeface="+mn-lt"/>
              </a:rPr>
              <a:t>FAQ </a:t>
            </a:r>
            <a:r>
              <a:rPr lang="en-US" sz="2400" dirty="0">
                <a:latin typeface="+mj-lt"/>
                <a:ea typeface="+mn-lt"/>
                <a:cs typeface="+mn-lt"/>
              </a:rPr>
              <a:t>: </a:t>
            </a:r>
            <a:r>
              <a:rPr lang="en-US" sz="2400" dirty="0">
                <a:latin typeface="+mj-lt"/>
                <a:ea typeface="+mn-lt"/>
                <a:cs typeface="+mn-lt"/>
                <a:hlinkClick r:id="rId4"/>
              </a:rPr>
              <a:t>https://www.carli.illinois.edu/products-services/i-share/discovery-interface/i-share_union_view</a:t>
            </a:r>
            <a:r>
              <a:rPr lang="en-US" sz="2400" dirty="0">
                <a:latin typeface="+mj-lt"/>
                <a:ea typeface="+mn-lt"/>
                <a:cs typeface="+mn-lt"/>
              </a:rPr>
              <a:t> </a:t>
            </a:r>
          </a:p>
          <a:p>
            <a:endParaRPr lang="en-US" sz="1800" dirty="0">
              <a:latin typeface="+mj-lt"/>
              <a:ea typeface="+mn-lt"/>
              <a:cs typeface="+mn-lt"/>
            </a:endParaRPr>
          </a:p>
          <a:p>
            <a:r>
              <a:rPr lang="en-US" sz="2400" dirty="0">
                <a:latin typeface="+mj-lt"/>
                <a:ea typeface="+mn-lt"/>
                <a:cs typeface="+mn-lt"/>
              </a:rPr>
              <a:t>I-Share Liaisons and Directors received email with information on authentication configuration needed for the Union View for your institution. Contact </a:t>
            </a:r>
            <a:r>
              <a:rPr lang="en-US" sz="2400" dirty="0">
                <a:latin typeface="+mj-lt"/>
                <a:ea typeface="+mn-lt"/>
                <a:cs typeface="+mn-lt"/>
                <a:hlinkClick r:id="rId5"/>
              </a:rPr>
              <a:t>support@carli.Illinois.edu</a:t>
            </a:r>
            <a:r>
              <a:rPr lang="en-US" sz="2400" dirty="0">
                <a:latin typeface="+mj-lt"/>
                <a:ea typeface="+mn-lt"/>
                <a:cs typeface="+mn-lt"/>
              </a:rPr>
              <a:t> with questions.</a:t>
            </a: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36561039"/>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6653</TotalTime>
  <Words>1469</Words>
  <Application>Microsoft Macintosh PowerPoint</Application>
  <PresentationFormat>Letter Paper (8.5x11 in)</PresentationFormat>
  <Paragraphs>122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Presentation11</vt:lpstr>
      <vt:lpstr>I-Share Alma Primo VE Office hours will start shortly</vt:lpstr>
      <vt:lpstr>CARLI/I-Share Office Hours  August 12, 2021</vt:lpstr>
      <vt:lpstr>Agenda Office Hours</vt:lpstr>
      <vt:lpstr>Announcements</vt:lpstr>
      <vt:lpstr>Upcoming Alma and Primo VE Events</vt:lpstr>
      <vt:lpstr>Upcoming Alma and Primo VE Events</vt:lpstr>
      <vt:lpstr>Reminder about Past Alma and Primo VE Events</vt:lpstr>
      <vt:lpstr>Reminders</vt:lpstr>
      <vt:lpstr>Reminders</vt:lpstr>
      <vt:lpstr>Reminders</vt:lpstr>
      <vt:lpstr>Open Q&amp;A</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Gibson, Jessica</cp:lastModifiedBy>
  <cp:revision>839</cp:revision>
  <dcterms:created xsi:type="dcterms:W3CDTF">2019-09-18T17:05:10Z</dcterms:created>
  <dcterms:modified xsi:type="dcterms:W3CDTF">2021-08-12T16:02:54Z</dcterms:modified>
</cp:coreProperties>
</file>