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Default Extension="jpg" ContentType="image/jpg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x="9144000" cy="6858000"/>
  <p:notesSz cx="9144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70087" y="708659"/>
            <a:ext cx="6529070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592C5F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592C5F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592C5F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592C5F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592C5F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592C5F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453083"/>
            <a:ext cx="8739505" cy="405130"/>
          </a:xfrm>
          <a:custGeom>
            <a:avLst/>
            <a:gdLst/>
            <a:ahLst/>
            <a:cxnLst/>
            <a:rect l="l" t="t" r="r" b="b"/>
            <a:pathLst>
              <a:path w="8739505" h="405129">
                <a:moveTo>
                  <a:pt x="1" y="404916"/>
                </a:moveTo>
                <a:lnTo>
                  <a:pt x="0" y="0"/>
                </a:lnTo>
                <a:lnTo>
                  <a:pt x="8738946" y="0"/>
                </a:lnTo>
                <a:lnTo>
                  <a:pt x="8738946" y="404916"/>
                </a:lnTo>
                <a:lnTo>
                  <a:pt x="1" y="404916"/>
                </a:lnTo>
                <a:close/>
              </a:path>
            </a:pathLst>
          </a:custGeom>
          <a:solidFill>
            <a:srgbClr val="592C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9082636" y="6450774"/>
            <a:ext cx="61594" cy="407670"/>
          </a:xfrm>
          <a:custGeom>
            <a:avLst/>
            <a:gdLst/>
            <a:ahLst/>
            <a:cxnLst/>
            <a:rect l="l" t="t" r="r" b="b"/>
            <a:pathLst>
              <a:path w="61595" h="407670">
                <a:moveTo>
                  <a:pt x="0" y="407225"/>
                </a:moveTo>
                <a:lnTo>
                  <a:pt x="0" y="0"/>
                </a:lnTo>
                <a:lnTo>
                  <a:pt x="61363" y="0"/>
                </a:lnTo>
                <a:lnTo>
                  <a:pt x="61363" y="407225"/>
                </a:lnTo>
                <a:lnTo>
                  <a:pt x="0" y="407225"/>
                </a:lnTo>
                <a:close/>
              </a:path>
            </a:pathLst>
          </a:custGeom>
          <a:solidFill>
            <a:srgbClr val="0996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8999564" y="6450774"/>
            <a:ext cx="70485" cy="407670"/>
          </a:xfrm>
          <a:custGeom>
            <a:avLst/>
            <a:gdLst/>
            <a:ahLst/>
            <a:cxnLst/>
            <a:rect l="l" t="t" r="r" b="b"/>
            <a:pathLst>
              <a:path w="70484" h="407670">
                <a:moveTo>
                  <a:pt x="70314" y="0"/>
                </a:moveTo>
                <a:lnTo>
                  <a:pt x="0" y="0"/>
                </a:lnTo>
                <a:lnTo>
                  <a:pt x="0" y="407225"/>
                </a:lnTo>
                <a:lnTo>
                  <a:pt x="70314" y="407225"/>
                </a:lnTo>
                <a:lnTo>
                  <a:pt x="70314" y="0"/>
                </a:lnTo>
                <a:close/>
              </a:path>
            </a:pathLst>
          </a:custGeom>
          <a:solidFill>
            <a:srgbClr val="0033A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8914892" y="6450774"/>
            <a:ext cx="72390" cy="407670"/>
          </a:xfrm>
          <a:custGeom>
            <a:avLst/>
            <a:gdLst/>
            <a:ahLst/>
            <a:cxnLst/>
            <a:rect l="l" t="t" r="r" b="b"/>
            <a:pathLst>
              <a:path w="72390" h="407670">
                <a:moveTo>
                  <a:pt x="71913" y="0"/>
                </a:moveTo>
                <a:lnTo>
                  <a:pt x="0" y="0"/>
                </a:lnTo>
                <a:lnTo>
                  <a:pt x="0" y="407225"/>
                </a:lnTo>
                <a:lnTo>
                  <a:pt x="71913" y="407225"/>
                </a:lnTo>
                <a:lnTo>
                  <a:pt x="71913" y="0"/>
                </a:lnTo>
                <a:close/>
              </a:path>
            </a:pathLst>
          </a:custGeom>
          <a:solidFill>
            <a:srgbClr val="71217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8831817" y="6450774"/>
            <a:ext cx="70485" cy="407670"/>
          </a:xfrm>
          <a:custGeom>
            <a:avLst/>
            <a:gdLst/>
            <a:ahLst/>
            <a:cxnLst/>
            <a:rect l="l" t="t" r="r" b="b"/>
            <a:pathLst>
              <a:path w="70484" h="407670">
                <a:moveTo>
                  <a:pt x="70316" y="0"/>
                </a:moveTo>
                <a:lnTo>
                  <a:pt x="0" y="0"/>
                </a:lnTo>
                <a:lnTo>
                  <a:pt x="0" y="407225"/>
                </a:lnTo>
                <a:lnTo>
                  <a:pt x="70316" y="407225"/>
                </a:lnTo>
                <a:lnTo>
                  <a:pt x="70316" y="0"/>
                </a:lnTo>
                <a:close/>
              </a:path>
            </a:pathLst>
          </a:custGeom>
          <a:solidFill>
            <a:srgbClr val="7E803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g object 21"/>
          <p:cNvSpPr/>
          <p:nvPr/>
        </p:nvSpPr>
        <p:spPr>
          <a:xfrm>
            <a:off x="8749973" y="6450774"/>
            <a:ext cx="70485" cy="407670"/>
          </a:xfrm>
          <a:custGeom>
            <a:avLst/>
            <a:gdLst/>
            <a:ahLst/>
            <a:cxnLst/>
            <a:rect l="l" t="t" r="r" b="b"/>
            <a:pathLst>
              <a:path w="70484" h="407670">
                <a:moveTo>
                  <a:pt x="70314" y="0"/>
                </a:moveTo>
                <a:lnTo>
                  <a:pt x="0" y="0"/>
                </a:lnTo>
                <a:lnTo>
                  <a:pt x="0" y="407225"/>
                </a:lnTo>
                <a:lnTo>
                  <a:pt x="70314" y="407225"/>
                </a:lnTo>
                <a:lnTo>
                  <a:pt x="70314" y="0"/>
                </a:lnTo>
                <a:close/>
              </a:path>
            </a:pathLst>
          </a:custGeom>
          <a:solidFill>
            <a:srgbClr val="00664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bg object 22"/>
          <p:cNvSpPr/>
          <p:nvPr/>
        </p:nvSpPr>
        <p:spPr>
          <a:xfrm>
            <a:off x="0" y="0"/>
            <a:ext cx="9144000" cy="371475"/>
          </a:xfrm>
          <a:custGeom>
            <a:avLst/>
            <a:gdLst/>
            <a:ahLst/>
            <a:cxnLst/>
            <a:rect l="l" t="t" r="r" b="b"/>
            <a:pathLst>
              <a:path w="9144000" h="371475">
                <a:moveTo>
                  <a:pt x="9144000" y="371475"/>
                </a:moveTo>
                <a:lnTo>
                  <a:pt x="0" y="371475"/>
                </a:lnTo>
                <a:lnTo>
                  <a:pt x="0" y="0"/>
                </a:lnTo>
                <a:lnTo>
                  <a:pt x="9144000" y="0"/>
                </a:lnTo>
                <a:lnTo>
                  <a:pt x="9144000" y="371475"/>
                </a:lnTo>
                <a:close/>
              </a:path>
            </a:pathLst>
          </a:custGeom>
          <a:solidFill>
            <a:srgbClr val="592C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8618" y="527811"/>
            <a:ext cx="8466763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592C5F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3198" y="1279143"/>
            <a:ext cx="8673465" cy="470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592C5F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carli.illinois.edu/products-services/i-share/discovery-" TargetMode="Externa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carli.illinois.edu/products-services/i-share/discovery-" TargetMode="Externa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carli.illinois.edu/calendar" TargetMode="Externa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Relationship Id="rId3" Type="http://schemas.openxmlformats.org/officeDocument/2006/relationships/image" Target="../media/image25.png"/><Relationship Id="rId4" Type="http://schemas.openxmlformats.org/officeDocument/2006/relationships/image" Target="../media/image26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2.jpg"/><Relationship Id="rId3" Type="http://schemas.openxmlformats.org/officeDocument/2006/relationships/image" Target="../media/image33.jp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knowledge.exlibrisgroup.com/Primo/Content_Corner/Central_Discovery_Index" TargetMode="External"/><Relationship Id="rId3" Type="http://schemas.openxmlformats.org/officeDocument/2006/relationships/hyperlink" Target="https://knowledge.exlibrisgroup.com/Primo/Content_Corner/Central_Discovery_Index/" TargetMode="External"/><Relationship Id="rId4" Type="http://schemas.openxmlformats.org/officeDocument/2006/relationships/hyperlink" Target="https://knowledge.exlibrisgroup.com/Primo/Content_Corner/Central_Discovery_Index/Document" TargetMode="External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knowledge.exlibrisgroup.com/Primo/Content_Corner/Cen" TargetMode="External"/><Relationship Id="rId3" Type="http://schemas.openxmlformats.org/officeDocument/2006/relationships/hyperlink" Target="https://knowledge.exlibrisgroup.com/Alma/Product_Documentati" TargetMode="External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carli.illinois.edu/sites/files/files/CDI%20changes%20checklist.docx" TargetMode="Externa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carli.illinois.edu/products-services/i-share/alma-" TargetMode="External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g"/><Relationship Id="rId3" Type="http://schemas.openxmlformats.org/officeDocument/2006/relationships/hyperlink" Target="mailto:support@carli.Illinois.edu" TargetMode="Externa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carli.illinois.edu/products-services/i-share/circ/I-" TargetMode="Externa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carli.illinois.edu/lets-talk-" TargetMode="External"/><Relationship Id="rId3" Type="http://schemas.openxmlformats.org/officeDocument/2006/relationships/hyperlink" Target="https://www.carli.illinois.edu/lets-" TargetMode="Externa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knowledge.exlibrisgroup.com/Cross-" TargetMode="Externa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carli.illinois.edu/calendar" TargetMode="External"/><Relationship Id="rId3" Type="http://schemas.openxmlformats.org/officeDocument/2006/relationships/hyperlink" Target="https://www.carli.illinois.edu/products-services/i-" TargetMode="Externa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carli.illinois.edu/products-services/i-share/discovery-" TargetMode="Externa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592C5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11525" y="1358900"/>
            <a:ext cx="2319337" cy="2322512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0" y="6477000"/>
            <a:ext cx="9144000" cy="161925"/>
            <a:chOff x="0" y="6477000"/>
            <a:chExt cx="9144000" cy="161925"/>
          </a:xfrm>
        </p:grpSpPr>
        <p:sp>
          <p:nvSpPr>
            <p:cNvPr id="5" name="object 5"/>
            <p:cNvSpPr/>
            <p:nvPr/>
          </p:nvSpPr>
          <p:spPr>
            <a:xfrm>
              <a:off x="0" y="6477000"/>
              <a:ext cx="2286000" cy="161925"/>
            </a:xfrm>
            <a:custGeom>
              <a:avLst/>
              <a:gdLst/>
              <a:ahLst/>
              <a:cxnLst/>
              <a:rect l="l" t="t" r="r" b="b"/>
              <a:pathLst>
                <a:path w="2286000" h="161925">
                  <a:moveTo>
                    <a:pt x="2286000" y="0"/>
                  </a:moveTo>
                  <a:lnTo>
                    <a:pt x="0" y="0"/>
                  </a:lnTo>
                  <a:lnTo>
                    <a:pt x="0" y="161924"/>
                  </a:lnTo>
                  <a:lnTo>
                    <a:pt x="2286000" y="161924"/>
                  </a:lnTo>
                  <a:lnTo>
                    <a:pt x="2286000" y="0"/>
                  </a:lnTo>
                  <a:close/>
                </a:path>
              </a:pathLst>
            </a:custGeom>
            <a:solidFill>
              <a:srgbClr val="1947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286000" y="6477000"/>
              <a:ext cx="2286000" cy="161925"/>
            </a:xfrm>
            <a:custGeom>
              <a:avLst/>
              <a:gdLst/>
              <a:ahLst/>
              <a:cxnLst/>
              <a:rect l="l" t="t" r="r" b="b"/>
              <a:pathLst>
                <a:path w="2286000" h="161925">
                  <a:moveTo>
                    <a:pt x="2286000" y="0"/>
                  </a:moveTo>
                  <a:lnTo>
                    <a:pt x="0" y="0"/>
                  </a:lnTo>
                  <a:lnTo>
                    <a:pt x="0" y="161924"/>
                  </a:lnTo>
                  <a:lnTo>
                    <a:pt x="2286000" y="161924"/>
                  </a:lnTo>
                  <a:lnTo>
                    <a:pt x="2286000" y="0"/>
                  </a:lnTo>
                  <a:close/>
                </a:path>
              </a:pathLst>
            </a:custGeom>
            <a:solidFill>
              <a:srgbClr val="0497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4572000" y="6477000"/>
              <a:ext cx="2286000" cy="161925"/>
            </a:xfrm>
            <a:custGeom>
              <a:avLst/>
              <a:gdLst/>
              <a:ahLst/>
              <a:cxnLst/>
              <a:rect l="l" t="t" r="r" b="b"/>
              <a:pathLst>
                <a:path w="2286000" h="161925">
                  <a:moveTo>
                    <a:pt x="2286000" y="0"/>
                  </a:moveTo>
                  <a:lnTo>
                    <a:pt x="0" y="0"/>
                  </a:lnTo>
                  <a:lnTo>
                    <a:pt x="0" y="161924"/>
                  </a:lnTo>
                  <a:lnTo>
                    <a:pt x="2286000" y="161924"/>
                  </a:lnTo>
                  <a:lnTo>
                    <a:pt x="2286000" y="0"/>
                  </a:lnTo>
                  <a:close/>
                </a:path>
              </a:pathLst>
            </a:custGeom>
            <a:solidFill>
              <a:srgbClr val="7D80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6858000" y="6477000"/>
              <a:ext cx="2286000" cy="161925"/>
            </a:xfrm>
            <a:custGeom>
              <a:avLst/>
              <a:gdLst/>
              <a:ahLst/>
              <a:cxnLst/>
              <a:rect l="l" t="t" r="r" b="b"/>
              <a:pathLst>
                <a:path w="2286000" h="161925">
                  <a:moveTo>
                    <a:pt x="2286000" y="0"/>
                  </a:moveTo>
                  <a:lnTo>
                    <a:pt x="0" y="0"/>
                  </a:lnTo>
                  <a:lnTo>
                    <a:pt x="0" y="161924"/>
                  </a:lnTo>
                  <a:lnTo>
                    <a:pt x="2286000" y="161924"/>
                  </a:lnTo>
                  <a:lnTo>
                    <a:pt x="2286000" y="0"/>
                  </a:lnTo>
                  <a:close/>
                </a:path>
              </a:pathLst>
            </a:custGeom>
            <a:solidFill>
              <a:srgbClr val="006848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38512" y="3906837"/>
            <a:ext cx="2238375" cy="463550"/>
          </a:xfrm>
          <a:prstGeom prst="rect">
            <a:avLst/>
          </a:prstGeom>
        </p:spPr>
      </p:pic>
      <p:sp>
        <p:nvSpPr>
          <p:cNvPr id="10" name="object 10" descr="$PPTXTitle"/>
          <p:cNvSpPr txBox="1">
            <a:spLocks noGrp="1"/>
          </p:cNvSpPr>
          <p:nvPr>
            <p:ph type="title"/>
          </p:nvPr>
        </p:nvSpPr>
        <p:spPr>
          <a:xfrm>
            <a:off x="1420399" y="4562855"/>
            <a:ext cx="6303010" cy="1920239"/>
          </a:xfrm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algn="ctr" marL="367030" marR="358775">
              <a:lnSpc>
                <a:spcPct val="100699"/>
              </a:lnSpc>
              <a:spcBef>
                <a:spcPts val="75"/>
              </a:spcBef>
            </a:pPr>
            <a:r>
              <a:rPr dirty="0" sz="2900" spc="-20" b="0">
                <a:solidFill>
                  <a:srgbClr val="FFFFFF"/>
                </a:solidFill>
                <a:latin typeface="Arial"/>
                <a:cs typeface="Arial"/>
              </a:rPr>
              <a:t>CARLI/I-</a:t>
            </a:r>
            <a:r>
              <a:rPr dirty="0" sz="2900" b="0">
                <a:solidFill>
                  <a:srgbClr val="FFFFFF"/>
                </a:solidFill>
                <a:latin typeface="Arial"/>
                <a:cs typeface="Arial"/>
              </a:rPr>
              <a:t>SHARE</a:t>
            </a:r>
            <a:r>
              <a:rPr dirty="0" sz="2900" spc="-60" b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900" b="0">
                <a:solidFill>
                  <a:srgbClr val="FFFFFF"/>
                </a:solidFill>
                <a:latin typeface="Arial"/>
                <a:cs typeface="Arial"/>
              </a:rPr>
              <a:t>OFFICE</a:t>
            </a:r>
            <a:r>
              <a:rPr dirty="0" sz="2900" spc="-60" b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900" spc="-10" b="0">
                <a:solidFill>
                  <a:srgbClr val="FFFFFF"/>
                </a:solidFill>
                <a:latin typeface="Arial"/>
                <a:cs typeface="Arial"/>
              </a:rPr>
              <a:t>HOURS </a:t>
            </a:r>
            <a:r>
              <a:rPr dirty="0" sz="2900" b="0">
                <a:solidFill>
                  <a:srgbClr val="FFFFFF"/>
                </a:solidFill>
                <a:latin typeface="Arial"/>
                <a:cs typeface="Arial"/>
              </a:rPr>
              <a:t>PRIMO</a:t>
            </a:r>
            <a:r>
              <a:rPr dirty="0" sz="2900" spc="-65" b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900" spc="-10" b="0">
                <a:solidFill>
                  <a:srgbClr val="FFFFFF"/>
                </a:solidFill>
                <a:latin typeface="Arial"/>
                <a:cs typeface="Arial"/>
              </a:rPr>
              <a:t>VE</a:t>
            </a:r>
            <a:r>
              <a:rPr dirty="0" sz="2900" spc="-190" b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900" b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900" spc="-45" b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900" spc="-20" b="0">
                <a:solidFill>
                  <a:srgbClr val="FFFFFF"/>
                </a:solidFill>
                <a:latin typeface="Arial"/>
                <a:cs typeface="Arial"/>
              </a:rPr>
              <a:t>CDI:</a:t>
            </a:r>
            <a:endParaRPr sz="2900">
              <a:latin typeface="Arial"/>
              <a:cs typeface="Arial"/>
            </a:endParaRPr>
          </a:p>
          <a:p>
            <a:pPr algn="ctr" marL="12065" marR="5080">
              <a:lnSpc>
                <a:spcPct val="99800"/>
              </a:lnSpc>
              <a:spcBef>
                <a:spcPts val="30"/>
              </a:spcBef>
            </a:pPr>
            <a:r>
              <a:rPr dirty="0" sz="2300" b="0">
                <a:solidFill>
                  <a:srgbClr val="FFFFFF"/>
                </a:solidFill>
                <a:latin typeface="Arial"/>
                <a:cs typeface="Arial"/>
              </a:rPr>
              <a:t>IMPROVE</a:t>
            </a:r>
            <a:r>
              <a:rPr dirty="0" sz="2300" spc="-30" b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20" b="0">
                <a:solidFill>
                  <a:srgbClr val="FFFFFF"/>
                </a:solidFill>
                <a:latin typeface="Arial"/>
                <a:cs typeface="Arial"/>
              </a:rPr>
              <a:t>DISCOVERABILITY</a:t>
            </a:r>
            <a:r>
              <a:rPr dirty="0" sz="2300" spc="-170" b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b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300" spc="-15" b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10" b="0">
                <a:solidFill>
                  <a:srgbClr val="FFFFFF"/>
                </a:solidFill>
                <a:latin typeface="Arial"/>
                <a:cs typeface="Arial"/>
              </a:rPr>
              <a:t>PROMOTE EFFICIENT</a:t>
            </a:r>
            <a:r>
              <a:rPr dirty="0" sz="2300" spc="-190" b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b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300" spc="-90" b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b="0">
                <a:solidFill>
                  <a:srgbClr val="FFFFFF"/>
                </a:solidFill>
                <a:latin typeface="Arial"/>
                <a:cs typeface="Arial"/>
              </a:rPr>
              <a:t>EFFECTIVE</a:t>
            </a:r>
            <a:r>
              <a:rPr dirty="0" sz="2300" spc="-45" b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10" b="0">
                <a:solidFill>
                  <a:srgbClr val="FFFFFF"/>
                </a:solidFill>
                <a:latin typeface="Arial"/>
                <a:cs typeface="Arial"/>
              </a:rPr>
              <a:t>SEARCHING </a:t>
            </a:r>
            <a:r>
              <a:rPr dirty="0" sz="2000" b="0">
                <a:solidFill>
                  <a:srgbClr val="FFFFFF"/>
                </a:solidFill>
                <a:latin typeface="Arial"/>
                <a:cs typeface="Arial"/>
              </a:rPr>
              <a:t>JUNE</a:t>
            </a:r>
            <a:r>
              <a:rPr dirty="0" sz="2000" spc="-40" b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0">
                <a:solidFill>
                  <a:srgbClr val="FFFFFF"/>
                </a:solidFill>
                <a:latin typeface="Arial"/>
                <a:cs typeface="Arial"/>
              </a:rPr>
              <a:t>24,</a:t>
            </a:r>
            <a:r>
              <a:rPr dirty="0" sz="2000" spc="-45" b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0" b="0">
                <a:solidFill>
                  <a:srgbClr val="FFFFFF"/>
                </a:solidFill>
                <a:latin typeface="Arial"/>
                <a:cs typeface="Arial"/>
              </a:rPr>
              <a:t>2021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9154" y="70611"/>
            <a:ext cx="657987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PRIMO</a:t>
            </a:r>
            <a:r>
              <a:rPr dirty="0" sz="16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VE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BOOSTING</a:t>
            </a:r>
            <a:r>
              <a:rPr dirty="0" sz="16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RECORDS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BLENDED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SEARCH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PROFILES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414020">
              <a:lnSpc>
                <a:spcPct val="100000"/>
              </a:lnSpc>
              <a:spcBef>
                <a:spcPts val="100"/>
              </a:spcBef>
            </a:pPr>
            <a:r>
              <a:rPr dirty="0"/>
              <a:t>Boosting</a:t>
            </a:r>
            <a:r>
              <a:rPr dirty="0" spc="-80"/>
              <a:t> </a:t>
            </a:r>
            <a:r>
              <a:rPr dirty="0"/>
              <a:t>Records</a:t>
            </a:r>
            <a:r>
              <a:rPr dirty="0" spc="-75"/>
              <a:t> </a:t>
            </a:r>
            <a:r>
              <a:rPr dirty="0"/>
              <a:t>in</a:t>
            </a:r>
            <a:r>
              <a:rPr dirty="0" spc="-75"/>
              <a:t> </a:t>
            </a:r>
            <a:r>
              <a:rPr dirty="0"/>
              <a:t>Blended</a:t>
            </a:r>
            <a:r>
              <a:rPr dirty="0" spc="-80"/>
              <a:t> </a:t>
            </a:r>
            <a:r>
              <a:rPr dirty="0"/>
              <a:t>Search</a:t>
            </a:r>
            <a:r>
              <a:rPr dirty="0" spc="-75"/>
              <a:t> </a:t>
            </a:r>
            <a:r>
              <a:rPr dirty="0" spc="-10"/>
              <a:t>Profiles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33198" y="1329435"/>
            <a:ext cx="8691880" cy="4805045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marL="354965" marR="252729" indent="-342900">
              <a:lnSpc>
                <a:spcPts val="2590"/>
              </a:lnSpc>
              <a:spcBef>
                <a:spcPts val="225"/>
              </a:spcBef>
              <a:buChar char="•"/>
              <a:tabLst>
                <a:tab pos="354965" algn="l"/>
              </a:tabLst>
            </a:pPr>
            <a:r>
              <a:rPr dirty="0" sz="2200">
                <a:solidFill>
                  <a:srgbClr val="592C5F"/>
                </a:solidFill>
                <a:latin typeface="Arial"/>
                <a:cs typeface="Arial"/>
              </a:rPr>
              <a:t>Alma</a:t>
            </a:r>
            <a:r>
              <a:rPr dirty="0" sz="2200" spc="-7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2C5F"/>
                </a:solidFill>
                <a:latin typeface="Arial"/>
                <a:cs typeface="Arial"/>
              </a:rPr>
              <a:t>Configuration</a:t>
            </a:r>
            <a:r>
              <a:rPr dirty="0" sz="2200" spc="-6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2C5F"/>
                </a:solidFill>
                <a:latin typeface="Arial"/>
                <a:cs typeface="Arial"/>
              </a:rPr>
              <a:t>&gt;</a:t>
            </a:r>
            <a:r>
              <a:rPr dirty="0" sz="2200" spc="-6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2C5F"/>
                </a:solidFill>
                <a:latin typeface="Arial"/>
                <a:cs typeface="Arial"/>
              </a:rPr>
              <a:t>Discovery</a:t>
            </a:r>
            <a:r>
              <a:rPr dirty="0" sz="2200" spc="-6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2C5F"/>
                </a:solidFill>
                <a:latin typeface="Arial"/>
                <a:cs typeface="Arial"/>
              </a:rPr>
              <a:t>&gt;</a:t>
            </a:r>
            <a:r>
              <a:rPr dirty="0" sz="2200" spc="-6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2C5F"/>
                </a:solidFill>
                <a:latin typeface="Arial"/>
                <a:cs typeface="Arial"/>
              </a:rPr>
              <a:t>Search</a:t>
            </a:r>
            <a:r>
              <a:rPr dirty="0" sz="2200" spc="-6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2C5F"/>
                </a:solidFill>
                <a:latin typeface="Arial"/>
                <a:cs typeface="Arial"/>
              </a:rPr>
              <a:t>Configuration</a:t>
            </a:r>
            <a:r>
              <a:rPr dirty="0" sz="2200" spc="-6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2C5F"/>
                </a:solidFill>
                <a:latin typeface="Arial"/>
                <a:cs typeface="Arial"/>
              </a:rPr>
              <a:t>&gt;</a:t>
            </a:r>
            <a:r>
              <a:rPr dirty="0" sz="2200" spc="-5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592C5F"/>
                </a:solidFill>
                <a:latin typeface="Arial"/>
                <a:cs typeface="Arial"/>
              </a:rPr>
              <a:t>Search </a:t>
            </a:r>
            <a:r>
              <a:rPr dirty="0" sz="2200">
                <a:solidFill>
                  <a:srgbClr val="592C5F"/>
                </a:solidFill>
                <a:latin typeface="Arial"/>
                <a:cs typeface="Arial"/>
              </a:rPr>
              <a:t>Profiles</a:t>
            </a:r>
            <a:r>
              <a:rPr dirty="0" sz="2200" spc="-5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2C5F"/>
                </a:solidFill>
                <a:latin typeface="Arial"/>
                <a:cs typeface="Arial"/>
              </a:rPr>
              <a:t>&gt;</a:t>
            </a:r>
            <a:r>
              <a:rPr dirty="0" sz="2200" spc="-4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2C5F"/>
                </a:solidFill>
                <a:latin typeface="Arial"/>
                <a:cs typeface="Arial"/>
              </a:rPr>
              <a:t>Search</a:t>
            </a:r>
            <a:r>
              <a:rPr dirty="0" sz="2200" spc="-4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2C5F"/>
                </a:solidFill>
                <a:latin typeface="Arial"/>
                <a:cs typeface="Arial"/>
              </a:rPr>
              <a:t>Profiles</a:t>
            </a:r>
            <a:r>
              <a:rPr dirty="0" sz="2200" spc="-4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200" spc="-25">
                <a:solidFill>
                  <a:srgbClr val="592C5F"/>
                </a:solidFill>
                <a:latin typeface="Arial"/>
                <a:cs typeface="Arial"/>
              </a:rPr>
              <a:t>tab</a:t>
            </a:r>
            <a:endParaRPr sz="2200">
              <a:latin typeface="Arial"/>
              <a:cs typeface="Arial"/>
            </a:endParaRPr>
          </a:p>
          <a:p>
            <a:pPr marL="354965" marR="5080" indent="-342900">
              <a:lnSpc>
                <a:spcPts val="2590"/>
              </a:lnSpc>
              <a:spcBef>
                <a:spcPts val="415"/>
              </a:spcBef>
              <a:buChar char="•"/>
              <a:tabLst>
                <a:tab pos="354965" algn="l"/>
              </a:tabLst>
            </a:pPr>
            <a:r>
              <a:rPr dirty="0" sz="2200">
                <a:solidFill>
                  <a:srgbClr val="592C5F"/>
                </a:solidFill>
                <a:latin typeface="Arial"/>
                <a:cs typeface="Arial"/>
              </a:rPr>
              <a:t>If</a:t>
            </a:r>
            <a:r>
              <a:rPr dirty="0" sz="2200" spc="-4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2C5F"/>
                </a:solidFill>
                <a:latin typeface="Arial"/>
                <a:cs typeface="Arial"/>
              </a:rPr>
              <a:t>the</a:t>
            </a:r>
            <a:r>
              <a:rPr dirty="0" sz="2200" spc="-4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2C5F"/>
                </a:solidFill>
                <a:latin typeface="Arial"/>
                <a:cs typeface="Arial"/>
              </a:rPr>
              <a:t>"Search</a:t>
            </a:r>
            <a:r>
              <a:rPr dirty="0" sz="2200" spc="-8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592C5F"/>
                </a:solidFill>
                <a:latin typeface="Arial"/>
                <a:cs typeface="Arial"/>
              </a:rPr>
              <a:t>Type"</a:t>
            </a:r>
            <a:r>
              <a:rPr dirty="0" sz="2200" spc="-5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2C5F"/>
                </a:solidFill>
                <a:latin typeface="Arial"/>
                <a:cs typeface="Arial"/>
              </a:rPr>
              <a:t>is</a:t>
            </a:r>
            <a:r>
              <a:rPr dirty="0" sz="2200" spc="-4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2C5F"/>
                </a:solidFill>
                <a:latin typeface="Arial"/>
                <a:cs typeface="Arial"/>
              </a:rPr>
              <a:t>listed</a:t>
            </a:r>
            <a:r>
              <a:rPr dirty="0" sz="2200" spc="-4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2C5F"/>
                </a:solidFill>
                <a:latin typeface="Arial"/>
                <a:cs typeface="Arial"/>
              </a:rPr>
              <a:t>as</a:t>
            </a:r>
            <a:r>
              <a:rPr dirty="0" sz="2200" spc="-4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2C5F"/>
                </a:solidFill>
                <a:latin typeface="Arial"/>
                <a:cs typeface="Arial"/>
              </a:rPr>
              <a:t>Blended,</a:t>
            </a:r>
            <a:r>
              <a:rPr dirty="0" sz="2200" spc="-4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2C5F"/>
                </a:solidFill>
                <a:latin typeface="Arial"/>
                <a:cs typeface="Arial"/>
              </a:rPr>
              <a:t>you</a:t>
            </a:r>
            <a:r>
              <a:rPr dirty="0" sz="2200" spc="-4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2C5F"/>
                </a:solidFill>
                <a:latin typeface="Arial"/>
                <a:cs typeface="Arial"/>
              </a:rPr>
              <a:t>may</a:t>
            </a:r>
            <a:r>
              <a:rPr dirty="0" sz="2200" spc="-4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2C5F"/>
                </a:solidFill>
                <a:latin typeface="Arial"/>
                <a:cs typeface="Arial"/>
              </a:rPr>
              <a:t>boost</a:t>
            </a:r>
            <a:r>
              <a:rPr dirty="0" sz="2200" spc="-4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2C5F"/>
                </a:solidFill>
                <a:latin typeface="Arial"/>
                <a:cs typeface="Arial"/>
              </a:rPr>
              <a:t>or</a:t>
            </a:r>
            <a:r>
              <a:rPr dirty="0" sz="2200" spc="-4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592C5F"/>
                </a:solidFill>
                <a:latin typeface="Arial"/>
                <a:cs typeface="Arial"/>
              </a:rPr>
              <a:t>deboost </a:t>
            </a:r>
            <a:r>
              <a:rPr dirty="0" sz="2200">
                <a:solidFill>
                  <a:srgbClr val="592C5F"/>
                </a:solidFill>
                <a:latin typeface="Arial"/>
                <a:cs typeface="Arial"/>
              </a:rPr>
              <a:t>results</a:t>
            </a:r>
            <a:r>
              <a:rPr dirty="0" sz="2200" spc="-5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2C5F"/>
                </a:solidFill>
                <a:latin typeface="Arial"/>
                <a:cs typeface="Arial"/>
              </a:rPr>
              <a:t>from</a:t>
            </a:r>
            <a:r>
              <a:rPr dirty="0" sz="2200" spc="-5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2C5F"/>
                </a:solidFill>
                <a:latin typeface="Arial"/>
                <a:cs typeface="Arial"/>
              </a:rPr>
              <a:t>one</a:t>
            </a:r>
            <a:r>
              <a:rPr dirty="0" sz="2200" spc="-5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2C5F"/>
                </a:solidFill>
                <a:latin typeface="Arial"/>
                <a:cs typeface="Arial"/>
              </a:rPr>
              <a:t>source</a:t>
            </a:r>
            <a:r>
              <a:rPr dirty="0" sz="2200" spc="-5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2C5F"/>
                </a:solidFill>
                <a:latin typeface="Arial"/>
                <a:cs typeface="Arial"/>
              </a:rPr>
              <a:t>over</a:t>
            </a:r>
            <a:r>
              <a:rPr dirty="0" sz="2200" spc="-4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592C5F"/>
                </a:solidFill>
                <a:latin typeface="Arial"/>
                <a:cs typeface="Arial"/>
              </a:rPr>
              <a:t>another.</a:t>
            </a:r>
            <a:endParaRPr sz="2200">
              <a:latin typeface="Arial"/>
              <a:cs typeface="Arial"/>
            </a:endParaRPr>
          </a:p>
          <a:p>
            <a:pPr marL="354965" marR="630555" indent="-342900">
              <a:lnSpc>
                <a:spcPct val="102699"/>
              </a:lnSpc>
              <a:spcBef>
                <a:spcPts val="114"/>
              </a:spcBef>
              <a:buChar char="•"/>
              <a:tabLst>
                <a:tab pos="354965" algn="l"/>
              </a:tabLst>
            </a:pPr>
            <a:r>
              <a:rPr dirty="0" sz="2200">
                <a:solidFill>
                  <a:srgbClr val="592C5F"/>
                </a:solidFill>
                <a:latin typeface="Arial"/>
                <a:cs typeface="Arial"/>
              </a:rPr>
              <a:t>The</a:t>
            </a:r>
            <a:r>
              <a:rPr dirty="0" sz="2200" spc="-5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2C5F"/>
                </a:solidFill>
                <a:latin typeface="Arial"/>
                <a:cs typeface="Arial"/>
              </a:rPr>
              <a:t>most</a:t>
            </a:r>
            <a:r>
              <a:rPr dirty="0" sz="2200" spc="-5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2C5F"/>
                </a:solidFill>
                <a:latin typeface="Arial"/>
                <a:cs typeface="Arial"/>
              </a:rPr>
              <a:t>common</a:t>
            </a:r>
            <a:r>
              <a:rPr dirty="0" sz="2200" spc="-5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2C5F"/>
                </a:solidFill>
                <a:latin typeface="Arial"/>
                <a:cs typeface="Arial"/>
              </a:rPr>
              <a:t>scenarios</a:t>
            </a:r>
            <a:r>
              <a:rPr dirty="0" sz="2200" spc="-5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2C5F"/>
                </a:solidFill>
                <a:latin typeface="Arial"/>
                <a:cs typeface="Arial"/>
              </a:rPr>
              <a:t>for</a:t>
            </a:r>
            <a:r>
              <a:rPr dirty="0" sz="2200" spc="-5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2C5F"/>
                </a:solidFill>
                <a:latin typeface="Arial"/>
                <a:cs typeface="Arial"/>
              </a:rPr>
              <a:t>a</a:t>
            </a:r>
            <a:r>
              <a:rPr dirty="0" sz="2200" spc="-5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2C5F"/>
                </a:solidFill>
                <a:latin typeface="Arial"/>
                <a:cs typeface="Arial"/>
              </a:rPr>
              <a:t>Blended</a:t>
            </a:r>
            <a:r>
              <a:rPr dirty="0" sz="2200" spc="-5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2C5F"/>
                </a:solidFill>
                <a:latin typeface="Arial"/>
                <a:cs typeface="Arial"/>
              </a:rPr>
              <a:t>search</a:t>
            </a:r>
            <a:r>
              <a:rPr dirty="0" sz="2200" spc="-5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2C5F"/>
                </a:solidFill>
                <a:latin typeface="Arial"/>
                <a:cs typeface="Arial"/>
              </a:rPr>
              <a:t>are</a:t>
            </a:r>
            <a:r>
              <a:rPr dirty="0" sz="2200" spc="-5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592C5F"/>
                </a:solidFill>
                <a:latin typeface="Arial"/>
                <a:cs typeface="Arial"/>
              </a:rPr>
              <a:t>Search </a:t>
            </a:r>
            <a:r>
              <a:rPr dirty="0" sz="2200">
                <a:solidFill>
                  <a:srgbClr val="592C5F"/>
                </a:solidFill>
                <a:latin typeface="Arial"/>
                <a:cs typeface="Arial"/>
              </a:rPr>
              <a:t>Profiles</a:t>
            </a:r>
            <a:r>
              <a:rPr dirty="0" sz="2200" spc="-4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2C5F"/>
                </a:solidFill>
                <a:latin typeface="Arial"/>
                <a:cs typeface="Arial"/>
              </a:rPr>
              <a:t>that</a:t>
            </a:r>
            <a:r>
              <a:rPr dirty="0" sz="2200" spc="-4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592C5F"/>
                </a:solidFill>
                <a:latin typeface="Arial"/>
                <a:cs typeface="Arial"/>
              </a:rPr>
              <a:t>include:</a:t>
            </a:r>
            <a:endParaRPr sz="2200">
              <a:latin typeface="Arial"/>
              <a:cs typeface="Arial"/>
            </a:endParaRPr>
          </a:p>
          <a:p>
            <a:pPr lvl="1" marL="1097915" indent="-342265">
              <a:lnSpc>
                <a:spcPct val="100000"/>
              </a:lnSpc>
              <a:spcBef>
                <a:spcPts val="250"/>
              </a:spcBef>
              <a:buChar char="•"/>
              <a:tabLst>
                <a:tab pos="1097915" algn="l"/>
              </a:tabLst>
            </a:pPr>
            <a:r>
              <a:rPr dirty="0" sz="1900">
                <a:solidFill>
                  <a:srgbClr val="592C5F"/>
                </a:solidFill>
                <a:latin typeface="Arial"/>
                <a:cs typeface="Arial"/>
              </a:rPr>
              <a:t>Local</a:t>
            </a:r>
            <a:r>
              <a:rPr dirty="0" sz="1900" spc="-3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592C5F"/>
                </a:solidFill>
                <a:latin typeface="Arial"/>
                <a:cs typeface="Arial"/>
              </a:rPr>
              <a:t>data</a:t>
            </a:r>
            <a:r>
              <a:rPr dirty="0" sz="1900" spc="-3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592C5F"/>
                </a:solidFill>
                <a:latin typeface="Arial"/>
                <a:cs typeface="Arial"/>
              </a:rPr>
              <a:t>and</a:t>
            </a:r>
            <a:r>
              <a:rPr dirty="0" sz="1900" spc="-3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592C5F"/>
                </a:solidFill>
                <a:latin typeface="Arial"/>
                <a:cs typeface="Arial"/>
              </a:rPr>
              <a:t>Central</a:t>
            </a:r>
            <a:r>
              <a:rPr dirty="0" sz="1900" spc="-3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592C5F"/>
                </a:solidFill>
                <a:latin typeface="Arial"/>
                <a:cs typeface="Arial"/>
              </a:rPr>
              <a:t>Index</a:t>
            </a:r>
            <a:r>
              <a:rPr dirty="0" sz="1900" spc="-3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1900" spc="-10">
                <a:solidFill>
                  <a:srgbClr val="592C5F"/>
                </a:solidFill>
                <a:latin typeface="Arial"/>
                <a:cs typeface="Arial"/>
              </a:rPr>
              <a:t>(CDI)</a:t>
            </a:r>
            <a:endParaRPr sz="1900">
              <a:latin typeface="Arial"/>
              <a:cs typeface="Arial"/>
            </a:endParaRPr>
          </a:p>
          <a:p>
            <a:pPr lvl="1" marL="1097915" indent="-342265">
              <a:lnSpc>
                <a:spcPct val="100000"/>
              </a:lnSpc>
              <a:spcBef>
                <a:spcPts val="315"/>
              </a:spcBef>
              <a:buChar char="•"/>
              <a:tabLst>
                <a:tab pos="1097915" algn="l"/>
              </a:tabLst>
            </a:pPr>
            <a:r>
              <a:rPr dirty="0" sz="1900">
                <a:solidFill>
                  <a:srgbClr val="592C5F"/>
                </a:solidFill>
                <a:latin typeface="Arial"/>
                <a:cs typeface="Arial"/>
              </a:rPr>
              <a:t>Local</a:t>
            </a:r>
            <a:r>
              <a:rPr dirty="0" sz="1900" spc="-3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592C5F"/>
                </a:solidFill>
                <a:latin typeface="Arial"/>
                <a:cs typeface="Arial"/>
              </a:rPr>
              <a:t>data,</a:t>
            </a:r>
            <a:r>
              <a:rPr dirty="0" sz="1900" spc="-4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592C5F"/>
                </a:solidFill>
                <a:latin typeface="Arial"/>
                <a:cs typeface="Arial"/>
              </a:rPr>
              <a:t>NZ</a:t>
            </a:r>
            <a:r>
              <a:rPr dirty="0" sz="1900" spc="-4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592C5F"/>
                </a:solidFill>
                <a:latin typeface="Arial"/>
                <a:cs typeface="Arial"/>
              </a:rPr>
              <a:t>(network)</a:t>
            </a:r>
            <a:r>
              <a:rPr dirty="0" sz="1900" spc="-3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592C5F"/>
                </a:solidFill>
                <a:latin typeface="Arial"/>
                <a:cs typeface="Arial"/>
              </a:rPr>
              <a:t>data,</a:t>
            </a:r>
            <a:r>
              <a:rPr dirty="0" sz="1900" spc="-4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592C5F"/>
                </a:solidFill>
                <a:latin typeface="Arial"/>
                <a:cs typeface="Arial"/>
              </a:rPr>
              <a:t>and</a:t>
            </a:r>
            <a:r>
              <a:rPr dirty="0" sz="1900" spc="-3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592C5F"/>
                </a:solidFill>
                <a:latin typeface="Arial"/>
                <a:cs typeface="Arial"/>
              </a:rPr>
              <a:t>Central</a:t>
            </a:r>
            <a:r>
              <a:rPr dirty="0" sz="1900" spc="-3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592C5F"/>
                </a:solidFill>
                <a:latin typeface="Arial"/>
                <a:cs typeface="Arial"/>
              </a:rPr>
              <a:t>Index</a:t>
            </a:r>
            <a:r>
              <a:rPr dirty="0" sz="1900" spc="-3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1900" spc="-10">
                <a:solidFill>
                  <a:srgbClr val="592C5F"/>
                </a:solidFill>
                <a:latin typeface="Arial"/>
                <a:cs typeface="Arial"/>
              </a:rPr>
              <a:t>(CDI)</a:t>
            </a:r>
            <a:endParaRPr sz="1900">
              <a:latin typeface="Arial"/>
              <a:cs typeface="Arial"/>
            </a:endParaRPr>
          </a:p>
          <a:p>
            <a:pPr algn="just" marL="354965" marR="8255" indent="-342900">
              <a:lnSpc>
                <a:spcPct val="100499"/>
              </a:lnSpc>
              <a:spcBef>
                <a:spcPts val="310"/>
              </a:spcBef>
              <a:buChar char="•"/>
              <a:tabLst>
                <a:tab pos="354965" algn="l"/>
              </a:tabLst>
            </a:pPr>
            <a:r>
              <a:rPr dirty="0" sz="2200">
                <a:solidFill>
                  <a:srgbClr val="592C5F"/>
                </a:solidFill>
                <a:latin typeface="Arial"/>
                <a:cs typeface="Arial"/>
              </a:rPr>
              <a:t>The</a:t>
            </a:r>
            <a:r>
              <a:rPr dirty="0" sz="2200" spc="-6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2C5F"/>
                </a:solidFill>
                <a:latin typeface="Arial"/>
                <a:cs typeface="Arial"/>
              </a:rPr>
              <a:t>default</a:t>
            </a:r>
            <a:r>
              <a:rPr dirty="0" sz="2200" spc="-6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2C5F"/>
                </a:solidFill>
                <a:latin typeface="Arial"/>
                <a:cs typeface="Arial"/>
              </a:rPr>
              <a:t>Search</a:t>
            </a:r>
            <a:r>
              <a:rPr dirty="0" sz="2200" spc="-6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2C5F"/>
                </a:solidFill>
                <a:latin typeface="Arial"/>
                <a:cs typeface="Arial"/>
              </a:rPr>
              <a:t>Profile</a:t>
            </a:r>
            <a:r>
              <a:rPr dirty="0" sz="2200" spc="-6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2C5F"/>
                </a:solidFill>
                <a:latin typeface="Arial"/>
                <a:cs typeface="Arial"/>
              </a:rPr>
              <a:t>“MyInst_and_CI”</a:t>
            </a:r>
            <a:r>
              <a:rPr dirty="0" sz="2200" spc="-5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2C5F"/>
                </a:solidFill>
                <a:latin typeface="Arial"/>
                <a:cs typeface="Arial"/>
              </a:rPr>
              <a:t>used</a:t>
            </a:r>
            <a:r>
              <a:rPr dirty="0" sz="2200" spc="-6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2C5F"/>
                </a:solidFill>
                <a:latin typeface="Arial"/>
                <a:cs typeface="Arial"/>
              </a:rPr>
              <a:t>by</a:t>
            </a:r>
            <a:r>
              <a:rPr dirty="0" sz="2200" spc="-6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2C5F"/>
                </a:solidFill>
                <a:latin typeface="Arial"/>
                <a:cs typeface="Arial"/>
              </a:rPr>
              <a:t>many</a:t>
            </a:r>
            <a:r>
              <a:rPr dirty="0" sz="2200" spc="-6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592C5F"/>
                </a:solidFill>
                <a:latin typeface="Arial"/>
                <a:cs typeface="Arial"/>
              </a:rPr>
              <a:t>libraries </a:t>
            </a:r>
            <a:r>
              <a:rPr dirty="0" sz="2200">
                <a:solidFill>
                  <a:srgbClr val="592C5F"/>
                </a:solidFill>
                <a:latin typeface="Arial"/>
                <a:cs typeface="Arial"/>
              </a:rPr>
              <a:t>already</a:t>
            </a:r>
            <a:r>
              <a:rPr dirty="0" sz="2200" spc="-5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2C5F"/>
                </a:solidFill>
                <a:latin typeface="Arial"/>
                <a:cs typeface="Arial"/>
              </a:rPr>
              <a:t>boosts</a:t>
            </a:r>
            <a:r>
              <a:rPr dirty="0" sz="2200" spc="-4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2C5F"/>
                </a:solidFill>
                <a:latin typeface="Arial"/>
                <a:cs typeface="Arial"/>
              </a:rPr>
              <a:t>Local</a:t>
            </a:r>
            <a:r>
              <a:rPr dirty="0" sz="2200" spc="-4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2C5F"/>
                </a:solidFill>
                <a:latin typeface="Arial"/>
                <a:cs typeface="Arial"/>
              </a:rPr>
              <a:t>data</a:t>
            </a:r>
            <a:r>
              <a:rPr dirty="0" sz="2200" spc="-4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2C5F"/>
                </a:solidFill>
                <a:latin typeface="Arial"/>
                <a:cs typeface="Arial"/>
              </a:rPr>
              <a:t>over</a:t>
            </a:r>
            <a:r>
              <a:rPr dirty="0" sz="2200" spc="-4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2C5F"/>
                </a:solidFill>
                <a:latin typeface="Arial"/>
                <a:cs typeface="Arial"/>
              </a:rPr>
              <a:t>the</a:t>
            </a:r>
            <a:r>
              <a:rPr dirty="0" sz="2200" spc="-4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2C5F"/>
                </a:solidFill>
                <a:latin typeface="Arial"/>
                <a:cs typeface="Arial"/>
              </a:rPr>
              <a:t>Central</a:t>
            </a:r>
            <a:r>
              <a:rPr dirty="0" sz="2200" spc="-4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2C5F"/>
                </a:solidFill>
                <a:latin typeface="Arial"/>
                <a:cs typeface="Arial"/>
              </a:rPr>
              <a:t>Index</a:t>
            </a:r>
            <a:r>
              <a:rPr dirty="0" sz="2200" spc="-4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2C5F"/>
                </a:solidFill>
                <a:latin typeface="Arial"/>
                <a:cs typeface="Arial"/>
              </a:rPr>
              <a:t>data,</a:t>
            </a:r>
            <a:r>
              <a:rPr dirty="0" sz="2200" spc="-5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2C5F"/>
                </a:solidFill>
                <a:latin typeface="Arial"/>
                <a:cs typeface="Arial"/>
              </a:rPr>
              <a:t>but</a:t>
            </a:r>
            <a:r>
              <a:rPr dirty="0" sz="2200" spc="-4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2C5F"/>
                </a:solidFill>
                <a:latin typeface="Arial"/>
                <a:cs typeface="Arial"/>
              </a:rPr>
              <a:t>you</a:t>
            </a:r>
            <a:r>
              <a:rPr dirty="0" sz="2200" spc="-4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200" spc="-25">
                <a:solidFill>
                  <a:srgbClr val="592C5F"/>
                </a:solidFill>
                <a:latin typeface="Arial"/>
                <a:cs typeface="Arial"/>
              </a:rPr>
              <a:t>may </a:t>
            </a:r>
            <a:r>
              <a:rPr dirty="0" sz="2200">
                <a:solidFill>
                  <a:srgbClr val="592C5F"/>
                </a:solidFill>
                <a:latin typeface="Arial"/>
                <a:cs typeface="Arial"/>
              </a:rPr>
              <a:t>wish</a:t>
            </a:r>
            <a:r>
              <a:rPr dirty="0" sz="2200" spc="-3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2C5F"/>
                </a:solidFill>
                <a:latin typeface="Arial"/>
                <a:cs typeface="Arial"/>
              </a:rPr>
              <a:t>to</a:t>
            </a:r>
            <a:r>
              <a:rPr dirty="0" sz="2200" spc="-3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2C5F"/>
                </a:solidFill>
                <a:latin typeface="Arial"/>
                <a:cs typeface="Arial"/>
              </a:rPr>
              <a:t>boost</a:t>
            </a:r>
            <a:r>
              <a:rPr dirty="0" sz="2200" spc="-3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2C5F"/>
                </a:solidFill>
                <a:latin typeface="Arial"/>
                <a:cs typeface="Arial"/>
              </a:rPr>
              <a:t>it</a:t>
            </a:r>
            <a:r>
              <a:rPr dirty="0" sz="2200" spc="-3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592C5F"/>
                </a:solidFill>
                <a:latin typeface="Arial"/>
                <a:cs typeface="Arial"/>
              </a:rPr>
              <a:t>further.</a:t>
            </a:r>
            <a:endParaRPr sz="2200">
              <a:latin typeface="Arial"/>
              <a:cs typeface="Arial"/>
            </a:endParaRPr>
          </a:p>
          <a:p>
            <a:pPr marL="12700" marR="713105">
              <a:lnSpc>
                <a:spcPct val="101800"/>
              </a:lnSpc>
              <a:spcBef>
                <a:spcPts val="2425"/>
              </a:spcBef>
            </a:pPr>
            <a:r>
              <a:rPr dirty="0" u="sng" sz="2200" spc="-20">
                <a:solidFill>
                  <a:srgbClr val="0996A9"/>
                </a:solidFill>
                <a:uFill>
                  <a:solidFill>
                    <a:srgbClr val="0996A9"/>
                  </a:solidFill>
                </a:uFill>
                <a:latin typeface="Arial"/>
                <a:cs typeface="Arial"/>
                <a:hlinkClick r:id="rId2"/>
              </a:rPr>
              <a:t>https://www.carli.illinois.edu/products-</a:t>
            </a:r>
            <a:r>
              <a:rPr dirty="0" u="sng" sz="2200" spc="-10">
                <a:solidFill>
                  <a:srgbClr val="0996A9"/>
                </a:solidFill>
                <a:uFill>
                  <a:solidFill>
                    <a:srgbClr val="0996A9"/>
                  </a:solidFill>
                </a:uFill>
                <a:latin typeface="Arial"/>
                <a:cs typeface="Arial"/>
                <a:hlinkClick r:id="rId2"/>
              </a:rPr>
              <a:t>services/i-share/discovery-</a:t>
            </a:r>
            <a:r>
              <a:rPr dirty="0" u="sng" sz="2200" spc="-10">
                <a:solidFill>
                  <a:srgbClr val="0996A9"/>
                </a:solidFill>
                <a:uFill>
                  <a:solidFill>
                    <a:srgbClr val="0996A9"/>
                  </a:solidFill>
                </a:uFill>
                <a:latin typeface="Arial"/>
                <a:cs typeface="Arial"/>
              </a:rPr>
              <a:t>interface/blended_search_profiles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9154" y="70611"/>
            <a:ext cx="303149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PRIMO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VE</a:t>
            </a:r>
            <a:r>
              <a:rPr dirty="0" sz="16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 DEDUP</a:t>
            </a:r>
            <a:r>
              <a:rPr dirty="0" sz="16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FRBR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065655">
              <a:lnSpc>
                <a:spcPct val="100000"/>
              </a:lnSpc>
              <a:spcBef>
                <a:spcPts val="100"/>
              </a:spcBef>
            </a:pPr>
            <a:r>
              <a:rPr dirty="0"/>
              <a:t>Dedup</a:t>
            </a:r>
            <a:r>
              <a:rPr dirty="0" spc="-85"/>
              <a:t> </a:t>
            </a:r>
            <a:r>
              <a:rPr dirty="0"/>
              <a:t>and</a:t>
            </a:r>
            <a:r>
              <a:rPr dirty="0" spc="-75"/>
              <a:t> </a:t>
            </a:r>
            <a:r>
              <a:rPr dirty="0"/>
              <a:t>FRBR</a:t>
            </a:r>
            <a:r>
              <a:rPr dirty="0" spc="-65"/>
              <a:t> </a:t>
            </a:r>
            <a:r>
              <a:rPr dirty="0" spc="-10"/>
              <a:t>Options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33198" y="1329435"/>
            <a:ext cx="8683625" cy="4564380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marL="354965" marR="5080" indent="-342900">
              <a:lnSpc>
                <a:spcPts val="2590"/>
              </a:lnSpc>
              <a:spcBef>
                <a:spcPts val="225"/>
              </a:spcBef>
              <a:buChar char="•"/>
              <a:tabLst>
                <a:tab pos="354965" algn="l"/>
              </a:tabLst>
            </a:pPr>
            <a:r>
              <a:rPr dirty="0" sz="2200">
                <a:solidFill>
                  <a:srgbClr val="592C5F"/>
                </a:solidFill>
                <a:latin typeface="Arial"/>
                <a:cs typeface="Arial"/>
              </a:rPr>
              <a:t>By</a:t>
            </a:r>
            <a:r>
              <a:rPr dirty="0" sz="2200" spc="-5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2C5F"/>
                </a:solidFill>
                <a:latin typeface="Arial"/>
                <a:cs typeface="Arial"/>
              </a:rPr>
              <a:t>default,</a:t>
            </a:r>
            <a:r>
              <a:rPr dirty="0" sz="2200" spc="-5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2C5F"/>
                </a:solidFill>
                <a:latin typeface="Arial"/>
                <a:cs typeface="Arial"/>
              </a:rPr>
              <a:t>Primo</a:t>
            </a:r>
            <a:r>
              <a:rPr dirty="0" sz="2200" spc="-5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2C5F"/>
                </a:solidFill>
                <a:latin typeface="Arial"/>
                <a:cs typeface="Arial"/>
              </a:rPr>
              <a:t>VE</a:t>
            </a:r>
            <a:r>
              <a:rPr dirty="0" sz="2200" spc="-6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2C5F"/>
                </a:solidFill>
                <a:latin typeface="Arial"/>
                <a:cs typeface="Arial"/>
              </a:rPr>
              <a:t>performs</a:t>
            </a:r>
            <a:r>
              <a:rPr dirty="0" sz="2200" spc="-5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2C5F"/>
                </a:solidFill>
                <a:latin typeface="Arial"/>
                <a:cs typeface="Arial"/>
              </a:rPr>
              <a:t>deduplication</a:t>
            </a:r>
            <a:r>
              <a:rPr dirty="0" sz="2200" spc="-5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2C5F"/>
                </a:solidFill>
                <a:latin typeface="Arial"/>
                <a:cs typeface="Arial"/>
              </a:rPr>
              <a:t>and</a:t>
            </a:r>
            <a:r>
              <a:rPr dirty="0" sz="2200" spc="-5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592C5F"/>
                </a:solidFill>
                <a:latin typeface="Arial"/>
                <a:cs typeface="Arial"/>
              </a:rPr>
              <a:t>FRBR-</a:t>
            </a:r>
            <a:r>
              <a:rPr dirty="0" sz="2200">
                <a:solidFill>
                  <a:srgbClr val="592C5F"/>
                </a:solidFill>
                <a:latin typeface="Arial"/>
                <a:cs typeface="Arial"/>
              </a:rPr>
              <a:t>ization</a:t>
            </a:r>
            <a:r>
              <a:rPr dirty="0" sz="2200" spc="-5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200" spc="-25">
                <a:solidFill>
                  <a:srgbClr val="592C5F"/>
                </a:solidFill>
                <a:latin typeface="Arial"/>
                <a:cs typeface="Arial"/>
              </a:rPr>
              <a:t>and </a:t>
            </a:r>
            <a:r>
              <a:rPr dirty="0" sz="2200">
                <a:solidFill>
                  <a:srgbClr val="592C5F"/>
                </a:solidFill>
                <a:latin typeface="Arial"/>
                <a:cs typeface="Arial"/>
              </a:rPr>
              <a:t>groups</a:t>
            </a:r>
            <a:r>
              <a:rPr dirty="0" sz="2200" spc="-7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2C5F"/>
                </a:solidFill>
                <a:latin typeface="Arial"/>
                <a:cs typeface="Arial"/>
              </a:rPr>
              <a:t>records</a:t>
            </a:r>
            <a:r>
              <a:rPr dirty="0" sz="2200" spc="-7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2C5F"/>
                </a:solidFill>
                <a:latin typeface="Arial"/>
                <a:cs typeface="Arial"/>
              </a:rPr>
              <a:t>together</a:t>
            </a:r>
            <a:r>
              <a:rPr dirty="0" sz="2200" spc="-7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2C5F"/>
                </a:solidFill>
                <a:latin typeface="Arial"/>
                <a:cs typeface="Arial"/>
              </a:rPr>
              <a:t>when</a:t>
            </a:r>
            <a:r>
              <a:rPr dirty="0" sz="2200" spc="-7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2C5F"/>
                </a:solidFill>
                <a:latin typeface="Arial"/>
                <a:cs typeface="Arial"/>
              </a:rPr>
              <a:t>displaying</a:t>
            </a:r>
            <a:r>
              <a:rPr dirty="0" sz="2200" spc="-6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2C5F"/>
                </a:solidFill>
                <a:latin typeface="Arial"/>
                <a:cs typeface="Arial"/>
              </a:rPr>
              <a:t>search</a:t>
            </a:r>
            <a:r>
              <a:rPr dirty="0" sz="2200" spc="-7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592C5F"/>
                </a:solidFill>
                <a:latin typeface="Arial"/>
                <a:cs typeface="Arial"/>
              </a:rPr>
              <a:t>results.</a:t>
            </a:r>
            <a:endParaRPr sz="2200">
              <a:latin typeface="Arial"/>
              <a:cs typeface="Arial"/>
            </a:endParaRPr>
          </a:p>
          <a:p>
            <a:pPr marL="354965" marR="716280" indent="-342900">
              <a:lnSpc>
                <a:spcPts val="2590"/>
              </a:lnSpc>
              <a:spcBef>
                <a:spcPts val="415"/>
              </a:spcBef>
              <a:buChar char="•"/>
              <a:tabLst>
                <a:tab pos="354965" algn="l"/>
              </a:tabLst>
            </a:pPr>
            <a:r>
              <a:rPr dirty="0" sz="2200">
                <a:solidFill>
                  <a:srgbClr val="592C5F"/>
                </a:solidFill>
                <a:latin typeface="Arial"/>
                <a:cs typeface="Arial"/>
              </a:rPr>
              <a:t>Records</a:t>
            </a:r>
            <a:r>
              <a:rPr dirty="0" sz="2200" spc="-6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2C5F"/>
                </a:solidFill>
                <a:latin typeface="Arial"/>
                <a:cs typeface="Arial"/>
              </a:rPr>
              <a:t>that</a:t>
            </a:r>
            <a:r>
              <a:rPr dirty="0" sz="2200" spc="-5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2C5F"/>
                </a:solidFill>
                <a:latin typeface="Arial"/>
                <a:cs typeface="Arial"/>
              </a:rPr>
              <a:t>have</a:t>
            </a:r>
            <a:r>
              <a:rPr dirty="0" sz="2200" spc="-5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2C5F"/>
                </a:solidFill>
                <a:latin typeface="Arial"/>
                <a:cs typeface="Arial"/>
              </a:rPr>
              <a:t>been</a:t>
            </a:r>
            <a:r>
              <a:rPr dirty="0" sz="2200" spc="-5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2C5F"/>
                </a:solidFill>
                <a:latin typeface="Arial"/>
                <a:cs typeface="Arial"/>
              </a:rPr>
              <a:t>deduplicated</a:t>
            </a:r>
            <a:r>
              <a:rPr dirty="0" sz="2200" spc="-5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2C5F"/>
                </a:solidFill>
                <a:latin typeface="Arial"/>
                <a:cs typeface="Arial"/>
              </a:rPr>
              <a:t>and</a:t>
            </a:r>
            <a:r>
              <a:rPr dirty="0" sz="2200" spc="-5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2C5F"/>
                </a:solidFill>
                <a:latin typeface="Arial"/>
                <a:cs typeface="Arial"/>
              </a:rPr>
              <a:t>grouped</a:t>
            </a:r>
            <a:r>
              <a:rPr dirty="0" sz="2200" spc="-5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2C5F"/>
                </a:solidFill>
                <a:latin typeface="Arial"/>
                <a:cs typeface="Arial"/>
              </a:rPr>
              <a:t>will</a:t>
            </a:r>
            <a:r>
              <a:rPr dirty="0" sz="2200" spc="-5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2C5F"/>
                </a:solidFill>
                <a:latin typeface="Arial"/>
                <a:cs typeface="Arial"/>
              </a:rPr>
              <a:t>not</a:t>
            </a:r>
            <a:r>
              <a:rPr dirty="0" sz="2200" spc="-5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200" spc="-25">
                <a:solidFill>
                  <a:srgbClr val="592C5F"/>
                </a:solidFill>
                <a:latin typeface="Arial"/>
                <a:cs typeface="Arial"/>
              </a:rPr>
              <a:t>be </a:t>
            </a:r>
            <a:r>
              <a:rPr dirty="0" sz="2200">
                <a:solidFill>
                  <a:srgbClr val="592C5F"/>
                </a:solidFill>
                <a:latin typeface="Arial"/>
                <a:cs typeface="Arial"/>
              </a:rPr>
              <a:t>obvious</a:t>
            </a:r>
            <a:r>
              <a:rPr dirty="0" sz="2200" spc="-5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2C5F"/>
                </a:solidFill>
                <a:latin typeface="Arial"/>
                <a:cs typeface="Arial"/>
              </a:rPr>
              <a:t>in</a:t>
            </a:r>
            <a:r>
              <a:rPr dirty="0" sz="2200" spc="-5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2C5F"/>
                </a:solidFill>
                <a:latin typeface="Arial"/>
                <a:cs typeface="Arial"/>
              </a:rPr>
              <a:t>search</a:t>
            </a:r>
            <a:r>
              <a:rPr dirty="0" sz="2200" spc="-5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592C5F"/>
                </a:solidFill>
                <a:latin typeface="Arial"/>
                <a:cs typeface="Arial"/>
              </a:rPr>
              <a:t>results.</a:t>
            </a:r>
            <a:endParaRPr sz="2200">
              <a:latin typeface="Arial"/>
              <a:cs typeface="Arial"/>
            </a:endParaRPr>
          </a:p>
          <a:p>
            <a:pPr lvl="1" marL="1097915" indent="-342265">
              <a:lnSpc>
                <a:spcPct val="100000"/>
              </a:lnSpc>
              <a:spcBef>
                <a:spcPts val="200"/>
              </a:spcBef>
              <a:buChar char="•"/>
              <a:tabLst>
                <a:tab pos="1097915" algn="l"/>
              </a:tabLst>
            </a:pPr>
            <a:r>
              <a:rPr dirty="0" sz="1900">
                <a:solidFill>
                  <a:srgbClr val="592C5F"/>
                </a:solidFill>
                <a:latin typeface="Arial"/>
                <a:cs typeface="Arial"/>
              </a:rPr>
              <a:t>Can</a:t>
            </a:r>
            <a:r>
              <a:rPr dirty="0" sz="1900" spc="-4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592C5F"/>
                </a:solidFill>
                <a:latin typeface="Arial"/>
                <a:cs typeface="Arial"/>
              </a:rPr>
              <a:t>use</a:t>
            </a:r>
            <a:r>
              <a:rPr dirty="0" sz="1900" spc="-3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592C5F"/>
                </a:solidFill>
                <a:latin typeface="Arial"/>
                <a:cs typeface="Arial"/>
              </a:rPr>
              <a:t>“</a:t>
            </a:r>
            <a:r>
              <a:rPr dirty="0" u="sng" sz="1900">
                <a:solidFill>
                  <a:srgbClr val="0996A9"/>
                </a:solidFill>
                <a:uFill>
                  <a:solidFill>
                    <a:srgbClr val="0996A9"/>
                  </a:solidFill>
                </a:uFill>
                <a:latin typeface="Arial"/>
                <a:cs typeface="Arial"/>
              </a:rPr>
              <a:t>Dedup</a:t>
            </a:r>
            <a:r>
              <a:rPr dirty="0" u="sng" sz="1900" spc="-35">
                <a:solidFill>
                  <a:srgbClr val="0996A9"/>
                </a:solidFill>
                <a:uFill>
                  <a:solidFill>
                    <a:srgbClr val="0996A9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900">
                <a:solidFill>
                  <a:srgbClr val="0996A9"/>
                </a:solidFill>
                <a:uFill>
                  <a:solidFill>
                    <a:srgbClr val="0996A9"/>
                  </a:solidFill>
                </a:uFill>
                <a:latin typeface="Arial"/>
                <a:cs typeface="Arial"/>
              </a:rPr>
              <a:t>and</a:t>
            </a:r>
            <a:r>
              <a:rPr dirty="0" u="sng" sz="1900" spc="-35">
                <a:solidFill>
                  <a:srgbClr val="0996A9"/>
                </a:solidFill>
                <a:uFill>
                  <a:solidFill>
                    <a:srgbClr val="0996A9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900">
                <a:solidFill>
                  <a:srgbClr val="0996A9"/>
                </a:solidFill>
                <a:uFill>
                  <a:solidFill>
                    <a:srgbClr val="0996A9"/>
                  </a:solidFill>
                </a:uFill>
                <a:latin typeface="Arial"/>
                <a:cs typeface="Arial"/>
              </a:rPr>
              <a:t>FRBR</a:t>
            </a:r>
            <a:r>
              <a:rPr dirty="0" u="sng" sz="1900" spc="-70">
                <a:solidFill>
                  <a:srgbClr val="0996A9"/>
                </a:solidFill>
                <a:uFill>
                  <a:solidFill>
                    <a:srgbClr val="0996A9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900" spc="-45">
                <a:solidFill>
                  <a:srgbClr val="0996A9"/>
                </a:solidFill>
                <a:uFill>
                  <a:solidFill>
                    <a:srgbClr val="0996A9"/>
                  </a:solidFill>
                </a:uFill>
                <a:latin typeface="Arial"/>
                <a:cs typeface="Arial"/>
              </a:rPr>
              <a:t>Test </a:t>
            </a:r>
            <a:r>
              <a:rPr dirty="0" u="sng" sz="1900">
                <a:solidFill>
                  <a:srgbClr val="0996A9"/>
                </a:solidFill>
                <a:uFill>
                  <a:solidFill>
                    <a:srgbClr val="0996A9"/>
                  </a:solidFill>
                </a:uFill>
                <a:latin typeface="Arial"/>
                <a:cs typeface="Arial"/>
              </a:rPr>
              <a:t>Utility</a:t>
            </a:r>
            <a:r>
              <a:rPr dirty="0" u="none" sz="1900">
                <a:solidFill>
                  <a:srgbClr val="592C5F"/>
                </a:solidFill>
                <a:latin typeface="Arial"/>
                <a:cs typeface="Arial"/>
              </a:rPr>
              <a:t>”</a:t>
            </a:r>
            <a:r>
              <a:rPr dirty="0" u="none" sz="1900" spc="-3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u="none" sz="1900">
                <a:solidFill>
                  <a:srgbClr val="592C5F"/>
                </a:solidFill>
                <a:latin typeface="Arial"/>
                <a:cs typeface="Arial"/>
              </a:rPr>
              <a:t>to</a:t>
            </a:r>
            <a:r>
              <a:rPr dirty="0" u="none" sz="1900" spc="-4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u="none" sz="1900">
                <a:solidFill>
                  <a:srgbClr val="592C5F"/>
                </a:solidFill>
                <a:latin typeface="Arial"/>
                <a:cs typeface="Arial"/>
              </a:rPr>
              <a:t>reveal</a:t>
            </a:r>
            <a:r>
              <a:rPr dirty="0" u="none" sz="1900" spc="-3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u="none" sz="1900" spc="-20">
                <a:solidFill>
                  <a:srgbClr val="592C5F"/>
                </a:solidFill>
                <a:latin typeface="Arial"/>
                <a:cs typeface="Arial"/>
              </a:rPr>
              <a:t>them</a:t>
            </a:r>
            <a:endParaRPr sz="1900">
              <a:latin typeface="Arial"/>
              <a:cs typeface="Arial"/>
            </a:endParaRPr>
          </a:p>
          <a:p>
            <a:pPr marL="354965" marR="445770" indent="-342900">
              <a:lnSpc>
                <a:spcPct val="100000"/>
              </a:lnSpc>
              <a:spcBef>
                <a:spcPts val="325"/>
              </a:spcBef>
              <a:buChar char="•"/>
              <a:tabLst>
                <a:tab pos="354965" algn="l"/>
              </a:tabLst>
            </a:pPr>
            <a:r>
              <a:rPr dirty="0" sz="2200">
                <a:solidFill>
                  <a:srgbClr val="592C5F"/>
                </a:solidFill>
                <a:latin typeface="Arial"/>
                <a:cs typeface="Arial"/>
              </a:rPr>
              <a:t>Records</a:t>
            </a:r>
            <a:r>
              <a:rPr dirty="0" sz="2200" spc="-4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2C5F"/>
                </a:solidFill>
                <a:latin typeface="Arial"/>
                <a:cs typeface="Arial"/>
              </a:rPr>
              <a:t>in</a:t>
            </a:r>
            <a:r>
              <a:rPr dirty="0" sz="2200" spc="-4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2C5F"/>
                </a:solidFill>
                <a:latin typeface="Arial"/>
                <a:cs typeface="Arial"/>
              </a:rPr>
              <a:t>a</a:t>
            </a:r>
            <a:r>
              <a:rPr dirty="0" sz="2200" spc="-4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2C5F"/>
                </a:solidFill>
                <a:latin typeface="Arial"/>
                <a:cs typeface="Arial"/>
              </a:rPr>
              <a:t>FRBR</a:t>
            </a:r>
            <a:r>
              <a:rPr dirty="0" sz="2200" spc="-4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2C5F"/>
                </a:solidFill>
                <a:latin typeface="Arial"/>
                <a:cs typeface="Arial"/>
              </a:rPr>
              <a:t>group</a:t>
            </a:r>
            <a:r>
              <a:rPr dirty="0" sz="2200" spc="-4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2C5F"/>
                </a:solidFill>
                <a:latin typeface="Arial"/>
                <a:cs typeface="Arial"/>
              </a:rPr>
              <a:t>will</a:t>
            </a:r>
            <a:r>
              <a:rPr dirty="0" sz="2200" spc="-4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2C5F"/>
                </a:solidFill>
                <a:latin typeface="Arial"/>
                <a:cs typeface="Arial"/>
              </a:rPr>
              <a:t>appear</a:t>
            </a:r>
            <a:r>
              <a:rPr dirty="0" sz="2200" spc="-3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2C5F"/>
                </a:solidFill>
                <a:latin typeface="Arial"/>
                <a:cs typeface="Arial"/>
              </a:rPr>
              <a:t>with</a:t>
            </a:r>
            <a:r>
              <a:rPr dirty="0" sz="2200" spc="-4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2C5F"/>
                </a:solidFill>
                <a:latin typeface="Arial"/>
                <a:cs typeface="Arial"/>
              </a:rPr>
              <a:t>the</a:t>
            </a:r>
            <a:r>
              <a:rPr dirty="0" sz="2200" spc="-4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2C5F"/>
                </a:solidFill>
                <a:latin typeface="Arial"/>
                <a:cs typeface="Arial"/>
              </a:rPr>
              <a:t>indication</a:t>
            </a:r>
            <a:r>
              <a:rPr dirty="0" sz="2200" spc="-4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200" spc="-25">
                <a:solidFill>
                  <a:srgbClr val="592C5F"/>
                </a:solidFill>
                <a:latin typeface="Arial"/>
                <a:cs typeface="Arial"/>
              </a:rPr>
              <a:t>“N </a:t>
            </a:r>
            <a:r>
              <a:rPr dirty="0" sz="2200">
                <a:solidFill>
                  <a:srgbClr val="592C5F"/>
                </a:solidFill>
                <a:latin typeface="Arial"/>
                <a:cs typeface="Arial"/>
              </a:rPr>
              <a:t>versions</a:t>
            </a:r>
            <a:r>
              <a:rPr dirty="0" sz="2200" spc="-4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2C5F"/>
                </a:solidFill>
                <a:latin typeface="Arial"/>
                <a:cs typeface="Arial"/>
              </a:rPr>
              <a:t>found.</a:t>
            </a:r>
            <a:r>
              <a:rPr dirty="0" sz="2200" spc="-3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2C5F"/>
                </a:solidFill>
                <a:latin typeface="Arial"/>
                <a:cs typeface="Arial"/>
              </a:rPr>
              <a:t>See</a:t>
            </a:r>
            <a:r>
              <a:rPr dirty="0" sz="2200" spc="-3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2C5F"/>
                </a:solidFill>
                <a:latin typeface="Arial"/>
                <a:cs typeface="Arial"/>
              </a:rPr>
              <a:t>all</a:t>
            </a:r>
            <a:r>
              <a:rPr dirty="0" sz="2200" spc="-3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2C5F"/>
                </a:solidFill>
                <a:latin typeface="Arial"/>
                <a:cs typeface="Arial"/>
              </a:rPr>
              <a:t>versions</a:t>
            </a:r>
            <a:r>
              <a:rPr dirty="0" sz="2200" spc="-3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2C5F"/>
                </a:solidFill>
                <a:latin typeface="Arial"/>
                <a:cs typeface="Arial"/>
              </a:rPr>
              <a:t>&gt;”</a:t>
            </a:r>
            <a:r>
              <a:rPr dirty="0" sz="2200" spc="-3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2C5F"/>
                </a:solidFill>
                <a:latin typeface="Arial"/>
                <a:cs typeface="Arial"/>
              </a:rPr>
              <a:t>as</a:t>
            </a:r>
            <a:r>
              <a:rPr dirty="0" sz="2200" spc="-3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2C5F"/>
                </a:solidFill>
                <a:latin typeface="Arial"/>
                <a:cs typeface="Arial"/>
              </a:rPr>
              <a:t>a</a:t>
            </a:r>
            <a:r>
              <a:rPr dirty="0" sz="2200" spc="-3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2C5F"/>
                </a:solidFill>
                <a:latin typeface="Arial"/>
                <a:cs typeface="Arial"/>
              </a:rPr>
              <a:t>single</a:t>
            </a:r>
            <a:r>
              <a:rPr dirty="0" sz="2200" spc="-3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2C5F"/>
                </a:solidFill>
                <a:latin typeface="Arial"/>
                <a:cs typeface="Arial"/>
              </a:rPr>
              <a:t>entry</a:t>
            </a:r>
            <a:r>
              <a:rPr dirty="0" sz="2200" spc="-3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2C5F"/>
                </a:solidFill>
                <a:latin typeface="Arial"/>
                <a:cs typeface="Arial"/>
              </a:rPr>
              <a:t>in</a:t>
            </a:r>
            <a:r>
              <a:rPr dirty="0" sz="2200" spc="-3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2C5F"/>
                </a:solidFill>
                <a:latin typeface="Arial"/>
                <a:cs typeface="Arial"/>
              </a:rPr>
              <a:t>the</a:t>
            </a:r>
            <a:r>
              <a:rPr dirty="0" sz="2200" spc="-4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592C5F"/>
                </a:solidFill>
                <a:latin typeface="Arial"/>
                <a:cs typeface="Arial"/>
              </a:rPr>
              <a:t>initial </a:t>
            </a:r>
            <a:r>
              <a:rPr dirty="0" sz="2200">
                <a:solidFill>
                  <a:srgbClr val="592C5F"/>
                </a:solidFill>
                <a:latin typeface="Arial"/>
                <a:cs typeface="Arial"/>
              </a:rPr>
              <a:t>search</a:t>
            </a:r>
            <a:r>
              <a:rPr dirty="0" sz="2200" spc="-8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592C5F"/>
                </a:solidFill>
                <a:latin typeface="Arial"/>
                <a:cs typeface="Arial"/>
              </a:rPr>
              <a:t>results.</a:t>
            </a:r>
            <a:endParaRPr sz="2200">
              <a:latin typeface="Arial"/>
              <a:cs typeface="Arial"/>
            </a:endParaRPr>
          </a:p>
          <a:p>
            <a:pPr marL="354965" marR="1178560" indent="-342900">
              <a:lnSpc>
                <a:spcPct val="102699"/>
              </a:lnSpc>
              <a:spcBef>
                <a:spcPts val="190"/>
              </a:spcBef>
              <a:buChar char="•"/>
              <a:tabLst>
                <a:tab pos="354965" algn="l"/>
              </a:tabLst>
            </a:pPr>
            <a:r>
              <a:rPr dirty="0" sz="2200">
                <a:solidFill>
                  <a:srgbClr val="592C5F"/>
                </a:solidFill>
                <a:latin typeface="Arial"/>
                <a:cs typeface="Arial"/>
              </a:rPr>
              <a:t>Alma</a:t>
            </a:r>
            <a:r>
              <a:rPr dirty="0" sz="2200" spc="-6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2C5F"/>
                </a:solidFill>
                <a:latin typeface="Arial"/>
                <a:cs typeface="Arial"/>
              </a:rPr>
              <a:t>Configuration</a:t>
            </a:r>
            <a:r>
              <a:rPr dirty="0" sz="2200" spc="-6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2C5F"/>
                </a:solidFill>
                <a:latin typeface="Arial"/>
                <a:cs typeface="Arial"/>
              </a:rPr>
              <a:t>&gt;</a:t>
            </a:r>
            <a:r>
              <a:rPr dirty="0" sz="2200" spc="-6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2C5F"/>
                </a:solidFill>
                <a:latin typeface="Arial"/>
                <a:cs typeface="Arial"/>
              </a:rPr>
              <a:t>Discovery</a:t>
            </a:r>
            <a:r>
              <a:rPr dirty="0" sz="2200" spc="-6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2C5F"/>
                </a:solidFill>
                <a:latin typeface="Arial"/>
                <a:cs typeface="Arial"/>
              </a:rPr>
              <a:t>&gt;</a:t>
            </a:r>
            <a:r>
              <a:rPr dirty="0" sz="2200" spc="-6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2C5F"/>
                </a:solidFill>
                <a:latin typeface="Arial"/>
                <a:cs typeface="Arial"/>
              </a:rPr>
              <a:t>Display</a:t>
            </a:r>
            <a:r>
              <a:rPr dirty="0" sz="2200" spc="-6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2C5F"/>
                </a:solidFill>
                <a:latin typeface="Arial"/>
                <a:cs typeface="Arial"/>
              </a:rPr>
              <a:t>Configuration</a:t>
            </a:r>
            <a:r>
              <a:rPr dirty="0" sz="2200" spc="-6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200" spc="-50">
                <a:solidFill>
                  <a:srgbClr val="592C5F"/>
                </a:solidFill>
                <a:latin typeface="Arial"/>
                <a:cs typeface="Arial"/>
              </a:rPr>
              <a:t>&gt; </a:t>
            </a:r>
            <a:r>
              <a:rPr dirty="0" sz="2200">
                <a:solidFill>
                  <a:srgbClr val="592C5F"/>
                </a:solidFill>
                <a:latin typeface="Arial"/>
                <a:cs typeface="Arial"/>
              </a:rPr>
              <a:t>Configure</a:t>
            </a:r>
            <a:r>
              <a:rPr dirty="0" sz="2200" spc="-4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2C5F"/>
                </a:solidFill>
                <a:latin typeface="Arial"/>
                <a:cs typeface="Arial"/>
              </a:rPr>
              <a:t>Views</a:t>
            </a:r>
            <a:r>
              <a:rPr dirty="0" sz="2200" spc="-4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2C5F"/>
                </a:solidFill>
                <a:latin typeface="Arial"/>
                <a:cs typeface="Arial"/>
              </a:rPr>
              <a:t>&gt;</a:t>
            </a:r>
            <a:r>
              <a:rPr dirty="0" sz="2200" spc="-4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2C5F"/>
                </a:solidFill>
                <a:latin typeface="Arial"/>
                <a:cs typeface="Arial"/>
              </a:rPr>
              <a:t>Edit</a:t>
            </a:r>
            <a:r>
              <a:rPr dirty="0" sz="2200" spc="-4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2C5F"/>
                </a:solidFill>
                <a:latin typeface="Arial"/>
                <a:cs typeface="Arial"/>
              </a:rPr>
              <a:t>the</a:t>
            </a:r>
            <a:r>
              <a:rPr dirty="0" sz="2200" spc="-4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2C5F"/>
                </a:solidFill>
                <a:latin typeface="Arial"/>
                <a:cs typeface="Arial"/>
              </a:rPr>
              <a:t>View*</a:t>
            </a:r>
            <a:r>
              <a:rPr dirty="0" sz="2200" spc="-4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2C5F"/>
                </a:solidFill>
                <a:latin typeface="Arial"/>
                <a:cs typeface="Arial"/>
              </a:rPr>
              <a:t>&gt;</a:t>
            </a:r>
            <a:r>
              <a:rPr dirty="0" sz="2200" spc="-4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2C5F"/>
                </a:solidFill>
                <a:latin typeface="Arial"/>
                <a:cs typeface="Arial"/>
              </a:rPr>
              <a:t>Brief</a:t>
            </a:r>
            <a:r>
              <a:rPr dirty="0" sz="2200" spc="-4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2C5F"/>
                </a:solidFill>
                <a:latin typeface="Arial"/>
                <a:cs typeface="Arial"/>
              </a:rPr>
              <a:t>Results</a:t>
            </a:r>
            <a:r>
              <a:rPr dirty="0" sz="2200" spc="-4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200" spc="-25">
                <a:solidFill>
                  <a:srgbClr val="592C5F"/>
                </a:solidFill>
                <a:latin typeface="Arial"/>
                <a:cs typeface="Arial"/>
              </a:rPr>
              <a:t>tab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60"/>
              </a:spcBef>
            </a:pPr>
            <a:endParaRPr sz="2200">
              <a:latin typeface="Arial"/>
              <a:cs typeface="Arial"/>
            </a:endParaRPr>
          </a:p>
          <a:p>
            <a:pPr marL="12700" marR="1077595">
              <a:lnSpc>
                <a:spcPts val="2590"/>
              </a:lnSpc>
            </a:pPr>
            <a:r>
              <a:rPr dirty="0" sz="2200">
                <a:solidFill>
                  <a:srgbClr val="592C5F"/>
                </a:solidFill>
                <a:latin typeface="Arial"/>
                <a:cs typeface="Arial"/>
              </a:rPr>
              <a:t>*Settings</a:t>
            </a:r>
            <a:r>
              <a:rPr dirty="0" sz="2200" spc="-5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2C5F"/>
                </a:solidFill>
                <a:latin typeface="Arial"/>
                <a:cs typeface="Arial"/>
              </a:rPr>
              <a:t>are</a:t>
            </a:r>
            <a:r>
              <a:rPr dirty="0" sz="2200" spc="-4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2C5F"/>
                </a:solidFill>
                <a:latin typeface="Arial"/>
                <a:cs typeface="Arial"/>
              </a:rPr>
              <a:t>per</a:t>
            </a:r>
            <a:r>
              <a:rPr dirty="0" sz="2200" spc="-4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200" spc="-20">
                <a:solidFill>
                  <a:srgbClr val="592C5F"/>
                </a:solidFill>
                <a:latin typeface="Arial"/>
                <a:cs typeface="Arial"/>
              </a:rPr>
              <a:t>View,</a:t>
            </a:r>
            <a:r>
              <a:rPr dirty="0" sz="2200" spc="-4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2C5F"/>
                </a:solidFill>
                <a:latin typeface="Arial"/>
                <a:cs typeface="Arial"/>
              </a:rPr>
              <a:t>so</a:t>
            </a:r>
            <a:r>
              <a:rPr dirty="0" sz="2200" spc="-4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2C5F"/>
                </a:solidFill>
                <a:latin typeface="Arial"/>
                <a:cs typeface="Arial"/>
              </a:rPr>
              <a:t>you</a:t>
            </a:r>
            <a:r>
              <a:rPr dirty="0" sz="2200" spc="-5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2C5F"/>
                </a:solidFill>
                <a:latin typeface="Arial"/>
                <a:cs typeface="Arial"/>
              </a:rPr>
              <a:t>can</a:t>
            </a:r>
            <a:r>
              <a:rPr dirty="0" sz="2200" spc="-4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2C5F"/>
                </a:solidFill>
                <a:latin typeface="Arial"/>
                <a:cs typeface="Arial"/>
              </a:rPr>
              <a:t>use</a:t>
            </a:r>
            <a:r>
              <a:rPr dirty="0" sz="2200" spc="-4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2C5F"/>
                </a:solidFill>
                <a:latin typeface="Arial"/>
                <a:cs typeface="Arial"/>
              </a:rPr>
              <a:t>a</a:t>
            </a:r>
            <a:r>
              <a:rPr dirty="0" sz="2200" spc="-8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200" spc="-50">
                <a:solidFill>
                  <a:srgbClr val="592C5F"/>
                </a:solidFill>
                <a:latin typeface="Arial"/>
                <a:cs typeface="Arial"/>
              </a:rPr>
              <a:t>Test </a:t>
            </a:r>
            <a:r>
              <a:rPr dirty="0" sz="2200">
                <a:solidFill>
                  <a:srgbClr val="592C5F"/>
                </a:solidFill>
                <a:latin typeface="Arial"/>
                <a:cs typeface="Arial"/>
              </a:rPr>
              <a:t>View</a:t>
            </a:r>
            <a:r>
              <a:rPr dirty="0" sz="2200" spc="-4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2C5F"/>
                </a:solidFill>
                <a:latin typeface="Arial"/>
                <a:cs typeface="Arial"/>
              </a:rPr>
              <a:t>for</a:t>
            </a:r>
            <a:r>
              <a:rPr dirty="0" sz="2200" spc="-4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592C5F"/>
                </a:solidFill>
                <a:latin typeface="Arial"/>
                <a:cs typeface="Arial"/>
              </a:rPr>
              <a:t>testing changes.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9154" y="70611"/>
            <a:ext cx="303149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PRIMO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VE</a:t>
            </a:r>
            <a:r>
              <a:rPr dirty="0" sz="16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 DEDUP</a:t>
            </a:r>
            <a:r>
              <a:rPr dirty="0" sz="16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FRBR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144905">
              <a:lnSpc>
                <a:spcPct val="100000"/>
              </a:lnSpc>
              <a:spcBef>
                <a:spcPts val="100"/>
              </a:spcBef>
            </a:pPr>
            <a:r>
              <a:rPr dirty="0"/>
              <a:t>Dedup</a:t>
            </a:r>
            <a:r>
              <a:rPr dirty="0" spc="-85"/>
              <a:t> </a:t>
            </a:r>
            <a:r>
              <a:rPr dirty="0"/>
              <a:t>and</a:t>
            </a:r>
            <a:r>
              <a:rPr dirty="0" spc="-75"/>
              <a:t> </a:t>
            </a:r>
            <a:r>
              <a:rPr dirty="0"/>
              <a:t>FRBR</a:t>
            </a:r>
            <a:r>
              <a:rPr dirty="0" spc="-65"/>
              <a:t> </a:t>
            </a:r>
            <a:r>
              <a:rPr dirty="0" spc="-10"/>
              <a:t>Recommendations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33198" y="1292378"/>
            <a:ext cx="7983855" cy="2748280"/>
          </a:xfrm>
          <a:prstGeom prst="rect">
            <a:avLst/>
          </a:prstGeom>
        </p:spPr>
        <p:txBody>
          <a:bodyPr wrap="square" lIns="0" tIns="49530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390"/>
              </a:spcBef>
              <a:buChar char="•"/>
              <a:tabLst>
                <a:tab pos="354965" algn="l"/>
              </a:tabLst>
            </a:pPr>
            <a:r>
              <a:rPr dirty="0" sz="2200">
                <a:solidFill>
                  <a:srgbClr val="592C5F"/>
                </a:solidFill>
                <a:latin typeface="Arial"/>
                <a:cs typeface="Arial"/>
              </a:rPr>
              <a:t>CARLI</a:t>
            </a:r>
            <a:r>
              <a:rPr dirty="0" sz="2200" spc="-3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592C5F"/>
                </a:solidFill>
                <a:latin typeface="Arial"/>
                <a:cs typeface="Arial"/>
              </a:rPr>
              <a:t>Recommendations</a:t>
            </a:r>
            <a:endParaRPr sz="2200">
              <a:latin typeface="Arial"/>
              <a:cs typeface="Arial"/>
            </a:endParaRPr>
          </a:p>
          <a:p>
            <a:pPr lvl="1" marL="1097915" indent="-342265">
              <a:lnSpc>
                <a:spcPct val="100000"/>
              </a:lnSpc>
              <a:spcBef>
                <a:spcPts val="250"/>
              </a:spcBef>
              <a:buChar char="•"/>
              <a:tabLst>
                <a:tab pos="1097915" algn="l"/>
              </a:tabLst>
            </a:pPr>
            <a:r>
              <a:rPr dirty="0" sz="1900">
                <a:solidFill>
                  <a:srgbClr val="592C5F"/>
                </a:solidFill>
                <a:latin typeface="Arial"/>
                <a:cs typeface="Arial"/>
              </a:rPr>
              <a:t>Sort</a:t>
            </a:r>
            <a:r>
              <a:rPr dirty="0" sz="1900" spc="-4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592C5F"/>
                </a:solidFill>
                <a:latin typeface="Arial"/>
                <a:cs typeface="Arial"/>
              </a:rPr>
              <a:t>FRBR</a:t>
            </a:r>
            <a:r>
              <a:rPr dirty="0" sz="1900" spc="-3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1900" spc="-10">
                <a:solidFill>
                  <a:srgbClr val="592C5F"/>
                </a:solidFill>
                <a:latin typeface="Arial"/>
                <a:cs typeface="Arial"/>
              </a:rPr>
              <a:t>Version</a:t>
            </a:r>
            <a:r>
              <a:rPr dirty="0" sz="1900" spc="-3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592C5F"/>
                </a:solidFill>
                <a:latin typeface="Arial"/>
                <a:cs typeface="Arial"/>
              </a:rPr>
              <a:t>list</a:t>
            </a:r>
            <a:r>
              <a:rPr dirty="0" sz="1900" spc="-4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592C5F"/>
                </a:solidFill>
                <a:latin typeface="Arial"/>
                <a:cs typeface="Arial"/>
              </a:rPr>
              <a:t>by:</a:t>
            </a:r>
            <a:r>
              <a:rPr dirty="0" sz="1900" spc="-4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592C5F"/>
                </a:solidFill>
                <a:latin typeface="Arial"/>
                <a:cs typeface="Arial"/>
              </a:rPr>
              <a:t>Date</a:t>
            </a:r>
            <a:r>
              <a:rPr dirty="0" sz="1900" spc="-3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592C5F"/>
                </a:solidFill>
                <a:latin typeface="Arial"/>
                <a:cs typeface="Arial"/>
              </a:rPr>
              <a:t>–</a:t>
            </a:r>
            <a:r>
              <a:rPr dirty="0" sz="1900" spc="-3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1900" spc="-10">
                <a:solidFill>
                  <a:srgbClr val="592C5F"/>
                </a:solidFill>
                <a:latin typeface="Arial"/>
                <a:cs typeface="Arial"/>
              </a:rPr>
              <a:t>newest</a:t>
            </a:r>
            <a:endParaRPr sz="1900">
              <a:latin typeface="Arial"/>
              <a:cs typeface="Arial"/>
            </a:endParaRPr>
          </a:p>
          <a:p>
            <a:pPr lvl="1" marL="1097915" indent="-342265">
              <a:lnSpc>
                <a:spcPct val="100000"/>
              </a:lnSpc>
              <a:spcBef>
                <a:spcPts val="315"/>
              </a:spcBef>
              <a:buChar char="•"/>
              <a:tabLst>
                <a:tab pos="1097915" algn="l"/>
              </a:tabLst>
            </a:pPr>
            <a:r>
              <a:rPr dirty="0" sz="1900">
                <a:solidFill>
                  <a:srgbClr val="592C5F"/>
                </a:solidFill>
                <a:latin typeface="Arial"/>
                <a:cs typeface="Arial"/>
              </a:rPr>
              <a:t>Define</a:t>
            </a:r>
            <a:r>
              <a:rPr dirty="0" sz="1900" spc="-4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592C5F"/>
                </a:solidFill>
                <a:latin typeface="Arial"/>
                <a:cs typeface="Arial"/>
              </a:rPr>
              <a:t>FRBR</a:t>
            </a:r>
            <a:r>
              <a:rPr dirty="0" sz="1900" spc="-4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592C5F"/>
                </a:solidFill>
                <a:latin typeface="Arial"/>
                <a:cs typeface="Arial"/>
              </a:rPr>
              <a:t>display</a:t>
            </a:r>
            <a:r>
              <a:rPr dirty="0" sz="1900" spc="-4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592C5F"/>
                </a:solidFill>
                <a:latin typeface="Arial"/>
                <a:cs typeface="Arial"/>
              </a:rPr>
              <a:t>for</a:t>
            </a:r>
            <a:r>
              <a:rPr dirty="0" sz="1900" spc="-3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592C5F"/>
                </a:solidFill>
                <a:latin typeface="Arial"/>
                <a:cs typeface="Arial"/>
              </a:rPr>
              <a:t>local</a:t>
            </a:r>
            <a:r>
              <a:rPr dirty="0" sz="1900" spc="-4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592C5F"/>
                </a:solidFill>
                <a:latin typeface="Arial"/>
                <a:cs typeface="Arial"/>
              </a:rPr>
              <a:t>records:</a:t>
            </a:r>
            <a:r>
              <a:rPr dirty="0" sz="1900" spc="-4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1900" spc="-10">
                <a:solidFill>
                  <a:srgbClr val="592C5F"/>
                </a:solidFill>
                <a:latin typeface="Arial"/>
                <a:cs typeface="Arial"/>
              </a:rPr>
              <a:t>Generic</a:t>
            </a:r>
            <a:endParaRPr sz="1900">
              <a:latin typeface="Arial"/>
              <a:cs typeface="Arial"/>
            </a:endParaRPr>
          </a:p>
          <a:p>
            <a:pPr lvl="1" marL="1097915" indent="-342265">
              <a:lnSpc>
                <a:spcPct val="100000"/>
              </a:lnSpc>
              <a:spcBef>
                <a:spcPts val="335"/>
              </a:spcBef>
              <a:buChar char="•"/>
              <a:tabLst>
                <a:tab pos="1097915" algn="l"/>
              </a:tabLst>
            </a:pPr>
            <a:r>
              <a:rPr dirty="0" sz="1900">
                <a:solidFill>
                  <a:srgbClr val="592C5F"/>
                </a:solidFill>
                <a:latin typeface="Arial"/>
                <a:cs typeface="Arial"/>
              </a:rPr>
              <a:t>Enable</a:t>
            </a:r>
            <a:r>
              <a:rPr dirty="0" sz="1900" spc="-4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592C5F"/>
                </a:solidFill>
                <a:latin typeface="Arial"/>
                <a:cs typeface="Arial"/>
              </a:rPr>
              <a:t>FRBR</a:t>
            </a:r>
            <a:r>
              <a:rPr dirty="0" sz="1900" spc="-4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1900" spc="-10">
                <a:solidFill>
                  <a:srgbClr val="592C5F"/>
                </a:solidFill>
                <a:latin typeface="Arial"/>
                <a:cs typeface="Arial"/>
              </a:rPr>
              <a:t>checked</a:t>
            </a:r>
            <a:endParaRPr sz="1900">
              <a:latin typeface="Arial"/>
              <a:cs typeface="Arial"/>
            </a:endParaRPr>
          </a:p>
          <a:p>
            <a:pPr lvl="1" marL="1097915" indent="-342265">
              <a:lnSpc>
                <a:spcPct val="100000"/>
              </a:lnSpc>
              <a:spcBef>
                <a:spcPts val="310"/>
              </a:spcBef>
              <a:buChar char="•"/>
              <a:tabLst>
                <a:tab pos="1097915" algn="l"/>
              </a:tabLst>
            </a:pPr>
            <a:r>
              <a:rPr dirty="0" sz="1900">
                <a:solidFill>
                  <a:srgbClr val="592C5F"/>
                </a:solidFill>
                <a:latin typeface="Arial"/>
                <a:cs typeface="Arial"/>
              </a:rPr>
              <a:t>Enable</a:t>
            </a:r>
            <a:r>
              <a:rPr dirty="0" sz="1900" spc="-4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592C5F"/>
                </a:solidFill>
                <a:latin typeface="Arial"/>
                <a:cs typeface="Arial"/>
              </a:rPr>
              <a:t>Dedup</a:t>
            </a:r>
            <a:r>
              <a:rPr dirty="0" sz="1900" spc="-4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1900" spc="-10">
                <a:solidFill>
                  <a:srgbClr val="592C5F"/>
                </a:solidFill>
                <a:latin typeface="Arial"/>
                <a:cs typeface="Arial"/>
              </a:rPr>
              <a:t>checked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35"/>
              </a:spcBef>
            </a:pPr>
            <a:endParaRPr sz="1900">
              <a:latin typeface="Arial"/>
              <a:cs typeface="Arial"/>
            </a:endParaRPr>
          </a:p>
          <a:p>
            <a:pPr marL="12700" marR="5080">
              <a:lnSpc>
                <a:spcPts val="2620"/>
              </a:lnSpc>
            </a:pPr>
            <a:r>
              <a:rPr dirty="0" u="sng" sz="2200" spc="-20">
                <a:solidFill>
                  <a:srgbClr val="0996A9"/>
                </a:solidFill>
                <a:uFill>
                  <a:solidFill>
                    <a:srgbClr val="0996A9"/>
                  </a:solidFill>
                </a:uFill>
                <a:latin typeface="Arial"/>
                <a:cs typeface="Arial"/>
                <a:hlinkClick r:id="rId2"/>
              </a:rPr>
              <a:t>https://www.carli.illinois.edu/products-</a:t>
            </a:r>
            <a:r>
              <a:rPr dirty="0" u="sng" sz="2200" spc="-10">
                <a:solidFill>
                  <a:srgbClr val="0996A9"/>
                </a:solidFill>
                <a:uFill>
                  <a:solidFill>
                    <a:srgbClr val="0996A9"/>
                  </a:solidFill>
                </a:uFill>
                <a:latin typeface="Arial"/>
                <a:cs typeface="Arial"/>
                <a:hlinkClick r:id="rId2"/>
              </a:rPr>
              <a:t>services/i-share/discovery-</a:t>
            </a:r>
            <a:r>
              <a:rPr dirty="0" u="sng" sz="2200" spc="-10">
                <a:solidFill>
                  <a:srgbClr val="0996A9"/>
                </a:solidFill>
                <a:uFill>
                  <a:solidFill>
                    <a:srgbClr val="0996A9"/>
                  </a:solidFill>
                </a:uFill>
                <a:latin typeface="Arial"/>
                <a:cs typeface="Arial"/>
              </a:rPr>
              <a:t>interface/dedup_frbr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9154" y="70611"/>
            <a:ext cx="721169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PRIMO</a:t>
            </a:r>
            <a:r>
              <a:rPr dirty="0" sz="16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VE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BEST</a:t>
            </a:r>
            <a:r>
              <a:rPr dirty="0" sz="16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PRACTICES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16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TESTING</a:t>
            </a:r>
            <a:r>
              <a:rPr dirty="0" sz="16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CONFIGURATION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CHANGES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49530">
              <a:lnSpc>
                <a:spcPct val="100000"/>
              </a:lnSpc>
              <a:spcBef>
                <a:spcPts val="100"/>
              </a:spcBef>
            </a:pPr>
            <a:r>
              <a:rPr dirty="0"/>
              <a:t>Best</a:t>
            </a:r>
            <a:r>
              <a:rPr dirty="0" spc="-95"/>
              <a:t> </a:t>
            </a:r>
            <a:r>
              <a:rPr dirty="0"/>
              <a:t>Practices</a:t>
            </a:r>
            <a:r>
              <a:rPr dirty="0" spc="-90"/>
              <a:t> </a:t>
            </a:r>
            <a:r>
              <a:rPr dirty="0"/>
              <a:t>for</a:t>
            </a:r>
            <a:r>
              <a:rPr dirty="0" spc="-100"/>
              <a:t> </a:t>
            </a:r>
            <a:r>
              <a:rPr dirty="0" spc="-20"/>
              <a:t>Testing</a:t>
            </a:r>
            <a:r>
              <a:rPr dirty="0" spc="-95"/>
              <a:t> </a:t>
            </a:r>
            <a:r>
              <a:rPr dirty="0"/>
              <a:t>Configuration</a:t>
            </a:r>
            <a:r>
              <a:rPr dirty="0" spc="-95"/>
              <a:t> </a:t>
            </a:r>
            <a:r>
              <a:rPr dirty="0" spc="-10"/>
              <a:t>Changes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33198" y="1172972"/>
            <a:ext cx="8462010" cy="5184775"/>
          </a:xfrm>
          <a:prstGeom prst="rect">
            <a:avLst/>
          </a:prstGeom>
        </p:spPr>
        <p:txBody>
          <a:bodyPr wrap="square" lIns="0" tIns="920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dirty="0" sz="2400">
                <a:solidFill>
                  <a:srgbClr val="592C5F"/>
                </a:solidFill>
                <a:latin typeface="Arial"/>
                <a:cs typeface="Arial"/>
              </a:rPr>
              <a:t>Before</a:t>
            </a:r>
            <a:r>
              <a:rPr dirty="0" sz="2400" spc="-6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92C5F"/>
                </a:solidFill>
                <a:latin typeface="Arial"/>
                <a:cs typeface="Arial"/>
              </a:rPr>
              <a:t>you</a:t>
            </a:r>
            <a:r>
              <a:rPr dirty="0" sz="2400" spc="-5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592C5F"/>
                </a:solidFill>
                <a:latin typeface="Arial"/>
                <a:cs typeface="Arial"/>
              </a:rPr>
              <a:t>start:</a:t>
            </a:r>
            <a:endParaRPr sz="2400">
              <a:latin typeface="Arial"/>
              <a:cs typeface="Arial"/>
            </a:endParaRPr>
          </a:p>
          <a:p>
            <a:pPr marL="354965" marR="156845" indent="-342900">
              <a:lnSpc>
                <a:spcPct val="100000"/>
              </a:lnSpc>
              <a:spcBef>
                <a:spcPts val="520"/>
              </a:spcBef>
              <a:buChar char="•"/>
              <a:tabLst>
                <a:tab pos="354965" algn="l"/>
              </a:tabLst>
            </a:pP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Identify</a:t>
            </a:r>
            <a:r>
              <a:rPr dirty="0" sz="2000" spc="-5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several</a:t>
            </a:r>
            <a:r>
              <a:rPr dirty="0" sz="2000" spc="-4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example</a:t>
            </a:r>
            <a:r>
              <a:rPr dirty="0" sz="2000" spc="-5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Primo</a:t>
            </a:r>
            <a:r>
              <a:rPr dirty="0" sz="2000" spc="-4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VE</a:t>
            </a:r>
            <a:r>
              <a:rPr dirty="0" sz="2000" spc="-4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searches</a:t>
            </a:r>
            <a:r>
              <a:rPr dirty="0" sz="2000" spc="-6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to</a:t>
            </a:r>
            <a:r>
              <a:rPr dirty="0" sz="2000" spc="-5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serve</a:t>
            </a:r>
            <a:r>
              <a:rPr dirty="0" sz="2000" spc="-5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as</a:t>
            </a:r>
            <a:r>
              <a:rPr dirty="0" sz="2000" spc="-6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your</a:t>
            </a:r>
            <a:r>
              <a:rPr dirty="0" sz="2000" spc="-4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92C5F"/>
                </a:solidFill>
                <a:latin typeface="Arial"/>
                <a:cs typeface="Arial"/>
              </a:rPr>
              <a:t>baseline. </a:t>
            </a: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Document</a:t>
            </a:r>
            <a:r>
              <a:rPr dirty="0" sz="2000" spc="-6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the</a:t>
            </a:r>
            <a:r>
              <a:rPr dirty="0" sz="2000" spc="-5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behavior</a:t>
            </a:r>
            <a:r>
              <a:rPr dirty="0" sz="2000" spc="-6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of</a:t>
            </a:r>
            <a:r>
              <a:rPr dirty="0" sz="2000" spc="-6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the</a:t>
            </a:r>
            <a:r>
              <a:rPr dirty="0" sz="2000" spc="-5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example</a:t>
            </a:r>
            <a:r>
              <a:rPr dirty="0" sz="2000" spc="-6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searches</a:t>
            </a:r>
            <a:r>
              <a:rPr dirty="0" sz="2000" spc="-6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by</a:t>
            </a:r>
            <a:r>
              <a:rPr dirty="0" sz="2000" spc="-6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copying</a:t>
            </a:r>
            <a:r>
              <a:rPr dirty="0" sz="2000" spc="-6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92C5F"/>
                </a:solidFill>
                <a:latin typeface="Arial"/>
                <a:cs typeface="Arial"/>
              </a:rPr>
              <a:t>search </a:t>
            </a: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URLs,</a:t>
            </a:r>
            <a:r>
              <a:rPr dirty="0" sz="2000" spc="-7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taking</a:t>
            </a:r>
            <a:r>
              <a:rPr dirty="0" sz="2000" spc="-6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screenshots,</a:t>
            </a:r>
            <a:r>
              <a:rPr dirty="0" sz="2000" spc="-6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or</a:t>
            </a:r>
            <a:r>
              <a:rPr dirty="0" sz="2000" spc="-6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recording</a:t>
            </a:r>
            <a:r>
              <a:rPr dirty="0" sz="2000" spc="-6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92C5F"/>
                </a:solidFill>
                <a:latin typeface="Arial"/>
                <a:cs typeface="Arial"/>
              </a:rPr>
              <a:t>video.</a:t>
            </a:r>
            <a:endParaRPr sz="2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405"/>
              </a:spcBef>
              <a:buChar char="•"/>
              <a:tabLst>
                <a:tab pos="354965" algn="l"/>
              </a:tabLst>
            </a:pP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Reach</a:t>
            </a:r>
            <a:r>
              <a:rPr dirty="0" sz="2000" spc="-4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out</a:t>
            </a:r>
            <a:r>
              <a:rPr dirty="0" sz="2000" spc="-4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at</a:t>
            </a:r>
            <a:r>
              <a:rPr dirty="0" sz="2000" spc="-5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your</a:t>
            </a:r>
            <a:r>
              <a:rPr dirty="0" sz="2000" spc="-4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institution</a:t>
            </a:r>
            <a:r>
              <a:rPr dirty="0" sz="2000" spc="-4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to</a:t>
            </a:r>
            <a:r>
              <a:rPr dirty="0" sz="2000" spc="-4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other</a:t>
            </a:r>
            <a:r>
              <a:rPr dirty="0" sz="2000" spc="-4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92C5F"/>
                </a:solidFill>
                <a:latin typeface="Arial"/>
                <a:cs typeface="Arial"/>
              </a:rPr>
              <a:t>stakeholders.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dirty="0" sz="2400">
                <a:solidFill>
                  <a:srgbClr val="592C5F"/>
                </a:solidFill>
                <a:latin typeface="Arial"/>
                <a:cs typeface="Arial"/>
              </a:rPr>
              <a:t>When</a:t>
            </a:r>
            <a:r>
              <a:rPr dirty="0" sz="2400" spc="-5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592C5F"/>
                </a:solidFill>
                <a:latin typeface="Arial"/>
                <a:cs typeface="Arial"/>
              </a:rPr>
              <a:t>testing:</a:t>
            </a:r>
            <a:endParaRPr sz="2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520"/>
              </a:spcBef>
              <a:buChar char="•"/>
              <a:tabLst>
                <a:tab pos="354965" algn="l"/>
              </a:tabLst>
            </a:pPr>
            <a:r>
              <a:rPr dirty="0" sz="2000" spc="-50">
                <a:solidFill>
                  <a:srgbClr val="592C5F"/>
                </a:solidFill>
                <a:latin typeface="Arial"/>
                <a:cs typeface="Arial"/>
              </a:rPr>
              <a:t>Test</a:t>
            </a:r>
            <a:r>
              <a:rPr dirty="0" sz="2000" spc="-4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one</a:t>
            </a:r>
            <a:r>
              <a:rPr dirty="0" sz="2000" spc="-4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small</a:t>
            </a:r>
            <a:r>
              <a:rPr dirty="0" sz="2000" spc="-3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change</a:t>
            </a:r>
            <a:r>
              <a:rPr dirty="0" sz="2000" spc="-3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at</a:t>
            </a:r>
            <a:r>
              <a:rPr dirty="0" sz="2000" spc="-4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a</a:t>
            </a:r>
            <a:r>
              <a:rPr dirty="0" sz="2000" spc="-4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92C5F"/>
                </a:solidFill>
                <a:latin typeface="Arial"/>
                <a:cs typeface="Arial"/>
              </a:rPr>
              <a:t>time.</a:t>
            </a:r>
            <a:endParaRPr sz="2000">
              <a:latin typeface="Arial"/>
              <a:cs typeface="Arial"/>
            </a:endParaRPr>
          </a:p>
          <a:p>
            <a:pPr marL="354965" marR="5080" indent="-342900">
              <a:lnSpc>
                <a:spcPct val="100000"/>
              </a:lnSpc>
              <a:spcBef>
                <a:spcPts val="505"/>
              </a:spcBef>
              <a:buChar char="•"/>
              <a:tabLst>
                <a:tab pos="354965" algn="l"/>
              </a:tabLst>
            </a:pP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After</a:t>
            </a:r>
            <a:r>
              <a:rPr dirty="0" sz="2000" spc="-5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you</a:t>
            </a:r>
            <a:r>
              <a:rPr dirty="0" sz="2000" spc="-4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make</a:t>
            </a:r>
            <a:r>
              <a:rPr dirty="0" sz="2000" spc="-4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a</a:t>
            </a:r>
            <a:r>
              <a:rPr dirty="0" sz="2000" spc="-4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change,</a:t>
            </a:r>
            <a:r>
              <a:rPr dirty="0" sz="2000" spc="-5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use</a:t>
            </a:r>
            <a:r>
              <a:rPr dirty="0" sz="2000" spc="-4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a</a:t>
            </a:r>
            <a:r>
              <a:rPr dirty="0" sz="2000" spc="-4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new</a:t>
            </a:r>
            <a:r>
              <a:rPr dirty="0" sz="2000" spc="-4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Private</a:t>
            </a:r>
            <a:r>
              <a:rPr dirty="0" sz="2000" spc="-4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browser</a:t>
            </a:r>
            <a:r>
              <a:rPr dirty="0" sz="2000" spc="-4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window</a:t>
            </a:r>
            <a:r>
              <a:rPr dirty="0" sz="2000" spc="-3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to</a:t>
            </a:r>
            <a:r>
              <a:rPr dirty="0" sz="2000" spc="-5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92C5F"/>
                </a:solidFill>
                <a:latin typeface="Arial"/>
                <a:cs typeface="Arial"/>
              </a:rPr>
              <a:t>perform </a:t>
            </a: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the</a:t>
            </a:r>
            <a:r>
              <a:rPr dirty="0" sz="2000" spc="-4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search</a:t>
            </a:r>
            <a:r>
              <a:rPr dirty="0" sz="2000" spc="-5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again</a:t>
            </a:r>
            <a:r>
              <a:rPr dirty="0" sz="2000" spc="-4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in</a:t>
            </a:r>
            <a:r>
              <a:rPr dirty="0" sz="2000" spc="-4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order</a:t>
            </a:r>
            <a:r>
              <a:rPr dirty="0" sz="2000" spc="-4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to</a:t>
            </a:r>
            <a:r>
              <a:rPr dirty="0" sz="2000" spc="-4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avoid</a:t>
            </a:r>
            <a:r>
              <a:rPr dirty="0" sz="2000" spc="-4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92C5F"/>
                </a:solidFill>
                <a:latin typeface="Arial"/>
                <a:cs typeface="Arial"/>
              </a:rPr>
              <a:t>caching.</a:t>
            </a:r>
            <a:endParaRPr sz="2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405"/>
              </a:spcBef>
              <a:buChar char="•"/>
              <a:tabLst>
                <a:tab pos="354965" algn="l"/>
              </a:tabLst>
            </a:pP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Document</a:t>
            </a:r>
            <a:r>
              <a:rPr dirty="0" sz="2000" spc="-5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what</a:t>
            </a:r>
            <a:r>
              <a:rPr dirty="0" sz="2000" spc="-5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you</a:t>
            </a:r>
            <a:r>
              <a:rPr dirty="0" sz="2000" spc="-4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change</a:t>
            </a:r>
            <a:r>
              <a:rPr dirty="0" sz="2000" spc="-4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as</a:t>
            </a:r>
            <a:r>
              <a:rPr dirty="0" sz="2000" spc="-4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you</a:t>
            </a:r>
            <a:r>
              <a:rPr dirty="0" sz="2000" spc="-4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go,</a:t>
            </a:r>
            <a:r>
              <a:rPr dirty="0" sz="2000" spc="-5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noting</a:t>
            </a:r>
            <a:r>
              <a:rPr dirty="0" sz="2000" spc="-4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the</a:t>
            </a:r>
            <a:r>
              <a:rPr dirty="0" sz="2000" spc="-4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effects</a:t>
            </a:r>
            <a:r>
              <a:rPr dirty="0" sz="2000" spc="-4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on</a:t>
            </a:r>
            <a:r>
              <a:rPr dirty="0" sz="2000" spc="-4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92C5F"/>
                </a:solidFill>
                <a:latin typeface="Arial"/>
                <a:cs typeface="Arial"/>
              </a:rPr>
              <a:t>examples.</a:t>
            </a:r>
            <a:endParaRPr sz="2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505"/>
              </a:spcBef>
              <a:buChar char="•"/>
              <a:tabLst>
                <a:tab pos="354965" algn="l"/>
              </a:tabLst>
            </a:pP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Consider</a:t>
            </a:r>
            <a:r>
              <a:rPr dirty="0" sz="2000" spc="-5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small</a:t>
            </a:r>
            <a:r>
              <a:rPr dirty="0" sz="2000" spc="-4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group</a:t>
            </a:r>
            <a:r>
              <a:rPr dirty="0" sz="2000" spc="-5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testing</a:t>
            </a:r>
            <a:r>
              <a:rPr dirty="0" sz="2000" spc="-5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with</a:t>
            </a:r>
            <a:r>
              <a:rPr dirty="0" sz="2000" spc="-5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other</a:t>
            </a:r>
            <a:r>
              <a:rPr dirty="0" sz="2000" spc="-5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stakeholders</a:t>
            </a:r>
            <a:r>
              <a:rPr dirty="0" sz="2000" spc="-5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at</a:t>
            </a:r>
            <a:r>
              <a:rPr dirty="0" sz="2000" spc="-6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your</a:t>
            </a:r>
            <a:r>
              <a:rPr dirty="0" sz="2000" spc="-5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92C5F"/>
                </a:solidFill>
                <a:latin typeface="Arial"/>
                <a:cs typeface="Arial"/>
              </a:rPr>
              <a:t>institution.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dirty="0" sz="2400">
                <a:solidFill>
                  <a:srgbClr val="592C5F"/>
                </a:solidFill>
                <a:latin typeface="Arial"/>
                <a:cs typeface="Arial"/>
              </a:rPr>
              <a:t>Once</a:t>
            </a:r>
            <a:r>
              <a:rPr dirty="0" sz="2400" spc="-6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92C5F"/>
                </a:solidFill>
                <a:latin typeface="Arial"/>
                <a:cs typeface="Arial"/>
              </a:rPr>
              <a:t>you’ve</a:t>
            </a:r>
            <a:r>
              <a:rPr dirty="0" sz="2400" spc="-6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92C5F"/>
                </a:solidFill>
                <a:latin typeface="Arial"/>
                <a:cs typeface="Arial"/>
              </a:rPr>
              <a:t>decided</a:t>
            </a:r>
            <a:r>
              <a:rPr dirty="0" sz="2400" spc="-6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92C5F"/>
                </a:solidFill>
                <a:latin typeface="Arial"/>
                <a:cs typeface="Arial"/>
              </a:rPr>
              <a:t>to</a:t>
            </a:r>
            <a:r>
              <a:rPr dirty="0" sz="2400" spc="-6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92C5F"/>
                </a:solidFill>
                <a:latin typeface="Arial"/>
                <a:cs typeface="Arial"/>
              </a:rPr>
              <a:t>implement</a:t>
            </a:r>
            <a:r>
              <a:rPr dirty="0" sz="2400" spc="-6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92C5F"/>
                </a:solidFill>
                <a:latin typeface="Arial"/>
                <a:cs typeface="Arial"/>
              </a:rPr>
              <a:t>a</a:t>
            </a:r>
            <a:r>
              <a:rPr dirty="0" sz="2400" spc="-6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92C5F"/>
                </a:solidFill>
                <a:latin typeface="Arial"/>
                <a:cs typeface="Arial"/>
              </a:rPr>
              <a:t>change</a:t>
            </a:r>
            <a:r>
              <a:rPr dirty="0" sz="2400" spc="-6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92C5F"/>
                </a:solidFill>
                <a:latin typeface="Arial"/>
                <a:cs typeface="Arial"/>
              </a:rPr>
              <a:t>in</a:t>
            </a:r>
            <a:r>
              <a:rPr dirty="0" sz="2400" spc="-6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592C5F"/>
                </a:solidFill>
                <a:latin typeface="Arial"/>
                <a:cs typeface="Arial"/>
              </a:rPr>
              <a:t>production:</a:t>
            </a:r>
            <a:endParaRPr sz="2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520"/>
              </a:spcBef>
              <a:buChar char="•"/>
              <a:tabLst>
                <a:tab pos="354965" algn="l"/>
              </a:tabLst>
            </a:pP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Document</a:t>
            </a:r>
            <a:r>
              <a:rPr dirty="0" sz="2000" spc="-5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the</a:t>
            </a:r>
            <a:r>
              <a:rPr dirty="0" sz="2000" spc="-4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change,</a:t>
            </a:r>
            <a:r>
              <a:rPr dirty="0" sz="2000" spc="-5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the</a:t>
            </a:r>
            <a:r>
              <a:rPr dirty="0" sz="2000" spc="-4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date,</a:t>
            </a:r>
            <a:r>
              <a:rPr dirty="0" sz="2000" spc="-5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and</a:t>
            </a:r>
            <a:r>
              <a:rPr dirty="0" sz="2000" spc="-4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the</a:t>
            </a:r>
            <a:r>
              <a:rPr dirty="0" sz="2000" spc="-5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rationale</a:t>
            </a:r>
            <a:r>
              <a:rPr dirty="0" sz="2000" spc="-4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for</a:t>
            </a:r>
            <a:r>
              <a:rPr dirty="0" sz="2000" spc="-5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the</a:t>
            </a:r>
            <a:r>
              <a:rPr dirty="0" sz="2000" spc="-4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92C5F"/>
                </a:solidFill>
                <a:latin typeface="Arial"/>
                <a:cs typeface="Arial"/>
              </a:rPr>
              <a:t>change.</a:t>
            </a:r>
            <a:endParaRPr sz="2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405"/>
              </a:spcBef>
              <a:buChar char="•"/>
              <a:tabLst>
                <a:tab pos="354965" algn="l"/>
              </a:tabLst>
            </a:pP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Share</a:t>
            </a:r>
            <a:r>
              <a:rPr dirty="0" sz="2000" spc="-5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information</a:t>
            </a:r>
            <a:r>
              <a:rPr dirty="0" sz="2000" spc="-5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on</a:t>
            </a:r>
            <a:r>
              <a:rPr dirty="0" sz="2000" spc="-5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the</a:t>
            </a:r>
            <a:r>
              <a:rPr dirty="0" sz="2000" spc="-5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change(s)</a:t>
            </a:r>
            <a:r>
              <a:rPr dirty="0" sz="2000" spc="-5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with</a:t>
            </a:r>
            <a:r>
              <a:rPr dirty="0" sz="2000" spc="-5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other</a:t>
            </a:r>
            <a:r>
              <a:rPr dirty="0" sz="2000" spc="-5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92C5F"/>
                </a:solidFill>
                <a:latin typeface="Arial"/>
                <a:cs typeface="Arial"/>
              </a:rPr>
              <a:t>stakeholders.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/>
          <p:nvPr/>
        </p:nvSpPr>
        <p:spPr>
          <a:xfrm>
            <a:off x="309154" y="70611"/>
            <a:ext cx="655320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PRIMO</a:t>
            </a:r>
            <a:r>
              <a:rPr dirty="0" sz="16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VE</a:t>
            </a:r>
            <a:r>
              <a:rPr dirty="0" sz="16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6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CDI:</a:t>
            </a:r>
            <a:r>
              <a:rPr dirty="0" sz="16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IMPROVE</a:t>
            </a:r>
            <a:r>
              <a:rPr dirty="0" sz="16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DISCOVERABILITY</a:t>
            </a:r>
            <a:r>
              <a:rPr dirty="0" sz="16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SEARCHING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8572" y="2612643"/>
            <a:ext cx="8540115" cy="1244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154430">
              <a:lnSpc>
                <a:spcPct val="100000"/>
              </a:lnSpc>
              <a:spcBef>
                <a:spcPts val="100"/>
              </a:spcBef>
            </a:pPr>
            <a:r>
              <a:rPr dirty="0" sz="4000" b="1">
                <a:solidFill>
                  <a:srgbClr val="592C5F"/>
                </a:solidFill>
                <a:latin typeface="Arial"/>
                <a:cs typeface="Arial"/>
              </a:rPr>
              <a:t>CDI</a:t>
            </a:r>
            <a:r>
              <a:rPr dirty="0" sz="4000" spc="-35" b="1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4000" b="1">
                <a:solidFill>
                  <a:srgbClr val="592C5F"/>
                </a:solidFill>
                <a:latin typeface="Arial"/>
                <a:cs typeface="Arial"/>
              </a:rPr>
              <a:t>Settings</a:t>
            </a:r>
            <a:r>
              <a:rPr dirty="0" sz="4000" spc="-35" b="1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4000" b="1">
                <a:solidFill>
                  <a:srgbClr val="592C5F"/>
                </a:solidFill>
                <a:latin typeface="Arial"/>
                <a:cs typeface="Arial"/>
              </a:rPr>
              <a:t>in</a:t>
            </a:r>
            <a:r>
              <a:rPr dirty="0" sz="4000" spc="-40" b="1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4000" spc="-10" b="1">
                <a:solidFill>
                  <a:srgbClr val="592C5F"/>
                </a:solidFill>
                <a:latin typeface="Arial"/>
                <a:cs typeface="Arial"/>
              </a:rPr>
              <a:t>Electronic </a:t>
            </a:r>
            <a:r>
              <a:rPr dirty="0" sz="4000" b="1">
                <a:solidFill>
                  <a:srgbClr val="592C5F"/>
                </a:solidFill>
                <a:latin typeface="Arial"/>
                <a:cs typeface="Arial"/>
              </a:rPr>
              <a:t>Collections</a:t>
            </a:r>
            <a:r>
              <a:rPr dirty="0" sz="4000" spc="-80" b="1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4000" b="1">
                <a:solidFill>
                  <a:srgbClr val="592C5F"/>
                </a:solidFill>
                <a:latin typeface="Arial"/>
                <a:cs typeface="Arial"/>
              </a:rPr>
              <a:t>in</a:t>
            </a:r>
            <a:r>
              <a:rPr dirty="0" sz="4000" spc="-80" b="1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4000" b="1">
                <a:solidFill>
                  <a:srgbClr val="592C5F"/>
                </a:solidFill>
                <a:latin typeface="Arial"/>
                <a:cs typeface="Arial"/>
              </a:rPr>
              <a:t>your</a:t>
            </a:r>
            <a:r>
              <a:rPr dirty="0" sz="4000" spc="-65" b="1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4000" b="1">
                <a:solidFill>
                  <a:srgbClr val="592C5F"/>
                </a:solidFill>
                <a:latin typeface="Arial"/>
                <a:cs typeface="Arial"/>
              </a:rPr>
              <a:t>Institution</a:t>
            </a:r>
            <a:r>
              <a:rPr dirty="0" sz="4000" spc="-80" b="1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4000" spc="-20" b="1">
                <a:solidFill>
                  <a:srgbClr val="592C5F"/>
                </a:solidFill>
                <a:latin typeface="Arial"/>
                <a:cs typeface="Arial"/>
              </a:rPr>
              <a:t>Zone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9154" y="70611"/>
            <a:ext cx="655320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PRIMO</a:t>
            </a:r>
            <a:r>
              <a:rPr dirty="0" sz="16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VE</a:t>
            </a:r>
            <a:r>
              <a:rPr dirty="0" sz="16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6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CDI:</a:t>
            </a:r>
            <a:r>
              <a:rPr dirty="0" sz="16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IMPROVE</a:t>
            </a:r>
            <a:r>
              <a:rPr dirty="0" sz="16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DISCOVERABILITY</a:t>
            </a:r>
            <a:r>
              <a:rPr dirty="0" sz="16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SEARCHING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807210">
              <a:lnSpc>
                <a:spcPct val="100000"/>
              </a:lnSpc>
              <a:spcBef>
                <a:spcPts val="100"/>
              </a:spcBef>
            </a:pPr>
            <a:r>
              <a:rPr dirty="0"/>
              <a:t>Central</a:t>
            </a:r>
            <a:r>
              <a:rPr dirty="0" spc="-80"/>
              <a:t> </a:t>
            </a:r>
            <a:r>
              <a:rPr dirty="0"/>
              <a:t>Discovery</a:t>
            </a:r>
            <a:r>
              <a:rPr dirty="0" spc="-75"/>
              <a:t> </a:t>
            </a:r>
            <a:r>
              <a:rPr dirty="0"/>
              <a:t>Index:</a:t>
            </a:r>
            <a:r>
              <a:rPr dirty="0" spc="-75"/>
              <a:t> </a:t>
            </a:r>
            <a:r>
              <a:rPr dirty="0" spc="-25"/>
              <a:t>CDI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33198" y="1558035"/>
            <a:ext cx="7848600" cy="33845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00"/>
              </a:spcBef>
              <a:buChar char="•"/>
              <a:tabLst>
                <a:tab pos="469265" algn="l"/>
              </a:tabLst>
            </a:pPr>
            <a:r>
              <a:rPr dirty="0" sz="2800">
                <a:solidFill>
                  <a:srgbClr val="592C5F"/>
                </a:solidFill>
                <a:latin typeface="Arial"/>
                <a:cs typeface="Arial"/>
              </a:rPr>
              <a:t>What</a:t>
            </a:r>
            <a:r>
              <a:rPr dirty="0" sz="2800" spc="-3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92C5F"/>
                </a:solidFill>
                <a:latin typeface="Arial"/>
                <a:cs typeface="Arial"/>
              </a:rPr>
              <a:t>is</a:t>
            </a:r>
            <a:r>
              <a:rPr dirty="0" sz="2800" spc="-2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800" spc="-20">
                <a:solidFill>
                  <a:srgbClr val="592C5F"/>
                </a:solidFill>
                <a:latin typeface="Arial"/>
                <a:cs typeface="Arial"/>
              </a:rPr>
              <a:t>CDI?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4"/>
              </a:spcBef>
              <a:buClr>
                <a:srgbClr val="592C5F"/>
              </a:buClr>
              <a:buFont typeface="Arial"/>
              <a:buChar char="•"/>
            </a:pPr>
            <a:endParaRPr sz="2800">
              <a:latin typeface="Arial"/>
              <a:cs typeface="Arial"/>
            </a:endParaRPr>
          </a:p>
          <a:p>
            <a:pPr marL="480695" indent="-467995">
              <a:lnSpc>
                <a:spcPct val="100000"/>
              </a:lnSpc>
              <a:buChar char="•"/>
              <a:tabLst>
                <a:tab pos="480695" algn="l"/>
              </a:tabLst>
            </a:pPr>
            <a:r>
              <a:rPr dirty="0" sz="2800">
                <a:solidFill>
                  <a:srgbClr val="592C5F"/>
                </a:solidFill>
                <a:latin typeface="Arial"/>
                <a:cs typeface="Arial"/>
              </a:rPr>
              <a:t>CDI</a:t>
            </a:r>
            <a:r>
              <a:rPr dirty="0" sz="2800" spc="-5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92C5F"/>
                </a:solidFill>
                <a:latin typeface="Arial"/>
                <a:cs typeface="Arial"/>
              </a:rPr>
              <a:t>Settings</a:t>
            </a:r>
            <a:r>
              <a:rPr dirty="0" sz="2800" spc="-4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92C5F"/>
                </a:solidFill>
                <a:latin typeface="Arial"/>
                <a:cs typeface="Arial"/>
              </a:rPr>
              <a:t>for</a:t>
            </a:r>
            <a:r>
              <a:rPr dirty="0" sz="2800" spc="-3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592C5F"/>
                </a:solidFill>
                <a:latin typeface="Arial"/>
                <a:cs typeface="Arial"/>
              </a:rPr>
              <a:t>e-collections:</a:t>
            </a:r>
            <a:endParaRPr sz="2800">
              <a:latin typeface="Arial"/>
              <a:cs typeface="Arial"/>
            </a:endParaRPr>
          </a:p>
          <a:p>
            <a:pPr lvl="1" marL="1097915" indent="-342265">
              <a:lnSpc>
                <a:spcPts val="3325"/>
              </a:lnSpc>
              <a:spcBef>
                <a:spcPts val="50"/>
              </a:spcBef>
              <a:buChar char="•"/>
              <a:tabLst>
                <a:tab pos="1097915" algn="l"/>
              </a:tabLst>
            </a:pPr>
            <a:r>
              <a:rPr dirty="0" sz="2800">
                <a:solidFill>
                  <a:srgbClr val="592C5F"/>
                </a:solidFill>
                <a:latin typeface="Arial"/>
                <a:cs typeface="Arial"/>
              </a:rPr>
              <a:t>What</a:t>
            </a:r>
            <a:r>
              <a:rPr dirty="0" sz="2800" spc="-4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92C5F"/>
                </a:solidFill>
                <a:latin typeface="Arial"/>
                <a:cs typeface="Arial"/>
              </a:rPr>
              <a:t>are</a:t>
            </a:r>
            <a:r>
              <a:rPr dirty="0" sz="2800" spc="-3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800" spc="-20">
                <a:solidFill>
                  <a:srgbClr val="592C5F"/>
                </a:solidFill>
                <a:latin typeface="Arial"/>
                <a:cs typeface="Arial"/>
              </a:rPr>
              <a:t>they?</a:t>
            </a:r>
            <a:endParaRPr sz="2800">
              <a:latin typeface="Arial"/>
              <a:cs typeface="Arial"/>
            </a:endParaRPr>
          </a:p>
          <a:p>
            <a:pPr lvl="1" marL="1097915" indent="-342265">
              <a:lnSpc>
                <a:spcPts val="3325"/>
              </a:lnSpc>
              <a:buChar char="•"/>
              <a:tabLst>
                <a:tab pos="1097915" algn="l"/>
              </a:tabLst>
            </a:pPr>
            <a:r>
              <a:rPr dirty="0" sz="2800">
                <a:solidFill>
                  <a:srgbClr val="592C5F"/>
                </a:solidFill>
                <a:latin typeface="Arial"/>
                <a:cs typeface="Arial"/>
              </a:rPr>
              <a:t>Why</a:t>
            </a:r>
            <a:r>
              <a:rPr dirty="0" sz="2800" spc="-5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92C5F"/>
                </a:solidFill>
                <a:latin typeface="Arial"/>
                <a:cs typeface="Arial"/>
              </a:rPr>
              <a:t>change</a:t>
            </a:r>
            <a:r>
              <a:rPr dirty="0" sz="2800" spc="-5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800" spc="-20">
                <a:solidFill>
                  <a:srgbClr val="592C5F"/>
                </a:solidFill>
                <a:latin typeface="Arial"/>
                <a:cs typeface="Arial"/>
              </a:rPr>
              <a:t>them?</a:t>
            </a:r>
            <a:endParaRPr sz="2800">
              <a:latin typeface="Arial"/>
              <a:cs typeface="Arial"/>
            </a:endParaRPr>
          </a:p>
          <a:p>
            <a:pPr lvl="1" marL="1097915" indent="-342265">
              <a:lnSpc>
                <a:spcPct val="100000"/>
              </a:lnSpc>
              <a:spcBef>
                <a:spcPts val="45"/>
              </a:spcBef>
              <a:buChar char="•"/>
              <a:tabLst>
                <a:tab pos="1097915" algn="l"/>
              </a:tabLst>
            </a:pPr>
            <a:r>
              <a:rPr dirty="0" sz="2800">
                <a:solidFill>
                  <a:srgbClr val="592C5F"/>
                </a:solidFill>
                <a:latin typeface="Arial"/>
                <a:cs typeface="Arial"/>
              </a:rPr>
              <a:t>What</a:t>
            </a:r>
            <a:r>
              <a:rPr dirty="0" sz="2800" spc="-6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92C5F"/>
                </a:solidFill>
                <a:latin typeface="Arial"/>
                <a:cs typeface="Arial"/>
              </a:rPr>
              <a:t>search</a:t>
            </a:r>
            <a:r>
              <a:rPr dirty="0" sz="2800" spc="-5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92C5F"/>
                </a:solidFill>
                <a:latin typeface="Arial"/>
                <a:cs typeface="Arial"/>
              </a:rPr>
              <a:t>behavior</a:t>
            </a:r>
            <a:r>
              <a:rPr dirty="0" sz="2800" spc="-5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92C5F"/>
                </a:solidFill>
                <a:latin typeface="Arial"/>
                <a:cs typeface="Arial"/>
              </a:rPr>
              <a:t>is</a:t>
            </a:r>
            <a:r>
              <a:rPr dirty="0" sz="2800" spc="-5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592C5F"/>
                </a:solidFill>
                <a:latin typeface="Arial"/>
                <a:cs typeface="Arial"/>
              </a:rPr>
              <a:t>changed?</a:t>
            </a:r>
            <a:endParaRPr sz="280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spcBef>
                <a:spcPts val="2930"/>
              </a:spcBef>
              <a:buChar char="•"/>
              <a:tabLst>
                <a:tab pos="469265" algn="l"/>
              </a:tabLst>
            </a:pPr>
            <a:r>
              <a:rPr dirty="0" sz="2800">
                <a:solidFill>
                  <a:srgbClr val="592C5F"/>
                </a:solidFill>
                <a:latin typeface="Arial"/>
                <a:cs typeface="Arial"/>
              </a:rPr>
              <a:t>New</a:t>
            </a:r>
            <a:r>
              <a:rPr dirty="0" sz="2800" spc="-6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92C5F"/>
                </a:solidFill>
                <a:latin typeface="Arial"/>
                <a:cs typeface="Arial"/>
              </a:rPr>
              <a:t>and</a:t>
            </a:r>
            <a:r>
              <a:rPr dirty="0" sz="2800" spc="-6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92C5F"/>
                </a:solidFill>
                <a:latin typeface="Arial"/>
                <a:cs typeface="Arial"/>
              </a:rPr>
              <a:t>revised</a:t>
            </a:r>
            <a:r>
              <a:rPr dirty="0" sz="2800" spc="-6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92C5F"/>
                </a:solidFill>
                <a:latin typeface="Arial"/>
                <a:cs typeface="Arial"/>
              </a:rPr>
              <a:t>documentation</a:t>
            </a:r>
            <a:r>
              <a:rPr dirty="0" sz="2800" spc="-6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92C5F"/>
                </a:solidFill>
                <a:latin typeface="Arial"/>
                <a:cs typeface="Arial"/>
              </a:rPr>
              <a:t>from</a:t>
            </a:r>
            <a:r>
              <a:rPr dirty="0" sz="2800" spc="-6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92C5F"/>
                </a:solidFill>
                <a:latin typeface="Arial"/>
                <a:cs typeface="Arial"/>
              </a:rPr>
              <a:t>Ex</a:t>
            </a:r>
            <a:r>
              <a:rPr dirty="0" sz="2800" spc="-7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592C5F"/>
                </a:solidFill>
                <a:latin typeface="Arial"/>
                <a:cs typeface="Arial"/>
              </a:rPr>
              <a:t>Libris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9154" y="70611"/>
            <a:ext cx="655320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PRIMO</a:t>
            </a:r>
            <a:r>
              <a:rPr dirty="0" sz="16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VE</a:t>
            </a:r>
            <a:r>
              <a:rPr dirty="0" sz="16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6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CDI:</a:t>
            </a:r>
            <a:r>
              <a:rPr dirty="0" sz="16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IMPROVE</a:t>
            </a:r>
            <a:r>
              <a:rPr dirty="0" sz="16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DISCOVERABILITY</a:t>
            </a:r>
            <a:r>
              <a:rPr dirty="0" sz="16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SEARCHING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2642198" y="707643"/>
            <a:ext cx="3895725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What</a:t>
            </a:r>
            <a:r>
              <a:rPr dirty="0" spc="-30"/>
              <a:t> </a:t>
            </a:r>
            <a:r>
              <a:rPr dirty="0"/>
              <a:t>is</a:t>
            </a:r>
            <a:r>
              <a:rPr dirty="0" spc="-25"/>
              <a:t> </a:t>
            </a:r>
            <a:r>
              <a:rPr dirty="0"/>
              <a:t>Primo</a:t>
            </a:r>
            <a:r>
              <a:rPr dirty="0" spc="-25"/>
              <a:t> </a:t>
            </a:r>
            <a:r>
              <a:rPr dirty="0"/>
              <a:t>VE</a:t>
            </a:r>
            <a:r>
              <a:rPr dirty="0" spc="-35"/>
              <a:t> </a:t>
            </a:r>
            <a:r>
              <a:rPr dirty="0" spc="-20"/>
              <a:t>CDI?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471423" rIns="0" bIns="0" rtlCol="0" vert="horz">
            <a:spAutoFit/>
          </a:bodyPr>
          <a:lstStyle/>
          <a:p>
            <a:pPr marL="469900" marR="949960" indent="-457200">
              <a:lnSpc>
                <a:spcPct val="100000"/>
              </a:lnSpc>
              <a:spcBef>
                <a:spcPts val="100"/>
              </a:spcBef>
              <a:buChar char="•"/>
              <a:tabLst>
                <a:tab pos="469900" algn="l"/>
              </a:tabLst>
            </a:pPr>
            <a:r>
              <a:rPr dirty="0"/>
              <a:t>Central</a:t>
            </a:r>
            <a:r>
              <a:rPr dirty="0" spc="-65"/>
              <a:t> </a:t>
            </a:r>
            <a:r>
              <a:rPr dirty="0"/>
              <a:t>Discovery</a:t>
            </a:r>
            <a:r>
              <a:rPr dirty="0" spc="-70"/>
              <a:t> </a:t>
            </a:r>
            <a:r>
              <a:rPr dirty="0"/>
              <a:t>Index</a:t>
            </a:r>
            <a:r>
              <a:rPr dirty="0" spc="-65"/>
              <a:t> </a:t>
            </a:r>
            <a:r>
              <a:rPr dirty="0"/>
              <a:t>(CDI):</a:t>
            </a:r>
            <a:r>
              <a:rPr dirty="0" spc="-75"/>
              <a:t> </a:t>
            </a:r>
            <a:r>
              <a:rPr dirty="0"/>
              <a:t>a</a:t>
            </a:r>
            <a:r>
              <a:rPr dirty="0" spc="-60"/>
              <a:t> </a:t>
            </a:r>
            <a:r>
              <a:rPr dirty="0"/>
              <a:t>database</a:t>
            </a:r>
            <a:r>
              <a:rPr dirty="0" spc="-65"/>
              <a:t> </a:t>
            </a:r>
            <a:r>
              <a:rPr dirty="0" spc="-25"/>
              <a:t>of </a:t>
            </a:r>
            <a:r>
              <a:rPr dirty="0"/>
              <a:t>citations</a:t>
            </a:r>
            <a:r>
              <a:rPr dirty="0" spc="-80"/>
              <a:t> </a:t>
            </a:r>
            <a:r>
              <a:rPr dirty="0"/>
              <a:t>collected</a:t>
            </a:r>
            <a:r>
              <a:rPr dirty="0" spc="-70"/>
              <a:t> </a:t>
            </a:r>
            <a:r>
              <a:rPr dirty="0"/>
              <a:t>from</a:t>
            </a:r>
            <a:r>
              <a:rPr dirty="0" spc="-70"/>
              <a:t> </a:t>
            </a:r>
            <a:r>
              <a:rPr dirty="0" spc="-10"/>
              <a:t>e-</a:t>
            </a:r>
            <a:r>
              <a:rPr dirty="0"/>
              <a:t>resources</a:t>
            </a:r>
            <a:r>
              <a:rPr dirty="0" spc="-75"/>
              <a:t> </a:t>
            </a:r>
            <a:r>
              <a:rPr dirty="0" spc="-10"/>
              <a:t>including </a:t>
            </a:r>
            <a:r>
              <a:rPr dirty="0"/>
              <a:t>journal</a:t>
            </a:r>
            <a:r>
              <a:rPr dirty="0" spc="-60"/>
              <a:t> </a:t>
            </a:r>
            <a:r>
              <a:rPr dirty="0"/>
              <a:t>articles,</a:t>
            </a:r>
            <a:r>
              <a:rPr dirty="0" spc="-70"/>
              <a:t> </a:t>
            </a:r>
            <a:r>
              <a:rPr dirty="0" spc="-10"/>
              <a:t>e-</a:t>
            </a:r>
            <a:r>
              <a:rPr dirty="0"/>
              <a:t>books,</a:t>
            </a:r>
            <a:r>
              <a:rPr dirty="0" spc="-65"/>
              <a:t> </a:t>
            </a:r>
            <a:r>
              <a:rPr dirty="0"/>
              <a:t>legal</a:t>
            </a:r>
            <a:r>
              <a:rPr dirty="0" spc="-60"/>
              <a:t> </a:t>
            </a:r>
            <a:r>
              <a:rPr dirty="0"/>
              <a:t>documents</a:t>
            </a:r>
            <a:r>
              <a:rPr dirty="0" spc="-60"/>
              <a:t> </a:t>
            </a:r>
            <a:r>
              <a:rPr dirty="0" spc="-25"/>
              <a:t>and </a:t>
            </a:r>
            <a:r>
              <a:rPr dirty="0" spc="-10"/>
              <a:t>more.</a:t>
            </a:r>
          </a:p>
          <a:p>
            <a:pPr marL="469900" marR="5080" indent="-457200">
              <a:lnSpc>
                <a:spcPct val="99600"/>
              </a:lnSpc>
              <a:spcBef>
                <a:spcPts val="660"/>
              </a:spcBef>
              <a:buChar char="•"/>
              <a:tabLst>
                <a:tab pos="469900" algn="l"/>
                <a:tab pos="3474720" algn="l"/>
                <a:tab pos="3594735" algn="l"/>
                <a:tab pos="5592445" algn="l"/>
              </a:tabLst>
            </a:pPr>
            <a:r>
              <a:rPr dirty="0"/>
              <a:t>Used</a:t>
            </a:r>
            <a:r>
              <a:rPr dirty="0" spc="-50"/>
              <a:t> </a:t>
            </a:r>
            <a:r>
              <a:rPr dirty="0"/>
              <a:t>in</a:t>
            </a:r>
            <a:r>
              <a:rPr dirty="0" spc="-45"/>
              <a:t> </a:t>
            </a:r>
            <a:r>
              <a:rPr dirty="0"/>
              <a:t>Primo</a:t>
            </a:r>
            <a:r>
              <a:rPr dirty="0" spc="-45"/>
              <a:t> </a:t>
            </a:r>
            <a:r>
              <a:rPr dirty="0" spc="-25"/>
              <a:t>VE</a:t>
            </a:r>
            <a:r>
              <a:rPr dirty="0"/>
              <a:t>	</a:t>
            </a:r>
            <a:r>
              <a:rPr dirty="0" spc="-10"/>
              <a:t>“Everything”</a:t>
            </a:r>
            <a:r>
              <a:rPr dirty="0"/>
              <a:t>	and</a:t>
            </a:r>
            <a:r>
              <a:rPr dirty="0" spc="-65"/>
              <a:t> </a:t>
            </a:r>
            <a:r>
              <a:rPr dirty="0"/>
              <a:t>“Articles”</a:t>
            </a:r>
            <a:r>
              <a:rPr dirty="0" spc="-60"/>
              <a:t> </a:t>
            </a:r>
            <a:r>
              <a:rPr dirty="0" spc="-20"/>
              <a:t>type </a:t>
            </a:r>
            <a:r>
              <a:rPr dirty="0"/>
              <a:t>search</a:t>
            </a:r>
            <a:r>
              <a:rPr dirty="0" spc="-65"/>
              <a:t> </a:t>
            </a:r>
            <a:r>
              <a:rPr dirty="0"/>
              <a:t>slots.</a:t>
            </a:r>
            <a:r>
              <a:rPr dirty="0" spc="-70"/>
              <a:t> </a:t>
            </a:r>
            <a:r>
              <a:rPr dirty="0" spc="-20"/>
              <a:t>Note:</a:t>
            </a:r>
            <a:r>
              <a:rPr dirty="0"/>
              <a:t>		A</a:t>
            </a:r>
            <a:r>
              <a:rPr dirty="0" spc="-195"/>
              <a:t> </a:t>
            </a:r>
            <a:r>
              <a:rPr dirty="0" b="1">
                <a:latin typeface="Arial"/>
                <a:cs typeface="Arial"/>
              </a:rPr>
              <a:t>Discovery</a:t>
            </a:r>
            <a:r>
              <a:rPr dirty="0" spc="-65" b="1">
                <a:latin typeface="Arial"/>
                <a:cs typeface="Arial"/>
              </a:rPr>
              <a:t> </a:t>
            </a:r>
            <a:r>
              <a:rPr dirty="0"/>
              <a:t>or</a:t>
            </a:r>
            <a:r>
              <a:rPr dirty="0" spc="-50"/>
              <a:t> </a:t>
            </a:r>
            <a:r>
              <a:rPr dirty="0"/>
              <a:t>indexing</a:t>
            </a:r>
            <a:r>
              <a:rPr dirty="0" spc="-50"/>
              <a:t> </a:t>
            </a:r>
            <a:r>
              <a:rPr dirty="0" spc="-10"/>
              <a:t>feature </a:t>
            </a:r>
            <a:r>
              <a:rPr dirty="0"/>
              <a:t>(not</a:t>
            </a:r>
            <a:r>
              <a:rPr dirty="0" spc="-80"/>
              <a:t> </a:t>
            </a:r>
            <a:r>
              <a:rPr dirty="0" b="1">
                <a:latin typeface="Arial"/>
                <a:cs typeface="Arial"/>
              </a:rPr>
              <a:t>Delivery</a:t>
            </a:r>
            <a:r>
              <a:rPr dirty="0"/>
              <a:t>/Get</a:t>
            </a:r>
            <a:r>
              <a:rPr dirty="0" spc="-75"/>
              <a:t> </a:t>
            </a:r>
            <a:r>
              <a:rPr dirty="0"/>
              <a:t>Full</a:t>
            </a:r>
            <a:r>
              <a:rPr dirty="0" spc="-114"/>
              <a:t> </a:t>
            </a:r>
            <a:r>
              <a:rPr dirty="0" spc="-55"/>
              <a:t>Text</a:t>
            </a:r>
            <a:r>
              <a:rPr dirty="0" spc="-75"/>
              <a:t> </a:t>
            </a:r>
            <a:r>
              <a:rPr dirty="0"/>
              <a:t>per</a:t>
            </a:r>
            <a:r>
              <a:rPr dirty="0" spc="-70"/>
              <a:t> </a:t>
            </a:r>
            <a:r>
              <a:rPr dirty="0" spc="-20"/>
              <a:t>se.)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9154" y="70611"/>
            <a:ext cx="655320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PRIMO</a:t>
            </a:r>
            <a:r>
              <a:rPr dirty="0" sz="16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VE</a:t>
            </a:r>
            <a:r>
              <a:rPr dirty="0" sz="16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6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CDI:</a:t>
            </a:r>
            <a:r>
              <a:rPr dirty="0" sz="16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IMPROVE</a:t>
            </a:r>
            <a:r>
              <a:rPr dirty="0" sz="16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DISCOVERABILITY</a:t>
            </a:r>
            <a:r>
              <a:rPr dirty="0" sz="16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SEARCHING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77372" y="1236572"/>
            <a:ext cx="8849360" cy="5100320"/>
            <a:chOff x="177372" y="1236572"/>
            <a:chExt cx="8849360" cy="510032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7372" y="1236572"/>
              <a:ext cx="8849239" cy="485942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34512" y="5084063"/>
              <a:ext cx="2377440" cy="125272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80013" y="5108684"/>
              <a:ext cx="2285998" cy="115755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380013" y="5108684"/>
              <a:ext cx="2286000" cy="1157605"/>
            </a:xfrm>
            <a:custGeom>
              <a:avLst/>
              <a:gdLst/>
              <a:ahLst/>
              <a:cxnLst/>
              <a:rect l="l" t="t" r="r" b="b"/>
              <a:pathLst>
                <a:path w="2286000" h="1157604">
                  <a:moveTo>
                    <a:pt x="0" y="0"/>
                  </a:moveTo>
                  <a:lnTo>
                    <a:pt x="2285999" y="0"/>
                  </a:lnTo>
                  <a:lnTo>
                    <a:pt x="2285999" y="1157554"/>
                  </a:lnTo>
                  <a:lnTo>
                    <a:pt x="0" y="115755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582A5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$PPTXTitle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910080" marR="5080" indent="-1898014">
              <a:lnSpc>
                <a:spcPct val="100000"/>
              </a:lnSpc>
              <a:spcBef>
                <a:spcPts val="100"/>
              </a:spcBef>
            </a:pPr>
            <a:r>
              <a:rPr dirty="0" sz="2000" b="0">
                <a:latin typeface="Arial"/>
                <a:cs typeface="Arial"/>
              </a:rPr>
              <a:t>Sources</a:t>
            </a:r>
            <a:r>
              <a:rPr dirty="0" sz="2000" spc="-60" b="0">
                <a:latin typeface="Arial"/>
                <a:cs typeface="Arial"/>
              </a:rPr>
              <a:t> </a:t>
            </a:r>
            <a:r>
              <a:rPr dirty="0" sz="2000" b="0">
                <a:latin typeface="Arial"/>
                <a:cs typeface="Arial"/>
              </a:rPr>
              <a:t>of</a:t>
            </a:r>
            <a:r>
              <a:rPr dirty="0" sz="2000" spc="-40" b="0">
                <a:latin typeface="Arial"/>
                <a:cs typeface="Arial"/>
              </a:rPr>
              <a:t> </a:t>
            </a:r>
            <a:r>
              <a:rPr dirty="0" sz="2000" b="0">
                <a:latin typeface="Arial"/>
                <a:cs typeface="Arial"/>
              </a:rPr>
              <a:t>CDI</a:t>
            </a:r>
            <a:r>
              <a:rPr dirty="0" sz="2000" spc="-45" b="0">
                <a:latin typeface="Arial"/>
                <a:cs typeface="Arial"/>
              </a:rPr>
              <a:t> </a:t>
            </a:r>
            <a:r>
              <a:rPr dirty="0" sz="2000" b="0">
                <a:latin typeface="Arial"/>
                <a:cs typeface="Arial"/>
              </a:rPr>
              <a:t>Citations:</a:t>
            </a:r>
            <a:r>
              <a:rPr dirty="0" sz="2000" spc="-40" b="0">
                <a:latin typeface="Arial"/>
                <a:cs typeface="Arial"/>
              </a:rPr>
              <a:t> </a:t>
            </a:r>
            <a:r>
              <a:rPr dirty="0" sz="2000" b="0">
                <a:latin typeface="Arial"/>
                <a:cs typeface="Arial"/>
              </a:rPr>
              <a:t>From</a:t>
            </a:r>
            <a:r>
              <a:rPr dirty="0" sz="2000" spc="-35" b="0">
                <a:latin typeface="Arial"/>
                <a:cs typeface="Arial"/>
              </a:rPr>
              <a:t> </a:t>
            </a:r>
            <a:r>
              <a:rPr dirty="0" sz="2000" b="0">
                <a:latin typeface="Arial"/>
                <a:cs typeface="Arial"/>
              </a:rPr>
              <a:t>Ex</a:t>
            </a:r>
            <a:r>
              <a:rPr dirty="0" sz="2000" spc="-35" b="0">
                <a:latin typeface="Arial"/>
                <a:cs typeface="Arial"/>
              </a:rPr>
              <a:t> </a:t>
            </a:r>
            <a:r>
              <a:rPr dirty="0" sz="2000" spc="-10" b="0">
                <a:latin typeface="Arial"/>
                <a:cs typeface="Arial"/>
              </a:rPr>
              <a:t>Libris</a:t>
            </a:r>
            <a:r>
              <a:rPr dirty="0" sz="2000" spc="-130" b="0">
                <a:latin typeface="Arial"/>
                <a:cs typeface="Arial"/>
              </a:rPr>
              <a:t> </a:t>
            </a:r>
            <a:r>
              <a:rPr dirty="0" sz="2000" b="0">
                <a:latin typeface="Arial"/>
                <a:cs typeface="Arial"/>
              </a:rPr>
              <a:t>Alma</a:t>
            </a:r>
            <a:r>
              <a:rPr dirty="0" sz="2000" spc="-35" b="0">
                <a:latin typeface="Arial"/>
                <a:cs typeface="Arial"/>
              </a:rPr>
              <a:t> </a:t>
            </a:r>
            <a:r>
              <a:rPr dirty="0" sz="2000" spc="-10" b="0">
                <a:latin typeface="Arial"/>
                <a:cs typeface="Arial"/>
              </a:rPr>
              <a:t>harvesting, </a:t>
            </a:r>
            <a:r>
              <a:rPr dirty="0" sz="2000" b="0">
                <a:latin typeface="Arial"/>
                <a:cs typeface="Arial"/>
              </a:rPr>
              <a:t>From</a:t>
            </a:r>
            <a:r>
              <a:rPr dirty="0" sz="2000" spc="-35" b="0">
                <a:latin typeface="Arial"/>
                <a:cs typeface="Arial"/>
              </a:rPr>
              <a:t> </a:t>
            </a:r>
            <a:r>
              <a:rPr dirty="0" sz="2000" b="0">
                <a:latin typeface="Arial"/>
                <a:cs typeface="Arial"/>
              </a:rPr>
              <a:t>your</a:t>
            </a:r>
            <a:r>
              <a:rPr dirty="0" sz="2000" spc="-35" b="0">
                <a:latin typeface="Arial"/>
                <a:cs typeface="Arial"/>
              </a:rPr>
              <a:t> </a:t>
            </a:r>
            <a:r>
              <a:rPr dirty="0" sz="2000" b="0">
                <a:latin typeface="Arial"/>
                <a:cs typeface="Arial"/>
              </a:rPr>
              <a:t>IZ</a:t>
            </a:r>
            <a:r>
              <a:rPr dirty="0" sz="2000" spc="-30" b="0">
                <a:latin typeface="Arial"/>
                <a:cs typeface="Arial"/>
              </a:rPr>
              <a:t> </a:t>
            </a:r>
            <a:r>
              <a:rPr dirty="0" sz="2000" b="0">
                <a:latin typeface="Arial"/>
                <a:cs typeface="Arial"/>
              </a:rPr>
              <a:t>and</a:t>
            </a:r>
            <a:r>
              <a:rPr dirty="0" sz="2000" spc="-35" b="0">
                <a:latin typeface="Arial"/>
                <a:cs typeface="Arial"/>
              </a:rPr>
              <a:t> </a:t>
            </a:r>
            <a:r>
              <a:rPr dirty="0" sz="2000" b="0">
                <a:latin typeface="Arial"/>
                <a:cs typeface="Arial"/>
              </a:rPr>
              <a:t>the</a:t>
            </a:r>
            <a:r>
              <a:rPr dirty="0" sz="2000" spc="-35" b="0">
                <a:latin typeface="Arial"/>
                <a:cs typeface="Arial"/>
              </a:rPr>
              <a:t> </a:t>
            </a:r>
            <a:r>
              <a:rPr dirty="0" sz="2000" spc="-25" b="0">
                <a:latin typeface="Arial"/>
                <a:cs typeface="Arial"/>
              </a:rPr>
              <a:t>NZ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651642" y="5225796"/>
            <a:ext cx="1878330" cy="923925"/>
          </a:xfrm>
          <a:custGeom>
            <a:avLst/>
            <a:gdLst/>
            <a:ahLst/>
            <a:cxnLst/>
            <a:rect l="l" t="t" r="r" b="b"/>
            <a:pathLst>
              <a:path w="1878329" h="923925">
                <a:moveTo>
                  <a:pt x="1877783" y="0"/>
                </a:moveTo>
                <a:lnTo>
                  <a:pt x="0" y="0"/>
                </a:lnTo>
                <a:lnTo>
                  <a:pt x="0" y="923329"/>
                </a:lnTo>
                <a:lnTo>
                  <a:pt x="1877783" y="923329"/>
                </a:lnTo>
                <a:lnTo>
                  <a:pt x="18777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3796784" y="5245100"/>
            <a:ext cx="1588135" cy="861060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algn="ctr" marL="12065" marR="5080" indent="-635">
              <a:lnSpc>
                <a:spcPct val="102200"/>
              </a:lnSpc>
              <a:spcBef>
                <a:spcPts val="50"/>
              </a:spcBef>
            </a:pPr>
            <a:r>
              <a:rPr dirty="0" sz="1800" spc="-35">
                <a:solidFill>
                  <a:srgbClr val="592C5F"/>
                </a:solidFill>
                <a:latin typeface="Times New Roman"/>
                <a:cs typeface="Times New Roman"/>
              </a:rPr>
              <a:t>Your</a:t>
            </a:r>
            <a:r>
              <a:rPr dirty="0" sz="1800" spc="-80">
                <a:solidFill>
                  <a:srgbClr val="592C5F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592C5F"/>
                </a:solidFill>
                <a:latin typeface="Times New Roman"/>
                <a:cs typeface="Times New Roman"/>
              </a:rPr>
              <a:t>Institution </a:t>
            </a:r>
            <a:r>
              <a:rPr dirty="0" sz="1800">
                <a:solidFill>
                  <a:srgbClr val="592C5F"/>
                </a:solidFill>
                <a:latin typeface="Times New Roman"/>
                <a:cs typeface="Times New Roman"/>
              </a:rPr>
              <a:t>Zone</a:t>
            </a:r>
            <a:r>
              <a:rPr dirty="0" sz="1800" spc="-20">
                <a:solidFill>
                  <a:srgbClr val="592C5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592C5F"/>
                </a:solidFill>
                <a:latin typeface="Times New Roman"/>
                <a:cs typeface="Times New Roman"/>
              </a:rPr>
              <a:t>&amp;</a:t>
            </a:r>
            <a:r>
              <a:rPr dirty="0" sz="1800" spc="-25">
                <a:solidFill>
                  <a:srgbClr val="592C5F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592C5F"/>
                </a:solidFill>
                <a:latin typeface="Times New Roman"/>
                <a:cs typeface="Times New Roman"/>
              </a:rPr>
              <a:t>Network </a:t>
            </a:r>
            <a:r>
              <a:rPr dirty="0" sz="1800" spc="-20">
                <a:solidFill>
                  <a:srgbClr val="592C5F"/>
                </a:solidFill>
                <a:latin typeface="Times New Roman"/>
                <a:cs typeface="Times New Roman"/>
              </a:rPr>
              <a:t>Zone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346447" y="4654296"/>
            <a:ext cx="289560" cy="765175"/>
            <a:chOff x="4346447" y="4654296"/>
            <a:chExt cx="289560" cy="765175"/>
          </a:xfrm>
        </p:grpSpPr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46447" y="4654296"/>
              <a:ext cx="289560" cy="76504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434857" y="4753671"/>
              <a:ext cx="113664" cy="527050"/>
            </a:xfrm>
            <a:custGeom>
              <a:avLst/>
              <a:gdLst/>
              <a:ahLst/>
              <a:cxnLst/>
              <a:rect l="l" t="t" r="r" b="b"/>
              <a:pathLst>
                <a:path w="113664" h="527050">
                  <a:moveTo>
                    <a:pt x="62699" y="452268"/>
                  </a:moveTo>
                  <a:lnTo>
                    <a:pt x="37424" y="454789"/>
                  </a:lnTo>
                  <a:lnTo>
                    <a:pt x="82900" y="526831"/>
                  </a:lnTo>
                  <a:lnTo>
                    <a:pt x="106508" y="464905"/>
                  </a:lnTo>
                  <a:lnTo>
                    <a:pt x="63959" y="464905"/>
                  </a:lnTo>
                  <a:lnTo>
                    <a:pt x="62699" y="452268"/>
                  </a:lnTo>
                  <a:close/>
                </a:path>
                <a:path w="113664" h="527050">
                  <a:moveTo>
                    <a:pt x="87973" y="449746"/>
                  </a:moveTo>
                  <a:lnTo>
                    <a:pt x="62699" y="452268"/>
                  </a:lnTo>
                  <a:lnTo>
                    <a:pt x="63959" y="464905"/>
                  </a:lnTo>
                  <a:lnTo>
                    <a:pt x="89234" y="462384"/>
                  </a:lnTo>
                  <a:lnTo>
                    <a:pt x="87973" y="449746"/>
                  </a:lnTo>
                  <a:close/>
                </a:path>
                <a:path w="113664" h="527050">
                  <a:moveTo>
                    <a:pt x="113248" y="447225"/>
                  </a:moveTo>
                  <a:lnTo>
                    <a:pt x="87973" y="449746"/>
                  </a:lnTo>
                  <a:lnTo>
                    <a:pt x="89234" y="462384"/>
                  </a:lnTo>
                  <a:lnTo>
                    <a:pt x="63959" y="464905"/>
                  </a:lnTo>
                  <a:lnTo>
                    <a:pt x="106508" y="464905"/>
                  </a:lnTo>
                  <a:lnTo>
                    <a:pt x="113248" y="447225"/>
                  </a:lnTo>
                  <a:close/>
                </a:path>
                <a:path w="113664" h="527050">
                  <a:moveTo>
                    <a:pt x="50549" y="74563"/>
                  </a:moveTo>
                  <a:lnTo>
                    <a:pt x="25274" y="77084"/>
                  </a:lnTo>
                  <a:lnTo>
                    <a:pt x="62699" y="452268"/>
                  </a:lnTo>
                  <a:lnTo>
                    <a:pt x="87973" y="449746"/>
                  </a:lnTo>
                  <a:lnTo>
                    <a:pt x="50549" y="74563"/>
                  </a:lnTo>
                  <a:close/>
                </a:path>
                <a:path w="113664" h="527050">
                  <a:moveTo>
                    <a:pt x="30347" y="0"/>
                  </a:moveTo>
                  <a:lnTo>
                    <a:pt x="0" y="79606"/>
                  </a:lnTo>
                  <a:lnTo>
                    <a:pt x="25274" y="77084"/>
                  </a:lnTo>
                  <a:lnTo>
                    <a:pt x="24014" y="64447"/>
                  </a:lnTo>
                  <a:lnTo>
                    <a:pt x="49288" y="61926"/>
                  </a:lnTo>
                  <a:lnTo>
                    <a:pt x="69438" y="61926"/>
                  </a:lnTo>
                  <a:lnTo>
                    <a:pt x="30347" y="0"/>
                  </a:lnTo>
                  <a:close/>
                </a:path>
                <a:path w="113664" h="527050">
                  <a:moveTo>
                    <a:pt x="49288" y="61926"/>
                  </a:moveTo>
                  <a:lnTo>
                    <a:pt x="24014" y="64447"/>
                  </a:lnTo>
                  <a:lnTo>
                    <a:pt x="25274" y="77084"/>
                  </a:lnTo>
                  <a:lnTo>
                    <a:pt x="50549" y="74563"/>
                  </a:lnTo>
                  <a:lnTo>
                    <a:pt x="49288" y="61926"/>
                  </a:lnTo>
                  <a:close/>
                </a:path>
                <a:path w="113664" h="527050">
                  <a:moveTo>
                    <a:pt x="69438" y="61926"/>
                  </a:moveTo>
                  <a:lnTo>
                    <a:pt x="49288" y="61926"/>
                  </a:lnTo>
                  <a:lnTo>
                    <a:pt x="50549" y="74563"/>
                  </a:lnTo>
                  <a:lnTo>
                    <a:pt x="75824" y="72042"/>
                  </a:lnTo>
                  <a:lnTo>
                    <a:pt x="69438" y="61926"/>
                  </a:lnTo>
                  <a:close/>
                </a:path>
              </a:pathLst>
            </a:custGeom>
            <a:solidFill>
              <a:srgbClr val="592C5F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9154" y="70611"/>
            <a:ext cx="655320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PRIMO</a:t>
            </a:r>
            <a:r>
              <a:rPr dirty="0" sz="16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VE</a:t>
            </a:r>
            <a:r>
              <a:rPr dirty="0" sz="16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6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CDI:</a:t>
            </a:r>
            <a:r>
              <a:rPr dirty="0" sz="16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IMPROVE</a:t>
            </a:r>
            <a:r>
              <a:rPr dirty="0" sz="16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DISCOVERABILITY</a:t>
            </a:r>
            <a:r>
              <a:rPr dirty="0" sz="16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SEARCHING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233198" y="762507"/>
            <a:ext cx="7880350" cy="873125"/>
          </a:xfrm>
          <a:prstGeom prst="rect"/>
        </p:spPr>
        <p:txBody>
          <a:bodyPr wrap="square" lIns="0" tIns="31750" rIns="0" bIns="0" rtlCol="0" vert="horz">
            <a:spAutoFit/>
          </a:bodyPr>
          <a:lstStyle/>
          <a:p>
            <a:pPr marL="755650" marR="5080" indent="-742950">
              <a:lnSpc>
                <a:spcPts val="3310"/>
              </a:lnSpc>
              <a:spcBef>
                <a:spcPts val="250"/>
              </a:spcBef>
            </a:pPr>
            <a:r>
              <a:rPr dirty="0"/>
              <a:t>CDI</a:t>
            </a:r>
            <a:r>
              <a:rPr dirty="0" spc="-70"/>
              <a:t> </a:t>
            </a:r>
            <a:r>
              <a:rPr dirty="0"/>
              <a:t>Settings</a:t>
            </a:r>
            <a:r>
              <a:rPr dirty="0" spc="-60"/>
              <a:t> </a:t>
            </a:r>
            <a:r>
              <a:rPr dirty="0"/>
              <a:t>for</a:t>
            </a:r>
            <a:r>
              <a:rPr dirty="0" spc="-65"/>
              <a:t> </a:t>
            </a:r>
            <a:r>
              <a:rPr dirty="0"/>
              <a:t>Institution</a:t>
            </a:r>
            <a:r>
              <a:rPr dirty="0" spc="-70"/>
              <a:t> </a:t>
            </a:r>
            <a:r>
              <a:rPr dirty="0"/>
              <a:t>Zone</a:t>
            </a:r>
            <a:r>
              <a:rPr dirty="0" spc="-60"/>
              <a:t> </a:t>
            </a:r>
            <a:r>
              <a:rPr dirty="0" spc="-20"/>
              <a:t>e-</a:t>
            </a:r>
            <a:r>
              <a:rPr dirty="0" spc="-10"/>
              <a:t>collections: </a:t>
            </a:r>
            <a:r>
              <a:rPr dirty="0"/>
              <a:t>What</a:t>
            </a:r>
            <a:r>
              <a:rPr dirty="0" spc="-35"/>
              <a:t> </a:t>
            </a:r>
            <a:r>
              <a:rPr dirty="0"/>
              <a:t>are</a:t>
            </a:r>
            <a:r>
              <a:rPr dirty="0" spc="-30"/>
              <a:t> </a:t>
            </a:r>
            <a:r>
              <a:rPr dirty="0" spc="-10"/>
              <a:t>they?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76148" y="2045715"/>
            <a:ext cx="7804150" cy="34366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3325"/>
              </a:lnSpc>
              <a:spcBef>
                <a:spcPts val="100"/>
              </a:spcBef>
            </a:pPr>
            <a:r>
              <a:rPr dirty="0" sz="2800">
                <a:solidFill>
                  <a:srgbClr val="592C5F"/>
                </a:solidFill>
                <a:latin typeface="Arial"/>
                <a:cs typeface="Arial"/>
              </a:rPr>
              <a:t>1.</a:t>
            </a:r>
            <a:r>
              <a:rPr dirty="0" sz="2800" spc="-19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92C5F"/>
                </a:solidFill>
                <a:latin typeface="Arial"/>
                <a:cs typeface="Arial"/>
              </a:rPr>
              <a:t>Activation</a:t>
            </a:r>
            <a:r>
              <a:rPr dirty="0" sz="2800" spc="-7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92C5F"/>
                </a:solidFill>
                <a:latin typeface="Arial"/>
                <a:cs typeface="Arial"/>
              </a:rPr>
              <a:t>options</a:t>
            </a:r>
            <a:r>
              <a:rPr dirty="0" sz="2800" spc="-5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92C5F"/>
                </a:solidFill>
                <a:latin typeface="Arial"/>
                <a:cs typeface="Arial"/>
              </a:rPr>
              <a:t>-</a:t>
            </a:r>
            <a:r>
              <a:rPr dirty="0" sz="2800" spc="-19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92C5F"/>
                </a:solidFill>
                <a:latin typeface="Arial"/>
                <a:cs typeface="Arial"/>
              </a:rPr>
              <a:t>Alma</a:t>
            </a:r>
            <a:r>
              <a:rPr dirty="0" sz="2800" spc="-5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592C5F"/>
                </a:solidFill>
                <a:latin typeface="Arial"/>
                <a:cs typeface="Arial"/>
              </a:rPr>
              <a:t>e-</a:t>
            </a:r>
            <a:r>
              <a:rPr dirty="0" sz="2800">
                <a:solidFill>
                  <a:srgbClr val="592C5F"/>
                </a:solidFill>
                <a:latin typeface="Arial"/>
                <a:cs typeface="Arial"/>
              </a:rPr>
              <a:t>collection</a:t>
            </a:r>
            <a:r>
              <a:rPr dirty="0" sz="2800" spc="-5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592C5F"/>
                </a:solidFill>
                <a:latin typeface="Arial"/>
                <a:cs typeface="Arial"/>
              </a:rPr>
              <a:t>activation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ts val="3325"/>
              </a:lnSpc>
            </a:pPr>
            <a:r>
              <a:rPr dirty="0" sz="2800">
                <a:solidFill>
                  <a:srgbClr val="592C5F"/>
                </a:solidFill>
                <a:latin typeface="Arial"/>
                <a:cs typeface="Arial"/>
              </a:rPr>
              <a:t>-</a:t>
            </a:r>
            <a:r>
              <a:rPr dirty="0" sz="2800" spc="-2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92C5F"/>
                </a:solidFill>
                <a:latin typeface="Arial"/>
                <a:cs typeface="Arial"/>
              </a:rPr>
              <a:t>yes</a:t>
            </a:r>
            <a:r>
              <a:rPr dirty="0" sz="2800" spc="-2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92C5F"/>
                </a:solidFill>
                <a:latin typeface="Arial"/>
                <a:cs typeface="Arial"/>
              </a:rPr>
              <a:t>or</a:t>
            </a:r>
            <a:r>
              <a:rPr dirty="0" sz="2800" spc="-2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592C5F"/>
                </a:solidFill>
                <a:latin typeface="Arial"/>
                <a:cs typeface="Arial"/>
              </a:rPr>
              <a:t>no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0"/>
              </a:spcBef>
            </a:pPr>
            <a:endParaRPr sz="2800">
              <a:latin typeface="Arial"/>
              <a:cs typeface="Arial"/>
            </a:endParaRPr>
          </a:p>
          <a:p>
            <a:pPr marL="407034" indent="-394335">
              <a:lnSpc>
                <a:spcPct val="100000"/>
              </a:lnSpc>
              <a:buAutoNum type="arabicPeriod" startAt="2"/>
              <a:tabLst>
                <a:tab pos="407034" algn="l"/>
              </a:tabLst>
            </a:pPr>
            <a:r>
              <a:rPr dirty="0" sz="2800">
                <a:solidFill>
                  <a:srgbClr val="592C5F"/>
                </a:solidFill>
                <a:latin typeface="Arial"/>
                <a:cs typeface="Arial"/>
              </a:rPr>
              <a:t>Only</a:t>
            </a:r>
            <a:r>
              <a:rPr dirty="0" sz="2800" spc="-6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92C5F"/>
                </a:solidFill>
                <a:latin typeface="Arial"/>
                <a:cs typeface="Arial"/>
              </a:rPr>
              <a:t>Some</a:t>
            </a:r>
            <a:r>
              <a:rPr dirty="0" sz="2800" spc="-10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92C5F"/>
                </a:solidFill>
                <a:latin typeface="Arial"/>
                <a:cs typeface="Arial"/>
              </a:rPr>
              <a:t>Titles</a:t>
            </a:r>
            <a:r>
              <a:rPr dirty="0" sz="2800" spc="-5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92C5F"/>
                </a:solidFill>
                <a:latin typeface="Arial"/>
                <a:cs typeface="Arial"/>
              </a:rPr>
              <a:t>active?</a:t>
            </a:r>
            <a:r>
              <a:rPr dirty="0" sz="2800" spc="-5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92C5F"/>
                </a:solidFill>
                <a:latin typeface="Arial"/>
                <a:cs typeface="Arial"/>
              </a:rPr>
              <a:t>Selective</a:t>
            </a:r>
            <a:r>
              <a:rPr dirty="0" sz="2800" spc="-5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92C5F"/>
                </a:solidFill>
                <a:latin typeface="Arial"/>
                <a:cs typeface="Arial"/>
              </a:rPr>
              <a:t>–</a:t>
            </a:r>
            <a:r>
              <a:rPr dirty="0" sz="2800" spc="-5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92C5F"/>
                </a:solidFill>
                <a:latin typeface="Arial"/>
                <a:cs typeface="Arial"/>
              </a:rPr>
              <a:t>yes</a:t>
            </a:r>
            <a:r>
              <a:rPr dirty="0" sz="2800" spc="-6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92C5F"/>
                </a:solidFill>
                <a:latin typeface="Arial"/>
                <a:cs typeface="Arial"/>
              </a:rPr>
              <a:t>or</a:t>
            </a:r>
            <a:r>
              <a:rPr dirty="0" sz="2800" spc="-5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592C5F"/>
                </a:solidFill>
                <a:latin typeface="Arial"/>
                <a:cs typeface="Arial"/>
              </a:rPr>
              <a:t>no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10"/>
              </a:spcBef>
              <a:buClr>
                <a:srgbClr val="592C5F"/>
              </a:buClr>
              <a:buFont typeface="Arial"/>
              <a:buAutoNum type="arabicPeriod" startAt="2"/>
            </a:pPr>
            <a:endParaRPr sz="2800">
              <a:latin typeface="Arial"/>
              <a:cs typeface="Arial"/>
            </a:endParaRPr>
          </a:p>
          <a:p>
            <a:pPr marL="407034" indent="-394335">
              <a:lnSpc>
                <a:spcPct val="100000"/>
              </a:lnSpc>
              <a:buAutoNum type="arabicPeriod" startAt="2"/>
              <a:tabLst>
                <a:tab pos="407034" algn="l"/>
              </a:tabLst>
            </a:pPr>
            <a:r>
              <a:rPr dirty="0" sz="2800">
                <a:solidFill>
                  <a:srgbClr val="592C5F"/>
                </a:solidFill>
                <a:latin typeface="Arial"/>
                <a:cs typeface="Arial"/>
              </a:rPr>
              <a:t>Suppress</a:t>
            </a:r>
            <a:r>
              <a:rPr dirty="0" sz="2800" spc="-6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92C5F"/>
                </a:solidFill>
                <a:latin typeface="Arial"/>
                <a:cs typeface="Arial"/>
              </a:rPr>
              <a:t>sending</a:t>
            </a:r>
            <a:r>
              <a:rPr dirty="0" sz="2800" spc="-5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92C5F"/>
                </a:solidFill>
                <a:latin typeface="Arial"/>
                <a:cs typeface="Arial"/>
              </a:rPr>
              <a:t>citations</a:t>
            </a:r>
            <a:r>
              <a:rPr dirty="0" sz="2800" spc="-6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92C5F"/>
                </a:solidFill>
                <a:latin typeface="Arial"/>
                <a:cs typeface="Arial"/>
              </a:rPr>
              <a:t>to</a:t>
            </a:r>
            <a:r>
              <a:rPr dirty="0" sz="2800" spc="-5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92C5F"/>
                </a:solidFill>
                <a:latin typeface="Arial"/>
                <a:cs typeface="Arial"/>
              </a:rPr>
              <a:t>CDI</a:t>
            </a:r>
            <a:r>
              <a:rPr dirty="0" sz="2800" spc="-6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592C5F"/>
                </a:solidFill>
                <a:latin typeface="Arial"/>
                <a:cs typeface="Arial"/>
              </a:rPr>
              <a:t>setting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4"/>
              </a:spcBef>
              <a:buClr>
                <a:srgbClr val="592C5F"/>
              </a:buClr>
              <a:buFont typeface="Arial"/>
              <a:buAutoNum type="arabicPeriod" startAt="2"/>
            </a:pPr>
            <a:endParaRPr sz="2800">
              <a:latin typeface="Arial"/>
              <a:cs typeface="Arial"/>
            </a:endParaRPr>
          </a:p>
          <a:p>
            <a:pPr marL="407034" indent="-394335">
              <a:lnSpc>
                <a:spcPct val="100000"/>
              </a:lnSpc>
              <a:buAutoNum type="arabicPeriod" startAt="2"/>
              <a:tabLst>
                <a:tab pos="407034" algn="l"/>
              </a:tabLst>
            </a:pPr>
            <a:r>
              <a:rPr dirty="0" sz="2800">
                <a:solidFill>
                  <a:srgbClr val="592C5F"/>
                </a:solidFill>
                <a:latin typeface="Arial"/>
                <a:cs typeface="Arial"/>
              </a:rPr>
              <a:t>Only</a:t>
            </a:r>
            <a:r>
              <a:rPr dirty="0" sz="2800" spc="-5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92C5F"/>
                </a:solidFill>
                <a:latin typeface="Arial"/>
                <a:cs typeface="Arial"/>
              </a:rPr>
              <a:t>send</a:t>
            </a:r>
            <a:r>
              <a:rPr dirty="0" sz="2800" spc="-4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92C5F"/>
                </a:solidFill>
                <a:latin typeface="Arial"/>
                <a:cs typeface="Arial"/>
              </a:rPr>
              <a:t>citations</a:t>
            </a:r>
            <a:r>
              <a:rPr dirty="0" sz="2800" spc="-4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92C5F"/>
                </a:solidFill>
                <a:latin typeface="Arial"/>
                <a:cs typeface="Arial"/>
              </a:rPr>
              <a:t>to</a:t>
            </a:r>
            <a:r>
              <a:rPr dirty="0" sz="2800" spc="-4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92C5F"/>
                </a:solidFill>
                <a:latin typeface="Arial"/>
                <a:cs typeface="Arial"/>
              </a:rPr>
              <a:t>CDI</a:t>
            </a:r>
            <a:r>
              <a:rPr dirty="0" sz="2800" spc="-5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92C5F"/>
                </a:solidFill>
                <a:latin typeface="Arial"/>
                <a:cs typeface="Arial"/>
              </a:rPr>
              <a:t>option</a:t>
            </a:r>
            <a:r>
              <a:rPr dirty="0" sz="2800" spc="-4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92C5F"/>
                </a:solidFill>
                <a:latin typeface="Arial"/>
                <a:cs typeface="Arial"/>
              </a:rPr>
              <a:t>(no</a:t>
            </a:r>
            <a:r>
              <a:rPr dirty="0" sz="2800" spc="-4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92C5F"/>
                </a:solidFill>
                <a:latin typeface="Arial"/>
                <a:cs typeface="Arial"/>
              </a:rPr>
              <a:t>full</a:t>
            </a:r>
            <a:r>
              <a:rPr dirty="0" sz="2800" spc="-4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592C5F"/>
                </a:solidFill>
                <a:latin typeface="Arial"/>
                <a:cs typeface="Arial"/>
              </a:rPr>
              <a:t>text)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9154" y="70611"/>
            <a:ext cx="655320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PRIMO</a:t>
            </a:r>
            <a:r>
              <a:rPr dirty="0" sz="16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VE</a:t>
            </a:r>
            <a:r>
              <a:rPr dirty="0" sz="16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6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CDI:</a:t>
            </a:r>
            <a:r>
              <a:rPr dirty="0" sz="16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IMPROVE</a:t>
            </a:r>
            <a:r>
              <a:rPr dirty="0" sz="16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DISCOVERABILITY</a:t>
            </a:r>
            <a:r>
              <a:rPr dirty="0" sz="16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SEARCHING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233198" y="762507"/>
            <a:ext cx="7279005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93290" algn="l"/>
              </a:tabLst>
            </a:pPr>
            <a:r>
              <a:rPr dirty="0"/>
              <a:t>1.</a:t>
            </a:r>
            <a:r>
              <a:rPr dirty="0" spc="-40"/>
              <a:t> </a:t>
            </a:r>
            <a:r>
              <a:rPr dirty="0" spc="-10"/>
              <a:t>I-</a:t>
            </a:r>
            <a:r>
              <a:rPr dirty="0"/>
              <a:t>Share</a:t>
            </a:r>
            <a:r>
              <a:rPr dirty="0" spc="-30"/>
              <a:t> </a:t>
            </a:r>
            <a:r>
              <a:rPr dirty="0" spc="-25"/>
              <a:t>is</a:t>
            </a:r>
            <a:r>
              <a:rPr dirty="0"/>
              <a:t>	Alma</a:t>
            </a:r>
            <a:r>
              <a:rPr dirty="0" spc="-55"/>
              <a:t> </a:t>
            </a:r>
            <a:r>
              <a:rPr dirty="0"/>
              <a:t>“Easy</a:t>
            </a:r>
            <a:r>
              <a:rPr dirty="0" spc="-150"/>
              <a:t> </a:t>
            </a:r>
            <a:r>
              <a:rPr dirty="0"/>
              <a:t>Active”</a:t>
            </a:r>
            <a:r>
              <a:rPr dirty="0" spc="-55"/>
              <a:t> </a:t>
            </a:r>
            <a:r>
              <a:rPr dirty="0" spc="-10"/>
              <a:t>activation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76148" y="1612899"/>
            <a:ext cx="7601584" cy="2156460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50"/>
              </a:spcBef>
              <a:tabLst>
                <a:tab pos="2011045" algn="l"/>
              </a:tabLst>
            </a:pPr>
            <a:r>
              <a:rPr dirty="0" sz="2800">
                <a:solidFill>
                  <a:srgbClr val="592C5F"/>
                </a:solidFill>
                <a:latin typeface="Arial"/>
                <a:cs typeface="Arial"/>
              </a:rPr>
              <a:t>If</a:t>
            </a:r>
            <a:r>
              <a:rPr dirty="0" sz="2800" spc="-5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92C5F"/>
                </a:solidFill>
                <a:latin typeface="Arial"/>
                <a:cs typeface="Arial"/>
              </a:rPr>
              <a:t>active,</a:t>
            </a:r>
            <a:r>
              <a:rPr dirty="0" sz="2800" spc="-5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592C5F"/>
                </a:solidFill>
                <a:latin typeface="Arial"/>
                <a:cs typeface="Arial"/>
              </a:rPr>
              <a:t>e-</a:t>
            </a:r>
            <a:r>
              <a:rPr dirty="0" sz="2800">
                <a:solidFill>
                  <a:srgbClr val="592C5F"/>
                </a:solidFill>
                <a:latin typeface="Arial"/>
                <a:cs typeface="Arial"/>
              </a:rPr>
              <a:t>collection</a:t>
            </a:r>
            <a:r>
              <a:rPr dirty="0" sz="2800" spc="-4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92C5F"/>
                </a:solidFill>
                <a:latin typeface="Arial"/>
                <a:cs typeface="Arial"/>
              </a:rPr>
              <a:t>sends</a:t>
            </a:r>
            <a:r>
              <a:rPr dirty="0" sz="2800" spc="-5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92C5F"/>
                </a:solidFill>
                <a:latin typeface="Arial"/>
                <a:cs typeface="Arial"/>
              </a:rPr>
              <a:t>to</a:t>
            </a:r>
            <a:r>
              <a:rPr dirty="0" sz="2800" spc="-4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92C5F"/>
                </a:solidFill>
                <a:latin typeface="Arial"/>
                <a:cs typeface="Arial"/>
              </a:rPr>
              <a:t>CDI</a:t>
            </a:r>
            <a:r>
              <a:rPr dirty="0" sz="2800" spc="-5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92C5F"/>
                </a:solidFill>
                <a:latin typeface="Arial"/>
                <a:cs typeface="Arial"/>
              </a:rPr>
              <a:t>with</a:t>
            </a:r>
            <a:r>
              <a:rPr dirty="0" sz="2800" spc="-4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800" spc="-20">
                <a:solidFill>
                  <a:srgbClr val="592C5F"/>
                </a:solidFill>
                <a:latin typeface="Arial"/>
                <a:cs typeface="Arial"/>
              </a:rPr>
              <a:t>some </a:t>
            </a:r>
            <a:r>
              <a:rPr dirty="0" sz="2800" spc="-10">
                <a:solidFill>
                  <a:srgbClr val="592C5F"/>
                </a:solidFill>
                <a:latin typeface="Arial"/>
                <a:cs typeface="Arial"/>
              </a:rPr>
              <a:t>exceptions:</a:t>
            </a:r>
            <a:r>
              <a:rPr dirty="0" sz="2800">
                <a:solidFill>
                  <a:srgbClr val="592C5F"/>
                </a:solidFill>
                <a:latin typeface="Arial"/>
                <a:cs typeface="Arial"/>
              </a:rPr>
              <a:t>	EBSCOhost</a:t>
            </a:r>
            <a:r>
              <a:rPr dirty="0" sz="2800" spc="-4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92C5F"/>
                </a:solidFill>
                <a:latin typeface="Arial"/>
                <a:cs typeface="Arial"/>
              </a:rPr>
              <a:t>&amp;</a:t>
            </a:r>
            <a:r>
              <a:rPr dirty="0" sz="2800" spc="-4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92C5F"/>
                </a:solidFill>
                <a:latin typeface="Arial"/>
                <a:cs typeface="Arial"/>
              </a:rPr>
              <a:t>a</a:t>
            </a:r>
            <a:r>
              <a:rPr dirty="0" sz="2800" spc="-3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92C5F"/>
                </a:solidFill>
                <a:latin typeface="Arial"/>
                <a:cs typeface="Arial"/>
              </a:rPr>
              <a:t>few</a:t>
            </a:r>
            <a:r>
              <a:rPr dirty="0" sz="2800" spc="-3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92C5F"/>
                </a:solidFill>
                <a:latin typeface="Arial"/>
                <a:cs typeface="Arial"/>
              </a:rPr>
              <a:t>other</a:t>
            </a:r>
            <a:r>
              <a:rPr dirty="0" sz="2800" spc="-3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592C5F"/>
                </a:solidFill>
                <a:latin typeface="Arial"/>
                <a:cs typeface="Arial"/>
              </a:rPr>
              <a:t>vendors.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70"/>
              </a:spcBef>
            </a:pPr>
            <a:endParaRPr sz="2800">
              <a:latin typeface="Arial"/>
              <a:cs typeface="Arial"/>
            </a:endParaRPr>
          </a:p>
          <a:p>
            <a:pPr marL="12700" marR="198120">
              <a:lnSpc>
                <a:spcPts val="3310"/>
              </a:lnSpc>
            </a:pPr>
            <a:r>
              <a:rPr dirty="0" sz="2800">
                <a:solidFill>
                  <a:srgbClr val="592C5F"/>
                </a:solidFill>
                <a:latin typeface="Arial"/>
                <a:cs typeface="Arial"/>
              </a:rPr>
              <a:t>These</a:t>
            </a:r>
            <a:r>
              <a:rPr dirty="0" sz="2800" spc="-5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92C5F"/>
                </a:solidFill>
                <a:latin typeface="Arial"/>
                <a:cs typeface="Arial"/>
              </a:rPr>
              <a:t>settings</a:t>
            </a:r>
            <a:r>
              <a:rPr dirty="0" sz="2800" spc="-5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92C5F"/>
                </a:solidFill>
                <a:latin typeface="Arial"/>
                <a:cs typeface="Arial"/>
              </a:rPr>
              <a:t>are</a:t>
            </a:r>
            <a:r>
              <a:rPr dirty="0" sz="2800" spc="-5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92C5F"/>
                </a:solidFill>
                <a:latin typeface="Arial"/>
                <a:cs typeface="Arial"/>
              </a:rPr>
              <a:t>in</a:t>
            </a:r>
            <a:r>
              <a:rPr dirty="0" sz="2800" spc="-5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92C5F"/>
                </a:solidFill>
                <a:latin typeface="Arial"/>
                <a:cs typeface="Arial"/>
              </a:rPr>
              <a:t>the</a:t>
            </a:r>
            <a:r>
              <a:rPr dirty="0" sz="2800" spc="-5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92C5F"/>
                </a:solidFill>
                <a:latin typeface="Arial"/>
                <a:cs typeface="Arial"/>
              </a:rPr>
              <a:t>CDI</a:t>
            </a:r>
            <a:r>
              <a:rPr dirty="0" sz="2800" spc="-5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92C5F"/>
                </a:solidFill>
                <a:latin typeface="Arial"/>
                <a:cs typeface="Arial"/>
              </a:rPr>
              <a:t>search</a:t>
            </a:r>
            <a:r>
              <a:rPr dirty="0" sz="2800" spc="-5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592C5F"/>
                </a:solidFill>
                <a:latin typeface="Arial"/>
                <a:cs typeface="Arial"/>
              </a:rPr>
              <a:t>activation </a:t>
            </a:r>
            <a:r>
              <a:rPr dirty="0" sz="2800" spc="-20">
                <a:solidFill>
                  <a:srgbClr val="592C5F"/>
                </a:solidFill>
                <a:latin typeface="Arial"/>
                <a:cs typeface="Arial"/>
              </a:rPr>
              <a:t>tab.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14988" y="4197322"/>
            <a:ext cx="8751570" cy="1494155"/>
            <a:chOff x="214988" y="4197322"/>
            <a:chExt cx="8751570" cy="149415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4513" y="4206847"/>
              <a:ext cx="8732043" cy="147494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19750" y="4202084"/>
              <a:ext cx="8742045" cy="1484630"/>
            </a:xfrm>
            <a:custGeom>
              <a:avLst/>
              <a:gdLst/>
              <a:ahLst/>
              <a:cxnLst/>
              <a:rect l="l" t="t" r="r" b="b"/>
              <a:pathLst>
                <a:path w="8742045" h="1484629">
                  <a:moveTo>
                    <a:pt x="0" y="0"/>
                  </a:moveTo>
                  <a:lnTo>
                    <a:pt x="8741568" y="0"/>
                  </a:lnTo>
                  <a:lnTo>
                    <a:pt x="8741568" y="1484471"/>
                  </a:lnTo>
                  <a:lnTo>
                    <a:pt x="0" y="148447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592C5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47360" y="4922519"/>
              <a:ext cx="381000" cy="40233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99774" y="4944319"/>
              <a:ext cx="276044" cy="30903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599774" y="4944319"/>
              <a:ext cx="276225" cy="309245"/>
            </a:xfrm>
            <a:custGeom>
              <a:avLst/>
              <a:gdLst/>
              <a:ahLst/>
              <a:cxnLst/>
              <a:rect l="l" t="t" r="r" b="b"/>
              <a:pathLst>
                <a:path w="276225" h="309245">
                  <a:moveTo>
                    <a:pt x="0" y="171009"/>
                  </a:moveTo>
                  <a:lnTo>
                    <a:pt x="69011" y="171009"/>
                  </a:lnTo>
                  <a:lnTo>
                    <a:pt x="69011" y="0"/>
                  </a:lnTo>
                  <a:lnTo>
                    <a:pt x="207033" y="0"/>
                  </a:lnTo>
                  <a:lnTo>
                    <a:pt x="207033" y="171009"/>
                  </a:lnTo>
                  <a:lnTo>
                    <a:pt x="276045" y="171009"/>
                  </a:lnTo>
                  <a:lnTo>
                    <a:pt x="138022" y="309032"/>
                  </a:lnTo>
                  <a:lnTo>
                    <a:pt x="0" y="171009"/>
                  </a:lnTo>
                  <a:close/>
                </a:path>
              </a:pathLst>
            </a:custGeom>
            <a:ln w="9525">
              <a:solidFill>
                <a:srgbClr val="582A5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9154" y="70611"/>
            <a:ext cx="246126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AGENDA</a:t>
            </a:r>
            <a:r>
              <a:rPr dirty="0" sz="16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OFFICE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HOURS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607310">
              <a:lnSpc>
                <a:spcPct val="100000"/>
              </a:lnSpc>
              <a:spcBef>
                <a:spcPts val="100"/>
              </a:spcBef>
            </a:pPr>
            <a:r>
              <a:rPr dirty="0"/>
              <a:t>Agenda</a:t>
            </a:r>
            <a:r>
              <a:rPr dirty="0" spc="-60"/>
              <a:t> </a:t>
            </a:r>
            <a:r>
              <a:rPr dirty="0"/>
              <a:t>–</a:t>
            </a:r>
            <a:r>
              <a:rPr dirty="0" spc="-55"/>
              <a:t> </a:t>
            </a:r>
            <a:r>
              <a:rPr dirty="0" spc="-10"/>
              <a:t>6/24/2021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33198" y="1328420"/>
            <a:ext cx="8362315" cy="37763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</a:tabLst>
            </a:pPr>
            <a:r>
              <a:rPr dirty="0" sz="2400" spc="-10">
                <a:solidFill>
                  <a:srgbClr val="592C5F"/>
                </a:solidFill>
                <a:latin typeface="Arial"/>
                <a:cs typeface="Arial"/>
              </a:rPr>
              <a:t>Announcements</a:t>
            </a:r>
            <a:endParaRPr sz="2400">
              <a:latin typeface="Arial"/>
              <a:cs typeface="Arial"/>
            </a:endParaRPr>
          </a:p>
          <a:p>
            <a:pPr marL="354965" marR="810260" indent="-342900">
              <a:lnSpc>
                <a:spcPts val="2810"/>
              </a:lnSpc>
              <a:spcBef>
                <a:spcPts val="175"/>
              </a:spcBef>
              <a:buChar char="•"/>
              <a:tabLst>
                <a:tab pos="354965" algn="l"/>
              </a:tabLst>
            </a:pPr>
            <a:r>
              <a:rPr dirty="0" sz="2400">
                <a:solidFill>
                  <a:srgbClr val="592C5F"/>
                </a:solidFill>
                <a:latin typeface="Arial"/>
                <a:cs typeface="Arial"/>
              </a:rPr>
              <a:t>Reminders</a:t>
            </a:r>
            <a:r>
              <a:rPr dirty="0" sz="2400" spc="-8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92C5F"/>
                </a:solidFill>
                <a:latin typeface="Arial"/>
                <a:cs typeface="Arial"/>
              </a:rPr>
              <a:t>and</a:t>
            </a:r>
            <a:r>
              <a:rPr dirty="0" sz="2400" spc="-5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400" spc="-20">
                <a:solidFill>
                  <a:srgbClr val="592C5F"/>
                </a:solidFill>
                <a:latin typeface="Arial"/>
                <a:cs typeface="Arial"/>
              </a:rPr>
              <a:t>upcoming</a:t>
            </a:r>
            <a:r>
              <a:rPr dirty="0" sz="2400" spc="-14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92C5F"/>
                </a:solidFill>
                <a:latin typeface="Arial"/>
                <a:cs typeface="Arial"/>
              </a:rPr>
              <a:t>Alma/Primo</a:t>
            </a:r>
            <a:r>
              <a:rPr dirty="0" sz="2400" spc="-5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92C5F"/>
                </a:solidFill>
                <a:latin typeface="Arial"/>
                <a:cs typeface="Arial"/>
              </a:rPr>
              <a:t>VE</a:t>
            </a:r>
            <a:r>
              <a:rPr dirty="0" sz="2400" spc="-5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92C5F"/>
                </a:solidFill>
                <a:latin typeface="Arial"/>
                <a:cs typeface="Arial"/>
              </a:rPr>
              <a:t>events</a:t>
            </a:r>
            <a:r>
              <a:rPr dirty="0" sz="2400" spc="-5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592C5F"/>
                </a:solidFill>
                <a:latin typeface="Arial"/>
                <a:cs typeface="Arial"/>
              </a:rPr>
              <a:t>and </a:t>
            </a:r>
            <a:r>
              <a:rPr dirty="0" sz="2400">
                <a:solidFill>
                  <a:srgbClr val="592C5F"/>
                </a:solidFill>
                <a:latin typeface="Arial"/>
                <a:cs typeface="Arial"/>
              </a:rPr>
              <a:t>learning</a:t>
            </a:r>
            <a:r>
              <a:rPr dirty="0" sz="2400" spc="-9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592C5F"/>
                </a:solidFill>
                <a:latin typeface="Arial"/>
                <a:cs typeface="Arial"/>
              </a:rPr>
              <a:t>opportunities</a:t>
            </a:r>
            <a:endParaRPr sz="2400">
              <a:latin typeface="Arial"/>
              <a:cs typeface="Arial"/>
            </a:endParaRPr>
          </a:p>
          <a:p>
            <a:pPr lvl="1" marL="1097915" indent="-342265">
              <a:lnSpc>
                <a:spcPts val="2450"/>
              </a:lnSpc>
              <a:buChar char="•"/>
              <a:tabLst>
                <a:tab pos="1097915" algn="l"/>
              </a:tabLst>
            </a:pPr>
            <a:r>
              <a:rPr dirty="0" sz="2100">
                <a:solidFill>
                  <a:srgbClr val="592C5F"/>
                </a:solidFill>
                <a:latin typeface="Arial"/>
                <a:cs typeface="Arial"/>
              </a:rPr>
              <a:t>See</a:t>
            </a:r>
            <a:r>
              <a:rPr dirty="0" sz="2100" spc="-3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u="sng" sz="2100" spc="-10">
                <a:solidFill>
                  <a:srgbClr val="0996A9"/>
                </a:solidFill>
                <a:uFill>
                  <a:solidFill>
                    <a:srgbClr val="0996A9"/>
                  </a:solidFill>
                </a:uFill>
                <a:latin typeface="Arial"/>
                <a:cs typeface="Arial"/>
                <a:hlinkClick r:id="rId2"/>
              </a:rPr>
              <a:t>https://www.carli.illinois.edu/calendar</a:t>
            </a:r>
            <a:r>
              <a:rPr dirty="0" u="none" sz="2100" spc="-20">
                <a:solidFill>
                  <a:srgbClr val="0996A9"/>
                </a:solidFill>
                <a:latin typeface="Arial"/>
                <a:cs typeface="Arial"/>
              </a:rPr>
              <a:t> </a:t>
            </a:r>
            <a:r>
              <a:rPr dirty="0" u="none" sz="2100">
                <a:solidFill>
                  <a:srgbClr val="592C5F"/>
                </a:solidFill>
                <a:latin typeface="Arial"/>
                <a:cs typeface="Arial"/>
              </a:rPr>
              <a:t>for</a:t>
            </a:r>
            <a:r>
              <a:rPr dirty="0" u="none" sz="2100" spc="-2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u="none" sz="2100">
                <a:solidFill>
                  <a:srgbClr val="592C5F"/>
                </a:solidFill>
                <a:latin typeface="Arial"/>
                <a:cs typeface="Arial"/>
              </a:rPr>
              <a:t>CARLI</a:t>
            </a:r>
            <a:r>
              <a:rPr dirty="0" u="none" sz="2100" spc="-1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u="none" sz="2100" spc="-10">
                <a:solidFill>
                  <a:srgbClr val="592C5F"/>
                </a:solidFill>
                <a:latin typeface="Arial"/>
                <a:cs typeface="Arial"/>
              </a:rPr>
              <a:t>events</a:t>
            </a:r>
            <a:endParaRPr sz="21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450"/>
              </a:spcBef>
              <a:buClr>
                <a:srgbClr val="592C5F"/>
              </a:buClr>
              <a:buFont typeface="Arial"/>
              <a:buChar char="•"/>
            </a:pPr>
            <a:endParaRPr sz="21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Char char="•"/>
              <a:tabLst>
                <a:tab pos="354965" algn="l"/>
              </a:tabLst>
            </a:pPr>
            <a:r>
              <a:rPr dirty="0" sz="2400" spc="-50">
                <a:solidFill>
                  <a:srgbClr val="592C5F"/>
                </a:solidFill>
                <a:latin typeface="Arial"/>
                <a:cs typeface="Arial"/>
              </a:rPr>
              <a:t>Today's</a:t>
            </a:r>
            <a:r>
              <a:rPr dirty="0" sz="2400" spc="-14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92C5F"/>
                </a:solidFill>
                <a:latin typeface="Arial"/>
                <a:cs typeface="Arial"/>
              </a:rPr>
              <a:t>Agenda:</a:t>
            </a:r>
            <a:r>
              <a:rPr dirty="0" sz="2400" spc="-14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92C5F"/>
                </a:solidFill>
                <a:latin typeface="Arial"/>
                <a:cs typeface="Arial"/>
              </a:rPr>
              <a:t>Improve</a:t>
            </a:r>
            <a:r>
              <a:rPr dirty="0" sz="2400" spc="-7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92C5F"/>
                </a:solidFill>
                <a:latin typeface="Arial"/>
                <a:cs typeface="Arial"/>
              </a:rPr>
              <a:t>Discoverability</a:t>
            </a:r>
            <a:r>
              <a:rPr dirty="0" sz="2400" spc="-7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92C5F"/>
                </a:solidFill>
                <a:latin typeface="Arial"/>
                <a:cs typeface="Arial"/>
              </a:rPr>
              <a:t>and</a:t>
            </a:r>
            <a:r>
              <a:rPr dirty="0" sz="2400" spc="-7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592C5F"/>
                </a:solidFill>
                <a:latin typeface="Arial"/>
                <a:cs typeface="Arial"/>
              </a:rPr>
              <a:t>Searching</a:t>
            </a:r>
            <a:endParaRPr sz="2400">
              <a:latin typeface="Arial"/>
              <a:cs typeface="Arial"/>
            </a:endParaRPr>
          </a:p>
          <a:p>
            <a:pPr lvl="1" marL="1097915" marR="153670" indent="-342900">
              <a:lnSpc>
                <a:spcPts val="2500"/>
              </a:lnSpc>
              <a:spcBef>
                <a:spcPts val="135"/>
              </a:spcBef>
              <a:buChar char="•"/>
              <a:tabLst>
                <a:tab pos="1097915" algn="l"/>
              </a:tabLst>
            </a:pPr>
            <a:r>
              <a:rPr dirty="0" sz="2100">
                <a:solidFill>
                  <a:srgbClr val="592C5F"/>
                </a:solidFill>
                <a:latin typeface="Arial"/>
                <a:cs typeface="Arial"/>
              </a:rPr>
              <a:t>Primo</a:t>
            </a:r>
            <a:r>
              <a:rPr dirty="0" sz="2100" spc="-5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92C5F"/>
                </a:solidFill>
                <a:latin typeface="Arial"/>
                <a:cs typeface="Arial"/>
              </a:rPr>
              <a:t>VE</a:t>
            </a:r>
            <a:r>
              <a:rPr dirty="0" sz="2100" spc="-4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92C5F"/>
                </a:solidFill>
                <a:latin typeface="Arial"/>
                <a:cs typeface="Arial"/>
              </a:rPr>
              <a:t>Configurations</a:t>
            </a:r>
            <a:r>
              <a:rPr dirty="0" sz="2100" spc="-4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92C5F"/>
                </a:solidFill>
                <a:latin typeface="Arial"/>
                <a:cs typeface="Arial"/>
              </a:rPr>
              <a:t>for</a:t>
            </a:r>
            <a:r>
              <a:rPr dirty="0" sz="2100" spc="-4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92C5F"/>
                </a:solidFill>
                <a:latin typeface="Arial"/>
                <a:cs typeface="Arial"/>
              </a:rPr>
              <a:t>Ranking</a:t>
            </a:r>
            <a:r>
              <a:rPr dirty="0" sz="2100" spc="-5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92C5F"/>
                </a:solidFill>
                <a:latin typeface="Arial"/>
                <a:cs typeface="Arial"/>
              </a:rPr>
              <a:t>and</a:t>
            </a:r>
            <a:r>
              <a:rPr dirty="0" sz="2100" spc="-4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92C5F"/>
                </a:solidFill>
                <a:latin typeface="Arial"/>
                <a:cs typeface="Arial"/>
              </a:rPr>
              <a:t>Boosting,</a:t>
            </a:r>
            <a:r>
              <a:rPr dirty="0" sz="2100" spc="-4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100" spc="-10">
                <a:solidFill>
                  <a:srgbClr val="592C5F"/>
                </a:solidFill>
                <a:latin typeface="Arial"/>
                <a:cs typeface="Arial"/>
              </a:rPr>
              <a:t>Blended </a:t>
            </a:r>
            <a:r>
              <a:rPr dirty="0" sz="2100">
                <a:solidFill>
                  <a:srgbClr val="592C5F"/>
                </a:solidFill>
                <a:latin typeface="Arial"/>
                <a:cs typeface="Arial"/>
              </a:rPr>
              <a:t>Search</a:t>
            </a:r>
            <a:r>
              <a:rPr dirty="0" sz="2100" spc="-4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92C5F"/>
                </a:solidFill>
                <a:latin typeface="Arial"/>
                <a:cs typeface="Arial"/>
              </a:rPr>
              <a:t>Profiles,</a:t>
            </a:r>
            <a:r>
              <a:rPr dirty="0" sz="2100" spc="-3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92C5F"/>
                </a:solidFill>
                <a:latin typeface="Arial"/>
                <a:cs typeface="Arial"/>
              </a:rPr>
              <a:t>Dedup</a:t>
            </a:r>
            <a:r>
              <a:rPr dirty="0" sz="2100" spc="-4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92C5F"/>
                </a:solidFill>
                <a:latin typeface="Arial"/>
                <a:cs typeface="Arial"/>
              </a:rPr>
              <a:t>and</a:t>
            </a:r>
            <a:r>
              <a:rPr dirty="0" sz="2100" spc="-4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100" spc="-20">
                <a:solidFill>
                  <a:srgbClr val="592C5F"/>
                </a:solidFill>
                <a:latin typeface="Arial"/>
                <a:cs typeface="Arial"/>
              </a:rPr>
              <a:t>FRBR</a:t>
            </a:r>
            <a:endParaRPr sz="2100">
              <a:latin typeface="Arial"/>
              <a:cs typeface="Arial"/>
            </a:endParaRPr>
          </a:p>
          <a:p>
            <a:pPr lvl="1" marL="1097915" indent="-342265">
              <a:lnSpc>
                <a:spcPts val="2410"/>
              </a:lnSpc>
              <a:buChar char="•"/>
              <a:tabLst>
                <a:tab pos="1097915" algn="l"/>
              </a:tabLst>
            </a:pPr>
            <a:r>
              <a:rPr dirty="0" sz="2100" spc="-10">
                <a:solidFill>
                  <a:srgbClr val="592C5F"/>
                </a:solidFill>
                <a:latin typeface="Arial"/>
                <a:cs typeface="Arial"/>
              </a:rPr>
              <a:t>E-</a:t>
            </a:r>
            <a:r>
              <a:rPr dirty="0" sz="2100">
                <a:solidFill>
                  <a:srgbClr val="592C5F"/>
                </a:solidFill>
                <a:latin typeface="Arial"/>
                <a:cs typeface="Arial"/>
              </a:rPr>
              <a:t>Collection</a:t>
            </a:r>
            <a:r>
              <a:rPr dirty="0" sz="2100" spc="-5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92C5F"/>
                </a:solidFill>
                <a:latin typeface="Arial"/>
                <a:cs typeface="Arial"/>
              </a:rPr>
              <a:t>settings</a:t>
            </a:r>
            <a:r>
              <a:rPr dirty="0" sz="2100" spc="-4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92C5F"/>
                </a:solidFill>
                <a:latin typeface="Arial"/>
                <a:cs typeface="Arial"/>
              </a:rPr>
              <a:t>that</a:t>
            </a:r>
            <a:r>
              <a:rPr dirty="0" sz="2100" spc="-3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92C5F"/>
                </a:solidFill>
                <a:latin typeface="Arial"/>
                <a:cs typeface="Arial"/>
              </a:rPr>
              <a:t>affect</a:t>
            </a:r>
            <a:r>
              <a:rPr dirty="0" sz="2100" spc="-3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92C5F"/>
                </a:solidFill>
                <a:latin typeface="Arial"/>
                <a:cs typeface="Arial"/>
              </a:rPr>
              <a:t>results</a:t>
            </a:r>
            <a:r>
              <a:rPr dirty="0" sz="2100" spc="-4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92C5F"/>
                </a:solidFill>
                <a:latin typeface="Arial"/>
                <a:cs typeface="Arial"/>
              </a:rPr>
              <a:t>from</a:t>
            </a:r>
            <a:r>
              <a:rPr dirty="0" sz="2100" spc="-4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92C5F"/>
                </a:solidFill>
                <a:latin typeface="Arial"/>
                <a:cs typeface="Arial"/>
              </a:rPr>
              <a:t>CDI</a:t>
            </a:r>
            <a:r>
              <a:rPr dirty="0" sz="2100" spc="-3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92C5F"/>
                </a:solidFill>
                <a:latin typeface="Arial"/>
                <a:cs typeface="Arial"/>
              </a:rPr>
              <a:t>and</a:t>
            </a:r>
            <a:r>
              <a:rPr dirty="0" sz="2100" spc="-4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92C5F"/>
                </a:solidFill>
                <a:latin typeface="Arial"/>
                <a:cs typeface="Arial"/>
              </a:rPr>
              <a:t>how</a:t>
            </a:r>
            <a:r>
              <a:rPr dirty="0" sz="2100" spc="-4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100" spc="-25">
                <a:solidFill>
                  <a:srgbClr val="592C5F"/>
                </a:solidFill>
                <a:latin typeface="Arial"/>
                <a:cs typeface="Arial"/>
              </a:rPr>
              <a:t>you</a:t>
            </a:r>
            <a:endParaRPr sz="2100">
              <a:latin typeface="Arial"/>
              <a:cs typeface="Arial"/>
            </a:endParaRPr>
          </a:p>
          <a:p>
            <a:pPr marL="1097915">
              <a:lnSpc>
                <a:spcPct val="100000"/>
              </a:lnSpc>
              <a:spcBef>
                <a:spcPts val="70"/>
              </a:spcBef>
            </a:pPr>
            <a:r>
              <a:rPr dirty="0" sz="2100">
                <a:solidFill>
                  <a:srgbClr val="592C5F"/>
                </a:solidFill>
                <a:latin typeface="Arial"/>
                <a:cs typeface="Arial"/>
              </a:rPr>
              <a:t>might</a:t>
            </a:r>
            <a:r>
              <a:rPr dirty="0" sz="2100" spc="-2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92C5F"/>
                </a:solidFill>
                <a:latin typeface="Arial"/>
                <a:cs typeface="Arial"/>
              </a:rPr>
              <a:t>edit</a:t>
            </a:r>
            <a:r>
              <a:rPr dirty="0" sz="2100" spc="-20">
                <a:solidFill>
                  <a:srgbClr val="592C5F"/>
                </a:solidFill>
                <a:latin typeface="Arial"/>
                <a:cs typeface="Arial"/>
              </a:rPr>
              <a:t> them</a:t>
            </a:r>
            <a:endParaRPr sz="2100">
              <a:latin typeface="Arial"/>
              <a:cs typeface="Arial"/>
            </a:endParaRPr>
          </a:p>
          <a:p>
            <a:pPr lvl="1" marL="1097915" indent="-342265">
              <a:lnSpc>
                <a:spcPct val="100000"/>
              </a:lnSpc>
              <a:buChar char="•"/>
              <a:tabLst>
                <a:tab pos="1097915" algn="l"/>
              </a:tabLst>
            </a:pPr>
            <a:r>
              <a:rPr dirty="0" sz="2100" spc="-30">
                <a:solidFill>
                  <a:srgbClr val="592C5F"/>
                </a:solidFill>
                <a:latin typeface="Arial"/>
                <a:cs typeface="Arial"/>
              </a:rPr>
              <a:t>Testing</a:t>
            </a:r>
            <a:r>
              <a:rPr dirty="0" sz="2100" spc="-5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92C5F"/>
                </a:solidFill>
                <a:latin typeface="Arial"/>
                <a:cs typeface="Arial"/>
              </a:rPr>
              <a:t>changes</a:t>
            </a:r>
            <a:r>
              <a:rPr dirty="0" sz="2100" spc="-4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92C5F"/>
                </a:solidFill>
                <a:latin typeface="Arial"/>
                <a:cs typeface="Arial"/>
              </a:rPr>
              <a:t>in</a:t>
            </a:r>
            <a:r>
              <a:rPr dirty="0" sz="2100" spc="-5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100" spc="-10">
                <a:solidFill>
                  <a:srgbClr val="592C5F"/>
                </a:solidFill>
                <a:latin typeface="Arial"/>
                <a:cs typeface="Arial"/>
              </a:rPr>
              <a:t>discovery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9154" y="70611"/>
            <a:ext cx="655320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PRIMO</a:t>
            </a:r>
            <a:r>
              <a:rPr dirty="0" sz="16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VE</a:t>
            </a:r>
            <a:r>
              <a:rPr dirty="0" sz="16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6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CDI:</a:t>
            </a:r>
            <a:r>
              <a:rPr dirty="0" sz="16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IMPROVE</a:t>
            </a:r>
            <a:r>
              <a:rPr dirty="0" sz="16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DISCOVERABILITY</a:t>
            </a:r>
            <a:r>
              <a:rPr dirty="0" sz="16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SEARCHING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233198" y="521715"/>
            <a:ext cx="4577715" cy="869950"/>
          </a:xfrm>
          <a:prstGeom prst="rect"/>
        </p:spPr>
        <p:txBody>
          <a:bodyPr wrap="square" lIns="0" tIns="33655" rIns="0" bIns="0" rtlCol="0" vert="horz">
            <a:spAutoFit/>
          </a:bodyPr>
          <a:lstStyle/>
          <a:p>
            <a:pPr marL="12700" marR="5080">
              <a:lnSpc>
                <a:spcPts val="3290"/>
              </a:lnSpc>
              <a:spcBef>
                <a:spcPts val="265"/>
              </a:spcBef>
            </a:pPr>
            <a:r>
              <a:rPr dirty="0"/>
              <a:t>CDI</a:t>
            </a:r>
            <a:r>
              <a:rPr dirty="0" spc="-70"/>
              <a:t> </a:t>
            </a:r>
            <a:r>
              <a:rPr dirty="0"/>
              <a:t>search</a:t>
            </a:r>
            <a:r>
              <a:rPr dirty="0" spc="-65"/>
              <a:t> </a:t>
            </a:r>
            <a:r>
              <a:rPr dirty="0"/>
              <a:t>activation</a:t>
            </a:r>
            <a:r>
              <a:rPr dirty="0" spc="-65"/>
              <a:t> </a:t>
            </a:r>
            <a:r>
              <a:rPr dirty="0"/>
              <a:t>tab</a:t>
            </a:r>
            <a:r>
              <a:rPr dirty="0" spc="-75"/>
              <a:t> </a:t>
            </a:r>
            <a:r>
              <a:rPr dirty="0" spc="-50"/>
              <a:t>– </a:t>
            </a:r>
            <a:r>
              <a:rPr dirty="0"/>
              <a:t>Link</a:t>
            </a:r>
            <a:r>
              <a:rPr dirty="0" spc="-40"/>
              <a:t> </a:t>
            </a:r>
            <a:r>
              <a:rPr dirty="0"/>
              <a:t>in</a:t>
            </a:r>
            <a:r>
              <a:rPr dirty="0" spc="-40"/>
              <a:t> </a:t>
            </a:r>
            <a:r>
              <a:rPr dirty="0"/>
              <a:t>record</a:t>
            </a:r>
            <a:r>
              <a:rPr dirty="0" spc="-40"/>
              <a:t> </a:t>
            </a:r>
            <a:r>
              <a:rPr dirty="0" spc="-10"/>
              <a:t>e-collection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320762" y="1491470"/>
            <a:ext cx="8505190" cy="4457700"/>
            <a:chOff x="320762" y="1491470"/>
            <a:chExt cx="8505190" cy="44577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0286" y="1500995"/>
              <a:ext cx="8485909" cy="443829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25524" y="1496232"/>
              <a:ext cx="8495665" cy="4448175"/>
            </a:xfrm>
            <a:custGeom>
              <a:avLst/>
              <a:gdLst/>
              <a:ahLst/>
              <a:cxnLst/>
              <a:rect l="l" t="t" r="r" b="b"/>
              <a:pathLst>
                <a:path w="8495665" h="4448175">
                  <a:moveTo>
                    <a:pt x="0" y="0"/>
                  </a:moveTo>
                  <a:lnTo>
                    <a:pt x="8495434" y="0"/>
                  </a:lnTo>
                  <a:lnTo>
                    <a:pt x="8495434" y="4447816"/>
                  </a:lnTo>
                  <a:lnTo>
                    <a:pt x="0" y="444781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592C5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12719" y="5169407"/>
              <a:ext cx="697992" cy="43891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60453" y="5193102"/>
              <a:ext cx="603849" cy="34505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760452" y="5193102"/>
              <a:ext cx="603885" cy="345440"/>
            </a:xfrm>
            <a:custGeom>
              <a:avLst/>
              <a:gdLst/>
              <a:ahLst/>
              <a:cxnLst/>
              <a:rect l="l" t="t" r="r" b="b"/>
              <a:pathLst>
                <a:path w="603885" h="345439">
                  <a:moveTo>
                    <a:pt x="0" y="172528"/>
                  </a:moveTo>
                  <a:lnTo>
                    <a:pt x="172528" y="0"/>
                  </a:lnTo>
                  <a:lnTo>
                    <a:pt x="172528" y="86263"/>
                  </a:lnTo>
                  <a:lnTo>
                    <a:pt x="603849" y="86263"/>
                  </a:lnTo>
                  <a:lnTo>
                    <a:pt x="603849" y="258792"/>
                  </a:lnTo>
                  <a:lnTo>
                    <a:pt x="172528" y="258792"/>
                  </a:lnTo>
                  <a:lnTo>
                    <a:pt x="172528" y="345056"/>
                  </a:lnTo>
                  <a:lnTo>
                    <a:pt x="0" y="172528"/>
                  </a:lnTo>
                  <a:close/>
                </a:path>
              </a:pathLst>
            </a:custGeom>
            <a:ln w="9525">
              <a:solidFill>
                <a:srgbClr val="582A5E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96256" y="2115311"/>
              <a:ext cx="420624" cy="24993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41343" y="2139350"/>
              <a:ext cx="327803" cy="155275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5141343" y="2139350"/>
              <a:ext cx="328295" cy="155575"/>
            </a:xfrm>
            <a:custGeom>
              <a:avLst/>
              <a:gdLst/>
              <a:ahLst/>
              <a:cxnLst/>
              <a:rect l="l" t="t" r="r" b="b"/>
              <a:pathLst>
                <a:path w="328295" h="155575">
                  <a:moveTo>
                    <a:pt x="0" y="77637"/>
                  </a:moveTo>
                  <a:lnTo>
                    <a:pt x="77637" y="0"/>
                  </a:lnTo>
                  <a:lnTo>
                    <a:pt x="77637" y="38818"/>
                  </a:lnTo>
                  <a:lnTo>
                    <a:pt x="327804" y="38818"/>
                  </a:lnTo>
                  <a:lnTo>
                    <a:pt x="327804" y="116456"/>
                  </a:lnTo>
                  <a:lnTo>
                    <a:pt x="77637" y="116456"/>
                  </a:lnTo>
                  <a:lnTo>
                    <a:pt x="77637" y="155275"/>
                  </a:lnTo>
                  <a:lnTo>
                    <a:pt x="0" y="77637"/>
                  </a:lnTo>
                  <a:close/>
                </a:path>
              </a:pathLst>
            </a:custGeom>
            <a:ln w="9525">
              <a:solidFill>
                <a:srgbClr val="582A5E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38528" y="2438400"/>
              <a:ext cx="368807" cy="32918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984075" y="2467155"/>
              <a:ext cx="276045" cy="224287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984075" y="2467155"/>
              <a:ext cx="276225" cy="224790"/>
            </a:xfrm>
            <a:custGeom>
              <a:avLst/>
              <a:gdLst/>
              <a:ahLst/>
              <a:cxnLst/>
              <a:rect l="l" t="t" r="r" b="b"/>
              <a:pathLst>
                <a:path w="276225" h="224789">
                  <a:moveTo>
                    <a:pt x="0" y="56071"/>
                  </a:moveTo>
                  <a:lnTo>
                    <a:pt x="163902" y="56071"/>
                  </a:lnTo>
                  <a:lnTo>
                    <a:pt x="163902" y="0"/>
                  </a:lnTo>
                  <a:lnTo>
                    <a:pt x="276046" y="112143"/>
                  </a:lnTo>
                  <a:lnTo>
                    <a:pt x="163902" y="224287"/>
                  </a:lnTo>
                  <a:lnTo>
                    <a:pt x="163902" y="168215"/>
                  </a:lnTo>
                  <a:lnTo>
                    <a:pt x="0" y="168215"/>
                  </a:lnTo>
                  <a:lnTo>
                    <a:pt x="0" y="56071"/>
                  </a:lnTo>
                  <a:close/>
                </a:path>
              </a:pathLst>
            </a:custGeom>
            <a:ln w="9525">
              <a:solidFill>
                <a:srgbClr val="582A5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9154" y="70611"/>
            <a:ext cx="655320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PRIMO</a:t>
            </a:r>
            <a:r>
              <a:rPr dirty="0" sz="16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VE</a:t>
            </a:r>
            <a:r>
              <a:rPr dirty="0" sz="16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6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CDI:</a:t>
            </a:r>
            <a:r>
              <a:rPr dirty="0" sz="16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IMPROVE</a:t>
            </a:r>
            <a:r>
              <a:rPr dirty="0" sz="16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DISCOVERABILITY</a:t>
            </a:r>
            <a:r>
              <a:rPr dirty="0" sz="16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SEARCHING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233198" y="521715"/>
            <a:ext cx="4577715" cy="869950"/>
          </a:xfrm>
          <a:prstGeom prst="rect"/>
        </p:spPr>
        <p:txBody>
          <a:bodyPr wrap="square" lIns="0" tIns="33655" rIns="0" bIns="0" rtlCol="0" vert="horz">
            <a:spAutoFit/>
          </a:bodyPr>
          <a:lstStyle/>
          <a:p>
            <a:pPr marL="12700" marR="5080">
              <a:lnSpc>
                <a:spcPts val="3290"/>
              </a:lnSpc>
              <a:spcBef>
                <a:spcPts val="265"/>
              </a:spcBef>
            </a:pPr>
            <a:r>
              <a:rPr dirty="0"/>
              <a:t>CDI</a:t>
            </a:r>
            <a:r>
              <a:rPr dirty="0" spc="-70"/>
              <a:t> </a:t>
            </a:r>
            <a:r>
              <a:rPr dirty="0"/>
              <a:t>search</a:t>
            </a:r>
            <a:r>
              <a:rPr dirty="0" spc="-65"/>
              <a:t> </a:t>
            </a:r>
            <a:r>
              <a:rPr dirty="0"/>
              <a:t>activation</a:t>
            </a:r>
            <a:r>
              <a:rPr dirty="0" spc="-65"/>
              <a:t> </a:t>
            </a:r>
            <a:r>
              <a:rPr dirty="0"/>
              <a:t>tab</a:t>
            </a:r>
            <a:r>
              <a:rPr dirty="0" spc="-75"/>
              <a:t> </a:t>
            </a:r>
            <a:r>
              <a:rPr dirty="0" spc="-50"/>
              <a:t>– </a:t>
            </a:r>
            <a:r>
              <a:rPr dirty="0"/>
              <a:t>Linkresolver</a:t>
            </a:r>
            <a:r>
              <a:rPr dirty="0" spc="-110"/>
              <a:t> </a:t>
            </a:r>
            <a:r>
              <a:rPr dirty="0" spc="-10"/>
              <a:t>e-collection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20890" y="1456137"/>
            <a:ext cx="8869680" cy="3922395"/>
            <a:chOff x="220890" y="1456137"/>
            <a:chExt cx="8869680" cy="392239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0414" y="1465662"/>
              <a:ext cx="8850248" cy="390305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25652" y="1460900"/>
              <a:ext cx="8860155" cy="3912870"/>
            </a:xfrm>
            <a:custGeom>
              <a:avLst/>
              <a:gdLst/>
              <a:ahLst/>
              <a:cxnLst/>
              <a:rect l="l" t="t" r="r" b="b"/>
              <a:pathLst>
                <a:path w="8860155" h="3912870">
                  <a:moveTo>
                    <a:pt x="0" y="0"/>
                  </a:moveTo>
                  <a:lnTo>
                    <a:pt x="8859774" y="0"/>
                  </a:lnTo>
                  <a:lnTo>
                    <a:pt x="8859774" y="3912584"/>
                  </a:lnTo>
                  <a:lnTo>
                    <a:pt x="0" y="391258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592C5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43983" y="1813560"/>
              <a:ext cx="420624" cy="24993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91636" y="1837427"/>
              <a:ext cx="327803" cy="15527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491636" y="1837427"/>
              <a:ext cx="328295" cy="155575"/>
            </a:xfrm>
            <a:custGeom>
              <a:avLst/>
              <a:gdLst/>
              <a:ahLst/>
              <a:cxnLst/>
              <a:rect l="l" t="t" r="r" b="b"/>
              <a:pathLst>
                <a:path w="328295" h="155575">
                  <a:moveTo>
                    <a:pt x="0" y="77637"/>
                  </a:moveTo>
                  <a:lnTo>
                    <a:pt x="77637" y="0"/>
                  </a:lnTo>
                  <a:lnTo>
                    <a:pt x="77637" y="38818"/>
                  </a:lnTo>
                  <a:lnTo>
                    <a:pt x="327804" y="38818"/>
                  </a:lnTo>
                  <a:lnTo>
                    <a:pt x="327804" y="116456"/>
                  </a:lnTo>
                  <a:lnTo>
                    <a:pt x="77637" y="116456"/>
                  </a:lnTo>
                  <a:lnTo>
                    <a:pt x="77637" y="155275"/>
                  </a:lnTo>
                  <a:lnTo>
                    <a:pt x="0" y="77637"/>
                  </a:lnTo>
                  <a:close/>
                </a:path>
              </a:pathLst>
            </a:custGeom>
            <a:ln w="9525">
              <a:solidFill>
                <a:srgbClr val="582A5E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55520" y="4605527"/>
              <a:ext cx="697992" cy="34442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03251" y="4629367"/>
              <a:ext cx="603849" cy="25275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303251" y="4629367"/>
              <a:ext cx="603885" cy="253365"/>
            </a:xfrm>
            <a:custGeom>
              <a:avLst/>
              <a:gdLst/>
              <a:ahLst/>
              <a:cxnLst/>
              <a:rect l="l" t="t" r="r" b="b"/>
              <a:pathLst>
                <a:path w="603885" h="253364">
                  <a:moveTo>
                    <a:pt x="0" y="126377"/>
                  </a:moveTo>
                  <a:lnTo>
                    <a:pt x="126377" y="0"/>
                  </a:lnTo>
                  <a:lnTo>
                    <a:pt x="126377" y="63188"/>
                  </a:lnTo>
                  <a:lnTo>
                    <a:pt x="603849" y="63188"/>
                  </a:lnTo>
                  <a:lnTo>
                    <a:pt x="603849" y="189565"/>
                  </a:lnTo>
                  <a:lnTo>
                    <a:pt x="126377" y="189565"/>
                  </a:lnTo>
                  <a:lnTo>
                    <a:pt x="126377" y="252754"/>
                  </a:lnTo>
                  <a:lnTo>
                    <a:pt x="0" y="126377"/>
                  </a:lnTo>
                  <a:close/>
                </a:path>
              </a:pathLst>
            </a:custGeom>
            <a:ln w="9525">
              <a:solidFill>
                <a:srgbClr val="592C5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66927" y="2286000"/>
              <a:ext cx="365759" cy="45720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1102" y="2311878"/>
              <a:ext cx="258791" cy="36231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621102" y="2311878"/>
              <a:ext cx="259079" cy="362585"/>
            </a:xfrm>
            <a:custGeom>
              <a:avLst/>
              <a:gdLst/>
              <a:ahLst/>
              <a:cxnLst/>
              <a:rect l="l" t="t" r="r" b="b"/>
              <a:pathLst>
                <a:path w="259080" h="362585">
                  <a:moveTo>
                    <a:pt x="0" y="129395"/>
                  </a:moveTo>
                  <a:lnTo>
                    <a:pt x="129396" y="0"/>
                  </a:lnTo>
                  <a:lnTo>
                    <a:pt x="258792" y="129395"/>
                  </a:lnTo>
                  <a:lnTo>
                    <a:pt x="194094" y="129395"/>
                  </a:lnTo>
                  <a:lnTo>
                    <a:pt x="194094" y="362310"/>
                  </a:lnTo>
                  <a:lnTo>
                    <a:pt x="64698" y="362310"/>
                  </a:lnTo>
                  <a:lnTo>
                    <a:pt x="64698" y="129395"/>
                  </a:lnTo>
                  <a:lnTo>
                    <a:pt x="0" y="129395"/>
                  </a:lnTo>
                  <a:close/>
                </a:path>
              </a:pathLst>
            </a:custGeom>
            <a:ln w="9525">
              <a:solidFill>
                <a:srgbClr val="582A5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9154" y="70611"/>
            <a:ext cx="655320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PRIMO</a:t>
            </a:r>
            <a:r>
              <a:rPr dirty="0" sz="16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VE</a:t>
            </a:r>
            <a:r>
              <a:rPr dirty="0" sz="16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6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CDI:</a:t>
            </a:r>
            <a:r>
              <a:rPr dirty="0" sz="16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IMPROVE</a:t>
            </a:r>
            <a:r>
              <a:rPr dirty="0" sz="16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DISCOVERABILITY</a:t>
            </a:r>
            <a:r>
              <a:rPr dirty="0" sz="16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SEARCHING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0320">
              <a:lnSpc>
                <a:spcPct val="100000"/>
              </a:lnSpc>
              <a:spcBef>
                <a:spcPts val="100"/>
              </a:spcBef>
            </a:pPr>
            <a:r>
              <a:rPr dirty="0"/>
              <a:t>2.</a:t>
            </a:r>
            <a:r>
              <a:rPr dirty="0" spc="-75"/>
              <a:t> </a:t>
            </a:r>
            <a:r>
              <a:rPr dirty="0"/>
              <a:t>CDI</a:t>
            </a:r>
            <a:r>
              <a:rPr dirty="0" spc="-80"/>
              <a:t> </a:t>
            </a:r>
            <a:r>
              <a:rPr dirty="0"/>
              <a:t>Only</a:t>
            </a:r>
            <a:r>
              <a:rPr dirty="0" spc="-70"/>
              <a:t> </a:t>
            </a:r>
            <a:r>
              <a:rPr dirty="0"/>
              <a:t>Some</a:t>
            </a:r>
            <a:r>
              <a:rPr dirty="0" spc="-70"/>
              <a:t> </a:t>
            </a:r>
            <a:r>
              <a:rPr dirty="0"/>
              <a:t>Titles</a:t>
            </a:r>
            <a:r>
              <a:rPr dirty="0" spc="-70"/>
              <a:t> </a:t>
            </a:r>
            <a:r>
              <a:rPr dirty="0"/>
              <a:t>active?</a:t>
            </a:r>
            <a:r>
              <a:rPr dirty="0" spc="-75"/>
              <a:t> </a:t>
            </a:r>
            <a:r>
              <a:rPr dirty="0"/>
              <a:t>(Selective</a:t>
            </a:r>
            <a:r>
              <a:rPr dirty="0" spc="-70"/>
              <a:t> </a:t>
            </a:r>
            <a:r>
              <a:rPr dirty="0" spc="-10"/>
              <a:t>setting)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76148" y="1167891"/>
            <a:ext cx="7915275" cy="294449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354965" marR="885190" indent="-342900">
              <a:lnSpc>
                <a:spcPct val="99600"/>
              </a:lnSpc>
              <a:spcBef>
                <a:spcPts val="110"/>
              </a:spcBef>
              <a:buChar char="•"/>
              <a:tabLst>
                <a:tab pos="354965" algn="l"/>
              </a:tabLst>
            </a:pPr>
            <a:r>
              <a:rPr dirty="0" sz="2800">
                <a:solidFill>
                  <a:srgbClr val="592C5F"/>
                </a:solidFill>
                <a:latin typeface="Arial"/>
                <a:cs typeface="Arial"/>
              </a:rPr>
              <a:t>Recommend</a:t>
            </a:r>
            <a:r>
              <a:rPr dirty="0" sz="2800" spc="-7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92C5F"/>
                </a:solidFill>
                <a:latin typeface="Arial"/>
                <a:cs typeface="Arial"/>
              </a:rPr>
              <a:t>set</a:t>
            </a:r>
            <a:r>
              <a:rPr dirty="0" sz="2800" spc="-7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92C5F"/>
                </a:solidFill>
                <a:latin typeface="Arial"/>
                <a:cs typeface="Arial"/>
              </a:rPr>
              <a:t>to</a:t>
            </a:r>
            <a:r>
              <a:rPr dirty="0" sz="2800" spc="-7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800" spc="-30">
                <a:solidFill>
                  <a:srgbClr val="592C5F"/>
                </a:solidFill>
                <a:latin typeface="Arial"/>
                <a:cs typeface="Arial"/>
              </a:rPr>
              <a:t>“Yes”</a:t>
            </a:r>
            <a:r>
              <a:rPr dirty="0" sz="2800" spc="-6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92C5F"/>
                </a:solidFill>
                <a:latin typeface="Arial"/>
                <a:cs typeface="Arial"/>
              </a:rPr>
              <a:t>=</a:t>
            </a:r>
            <a:r>
              <a:rPr dirty="0" sz="2800" spc="-7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92C5F"/>
                </a:solidFill>
                <a:latin typeface="Arial"/>
                <a:cs typeface="Arial"/>
              </a:rPr>
              <a:t>selective</a:t>
            </a:r>
            <a:r>
              <a:rPr dirty="0" sz="2800" spc="-6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92C5F"/>
                </a:solidFill>
                <a:latin typeface="Arial"/>
                <a:cs typeface="Arial"/>
              </a:rPr>
              <a:t>for</a:t>
            </a:r>
            <a:r>
              <a:rPr dirty="0" sz="2800" spc="-7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592C5F"/>
                </a:solidFill>
                <a:latin typeface="Arial"/>
                <a:cs typeface="Arial"/>
              </a:rPr>
              <a:t>all </a:t>
            </a:r>
            <a:r>
              <a:rPr dirty="0" sz="2800">
                <a:solidFill>
                  <a:srgbClr val="592C5F"/>
                </a:solidFill>
                <a:latin typeface="Arial"/>
                <a:cs typeface="Arial"/>
              </a:rPr>
              <a:t>package</a:t>
            </a:r>
            <a:r>
              <a:rPr dirty="0" sz="2800" spc="-9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592C5F"/>
                </a:solidFill>
                <a:latin typeface="Arial"/>
                <a:cs typeface="Arial"/>
              </a:rPr>
              <a:t>e-</a:t>
            </a:r>
            <a:r>
              <a:rPr dirty="0" sz="2800">
                <a:solidFill>
                  <a:srgbClr val="592C5F"/>
                </a:solidFill>
                <a:latin typeface="Arial"/>
                <a:cs typeface="Arial"/>
              </a:rPr>
              <a:t>collections</a:t>
            </a:r>
            <a:r>
              <a:rPr dirty="0" sz="2800" spc="-9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800" spc="-20">
                <a:solidFill>
                  <a:srgbClr val="592C5F"/>
                </a:solidFill>
                <a:latin typeface="Arial"/>
                <a:cs typeface="Arial"/>
              </a:rPr>
              <a:t>even </a:t>
            </a:r>
            <a:r>
              <a:rPr dirty="0" sz="2800" spc="-10">
                <a:solidFill>
                  <a:srgbClr val="592C5F"/>
                </a:solidFill>
                <a:latin typeface="Arial"/>
                <a:cs typeface="Arial"/>
              </a:rPr>
              <a:t>aggregators/100%ers</a:t>
            </a:r>
            <a:endParaRPr sz="2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50"/>
              </a:spcBef>
              <a:buChar char="•"/>
              <a:tabLst>
                <a:tab pos="354965" algn="l"/>
              </a:tabLst>
            </a:pPr>
            <a:r>
              <a:rPr dirty="0" sz="2800">
                <a:solidFill>
                  <a:srgbClr val="592C5F"/>
                </a:solidFill>
                <a:latin typeface="Arial"/>
                <a:cs typeface="Arial"/>
              </a:rPr>
              <a:t>Why</a:t>
            </a:r>
            <a:r>
              <a:rPr dirty="0" sz="2800" spc="-7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92C5F"/>
                </a:solidFill>
                <a:latin typeface="Arial"/>
                <a:cs typeface="Arial"/>
              </a:rPr>
              <a:t>change?</a:t>
            </a:r>
            <a:r>
              <a:rPr dirty="0" sz="2800" spc="-9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800" spc="-155">
                <a:solidFill>
                  <a:srgbClr val="592C5F"/>
                </a:solidFill>
                <a:latin typeface="Arial"/>
                <a:cs typeface="Arial"/>
              </a:rPr>
              <a:t>To</a:t>
            </a:r>
            <a:r>
              <a:rPr dirty="0" sz="2800" spc="-4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92C5F"/>
                </a:solidFill>
                <a:latin typeface="Arial"/>
                <a:cs typeface="Arial"/>
              </a:rPr>
              <a:t>improve</a:t>
            </a:r>
            <a:r>
              <a:rPr dirty="0" sz="2800" spc="-5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92C5F"/>
                </a:solidFill>
                <a:latin typeface="Arial"/>
                <a:cs typeface="Arial"/>
              </a:rPr>
              <a:t>delivery</a:t>
            </a:r>
            <a:r>
              <a:rPr dirty="0" sz="2800" spc="-5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92C5F"/>
                </a:solidFill>
                <a:latin typeface="Arial"/>
                <a:cs typeface="Arial"/>
              </a:rPr>
              <a:t>of</a:t>
            </a:r>
            <a:r>
              <a:rPr dirty="0" sz="2800" spc="-5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92C5F"/>
                </a:solidFill>
                <a:latin typeface="Arial"/>
                <a:cs typeface="Arial"/>
              </a:rPr>
              <a:t>Full</a:t>
            </a:r>
            <a:r>
              <a:rPr dirty="0" sz="2800" spc="-5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592C5F"/>
                </a:solidFill>
                <a:latin typeface="Arial"/>
                <a:cs typeface="Arial"/>
              </a:rPr>
              <a:t>text.</a:t>
            </a:r>
            <a:endParaRPr sz="2800">
              <a:latin typeface="Arial"/>
              <a:cs typeface="Arial"/>
            </a:endParaRPr>
          </a:p>
          <a:p>
            <a:pPr marL="354965" marR="5080" indent="-342900">
              <a:lnSpc>
                <a:spcPct val="114999"/>
              </a:lnSpc>
              <a:spcBef>
                <a:spcPts val="2895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2400" i="1">
                <a:solidFill>
                  <a:srgbClr val="592C5F"/>
                </a:solidFill>
                <a:latin typeface="Arial"/>
                <a:cs typeface="Arial"/>
              </a:rPr>
              <a:t>NOT</a:t>
            </a:r>
            <a:r>
              <a:rPr dirty="0" sz="2400" spc="-75" i="1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92C5F"/>
                </a:solidFill>
                <a:latin typeface="Arial"/>
                <a:cs typeface="Arial"/>
              </a:rPr>
              <a:t>the</a:t>
            </a:r>
            <a:r>
              <a:rPr dirty="0" sz="2400" spc="-6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92C5F"/>
                </a:solidFill>
                <a:latin typeface="Arial"/>
                <a:cs typeface="Arial"/>
              </a:rPr>
              <a:t>setting</a:t>
            </a:r>
            <a:r>
              <a:rPr dirty="0" sz="2400" spc="-6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92C5F"/>
                </a:solidFill>
                <a:latin typeface="Arial"/>
                <a:cs typeface="Arial"/>
              </a:rPr>
              <a:t>"Activate</a:t>
            </a:r>
            <a:r>
              <a:rPr dirty="0" sz="2400" spc="-6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92C5F"/>
                </a:solidFill>
                <a:latin typeface="Arial"/>
                <a:cs typeface="Arial"/>
              </a:rPr>
              <a:t>new</a:t>
            </a:r>
            <a:r>
              <a:rPr dirty="0" sz="2400" spc="-6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92C5F"/>
                </a:solidFill>
                <a:latin typeface="Arial"/>
                <a:cs typeface="Arial"/>
              </a:rPr>
              <a:t>portfolios</a:t>
            </a:r>
            <a:r>
              <a:rPr dirty="0" sz="2400" spc="-6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92C5F"/>
                </a:solidFill>
                <a:latin typeface="Arial"/>
                <a:cs typeface="Arial"/>
              </a:rPr>
              <a:t>associated</a:t>
            </a:r>
            <a:r>
              <a:rPr dirty="0" sz="2400" spc="-6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400" spc="-20">
                <a:solidFill>
                  <a:srgbClr val="592C5F"/>
                </a:solidFill>
                <a:latin typeface="Arial"/>
                <a:cs typeface="Arial"/>
              </a:rPr>
              <a:t>with </a:t>
            </a:r>
            <a:r>
              <a:rPr dirty="0" sz="2400">
                <a:solidFill>
                  <a:srgbClr val="592C5F"/>
                </a:solidFill>
                <a:latin typeface="Arial"/>
                <a:cs typeface="Arial"/>
              </a:rPr>
              <a:t>service</a:t>
            </a:r>
            <a:r>
              <a:rPr dirty="0" sz="2400" spc="-10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592C5F"/>
                </a:solidFill>
                <a:latin typeface="Arial"/>
                <a:cs typeface="Arial"/>
              </a:rPr>
              <a:t>automatically?":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794759" y="4249825"/>
            <a:ext cx="4676775" cy="2085975"/>
            <a:chOff x="3794759" y="4249825"/>
            <a:chExt cx="4676775" cy="208597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84800" y="4259350"/>
              <a:ext cx="4276724" cy="206692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180038" y="4254587"/>
              <a:ext cx="4286250" cy="2076450"/>
            </a:xfrm>
            <a:custGeom>
              <a:avLst/>
              <a:gdLst/>
              <a:ahLst/>
              <a:cxnLst/>
              <a:rect l="l" t="t" r="r" b="b"/>
              <a:pathLst>
                <a:path w="4286250" h="2076450">
                  <a:moveTo>
                    <a:pt x="0" y="0"/>
                  </a:moveTo>
                  <a:lnTo>
                    <a:pt x="4286250" y="0"/>
                  </a:lnTo>
                  <a:lnTo>
                    <a:pt x="4286250" y="2076450"/>
                  </a:lnTo>
                  <a:lnTo>
                    <a:pt x="0" y="207645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592C5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94759" y="5687567"/>
              <a:ext cx="466343" cy="41452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40698" y="5716830"/>
              <a:ext cx="373541" cy="31055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840698" y="5716830"/>
              <a:ext cx="374015" cy="311150"/>
            </a:xfrm>
            <a:custGeom>
              <a:avLst/>
              <a:gdLst/>
              <a:ahLst/>
              <a:cxnLst/>
              <a:rect l="l" t="t" r="r" b="b"/>
              <a:pathLst>
                <a:path w="374014" h="311150">
                  <a:moveTo>
                    <a:pt x="218265" y="0"/>
                  </a:moveTo>
                  <a:lnTo>
                    <a:pt x="373541" y="155275"/>
                  </a:lnTo>
                  <a:lnTo>
                    <a:pt x="218265" y="310551"/>
                  </a:lnTo>
                  <a:lnTo>
                    <a:pt x="218265" y="232913"/>
                  </a:lnTo>
                  <a:lnTo>
                    <a:pt x="0" y="232913"/>
                  </a:lnTo>
                  <a:lnTo>
                    <a:pt x="0" y="77637"/>
                  </a:lnTo>
                  <a:lnTo>
                    <a:pt x="218265" y="77637"/>
                  </a:lnTo>
                  <a:lnTo>
                    <a:pt x="218265" y="0"/>
                  </a:lnTo>
                  <a:close/>
                </a:path>
              </a:pathLst>
            </a:custGeom>
            <a:ln w="9525">
              <a:solidFill>
                <a:srgbClr val="582A5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9154" y="70611"/>
            <a:ext cx="655320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PRIMO</a:t>
            </a:r>
            <a:r>
              <a:rPr dirty="0" sz="16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VE</a:t>
            </a:r>
            <a:r>
              <a:rPr dirty="0" sz="16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6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CDI:</a:t>
            </a:r>
            <a:r>
              <a:rPr dirty="0" sz="16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IMPROVE</a:t>
            </a:r>
            <a:r>
              <a:rPr dirty="0" sz="16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DISCOVERABILITY</a:t>
            </a:r>
            <a:r>
              <a:rPr dirty="0" sz="16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SEARCHING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233198" y="331723"/>
            <a:ext cx="7628890" cy="1125855"/>
          </a:xfrm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75"/>
              </a:spcBef>
            </a:pPr>
            <a:r>
              <a:rPr dirty="0" sz="2400" b="0">
                <a:latin typeface="Arial"/>
                <a:cs typeface="Arial"/>
              </a:rPr>
              <a:t>CDI</a:t>
            </a:r>
            <a:r>
              <a:rPr dirty="0" sz="2400" spc="-70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Only</a:t>
            </a:r>
            <a:r>
              <a:rPr dirty="0" sz="2400" spc="-60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Some</a:t>
            </a:r>
            <a:r>
              <a:rPr dirty="0" sz="2400" spc="-100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Titles</a:t>
            </a:r>
            <a:r>
              <a:rPr dirty="0" sz="2400" spc="-65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active:</a:t>
            </a:r>
            <a:r>
              <a:rPr dirty="0" sz="2400" spc="-65" b="0">
                <a:latin typeface="Arial"/>
                <a:cs typeface="Arial"/>
              </a:rPr>
              <a:t> </a:t>
            </a:r>
            <a:r>
              <a:rPr dirty="0" sz="2400" spc="-30" b="0">
                <a:latin typeface="Arial"/>
                <a:cs typeface="Arial"/>
              </a:rPr>
              <a:t>“Yes”</a:t>
            </a:r>
            <a:r>
              <a:rPr dirty="0" sz="2400" spc="-60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=</a:t>
            </a:r>
            <a:r>
              <a:rPr dirty="0" sz="2400" spc="-65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selective</a:t>
            </a:r>
            <a:r>
              <a:rPr dirty="0" sz="2400" spc="-65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even</a:t>
            </a:r>
            <a:r>
              <a:rPr dirty="0" sz="2400" spc="-60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if</a:t>
            </a:r>
            <a:r>
              <a:rPr dirty="0" sz="2400" spc="-65" b="0">
                <a:latin typeface="Arial"/>
                <a:cs typeface="Arial"/>
              </a:rPr>
              <a:t> </a:t>
            </a:r>
            <a:r>
              <a:rPr dirty="0" sz="2400" spc="-25" b="0">
                <a:latin typeface="Arial"/>
                <a:cs typeface="Arial"/>
              </a:rPr>
              <a:t>an </a:t>
            </a:r>
            <a:r>
              <a:rPr dirty="0" sz="2400" spc="-10" b="0">
                <a:latin typeface="Arial"/>
                <a:cs typeface="Arial"/>
              </a:rPr>
              <a:t>aggregator.</a:t>
            </a:r>
            <a:r>
              <a:rPr dirty="0" sz="2400" spc="-85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What</a:t>
            </a:r>
            <a:r>
              <a:rPr dirty="0" sz="2400" spc="-80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search</a:t>
            </a:r>
            <a:r>
              <a:rPr dirty="0" sz="2400" spc="-75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behavior</a:t>
            </a:r>
            <a:r>
              <a:rPr dirty="0" sz="2400" spc="-75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is</a:t>
            </a:r>
            <a:r>
              <a:rPr dirty="0" sz="2400" spc="-80" b="0">
                <a:latin typeface="Arial"/>
                <a:cs typeface="Arial"/>
              </a:rPr>
              <a:t> </a:t>
            </a:r>
            <a:r>
              <a:rPr dirty="0" sz="2400" spc="-10" b="0">
                <a:latin typeface="Arial"/>
                <a:cs typeface="Arial"/>
              </a:rPr>
              <a:t>changed?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400" b="0">
                <a:latin typeface="Arial"/>
                <a:cs typeface="Arial"/>
              </a:rPr>
              <a:t>Here</a:t>
            </a:r>
            <a:r>
              <a:rPr dirty="0" sz="2400" spc="-45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is</a:t>
            </a:r>
            <a:r>
              <a:rPr dirty="0" sz="2400" spc="-40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an</a:t>
            </a:r>
            <a:r>
              <a:rPr dirty="0" sz="2400" spc="-45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example</a:t>
            </a:r>
            <a:r>
              <a:rPr dirty="0" sz="2400" spc="-40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where</a:t>
            </a:r>
            <a:r>
              <a:rPr dirty="0" sz="2400" spc="-40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it</a:t>
            </a:r>
            <a:r>
              <a:rPr dirty="0" sz="2400" spc="-50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was</a:t>
            </a:r>
            <a:r>
              <a:rPr dirty="0" sz="2400" spc="-40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set</a:t>
            </a:r>
            <a:r>
              <a:rPr dirty="0" sz="2400" spc="-45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to</a:t>
            </a:r>
            <a:r>
              <a:rPr dirty="0" sz="2400" spc="-45" b="0">
                <a:latin typeface="Arial"/>
                <a:cs typeface="Arial"/>
              </a:rPr>
              <a:t> </a:t>
            </a:r>
            <a:r>
              <a:rPr dirty="0" sz="2400" spc="-10" b="0">
                <a:latin typeface="Arial"/>
                <a:cs typeface="Arial"/>
              </a:rPr>
              <a:t>“No”: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9814" y="5598667"/>
            <a:ext cx="6879590" cy="845819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 marR="5080">
              <a:lnSpc>
                <a:spcPct val="99400"/>
              </a:lnSpc>
              <a:spcBef>
                <a:spcPts val="110"/>
              </a:spcBef>
            </a:pPr>
            <a:r>
              <a:rPr dirty="0" sz="1800">
                <a:solidFill>
                  <a:srgbClr val="592C5F"/>
                </a:solidFill>
                <a:latin typeface="Arial"/>
                <a:cs typeface="Arial"/>
              </a:rPr>
              <a:t>The</a:t>
            </a:r>
            <a:r>
              <a:rPr dirty="0" sz="1800" spc="-3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92C5F"/>
                </a:solidFill>
                <a:latin typeface="Arial"/>
                <a:cs typeface="Arial"/>
              </a:rPr>
              <a:t>“View</a:t>
            </a:r>
            <a:r>
              <a:rPr dirty="0" sz="1800" spc="-2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92C5F"/>
                </a:solidFill>
                <a:latin typeface="Arial"/>
                <a:cs typeface="Arial"/>
              </a:rPr>
              <a:t>Online”</a:t>
            </a:r>
            <a:r>
              <a:rPr dirty="0" sz="1800" spc="-2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92C5F"/>
                </a:solidFill>
                <a:latin typeface="Arial"/>
                <a:cs typeface="Arial"/>
              </a:rPr>
              <a:t>link</a:t>
            </a:r>
            <a:r>
              <a:rPr dirty="0" sz="1800" spc="-2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92C5F"/>
                </a:solidFill>
                <a:latin typeface="Arial"/>
                <a:cs typeface="Arial"/>
              </a:rPr>
              <a:t>on</a:t>
            </a:r>
            <a:r>
              <a:rPr dirty="0" sz="1800" spc="-3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92C5F"/>
                </a:solidFill>
                <a:latin typeface="Arial"/>
                <a:cs typeface="Arial"/>
              </a:rPr>
              <a:t>full</a:t>
            </a:r>
            <a:r>
              <a:rPr dirty="0" sz="1800" spc="-2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92C5F"/>
                </a:solidFill>
                <a:latin typeface="Arial"/>
                <a:cs typeface="Arial"/>
              </a:rPr>
              <a:t>display</a:t>
            </a:r>
            <a:r>
              <a:rPr dirty="0" sz="1800" spc="-2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92C5F"/>
                </a:solidFill>
                <a:latin typeface="Arial"/>
                <a:cs typeface="Arial"/>
              </a:rPr>
              <a:t>to</a:t>
            </a:r>
            <a:r>
              <a:rPr dirty="0" sz="1800" spc="-2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92C5F"/>
                </a:solidFill>
                <a:latin typeface="Arial"/>
                <a:cs typeface="Arial"/>
              </a:rPr>
              <a:t>a</a:t>
            </a:r>
            <a:r>
              <a:rPr dirty="0" sz="1800" spc="-3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92C5F"/>
                </a:solidFill>
                <a:latin typeface="Arial"/>
                <a:cs typeface="Arial"/>
              </a:rPr>
              <a:t>Gale</a:t>
            </a:r>
            <a:r>
              <a:rPr dirty="0" sz="1800" spc="-2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92C5F"/>
                </a:solidFill>
                <a:latin typeface="Arial"/>
                <a:cs typeface="Arial"/>
              </a:rPr>
              <a:t>collection</a:t>
            </a:r>
            <a:r>
              <a:rPr dirty="0" sz="1800" spc="-2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92C5F"/>
                </a:solidFill>
                <a:latin typeface="Arial"/>
                <a:cs typeface="Arial"/>
              </a:rPr>
              <a:t>didn’t </a:t>
            </a:r>
            <a:r>
              <a:rPr dirty="0" sz="1800">
                <a:solidFill>
                  <a:srgbClr val="592C5F"/>
                </a:solidFill>
                <a:latin typeface="Arial"/>
                <a:cs typeface="Arial"/>
              </a:rPr>
              <a:t>connect.</a:t>
            </a:r>
            <a:r>
              <a:rPr dirty="0" sz="1800" spc="-5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92C5F"/>
                </a:solidFill>
                <a:latin typeface="Arial"/>
                <a:cs typeface="Arial"/>
              </a:rPr>
              <a:t>That</a:t>
            </a:r>
            <a:r>
              <a:rPr dirty="0" sz="1800" spc="-2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92C5F"/>
                </a:solidFill>
                <a:latin typeface="Arial"/>
                <a:cs typeface="Arial"/>
              </a:rPr>
              <a:t>title</a:t>
            </a:r>
            <a:r>
              <a:rPr dirty="0" sz="1800" spc="-1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92C5F"/>
                </a:solidFill>
                <a:latin typeface="Arial"/>
                <a:cs typeface="Arial"/>
              </a:rPr>
              <a:t>wasn’t</a:t>
            </a:r>
            <a:r>
              <a:rPr dirty="0" sz="1800" spc="-2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92C5F"/>
                </a:solidFill>
                <a:latin typeface="Arial"/>
                <a:cs typeface="Arial"/>
              </a:rPr>
              <a:t>in</a:t>
            </a:r>
            <a:r>
              <a:rPr dirty="0" sz="1800" spc="-2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92C5F"/>
                </a:solidFill>
                <a:latin typeface="Arial"/>
                <a:cs typeface="Arial"/>
              </a:rPr>
              <a:t>the</a:t>
            </a:r>
            <a:r>
              <a:rPr dirty="0" sz="1800" spc="-2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92C5F"/>
                </a:solidFill>
                <a:latin typeface="Arial"/>
                <a:cs typeface="Arial"/>
              </a:rPr>
              <a:t>e-</a:t>
            </a:r>
            <a:r>
              <a:rPr dirty="0" sz="1800">
                <a:solidFill>
                  <a:srgbClr val="592C5F"/>
                </a:solidFill>
                <a:latin typeface="Arial"/>
                <a:cs typeface="Arial"/>
              </a:rPr>
              <a:t>collection</a:t>
            </a:r>
            <a:r>
              <a:rPr dirty="0" sz="1800" spc="-1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92C5F"/>
                </a:solidFill>
                <a:latin typeface="Arial"/>
                <a:cs typeface="Arial"/>
              </a:rPr>
              <a:t>yet.</a:t>
            </a:r>
            <a:r>
              <a:rPr dirty="0" sz="1800" spc="46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92C5F"/>
                </a:solidFill>
                <a:latin typeface="Arial"/>
                <a:cs typeface="Arial"/>
              </a:rPr>
              <a:t>If</a:t>
            </a:r>
            <a:r>
              <a:rPr dirty="0" sz="1800" spc="-1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92C5F"/>
                </a:solidFill>
                <a:latin typeface="Arial"/>
                <a:cs typeface="Arial"/>
              </a:rPr>
              <a:t>it</a:t>
            </a:r>
            <a:r>
              <a:rPr dirty="0" sz="1800" spc="-2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92C5F"/>
                </a:solidFill>
                <a:latin typeface="Arial"/>
                <a:cs typeface="Arial"/>
              </a:rPr>
              <a:t>had</a:t>
            </a:r>
            <a:r>
              <a:rPr dirty="0" sz="1800" spc="-2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92C5F"/>
                </a:solidFill>
                <a:latin typeface="Arial"/>
                <a:cs typeface="Arial"/>
              </a:rPr>
              <a:t>been</a:t>
            </a:r>
            <a:r>
              <a:rPr dirty="0" sz="1800" spc="-2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92C5F"/>
                </a:solidFill>
                <a:latin typeface="Arial"/>
                <a:cs typeface="Arial"/>
              </a:rPr>
              <a:t>set</a:t>
            </a:r>
            <a:r>
              <a:rPr dirty="0" sz="1800" spc="-1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92C5F"/>
                </a:solidFill>
                <a:latin typeface="Arial"/>
                <a:cs typeface="Arial"/>
              </a:rPr>
              <a:t>at </a:t>
            </a:r>
            <a:r>
              <a:rPr dirty="0" sz="1800">
                <a:solidFill>
                  <a:srgbClr val="592C5F"/>
                </a:solidFill>
                <a:latin typeface="Arial"/>
                <a:cs typeface="Arial"/>
              </a:rPr>
              <a:t>selective=</a:t>
            </a:r>
            <a:r>
              <a:rPr dirty="0" sz="1800" spc="-2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92C5F"/>
                </a:solidFill>
                <a:latin typeface="Arial"/>
                <a:cs typeface="Arial"/>
              </a:rPr>
              <a:t>yes,</a:t>
            </a:r>
            <a:r>
              <a:rPr dirty="0" sz="1800" spc="-2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92C5F"/>
                </a:solidFill>
                <a:latin typeface="Arial"/>
                <a:cs typeface="Arial"/>
              </a:rPr>
              <a:t>less</a:t>
            </a:r>
            <a:r>
              <a:rPr dirty="0" sz="1800" spc="-2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92C5F"/>
                </a:solidFill>
                <a:latin typeface="Arial"/>
                <a:cs typeface="Arial"/>
              </a:rPr>
              <a:t>chance</a:t>
            </a:r>
            <a:r>
              <a:rPr dirty="0" sz="1800" spc="-2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92C5F"/>
                </a:solidFill>
                <a:latin typeface="Arial"/>
                <a:cs typeface="Arial"/>
              </a:rPr>
              <a:t>of</a:t>
            </a:r>
            <a:r>
              <a:rPr dirty="0" sz="1800" spc="-2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92C5F"/>
                </a:solidFill>
                <a:latin typeface="Arial"/>
                <a:cs typeface="Arial"/>
              </a:rPr>
              <a:t>this</a:t>
            </a:r>
            <a:r>
              <a:rPr dirty="0" sz="1800" spc="-2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92C5F"/>
                </a:solidFill>
                <a:latin typeface="Arial"/>
                <a:cs typeface="Arial"/>
              </a:rPr>
              <a:t>happening.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261872" y="1542313"/>
            <a:ext cx="4606925" cy="3933825"/>
            <a:chOff x="1261872" y="1542313"/>
            <a:chExt cx="4606925" cy="393382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96452" y="1551838"/>
              <a:ext cx="3762375" cy="391477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091690" y="1547076"/>
              <a:ext cx="3771900" cy="3924300"/>
            </a:xfrm>
            <a:custGeom>
              <a:avLst/>
              <a:gdLst/>
              <a:ahLst/>
              <a:cxnLst/>
              <a:rect l="l" t="t" r="r" b="b"/>
              <a:pathLst>
                <a:path w="3771900" h="3924300">
                  <a:moveTo>
                    <a:pt x="0" y="0"/>
                  </a:moveTo>
                  <a:lnTo>
                    <a:pt x="3771900" y="0"/>
                  </a:lnTo>
                  <a:lnTo>
                    <a:pt x="3771900" y="3924300"/>
                  </a:lnTo>
                  <a:lnTo>
                    <a:pt x="0" y="392430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592C5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61872" y="4870704"/>
              <a:ext cx="813816" cy="56692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09483" y="4900329"/>
              <a:ext cx="718458" cy="46178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309483" y="4900329"/>
              <a:ext cx="718820" cy="462280"/>
            </a:xfrm>
            <a:custGeom>
              <a:avLst/>
              <a:gdLst/>
              <a:ahLst/>
              <a:cxnLst/>
              <a:rect l="l" t="t" r="r" b="b"/>
              <a:pathLst>
                <a:path w="718819" h="462279">
                  <a:moveTo>
                    <a:pt x="0" y="115445"/>
                  </a:moveTo>
                  <a:lnTo>
                    <a:pt x="487567" y="115445"/>
                  </a:lnTo>
                  <a:lnTo>
                    <a:pt x="487567" y="0"/>
                  </a:lnTo>
                  <a:lnTo>
                    <a:pt x="718458" y="230890"/>
                  </a:lnTo>
                  <a:lnTo>
                    <a:pt x="487567" y="461781"/>
                  </a:lnTo>
                  <a:lnTo>
                    <a:pt x="487567" y="346335"/>
                  </a:lnTo>
                  <a:lnTo>
                    <a:pt x="0" y="346335"/>
                  </a:lnTo>
                  <a:lnTo>
                    <a:pt x="0" y="115445"/>
                  </a:lnTo>
                  <a:close/>
                </a:path>
              </a:pathLst>
            </a:custGeom>
            <a:ln w="9525">
              <a:solidFill>
                <a:srgbClr val="582A5E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89888" y="1850136"/>
              <a:ext cx="618744" cy="34137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36913" y="1881050"/>
              <a:ext cx="522514" cy="23513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436913" y="1881050"/>
              <a:ext cx="522605" cy="235585"/>
            </a:xfrm>
            <a:custGeom>
              <a:avLst/>
              <a:gdLst/>
              <a:ahLst/>
              <a:cxnLst/>
              <a:rect l="l" t="t" r="r" b="b"/>
              <a:pathLst>
                <a:path w="522605" h="235585">
                  <a:moveTo>
                    <a:pt x="0" y="58783"/>
                  </a:moveTo>
                  <a:lnTo>
                    <a:pt x="404949" y="58783"/>
                  </a:lnTo>
                  <a:lnTo>
                    <a:pt x="404949" y="0"/>
                  </a:lnTo>
                  <a:lnTo>
                    <a:pt x="522515" y="117566"/>
                  </a:lnTo>
                  <a:lnTo>
                    <a:pt x="404949" y="235132"/>
                  </a:lnTo>
                  <a:lnTo>
                    <a:pt x="404949" y="176349"/>
                  </a:lnTo>
                  <a:lnTo>
                    <a:pt x="0" y="176349"/>
                  </a:lnTo>
                  <a:lnTo>
                    <a:pt x="0" y="58783"/>
                  </a:lnTo>
                  <a:close/>
                </a:path>
              </a:pathLst>
            </a:custGeom>
            <a:ln w="9525">
              <a:solidFill>
                <a:srgbClr val="582A5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9154" y="70611"/>
            <a:ext cx="655320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PRIMO</a:t>
            </a:r>
            <a:r>
              <a:rPr dirty="0" sz="16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VE</a:t>
            </a:r>
            <a:r>
              <a:rPr dirty="0" sz="16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6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CDI:</a:t>
            </a:r>
            <a:r>
              <a:rPr dirty="0" sz="16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IMPROVE</a:t>
            </a:r>
            <a:r>
              <a:rPr dirty="0" sz="16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DISCOVERABILITY</a:t>
            </a:r>
            <a:r>
              <a:rPr dirty="0" sz="16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SEARCHING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233198" y="762507"/>
            <a:ext cx="8357234" cy="1303020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algn="just" marL="12700" marR="5080">
              <a:lnSpc>
                <a:spcPct val="99600"/>
              </a:lnSpc>
              <a:spcBef>
                <a:spcPts val="110"/>
              </a:spcBef>
            </a:pPr>
            <a:r>
              <a:rPr dirty="0"/>
              <a:t>3.</a:t>
            </a:r>
            <a:r>
              <a:rPr dirty="0" spc="-70"/>
              <a:t> </a:t>
            </a:r>
            <a:r>
              <a:rPr dirty="0"/>
              <a:t>CDI</a:t>
            </a:r>
            <a:r>
              <a:rPr dirty="0" spc="-70"/>
              <a:t> </a:t>
            </a:r>
            <a:r>
              <a:rPr dirty="0"/>
              <a:t>Suppress</a:t>
            </a:r>
            <a:r>
              <a:rPr dirty="0" spc="-65"/>
              <a:t> </a:t>
            </a:r>
            <a:r>
              <a:rPr dirty="0"/>
              <a:t>sending</a:t>
            </a:r>
            <a:r>
              <a:rPr dirty="0" spc="-65"/>
              <a:t> </a:t>
            </a:r>
            <a:r>
              <a:rPr dirty="0"/>
              <a:t>citations</a:t>
            </a:r>
            <a:r>
              <a:rPr dirty="0" spc="-65"/>
              <a:t> </a:t>
            </a:r>
            <a:r>
              <a:rPr dirty="0"/>
              <a:t>to</a:t>
            </a:r>
            <a:r>
              <a:rPr dirty="0" spc="-65"/>
              <a:t> </a:t>
            </a:r>
            <a:r>
              <a:rPr dirty="0"/>
              <a:t>CDI</a:t>
            </a:r>
            <a:r>
              <a:rPr dirty="0" spc="-70"/>
              <a:t> </a:t>
            </a:r>
            <a:r>
              <a:rPr dirty="0" spc="-10"/>
              <a:t>setting-</a:t>
            </a:r>
            <a:r>
              <a:rPr dirty="0"/>
              <a:t>“Do</a:t>
            </a:r>
            <a:r>
              <a:rPr dirty="0" spc="-65"/>
              <a:t> </a:t>
            </a:r>
            <a:r>
              <a:rPr dirty="0"/>
              <a:t>not</a:t>
            </a:r>
            <a:r>
              <a:rPr dirty="0" spc="-45"/>
              <a:t> </a:t>
            </a:r>
            <a:r>
              <a:rPr dirty="0"/>
              <a:t>show</a:t>
            </a:r>
            <a:r>
              <a:rPr dirty="0" spc="-55"/>
              <a:t> </a:t>
            </a:r>
            <a:r>
              <a:rPr dirty="0"/>
              <a:t>as</a:t>
            </a:r>
            <a:r>
              <a:rPr dirty="0" spc="-50"/>
              <a:t> </a:t>
            </a:r>
            <a:r>
              <a:rPr dirty="0"/>
              <a:t>Full</a:t>
            </a:r>
            <a:r>
              <a:rPr dirty="0" spc="-55"/>
              <a:t> </a:t>
            </a:r>
            <a:r>
              <a:rPr dirty="0" spc="-60"/>
              <a:t>Text</a:t>
            </a:r>
            <a:r>
              <a:rPr dirty="0" spc="-135"/>
              <a:t> </a:t>
            </a:r>
            <a:r>
              <a:rPr dirty="0" spc="-10"/>
              <a:t>Available</a:t>
            </a:r>
            <a:r>
              <a:rPr dirty="0" spc="-45"/>
              <a:t> </a:t>
            </a:r>
            <a:r>
              <a:rPr dirty="0"/>
              <a:t>in</a:t>
            </a:r>
            <a:r>
              <a:rPr dirty="0" spc="-50"/>
              <a:t> </a:t>
            </a:r>
            <a:r>
              <a:rPr dirty="0"/>
              <a:t>CDI</a:t>
            </a:r>
            <a:r>
              <a:rPr dirty="0" spc="-55"/>
              <a:t> </a:t>
            </a:r>
            <a:r>
              <a:rPr dirty="0"/>
              <a:t>even</a:t>
            </a:r>
            <a:r>
              <a:rPr dirty="0" spc="-50"/>
              <a:t> </a:t>
            </a:r>
            <a:r>
              <a:rPr dirty="0" spc="-25"/>
              <a:t>if </a:t>
            </a:r>
            <a:r>
              <a:rPr dirty="0"/>
              <a:t>active</a:t>
            </a:r>
            <a:r>
              <a:rPr dirty="0" spc="-50"/>
              <a:t> </a:t>
            </a:r>
            <a:r>
              <a:rPr dirty="0"/>
              <a:t>in</a:t>
            </a:r>
            <a:r>
              <a:rPr dirty="0" spc="-145"/>
              <a:t> </a:t>
            </a:r>
            <a:r>
              <a:rPr dirty="0" spc="-10"/>
              <a:t>Alma.”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76148" y="2463291"/>
            <a:ext cx="7828915" cy="30187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</a:tabLst>
            </a:pPr>
            <a:r>
              <a:rPr dirty="0" sz="2800">
                <a:solidFill>
                  <a:srgbClr val="592C5F"/>
                </a:solidFill>
                <a:latin typeface="Arial"/>
                <a:cs typeface="Arial"/>
              </a:rPr>
              <a:t>Why</a:t>
            </a:r>
            <a:r>
              <a:rPr dirty="0" sz="2800" spc="-3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592C5F"/>
                </a:solidFill>
                <a:latin typeface="Arial"/>
                <a:cs typeface="Arial"/>
              </a:rPr>
              <a:t>change?</a:t>
            </a:r>
            <a:endParaRPr sz="2800">
              <a:latin typeface="Arial"/>
              <a:cs typeface="Arial"/>
            </a:endParaRPr>
          </a:p>
          <a:p>
            <a:pPr marL="354965" marR="594360" indent="-342900">
              <a:lnSpc>
                <a:spcPts val="3310"/>
              </a:lnSpc>
              <a:spcBef>
                <a:spcPts val="200"/>
              </a:spcBef>
              <a:buChar char="•"/>
              <a:tabLst>
                <a:tab pos="354965" algn="l"/>
              </a:tabLst>
            </a:pPr>
            <a:r>
              <a:rPr dirty="0" sz="2800" spc="-155">
                <a:solidFill>
                  <a:srgbClr val="592C5F"/>
                </a:solidFill>
                <a:latin typeface="Arial"/>
                <a:cs typeface="Arial"/>
              </a:rPr>
              <a:t>To</a:t>
            </a:r>
            <a:r>
              <a:rPr dirty="0" sz="2800" spc="-4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92C5F"/>
                </a:solidFill>
                <a:latin typeface="Arial"/>
                <a:cs typeface="Arial"/>
              </a:rPr>
              <a:t>declutter</a:t>
            </a:r>
            <a:r>
              <a:rPr dirty="0" sz="2800" spc="-8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92C5F"/>
                </a:solidFill>
                <a:latin typeface="Arial"/>
                <a:cs typeface="Arial"/>
              </a:rPr>
              <a:t>search</a:t>
            </a:r>
            <a:r>
              <a:rPr dirty="0" sz="2800" spc="-6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92C5F"/>
                </a:solidFill>
                <a:latin typeface="Arial"/>
                <a:cs typeface="Arial"/>
              </a:rPr>
              <a:t>results</a:t>
            </a:r>
            <a:r>
              <a:rPr dirty="0" sz="2800" spc="-6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92C5F"/>
                </a:solidFill>
                <a:latin typeface="Arial"/>
                <a:cs typeface="Arial"/>
              </a:rPr>
              <a:t>by</a:t>
            </a:r>
            <a:r>
              <a:rPr dirty="0" sz="2800" spc="-6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92C5F"/>
                </a:solidFill>
                <a:latin typeface="Arial"/>
                <a:cs typeface="Arial"/>
              </a:rPr>
              <a:t>reducing</a:t>
            </a:r>
            <a:r>
              <a:rPr dirty="0" sz="2800" spc="-6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800" spc="-20">
                <a:solidFill>
                  <a:srgbClr val="592C5F"/>
                </a:solidFill>
                <a:latin typeface="Arial"/>
                <a:cs typeface="Arial"/>
              </a:rPr>
              <a:t>very </a:t>
            </a:r>
            <a:r>
              <a:rPr dirty="0" sz="2800">
                <a:solidFill>
                  <a:srgbClr val="592C5F"/>
                </a:solidFill>
                <a:latin typeface="Arial"/>
                <a:cs typeface="Arial"/>
              </a:rPr>
              <a:t>similar</a:t>
            </a:r>
            <a:r>
              <a:rPr dirty="0" sz="2800" spc="-6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92C5F"/>
                </a:solidFill>
                <a:latin typeface="Arial"/>
                <a:cs typeface="Arial"/>
              </a:rPr>
              <a:t>citations</a:t>
            </a:r>
            <a:r>
              <a:rPr dirty="0" sz="2800" spc="-6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92C5F"/>
                </a:solidFill>
                <a:latin typeface="Arial"/>
                <a:cs typeface="Arial"/>
              </a:rPr>
              <a:t>going</a:t>
            </a:r>
            <a:r>
              <a:rPr dirty="0" sz="2800" spc="-6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92C5F"/>
                </a:solidFill>
                <a:latin typeface="Arial"/>
                <a:cs typeface="Arial"/>
              </a:rPr>
              <a:t>into</a:t>
            </a:r>
            <a:r>
              <a:rPr dirty="0" sz="2800" spc="-6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800" spc="-20">
                <a:solidFill>
                  <a:srgbClr val="592C5F"/>
                </a:solidFill>
                <a:latin typeface="Arial"/>
                <a:cs typeface="Arial"/>
              </a:rPr>
              <a:t>CDI.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0"/>
              </a:spcBef>
              <a:buClr>
                <a:srgbClr val="592C5F"/>
              </a:buClr>
              <a:buFont typeface="Arial"/>
              <a:buChar char="•"/>
            </a:pPr>
            <a:endParaRPr sz="2800">
              <a:latin typeface="Arial"/>
              <a:cs typeface="Arial"/>
            </a:endParaRPr>
          </a:p>
          <a:p>
            <a:pPr marL="354965" indent="-342265">
              <a:lnSpc>
                <a:spcPts val="3325"/>
              </a:lnSpc>
              <a:buChar char="•"/>
              <a:tabLst>
                <a:tab pos="354965" algn="l"/>
              </a:tabLst>
            </a:pPr>
            <a:r>
              <a:rPr dirty="0" sz="2800">
                <a:solidFill>
                  <a:srgbClr val="592C5F"/>
                </a:solidFill>
                <a:latin typeface="Arial"/>
                <a:cs typeface="Arial"/>
              </a:rPr>
              <a:t>Less</a:t>
            </a:r>
            <a:r>
              <a:rPr dirty="0" sz="2800" spc="-6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92C5F"/>
                </a:solidFill>
                <a:latin typeface="Arial"/>
                <a:cs typeface="Arial"/>
              </a:rPr>
              <a:t>exact</a:t>
            </a:r>
            <a:r>
              <a:rPr dirty="0" sz="2800" spc="-6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92C5F"/>
                </a:solidFill>
                <a:latin typeface="Arial"/>
                <a:cs typeface="Arial"/>
              </a:rPr>
              <a:t>duplicates</a:t>
            </a:r>
            <a:r>
              <a:rPr dirty="0" sz="2800" spc="-5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92C5F"/>
                </a:solidFill>
                <a:latin typeface="Arial"/>
                <a:cs typeface="Arial"/>
              </a:rPr>
              <a:t>in</a:t>
            </a:r>
            <a:r>
              <a:rPr dirty="0" sz="2800" spc="-5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92C5F"/>
                </a:solidFill>
                <a:latin typeface="Arial"/>
                <a:cs typeface="Arial"/>
              </a:rPr>
              <a:t>search</a:t>
            </a:r>
            <a:r>
              <a:rPr dirty="0" sz="2800" spc="-5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592C5F"/>
                </a:solidFill>
                <a:latin typeface="Arial"/>
                <a:cs typeface="Arial"/>
              </a:rPr>
              <a:t>results.</a:t>
            </a:r>
            <a:endParaRPr sz="2800">
              <a:latin typeface="Arial"/>
              <a:cs typeface="Arial"/>
            </a:endParaRPr>
          </a:p>
          <a:p>
            <a:pPr marL="354965" marR="5080" indent="-342900">
              <a:lnSpc>
                <a:spcPts val="3410"/>
              </a:lnSpc>
              <a:spcBef>
                <a:spcPts val="15"/>
              </a:spcBef>
              <a:buChar char="•"/>
              <a:tabLst>
                <a:tab pos="354965" algn="l"/>
              </a:tabLst>
            </a:pPr>
            <a:r>
              <a:rPr dirty="0" sz="2800">
                <a:solidFill>
                  <a:srgbClr val="592C5F"/>
                </a:solidFill>
                <a:latin typeface="Arial"/>
                <a:cs typeface="Arial"/>
              </a:rPr>
              <a:t>Must</a:t>
            </a:r>
            <a:r>
              <a:rPr dirty="0" sz="2800" spc="-5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92C5F"/>
                </a:solidFill>
                <a:latin typeface="Arial"/>
                <a:cs typeface="Arial"/>
              </a:rPr>
              <a:t>rely</a:t>
            </a:r>
            <a:r>
              <a:rPr dirty="0" sz="2800" spc="-5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92C5F"/>
                </a:solidFill>
                <a:latin typeface="Arial"/>
                <a:cs typeface="Arial"/>
              </a:rPr>
              <a:t>on</a:t>
            </a:r>
            <a:r>
              <a:rPr dirty="0" sz="2800" spc="-4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92C5F"/>
                </a:solidFill>
                <a:latin typeface="Arial"/>
                <a:cs typeface="Arial"/>
              </a:rPr>
              <a:t>CDI</a:t>
            </a:r>
            <a:r>
              <a:rPr dirty="0" sz="2800" spc="-5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92C5F"/>
                </a:solidFill>
                <a:latin typeface="Arial"/>
                <a:cs typeface="Arial"/>
              </a:rPr>
              <a:t>citation</a:t>
            </a:r>
            <a:r>
              <a:rPr dirty="0" sz="2800" spc="-4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92C5F"/>
                </a:solidFill>
                <a:latin typeface="Arial"/>
                <a:cs typeface="Arial"/>
              </a:rPr>
              <a:t>sources</a:t>
            </a:r>
            <a:r>
              <a:rPr dirty="0" sz="2800" spc="-5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92C5F"/>
                </a:solidFill>
                <a:latin typeface="Arial"/>
                <a:cs typeface="Arial"/>
              </a:rPr>
              <a:t>you</a:t>
            </a:r>
            <a:r>
              <a:rPr dirty="0" sz="2800" spc="-4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92C5F"/>
                </a:solidFill>
                <a:latin typeface="Arial"/>
                <a:cs typeface="Arial"/>
              </a:rPr>
              <a:t>can’t</a:t>
            </a:r>
            <a:r>
              <a:rPr dirty="0" sz="2800" spc="-5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800" spc="-20">
                <a:solidFill>
                  <a:srgbClr val="592C5F"/>
                </a:solidFill>
                <a:latin typeface="Arial"/>
                <a:cs typeface="Arial"/>
              </a:rPr>
              <a:t>turn off.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9154" y="70611"/>
            <a:ext cx="655320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PRIMO</a:t>
            </a:r>
            <a:r>
              <a:rPr dirty="0" sz="16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VE</a:t>
            </a:r>
            <a:r>
              <a:rPr dirty="0" sz="16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6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CDI:</a:t>
            </a:r>
            <a:r>
              <a:rPr dirty="0" sz="16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IMPROVE</a:t>
            </a:r>
            <a:r>
              <a:rPr dirty="0" sz="16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DISCOVERABILITY</a:t>
            </a:r>
            <a:r>
              <a:rPr dirty="0" sz="16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SEARCHING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233198" y="399795"/>
            <a:ext cx="4005579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b="0">
                <a:latin typeface="Arial"/>
                <a:cs typeface="Arial"/>
              </a:rPr>
              <a:t>Duplicates</a:t>
            </a:r>
            <a:r>
              <a:rPr dirty="0" spc="-6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in</a:t>
            </a:r>
            <a:r>
              <a:rPr dirty="0" spc="-5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brief</a:t>
            </a:r>
            <a:r>
              <a:rPr dirty="0" spc="-60" b="0">
                <a:latin typeface="Arial"/>
                <a:cs typeface="Arial"/>
              </a:rPr>
              <a:t> </a:t>
            </a:r>
            <a:r>
              <a:rPr dirty="0" spc="-10" b="0">
                <a:latin typeface="Arial"/>
                <a:cs typeface="Arial"/>
              </a:rPr>
              <a:t>results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545165" y="999210"/>
            <a:ext cx="3810000" cy="5337175"/>
            <a:chOff x="545165" y="999210"/>
            <a:chExt cx="3810000" cy="533717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4690" y="1008735"/>
              <a:ext cx="3790523" cy="531763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49928" y="1003973"/>
              <a:ext cx="3800475" cy="5327650"/>
            </a:xfrm>
            <a:custGeom>
              <a:avLst/>
              <a:gdLst/>
              <a:ahLst/>
              <a:cxnLst/>
              <a:rect l="l" t="t" r="r" b="b"/>
              <a:pathLst>
                <a:path w="3800475" h="5327650">
                  <a:moveTo>
                    <a:pt x="0" y="0"/>
                  </a:moveTo>
                  <a:lnTo>
                    <a:pt x="3800049" y="0"/>
                  </a:lnTo>
                  <a:lnTo>
                    <a:pt x="3800049" y="5327161"/>
                  </a:lnTo>
                  <a:lnTo>
                    <a:pt x="0" y="532716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592C5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4562475" y="1819275"/>
            <a:ext cx="3863340" cy="4516755"/>
            <a:chOff x="4562475" y="1819275"/>
            <a:chExt cx="3863340" cy="451675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1999" y="1828800"/>
              <a:ext cx="3843945" cy="4497571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567237" y="1824037"/>
              <a:ext cx="3853815" cy="4507230"/>
            </a:xfrm>
            <a:custGeom>
              <a:avLst/>
              <a:gdLst/>
              <a:ahLst/>
              <a:cxnLst/>
              <a:rect l="l" t="t" r="r" b="b"/>
              <a:pathLst>
                <a:path w="3853815" h="4507230">
                  <a:moveTo>
                    <a:pt x="0" y="0"/>
                  </a:moveTo>
                  <a:lnTo>
                    <a:pt x="3853471" y="0"/>
                  </a:lnTo>
                  <a:lnTo>
                    <a:pt x="3853471" y="4507097"/>
                  </a:lnTo>
                  <a:lnTo>
                    <a:pt x="0" y="450709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592C5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9154" y="70611"/>
            <a:ext cx="655320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PRIMO</a:t>
            </a:r>
            <a:r>
              <a:rPr dirty="0" sz="16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VE</a:t>
            </a:r>
            <a:r>
              <a:rPr dirty="0" sz="16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6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CDI:</a:t>
            </a:r>
            <a:r>
              <a:rPr dirty="0" sz="16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IMPROVE</a:t>
            </a:r>
            <a:r>
              <a:rPr dirty="0" sz="16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DISCOVERABILITY</a:t>
            </a:r>
            <a:r>
              <a:rPr dirty="0" sz="16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SEARCHING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233198" y="762507"/>
            <a:ext cx="5575935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4.</a:t>
            </a:r>
            <a:r>
              <a:rPr dirty="0" spc="-75"/>
              <a:t> </a:t>
            </a:r>
            <a:r>
              <a:rPr dirty="0"/>
              <a:t>“CDI</a:t>
            </a:r>
            <a:r>
              <a:rPr dirty="0" spc="-70"/>
              <a:t> </a:t>
            </a:r>
            <a:r>
              <a:rPr dirty="0"/>
              <a:t>Only</a:t>
            </a:r>
            <a:r>
              <a:rPr dirty="0" spc="-65"/>
              <a:t> </a:t>
            </a:r>
            <a:r>
              <a:rPr dirty="0"/>
              <a:t>Full</a:t>
            </a:r>
            <a:r>
              <a:rPr dirty="0" spc="-70"/>
              <a:t> </a:t>
            </a:r>
            <a:r>
              <a:rPr dirty="0" spc="-25"/>
              <a:t>Text</a:t>
            </a:r>
            <a:r>
              <a:rPr dirty="0" spc="-60"/>
              <a:t> </a:t>
            </a:r>
            <a:r>
              <a:rPr dirty="0" spc="-10"/>
              <a:t>activation”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33198" y="1183131"/>
            <a:ext cx="8479155" cy="501650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354965" marR="1235710" indent="-342900">
              <a:lnSpc>
                <a:spcPct val="100699"/>
              </a:lnSpc>
              <a:spcBef>
                <a:spcPts val="75"/>
              </a:spcBef>
              <a:buChar char="•"/>
              <a:tabLst>
                <a:tab pos="354965" algn="l"/>
              </a:tabLst>
            </a:pPr>
            <a:r>
              <a:rPr dirty="0" sz="2800">
                <a:solidFill>
                  <a:srgbClr val="592C5F"/>
                </a:solidFill>
                <a:latin typeface="Arial"/>
                <a:cs typeface="Arial"/>
              </a:rPr>
              <a:t>Means</a:t>
            </a:r>
            <a:r>
              <a:rPr dirty="0" sz="2800" spc="-7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92C5F"/>
                </a:solidFill>
                <a:latin typeface="Arial"/>
                <a:cs typeface="Arial"/>
              </a:rPr>
              <a:t>send</a:t>
            </a:r>
            <a:r>
              <a:rPr dirty="0" sz="2800" spc="-6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92C5F"/>
                </a:solidFill>
                <a:latin typeface="Arial"/>
                <a:cs typeface="Arial"/>
              </a:rPr>
              <a:t>citations</a:t>
            </a:r>
            <a:r>
              <a:rPr dirty="0" sz="2800" spc="-6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92C5F"/>
                </a:solidFill>
                <a:latin typeface="Arial"/>
                <a:cs typeface="Arial"/>
              </a:rPr>
              <a:t>to</a:t>
            </a:r>
            <a:r>
              <a:rPr dirty="0" sz="2800" spc="-6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92C5F"/>
                </a:solidFill>
                <a:latin typeface="Arial"/>
                <a:cs typeface="Arial"/>
              </a:rPr>
              <a:t>CDI</a:t>
            </a:r>
            <a:r>
              <a:rPr dirty="0" sz="2800" spc="-7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800" spc="-20">
                <a:solidFill>
                  <a:srgbClr val="592C5F"/>
                </a:solidFill>
                <a:latin typeface="Arial"/>
                <a:cs typeface="Arial"/>
              </a:rPr>
              <a:t>only.</a:t>
            </a:r>
            <a:r>
              <a:rPr dirty="0" sz="2800" spc="-7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92C5F"/>
                </a:solidFill>
                <a:latin typeface="Arial"/>
                <a:cs typeface="Arial"/>
              </a:rPr>
              <a:t>Don’t</a:t>
            </a:r>
            <a:r>
              <a:rPr dirty="0" sz="2800" spc="-7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592C5F"/>
                </a:solidFill>
                <a:latin typeface="Arial"/>
                <a:cs typeface="Arial"/>
              </a:rPr>
              <a:t>use </a:t>
            </a:r>
            <a:r>
              <a:rPr dirty="0" sz="2800">
                <a:solidFill>
                  <a:srgbClr val="592C5F"/>
                </a:solidFill>
                <a:latin typeface="Arial"/>
                <a:cs typeface="Arial"/>
              </a:rPr>
              <a:t>portfolios</a:t>
            </a:r>
            <a:r>
              <a:rPr dirty="0" sz="2800" spc="-6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92C5F"/>
                </a:solidFill>
                <a:latin typeface="Arial"/>
                <a:cs typeface="Arial"/>
              </a:rPr>
              <a:t>in</a:t>
            </a:r>
            <a:r>
              <a:rPr dirty="0" sz="2800" spc="-5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92C5F"/>
                </a:solidFill>
                <a:latin typeface="Arial"/>
                <a:cs typeface="Arial"/>
              </a:rPr>
              <a:t>ranking</a:t>
            </a:r>
            <a:r>
              <a:rPr dirty="0" sz="2800" spc="-5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592C5F"/>
                </a:solidFill>
                <a:latin typeface="Arial"/>
                <a:cs typeface="Arial"/>
              </a:rPr>
              <a:t>results.</a:t>
            </a:r>
            <a:endParaRPr sz="2800">
              <a:latin typeface="Arial"/>
              <a:cs typeface="Arial"/>
            </a:endParaRPr>
          </a:p>
          <a:p>
            <a:pPr lvl="1" marL="1097915" indent="-342265">
              <a:lnSpc>
                <a:spcPts val="3325"/>
              </a:lnSpc>
              <a:spcBef>
                <a:spcPts val="50"/>
              </a:spcBef>
              <a:buChar char="•"/>
              <a:tabLst>
                <a:tab pos="1097915" algn="l"/>
              </a:tabLst>
            </a:pPr>
            <a:r>
              <a:rPr dirty="0" sz="2800">
                <a:solidFill>
                  <a:srgbClr val="592C5F"/>
                </a:solidFill>
                <a:latin typeface="Arial"/>
                <a:cs typeface="Arial"/>
              </a:rPr>
              <a:t>Have</a:t>
            </a:r>
            <a:r>
              <a:rPr dirty="0" sz="2800" spc="-5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92C5F"/>
                </a:solidFill>
                <a:latin typeface="Arial"/>
                <a:cs typeface="Arial"/>
              </a:rPr>
              <a:t>to</a:t>
            </a:r>
            <a:r>
              <a:rPr dirty="0" sz="2800" spc="-5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92C5F"/>
                </a:solidFill>
                <a:latin typeface="Arial"/>
                <a:cs typeface="Arial"/>
              </a:rPr>
              <a:t>use</a:t>
            </a:r>
            <a:r>
              <a:rPr dirty="0" sz="2800" spc="-5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92C5F"/>
                </a:solidFill>
                <a:latin typeface="Arial"/>
                <a:cs typeface="Arial"/>
              </a:rPr>
              <a:t>for</a:t>
            </a:r>
            <a:r>
              <a:rPr dirty="0" sz="2800" spc="-5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92C5F"/>
                </a:solidFill>
                <a:latin typeface="Arial"/>
                <a:cs typeface="Arial"/>
              </a:rPr>
              <a:t>database</a:t>
            </a:r>
            <a:r>
              <a:rPr dirty="0" sz="2800" spc="-4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592C5F"/>
                </a:solidFill>
                <a:latin typeface="Arial"/>
                <a:cs typeface="Arial"/>
              </a:rPr>
              <a:t>e-collections.</a:t>
            </a:r>
            <a:endParaRPr sz="2800">
              <a:latin typeface="Arial"/>
              <a:cs typeface="Arial"/>
            </a:endParaRPr>
          </a:p>
          <a:p>
            <a:pPr lvl="1" marL="1097915" indent="-342265">
              <a:lnSpc>
                <a:spcPts val="3325"/>
              </a:lnSpc>
              <a:buChar char="•"/>
              <a:tabLst>
                <a:tab pos="1097915" algn="l"/>
              </a:tabLst>
            </a:pPr>
            <a:r>
              <a:rPr dirty="0" sz="2800">
                <a:solidFill>
                  <a:srgbClr val="592C5F"/>
                </a:solidFill>
                <a:latin typeface="Arial"/>
                <a:cs typeface="Arial"/>
              </a:rPr>
              <a:t>Why</a:t>
            </a:r>
            <a:r>
              <a:rPr dirty="0" sz="2800" spc="-4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92C5F"/>
                </a:solidFill>
                <a:latin typeface="Arial"/>
                <a:cs typeface="Arial"/>
              </a:rPr>
              <a:t>change</a:t>
            </a:r>
            <a:r>
              <a:rPr dirty="0" sz="2800" spc="-3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92C5F"/>
                </a:solidFill>
                <a:latin typeface="Arial"/>
                <a:cs typeface="Arial"/>
              </a:rPr>
              <a:t>if</a:t>
            </a:r>
            <a:r>
              <a:rPr dirty="0" sz="2800" spc="-5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92C5F"/>
                </a:solidFill>
                <a:latin typeface="Arial"/>
                <a:cs typeface="Arial"/>
              </a:rPr>
              <a:t>a</a:t>
            </a:r>
            <a:r>
              <a:rPr dirty="0" sz="2800" spc="-3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92C5F"/>
                </a:solidFill>
                <a:latin typeface="Arial"/>
                <a:cs typeface="Arial"/>
              </a:rPr>
              <a:t>full</a:t>
            </a:r>
            <a:r>
              <a:rPr dirty="0" sz="2800" spc="-4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92C5F"/>
                </a:solidFill>
                <a:latin typeface="Arial"/>
                <a:cs typeface="Arial"/>
              </a:rPr>
              <a:t>text</a:t>
            </a:r>
            <a:r>
              <a:rPr dirty="0" sz="2800" spc="-4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92C5F"/>
                </a:solidFill>
                <a:latin typeface="Arial"/>
                <a:cs typeface="Arial"/>
              </a:rPr>
              <a:t>package</a:t>
            </a:r>
            <a:r>
              <a:rPr dirty="0" sz="2800" spc="-3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592C5F"/>
                </a:solidFill>
                <a:latin typeface="Arial"/>
                <a:cs typeface="Arial"/>
              </a:rPr>
              <a:t>or</a:t>
            </a:r>
            <a:endParaRPr sz="2800">
              <a:latin typeface="Arial"/>
              <a:cs typeface="Arial"/>
            </a:endParaRPr>
          </a:p>
          <a:p>
            <a:pPr marL="1097915" marR="5080">
              <a:lnSpc>
                <a:spcPts val="3310"/>
              </a:lnSpc>
              <a:spcBef>
                <a:spcPts val="200"/>
              </a:spcBef>
            </a:pPr>
            <a:r>
              <a:rPr dirty="0" sz="2800">
                <a:solidFill>
                  <a:srgbClr val="592C5F"/>
                </a:solidFill>
                <a:latin typeface="Arial"/>
                <a:cs typeface="Arial"/>
              </a:rPr>
              <a:t>aggregator?</a:t>
            </a:r>
            <a:r>
              <a:rPr dirty="0" sz="2800" spc="-5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92C5F"/>
                </a:solidFill>
                <a:latin typeface="Arial"/>
                <a:cs typeface="Arial"/>
              </a:rPr>
              <a:t>Library</a:t>
            </a:r>
            <a:r>
              <a:rPr dirty="0" sz="2800" spc="-5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92C5F"/>
                </a:solidFill>
                <a:latin typeface="Arial"/>
                <a:cs typeface="Arial"/>
              </a:rPr>
              <a:t>doesn’t</a:t>
            </a:r>
            <a:r>
              <a:rPr dirty="0" sz="2800" spc="-5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92C5F"/>
                </a:solidFill>
                <a:latin typeface="Arial"/>
                <a:cs typeface="Arial"/>
              </a:rPr>
              <a:t>get</a:t>
            </a:r>
            <a:r>
              <a:rPr dirty="0" sz="2800" spc="-5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92C5F"/>
                </a:solidFill>
                <a:latin typeface="Arial"/>
                <a:cs typeface="Arial"/>
              </a:rPr>
              <a:t>the</a:t>
            </a:r>
            <a:r>
              <a:rPr dirty="0" sz="2800" spc="-4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92C5F"/>
                </a:solidFill>
                <a:latin typeface="Arial"/>
                <a:cs typeface="Arial"/>
              </a:rPr>
              <a:t>full</a:t>
            </a:r>
            <a:r>
              <a:rPr dirty="0" sz="2800" spc="-4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92C5F"/>
                </a:solidFill>
                <a:latin typeface="Arial"/>
                <a:cs typeface="Arial"/>
              </a:rPr>
              <a:t>text</a:t>
            </a:r>
            <a:r>
              <a:rPr dirty="0" sz="2800" spc="-5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592C5F"/>
                </a:solidFill>
                <a:latin typeface="Arial"/>
                <a:cs typeface="Arial"/>
              </a:rPr>
              <a:t>but </a:t>
            </a:r>
            <a:r>
              <a:rPr dirty="0" sz="2800">
                <a:solidFill>
                  <a:srgbClr val="592C5F"/>
                </a:solidFill>
                <a:latin typeface="Arial"/>
                <a:cs typeface="Arial"/>
              </a:rPr>
              <a:t>want</a:t>
            </a:r>
            <a:r>
              <a:rPr dirty="0" sz="2800" spc="-4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92C5F"/>
                </a:solidFill>
                <a:latin typeface="Arial"/>
                <a:cs typeface="Arial"/>
              </a:rPr>
              <a:t>to</a:t>
            </a:r>
            <a:r>
              <a:rPr dirty="0" sz="2800" spc="-3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92C5F"/>
                </a:solidFill>
                <a:latin typeface="Arial"/>
                <a:cs typeface="Arial"/>
              </a:rPr>
              <a:t>use</a:t>
            </a:r>
            <a:r>
              <a:rPr dirty="0" sz="2800" spc="-3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92C5F"/>
                </a:solidFill>
                <a:latin typeface="Arial"/>
                <a:cs typeface="Arial"/>
              </a:rPr>
              <a:t>the</a:t>
            </a:r>
            <a:r>
              <a:rPr dirty="0" sz="2800" spc="-3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592C5F"/>
                </a:solidFill>
                <a:latin typeface="Arial"/>
                <a:cs typeface="Arial"/>
              </a:rPr>
              <a:t>indexing/citations.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75"/>
              </a:spcBef>
            </a:pPr>
            <a:endParaRPr sz="2800">
              <a:latin typeface="Arial"/>
              <a:cs typeface="Arial"/>
            </a:endParaRPr>
          </a:p>
          <a:p>
            <a:pPr lvl="1" marL="1097915" marR="264795" indent="-342900">
              <a:lnSpc>
                <a:spcPts val="3290"/>
              </a:lnSpc>
              <a:spcBef>
                <a:spcPts val="5"/>
              </a:spcBef>
              <a:buChar char="•"/>
              <a:tabLst>
                <a:tab pos="1097915" algn="l"/>
                <a:tab pos="6781165" algn="l"/>
              </a:tabLst>
            </a:pPr>
            <a:r>
              <a:rPr dirty="0" sz="2800">
                <a:solidFill>
                  <a:srgbClr val="592C5F"/>
                </a:solidFill>
                <a:latin typeface="Arial"/>
                <a:cs typeface="Arial"/>
              </a:rPr>
              <a:t>What</a:t>
            </a:r>
            <a:r>
              <a:rPr dirty="0" sz="2800" spc="-6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92C5F"/>
                </a:solidFill>
                <a:latin typeface="Arial"/>
                <a:cs typeface="Arial"/>
              </a:rPr>
              <a:t>search</a:t>
            </a:r>
            <a:r>
              <a:rPr dirty="0" sz="2800" spc="-5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92C5F"/>
                </a:solidFill>
                <a:latin typeface="Arial"/>
                <a:cs typeface="Arial"/>
              </a:rPr>
              <a:t>behavior</a:t>
            </a:r>
            <a:r>
              <a:rPr dirty="0" sz="2800" spc="-5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92C5F"/>
                </a:solidFill>
                <a:latin typeface="Arial"/>
                <a:cs typeface="Arial"/>
              </a:rPr>
              <a:t>is</a:t>
            </a:r>
            <a:r>
              <a:rPr dirty="0" sz="2800" spc="-5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592C5F"/>
                </a:solidFill>
                <a:latin typeface="Arial"/>
                <a:cs typeface="Arial"/>
              </a:rPr>
              <a:t>changed?</a:t>
            </a:r>
            <a:r>
              <a:rPr dirty="0" sz="2800">
                <a:solidFill>
                  <a:srgbClr val="592C5F"/>
                </a:solidFill>
                <a:latin typeface="Arial"/>
                <a:cs typeface="Arial"/>
              </a:rPr>
              <a:t>	(after</a:t>
            </a:r>
            <a:r>
              <a:rPr dirty="0" sz="2800" spc="-4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592C5F"/>
                </a:solidFill>
                <a:latin typeface="Arial"/>
                <a:cs typeface="Arial"/>
              </a:rPr>
              <a:t>the </a:t>
            </a:r>
            <a:r>
              <a:rPr dirty="0" sz="2800">
                <a:solidFill>
                  <a:srgbClr val="592C5F"/>
                </a:solidFill>
                <a:latin typeface="Arial"/>
                <a:cs typeface="Arial"/>
              </a:rPr>
              <a:t>overnight</a:t>
            </a:r>
            <a:r>
              <a:rPr dirty="0" sz="2800" spc="-7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92C5F"/>
                </a:solidFill>
                <a:latin typeface="Arial"/>
                <a:cs typeface="Arial"/>
              </a:rPr>
              <a:t>CDI</a:t>
            </a:r>
            <a:r>
              <a:rPr dirty="0" sz="2800" spc="-7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800" spc="-20">
                <a:solidFill>
                  <a:srgbClr val="592C5F"/>
                </a:solidFill>
                <a:latin typeface="Arial"/>
                <a:cs typeface="Arial"/>
              </a:rPr>
              <a:t>jobs)</a:t>
            </a:r>
            <a:endParaRPr sz="2800">
              <a:latin typeface="Arial"/>
              <a:cs typeface="Arial"/>
            </a:endParaRPr>
          </a:p>
          <a:p>
            <a:pPr lvl="2" marL="1497965" marR="69850" indent="-342900">
              <a:lnSpc>
                <a:spcPts val="3000"/>
              </a:lnSpc>
              <a:spcBef>
                <a:spcPts val="60"/>
              </a:spcBef>
              <a:buChar char="•"/>
              <a:tabLst>
                <a:tab pos="1497965" algn="l"/>
              </a:tabLst>
            </a:pPr>
            <a:r>
              <a:rPr dirty="0" sz="2500">
                <a:solidFill>
                  <a:srgbClr val="592C5F"/>
                </a:solidFill>
                <a:latin typeface="Arial"/>
                <a:cs typeface="Arial"/>
              </a:rPr>
              <a:t>Get</a:t>
            </a:r>
            <a:r>
              <a:rPr dirty="0" sz="2500" spc="-1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500">
                <a:solidFill>
                  <a:srgbClr val="592C5F"/>
                </a:solidFill>
                <a:latin typeface="Arial"/>
                <a:cs typeface="Arial"/>
              </a:rPr>
              <a:t>more</a:t>
            </a:r>
            <a:r>
              <a:rPr dirty="0" sz="2500" spc="-2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500">
                <a:solidFill>
                  <a:srgbClr val="592C5F"/>
                </a:solidFill>
                <a:latin typeface="Arial"/>
                <a:cs typeface="Arial"/>
              </a:rPr>
              <a:t>citations</a:t>
            </a:r>
            <a:r>
              <a:rPr dirty="0" sz="2500" spc="-1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500">
                <a:solidFill>
                  <a:srgbClr val="592C5F"/>
                </a:solidFill>
                <a:latin typeface="Arial"/>
                <a:cs typeface="Arial"/>
              </a:rPr>
              <a:t>and</a:t>
            </a:r>
            <a:r>
              <a:rPr dirty="0" sz="2500" spc="-2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500" spc="-10">
                <a:solidFill>
                  <a:srgbClr val="592C5F"/>
                </a:solidFill>
                <a:latin typeface="Arial"/>
                <a:cs typeface="Arial"/>
              </a:rPr>
              <a:t>better-</a:t>
            </a:r>
            <a:r>
              <a:rPr dirty="0" sz="2500">
                <a:solidFill>
                  <a:srgbClr val="592C5F"/>
                </a:solidFill>
                <a:latin typeface="Arial"/>
                <a:cs typeface="Arial"/>
              </a:rPr>
              <a:t>quality</a:t>
            </a:r>
            <a:r>
              <a:rPr dirty="0" sz="2500" spc="-1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500" spc="-20">
                <a:solidFill>
                  <a:srgbClr val="592C5F"/>
                </a:solidFill>
                <a:latin typeface="Arial"/>
                <a:cs typeface="Arial"/>
              </a:rPr>
              <a:t>ones </a:t>
            </a:r>
            <a:r>
              <a:rPr dirty="0" sz="2500">
                <a:solidFill>
                  <a:srgbClr val="592C5F"/>
                </a:solidFill>
                <a:latin typeface="Arial"/>
                <a:cs typeface="Arial"/>
              </a:rPr>
              <a:t>(potentially)</a:t>
            </a:r>
            <a:r>
              <a:rPr dirty="0" sz="2500" spc="-1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500">
                <a:solidFill>
                  <a:srgbClr val="592C5F"/>
                </a:solidFill>
                <a:latin typeface="Arial"/>
                <a:cs typeface="Arial"/>
              </a:rPr>
              <a:t>but</a:t>
            </a:r>
            <a:r>
              <a:rPr dirty="0" sz="2500" spc="-1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500">
                <a:solidFill>
                  <a:srgbClr val="592C5F"/>
                </a:solidFill>
                <a:latin typeface="Arial"/>
                <a:cs typeface="Arial"/>
              </a:rPr>
              <a:t>more</a:t>
            </a:r>
            <a:r>
              <a:rPr dirty="0" sz="2500" spc="-2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500">
                <a:solidFill>
                  <a:srgbClr val="592C5F"/>
                </a:solidFill>
                <a:latin typeface="Arial"/>
                <a:cs typeface="Arial"/>
              </a:rPr>
              <a:t>chance</a:t>
            </a:r>
            <a:r>
              <a:rPr dirty="0" sz="2500" spc="-2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500">
                <a:solidFill>
                  <a:srgbClr val="592C5F"/>
                </a:solidFill>
                <a:latin typeface="Arial"/>
                <a:cs typeface="Arial"/>
              </a:rPr>
              <a:t>of</a:t>
            </a:r>
            <a:r>
              <a:rPr dirty="0" sz="2500" spc="-1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500">
                <a:solidFill>
                  <a:srgbClr val="592C5F"/>
                </a:solidFill>
                <a:latin typeface="Arial"/>
                <a:cs typeface="Arial"/>
              </a:rPr>
              <a:t>no</a:t>
            </a:r>
            <a:r>
              <a:rPr dirty="0" sz="2500" spc="-2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500">
                <a:solidFill>
                  <a:srgbClr val="592C5F"/>
                </a:solidFill>
                <a:latin typeface="Arial"/>
                <a:cs typeface="Arial"/>
              </a:rPr>
              <a:t>full</a:t>
            </a:r>
            <a:r>
              <a:rPr dirty="0" sz="2500" spc="-2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500">
                <a:solidFill>
                  <a:srgbClr val="592C5F"/>
                </a:solidFill>
                <a:latin typeface="Arial"/>
                <a:cs typeface="Arial"/>
              </a:rPr>
              <a:t>text</a:t>
            </a:r>
            <a:r>
              <a:rPr dirty="0" sz="2500" spc="-1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500">
                <a:solidFill>
                  <a:srgbClr val="592C5F"/>
                </a:solidFill>
                <a:latin typeface="Arial"/>
                <a:cs typeface="Arial"/>
              </a:rPr>
              <a:t>to</a:t>
            </a:r>
            <a:r>
              <a:rPr dirty="0" sz="2500" spc="-2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500" spc="-20">
                <a:solidFill>
                  <a:srgbClr val="592C5F"/>
                </a:solidFill>
                <a:latin typeface="Arial"/>
                <a:cs typeface="Arial"/>
              </a:rPr>
              <a:t>link </a:t>
            </a:r>
            <a:r>
              <a:rPr dirty="0" sz="2500">
                <a:solidFill>
                  <a:srgbClr val="592C5F"/>
                </a:solidFill>
                <a:latin typeface="Arial"/>
                <a:cs typeface="Arial"/>
              </a:rPr>
              <a:t>to</a:t>
            </a:r>
            <a:r>
              <a:rPr dirty="0" sz="2500" spc="-1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500">
                <a:solidFill>
                  <a:srgbClr val="592C5F"/>
                </a:solidFill>
                <a:latin typeface="Arial"/>
                <a:cs typeface="Arial"/>
              </a:rPr>
              <a:t>and</a:t>
            </a:r>
            <a:r>
              <a:rPr dirty="0" sz="2500" spc="-1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500">
                <a:solidFill>
                  <a:srgbClr val="592C5F"/>
                </a:solidFill>
                <a:latin typeface="Arial"/>
                <a:cs typeface="Arial"/>
              </a:rPr>
              <a:t>more</a:t>
            </a:r>
            <a:r>
              <a:rPr dirty="0" sz="2500" spc="-1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500">
                <a:solidFill>
                  <a:srgbClr val="592C5F"/>
                </a:solidFill>
                <a:latin typeface="Arial"/>
                <a:cs typeface="Arial"/>
              </a:rPr>
              <a:t>ILL</a:t>
            </a:r>
            <a:r>
              <a:rPr dirty="0" sz="2500" spc="-10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500" spc="-10">
                <a:solidFill>
                  <a:srgbClr val="592C5F"/>
                </a:solidFill>
                <a:latin typeface="Arial"/>
                <a:cs typeface="Arial"/>
              </a:rPr>
              <a:t>requests.</a:t>
            </a:r>
            <a:endParaRPr sz="2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9154" y="70611"/>
            <a:ext cx="655320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PRIMO</a:t>
            </a:r>
            <a:r>
              <a:rPr dirty="0" sz="16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VE</a:t>
            </a:r>
            <a:r>
              <a:rPr dirty="0" sz="16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6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CDI:</a:t>
            </a:r>
            <a:r>
              <a:rPr dirty="0" sz="16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IMPROVE</a:t>
            </a:r>
            <a:r>
              <a:rPr dirty="0" sz="16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DISCOVERABILITY</a:t>
            </a:r>
            <a:r>
              <a:rPr dirty="0" sz="16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SEARCHING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18110">
              <a:lnSpc>
                <a:spcPct val="100000"/>
              </a:lnSpc>
              <a:spcBef>
                <a:spcPts val="100"/>
              </a:spcBef>
            </a:pPr>
            <a:r>
              <a:rPr dirty="0"/>
              <a:t>Ex</a:t>
            </a:r>
            <a:r>
              <a:rPr dirty="0" spc="-75"/>
              <a:t> </a:t>
            </a:r>
            <a:r>
              <a:rPr dirty="0"/>
              <a:t>Libris</a:t>
            </a:r>
            <a:r>
              <a:rPr dirty="0" spc="-60"/>
              <a:t> </a:t>
            </a:r>
            <a:r>
              <a:rPr dirty="0"/>
              <a:t>new</a:t>
            </a:r>
            <a:r>
              <a:rPr dirty="0" spc="-70"/>
              <a:t> </a:t>
            </a:r>
            <a:r>
              <a:rPr dirty="0"/>
              <a:t>and</a:t>
            </a:r>
            <a:r>
              <a:rPr dirty="0" spc="-65"/>
              <a:t> </a:t>
            </a:r>
            <a:r>
              <a:rPr dirty="0"/>
              <a:t>revised</a:t>
            </a:r>
            <a:r>
              <a:rPr dirty="0" spc="-70"/>
              <a:t> </a:t>
            </a:r>
            <a:r>
              <a:rPr dirty="0"/>
              <a:t>documentation</a:t>
            </a:r>
            <a:r>
              <a:rPr dirty="0" spc="-65"/>
              <a:t> </a:t>
            </a:r>
            <a:r>
              <a:rPr dirty="0"/>
              <a:t>on</a:t>
            </a:r>
            <a:r>
              <a:rPr dirty="0" spc="-70"/>
              <a:t> </a:t>
            </a:r>
            <a:r>
              <a:rPr dirty="0" spc="-25"/>
              <a:t>CDI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33198" y="1266444"/>
            <a:ext cx="8687435" cy="45999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413384">
              <a:lnSpc>
                <a:spcPct val="100000"/>
              </a:lnSpc>
              <a:spcBef>
                <a:spcPts val="100"/>
              </a:spcBef>
            </a:pPr>
            <a:r>
              <a:rPr dirty="0" sz="2000" spc="-10">
                <a:solidFill>
                  <a:srgbClr val="592C5F"/>
                </a:solidFill>
                <a:latin typeface="Arial"/>
                <a:cs typeface="Arial"/>
              </a:rPr>
              <a:t>Note:</a:t>
            </a:r>
            <a:r>
              <a:rPr dirty="0" sz="2000" spc="-13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All</a:t>
            </a:r>
            <a:r>
              <a:rPr dirty="0" sz="2000" spc="-6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92C5F"/>
                </a:solidFill>
                <a:latin typeface="Arial"/>
                <a:cs typeface="Arial"/>
              </a:rPr>
              <a:t>I-</a:t>
            </a: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Share</a:t>
            </a:r>
            <a:r>
              <a:rPr dirty="0" sz="2000" spc="-3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Libraries</a:t>
            </a:r>
            <a:r>
              <a:rPr dirty="0" sz="2000" spc="-4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are</a:t>
            </a:r>
            <a:r>
              <a:rPr dirty="0" sz="2000" spc="-4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92C5F"/>
                </a:solidFill>
                <a:latin typeface="Arial"/>
                <a:cs typeface="Arial"/>
              </a:rPr>
              <a:t>Easy</a:t>
            </a:r>
            <a:r>
              <a:rPr dirty="0" sz="2000" spc="-12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Active</a:t>
            </a:r>
            <a:r>
              <a:rPr dirty="0" sz="2000" spc="-5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for</a:t>
            </a:r>
            <a:r>
              <a:rPr dirty="0" sz="2000" spc="-4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CDI</a:t>
            </a:r>
            <a:r>
              <a:rPr dirty="0" sz="2000" spc="-4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and</a:t>
            </a:r>
            <a:r>
              <a:rPr dirty="0" sz="2000" spc="-4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always</a:t>
            </a:r>
            <a:r>
              <a:rPr dirty="0" sz="2000" spc="-3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have</a:t>
            </a:r>
            <a:r>
              <a:rPr dirty="0" sz="2000" spc="-4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92C5F"/>
                </a:solidFill>
                <a:latin typeface="Arial"/>
                <a:cs typeface="Arial"/>
              </a:rPr>
              <a:t>been. </a:t>
            </a: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Ignore</a:t>
            </a:r>
            <a:r>
              <a:rPr dirty="0" sz="2000" spc="-5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any</a:t>
            </a:r>
            <a:r>
              <a:rPr dirty="0" sz="2000" spc="-4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text</a:t>
            </a:r>
            <a:r>
              <a:rPr dirty="0" sz="2000" spc="-5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only</a:t>
            </a:r>
            <a:r>
              <a:rPr dirty="0" sz="2000" spc="-4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about</a:t>
            </a:r>
            <a:r>
              <a:rPr dirty="0" sz="2000" spc="-5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“Fully</a:t>
            </a:r>
            <a:r>
              <a:rPr dirty="0" sz="2000" spc="-4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Flexible”</a:t>
            </a:r>
            <a:r>
              <a:rPr dirty="0" sz="2000" spc="-5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92C5F"/>
                </a:solidFill>
                <a:latin typeface="Arial"/>
                <a:cs typeface="Arial"/>
              </a:rPr>
              <a:t>options.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85"/>
              </a:spcBef>
            </a:pP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400">
                <a:solidFill>
                  <a:srgbClr val="592C5F"/>
                </a:solidFill>
                <a:latin typeface="Arial"/>
                <a:cs typeface="Arial"/>
              </a:rPr>
              <a:t>See</a:t>
            </a:r>
            <a:r>
              <a:rPr dirty="0" sz="2400" spc="-6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592C5F"/>
                </a:solidFill>
                <a:latin typeface="Arial"/>
                <a:cs typeface="Arial"/>
              </a:rPr>
              <a:t>“Documentation</a:t>
            </a:r>
            <a:r>
              <a:rPr dirty="0" sz="2400" spc="-6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92C5F"/>
                </a:solidFill>
                <a:latin typeface="Arial"/>
                <a:cs typeface="Arial"/>
              </a:rPr>
              <a:t>and</a:t>
            </a:r>
            <a:r>
              <a:rPr dirty="0" sz="2400" spc="-10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592C5F"/>
                </a:solidFill>
                <a:latin typeface="Arial"/>
                <a:cs typeface="Arial"/>
              </a:rPr>
              <a:t>Training”</a:t>
            </a:r>
            <a:r>
              <a:rPr dirty="0" sz="2400" spc="-6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92C5F"/>
                </a:solidFill>
                <a:latin typeface="Arial"/>
                <a:cs typeface="Arial"/>
              </a:rPr>
              <a:t>(English)</a:t>
            </a:r>
            <a:r>
              <a:rPr dirty="0" sz="2400" spc="-6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92C5F"/>
                </a:solidFill>
                <a:latin typeface="Arial"/>
                <a:cs typeface="Arial"/>
              </a:rPr>
              <a:t>section</a:t>
            </a:r>
            <a:r>
              <a:rPr dirty="0" sz="2400" spc="-6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592C5F"/>
                </a:solidFill>
                <a:latin typeface="Arial"/>
                <a:cs typeface="Arial"/>
              </a:rPr>
              <a:t>in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u="sng" sz="1800" spc="-10">
                <a:solidFill>
                  <a:srgbClr val="0996A9"/>
                </a:solidFill>
                <a:uFill>
                  <a:solidFill>
                    <a:srgbClr val="0996A9"/>
                  </a:solidFill>
                </a:uFill>
                <a:latin typeface="Arial"/>
                <a:cs typeface="Arial"/>
                <a:hlinkClick r:id="rId2"/>
              </a:rPr>
              <a:t>https://knowledge.exlibrisgroup.com/Primo/Content_Corner/Central_Discovery_Index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60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400">
                <a:solidFill>
                  <a:srgbClr val="592C5F"/>
                </a:solidFill>
                <a:latin typeface="Arial"/>
                <a:cs typeface="Arial"/>
              </a:rPr>
              <a:t>Chart</a:t>
            </a:r>
            <a:r>
              <a:rPr dirty="0" sz="2400" spc="-5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92C5F"/>
                </a:solidFill>
                <a:latin typeface="Arial"/>
                <a:cs typeface="Arial"/>
              </a:rPr>
              <a:t>on</a:t>
            </a:r>
            <a:r>
              <a:rPr dirty="0" sz="2400" spc="-5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92C5F"/>
                </a:solidFill>
                <a:latin typeface="Arial"/>
                <a:cs typeface="Arial"/>
              </a:rPr>
              <a:t>settings</a:t>
            </a:r>
            <a:r>
              <a:rPr dirty="0" sz="2400" spc="-5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592C5F"/>
                </a:solidFill>
                <a:latin typeface="Arial"/>
                <a:cs typeface="Arial"/>
              </a:rPr>
              <a:t>recommendations</a:t>
            </a:r>
            <a:r>
              <a:rPr dirty="0" sz="2400" spc="-5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92C5F"/>
                </a:solidFill>
                <a:latin typeface="Arial"/>
                <a:cs typeface="Arial"/>
              </a:rPr>
              <a:t>with</a:t>
            </a:r>
            <a:r>
              <a:rPr dirty="0" sz="2400" spc="-5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592C5F"/>
                </a:solidFill>
                <a:latin typeface="Arial"/>
                <a:cs typeface="Arial"/>
              </a:rPr>
              <a:t>examples: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ts val="2210"/>
              </a:lnSpc>
              <a:spcBef>
                <a:spcPts val="55"/>
              </a:spcBef>
            </a:pPr>
            <a:r>
              <a:rPr dirty="0" u="sng" sz="1800" spc="-10">
                <a:solidFill>
                  <a:srgbClr val="0996A9"/>
                </a:solidFill>
                <a:uFill>
                  <a:solidFill>
                    <a:srgbClr val="0996A9"/>
                  </a:solidFill>
                </a:uFill>
                <a:latin typeface="Arial"/>
                <a:cs typeface="Arial"/>
                <a:hlinkClick r:id="rId3"/>
              </a:rPr>
              <a:t>https://knowledge.exlibrisgroup.com/Primo/Content_Corner/Central_Discovery_Index/</a:t>
            </a:r>
            <a:r>
              <a:rPr dirty="0" u="none" sz="1800" spc="-10">
                <a:solidFill>
                  <a:srgbClr val="0996A9"/>
                </a:solidFill>
                <a:latin typeface="Arial"/>
                <a:cs typeface="Arial"/>
              </a:rPr>
              <a:t> </a:t>
            </a:r>
            <a:r>
              <a:rPr dirty="0" u="sng" sz="1800" spc="-10">
                <a:solidFill>
                  <a:srgbClr val="0996A9"/>
                </a:solidFill>
                <a:uFill>
                  <a:solidFill>
                    <a:srgbClr val="0996A9"/>
                  </a:solidFill>
                </a:uFill>
                <a:latin typeface="Arial"/>
                <a:cs typeface="Arial"/>
              </a:rPr>
              <a:t>Documentation_and_Training/Documentation_and_Training_(English)/CDI_-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005"/>
              </a:lnSpc>
            </a:pPr>
            <a:r>
              <a:rPr dirty="0" u="sng" sz="1800" spc="-10">
                <a:solidFill>
                  <a:srgbClr val="0996A9"/>
                </a:solidFill>
                <a:uFill>
                  <a:solidFill>
                    <a:srgbClr val="0996A9"/>
                  </a:solidFill>
                </a:uFill>
                <a:latin typeface="Arial"/>
                <a:cs typeface="Arial"/>
              </a:rPr>
              <a:t>_The_Central_Discovery_Index/045CDI_Collections_Types_and_how_to_activate_th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u="sng" sz="1800" spc="-10">
                <a:solidFill>
                  <a:srgbClr val="0996A9"/>
                </a:solidFill>
                <a:uFill>
                  <a:solidFill>
                    <a:srgbClr val="0996A9"/>
                  </a:solidFill>
                </a:uFill>
                <a:latin typeface="Arial"/>
                <a:cs typeface="Arial"/>
              </a:rPr>
              <a:t>em_for_discovery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2956560" algn="l"/>
              </a:tabLst>
            </a:pPr>
            <a:r>
              <a:rPr dirty="0" sz="2400">
                <a:solidFill>
                  <a:srgbClr val="592C5F"/>
                </a:solidFill>
                <a:latin typeface="Arial"/>
                <a:cs typeface="Arial"/>
              </a:rPr>
              <a:t>Recorded</a:t>
            </a:r>
            <a:r>
              <a:rPr dirty="0" sz="2400" spc="-114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592C5F"/>
                </a:solidFill>
                <a:latin typeface="Arial"/>
                <a:cs typeface="Arial"/>
              </a:rPr>
              <a:t>Webinars:</a:t>
            </a:r>
            <a:r>
              <a:rPr dirty="0" sz="2400">
                <a:solidFill>
                  <a:srgbClr val="592C5F"/>
                </a:solidFill>
                <a:latin typeface="Arial"/>
                <a:cs typeface="Arial"/>
              </a:rPr>
              <a:t>	especially</a:t>
            </a:r>
            <a:r>
              <a:rPr dirty="0" sz="2400" spc="-5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92C5F"/>
                </a:solidFill>
                <a:latin typeface="Arial"/>
                <a:cs typeface="Arial"/>
              </a:rPr>
              <a:t>Feb.</a:t>
            </a:r>
            <a:r>
              <a:rPr dirty="0" sz="2400" spc="-5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92C5F"/>
                </a:solidFill>
                <a:latin typeface="Arial"/>
                <a:cs typeface="Arial"/>
              </a:rPr>
              <a:t>16</a:t>
            </a:r>
            <a:r>
              <a:rPr dirty="0" sz="2400" spc="-5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92C5F"/>
                </a:solidFill>
                <a:latin typeface="Arial"/>
                <a:cs typeface="Arial"/>
              </a:rPr>
              <a:t>on</a:t>
            </a:r>
            <a:r>
              <a:rPr dirty="0" sz="2400" spc="-5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592C5F"/>
                </a:solidFill>
                <a:latin typeface="Arial"/>
                <a:cs typeface="Arial"/>
              </a:rPr>
              <a:t>“Settings”:</a:t>
            </a:r>
            <a:endParaRPr sz="2400">
              <a:latin typeface="Arial"/>
              <a:cs typeface="Arial"/>
            </a:endParaRPr>
          </a:p>
          <a:p>
            <a:pPr marL="12700" marR="41910">
              <a:lnSpc>
                <a:spcPts val="1900"/>
              </a:lnSpc>
              <a:spcBef>
                <a:spcPts val="110"/>
              </a:spcBef>
            </a:pPr>
            <a:r>
              <a:rPr dirty="0" u="sng" sz="1600" spc="-10">
                <a:solidFill>
                  <a:srgbClr val="0996A9"/>
                </a:solidFill>
                <a:uFill>
                  <a:solidFill>
                    <a:srgbClr val="0996A9"/>
                  </a:solidFill>
                </a:uFill>
                <a:latin typeface="Arial"/>
                <a:cs typeface="Arial"/>
                <a:hlinkClick r:id="rId4"/>
              </a:rPr>
              <a:t>https://knowledge.exlibrisgroup.com/Primo/Content_Corner/Central_Discovery_Index/Document</a:t>
            </a:r>
            <a:r>
              <a:rPr dirty="0" u="none" sz="1600" spc="-10">
                <a:solidFill>
                  <a:srgbClr val="0996A9"/>
                </a:solidFill>
                <a:latin typeface="Arial"/>
                <a:cs typeface="Arial"/>
              </a:rPr>
              <a:t> </a:t>
            </a:r>
            <a:r>
              <a:rPr dirty="0" u="sng" sz="1600" spc="-10">
                <a:solidFill>
                  <a:srgbClr val="0996A9"/>
                </a:solidFill>
                <a:uFill>
                  <a:solidFill>
                    <a:srgbClr val="0996A9"/>
                  </a:solidFill>
                </a:uFill>
                <a:latin typeface="Arial"/>
                <a:cs typeface="Arial"/>
              </a:rPr>
              <a:t>ation_and_Training/Documentation_and_Training_(English)/Recorded_Webinars_and_Training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9154" y="70611"/>
            <a:ext cx="655320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PRIMO</a:t>
            </a:r>
            <a:r>
              <a:rPr dirty="0" sz="16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VE</a:t>
            </a:r>
            <a:r>
              <a:rPr dirty="0" sz="16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6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CDI:</a:t>
            </a:r>
            <a:r>
              <a:rPr dirty="0" sz="16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IMPROVE</a:t>
            </a:r>
            <a:r>
              <a:rPr dirty="0" sz="16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DISCOVERABILITY</a:t>
            </a:r>
            <a:r>
              <a:rPr dirty="0" sz="16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SEARCHING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18110">
              <a:lnSpc>
                <a:spcPct val="100000"/>
              </a:lnSpc>
              <a:spcBef>
                <a:spcPts val="100"/>
              </a:spcBef>
            </a:pPr>
            <a:r>
              <a:rPr dirty="0"/>
              <a:t>Ex</a:t>
            </a:r>
            <a:r>
              <a:rPr dirty="0" spc="-75"/>
              <a:t> </a:t>
            </a:r>
            <a:r>
              <a:rPr dirty="0"/>
              <a:t>Libris</a:t>
            </a:r>
            <a:r>
              <a:rPr dirty="0" spc="-60"/>
              <a:t> </a:t>
            </a:r>
            <a:r>
              <a:rPr dirty="0"/>
              <a:t>new</a:t>
            </a:r>
            <a:r>
              <a:rPr dirty="0" spc="-70"/>
              <a:t> </a:t>
            </a:r>
            <a:r>
              <a:rPr dirty="0"/>
              <a:t>and</a:t>
            </a:r>
            <a:r>
              <a:rPr dirty="0" spc="-65"/>
              <a:t> </a:t>
            </a:r>
            <a:r>
              <a:rPr dirty="0"/>
              <a:t>revised</a:t>
            </a:r>
            <a:r>
              <a:rPr dirty="0" spc="-70"/>
              <a:t> </a:t>
            </a:r>
            <a:r>
              <a:rPr dirty="0"/>
              <a:t>documentation</a:t>
            </a:r>
            <a:r>
              <a:rPr dirty="0" spc="-65"/>
              <a:t> </a:t>
            </a:r>
            <a:r>
              <a:rPr dirty="0"/>
              <a:t>on</a:t>
            </a:r>
            <a:r>
              <a:rPr dirty="0" spc="-70"/>
              <a:t> </a:t>
            </a:r>
            <a:r>
              <a:rPr dirty="0" spc="-25"/>
              <a:t>CDI</a:t>
            </a:r>
          </a:p>
        </p:txBody>
      </p:sp>
      <p:sp>
        <p:nvSpPr>
          <p:cNvPr id="4" name="object 4"/>
          <p:cNvSpPr/>
          <p:nvPr/>
        </p:nvSpPr>
        <p:spPr>
          <a:xfrm>
            <a:off x="245898" y="2115831"/>
            <a:ext cx="8636000" cy="12700"/>
          </a:xfrm>
          <a:custGeom>
            <a:avLst/>
            <a:gdLst/>
            <a:ahLst/>
            <a:cxnLst/>
            <a:rect l="l" t="t" r="r" b="b"/>
            <a:pathLst>
              <a:path w="8636000" h="12700">
                <a:moveTo>
                  <a:pt x="8635999" y="0"/>
                </a:moveTo>
                <a:lnTo>
                  <a:pt x="0" y="0"/>
                </a:lnTo>
                <a:lnTo>
                  <a:pt x="0" y="12700"/>
                </a:lnTo>
                <a:lnTo>
                  <a:pt x="8635999" y="12700"/>
                </a:lnTo>
                <a:lnTo>
                  <a:pt x="8635999" y="0"/>
                </a:lnTo>
                <a:close/>
              </a:path>
            </a:pathLst>
          </a:custGeom>
          <a:solidFill>
            <a:srgbClr val="0996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45898" y="2484131"/>
            <a:ext cx="8661400" cy="12700"/>
          </a:xfrm>
          <a:custGeom>
            <a:avLst/>
            <a:gdLst/>
            <a:ahLst/>
            <a:cxnLst/>
            <a:rect l="l" t="t" r="r" b="b"/>
            <a:pathLst>
              <a:path w="8661400" h="12700">
                <a:moveTo>
                  <a:pt x="8661399" y="0"/>
                </a:moveTo>
                <a:lnTo>
                  <a:pt x="0" y="0"/>
                </a:lnTo>
                <a:lnTo>
                  <a:pt x="0" y="12700"/>
                </a:lnTo>
                <a:lnTo>
                  <a:pt x="8661399" y="12700"/>
                </a:lnTo>
                <a:lnTo>
                  <a:pt x="8661399" y="0"/>
                </a:lnTo>
                <a:close/>
              </a:path>
            </a:pathLst>
          </a:custGeom>
          <a:solidFill>
            <a:srgbClr val="0996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45898" y="4389131"/>
            <a:ext cx="8648700" cy="12700"/>
          </a:xfrm>
          <a:custGeom>
            <a:avLst/>
            <a:gdLst/>
            <a:ahLst/>
            <a:cxnLst/>
            <a:rect l="l" t="t" r="r" b="b"/>
            <a:pathLst>
              <a:path w="8648700" h="12700">
                <a:moveTo>
                  <a:pt x="8648699" y="0"/>
                </a:moveTo>
                <a:lnTo>
                  <a:pt x="0" y="0"/>
                </a:lnTo>
                <a:lnTo>
                  <a:pt x="0" y="12699"/>
                </a:lnTo>
                <a:lnTo>
                  <a:pt x="8648699" y="12699"/>
                </a:lnTo>
                <a:lnTo>
                  <a:pt x="8648699" y="0"/>
                </a:lnTo>
                <a:close/>
              </a:path>
            </a:pathLst>
          </a:custGeom>
          <a:solidFill>
            <a:srgbClr val="0996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45898" y="5113031"/>
            <a:ext cx="8636000" cy="12700"/>
          </a:xfrm>
          <a:custGeom>
            <a:avLst/>
            <a:gdLst/>
            <a:ahLst/>
            <a:cxnLst/>
            <a:rect l="l" t="t" r="r" b="b"/>
            <a:pathLst>
              <a:path w="8636000" h="12700">
                <a:moveTo>
                  <a:pt x="8635999" y="0"/>
                </a:moveTo>
                <a:lnTo>
                  <a:pt x="0" y="0"/>
                </a:lnTo>
                <a:lnTo>
                  <a:pt x="0" y="12699"/>
                </a:lnTo>
                <a:lnTo>
                  <a:pt x="8635999" y="12699"/>
                </a:lnTo>
                <a:lnTo>
                  <a:pt x="8635999" y="0"/>
                </a:lnTo>
                <a:close/>
              </a:path>
            </a:pathLst>
          </a:custGeom>
          <a:solidFill>
            <a:srgbClr val="0996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233198" y="1404620"/>
            <a:ext cx="8713470" cy="411289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 marR="36195">
              <a:lnSpc>
                <a:spcPct val="99400"/>
              </a:lnSpc>
              <a:spcBef>
                <a:spcPts val="114"/>
              </a:spcBef>
            </a:pPr>
            <a:r>
              <a:rPr dirty="0" sz="2400">
                <a:solidFill>
                  <a:srgbClr val="592C5F"/>
                </a:solidFill>
                <a:latin typeface="Arial"/>
                <a:cs typeface="Arial"/>
              </a:rPr>
              <a:t>CDI</a:t>
            </a:r>
            <a:r>
              <a:rPr dirty="0" sz="2400" spc="-12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92C5F"/>
                </a:solidFill>
                <a:latin typeface="Arial"/>
                <a:cs typeface="Arial"/>
              </a:rPr>
              <a:t>Tips</a:t>
            </a:r>
            <a:r>
              <a:rPr dirty="0" sz="2400" spc="-7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92C5F"/>
                </a:solidFill>
                <a:latin typeface="Arial"/>
                <a:cs typeface="Arial"/>
              </a:rPr>
              <a:t>and</a:t>
            </a:r>
            <a:r>
              <a:rPr dirty="0" sz="2400" spc="-11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592C5F"/>
                </a:solidFill>
                <a:latin typeface="Arial"/>
                <a:cs typeface="Arial"/>
              </a:rPr>
              <a:t>Tricks: </a:t>
            </a:r>
            <a:r>
              <a:rPr dirty="0" sz="2400" spc="-10">
                <a:solidFill>
                  <a:srgbClr val="0996A9"/>
                </a:solidFill>
                <a:latin typeface="Arial"/>
                <a:cs typeface="Arial"/>
                <a:hlinkClick r:id="rId2"/>
              </a:rPr>
              <a:t>https://knowledge.exlibrisgroup.com/Primo/Content_Corner/Cen</a:t>
            </a:r>
            <a:r>
              <a:rPr dirty="0" sz="2400" spc="-10">
                <a:solidFill>
                  <a:srgbClr val="0996A9"/>
                </a:solidFill>
                <a:latin typeface="Arial"/>
                <a:cs typeface="Arial"/>
              </a:rPr>
              <a:t> tral_Discovery_Index/Documentation_and_Training/Documentat </a:t>
            </a:r>
            <a:r>
              <a:rPr dirty="0" u="sng" sz="2400" spc="-10">
                <a:solidFill>
                  <a:srgbClr val="0996A9"/>
                </a:solidFill>
                <a:uFill>
                  <a:solidFill>
                    <a:srgbClr val="0996A9"/>
                  </a:solidFill>
                </a:uFill>
                <a:latin typeface="Arial"/>
                <a:cs typeface="Arial"/>
              </a:rPr>
              <a:t>ion_and_Training_(English)/CDI_-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u="sng" sz="2400" spc="-10">
                <a:solidFill>
                  <a:srgbClr val="0996A9"/>
                </a:solidFill>
                <a:uFill>
                  <a:solidFill>
                    <a:srgbClr val="0996A9"/>
                  </a:solidFill>
                </a:uFill>
                <a:latin typeface="Arial"/>
                <a:cs typeface="Arial"/>
              </a:rPr>
              <a:t>_The_Central_Discovery_Index/090CDI_Tips_and_Tricks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75"/>
              </a:spcBef>
            </a:pP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99800"/>
              </a:lnSpc>
              <a:spcBef>
                <a:spcPts val="5"/>
              </a:spcBef>
            </a:pPr>
            <a:r>
              <a:rPr dirty="0" sz="2400">
                <a:solidFill>
                  <a:srgbClr val="592C5F"/>
                </a:solidFill>
                <a:latin typeface="Arial"/>
                <a:cs typeface="Arial"/>
              </a:rPr>
              <a:t>CDI</a:t>
            </a:r>
            <a:r>
              <a:rPr dirty="0" sz="2400" spc="-7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92C5F"/>
                </a:solidFill>
                <a:latin typeface="Arial"/>
                <a:cs typeface="Arial"/>
              </a:rPr>
              <a:t>Collections</a:t>
            </a:r>
            <a:r>
              <a:rPr dirty="0" sz="2400" spc="-7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400" spc="-20">
                <a:solidFill>
                  <a:srgbClr val="592C5F"/>
                </a:solidFill>
                <a:latin typeface="Arial"/>
                <a:cs typeface="Arial"/>
              </a:rPr>
              <a:t>List: </a:t>
            </a:r>
            <a:r>
              <a:rPr dirty="0" sz="2400" spc="-10">
                <a:solidFill>
                  <a:srgbClr val="0996A9"/>
                </a:solidFill>
                <a:latin typeface="Arial"/>
                <a:cs typeface="Arial"/>
                <a:hlinkClick r:id="rId3"/>
              </a:rPr>
              <a:t>https://knowledge.exlibrisgroup.com/Alma/Product_Documentati</a:t>
            </a:r>
            <a:r>
              <a:rPr dirty="0" sz="2400" spc="-10">
                <a:solidFill>
                  <a:srgbClr val="0996A9"/>
                </a:solidFill>
                <a:latin typeface="Arial"/>
                <a:cs typeface="Arial"/>
              </a:rPr>
              <a:t> </a:t>
            </a:r>
            <a:r>
              <a:rPr dirty="0" u="sng" sz="2400" spc="-10">
                <a:solidFill>
                  <a:srgbClr val="0996A9"/>
                </a:solidFill>
                <a:uFill>
                  <a:solidFill>
                    <a:srgbClr val="0996A9"/>
                  </a:solidFill>
                </a:uFill>
                <a:latin typeface="Arial"/>
                <a:cs typeface="Arial"/>
              </a:rPr>
              <a:t>on/010Alma_Online_Help_(English)/Electronic_Resource_Mana</a:t>
            </a:r>
            <a:r>
              <a:rPr dirty="0" u="none" sz="2400" spc="-10">
                <a:solidFill>
                  <a:srgbClr val="0996A9"/>
                </a:solidFill>
                <a:latin typeface="Arial"/>
                <a:cs typeface="Arial"/>
              </a:rPr>
              <a:t> gement/060_Alma_Single_Activation_Source_for_CDI/050CDI_ </a:t>
            </a:r>
            <a:r>
              <a:rPr dirty="0" u="sng" sz="2400" spc="-10">
                <a:solidFill>
                  <a:srgbClr val="0996A9"/>
                </a:solidFill>
                <a:uFill>
                  <a:solidFill>
                    <a:srgbClr val="0996A9"/>
                  </a:solidFill>
                </a:uFill>
                <a:latin typeface="Arial"/>
                <a:cs typeface="Arial"/>
              </a:rPr>
              <a:t>Collection_Lists_for_Alma_Customers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9154" y="70611"/>
            <a:ext cx="655320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PRIMO</a:t>
            </a:r>
            <a:r>
              <a:rPr dirty="0" sz="16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VE</a:t>
            </a:r>
            <a:r>
              <a:rPr dirty="0" sz="16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6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CDI:</a:t>
            </a:r>
            <a:r>
              <a:rPr dirty="0" sz="16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IMPROVE</a:t>
            </a:r>
            <a:r>
              <a:rPr dirty="0" sz="16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DISCOVERABILITY</a:t>
            </a:r>
            <a:r>
              <a:rPr dirty="0" sz="16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SEARCHING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456565">
              <a:lnSpc>
                <a:spcPct val="100000"/>
              </a:lnSpc>
              <a:spcBef>
                <a:spcPts val="100"/>
              </a:spcBef>
            </a:pPr>
            <a:r>
              <a:rPr dirty="0"/>
              <a:t>CARLI</a:t>
            </a:r>
            <a:r>
              <a:rPr dirty="0" spc="-100"/>
              <a:t> </a:t>
            </a:r>
            <a:r>
              <a:rPr dirty="0"/>
              <a:t>CDI</a:t>
            </a:r>
            <a:r>
              <a:rPr dirty="0" spc="-100"/>
              <a:t> </a:t>
            </a:r>
            <a:r>
              <a:rPr dirty="0" spc="-20"/>
              <a:t>Testing</a:t>
            </a:r>
            <a:r>
              <a:rPr dirty="0" spc="-95"/>
              <a:t> </a:t>
            </a:r>
            <a:r>
              <a:rPr dirty="0"/>
              <a:t>Example</a:t>
            </a:r>
            <a:r>
              <a:rPr dirty="0" spc="-95"/>
              <a:t> </a:t>
            </a:r>
            <a:r>
              <a:rPr dirty="0"/>
              <a:t>Recording</a:t>
            </a:r>
            <a:r>
              <a:rPr dirty="0" spc="-100"/>
              <a:t> </a:t>
            </a:r>
            <a:r>
              <a:rPr dirty="0" spc="-10"/>
              <a:t>sheet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33198" y="1404620"/>
            <a:ext cx="8464550" cy="46831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4965" indent="-342265">
              <a:lnSpc>
                <a:spcPts val="2845"/>
              </a:lnSpc>
              <a:spcBef>
                <a:spcPts val="100"/>
              </a:spcBef>
              <a:buChar char="•"/>
              <a:tabLst>
                <a:tab pos="354965" algn="l"/>
              </a:tabLst>
            </a:pPr>
            <a:r>
              <a:rPr dirty="0" sz="2400" spc="-125">
                <a:solidFill>
                  <a:srgbClr val="592C5F"/>
                </a:solidFill>
                <a:latin typeface="Arial"/>
                <a:cs typeface="Arial"/>
              </a:rPr>
              <a:t>To</a:t>
            </a:r>
            <a:r>
              <a:rPr dirty="0" sz="2400" spc="-4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92C5F"/>
                </a:solidFill>
                <a:latin typeface="Arial"/>
                <a:cs typeface="Arial"/>
              </a:rPr>
              <a:t>Edit</a:t>
            </a:r>
            <a:r>
              <a:rPr dirty="0" sz="2400" spc="-6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92C5F"/>
                </a:solidFill>
                <a:latin typeface="Arial"/>
                <a:cs typeface="Arial"/>
              </a:rPr>
              <a:t>CDI</a:t>
            </a:r>
            <a:r>
              <a:rPr dirty="0" sz="2400" spc="-5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92C5F"/>
                </a:solidFill>
                <a:latin typeface="Arial"/>
                <a:cs typeface="Arial"/>
              </a:rPr>
              <a:t>settings,</a:t>
            </a:r>
            <a:r>
              <a:rPr dirty="0" sz="2400" spc="-5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92C5F"/>
                </a:solidFill>
                <a:latin typeface="Arial"/>
                <a:cs typeface="Arial"/>
              </a:rPr>
              <a:t>need</a:t>
            </a:r>
            <a:r>
              <a:rPr dirty="0" sz="2400" spc="-5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592C5F"/>
                </a:solidFill>
                <a:latin typeface="Arial"/>
                <a:cs typeface="Arial"/>
              </a:rPr>
              <a:t>roles:</a:t>
            </a:r>
            <a:endParaRPr sz="2400">
              <a:latin typeface="Arial"/>
              <a:cs typeface="Arial"/>
            </a:endParaRPr>
          </a:p>
          <a:p>
            <a:pPr lvl="1" marL="1097915" indent="-342265">
              <a:lnSpc>
                <a:spcPts val="2845"/>
              </a:lnSpc>
              <a:buChar char="•"/>
              <a:tabLst>
                <a:tab pos="1097915" algn="l"/>
              </a:tabLst>
            </a:pPr>
            <a:r>
              <a:rPr dirty="0" sz="2400">
                <a:solidFill>
                  <a:srgbClr val="592C5F"/>
                </a:solidFill>
                <a:latin typeface="Arial"/>
                <a:cs typeface="Arial"/>
              </a:rPr>
              <a:t>CDI</a:t>
            </a:r>
            <a:r>
              <a:rPr dirty="0" sz="2400" spc="-7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92C5F"/>
                </a:solidFill>
                <a:latin typeface="Arial"/>
                <a:cs typeface="Arial"/>
              </a:rPr>
              <a:t>Inventory</a:t>
            </a:r>
            <a:r>
              <a:rPr dirty="0" sz="2400" spc="-6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592C5F"/>
                </a:solidFill>
                <a:latin typeface="Arial"/>
                <a:cs typeface="Arial"/>
              </a:rPr>
              <a:t>Operator</a:t>
            </a:r>
            <a:endParaRPr sz="2400">
              <a:latin typeface="Arial"/>
              <a:cs typeface="Arial"/>
            </a:endParaRPr>
          </a:p>
          <a:p>
            <a:pPr lvl="1" marL="1097915" indent="-342265">
              <a:lnSpc>
                <a:spcPct val="100000"/>
              </a:lnSpc>
              <a:spcBef>
                <a:spcPts val="25"/>
              </a:spcBef>
              <a:buChar char="•"/>
              <a:tabLst>
                <a:tab pos="1097915" algn="l"/>
              </a:tabLst>
            </a:pPr>
            <a:r>
              <a:rPr dirty="0" sz="2400">
                <a:solidFill>
                  <a:srgbClr val="592C5F"/>
                </a:solidFill>
                <a:latin typeface="Arial"/>
                <a:cs typeface="Arial"/>
              </a:rPr>
              <a:t>Electronic</a:t>
            </a:r>
            <a:r>
              <a:rPr dirty="0" sz="2400" spc="-8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92C5F"/>
                </a:solidFill>
                <a:latin typeface="Arial"/>
                <a:cs typeface="Arial"/>
              </a:rPr>
              <a:t>Inventory</a:t>
            </a:r>
            <a:r>
              <a:rPr dirty="0" sz="2400" spc="-8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592C5F"/>
                </a:solidFill>
                <a:latin typeface="Arial"/>
                <a:cs typeface="Arial"/>
              </a:rPr>
              <a:t>Operator</a:t>
            </a:r>
            <a:endParaRPr sz="24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165"/>
              </a:spcBef>
              <a:buClr>
                <a:srgbClr val="592C5F"/>
              </a:buClr>
              <a:buFont typeface="Arial"/>
              <a:buChar char="•"/>
            </a:pPr>
            <a:endParaRPr sz="2400">
              <a:latin typeface="Arial"/>
              <a:cs typeface="Arial"/>
            </a:endParaRPr>
          </a:p>
          <a:p>
            <a:pPr marL="469900" marR="5080" indent="-457200">
              <a:lnSpc>
                <a:spcPct val="99200"/>
              </a:lnSpc>
              <a:buChar char="•"/>
              <a:tabLst>
                <a:tab pos="469900" algn="l"/>
              </a:tabLst>
            </a:pPr>
            <a:r>
              <a:rPr dirty="0" sz="2400">
                <a:solidFill>
                  <a:srgbClr val="592C5F"/>
                </a:solidFill>
                <a:latin typeface="Arial"/>
                <a:cs typeface="Arial"/>
              </a:rPr>
              <a:t>Be</a:t>
            </a:r>
            <a:r>
              <a:rPr dirty="0" sz="2400" spc="-7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92C5F"/>
                </a:solidFill>
                <a:latin typeface="Arial"/>
                <a:cs typeface="Arial"/>
              </a:rPr>
              <a:t>Consistent:</a:t>
            </a:r>
            <a:r>
              <a:rPr dirty="0" sz="2400" spc="-7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92C5F"/>
                </a:solidFill>
                <a:latin typeface="Arial"/>
                <a:cs typeface="Arial"/>
              </a:rPr>
              <a:t>Use</a:t>
            </a:r>
            <a:r>
              <a:rPr dirty="0" sz="2400" spc="-7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92C5F"/>
                </a:solidFill>
                <a:latin typeface="Arial"/>
                <a:cs typeface="Arial"/>
              </a:rPr>
              <a:t>the</a:t>
            </a:r>
            <a:r>
              <a:rPr dirty="0" sz="2400" spc="-7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92C5F"/>
                </a:solidFill>
                <a:latin typeface="Arial"/>
                <a:cs typeface="Arial"/>
              </a:rPr>
              <a:t>same</a:t>
            </a:r>
            <a:r>
              <a:rPr dirty="0" sz="2400" spc="-7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92C5F"/>
                </a:solidFill>
                <a:latin typeface="Arial"/>
                <a:cs typeface="Arial"/>
              </a:rPr>
              <a:t>web</a:t>
            </a:r>
            <a:r>
              <a:rPr dirty="0" sz="2400" spc="-7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592C5F"/>
                </a:solidFill>
                <a:latin typeface="Arial"/>
                <a:cs typeface="Arial"/>
              </a:rPr>
              <a:t>browser,</a:t>
            </a:r>
            <a:r>
              <a:rPr dirty="0" sz="2400" spc="-7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92C5F"/>
                </a:solidFill>
                <a:latin typeface="Arial"/>
                <a:cs typeface="Arial"/>
              </a:rPr>
              <a:t>internet</a:t>
            </a:r>
            <a:r>
              <a:rPr dirty="0" sz="2400" spc="-7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592C5F"/>
                </a:solidFill>
                <a:latin typeface="Arial"/>
                <a:cs typeface="Arial"/>
              </a:rPr>
              <a:t>service provider,</a:t>
            </a:r>
            <a:r>
              <a:rPr dirty="0" sz="2400" spc="-8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92C5F"/>
                </a:solidFill>
                <a:latin typeface="Arial"/>
                <a:cs typeface="Arial"/>
              </a:rPr>
              <a:t>and</a:t>
            </a:r>
            <a:r>
              <a:rPr dirty="0" sz="2400" spc="-7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92C5F"/>
                </a:solidFill>
                <a:latin typeface="Arial"/>
                <a:cs typeface="Arial"/>
              </a:rPr>
              <a:t>also</a:t>
            </a:r>
            <a:r>
              <a:rPr dirty="0" sz="2400" spc="-7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92C5F"/>
                </a:solidFill>
                <a:latin typeface="Arial"/>
                <a:cs typeface="Arial"/>
              </a:rPr>
              <a:t>use</a:t>
            </a:r>
            <a:r>
              <a:rPr dirty="0" sz="2400" spc="-7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92C5F"/>
                </a:solidFill>
                <a:latin typeface="Arial"/>
                <a:cs typeface="Arial"/>
              </a:rPr>
              <a:t>private</a:t>
            </a:r>
            <a:r>
              <a:rPr dirty="0" sz="2400" spc="-7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92C5F"/>
                </a:solidFill>
                <a:latin typeface="Arial"/>
                <a:cs typeface="Arial"/>
              </a:rPr>
              <a:t>or</a:t>
            </a:r>
            <a:r>
              <a:rPr dirty="0" sz="2400" spc="-7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92C5F"/>
                </a:solidFill>
                <a:latin typeface="Arial"/>
                <a:cs typeface="Arial"/>
              </a:rPr>
              <a:t>incognito</a:t>
            </a:r>
            <a:r>
              <a:rPr dirty="0" sz="2400" spc="-7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92C5F"/>
                </a:solidFill>
                <a:latin typeface="Arial"/>
                <a:cs typeface="Arial"/>
              </a:rPr>
              <a:t>windows</a:t>
            </a:r>
            <a:r>
              <a:rPr dirty="0" sz="2400" spc="-7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592C5F"/>
                </a:solidFill>
                <a:latin typeface="Arial"/>
                <a:cs typeface="Arial"/>
              </a:rPr>
              <a:t>to </a:t>
            </a:r>
            <a:r>
              <a:rPr dirty="0" sz="2400">
                <a:solidFill>
                  <a:srgbClr val="592C5F"/>
                </a:solidFill>
                <a:latin typeface="Arial"/>
                <a:cs typeface="Arial"/>
              </a:rPr>
              <a:t>minimize</a:t>
            </a:r>
            <a:r>
              <a:rPr dirty="0" sz="2400" spc="-8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92C5F"/>
                </a:solidFill>
                <a:latin typeface="Arial"/>
                <a:cs typeface="Arial"/>
              </a:rPr>
              <a:t>effects</a:t>
            </a:r>
            <a:r>
              <a:rPr dirty="0" sz="2400" spc="-8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92C5F"/>
                </a:solidFill>
                <a:latin typeface="Arial"/>
                <a:cs typeface="Arial"/>
              </a:rPr>
              <a:t>of</a:t>
            </a:r>
            <a:r>
              <a:rPr dirty="0" sz="2400" spc="-8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92C5F"/>
                </a:solidFill>
                <a:latin typeface="Arial"/>
                <a:cs typeface="Arial"/>
              </a:rPr>
              <a:t>caching</a:t>
            </a:r>
            <a:r>
              <a:rPr dirty="0" sz="2400" spc="-8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592C5F"/>
                </a:solidFill>
                <a:latin typeface="Arial"/>
                <a:cs typeface="Arial"/>
              </a:rPr>
              <a:t>data.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0"/>
              </a:spcBef>
              <a:buClr>
                <a:srgbClr val="592C5F"/>
              </a:buClr>
              <a:buFont typeface="Arial"/>
              <a:buChar char="•"/>
            </a:pPr>
            <a:endParaRPr sz="2400">
              <a:latin typeface="Arial"/>
              <a:cs typeface="Arial"/>
            </a:endParaRPr>
          </a:p>
          <a:p>
            <a:pPr marL="469900" marR="153035" indent="-457200">
              <a:lnSpc>
                <a:spcPct val="100800"/>
              </a:lnSpc>
              <a:buChar char="•"/>
              <a:tabLst>
                <a:tab pos="469900" algn="l"/>
              </a:tabLst>
            </a:pPr>
            <a:r>
              <a:rPr dirty="0" sz="2400">
                <a:solidFill>
                  <a:srgbClr val="592C5F"/>
                </a:solidFill>
                <a:latin typeface="Arial"/>
                <a:cs typeface="Arial"/>
              </a:rPr>
              <a:t>Timing:</a:t>
            </a:r>
            <a:r>
              <a:rPr dirty="0" sz="2400" spc="-6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92C5F"/>
                </a:solidFill>
                <a:latin typeface="Arial"/>
                <a:cs typeface="Arial"/>
              </a:rPr>
              <a:t>Changes</a:t>
            </a:r>
            <a:r>
              <a:rPr dirty="0" sz="2400" spc="-5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92C5F"/>
                </a:solidFill>
                <a:latin typeface="Arial"/>
                <a:cs typeface="Arial"/>
              </a:rPr>
              <a:t>to</a:t>
            </a:r>
            <a:r>
              <a:rPr dirty="0" sz="2400" spc="-5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92C5F"/>
                </a:solidFill>
                <a:latin typeface="Arial"/>
                <a:cs typeface="Arial"/>
              </a:rPr>
              <a:t>CDI</a:t>
            </a:r>
            <a:r>
              <a:rPr dirty="0" sz="2400" spc="-6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92C5F"/>
                </a:solidFill>
                <a:latin typeface="Arial"/>
                <a:cs typeface="Arial"/>
              </a:rPr>
              <a:t>settings</a:t>
            </a:r>
            <a:r>
              <a:rPr dirty="0" sz="2400" spc="-5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92C5F"/>
                </a:solidFill>
                <a:latin typeface="Arial"/>
                <a:cs typeface="Arial"/>
              </a:rPr>
              <a:t>take</a:t>
            </a:r>
            <a:r>
              <a:rPr dirty="0" sz="2400" spc="-5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92C5F"/>
                </a:solidFill>
                <a:latin typeface="Arial"/>
                <a:cs typeface="Arial"/>
              </a:rPr>
              <a:t>48</a:t>
            </a:r>
            <a:r>
              <a:rPr dirty="0" sz="2400" spc="-5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92C5F"/>
                </a:solidFill>
                <a:latin typeface="Arial"/>
                <a:cs typeface="Arial"/>
              </a:rPr>
              <a:t>to</a:t>
            </a:r>
            <a:r>
              <a:rPr dirty="0" sz="2400" spc="-5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92C5F"/>
                </a:solidFill>
                <a:latin typeface="Arial"/>
                <a:cs typeface="Arial"/>
              </a:rPr>
              <a:t>72</a:t>
            </a:r>
            <a:r>
              <a:rPr dirty="0" sz="2400" spc="-5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92C5F"/>
                </a:solidFill>
                <a:latin typeface="Arial"/>
                <a:cs typeface="Arial"/>
              </a:rPr>
              <a:t>hours</a:t>
            </a:r>
            <a:r>
              <a:rPr dirty="0" sz="2400" spc="-5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92C5F"/>
                </a:solidFill>
                <a:latin typeface="Arial"/>
                <a:cs typeface="Arial"/>
              </a:rPr>
              <a:t>to</a:t>
            </a:r>
            <a:r>
              <a:rPr dirty="0" sz="2400" spc="-5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592C5F"/>
                </a:solidFill>
                <a:latin typeface="Arial"/>
                <a:cs typeface="Arial"/>
              </a:rPr>
              <a:t>be </a:t>
            </a:r>
            <a:r>
              <a:rPr dirty="0" sz="2400">
                <a:solidFill>
                  <a:srgbClr val="592C5F"/>
                </a:solidFill>
                <a:latin typeface="Arial"/>
                <a:cs typeface="Arial"/>
              </a:rPr>
              <a:t>reflected</a:t>
            </a:r>
            <a:r>
              <a:rPr dirty="0" sz="2400" spc="-5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92C5F"/>
                </a:solidFill>
                <a:latin typeface="Arial"/>
                <a:cs typeface="Arial"/>
              </a:rPr>
              <a:t>in</a:t>
            </a:r>
            <a:r>
              <a:rPr dirty="0" sz="2400" spc="-5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92C5F"/>
                </a:solidFill>
                <a:latin typeface="Arial"/>
                <a:cs typeface="Arial"/>
              </a:rPr>
              <a:t>Primo</a:t>
            </a:r>
            <a:r>
              <a:rPr dirty="0" sz="2400" spc="-5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592C5F"/>
                </a:solidFill>
                <a:latin typeface="Arial"/>
                <a:cs typeface="Arial"/>
              </a:rPr>
              <a:t>VE.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0"/>
              </a:spcBef>
              <a:buClr>
                <a:srgbClr val="592C5F"/>
              </a:buClr>
              <a:buFont typeface="Arial"/>
              <a:buChar char="•"/>
            </a:pPr>
            <a:endParaRPr sz="240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spcBef>
                <a:spcPts val="5"/>
              </a:spcBef>
              <a:buChar char="•"/>
              <a:tabLst>
                <a:tab pos="469265" algn="l"/>
              </a:tabLst>
            </a:pPr>
            <a:r>
              <a:rPr dirty="0" sz="2400">
                <a:solidFill>
                  <a:srgbClr val="592C5F"/>
                </a:solidFill>
                <a:latin typeface="Arial"/>
                <a:cs typeface="Arial"/>
              </a:rPr>
              <a:t>Example</a:t>
            </a:r>
            <a:r>
              <a:rPr dirty="0" sz="2400" spc="-14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592C5F"/>
                </a:solidFill>
                <a:latin typeface="Arial"/>
                <a:cs typeface="Arial"/>
              </a:rPr>
              <a:t>Tracking</a:t>
            </a:r>
            <a:r>
              <a:rPr dirty="0" sz="2400" spc="-10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592C5F"/>
                </a:solidFill>
                <a:latin typeface="Arial"/>
                <a:cs typeface="Arial"/>
              </a:rPr>
              <a:t>Sheet:</a:t>
            </a:r>
            <a:endParaRPr sz="24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20"/>
              </a:spcBef>
            </a:pPr>
            <a:r>
              <a:rPr dirty="0" u="sng" sz="1800" spc="-10">
                <a:solidFill>
                  <a:srgbClr val="0996A9"/>
                </a:solidFill>
                <a:uFill>
                  <a:solidFill>
                    <a:srgbClr val="0996A9"/>
                  </a:solidFill>
                </a:uFill>
                <a:latin typeface="Arial"/>
                <a:cs typeface="Arial"/>
                <a:hlinkClick r:id="rId2"/>
              </a:rPr>
              <a:t>https://www.carli.illinois.edu/sites/files/files/CDI%20changes%20checklist.docx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9154" y="70611"/>
            <a:ext cx="189547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ANNOUNCEMENTS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886585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Announcements/Reminders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52579" y="1276603"/>
            <a:ext cx="8576310" cy="4663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8120" indent="-190500">
              <a:lnSpc>
                <a:spcPct val="100000"/>
              </a:lnSpc>
              <a:spcBef>
                <a:spcPts val="100"/>
              </a:spcBef>
              <a:buSzPct val="95833"/>
              <a:buAutoNum type="romanUcPeriod"/>
              <a:tabLst>
                <a:tab pos="198120" algn="l"/>
              </a:tabLst>
            </a:pPr>
            <a:r>
              <a:rPr dirty="0" sz="2400" spc="-10">
                <a:solidFill>
                  <a:srgbClr val="592C5F"/>
                </a:solidFill>
                <a:latin typeface="Arial"/>
                <a:cs typeface="Arial"/>
              </a:rPr>
              <a:t>Share</a:t>
            </a:r>
            <a:r>
              <a:rPr dirty="0" sz="2400" spc="-16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92C5F"/>
                </a:solidFill>
                <a:latin typeface="Arial"/>
                <a:cs typeface="Arial"/>
              </a:rPr>
              <a:t>Annual</a:t>
            </a:r>
            <a:r>
              <a:rPr dirty="0" sz="2400" spc="-5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92C5F"/>
                </a:solidFill>
                <a:latin typeface="Arial"/>
                <a:cs typeface="Arial"/>
              </a:rPr>
              <a:t>Statistics</a:t>
            </a:r>
            <a:r>
              <a:rPr dirty="0" sz="2400" spc="-4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592C5F"/>
                </a:solidFill>
                <a:latin typeface="Arial"/>
                <a:cs typeface="Arial"/>
              </a:rPr>
              <a:t>Package</a:t>
            </a:r>
            <a:endParaRPr sz="2400">
              <a:latin typeface="Arial"/>
              <a:cs typeface="Arial"/>
            </a:endParaRPr>
          </a:p>
          <a:p>
            <a:pPr lvl="1" marL="818515" marR="5080" indent="-325755">
              <a:lnSpc>
                <a:spcPct val="100000"/>
              </a:lnSpc>
              <a:spcBef>
                <a:spcPts val="40"/>
              </a:spcBef>
              <a:buChar char="•"/>
              <a:tabLst>
                <a:tab pos="818515" algn="l"/>
              </a:tabLst>
            </a:pP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CARLI</a:t>
            </a:r>
            <a:r>
              <a:rPr dirty="0" sz="2000" spc="-7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staff</a:t>
            </a:r>
            <a:r>
              <a:rPr dirty="0" sz="2000" spc="-5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are</a:t>
            </a:r>
            <a:r>
              <a:rPr dirty="0" sz="2000" spc="-4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continuing</a:t>
            </a:r>
            <a:r>
              <a:rPr dirty="0" sz="2000" spc="-4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work</a:t>
            </a:r>
            <a:r>
              <a:rPr dirty="0" sz="2000" spc="-5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on</a:t>
            </a:r>
            <a:r>
              <a:rPr dirty="0" sz="2000" spc="-4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the</a:t>
            </a:r>
            <a:r>
              <a:rPr dirty="0" sz="2000" spc="-5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new</a:t>
            </a:r>
            <a:r>
              <a:rPr dirty="0" sz="2000" spc="-3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92C5F"/>
                </a:solidFill>
                <a:latin typeface="Arial"/>
                <a:cs typeface="Arial"/>
              </a:rPr>
              <a:t>I-Share</a:t>
            </a:r>
            <a:r>
              <a:rPr dirty="0" sz="2000" spc="-13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Annual</a:t>
            </a:r>
            <a:r>
              <a:rPr dirty="0" sz="2000" spc="-3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92C5F"/>
                </a:solidFill>
                <a:latin typeface="Arial"/>
                <a:cs typeface="Arial"/>
              </a:rPr>
              <a:t>Statistics </a:t>
            </a: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Package.</a:t>
            </a:r>
            <a:r>
              <a:rPr dirty="0" sz="2000" spc="-4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We</a:t>
            </a:r>
            <a:r>
              <a:rPr dirty="0" sz="2000" spc="-4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are</a:t>
            </a:r>
            <a:r>
              <a:rPr dirty="0" sz="2000" spc="-4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prepared</a:t>
            </a:r>
            <a:r>
              <a:rPr dirty="0" sz="2000" spc="-4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to</a:t>
            </a:r>
            <a:r>
              <a:rPr dirty="0" sz="2000" spc="-4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run</a:t>
            </a:r>
            <a:r>
              <a:rPr dirty="0" sz="2000" spc="-4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many</a:t>
            </a:r>
            <a:r>
              <a:rPr dirty="0" sz="2000" spc="-4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of</a:t>
            </a:r>
            <a:r>
              <a:rPr dirty="0" sz="2000" spc="-4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the</a:t>
            </a:r>
            <a:r>
              <a:rPr dirty="0" sz="2000" spc="-4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stats</a:t>
            </a:r>
            <a:r>
              <a:rPr dirty="0" sz="2000" spc="-4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on</a:t>
            </a:r>
            <a:r>
              <a:rPr dirty="0" sz="2000" spc="-4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July</a:t>
            </a:r>
            <a:r>
              <a:rPr dirty="0" sz="2000" spc="-4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1</a:t>
            </a:r>
            <a:r>
              <a:rPr dirty="0" sz="2000" spc="-4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for</a:t>
            </a:r>
            <a:r>
              <a:rPr dirty="0" sz="2000" spc="-4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all</a:t>
            </a:r>
            <a:r>
              <a:rPr dirty="0" sz="2000" spc="-3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592C5F"/>
                </a:solidFill>
                <a:latin typeface="Arial"/>
                <a:cs typeface="Arial"/>
              </a:rPr>
              <a:t>I-</a:t>
            </a: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Share</a:t>
            </a:r>
            <a:r>
              <a:rPr dirty="0" sz="2000" spc="-6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libraries.</a:t>
            </a:r>
            <a:r>
              <a:rPr dirty="0" sz="2000" spc="-6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Watch</a:t>
            </a:r>
            <a:r>
              <a:rPr dirty="0" sz="2000" spc="-7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for</a:t>
            </a:r>
            <a:r>
              <a:rPr dirty="0" sz="2000" spc="-6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an</a:t>
            </a:r>
            <a:r>
              <a:rPr dirty="0" sz="2000" spc="-6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announcement</a:t>
            </a:r>
            <a:r>
              <a:rPr dirty="0" sz="2000" spc="-6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next</a:t>
            </a:r>
            <a:r>
              <a:rPr dirty="0" sz="2000" spc="-6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week</a:t>
            </a:r>
            <a:r>
              <a:rPr dirty="0" sz="2000" spc="-6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on</a:t>
            </a:r>
            <a:r>
              <a:rPr dirty="0" sz="2000" spc="-6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592C5F"/>
                </a:solidFill>
                <a:latin typeface="Arial"/>
                <a:cs typeface="Arial"/>
              </a:rPr>
              <a:t>the </a:t>
            </a: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availability</a:t>
            </a:r>
            <a:r>
              <a:rPr dirty="0" sz="2000" spc="-5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of</a:t>
            </a:r>
            <a:r>
              <a:rPr dirty="0" sz="2000" spc="-5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the</a:t>
            </a:r>
            <a:r>
              <a:rPr dirty="0" sz="2000" spc="-5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stats</a:t>
            </a:r>
            <a:r>
              <a:rPr dirty="0" sz="2000" spc="-4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package</a:t>
            </a:r>
            <a:r>
              <a:rPr dirty="0" sz="2000" spc="-4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and</a:t>
            </a:r>
            <a:r>
              <a:rPr dirty="0" sz="2000" spc="-5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the</a:t>
            </a:r>
            <a:r>
              <a:rPr dirty="0" sz="2000" spc="-4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ability</a:t>
            </a:r>
            <a:r>
              <a:rPr dirty="0" sz="2000" spc="-5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to</a:t>
            </a:r>
            <a:r>
              <a:rPr dirty="0" sz="2000" spc="-4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run</a:t>
            </a:r>
            <a:r>
              <a:rPr dirty="0" sz="2000" spc="-5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data</a:t>
            </a:r>
            <a:r>
              <a:rPr dirty="0" sz="2000" spc="-4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92C5F"/>
                </a:solidFill>
                <a:latin typeface="Arial"/>
                <a:cs typeface="Arial"/>
              </a:rPr>
              <a:t>locally.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80"/>
              </a:spcBef>
            </a:pPr>
            <a:r>
              <a:rPr dirty="0" sz="2400">
                <a:solidFill>
                  <a:srgbClr val="592C5F"/>
                </a:solidFill>
                <a:latin typeface="Arial"/>
                <a:cs typeface="Arial"/>
              </a:rPr>
              <a:t>New</a:t>
            </a:r>
            <a:r>
              <a:rPr dirty="0" sz="2400" spc="-5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92C5F"/>
                </a:solidFill>
                <a:latin typeface="Arial"/>
                <a:cs typeface="Arial"/>
              </a:rPr>
              <a:t>page</a:t>
            </a:r>
            <a:r>
              <a:rPr dirty="0" sz="2400" spc="-5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92C5F"/>
                </a:solidFill>
                <a:latin typeface="Arial"/>
                <a:cs typeface="Arial"/>
              </a:rPr>
              <a:t>on</a:t>
            </a:r>
            <a:r>
              <a:rPr dirty="0" sz="2400" spc="-5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92C5F"/>
                </a:solidFill>
                <a:latin typeface="Arial"/>
                <a:cs typeface="Arial"/>
              </a:rPr>
              <a:t>CARLI</a:t>
            </a:r>
            <a:r>
              <a:rPr dirty="0" sz="2400" spc="-5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592C5F"/>
                </a:solidFill>
                <a:latin typeface="Arial"/>
                <a:cs typeface="Arial"/>
              </a:rPr>
              <a:t>website!</a:t>
            </a:r>
            <a:endParaRPr sz="2400">
              <a:latin typeface="Arial"/>
              <a:cs typeface="Arial"/>
            </a:endParaRPr>
          </a:p>
          <a:p>
            <a:pPr lvl="1" marL="818515" marR="1045844" indent="-325755">
              <a:lnSpc>
                <a:spcPct val="100000"/>
              </a:lnSpc>
              <a:spcBef>
                <a:spcPts val="40"/>
              </a:spcBef>
              <a:buChar char="•"/>
              <a:tabLst>
                <a:tab pos="818515" algn="l"/>
              </a:tabLst>
            </a:pPr>
            <a:r>
              <a:rPr dirty="0" sz="2000" spc="-10">
                <a:solidFill>
                  <a:srgbClr val="592C5F"/>
                </a:solidFill>
                <a:latin typeface="Arial"/>
                <a:cs typeface="Arial"/>
              </a:rPr>
              <a:t>General</a:t>
            </a:r>
            <a:r>
              <a:rPr dirty="0" sz="2000" spc="-13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Alma</a:t>
            </a:r>
            <a:r>
              <a:rPr dirty="0" sz="2000" spc="-10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92C5F"/>
                </a:solidFill>
                <a:latin typeface="Arial"/>
                <a:cs typeface="Arial"/>
              </a:rPr>
              <a:t>Troubleshooting</a:t>
            </a:r>
            <a:r>
              <a:rPr dirty="0" sz="2000" spc="-5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and</a:t>
            </a:r>
            <a:r>
              <a:rPr dirty="0" sz="2000" spc="-5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Problem</a:t>
            </a:r>
            <a:r>
              <a:rPr dirty="0" sz="2000" spc="-5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92C5F"/>
                </a:solidFill>
                <a:latin typeface="Arial"/>
                <a:cs typeface="Arial"/>
              </a:rPr>
              <a:t>Reporting: </a:t>
            </a:r>
            <a:r>
              <a:rPr dirty="0" u="sng" sz="2000" spc="-10">
                <a:solidFill>
                  <a:srgbClr val="0996A9"/>
                </a:solidFill>
                <a:uFill>
                  <a:solidFill>
                    <a:srgbClr val="0996A9"/>
                  </a:solidFill>
                </a:uFill>
                <a:latin typeface="Arial"/>
                <a:cs typeface="Arial"/>
                <a:hlinkClick r:id="rId2"/>
              </a:rPr>
              <a:t>https://www.carli.illinois.edu/products-services/i-share/alma-</a:t>
            </a:r>
            <a:r>
              <a:rPr dirty="0" u="sng" sz="2000" spc="-10">
                <a:solidFill>
                  <a:srgbClr val="0996A9"/>
                </a:solidFill>
                <a:uFill>
                  <a:solidFill>
                    <a:srgbClr val="0996A9"/>
                  </a:solidFill>
                </a:uFill>
                <a:latin typeface="Arial"/>
                <a:cs typeface="Arial"/>
              </a:rPr>
              <a:t>troubleshooting</a:t>
            </a:r>
            <a:endParaRPr sz="2000">
              <a:latin typeface="Arial"/>
              <a:cs typeface="Arial"/>
            </a:endParaRPr>
          </a:p>
          <a:p>
            <a:pPr lvl="1" marL="818515" marR="483234" indent="-325755">
              <a:lnSpc>
                <a:spcPct val="100000"/>
              </a:lnSpc>
              <a:buChar char="•"/>
              <a:tabLst>
                <a:tab pos="818515" algn="l"/>
              </a:tabLst>
            </a:pP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Includes</a:t>
            </a:r>
            <a:r>
              <a:rPr dirty="0" sz="2000" spc="-5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general</a:t>
            </a:r>
            <a:r>
              <a:rPr dirty="0" sz="2000" spc="-3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92C5F"/>
                </a:solidFill>
                <a:latin typeface="Arial"/>
                <a:cs typeface="Arial"/>
              </a:rPr>
              <a:t>troubleshooting</a:t>
            </a:r>
            <a:r>
              <a:rPr dirty="0" sz="2000" spc="-4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tips</a:t>
            </a:r>
            <a:r>
              <a:rPr dirty="0" sz="2000" spc="-4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for</a:t>
            </a:r>
            <a:r>
              <a:rPr dirty="0" sz="2000" spc="-14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Alma</a:t>
            </a:r>
            <a:r>
              <a:rPr dirty="0" sz="2000" spc="-4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and</a:t>
            </a:r>
            <a:r>
              <a:rPr dirty="0" sz="2000" spc="-4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Primo</a:t>
            </a:r>
            <a:r>
              <a:rPr dirty="0" sz="2000" spc="-4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VE</a:t>
            </a:r>
            <a:r>
              <a:rPr dirty="0" sz="2000" spc="-4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592C5F"/>
                </a:solidFill>
                <a:latin typeface="Arial"/>
                <a:cs typeface="Arial"/>
              </a:rPr>
              <a:t>and </a:t>
            </a: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best</a:t>
            </a:r>
            <a:r>
              <a:rPr dirty="0" sz="2000" spc="-6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practices</a:t>
            </a:r>
            <a:r>
              <a:rPr dirty="0" sz="2000" spc="-6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for</a:t>
            </a:r>
            <a:r>
              <a:rPr dirty="0" sz="2000" spc="-5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reporting</a:t>
            </a:r>
            <a:r>
              <a:rPr dirty="0" sz="2000" spc="-5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problems</a:t>
            </a:r>
            <a:r>
              <a:rPr dirty="0" sz="2000" spc="-5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to</a:t>
            </a:r>
            <a:r>
              <a:rPr dirty="0" sz="2000" spc="-5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92C5F"/>
                </a:solidFill>
                <a:latin typeface="Arial"/>
                <a:cs typeface="Arial"/>
              </a:rPr>
              <a:t>CARLI.</a:t>
            </a:r>
            <a:endParaRPr sz="2000">
              <a:latin typeface="Arial"/>
              <a:cs typeface="Arial"/>
            </a:endParaRPr>
          </a:p>
          <a:p>
            <a:pPr marL="64135">
              <a:lnSpc>
                <a:spcPct val="100000"/>
              </a:lnSpc>
              <a:spcBef>
                <a:spcPts val="1880"/>
              </a:spcBef>
            </a:pPr>
            <a:r>
              <a:rPr dirty="0" sz="2400">
                <a:solidFill>
                  <a:srgbClr val="592C5F"/>
                </a:solidFill>
                <a:latin typeface="Arial"/>
                <a:cs typeface="Arial"/>
              </a:rPr>
              <a:t>Upcoming</a:t>
            </a:r>
            <a:r>
              <a:rPr dirty="0" sz="2400" spc="-11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92C5F"/>
                </a:solidFill>
                <a:latin typeface="Arial"/>
                <a:cs typeface="Arial"/>
              </a:rPr>
              <a:t>Office</a:t>
            </a:r>
            <a:r>
              <a:rPr dirty="0" sz="2400" spc="-11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400" spc="-20">
                <a:solidFill>
                  <a:srgbClr val="592C5F"/>
                </a:solidFill>
                <a:latin typeface="Arial"/>
                <a:cs typeface="Arial"/>
              </a:rPr>
              <a:t>Hours</a:t>
            </a:r>
            <a:endParaRPr sz="2400">
              <a:latin typeface="Arial"/>
              <a:cs typeface="Arial"/>
            </a:endParaRPr>
          </a:p>
          <a:p>
            <a:pPr lvl="1" marL="818515" indent="-274955">
              <a:lnSpc>
                <a:spcPct val="100000"/>
              </a:lnSpc>
              <a:spcBef>
                <a:spcPts val="40"/>
              </a:spcBef>
              <a:buChar char="•"/>
              <a:tabLst>
                <a:tab pos="818515" algn="l"/>
              </a:tabLst>
            </a:pP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July</a:t>
            </a:r>
            <a:r>
              <a:rPr dirty="0" sz="2000" spc="-5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8,</a:t>
            </a:r>
            <a:r>
              <a:rPr dirty="0" sz="2000" spc="-3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July</a:t>
            </a:r>
            <a:r>
              <a:rPr dirty="0" sz="2000" spc="-3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92C5F"/>
                </a:solidFill>
                <a:latin typeface="Arial"/>
                <a:cs typeface="Arial"/>
              </a:rPr>
              <a:t>22,</a:t>
            </a:r>
            <a:r>
              <a:rPr dirty="0" sz="2000" spc="-12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August</a:t>
            </a:r>
            <a:r>
              <a:rPr dirty="0" sz="2000" spc="-3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92C5F"/>
                </a:solidFill>
                <a:latin typeface="Arial"/>
                <a:cs typeface="Arial"/>
              </a:rPr>
              <a:t>12,</a:t>
            </a:r>
            <a:r>
              <a:rPr dirty="0" sz="2000" spc="-12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August</a:t>
            </a:r>
            <a:r>
              <a:rPr dirty="0" sz="2000" spc="-3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26</a:t>
            </a:r>
            <a:r>
              <a:rPr dirty="0" sz="2000" spc="-3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(always</a:t>
            </a:r>
            <a:r>
              <a:rPr dirty="0" sz="2000" spc="-2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at</a:t>
            </a:r>
            <a:r>
              <a:rPr dirty="0" sz="2000" spc="-3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92C5F"/>
                </a:solidFill>
                <a:latin typeface="Arial"/>
                <a:cs typeface="Arial"/>
              </a:rPr>
              <a:t>2:00pm)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9154" y="70611"/>
            <a:ext cx="4186554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I-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SHARE</a:t>
            </a:r>
            <a:r>
              <a:rPr dirty="0" sz="1600" spc="3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ALMA</a:t>
            </a:r>
            <a:r>
              <a:rPr dirty="0" sz="1600" spc="-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PRIMO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VE</a:t>
            </a:r>
            <a:r>
              <a:rPr dirty="0" sz="16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OFFICE</a:t>
            </a:r>
            <a:r>
              <a:rPr dirty="0" sz="16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HOURS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66800" y="508011"/>
            <a:ext cx="4449147" cy="522331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8739" y="2085339"/>
            <a:ext cx="4386580" cy="3271520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marL="12700" marR="1278255">
              <a:lnSpc>
                <a:spcPct val="101400"/>
              </a:lnSpc>
              <a:spcBef>
                <a:spcPts val="50"/>
              </a:spcBef>
            </a:pPr>
            <a:r>
              <a:rPr dirty="0" sz="2800" b="1">
                <a:solidFill>
                  <a:srgbClr val="592C5F"/>
                </a:solidFill>
                <a:latin typeface="Arial"/>
                <a:cs typeface="Arial"/>
              </a:rPr>
              <a:t>Join</a:t>
            </a:r>
            <a:r>
              <a:rPr dirty="0" sz="2800" spc="-40" b="1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592C5F"/>
                </a:solidFill>
                <a:latin typeface="Arial"/>
                <a:cs typeface="Arial"/>
              </a:rPr>
              <a:t>us</a:t>
            </a:r>
            <a:r>
              <a:rPr dirty="0" sz="2800" spc="-35" b="1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592C5F"/>
                </a:solidFill>
                <a:latin typeface="Arial"/>
                <a:cs typeface="Arial"/>
              </a:rPr>
              <a:t>July</a:t>
            </a:r>
            <a:r>
              <a:rPr dirty="0" sz="2800" spc="-35" b="1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592C5F"/>
                </a:solidFill>
                <a:latin typeface="Arial"/>
                <a:cs typeface="Arial"/>
              </a:rPr>
              <a:t>8</a:t>
            </a:r>
            <a:r>
              <a:rPr dirty="0" sz="2800" spc="-40" b="1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800" spc="-25" b="1">
                <a:solidFill>
                  <a:srgbClr val="592C5F"/>
                </a:solidFill>
                <a:latin typeface="Arial"/>
                <a:cs typeface="Arial"/>
              </a:rPr>
              <a:t>and </a:t>
            </a:r>
            <a:r>
              <a:rPr dirty="0" sz="2800" b="1">
                <a:solidFill>
                  <a:srgbClr val="592C5F"/>
                </a:solidFill>
                <a:latin typeface="Arial"/>
                <a:cs typeface="Arial"/>
              </a:rPr>
              <a:t>July</a:t>
            </a:r>
            <a:r>
              <a:rPr dirty="0" sz="2800" spc="-40" b="1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592C5F"/>
                </a:solidFill>
                <a:latin typeface="Arial"/>
                <a:cs typeface="Arial"/>
              </a:rPr>
              <a:t>22,</a:t>
            </a:r>
            <a:r>
              <a:rPr dirty="0" sz="2800" spc="-45" b="1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800" spc="-20" b="1">
                <a:solidFill>
                  <a:srgbClr val="592C5F"/>
                </a:solidFill>
                <a:latin typeface="Arial"/>
                <a:cs typeface="Arial"/>
              </a:rPr>
              <a:t>2021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ts val="3290"/>
              </a:lnSpc>
            </a:pPr>
            <a:r>
              <a:rPr dirty="0" sz="2800" b="1">
                <a:solidFill>
                  <a:srgbClr val="592C5F"/>
                </a:solidFill>
                <a:latin typeface="Arial"/>
                <a:cs typeface="Arial"/>
              </a:rPr>
              <a:t>at</a:t>
            </a:r>
            <a:r>
              <a:rPr dirty="0" sz="2800" spc="-25" b="1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592C5F"/>
                </a:solidFill>
                <a:latin typeface="Arial"/>
                <a:cs typeface="Arial"/>
              </a:rPr>
              <a:t>2pm</a:t>
            </a:r>
            <a:r>
              <a:rPr dirty="0" sz="2800" spc="-35" b="1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592C5F"/>
                </a:solidFill>
                <a:latin typeface="Arial"/>
                <a:cs typeface="Arial"/>
              </a:rPr>
              <a:t>for</a:t>
            </a:r>
            <a:r>
              <a:rPr dirty="0" sz="2800" spc="-30" b="1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592C5F"/>
                </a:solidFill>
                <a:latin typeface="Arial"/>
                <a:cs typeface="Arial"/>
              </a:rPr>
              <a:t>another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dirty="0" sz="2800" b="1">
                <a:solidFill>
                  <a:srgbClr val="592C5F"/>
                </a:solidFill>
                <a:latin typeface="Arial"/>
                <a:cs typeface="Arial"/>
              </a:rPr>
              <a:t>Office</a:t>
            </a:r>
            <a:r>
              <a:rPr dirty="0" sz="2800" spc="-80" b="1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592C5F"/>
                </a:solidFill>
                <a:latin typeface="Arial"/>
                <a:cs typeface="Arial"/>
              </a:rPr>
              <a:t>Hour.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10"/>
              </a:spcBef>
            </a:pPr>
            <a:endParaRPr sz="2800">
              <a:latin typeface="Arial"/>
              <a:cs typeface="Arial"/>
            </a:endParaRPr>
          </a:p>
          <a:p>
            <a:pPr marL="12700" marR="5080">
              <a:lnSpc>
                <a:spcPct val="118600"/>
              </a:lnSpc>
            </a:pPr>
            <a:r>
              <a:rPr dirty="0" sz="2800" b="1">
                <a:solidFill>
                  <a:srgbClr val="592C5F"/>
                </a:solidFill>
                <a:latin typeface="Arial"/>
                <a:cs typeface="Arial"/>
              </a:rPr>
              <a:t>Contact</a:t>
            </a:r>
            <a:r>
              <a:rPr dirty="0" sz="2800" spc="-85" b="1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592C5F"/>
                </a:solidFill>
                <a:latin typeface="Arial"/>
                <a:cs typeface="Arial"/>
              </a:rPr>
              <a:t>CARLI</a:t>
            </a:r>
            <a:r>
              <a:rPr dirty="0" sz="2800" spc="-90" b="1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800" spc="-25" b="1">
                <a:solidFill>
                  <a:srgbClr val="592C5F"/>
                </a:solidFill>
                <a:latin typeface="Arial"/>
                <a:cs typeface="Arial"/>
              </a:rPr>
              <a:t>at </a:t>
            </a:r>
            <a:r>
              <a:rPr dirty="0" sz="2800" spc="-10" b="1">
                <a:solidFill>
                  <a:srgbClr val="592C5F"/>
                </a:solidFill>
                <a:latin typeface="Arial"/>
                <a:cs typeface="Arial"/>
                <a:hlinkClick r:id="rId3"/>
              </a:rPr>
              <a:t>support@carli.Illinois.edu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xfrm>
            <a:off x="309154" y="810259"/>
            <a:ext cx="3383279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-10"/>
              <a:t>Questions?</a:t>
            </a:r>
            <a:endParaRPr sz="4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9154" y="70611"/>
            <a:ext cx="189547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ANNOUNCEMENTS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418590">
              <a:lnSpc>
                <a:spcPct val="100000"/>
              </a:lnSpc>
              <a:spcBef>
                <a:spcPts val="100"/>
              </a:spcBef>
            </a:pPr>
            <a:r>
              <a:rPr dirty="0"/>
              <a:t>More</a:t>
            </a:r>
            <a:r>
              <a:rPr dirty="0" spc="-165"/>
              <a:t> </a:t>
            </a:r>
            <a:r>
              <a:rPr dirty="0" spc="-10"/>
              <a:t>Announcements/Reminders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07645" indent="-198755">
              <a:lnSpc>
                <a:spcPts val="2990"/>
              </a:lnSpc>
              <a:spcBef>
                <a:spcPts val="100"/>
              </a:spcBef>
              <a:buSzPct val="96000"/>
              <a:buAutoNum type="romanUcPeriod"/>
              <a:tabLst>
                <a:tab pos="207645" algn="l"/>
              </a:tabLst>
            </a:pPr>
            <a:r>
              <a:rPr dirty="0" sz="2500"/>
              <a:t>Share</a:t>
            </a:r>
            <a:r>
              <a:rPr dirty="0" sz="2500" spc="-30"/>
              <a:t> </a:t>
            </a:r>
            <a:r>
              <a:rPr dirty="0" sz="2500"/>
              <a:t>Resource</a:t>
            </a:r>
            <a:r>
              <a:rPr dirty="0" sz="2500" spc="-30"/>
              <a:t> </a:t>
            </a:r>
            <a:r>
              <a:rPr dirty="0" sz="2500"/>
              <a:t>Sharing</a:t>
            </a:r>
            <a:r>
              <a:rPr dirty="0" sz="2500" spc="-25"/>
              <a:t> </a:t>
            </a:r>
            <a:r>
              <a:rPr dirty="0" sz="2500"/>
              <a:t>Code</a:t>
            </a:r>
            <a:r>
              <a:rPr dirty="0" sz="2500" spc="-30"/>
              <a:t> </a:t>
            </a:r>
            <a:r>
              <a:rPr dirty="0" sz="2500" spc="-10"/>
              <a:t>revised</a:t>
            </a:r>
            <a:endParaRPr sz="2500"/>
          </a:p>
          <a:p>
            <a:pPr lvl="1" marL="937894" indent="-325120">
              <a:lnSpc>
                <a:spcPts val="2150"/>
              </a:lnSpc>
              <a:buChar char="•"/>
              <a:tabLst>
                <a:tab pos="937894" algn="l"/>
              </a:tabLst>
            </a:pPr>
            <a:r>
              <a:rPr dirty="0" sz="1800">
                <a:solidFill>
                  <a:srgbClr val="592C5F"/>
                </a:solidFill>
                <a:latin typeface="Arial"/>
                <a:cs typeface="Arial"/>
              </a:rPr>
              <a:t>Eliminates</a:t>
            </a:r>
            <a:r>
              <a:rPr dirty="0" sz="1800" spc="-25">
                <a:solidFill>
                  <a:srgbClr val="592C5F"/>
                </a:solidFill>
                <a:latin typeface="Arial"/>
                <a:cs typeface="Arial"/>
              </a:rPr>
              <a:t> Voyager-</a:t>
            </a:r>
            <a:r>
              <a:rPr dirty="0" sz="1800">
                <a:solidFill>
                  <a:srgbClr val="592C5F"/>
                </a:solidFill>
                <a:latin typeface="Arial"/>
                <a:cs typeface="Arial"/>
              </a:rPr>
              <a:t>specific</a:t>
            </a:r>
            <a:r>
              <a:rPr dirty="0" sz="1800" spc="-2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92C5F"/>
                </a:solidFill>
                <a:latin typeface="Arial"/>
                <a:cs typeface="Arial"/>
              </a:rPr>
              <a:t>language</a:t>
            </a:r>
            <a:endParaRPr sz="1800">
              <a:latin typeface="Arial"/>
              <a:cs typeface="Arial"/>
            </a:endParaRPr>
          </a:p>
          <a:p>
            <a:pPr lvl="1" marL="937894" indent="-325120">
              <a:lnSpc>
                <a:spcPct val="100000"/>
              </a:lnSpc>
              <a:spcBef>
                <a:spcPts val="45"/>
              </a:spcBef>
              <a:buChar char="•"/>
              <a:tabLst>
                <a:tab pos="937894" algn="l"/>
              </a:tabLst>
            </a:pPr>
            <a:r>
              <a:rPr dirty="0" sz="1800">
                <a:solidFill>
                  <a:srgbClr val="592C5F"/>
                </a:solidFill>
                <a:latin typeface="Arial"/>
                <a:cs typeface="Arial"/>
              </a:rPr>
              <a:t>Removes</a:t>
            </a:r>
            <a:r>
              <a:rPr dirty="0" sz="1800" spc="-4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92C5F"/>
                </a:solidFill>
                <a:latin typeface="Arial"/>
                <a:cs typeface="Arial"/>
              </a:rPr>
              <a:t>text</a:t>
            </a:r>
            <a:r>
              <a:rPr dirty="0" sz="1800" spc="-2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92C5F"/>
                </a:solidFill>
                <a:latin typeface="Arial"/>
                <a:cs typeface="Arial"/>
              </a:rPr>
              <a:t>specific</a:t>
            </a:r>
            <a:r>
              <a:rPr dirty="0" sz="1800" spc="-2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92C5F"/>
                </a:solidFill>
                <a:latin typeface="Arial"/>
                <a:cs typeface="Arial"/>
              </a:rPr>
              <a:t>to</a:t>
            </a:r>
            <a:r>
              <a:rPr dirty="0" sz="1800" spc="-3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92C5F"/>
                </a:solidFill>
                <a:latin typeface="Arial"/>
                <a:cs typeface="Arial"/>
              </a:rPr>
              <a:t>no-longer-</a:t>
            </a:r>
            <a:r>
              <a:rPr dirty="0" sz="1800">
                <a:solidFill>
                  <a:srgbClr val="592C5F"/>
                </a:solidFill>
                <a:latin typeface="Arial"/>
                <a:cs typeface="Arial"/>
              </a:rPr>
              <a:t>supported</a:t>
            </a:r>
            <a:r>
              <a:rPr dirty="0" sz="1800" spc="-2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92C5F"/>
                </a:solidFill>
                <a:latin typeface="Arial"/>
                <a:cs typeface="Arial"/>
              </a:rPr>
              <a:t>ILLINET</a:t>
            </a:r>
            <a:r>
              <a:rPr dirty="0" sz="1800" spc="-5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92C5F"/>
                </a:solidFill>
                <a:latin typeface="Arial"/>
                <a:cs typeface="Arial"/>
              </a:rPr>
              <a:t>direct</a:t>
            </a:r>
            <a:r>
              <a:rPr dirty="0" sz="1800" spc="-2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92C5F"/>
                </a:solidFill>
                <a:latin typeface="Arial"/>
                <a:cs typeface="Arial"/>
              </a:rPr>
              <a:t>borrowing</a:t>
            </a:r>
            <a:endParaRPr sz="1800">
              <a:latin typeface="Arial"/>
              <a:cs typeface="Arial"/>
            </a:endParaRPr>
          </a:p>
          <a:p>
            <a:pPr lvl="1" marL="937894" marR="415290" indent="-325755">
              <a:lnSpc>
                <a:spcPts val="2090"/>
              </a:lnSpc>
              <a:spcBef>
                <a:spcPts val="180"/>
              </a:spcBef>
              <a:buChar char="•"/>
              <a:tabLst>
                <a:tab pos="937894" algn="l"/>
              </a:tabLst>
            </a:pPr>
            <a:r>
              <a:rPr dirty="0" sz="1800">
                <a:solidFill>
                  <a:srgbClr val="592C5F"/>
                </a:solidFill>
                <a:latin typeface="Arial"/>
                <a:cs typeface="Arial"/>
              </a:rPr>
              <a:t>Specifies</a:t>
            </a:r>
            <a:r>
              <a:rPr dirty="0" sz="1800" spc="-4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92C5F"/>
                </a:solidFill>
                <a:latin typeface="Arial"/>
                <a:cs typeface="Arial"/>
              </a:rPr>
              <a:t>that</a:t>
            </a:r>
            <a:r>
              <a:rPr dirty="0" sz="1800" spc="-3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92C5F"/>
                </a:solidFill>
                <a:latin typeface="Arial"/>
                <a:cs typeface="Arial"/>
              </a:rPr>
              <a:t>the</a:t>
            </a:r>
            <a:r>
              <a:rPr dirty="0" sz="1800" spc="-3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92C5F"/>
                </a:solidFill>
                <a:latin typeface="Arial"/>
                <a:cs typeface="Arial"/>
              </a:rPr>
              <a:t>patron’s</a:t>
            </a:r>
            <a:r>
              <a:rPr dirty="0" sz="1800" spc="-3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92C5F"/>
                </a:solidFill>
                <a:latin typeface="Arial"/>
                <a:cs typeface="Arial"/>
              </a:rPr>
              <a:t>library</a:t>
            </a:r>
            <a:r>
              <a:rPr dirty="0" sz="1800" spc="-3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92C5F"/>
                </a:solidFill>
                <a:latin typeface="Arial"/>
                <a:cs typeface="Arial"/>
              </a:rPr>
              <a:t>is</a:t>
            </a:r>
            <a:r>
              <a:rPr dirty="0" sz="1800" spc="-3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92C5F"/>
                </a:solidFill>
                <a:latin typeface="Arial"/>
                <a:cs typeface="Arial"/>
              </a:rPr>
              <a:t>responsible</a:t>
            </a:r>
            <a:r>
              <a:rPr dirty="0" sz="1800" spc="-3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92C5F"/>
                </a:solidFill>
                <a:latin typeface="Arial"/>
                <a:cs typeface="Arial"/>
              </a:rPr>
              <a:t>for</a:t>
            </a:r>
            <a:r>
              <a:rPr dirty="0" sz="1800" spc="-3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92C5F"/>
                </a:solidFill>
                <a:latin typeface="Arial"/>
                <a:cs typeface="Arial"/>
              </a:rPr>
              <a:t>covering</a:t>
            </a:r>
            <a:r>
              <a:rPr dirty="0" sz="1800" spc="-3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92C5F"/>
                </a:solidFill>
                <a:latin typeface="Arial"/>
                <a:cs typeface="Arial"/>
              </a:rPr>
              <a:t>costs</a:t>
            </a:r>
            <a:r>
              <a:rPr dirty="0" sz="1800" spc="-3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92C5F"/>
                </a:solidFill>
                <a:latin typeface="Arial"/>
                <a:cs typeface="Arial"/>
              </a:rPr>
              <a:t>of</a:t>
            </a:r>
            <a:r>
              <a:rPr dirty="0" sz="1800" spc="-3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92C5F"/>
                </a:solidFill>
                <a:latin typeface="Arial"/>
                <a:cs typeface="Arial"/>
              </a:rPr>
              <a:t>any </a:t>
            </a:r>
            <a:r>
              <a:rPr dirty="0" sz="1800">
                <a:solidFill>
                  <a:srgbClr val="592C5F"/>
                </a:solidFill>
                <a:latin typeface="Arial"/>
                <a:cs typeface="Arial"/>
              </a:rPr>
              <a:t>direct</a:t>
            </a:r>
            <a:r>
              <a:rPr dirty="0" sz="1800" spc="-3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92C5F"/>
                </a:solidFill>
                <a:latin typeface="Arial"/>
                <a:cs typeface="Arial"/>
              </a:rPr>
              <a:t>shipping</a:t>
            </a:r>
            <a:r>
              <a:rPr dirty="0" sz="1800" spc="-3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92C5F"/>
                </a:solidFill>
                <a:latin typeface="Arial"/>
                <a:cs typeface="Arial"/>
              </a:rPr>
              <a:t>of</a:t>
            </a:r>
            <a:r>
              <a:rPr dirty="0" sz="1800" spc="-3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92C5F"/>
                </a:solidFill>
                <a:latin typeface="Arial"/>
                <a:cs typeface="Arial"/>
              </a:rPr>
              <a:t>materials</a:t>
            </a:r>
            <a:r>
              <a:rPr dirty="0" sz="1800" spc="-2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92C5F"/>
                </a:solidFill>
                <a:latin typeface="Arial"/>
                <a:cs typeface="Arial"/>
              </a:rPr>
              <a:t>directly</a:t>
            </a:r>
            <a:r>
              <a:rPr dirty="0" sz="1800" spc="-3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92C5F"/>
                </a:solidFill>
                <a:latin typeface="Arial"/>
                <a:cs typeface="Arial"/>
              </a:rPr>
              <a:t>to</a:t>
            </a:r>
            <a:r>
              <a:rPr dirty="0" sz="1800" spc="-3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92C5F"/>
                </a:solidFill>
                <a:latin typeface="Arial"/>
                <a:cs typeface="Arial"/>
              </a:rPr>
              <a:t>patrons</a:t>
            </a:r>
            <a:endParaRPr sz="1800">
              <a:latin typeface="Arial"/>
              <a:cs typeface="Arial"/>
            </a:endParaRPr>
          </a:p>
          <a:p>
            <a:pPr lvl="1" marL="937894" marR="5080" indent="-325755">
              <a:lnSpc>
                <a:spcPts val="2090"/>
              </a:lnSpc>
              <a:spcBef>
                <a:spcPts val="114"/>
              </a:spcBef>
              <a:buChar char="•"/>
              <a:tabLst>
                <a:tab pos="937894" algn="l"/>
              </a:tabLst>
            </a:pPr>
            <a:r>
              <a:rPr dirty="0" sz="1800">
                <a:solidFill>
                  <a:srgbClr val="592C5F"/>
                </a:solidFill>
                <a:latin typeface="Arial"/>
                <a:cs typeface="Arial"/>
              </a:rPr>
              <a:t>Clarifies</a:t>
            </a:r>
            <a:r>
              <a:rPr dirty="0" sz="1800" spc="-4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92C5F"/>
                </a:solidFill>
                <a:latin typeface="Arial"/>
                <a:cs typeface="Arial"/>
              </a:rPr>
              <a:t>that</a:t>
            </a:r>
            <a:r>
              <a:rPr dirty="0" sz="1800" spc="-3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92C5F"/>
                </a:solidFill>
                <a:latin typeface="Arial"/>
                <a:cs typeface="Arial"/>
              </a:rPr>
              <a:t>I-</a:t>
            </a:r>
            <a:r>
              <a:rPr dirty="0" sz="1800">
                <a:solidFill>
                  <a:srgbClr val="592C5F"/>
                </a:solidFill>
                <a:latin typeface="Arial"/>
                <a:cs typeface="Arial"/>
              </a:rPr>
              <a:t>Share</a:t>
            </a:r>
            <a:r>
              <a:rPr dirty="0" sz="1800" spc="-3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92C5F"/>
                </a:solidFill>
                <a:latin typeface="Arial"/>
                <a:cs typeface="Arial"/>
              </a:rPr>
              <a:t>libraries</a:t>
            </a:r>
            <a:r>
              <a:rPr dirty="0" sz="1800" spc="-3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92C5F"/>
                </a:solidFill>
                <a:latin typeface="Arial"/>
                <a:cs typeface="Arial"/>
              </a:rPr>
              <a:t>with</a:t>
            </a:r>
            <a:r>
              <a:rPr dirty="0" sz="1800" spc="-2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92C5F"/>
                </a:solidFill>
                <a:latin typeface="Arial"/>
                <a:cs typeface="Arial"/>
              </a:rPr>
              <a:t>collections</a:t>
            </a:r>
            <a:r>
              <a:rPr dirty="0" sz="1800" spc="-3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92C5F"/>
                </a:solidFill>
                <a:latin typeface="Arial"/>
                <a:cs typeface="Arial"/>
              </a:rPr>
              <a:t>outside</a:t>
            </a:r>
            <a:r>
              <a:rPr dirty="0" sz="1800" spc="-3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92C5F"/>
                </a:solidFill>
                <a:latin typeface="Arial"/>
                <a:cs typeface="Arial"/>
              </a:rPr>
              <a:t>Illinois</a:t>
            </a:r>
            <a:r>
              <a:rPr dirty="0" sz="1800" spc="-3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92C5F"/>
                </a:solidFill>
                <a:latin typeface="Arial"/>
                <a:cs typeface="Arial"/>
              </a:rPr>
              <a:t>are</a:t>
            </a:r>
            <a:r>
              <a:rPr dirty="0" sz="1800" spc="-3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92C5F"/>
                </a:solidFill>
                <a:latin typeface="Arial"/>
                <a:cs typeface="Arial"/>
              </a:rPr>
              <a:t>not</a:t>
            </a:r>
            <a:r>
              <a:rPr dirty="0" sz="1800" spc="-2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92C5F"/>
                </a:solidFill>
                <a:latin typeface="Arial"/>
                <a:cs typeface="Arial"/>
              </a:rPr>
              <a:t>required </a:t>
            </a:r>
            <a:r>
              <a:rPr dirty="0" sz="1800">
                <a:solidFill>
                  <a:srgbClr val="592C5F"/>
                </a:solidFill>
                <a:latin typeface="Arial"/>
                <a:cs typeface="Arial"/>
              </a:rPr>
              <a:t>to</a:t>
            </a:r>
            <a:r>
              <a:rPr dirty="0" sz="1800" spc="-2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92C5F"/>
                </a:solidFill>
                <a:latin typeface="Arial"/>
                <a:cs typeface="Arial"/>
              </a:rPr>
              <a:t>make</a:t>
            </a:r>
            <a:r>
              <a:rPr dirty="0" sz="1800" spc="-2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92C5F"/>
                </a:solidFill>
                <a:latin typeface="Arial"/>
                <a:cs typeface="Arial"/>
              </a:rPr>
              <a:t>those</a:t>
            </a:r>
            <a:r>
              <a:rPr dirty="0" sz="1800" spc="-2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92C5F"/>
                </a:solidFill>
                <a:latin typeface="Arial"/>
                <a:cs typeface="Arial"/>
              </a:rPr>
              <a:t>available</a:t>
            </a:r>
            <a:r>
              <a:rPr dirty="0" sz="1800" spc="-2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92C5F"/>
                </a:solidFill>
                <a:latin typeface="Arial"/>
                <a:cs typeface="Arial"/>
              </a:rPr>
              <a:t>via</a:t>
            </a:r>
            <a:r>
              <a:rPr dirty="0" sz="1800" spc="-2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92C5F"/>
                </a:solidFill>
                <a:latin typeface="Arial"/>
                <a:cs typeface="Arial"/>
              </a:rPr>
              <a:t>I-</a:t>
            </a:r>
            <a:r>
              <a:rPr dirty="0" sz="1800">
                <a:solidFill>
                  <a:srgbClr val="592C5F"/>
                </a:solidFill>
                <a:latin typeface="Arial"/>
                <a:cs typeface="Arial"/>
              </a:rPr>
              <a:t>Share</a:t>
            </a:r>
            <a:r>
              <a:rPr dirty="0" sz="1800" spc="-2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92C5F"/>
                </a:solidFill>
                <a:latin typeface="Arial"/>
                <a:cs typeface="Arial"/>
              </a:rPr>
              <a:t>requests</a:t>
            </a:r>
            <a:endParaRPr sz="1800">
              <a:latin typeface="Arial"/>
              <a:cs typeface="Arial"/>
            </a:endParaRPr>
          </a:p>
          <a:p>
            <a:pPr lvl="1" marL="937894" marR="29845" indent="-325755">
              <a:lnSpc>
                <a:spcPts val="2210"/>
              </a:lnSpc>
              <a:spcBef>
                <a:spcPts val="20"/>
              </a:spcBef>
              <a:buChar char="•"/>
              <a:tabLst>
                <a:tab pos="937894" algn="l"/>
              </a:tabLst>
            </a:pPr>
            <a:r>
              <a:rPr dirty="0" sz="1800">
                <a:solidFill>
                  <a:srgbClr val="592C5F"/>
                </a:solidFill>
                <a:latin typeface="Arial"/>
                <a:cs typeface="Arial"/>
              </a:rPr>
              <a:t>Requires</a:t>
            </a:r>
            <a:r>
              <a:rPr dirty="0" sz="1800" spc="-3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92C5F"/>
                </a:solidFill>
                <a:latin typeface="Arial"/>
                <a:cs typeface="Arial"/>
              </a:rPr>
              <a:t>I-</a:t>
            </a:r>
            <a:r>
              <a:rPr dirty="0" sz="1800">
                <a:solidFill>
                  <a:srgbClr val="592C5F"/>
                </a:solidFill>
                <a:latin typeface="Arial"/>
                <a:cs typeface="Arial"/>
              </a:rPr>
              <a:t>Share</a:t>
            </a:r>
            <a:r>
              <a:rPr dirty="0" sz="1800" spc="-2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92C5F"/>
                </a:solidFill>
                <a:latin typeface="Arial"/>
                <a:cs typeface="Arial"/>
              </a:rPr>
              <a:t>libraries</a:t>
            </a:r>
            <a:r>
              <a:rPr dirty="0" sz="1800" spc="-3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92C5F"/>
                </a:solidFill>
                <a:latin typeface="Arial"/>
                <a:cs typeface="Arial"/>
              </a:rPr>
              <a:t>to</a:t>
            </a:r>
            <a:r>
              <a:rPr dirty="0" sz="1800" spc="-2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92C5F"/>
                </a:solidFill>
                <a:latin typeface="Arial"/>
                <a:cs typeface="Arial"/>
              </a:rPr>
              <a:t>post</a:t>
            </a:r>
            <a:r>
              <a:rPr dirty="0" sz="1800" spc="-3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92C5F"/>
                </a:solidFill>
                <a:latin typeface="Arial"/>
                <a:cs typeface="Arial"/>
              </a:rPr>
              <a:t>their</a:t>
            </a:r>
            <a:r>
              <a:rPr dirty="0" sz="1800" spc="-2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92C5F"/>
                </a:solidFill>
                <a:latin typeface="Arial"/>
                <a:cs typeface="Arial"/>
              </a:rPr>
              <a:t>building</a:t>
            </a:r>
            <a:r>
              <a:rPr dirty="0" sz="1800" spc="-3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92C5F"/>
                </a:solidFill>
                <a:latin typeface="Arial"/>
                <a:cs typeface="Arial"/>
              </a:rPr>
              <a:t>access</a:t>
            </a:r>
            <a:r>
              <a:rPr dirty="0" sz="1800" spc="-2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92C5F"/>
                </a:solidFill>
                <a:latin typeface="Arial"/>
                <a:cs typeface="Arial"/>
              </a:rPr>
              <a:t>policies</a:t>
            </a:r>
            <a:r>
              <a:rPr dirty="0" sz="1800" spc="-3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92C5F"/>
                </a:solidFill>
                <a:latin typeface="Arial"/>
                <a:cs typeface="Arial"/>
              </a:rPr>
              <a:t>and</a:t>
            </a:r>
            <a:r>
              <a:rPr dirty="0" sz="1800" spc="-2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92C5F"/>
                </a:solidFill>
                <a:latin typeface="Arial"/>
                <a:cs typeface="Arial"/>
              </a:rPr>
              <a:t>hours</a:t>
            </a:r>
            <a:r>
              <a:rPr dirty="0" sz="1800" spc="-25">
                <a:solidFill>
                  <a:srgbClr val="592C5F"/>
                </a:solidFill>
                <a:latin typeface="Arial"/>
                <a:cs typeface="Arial"/>
              </a:rPr>
              <a:t> on </a:t>
            </a:r>
            <a:r>
              <a:rPr dirty="0" sz="1800">
                <a:solidFill>
                  <a:srgbClr val="592C5F"/>
                </a:solidFill>
                <a:latin typeface="Arial"/>
                <a:cs typeface="Arial"/>
              </a:rPr>
              <a:t>their</a:t>
            </a:r>
            <a:r>
              <a:rPr dirty="0" sz="1800" spc="-2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92C5F"/>
                </a:solidFill>
                <a:latin typeface="Arial"/>
                <a:cs typeface="Arial"/>
              </a:rPr>
              <a:t>websites</a:t>
            </a:r>
            <a:endParaRPr sz="1800">
              <a:latin typeface="Arial"/>
              <a:cs typeface="Arial"/>
            </a:endParaRPr>
          </a:p>
          <a:p>
            <a:pPr lvl="1" marL="937260" indent="-324485">
              <a:lnSpc>
                <a:spcPts val="2005"/>
              </a:lnSpc>
              <a:buChar char="•"/>
              <a:tabLst>
                <a:tab pos="937260" algn="l"/>
              </a:tabLst>
            </a:pPr>
            <a:r>
              <a:rPr dirty="0" sz="1800">
                <a:solidFill>
                  <a:srgbClr val="592C5F"/>
                </a:solidFill>
                <a:latin typeface="Arial"/>
                <a:cs typeface="Arial"/>
              </a:rPr>
              <a:t>Reminds</a:t>
            </a:r>
            <a:r>
              <a:rPr dirty="0" sz="1800" spc="-2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92C5F"/>
                </a:solidFill>
                <a:latin typeface="Arial"/>
                <a:cs typeface="Arial"/>
              </a:rPr>
              <a:t>I-</a:t>
            </a:r>
            <a:r>
              <a:rPr dirty="0" sz="1800">
                <a:solidFill>
                  <a:srgbClr val="592C5F"/>
                </a:solidFill>
                <a:latin typeface="Arial"/>
                <a:cs typeface="Arial"/>
              </a:rPr>
              <a:t>Share</a:t>
            </a:r>
            <a:r>
              <a:rPr dirty="0" sz="1800" spc="-2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92C5F"/>
                </a:solidFill>
                <a:latin typeface="Arial"/>
                <a:cs typeface="Arial"/>
              </a:rPr>
              <a:t>libraries</a:t>
            </a:r>
            <a:r>
              <a:rPr dirty="0" sz="1800" spc="-2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92C5F"/>
                </a:solidFill>
                <a:latin typeface="Arial"/>
                <a:cs typeface="Arial"/>
              </a:rPr>
              <a:t>to</a:t>
            </a:r>
            <a:r>
              <a:rPr dirty="0" sz="1800" spc="-2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92C5F"/>
                </a:solidFill>
                <a:latin typeface="Arial"/>
                <a:cs typeface="Arial"/>
              </a:rPr>
              <a:t>keep</a:t>
            </a:r>
            <a:r>
              <a:rPr dirty="0" sz="1800" spc="-2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92C5F"/>
                </a:solidFill>
                <a:latin typeface="Arial"/>
                <a:cs typeface="Arial"/>
              </a:rPr>
              <a:t>their</a:t>
            </a:r>
            <a:r>
              <a:rPr dirty="0" sz="1800" spc="-2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92C5F"/>
                </a:solidFill>
                <a:latin typeface="Arial"/>
                <a:cs typeface="Arial"/>
              </a:rPr>
              <a:t>patron</a:t>
            </a:r>
            <a:r>
              <a:rPr dirty="0" sz="1800" spc="-2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92C5F"/>
                </a:solidFill>
                <a:latin typeface="Arial"/>
                <a:cs typeface="Arial"/>
              </a:rPr>
              <a:t>data</a:t>
            </a:r>
            <a:r>
              <a:rPr dirty="0" sz="1800" spc="-2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92C5F"/>
                </a:solidFill>
                <a:latin typeface="Arial"/>
                <a:cs typeface="Arial"/>
              </a:rPr>
              <a:t>as</a:t>
            </a:r>
            <a:r>
              <a:rPr dirty="0" sz="1800" spc="-2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92C5F"/>
                </a:solidFill>
                <a:latin typeface="Arial"/>
                <a:cs typeface="Arial"/>
              </a:rPr>
              <a:t>current</a:t>
            </a:r>
            <a:r>
              <a:rPr dirty="0" sz="1800" spc="-2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92C5F"/>
                </a:solidFill>
                <a:latin typeface="Arial"/>
                <a:cs typeface="Arial"/>
              </a:rPr>
              <a:t>as</a:t>
            </a:r>
            <a:r>
              <a:rPr dirty="0" sz="1800" spc="-2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92C5F"/>
                </a:solidFill>
                <a:latin typeface="Arial"/>
                <a:cs typeface="Arial"/>
              </a:rPr>
              <a:t>possible</a:t>
            </a:r>
            <a:endParaRPr sz="1800">
              <a:latin typeface="Arial"/>
              <a:cs typeface="Arial"/>
            </a:endParaRPr>
          </a:p>
          <a:p>
            <a:pPr lvl="1" marL="937894" marR="5715" indent="-325120">
              <a:lnSpc>
                <a:spcPts val="2090"/>
              </a:lnSpc>
              <a:spcBef>
                <a:spcPts val="175"/>
              </a:spcBef>
              <a:buChar char="•"/>
              <a:tabLst>
                <a:tab pos="937894" algn="l"/>
              </a:tabLst>
            </a:pPr>
            <a:r>
              <a:rPr dirty="0" sz="1800">
                <a:solidFill>
                  <a:srgbClr val="592C5F"/>
                </a:solidFill>
                <a:latin typeface="Arial"/>
                <a:cs typeface="Arial"/>
              </a:rPr>
              <a:t>See full code at: </a:t>
            </a:r>
            <a:r>
              <a:rPr dirty="0" u="sng" sz="1800" spc="-10">
                <a:solidFill>
                  <a:srgbClr val="0996A9"/>
                </a:solidFill>
                <a:uFill>
                  <a:solidFill>
                    <a:srgbClr val="0996A9"/>
                  </a:solidFill>
                </a:uFill>
                <a:latin typeface="Arial"/>
                <a:cs typeface="Arial"/>
                <a:hlinkClick r:id="rId2"/>
              </a:rPr>
              <a:t>https://www.carli.illinois.edu/products-services/i-share/circ/I-</a:t>
            </a:r>
            <a:r>
              <a:rPr dirty="0" u="sng" sz="1800" spc="-10">
                <a:solidFill>
                  <a:srgbClr val="0996A9"/>
                </a:solidFill>
                <a:uFill>
                  <a:solidFill>
                    <a:srgbClr val="0996A9"/>
                  </a:solidFill>
                </a:uFill>
                <a:latin typeface="Arial"/>
                <a:cs typeface="Arial"/>
              </a:rPr>
              <a:t>ShareResourceSharingCode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00"/>
          </a:p>
          <a:p>
            <a:pPr marL="198120" indent="-190500">
              <a:lnSpc>
                <a:spcPct val="100000"/>
              </a:lnSpc>
              <a:buSzPct val="95833"/>
              <a:buAutoNum type="romanUcPeriod"/>
              <a:tabLst>
                <a:tab pos="198120" algn="l"/>
              </a:tabLst>
            </a:pPr>
            <a:r>
              <a:rPr dirty="0" sz="2400"/>
              <a:t>Share</a:t>
            </a:r>
            <a:r>
              <a:rPr dirty="0" sz="2400" spc="-65"/>
              <a:t> </a:t>
            </a:r>
            <a:r>
              <a:rPr dirty="0" sz="2400"/>
              <a:t>lost</a:t>
            </a:r>
            <a:r>
              <a:rPr dirty="0" sz="2400" spc="-70"/>
              <a:t> </a:t>
            </a:r>
            <a:r>
              <a:rPr dirty="0" sz="2400"/>
              <a:t>material</a:t>
            </a:r>
            <a:r>
              <a:rPr dirty="0" sz="2400" spc="-55"/>
              <a:t> </a:t>
            </a:r>
            <a:r>
              <a:rPr dirty="0" sz="2400"/>
              <a:t>processes</a:t>
            </a:r>
            <a:r>
              <a:rPr dirty="0" sz="2400" spc="-65"/>
              <a:t> </a:t>
            </a:r>
            <a:r>
              <a:rPr dirty="0" sz="2400"/>
              <a:t>and</a:t>
            </a:r>
            <a:r>
              <a:rPr dirty="0" sz="2400" spc="-65"/>
              <a:t> </a:t>
            </a:r>
            <a:r>
              <a:rPr dirty="0" sz="2400"/>
              <a:t>billing</a:t>
            </a:r>
            <a:r>
              <a:rPr dirty="0" sz="2400" spc="-60"/>
              <a:t> </a:t>
            </a:r>
            <a:r>
              <a:rPr dirty="0" sz="2400"/>
              <a:t>begin</a:t>
            </a:r>
            <a:r>
              <a:rPr dirty="0" sz="2400" spc="-65"/>
              <a:t> </a:t>
            </a:r>
            <a:r>
              <a:rPr dirty="0" sz="2400"/>
              <a:t>July</a:t>
            </a:r>
            <a:r>
              <a:rPr dirty="0" sz="2400" spc="-60"/>
              <a:t> </a:t>
            </a:r>
            <a:r>
              <a:rPr dirty="0" sz="2400" spc="-50"/>
              <a:t>1</a:t>
            </a:r>
            <a:endParaRPr sz="2400"/>
          </a:p>
          <a:p>
            <a:pPr lvl="1" marL="937894" marR="331470" indent="-325755">
              <a:lnSpc>
                <a:spcPts val="2500"/>
              </a:lnSpc>
              <a:spcBef>
                <a:spcPts val="110"/>
              </a:spcBef>
              <a:buChar char="•"/>
              <a:tabLst>
                <a:tab pos="937894" algn="l"/>
              </a:tabLst>
            </a:pPr>
            <a:r>
              <a:rPr dirty="0" sz="2100">
                <a:solidFill>
                  <a:srgbClr val="592C5F"/>
                </a:solidFill>
                <a:latin typeface="Arial"/>
                <a:cs typeface="Arial"/>
              </a:rPr>
              <a:t>Remember:</a:t>
            </a:r>
            <a:r>
              <a:rPr dirty="0" sz="2100" spc="-4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100" spc="-10">
                <a:solidFill>
                  <a:srgbClr val="592C5F"/>
                </a:solidFill>
                <a:latin typeface="Arial"/>
                <a:cs typeface="Arial"/>
              </a:rPr>
              <a:t>I-</a:t>
            </a:r>
            <a:r>
              <a:rPr dirty="0" sz="2100">
                <a:solidFill>
                  <a:srgbClr val="592C5F"/>
                </a:solidFill>
                <a:latin typeface="Arial"/>
                <a:cs typeface="Arial"/>
              </a:rPr>
              <a:t>Share</a:t>
            </a:r>
            <a:r>
              <a:rPr dirty="0" sz="2100" spc="-4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92C5F"/>
                </a:solidFill>
                <a:latin typeface="Arial"/>
                <a:cs typeface="Arial"/>
              </a:rPr>
              <a:t>libraries</a:t>
            </a:r>
            <a:r>
              <a:rPr dirty="0" sz="2100" spc="-4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92C5F"/>
                </a:solidFill>
                <a:latin typeface="Arial"/>
                <a:cs typeface="Arial"/>
              </a:rPr>
              <a:t>no</a:t>
            </a:r>
            <a:r>
              <a:rPr dirty="0" sz="2100" spc="-5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92C5F"/>
                </a:solidFill>
                <a:latin typeface="Arial"/>
                <a:cs typeface="Arial"/>
              </a:rPr>
              <a:t>longer</a:t>
            </a:r>
            <a:r>
              <a:rPr dirty="0" sz="2100" spc="-4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92C5F"/>
                </a:solidFill>
                <a:latin typeface="Arial"/>
                <a:cs typeface="Arial"/>
              </a:rPr>
              <a:t>charge</a:t>
            </a:r>
            <a:r>
              <a:rPr dirty="0" sz="2100" spc="-5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92C5F"/>
                </a:solidFill>
                <a:latin typeface="Arial"/>
                <a:cs typeface="Arial"/>
              </a:rPr>
              <a:t>overdue</a:t>
            </a:r>
            <a:r>
              <a:rPr dirty="0" sz="2100" spc="-5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92C5F"/>
                </a:solidFill>
                <a:latin typeface="Arial"/>
                <a:cs typeface="Arial"/>
              </a:rPr>
              <a:t>fines</a:t>
            </a:r>
            <a:r>
              <a:rPr dirty="0" sz="2100" spc="-4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100" spc="-25">
                <a:solidFill>
                  <a:srgbClr val="592C5F"/>
                </a:solidFill>
                <a:latin typeface="Arial"/>
                <a:cs typeface="Arial"/>
              </a:rPr>
              <a:t>or </a:t>
            </a:r>
            <a:r>
              <a:rPr dirty="0" sz="2100">
                <a:solidFill>
                  <a:srgbClr val="592C5F"/>
                </a:solidFill>
                <a:latin typeface="Arial"/>
                <a:cs typeface="Arial"/>
              </a:rPr>
              <a:t>lost</a:t>
            </a:r>
            <a:r>
              <a:rPr dirty="0" sz="2100" spc="-5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92C5F"/>
                </a:solidFill>
                <a:latin typeface="Arial"/>
                <a:cs typeface="Arial"/>
              </a:rPr>
              <a:t>material</a:t>
            </a:r>
            <a:r>
              <a:rPr dirty="0" sz="2100" spc="-5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92C5F"/>
                </a:solidFill>
                <a:latin typeface="Arial"/>
                <a:cs typeface="Arial"/>
              </a:rPr>
              <a:t>processing</a:t>
            </a:r>
            <a:r>
              <a:rPr dirty="0" sz="2100" spc="-6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100" spc="-20">
                <a:solidFill>
                  <a:srgbClr val="592C5F"/>
                </a:solidFill>
                <a:latin typeface="Arial"/>
                <a:cs typeface="Arial"/>
              </a:rPr>
              <a:t>fees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9154" y="70611"/>
            <a:ext cx="603123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UPCOMING</a:t>
            </a:r>
            <a:r>
              <a:rPr dirty="0" sz="16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ALMA</a:t>
            </a:r>
            <a:r>
              <a:rPr dirty="0" sz="1600" spc="-1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6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PRIMO</a:t>
            </a:r>
            <a:r>
              <a:rPr dirty="0" sz="16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VE</a:t>
            </a:r>
            <a:r>
              <a:rPr dirty="0" sz="16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EVENTS-</a:t>
            </a:r>
            <a:r>
              <a:rPr dirty="0" sz="16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ONGOING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SERIES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2274901" y="469899"/>
            <a:ext cx="4591050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Let's</a:t>
            </a:r>
            <a:r>
              <a:rPr dirty="0" spc="-105"/>
              <a:t> </a:t>
            </a:r>
            <a:r>
              <a:rPr dirty="0" spc="-25"/>
              <a:t>Talk</a:t>
            </a:r>
            <a:r>
              <a:rPr dirty="0" spc="-100"/>
              <a:t> </a:t>
            </a:r>
            <a:r>
              <a:rPr dirty="0"/>
              <a:t>about</a:t>
            </a:r>
            <a:r>
              <a:rPr dirty="0" spc="-100"/>
              <a:t> </a:t>
            </a:r>
            <a:r>
              <a:rPr dirty="0" spc="-10"/>
              <a:t>Fulfillment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78131" y="991108"/>
            <a:ext cx="8470265" cy="47580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317500">
              <a:lnSpc>
                <a:spcPct val="100000"/>
              </a:lnSpc>
              <a:spcBef>
                <a:spcPts val="100"/>
              </a:spcBef>
            </a:pPr>
            <a:r>
              <a:rPr dirty="0" sz="2800" b="1">
                <a:solidFill>
                  <a:srgbClr val="592C5F"/>
                </a:solidFill>
                <a:latin typeface="Arial"/>
                <a:cs typeface="Arial"/>
              </a:rPr>
              <a:t>(I</a:t>
            </a:r>
            <a:r>
              <a:rPr dirty="0" sz="2800" spc="-55" b="1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592C5F"/>
                </a:solidFill>
                <a:latin typeface="Arial"/>
                <a:cs typeface="Arial"/>
              </a:rPr>
              <a:t>mean</a:t>
            </a:r>
            <a:r>
              <a:rPr dirty="0" sz="2800" spc="-140" b="1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592C5F"/>
                </a:solidFill>
                <a:latin typeface="Arial"/>
                <a:cs typeface="Arial"/>
              </a:rPr>
              <a:t>Alma,</a:t>
            </a:r>
            <a:r>
              <a:rPr dirty="0" sz="2800" spc="-50" b="1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592C5F"/>
                </a:solidFill>
                <a:latin typeface="Arial"/>
                <a:cs typeface="Arial"/>
              </a:rPr>
              <a:t>not</a:t>
            </a:r>
            <a:r>
              <a:rPr dirty="0" sz="2800" spc="-40" b="1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592C5F"/>
                </a:solidFill>
                <a:latin typeface="Arial"/>
                <a:cs typeface="Arial"/>
              </a:rPr>
              <a:t>life's</a:t>
            </a:r>
            <a:r>
              <a:rPr dirty="0" sz="2800" spc="-40" b="1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592C5F"/>
                </a:solidFill>
                <a:latin typeface="Arial"/>
                <a:cs typeface="Arial"/>
              </a:rPr>
              <a:t>purpose)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25"/>
              </a:spcBef>
            </a:pPr>
            <a:endParaRPr sz="2800">
              <a:latin typeface="Arial"/>
              <a:cs typeface="Arial"/>
            </a:endParaRPr>
          </a:p>
          <a:p>
            <a:pPr marL="12700" marR="475615">
              <a:lnSpc>
                <a:spcPct val="99200"/>
              </a:lnSpc>
            </a:pPr>
            <a:r>
              <a:rPr dirty="0" sz="2400">
                <a:solidFill>
                  <a:srgbClr val="592C5F"/>
                </a:solidFill>
                <a:latin typeface="Arial"/>
                <a:cs typeface="Arial"/>
              </a:rPr>
              <a:t>For</a:t>
            </a:r>
            <a:r>
              <a:rPr dirty="0" sz="2400" spc="-5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92C5F"/>
                </a:solidFill>
                <a:latin typeface="Arial"/>
                <a:cs typeface="Arial"/>
              </a:rPr>
              <a:t>the</a:t>
            </a:r>
            <a:r>
              <a:rPr dirty="0" sz="2400" spc="-5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92C5F"/>
                </a:solidFill>
                <a:latin typeface="Arial"/>
                <a:cs typeface="Arial"/>
              </a:rPr>
              <a:t>opportunity</a:t>
            </a:r>
            <a:r>
              <a:rPr dirty="0" sz="2400" spc="-5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92C5F"/>
                </a:solidFill>
                <a:latin typeface="Arial"/>
                <a:cs typeface="Arial"/>
              </a:rPr>
              <a:t>to</a:t>
            </a:r>
            <a:r>
              <a:rPr dirty="0" sz="2400" spc="-5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92C5F"/>
                </a:solidFill>
                <a:latin typeface="Arial"/>
                <a:cs typeface="Arial"/>
              </a:rPr>
              <a:t>talk</a:t>
            </a:r>
            <a:r>
              <a:rPr dirty="0" sz="2400" spc="-5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92C5F"/>
                </a:solidFill>
                <a:latin typeface="Arial"/>
                <a:cs typeface="Arial"/>
              </a:rPr>
              <a:t>with</a:t>
            </a:r>
            <a:r>
              <a:rPr dirty="0" sz="2400" spc="-5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92C5F"/>
                </a:solidFill>
                <a:latin typeface="Arial"/>
                <a:cs typeface="Arial"/>
              </a:rPr>
              <a:t>CARLI</a:t>
            </a:r>
            <a:r>
              <a:rPr dirty="0" sz="2400" spc="-5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92C5F"/>
                </a:solidFill>
                <a:latin typeface="Arial"/>
                <a:cs typeface="Arial"/>
              </a:rPr>
              <a:t>staff</a:t>
            </a:r>
            <a:r>
              <a:rPr dirty="0" sz="2400" spc="-5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92C5F"/>
                </a:solidFill>
                <a:latin typeface="Arial"/>
                <a:cs typeface="Arial"/>
              </a:rPr>
              <a:t>and</a:t>
            </a:r>
            <a:r>
              <a:rPr dirty="0" sz="2400" spc="-5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92C5F"/>
                </a:solidFill>
                <a:latin typeface="Arial"/>
                <a:cs typeface="Arial"/>
              </a:rPr>
              <a:t>your</a:t>
            </a:r>
            <a:r>
              <a:rPr dirty="0" sz="2400" spc="-5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592C5F"/>
                </a:solidFill>
                <a:latin typeface="Arial"/>
                <a:cs typeface="Arial"/>
              </a:rPr>
              <a:t>CARLI </a:t>
            </a:r>
            <a:r>
              <a:rPr dirty="0" sz="2400">
                <a:solidFill>
                  <a:srgbClr val="592C5F"/>
                </a:solidFill>
                <a:latin typeface="Arial"/>
                <a:cs typeface="Arial"/>
              </a:rPr>
              <a:t>library</a:t>
            </a:r>
            <a:r>
              <a:rPr dirty="0" sz="2400" spc="-12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92C5F"/>
                </a:solidFill>
                <a:latin typeface="Arial"/>
                <a:cs typeface="Arial"/>
              </a:rPr>
              <a:t>colleagues</a:t>
            </a:r>
            <a:r>
              <a:rPr dirty="0" sz="2400" spc="-6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592C5F"/>
                </a:solidFill>
                <a:latin typeface="Arial"/>
                <a:cs typeface="Arial"/>
              </a:rPr>
              <a:t>about</a:t>
            </a:r>
            <a:r>
              <a:rPr dirty="0" sz="2400" spc="-15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92C5F"/>
                </a:solidFill>
                <a:latin typeface="Arial"/>
                <a:cs typeface="Arial"/>
              </a:rPr>
              <a:t>Alma</a:t>
            </a:r>
            <a:r>
              <a:rPr dirty="0" sz="2400" spc="-6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92C5F"/>
                </a:solidFill>
                <a:latin typeface="Arial"/>
                <a:cs typeface="Arial"/>
              </a:rPr>
              <a:t>Fulfillment</a:t>
            </a:r>
            <a:r>
              <a:rPr dirty="0" sz="2400" spc="-6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592C5F"/>
                </a:solidFill>
                <a:latin typeface="Arial"/>
                <a:cs typeface="Arial"/>
              </a:rPr>
              <a:t>and</a:t>
            </a:r>
            <a:r>
              <a:rPr dirty="0" sz="2400" spc="-16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592C5F"/>
                </a:solidFill>
                <a:latin typeface="Arial"/>
                <a:cs typeface="Arial"/>
              </a:rPr>
              <a:t>Automated </a:t>
            </a:r>
            <a:r>
              <a:rPr dirty="0" sz="2400">
                <a:solidFill>
                  <a:srgbClr val="592C5F"/>
                </a:solidFill>
                <a:latin typeface="Arial"/>
                <a:cs typeface="Arial"/>
              </a:rPr>
              <a:t>Fulfillment</a:t>
            </a:r>
            <a:r>
              <a:rPr dirty="0" sz="2400" spc="-8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92C5F"/>
                </a:solidFill>
                <a:latin typeface="Arial"/>
                <a:cs typeface="Arial"/>
              </a:rPr>
              <a:t>Network</a:t>
            </a:r>
            <a:r>
              <a:rPr dirty="0" sz="2400" spc="-6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92C5F"/>
                </a:solidFill>
                <a:latin typeface="Arial"/>
                <a:cs typeface="Arial"/>
              </a:rPr>
              <a:t>workflows,</a:t>
            </a:r>
            <a:r>
              <a:rPr dirty="0" sz="2400" spc="-6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92C5F"/>
                </a:solidFill>
                <a:latin typeface="Arial"/>
                <a:cs typeface="Arial"/>
              </a:rPr>
              <a:t>known</a:t>
            </a:r>
            <a:r>
              <a:rPr dirty="0" sz="2400" spc="-6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92C5F"/>
                </a:solidFill>
                <a:latin typeface="Arial"/>
                <a:cs typeface="Arial"/>
              </a:rPr>
              <a:t>issues,</a:t>
            </a:r>
            <a:r>
              <a:rPr dirty="0" sz="2400" spc="-6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92C5F"/>
                </a:solidFill>
                <a:latin typeface="Arial"/>
                <a:cs typeface="Arial"/>
              </a:rPr>
              <a:t>and</a:t>
            </a:r>
            <a:r>
              <a:rPr dirty="0" sz="2400" spc="-6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92C5F"/>
                </a:solidFill>
                <a:latin typeface="Arial"/>
                <a:cs typeface="Arial"/>
              </a:rPr>
              <a:t>Q</a:t>
            </a:r>
            <a:r>
              <a:rPr dirty="0" sz="2400" spc="-6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92C5F"/>
                </a:solidFill>
                <a:latin typeface="Arial"/>
                <a:cs typeface="Arial"/>
              </a:rPr>
              <a:t>&amp;</a:t>
            </a:r>
            <a:r>
              <a:rPr dirty="0" sz="2400" spc="-16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592C5F"/>
                </a:solidFill>
                <a:latin typeface="Arial"/>
                <a:cs typeface="Arial"/>
              </a:rPr>
              <a:t>A.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70"/>
              </a:spcBef>
            </a:pPr>
            <a:endParaRPr sz="2400">
              <a:latin typeface="Arial"/>
              <a:cs typeface="Arial"/>
            </a:endParaRPr>
          </a:p>
          <a:p>
            <a:pPr marL="298450" marR="79375" indent="-285750">
              <a:lnSpc>
                <a:spcPct val="100000"/>
              </a:lnSpc>
              <a:buChar char="•"/>
              <a:tabLst>
                <a:tab pos="298450" algn="l"/>
              </a:tabLst>
            </a:pPr>
            <a:r>
              <a:rPr dirty="0" sz="2400">
                <a:solidFill>
                  <a:srgbClr val="592C5F"/>
                </a:solidFill>
                <a:latin typeface="Arial"/>
                <a:cs typeface="Arial"/>
              </a:rPr>
              <a:t>Friday 7/2 at 2:00pm – </a:t>
            </a:r>
            <a:r>
              <a:rPr dirty="0" u="sng" sz="2400" spc="-20">
                <a:solidFill>
                  <a:srgbClr val="0996A9"/>
                </a:solidFill>
                <a:uFill>
                  <a:solidFill>
                    <a:srgbClr val="0996A9"/>
                  </a:solidFill>
                </a:uFill>
                <a:latin typeface="Arial"/>
                <a:cs typeface="Arial"/>
                <a:hlinkClick r:id="rId2"/>
              </a:rPr>
              <a:t>https://www.carli.illinois.edu/lets-</a:t>
            </a:r>
            <a:r>
              <a:rPr dirty="0" u="sng" sz="2400" spc="-10">
                <a:solidFill>
                  <a:srgbClr val="0996A9"/>
                </a:solidFill>
                <a:uFill>
                  <a:solidFill>
                    <a:srgbClr val="0996A9"/>
                  </a:solidFill>
                </a:uFill>
                <a:latin typeface="Arial"/>
                <a:cs typeface="Arial"/>
                <a:hlinkClick r:id="rId2"/>
              </a:rPr>
              <a:t>talk-</a:t>
            </a:r>
            <a:r>
              <a:rPr dirty="0" u="sng" sz="2400" spc="-20">
                <a:solidFill>
                  <a:srgbClr val="0996A9"/>
                </a:solidFill>
                <a:uFill>
                  <a:solidFill>
                    <a:srgbClr val="0996A9"/>
                  </a:solidFill>
                </a:uFill>
                <a:latin typeface="Arial"/>
                <a:cs typeface="Arial"/>
              </a:rPr>
              <a:t>about-</a:t>
            </a:r>
            <a:r>
              <a:rPr dirty="0" u="sng" sz="2400" spc="-10">
                <a:solidFill>
                  <a:srgbClr val="0996A9"/>
                </a:solidFill>
                <a:uFill>
                  <a:solidFill>
                    <a:srgbClr val="0996A9"/>
                  </a:solidFill>
                </a:uFill>
                <a:latin typeface="Arial"/>
                <a:cs typeface="Arial"/>
              </a:rPr>
              <a:t>fulfillment20210702</a:t>
            </a:r>
            <a:endParaRPr sz="2400">
              <a:latin typeface="Arial"/>
              <a:cs typeface="Arial"/>
            </a:endParaRPr>
          </a:p>
          <a:p>
            <a:pPr marL="298450" marR="5080" indent="-285750">
              <a:lnSpc>
                <a:spcPct val="100800"/>
              </a:lnSpc>
              <a:spcBef>
                <a:spcPts val="505"/>
              </a:spcBef>
              <a:buChar char="•"/>
              <a:tabLst>
                <a:tab pos="298450" algn="l"/>
              </a:tabLst>
            </a:pPr>
            <a:r>
              <a:rPr dirty="0" sz="2400" spc="-10">
                <a:solidFill>
                  <a:srgbClr val="592C5F"/>
                </a:solidFill>
                <a:latin typeface="Arial"/>
                <a:cs typeface="Arial"/>
              </a:rPr>
              <a:t>Tuesday</a:t>
            </a:r>
            <a:r>
              <a:rPr dirty="0" sz="2400" spc="-6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92C5F"/>
                </a:solidFill>
                <a:latin typeface="Arial"/>
                <a:cs typeface="Arial"/>
              </a:rPr>
              <a:t>7/13</a:t>
            </a:r>
            <a:r>
              <a:rPr dirty="0" sz="2400" spc="-6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92C5F"/>
                </a:solidFill>
                <a:latin typeface="Arial"/>
                <a:cs typeface="Arial"/>
              </a:rPr>
              <a:t>at</a:t>
            </a:r>
            <a:r>
              <a:rPr dirty="0" sz="2400" spc="-6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92C5F"/>
                </a:solidFill>
                <a:latin typeface="Arial"/>
                <a:cs typeface="Arial"/>
              </a:rPr>
              <a:t>10:30am</a:t>
            </a:r>
            <a:r>
              <a:rPr dirty="0" sz="2400" spc="-6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92C5F"/>
                </a:solidFill>
                <a:latin typeface="Arial"/>
                <a:cs typeface="Arial"/>
              </a:rPr>
              <a:t>–</a:t>
            </a:r>
            <a:r>
              <a:rPr dirty="0" sz="2400" spc="-6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u="sng" sz="2400" spc="-10">
                <a:solidFill>
                  <a:srgbClr val="0996A9"/>
                </a:solidFill>
                <a:uFill>
                  <a:solidFill>
                    <a:srgbClr val="0996A9"/>
                  </a:solidFill>
                </a:uFill>
                <a:latin typeface="Arial"/>
                <a:cs typeface="Arial"/>
                <a:hlinkClick r:id="rId3"/>
              </a:rPr>
              <a:t>https://www.carli.illinois.edu/lets-</a:t>
            </a:r>
            <a:r>
              <a:rPr dirty="0" u="sng" sz="2400" spc="-10">
                <a:solidFill>
                  <a:srgbClr val="0996A9"/>
                </a:solidFill>
                <a:uFill>
                  <a:solidFill>
                    <a:srgbClr val="0996A9"/>
                  </a:solidFill>
                </a:uFill>
                <a:latin typeface="Arial"/>
                <a:cs typeface="Arial"/>
              </a:rPr>
              <a:t>talk-</a:t>
            </a:r>
            <a:r>
              <a:rPr dirty="0" u="sng" sz="2400" spc="-20">
                <a:solidFill>
                  <a:srgbClr val="0996A9"/>
                </a:solidFill>
                <a:uFill>
                  <a:solidFill>
                    <a:srgbClr val="0996A9"/>
                  </a:solidFill>
                </a:uFill>
                <a:latin typeface="Arial"/>
                <a:cs typeface="Arial"/>
              </a:rPr>
              <a:t>about-</a:t>
            </a:r>
            <a:r>
              <a:rPr dirty="0" u="sng" sz="2400" spc="-10">
                <a:solidFill>
                  <a:srgbClr val="0996A9"/>
                </a:solidFill>
                <a:uFill>
                  <a:solidFill>
                    <a:srgbClr val="0996A9"/>
                  </a:solidFill>
                </a:uFill>
                <a:latin typeface="Arial"/>
                <a:cs typeface="Arial"/>
              </a:rPr>
              <a:t>fulfillment20210713</a:t>
            </a:r>
            <a:endParaRPr sz="2400">
              <a:latin typeface="Arial"/>
              <a:cs typeface="Arial"/>
            </a:endParaRPr>
          </a:p>
          <a:p>
            <a:pPr marL="298450" marR="739775" indent="-285750">
              <a:lnSpc>
                <a:spcPts val="2780"/>
              </a:lnSpc>
              <a:spcBef>
                <a:spcPts val="800"/>
              </a:spcBef>
              <a:buChar char="•"/>
              <a:tabLst>
                <a:tab pos="298450" algn="l"/>
              </a:tabLst>
            </a:pPr>
            <a:r>
              <a:rPr dirty="0" sz="2400">
                <a:solidFill>
                  <a:srgbClr val="592C5F"/>
                </a:solidFill>
                <a:latin typeface="Arial"/>
                <a:cs typeface="Arial"/>
              </a:rPr>
              <a:t>Notes</a:t>
            </a:r>
            <a:r>
              <a:rPr dirty="0" sz="2400" spc="-5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92C5F"/>
                </a:solidFill>
                <a:latin typeface="Arial"/>
                <a:cs typeface="Arial"/>
              </a:rPr>
              <a:t>are</a:t>
            </a:r>
            <a:r>
              <a:rPr dirty="0" sz="2400" spc="-5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92C5F"/>
                </a:solidFill>
                <a:latin typeface="Arial"/>
                <a:cs typeface="Arial"/>
              </a:rPr>
              <a:t>posted</a:t>
            </a:r>
            <a:r>
              <a:rPr dirty="0" sz="2400" spc="-5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92C5F"/>
                </a:solidFill>
                <a:latin typeface="Arial"/>
                <a:cs typeface="Arial"/>
              </a:rPr>
              <a:t>on</a:t>
            </a:r>
            <a:r>
              <a:rPr dirty="0" sz="2400" spc="-5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92C5F"/>
                </a:solidFill>
                <a:latin typeface="Arial"/>
                <a:cs typeface="Arial"/>
              </a:rPr>
              <a:t>the</a:t>
            </a:r>
            <a:r>
              <a:rPr dirty="0" sz="2400" spc="-5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92C5F"/>
                </a:solidFill>
                <a:latin typeface="Arial"/>
                <a:cs typeface="Arial"/>
              </a:rPr>
              <a:t>CARLI</a:t>
            </a:r>
            <a:r>
              <a:rPr dirty="0" sz="2400" spc="-5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92C5F"/>
                </a:solidFill>
                <a:latin typeface="Arial"/>
                <a:cs typeface="Arial"/>
              </a:rPr>
              <a:t>calendar</a:t>
            </a:r>
            <a:r>
              <a:rPr dirty="0" sz="2400" spc="-5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92C5F"/>
                </a:solidFill>
                <a:latin typeface="Arial"/>
                <a:cs typeface="Arial"/>
              </a:rPr>
              <a:t>event</a:t>
            </a:r>
            <a:r>
              <a:rPr dirty="0" sz="2400" spc="-6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92C5F"/>
                </a:solidFill>
                <a:latin typeface="Arial"/>
                <a:cs typeface="Arial"/>
              </a:rPr>
              <a:t>for</a:t>
            </a:r>
            <a:r>
              <a:rPr dirty="0" sz="2400" spc="-5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400" spc="-20">
                <a:solidFill>
                  <a:srgbClr val="592C5F"/>
                </a:solidFill>
                <a:latin typeface="Arial"/>
                <a:cs typeface="Arial"/>
              </a:rPr>
              <a:t>past </a:t>
            </a:r>
            <a:r>
              <a:rPr dirty="0" sz="2400" spc="-10">
                <a:solidFill>
                  <a:srgbClr val="592C5F"/>
                </a:solidFill>
                <a:latin typeface="Arial"/>
                <a:cs typeface="Arial"/>
              </a:rPr>
              <a:t>sessions.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9154" y="70611"/>
            <a:ext cx="412178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UPCOMING</a:t>
            </a:r>
            <a:r>
              <a:rPr dirty="0" sz="160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ALMA</a:t>
            </a:r>
            <a:r>
              <a:rPr dirty="0" sz="1600" spc="-1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6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PRIMO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VE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EVENTS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1731468" y="469899"/>
            <a:ext cx="5680710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Ex</a:t>
            </a:r>
            <a:r>
              <a:rPr dirty="0" spc="-85"/>
              <a:t> </a:t>
            </a:r>
            <a:r>
              <a:rPr dirty="0"/>
              <a:t>Libris</a:t>
            </a:r>
            <a:r>
              <a:rPr dirty="0" spc="-70"/>
              <a:t> </a:t>
            </a:r>
            <a:r>
              <a:rPr dirty="0"/>
              <a:t>Knowledge</a:t>
            </a:r>
            <a:r>
              <a:rPr dirty="0" spc="-75"/>
              <a:t> </a:t>
            </a:r>
            <a:r>
              <a:rPr dirty="0"/>
              <a:t>Days</a:t>
            </a:r>
            <a:r>
              <a:rPr dirty="0" spc="-70"/>
              <a:t> </a:t>
            </a:r>
            <a:r>
              <a:rPr dirty="0" spc="-10"/>
              <a:t>Online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78131" y="1115060"/>
            <a:ext cx="8104505" cy="3545204"/>
          </a:xfrm>
          <a:prstGeom prst="rect">
            <a:avLst/>
          </a:prstGeom>
        </p:spPr>
        <p:txBody>
          <a:bodyPr wrap="square" lIns="0" tIns="91440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720"/>
              </a:spcBef>
              <a:buChar char="•"/>
              <a:tabLst>
                <a:tab pos="354965" algn="l"/>
              </a:tabLst>
            </a:pPr>
            <a:r>
              <a:rPr dirty="0" sz="2400">
                <a:solidFill>
                  <a:srgbClr val="592C5F"/>
                </a:solidFill>
                <a:latin typeface="Arial"/>
                <a:cs typeface="Arial"/>
              </a:rPr>
              <a:t>Registration</a:t>
            </a:r>
            <a:r>
              <a:rPr dirty="0" sz="2400" spc="-6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92C5F"/>
                </a:solidFill>
                <a:latin typeface="Arial"/>
                <a:cs typeface="Arial"/>
              </a:rPr>
              <a:t>is</a:t>
            </a:r>
            <a:r>
              <a:rPr dirty="0" sz="2400" spc="-6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400" spc="-20">
                <a:solidFill>
                  <a:srgbClr val="592C5F"/>
                </a:solidFill>
                <a:latin typeface="Arial"/>
                <a:cs typeface="Arial"/>
              </a:rPr>
              <a:t>free</a:t>
            </a:r>
            <a:endParaRPr sz="2400">
              <a:latin typeface="Arial"/>
              <a:cs typeface="Arial"/>
            </a:endParaRPr>
          </a:p>
          <a:p>
            <a:pPr marL="355600" marR="63500" indent="-342900">
              <a:lnSpc>
                <a:spcPts val="2780"/>
              </a:lnSpc>
              <a:spcBef>
                <a:spcPts val="800"/>
              </a:spcBef>
              <a:buChar char="•"/>
              <a:tabLst>
                <a:tab pos="355600" algn="l"/>
              </a:tabLst>
            </a:pPr>
            <a:r>
              <a:rPr dirty="0" sz="2400">
                <a:solidFill>
                  <a:srgbClr val="592C5F"/>
                </a:solidFill>
                <a:latin typeface="Arial"/>
                <a:cs typeface="Arial"/>
              </a:rPr>
              <a:t>Choose</a:t>
            </a:r>
            <a:r>
              <a:rPr dirty="0" sz="2400" spc="-6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92C5F"/>
                </a:solidFill>
                <a:latin typeface="Arial"/>
                <a:cs typeface="Arial"/>
              </a:rPr>
              <a:t>the</a:t>
            </a:r>
            <a:r>
              <a:rPr dirty="0" sz="2400" spc="-6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92C5F"/>
                </a:solidFill>
                <a:latin typeface="Arial"/>
                <a:cs typeface="Arial"/>
              </a:rPr>
              <a:t>“Register”</a:t>
            </a:r>
            <a:r>
              <a:rPr dirty="0" sz="2400" spc="-6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92C5F"/>
                </a:solidFill>
                <a:latin typeface="Arial"/>
                <a:cs typeface="Arial"/>
              </a:rPr>
              <a:t>link</a:t>
            </a:r>
            <a:r>
              <a:rPr dirty="0" sz="2400" spc="-6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92C5F"/>
                </a:solidFill>
                <a:latin typeface="Arial"/>
                <a:cs typeface="Arial"/>
              </a:rPr>
              <a:t>in</a:t>
            </a:r>
            <a:r>
              <a:rPr dirty="0" sz="2400" spc="-6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92C5F"/>
                </a:solidFill>
                <a:latin typeface="Arial"/>
                <a:cs typeface="Arial"/>
              </a:rPr>
              <a:t>the</a:t>
            </a:r>
            <a:r>
              <a:rPr dirty="0" sz="2400" spc="-6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92C5F"/>
                </a:solidFill>
                <a:latin typeface="Arial"/>
                <a:cs typeface="Arial"/>
              </a:rPr>
              <a:t>“EMEA/NA”</a:t>
            </a:r>
            <a:r>
              <a:rPr dirty="0" sz="2400" spc="-6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92C5F"/>
                </a:solidFill>
                <a:latin typeface="Arial"/>
                <a:cs typeface="Arial"/>
              </a:rPr>
              <a:t>column.</a:t>
            </a:r>
            <a:r>
              <a:rPr dirty="0" sz="2400" spc="-6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592C5F"/>
                </a:solidFill>
                <a:latin typeface="Arial"/>
                <a:cs typeface="Arial"/>
              </a:rPr>
              <a:t>NA </a:t>
            </a:r>
            <a:r>
              <a:rPr dirty="0" sz="2400">
                <a:solidFill>
                  <a:srgbClr val="592C5F"/>
                </a:solidFill>
                <a:latin typeface="Arial"/>
                <a:cs typeface="Arial"/>
              </a:rPr>
              <a:t>stands</a:t>
            </a:r>
            <a:r>
              <a:rPr dirty="0" sz="2400" spc="-3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92C5F"/>
                </a:solidFill>
                <a:latin typeface="Arial"/>
                <a:cs typeface="Arial"/>
              </a:rPr>
              <a:t>for</a:t>
            </a:r>
            <a:r>
              <a:rPr dirty="0" sz="2400" spc="-3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592C5F"/>
                </a:solidFill>
                <a:latin typeface="Arial"/>
                <a:cs typeface="Arial"/>
              </a:rPr>
              <a:t>North</a:t>
            </a:r>
            <a:r>
              <a:rPr dirty="0" sz="2400" spc="-15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592C5F"/>
                </a:solidFill>
                <a:latin typeface="Arial"/>
                <a:cs typeface="Arial"/>
              </a:rPr>
              <a:t>America.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ct val="100800"/>
              </a:lnSpc>
              <a:spcBef>
                <a:spcPts val="530"/>
              </a:spcBef>
              <a:buClr>
                <a:srgbClr val="592C5F"/>
              </a:buClr>
              <a:buChar char="•"/>
              <a:tabLst>
                <a:tab pos="355600" algn="l"/>
              </a:tabLst>
            </a:pPr>
            <a:r>
              <a:rPr dirty="0" u="sng" sz="2400" spc="-10">
                <a:solidFill>
                  <a:srgbClr val="0996A9"/>
                </a:solidFill>
                <a:uFill>
                  <a:solidFill>
                    <a:srgbClr val="0996A9"/>
                  </a:solidFill>
                </a:uFill>
                <a:latin typeface="Arial"/>
                <a:cs typeface="Arial"/>
                <a:hlinkClick r:id="rId2"/>
              </a:rPr>
              <a:t>https://knowledge.exlibrisgroup.com/Cross-</a:t>
            </a:r>
            <a:r>
              <a:rPr dirty="0" u="sng" sz="2400" spc="-10">
                <a:solidFill>
                  <a:srgbClr val="0996A9"/>
                </a:solidFill>
                <a:uFill>
                  <a:solidFill>
                    <a:srgbClr val="0996A9"/>
                  </a:solidFill>
                </a:uFill>
                <a:latin typeface="Arial"/>
                <a:cs typeface="Arial"/>
              </a:rPr>
              <a:t>Product/Conferences_and_Seminars/Knowledge_Days_-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25"/>
              </a:spcBef>
            </a:pPr>
            <a:r>
              <a:rPr dirty="0" u="sng" sz="2400" spc="-10">
                <a:solidFill>
                  <a:srgbClr val="0996A9"/>
                </a:solidFill>
                <a:uFill>
                  <a:solidFill>
                    <a:srgbClr val="0996A9"/>
                  </a:solidFill>
                </a:uFill>
                <a:latin typeface="Arial"/>
                <a:cs typeface="Arial"/>
              </a:rPr>
              <a:t>_ELUNA/2021_Knowledge_Days</a:t>
            </a:r>
            <a:endParaRPr sz="2400">
              <a:latin typeface="Arial"/>
              <a:cs typeface="Arial"/>
            </a:endParaRPr>
          </a:p>
          <a:p>
            <a:pPr lvl="1" marL="770890" indent="-285115">
              <a:lnSpc>
                <a:spcPct val="100000"/>
              </a:lnSpc>
              <a:spcBef>
                <a:spcPts val="425"/>
              </a:spcBef>
              <a:buChar char="■"/>
              <a:tabLst>
                <a:tab pos="770890" algn="l"/>
              </a:tabLst>
            </a:pP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Final</a:t>
            </a:r>
            <a:r>
              <a:rPr dirty="0" sz="2000" spc="-4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two</a:t>
            </a:r>
            <a:r>
              <a:rPr dirty="0" sz="2000" spc="-5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sessions</a:t>
            </a:r>
            <a:r>
              <a:rPr dirty="0" sz="2000" spc="-4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next</a:t>
            </a:r>
            <a:r>
              <a:rPr dirty="0" sz="2000" spc="-5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92C5F"/>
                </a:solidFill>
                <a:latin typeface="Arial"/>
                <a:cs typeface="Arial"/>
              </a:rPr>
              <a:t>week!</a:t>
            </a:r>
            <a:endParaRPr sz="2000">
              <a:latin typeface="Arial"/>
              <a:cs typeface="Arial"/>
            </a:endParaRPr>
          </a:p>
          <a:p>
            <a:pPr lvl="1" marL="770890" indent="-285115">
              <a:lnSpc>
                <a:spcPct val="100000"/>
              </a:lnSpc>
              <a:spcBef>
                <a:spcPts val="480"/>
              </a:spcBef>
              <a:buChar char="■"/>
              <a:tabLst>
                <a:tab pos="770890" algn="l"/>
              </a:tabLst>
            </a:pPr>
            <a:r>
              <a:rPr dirty="0" sz="2000" spc="-30">
                <a:solidFill>
                  <a:srgbClr val="592C5F"/>
                </a:solidFill>
                <a:latin typeface="Arial"/>
                <a:cs typeface="Arial"/>
              </a:rPr>
              <a:t>Tuesday,</a:t>
            </a:r>
            <a:r>
              <a:rPr dirty="0" sz="2000" spc="-4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June</a:t>
            </a:r>
            <a:r>
              <a:rPr dirty="0" sz="2000" spc="-2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29</a:t>
            </a:r>
            <a:r>
              <a:rPr dirty="0" sz="2000" spc="-2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-</a:t>
            </a:r>
            <a:r>
              <a:rPr dirty="0" sz="2000" spc="-2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Managing</a:t>
            </a:r>
            <a:r>
              <a:rPr dirty="0" sz="2000" spc="-2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92C5F"/>
                </a:solidFill>
                <a:latin typeface="Arial"/>
                <a:cs typeface="Arial"/>
              </a:rPr>
              <a:t>E-</a:t>
            </a:r>
            <a:r>
              <a:rPr dirty="0" sz="2000" spc="-20">
                <a:solidFill>
                  <a:srgbClr val="592C5F"/>
                </a:solidFill>
                <a:latin typeface="Arial"/>
                <a:cs typeface="Arial"/>
              </a:rPr>
              <a:t>Resources</a:t>
            </a:r>
            <a:r>
              <a:rPr dirty="0" sz="2000" spc="-13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92C5F"/>
                </a:solidFill>
                <a:latin typeface="Arial"/>
                <a:cs typeface="Arial"/>
              </a:rPr>
              <a:t>Advanced</a:t>
            </a:r>
            <a:endParaRPr sz="2000">
              <a:latin typeface="Arial"/>
              <a:cs typeface="Arial"/>
            </a:endParaRPr>
          </a:p>
          <a:p>
            <a:pPr lvl="1" marL="770890" indent="-285115">
              <a:lnSpc>
                <a:spcPct val="100000"/>
              </a:lnSpc>
              <a:spcBef>
                <a:spcPts val="505"/>
              </a:spcBef>
              <a:buChar char="■"/>
              <a:tabLst>
                <a:tab pos="770890" algn="l"/>
              </a:tabLst>
            </a:pPr>
            <a:r>
              <a:rPr dirty="0" sz="2000" spc="-20">
                <a:solidFill>
                  <a:srgbClr val="592C5F"/>
                </a:solidFill>
                <a:latin typeface="Arial"/>
                <a:cs typeface="Arial"/>
              </a:rPr>
              <a:t>Thursday,</a:t>
            </a:r>
            <a:r>
              <a:rPr dirty="0" sz="2000" spc="-5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July</a:t>
            </a:r>
            <a:r>
              <a:rPr dirty="0" sz="2000" spc="-4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1</a:t>
            </a:r>
            <a:r>
              <a:rPr dirty="0" sz="2000" spc="-3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-</a:t>
            </a:r>
            <a:r>
              <a:rPr dirty="0" sz="2000" spc="-4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Fundamentals</a:t>
            </a:r>
            <a:r>
              <a:rPr dirty="0" sz="2000" spc="-4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of</a:t>
            </a:r>
            <a:r>
              <a:rPr dirty="0" sz="2000" spc="-4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Sets</a:t>
            </a:r>
            <a:r>
              <a:rPr dirty="0" sz="2000" spc="-4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2C5F"/>
                </a:solidFill>
                <a:latin typeface="Arial"/>
                <a:cs typeface="Arial"/>
              </a:rPr>
              <a:t>and</a:t>
            </a:r>
            <a:r>
              <a:rPr dirty="0" sz="2000" spc="-4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592C5F"/>
                </a:solidFill>
                <a:latin typeface="Arial"/>
                <a:cs typeface="Arial"/>
              </a:rPr>
              <a:t>Jobs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9154" y="70611"/>
            <a:ext cx="412178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UPCOMING</a:t>
            </a:r>
            <a:r>
              <a:rPr dirty="0" sz="160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ALMA</a:t>
            </a:r>
            <a:r>
              <a:rPr dirty="0" sz="1600" spc="-1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6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PRIMO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VE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EVENTS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1432256" y="469899"/>
            <a:ext cx="6279515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CARLI</a:t>
            </a:r>
            <a:r>
              <a:rPr dirty="0" spc="-85"/>
              <a:t> </a:t>
            </a:r>
            <a:r>
              <a:rPr dirty="0"/>
              <a:t>Discussion</a:t>
            </a:r>
            <a:r>
              <a:rPr dirty="0" spc="-80"/>
              <a:t> </a:t>
            </a:r>
            <a:r>
              <a:rPr dirty="0"/>
              <a:t>Sessions</a:t>
            </a:r>
            <a:r>
              <a:rPr dirty="0" spc="-75"/>
              <a:t> </a:t>
            </a:r>
            <a:r>
              <a:rPr dirty="0"/>
              <a:t>after</a:t>
            </a:r>
            <a:r>
              <a:rPr dirty="0" spc="-80"/>
              <a:t> </a:t>
            </a:r>
            <a:r>
              <a:rPr dirty="0" spc="-25"/>
              <a:t>the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78131" y="991108"/>
            <a:ext cx="8526145" cy="4099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718820">
              <a:lnSpc>
                <a:spcPct val="100000"/>
              </a:lnSpc>
              <a:spcBef>
                <a:spcPts val="100"/>
              </a:spcBef>
            </a:pPr>
            <a:r>
              <a:rPr dirty="0" sz="2800" b="1">
                <a:solidFill>
                  <a:srgbClr val="592C5F"/>
                </a:solidFill>
                <a:latin typeface="Arial"/>
                <a:cs typeface="Arial"/>
              </a:rPr>
              <a:t>Ex</a:t>
            </a:r>
            <a:r>
              <a:rPr dirty="0" sz="2800" spc="-80" b="1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592C5F"/>
                </a:solidFill>
                <a:latin typeface="Arial"/>
                <a:cs typeface="Arial"/>
              </a:rPr>
              <a:t>Libris</a:t>
            </a:r>
            <a:r>
              <a:rPr dirty="0" sz="2800" spc="-75" b="1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592C5F"/>
                </a:solidFill>
                <a:latin typeface="Arial"/>
                <a:cs typeface="Arial"/>
              </a:rPr>
              <a:t>Knowledge</a:t>
            </a:r>
            <a:r>
              <a:rPr dirty="0" sz="2800" spc="-70" b="1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592C5F"/>
                </a:solidFill>
                <a:latin typeface="Arial"/>
                <a:cs typeface="Arial"/>
              </a:rPr>
              <a:t>Days</a:t>
            </a:r>
            <a:r>
              <a:rPr dirty="0" sz="2800" spc="-70" b="1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592C5F"/>
                </a:solidFill>
                <a:latin typeface="Arial"/>
                <a:cs typeface="Arial"/>
              </a:rPr>
              <a:t>Online</a:t>
            </a:r>
            <a:r>
              <a:rPr dirty="0" sz="2800" spc="-70" b="1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592C5F"/>
                </a:solidFill>
                <a:latin typeface="Arial"/>
                <a:cs typeface="Arial"/>
              </a:rPr>
              <a:t>Webinars</a:t>
            </a:r>
            <a:endParaRPr sz="2800">
              <a:latin typeface="Arial"/>
              <a:cs typeface="Arial"/>
            </a:endParaRPr>
          </a:p>
          <a:p>
            <a:pPr marL="355600" marR="163195" indent="-342900">
              <a:lnSpc>
                <a:spcPct val="100800"/>
              </a:lnSpc>
              <a:spcBef>
                <a:spcPts val="2200"/>
              </a:spcBef>
              <a:buChar char="•"/>
              <a:tabLst>
                <a:tab pos="355600" algn="l"/>
              </a:tabLst>
            </a:pPr>
            <a:r>
              <a:rPr dirty="0" sz="2400">
                <a:solidFill>
                  <a:srgbClr val="592C5F"/>
                </a:solidFill>
                <a:latin typeface="Arial"/>
                <a:cs typeface="Arial"/>
              </a:rPr>
              <a:t>Fifteen</a:t>
            </a:r>
            <a:r>
              <a:rPr dirty="0" sz="2400" spc="-5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92C5F"/>
                </a:solidFill>
                <a:latin typeface="Arial"/>
                <a:cs typeface="Arial"/>
              </a:rPr>
              <a:t>minutes</a:t>
            </a:r>
            <a:r>
              <a:rPr dirty="0" sz="2400" spc="-5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92C5F"/>
                </a:solidFill>
                <a:latin typeface="Arial"/>
                <a:cs typeface="Arial"/>
              </a:rPr>
              <a:t>after</a:t>
            </a:r>
            <a:r>
              <a:rPr dirty="0" sz="2400" spc="-5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92C5F"/>
                </a:solidFill>
                <a:latin typeface="Arial"/>
                <a:cs typeface="Arial"/>
              </a:rPr>
              <a:t>each</a:t>
            </a:r>
            <a:r>
              <a:rPr dirty="0" sz="2400" spc="-5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92C5F"/>
                </a:solidFill>
                <a:latin typeface="Arial"/>
                <a:cs typeface="Arial"/>
              </a:rPr>
              <a:t>of</a:t>
            </a:r>
            <a:r>
              <a:rPr dirty="0" sz="2400" spc="-6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92C5F"/>
                </a:solidFill>
                <a:latin typeface="Arial"/>
                <a:cs typeface="Arial"/>
              </a:rPr>
              <a:t>the</a:t>
            </a:r>
            <a:r>
              <a:rPr dirty="0" sz="2400" spc="-5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92C5F"/>
                </a:solidFill>
                <a:latin typeface="Arial"/>
                <a:cs typeface="Arial"/>
              </a:rPr>
              <a:t>Ex</a:t>
            </a:r>
            <a:r>
              <a:rPr dirty="0" sz="2400" spc="-5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92C5F"/>
                </a:solidFill>
                <a:latin typeface="Arial"/>
                <a:cs typeface="Arial"/>
              </a:rPr>
              <a:t>Libris</a:t>
            </a:r>
            <a:r>
              <a:rPr dirty="0" sz="2400" spc="-5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92C5F"/>
                </a:solidFill>
                <a:latin typeface="Arial"/>
                <a:cs typeface="Arial"/>
              </a:rPr>
              <a:t>Knowledge</a:t>
            </a:r>
            <a:r>
              <a:rPr dirty="0" sz="2400" spc="-5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400" spc="-20">
                <a:solidFill>
                  <a:srgbClr val="592C5F"/>
                </a:solidFill>
                <a:latin typeface="Arial"/>
                <a:cs typeface="Arial"/>
              </a:rPr>
              <a:t>Days </a:t>
            </a:r>
            <a:r>
              <a:rPr dirty="0" sz="2400">
                <a:solidFill>
                  <a:srgbClr val="592C5F"/>
                </a:solidFill>
                <a:latin typeface="Arial"/>
                <a:cs typeface="Arial"/>
              </a:rPr>
              <a:t>Webinars,</a:t>
            </a:r>
            <a:r>
              <a:rPr dirty="0" sz="2400" spc="-6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92C5F"/>
                </a:solidFill>
                <a:latin typeface="Arial"/>
                <a:cs typeface="Arial"/>
              </a:rPr>
              <a:t>CARLI</a:t>
            </a:r>
            <a:r>
              <a:rPr dirty="0" sz="2400" spc="-6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92C5F"/>
                </a:solidFill>
                <a:latin typeface="Arial"/>
                <a:cs typeface="Arial"/>
              </a:rPr>
              <a:t>will</a:t>
            </a:r>
            <a:r>
              <a:rPr dirty="0" sz="2400" spc="-5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92C5F"/>
                </a:solidFill>
                <a:latin typeface="Arial"/>
                <a:cs typeface="Arial"/>
              </a:rPr>
              <a:t>host</a:t>
            </a:r>
            <a:r>
              <a:rPr dirty="0" sz="2400" spc="-6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92C5F"/>
                </a:solidFill>
                <a:latin typeface="Arial"/>
                <a:cs typeface="Arial"/>
              </a:rPr>
              <a:t>a</a:t>
            </a:r>
            <a:r>
              <a:rPr dirty="0" sz="2400" spc="-5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92C5F"/>
                </a:solidFill>
                <a:latin typeface="Arial"/>
                <a:cs typeface="Arial"/>
              </a:rPr>
              <a:t>Zoom</a:t>
            </a:r>
            <a:r>
              <a:rPr dirty="0" sz="2400" spc="-5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92C5F"/>
                </a:solidFill>
                <a:latin typeface="Arial"/>
                <a:cs typeface="Arial"/>
              </a:rPr>
              <a:t>meeting</a:t>
            </a:r>
            <a:r>
              <a:rPr dirty="0" sz="2400" spc="-5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92C5F"/>
                </a:solidFill>
                <a:latin typeface="Arial"/>
                <a:cs typeface="Arial"/>
              </a:rPr>
              <a:t>for</a:t>
            </a:r>
            <a:r>
              <a:rPr dirty="0" sz="2400" spc="-5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592C5F"/>
                </a:solidFill>
                <a:latin typeface="Arial"/>
                <a:cs typeface="Arial"/>
              </a:rPr>
              <a:t>I-Share </a:t>
            </a:r>
            <a:r>
              <a:rPr dirty="0" sz="2400">
                <a:solidFill>
                  <a:srgbClr val="592C5F"/>
                </a:solidFill>
                <a:latin typeface="Arial"/>
                <a:cs typeface="Arial"/>
              </a:rPr>
              <a:t>institutions</a:t>
            </a:r>
            <a:r>
              <a:rPr dirty="0" sz="2400" spc="-6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92C5F"/>
                </a:solidFill>
                <a:latin typeface="Arial"/>
                <a:cs typeface="Arial"/>
              </a:rPr>
              <a:t>to</a:t>
            </a:r>
            <a:r>
              <a:rPr dirty="0" sz="2400" spc="-5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92C5F"/>
                </a:solidFill>
                <a:latin typeface="Arial"/>
                <a:cs typeface="Arial"/>
              </a:rPr>
              <a:t>discuss</a:t>
            </a:r>
            <a:r>
              <a:rPr dirty="0" sz="2400" spc="-5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92C5F"/>
                </a:solidFill>
                <a:latin typeface="Arial"/>
                <a:cs typeface="Arial"/>
              </a:rPr>
              <a:t>the</a:t>
            </a:r>
            <a:r>
              <a:rPr dirty="0" sz="2400" spc="-5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592C5F"/>
                </a:solidFill>
                <a:latin typeface="Arial"/>
                <a:cs typeface="Arial"/>
              </a:rPr>
              <a:t>webinar.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525"/>
              </a:spcBef>
              <a:buChar char="•"/>
              <a:tabLst>
                <a:tab pos="355600" algn="l"/>
              </a:tabLst>
            </a:pPr>
            <a:r>
              <a:rPr dirty="0" sz="2400">
                <a:solidFill>
                  <a:srgbClr val="592C5F"/>
                </a:solidFill>
                <a:latin typeface="Arial"/>
                <a:cs typeface="Arial"/>
              </a:rPr>
              <a:t>See</a:t>
            </a:r>
            <a:r>
              <a:rPr dirty="0" sz="2400" spc="-5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92C5F"/>
                </a:solidFill>
                <a:latin typeface="Arial"/>
                <a:cs typeface="Arial"/>
              </a:rPr>
              <a:t>the</a:t>
            </a:r>
            <a:r>
              <a:rPr dirty="0" sz="2400" spc="-4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92C5F"/>
                </a:solidFill>
                <a:latin typeface="Arial"/>
                <a:cs typeface="Arial"/>
              </a:rPr>
              <a:t>CARLI</a:t>
            </a:r>
            <a:r>
              <a:rPr dirty="0" sz="2400" spc="-5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92C5F"/>
                </a:solidFill>
                <a:latin typeface="Arial"/>
                <a:cs typeface="Arial"/>
              </a:rPr>
              <a:t>Calendar</a:t>
            </a:r>
            <a:r>
              <a:rPr dirty="0" sz="2400" spc="-4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92C5F"/>
                </a:solidFill>
                <a:latin typeface="Arial"/>
                <a:cs typeface="Arial"/>
              </a:rPr>
              <a:t>for</a:t>
            </a:r>
            <a:r>
              <a:rPr dirty="0" sz="2400" spc="-4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92C5F"/>
                </a:solidFill>
                <a:latin typeface="Arial"/>
                <a:cs typeface="Arial"/>
              </a:rPr>
              <a:t>Zoom</a:t>
            </a:r>
            <a:r>
              <a:rPr dirty="0" sz="2400" spc="-4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92C5F"/>
                </a:solidFill>
                <a:latin typeface="Arial"/>
                <a:cs typeface="Arial"/>
              </a:rPr>
              <a:t>links</a:t>
            </a:r>
            <a:r>
              <a:rPr dirty="0" sz="2400" spc="-5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92C5F"/>
                </a:solidFill>
                <a:latin typeface="Arial"/>
                <a:cs typeface="Arial"/>
              </a:rPr>
              <a:t>to</a:t>
            </a:r>
            <a:r>
              <a:rPr dirty="0" sz="2400" spc="-4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92C5F"/>
                </a:solidFill>
                <a:latin typeface="Arial"/>
                <a:cs typeface="Arial"/>
              </a:rPr>
              <a:t>the</a:t>
            </a:r>
            <a:r>
              <a:rPr dirty="0" sz="2400" spc="-4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592C5F"/>
                </a:solidFill>
                <a:latin typeface="Arial"/>
                <a:cs typeface="Arial"/>
              </a:rPr>
              <a:t>CARLI </a:t>
            </a:r>
            <a:r>
              <a:rPr dirty="0" sz="2400">
                <a:solidFill>
                  <a:srgbClr val="592C5F"/>
                </a:solidFill>
                <a:latin typeface="Arial"/>
                <a:cs typeface="Arial"/>
              </a:rPr>
              <a:t>Discussion</a:t>
            </a:r>
            <a:r>
              <a:rPr dirty="0" sz="2400" spc="-12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92C5F"/>
                </a:solidFill>
                <a:latin typeface="Arial"/>
                <a:cs typeface="Arial"/>
              </a:rPr>
              <a:t>sessions</a:t>
            </a:r>
            <a:r>
              <a:rPr dirty="0" sz="2400" spc="-114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u="sng" sz="2400" spc="-10">
                <a:solidFill>
                  <a:srgbClr val="0996A9"/>
                </a:solidFill>
                <a:uFill>
                  <a:solidFill>
                    <a:srgbClr val="0996A9"/>
                  </a:solidFill>
                </a:uFill>
                <a:latin typeface="Arial"/>
                <a:cs typeface="Arial"/>
                <a:hlinkClick r:id="rId2"/>
              </a:rPr>
              <a:t>https://www.carli.illinois.edu/calendar</a:t>
            </a:r>
            <a:r>
              <a:rPr dirty="0" u="none" sz="2400" spc="-120">
                <a:solidFill>
                  <a:srgbClr val="0996A9"/>
                </a:solidFill>
                <a:latin typeface="Arial"/>
                <a:cs typeface="Arial"/>
              </a:rPr>
              <a:t> </a:t>
            </a:r>
            <a:r>
              <a:rPr dirty="0" u="none" sz="2400" spc="-25">
                <a:solidFill>
                  <a:srgbClr val="592C5F"/>
                </a:solidFill>
                <a:latin typeface="Arial"/>
                <a:cs typeface="Arial"/>
              </a:rPr>
              <a:t>or </a:t>
            </a:r>
            <a:r>
              <a:rPr dirty="0" u="none" sz="2400">
                <a:solidFill>
                  <a:srgbClr val="592C5F"/>
                </a:solidFill>
                <a:latin typeface="Arial"/>
                <a:cs typeface="Arial"/>
              </a:rPr>
              <a:t>the</a:t>
            </a:r>
            <a:r>
              <a:rPr dirty="0" u="none" sz="2400" spc="-6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u="none" sz="2400">
                <a:solidFill>
                  <a:srgbClr val="592C5F"/>
                </a:solidFill>
                <a:latin typeface="Arial"/>
                <a:cs typeface="Arial"/>
              </a:rPr>
              <a:t>CARLI</a:t>
            </a:r>
            <a:r>
              <a:rPr dirty="0" u="none" sz="2400" spc="-6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u="none" sz="2400">
                <a:solidFill>
                  <a:srgbClr val="592C5F"/>
                </a:solidFill>
                <a:latin typeface="Arial"/>
                <a:cs typeface="Arial"/>
              </a:rPr>
              <a:t>Knowledge</a:t>
            </a:r>
            <a:r>
              <a:rPr dirty="0" u="none" sz="2400" spc="-6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u="none" sz="2400">
                <a:solidFill>
                  <a:srgbClr val="592C5F"/>
                </a:solidFill>
                <a:latin typeface="Arial"/>
                <a:cs typeface="Arial"/>
              </a:rPr>
              <a:t>Days</a:t>
            </a:r>
            <a:r>
              <a:rPr dirty="0" u="none" sz="2400" spc="-6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u="none" sz="2400" spc="-10">
                <a:solidFill>
                  <a:srgbClr val="592C5F"/>
                </a:solidFill>
                <a:latin typeface="Arial"/>
                <a:cs typeface="Arial"/>
              </a:rPr>
              <a:t>webpage </a:t>
            </a:r>
            <a:r>
              <a:rPr dirty="0" u="sng" sz="2400" spc="-20">
                <a:solidFill>
                  <a:srgbClr val="0996A9"/>
                </a:solidFill>
                <a:uFill>
                  <a:solidFill>
                    <a:srgbClr val="0996A9"/>
                  </a:solidFill>
                </a:uFill>
                <a:latin typeface="Arial"/>
                <a:cs typeface="Arial"/>
                <a:hlinkClick r:id="rId3"/>
              </a:rPr>
              <a:t>https://www.carli.illinois.edu/products-</a:t>
            </a:r>
            <a:r>
              <a:rPr dirty="0" u="sng" sz="2400" spc="-10">
                <a:solidFill>
                  <a:srgbClr val="0996A9"/>
                </a:solidFill>
                <a:uFill>
                  <a:solidFill>
                    <a:srgbClr val="0996A9"/>
                  </a:solidFill>
                </a:uFill>
                <a:latin typeface="Arial"/>
                <a:cs typeface="Arial"/>
                <a:hlinkClick r:id="rId3"/>
              </a:rPr>
              <a:t>services/i-</a:t>
            </a:r>
            <a:r>
              <a:rPr dirty="0" u="sng" sz="2400" spc="-20">
                <a:solidFill>
                  <a:srgbClr val="0996A9"/>
                </a:solidFill>
                <a:uFill>
                  <a:solidFill>
                    <a:srgbClr val="0996A9"/>
                  </a:solidFill>
                </a:uFill>
                <a:latin typeface="Arial"/>
                <a:cs typeface="Arial"/>
              </a:rPr>
              <a:t>share/alma/exl-knowledge-</a:t>
            </a:r>
            <a:r>
              <a:rPr dirty="0" u="sng" sz="2400" spc="-10">
                <a:solidFill>
                  <a:srgbClr val="0996A9"/>
                </a:solidFill>
                <a:uFill>
                  <a:solidFill>
                    <a:srgbClr val="0996A9"/>
                  </a:solidFill>
                </a:uFill>
                <a:latin typeface="Arial"/>
                <a:cs typeface="Arial"/>
              </a:rPr>
              <a:t>days-</a:t>
            </a:r>
            <a:r>
              <a:rPr dirty="0" u="sng" sz="2400">
                <a:solidFill>
                  <a:srgbClr val="0996A9"/>
                </a:solidFill>
                <a:uFill>
                  <a:solidFill>
                    <a:srgbClr val="0996A9"/>
                  </a:solidFill>
                </a:uFill>
                <a:latin typeface="Arial"/>
                <a:cs typeface="Arial"/>
              </a:rPr>
              <a:t>2021</a:t>
            </a:r>
            <a:r>
              <a:rPr dirty="0" u="none" sz="2400" spc="35">
                <a:solidFill>
                  <a:srgbClr val="0996A9"/>
                </a:solidFill>
                <a:latin typeface="Arial"/>
                <a:cs typeface="Arial"/>
              </a:rPr>
              <a:t> </a:t>
            </a:r>
            <a:r>
              <a:rPr dirty="0" u="none" sz="2400">
                <a:solidFill>
                  <a:srgbClr val="592C5F"/>
                </a:solidFill>
                <a:latin typeface="Arial"/>
                <a:cs typeface="Arial"/>
              </a:rPr>
              <a:t>-</a:t>
            </a:r>
            <a:r>
              <a:rPr dirty="0" u="none" sz="2400" spc="4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u="none" sz="2400">
                <a:solidFill>
                  <a:srgbClr val="592C5F"/>
                </a:solidFill>
                <a:latin typeface="Arial"/>
                <a:cs typeface="Arial"/>
              </a:rPr>
              <a:t>No</a:t>
            </a:r>
            <a:r>
              <a:rPr dirty="0" u="none" sz="2400" spc="3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u="none" sz="2400" spc="-10">
                <a:solidFill>
                  <a:srgbClr val="592C5F"/>
                </a:solidFill>
                <a:latin typeface="Arial"/>
                <a:cs typeface="Arial"/>
              </a:rPr>
              <a:t>Registration necessary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9154" y="70611"/>
            <a:ext cx="373697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PRIMO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VE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CONFIGURATION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OPTIONS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685285" y="2826003"/>
            <a:ext cx="7812405" cy="635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/>
              <a:t>Primo</a:t>
            </a:r>
            <a:r>
              <a:rPr dirty="0" sz="4000" spc="-70"/>
              <a:t> </a:t>
            </a:r>
            <a:r>
              <a:rPr dirty="0" sz="4000"/>
              <a:t>VE</a:t>
            </a:r>
            <a:r>
              <a:rPr dirty="0" sz="4000" spc="-70"/>
              <a:t> </a:t>
            </a:r>
            <a:r>
              <a:rPr dirty="0" sz="4000"/>
              <a:t>Configuration</a:t>
            </a:r>
            <a:r>
              <a:rPr dirty="0" sz="4000" spc="-70"/>
              <a:t> </a:t>
            </a:r>
            <a:r>
              <a:rPr dirty="0" sz="4000" spc="-10"/>
              <a:t>Options</a:t>
            </a:r>
            <a:endParaRPr sz="4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9154" y="70611"/>
            <a:ext cx="387350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PRIMO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VE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RANKING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CONFIGURATION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332355">
              <a:lnSpc>
                <a:spcPct val="100000"/>
              </a:lnSpc>
              <a:spcBef>
                <a:spcPts val="100"/>
              </a:spcBef>
            </a:pPr>
            <a:r>
              <a:rPr dirty="0"/>
              <a:t>Ranking</a:t>
            </a:r>
            <a:r>
              <a:rPr dirty="0" spc="-105"/>
              <a:t> </a:t>
            </a:r>
            <a:r>
              <a:rPr dirty="0" spc="-10"/>
              <a:t>Configuration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33198" y="1329435"/>
            <a:ext cx="8583295" cy="4463415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marL="354965" marR="88900" indent="-342900">
              <a:lnSpc>
                <a:spcPct val="101800"/>
              </a:lnSpc>
              <a:spcBef>
                <a:spcPts val="50"/>
              </a:spcBef>
              <a:buChar char="•"/>
              <a:tabLst>
                <a:tab pos="354965" algn="l"/>
              </a:tabLst>
            </a:pPr>
            <a:r>
              <a:rPr dirty="0" sz="2200">
                <a:solidFill>
                  <a:srgbClr val="592C5F"/>
                </a:solidFill>
                <a:latin typeface="Arial"/>
                <a:cs typeface="Arial"/>
              </a:rPr>
              <a:t>Allows</a:t>
            </a:r>
            <a:r>
              <a:rPr dirty="0" sz="2200" spc="-5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2C5F"/>
                </a:solidFill>
                <a:latin typeface="Arial"/>
                <a:cs typeface="Arial"/>
              </a:rPr>
              <a:t>you</a:t>
            </a:r>
            <a:r>
              <a:rPr dirty="0" sz="2200" spc="-5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2C5F"/>
                </a:solidFill>
                <a:latin typeface="Arial"/>
                <a:cs typeface="Arial"/>
              </a:rPr>
              <a:t>to</a:t>
            </a:r>
            <a:r>
              <a:rPr dirty="0" sz="2200" spc="-5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2C5F"/>
                </a:solidFill>
                <a:latin typeface="Arial"/>
                <a:cs typeface="Arial"/>
              </a:rPr>
              <a:t>configure</a:t>
            </a:r>
            <a:r>
              <a:rPr dirty="0" sz="2200" spc="-5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2C5F"/>
                </a:solidFill>
                <a:latin typeface="Arial"/>
                <a:cs typeface="Arial"/>
              </a:rPr>
              <a:t>aspects</a:t>
            </a:r>
            <a:r>
              <a:rPr dirty="0" sz="2200" spc="-5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2C5F"/>
                </a:solidFill>
                <a:latin typeface="Arial"/>
                <a:cs typeface="Arial"/>
              </a:rPr>
              <a:t>of</a:t>
            </a:r>
            <a:r>
              <a:rPr dirty="0" sz="2200" spc="-5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2C5F"/>
                </a:solidFill>
                <a:latin typeface="Arial"/>
                <a:cs typeface="Arial"/>
              </a:rPr>
              <a:t>the</a:t>
            </a:r>
            <a:r>
              <a:rPr dirty="0" sz="2200" spc="-5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2C5F"/>
                </a:solidFill>
                <a:latin typeface="Arial"/>
                <a:cs typeface="Arial"/>
              </a:rPr>
              <a:t>results</a:t>
            </a:r>
            <a:r>
              <a:rPr dirty="0" sz="2200" spc="-5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2C5F"/>
                </a:solidFill>
                <a:latin typeface="Arial"/>
                <a:cs typeface="Arial"/>
              </a:rPr>
              <a:t>ranking</a:t>
            </a:r>
            <a:r>
              <a:rPr dirty="0" sz="2200" spc="-5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2C5F"/>
                </a:solidFill>
                <a:latin typeface="Arial"/>
                <a:cs typeface="Arial"/>
              </a:rPr>
              <a:t>algorithm</a:t>
            </a:r>
            <a:r>
              <a:rPr dirty="0" sz="2200" spc="-5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200" spc="-25">
                <a:solidFill>
                  <a:srgbClr val="592C5F"/>
                </a:solidFill>
                <a:latin typeface="Arial"/>
                <a:cs typeface="Arial"/>
              </a:rPr>
              <a:t>to </a:t>
            </a:r>
            <a:r>
              <a:rPr dirty="0" sz="2200">
                <a:solidFill>
                  <a:srgbClr val="592C5F"/>
                </a:solidFill>
                <a:latin typeface="Arial"/>
                <a:cs typeface="Arial"/>
              </a:rPr>
              <a:t>affect</a:t>
            </a:r>
            <a:r>
              <a:rPr dirty="0" sz="2200" spc="-5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2C5F"/>
                </a:solidFill>
                <a:latin typeface="Arial"/>
                <a:cs typeface="Arial"/>
              </a:rPr>
              <a:t>the</a:t>
            </a:r>
            <a:r>
              <a:rPr dirty="0" sz="2200" spc="-4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2C5F"/>
                </a:solidFill>
                <a:latin typeface="Arial"/>
                <a:cs typeface="Arial"/>
              </a:rPr>
              <a:t>order</a:t>
            </a:r>
            <a:r>
              <a:rPr dirty="0" sz="2200" spc="-4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2C5F"/>
                </a:solidFill>
                <a:latin typeface="Arial"/>
                <a:cs typeface="Arial"/>
              </a:rPr>
              <a:t>of</a:t>
            </a:r>
            <a:r>
              <a:rPr dirty="0" sz="2200" spc="-5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u="sng" sz="2200">
                <a:solidFill>
                  <a:srgbClr val="592C5F"/>
                </a:solidFill>
                <a:uFill>
                  <a:solidFill>
                    <a:srgbClr val="592C5F"/>
                  </a:solidFill>
                </a:uFill>
                <a:latin typeface="Arial"/>
                <a:cs typeface="Arial"/>
              </a:rPr>
              <a:t>local</a:t>
            </a:r>
            <a:r>
              <a:rPr dirty="0" u="none" sz="2200" spc="-4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u="none" sz="2200">
                <a:solidFill>
                  <a:srgbClr val="592C5F"/>
                </a:solidFill>
                <a:latin typeface="Arial"/>
                <a:cs typeface="Arial"/>
              </a:rPr>
              <a:t>records</a:t>
            </a:r>
            <a:r>
              <a:rPr dirty="0" u="none" sz="2200" spc="-4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u="none" sz="2200">
                <a:solidFill>
                  <a:srgbClr val="592C5F"/>
                </a:solidFill>
                <a:latin typeface="Arial"/>
                <a:cs typeface="Arial"/>
              </a:rPr>
              <a:t>in</a:t>
            </a:r>
            <a:r>
              <a:rPr dirty="0" u="none" sz="2200" spc="-5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u="none" sz="2200">
                <a:solidFill>
                  <a:srgbClr val="592C5F"/>
                </a:solidFill>
                <a:latin typeface="Arial"/>
                <a:cs typeface="Arial"/>
              </a:rPr>
              <a:t>all</a:t>
            </a:r>
            <a:r>
              <a:rPr dirty="0" u="none" sz="2200" spc="-4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u="none" sz="2200">
                <a:solidFill>
                  <a:srgbClr val="592C5F"/>
                </a:solidFill>
                <a:latin typeface="Arial"/>
                <a:cs typeface="Arial"/>
              </a:rPr>
              <a:t>search</a:t>
            </a:r>
            <a:r>
              <a:rPr dirty="0" u="none" sz="2200" spc="-4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u="none" sz="2200" spc="-10">
                <a:solidFill>
                  <a:srgbClr val="592C5F"/>
                </a:solidFill>
                <a:latin typeface="Arial"/>
                <a:cs typeface="Arial"/>
              </a:rPr>
              <a:t>results</a:t>
            </a:r>
            <a:endParaRPr sz="2200">
              <a:latin typeface="Arial"/>
              <a:cs typeface="Arial"/>
            </a:endParaRPr>
          </a:p>
          <a:p>
            <a:pPr marL="354965" marR="5080" indent="-342900">
              <a:lnSpc>
                <a:spcPct val="102699"/>
              </a:lnSpc>
              <a:spcBef>
                <a:spcPts val="195"/>
              </a:spcBef>
              <a:buChar char="•"/>
              <a:tabLst>
                <a:tab pos="354965" algn="l"/>
              </a:tabLst>
            </a:pPr>
            <a:r>
              <a:rPr dirty="0" sz="2200">
                <a:solidFill>
                  <a:srgbClr val="592C5F"/>
                </a:solidFill>
                <a:latin typeface="Arial"/>
                <a:cs typeface="Arial"/>
              </a:rPr>
              <a:t>Alma</a:t>
            </a:r>
            <a:r>
              <a:rPr dirty="0" sz="2200" spc="-7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2C5F"/>
                </a:solidFill>
                <a:latin typeface="Arial"/>
                <a:cs typeface="Arial"/>
              </a:rPr>
              <a:t>Configuration</a:t>
            </a:r>
            <a:r>
              <a:rPr dirty="0" sz="2200" spc="-6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2C5F"/>
                </a:solidFill>
                <a:latin typeface="Arial"/>
                <a:cs typeface="Arial"/>
              </a:rPr>
              <a:t>&gt;</a:t>
            </a:r>
            <a:r>
              <a:rPr dirty="0" sz="2200" spc="-6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2C5F"/>
                </a:solidFill>
                <a:latin typeface="Arial"/>
                <a:cs typeface="Arial"/>
              </a:rPr>
              <a:t>Discovery</a:t>
            </a:r>
            <a:r>
              <a:rPr dirty="0" sz="2200" spc="-6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2C5F"/>
                </a:solidFill>
                <a:latin typeface="Arial"/>
                <a:cs typeface="Arial"/>
              </a:rPr>
              <a:t>&gt;</a:t>
            </a:r>
            <a:r>
              <a:rPr dirty="0" sz="2200" spc="-6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2C5F"/>
                </a:solidFill>
                <a:latin typeface="Arial"/>
                <a:cs typeface="Arial"/>
              </a:rPr>
              <a:t>Search</a:t>
            </a:r>
            <a:r>
              <a:rPr dirty="0" sz="2200" spc="-6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2C5F"/>
                </a:solidFill>
                <a:latin typeface="Arial"/>
                <a:cs typeface="Arial"/>
              </a:rPr>
              <a:t>Configuration</a:t>
            </a:r>
            <a:r>
              <a:rPr dirty="0" sz="2200" spc="-6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2C5F"/>
                </a:solidFill>
                <a:latin typeface="Arial"/>
                <a:cs typeface="Arial"/>
              </a:rPr>
              <a:t>&gt;</a:t>
            </a:r>
            <a:r>
              <a:rPr dirty="0" sz="2200" spc="-5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592C5F"/>
                </a:solidFill>
                <a:latin typeface="Arial"/>
                <a:cs typeface="Arial"/>
              </a:rPr>
              <a:t>Ranking Configuration</a:t>
            </a:r>
            <a:endParaRPr sz="22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240"/>
              </a:spcBef>
              <a:buChar char="•"/>
              <a:tabLst>
                <a:tab pos="354965" algn="l"/>
              </a:tabLst>
            </a:pPr>
            <a:r>
              <a:rPr dirty="0" sz="2200">
                <a:solidFill>
                  <a:srgbClr val="592C5F"/>
                </a:solidFill>
                <a:latin typeface="Arial"/>
                <a:cs typeface="Arial"/>
              </a:rPr>
              <a:t>Options</a:t>
            </a:r>
            <a:r>
              <a:rPr dirty="0" sz="2200" spc="-6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592C5F"/>
                </a:solidFill>
                <a:latin typeface="Arial"/>
                <a:cs typeface="Arial"/>
              </a:rPr>
              <a:t>include:</a:t>
            </a:r>
            <a:endParaRPr sz="2200">
              <a:latin typeface="Arial"/>
              <a:cs typeface="Arial"/>
            </a:endParaRPr>
          </a:p>
          <a:p>
            <a:pPr lvl="1" marL="1097915" indent="-342265">
              <a:lnSpc>
                <a:spcPct val="100000"/>
              </a:lnSpc>
              <a:spcBef>
                <a:spcPts val="275"/>
              </a:spcBef>
              <a:buChar char="•"/>
              <a:tabLst>
                <a:tab pos="1097915" algn="l"/>
              </a:tabLst>
            </a:pPr>
            <a:r>
              <a:rPr dirty="0" sz="1900">
                <a:solidFill>
                  <a:srgbClr val="592C5F"/>
                </a:solidFill>
                <a:latin typeface="Arial"/>
                <a:cs typeface="Arial"/>
              </a:rPr>
              <a:t>Field</a:t>
            </a:r>
            <a:r>
              <a:rPr dirty="0" sz="1900" spc="-3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592C5F"/>
                </a:solidFill>
                <a:latin typeface="Arial"/>
                <a:cs typeface="Arial"/>
              </a:rPr>
              <a:t>Boosting</a:t>
            </a:r>
            <a:r>
              <a:rPr dirty="0" sz="1900" spc="-3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592C5F"/>
                </a:solidFill>
                <a:latin typeface="Arial"/>
                <a:cs typeface="Arial"/>
              </a:rPr>
              <a:t>–</a:t>
            </a:r>
            <a:r>
              <a:rPr dirty="0" sz="1900" spc="-3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592C5F"/>
                </a:solidFill>
                <a:latin typeface="Arial"/>
                <a:cs typeface="Arial"/>
              </a:rPr>
              <a:t>not</a:t>
            </a:r>
            <a:r>
              <a:rPr dirty="0" sz="1900" spc="-4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592C5F"/>
                </a:solidFill>
                <a:latin typeface="Arial"/>
                <a:cs typeface="Arial"/>
              </a:rPr>
              <a:t>recommended</a:t>
            </a:r>
            <a:r>
              <a:rPr dirty="0" sz="1900" spc="-3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592C5F"/>
                </a:solidFill>
                <a:latin typeface="Arial"/>
                <a:cs typeface="Arial"/>
              </a:rPr>
              <a:t>to</a:t>
            </a:r>
            <a:r>
              <a:rPr dirty="0" sz="1900" spc="-3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592C5F"/>
                </a:solidFill>
                <a:latin typeface="Arial"/>
                <a:cs typeface="Arial"/>
              </a:rPr>
              <a:t>alter</a:t>
            </a:r>
            <a:r>
              <a:rPr dirty="0" sz="1900" spc="-3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592C5F"/>
                </a:solidFill>
                <a:latin typeface="Arial"/>
                <a:cs typeface="Arial"/>
              </a:rPr>
              <a:t>unless</a:t>
            </a:r>
            <a:r>
              <a:rPr dirty="0" sz="1900" spc="-4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592C5F"/>
                </a:solidFill>
                <a:latin typeface="Arial"/>
                <a:cs typeface="Arial"/>
              </a:rPr>
              <a:t>specific</a:t>
            </a:r>
            <a:r>
              <a:rPr dirty="0" sz="1900" spc="-4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592C5F"/>
                </a:solidFill>
                <a:latin typeface="Arial"/>
                <a:cs typeface="Arial"/>
              </a:rPr>
              <a:t>local</a:t>
            </a:r>
            <a:r>
              <a:rPr dirty="0" sz="1900" spc="-3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1900" spc="-20">
                <a:solidFill>
                  <a:srgbClr val="592C5F"/>
                </a:solidFill>
                <a:latin typeface="Arial"/>
                <a:cs typeface="Arial"/>
              </a:rPr>
              <a:t>need</a:t>
            </a:r>
            <a:endParaRPr sz="1900">
              <a:latin typeface="Arial"/>
              <a:cs typeface="Arial"/>
            </a:endParaRPr>
          </a:p>
          <a:p>
            <a:pPr lvl="1" marL="1097915" indent="-342265">
              <a:lnSpc>
                <a:spcPct val="100000"/>
              </a:lnSpc>
              <a:spcBef>
                <a:spcPts val="310"/>
              </a:spcBef>
              <a:buChar char="•"/>
              <a:tabLst>
                <a:tab pos="1097915" algn="l"/>
              </a:tabLst>
            </a:pPr>
            <a:r>
              <a:rPr dirty="0" sz="1900">
                <a:solidFill>
                  <a:srgbClr val="592C5F"/>
                </a:solidFill>
                <a:latin typeface="Arial"/>
                <a:cs typeface="Arial"/>
              </a:rPr>
              <a:t>Date</a:t>
            </a:r>
            <a:r>
              <a:rPr dirty="0" sz="1900" spc="-3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592C5F"/>
                </a:solidFill>
                <a:latin typeface="Arial"/>
                <a:cs typeface="Arial"/>
              </a:rPr>
              <a:t>Boosting</a:t>
            </a:r>
            <a:r>
              <a:rPr dirty="0" sz="1900" spc="-3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592C5F"/>
                </a:solidFill>
                <a:latin typeface="Arial"/>
                <a:cs typeface="Arial"/>
              </a:rPr>
              <a:t>–</a:t>
            </a:r>
            <a:r>
              <a:rPr dirty="0" sz="1900" spc="-3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592C5F"/>
                </a:solidFill>
                <a:latin typeface="Arial"/>
                <a:cs typeface="Arial"/>
              </a:rPr>
              <a:t>may</a:t>
            </a:r>
            <a:r>
              <a:rPr dirty="0" sz="1900" spc="-3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592C5F"/>
                </a:solidFill>
                <a:latin typeface="Arial"/>
                <a:cs typeface="Arial"/>
              </a:rPr>
              <a:t>choose</a:t>
            </a:r>
            <a:r>
              <a:rPr dirty="0" sz="1900" spc="-3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592C5F"/>
                </a:solidFill>
                <a:latin typeface="Arial"/>
                <a:cs typeface="Arial"/>
              </a:rPr>
              <a:t>to</a:t>
            </a:r>
            <a:r>
              <a:rPr dirty="0" sz="1900" spc="-3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592C5F"/>
                </a:solidFill>
                <a:latin typeface="Arial"/>
                <a:cs typeface="Arial"/>
              </a:rPr>
              <a:t>boost</a:t>
            </a:r>
            <a:r>
              <a:rPr dirty="0" sz="1900" spc="-4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592C5F"/>
                </a:solidFill>
                <a:latin typeface="Arial"/>
                <a:cs typeface="Arial"/>
              </a:rPr>
              <a:t>more</a:t>
            </a:r>
            <a:r>
              <a:rPr dirty="0" sz="1900" spc="-3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592C5F"/>
                </a:solidFill>
                <a:latin typeface="Arial"/>
                <a:cs typeface="Arial"/>
              </a:rPr>
              <a:t>recent</a:t>
            </a:r>
            <a:r>
              <a:rPr dirty="0" sz="1900" spc="-4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1900" spc="-10">
                <a:solidFill>
                  <a:srgbClr val="592C5F"/>
                </a:solidFill>
                <a:latin typeface="Arial"/>
                <a:cs typeface="Arial"/>
              </a:rPr>
              <a:t>materials</a:t>
            </a:r>
            <a:endParaRPr sz="1900">
              <a:latin typeface="Arial"/>
              <a:cs typeface="Arial"/>
            </a:endParaRPr>
          </a:p>
          <a:p>
            <a:pPr lvl="1" marL="1097915" indent="-342265">
              <a:lnSpc>
                <a:spcPct val="100000"/>
              </a:lnSpc>
              <a:spcBef>
                <a:spcPts val="315"/>
              </a:spcBef>
              <a:buChar char="•"/>
              <a:tabLst>
                <a:tab pos="1097915" algn="l"/>
              </a:tabLst>
            </a:pPr>
            <a:r>
              <a:rPr dirty="0" sz="1900">
                <a:solidFill>
                  <a:srgbClr val="592C5F"/>
                </a:solidFill>
                <a:latin typeface="Arial"/>
                <a:cs typeface="Arial"/>
              </a:rPr>
              <a:t>Resource</a:t>
            </a:r>
            <a:r>
              <a:rPr dirty="0" sz="1900" spc="-8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1900" spc="-10">
                <a:solidFill>
                  <a:srgbClr val="592C5F"/>
                </a:solidFill>
                <a:latin typeface="Arial"/>
                <a:cs typeface="Arial"/>
              </a:rPr>
              <a:t>Type</a:t>
            </a:r>
            <a:r>
              <a:rPr dirty="0" sz="1900" spc="-4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592C5F"/>
                </a:solidFill>
                <a:latin typeface="Arial"/>
                <a:cs typeface="Arial"/>
              </a:rPr>
              <a:t>Boosting</a:t>
            </a:r>
            <a:r>
              <a:rPr dirty="0" sz="1900" spc="-4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592C5F"/>
                </a:solidFill>
                <a:latin typeface="Arial"/>
                <a:cs typeface="Arial"/>
              </a:rPr>
              <a:t>–</a:t>
            </a:r>
            <a:r>
              <a:rPr dirty="0" sz="1900" spc="-4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592C5F"/>
                </a:solidFill>
                <a:latin typeface="Arial"/>
                <a:cs typeface="Arial"/>
              </a:rPr>
              <a:t>may</a:t>
            </a:r>
            <a:r>
              <a:rPr dirty="0" sz="1900" spc="-5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592C5F"/>
                </a:solidFill>
                <a:latin typeface="Arial"/>
                <a:cs typeface="Arial"/>
              </a:rPr>
              <a:t>choose</a:t>
            </a:r>
            <a:r>
              <a:rPr dirty="0" sz="1900" spc="-4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592C5F"/>
                </a:solidFill>
                <a:latin typeface="Arial"/>
                <a:cs typeface="Arial"/>
              </a:rPr>
              <a:t>to</a:t>
            </a:r>
            <a:r>
              <a:rPr dirty="0" sz="1900" spc="-4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592C5F"/>
                </a:solidFill>
                <a:latin typeface="Arial"/>
                <a:cs typeface="Arial"/>
              </a:rPr>
              <a:t>boost</a:t>
            </a:r>
            <a:r>
              <a:rPr dirty="0" sz="1900" spc="-5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592C5F"/>
                </a:solidFill>
                <a:latin typeface="Arial"/>
                <a:cs typeface="Arial"/>
              </a:rPr>
              <a:t>some</a:t>
            </a:r>
            <a:r>
              <a:rPr dirty="0" sz="1900" spc="-4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1900" spc="-10">
                <a:solidFill>
                  <a:srgbClr val="592C5F"/>
                </a:solidFill>
                <a:latin typeface="Arial"/>
                <a:cs typeface="Arial"/>
              </a:rPr>
              <a:t>types</a:t>
            </a:r>
            <a:endParaRPr sz="1900">
              <a:latin typeface="Arial"/>
              <a:cs typeface="Arial"/>
            </a:endParaRPr>
          </a:p>
          <a:p>
            <a:pPr lvl="1" marL="1097915" marR="72390" indent="-342900">
              <a:lnSpc>
                <a:spcPct val="101099"/>
              </a:lnSpc>
              <a:spcBef>
                <a:spcPts val="310"/>
              </a:spcBef>
              <a:buChar char="•"/>
              <a:tabLst>
                <a:tab pos="1097915" algn="l"/>
              </a:tabLst>
            </a:pPr>
            <a:r>
              <a:rPr dirty="0" sz="1900">
                <a:solidFill>
                  <a:srgbClr val="592C5F"/>
                </a:solidFill>
                <a:latin typeface="Arial"/>
                <a:cs typeface="Arial"/>
              </a:rPr>
              <a:t>Institution</a:t>
            </a:r>
            <a:r>
              <a:rPr dirty="0" sz="1900" spc="-4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592C5F"/>
                </a:solidFill>
                <a:latin typeface="Arial"/>
                <a:cs typeface="Arial"/>
              </a:rPr>
              <a:t>Boosting</a:t>
            </a:r>
            <a:r>
              <a:rPr dirty="0" sz="1900" spc="-4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592C5F"/>
                </a:solidFill>
                <a:latin typeface="Arial"/>
                <a:cs typeface="Arial"/>
              </a:rPr>
              <a:t>–</a:t>
            </a:r>
            <a:r>
              <a:rPr dirty="0" sz="1900" spc="-4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592C5F"/>
                </a:solidFill>
                <a:latin typeface="Arial"/>
                <a:cs typeface="Arial"/>
              </a:rPr>
              <a:t>boost</a:t>
            </a:r>
            <a:r>
              <a:rPr dirty="0" sz="1900" spc="-5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592C5F"/>
                </a:solidFill>
                <a:latin typeface="Arial"/>
                <a:cs typeface="Arial"/>
              </a:rPr>
              <a:t>your</a:t>
            </a:r>
            <a:r>
              <a:rPr dirty="0" sz="1900" spc="-4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592C5F"/>
                </a:solidFill>
                <a:latin typeface="Arial"/>
                <a:cs typeface="Arial"/>
              </a:rPr>
              <a:t>institution’s</a:t>
            </a:r>
            <a:r>
              <a:rPr dirty="0" sz="1900" spc="-4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592C5F"/>
                </a:solidFill>
                <a:latin typeface="Arial"/>
                <a:cs typeface="Arial"/>
              </a:rPr>
              <a:t>records</a:t>
            </a:r>
            <a:r>
              <a:rPr dirty="0" sz="1900" spc="-4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592C5F"/>
                </a:solidFill>
                <a:latin typeface="Arial"/>
                <a:cs typeface="Arial"/>
              </a:rPr>
              <a:t>in</a:t>
            </a:r>
            <a:r>
              <a:rPr dirty="0" sz="1900" spc="-4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592C5F"/>
                </a:solidFill>
                <a:latin typeface="Arial"/>
                <a:cs typeface="Arial"/>
              </a:rPr>
              <a:t>search</a:t>
            </a:r>
            <a:r>
              <a:rPr dirty="0" sz="1900" spc="-4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1900" spc="-10">
                <a:solidFill>
                  <a:srgbClr val="592C5F"/>
                </a:solidFill>
                <a:latin typeface="Arial"/>
                <a:cs typeface="Arial"/>
              </a:rPr>
              <a:t>results </a:t>
            </a:r>
            <a:r>
              <a:rPr dirty="0" sz="1900">
                <a:solidFill>
                  <a:srgbClr val="592C5F"/>
                </a:solidFill>
                <a:latin typeface="Arial"/>
                <a:cs typeface="Arial"/>
              </a:rPr>
              <a:t>that</a:t>
            </a:r>
            <a:r>
              <a:rPr dirty="0" sz="1900" spc="-4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592C5F"/>
                </a:solidFill>
                <a:latin typeface="Arial"/>
                <a:cs typeface="Arial"/>
              </a:rPr>
              <a:t>include</a:t>
            </a:r>
            <a:r>
              <a:rPr dirty="0" sz="1900" spc="-3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592C5F"/>
                </a:solidFill>
                <a:latin typeface="Arial"/>
                <a:cs typeface="Arial"/>
              </a:rPr>
              <a:t>the</a:t>
            </a:r>
            <a:r>
              <a:rPr dirty="0" sz="1900" spc="-30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592C5F"/>
                </a:solidFill>
                <a:latin typeface="Arial"/>
                <a:cs typeface="Arial"/>
              </a:rPr>
              <a:t>entire</a:t>
            </a:r>
            <a:r>
              <a:rPr dirty="0" sz="1900" spc="-35">
                <a:solidFill>
                  <a:srgbClr val="592C5F"/>
                </a:solidFill>
                <a:latin typeface="Arial"/>
                <a:cs typeface="Arial"/>
              </a:rPr>
              <a:t> </a:t>
            </a:r>
            <a:r>
              <a:rPr dirty="0" sz="1900" spc="-10">
                <a:solidFill>
                  <a:srgbClr val="592C5F"/>
                </a:solidFill>
                <a:latin typeface="Arial"/>
                <a:cs typeface="Arial"/>
              </a:rPr>
              <a:t>network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20"/>
              </a:spcBef>
            </a:pPr>
            <a:endParaRPr sz="1900">
              <a:latin typeface="Arial"/>
              <a:cs typeface="Arial"/>
            </a:endParaRPr>
          </a:p>
          <a:p>
            <a:pPr marL="12700" marR="604520">
              <a:lnSpc>
                <a:spcPts val="2620"/>
              </a:lnSpc>
              <a:spcBef>
                <a:spcPts val="5"/>
              </a:spcBef>
            </a:pPr>
            <a:r>
              <a:rPr dirty="0" u="sng" sz="2200" spc="-20">
                <a:solidFill>
                  <a:srgbClr val="0996A9"/>
                </a:solidFill>
                <a:uFill>
                  <a:solidFill>
                    <a:srgbClr val="0996A9"/>
                  </a:solidFill>
                </a:uFill>
                <a:latin typeface="Arial"/>
                <a:cs typeface="Arial"/>
                <a:hlinkClick r:id="rId2"/>
              </a:rPr>
              <a:t>https://www.carli.illinois.edu/products-</a:t>
            </a:r>
            <a:r>
              <a:rPr dirty="0" u="sng" sz="2200" spc="-10">
                <a:solidFill>
                  <a:srgbClr val="0996A9"/>
                </a:solidFill>
                <a:uFill>
                  <a:solidFill>
                    <a:srgbClr val="0996A9"/>
                  </a:solidFill>
                </a:uFill>
                <a:latin typeface="Arial"/>
                <a:cs typeface="Arial"/>
                <a:hlinkClick r:id="rId2"/>
              </a:rPr>
              <a:t>services/i-share/discovery-</a:t>
            </a:r>
            <a:r>
              <a:rPr dirty="0" u="sng" sz="2200" spc="-10">
                <a:solidFill>
                  <a:srgbClr val="0996A9"/>
                </a:solidFill>
                <a:uFill>
                  <a:solidFill>
                    <a:srgbClr val="0996A9"/>
                  </a:solidFill>
                </a:uFill>
                <a:latin typeface="Arial"/>
                <a:cs typeface="Arial"/>
              </a:rPr>
              <a:t>interface/ranking_configuration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2026-05-18T20:49:20Z</dcterms:created>
  <dcterms:modified xsi:type="dcterms:W3CDTF">2026-05-18T20:49:20Z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2021-06-25T00:00:00Z</vt:filetime>
  </property>
  <property fmtid="{D5CDD505-2E9C-101B-9397-08002B2CF9AE}" pid="3" name="LastSaved">
    <vt:filetime>2026-05-18T00:00:00Z</vt:filetime>
  </property>
  <property fmtid="{D5CDD505-2E9C-101B-9397-08002B2CF9AE}" pid="4" name="Producer">
    <vt:lpwstr>macOS Version 10.15.7 (Build 19H1217) Quartz PDFContext</vt:lpwstr>
  </property>
</Properties>
</file>