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184" r:id="rId2"/>
    <p:sldId id="3185" r:id="rId3"/>
    <p:sldId id="3186" r:id="rId4"/>
    <p:sldId id="3209" r:id="rId5"/>
    <p:sldId id="3207" r:id="rId6"/>
    <p:sldId id="3192" r:id="rId7"/>
    <p:sldId id="3195" r:id="rId8"/>
    <p:sldId id="3210" r:id="rId9"/>
    <p:sldId id="3212" r:id="rId10"/>
    <p:sldId id="3216" r:id="rId11"/>
    <p:sldId id="3213" r:id="rId12"/>
    <p:sldId id="3198" r:id="rId13"/>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9" autoAdjust="0"/>
    <p:restoredTop sz="70845" autoAdjust="0"/>
  </p:normalViewPr>
  <p:slideViewPr>
    <p:cSldViewPr snapToGrid="0" snapToObjects="1">
      <p:cViewPr varScale="1">
        <p:scale>
          <a:sx n="78" d="100"/>
          <a:sy n="78" d="100"/>
        </p:scale>
        <p:origin x="2640" y="168"/>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5/13/21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5/13/21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oquestmeetings.webex.com/proquestmeetings/onstage/g.php?PRID=3495b7391c62c00d9be2fc88316ac63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just a brief reminder about upcoming changes to Lost Processes in Alma for I-Share institutions. </a:t>
            </a:r>
          </a:p>
          <a:p>
            <a:r>
              <a:rPr lang="en-US" sz="1200" kern="1200" dirty="0">
                <a:solidFill>
                  <a:schemeClr val="tx1"/>
                </a:solidFill>
                <a:effectLst/>
                <a:latin typeface="+mn-lt"/>
                <a:ea typeface="+mn-ea"/>
                <a:cs typeface="+mn-cs"/>
              </a:rPr>
              <a:t>All I-Share institutions must enable lost processes on or before July 1 for LOCAL patrons, and lost processes and automatic blocks for overdue items on July 1 for I-SHARE patrons.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Liaisons and Directors were reminded by email on May 3 by Debbie Campbell to sign up for a Lost Processes Review meeting, which is required before Lost Processes can be enabled in Alma.  If you have any questions, contact </a:t>
            </a:r>
            <a:r>
              <a:rPr lang="en-US" sz="1200" kern="1200" dirty="0" err="1">
                <a:solidFill>
                  <a:schemeClr val="tx1"/>
                </a:solidFill>
                <a:effectLst/>
                <a:latin typeface="+mn-lt"/>
                <a:ea typeface="+mn-ea"/>
                <a:cs typeface="+mn-cs"/>
              </a:rPr>
              <a:t>support@carli.Illinois.edu</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this ends our list of Announcements and Reminders!</a:t>
            </a:r>
          </a:p>
        </p:txBody>
      </p:sp>
    </p:spTree>
    <p:extLst>
      <p:ext uri="{BB962C8B-B14F-4D97-AF65-F5344CB8AC3E}">
        <p14:creationId xmlns:p14="http://schemas.microsoft.com/office/powerpoint/2010/main" val="266674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lgn="l" fontAlgn="base">
              <a:spcBef>
                <a:spcPts val="0"/>
              </a:spcBef>
              <a:spcAft>
                <a:spcPts val="0"/>
              </a:spcAft>
            </a:pPr>
            <a:r>
              <a:rPr lang="en-US" sz="1200" kern="1200" dirty="0">
                <a:solidFill>
                  <a:schemeClr val="tx1"/>
                </a:solidFill>
                <a:effectLst/>
                <a:latin typeface="+mn-lt"/>
                <a:ea typeface="+mn-ea"/>
                <a:cs typeface="+mn-cs"/>
              </a:rPr>
              <a:t>Next, we have three presentations today for our first ever “Lab Reports” Office Hours by I-Share library staff!</a:t>
            </a:r>
          </a:p>
          <a:p>
            <a:pPr marL="0" marR="0" algn="l" fontAlgn="base">
              <a:spcBef>
                <a:spcPts val="0"/>
              </a:spcBef>
              <a:spcAft>
                <a:spcPts val="0"/>
              </a:spcAft>
            </a:pPr>
            <a:endParaRPr lang="en-US" sz="2500" kern="1200" dirty="0">
              <a:solidFill>
                <a:schemeClr val="tx1"/>
              </a:solidFill>
              <a:latin typeface="+mn-lt"/>
              <a:ea typeface="+mn-lt"/>
              <a:cs typeface="+mn-lt"/>
            </a:endParaRPr>
          </a:p>
          <a:p>
            <a:pPr marL="0" marR="0" algn="l" fontAlgn="base">
              <a:spcBef>
                <a:spcPts val="0"/>
              </a:spcBef>
              <a:spcAft>
                <a:spcPts val="0"/>
              </a:spcAft>
            </a:pPr>
            <a:r>
              <a:rPr lang="en-US" sz="2500" kern="1200" dirty="0">
                <a:solidFill>
                  <a:schemeClr val="tx1"/>
                </a:solidFill>
                <a:latin typeface="+mn-lt"/>
                <a:ea typeface="+mn-lt"/>
                <a:cs typeface="+mn-lt"/>
              </a:rPr>
              <a:t>To begin, Andrea </a:t>
            </a:r>
            <a:r>
              <a:rPr lang="en-US" sz="2500" kern="1200" dirty="0" err="1">
                <a:solidFill>
                  <a:schemeClr val="tx1"/>
                </a:solidFill>
                <a:latin typeface="+mn-lt"/>
                <a:ea typeface="+mn-lt"/>
                <a:cs typeface="+mn-lt"/>
              </a:rPr>
              <a:t>Imre</a:t>
            </a:r>
            <a:r>
              <a:rPr lang="en-US" sz="2500" kern="1200" dirty="0">
                <a:solidFill>
                  <a:schemeClr val="tx1"/>
                </a:solidFill>
                <a:latin typeface="+mn-lt"/>
                <a:ea typeface="+mn-lt"/>
                <a:cs typeface="+mn-lt"/>
              </a:rPr>
              <a:t> from Southern Illinois University Carbondale will show how to </a:t>
            </a:r>
            <a:r>
              <a:rPr lang="en-US" sz="1000" kern="1200" dirty="0">
                <a:solidFill>
                  <a:schemeClr val="tx1"/>
                </a:solidFill>
                <a:latin typeface="+mn-lt"/>
                <a:ea typeface="+mn-ea"/>
                <a:cs typeface="+mn-cs"/>
              </a:rPr>
              <a:t>add a top banner to Primo VE for the upcoming downtime or other important notifications.</a:t>
            </a:r>
            <a:endParaRPr lang="en-US" sz="2500" kern="1200" dirty="0">
              <a:solidFill>
                <a:schemeClr val="tx1"/>
              </a:solidFill>
              <a:latin typeface="+mn-lt"/>
              <a:ea typeface="+mn-lt"/>
              <a:cs typeface="+mn-lt"/>
            </a:endParaRPr>
          </a:p>
          <a:p>
            <a:pPr marL="0" marR="0" algn="l" fontAlgn="base">
              <a:spcBef>
                <a:spcPts val="0"/>
              </a:spcBef>
              <a:spcAft>
                <a:spcPts val="0"/>
              </a:spcAft>
            </a:pPr>
            <a:endParaRPr lang="en-US" sz="2500" kern="1200" dirty="0">
              <a:solidFill>
                <a:schemeClr val="tx1"/>
              </a:solidFill>
              <a:latin typeface="+mn-lt"/>
              <a:ea typeface="+mn-lt"/>
              <a:cs typeface="+mn-lt"/>
            </a:endParaRPr>
          </a:p>
          <a:p>
            <a:pPr marL="0" marR="0" algn="l" fontAlgn="base">
              <a:spcBef>
                <a:spcPts val="0"/>
              </a:spcBef>
              <a:spcAft>
                <a:spcPts val="0"/>
              </a:spcAft>
            </a:pPr>
            <a:r>
              <a:rPr lang="en-US" sz="2500" kern="1200" dirty="0">
                <a:solidFill>
                  <a:schemeClr val="tx1"/>
                </a:solidFill>
                <a:latin typeface="+mn-lt"/>
                <a:ea typeface="+mn-lt"/>
                <a:cs typeface="+mn-lt"/>
              </a:rPr>
              <a:t>After that, Alice </a:t>
            </a:r>
            <a:r>
              <a:rPr lang="en-US" sz="2500" kern="1200" dirty="0" err="1">
                <a:solidFill>
                  <a:schemeClr val="tx1"/>
                </a:solidFill>
                <a:latin typeface="+mn-lt"/>
                <a:ea typeface="+mn-lt"/>
                <a:cs typeface="+mn-lt"/>
              </a:rPr>
              <a:t>Creason</a:t>
            </a:r>
            <a:r>
              <a:rPr lang="en-US" sz="2500" kern="1200" dirty="0">
                <a:solidFill>
                  <a:schemeClr val="tx1"/>
                </a:solidFill>
                <a:latin typeface="+mn-lt"/>
                <a:ea typeface="+mn-lt"/>
                <a:cs typeface="+mn-lt"/>
              </a:rPr>
              <a:t> from Lewis University will describe how to </a:t>
            </a:r>
            <a:r>
              <a:rPr lang="en-US" sz="1000" kern="1200" dirty="0">
                <a:solidFill>
                  <a:schemeClr val="tx1"/>
                </a:solidFill>
                <a:latin typeface="+mn-lt"/>
                <a:ea typeface="+mn-ea"/>
                <a:cs typeface="+mn-cs"/>
              </a:rPr>
              <a:t>create a General Electronic Services link to search Google Scholar.</a:t>
            </a:r>
            <a:endParaRPr lang="en-US" sz="2500" kern="1200" dirty="0">
              <a:solidFill>
                <a:schemeClr val="tx1"/>
              </a:solidFill>
              <a:latin typeface="+mn-lt"/>
              <a:ea typeface="+mn-lt"/>
              <a:cs typeface="+mn-lt"/>
            </a:endParaRPr>
          </a:p>
          <a:p>
            <a:pPr marL="0" marR="0" algn="l" fontAlgn="base">
              <a:spcBef>
                <a:spcPts val="0"/>
              </a:spcBef>
              <a:spcAft>
                <a:spcPts val="0"/>
              </a:spcAft>
            </a:pPr>
            <a:endParaRPr lang="en-US" sz="2500" kern="1200" dirty="0">
              <a:solidFill>
                <a:schemeClr val="tx1"/>
              </a:solidFill>
              <a:latin typeface="+mn-lt"/>
              <a:ea typeface="+mn-lt"/>
              <a:cs typeface="+mn-lt"/>
            </a:endParaRPr>
          </a:p>
          <a:p>
            <a:pPr marL="0" marR="0" algn="l" fontAlgn="base">
              <a:spcBef>
                <a:spcPts val="0"/>
              </a:spcBef>
              <a:spcAft>
                <a:spcPts val="0"/>
              </a:spcAft>
            </a:pPr>
            <a:r>
              <a:rPr lang="en-US" sz="2500" kern="1200" dirty="0">
                <a:solidFill>
                  <a:schemeClr val="tx1"/>
                </a:solidFill>
                <a:latin typeface="+mn-lt"/>
                <a:ea typeface="+mn-lt"/>
                <a:cs typeface="+mn-lt"/>
              </a:rPr>
              <a:t>And finally, David Stern from Saint Xavier University will describe a project they have undertaken to add </a:t>
            </a:r>
            <a:r>
              <a:rPr lang="en-US" sz="1000" kern="1200" dirty="0">
                <a:solidFill>
                  <a:schemeClr val="tx1"/>
                </a:solidFill>
                <a:latin typeface="+mn-lt"/>
                <a:ea typeface="+mn-ea"/>
                <a:cs typeface="+mn-cs"/>
              </a:rPr>
              <a:t>Local Extension subject headings in order to provide non-traditional subject facets and virtual collection browsing.</a:t>
            </a:r>
            <a:endParaRPr lang="en-US" sz="2500" kern="1200" dirty="0">
              <a:solidFill>
                <a:schemeClr val="tx1"/>
              </a:solidFill>
              <a:latin typeface="+mn-lt"/>
              <a:ea typeface="+mn-lt"/>
              <a:cs typeface="+mn-lt"/>
            </a:endParaRPr>
          </a:p>
          <a:p>
            <a:pPr marL="0" marR="0" algn="l" fontAlgn="base">
              <a:spcBef>
                <a:spcPts val="0"/>
              </a:spcBef>
              <a:spcAft>
                <a:spcPts val="0"/>
              </a:spcAft>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1378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Our agenda today includes going over upcoming events related to Alma and Primo VE, and then our very first “Lab Reports” sessions by your I-Share colleagues!</a:t>
            </a:r>
          </a:p>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As previously announced and shared on the CARLI Calendar,  Alma and Primo VE will be down from 8pm on Saturday, May 29 until 8pm on Sunday, May 30 while Ex Libris moves the Moses Lake data center (NA06). More information is shared on this Ex Libris FAQ, and a recording of the April 26</a:t>
            </a:r>
            <a:r>
              <a:rPr lang="en-US" baseline="30000" dirty="0">
                <a:cs typeface="Calibri"/>
              </a:rPr>
              <a:t>th</a:t>
            </a:r>
            <a:r>
              <a:rPr lang="en-US" baseline="0" dirty="0">
                <a:cs typeface="Calibri"/>
              </a:rPr>
              <a:t> Ex Libris webinar is available if you missed it. Ex Libris has shared some ideas on how to manage the upcoming downtime on their page Data Center Migration Recommendations which we’ve also linked here.</a:t>
            </a:r>
          </a:p>
          <a:p>
            <a:endParaRPr lang="en-US" baseline="0" dirty="0">
              <a:cs typeface="Calibri"/>
            </a:endParaRPr>
          </a:p>
          <a:p>
            <a:r>
              <a:rPr lang="en-US" baseline="0" dirty="0">
                <a:cs typeface="Calibri"/>
              </a:rPr>
              <a:t>Hopefully the impact on patrons and staff will be minimal as this is Memorial Day weekend.</a:t>
            </a:r>
          </a:p>
          <a:p>
            <a:endParaRPr lang="en-US" baseline="0" dirty="0">
              <a:cs typeface="Calibri"/>
            </a:endParaRP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lgn="l" fontAlgn="base">
              <a:spcBef>
                <a:spcPts val="0"/>
              </a:spcBef>
              <a:spcAft>
                <a:spcPts val="0"/>
              </a:spcAft>
            </a:pPr>
            <a:r>
              <a:rPr lang="en-US" b="0" i="0" dirty="0">
                <a:solidFill>
                  <a:srgbClr val="333333"/>
                </a:solidFill>
                <a:effectLst/>
                <a:latin typeface="Open Sans"/>
              </a:rPr>
              <a:t>The ELUNA Conference is going on Online during May.  Registration is free and still open for the upcoming general sessions, such as those listed here, and Recordings of all sessions are also free to view and available on the ELUNA website at the link shown here.</a:t>
            </a:r>
          </a:p>
          <a:p>
            <a:pPr marL="0" marR="0" algn="l" fontAlgn="base">
              <a:spcBef>
                <a:spcPts val="0"/>
              </a:spcBef>
              <a:spcAft>
                <a:spcPts val="0"/>
              </a:spcAft>
            </a:pPr>
            <a:br>
              <a:rPr lang="en-US" b="0" i="0" dirty="0">
                <a:solidFill>
                  <a:srgbClr val="333333"/>
                </a:solidFill>
                <a:effectLst/>
                <a:latin typeface="Open Sans"/>
              </a:rPr>
            </a:br>
            <a:r>
              <a:rPr lang="en-US" b="0" i="0" dirty="0">
                <a:solidFill>
                  <a:srgbClr val="333333"/>
                </a:solidFill>
                <a:effectLst/>
                <a:latin typeface="Open Sans"/>
              </a:rPr>
              <a:t>These Annual Meeting sessions contain updates from the ELUNA Steering Committee, ELUNA Working Groups, and Ex Libris Management.</a:t>
            </a:r>
            <a:endParaRPr lang="en-US" b="0" i="0" dirty="0">
              <a:solidFill>
                <a:srgbClr val="000000"/>
              </a:solidFill>
              <a:effectLst/>
              <a:latin typeface="Open San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6674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you'd like to talk with CARLI staff and your I-Share library colleagues about Alma Fulfillment and Automated Fulfillment Network workflows, known issues, and Q &amp; A, join us online for the “Let’s talk about Fulfillment (I mean Alma, not life’s purpose).”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CARLI Office Staff will be online for each session to work with your questions and to facilitate the discussion. </a:t>
            </a:r>
          </a:p>
          <a:p>
            <a:r>
              <a:rPr lang="en-US" sz="1200" kern="1200" dirty="0">
                <a:solidFill>
                  <a:schemeClr val="tx1"/>
                </a:solidFill>
                <a:effectLst/>
                <a:latin typeface="+mn-lt"/>
                <a:ea typeface="+mn-ea"/>
                <a:cs typeface="+mn-cs"/>
              </a:rPr>
              <a:t>Attendees can unmute their microphones and/or utilize the chat and screensharing for participation. </a:t>
            </a:r>
          </a:p>
          <a:p>
            <a:r>
              <a:rPr lang="en-US" sz="1200" kern="1200" dirty="0">
                <a:solidFill>
                  <a:schemeClr val="tx1"/>
                </a:solidFill>
                <a:effectLst/>
                <a:latin typeface="+mn-lt"/>
                <a:ea typeface="+mn-ea"/>
                <a:cs typeface="+mn-cs"/>
              </a:rPr>
              <a:t>Sessions will be recorded for CARLI staff use; since Fulfillment involves patron data, the CARLI office will evaluate if it is fitting and valuable to post segments of the session for later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session is May 18 at 10:30am but watch for more sessions to be scheduled soon for June and July!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Registration for these sessions is available from the event page in the CARLI</a:t>
            </a:r>
            <a:r>
              <a:rPr lang="en-US" sz="1200" kern="1200" baseline="0" dirty="0">
                <a:solidFill>
                  <a:schemeClr val="tx1"/>
                </a:solidFill>
                <a:effectLst/>
                <a:latin typeface="+mn-lt"/>
                <a:ea typeface="+mn-ea"/>
                <a:cs typeface="+mn-cs"/>
              </a:rPr>
              <a:t> Calendar, and notes of past sessions are posted on the events pages as well.</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8031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At our Technical Services Q &amp; A sessions, you can g</a:t>
            </a:r>
            <a:r>
              <a:rPr lang="en-US" dirty="0"/>
              <a:t>ather with CARLI staff and your technical services colleagues to discuss Alma technical services topics, from acquisitions and cataloging workflows for physical resources to electronic resources management.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session will include how-to presentations, discussion of </a:t>
            </a:r>
            <a:r>
              <a:rPr lang="en-US" dirty="0" err="1"/>
              <a:t>consortial</a:t>
            </a:r>
            <a:r>
              <a:rPr lang="en-US" dirty="0"/>
              <a:t> practices, and opportunities for questions and answers from CARLI and colleagues alike. Please register for any</a:t>
            </a:r>
            <a:r>
              <a:rPr lang="en-US" baseline="0" dirty="0"/>
              <a:t> sessions you’d like to attend using the link from the CARLI event calendar.</a:t>
            </a:r>
            <a:endParaRPr lang="en-US" dirty="0"/>
          </a:p>
          <a:p>
            <a:endParaRPr lang="en-US" dirty="0"/>
          </a:p>
          <a:p>
            <a:r>
              <a:rPr lang="en-US" dirty="0"/>
              <a:t>Sessions are typically held the second and fourth Wednesdays of each month. Sessions will be recorded for later viewing.  The next session is Wednesday, May 26 and more sessions will be scheduled in July because...</a:t>
            </a:r>
          </a:p>
          <a:p>
            <a:endParaRPr lang="en-US" dirty="0"/>
          </a:p>
        </p:txBody>
      </p:sp>
    </p:spTree>
    <p:extLst>
      <p:ext uri="{BB962C8B-B14F-4D97-AF65-F5344CB8AC3E}">
        <p14:creationId xmlns:p14="http://schemas.microsoft.com/office/powerpoint/2010/main" val="394045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333333"/>
                </a:solidFill>
                <a:effectLst/>
                <a:latin typeface="Open Sans"/>
              </a:rPr>
              <a:t>The Ex Libris Knowledge Delivery team will be offering a special bi-weekly, FREE webinar series covering the 10 most requested Knowledge Days sessions on a variety of topics, running from June 1</a:t>
            </a:r>
            <a:r>
              <a:rPr lang="en-US" b="0" i="0" baseline="30000" dirty="0">
                <a:solidFill>
                  <a:srgbClr val="333333"/>
                </a:solidFill>
                <a:effectLst/>
                <a:latin typeface="Open Sans"/>
              </a:rPr>
              <a:t>st</a:t>
            </a:r>
            <a:r>
              <a:rPr lang="en-US" b="0" i="0" dirty="0">
                <a:solidFill>
                  <a:srgbClr val="333333"/>
                </a:solidFill>
                <a:effectLst/>
                <a:latin typeface="Open Sans"/>
              </a:rPr>
              <a:t> to July 1</a:t>
            </a:r>
            <a:r>
              <a:rPr lang="en-US" b="0" i="0" baseline="30000" dirty="0">
                <a:solidFill>
                  <a:srgbClr val="333333"/>
                </a:solidFill>
                <a:effectLst/>
                <a:latin typeface="Open Sans"/>
              </a:rPr>
              <a:t>st</a:t>
            </a:r>
            <a:r>
              <a:rPr lang="en-US" b="0" i="0" dirty="0">
                <a:solidFill>
                  <a:srgbClr val="333333"/>
                </a:solidFill>
                <a:effectLst/>
                <a:latin typeface="Open Sans"/>
              </a:rPr>
              <a:t>.  Knowledge Days are the training complement to the ELUNA Annual Conference, and they will be recorded for later viewing.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333333"/>
              </a:solidFill>
              <a:effectLst/>
              <a:latin typeface="Open Sans"/>
            </a:endParaRPr>
          </a:p>
          <a:p>
            <a:r>
              <a:rPr lang="en-US" b="0" i="0" dirty="0">
                <a:solidFill>
                  <a:srgbClr val="333333"/>
                </a:solidFill>
                <a:effectLst/>
                <a:latin typeface="Open Sans"/>
              </a:rPr>
              <a:t>On the Ex Libris Registration page, click the “Register” link in the “EMEA/NA” column (because NA stands for North America), or click the handy link </a:t>
            </a:r>
            <a:r>
              <a:rPr lang="en-US" b="1" dirty="0">
                <a:hlinkClick r:id="rId3"/>
              </a:rPr>
              <a:t>Register for multiple sessions simultaneously at the Best of Knowledge Days registration dashboard.</a:t>
            </a:r>
            <a:r>
              <a:rPr lang="en-US" b="1" dirty="0"/>
              <a:t> </a:t>
            </a:r>
            <a:r>
              <a:rPr lang="en-US" b="0" dirty="0"/>
              <a:t>to sign up for the Ex Libris Knowledge Days sessions.</a:t>
            </a:r>
          </a:p>
          <a:p>
            <a:pPr marL="0" marR="0" algn="l" fontAlgn="base">
              <a:spcBef>
                <a:spcPts val="0"/>
              </a:spcBef>
              <a:spcAft>
                <a:spcPts val="0"/>
              </a:spcAft>
            </a:pPr>
            <a:endParaRPr lang="en-US" b="0" i="0" dirty="0">
              <a:solidFill>
                <a:srgbClr val="333333"/>
              </a:solidFill>
              <a:effectLst/>
              <a:latin typeface="Open Sans"/>
            </a:endParaRPr>
          </a:p>
          <a:p>
            <a:pPr marL="0" marR="0" algn="l" fontAlgn="base">
              <a:spcBef>
                <a:spcPts val="0"/>
              </a:spcBef>
              <a:spcAft>
                <a:spcPts val="0"/>
              </a:spcAft>
            </a:pPr>
            <a:endParaRPr lang="en-US" b="0" i="0" dirty="0">
              <a:solidFill>
                <a:srgbClr val="333333"/>
              </a:solidFill>
              <a:effectLst/>
              <a:latin typeface="Open Sans"/>
            </a:endParaRPr>
          </a:p>
          <a:p>
            <a:pPr marL="0" marR="0" algn="l" fontAlgn="base">
              <a:spcBef>
                <a:spcPts val="0"/>
              </a:spcBef>
              <a:spcAft>
                <a:spcPts val="0"/>
              </a:spcAft>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3550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Fifteen minutes after each </a:t>
            </a:r>
            <a:r>
              <a:rPr lang="en-US" sz="1200" b="0" kern="1200" dirty="0">
                <a:solidFill>
                  <a:schemeClr val="tx1"/>
                </a:solidFill>
                <a:effectLst/>
                <a:latin typeface="+mn-lt"/>
                <a:ea typeface="+mn-ea"/>
                <a:cs typeface="+mn-cs"/>
              </a:rPr>
              <a:t>Ex Libris </a:t>
            </a:r>
            <a:r>
              <a:rPr lang="en-US" sz="1200" kern="1200" dirty="0">
                <a:solidFill>
                  <a:schemeClr val="tx1"/>
                </a:solidFill>
                <a:effectLst/>
                <a:latin typeface="+mn-lt"/>
                <a:ea typeface="+mn-ea"/>
                <a:cs typeface="+mn-cs"/>
              </a:rPr>
              <a:t>Knowledge Days session, CARLI staff will host an informal follow-up discussion via Zoom for I-Share library staff share what they learned and discuss how that information may be applied in the I-Share </a:t>
            </a:r>
            <a:r>
              <a:rPr lang="en-US" sz="1200" kern="1200" dirty="0" err="1">
                <a:solidFill>
                  <a:schemeClr val="tx1"/>
                </a:solidFill>
                <a:effectLst/>
                <a:latin typeface="+mn-lt"/>
                <a:ea typeface="+mn-ea"/>
                <a:cs typeface="+mn-cs"/>
              </a:rPr>
              <a:t>consortial</a:t>
            </a:r>
            <a:r>
              <a:rPr lang="en-US" sz="1200" kern="1200" dirty="0">
                <a:solidFill>
                  <a:schemeClr val="tx1"/>
                </a:solidFill>
                <a:effectLst/>
                <a:latin typeface="+mn-lt"/>
                <a:ea typeface="+mn-ea"/>
                <a:cs typeface="+mn-cs"/>
              </a:rPr>
              <a:t> environment. There will be no formal presentation, and attendees may participate via voice and chat. The CARLI discussion sessions will be recorded and posted later with notes.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will be conducted like the Discussions sessions CARLI held after the Ex Libris Primo VE Become an Expert webinars, and the Ex Libris Authorities in Alma webinars.  Attendees of those previous Discussions Sessions said they were very helpful; we heard your feedback and are continuing these sessions!</a:t>
            </a:r>
          </a:p>
          <a:p>
            <a:pPr marL="0" marR="0" algn="l" fontAlgn="base">
              <a:spcBef>
                <a:spcPts val="0"/>
              </a:spcBef>
              <a:spcAft>
                <a:spcPts val="0"/>
              </a:spcAft>
            </a:pPr>
            <a:endParaRPr lang="en-US" sz="1200" kern="1200" dirty="0">
              <a:solidFill>
                <a:schemeClr val="tx1"/>
              </a:solidFill>
              <a:effectLst/>
              <a:latin typeface="+mn-lt"/>
              <a:ea typeface="+mn-ea"/>
              <a:cs typeface="+mn-cs"/>
            </a:endParaRPr>
          </a:p>
          <a:p>
            <a:pPr marL="0" marR="0" algn="l" fontAlgn="base">
              <a:spcBef>
                <a:spcPts val="0"/>
              </a:spcBef>
              <a:spcAft>
                <a:spcPts val="0"/>
              </a:spcAft>
            </a:pPr>
            <a:r>
              <a:rPr lang="en-US" sz="1200" kern="1200" dirty="0">
                <a:solidFill>
                  <a:schemeClr val="tx1"/>
                </a:solidFill>
                <a:effectLst/>
                <a:latin typeface="+mn-lt"/>
                <a:ea typeface="+mn-ea"/>
                <a:cs typeface="+mn-cs"/>
              </a:rPr>
              <a:t>See the CARLI Events Calendar or the new CARLI Knowledge Days 2021 webpage for links to these CARLI Discussion sessions.</a:t>
            </a:r>
          </a:p>
        </p:txBody>
      </p:sp>
    </p:spTree>
    <p:extLst>
      <p:ext uri="{BB962C8B-B14F-4D97-AF65-F5344CB8AC3E}">
        <p14:creationId xmlns:p14="http://schemas.microsoft.com/office/powerpoint/2010/main" val="1835343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Cross-Product/Knowledge_Articles/Data_Center_Migration_(Moses_Lake_Data_Center%2C_DC_01)_FA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knowledge.exlibrisgroup.com/Cross-Product/Knowledge_Articles/Planning_for_Ex_Libris_Data_Center_migration_or_other_scheduled_downtime" TargetMode="External"/><Relationship Id="rId4" Type="http://schemas.openxmlformats.org/officeDocument/2006/relationships/hyperlink" Target="https://proquestmeetings.webex.com/proquestmeetings/lsr.php?RCID=fa6db6ad54c0a1eedc857650dc2cb99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l-una.org/meetings/eluna-2021-annual-meeting-onlin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lets-talk-about-fulfillment20210518"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tech-services-qa-2021-05-2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carli.illinois.edu/products-services/i-share/physical-res-ma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Cross-Product/Conferences_and_Seminars/Knowledge_Days_-_ELUNA/2021_Knowledge_Day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carli.illinois.edu/products-services/i-share/alma/exl-knowledge-days-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8" y="-94785"/>
            <a:ext cx="8356647" cy="602796"/>
          </a:xfrm>
        </p:spPr>
        <p:txBody>
          <a:bodyPr/>
          <a:lstStyle/>
          <a:p>
            <a:r>
              <a:rPr lang="en-US" dirty="0"/>
              <a:t>Reminder</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778944"/>
            <a:ext cx="8945216" cy="5520256"/>
          </a:xfrm>
          <a:prstGeom prst="rect">
            <a:avLst/>
          </a:prstGeom>
        </p:spPr>
        <p:txBody>
          <a:bodyPr/>
          <a:lstStyle/>
          <a:p>
            <a:pPr algn="ctr"/>
            <a:r>
              <a:rPr lang="en-US" sz="2800" b="1" dirty="0">
                <a:latin typeface="+mj-lt"/>
              </a:rPr>
              <a:t>Reminders about Lost Processes in Alma</a:t>
            </a:r>
          </a:p>
          <a:p>
            <a:endParaRPr lang="en-US" sz="2000" dirty="0">
              <a:latin typeface="+mj-lt"/>
            </a:endParaRPr>
          </a:p>
          <a:p>
            <a:pPr marL="342900" indent="-342900">
              <a:buFont typeface="Arial" panose="020B0604020202020204" pitchFamily="34" charset="0"/>
              <a:buChar char="•"/>
            </a:pPr>
            <a:r>
              <a:rPr lang="en-US" sz="2400" dirty="0">
                <a:latin typeface="+mj-lt"/>
              </a:rPr>
              <a:t>I-Share Liaisons and Directors were reminded by email on May 3</a:t>
            </a:r>
            <a:r>
              <a:rPr lang="en-US" sz="2400" baseline="30000" dirty="0">
                <a:latin typeface="+mj-lt"/>
              </a:rPr>
              <a:t>rd</a:t>
            </a:r>
            <a:r>
              <a:rPr lang="en-US" sz="2400" dirty="0">
                <a:latin typeface="+mj-lt"/>
              </a:rPr>
              <a:t> to sign up for a Lost Processes Review meeting with CARLI staff if your institution hasn’t already.</a:t>
            </a:r>
          </a:p>
          <a:p>
            <a:pPr marL="1085850" lvl="1" indent="-342900">
              <a:buFont typeface="Arial" panose="020B0604020202020204" pitchFamily="34" charset="0"/>
              <a:buChar char="•"/>
            </a:pPr>
            <a:r>
              <a:rPr lang="en-US" sz="2100" dirty="0">
                <a:latin typeface="+mj-lt"/>
              </a:rPr>
              <a:t>This meeting is required before Lost Processes can be enabled in Alma.</a:t>
            </a:r>
          </a:p>
          <a:p>
            <a:pPr marL="342900" indent="-342900">
              <a:buFont typeface="Arial" panose="020B0604020202020204" pitchFamily="34" charset="0"/>
              <a:buChar char="•"/>
            </a:pPr>
            <a:r>
              <a:rPr lang="en-US" sz="2400" dirty="0">
                <a:latin typeface="+mj-lt"/>
              </a:rPr>
              <a:t>All I-Share institutions must enable the lost processes in Alma on or before July 1 for </a:t>
            </a:r>
            <a:r>
              <a:rPr lang="en-US" sz="2400" i="1" dirty="0">
                <a:latin typeface="+mj-lt"/>
              </a:rPr>
              <a:t>local</a:t>
            </a:r>
            <a:r>
              <a:rPr lang="en-US" sz="2400" dirty="0">
                <a:latin typeface="+mj-lt"/>
              </a:rPr>
              <a:t> patrons. </a:t>
            </a:r>
          </a:p>
          <a:p>
            <a:pPr marL="342900" indent="-342900">
              <a:buFont typeface="Arial" panose="020B0604020202020204" pitchFamily="34" charset="0"/>
              <a:buChar char="•"/>
            </a:pPr>
            <a:r>
              <a:rPr lang="en-US" sz="2400" dirty="0">
                <a:latin typeface="+mj-lt"/>
              </a:rPr>
              <a:t>All I-Share institutions must enable the lost processes and automatic blocks for overdue items in Alma on July 1 for </a:t>
            </a:r>
            <a:r>
              <a:rPr lang="en-US" sz="2400" i="1" dirty="0">
                <a:latin typeface="+mj-lt"/>
              </a:rPr>
              <a:t>I-Share </a:t>
            </a:r>
            <a:r>
              <a:rPr lang="en-US" sz="2400" dirty="0">
                <a:latin typeface="+mj-lt"/>
              </a:rPr>
              <a:t>patrons.</a:t>
            </a:r>
          </a:p>
          <a:p>
            <a:pPr marL="342900" indent="-342900">
              <a:buFont typeface="Arial" panose="020B0604020202020204" pitchFamily="34" charset="0"/>
              <a:buChar char="•"/>
            </a:pPr>
            <a:r>
              <a:rPr lang="en-US" sz="2400" dirty="0">
                <a:latin typeface="+mj-lt"/>
              </a:rPr>
              <a:t>Contact </a:t>
            </a:r>
            <a:r>
              <a:rPr lang="en-US" sz="2400" dirty="0">
                <a:latin typeface="+mj-lt"/>
                <a:hlinkClick r:id="rId3"/>
              </a:rPr>
              <a:t>support@carli.illinois.edu</a:t>
            </a:r>
            <a:r>
              <a:rPr lang="en-US" sz="2400" dirty="0">
                <a:latin typeface="+mj-lt"/>
              </a:rPr>
              <a:t> with any questions</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60417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Lab Reports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endParaRPr lang="en-US" sz="2800" b="1" dirty="0">
              <a:latin typeface="+mj-lt"/>
            </a:endParaRPr>
          </a:p>
          <a:p>
            <a:pPr algn="ctr"/>
            <a:r>
              <a:rPr lang="en-US" sz="2800" b="1" dirty="0">
                <a:latin typeface="+mj-lt"/>
              </a:rPr>
              <a:t>Lab Reports</a:t>
            </a:r>
          </a:p>
          <a:p>
            <a:endParaRPr lang="en-US" sz="2400" dirty="0">
              <a:latin typeface="+mj-lt"/>
            </a:endParaRPr>
          </a:p>
          <a:p>
            <a:pPr lvl="1" indent="0">
              <a:spcBef>
                <a:spcPts val="0"/>
              </a:spcBef>
              <a:buNone/>
            </a:pPr>
            <a:endParaRPr lang="en-US" sz="2500" dirty="0">
              <a:latin typeface="+mj-lt"/>
              <a:ea typeface="+mn-lt"/>
              <a:cs typeface="+mn-lt"/>
            </a:endParaRPr>
          </a:p>
          <a:p>
            <a:pPr lvl="1" indent="0">
              <a:spcBef>
                <a:spcPts val="0"/>
              </a:spcBef>
              <a:buNone/>
            </a:pPr>
            <a:endParaRPr lang="en-US" sz="2500" dirty="0">
              <a:latin typeface="+mj-lt"/>
              <a:ea typeface="+mn-lt"/>
              <a:cs typeface="+mn-lt"/>
            </a:endParaRPr>
          </a:p>
          <a:p>
            <a:pPr lvl="1" indent="0">
              <a:spcBef>
                <a:spcPts val="0"/>
              </a:spcBef>
              <a:buNone/>
            </a:pPr>
            <a:r>
              <a:rPr lang="en-US" sz="2500" dirty="0">
                <a:latin typeface="+mj-lt"/>
                <a:ea typeface="+mn-lt"/>
                <a:cs typeface="+mn-lt"/>
              </a:rPr>
              <a:t>Andrea </a:t>
            </a:r>
            <a:r>
              <a:rPr lang="en-US" sz="2500" dirty="0" err="1">
                <a:latin typeface="+mj-lt"/>
                <a:ea typeface="+mn-lt"/>
                <a:cs typeface="+mn-lt"/>
              </a:rPr>
              <a:t>Imre</a:t>
            </a:r>
            <a:r>
              <a:rPr lang="en-US" sz="2500" dirty="0">
                <a:latin typeface="+mj-lt"/>
                <a:ea typeface="+mn-lt"/>
                <a:cs typeface="+mn-lt"/>
              </a:rPr>
              <a:t> (SIC) </a:t>
            </a:r>
          </a:p>
          <a:p>
            <a:pPr lvl="1" indent="0">
              <a:spcBef>
                <a:spcPts val="0"/>
              </a:spcBef>
              <a:buNone/>
            </a:pPr>
            <a:r>
              <a:rPr lang="en-US" dirty="0">
                <a:latin typeface="+mj-lt"/>
              </a:rPr>
              <a:t>Adding a top banner to Primo VE for downtime</a:t>
            </a:r>
            <a:endParaRPr lang="en-US" sz="2500" dirty="0">
              <a:latin typeface="+mj-lt"/>
              <a:ea typeface="+mn-lt"/>
              <a:cs typeface="+mn-lt"/>
            </a:endParaRPr>
          </a:p>
          <a:p>
            <a:pPr lvl="1" indent="0">
              <a:spcBef>
                <a:spcPts val="0"/>
              </a:spcBef>
              <a:buNone/>
            </a:pPr>
            <a:endParaRPr lang="en-US" sz="2500" dirty="0">
              <a:latin typeface="+mj-lt"/>
              <a:ea typeface="+mn-lt"/>
              <a:cs typeface="+mn-lt"/>
            </a:endParaRPr>
          </a:p>
          <a:p>
            <a:pPr lvl="1" indent="0">
              <a:spcBef>
                <a:spcPts val="0"/>
              </a:spcBef>
              <a:buNone/>
            </a:pPr>
            <a:r>
              <a:rPr lang="en-US" sz="2500" dirty="0">
                <a:latin typeface="+mj-lt"/>
                <a:ea typeface="+mn-lt"/>
                <a:cs typeface="+mn-lt"/>
              </a:rPr>
              <a:t>Alice </a:t>
            </a:r>
            <a:r>
              <a:rPr lang="en-US" sz="2500" dirty="0" err="1">
                <a:latin typeface="+mj-lt"/>
                <a:ea typeface="+mn-lt"/>
                <a:cs typeface="+mn-lt"/>
              </a:rPr>
              <a:t>Creason</a:t>
            </a:r>
            <a:r>
              <a:rPr lang="en-US" sz="2500" dirty="0">
                <a:latin typeface="+mj-lt"/>
                <a:ea typeface="+mn-lt"/>
                <a:cs typeface="+mn-lt"/>
              </a:rPr>
              <a:t> (LEW) </a:t>
            </a:r>
          </a:p>
          <a:p>
            <a:pPr lvl="1" indent="0">
              <a:spcBef>
                <a:spcPts val="0"/>
              </a:spcBef>
              <a:buNone/>
            </a:pPr>
            <a:r>
              <a:rPr lang="en-US" dirty="0">
                <a:latin typeface="+mj-lt"/>
              </a:rPr>
              <a:t>Creating a General Electronic Services (GES) link to search Google Scholar</a:t>
            </a:r>
            <a:endParaRPr lang="en-US" sz="2500" dirty="0">
              <a:latin typeface="+mj-lt"/>
              <a:ea typeface="+mn-lt"/>
              <a:cs typeface="+mn-lt"/>
            </a:endParaRPr>
          </a:p>
          <a:p>
            <a:pPr marL="1085850" lvl="1" indent="-342900">
              <a:spcBef>
                <a:spcPts val="0"/>
              </a:spcBef>
              <a:buFont typeface="Arial" panose="020B0604020202020204" pitchFamily="34" charset="0"/>
              <a:buChar char="•"/>
            </a:pPr>
            <a:endParaRPr lang="en-US" sz="2500" dirty="0">
              <a:latin typeface="+mj-lt"/>
              <a:ea typeface="+mn-lt"/>
              <a:cs typeface="+mn-lt"/>
            </a:endParaRPr>
          </a:p>
          <a:p>
            <a:pPr lvl="1" indent="0">
              <a:spcBef>
                <a:spcPts val="0"/>
              </a:spcBef>
              <a:buNone/>
            </a:pPr>
            <a:r>
              <a:rPr lang="en-US" sz="2500" dirty="0">
                <a:latin typeface="+mj-lt"/>
                <a:ea typeface="+mn-lt"/>
                <a:cs typeface="+mn-lt"/>
              </a:rPr>
              <a:t>David Stern (SXU) </a:t>
            </a:r>
          </a:p>
          <a:p>
            <a:pPr lvl="1" indent="0">
              <a:spcBef>
                <a:spcPts val="0"/>
              </a:spcBef>
              <a:buNone/>
            </a:pPr>
            <a:r>
              <a:rPr lang="en-US" dirty="0">
                <a:latin typeface="+mj-lt"/>
              </a:rPr>
              <a:t>Local Extension subject headings provide non-traditional subject facets and virtual collection browsing</a:t>
            </a:r>
            <a:endParaRPr lang="en-US" sz="25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pic>
        <p:nvPicPr>
          <p:cNvPr id="5" name="Picture 4" descr="A dog sitting on a carpet&#10;&#10;Description automatically generated with low confidence">
            <a:extLst>
              <a:ext uri="{FF2B5EF4-FFF2-40B4-BE49-F238E27FC236}">
                <a16:creationId xmlns:a16="http://schemas.microsoft.com/office/drawing/2014/main" id="{240DCDB2-71B5-454E-A7FB-829110A7EBEB}"/>
              </a:ext>
            </a:extLst>
          </p:cNvPr>
          <p:cNvPicPr>
            <a:picLocks noChangeAspect="1"/>
          </p:cNvPicPr>
          <p:nvPr/>
        </p:nvPicPr>
        <p:blipFill>
          <a:blip r:embed="rId3"/>
          <a:stretch>
            <a:fillRect/>
          </a:stretch>
        </p:blipFill>
        <p:spPr>
          <a:xfrm>
            <a:off x="1171815" y="728341"/>
            <a:ext cx="1384788" cy="1384788"/>
          </a:xfrm>
          <a:prstGeom prst="rect">
            <a:avLst/>
          </a:prstGeom>
        </p:spPr>
      </p:pic>
      <p:pic>
        <p:nvPicPr>
          <p:cNvPr id="7" name="Picture 6" descr="A picture containing dog, outdoor, grass, ground&#10;&#10;Description automatically generated">
            <a:extLst>
              <a:ext uri="{FF2B5EF4-FFF2-40B4-BE49-F238E27FC236}">
                <a16:creationId xmlns:a16="http://schemas.microsoft.com/office/drawing/2014/main" id="{4E5EE008-73E4-834B-AB00-3D8B9617C387}"/>
              </a:ext>
            </a:extLst>
          </p:cNvPr>
          <p:cNvPicPr>
            <a:picLocks noChangeAspect="1"/>
          </p:cNvPicPr>
          <p:nvPr/>
        </p:nvPicPr>
        <p:blipFill>
          <a:blip r:embed="rId4"/>
          <a:stretch>
            <a:fillRect/>
          </a:stretch>
        </p:blipFill>
        <p:spPr>
          <a:xfrm>
            <a:off x="6398601" y="508011"/>
            <a:ext cx="1958869" cy="2176521"/>
          </a:xfrm>
          <a:prstGeom prst="rect">
            <a:avLst/>
          </a:prstGeom>
        </p:spPr>
      </p:pic>
    </p:spTree>
    <p:extLst>
      <p:ext uri="{BB962C8B-B14F-4D97-AF65-F5344CB8AC3E}">
        <p14:creationId xmlns:p14="http://schemas.microsoft.com/office/powerpoint/2010/main" val="167393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230415" y="1467504"/>
            <a:ext cx="8456385" cy="3922991"/>
          </a:xfrm>
          <a:prstGeom prst="rect">
            <a:avLst/>
          </a:prstGeom>
        </p:spPr>
        <p:txBody>
          <a:bodyPr/>
          <a:lstStyle/>
          <a:p>
            <a:endParaRPr lang="en-US" sz="2800" b="1" dirty="0">
              <a:solidFill>
                <a:schemeClr val="bg1"/>
              </a:solidFill>
              <a:latin typeface="+mj-lt"/>
            </a:endParaRPr>
          </a:p>
          <a:p>
            <a:r>
              <a:rPr lang="en-US" sz="2800" b="1" dirty="0">
                <a:latin typeface="+mj-lt"/>
              </a:rPr>
              <a:t>Join us June 10, 2021 at </a:t>
            </a:r>
          </a:p>
          <a:p>
            <a:r>
              <a:rPr lang="en-US" sz="2800" b="1" dirty="0">
                <a:latin typeface="+mj-lt"/>
              </a:rPr>
              <a:t>2pm for another Office </a:t>
            </a:r>
          </a:p>
          <a:p>
            <a:r>
              <a:rPr lang="en-US" sz="2800" b="1" dirty="0">
                <a:latin typeface="+mj-lt"/>
              </a:rPr>
              <a:t>Hour.</a:t>
            </a:r>
            <a:br>
              <a:rPr lang="en-US" sz="2800" b="1" dirty="0">
                <a:latin typeface="+mj-lt"/>
              </a:rPr>
            </a:br>
            <a:endParaRPr lang="en-US" sz="2800" b="1" dirty="0">
              <a:latin typeface="+mj-lt"/>
            </a:endParaRPr>
          </a:p>
          <a:p>
            <a:r>
              <a:rPr lang="en-US" sz="2800" b="1" dirty="0">
                <a:latin typeface="+mj-lt"/>
              </a:rPr>
              <a:t>Contact CARLI at </a:t>
            </a:r>
          </a:p>
          <a:p>
            <a:r>
              <a:rPr lang="en-US" sz="2800" b="1" dirty="0" err="1">
                <a:latin typeface="+mj-lt"/>
              </a:rPr>
              <a:t>support@carli.Illinois.edu</a:t>
            </a:r>
            <a:endParaRPr lang="en-US" sz="2800" b="1" dirty="0">
              <a:latin typeface="+mj-lt"/>
            </a:endParaRPr>
          </a:p>
          <a:p>
            <a:endParaRPr lang="en-US" dirty="0">
              <a:latin typeface="+mj-lt"/>
            </a:endParaRPr>
          </a:p>
        </p:txBody>
      </p:sp>
      <p:pic>
        <p:nvPicPr>
          <p:cNvPr id="9" name="Picture 8" descr="A dog lying on a rug&#10;&#10;Description automatically generated with medium confidence">
            <a:extLst>
              <a:ext uri="{FF2B5EF4-FFF2-40B4-BE49-F238E27FC236}">
                <a16:creationId xmlns:a16="http://schemas.microsoft.com/office/drawing/2014/main" id="{58597837-9E05-A749-800C-182F9E32EB28}"/>
              </a:ext>
            </a:extLst>
          </p:cNvPr>
          <p:cNvPicPr>
            <a:picLocks noChangeAspect="1"/>
          </p:cNvPicPr>
          <p:nvPr/>
        </p:nvPicPr>
        <p:blipFill>
          <a:blip r:embed="rId3"/>
          <a:stretch>
            <a:fillRect/>
          </a:stretch>
        </p:blipFill>
        <p:spPr>
          <a:xfrm>
            <a:off x="4851731" y="603363"/>
            <a:ext cx="4061854" cy="5651274"/>
          </a:xfrm>
          <a:prstGeom prst="rect">
            <a:avLst/>
          </a:prstGeom>
        </p:spPr>
      </p:pic>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t>CARLI/I-Share Office Hours</a:t>
            </a:r>
            <a:br>
              <a:rPr lang="en-US" dirty="0"/>
            </a:br>
            <a:r>
              <a:rPr lang="en-US" dirty="0"/>
              <a:t>“lab Reports”</a:t>
            </a:r>
            <a:br>
              <a:rPr lang="en-US" sz="2700" dirty="0">
                <a:ea typeface="+mj-ea"/>
                <a:cs typeface="+mj-cs"/>
              </a:rPr>
            </a:br>
            <a:r>
              <a:rPr lang="en-US" sz="2700" dirty="0">
                <a:ea typeface="+mj-ea"/>
                <a:cs typeface="+mj-cs"/>
              </a:rPr>
              <a:t>May 13, 2021</a:t>
            </a:r>
          </a:p>
        </p:txBody>
      </p:sp>
      <p:pic>
        <p:nvPicPr>
          <p:cNvPr id="5" name="Picture 4" descr="A dog sitting on a wood floor&#10;&#10;Description automatically generated with medium confidence">
            <a:extLst>
              <a:ext uri="{FF2B5EF4-FFF2-40B4-BE49-F238E27FC236}">
                <a16:creationId xmlns:a16="http://schemas.microsoft.com/office/drawing/2014/main" id="{3C0B7AAC-B4C8-0F41-BC81-5E01F77E3590}"/>
              </a:ext>
            </a:extLst>
          </p:cNvPr>
          <p:cNvPicPr>
            <a:picLocks noChangeAspect="1"/>
          </p:cNvPicPr>
          <p:nvPr/>
        </p:nvPicPr>
        <p:blipFill rotWithShape="1">
          <a:blip r:embed="rId3"/>
          <a:srcRect t="2968" r="3" b="11065"/>
          <a:stretch/>
        </p:blipFill>
        <p:spPr>
          <a:xfrm>
            <a:off x="2983690" y="473799"/>
            <a:ext cx="2857252" cy="3242738"/>
          </a:xfrm>
          <a:prstGeom prst="rect">
            <a:avLst/>
          </a:prstGeom>
          <a:noFill/>
        </p:spPr>
      </p:pic>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Office Hours Agenda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Agenda – 5/13/2021</a:t>
            </a:r>
            <a:endParaRPr lang="en-US" sz="2400" dirty="0">
              <a:latin typeface="+mj-lt"/>
              <a:ea typeface="+mn-lt"/>
              <a:cs typeface="+mn-lt"/>
            </a:endParaRPr>
          </a:p>
          <a:p>
            <a:pPr marL="342900" indent="-342900">
              <a:spcBef>
                <a:spcPts val="0"/>
              </a:spcBef>
              <a:buFont typeface="Arial" panose="020B0604020202020204" pitchFamily="34" charset="0"/>
              <a:buChar char="•"/>
            </a:pPr>
            <a:endParaRPr lang="en-US" sz="2800" dirty="0">
              <a:latin typeface="+mj-lt"/>
              <a:ea typeface="+mn-lt"/>
              <a:cs typeface="+mn-lt"/>
            </a:endParaRPr>
          </a:p>
          <a:p>
            <a:pPr marL="342900" indent="-342900">
              <a:spcBef>
                <a:spcPts val="0"/>
              </a:spcBef>
              <a:buFont typeface="Arial" panose="020B0604020202020204" pitchFamily="34" charset="0"/>
              <a:buChar char="•"/>
            </a:pPr>
            <a:r>
              <a:rPr lang="en-US" sz="2800" dirty="0">
                <a:latin typeface="+mj-lt"/>
                <a:ea typeface="+mn-lt"/>
                <a:cs typeface="+mn-lt"/>
              </a:rPr>
              <a:t>Announcements</a:t>
            </a:r>
          </a:p>
          <a:p>
            <a:pPr marL="342900" indent="-342900">
              <a:spcBef>
                <a:spcPts val="0"/>
              </a:spcBef>
              <a:buFont typeface="Arial" panose="020B0604020202020204" pitchFamily="34" charset="0"/>
              <a:buChar char="•"/>
            </a:pPr>
            <a:endParaRPr lang="en-US" sz="2800" dirty="0">
              <a:latin typeface="+mj-lt"/>
              <a:ea typeface="+mn-lt"/>
              <a:cs typeface="+mn-lt"/>
            </a:endParaRPr>
          </a:p>
          <a:p>
            <a:pPr marL="342900" indent="-342900">
              <a:spcBef>
                <a:spcPts val="0"/>
              </a:spcBef>
              <a:buFont typeface="Arial" panose="020B0604020202020204" pitchFamily="34" charset="0"/>
              <a:buChar char="•"/>
            </a:pPr>
            <a:r>
              <a:rPr lang="en-US" sz="2800" dirty="0">
                <a:latin typeface="+mj-lt"/>
                <a:ea typeface="+mn-lt"/>
                <a:cs typeface="+mn-lt"/>
              </a:rPr>
              <a:t>Reminders and upcoming Alma/Primo VE events and learning opportunities. See also  </a:t>
            </a:r>
            <a:r>
              <a:rPr lang="en-US" sz="2800" dirty="0">
                <a:latin typeface="+mj-lt"/>
                <a:ea typeface="+mn-lt"/>
                <a:cs typeface="+mn-lt"/>
                <a:hlinkClick r:id="rId3"/>
              </a:rPr>
              <a:t>https://www.carli.illinois.edu/calendar</a:t>
            </a:r>
            <a:r>
              <a:rPr lang="en-US" sz="2800" dirty="0">
                <a:latin typeface="+mj-lt"/>
                <a:ea typeface="+mn-lt"/>
                <a:cs typeface="+mn-lt"/>
              </a:rPr>
              <a:t> for CARLI events.</a:t>
            </a:r>
          </a:p>
          <a:p>
            <a:pPr marL="342900" indent="-342900">
              <a:spcBef>
                <a:spcPts val="0"/>
              </a:spcBef>
              <a:buFont typeface="Arial" panose="020B0604020202020204" pitchFamily="34" charset="0"/>
              <a:buChar char="•"/>
            </a:pPr>
            <a:endParaRPr lang="en-US" sz="2800" dirty="0">
              <a:latin typeface="+mj-lt"/>
              <a:ea typeface="+mn-lt"/>
              <a:cs typeface="+mn-lt"/>
            </a:endParaRPr>
          </a:p>
          <a:p>
            <a:pPr marL="342900" indent="-342900">
              <a:spcBef>
                <a:spcPts val="0"/>
              </a:spcBef>
              <a:buFont typeface="Arial" panose="020B0604020202020204" pitchFamily="34" charset="0"/>
              <a:buChar char="•"/>
            </a:pPr>
            <a:r>
              <a:rPr lang="en-US" sz="2800" dirty="0">
                <a:latin typeface="+mj-lt"/>
                <a:ea typeface="+mn-lt"/>
                <a:cs typeface="+mn-lt"/>
              </a:rPr>
              <a:t>“Lab Reports” presentations by I-Share library staff</a:t>
            </a:r>
            <a:endParaRPr lang="en-US" sz="2500" dirty="0">
              <a:latin typeface="+mj-lt"/>
              <a:ea typeface="+mn-lt"/>
              <a:cs typeface="+mn-lt"/>
            </a:endParaRP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Announcements/Reminders</a:t>
            </a:r>
          </a:p>
          <a:p>
            <a:pPr>
              <a:spcBef>
                <a:spcPts val="0"/>
              </a:spcBef>
            </a:pPr>
            <a:endParaRPr lang="en-US" sz="1200" dirty="0">
              <a:latin typeface="+mj-lt"/>
              <a:ea typeface="+mn-lt"/>
              <a:cs typeface="+mn-lt"/>
            </a:endParaRPr>
          </a:p>
          <a:p>
            <a:pPr>
              <a:spcBef>
                <a:spcPts val="0"/>
              </a:spcBef>
            </a:pPr>
            <a:r>
              <a:rPr lang="en-US" sz="2800" dirty="0">
                <a:latin typeface="+mj-lt"/>
                <a:ea typeface="+mn-lt"/>
                <a:cs typeface="+mn-lt"/>
              </a:rPr>
              <a:t>Alma/Primo VE Downtime while Ex Libris moves the data center: Saturday, May 29 at 8pm Central to Sunday, May 30 at 8pm Central</a:t>
            </a:r>
          </a:p>
          <a:p>
            <a:pPr>
              <a:spcBef>
                <a:spcPts val="0"/>
              </a:spcBef>
            </a:pPr>
            <a:endParaRPr lang="en-US" sz="1200" dirty="0">
              <a:latin typeface="+mj-lt"/>
              <a:ea typeface="+mn-lt"/>
              <a:cs typeface="+mn-lt"/>
            </a:endParaRPr>
          </a:p>
          <a:p>
            <a:pPr marL="1100138" indent="-355600">
              <a:spcBef>
                <a:spcPts val="0"/>
              </a:spcBef>
              <a:buFont typeface="Arial" panose="020B0604020202020204" pitchFamily="34" charset="0"/>
              <a:buChar char="•"/>
            </a:pPr>
            <a:r>
              <a:rPr lang="en-US" sz="2400" dirty="0">
                <a:latin typeface="+mj-lt"/>
                <a:ea typeface="+mn-lt"/>
                <a:cs typeface="+mn-lt"/>
              </a:rPr>
              <a:t>FAQ: </a:t>
            </a:r>
            <a:r>
              <a:rPr lang="en-US" sz="2000" dirty="0">
                <a:latin typeface="+mj-lt"/>
                <a:ea typeface="+mn-lt"/>
                <a:cs typeface="+mn-lt"/>
                <a:hlinkClick r:id="rId3"/>
              </a:rPr>
              <a:t>https://knowledge.exlibrisgroup.com/Cross-Product/Knowledge_Articles/Data_Center_Migration_(Moses_Lake_Data_Center%2C_DC_01)_FAQ</a:t>
            </a:r>
            <a:endParaRPr lang="en-US" sz="2000" dirty="0">
              <a:latin typeface="+mj-lt"/>
              <a:ea typeface="+mn-lt"/>
              <a:cs typeface="+mn-lt"/>
            </a:endParaRPr>
          </a:p>
          <a:p>
            <a:pPr lvl="2" indent="0">
              <a:spcBef>
                <a:spcPts val="0"/>
              </a:spcBef>
              <a:buNone/>
            </a:pPr>
            <a:endParaRPr lang="en-US" sz="1700" dirty="0">
              <a:latin typeface="+mj-lt"/>
              <a:ea typeface="+mn-lt"/>
              <a:cs typeface="+mn-lt"/>
            </a:endParaRPr>
          </a:p>
          <a:p>
            <a:pPr marL="1085850" lvl="1" indent="-342900">
              <a:spcBef>
                <a:spcPts val="0"/>
              </a:spcBef>
              <a:buFont typeface="Arial" panose="020B0604020202020204" pitchFamily="34" charset="0"/>
              <a:buChar char="•"/>
            </a:pPr>
            <a:r>
              <a:rPr lang="en-US" sz="2400" dirty="0">
                <a:latin typeface="+mj-lt"/>
                <a:ea typeface="+mn-lt"/>
                <a:cs typeface="+mn-lt"/>
                <a:hlinkClick r:id="rId4"/>
              </a:rPr>
              <a:t>Recording available </a:t>
            </a:r>
            <a:r>
              <a:rPr lang="en-US" sz="2400" dirty="0">
                <a:latin typeface="+mj-lt"/>
                <a:ea typeface="+mn-lt"/>
                <a:cs typeface="+mn-lt"/>
              </a:rPr>
              <a:t>of the Ex Libris Webinar on April 26 about the Data Center Move and Downtime</a:t>
            </a:r>
            <a:endParaRPr lang="en-US" sz="2000" dirty="0">
              <a:latin typeface="+mj-lt"/>
              <a:ea typeface="+mn-lt"/>
              <a:cs typeface="+mn-lt"/>
            </a:endParaRPr>
          </a:p>
          <a:p>
            <a:pPr lvl="1" indent="0">
              <a:spcBef>
                <a:spcPts val="0"/>
              </a:spcBef>
              <a:buNone/>
            </a:pPr>
            <a:endParaRPr lang="en-US" sz="2000" dirty="0">
              <a:latin typeface="+mj-lt"/>
              <a:ea typeface="+mn-lt"/>
              <a:cs typeface="+mn-lt"/>
            </a:endParaRPr>
          </a:p>
          <a:p>
            <a:pPr marL="1085850" lvl="1" indent="-342900">
              <a:spcBef>
                <a:spcPts val="0"/>
              </a:spcBef>
              <a:buFont typeface="Arial" panose="020B0604020202020204" pitchFamily="34" charset="0"/>
              <a:buChar char="•"/>
            </a:pPr>
            <a:r>
              <a:rPr lang="en-US" sz="2400" dirty="0">
                <a:latin typeface="+mj-lt"/>
                <a:ea typeface="+mn-lt"/>
                <a:cs typeface="+mn-lt"/>
              </a:rPr>
              <a:t>Data Center Migration Recommendations: </a:t>
            </a:r>
            <a:r>
              <a:rPr lang="en-US" sz="2000" dirty="0">
                <a:latin typeface="+mj-lt"/>
                <a:ea typeface="+mn-lt"/>
                <a:cs typeface="+mn-lt"/>
                <a:hlinkClick r:id="rId5"/>
              </a:rPr>
              <a:t>https://knowledge.exlibrisgroup.com/Cross-Product/Knowledge_Articles/Planning_for_Ex_Libris_Data_Center_migration_or_other_scheduled_downtime</a:t>
            </a:r>
            <a:endParaRPr lang="en-US" sz="2000" dirty="0">
              <a:latin typeface="+mj-lt"/>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03368" y="508011"/>
            <a:ext cx="8945216" cy="5959050"/>
          </a:xfrm>
          <a:prstGeom prst="rect">
            <a:avLst/>
          </a:prstGeom>
        </p:spPr>
        <p:txBody>
          <a:bodyPr/>
          <a:lstStyle/>
          <a:p>
            <a:pPr algn="ctr"/>
            <a:r>
              <a:rPr lang="en-US" sz="2800" b="1" dirty="0">
                <a:latin typeface="+mj-lt"/>
              </a:rPr>
              <a:t>ELUNA – Ex Libris User Group of North America Conference Online</a:t>
            </a:r>
          </a:p>
          <a:p>
            <a:endParaRPr lang="en-US" sz="2000" dirty="0">
              <a:latin typeface="+mj-lt"/>
            </a:endParaRPr>
          </a:p>
          <a:p>
            <a:pPr marL="457200" indent="-457200">
              <a:buFont typeface="Arial" panose="020B0604020202020204" pitchFamily="34" charset="0"/>
              <a:buChar char="•"/>
            </a:pPr>
            <a:r>
              <a:rPr lang="en-US" sz="2800" dirty="0">
                <a:latin typeface="+mj-lt"/>
                <a:ea typeface="+mn-lt"/>
                <a:cs typeface="+mn-lt"/>
              </a:rPr>
              <a:t>Registration is free and still open for upcoming General Sessions, such as:</a:t>
            </a:r>
          </a:p>
          <a:p>
            <a:pPr marL="1200150" lvl="1" indent="-457200">
              <a:buFont typeface="Arial" panose="020B0604020202020204" pitchFamily="34" charset="0"/>
              <a:buChar char="•"/>
            </a:pPr>
            <a:r>
              <a:rPr lang="en-US" sz="2000" b="1" dirty="0">
                <a:latin typeface="+mj-lt"/>
              </a:rPr>
              <a:t>Discovery, CDI, &amp; Summon</a:t>
            </a:r>
            <a:r>
              <a:rPr lang="en-US" sz="2000" dirty="0">
                <a:latin typeface="+mj-lt"/>
              </a:rPr>
              <a:t> May 18, 2021, noon – 3:00 pm</a:t>
            </a:r>
          </a:p>
          <a:p>
            <a:pPr marL="1200150" lvl="1" indent="-457200">
              <a:buFont typeface="Arial" panose="020B0604020202020204" pitchFamily="34" charset="0"/>
              <a:buChar char="•"/>
            </a:pPr>
            <a:r>
              <a:rPr lang="en-US" sz="2000" b="1" dirty="0">
                <a:latin typeface="+mj-lt"/>
              </a:rPr>
              <a:t>Library Experience, Alma, &amp; Content</a:t>
            </a:r>
            <a:r>
              <a:rPr lang="en-US" sz="2000" dirty="0">
                <a:latin typeface="+mj-lt"/>
              </a:rPr>
              <a:t> May 19, 2021, noon – 3:00 pm</a:t>
            </a:r>
          </a:p>
          <a:p>
            <a:pPr marL="1200150" lvl="1" indent="-457200">
              <a:buFont typeface="Arial" panose="020B0604020202020204" pitchFamily="34" charset="0"/>
              <a:buChar char="•"/>
            </a:pPr>
            <a:r>
              <a:rPr lang="en-US" sz="2000" b="1" dirty="0">
                <a:latin typeface="+mj-lt"/>
              </a:rPr>
              <a:t>Ex Libris Vision, Primo and ELUNA Closing Session </a:t>
            </a:r>
            <a:r>
              <a:rPr lang="en-US" sz="2000" dirty="0">
                <a:latin typeface="+mj-lt"/>
              </a:rPr>
              <a:t>May 27, 2021, noon – 3:00 pm</a:t>
            </a:r>
            <a:endParaRPr lang="en-US" sz="25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Recordings available of all sessions at</a:t>
            </a:r>
          </a:p>
          <a:p>
            <a:pPr marL="468313"/>
            <a:r>
              <a:rPr lang="en-US" sz="2500" dirty="0">
                <a:latin typeface="+mj-lt"/>
                <a:ea typeface="+mn-lt"/>
                <a:cs typeface="+mn-lt"/>
                <a:hlinkClick r:id="rId3"/>
              </a:rPr>
              <a:t>https://el-una.org/meetings/eluna-2021-annual-meeting-online/</a:t>
            </a:r>
            <a:r>
              <a:rPr lang="en-US" sz="2500" dirty="0">
                <a:latin typeface="+mj-lt"/>
                <a:ea typeface="+mn-lt"/>
                <a:cs typeface="+mn-lt"/>
              </a:rPr>
              <a:t> </a:t>
            </a:r>
          </a:p>
        </p:txBody>
      </p:sp>
    </p:spTree>
    <p:extLst>
      <p:ext uri="{BB962C8B-B14F-4D97-AF65-F5344CB8AC3E}">
        <p14:creationId xmlns:p14="http://schemas.microsoft.com/office/powerpoint/2010/main" val="79061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a:lstStyle/>
          <a:p>
            <a:pPr algn="ctr"/>
            <a:r>
              <a:rPr lang="en-US" sz="2800" b="1" dirty="0">
                <a:latin typeface="+mj-lt"/>
              </a:rPr>
              <a:t>Let's Talk about Fulfillment </a:t>
            </a:r>
          </a:p>
          <a:p>
            <a:pPr algn="ctr"/>
            <a:r>
              <a:rPr lang="en-US" sz="2800" b="1" dirty="0">
                <a:latin typeface="+mj-lt"/>
              </a:rPr>
              <a:t>(I mean Alma, not life's purpose)</a:t>
            </a:r>
          </a:p>
          <a:p>
            <a:endParaRPr lang="en-US" sz="2000" dirty="0">
              <a:latin typeface="+mj-lt"/>
            </a:endParaRPr>
          </a:p>
          <a:p>
            <a:r>
              <a:rPr lang="en-US" sz="2400" dirty="0">
                <a:latin typeface="+mj-lt"/>
              </a:rPr>
              <a:t>For the opportunity to talk with CARLI staff and your CARLI library colleagues about Alma Fulfillment and Automated Fulfillment Network workflows, known issues, and Q &amp; A.</a:t>
            </a:r>
            <a:br>
              <a:rPr lang="en-US" sz="2400" dirty="0">
                <a:latin typeface="+mj-lt"/>
              </a:rPr>
            </a:br>
            <a:endParaRPr lang="en-US" sz="2400" dirty="0">
              <a:latin typeface="+mj-lt"/>
            </a:endParaRPr>
          </a:p>
          <a:p>
            <a:pPr marL="285750" indent="-285750">
              <a:buFont typeface="Arial" panose="020B0604020202020204" pitchFamily="34" charset="0"/>
              <a:buChar char="•"/>
            </a:pPr>
            <a:r>
              <a:rPr lang="en-US" sz="2400" dirty="0">
                <a:latin typeface="+mj-lt"/>
              </a:rPr>
              <a:t>Tuesday 5/18 @ 10:30am - </a:t>
            </a:r>
            <a:r>
              <a:rPr lang="en-US" sz="2400" u="sng" dirty="0">
                <a:latin typeface="+mj-lt"/>
                <a:hlinkClick r:id="rId3"/>
              </a:rPr>
              <a:t>https://www.carli.illinois.edu/lets-talk-about-fulfillment20210518</a:t>
            </a:r>
            <a:r>
              <a:rPr lang="en-US" sz="2400" u="sng" dirty="0">
                <a:latin typeface="+mj-lt"/>
              </a:rPr>
              <a:t> </a:t>
            </a:r>
          </a:p>
          <a:p>
            <a:pPr marL="285750" indent="-285750">
              <a:buFont typeface="Arial" panose="020B0604020202020204" pitchFamily="34" charset="0"/>
              <a:buChar char="•"/>
            </a:pPr>
            <a:r>
              <a:rPr lang="en-US" sz="2400" dirty="0">
                <a:latin typeface="+mj-lt"/>
              </a:rPr>
              <a:t>Watch for more sessions to be scheduled in June and July.</a:t>
            </a:r>
          </a:p>
          <a:p>
            <a:pPr marL="285750" indent="-285750">
              <a:buFont typeface="Arial" panose="020B0604020202020204" pitchFamily="34" charset="0"/>
              <a:buChar char="•"/>
            </a:pPr>
            <a:r>
              <a:rPr lang="en-US" sz="2400" dirty="0">
                <a:latin typeface="+mj-lt"/>
              </a:rPr>
              <a:t>Notes are posted on the CARLI calendar event for past sessions.</a:t>
            </a:r>
          </a:p>
          <a:p>
            <a:pPr marL="457200" indent="-457200">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60738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508011"/>
            <a:ext cx="8681079" cy="5959050"/>
          </a:xfrm>
          <a:prstGeom prst="rect">
            <a:avLst/>
          </a:prstGeom>
        </p:spPr>
        <p:txBody>
          <a:bodyPr/>
          <a:lstStyle/>
          <a:p>
            <a:pPr algn="ctr"/>
            <a:r>
              <a:rPr lang="en-US" sz="2800" b="1" dirty="0">
                <a:latin typeface="+mj-lt"/>
              </a:rPr>
              <a:t>Technical Services Q &amp; A</a:t>
            </a:r>
            <a:endParaRPr lang="en-US" sz="2800" dirty="0">
              <a:latin typeface="+mj-lt"/>
            </a:endParaRPr>
          </a:p>
          <a:p>
            <a:endParaRPr lang="en-US" sz="1800" dirty="0">
              <a:latin typeface="+mj-lt"/>
            </a:endParaRPr>
          </a:p>
          <a:p>
            <a:r>
              <a:rPr lang="en-US" sz="2400" dirty="0">
                <a:latin typeface="+mj-lt"/>
              </a:rPr>
              <a:t>Gather with CARLI staff and your technical services colleagues to discuss Alma technical services topics, from acquisitions and cataloging workflows for physical resources to electronic resources management:</a:t>
            </a:r>
            <a:br>
              <a:rPr lang="en-US" sz="2400" dirty="0">
                <a:latin typeface="+mj-lt"/>
              </a:rPr>
            </a:br>
            <a:endParaRPr lang="en-US" sz="2400" dirty="0">
              <a:latin typeface="+mj-lt"/>
            </a:endParaRPr>
          </a:p>
          <a:p>
            <a:pPr marL="285750" indent="-285750">
              <a:buFont typeface="Arial" panose="020B0604020202020204" pitchFamily="34" charset="0"/>
              <a:buChar char="•"/>
            </a:pPr>
            <a:r>
              <a:rPr lang="en-US" sz="2400" dirty="0">
                <a:latin typeface="+mj-lt"/>
              </a:rPr>
              <a:t>Wednesday 5/26 @ 10:00am </a:t>
            </a:r>
            <a:r>
              <a:rPr lang="en-US" sz="2400" u="sng" dirty="0">
                <a:latin typeface="+mj-lt"/>
                <a:hlinkClick r:id="rId3"/>
              </a:rPr>
              <a:t>https://www.carli.illinois.edu/tech-services-qa-2021-05-26</a:t>
            </a:r>
            <a:r>
              <a:rPr lang="en-US" sz="2400" u="sng" dirty="0">
                <a:latin typeface="+mj-lt"/>
              </a:rPr>
              <a:t> </a:t>
            </a:r>
          </a:p>
          <a:p>
            <a:pPr marL="285750" indent="-285750">
              <a:buFont typeface="Arial" panose="020B0604020202020204" pitchFamily="34" charset="0"/>
              <a:buChar char="•"/>
            </a:pPr>
            <a:r>
              <a:rPr lang="en-US" sz="2400" dirty="0">
                <a:latin typeface="+mj-lt"/>
              </a:rPr>
              <a:t>Watch for more sessions to be scheduled in July.</a:t>
            </a:r>
          </a:p>
          <a:p>
            <a:pPr marL="285750" indent="-285750">
              <a:buFont typeface="Arial" panose="020B0604020202020204" pitchFamily="34" charset="0"/>
              <a:buChar char="•"/>
            </a:pPr>
            <a:r>
              <a:rPr lang="en-US" sz="2400" dirty="0">
                <a:latin typeface="+mj-lt"/>
                <a:ea typeface="+mn-lt"/>
                <a:cs typeface="+mn-lt"/>
              </a:rPr>
              <a:t>Recordings of past sessions are posted on the “Physical Resource Management - Cataloging and Acquisitions” page: </a:t>
            </a:r>
            <a:br>
              <a:rPr lang="en-US" sz="2000" dirty="0">
                <a:latin typeface="+mj-lt"/>
                <a:ea typeface="+mn-lt"/>
                <a:cs typeface="+mn-lt"/>
              </a:rPr>
            </a:br>
            <a:r>
              <a:rPr lang="en-US" sz="2000" dirty="0">
                <a:latin typeface="+mj-lt"/>
                <a:ea typeface="+mn-lt"/>
                <a:cs typeface="+mn-lt"/>
                <a:hlinkClick r:id="rId4"/>
              </a:rPr>
              <a:t>https://www.carli.illinois.edu/products-services/i-share/physical-res-man</a:t>
            </a:r>
            <a:r>
              <a:rPr lang="en-US" sz="2000" dirty="0">
                <a:latin typeface="+mj-lt"/>
                <a:ea typeface="+mn-lt"/>
                <a:cs typeface="+mn-lt"/>
              </a:rPr>
              <a:t> </a:t>
            </a:r>
          </a:p>
        </p:txBody>
      </p:sp>
    </p:spTree>
    <p:extLst>
      <p:ext uri="{BB962C8B-B14F-4D97-AF65-F5344CB8AC3E}">
        <p14:creationId xmlns:p14="http://schemas.microsoft.com/office/powerpoint/2010/main" val="127809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Ex Libris Knowledge Days Online</a:t>
            </a:r>
          </a:p>
          <a:p>
            <a:endParaRPr lang="en-US" sz="1200" dirty="0">
              <a:latin typeface="+mj-lt"/>
            </a:endParaRPr>
          </a:p>
          <a:p>
            <a:pPr marL="342900" indent="-342900">
              <a:buFont typeface="Arial" panose="020B0604020202020204" pitchFamily="34" charset="0"/>
              <a:buChar char="•"/>
            </a:pPr>
            <a:r>
              <a:rPr lang="en-US" sz="2400" dirty="0">
                <a:latin typeface="+mj-lt"/>
                <a:ea typeface="+mn-lt"/>
                <a:cs typeface="+mn-lt"/>
              </a:rPr>
              <a:t>Registration is free! </a:t>
            </a:r>
          </a:p>
          <a:p>
            <a:pPr marL="342900" indent="-342900">
              <a:buFont typeface="Arial" panose="020B0604020202020204" pitchFamily="34" charset="0"/>
              <a:buChar char="•"/>
            </a:pPr>
            <a:r>
              <a:rPr lang="en-US" sz="2400" dirty="0">
                <a:latin typeface="+mj-lt"/>
                <a:ea typeface="+mn-lt"/>
                <a:cs typeface="+mn-lt"/>
              </a:rPr>
              <a:t>Choose the “Register” link in the “EMEA/NA” column. NA stands for North America.</a:t>
            </a:r>
          </a:p>
          <a:p>
            <a:pPr marL="342900" indent="-342900">
              <a:buFont typeface="Arial" panose="020B0604020202020204" pitchFamily="34" charset="0"/>
              <a:buChar char="•"/>
            </a:pPr>
            <a:r>
              <a:rPr lang="en-US" sz="2000" dirty="0">
                <a:latin typeface="+mj-lt"/>
                <a:ea typeface="+mn-lt"/>
                <a:cs typeface="+mn-lt"/>
                <a:hlinkClick r:id="rId3"/>
              </a:rPr>
              <a:t>https://knowledge.exlibrisgroup.com/Cross-Product/Conferences_and_Seminars/Knowledge_Days_-_ELUNA/2021_Knowledge_Days</a:t>
            </a:r>
            <a:endParaRPr lang="en-US" sz="2400" dirty="0">
              <a:latin typeface="+mj-lt"/>
            </a:endParaRPr>
          </a:p>
          <a:p>
            <a:pPr marL="758825" lvl="1">
              <a:buFont typeface="Wingdings" pitchFamily="2" charset="2"/>
              <a:buChar char="§"/>
            </a:pPr>
            <a:r>
              <a:rPr lang="en-US" sz="1600" dirty="0">
                <a:latin typeface="+mj-lt"/>
              </a:rPr>
              <a:t>June 1 - Handling Related Records</a:t>
            </a:r>
          </a:p>
          <a:p>
            <a:pPr marL="758825" lvl="1">
              <a:buFont typeface="Wingdings" pitchFamily="2" charset="2"/>
              <a:buChar char="§"/>
            </a:pPr>
            <a:r>
              <a:rPr lang="en-US" sz="1600" dirty="0">
                <a:latin typeface="+mj-lt"/>
              </a:rPr>
              <a:t>June 3 - Alma Analytics for Beginners</a:t>
            </a:r>
          </a:p>
          <a:p>
            <a:pPr marL="758825" lvl="1">
              <a:buFont typeface="Wingdings" pitchFamily="2" charset="2"/>
              <a:buChar char="§"/>
            </a:pPr>
            <a:r>
              <a:rPr lang="en-US" sz="1600" dirty="0">
                <a:latin typeface="+mj-lt"/>
              </a:rPr>
              <a:t>June 8 - Managing E-Resources Basics</a:t>
            </a:r>
          </a:p>
          <a:p>
            <a:pPr marL="758825" lvl="1">
              <a:buFont typeface="Wingdings" pitchFamily="2" charset="2"/>
              <a:buChar char="§"/>
            </a:pPr>
            <a:r>
              <a:rPr lang="en-US" sz="1600" dirty="0">
                <a:latin typeface="+mj-lt"/>
              </a:rPr>
              <a:t>June 10 - Central Discovery Index</a:t>
            </a:r>
          </a:p>
          <a:p>
            <a:pPr marL="758825" lvl="1">
              <a:buFont typeface="Wingdings" pitchFamily="2" charset="2"/>
              <a:buChar char="§"/>
            </a:pPr>
            <a:r>
              <a:rPr lang="en-US" sz="1600" dirty="0">
                <a:latin typeface="+mj-lt"/>
              </a:rPr>
              <a:t>June 15 - Managing COUNTER-Compliant Usage Data</a:t>
            </a:r>
          </a:p>
          <a:p>
            <a:pPr marL="758825" lvl="1">
              <a:buFont typeface="Wingdings" pitchFamily="2" charset="2"/>
              <a:buChar char="§"/>
            </a:pPr>
            <a:r>
              <a:rPr lang="en-US" sz="1600" dirty="0">
                <a:latin typeface="+mj-lt"/>
              </a:rPr>
              <a:t>June 17 - Optimize and Streamline Alma Workflows</a:t>
            </a:r>
          </a:p>
          <a:p>
            <a:pPr marL="758825" lvl="1">
              <a:buFont typeface="Wingdings" pitchFamily="2" charset="2"/>
              <a:buChar char="§"/>
            </a:pPr>
            <a:r>
              <a:rPr lang="en-US" sz="1600" dirty="0">
                <a:latin typeface="+mj-lt"/>
              </a:rPr>
              <a:t>June 22 - Overlap Analysis and Deselection Tools with Alma Analytics</a:t>
            </a:r>
          </a:p>
          <a:p>
            <a:pPr marL="758825" lvl="1">
              <a:buFont typeface="Wingdings" pitchFamily="2" charset="2"/>
              <a:buChar char="§"/>
            </a:pPr>
            <a:r>
              <a:rPr lang="en-US" sz="1600" dirty="0">
                <a:latin typeface="+mj-lt"/>
              </a:rPr>
              <a:t>June 24 - Designing and Using Normalization Rules</a:t>
            </a:r>
          </a:p>
          <a:p>
            <a:pPr marL="758825" lvl="1">
              <a:buFont typeface="Wingdings" pitchFamily="2" charset="2"/>
              <a:buChar char="§"/>
            </a:pPr>
            <a:r>
              <a:rPr lang="en-US" sz="1600" dirty="0">
                <a:latin typeface="+mj-lt"/>
              </a:rPr>
              <a:t>June 29 - Managing E-Resources Advanced</a:t>
            </a:r>
          </a:p>
          <a:p>
            <a:pPr marL="758825" lvl="1">
              <a:buFont typeface="Wingdings" pitchFamily="2" charset="2"/>
              <a:buChar char="§"/>
            </a:pPr>
            <a:r>
              <a:rPr lang="en-US" sz="1600" dirty="0">
                <a:latin typeface="+mj-lt"/>
              </a:rPr>
              <a:t>July 1 - Fundamentals of Sets and Jobs</a:t>
            </a: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73649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CARLI Discussion Sessions after the </a:t>
            </a:r>
          </a:p>
          <a:p>
            <a:pPr algn="ctr"/>
            <a:r>
              <a:rPr lang="en-US" sz="2800" b="1" dirty="0">
                <a:latin typeface="+mj-lt"/>
              </a:rPr>
              <a:t>Ex Libris Knowledge Days Online Webinars</a:t>
            </a:r>
          </a:p>
          <a:p>
            <a:endParaRPr lang="en-US" sz="1200" dirty="0">
              <a:latin typeface="+mj-lt"/>
            </a:endParaRPr>
          </a:p>
          <a:p>
            <a:pPr marL="342900" indent="-342900">
              <a:buFont typeface="Arial" panose="020B0604020202020204" pitchFamily="34" charset="0"/>
              <a:buChar char="•"/>
            </a:pPr>
            <a:r>
              <a:rPr lang="en-US" sz="2400" dirty="0">
                <a:latin typeface="+mj-lt"/>
                <a:ea typeface="+mn-lt"/>
                <a:cs typeface="+mn-lt"/>
              </a:rPr>
              <a:t>Fifteen minutes after each of the Ex Libris Knowledge Days Webinars, CARLI will host a Zoom meeting for I-Share institutions to discuss the webinar.</a:t>
            </a:r>
          </a:p>
          <a:p>
            <a:pPr marL="342900" indent="-342900">
              <a:buFont typeface="Arial" panose="020B0604020202020204" pitchFamily="34" charset="0"/>
              <a:buChar char="•"/>
            </a:pPr>
            <a:r>
              <a:rPr lang="en-US" sz="2400" dirty="0">
                <a:latin typeface="+mj-lt"/>
                <a:ea typeface="+mn-lt"/>
                <a:cs typeface="+mn-lt"/>
              </a:rPr>
              <a:t>Conducted like Discussion Sessions we had after the </a:t>
            </a:r>
            <a:r>
              <a:rPr lang="en-US" sz="2400" dirty="0" err="1">
                <a:latin typeface="+mj-lt"/>
                <a:ea typeface="+mn-lt"/>
                <a:cs typeface="+mn-lt"/>
              </a:rPr>
              <a:t>ExL</a:t>
            </a:r>
            <a:r>
              <a:rPr lang="en-US" sz="2400" dirty="0">
                <a:latin typeface="+mj-lt"/>
                <a:ea typeface="+mn-lt"/>
                <a:cs typeface="+mn-lt"/>
              </a:rPr>
              <a:t> “Primo VE Become an Expert” series, and the </a:t>
            </a:r>
            <a:r>
              <a:rPr lang="en-US" sz="2400" dirty="0" err="1">
                <a:latin typeface="+mj-lt"/>
                <a:ea typeface="+mn-lt"/>
                <a:cs typeface="+mn-lt"/>
              </a:rPr>
              <a:t>ExL</a:t>
            </a:r>
            <a:r>
              <a:rPr lang="en-US" sz="2400" dirty="0">
                <a:latin typeface="+mj-lt"/>
                <a:ea typeface="+mn-lt"/>
                <a:cs typeface="+mn-lt"/>
              </a:rPr>
              <a:t> “Authorities in Alma” series.</a:t>
            </a:r>
          </a:p>
          <a:p>
            <a:pPr marL="342900" indent="-342900">
              <a:buFont typeface="Arial" panose="020B0604020202020204" pitchFamily="34" charset="0"/>
              <a:buChar char="•"/>
            </a:pPr>
            <a:r>
              <a:rPr lang="en-US" sz="2400" dirty="0">
                <a:latin typeface="+mj-lt"/>
                <a:ea typeface="+mn-lt"/>
                <a:cs typeface="+mn-lt"/>
              </a:rPr>
              <a:t>See the CARLI Calendar for Zoom links to the CARLI Discussion sessions </a:t>
            </a:r>
            <a:r>
              <a:rPr lang="en-US" sz="2400" dirty="0">
                <a:latin typeface="+mj-lt"/>
                <a:ea typeface="+mn-lt"/>
                <a:cs typeface="+mn-lt"/>
                <a:hlinkClick r:id="rId3"/>
              </a:rPr>
              <a:t>https://www.carli.illinois.edu/calendar</a:t>
            </a:r>
            <a:r>
              <a:rPr lang="en-US" sz="2400" dirty="0">
                <a:latin typeface="+mj-lt"/>
                <a:ea typeface="+mn-lt"/>
                <a:cs typeface="+mn-lt"/>
              </a:rPr>
              <a:t> or the CARLI Knowledge Days webpage </a:t>
            </a:r>
            <a:r>
              <a:rPr lang="en-US" sz="2400" dirty="0">
                <a:latin typeface="+mj-lt"/>
                <a:ea typeface="+mn-lt"/>
                <a:cs typeface="+mn-lt"/>
                <a:hlinkClick r:id="rId4"/>
              </a:rPr>
              <a:t>https://www.carli.illinois.edu/products-services/i-share/alma/exl-knowledge-days-2021</a:t>
            </a:r>
            <a:r>
              <a:rPr lang="en-US" sz="2400" dirty="0">
                <a:latin typeface="+mj-lt"/>
                <a:ea typeface="+mn-lt"/>
                <a:cs typeface="+mn-lt"/>
              </a:rPr>
              <a:t> - NO REGISTRATION NECESSARY</a:t>
            </a: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862497261"/>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5941</TotalTime>
  <Words>1992</Words>
  <Application>Microsoft Macintosh PowerPoint</Application>
  <PresentationFormat>Letter Paper (8.5x11 in)</PresentationFormat>
  <Paragraphs>144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Open Sans</vt:lpstr>
      <vt:lpstr>Times New Roman</vt:lpstr>
      <vt:lpstr>Wingdings</vt:lpstr>
      <vt:lpstr>Presentation11</vt:lpstr>
      <vt:lpstr>I-Share Alma Primo VE Office hours will start shortly</vt:lpstr>
      <vt:lpstr>CARLI/I-Share Office Hours “lab Reports” May 13, 2021</vt:lpstr>
      <vt:lpstr>Office Hours Agenda</vt:lpstr>
      <vt:lpstr>Announcements</vt:lpstr>
      <vt:lpstr>Upcoming Alma and Primo VE Events</vt:lpstr>
      <vt:lpstr>Upcoming Alma and Primo VE Events- Ongoing Series</vt:lpstr>
      <vt:lpstr>Upcoming Alma and Primo VE Events- Ongoing series</vt:lpstr>
      <vt:lpstr>Upcoming Alma and Primo VE Events</vt:lpstr>
      <vt:lpstr>Upcoming Alma and Primo VE Events</vt:lpstr>
      <vt:lpstr>Reminder</vt:lpstr>
      <vt:lpstr>Lab Reports</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Gibson, Jessica</cp:lastModifiedBy>
  <cp:revision>612</cp:revision>
  <dcterms:created xsi:type="dcterms:W3CDTF">2019-09-18T17:05:10Z</dcterms:created>
  <dcterms:modified xsi:type="dcterms:W3CDTF">2021-05-13T20:02:32Z</dcterms:modified>
</cp:coreProperties>
</file>