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184" r:id="rId2"/>
    <p:sldId id="3185" r:id="rId3"/>
    <p:sldId id="3186" r:id="rId4"/>
    <p:sldId id="3209" r:id="rId5"/>
    <p:sldId id="3210" r:id="rId6"/>
    <p:sldId id="3208" r:id="rId7"/>
    <p:sldId id="3195" r:id="rId8"/>
    <p:sldId id="3192" r:id="rId9"/>
    <p:sldId id="3207" r:id="rId10"/>
    <p:sldId id="3205" r:id="rId11"/>
    <p:sldId id="3204" r:id="rId12"/>
    <p:sldId id="3198" r:id="rId13"/>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64512" autoAdjust="0"/>
  </p:normalViewPr>
  <p:slideViewPr>
    <p:cSldViewPr snapToGrid="0" snapToObjects="1">
      <p:cViewPr varScale="1">
        <p:scale>
          <a:sx n="73" d="100"/>
          <a:sy n="73" d="100"/>
        </p:scale>
        <p:origin x="2964" y="9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4/23/2021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4/23/2021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5677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A reminder we keep mentioning about the Ex Libris Idea Exchange.</a:t>
            </a:r>
          </a:p>
          <a:p>
            <a:r>
              <a:rPr lang="en-US" baseline="0" dirty="0">
                <a:cs typeface="Calibri"/>
              </a:rPr>
              <a:t>The Idea Exchange allows library staff at institutions using Ex libris products to share ideas for enhancement and development, vote to support your favorite user submitted ideas, and add comments to provide weight and additional use cases to your favorite user submitted ideas.</a:t>
            </a:r>
          </a:p>
          <a:p>
            <a:endParaRPr lang="en-US" baseline="0" dirty="0">
              <a:cs typeface="Calibri"/>
            </a:endParaRPr>
          </a:p>
          <a:p>
            <a:r>
              <a:rPr lang="en-US" baseline="0" dirty="0">
                <a:cs typeface="Calibri"/>
              </a:rPr>
              <a:t>Any and all library staff members at your institution can have their own individual account. Please read the linked FAQ and Guidelines before you begin.</a:t>
            </a:r>
          </a:p>
          <a:p>
            <a:r>
              <a:rPr lang="en-US" baseline="0" dirty="0">
                <a:cs typeface="Calibri"/>
              </a:rPr>
              <a:t>CARLI office and your CARLI library colleagues may periodically send announcements for ideas they’d like you to consider supporting.</a:t>
            </a:r>
          </a:p>
        </p:txBody>
      </p:sp>
    </p:spTree>
    <p:extLst>
      <p:ext uri="{BB962C8B-B14F-4D97-AF65-F5344CB8AC3E}">
        <p14:creationId xmlns:p14="http://schemas.microsoft.com/office/powerpoint/2010/main" val="1772765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The rest of our time together will be focused on your Questions so please feel free to enter them </a:t>
            </a:r>
            <a:r>
              <a:rPr lang="en-US" baseline="0">
                <a:cs typeface="Calibri"/>
              </a:rPr>
              <a:t>in the chat!</a:t>
            </a:r>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Upcoming events for Alma/Primo VE, a reminder to always check the CARLI calendar for CARLI events.</a:t>
            </a:r>
          </a:p>
          <a:p>
            <a:r>
              <a:rPr lang="en-US" baseline="0" dirty="0">
                <a:cs typeface="Calibri"/>
              </a:rPr>
              <a:t>A few reminders and then open Q&amp;A</a:t>
            </a:r>
          </a:p>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As previously announced and shared on the CARLI Calendar Alma and Primo VE will be down May 29-30 while Ex Libris moves the Moses Lake data center (NA06). More information is shared on this FAQ, and Ex Libris will be hosting a webinar on May 26. The link to register for this webinar is also shared here and in chat. Kris Hammerstrand shared information about this downtime on April 13, to the I-Share announce list as well as I-Share directors and </a:t>
            </a:r>
            <a:r>
              <a:rPr lang="en-US" baseline="0" dirty="0" err="1">
                <a:cs typeface="Calibri"/>
              </a:rPr>
              <a:t>I-share</a:t>
            </a:r>
            <a:r>
              <a:rPr lang="en-US" baseline="0" dirty="0">
                <a:cs typeface="Calibri"/>
              </a:rPr>
              <a:t> Liaisons. Ex Libris has shared some ideas on how to manage the upcoming downtime on their page Data Center Migration Recommendations which We’ve also linked here.</a:t>
            </a:r>
          </a:p>
          <a:p>
            <a:endParaRPr lang="en-US" baseline="0" dirty="0">
              <a:cs typeface="Calibri"/>
            </a:endParaRPr>
          </a:p>
          <a:p>
            <a:r>
              <a:rPr lang="en-US" baseline="0" dirty="0">
                <a:cs typeface="Calibri"/>
              </a:rPr>
              <a:t>Hopefully the impact on patrons and staff will be minimal as this is Memorial day weekend.</a:t>
            </a: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'User loan counts at other </a:t>
            </a:r>
            <a:r>
              <a:rPr lang="en-US" sz="1800" dirty="0" err="1">
                <a:solidFill>
                  <a:srgbClr val="000000"/>
                </a:solidFill>
                <a:effectLst/>
                <a:latin typeface="Calibri" panose="020F0502020204030204" pitchFamily="34" charset="0"/>
                <a:ea typeface="Calibri" panose="020F0502020204030204" pitchFamily="34" charset="0"/>
              </a:rPr>
              <a:t>i-share</a:t>
            </a:r>
            <a:r>
              <a:rPr lang="en-US" sz="1800" dirty="0">
                <a:solidFill>
                  <a:srgbClr val="000000"/>
                </a:solidFill>
                <a:effectLst/>
                <a:latin typeface="Calibri" panose="020F0502020204030204" pitchFamily="34" charset="0"/>
                <a:ea typeface="Calibri" panose="020F0502020204030204" pitchFamily="34" charset="0"/>
              </a:rPr>
              <a:t> libraries XXX.xlsx' </a:t>
            </a:r>
            <a:endParaRPr lang="en-US" baseline="0" dirty="0">
              <a:cs typeface="Calibri"/>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There is a new report available in your ftp directory on the files server (files.carli.illinois.edu) called 'User loan counts at other </a:t>
            </a:r>
            <a:r>
              <a:rPr lang="en-US" sz="1800" dirty="0" err="1">
                <a:effectLst/>
                <a:latin typeface="Calibri" panose="020F0502020204030204" pitchFamily="34" charset="0"/>
                <a:ea typeface="Calibri" panose="020F0502020204030204" pitchFamily="34" charset="0"/>
              </a:rPr>
              <a:t>i-share</a:t>
            </a:r>
            <a:r>
              <a:rPr lang="en-US" sz="1800" dirty="0">
                <a:effectLst/>
                <a:latin typeface="Calibri" panose="020F0502020204030204" pitchFamily="34" charset="0"/>
                <a:ea typeface="Calibri" panose="020F0502020204030204" pitchFamily="34" charset="0"/>
              </a:rPr>
              <a:t> libraries XXX.xlsx' where XXX is your three letter code.  The report lists which of your users have loans at other I-Share libraries.  The report lists the users name, primary ID, Institution they have loans at, the number of loans at that institution, and the users Expiration and Purge dates.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The report is run daily.  At the moment the new copy will be there by noon each day.  I hope to soon have the report automated so it will be there by 7am.  The report is based on Analytics data so it is as of 6pm the previous day.  The first line in the report lists the date of the data.</a:t>
            </a:r>
          </a:p>
          <a:p>
            <a:endParaRPr lang="en-US" baseline="0" dirty="0">
              <a:cs typeface="Calibri"/>
            </a:endParaRPr>
          </a:p>
        </p:txBody>
      </p:sp>
    </p:spTree>
    <p:extLst>
      <p:ext uri="{BB962C8B-B14F-4D97-AF65-F5344CB8AC3E}">
        <p14:creationId xmlns:p14="http://schemas.microsoft.com/office/powerpoint/2010/main" val="296413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On May 13 we are planning to mix things up a bit with our Open Office hours and we’ll be having “Lab Reports” – an opportunity for libraries to present in an informal lightening round fashion a tip you’ve found helpful at your institution in Alma and / or Primo VE.</a:t>
            </a:r>
          </a:p>
          <a:p>
            <a:endParaRPr lang="en-US" baseline="0" dirty="0">
              <a:cs typeface="Calibri"/>
            </a:endParaRPr>
          </a:p>
          <a:p>
            <a:r>
              <a:rPr lang="en-US" baseline="0" dirty="0">
                <a:cs typeface="Calibri"/>
              </a:rPr>
              <a:t>Please submit your topic ideas by May 12 to </a:t>
            </a:r>
            <a:r>
              <a:rPr lang="en-US" baseline="0" dirty="0" err="1">
                <a:cs typeface="Calibri"/>
              </a:rPr>
              <a:t>support@carli</a:t>
            </a:r>
            <a:r>
              <a:rPr lang="en-US" baseline="0" dirty="0">
                <a:cs typeface="Calibri"/>
              </a:rPr>
              <a:t> so we have an idea of who would like to present. </a:t>
            </a:r>
          </a:p>
          <a:p>
            <a:endParaRPr lang="en-US" baseline="0" dirty="0">
              <a:cs typeface="Calibri"/>
            </a:endParaRPr>
          </a:p>
          <a:p>
            <a:endParaRPr lang="en-US" baseline="0" dirty="0">
              <a:cs typeface="Calibri"/>
            </a:endParaRPr>
          </a:p>
        </p:txBody>
      </p:sp>
    </p:spTree>
    <p:extLst>
      <p:ext uri="{BB962C8B-B14F-4D97-AF65-F5344CB8AC3E}">
        <p14:creationId xmlns:p14="http://schemas.microsoft.com/office/powerpoint/2010/main" val="1186925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Looking at ongoing events-- with the Technical Services Q &amp; A sessions, you can g</a:t>
            </a:r>
            <a:r>
              <a:rPr lang="en-US" dirty="0"/>
              <a:t>ather with CARLI staff and your technical services colleagues to discuss Alma technical services topics, from acquisitions and cataloging workflows for physical resources to electronic resources management. </a:t>
            </a:r>
          </a:p>
          <a:p>
            <a:endParaRPr lang="en-US" dirty="0"/>
          </a:p>
          <a:p>
            <a:r>
              <a:rPr lang="en-US" dirty="0"/>
              <a:t>Each session will include how-to presentations, discussion of </a:t>
            </a:r>
            <a:r>
              <a:rPr lang="en-US" dirty="0" err="1"/>
              <a:t>consortial</a:t>
            </a:r>
            <a:r>
              <a:rPr lang="en-US" dirty="0"/>
              <a:t> practices, and opportunities for questions and answers from CARLI and colleagues alike.</a:t>
            </a:r>
          </a:p>
          <a:p>
            <a:endParaRPr lang="en-US" dirty="0"/>
          </a:p>
          <a:p>
            <a:r>
              <a:rPr lang="en-US" dirty="0"/>
              <a:t>Sessions will be held the second and fourth Wednesdays of each month. Sessions will be recorded for later viewing.</a:t>
            </a:r>
          </a:p>
          <a:p>
            <a:endParaRPr lang="en-US" dirty="0"/>
          </a:p>
          <a:p>
            <a:r>
              <a:rPr lang="en-US" dirty="0"/>
              <a:t>Please register for any</a:t>
            </a:r>
            <a:r>
              <a:rPr lang="en-US" baseline="0" dirty="0"/>
              <a:t> sessions you’d like to attend using the link from the CARLI event calendar.</a:t>
            </a:r>
            <a:endParaRPr lang="en-US" dirty="0"/>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4045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you'd like to talk with CARLI staff and your CARLI library colleagues about Alma Fulfillment and Automated Fulfillment Network workflows, known issues, and Q &amp; A, join us online for the spring sessions of “Let’s talk about Fulfillment (I mean Alma, not life’s purpose).”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sessions are scheduled for every other week, alternating between Tuesdays at 10:30am and Fridays at 2:00pm.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CARLI Office Staff will be online for each session to work with your questions and to facilitate the discussion.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Attendees will be able to unmute their microphones and/or utilize the chat for participation. We'll take turns sharing screens as appropriate.</a:t>
            </a:r>
          </a:p>
          <a:p>
            <a:r>
              <a:rPr lang="en-US" sz="1200" kern="1200" dirty="0">
                <a:solidFill>
                  <a:schemeClr val="tx1"/>
                </a:solidFill>
                <a:effectLst/>
                <a:latin typeface="+mn-lt"/>
                <a:ea typeface="+mn-ea"/>
                <a:cs typeface="+mn-cs"/>
              </a:rPr>
              <a:t>This session will be recorded for CARLI staff use; since Fulfillment involves patron data, the CARLI office will evaluate if it is fitting and valuable to post segments of the session for later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Registration for these sessions is also available from the event page in the CARLI</a:t>
            </a:r>
            <a:r>
              <a:rPr lang="en-US" sz="1200" kern="1200" baseline="0" dirty="0">
                <a:solidFill>
                  <a:schemeClr val="tx1"/>
                </a:solidFill>
                <a:effectLst/>
                <a:latin typeface="+mn-lt"/>
                <a:ea typeface="+mn-ea"/>
                <a:cs typeface="+mn-cs"/>
              </a:rPr>
              <a:t> Calendar.</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8031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algn="l" fontAlgn="base">
              <a:spcBef>
                <a:spcPts val="0"/>
              </a:spcBef>
              <a:spcAft>
                <a:spcPts val="0"/>
              </a:spcAft>
            </a:pPr>
            <a:r>
              <a:rPr lang="en-US" b="0" i="0" dirty="0">
                <a:solidFill>
                  <a:srgbClr val="333333"/>
                </a:solidFill>
                <a:effectLst/>
                <a:latin typeface="Open Sans"/>
              </a:rPr>
              <a:t>The ELUNA Steering Committee and Ex Libris have made the decision to proactively move the 2021 in-person annual events scheduled for May in Atlanta, Georgia to virtual meetings due to continued COVID-19 safety concerns and ongoing travel restrictions.</a:t>
            </a:r>
            <a:r>
              <a:rPr lang="en-US" b="0" i="0" dirty="0">
                <a:solidFill>
                  <a:srgbClr val="000000"/>
                </a:solidFill>
                <a:effectLst/>
                <a:latin typeface="Open Sans"/>
              </a:rPr>
              <a:t>  </a:t>
            </a:r>
          </a:p>
          <a:p>
            <a:pPr marL="0" marR="0" algn="l" fontAlgn="base">
              <a:spcBef>
                <a:spcPts val="0"/>
              </a:spcBef>
              <a:spcAft>
                <a:spcPts val="0"/>
              </a:spcAft>
            </a:pPr>
            <a:br>
              <a:rPr lang="en-US" b="0" i="0" dirty="0">
                <a:solidFill>
                  <a:srgbClr val="333333"/>
                </a:solidFill>
                <a:effectLst/>
                <a:latin typeface="Open Sans"/>
              </a:rPr>
            </a:br>
            <a:r>
              <a:rPr lang="en-US" b="0" i="0" dirty="0">
                <a:solidFill>
                  <a:srgbClr val="333333"/>
                </a:solidFill>
                <a:effectLst/>
                <a:latin typeface="Open Sans"/>
              </a:rPr>
              <a:t>The Ex Libris Knowledge Delivery team will offer a special bi-weekly webinar series covering the most requested Knowledge Days sessions.  The Knowledge Days trainings will be available to all customers via live webinars scheduled in Spring 2021 at no cost.  </a:t>
            </a:r>
            <a:endParaRPr lang="en-US" b="0" i="0" dirty="0">
              <a:solidFill>
                <a:srgbClr val="000000"/>
              </a:solidFill>
              <a:effectLst/>
              <a:latin typeface="Open Sans"/>
            </a:endParaRPr>
          </a:p>
          <a:p>
            <a:pPr marL="0" marR="0" algn="l" fontAlgn="base">
              <a:spcBef>
                <a:spcPts val="0"/>
              </a:spcBef>
              <a:spcAft>
                <a:spcPts val="0"/>
              </a:spcAft>
            </a:pPr>
            <a:br>
              <a:rPr lang="en-US" b="0" i="0" dirty="0">
                <a:solidFill>
                  <a:srgbClr val="333333"/>
                </a:solidFill>
                <a:effectLst/>
                <a:latin typeface="Open Sans"/>
              </a:rPr>
            </a:br>
            <a:r>
              <a:rPr lang="en-US" b="0" i="0" dirty="0">
                <a:solidFill>
                  <a:srgbClr val="333333"/>
                </a:solidFill>
                <a:effectLst/>
                <a:latin typeface="Open Sans"/>
              </a:rPr>
              <a:t>Register for the no fee online series of Annual Meeting sessions with updates from the ELUNA Steering Committee, ELUNA Working Groups, and Ex Libris Management.</a:t>
            </a:r>
            <a:endParaRPr lang="en-US" b="0" i="0" dirty="0">
              <a:solidFill>
                <a:srgbClr val="000000"/>
              </a:solidFill>
              <a:effectLst/>
              <a:latin typeface="Open San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66740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li.illinois.edu/products-services/i-share/alma-primo-ve-known-issu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ideas.exlibrisgroup.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ideas.exlibrisgroup.com/knowledgebase/articles/687036-ideas-posting-guidelines" TargetMode="External"/><Relationship Id="rId4" Type="http://schemas.openxmlformats.org/officeDocument/2006/relationships/hyperlink" Target="https://ideas.exlibrisgroup.com/knowledgebase/articles/690945-ex-libris-idea-exchange-fa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Cross-Product/Knowledge_Articles/Data_Center_Migration_(Moses_Lake_Data_Center%2C_DC_01)_FAQ"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knowledge.exlibrisgroup.com/Cross-Product/Knowledge_Articles/Planning_for_Ex_Libris_Data_Center_migration_or_other_scheduled_downtime" TargetMode="External"/><Relationship Id="rId4" Type="http://schemas.openxmlformats.org/officeDocument/2006/relationships/hyperlink" Target="https://proquestmeetings.webex.com/mw3300/mywebex/default.do?nomenu=true&amp;siteurl=proquestmeetings&amp;service=6&amp;rnd=0.06591178817560017&amp;main_url=https%3A%2F%2Fproquestmeetings.webex.com%2Fec3300%2Feventcenter%2Fevent%2FeventAction.do%3FtheAction%3Ddetail%26%26%26EMK%3D4832534b00000004041073eea179fda7512dec62de0815a1aa09372e7dca83d744f3c0e3a4781911%26siteurl%3Dproquestmeetings%26confViewID%3D190331268882272384%26encryptTicket%3DSDJTSwAAAAS814kGxI-IXCZkOAAEdRyFtUM7S4tRFs0i5vUpdYHizg2%26"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tech-services-qa-2021-04-28"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carli.illinois.edu/products-services/i-share/physical-res-man" TargetMode="External"/><Relationship Id="rId5" Type="http://schemas.openxmlformats.org/officeDocument/2006/relationships/hyperlink" Target="https://www.carli.illinois.edu/tech-services-qa-2021-05-26" TargetMode="External"/><Relationship Id="rId4" Type="http://schemas.openxmlformats.org/officeDocument/2006/relationships/hyperlink" Target="https://www.carli.illinois.edu/tech-services-qa-2021-05-1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arli.illinois.edu/lets-talk-about-fulfillment20210507"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carli.illinois.edu/lets-talk-about-fulfillment20210518"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l-una.org/meetings/eluna-2021-annual-meeting-onlin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Known Issues Page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404643"/>
            <a:ext cx="8681079" cy="6099523"/>
          </a:xfrm>
          <a:prstGeom prst="rect">
            <a:avLst/>
          </a:prstGeom>
        </p:spPr>
        <p:txBody>
          <a:bodyPr/>
          <a:lstStyle/>
          <a:p>
            <a:pPr algn="ctr"/>
            <a:r>
              <a:rPr lang="en-US" sz="2400" b="1" dirty="0">
                <a:latin typeface="+mj-lt"/>
              </a:rPr>
              <a:t>CARLI’s Alma and Primo VE Known Issues Page</a:t>
            </a:r>
          </a:p>
          <a:p>
            <a:pPr algn="ctr"/>
            <a:endParaRPr lang="en-US" sz="2400" b="1" dirty="0">
              <a:latin typeface="+mj-lt"/>
            </a:endParaRPr>
          </a:p>
          <a:p>
            <a:pPr marL="342900" indent="-342900">
              <a:buFont typeface="Arial" panose="020B0604020202020204" pitchFamily="34" charset="0"/>
              <a:buChar char="•"/>
            </a:pPr>
            <a:r>
              <a:rPr lang="en-US" sz="2400" dirty="0">
                <a:latin typeface="+mj-lt"/>
              </a:rPr>
              <a:t>Located under Products &amp; Services&gt; I-Share Documentation&gt; Alma and Primo VE Known Issues</a:t>
            </a:r>
          </a:p>
          <a:p>
            <a:pPr marL="342900" indent="-342900">
              <a:buFont typeface="Arial" panose="020B0604020202020204" pitchFamily="34" charset="0"/>
              <a:buChar char="•"/>
            </a:pPr>
            <a:r>
              <a:rPr lang="en-US" sz="2400" dirty="0">
                <a:latin typeface="+mj-lt"/>
                <a:hlinkClick r:id="rId3"/>
              </a:rPr>
              <a:t>https://www.carli.illinois.edu/products-services/i-share/alma-primo-ve-known-issues</a:t>
            </a:r>
            <a:r>
              <a:rPr lang="en-US" sz="2400" dirty="0">
                <a:latin typeface="+mj-lt"/>
              </a:rPr>
              <a:t> </a:t>
            </a:r>
          </a:p>
        </p:txBody>
      </p:sp>
    </p:spTree>
    <p:extLst>
      <p:ext uri="{BB962C8B-B14F-4D97-AF65-F5344CB8AC3E}">
        <p14:creationId xmlns:p14="http://schemas.microsoft.com/office/powerpoint/2010/main" val="412332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Ex Libris Idea Exchange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lgn="ctr">
              <a:buNone/>
            </a:pPr>
            <a:r>
              <a:rPr lang="en-US" sz="2400" b="1" dirty="0">
                <a:latin typeface="+mj-lt"/>
                <a:ea typeface="+mn-lt"/>
                <a:cs typeface="+mn-lt"/>
              </a:rPr>
              <a:t>Ex Libris Idea Exchange</a:t>
            </a:r>
          </a:p>
          <a:p>
            <a:pPr marL="228600" lvl="1" indent="0" algn="ctr">
              <a:buNone/>
            </a:pPr>
            <a:r>
              <a:rPr lang="en-US" sz="2400" dirty="0">
                <a:latin typeface="+mj-lt"/>
                <a:ea typeface="+mn-lt"/>
                <a:cs typeface="+mn-lt"/>
                <a:hlinkClick r:id="rId3"/>
              </a:rPr>
              <a:t>https://ideas.exlibrisgroup.com/</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rPr>
              <a:t>The Ex Libris Idea Exchange allows library staff at institutions using Ex Libris products to:</a:t>
            </a:r>
          </a:p>
          <a:p>
            <a:pPr marL="1085850" lvl="1" indent="-342900">
              <a:buFont typeface="Arial" panose="020B0604020202020204" pitchFamily="34" charset="0"/>
              <a:buChar char="•"/>
            </a:pPr>
            <a:r>
              <a:rPr lang="en-US" sz="2400" dirty="0">
                <a:latin typeface="+mj-lt"/>
              </a:rPr>
              <a:t>Share ideas for enhancement/development.</a:t>
            </a:r>
          </a:p>
          <a:p>
            <a:pPr marL="1085850" lvl="1" indent="-342900">
              <a:buFont typeface="Arial" panose="020B0604020202020204" pitchFamily="34" charset="0"/>
              <a:buChar char="•"/>
            </a:pPr>
            <a:r>
              <a:rPr lang="en-US" sz="2400" dirty="0">
                <a:latin typeface="+mj-lt"/>
              </a:rPr>
              <a:t>Vote to support your favorite user-submitted ideas.</a:t>
            </a:r>
          </a:p>
          <a:p>
            <a:pPr marL="1085850" lvl="1" indent="-342900">
              <a:buFont typeface="Arial" panose="020B0604020202020204" pitchFamily="34" charset="0"/>
              <a:buChar char="•"/>
            </a:pPr>
            <a:r>
              <a:rPr lang="en-US" sz="2400" dirty="0">
                <a:latin typeface="+mj-lt"/>
              </a:rPr>
              <a:t>Add comments to provide weight and additional use cases to your favorite user-submitted ideas.</a:t>
            </a:r>
          </a:p>
          <a:p>
            <a:pPr marL="574675" lvl="2" indent="-342900">
              <a:buFont typeface="Arial" panose="020B0604020202020204" pitchFamily="34" charset="0"/>
              <a:buChar char="•"/>
            </a:pPr>
            <a:endParaRPr lang="en-US" sz="1600" dirty="0">
              <a:latin typeface="+mj-lt"/>
              <a:ea typeface="+mn-lt"/>
              <a:cs typeface="+mn-lt"/>
            </a:endParaRPr>
          </a:p>
          <a:p>
            <a:pPr marL="514350" lvl="1">
              <a:buFont typeface="Arial" panose="020B0604020202020204" pitchFamily="34" charset="0"/>
              <a:buChar char="•"/>
            </a:pPr>
            <a:r>
              <a:rPr lang="en-US" sz="2400" dirty="0">
                <a:latin typeface="+mj-lt"/>
              </a:rPr>
              <a:t>Any and all library staff members at your institution can have their own individual account. </a:t>
            </a:r>
          </a:p>
          <a:p>
            <a:pPr marL="514350" lvl="1">
              <a:buFont typeface="Arial" panose="020B0604020202020204" pitchFamily="34" charset="0"/>
              <a:buChar char="•"/>
            </a:pPr>
            <a:r>
              <a:rPr lang="en-US" sz="2400" dirty="0">
                <a:latin typeface="+mj-lt"/>
              </a:rPr>
              <a:t>Please read the </a:t>
            </a:r>
            <a:r>
              <a:rPr lang="en-US" sz="2400" dirty="0">
                <a:latin typeface="+mj-lt"/>
                <a:hlinkClick r:id="rId4"/>
              </a:rPr>
              <a:t>FAQ</a:t>
            </a:r>
            <a:r>
              <a:rPr lang="en-US" sz="2400" dirty="0">
                <a:latin typeface="+mj-lt"/>
              </a:rPr>
              <a:t> and </a:t>
            </a:r>
            <a:r>
              <a:rPr lang="en-US" sz="2400" dirty="0">
                <a:latin typeface="+mj-lt"/>
                <a:hlinkClick r:id="rId5"/>
              </a:rPr>
              <a:t>Guidelines</a:t>
            </a:r>
            <a:r>
              <a:rPr lang="en-US" sz="2400" dirty="0">
                <a:latin typeface="+mj-lt"/>
              </a:rPr>
              <a:t> before you begin.</a:t>
            </a:r>
          </a:p>
          <a:p>
            <a:pPr marL="514350" lvl="1">
              <a:buFont typeface="Arial" panose="020B0604020202020204" pitchFamily="34" charset="0"/>
              <a:buChar char="•"/>
            </a:pPr>
            <a:r>
              <a:rPr lang="en-US" sz="2400" dirty="0">
                <a:latin typeface="+mj-lt"/>
              </a:rPr>
              <a:t>The CARLI Office, and your CARLI Library Colleagues, may periodically send announcements for ideas they’d like you to consider supporting.</a:t>
            </a:r>
          </a:p>
          <a:p>
            <a:pPr marL="228600" lvl="1" indent="0">
              <a:buNone/>
            </a:pPr>
            <a:endParaRPr lang="en-US" sz="1600" dirty="0">
              <a:latin typeface="+mj-lt"/>
              <a:ea typeface="+mn-lt"/>
              <a:cs typeface="+mn-lt"/>
            </a:endParaRPr>
          </a:p>
          <a:p>
            <a:endParaRPr lang="en-US" sz="1600" dirty="0">
              <a:latin typeface="+mj-lt"/>
              <a:ea typeface="+mn-lt"/>
              <a:cs typeface="+mn-lt"/>
            </a:endParaRPr>
          </a:p>
        </p:txBody>
      </p:sp>
    </p:spTree>
    <p:extLst>
      <p:ext uri="{BB962C8B-B14F-4D97-AF65-F5344CB8AC3E}">
        <p14:creationId xmlns:p14="http://schemas.microsoft.com/office/powerpoint/2010/main" val="369503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5757" b="67789"/>
          <a:stretch/>
        </p:blipFill>
        <p:spPr>
          <a:xfrm>
            <a:off x="0" y="362619"/>
            <a:ext cx="9144000" cy="6088285"/>
          </a:xfrm>
          <a:prstGeom prst="rect">
            <a:avLst/>
          </a:prstGeom>
        </p:spPr>
      </p:pic>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230415" y="3342807"/>
            <a:ext cx="8229600" cy="2970311"/>
          </a:xfrm>
          <a:prstGeom prst="rect">
            <a:avLst/>
          </a:prstGeom>
        </p:spPr>
        <p:txBody>
          <a:bodyPr/>
          <a:lstStyle/>
          <a:p>
            <a:endParaRPr lang="en-US" sz="2800" b="1" dirty="0">
              <a:solidFill>
                <a:schemeClr val="bg1"/>
              </a:solidFill>
              <a:latin typeface="+mj-lt"/>
            </a:endParaRPr>
          </a:p>
          <a:p>
            <a:r>
              <a:rPr lang="en-US" sz="2800" b="1" dirty="0">
                <a:latin typeface="+mj-lt"/>
              </a:rPr>
              <a:t>Join us May 13, 2021</a:t>
            </a:r>
            <a:br>
              <a:rPr lang="en-US" sz="2800" b="1" dirty="0">
                <a:latin typeface="+mj-lt"/>
              </a:rPr>
            </a:br>
            <a:r>
              <a:rPr lang="en-US" sz="2800" b="1" dirty="0">
                <a:latin typeface="+mj-lt"/>
              </a:rPr>
              <a:t>at 2pm for another Office Hour.</a:t>
            </a:r>
            <a:br>
              <a:rPr lang="en-US" sz="2800" b="1" dirty="0">
                <a:latin typeface="+mj-lt"/>
              </a:rPr>
            </a:br>
            <a:endParaRPr lang="en-US" sz="2800" b="1" dirty="0">
              <a:latin typeface="+mj-lt"/>
            </a:endParaRPr>
          </a:p>
          <a:p>
            <a:r>
              <a:rPr lang="en-US" sz="2800" b="1" dirty="0">
                <a:latin typeface="+mj-lt"/>
              </a:rPr>
              <a:t>Contact CARLI at support@carli.Illinois.edu</a:t>
            </a:r>
          </a:p>
          <a:p>
            <a:endParaRPr lang="en-US" dirty="0">
              <a:latin typeface="+mj-lt"/>
            </a:endParaRPr>
          </a:p>
        </p:txBody>
      </p:sp>
      <p:sp>
        <p:nvSpPr>
          <p:cNvPr id="7" name="TextBox 6"/>
          <p:cNvSpPr txBox="1"/>
          <p:nvPr/>
        </p:nvSpPr>
        <p:spPr>
          <a:xfrm>
            <a:off x="751562" y="1206726"/>
            <a:ext cx="4714521" cy="830997"/>
          </a:xfrm>
          <a:prstGeom prst="rect">
            <a:avLst/>
          </a:prstGeom>
          <a:noFill/>
        </p:spPr>
        <p:txBody>
          <a:bodyPr wrap="square" rtlCol="0">
            <a:spAutoFit/>
          </a:bodyPr>
          <a:lstStyle/>
          <a:p>
            <a:r>
              <a:rPr lang="en-US" sz="4800" b="1" dirty="0">
                <a:latin typeface="+mj-lt"/>
              </a:rPr>
              <a:t>Questions?</a:t>
            </a:r>
            <a:r>
              <a:rPr lang="en-US" sz="4800" b="1" dirty="0">
                <a:solidFill>
                  <a:srgbClr val="000000"/>
                </a:solidFill>
                <a:latin typeface="+mj-lt"/>
              </a:rPr>
              <a:t> </a:t>
            </a:r>
          </a:p>
        </p:txBody>
      </p:sp>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t>CARLI/I-Share Office Hours</a:t>
            </a:r>
            <a:br>
              <a:rPr lang="en-US" dirty="0"/>
            </a:br>
            <a:r>
              <a:rPr lang="en-US" dirty="0"/>
              <a:t>Open Q&amp;A</a:t>
            </a:r>
            <a:br>
              <a:rPr lang="en-US" sz="2700" dirty="0">
                <a:ea typeface="+mj-ea"/>
                <a:cs typeface="+mj-cs"/>
              </a:rPr>
            </a:br>
            <a:r>
              <a:rPr lang="en-US" sz="2700" dirty="0">
                <a:ea typeface="+mj-ea"/>
                <a:cs typeface="+mj-cs"/>
              </a:rPr>
              <a:t>April 22, 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Agenda – 4/22/2021</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a:t>
            </a:r>
          </a:p>
          <a:p>
            <a:pPr marL="342900" indent="-342900">
              <a:spcBef>
                <a:spcPts val="0"/>
              </a:spcBef>
              <a:buFont typeface="Arial" panose="020B0604020202020204" pitchFamily="34" charset="0"/>
              <a:buChar char="•"/>
            </a:pPr>
            <a:r>
              <a:rPr lang="en-US" sz="2400" dirty="0">
                <a:latin typeface="+mj-lt"/>
                <a:ea typeface="+mn-lt"/>
                <a:cs typeface="+mn-lt"/>
              </a:rPr>
              <a:t>Reminders and upcoming Alma/Primo VE events and learning opportunities</a:t>
            </a:r>
            <a:br>
              <a:rPr lang="en-US" sz="2400" dirty="0">
                <a:latin typeface="+mj-lt"/>
                <a:ea typeface="+mn-lt"/>
                <a:cs typeface="+mn-lt"/>
              </a:rPr>
            </a:br>
            <a:r>
              <a:rPr lang="en-US" sz="2400" dirty="0">
                <a:latin typeface="+mj-lt"/>
                <a:ea typeface="+mn-lt"/>
                <a:cs typeface="+mn-lt"/>
              </a:rPr>
              <a:t>See </a:t>
            </a:r>
            <a:r>
              <a:rPr lang="en-US" sz="2400" dirty="0">
                <a:latin typeface="+mj-lt"/>
                <a:ea typeface="+mn-lt"/>
                <a:cs typeface="+mn-lt"/>
                <a:hlinkClick r:id="rId3"/>
              </a:rPr>
              <a:t>https://www.carli.illinois.edu/calendar</a:t>
            </a:r>
            <a:r>
              <a:rPr lang="en-US" sz="2400" dirty="0">
                <a:latin typeface="+mj-lt"/>
                <a:ea typeface="+mn-lt"/>
                <a:cs typeface="+mn-lt"/>
              </a:rPr>
              <a:t> for CARLI events</a:t>
            </a:r>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Participant Q &amp; A</a:t>
            </a: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Announcements/Reminders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800" dirty="0">
                <a:latin typeface="+mj-lt"/>
                <a:ea typeface="+mn-lt"/>
                <a:cs typeface="+mn-lt"/>
              </a:rPr>
              <a:t>Alma/Primo Downtime May 29-30</a:t>
            </a:r>
          </a:p>
          <a:p>
            <a:pPr marL="1085850" lvl="1" indent="-342900">
              <a:spcBef>
                <a:spcPts val="0"/>
              </a:spcBef>
              <a:buFont typeface="Arial" panose="020B0604020202020204" pitchFamily="34" charset="0"/>
              <a:buChar char="•"/>
            </a:pPr>
            <a:r>
              <a:rPr lang="en-US" sz="2000" dirty="0">
                <a:latin typeface="+mj-lt"/>
                <a:ea typeface="+mn-lt"/>
                <a:cs typeface="+mn-lt"/>
              </a:rPr>
              <a:t>Ex Libris moving the data center </a:t>
            </a:r>
          </a:p>
          <a:p>
            <a:pPr marL="1485900" lvl="2" indent="-342900">
              <a:spcBef>
                <a:spcPts val="0"/>
              </a:spcBef>
              <a:buFont typeface="Arial" panose="020B0604020202020204" pitchFamily="34" charset="0"/>
              <a:buChar char="•"/>
            </a:pPr>
            <a:r>
              <a:rPr lang="en-US" sz="1700" dirty="0">
                <a:latin typeface="+mj-lt"/>
                <a:ea typeface="+mn-lt"/>
                <a:cs typeface="+mn-lt"/>
              </a:rPr>
              <a:t>More information FAQ: </a:t>
            </a:r>
            <a:r>
              <a:rPr lang="en-US" sz="1700" dirty="0">
                <a:latin typeface="+mj-lt"/>
                <a:ea typeface="+mn-lt"/>
                <a:cs typeface="+mn-lt"/>
                <a:hlinkClick r:id="rId3"/>
              </a:rPr>
              <a:t>https://knowledge.exlibrisgroup.com/Cross-Product/Knowledge_Articles/Data_Center_Migration_(Moses_Lake_Data_Center%2C_DC_01)_FAQ</a:t>
            </a:r>
            <a:endParaRPr lang="en-US" sz="1700" dirty="0">
              <a:latin typeface="+mj-lt"/>
              <a:ea typeface="+mn-lt"/>
              <a:cs typeface="+mn-lt"/>
            </a:endParaRPr>
          </a:p>
          <a:p>
            <a:pPr lvl="2" indent="0">
              <a:spcBef>
                <a:spcPts val="0"/>
              </a:spcBef>
              <a:buNone/>
            </a:pPr>
            <a:endParaRPr lang="en-US" sz="1700" dirty="0">
              <a:latin typeface="+mj-lt"/>
              <a:ea typeface="+mn-lt"/>
              <a:cs typeface="+mn-lt"/>
            </a:endParaRPr>
          </a:p>
          <a:p>
            <a:pPr marL="1085850" lvl="1" indent="-342900">
              <a:spcBef>
                <a:spcPts val="0"/>
              </a:spcBef>
              <a:buFont typeface="Arial" panose="020B0604020202020204" pitchFamily="34" charset="0"/>
              <a:buChar char="•"/>
            </a:pPr>
            <a:r>
              <a:rPr lang="en-US" sz="2000" dirty="0">
                <a:latin typeface="+mj-lt"/>
                <a:ea typeface="+mn-lt"/>
                <a:cs typeface="+mn-lt"/>
              </a:rPr>
              <a:t>Ex Libris Hosting </a:t>
            </a:r>
            <a:r>
              <a:rPr lang="en-US" sz="2000">
                <a:latin typeface="+mj-lt"/>
                <a:ea typeface="+mn-lt"/>
                <a:cs typeface="+mn-lt"/>
              </a:rPr>
              <a:t>Webinar April </a:t>
            </a:r>
            <a:r>
              <a:rPr lang="en-US" sz="2000" dirty="0">
                <a:latin typeface="+mj-lt"/>
                <a:ea typeface="+mn-lt"/>
                <a:cs typeface="+mn-lt"/>
              </a:rPr>
              <a:t>26 about the Data Center Move and Downtime. </a:t>
            </a:r>
            <a:r>
              <a:rPr lang="en-US" sz="2000" dirty="0">
                <a:latin typeface="+mj-lt"/>
                <a:ea typeface="+mn-lt"/>
                <a:cs typeface="+mn-lt"/>
                <a:hlinkClick r:id="rId4"/>
              </a:rPr>
              <a:t>Register Link</a:t>
            </a:r>
            <a:endParaRPr lang="en-US" sz="2000" dirty="0">
              <a:latin typeface="+mj-lt"/>
              <a:ea typeface="+mn-lt"/>
              <a:cs typeface="+mn-lt"/>
            </a:endParaRPr>
          </a:p>
          <a:p>
            <a:pPr lvl="1" indent="0">
              <a:spcBef>
                <a:spcPts val="0"/>
              </a:spcBef>
              <a:buNone/>
            </a:pPr>
            <a:endParaRPr lang="en-US" sz="2000" dirty="0">
              <a:latin typeface="+mj-lt"/>
              <a:ea typeface="+mn-lt"/>
              <a:cs typeface="+mn-lt"/>
            </a:endParaRPr>
          </a:p>
          <a:p>
            <a:pPr marL="1085850" lvl="1" indent="-342900">
              <a:spcBef>
                <a:spcPts val="0"/>
              </a:spcBef>
              <a:buFont typeface="Arial" panose="020B0604020202020204" pitchFamily="34" charset="0"/>
              <a:buChar char="•"/>
            </a:pPr>
            <a:r>
              <a:rPr lang="en-US" sz="2000" dirty="0">
                <a:latin typeface="+mj-lt"/>
                <a:ea typeface="+mn-lt"/>
                <a:cs typeface="+mn-lt"/>
              </a:rPr>
              <a:t>Data Center Migration Recommendations: </a:t>
            </a:r>
            <a:r>
              <a:rPr lang="en-US" sz="2000" dirty="0">
                <a:latin typeface="+mj-lt"/>
                <a:ea typeface="+mn-lt"/>
                <a:cs typeface="+mn-lt"/>
                <a:hlinkClick r:id="rId5"/>
              </a:rPr>
              <a:t>https://knowledge.exlibrisgroup.com/Cross-Product/Knowledge_Articles/Planning_for_Ex_Libris_Data_Center_migration_or_other_scheduled_downtime</a:t>
            </a:r>
            <a:endParaRPr lang="en-US" sz="2000" dirty="0">
              <a:latin typeface="+mj-lt"/>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Announcements/Reminders</a:t>
            </a:r>
          </a:p>
          <a:p>
            <a:pPr algn="ctr"/>
            <a:endParaRPr lang="en-US" sz="2800" b="1" dirty="0">
              <a:latin typeface="+mj-lt"/>
              <a:ea typeface="+mn-lt"/>
              <a:cs typeface="+mn-lt"/>
            </a:endParaRPr>
          </a:p>
          <a:p>
            <a:pPr marL="342900" indent="-342900">
              <a:spcBef>
                <a:spcPts val="0"/>
              </a:spcBef>
              <a:buFont typeface="Arial" panose="020B0604020202020204" pitchFamily="34" charset="0"/>
              <a:buChar char="•"/>
            </a:pPr>
            <a:r>
              <a:rPr lang="en-US" sz="2800" dirty="0">
                <a:latin typeface="+mj-lt"/>
                <a:ea typeface="+mn-lt"/>
                <a:cs typeface="+mn-lt"/>
              </a:rPr>
              <a:t>User Loan Counts at Other I-Share Libraries report</a:t>
            </a:r>
          </a:p>
          <a:p>
            <a:pPr marL="1085850" lvl="1" indent="-342900">
              <a:spcBef>
                <a:spcPts val="0"/>
              </a:spcBef>
              <a:buFont typeface="Arial" panose="020B0604020202020204" pitchFamily="34" charset="0"/>
              <a:buChar char="•"/>
            </a:pPr>
            <a:r>
              <a:rPr lang="en-US" sz="2100" dirty="0">
                <a:latin typeface="+mj-lt"/>
                <a:ea typeface="+mn-lt"/>
                <a:cs typeface="+mn-lt"/>
              </a:rPr>
              <a:t>New report shared in your </a:t>
            </a:r>
            <a:r>
              <a:rPr lang="en-US" sz="2100" dirty="0" err="1">
                <a:latin typeface="+mj-lt"/>
                <a:ea typeface="+mn-lt"/>
                <a:cs typeface="+mn-lt"/>
              </a:rPr>
              <a:t>xxxftp</a:t>
            </a:r>
            <a:r>
              <a:rPr lang="en-US" sz="2100" dirty="0">
                <a:latin typeface="+mj-lt"/>
                <a:ea typeface="+mn-lt"/>
                <a:cs typeface="+mn-lt"/>
              </a:rPr>
              <a:t> directory on files.carli.Illinois.edu</a:t>
            </a:r>
          </a:p>
          <a:p>
            <a:pPr marL="1085850" lvl="1" indent="-342900">
              <a:spcBef>
                <a:spcPts val="0"/>
              </a:spcBef>
              <a:buFont typeface="Arial" panose="020B0604020202020204" pitchFamily="34" charset="0"/>
              <a:buChar char="•"/>
            </a:pPr>
            <a:r>
              <a:rPr lang="en-US" sz="2100" dirty="0">
                <a:latin typeface="+mj-lt"/>
                <a:ea typeface="+mn-lt"/>
                <a:cs typeface="+mn-lt"/>
              </a:rPr>
              <a:t>Report lists which of your users have loans at other I-Share libraries.</a:t>
            </a:r>
          </a:p>
          <a:p>
            <a:pPr marL="1485900" lvl="2" indent="-342900">
              <a:spcBef>
                <a:spcPts val="0"/>
              </a:spcBef>
              <a:buFont typeface="Arial" panose="020B0604020202020204" pitchFamily="34" charset="0"/>
              <a:buChar char="•"/>
            </a:pPr>
            <a:r>
              <a:rPr lang="en-US" sz="1800" dirty="0">
                <a:latin typeface="+mj-lt"/>
                <a:ea typeface="+mn-lt"/>
                <a:cs typeface="+mn-lt"/>
              </a:rPr>
              <a:t>Report contains the user’s name, primary ID, Institution they have loans at, number of loans at that Institution, and user’s expiration and purge date.</a:t>
            </a:r>
          </a:p>
          <a:p>
            <a:pPr marL="1085850" lvl="1" indent="-342900">
              <a:spcBef>
                <a:spcPts val="0"/>
              </a:spcBef>
              <a:buFont typeface="Arial" panose="020B0604020202020204" pitchFamily="34" charset="0"/>
              <a:buChar char="•"/>
            </a:pPr>
            <a:r>
              <a:rPr lang="en-US" sz="2100" dirty="0">
                <a:latin typeface="+mj-lt"/>
                <a:ea typeface="+mn-lt"/>
                <a:cs typeface="+mn-lt"/>
              </a:rPr>
              <a:t>New copy each day at Noon, containing data from 6pm the previous day.</a:t>
            </a:r>
          </a:p>
          <a:p>
            <a:pPr marL="1085850" lvl="1" indent="-342900">
              <a:spcBef>
                <a:spcPts val="0"/>
              </a:spcBef>
              <a:buFont typeface="Arial" panose="020B0604020202020204" pitchFamily="34" charset="0"/>
              <a:buChar char="•"/>
            </a:pPr>
            <a:r>
              <a:rPr lang="en-US" sz="2100" dirty="0">
                <a:latin typeface="+mj-lt"/>
                <a:ea typeface="+mn-lt"/>
                <a:cs typeface="+mn-lt"/>
              </a:rPr>
              <a:t>Useful for tracking soon to graduate patrons, as well as patrons that have expired for other reasons.</a:t>
            </a:r>
          </a:p>
        </p:txBody>
      </p:sp>
    </p:spTree>
    <p:extLst>
      <p:ext uri="{BB962C8B-B14F-4D97-AF65-F5344CB8AC3E}">
        <p14:creationId xmlns:p14="http://schemas.microsoft.com/office/powerpoint/2010/main" val="180061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a:t>Upcoming Office Hours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230187" y="634995"/>
            <a:ext cx="4226357" cy="4860925"/>
          </a:xfrm>
        </p:spPr>
        <p:txBody>
          <a:bodyPr wrap="square" anchor="t">
            <a:normAutofit/>
          </a:bodyPr>
          <a:lstStyle/>
          <a:p>
            <a:r>
              <a:rPr lang="en-US" b="1" dirty="0">
                <a:latin typeface="+mj-lt"/>
              </a:rPr>
              <a:t>Upcoming Office Hours</a:t>
            </a:r>
          </a:p>
          <a:p>
            <a:pPr>
              <a:spcBef>
                <a:spcPts val="0"/>
              </a:spcBef>
            </a:pPr>
            <a:endParaRPr lang="en-US" dirty="0"/>
          </a:p>
          <a:p>
            <a:pPr>
              <a:spcBef>
                <a:spcPts val="0"/>
              </a:spcBef>
            </a:pPr>
            <a:r>
              <a:rPr lang="en-US" sz="2400" b="1" dirty="0">
                <a:latin typeface="+mj-lt"/>
              </a:rPr>
              <a:t>May 13, 2021 “Lab Reports”</a:t>
            </a:r>
          </a:p>
          <a:p>
            <a:pPr>
              <a:spcBef>
                <a:spcPts val="0"/>
              </a:spcBef>
            </a:pPr>
            <a:endParaRPr lang="en-US" dirty="0">
              <a:latin typeface="+mj-lt"/>
            </a:endParaRPr>
          </a:p>
          <a:p>
            <a:pPr marL="342900" indent="-342900">
              <a:spcBef>
                <a:spcPts val="0"/>
              </a:spcBef>
              <a:buFont typeface="Arial" panose="020B0604020202020204" pitchFamily="34" charset="0"/>
              <a:buChar char="•"/>
            </a:pPr>
            <a:r>
              <a:rPr lang="en-US" sz="2400" dirty="0">
                <a:latin typeface="+mj-lt"/>
              </a:rPr>
              <a:t>We want to hear from you!</a:t>
            </a:r>
          </a:p>
          <a:p>
            <a:pPr marL="342900" indent="-342900">
              <a:spcBef>
                <a:spcPts val="0"/>
              </a:spcBef>
              <a:buFont typeface="Arial" panose="020B0604020202020204" pitchFamily="34" charset="0"/>
              <a:buChar char="•"/>
            </a:pPr>
            <a:r>
              <a:rPr lang="en-US" sz="2400" dirty="0">
                <a:latin typeface="+mj-lt"/>
              </a:rPr>
              <a:t>Short 3-5 minute reports on a problem &amp; solution in Alma or Primo VE.</a:t>
            </a:r>
          </a:p>
          <a:p>
            <a:pPr marL="342900" indent="-342900">
              <a:spcBef>
                <a:spcPts val="0"/>
              </a:spcBef>
              <a:buFont typeface="Arial" panose="020B0604020202020204" pitchFamily="34" charset="0"/>
              <a:buChar char="•"/>
            </a:pPr>
            <a:r>
              <a:rPr lang="en-US" sz="2400" dirty="0">
                <a:latin typeface="+mj-lt"/>
              </a:rPr>
              <a:t>Submit your topic ideas by May 12 to </a:t>
            </a:r>
            <a:r>
              <a:rPr lang="en-US" sz="2400" dirty="0">
                <a:latin typeface="+mj-lt"/>
                <a:hlinkClick r:id="rId3"/>
              </a:rPr>
              <a:t>support@carli.illinois.edu</a:t>
            </a:r>
            <a:r>
              <a:rPr lang="en-US" sz="2400" dirty="0">
                <a:latin typeface="+mj-lt"/>
              </a:rPr>
              <a:t> </a:t>
            </a:r>
            <a:endParaRPr lang="en-US" sz="2500" dirty="0"/>
          </a:p>
          <a:p>
            <a:endParaRPr lang="en-US" dirty="0"/>
          </a:p>
        </p:txBody>
      </p:sp>
      <p:pic>
        <p:nvPicPr>
          <p:cNvPr id="5" name="Picture 4" descr="A dog sitting on a wood floor&#10;&#10;Description automatically generated with medium confidence">
            <a:extLst>
              <a:ext uri="{FF2B5EF4-FFF2-40B4-BE49-F238E27FC236}">
                <a16:creationId xmlns:a16="http://schemas.microsoft.com/office/drawing/2014/main" id="{6E60A4F7-A235-499F-AF26-24CBE280F325}"/>
              </a:ext>
            </a:extLst>
          </p:cNvPr>
          <p:cNvPicPr>
            <a:picLocks noChangeAspect="1"/>
          </p:cNvPicPr>
          <p:nvPr/>
        </p:nvPicPr>
        <p:blipFill rotWithShape="1">
          <a:blip r:embed="rId4"/>
          <a:srcRect t="2968" r="3" b="11065"/>
          <a:stretch/>
        </p:blipFill>
        <p:spPr>
          <a:xfrm>
            <a:off x="4572000" y="634995"/>
            <a:ext cx="4283075" cy="4860925"/>
          </a:xfrm>
          <a:prstGeom prst="rect">
            <a:avLst/>
          </a:prstGeom>
          <a:noFill/>
        </p:spPr>
      </p:pic>
    </p:spTree>
    <p:extLst>
      <p:ext uri="{BB962C8B-B14F-4D97-AF65-F5344CB8AC3E}">
        <p14:creationId xmlns:p14="http://schemas.microsoft.com/office/powerpoint/2010/main" val="167413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84018" y="508011"/>
            <a:ext cx="8681079" cy="5959050"/>
          </a:xfrm>
          <a:prstGeom prst="rect">
            <a:avLst/>
          </a:prstGeom>
        </p:spPr>
        <p:txBody>
          <a:bodyPr/>
          <a:lstStyle/>
          <a:p>
            <a:pPr algn="ctr"/>
            <a:r>
              <a:rPr lang="en-US" sz="2400" b="1" dirty="0">
                <a:latin typeface="+mj-lt"/>
              </a:rPr>
              <a:t>Technical Services Q &amp; A</a:t>
            </a:r>
            <a:endParaRPr lang="en-US" sz="2000" dirty="0">
              <a:latin typeface="+mj-lt"/>
            </a:endParaRPr>
          </a:p>
          <a:p>
            <a:r>
              <a:rPr lang="en-US" sz="2000" dirty="0">
                <a:latin typeface="+mj-lt"/>
              </a:rPr>
              <a:t>Gather with CARLI staff and your technical services colleagues to discuss Alma technical services topics, from acquisitions and cataloging workflows for physical resources to electronic resources management:</a:t>
            </a:r>
            <a:br>
              <a:rPr lang="en-US" sz="2000" dirty="0">
                <a:latin typeface="+mj-lt"/>
              </a:rPr>
            </a:br>
            <a:endParaRPr lang="en-US" sz="2000" dirty="0">
              <a:latin typeface="+mj-lt"/>
            </a:endParaRPr>
          </a:p>
          <a:p>
            <a:pPr marL="285750" indent="-285750">
              <a:buFont typeface="Arial" panose="020B0604020202020204" pitchFamily="34" charset="0"/>
              <a:buChar char="•"/>
            </a:pPr>
            <a:r>
              <a:rPr lang="en-US" sz="1800" dirty="0">
                <a:latin typeface="+mj-lt"/>
              </a:rPr>
              <a:t>Wednesday 4/28 @ 10- </a:t>
            </a:r>
            <a:r>
              <a:rPr lang="en-US" sz="1600" u="sng" dirty="0">
                <a:latin typeface="+mj-lt"/>
                <a:hlinkClick r:id="rId3"/>
              </a:rPr>
              <a:t>https://www.carli.illinois.edu/tech-services-qa-2021-04-28</a:t>
            </a:r>
            <a:r>
              <a:rPr lang="en-US" sz="1600" u="sng" dirty="0">
                <a:latin typeface="+mj-lt"/>
              </a:rPr>
              <a:t>  </a:t>
            </a:r>
          </a:p>
          <a:p>
            <a:pPr marL="285750" indent="-285750">
              <a:buFont typeface="Arial" panose="020B0604020202020204" pitchFamily="34" charset="0"/>
              <a:buChar char="•"/>
            </a:pPr>
            <a:r>
              <a:rPr lang="en-US" sz="1800" dirty="0">
                <a:latin typeface="+mj-lt"/>
              </a:rPr>
              <a:t>Wednesday 5/12 @ 10- </a:t>
            </a:r>
            <a:r>
              <a:rPr lang="en-US" sz="1600" u="sng" dirty="0">
                <a:latin typeface="+mj-lt"/>
                <a:hlinkClick r:id="rId4"/>
              </a:rPr>
              <a:t>https://www.carli.illinois.edu/tech-services-qa-2021-05-12</a:t>
            </a:r>
            <a:endParaRPr lang="en-US" sz="1600" u="sng" dirty="0">
              <a:latin typeface="+mj-lt"/>
            </a:endParaRPr>
          </a:p>
          <a:p>
            <a:pPr marL="285750" indent="-285750">
              <a:buFont typeface="Arial" panose="020B0604020202020204" pitchFamily="34" charset="0"/>
              <a:buChar char="•"/>
            </a:pPr>
            <a:r>
              <a:rPr lang="en-US" sz="1800" dirty="0">
                <a:latin typeface="+mj-lt"/>
              </a:rPr>
              <a:t>Wednesday 5/26 @ 10- </a:t>
            </a:r>
            <a:r>
              <a:rPr lang="en-US" sz="1600" u="sng" dirty="0">
                <a:latin typeface="+mj-lt"/>
                <a:hlinkClick r:id="rId5"/>
              </a:rPr>
              <a:t>https://www.carli.illinois.edu/tech-services-qa-2021-05-26</a:t>
            </a:r>
            <a:r>
              <a:rPr lang="en-US" sz="1600" u="sng" dirty="0">
                <a:latin typeface="+mj-lt"/>
              </a:rPr>
              <a:t> </a:t>
            </a:r>
          </a:p>
          <a:p>
            <a:pPr marL="285750" indent="-285750">
              <a:buFont typeface="Arial" panose="020B0604020202020204" pitchFamily="34" charset="0"/>
              <a:buChar char="•"/>
            </a:pPr>
            <a:endParaRPr lang="en-US" sz="1600" u="sng" dirty="0">
              <a:latin typeface="+mj-lt"/>
              <a:ea typeface="+mn-lt"/>
              <a:cs typeface="+mn-lt"/>
            </a:endParaRPr>
          </a:p>
          <a:p>
            <a:r>
              <a:rPr lang="en-US" sz="2000" dirty="0">
                <a:latin typeface="+mj-lt"/>
                <a:ea typeface="+mn-lt"/>
                <a:cs typeface="+mn-lt"/>
              </a:rPr>
              <a:t>Recordings are posted on the “Physical Resource Management - Cataloging and Acquisitions” page: </a:t>
            </a:r>
            <a:br>
              <a:rPr lang="en-US" sz="2000" dirty="0">
                <a:latin typeface="+mj-lt"/>
                <a:ea typeface="+mn-lt"/>
                <a:cs typeface="+mn-lt"/>
              </a:rPr>
            </a:br>
            <a:r>
              <a:rPr lang="en-US" sz="2000" dirty="0">
                <a:latin typeface="+mj-lt"/>
                <a:ea typeface="+mn-lt"/>
                <a:cs typeface="+mn-lt"/>
                <a:hlinkClick r:id="rId6"/>
              </a:rPr>
              <a:t>https://www.carli.illinois.edu/products-services/i-share/physical-res-man</a:t>
            </a:r>
            <a:r>
              <a:rPr lang="en-US" sz="2000" dirty="0">
                <a:latin typeface="+mj-lt"/>
                <a:ea typeface="+mn-lt"/>
                <a:cs typeface="+mn-lt"/>
              </a:rPr>
              <a:t> </a:t>
            </a:r>
          </a:p>
        </p:txBody>
      </p:sp>
    </p:spTree>
    <p:extLst>
      <p:ext uri="{BB962C8B-B14F-4D97-AF65-F5344CB8AC3E}">
        <p14:creationId xmlns:p14="http://schemas.microsoft.com/office/powerpoint/2010/main" val="127809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 Ongoing Series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03368" y="508011"/>
            <a:ext cx="8945216" cy="5959050"/>
          </a:xfrm>
          <a:prstGeom prst="rect">
            <a:avLst/>
          </a:prstGeom>
        </p:spPr>
        <p:txBody>
          <a:bodyPr/>
          <a:lstStyle/>
          <a:p>
            <a:pPr algn="ctr"/>
            <a:r>
              <a:rPr lang="en-US" sz="2400" b="1" dirty="0">
                <a:latin typeface="+mj-lt"/>
              </a:rPr>
              <a:t>Let's Talk about Fulfillment (I mean Alma, not life's purpose)</a:t>
            </a:r>
          </a:p>
          <a:p>
            <a:endParaRPr lang="en-US" sz="2000" dirty="0">
              <a:latin typeface="+mj-lt"/>
            </a:endParaRPr>
          </a:p>
          <a:p>
            <a:r>
              <a:rPr lang="en-US" sz="2000" dirty="0">
                <a:latin typeface="+mj-lt"/>
              </a:rPr>
              <a:t>For the opportunity to talk with CARLI staff and your CARLI library colleagues about Alma Fulfillment and Automated Fulfillment Network workflows, known issues, and Q &amp; A:</a:t>
            </a:r>
            <a:br>
              <a:rPr lang="en-US" sz="2000" dirty="0">
                <a:latin typeface="+mj-lt"/>
              </a:rPr>
            </a:br>
            <a:endParaRPr lang="en-US" sz="2400" dirty="0">
              <a:latin typeface="+mj-lt"/>
            </a:endParaRPr>
          </a:p>
          <a:p>
            <a:pPr marL="285750" indent="-285750">
              <a:buFont typeface="Arial" panose="020B0604020202020204" pitchFamily="34" charset="0"/>
              <a:buChar char="•"/>
            </a:pPr>
            <a:r>
              <a:rPr lang="en-US" sz="1800" dirty="0">
                <a:latin typeface="+mj-lt"/>
              </a:rPr>
              <a:t>Friday 5/07 @ 2- </a:t>
            </a:r>
            <a:r>
              <a:rPr lang="en-US" sz="1600" u="sng" dirty="0">
                <a:latin typeface="+mj-lt"/>
                <a:hlinkClick r:id="rId3"/>
              </a:rPr>
              <a:t>https://www.carli.illinois.edu/lets-talk-about-fulfillment20210507</a:t>
            </a:r>
            <a:r>
              <a:rPr lang="en-US" sz="1600" u="sng" dirty="0">
                <a:latin typeface="+mj-lt"/>
              </a:rPr>
              <a:t> </a:t>
            </a:r>
          </a:p>
          <a:p>
            <a:pPr marL="285750" indent="-285750">
              <a:buFont typeface="Arial" panose="020B0604020202020204" pitchFamily="34" charset="0"/>
              <a:buChar char="•"/>
            </a:pPr>
            <a:r>
              <a:rPr lang="en-US" sz="1800" dirty="0">
                <a:latin typeface="+mj-lt"/>
              </a:rPr>
              <a:t>Tuesday 5/18 @ 10:30- </a:t>
            </a:r>
            <a:r>
              <a:rPr lang="en-US" sz="1600" u="sng" dirty="0">
                <a:latin typeface="+mj-lt"/>
                <a:hlinkClick r:id="rId4"/>
              </a:rPr>
              <a:t>https://www.carli.illinois.edu/lets-talk-about-fulfillment20210518</a:t>
            </a:r>
            <a:r>
              <a:rPr lang="en-US" sz="1600" u="sng" dirty="0">
                <a:latin typeface="+mj-lt"/>
              </a:rPr>
              <a:t> </a:t>
            </a:r>
          </a:p>
          <a:p>
            <a:pPr marL="285750" indent="-285750">
              <a:buFont typeface="Arial" panose="020B0604020202020204" pitchFamily="34" charset="0"/>
              <a:buChar char="•"/>
            </a:pPr>
            <a:endParaRPr lang="en-US" sz="1600" u="sng" dirty="0">
              <a:latin typeface="+mj-lt"/>
            </a:endParaRPr>
          </a:p>
          <a:p>
            <a:r>
              <a:rPr lang="en-US" sz="2000" dirty="0">
                <a:latin typeface="+mj-lt"/>
              </a:rPr>
              <a:t>Notes are posted in the calendar event for past sessions.</a:t>
            </a:r>
          </a:p>
          <a:p>
            <a:pPr marL="457200" indent="-4572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60738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Alma and Primo VE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03368" y="508011"/>
            <a:ext cx="8945216" cy="5959050"/>
          </a:xfrm>
          <a:prstGeom prst="rect">
            <a:avLst/>
          </a:prstGeom>
        </p:spPr>
        <p:txBody>
          <a:bodyPr/>
          <a:lstStyle/>
          <a:p>
            <a:pPr algn="ctr"/>
            <a:r>
              <a:rPr lang="en-US" sz="2000" b="1" dirty="0">
                <a:latin typeface="+mj-lt"/>
              </a:rPr>
              <a:t>ELUNA – Ex Libris User Group of North America Conference Online</a:t>
            </a:r>
          </a:p>
          <a:p>
            <a:endParaRPr lang="en-US" sz="2000" dirty="0">
              <a:latin typeface="+mj-lt"/>
            </a:endParaRPr>
          </a:p>
          <a:p>
            <a:pPr marL="457200" indent="-457200">
              <a:buFont typeface="Arial" panose="020B0604020202020204" pitchFamily="34" charset="0"/>
              <a:buChar char="•"/>
            </a:pPr>
            <a:r>
              <a:rPr lang="en-US" sz="2800" dirty="0">
                <a:latin typeface="+mj-lt"/>
                <a:ea typeface="+mn-lt"/>
                <a:cs typeface="+mn-lt"/>
              </a:rPr>
              <a:t>Registration is Open for General Sessions</a:t>
            </a:r>
          </a:p>
          <a:p>
            <a:pPr marL="1200150" lvl="1" indent="-457200">
              <a:buFont typeface="Arial" panose="020B0604020202020204" pitchFamily="34" charset="0"/>
              <a:buChar char="•"/>
            </a:pPr>
            <a:r>
              <a:rPr lang="en-US" sz="2500" dirty="0">
                <a:latin typeface="+mj-lt"/>
                <a:ea typeface="+mn-lt"/>
                <a:cs typeface="+mn-lt"/>
                <a:hlinkClick r:id="rId3"/>
              </a:rPr>
              <a:t>https://el-una.org/meetings/eluna-2021-annual-meeting-online/</a:t>
            </a:r>
            <a:r>
              <a:rPr lang="en-US" sz="2500" dirty="0">
                <a:latin typeface="+mj-lt"/>
                <a:ea typeface="+mn-lt"/>
                <a:cs typeface="+mn-lt"/>
              </a:rPr>
              <a:t> </a:t>
            </a:r>
          </a:p>
        </p:txBody>
      </p:sp>
    </p:spTree>
    <p:extLst>
      <p:ext uri="{BB962C8B-B14F-4D97-AF65-F5344CB8AC3E}">
        <p14:creationId xmlns:p14="http://schemas.microsoft.com/office/powerpoint/2010/main" val="790612878"/>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5691</TotalTime>
  <Words>1765</Words>
  <Application>Microsoft Office PowerPoint</Application>
  <PresentationFormat>Letter Paper (8.5x11 in)</PresentationFormat>
  <Paragraphs>122</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Times New Roman</vt:lpstr>
      <vt:lpstr>Presentation11</vt:lpstr>
      <vt:lpstr>I-Share Alma Primo VE Office hours will start shortly</vt:lpstr>
      <vt:lpstr>CARLI/I-Share Office Hours Open Q&amp;A April 22, 2021</vt:lpstr>
      <vt:lpstr>Agenda Office Hours</vt:lpstr>
      <vt:lpstr>Announcements</vt:lpstr>
      <vt:lpstr>Announcements</vt:lpstr>
      <vt:lpstr>Upcoming Office Hours</vt:lpstr>
      <vt:lpstr>Upcoming Alma and Primo VE Events- Ongoing series</vt:lpstr>
      <vt:lpstr>Upcoming Alma and Primo VE Events- Ongoing Series</vt:lpstr>
      <vt:lpstr>Upcoming Alma and Primo VE Events</vt:lpstr>
      <vt:lpstr>CARLI Known Issues Page</vt:lpstr>
      <vt:lpstr>Ex Libris Idea Exchange</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Masciadrelli, Jennifer</cp:lastModifiedBy>
  <cp:revision>564</cp:revision>
  <dcterms:created xsi:type="dcterms:W3CDTF">2019-09-18T17:05:10Z</dcterms:created>
  <dcterms:modified xsi:type="dcterms:W3CDTF">2021-04-23T13:20:42Z</dcterms:modified>
</cp:coreProperties>
</file>