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184" r:id="rId2"/>
    <p:sldId id="3185" r:id="rId3"/>
    <p:sldId id="3186" r:id="rId4"/>
    <p:sldId id="3202" r:id="rId5"/>
    <p:sldId id="3203" r:id="rId6"/>
    <p:sldId id="3195" r:id="rId7"/>
    <p:sldId id="3192" r:id="rId8"/>
    <p:sldId id="3196" r:id="rId9"/>
    <p:sldId id="3205" r:id="rId10"/>
    <p:sldId id="3204" r:id="rId11"/>
    <p:sldId id="3206" r:id="rId12"/>
    <p:sldId id="3198" r:id="rId13"/>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ACA4E1-DC8D-4C11-8E4E-06AE0DE72D7A}" v="9" dt="2021-01-14T19:31:06.082"/>
    <p1510:client id="{FF9D674F-6032-4331-8670-ACF11A563F52}" v="11" dt="2021-01-14T19:32:49.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autoAdjust="0"/>
    <p:restoredTop sz="86503" autoAdjust="0"/>
  </p:normalViewPr>
  <p:slideViewPr>
    <p:cSldViewPr snapToGrid="0" snapToObjects="1">
      <p:cViewPr varScale="1">
        <p:scale>
          <a:sx n="99" d="100"/>
          <a:sy n="99" d="100"/>
        </p:scale>
        <p:origin x="2160" y="60"/>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e Carl Schwitzner" userId="/NJE3w/tHhA0KQ8/b8iU1bWHlrUou0SM6INOriNopaw=" providerId="None" clId="Web-{FF9D674F-6032-4331-8670-ACF11A563F52}"/>
    <pc:docChg chg="modSld">
      <pc:chgData name="Theodore Carl Schwitzner" userId="/NJE3w/tHhA0KQ8/b8iU1bWHlrUou0SM6INOriNopaw=" providerId="None" clId="Web-{FF9D674F-6032-4331-8670-ACF11A563F52}" dt="2021-01-14T19:32:49.817" v="10" actId="20577"/>
      <pc:docMkLst>
        <pc:docMk/>
      </pc:docMkLst>
      <pc:sldChg chg="modSp">
        <pc:chgData name="Theodore Carl Schwitzner" userId="/NJE3w/tHhA0KQ8/b8iU1bWHlrUou0SM6INOriNopaw=" providerId="None" clId="Web-{FF9D674F-6032-4331-8670-ACF11A563F52}" dt="2021-01-14T19:32:49.817" v="10" actId="20577"/>
        <pc:sldMkLst>
          <pc:docMk/>
          <pc:sldMk cId="3962801373" sldId="3202"/>
        </pc:sldMkLst>
        <pc:spChg chg="mod">
          <ac:chgData name="Theodore Carl Schwitzner" userId="/NJE3w/tHhA0KQ8/b8iU1bWHlrUou0SM6INOriNopaw=" providerId="None" clId="Web-{FF9D674F-6032-4331-8670-ACF11A563F52}" dt="2021-01-14T19:32:49.817" v="10" actId="20577"/>
          <ac:spMkLst>
            <pc:docMk/>
            <pc:sldMk cId="3962801373" sldId="3202"/>
            <ac:spMk id="2" creationId="{EE036743-9CE4-3B42-A21D-15A5270B4CC3}"/>
          </ac:spMkLst>
        </pc:spChg>
      </pc:sldChg>
    </pc:docChg>
  </pc:docChgLst>
  <pc:docChgLst>
    <pc:chgData name="Theodore Carl Schwitzner" userId="/NJE3w/tHhA0KQ8/b8iU1bWHlrUou0SM6INOriNopaw=" providerId="None" clId="Web-{D3ACA4E1-DC8D-4C11-8E4E-06AE0DE72D7A}"/>
    <pc:docChg chg="modSld">
      <pc:chgData name="Theodore Carl Schwitzner" userId="/NJE3w/tHhA0KQ8/b8iU1bWHlrUou0SM6INOriNopaw=" providerId="None" clId="Web-{D3ACA4E1-DC8D-4C11-8E4E-06AE0DE72D7A}" dt="2021-01-14T19:31:06.082" v="8" actId="20577"/>
      <pc:docMkLst>
        <pc:docMk/>
      </pc:docMkLst>
      <pc:sldChg chg="modSp">
        <pc:chgData name="Theodore Carl Schwitzner" userId="/NJE3w/tHhA0KQ8/b8iU1bWHlrUou0SM6INOriNopaw=" providerId="None" clId="Web-{D3ACA4E1-DC8D-4C11-8E4E-06AE0DE72D7A}" dt="2021-01-14T19:31:06.082" v="8" actId="20577"/>
        <pc:sldMkLst>
          <pc:docMk/>
          <pc:sldMk cId="3962801373" sldId="3202"/>
        </pc:sldMkLst>
        <pc:spChg chg="mod">
          <ac:chgData name="Theodore Carl Schwitzner" userId="/NJE3w/tHhA0KQ8/b8iU1bWHlrUou0SM6INOriNopaw=" providerId="None" clId="Web-{D3ACA4E1-DC8D-4C11-8E4E-06AE0DE72D7A}" dt="2021-01-14T19:31:06.082" v="8" actId="20577"/>
          <ac:spMkLst>
            <pc:docMk/>
            <pc:sldMk cId="3962801373" sldId="3202"/>
            <ac:spMk id="2" creationId="{EE036743-9CE4-3B42-A21D-15A5270B4C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4/8/2021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4/8/2021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rldefense.com/v3/__https:/knowledge.exlibrisgroup.com/Primo/Product_Materials/Primo_Webinars/Primo_VE_-_Become_an_Expert__;!!DZ3fjg!sGtG6fSAoe2XYgIaJIKiM-KRcGovFmLCVJVQj3f8vC8lxiur_5f02yjfDnJAuJt7qLaOVMPakfa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A reminder </a:t>
            </a:r>
            <a:r>
              <a:rPr lang="en-US" baseline="0" dirty="0">
                <a:cs typeface="Calibri"/>
              </a:rPr>
              <a:t>we keep mentioning about the Ex Libris Idea Exchange.</a:t>
            </a:r>
          </a:p>
          <a:p>
            <a:r>
              <a:rPr lang="en-US" baseline="0" dirty="0">
                <a:cs typeface="Calibri"/>
              </a:rPr>
              <a:t>The Idea Exchange allows library staff at institutions using Ex libris products to share ideas for enhancement and development, vote to support your favorite user submitted ideas, and add comments to provide weight and additional use cases to your favorite user submitted ideas.</a:t>
            </a:r>
          </a:p>
          <a:p>
            <a:endParaRPr lang="en-US" baseline="0" dirty="0">
              <a:cs typeface="Calibri"/>
            </a:endParaRPr>
          </a:p>
          <a:p>
            <a:r>
              <a:rPr lang="en-US" baseline="0" dirty="0">
                <a:cs typeface="Calibri"/>
              </a:rPr>
              <a:t>Any and all library staff members at your institution can have their own individual account. Please read the linked FAQ and Guidelines before you begin.</a:t>
            </a:r>
          </a:p>
          <a:p>
            <a:r>
              <a:rPr lang="en-US" baseline="0" dirty="0">
                <a:cs typeface="Calibri"/>
              </a:rPr>
              <a:t>CARLI office and your CARLI library colleagues may periodically send announcements for ideas they’d like you to consider supporting.</a:t>
            </a:r>
          </a:p>
        </p:txBody>
      </p:sp>
    </p:spTree>
    <p:extLst>
      <p:ext uri="{BB962C8B-B14F-4D97-AF65-F5344CB8AC3E}">
        <p14:creationId xmlns:p14="http://schemas.microsoft.com/office/powerpoint/2010/main" val="177276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Alright, let’s switch over to talking about the semester transition for Alma Course Reserves; we’re going to be discussing this topic using the UIS Alma Sandbox.</a:t>
            </a:r>
            <a:endParaRPr lang="en-US" baseline="0" dirty="0">
              <a:cs typeface="Calibri"/>
            </a:endParaRPr>
          </a:p>
        </p:txBody>
      </p:sp>
    </p:spTree>
    <p:extLst>
      <p:ext uri="{BB962C8B-B14F-4D97-AF65-F5344CB8AC3E}">
        <p14:creationId xmlns:p14="http://schemas.microsoft.com/office/powerpoint/2010/main" val="377140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1372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Upcoming events for Alma/Primo VE, a reminder to always check the CARLI calendar for CARLI events.</a:t>
            </a:r>
          </a:p>
          <a:p>
            <a:endParaRPr lang="en-US" baseline="0" dirty="0">
              <a:cs typeface="Calibri"/>
            </a:endParaRPr>
          </a:p>
          <a:p>
            <a:r>
              <a:rPr lang="en-US" baseline="0" dirty="0">
                <a:cs typeface="Calibri"/>
              </a:rPr>
              <a:t>As always we do expect time for general Q&amp;A at the end of the hour.</a:t>
            </a: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405973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154086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Looking at </a:t>
            </a:r>
            <a:r>
              <a:rPr lang="en-US" baseline="0" dirty="0" smtClean="0">
                <a:cs typeface="Calibri"/>
              </a:rPr>
              <a:t>ongoing events-- </a:t>
            </a:r>
            <a:r>
              <a:rPr lang="en-US" baseline="0" dirty="0">
                <a:cs typeface="Calibri"/>
              </a:rPr>
              <a:t>with the Technical Services Q &amp; A sessions, you can g</a:t>
            </a:r>
            <a:r>
              <a:rPr lang="en-US" dirty="0"/>
              <a:t>ather with CARLI staff and your technical services colleagues to discuss Alma technical services topics, from acquisitions and cataloging workflows for physical resources to electronic resources management. </a:t>
            </a:r>
          </a:p>
          <a:p>
            <a:endParaRPr lang="en-US" dirty="0"/>
          </a:p>
          <a:p>
            <a:r>
              <a:rPr lang="en-US" dirty="0"/>
              <a:t>Each session will include how-to presentations, discussion of </a:t>
            </a:r>
            <a:r>
              <a:rPr lang="en-US" dirty="0" err="1"/>
              <a:t>consortial</a:t>
            </a:r>
            <a:r>
              <a:rPr lang="en-US" dirty="0"/>
              <a:t> practices, and opportunities for questions and answers from CARLI and colleagues alike.</a:t>
            </a:r>
          </a:p>
          <a:p>
            <a:endParaRPr lang="en-US" dirty="0"/>
          </a:p>
          <a:p>
            <a:r>
              <a:rPr lang="en-US" dirty="0"/>
              <a:t>Sessions will be held the second and fourth Wednesdays of each month. Sessions will be recorded for later viewing.</a:t>
            </a:r>
          </a:p>
          <a:p>
            <a:endParaRPr lang="en-US" dirty="0"/>
          </a:p>
          <a:p>
            <a:r>
              <a:rPr lang="en-US" dirty="0"/>
              <a:t>Please register for any</a:t>
            </a:r>
            <a:r>
              <a:rPr lang="en-US" baseline="0" dirty="0"/>
              <a:t> sessions you’d like to attend using the link from the CARLI event calendar.</a:t>
            </a:r>
            <a:endParaRPr lang="en-US" dirty="0"/>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4045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you'd like to talk with CARLI staff and your CARLI library colleagues about Alma Fulfillment and Automated Fulfillment Network workflows, known issues, and Q &amp; A, join us online for the spring sessions of “Let’s talk about Fulfillment (I mean Alma, not life’s purpose).”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sessions are scheduled for every other week, alternating between Tuesdays at 10:30am and Fridays at 2:00pm.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CARLI Office Staff will be online for each session to work with your questions and to facilitate the discussion.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Attendees will be able to unmute their microphones and/or utilize the chat for participation. We'll take turns sharing screens as appropriate.</a:t>
            </a:r>
          </a:p>
          <a:p>
            <a:r>
              <a:rPr lang="en-US" sz="1200" kern="1200" dirty="0">
                <a:solidFill>
                  <a:schemeClr val="tx1"/>
                </a:solidFill>
                <a:effectLst/>
                <a:latin typeface="+mn-lt"/>
                <a:ea typeface="+mn-ea"/>
                <a:cs typeface="+mn-cs"/>
              </a:rPr>
              <a:t>This session will be recorded for CARLI staff use; since Fulfillment involves patron data, the CARLI office will evaluate if it is fitting and valuable to post segments of the session for later review.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Registration for these sessions is also available from the event page in the CARLI</a:t>
            </a:r>
            <a:r>
              <a:rPr lang="en-US" sz="1200" kern="1200" baseline="0" dirty="0">
                <a:solidFill>
                  <a:schemeClr val="tx1"/>
                </a:solidFill>
                <a:effectLst/>
                <a:latin typeface="+mn-lt"/>
                <a:ea typeface="+mn-ea"/>
                <a:cs typeface="+mn-cs"/>
              </a:rPr>
              <a:t> Calendar.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8031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 Libris has announced a live webinar series called “</a:t>
            </a:r>
            <a:r>
              <a:rPr lang="en-US" sz="1200" u="sng" kern="1200" dirty="0">
                <a:solidFill>
                  <a:schemeClr val="tx1"/>
                </a:solidFill>
                <a:effectLst/>
                <a:latin typeface="+mn-lt"/>
                <a:ea typeface="+mn-ea"/>
                <a:cs typeface="+mn-cs"/>
                <a:hlinkClick r:id="rId3"/>
              </a:rPr>
              <a:t>Primo VE – Become an Expert</a:t>
            </a:r>
            <a:r>
              <a:rPr lang="en-US" sz="1200" kern="1200" dirty="0">
                <a:solidFill>
                  <a:schemeClr val="tx1"/>
                </a:solidFill>
                <a:effectLst/>
                <a:latin typeface="+mn-lt"/>
                <a:ea typeface="+mn-ea"/>
                <a:cs typeface="+mn-cs"/>
              </a:rPr>
              <a:t>” to start at the end of January 2021!  Each of the 12 sessions in the series will cover a different topic related to Primo VE, including “building effective searches, configuration, branding, normalization rules, loading external data sources, CDI, and more.”  Complete descriptions of each session are available on the Ex Libris website.</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Registration for these Ex Libris Primo VE webinars</a:t>
            </a:r>
            <a:r>
              <a:rPr lang="en-US" sz="1200" kern="1200" dirty="0">
                <a:solidFill>
                  <a:schemeClr val="tx1"/>
                </a:solidFill>
                <a:effectLst/>
                <a:latin typeface="+mn-lt"/>
                <a:ea typeface="+mn-ea"/>
                <a:cs typeface="+mn-cs"/>
              </a:rPr>
              <a:t> is free, and the sessions will be recorded for later viewing.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CARLI recommends that you share this timely Ex Libris webinar opportunity with anyone at your institution who performs customization or configuration of Primo VE, makes decisions about Primo VE, or provides instruction on the use of Primo 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Registration is available at</a:t>
            </a:r>
            <a:r>
              <a:rPr lang="en-US" sz="1200" kern="1200" baseline="0" dirty="0">
                <a:solidFill>
                  <a:schemeClr val="tx1"/>
                </a:solidFill>
                <a:effectLst/>
                <a:latin typeface="+mn-lt"/>
                <a:ea typeface="+mn-ea"/>
                <a:cs typeface="+mn-cs"/>
              </a:rPr>
              <a:t> the link on this slide.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182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56777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ideas.exlibrisgroup.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ideas.exlibrisgroup.com/knowledgebase/articles/687036-ideas-posting-guidelines" TargetMode="External"/><Relationship Id="rId4" Type="http://schemas.openxmlformats.org/officeDocument/2006/relationships/hyperlink" Target="https://ideas.exlibrisgroup.com/knowledgebase/articles/690945-ex-libris-idea-exchange-faq"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tech-services-qa-2021-04-14" TargetMode="External"/><Relationship Id="rId7" Type="http://schemas.openxmlformats.org/officeDocument/2006/relationships/hyperlink" Target="https://www.carli.illinois.edu/products-services/i-share/physical-res-ma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carli.illinois.edu/tech-services-qa-2021-05-26" TargetMode="External"/><Relationship Id="rId5" Type="http://schemas.openxmlformats.org/officeDocument/2006/relationships/hyperlink" Target="https://www.carli.illinois.edu/tech-services-qa-2021-05-12" TargetMode="External"/><Relationship Id="rId4" Type="http://schemas.openxmlformats.org/officeDocument/2006/relationships/hyperlink" Target="https://www.carli.illinois.edu/tech-services-qa-2021-04-2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arli.illinois.edu/lets-talk-about-fulfillment20210409"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carli.illinois.edu/lets-talk-about-fulfillment20210518" TargetMode="External"/><Relationship Id="rId5" Type="http://schemas.openxmlformats.org/officeDocument/2006/relationships/hyperlink" Target="https://www.carli.illinois.edu/lets-talk-about-fulfillment20210507" TargetMode="External"/><Relationship Id="rId4" Type="http://schemas.openxmlformats.org/officeDocument/2006/relationships/hyperlink" Target="https://www.carli.illinois.edu/lets-talk-about-fulfillment2021042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exlibrisgroup.com/Primo/Product_Materials/Primo_Webinars/Primo_VE_-_Become_an_Exper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li.illinois.edu/products-services/i-share/alma-primo-ve-known-issu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r>
              <a:rPr lang="en-US" sz="2000" dirty="0">
                <a:latin typeface="+mj-lt"/>
              </a:rPr>
              <a:t/>
            </a:r>
            <a:br>
              <a:rPr lang="en-US" sz="2000" dirty="0">
                <a:latin typeface="+mj-lt"/>
              </a:rPr>
            </a:br>
            <a:r>
              <a:rPr lang="en-US" sz="2000" dirty="0">
                <a:latin typeface="+mj-lt"/>
              </a:rPr>
              <a:t>Please mute your microphone.</a:t>
            </a:r>
            <a:br>
              <a:rPr lang="en-US" sz="2000" dirty="0">
                <a:latin typeface="+mj-lt"/>
              </a:rPr>
            </a:br>
            <a:r>
              <a:rPr lang="en-US" sz="2000" dirty="0">
                <a:latin typeface="+mj-lt"/>
              </a:rPr>
              <a:t/>
            </a: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Ex Libris Idea Exchange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318655"/>
            <a:ext cx="9002110" cy="6137324"/>
          </a:xfrm>
          <a:prstGeom prst="rect">
            <a:avLst/>
          </a:prstGeom>
        </p:spPr>
        <p:txBody>
          <a:bodyPr/>
          <a:lstStyle/>
          <a:p>
            <a:pPr marL="228600" lvl="1" indent="0" algn="ctr">
              <a:buNone/>
            </a:pPr>
            <a:r>
              <a:rPr lang="en-US" sz="2400" b="1" dirty="0">
                <a:latin typeface="+mj-lt"/>
                <a:ea typeface="+mn-lt"/>
                <a:cs typeface="+mn-lt"/>
              </a:rPr>
              <a:t>Ex Libris Idea Exchange</a:t>
            </a:r>
          </a:p>
          <a:p>
            <a:pPr marL="228600" lvl="1" indent="0" algn="ctr">
              <a:buNone/>
            </a:pPr>
            <a:r>
              <a:rPr lang="en-US" sz="2400" dirty="0">
                <a:latin typeface="+mj-lt"/>
                <a:ea typeface="+mn-lt"/>
                <a:cs typeface="+mn-lt"/>
                <a:hlinkClick r:id="rId3"/>
              </a:rPr>
              <a:t>https://ideas.exlibrisgroup.com/</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rPr>
              <a:t>The Ex Libris Idea Exchange allows library staff at institutions using Ex Libris products to:</a:t>
            </a:r>
          </a:p>
          <a:p>
            <a:pPr marL="1085850" lvl="1" indent="-342900">
              <a:buFont typeface="Arial" panose="020B0604020202020204" pitchFamily="34" charset="0"/>
              <a:buChar char="•"/>
            </a:pPr>
            <a:r>
              <a:rPr lang="en-US" sz="2400" dirty="0">
                <a:latin typeface="+mj-lt"/>
              </a:rPr>
              <a:t>Share ideas for enhancement/development.</a:t>
            </a:r>
          </a:p>
          <a:p>
            <a:pPr marL="1085850" lvl="1" indent="-342900">
              <a:buFont typeface="Arial" panose="020B0604020202020204" pitchFamily="34" charset="0"/>
              <a:buChar char="•"/>
            </a:pPr>
            <a:r>
              <a:rPr lang="en-US" sz="2400" dirty="0">
                <a:latin typeface="+mj-lt"/>
              </a:rPr>
              <a:t>Vote to support your favorite user-submitted ideas.</a:t>
            </a:r>
          </a:p>
          <a:p>
            <a:pPr marL="1085850" lvl="1" indent="-342900">
              <a:buFont typeface="Arial" panose="020B0604020202020204" pitchFamily="34" charset="0"/>
              <a:buChar char="•"/>
            </a:pPr>
            <a:r>
              <a:rPr lang="en-US" sz="2400" dirty="0">
                <a:latin typeface="+mj-lt"/>
              </a:rPr>
              <a:t>Add comments to provide weight and additional use cases to your favorite user-submitted ideas.</a:t>
            </a:r>
          </a:p>
          <a:p>
            <a:pPr marL="574675" lvl="2" indent="-342900">
              <a:buFont typeface="Arial" panose="020B0604020202020204" pitchFamily="34" charset="0"/>
              <a:buChar char="•"/>
            </a:pPr>
            <a:endParaRPr lang="en-US" sz="1600" dirty="0">
              <a:latin typeface="+mj-lt"/>
              <a:ea typeface="+mn-lt"/>
              <a:cs typeface="+mn-lt"/>
            </a:endParaRPr>
          </a:p>
          <a:p>
            <a:pPr marL="514350" lvl="1">
              <a:buFont typeface="Arial" panose="020B0604020202020204" pitchFamily="34" charset="0"/>
              <a:buChar char="•"/>
            </a:pPr>
            <a:r>
              <a:rPr lang="en-US" sz="2400" dirty="0">
                <a:latin typeface="+mj-lt"/>
              </a:rPr>
              <a:t>Any and all library staff members at your institution can have their own individual account. </a:t>
            </a:r>
          </a:p>
          <a:p>
            <a:pPr marL="514350" lvl="1">
              <a:buFont typeface="Arial" panose="020B0604020202020204" pitchFamily="34" charset="0"/>
              <a:buChar char="•"/>
            </a:pPr>
            <a:r>
              <a:rPr lang="en-US" sz="2400" dirty="0">
                <a:latin typeface="+mj-lt"/>
              </a:rPr>
              <a:t>Please read the </a:t>
            </a:r>
            <a:r>
              <a:rPr lang="en-US" sz="2400" dirty="0">
                <a:latin typeface="+mj-lt"/>
                <a:hlinkClick r:id="rId4"/>
              </a:rPr>
              <a:t>FAQ</a:t>
            </a:r>
            <a:r>
              <a:rPr lang="en-US" sz="2400" dirty="0">
                <a:latin typeface="+mj-lt"/>
              </a:rPr>
              <a:t> and </a:t>
            </a:r>
            <a:r>
              <a:rPr lang="en-US" sz="2400" dirty="0">
                <a:latin typeface="+mj-lt"/>
                <a:hlinkClick r:id="rId5"/>
              </a:rPr>
              <a:t>Guidelines</a:t>
            </a:r>
            <a:r>
              <a:rPr lang="en-US" sz="2400" dirty="0">
                <a:latin typeface="+mj-lt"/>
              </a:rPr>
              <a:t> before you begin.</a:t>
            </a:r>
          </a:p>
          <a:p>
            <a:pPr marL="514350" lvl="1">
              <a:buFont typeface="Arial" panose="020B0604020202020204" pitchFamily="34" charset="0"/>
              <a:buChar char="•"/>
            </a:pPr>
            <a:r>
              <a:rPr lang="en-US" sz="2400" dirty="0">
                <a:latin typeface="+mj-lt"/>
              </a:rPr>
              <a:t>The CARLI Office, and your CARLI Library Colleagues, may periodically send announcements for ideas they’d like you to consider supporting.</a:t>
            </a:r>
          </a:p>
          <a:p>
            <a:pPr marL="228600" lvl="1" indent="0">
              <a:buNone/>
            </a:pPr>
            <a:endParaRPr lang="en-US" sz="1600" dirty="0">
              <a:latin typeface="+mj-lt"/>
              <a:ea typeface="+mn-lt"/>
              <a:cs typeface="+mn-lt"/>
            </a:endParaRPr>
          </a:p>
          <a:p>
            <a:endParaRPr lang="en-US" sz="1600" dirty="0">
              <a:latin typeface="+mj-lt"/>
              <a:ea typeface="+mn-lt"/>
              <a:cs typeface="+mn-lt"/>
            </a:endParaRPr>
          </a:p>
        </p:txBody>
      </p:sp>
    </p:spTree>
    <p:extLst>
      <p:ext uri="{BB962C8B-B14F-4D97-AF65-F5344CB8AC3E}">
        <p14:creationId xmlns:p14="http://schemas.microsoft.com/office/powerpoint/2010/main" val="369503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Alma Course Reserves Semester Transition</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318655"/>
            <a:ext cx="9002110" cy="6137324"/>
          </a:xfrm>
          <a:prstGeom prst="rect">
            <a:avLst/>
          </a:prstGeom>
        </p:spPr>
        <p:txBody>
          <a:bodyPr/>
          <a:lstStyle/>
          <a:p>
            <a:pPr marL="228600" lvl="1" indent="0">
              <a:buNone/>
            </a:pPr>
            <a:endParaRPr lang="en-US" sz="1600" dirty="0">
              <a:latin typeface="+mj-lt"/>
              <a:ea typeface="+mn-lt"/>
              <a:cs typeface="+mn-lt"/>
            </a:endParaRPr>
          </a:p>
          <a:p>
            <a:endParaRPr lang="en-US" sz="1600" dirty="0">
              <a:latin typeface="+mj-lt"/>
              <a:ea typeface="+mn-lt"/>
              <a:cs typeface="+mn-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373" t="4531" r="35881"/>
          <a:stretch/>
        </p:blipFill>
        <p:spPr>
          <a:xfrm rot="5400000">
            <a:off x="1524316" y="-1170145"/>
            <a:ext cx="6101810" cy="9150442"/>
          </a:xfrm>
          <a:prstGeom prst="rect">
            <a:avLst/>
          </a:prstGeom>
        </p:spPr>
      </p:pic>
    </p:spTree>
    <p:extLst>
      <p:ext uri="{BB962C8B-B14F-4D97-AF65-F5344CB8AC3E}">
        <p14:creationId xmlns:p14="http://schemas.microsoft.com/office/powerpoint/2010/main" val="356244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b="1" dirty="0"/>
              <a:t>I-Share  Alma Primo VE Office hours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5757" b="67789"/>
          <a:stretch/>
        </p:blipFill>
        <p:spPr>
          <a:xfrm>
            <a:off x="0" y="362619"/>
            <a:ext cx="9144000" cy="6088285"/>
          </a:xfrm>
          <a:prstGeom prst="rect">
            <a:avLst/>
          </a:prstGeom>
        </p:spPr>
      </p:pic>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230415" y="3342807"/>
            <a:ext cx="8229600" cy="2970311"/>
          </a:xfrm>
          <a:prstGeom prst="rect">
            <a:avLst/>
          </a:prstGeom>
        </p:spPr>
        <p:txBody>
          <a:bodyPr/>
          <a:lstStyle/>
          <a:p>
            <a:endParaRPr lang="en-US" sz="2800" b="1" dirty="0">
              <a:solidFill>
                <a:schemeClr val="bg1"/>
              </a:solidFill>
              <a:latin typeface="+mj-lt"/>
            </a:endParaRPr>
          </a:p>
          <a:p>
            <a:r>
              <a:rPr lang="en-US" sz="2800" b="1" dirty="0">
                <a:latin typeface="+mj-lt"/>
              </a:rPr>
              <a:t>Join us </a:t>
            </a:r>
            <a:r>
              <a:rPr lang="en-US" sz="2800" b="1" dirty="0" smtClean="0">
                <a:latin typeface="+mj-lt"/>
              </a:rPr>
              <a:t>April 22, </a:t>
            </a:r>
            <a:r>
              <a:rPr lang="en-US" sz="2800" b="1" dirty="0">
                <a:latin typeface="+mj-lt"/>
              </a:rPr>
              <a:t>2021</a:t>
            </a:r>
            <a:br>
              <a:rPr lang="en-US" sz="2800" b="1" dirty="0">
                <a:latin typeface="+mj-lt"/>
              </a:rPr>
            </a:br>
            <a:r>
              <a:rPr lang="en-US" sz="2800" b="1" dirty="0">
                <a:latin typeface="+mj-lt"/>
              </a:rPr>
              <a:t>at 2pm for another Office Hour.</a:t>
            </a:r>
            <a:br>
              <a:rPr lang="en-US" sz="2800" b="1" dirty="0">
                <a:latin typeface="+mj-lt"/>
              </a:rPr>
            </a:br>
            <a:endParaRPr lang="en-US" sz="2800" b="1" dirty="0">
              <a:latin typeface="+mj-lt"/>
            </a:endParaRPr>
          </a:p>
          <a:p>
            <a:r>
              <a:rPr lang="en-US" sz="2800" b="1" dirty="0">
                <a:latin typeface="+mj-lt"/>
              </a:rPr>
              <a:t>Contact CARLI at support@carli.Illinois.edu</a:t>
            </a:r>
          </a:p>
          <a:p>
            <a:endParaRPr lang="en-US" dirty="0">
              <a:latin typeface="+mj-lt"/>
            </a:endParaRPr>
          </a:p>
        </p:txBody>
      </p:sp>
      <p:sp>
        <p:nvSpPr>
          <p:cNvPr id="7" name="TextBox 6"/>
          <p:cNvSpPr txBox="1"/>
          <p:nvPr/>
        </p:nvSpPr>
        <p:spPr>
          <a:xfrm>
            <a:off x="751562" y="1206726"/>
            <a:ext cx="4714521" cy="830997"/>
          </a:xfrm>
          <a:prstGeom prst="rect">
            <a:avLst/>
          </a:prstGeom>
          <a:noFill/>
        </p:spPr>
        <p:txBody>
          <a:bodyPr wrap="square" rtlCol="0">
            <a:spAutoFit/>
          </a:bodyPr>
          <a:lstStyle/>
          <a:p>
            <a:r>
              <a:rPr lang="en-US" sz="4800" b="1" dirty="0">
                <a:latin typeface="+mj-lt"/>
              </a:rPr>
              <a:t>Questions?</a:t>
            </a:r>
            <a:r>
              <a:rPr lang="en-US" sz="4800" b="1" dirty="0">
                <a:solidFill>
                  <a:srgbClr val="000000"/>
                </a:solidFill>
                <a:latin typeface="+mj-lt"/>
              </a:rPr>
              <a:t> </a:t>
            </a:r>
          </a:p>
        </p:txBody>
      </p:sp>
    </p:spTree>
    <p:extLst>
      <p:ext uri="{BB962C8B-B14F-4D97-AF65-F5344CB8AC3E}">
        <p14:creationId xmlns:p14="http://schemas.microsoft.com/office/powerpoint/2010/main" val="331848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fontScale="90000"/>
          </a:bodyPr>
          <a:lstStyle/>
          <a:p>
            <a:pPr algn="ctr" fontAlgn="auto">
              <a:spcAft>
                <a:spcPts val="0"/>
              </a:spcAft>
              <a:defRPr/>
            </a:pPr>
            <a:r>
              <a:rPr lang="en-US" dirty="0" smtClean="0"/>
              <a:t>Alma Course Reserves: </a:t>
            </a:r>
            <a:br>
              <a:rPr lang="en-US" dirty="0" smtClean="0"/>
            </a:br>
            <a:r>
              <a:rPr lang="en-US" dirty="0" smtClean="0"/>
              <a:t>Semester Transition</a:t>
            </a:r>
            <a:r>
              <a:rPr lang="en-US" dirty="0">
                <a:ea typeface="+mj-ea"/>
                <a:cs typeface="+mj-cs"/>
              </a:rPr>
              <a:t/>
            </a:r>
            <a:br>
              <a:rPr lang="en-US" dirty="0">
                <a:ea typeface="+mj-ea"/>
                <a:cs typeface="+mj-cs"/>
              </a:rPr>
            </a:br>
            <a:r>
              <a:rPr lang="en-US" sz="2700" dirty="0">
                <a:ea typeface="+mj-ea"/>
                <a:cs typeface="+mj-cs"/>
              </a:rPr>
              <a:t>Office Hours</a:t>
            </a:r>
            <a:br>
              <a:rPr lang="en-US" sz="2700" dirty="0">
                <a:ea typeface="+mj-ea"/>
                <a:cs typeface="+mj-cs"/>
              </a:rPr>
            </a:br>
            <a:r>
              <a:rPr lang="en-US" sz="2700" dirty="0" smtClean="0">
                <a:ea typeface="+mj-ea"/>
                <a:cs typeface="+mj-cs"/>
              </a:rPr>
              <a:t>April 8, </a:t>
            </a:r>
            <a:r>
              <a:rPr lang="en-US" sz="2700" dirty="0">
                <a:ea typeface="+mj-ea"/>
                <a:cs typeface="+mj-cs"/>
              </a:rPr>
              <a:t>2021</a:t>
            </a:r>
          </a:p>
        </p:txBody>
      </p:sp>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  </a:t>
            </a:r>
            <a:r>
              <a:rPr lang="en-US" dirty="0" smtClean="0"/>
              <a:t>4/8/2021</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Agenda – </a:t>
            </a:r>
            <a:r>
              <a:rPr lang="en-US" sz="2800" b="1" dirty="0" smtClean="0">
                <a:latin typeface="+mj-lt"/>
                <a:ea typeface="+mn-lt"/>
                <a:cs typeface="+mn-lt"/>
              </a:rPr>
              <a:t>4/8/2021</a:t>
            </a:r>
            <a:endParaRPr lang="en-US" sz="2800" b="1" dirty="0">
              <a:latin typeface="+mj-lt"/>
              <a:ea typeface="+mn-lt"/>
              <a:cs typeface="+mn-lt"/>
            </a:endParaRPr>
          </a:p>
          <a:p>
            <a:pPr>
              <a:spcBef>
                <a:spcPts val="0"/>
              </a:spcBef>
            </a:pPr>
            <a:endParaRPr lang="en-US" sz="2400" dirty="0" smtClean="0">
              <a:latin typeface="+mj-lt"/>
              <a:ea typeface="+mn-lt"/>
              <a:cs typeface="+mn-lt"/>
            </a:endParaRPr>
          </a:p>
          <a:p>
            <a:pPr marL="342900" indent="-342900">
              <a:spcBef>
                <a:spcPts val="0"/>
              </a:spcBef>
              <a:buFont typeface="Arial" panose="020B0604020202020204" pitchFamily="34" charset="0"/>
              <a:buChar char="•"/>
            </a:pPr>
            <a:r>
              <a:rPr lang="en-US" sz="2400" dirty="0" smtClean="0">
                <a:latin typeface="+mj-lt"/>
                <a:ea typeface="+mn-lt"/>
                <a:cs typeface="+mn-lt"/>
              </a:rPr>
              <a:t>Reminders </a:t>
            </a:r>
            <a:r>
              <a:rPr lang="en-US" sz="2400" dirty="0">
                <a:latin typeface="+mj-lt"/>
                <a:ea typeface="+mn-lt"/>
                <a:cs typeface="+mn-lt"/>
              </a:rPr>
              <a:t>and upcoming Alma/Primo VE events and learning opportunities</a:t>
            </a:r>
            <a:br>
              <a:rPr lang="en-US" sz="2400" dirty="0">
                <a:latin typeface="+mj-lt"/>
                <a:ea typeface="+mn-lt"/>
                <a:cs typeface="+mn-lt"/>
              </a:rPr>
            </a:br>
            <a:r>
              <a:rPr lang="en-US" sz="2400" dirty="0">
                <a:latin typeface="+mj-lt"/>
                <a:ea typeface="+mn-lt"/>
                <a:cs typeface="+mn-lt"/>
              </a:rPr>
              <a:t>See </a:t>
            </a:r>
            <a:r>
              <a:rPr lang="en-US" sz="2400" dirty="0">
                <a:latin typeface="+mj-lt"/>
                <a:ea typeface="+mn-lt"/>
                <a:cs typeface="+mn-lt"/>
                <a:hlinkClick r:id="rId3"/>
              </a:rPr>
              <a:t>https://www.carli.illinois.edu/calendar</a:t>
            </a:r>
            <a:r>
              <a:rPr lang="en-US" sz="2400" dirty="0">
                <a:latin typeface="+mj-lt"/>
                <a:ea typeface="+mn-lt"/>
                <a:cs typeface="+mn-lt"/>
              </a:rPr>
              <a:t> for CARLI </a:t>
            </a:r>
            <a:r>
              <a:rPr lang="en-US" sz="2400" dirty="0" smtClean="0">
                <a:latin typeface="+mj-lt"/>
                <a:ea typeface="+mn-lt"/>
                <a:cs typeface="+mn-lt"/>
              </a:rPr>
              <a:t>events</a:t>
            </a:r>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smtClean="0">
                <a:latin typeface="+mj-lt"/>
                <a:ea typeface="+mn-lt"/>
                <a:cs typeface="+mn-lt"/>
              </a:rPr>
              <a:t>Alma Course Reserve workflows for semester transitions</a:t>
            </a:r>
            <a:r>
              <a:rPr lang="en-US" sz="2400" dirty="0">
                <a:latin typeface="+mj-lt"/>
                <a:ea typeface="+mn-lt"/>
                <a:cs typeface="+mn-lt"/>
              </a:rPr>
              <a:t/>
            </a:r>
            <a:br>
              <a:rPr lang="en-US" sz="2400" dirty="0">
                <a:latin typeface="+mj-lt"/>
                <a:ea typeface="+mn-lt"/>
                <a:cs typeface="+mn-lt"/>
              </a:rPr>
            </a:b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Participant Q &amp; A</a:t>
            </a:r>
          </a:p>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Alma- </a:t>
            </a:r>
            <a:r>
              <a:rPr lang="en-US" dirty="0" err="1" smtClean="0"/>
              <a:t>Consortial</a:t>
            </a:r>
            <a:r>
              <a:rPr lang="en-US" dirty="0" smtClean="0"/>
              <a:t> Term Loans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651510"/>
            <a:ext cx="8639265" cy="5817870"/>
          </a:xfrm>
          <a:prstGeom prst="rect">
            <a:avLst/>
          </a:prstGeom>
        </p:spPr>
        <p:txBody>
          <a:bodyPr/>
          <a:lstStyle/>
          <a:p>
            <a:r>
              <a:rPr lang="en-US" sz="2400" dirty="0" smtClean="0">
                <a:latin typeface="+mj-lt"/>
                <a:ea typeface="+mn-lt"/>
                <a:cs typeface="+mn-lt"/>
              </a:rPr>
              <a:t>Today- April 8, 2021- CARLI Office staff are removing the term loan configuration for I-Share Resource Sharing Loans. </a:t>
            </a:r>
            <a:br>
              <a:rPr lang="en-US" sz="2400" dirty="0" smtClean="0">
                <a:latin typeface="+mj-lt"/>
                <a:ea typeface="+mn-lt"/>
                <a:cs typeface="+mn-lt"/>
              </a:rPr>
            </a:br>
            <a:endParaRPr lang="en-US" sz="2400" dirty="0">
              <a:latin typeface="+mj-lt"/>
              <a:ea typeface="+mn-lt"/>
              <a:cs typeface="+mn-lt"/>
            </a:endParaRPr>
          </a:p>
          <a:p>
            <a:r>
              <a:rPr lang="en-US" sz="2400" b="1" dirty="0">
                <a:latin typeface="+mj-lt"/>
              </a:rPr>
              <a:t>I-Share patrons:</a:t>
            </a:r>
            <a:endParaRPr lang="en-US" sz="2400" dirty="0">
              <a:latin typeface="+mj-lt"/>
            </a:endParaRPr>
          </a:p>
          <a:p>
            <a:pPr marL="342900" lvl="0" indent="-342900">
              <a:buFont typeface="Arial" panose="020B0604020202020204" pitchFamily="34" charset="0"/>
              <a:buChar char="•"/>
            </a:pPr>
            <a:r>
              <a:rPr lang="en-US" sz="2400" dirty="0" smtClean="0">
                <a:latin typeface="+mj-lt"/>
              </a:rPr>
              <a:t>Materials </a:t>
            </a:r>
            <a:r>
              <a:rPr lang="en-US" sz="2400" dirty="0">
                <a:latin typeface="+mj-lt"/>
              </a:rPr>
              <a:t>checked out through I-Share resource sharing on or after April 8 will calculate the loan period based on the “regular” I-Share policies. </a:t>
            </a:r>
            <a:endParaRPr lang="en-US" sz="2400" dirty="0" smtClean="0">
              <a:latin typeface="+mj-lt"/>
            </a:endParaRPr>
          </a:p>
          <a:p>
            <a:pPr marL="1085850" lvl="1" indent="-342900">
              <a:buFont typeface="Arial" panose="020B0604020202020204" pitchFamily="34" charset="0"/>
              <a:buChar char="•"/>
            </a:pPr>
            <a:r>
              <a:rPr lang="en-US" sz="2000" dirty="0" smtClean="0">
                <a:latin typeface="+mj-lt"/>
              </a:rPr>
              <a:t>Print </a:t>
            </a:r>
            <a:r>
              <a:rPr lang="en-US" sz="2000" dirty="0">
                <a:latin typeface="+mj-lt"/>
              </a:rPr>
              <a:t>loans will receive a 28 day loan with 3 renewals (max 112 days loan); </a:t>
            </a:r>
            <a:endParaRPr lang="en-US" sz="2000" dirty="0" smtClean="0">
              <a:latin typeface="+mj-lt"/>
            </a:endParaRPr>
          </a:p>
          <a:p>
            <a:pPr marL="1085850" lvl="1" indent="-342900">
              <a:buFont typeface="Arial" panose="020B0604020202020204" pitchFamily="34" charset="0"/>
              <a:buChar char="•"/>
            </a:pPr>
            <a:r>
              <a:rPr lang="en-US" sz="2000" dirty="0" smtClean="0">
                <a:latin typeface="+mj-lt"/>
              </a:rPr>
              <a:t>Non-print </a:t>
            </a:r>
            <a:r>
              <a:rPr lang="en-US" sz="2000" dirty="0">
                <a:latin typeface="+mj-lt"/>
              </a:rPr>
              <a:t>loans will receive a 14 day loan with 1 renewal (max 28 days loan).</a:t>
            </a:r>
          </a:p>
          <a:p>
            <a:pPr marL="342900" lvl="0" indent="-342900">
              <a:buFont typeface="Arial" panose="020B0604020202020204" pitchFamily="34" charset="0"/>
              <a:buChar char="•"/>
            </a:pPr>
            <a:r>
              <a:rPr lang="en-US" sz="2000" dirty="0">
                <a:latin typeface="+mj-lt"/>
              </a:rPr>
              <a:t>If the I-Share patron’s original loan date of a print item was more than 112 days ago (loan date more than 28 days ago for a non-print item), the patron will NOT be able to renew the item. The I-Share patron will need to return the item or contact the item’s owning library for a due date extension</a:t>
            </a:r>
            <a:r>
              <a:rPr lang="en-US" sz="2000" dirty="0" smtClean="0">
                <a:latin typeface="+mj-lt"/>
              </a:rPr>
              <a:t>.</a:t>
            </a:r>
            <a:endParaRPr lang="en-US" sz="2000" dirty="0">
              <a:latin typeface="+mj-lt"/>
            </a:endParaRPr>
          </a:p>
        </p:txBody>
      </p:sp>
    </p:spTree>
    <p:extLst>
      <p:ext uri="{BB962C8B-B14F-4D97-AF65-F5344CB8AC3E}">
        <p14:creationId xmlns:p14="http://schemas.microsoft.com/office/powerpoint/2010/main" val="351333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Alma- </a:t>
            </a:r>
            <a:r>
              <a:rPr lang="en-US" dirty="0" err="1" smtClean="0"/>
              <a:t>Consortial</a:t>
            </a:r>
            <a:r>
              <a:rPr lang="en-US" dirty="0" smtClean="0"/>
              <a:t> Term Loans-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594360"/>
            <a:ext cx="8729028" cy="5886450"/>
          </a:xfrm>
          <a:prstGeom prst="rect">
            <a:avLst/>
          </a:prstGeom>
        </p:spPr>
        <p:txBody>
          <a:bodyPr/>
          <a:lstStyle/>
          <a:p>
            <a:r>
              <a:rPr lang="en-US" sz="2400" b="1" dirty="0" smtClean="0">
                <a:latin typeface="+mj-lt"/>
              </a:rPr>
              <a:t>Local </a:t>
            </a:r>
            <a:r>
              <a:rPr lang="en-US" sz="2400" b="1" dirty="0">
                <a:latin typeface="+mj-lt"/>
              </a:rPr>
              <a:t>patrons:</a:t>
            </a:r>
            <a:endParaRPr lang="en-US" sz="2400" dirty="0">
              <a:latin typeface="+mj-lt"/>
            </a:endParaRPr>
          </a:p>
          <a:p>
            <a:pPr marL="342900" lvl="0" indent="-342900">
              <a:buFont typeface="Arial" panose="020B0604020202020204" pitchFamily="34" charset="0"/>
              <a:buChar char="•"/>
            </a:pPr>
            <a:r>
              <a:rPr lang="en-US" sz="2400" dirty="0" smtClean="0">
                <a:latin typeface="+mj-lt"/>
              </a:rPr>
              <a:t>If </a:t>
            </a:r>
            <a:r>
              <a:rPr lang="en-US" sz="2400" dirty="0">
                <a:latin typeface="+mj-lt"/>
              </a:rPr>
              <a:t>your institution is currently using a CARLI-enabled term loan period for your local patron transactions, and we </a:t>
            </a:r>
            <a:r>
              <a:rPr lang="en-US" sz="2400" dirty="0" smtClean="0">
                <a:latin typeface="+mj-lt"/>
              </a:rPr>
              <a:t>did NOT receive </a:t>
            </a:r>
            <a:r>
              <a:rPr lang="en-US" sz="2400" dirty="0">
                <a:latin typeface="+mj-lt"/>
              </a:rPr>
              <a:t>an email to CARLI Support before April 8</a:t>
            </a:r>
            <a:r>
              <a:rPr lang="en-US" sz="2400" baseline="30000" dirty="0">
                <a:latin typeface="+mj-lt"/>
              </a:rPr>
              <a:t>th</a:t>
            </a:r>
            <a:r>
              <a:rPr lang="en-US" sz="2400" dirty="0">
                <a:latin typeface="+mj-lt"/>
              </a:rPr>
              <a:t>, CARLI Office staff will remove the term loan configuration for your local patrons. </a:t>
            </a:r>
            <a:endParaRPr lang="en-US" sz="2400" dirty="0" smtClean="0">
              <a:latin typeface="+mj-lt"/>
            </a:endParaRPr>
          </a:p>
          <a:p>
            <a:pPr marL="342900" lvl="0" indent="-342900">
              <a:buFont typeface="Arial" panose="020B0604020202020204" pitchFamily="34" charset="0"/>
              <a:buChar char="•"/>
            </a:pPr>
            <a:r>
              <a:rPr lang="en-US" sz="2000" dirty="0" smtClean="0">
                <a:latin typeface="+mj-lt"/>
              </a:rPr>
              <a:t>On/after </a:t>
            </a:r>
            <a:r>
              <a:rPr lang="en-US" sz="2000" dirty="0">
                <a:latin typeface="+mj-lt"/>
              </a:rPr>
              <a:t>April 8, loans will calculate based on your “regular” local </a:t>
            </a:r>
            <a:r>
              <a:rPr lang="en-US" sz="2000" dirty="0" smtClean="0">
                <a:latin typeface="+mj-lt"/>
              </a:rPr>
              <a:t>policies (if they were not already).</a:t>
            </a:r>
            <a:endParaRPr lang="en-US" sz="2000" dirty="0" smtClean="0">
              <a:latin typeface="+mj-lt"/>
            </a:endParaRPr>
          </a:p>
          <a:p>
            <a:pPr marL="1085850" lvl="1" indent="-342900">
              <a:buFont typeface="Arial" panose="020B0604020202020204" pitchFamily="34" charset="0"/>
              <a:buChar char="•"/>
            </a:pPr>
            <a:r>
              <a:rPr lang="en-US" sz="2000" dirty="0" smtClean="0">
                <a:latin typeface="+mj-lt"/>
              </a:rPr>
              <a:t>FYI</a:t>
            </a:r>
            <a:r>
              <a:rPr lang="en-US" sz="2000" dirty="0">
                <a:latin typeface="+mj-lt"/>
              </a:rPr>
              <a:t>: If the local patron’s original loan date occurred before the maximum renewal period allowed by your regular local policies, the patron will NOT be able to renew the item. The patron will need to return the item or contact your library for a due date extension.</a:t>
            </a:r>
          </a:p>
          <a:p>
            <a:pPr marL="342900" lvl="0" indent="-342900">
              <a:buFont typeface="Arial" panose="020B0604020202020204" pitchFamily="34" charset="0"/>
              <a:buChar char="•"/>
            </a:pPr>
            <a:r>
              <a:rPr lang="en-US" sz="2000" dirty="0">
                <a:latin typeface="+mj-lt"/>
              </a:rPr>
              <a:t>If your institution is NOT currently using CARLI-enabled term loans for local patron transactions; no changes will be made to your configuration for local patrons</a:t>
            </a:r>
            <a:r>
              <a:rPr lang="en-US" sz="2000" dirty="0" smtClean="0">
                <a:latin typeface="+mj-lt"/>
              </a:rPr>
              <a:t>.</a:t>
            </a:r>
            <a:endParaRPr lang="en-US" sz="2400" dirty="0">
              <a:latin typeface="+mj-lt"/>
              <a:ea typeface="+mn-lt"/>
              <a:cs typeface="+mn-lt"/>
            </a:endParaRPr>
          </a:p>
          <a:p>
            <a:pPr marL="342900" indent="-342900">
              <a:buFont typeface="Arial" panose="020B0604020202020204" pitchFamily="34" charset="0"/>
              <a:buChar char="•"/>
            </a:pPr>
            <a:endParaRPr lang="en-US" sz="2400" dirty="0">
              <a:latin typeface="+mj-lt"/>
              <a:ea typeface="+mn-lt"/>
              <a:cs typeface="+mn-lt"/>
            </a:endParaRPr>
          </a:p>
          <a:p>
            <a:pPr marL="1085850" lvl="1"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160105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84018" y="508011"/>
            <a:ext cx="8681079" cy="5959050"/>
          </a:xfrm>
          <a:prstGeom prst="rect">
            <a:avLst/>
          </a:prstGeom>
        </p:spPr>
        <p:txBody>
          <a:bodyPr/>
          <a:lstStyle/>
          <a:p>
            <a:pPr algn="ctr"/>
            <a:r>
              <a:rPr lang="en-US" sz="2400" b="1" dirty="0">
                <a:latin typeface="+mj-lt"/>
              </a:rPr>
              <a:t>Technical Services Q &amp; A</a:t>
            </a:r>
          </a:p>
          <a:p>
            <a:endParaRPr lang="en-US" sz="2000" dirty="0">
              <a:latin typeface="+mj-lt"/>
            </a:endParaRPr>
          </a:p>
          <a:p>
            <a:r>
              <a:rPr lang="en-US" sz="2000" dirty="0">
                <a:latin typeface="+mj-lt"/>
              </a:rPr>
              <a:t>Gather with CARLI staff and your technical services colleagues to discuss Alma technical services topics, from acquisitions and cataloging workflows for physical resources to electronic resources management:</a:t>
            </a:r>
            <a:br>
              <a:rPr lang="en-US" sz="2000" dirty="0">
                <a:latin typeface="+mj-lt"/>
              </a:rPr>
            </a:br>
            <a:endParaRPr lang="en-US" sz="2000" dirty="0">
              <a:latin typeface="+mj-lt"/>
            </a:endParaRPr>
          </a:p>
          <a:p>
            <a:pPr marL="285750" indent="-285750">
              <a:buFont typeface="Arial" panose="020B0604020202020204" pitchFamily="34" charset="0"/>
              <a:buChar char="•"/>
            </a:pPr>
            <a:r>
              <a:rPr lang="en-US" sz="1800" dirty="0" smtClean="0">
                <a:latin typeface="+mj-lt"/>
              </a:rPr>
              <a:t>Wednesday </a:t>
            </a:r>
            <a:r>
              <a:rPr lang="en-US" sz="1800" dirty="0">
                <a:latin typeface="+mj-lt"/>
              </a:rPr>
              <a:t>4/14 @ 10- </a:t>
            </a:r>
            <a:r>
              <a:rPr lang="en-US" sz="1600" u="sng" dirty="0">
                <a:latin typeface="+mj-lt"/>
                <a:hlinkClick r:id="rId3"/>
              </a:rPr>
              <a:t>https://www.carli.illinois.edu/tech-services-qa-2021-04-14</a:t>
            </a:r>
            <a:r>
              <a:rPr lang="en-US" sz="1600" u="sng" dirty="0">
                <a:latin typeface="+mj-lt"/>
              </a:rPr>
              <a:t>   </a:t>
            </a:r>
          </a:p>
          <a:p>
            <a:pPr marL="285750" indent="-285750">
              <a:buFont typeface="Arial" panose="020B0604020202020204" pitchFamily="34" charset="0"/>
              <a:buChar char="•"/>
            </a:pPr>
            <a:r>
              <a:rPr lang="en-US" sz="1800" dirty="0">
                <a:latin typeface="+mj-lt"/>
              </a:rPr>
              <a:t>Wednesday 4/28 @ 10- </a:t>
            </a:r>
            <a:r>
              <a:rPr lang="en-US" sz="1600" u="sng" dirty="0">
                <a:latin typeface="+mj-lt"/>
                <a:hlinkClick r:id="rId4"/>
              </a:rPr>
              <a:t>https://www.carli.illinois.edu/tech-services-qa-2021-04-28</a:t>
            </a:r>
            <a:r>
              <a:rPr lang="en-US" sz="1600" u="sng" dirty="0">
                <a:latin typeface="+mj-lt"/>
              </a:rPr>
              <a:t>  </a:t>
            </a:r>
          </a:p>
          <a:p>
            <a:pPr marL="285750" indent="-285750">
              <a:buFont typeface="Arial" panose="020B0604020202020204" pitchFamily="34" charset="0"/>
              <a:buChar char="•"/>
            </a:pPr>
            <a:r>
              <a:rPr lang="en-US" sz="1800" dirty="0">
                <a:latin typeface="+mj-lt"/>
              </a:rPr>
              <a:t>Wednesday 5/12 @ 10- </a:t>
            </a:r>
            <a:r>
              <a:rPr lang="en-US" sz="1600" u="sng" dirty="0">
                <a:latin typeface="+mj-lt"/>
                <a:hlinkClick r:id="rId5"/>
              </a:rPr>
              <a:t>https://www.carli.illinois.edu/tech-services-qa-2021-05-12</a:t>
            </a:r>
            <a:r>
              <a:rPr lang="en-US" sz="1600" u="sng" dirty="0">
                <a:latin typeface="+mj-lt"/>
              </a:rPr>
              <a:t> </a:t>
            </a:r>
            <a:r>
              <a:rPr lang="en-US" sz="1800" dirty="0">
                <a:latin typeface="+mj-lt"/>
              </a:rPr>
              <a:t>Wednesday 5/26 @ 10- </a:t>
            </a:r>
            <a:r>
              <a:rPr lang="en-US" sz="1600" u="sng" dirty="0">
                <a:latin typeface="+mj-lt"/>
                <a:hlinkClick r:id="rId6"/>
              </a:rPr>
              <a:t>https://www.carli.illinois.edu/tech-services-qa-2021-05-26</a:t>
            </a:r>
            <a:r>
              <a:rPr lang="en-US" sz="1600" u="sng" dirty="0">
                <a:latin typeface="+mj-lt"/>
              </a:rPr>
              <a:t> </a:t>
            </a:r>
          </a:p>
          <a:p>
            <a:pPr marL="285750" indent="-285750">
              <a:buFont typeface="Arial" panose="020B0604020202020204" pitchFamily="34" charset="0"/>
              <a:buChar char="•"/>
            </a:pPr>
            <a:endParaRPr lang="en-US" sz="1600" u="sng" dirty="0">
              <a:latin typeface="+mj-lt"/>
              <a:ea typeface="+mn-lt"/>
              <a:cs typeface="+mn-lt"/>
            </a:endParaRPr>
          </a:p>
          <a:p>
            <a:r>
              <a:rPr lang="en-US" sz="2000" dirty="0">
                <a:latin typeface="+mj-lt"/>
                <a:ea typeface="+mn-lt"/>
                <a:cs typeface="+mn-lt"/>
              </a:rPr>
              <a:t>Recordings are posted on the “Physical Resource Management - Cataloging and Acquisitions” page: </a:t>
            </a:r>
            <a:br>
              <a:rPr lang="en-US" sz="2000" dirty="0">
                <a:latin typeface="+mj-lt"/>
                <a:ea typeface="+mn-lt"/>
                <a:cs typeface="+mn-lt"/>
              </a:rPr>
            </a:br>
            <a:r>
              <a:rPr lang="en-US" sz="2000" dirty="0">
                <a:latin typeface="+mj-lt"/>
                <a:ea typeface="+mn-lt"/>
                <a:cs typeface="+mn-lt"/>
                <a:hlinkClick r:id="rId7"/>
              </a:rPr>
              <a:t>https://www.carli.illinois.edu/products-services/i-share/physical-res-man</a:t>
            </a:r>
            <a:r>
              <a:rPr lang="en-US" sz="2000" dirty="0">
                <a:latin typeface="+mj-lt"/>
                <a:ea typeface="+mn-lt"/>
                <a:cs typeface="+mn-lt"/>
              </a:rPr>
              <a:t> </a:t>
            </a:r>
          </a:p>
        </p:txBody>
      </p:sp>
    </p:spTree>
    <p:extLst>
      <p:ext uri="{BB962C8B-B14F-4D97-AF65-F5344CB8AC3E}">
        <p14:creationId xmlns:p14="http://schemas.microsoft.com/office/powerpoint/2010/main" val="127809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03368" y="508011"/>
            <a:ext cx="8945216" cy="5959050"/>
          </a:xfrm>
          <a:prstGeom prst="rect">
            <a:avLst/>
          </a:prstGeom>
        </p:spPr>
        <p:txBody>
          <a:bodyPr/>
          <a:lstStyle/>
          <a:p>
            <a:pPr algn="ctr"/>
            <a:r>
              <a:rPr lang="en-US" sz="2400" b="1" dirty="0">
                <a:latin typeface="+mj-lt"/>
              </a:rPr>
              <a:t>Let's Talk about Fulfillment (I mean Alma, not life's purpose)</a:t>
            </a:r>
          </a:p>
          <a:p>
            <a:endParaRPr lang="en-US" sz="2000" dirty="0">
              <a:latin typeface="+mj-lt"/>
            </a:endParaRPr>
          </a:p>
          <a:p>
            <a:r>
              <a:rPr lang="en-US" sz="2000" dirty="0">
                <a:latin typeface="+mj-lt"/>
              </a:rPr>
              <a:t>For the opportunity to talk with CARLI staff and your CARLI library colleagues about Alma Fulfillment and Automated Fulfillment Network workflows, known issues, and Q &amp; A:</a:t>
            </a:r>
            <a:br>
              <a:rPr lang="en-US" sz="2000" dirty="0">
                <a:latin typeface="+mj-lt"/>
              </a:rPr>
            </a:br>
            <a:endParaRPr lang="en-US" sz="2400" dirty="0">
              <a:latin typeface="+mj-lt"/>
            </a:endParaRPr>
          </a:p>
          <a:p>
            <a:pPr marL="285750" indent="-285750">
              <a:buFont typeface="Arial" panose="020B0604020202020204" pitchFamily="34" charset="0"/>
              <a:buChar char="•"/>
            </a:pPr>
            <a:r>
              <a:rPr lang="en-US" sz="1800" dirty="0" smtClean="0">
                <a:latin typeface="+mj-lt"/>
              </a:rPr>
              <a:t>Friday </a:t>
            </a:r>
            <a:r>
              <a:rPr lang="en-US" sz="1800" dirty="0">
                <a:latin typeface="+mj-lt"/>
              </a:rPr>
              <a:t>4/09 @ 2- </a:t>
            </a:r>
            <a:r>
              <a:rPr lang="en-US" sz="1600" u="sng" dirty="0">
                <a:latin typeface="+mj-lt"/>
                <a:hlinkClick r:id="rId3"/>
              </a:rPr>
              <a:t>https://www.carli.illinois.edu/lets-talk-about-fulfillment20210409</a:t>
            </a:r>
            <a:r>
              <a:rPr lang="en-US" sz="1600" u="sng" dirty="0">
                <a:latin typeface="+mj-lt"/>
              </a:rPr>
              <a:t> </a:t>
            </a:r>
          </a:p>
          <a:p>
            <a:pPr marL="285750" indent="-285750">
              <a:buFont typeface="Arial" panose="020B0604020202020204" pitchFamily="34" charset="0"/>
              <a:buChar char="•"/>
            </a:pPr>
            <a:r>
              <a:rPr lang="en-US" sz="1800" dirty="0">
                <a:latin typeface="+mj-lt"/>
              </a:rPr>
              <a:t>Tuesday 4/20 @ 10:30- </a:t>
            </a:r>
            <a:r>
              <a:rPr lang="en-US" sz="1600" u="sng" dirty="0">
                <a:latin typeface="+mj-lt"/>
                <a:hlinkClick r:id="rId4"/>
              </a:rPr>
              <a:t>https://www.carli.illinois.edu/lets-talk-about-fulfillment20210420</a:t>
            </a:r>
            <a:r>
              <a:rPr lang="en-US" sz="1600" u="sng" dirty="0">
                <a:latin typeface="+mj-lt"/>
              </a:rPr>
              <a:t> </a:t>
            </a:r>
          </a:p>
          <a:p>
            <a:pPr marL="285750" indent="-285750">
              <a:buFont typeface="Arial" panose="020B0604020202020204" pitchFamily="34" charset="0"/>
              <a:buChar char="•"/>
            </a:pPr>
            <a:r>
              <a:rPr lang="en-US" sz="1800" dirty="0">
                <a:latin typeface="+mj-lt"/>
              </a:rPr>
              <a:t>Friday 5/07 @ 2- </a:t>
            </a:r>
            <a:r>
              <a:rPr lang="en-US" sz="1600" u="sng" dirty="0">
                <a:latin typeface="+mj-lt"/>
                <a:hlinkClick r:id="rId5"/>
              </a:rPr>
              <a:t>https://www.carli.illinois.edu/lets-talk-about-fulfillment20210507</a:t>
            </a:r>
            <a:r>
              <a:rPr lang="en-US" sz="1600" u="sng" dirty="0">
                <a:latin typeface="+mj-lt"/>
              </a:rPr>
              <a:t> </a:t>
            </a:r>
          </a:p>
          <a:p>
            <a:pPr marL="285750" indent="-285750">
              <a:buFont typeface="Arial" panose="020B0604020202020204" pitchFamily="34" charset="0"/>
              <a:buChar char="•"/>
            </a:pPr>
            <a:r>
              <a:rPr lang="en-US" sz="1800" dirty="0">
                <a:latin typeface="+mj-lt"/>
              </a:rPr>
              <a:t>Tuesday 5/18 @ 10:30- </a:t>
            </a:r>
            <a:r>
              <a:rPr lang="en-US" sz="1600" u="sng" dirty="0">
                <a:latin typeface="+mj-lt"/>
                <a:hlinkClick r:id="rId6"/>
              </a:rPr>
              <a:t>https://www.carli.illinois.edu/lets-talk-about-fulfillment20210518</a:t>
            </a:r>
            <a:r>
              <a:rPr lang="en-US" sz="1600" u="sng" dirty="0">
                <a:latin typeface="+mj-lt"/>
              </a:rPr>
              <a:t> </a:t>
            </a:r>
          </a:p>
          <a:p>
            <a:pPr marL="285750" indent="-285750">
              <a:buFont typeface="Arial" panose="020B0604020202020204" pitchFamily="34" charset="0"/>
              <a:buChar char="•"/>
            </a:pPr>
            <a:endParaRPr lang="en-US" sz="1600" u="sng" dirty="0">
              <a:latin typeface="+mj-lt"/>
            </a:endParaRPr>
          </a:p>
          <a:p>
            <a:r>
              <a:rPr lang="en-US" sz="2000" dirty="0">
                <a:latin typeface="+mj-lt"/>
              </a:rPr>
              <a:t>Notes are posted in the calendar event for past sessions.</a:t>
            </a:r>
          </a:p>
          <a:p>
            <a:pPr marL="457200" indent="-457200">
              <a:buFont typeface="Arial" panose="020B0604020202020204" pitchFamily="34" charset="0"/>
              <a:buChar char="•"/>
            </a:pPr>
            <a:endParaRPr lang="en-US" sz="2800" dirty="0">
              <a:latin typeface="+mj-lt"/>
              <a:ea typeface="+mn-lt"/>
              <a:cs typeface="+mn-lt"/>
            </a:endParaRPr>
          </a:p>
        </p:txBody>
      </p:sp>
    </p:spTree>
    <p:extLst>
      <p:ext uri="{BB962C8B-B14F-4D97-AF65-F5344CB8AC3E}">
        <p14:creationId xmlns:p14="http://schemas.microsoft.com/office/powerpoint/2010/main" val="60738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84018" y="404643"/>
            <a:ext cx="8681079" cy="6099523"/>
          </a:xfrm>
          <a:prstGeom prst="rect">
            <a:avLst/>
          </a:prstGeom>
        </p:spPr>
        <p:txBody>
          <a:bodyPr/>
          <a:lstStyle/>
          <a:p>
            <a:pPr algn="ctr"/>
            <a:r>
              <a:rPr lang="en-US" sz="2400" b="1" dirty="0">
                <a:latin typeface="+mj-lt"/>
              </a:rPr>
              <a:t>Ex Libris’ “Primo VE- Become an Expert”</a:t>
            </a:r>
          </a:p>
          <a:p>
            <a:endParaRPr lang="en-US" sz="2000" dirty="0" smtClean="0">
              <a:latin typeface="+mj-lt"/>
            </a:endParaRPr>
          </a:p>
          <a:p>
            <a:r>
              <a:rPr lang="en-US" sz="2000" dirty="0" smtClean="0">
                <a:latin typeface="+mj-lt"/>
              </a:rPr>
              <a:t>From </a:t>
            </a:r>
            <a:r>
              <a:rPr lang="en-US" sz="2000" dirty="0">
                <a:latin typeface="+mj-lt"/>
              </a:rPr>
              <a:t>Ex Libris, “This course will delve into advanced topics including building effective searches, configuration, branding, normalization rules, loading external data sources, CDI, and more.”</a:t>
            </a:r>
          </a:p>
          <a:p>
            <a:r>
              <a:rPr lang="en-US" sz="2000" dirty="0">
                <a:latin typeface="+mj-lt"/>
                <a:hlinkClick r:id="rId3"/>
              </a:rPr>
              <a:t>https://knowledge.exlibrisgroup.com/Primo/Product_Materials/Primo_Webinars/Primo_VE_-_Become_an_Expert</a:t>
            </a:r>
            <a:r>
              <a:rPr lang="en-US" sz="2000" dirty="0">
                <a:latin typeface="+mj-lt"/>
              </a:rPr>
              <a:t> </a:t>
            </a:r>
            <a:br>
              <a:rPr lang="en-US" sz="2000" dirty="0">
                <a:latin typeface="+mj-lt"/>
              </a:rPr>
            </a:br>
            <a:endParaRPr lang="en-US" sz="2000" dirty="0">
              <a:latin typeface="+mj-lt"/>
            </a:endParaRPr>
          </a:p>
          <a:p>
            <a:pPr marL="285750" indent="-285750">
              <a:buFont typeface="Arial" panose="020B0604020202020204" pitchFamily="34" charset="0"/>
              <a:buChar char="•"/>
            </a:pPr>
            <a:r>
              <a:rPr lang="en-US" sz="1800" dirty="0" smtClean="0">
                <a:latin typeface="+mj-lt"/>
              </a:rPr>
              <a:t>Thursday </a:t>
            </a:r>
            <a:r>
              <a:rPr lang="en-US" sz="1800" dirty="0">
                <a:latin typeface="+mj-lt"/>
              </a:rPr>
              <a:t>4/15 @ 10am – Primo Analytics</a:t>
            </a:r>
          </a:p>
          <a:p>
            <a:pPr marL="285750" indent="-285750">
              <a:buFont typeface="Arial" panose="020B0604020202020204" pitchFamily="34" charset="0"/>
              <a:buChar char="•"/>
            </a:pPr>
            <a:endParaRPr lang="en-US" sz="1600" u="sng" dirty="0">
              <a:latin typeface="+mj-lt"/>
            </a:endParaRPr>
          </a:p>
          <a:p>
            <a:r>
              <a:rPr lang="en-US" sz="2000" dirty="0">
                <a:latin typeface="+mj-lt"/>
              </a:rPr>
              <a:t>Recordings from past sessions are available at the link above.</a:t>
            </a:r>
          </a:p>
        </p:txBody>
      </p:sp>
    </p:spTree>
    <p:extLst>
      <p:ext uri="{BB962C8B-B14F-4D97-AF65-F5344CB8AC3E}">
        <p14:creationId xmlns:p14="http://schemas.microsoft.com/office/powerpoint/2010/main" val="17042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CARLI Known Issues Page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84018" y="404643"/>
            <a:ext cx="8681079" cy="6099523"/>
          </a:xfrm>
          <a:prstGeom prst="rect">
            <a:avLst/>
          </a:prstGeom>
        </p:spPr>
        <p:txBody>
          <a:bodyPr/>
          <a:lstStyle/>
          <a:p>
            <a:pPr algn="ctr"/>
            <a:r>
              <a:rPr lang="en-US" sz="2400" b="1" dirty="0" smtClean="0">
                <a:latin typeface="+mj-lt"/>
              </a:rPr>
              <a:t>CARLI’s Alma and Primo VE Known Issues Page</a:t>
            </a:r>
          </a:p>
          <a:p>
            <a:pPr algn="ctr"/>
            <a:endParaRPr lang="en-US" sz="2400" b="1" dirty="0">
              <a:latin typeface="+mj-lt"/>
            </a:endParaRPr>
          </a:p>
          <a:p>
            <a:pPr marL="342900" indent="-342900">
              <a:buFont typeface="Arial" panose="020B0604020202020204" pitchFamily="34" charset="0"/>
              <a:buChar char="•"/>
            </a:pPr>
            <a:r>
              <a:rPr lang="en-US" sz="2400" dirty="0" smtClean="0">
                <a:latin typeface="+mj-lt"/>
              </a:rPr>
              <a:t>Located under Products &amp; Services&gt; I-Share Documentation&gt; Alma and Primo VE Known Issues</a:t>
            </a:r>
          </a:p>
          <a:p>
            <a:pPr marL="342900" indent="-342900">
              <a:buFont typeface="Arial" panose="020B0604020202020204" pitchFamily="34" charset="0"/>
              <a:buChar char="•"/>
            </a:pPr>
            <a:r>
              <a:rPr lang="en-US" sz="2400" dirty="0">
                <a:latin typeface="+mj-lt"/>
                <a:hlinkClick r:id="rId3"/>
              </a:rPr>
              <a:t>https://</a:t>
            </a:r>
            <a:r>
              <a:rPr lang="en-US" sz="2400" dirty="0" smtClean="0">
                <a:latin typeface="+mj-lt"/>
                <a:hlinkClick r:id="rId3"/>
              </a:rPr>
              <a:t>www.carli.illinois.edu/products-services/i-share/alma-primo-ve-known-issues</a:t>
            </a:r>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4123323232"/>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5643</TotalTime>
  <Words>1466</Words>
  <Application>Microsoft Office PowerPoint</Application>
  <PresentationFormat>Letter Paper (8.5x11 in)</PresentationFormat>
  <Paragraphs>110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Times New Roman</vt:lpstr>
      <vt:lpstr>Presentation11</vt:lpstr>
      <vt:lpstr>I-Share Alma Primo VE Office hours will start shortly</vt:lpstr>
      <vt:lpstr>Alma Course Reserves:  Semester Transition Office Hours April 8, 2021</vt:lpstr>
      <vt:lpstr>Agenda Office Hours  4/8/2021</vt:lpstr>
      <vt:lpstr>Alma- Consortial Term Loans</vt:lpstr>
      <vt:lpstr>Alma- Consortial Term Loans-</vt:lpstr>
      <vt:lpstr>Upcoming Alma and Primo VE Events- Ongoing series</vt:lpstr>
      <vt:lpstr>Upcoming Alma and Primo VE Events- Ongoing Series</vt:lpstr>
      <vt:lpstr>Upcoming Alma and Primo VE Events- Ongoing Series</vt:lpstr>
      <vt:lpstr>CARLI Known Issues Page</vt:lpstr>
      <vt:lpstr>Ex Libris Idea Exchange</vt:lpstr>
      <vt:lpstr>Alma Course Reserves Semester Transition</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Campbell, Deborah Marie</cp:lastModifiedBy>
  <cp:revision>557</cp:revision>
  <dcterms:created xsi:type="dcterms:W3CDTF">2019-09-18T17:05:10Z</dcterms:created>
  <dcterms:modified xsi:type="dcterms:W3CDTF">2021-04-08T18:32:09Z</dcterms:modified>
</cp:coreProperties>
</file>