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184" r:id="rId2"/>
    <p:sldId id="3185" r:id="rId3"/>
    <p:sldId id="3186" r:id="rId4"/>
    <p:sldId id="3200" r:id="rId5"/>
    <p:sldId id="3195" r:id="rId6"/>
    <p:sldId id="3192" r:id="rId7"/>
    <p:sldId id="3196" r:id="rId8"/>
    <p:sldId id="3199" r:id="rId9"/>
    <p:sldId id="3201" r:id="rId10"/>
    <p:sldId id="3202" r:id="rId11"/>
    <p:sldId id="3203" r:id="rId12"/>
    <p:sldId id="3209" r:id="rId13"/>
    <p:sldId id="3204" r:id="rId14"/>
    <p:sldId id="3205" r:id="rId15"/>
    <p:sldId id="3206" r:id="rId16"/>
    <p:sldId id="3207" r:id="rId17"/>
    <p:sldId id="3208" r:id="rId18"/>
    <p:sldId id="3198" r:id="rId19"/>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1" autoAdjust="0"/>
    <p:restoredTop sz="67324" autoAdjust="0"/>
  </p:normalViewPr>
  <p:slideViewPr>
    <p:cSldViewPr snapToGrid="0" snapToObjects="1">
      <p:cViewPr varScale="1">
        <p:scale>
          <a:sx n="68" d="100"/>
          <a:sy n="68" d="100"/>
        </p:scale>
        <p:origin x="1404" y="72"/>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3/24/2021</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3/24/2021</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rldefense.com/v3/__https:/knowledge.exlibrisgroup.com/Primo/Product_Materials/Primo_Webinars/Primo_VE_-_Become_an_Expert__;!!DZ3fjg!sGtG6fSAoe2XYgIaJIKiM-KRcGovFmLCVJVQj3f8vC8lxiur_5f02yjfDnJAuJt7qLaOVMPakfa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Draftiness follows:</a:t>
            </a:r>
          </a:p>
          <a:p>
            <a:r>
              <a:rPr lang="en-US" b="1" dirty="0"/>
              <a:t>Statistical categories</a:t>
            </a:r>
            <a:r>
              <a:rPr lang="en-US" dirty="0"/>
              <a:t> are primarily a tool for enhancing analytics data. Defining and assigning statistical categories allows one to report on users’ activities in more than one dimension, but prep work should happen in advance to take full advantage.</a:t>
            </a:r>
          </a:p>
          <a:p>
            <a:r>
              <a:rPr lang="en-US" dirty="0"/>
              <a:t>For instance, when a user has statistical categories assigned to their account, loans that they make will include the stat category in the analytics data for the transaction. This data point is not removed by anonymization, so it can be used later to create broader analyses.</a:t>
            </a:r>
          </a:p>
          <a:p>
            <a:r>
              <a:rPr lang="en-US" dirty="0"/>
              <a:t>Stat category may be added to users at any point and still can be used to identify users by some criteria other than user group, and which can then be used to identify other related information, such as loans for those users.</a:t>
            </a:r>
          </a:p>
          <a:p>
            <a:r>
              <a:rPr lang="en-US" dirty="0"/>
              <a:t>[Do we want to show how to create and apply categories? Or refer to documentation and maybe a separate video? For analytics, we’ll obviously want to have examples in advance.]</a:t>
            </a:r>
          </a:p>
          <a:p>
            <a:endParaRPr lang="en-US" dirty="0"/>
          </a:p>
          <a:p>
            <a:r>
              <a:rPr lang="en-US" b="1" dirty="0"/>
              <a:t>Custom user groups</a:t>
            </a:r>
            <a:r>
              <a:rPr lang="en-US" dirty="0"/>
              <a:t>… [room here to describe the ONU option and what works and doesn’t]</a:t>
            </a:r>
          </a:p>
        </p:txBody>
      </p:sp>
    </p:spTree>
    <p:extLst>
      <p:ext uri="{BB962C8B-B14F-4D97-AF65-F5344CB8AC3E}">
        <p14:creationId xmlns:p14="http://schemas.microsoft.com/office/powerpoint/2010/main" val="153119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Draftiness follows:</a:t>
            </a:r>
          </a:p>
          <a:p>
            <a:r>
              <a:rPr lang="en-US" b="1" dirty="0"/>
              <a:t>Statistical categories</a:t>
            </a:r>
            <a:r>
              <a:rPr lang="en-US" dirty="0"/>
              <a:t> are primarily a tool for enhancing analytics data. Defining and assigning statistical categories allows one to report on users’ activities in more than one dimension, but prep work should happen in advance to take full advantage.</a:t>
            </a:r>
          </a:p>
          <a:p>
            <a:r>
              <a:rPr lang="en-US" dirty="0"/>
              <a:t>For instance, when a user has statistical categories assigned to their account, loans that they make will include the stat category in the analytics data for the transaction. This data point is not removed by anonymization, so it can be used later to create broader analyses.</a:t>
            </a:r>
          </a:p>
          <a:p>
            <a:r>
              <a:rPr lang="en-US" dirty="0"/>
              <a:t>Stat category may be added to users at any point and still can be used to identify users by some criteria other than user group, and which can then be used to identify other related information, such as loans for those users.</a:t>
            </a:r>
          </a:p>
          <a:p>
            <a:r>
              <a:rPr lang="en-US" dirty="0"/>
              <a:t>[Do we want to show how to create and apply categories? Or refer to documentation and maybe a separate video? For analytics, we’ll obviously want to have examples in advance.]</a:t>
            </a:r>
          </a:p>
          <a:p>
            <a:endParaRPr lang="en-US" dirty="0"/>
          </a:p>
          <a:p>
            <a:r>
              <a:rPr lang="en-US" b="1" dirty="0"/>
              <a:t>Custom user groups</a:t>
            </a:r>
            <a:r>
              <a:rPr lang="en-US" dirty="0"/>
              <a:t>… </a:t>
            </a:r>
          </a:p>
          <a:p>
            <a:endParaRPr lang="en-US" b="0" i="0" dirty="0">
              <a:solidFill>
                <a:srgbClr val="000000"/>
              </a:solidFill>
              <a:effectLst/>
              <a:latin typeface="Verdana" panose="020B0604030504040204" pitchFamily="34" charset="0"/>
            </a:endParaRPr>
          </a:p>
          <a:p>
            <a:endParaRPr lang="en-US" b="0" i="0" dirty="0">
              <a:solidFill>
                <a:srgbClr val="000000"/>
              </a:solidFill>
              <a:effectLst/>
              <a:latin typeface="Verdana" panose="020B0604030504040204" pitchFamily="34" charset="0"/>
            </a:endParaRPr>
          </a:p>
          <a:p>
            <a:endParaRPr lang="en-US" b="0" i="0"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The network block could be set up to prevent the patrons from new local and AFN loans, renewals, or requests (it will allow the patron to place AFN requests in Primo VE, but, Alma then cancels the request; it seems to prevent placing local requests).</a:t>
            </a:r>
          </a:p>
          <a:p>
            <a:endParaRPr lang="en-US" b="0" i="0"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Another option that would take some pre-planning (as Alma doesn't appear to shorten a due date if the user's expiration date is later shortened), would be to set the graduating student's record expiration dates to be no later than the day of graduation. This would allow them to do transactions, but, Alma wouldn't permit due dates to be calculated beyond the patron's record expiration dates.</a:t>
            </a:r>
            <a:br>
              <a:rPr lang="en-US" dirty="0"/>
            </a:br>
            <a:endParaRPr lang="en-US" dirty="0"/>
          </a:p>
        </p:txBody>
      </p:sp>
    </p:spTree>
    <p:extLst>
      <p:ext uri="{BB962C8B-B14F-4D97-AF65-F5344CB8AC3E}">
        <p14:creationId xmlns:p14="http://schemas.microsoft.com/office/powerpoint/2010/main" val="299073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Draftiness follows:</a:t>
            </a:r>
          </a:p>
          <a:p>
            <a:r>
              <a:rPr lang="en-US" dirty="0"/>
              <a:t>Preferred over manual deletion of users, as purging completes the task of anonymizing user data and user-related fields in analytics. Deleting a user deletes all traces of the user’s existence, which could mean removing still-reportable aspects of the user (e.g., the number of UG patrons with loans as of 6/30/2021).</a:t>
            </a:r>
          </a:p>
          <a:p>
            <a:endParaRPr lang="en-US" dirty="0"/>
          </a:p>
          <a:p>
            <a:r>
              <a:rPr lang="en-US" dirty="0"/>
              <a:t>Roles: Library staff must have the User Administrator role to run purges. Libraries may contact CARLI support to have purges run for them.</a:t>
            </a:r>
          </a:p>
          <a:p>
            <a:r>
              <a:rPr lang="en-US" dirty="0"/>
              <a:t>Purge jobs cannot be scheduled.</a:t>
            </a:r>
          </a:p>
          <a:p>
            <a:endParaRPr lang="en-US" dirty="0"/>
          </a:p>
          <a:p>
            <a:r>
              <a:rPr lang="en-US" dirty="0"/>
              <a:t>https://knowledge.exlibrisgroup.com/Alma/Product_Documentation/010Alma_Online_Help_(English)/050Administration/030User_Management/030Purging_Users</a:t>
            </a:r>
          </a:p>
        </p:txBody>
      </p:sp>
    </p:spTree>
    <p:extLst>
      <p:ext uri="{BB962C8B-B14F-4D97-AF65-F5344CB8AC3E}">
        <p14:creationId xmlns:p14="http://schemas.microsoft.com/office/powerpoint/2010/main" val="1916042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617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User purge can be powerful, and even with reports, you may not spot all of the users that should and shouldn’t be purged, particularly if you know that your data isn’t as clean as it could be. Therefore, it’s often advisable to identify groups of user records that you know are safe for purging, then run the purge jobs on those sets.</a:t>
            </a:r>
          </a:p>
          <a:p>
            <a:endParaRPr lang="en-US" dirty="0"/>
          </a:p>
          <a:p>
            <a:r>
              <a:rPr lang="en-US" dirty="0"/>
              <a:t>Start by creating a user group specifically for purges, e.g., “OK to purge.” (process of user group setup in config, obligatory mention that one shouldn’t add a group lightly, impacts on fulfillment rules, etc.)</a:t>
            </a:r>
          </a:p>
          <a:p>
            <a:endParaRPr lang="en-US" dirty="0"/>
          </a:p>
          <a:p>
            <a:r>
              <a:rPr lang="en-US" dirty="0"/>
              <a:t>Using one or more of the report or search methods identified, create a user record set of users eligible to be purged. (Search -&gt; Logical set; analytics -&gt; itemized set). If creating a set from a search, be sure to itemize the set next, review the contents (actions menu &gt; members), and remove any records that shouldn’t be purged.</a:t>
            </a:r>
          </a:p>
          <a:p>
            <a:endParaRPr lang="en-US" dirty="0"/>
          </a:p>
          <a:p>
            <a:r>
              <a:rPr lang="en-US" dirty="0"/>
              <a:t>Use the update/notify users job to change the user group of these users to your “OK to purge” group. Check the job results.</a:t>
            </a:r>
          </a:p>
          <a:p>
            <a:endParaRPr lang="en-US" dirty="0"/>
          </a:p>
          <a:p>
            <a:r>
              <a:rPr lang="en-US" dirty="0"/>
              <a:t>Run the user purge only on the “OK to purge” group. Repeat as needed.</a:t>
            </a:r>
          </a:p>
        </p:txBody>
      </p:sp>
    </p:spTree>
    <p:extLst>
      <p:ext uri="{BB962C8B-B14F-4D97-AF65-F5344CB8AC3E}">
        <p14:creationId xmlns:p14="http://schemas.microsoft.com/office/powerpoint/2010/main" val="2720151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1372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Upcoming events for Alma/Primo VE, a reminder to always check the CARLI calendar for CARLI events.</a:t>
            </a:r>
          </a:p>
          <a:p>
            <a:endParaRPr lang="en-US" baseline="0" dirty="0">
              <a:cs typeface="Calibri"/>
            </a:endParaRPr>
          </a:p>
          <a:p>
            <a:r>
              <a:rPr lang="en-US" baseline="0" dirty="0">
                <a:cs typeface="Calibri"/>
              </a:rPr>
              <a:t>As always we do expect time for general Q&amp;A at the end of the hour.</a:t>
            </a: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The April 2021 release of Alma is scheduled for Sunday April $. Release notes are available on these webpages.</a:t>
            </a:r>
          </a:p>
          <a:p>
            <a:endParaRPr lang="en-US" baseline="0" dirty="0">
              <a:cs typeface="Calibri"/>
            </a:endParaRPr>
          </a:p>
        </p:txBody>
      </p:sp>
    </p:spTree>
    <p:extLst>
      <p:ext uri="{BB962C8B-B14F-4D97-AF65-F5344CB8AC3E}">
        <p14:creationId xmlns:p14="http://schemas.microsoft.com/office/powerpoint/2010/main" val="2835752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Looking at ongoing events-- with the Technical Services Q &amp; A sessions, you can g</a:t>
            </a:r>
            <a:r>
              <a:rPr lang="en-US" dirty="0"/>
              <a:t>ather with CARLI staff and your technical services colleagues to discuss Alma technical services topics, from acquisitions and cataloging workflows for physical resources to electronic resources management. </a:t>
            </a:r>
          </a:p>
          <a:p>
            <a:endParaRPr lang="en-US" dirty="0"/>
          </a:p>
          <a:p>
            <a:r>
              <a:rPr lang="en-US" dirty="0"/>
              <a:t>Each session will include how-to presentations, discussion of </a:t>
            </a:r>
            <a:r>
              <a:rPr lang="en-US" dirty="0" err="1"/>
              <a:t>consortial</a:t>
            </a:r>
            <a:r>
              <a:rPr lang="en-US" dirty="0"/>
              <a:t> practices, and opportunities for questions and answers from CARLI and colleagues alike.</a:t>
            </a:r>
          </a:p>
          <a:p>
            <a:endParaRPr lang="en-US" dirty="0"/>
          </a:p>
          <a:p>
            <a:r>
              <a:rPr lang="en-US" dirty="0"/>
              <a:t>Sessions will be held the second and fourth Wednesdays of each month. Sessions will be recorded for later viewing.</a:t>
            </a:r>
          </a:p>
          <a:p>
            <a:endParaRPr lang="en-US" dirty="0"/>
          </a:p>
          <a:p>
            <a:r>
              <a:rPr lang="en-US" dirty="0"/>
              <a:t>Please register for any</a:t>
            </a:r>
            <a:r>
              <a:rPr lang="en-US" baseline="0" dirty="0"/>
              <a:t> sessions you’d like to attend using the link from the CARLI event calendar.</a:t>
            </a:r>
            <a:endParaRPr lang="en-US" dirty="0"/>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4045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you'd like to talk with CARLI staff and your CARLI library colleagues about Alma Fulfillment and Automated Fulfillment Network workflows, known issues, and Q &amp; A, join us online for the spring sessions of “Let’s talk about Fulfillment (I mean Alma, not life’s purpose).”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sessions are scheduled for every other week, alternating between Tuesdays at 10:30am and Fridays at 2:00pm.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CARLI Office Staff will be online for each session to work with your questions and to facilitate the discussion.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Attendees will be able to unmute their microphones and/or utilize the chat for participation. We'll take turns sharing screens as appropriate.</a:t>
            </a:r>
          </a:p>
          <a:p>
            <a:r>
              <a:rPr lang="en-US" sz="1200" kern="1200" dirty="0">
                <a:solidFill>
                  <a:schemeClr val="tx1"/>
                </a:solidFill>
                <a:effectLst/>
                <a:latin typeface="+mn-lt"/>
                <a:ea typeface="+mn-ea"/>
                <a:cs typeface="+mn-cs"/>
              </a:rPr>
              <a:t>This session will be recorded for CARLI staff use; since Fulfillment involves patron data, the CARLI office will evaluate if it is fitting and valuable to post segments of the session for later review.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Registration for these sessions is also available from the event page in the CARLI</a:t>
            </a:r>
            <a:r>
              <a:rPr lang="en-US" sz="1200" kern="1200" baseline="0" dirty="0">
                <a:solidFill>
                  <a:schemeClr val="tx1"/>
                </a:solidFill>
                <a:effectLst/>
                <a:latin typeface="+mn-lt"/>
                <a:ea typeface="+mn-ea"/>
                <a:cs typeface="+mn-cs"/>
              </a:rPr>
              <a:t> Calendar.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80314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 Libris has announced a live webinar series called “</a:t>
            </a:r>
            <a:r>
              <a:rPr lang="en-US" sz="1200" u="sng" kern="1200" dirty="0">
                <a:solidFill>
                  <a:schemeClr val="tx1"/>
                </a:solidFill>
                <a:effectLst/>
                <a:latin typeface="+mn-lt"/>
                <a:ea typeface="+mn-ea"/>
                <a:cs typeface="+mn-cs"/>
                <a:hlinkClick r:id="rId3"/>
              </a:rPr>
              <a:t>Primo VE – Become an Expert</a:t>
            </a:r>
            <a:r>
              <a:rPr lang="en-US" sz="1200" kern="1200" dirty="0">
                <a:solidFill>
                  <a:schemeClr val="tx1"/>
                </a:solidFill>
                <a:effectLst/>
                <a:latin typeface="+mn-lt"/>
                <a:ea typeface="+mn-ea"/>
                <a:cs typeface="+mn-cs"/>
              </a:rPr>
              <a:t>” to start at the end of January 2021!  Each of the 12 sessions in the series will cover a different topic related to Primo VE, including “building effective searches, configuration, branding, normalization rules, loading external data sources, CDI, and more.”  Complete descriptions of each session are available on the Ex Libris website.</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Registration for these Ex Libris Primo VE webinars</a:t>
            </a:r>
            <a:r>
              <a:rPr lang="en-US" sz="1200" kern="1200" dirty="0">
                <a:solidFill>
                  <a:schemeClr val="tx1"/>
                </a:solidFill>
                <a:effectLst/>
                <a:latin typeface="+mn-lt"/>
                <a:ea typeface="+mn-ea"/>
                <a:cs typeface="+mn-cs"/>
              </a:rPr>
              <a:t> is free, and the sessions will be recorded for later viewing.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CARLI recommends that you share this timely Ex Libris webinar opportunity with anyone at your institution who performs customization or configuration of Primo VE, makes decisions about Primo VE, or provides instruction on the use of Primo 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Registration is available at</a:t>
            </a:r>
            <a:r>
              <a:rPr lang="en-US" sz="1200" kern="1200" baseline="0" dirty="0">
                <a:solidFill>
                  <a:schemeClr val="tx1"/>
                </a:solidFill>
                <a:effectLst/>
                <a:latin typeface="+mn-lt"/>
                <a:ea typeface="+mn-ea"/>
                <a:cs typeface="+mn-cs"/>
              </a:rPr>
              <a:t> the link on this slide.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8182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err="1">
                <a:cs typeface="Calibri"/>
              </a:rPr>
              <a:t>Areminder</a:t>
            </a:r>
            <a:r>
              <a:rPr lang="en-US" baseline="0" dirty="0">
                <a:cs typeface="Calibri"/>
              </a:rPr>
              <a:t> we keep mentioning about the Ex Libris Idea Exchange.</a:t>
            </a:r>
          </a:p>
          <a:p>
            <a:r>
              <a:rPr lang="en-US" baseline="0" dirty="0">
                <a:cs typeface="Calibri"/>
              </a:rPr>
              <a:t>The Idea Exchange allows library staff at institutions using Ex libris products to share ideas for enhancement and development, vote to support your favorite user submitted ideas, and add comments to provide weight and additional use cases to your favorite user submitted ideas.</a:t>
            </a:r>
          </a:p>
          <a:p>
            <a:endParaRPr lang="en-US" baseline="0" dirty="0">
              <a:cs typeface="Calibri"/>
            </a:endParaRPr>
          </a:p>
          <a:p>
            <a:r>
              <a:rPr lang="en-US" baseline="0" dirty="0">
                <a:cs typeface="Calibri"/>
              </a:rPr>
              <a:t>Any and all library staff members at your institution can have their own individual account. Please read the linked FAQ and Guidelines before you begin.</a:t>
            </a:r>
          </a:p>
          <a:p>
            <a:r>
              <a:rPr lang="en-US" baseline="0" dirty="0">
                <a:cs typeface="Calibri"/>
              </a:rPr>
              <a:t>CARLI office and your CARLI library colleagues may periodically send announcements for ideas they’d like you to consider supporting.</a:t>
            </a:r>
          </a:p>
        </p:txBody>
      </p:sp>
    </p:spTree>
    <p:extLst>
      <p:ext uri="{BB962C8B-B14F-4D97-AF65-F5344CB8AC3E}">
        <p14:creationId xmlns:p14="http://schemas.microsoft.com/office/powerpoint/2010/main" val="3772977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1653458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lma/Release_Notes/2021/Alma_2021_Release_Not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knowledge.exlibrisgroup.com/Primo/Release_Notes/002Primo_VE/2021/010Primo_VE_2021_Release_Not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rli.illinois.edu/tech-services-qa-2021-04-14" TargetMode="External"/><Relationship Id="rId7" Type="http://schemas.openxmlformats.org/officeDocument/2006/relationships/hyperlink" Target="https://www.carli.illinois.edu/products-services/i-share/physical-res-man"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carli.illinois.edu/tech-services-qa-2021-05-26" TargetMode="External"/><Relationship Id="rId5" Type="http://schemas.openxmlformats.org/officeDocument/2006/relationships/hyperlink" Target="https://www.carli.illinois.edu/tech-services-qa-2021-05-12" TargetMode="External"/><Relationship Id="rId4" Type="http://schemas.openxmlformats.org/officeDocument/2006/relationships/hyperlink" Target="https://www.carli.illinois.edu/tech-services-qa-2021-04-2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arli.illinois.edu/lets-talk-about-fulfillment20210409"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carli.illinois.edu/lets-talk-about-fulfillment20210518" TargetMode="External"/><Relationship Id="rId5" Type="http://schemas.openxmlformats.org/officeDocument/2006/relationships/hyperlink" Target="https://www.carli.illinois.edu/lets-talk-about-fulfillment20210507" TargetMode="External"/><Relationship Id="rId4" Type="http://schemas.openxmlformats.org/officeDocument/2006/relationships/hyperlink" Target="https://www.carli.illinois.edu/lets-talk-about-fulfillment2021042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nowledge.exlibrisgroup.com/Primo/Product_Materials/Primo_Webinars/Primo_VE_-_Become_an_Exper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ideas.exlibrisgroup.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ideas.exlibrisgroup.com/knowledgebase/articles/687036-ideas-posting-guidelines" TargetMode="External"/><Relationship Id="rId4" Type="http://schemas.openxmlformats.org/officeDocument/2006/relationships/hyperlink" Target="https://ideas.exlibrisgroup.com/knowledgebase/articles/690945-ex-libris-idea-exchange-faq"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carli.illinois.edu/mailman/listinfo/resshare-ig" TargetMode="External"/><Relationship Id="rId13" Type="http://schemas.openxmlformats.org/officeDocument/2006/relationships/hyperlink" Target="https://exlibrisusers.org/listinfo/primo" TargetMode="External"/><Relationship Id="rId3" Type="http://schemas.openxmlformats.org/officeDocument/2006/relationships/hyperlink" Target="https://www.carli.illinois.edu/email-lists" TargetMode="External"/><Relationship Id="rId7" Type="http://schemas.openxmlformats.org/officeDocument/2006/relationships/hyperlink" Target="http://carli.illinois.edu/mailman/listinfo/rpt-ig" TargetMode="External"/><Relationship Id="rId12" Type="http://schemas.openxmlformats.org/officeDocument/2006/relationships/hyperlink" Target="https://exlibrisusers.org/listinfo/alm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carli.illinois.edu/mailman/listinfo/pubserv-ig" TargetMode="External"/><Relationship Id="rId11" Type="http://schemas.openxmlformats.org/officeDocument/2006/relationships/hyperlink" Target="https://el-una.org/about/mailing-lists" TargetMode="External"/><Relationship Id="rId5" Type="http://schemas.openxmlformats.org/officeDocument/2006/relationships/hyperlink" Target="https://carli.illinois.edu/cgi-bin/mailman/listinfo/pve-ig" TargetMode="External"/><Relationship Id="rId10" Type="http://schemas.openxmlformats.org/officeDocument/2006/relationships/hyperlink" Target="http://carli.illinois.edu/mailman/listinfo/techserv-ig" TargetMode="External"/><Relationship Id="rId4" Type="http://schemas.openxmlformats.org/officeDocument/2006/relationships/hyperlink" Target="https://carli.illinois.edu/mailman/listinfo/i-share" TargetMode="External"/><Relationship Id="rId9" Type="http://schemas.openxmlformats.org/officeDocument/2006/relationships/hyperlink" Target="http://carli.illinois.edu/mailman/listinfo/seracq-i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BEB2199-F9E2-4D21-AC03-666416D6FE7F}"/>
              </a:ext>
            </a:extLst>
          </p:cNvPr>
          <p:cNvSpPr>
            <a:spLocks noGrp="1"/>
          </p:cNvSpPr>
          <p:nvPr>
            <p:ph idx="1"/>
          </p:nvPr>
        </p:nvSpPr>
        <p:spPr>
          <a:xfrm>
            <a:off x="312057" y="508011"/>
            <a:ext cx="8497125" cy="4652808"/>
          </a:xfrm>
        </p:spPr>
        <p:txBody>
          <a:bodyPr/>
          <a:lstStyle/>
          <a:p>
            <a:r>
              <a:rPr lang="en-US" dirty="0"/>
              <a:t>What do we mean by “activities?”</a:t>
            </a:r>
          </a:p>
          <a:p>
            <a:pPr lvl="1"/>
            <a:r>
              <a:rPr lang="en-US" dirty="0"/>
              <a:t>Patron maintenance tasks that libraries expect to perform</a:t>
            </a:r>
          </a:p>
          <a:p>
            <a:pPr lvl="2"/>
            <a:r>
              <a:rPr lang="en-US" dirty="0"/>
              <a:t>Patron loads to reset expiry/purge dates or change user groups</a:t>
            </a:r>
          </a:p>
          <a:p>
            <a:pPr lvl="2"/>
            <a:r>
              <a:rPr lang="en-US" dirty="0"/>
              <a:t>Identifying graduating students and their loans/fines/fees.</a:t>
            </a:r>
          </a:p>
          <a:p>
            <a:pPr lvl="1"/>
            <a:r>
              <a:rPr lang="en-US" dirty="0"/>
              <a:t>Tasks that CARLI expects libraries to perform</a:t>
            </a:r>
          </a:p>
          <a:p>
            <a:pPr lvl="2"/>
            <a:r>
              <a:rPr lang="en-US" dirty="0"/>
              <a:t>Purge expired user records</a:t>
            </a:r>
          </a:p>
          <a:p>
            <a:pPr lvl="2"/>
            <a:r>
              <a:rPr lang="en-US" dirty="0"/>
              <a:t>Purge I-Share linked users with no loans</a:t>
            </a:r>
          </a:p>
        </p:txBody>
      </p:sp>
      <p:sp>
        <p:nvSpPr>
          <p:cNvPr id="6" name="Title 5">
            <a:extLst>
              <a:ext uri="{FF2B5EF4-FFF2-40B4-BE49-F238E27FC236}">
                <a16:creationId xmlns:a16="http://schemas.microsoft.com/office/drawing/2014/main" id="{9CC4B35C-38F5-4B84-AE33-CDBEEC69773D}"/>
              </a:ext>
            </a:extLst>
          </p:cNvPr>
          <p:cNvSpPr>
            <a:spLocks noGrp="1"/>
          </p:cNvSpPr>
          <p:nvPr>
            <p:ph type="title"/>
          </p:nvPr>
        </p:nvSpPr>
        <p:spPr/>
        <p:txBody>
          <a:bodyPr/>
          <a:lstStyle/>
          <a:p>
            <a:r>
              <a:rPr lang="en-US" dirty="0"/>
              <a:t>End Of Term User Management activities</a:t>
            </a:r>
          </a:p>
        </p:txBody>
      </p:sp>
    </p:spTree>
    <p:extLst>
      <p:ext uri="{BB962C8B-B14F-4D97-AF65-F5344CB8AC3E}">
        <p14:creationId xmlns:p14="http://schemas.microsoft.com/office/powerpoint/2010/main" val="199233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BEB2199-F9E2-4D21-AC03-666416D6FE7F}"/>
              </a:ext>
            </a:extLst>
          </p:cNvPr>
          <p:cNvSpPr>
            <a:spLocks noGrp="1"/>
          </p:cNvSpPr>
          <p:nvPr>
            <p:ph idx="1"/>
          </p:nvPr>
        </p:nvSpPr>
        <p:spPr>
          <a:xfrm>
            <a:off x="312057" y="508011"/>
            <a:ext cx="8497125" cy="5386352"/>
          </a:xfrm>
        </p:spPr>
        <p:txBody>
          <a:bodyPr/>
          <a:lstStyle/>
          <a:p>
            <a:r>
              <a:rPr lang="en-US" dirty="0"/>
              <a:t>Reporting on graduating students</a:t>
            </a:r>
          </a:p>
          <a:p>
            <a:pPr lvl="1"/>
            <a:r>
              <a:rPr lang="en-US" dirty="0"/>
              <a:t>User statistical categories</a:t>
            </a:r>
          </a:p>
          <a:p>
            <a:pPr lvl="2"/>
            <a:r>
              <a:rPr lang="en-US" dirty="0"/>
              <a:t>Configuration &gt; User Management &gt; User Details &gt; Statistical Categories</a:t>
            </a:r>
          </a:p>
          <a:p>
            <a:pPr lvl="2"/>
            <a:r>
              <a:rPr lang="en-US" dirty="0"/>
              <a:t>C &gt; UM &gt; User Details &gt; Category Types</a:t>
            </a:r>
          </a:p>
          <a:p>
            <a:pPr lvl="2"/>
            <a:r>
              <a:rPr lang="en-US" dirty="0"/>
              <a:t>C &gt; UM &gt; User Details &gt; Statistical Categories/Types</a:t>
            </a:r>
          </a:p>
          <a:p>
            <a:pPr lvl="2"/>
            <a:r>
              <a:rPr lang="en-US" dirty="0"/>
              <a:t>C &gt; Analytics &gt; General Configuration &gt; Analytics User Statistics</a:t>
            </a:r>
          </a:p>
          <a:p>
            <a:pPr lvl="1"/>
            <a:r>
              <a:rPr lang="en-US" dirty="0"/>
              <a:t>Create user set, run Update/Notify Users job to add category</a:t>
            </a:r>
          </a:p>
          <a:p>
            <a:pPr lvl="1"/>
            <a:r>
              <a:rPr lang="en-US" dirty="0"/>
              <a:t>Use analytics to find current loans and fines</a:t>
            </a:r>
          </a:p>
          <a:p>
            <a:pPr lvl="2"/>
            <a:r>
              <a:rPr lang="en-US" dirty="0"/>
              <a:t>Start with a report that pulls Primary Identifier by stat category</a:t>
            </a:r>
          </a:p>
          <a:p>
            <a:pPr lvl="2"/>
            <a:r>
              <a:rPr lang="en-US" dirty="0"/>
              <a:t>Use the above analysis to find loans and fines/fees</a:t>
            </a:r>
          </a:p>
          <a:p>
            <a:pPr lvl="2"/>
            <a:r>
              <a:rPr lang="en-US" dirty="0"/>
              <a:t>CARLI staff can also use the above analysis to match with other IZs.</a:t>
            </a:r>
          </a:p>
          <a:p>
            <a:pPr lvl="3"/>
            <a:r>
              <a:rPr lang="en-US" dirty="0"/>
              <a:t>Contact support to request your users’ activity at other institutions.</a:t>
            </a:r>
          </a:p>
        </p:txBody>
      </p:sp>
      <p:sp>
        <p:nvSpPr>
          <p:cNvPr id="6" name="Title 5">
            <a:extLst>
              <a:ext uri="{FF2B5EF4-FFF2-40B4-BE49-F238E27FC236}">
                <a16:creationId xmlns:a16="http://schemas.microsoft.com/office/drawing/2014/main" id="{9CC4B35C-38F5-4B84-AE33-CDBEEC69773D}"/>
              </a:ext>
            </a:extLst>
          </p:cNvPr>
          <p:cNvSpPr>
            <a:spLocks noGrp="1"/>
          </p:cNvSpPr>
          <p:nvPr>
            <p:ph type="title"/>
          </p:nvPr>
        </p:nvSpPr>
        <p:spPr/>
        <p:txBody>
          <a:bodyPr/>
          <a:lstStyle/>
          <a:p>
            <a:r>
              <a:rPr lang="en-US" dirty="0"/>
              <a:t>End Of Term User Management activities</a:t>
            </a:r>
          </a:p>
        </p:txBody>
      </p:sp>
    </p:spTree>
    <p:extLst>
      <p:ext uri="{BB962C8B-B14F-4D97-AF65-F5344CB8AC3E}">
        <p14:creationId xmlns:p14="http://schemas.microsoft.com/office/powerpoint/2010/main" val="182086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BEB2199-F9E2-4D21-AC03-666416D6FE7F}"/>
              </a:ext>
            </a:extLst>
          </p:cNvPr>
          <p:cNvSpPr>
            <a:spLocks noGrp="1"/>
          </p:cNvSpPr>
          <p:nvPr>
            <p:ph idx="1"/>
          </p:nvPr>
        </p:nvSpPr>
        <p:spPr>
          <a:xfrm>
            <a:off x="312057" y="508011"/>
            <a:ext cx="8497125" cy="4652808"/>
          </a:xfrm>
        </p:spPr>
        <p:txBody>
          <a:bodyPr/>
          <a:lstStyle/>
          <a:p>
            <a:r>
              <a:rPr lang="en-US" dirty="0"/>
              <a:t>Adjusting functionality for these students</a:t>
            </a:r>
          </a:p>
          <a:p>
            <a:pPr lvl="1"/>
            <a:r>
              <a:rPr lang="en-US" dirty="0"/>
              <a:t>Idea might be to limit loan lengths, block renewals or new loans</a:t>
            </a:r>
          </a:p>
          <a:p>
            <a:pPr lvl="1"/>
            <a:r>
              <a:rPr lang="en-US" dirty="0"/>
              <a:t>Custom user groups, e.g., Graduating Student</a:t>
            </a:r>
          </a:p>
          <a:p>
            <a:pPr lvl="2"/>
            <a:r>
              <a:rPr lang="en-US" dirty="0"/>
              <a:t>Configuration &gt; User Management &gt; User Groups</a:t>
            </a:r>
          </a:p>
          <a:p>
            <a:pPr lvl="2"/>
            <a:r>
              <a:rPr lang="en-US" dirty="0"/>
              <a:t>Configuration &gt; User Management &gt; User Record Type/User Group</a:t>
            </a:r>
          </a:p>
          <a:p>
            <a:pPr lvl="2"/>
            <a:r>
              <a:rPr lang="en-US" dirty="0"/>
              <a:t>Configuration &gt; Fulfillment &gt; Fulfillment Units: Add rules and TOUs</a:t>
            </a:r>
          </a:p>
          <a:p>
            <a:pPr lvl="1"/>
            <a:r>
              <a:rPr lang="en-US" dirty="0"/>
              <a:t>Update expire dates for graduating students to end of semester</a:t>
            </a:r>
          </a:p>
          <a:p>
            <a:pPr lvl="1"/>
            <a:r>
              <a:rPr lang="en-US" dirty="0"/>
              <a:t>Apply a network block on user records</a:t>
            </a:r>
          </a:p>
          <a:p>
            <a:pPr lvl="1"/>
            <a:endParaRPr lang="en-US" dirty="0"/>
          </a:p>
          <a:p>
            <a:r>
              <a:rPr lang="en-US" dirty="0"/>
              <a:t>We have not tested some of these options extensively yet. </a:t>
            </a:r>
          </a:p>
        </p:txBody>
      </p:sp>
      <p:sp>
        <p:nvSpPr>
          <p:cNvPr id="6" name="Title 5">
            <a:extLst>
              <a:ext uri="{FF2B5EF4-FFF2-40B4-BE49-F238E27FC236}">
                <a16:creationId xmlns:a16="http://schemas.microsoft.com/office/drawing/2014/main" id="{9CC4B35C-38F5-4B84-AE33-CDBEEC69773D}"/>
              </a:ext>
            </a:extLst>
          </p:cNvPr>
          <p:cNvSpPr>
            <a:spLocks noGrp="1"/>
          </p:cNvSpPr>
          <p:nvPr>
            <p:ph type="title"/>
          </p:nvPr>
        </p:nvSpPr>
        <p:spPr/>
        <p:txBody>
          <a:bodyPr/>
          <a:lstStyle/>
          <a:p>
            <a:r>
              <a:rPr lang="en-US" dirty="0"/>
              <a:t>End Of Term User Management activities</a:t>
            </a:r>
          </a:p>
        </p:txBody>
      </p:sp>
    </p:spTree>
    <p:extLst>
      <p:ext uri="{BB962C8B-B14F-4D97-AF65-F5344CB8AC3E}">
        <p14:creationId xmlns:p14="http://schemas.microsoft.com/office/powerpoint/2010/main" val="93293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BEB2199-F9E2-4D21-AC03-666416D6FE7F}"/>
              </a:ext>
            </a:extLst>
          </p:cNvPr>
          <p:cNvSpPr>
            <a:spLocks noGrp="1"/>
          </p:cNvSpPr>
          <p:nvPr>
            <p:ph idx="1"/>
          </p:nvPr>
        </p:nvSpPr>
        <p:spPr>
          <a:xfrm>
            <a:off x="312057" y="508010"/>
            <a:ext cx="8497125" cy="5541097"/>
          </a:xfrm>
        </p:spPr>
        <p:txBody>
          <a:bodyPr/>
          <a:lstStyle/>
          <a:p>
            <a:r>
              <a:rPr lang="en-US" dirty="0"/>
              <a:t>CARLI expects that libraries will periodical purge old user data</a:t>
            </a:r>
          </a:p>
          <a:p>
            <a:pPr lvl="1"/>
            <a:r>
              <a:rPr lang="en-US" dirty="0"/>
              <a:t>Protects PII, anonymizing analytics</a:t>
            </a:r>
          </a:p>
          <a:p>
            <a:pPr lvl="1"/>
            <a:r>
              <a:rPr lang="en-US" dirty="0"/>
              <a:t>Keeps institution data up to date</a:t>
            </a:r>
          </a:p>
          <a:p>
            <a:pPr lvl="1"/>
            <a:r>
              <a:rPr lang="en-US" dirty="0"/>
              <a:t>Cleans up after AFN processes</a:t>
            </a:r>
          </a:p>
          <a:p>
            <a:pPr lvl="1"/>
            <a:r>
              <a:rPr lang="en-US" dirty="0"/>
              <a:t>Purge is preferred over manual deletion of users</a:t>
            </a:r>
          </a:p>
          <a:p>
            <a:pPr marL="457200" lvl="1" indent="0">
              <a:buNone/>
            </a:pPr>
            <a:endParaRPr lang="en-US" dirty="0"/>
          </a:p>
          <a:p>
            <a:pPr indent="-285750"/>
            <a:r>
              <a:rPr lang="en-US" dirty="0"/>
              <a:t>Purge job does not:</a:t>
            </a:r>
          </a:p>
          <a:p>
            <a:pPr lvl="1"/>
            <a:r>
              <a:rPr lang="en-US" dirty="0"/>
              <a:t>Delete users with active transactions in your IZ*</a:t>
            </a:r>
          </a:p>
          <a:p>
            <a:pPr lvl="2"/>
            <a:r>
              <a:rPr lang="en-US" dirty="0"/>
              <a:t>Purge job is not AFN-aware; it may purge users with I-Share transactions.</a:t>
            </a:r>
          </a:p>
          <a:p>
            <a:pPr lvl="1"/>
            <a:r>
              <a:rPr lang="en-US" dirty="0"/>
              <a:t>Delete users that have no purge date</a:t>
            </a:r>
          </a:p>
          <a:p>
            <a:pPr indent="-285750"/>
            <a:endParaRPr lang="en-US" dirty="0"/>
          </a:p>
          <a:p>
            <a:r>
              <a:rPr lang="en-US" dirty="0"/>
              <a:t>To run a purge, staff must have the User Administrator role; or contact CARLI Support for assistance.</a:t>
            </a:r>
          </a:p>
        </p:txBody>
      </p:sp>
      <p:sp>
        <p:nvSpPr>
          <p:cNvPr id="6" name="Title 5">
            <a:extLst>
              <a:ext uri="{FF2B5EF4-FFF2-40B4-BE49-F238E27FC236}">
                <a16:creationId xmlns:a16="http://schemas.microsoft.com/office/drawing/2014/main" id="{9CC4B35C-38F5-4B84-AE33-CDBEEC69773D}"/>
              </a:ext>
            </a:extLst>
          </p:cNvPr>
          <p:cNvSpPr>
            <a:spLocks noGrp="1"/>
          </p:cNvSpPr>
          <p:nvPr>
            <p:ph type="title"/>
          </p:nvPr>
        </p:nvSpPr>
        <p:spPr/>
        <p:txBody>
          <a:bodyPr/>
          <a:lstStyle/>
          <a:p>
            <a:r>
              <a:rPr lang="en-US" dirty="0"/>
              <a:t>Patron Purge</a:t>
            </a:r>
          </a:p>
        </p:txBody>
      </p:sp>
    </p:spTree>
    <p:extLst>
      <p:ext uri="{BB962C8B-B14F-4D97-AF65-F5344CB8AC3E}">
        <p14:creationId xmlns:p14="http://schemas.microsoft.com/office/powerpoint/2010/main" val="7036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40770-2F66-41D1-87A9-F05113D7489E}"/>
              </a:ext>
            </a:extLst>
          </p:cNvPr>
          <p:cNvSpPr>
            <a:spLocks noGrp="1"/>
          </p:cNvSpPr>
          <p:nvPr>
            <p:ph idx="1"/>
          </p:nvPr>
        </p:nvSpPr>
        <p:spPr>
          <a:xfrm>
            <a:off x="312057" y="508011"/>
            <a:ext cx="8497125" cy="5583300"/>
          </a:xfrm>
        </p:spPr>
        <p:txBody>
          <a:bodyPr/>
          <a:lstStyle/>
          <a:p>
            <a:r>
              <a:rPr lang="en-US" dirty="0"/>
              <a:t>Admin &gt; User Management &gt; Purge User Records</a:t>
            </a:r>
          </a:p>
          <a:p>
            <a:pPr lvl="1"/>
            <a:r>
              <a:rPr lang="en-US" dirty="0"/>
              <a:t>Number of days after purge date</a:t>
            </a:r>
          </a:p>
          <a:p>
            <a:pPr lvl="2"/>
            <a:r>
              <a:rPr lang="en-US" dirty="0"/>
              <a:t>Pick a date and identify the difference, e.g., from 12/31/20 to 3/25/21 = ?</a:t>
            </a:r>
          </a:p>
          <a:p>
            <a:pPr lvl="2"/>
            <a:r>
              <a:rPr lang="en-US" dirty="0"/>
              <a:t>How powerful is “0” days?</a:t>
            </a:r>
          </a:p>
          <a:p>
            <a:pPr lvl="1"/>
            <a:r>
              <a:rPr lang="en-US" dirty="0"/>
              <a:t>User record type: Usually keep All—need to check this again, have seen this be weird.</a:t>
            </a:r>
          </a:p>
          <a:p>
            <a:pPr lvl="1"/>
            <a:r>
              <a:rPr lang="en-US" dirty="0"/>
              <a:t>User Group: leave blank for all, or select a single group</a:t>
            </a:r>
          </a:p>
          <a:p>
            <a:pPr lvl="2"/>
            <a:r>
              <a:rPr lang="en-US" dirty="0"/>
              <a:t>Selecting a group means running multiple purge jobs, but this may be B.P.</a:t>
            </a:r>
          </a:p>
          <a:p>
            <a:pPr lvl="1"/>
            <a:r>
              <a:rPr lang="en-US" dirty="0"/>
              <a:t>Waive threshold: How much in fines/fees to forgive in order to clean-up data.</a:t>
            </a:r>
          </a:p>
          <a:p>
            <a:pPr lvl="2"/>
            <a:r>
              <a:rPr lang="en-US" dirty="0"/>
              <a:t>Above threshold, user retained</a:t>
            </a:r>
          </a:p>
          <a:p>
            <a:pPr lvl="2"/>
            <a:r>
              <a:rPr lang="en-US" dirty="0"/>
              <a:t>Default is 0</a:t>
            </a:r>
          </a:p>
          <a:p>
            <a:pPr lvl="1"/>
            <a:r>
              <a:rPr lang="en-US" dirty="0"/>
              <a:t>Add vs. Close vs. Add and Close</a:t>
            </a:r>
          </a:p>
          <a:p>
            <a:pPr lvl="2"/>
            <a:r>
              <a:rPr lang="en-US" dirty="0"/>
              <a:t>Add queues the job while letting you stay on the screen to run more groups, which you probably will do</a:t>
            </a:r>
          </a:p>
        </p:txBody>
      </p:sp>
      <p:sp>
        <p:nvSpPr>
          <p:cNvPr id="3" name="Title 2">
            <a:extLst>
              <a:ext uri="{FF2B5EF4-FFF2-40B4-BE49-F238E27FC236}">
                <a16:creationId xmlns:a16="http://schemas.microsoft.com/office/drawing/2014/main" id="{7E62F90B-CA36-4CAE-AF6A-2A155EC624A8}"/>
              </a:ext>
            </a:extLst>
          </p:cNvPr>
          <p:cNvSpPr>
            <a:spLocks noGrp="1"/>
          </p:cNvSpPr>
          <p:nvPr>
            <p:ph type="title"/>
          </p:nvPr>
        </p:nvSpPr>
        <p:spPr/>
        <p:txBody>
          <a:bodyPr/>
          <a:lstStyle/>
          <a:p>
            <a:r>
              <a:rPr lang="en-US" dirty="0"/>
              <a:t>Generic Purge Walkthrough</a:t>
            </a:r>
          </a:p>
        </p:txBody>
      </p:sp>
    </p:spTree>
    <p:extLst>
      <p:ext uri="{BB962C8B-B14F-4D97-AF65-F5344CB8AC3E}">
        <p14:creationId xmlns:p14="http://schemas.microsoft.com/office/powerpoint/2010/main" val="1857365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9DDB27-1CBE-48FC-B514-F2D8B88B51AF}"/>
              </a:ext>
            </a:extLst>
          </p:cNvPr>
          <p:cNvSpPr>
            <a:spLocks noGrp="1"/>
          </p:cNvSpPr>
          <p:nvPr>
            <p:ph idx="1"/>
          </p:nvPr>
        </p:nvSpPr>
        <p:spPr>
          <a:xfrm>
            <a:off x="312057" y="508012"/>
            <a:ext cx="8497125" cy="4652808"/>
          </a:xfrm>
        </p:spPr>
        <p:txBody>
          <a:bodyPr/>
          <a:lstStyle/>
          <a:p>
            <a:r>
              <a:rPr lang="en-US" dirty="0"/>
              <a:t>Analytics:</a:t>
            </a:r>
          </a:p>
          <a:p>
            <a:pPr lvl="1"/>
            <a:r>
              <a:rPr lang="en-US" dirty="0"/>
              <a:t>Users that have purge dates in the past</a:t>
            </a:r>
          </a:p>
          <a:p>
            <a:pPr lvl="1"/>
            <a:r>
              <a:rPr lang="en-US" dirty="0"/>
              <a:t>Users with outstanding fines-fees with purge dates in the past</a:t>
            </a:r>
          </a:p>
          <a:p>
            <a:pPr lvl="1"/>
            <a:r>
              <a:rPr lang="en-US" dirty="0"/>
              <a:t>Library Staff Users Have Purge Dates in the Past</a:t>
            </a:r>
          </a:p>
          <a:p>
            <a:pPr lvl="1"/>
            <a:r>
              <a:rPr lang="en-US" dirty="0"/>
              <a:t>Users that have no purge dates assigned</a:t>
            </a:r>
          </a:p>
          <a:p>
            <a:endParaRPr lang="en-US" dirty="0"/>
          </a:p>
          <a:p>
            <a:r>
              <a:rPr lang="en-US" dirty="0"/>
              <a:t>IZ Users Advanced Search</a:t>
            </a:r>
          </a:p>
          <a:p>
            <a:pPr lvl="1"/>
            <a:r>
              <a:rPr lang="en-US" dirty="0"/>
              <a:t>User Group</a:t>
            </a:r>
          </a:p>
          <a:p>
            <a:pPr lvl="1"/>
            <a:r>
              <a:rPr lang="en-US" dirty="0"/>
              <a:t>Expiration Date</a:t>
            </a:r>
          </a:p>
          <a:p>
            <a:pPr lvl="1"/>
            <a:r>
              <a:rPr lang="en-US" dirty="0"/>
              <a:t>Purge Date</a:t>
            </a:r>
          </a:p>
          <a:p>
            <a:pPr lvl="1"/>
            <a:r>
              <a:rPr lang="en-US" dirty="0"/>
              <a:t>Last Activity Date</a:t>
            </a:r>
          </a:p>
        </p:txBody>
      </p:sp>
      <p:sp>
        <p:nvSpPr>
          <p:cNvPr id="3" name="Title 2">
            <a:extLst>
              <a:ext uri="{FF2B5EF4-FFF2-40B4-BE49-F238E27FC236}">
                <a16:creationId xmlns:a16="http://schemas.microsoft.com/office/drawing/2014/main" id="{52B3F03C-C377-4FED-B84E-7EF84E19A6F9}"/>
              </a:ext>
            </a:extLst>
          </p:cNvPr>
          <p:cNvSpPr>
            <a:spLocks noGrp="1"/>
          </p:cNvSpPr>
          <p:nvPr>
            <p:ph type="title"/>
          </p:nvPr>
        </p:nvSpPr>
        <p:spPr/>
        <p:txBody>
          <a:bodyPr/>
          <a:lstStyle/>
          <a:p>
            <a:r>
              <a:rPr lang="en-US" dirty="0"/>
              <a:t>Preparation Work for User Purges</a:t>
            </a:r>
          </a:p>
        </p:txBody>
      </p:sp>
    </p:spTree>
    <p:extLst>
      <p:ext uri="{BB962C8B-B14F-4D97-AF65-F5344CB8AC3E}">
        <p14:creationId xmlns:p14="http://schemas.microsoft.com/office/powerpoint/2010/main" val="80238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5A3154-7853-49E2-BD1D-68EF2C764681}"/>
              </a:ext>
            </a:extLst>
          </p:cNvPr>
          <p:cNvSpPr>
            <a:spLocks noGrp="1"/>
          </p:cNvSpPr>
          <p:nvPr>
            <p:ph idx="1"/>
          </p:nvPr>
        </p:nvSpPr>
        <p:spPr>
          <a:xfrm>
            <a:off x="312057" y="508011"/>
            <a:ext cx="8497125" cy="4652808"/>
          </a:xfrm>
        </p:spPr>
        <p:txBody>
          <a:bodyPr/>
          <a:lstStyle/>
          <a:p>
            <a:r>
              <a:rPr lang="en-US" dirty="0"/>
              <a:t>Create a list of “OK to Purge” users.</a:t>
            </a:r>
          </a:p>
          <a:p>
            <a:pPr lvl="1"/>
            <a:r>
              <a:rPr lang="en-US" dirty="0"/>
              <a:t>In Config, create a user group, “OK to Purge.”</a:t>
            </a:r>
          </a:p>
          <a:p>
            <a:pPr lvl="2"/>
            <a:r>
              <a:rPr lang="en-US" dirty="0"/>
              <a:t>Configuration &gt; User Management &gt; User Groups</a:t>
            </a:r>
          </a:p>
          <a:p>
            <a:pPr lvl="2"/>
            <a:r>
              <a:rPr lang="en-US" dirty="0"/>
              <a:t>Configuration &gt; User Management &gt; User Record Type/User Group</a:t>
            </a:r>
          </a:p>
          <a:p>
            <a:pPr lvl="1"/>
            <a:r>
              <a:rPr lang="en-US" dirty="0"/>
              <a:t>Use an advanced search or analytics report to create a set</a:t>
            </a:r>
          </a:p>
          <a:p>
            <a:pPr lvl="2"/>
            <a:r>
              <a:rPr lang="en-US" dirty="0"/>
              <a:t>Be sure to create an itemized set</a:t>
            </a:r>
          </a:p>
          <a:p>
            <a:pPr lvl="1"/>
            <a:r>
              <a:rPr lang="en-US" dirty="0"/>
              <a:t>Run the Update/Notify Users job to set the new user group</a:t>
            </a:r>
          </a:p>
          <a:p>
            <a:pPr lvl="1"/>
            <a:r>
              <a:rPr lang="en-US" dirty="0"/>
              <a:t>Run the purge job, limited to the OK to Purge group.</a:t>
            </a:r>
          </a:p>
        </p:txBody>
      </p:sp>
      <p:sp>
        <p:nvSpPr>
          <p:cNvPr id="3" name="Title 2">
            <a:extLst>
              <a:ext uri="{FF2B5EF4-FFF2-40B4-BE49-F238E27FC236}">
                <a16:creationId xmlns:a16="http://schemas.microsoft.com/office/drawing/2014/main" id="{CF4637A2-33D5-4FE6-BBD8-C5EFF9034940}"/>
              </a:ext>
            </a:extLst>
          </p:cNvPr>
          <p:cNvSpPr>
            <a:spLocks noGrp="1"/>
          </p:cNvSpPr>
          <p:nvPr>
            <p:ph type="title"/>
          </p:nvPr>
        </p:nvSpPr>
        <p:spPr/>
        <p:txBody>
          <a:bodyPr/>
          <a:lstStyle/>
          <a:p>
            <a:r>
              <a:rPr lang="en-US" dirty="0"/>
              <a:t>Possible Safe Purge Practice</a:t>
            </a:r>
          </a:p>
        </p:txBody>
      </p:sp>
    </p:spTree>
    <p:extLst>
      <p:ext uri="{BB962C8B-B14F-4D97-AF65-F5344CB8AC3E}">
        <p14:creationId xmlns:p14="http://schemas.microsoft.com/office/powerpoint/2010/main" val="1187833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46EC6F-6532-489E-AC20-248E319E247F}"/>
              </a:ext>
            </a:extLst>
          </p:cNvPr>
          <p:cNvSpPr>
            <a:spLocks noGrp="1"/>
          </p:cNvSpPr>
          <p:nvPr>
            <p:ph idx="1"/>
          </p:nvPr>
        </p:nvSpPr>
        <p:spPr>
          <a:xfrm>
            <a:off x="312057" y="618978"/>
            <a:ext cx="8497125" cy="4541841"/>
          </a:xfrm>
        </p:spPr>
        <p:txBody>
          <a:bodyPr/>
          <a:lstStyle/>
          <a:p>
            <a:r>
              <a:rPr lang="en-US" dirty="0"/>
              <a:t>Additional good/best practices for purges</a:t>
            </a:r>
          </a:p>
          <a:p>
            <a:pPr lvl="1"/>
            <a:r>
              <a:rPr lang="en-US" dirty="0"/>
              <a:t>Set purge dates predictably</a:t>
            </a:r>
          </a:p>
          <a:p>
            <a:pPr lvl="2"/>
            <a:r>
              <a:rPr lang="en-US" dirty="0"/>
              <a:t>Always set a purge date</a:t>
            </a:r>
          </a:p>
          <a:p>
            <a:pPr lvl="2"/>
            <a:r>
              <a:rPr lang="en-US" dirty="0"/>
              <a:t>Always keep purge date the same or after expiry date</a:t>
            </a:r>
          </a:p>
          <a:p>
            <a:pPr lvl="2"/>
            <a:r>
              <a:rPr lang="en-US" dirty="0"/>
              <a:t>Consider having purge dates at fixed points during the year</a:t>
            </a:r>
          </a:p>
          <a:p>
            <a:pPr lvl="1"/>
            <a:r>
              <a:rPr lang="en-US" dirty="0"/>
              <a:t>Use SIS user loads/syncs to update expiry and purge dates</a:t>
            </a:r>
          </a:p>
          <a:p>
            <a:pPr lvl="2"/>
            <a:r>
              <a:rPr lang="en-US" dirty="0"/>
              <a:t>After students graduate</a:t>
            </a:r>
          </a:p>
          <a:p>
            <a:pPr lvl="2"/>
            <a:r>
              <a:rPr lang="en-US" dirty="0"/>
              <a:t>After faculty/staff retire or leave the institution</a:t>
            </a:r>
          </a:p>
          <a:p>
            <a:pPr lvl="1"/>
            <a:r>
              <a:rPr lang="en-US" dirty="0"/>
              <a:t>Scan for expiry and purge dates for users with staff roles</a:t>
            </a:r>
          </a:p>
          <a:p>
            <a:pPr lvl="2"/>
            <a:r>
              <a:rPr lang="en-US" dirty="0"/>
              <a:t>Recommend running this kind </a:t>
            </a:r>
            <a:r>
              <a:rPr lang="en-US"/>
              <a:t>of report once a month</a:t>
            </a:r>
            <a:endParaRPr lang="en-US" dirty="0"/>
          </a:p>
        </p:txBody>
      </p:sp>
      <p:sp>
        <p:nvSpPr>
          <p:cNvPr id="3" name="Title 2">
            <a:extLst>
              <a:ext uri="{FF2B5EF4-FFF2-40B4-BE49-F238E27FC236}">
                <a16:creationId xmlns:a16="http://schemas.microsoft.com/office/drawing/2014/main" id="{54A18361-4DC7-450C-A5EF-6247C1BF7A6E}"/>
              </a:ext>
            </a:extLst>
          </p:cNvPr>
          <p:cNvSpPr>
            <a:spLocks noGrp="1"/>
          </p:cNvSpPr>
          <p:nvPr>
            <p:ph type="title"/>
          </p:nvPr>
        </p:nvSpPr>
        <p:spPr/>
        <p:txBody>
          <a:bodyPr/>
          <a:lstStyle/>
          <a:p>
            <a:r>
              <a:rPr lang="en-US" dirty="0"/>
              <a:t>Other Good/Best Practices</a:t>
            </a:r>
          </a:p>
        </p:txBody>
      </p:sp>
    </p:spTree>
    <p:extLst>
      <p:ext uri="{BB962C8B-B14F-4D97-AF65-F5344CB8AC3E}">
        <p14:creationId xmlns:p14="http://schemas.microsoft.com/office/powerpoint/2010/main" val="2345400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b="1" dirty="0"/>
              <a:t>I-Share  Alma Primo VE Office hours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5757" b="67789"/>
          <a:stretch/>
        </p:blipFill>
        <p:spPr>
          <a:xfrm>
            <a:off x="0" y="362619"/>
            <a:ext cx="9106422" cy="6088285"/>
          </a:xfrm>
          <a:prstGeom prst="rect">
            <a:avLst/>
          </a:prstGeom>
        </p:spPr>
      </p:pic>
      <p:sp>
        <p:nvSpPr>
          <p:cNvPr id="6" name="Content Placeholder 1">
            <a:extLst>
              <a:ext uri="{FF2B5EF4-FFF2-40B4-BE49-F238E27FC236}">
                <a16:creationId xmlns:a16="http://schemas.microsoft.com/office/drawing/2014/main" id="{8B72402F-53C8-4647-BC3F-04DE232EF3D4}"/>
              </a:ext>
            </a:extLst>
          </p:cNvPr>
          <p:cNvSpPr>
            <a:spLocks noGrp="1"/>
          </p:cNvSpPr>
          <p:nvPr>
            <p:ph idx="4294967295"/>
          </p:nvPr>
        </p:nvSpPr>
        <p:spPr>
          <a:xfrm>
            <a:off x="230415" y="3342807"/>
            <a:ext cx="8229600" cy="2970311"/>
          </a:xfrm>
          <a:prstGeom prst="rect">
            <a:avLst/>
          </a:prstGeom>
        </p:spPr>
        <p:txBody>
          <a:bodyPr/>
          <a:lstStyle/>
          <a:p>
            <a:endParaRPr lang="en-US" sz="2800" b="1" dirty="0">
              <a:solidFill>
                <a:schemeClr val="bg1"/>
              </a:solidFill>
              <a:latin typeface="+mj-lt"/>
            </a:endParaRPr>
          </a:p>
          <a:p>
            <a:r>
              <a:rPr lang="en-US" sz="2800" b="1" dirty="0">
                <a:latin typeface="+mj-lt"/>
              </a:rPr>
              <a:t>Join us April 8, 2021</a:t>
            </a:r>
            <a:br>
              <a:rPr lang="en-US" sz="2800" b="1" dirty="0">
                <a:latin typeface="+mj-lt"/>
              </a:rPr>
            </a:br>
            <a:r>
              <a:rPr lang="en-US" sz="2800" b="1" dirty="0">
                <a:latin typeface="+mj-lt"/>
              </a:rPr>
              <a:t>at 2pm for another Office Hour.</a:t>
            </a:r>
            <a:br>
              <a:rPr lang="en-US" sz="2800" b="1" dirty="0">
                <a:latin typeface="+mj-lt"/>
              </a:rPr>
            </a:br>
            <a:endParaRPr lang="en-US" sz="2800" b="1" dirty="0">
              <a:latin typeface="+mj-lt"/>
            </a:endParaRPr>
          </a:p>
          <a:p>
            <a:r>
              <a:rPr lang="en-US" sz="2800" b="1" dirty="0">
                <a:latin typeface="+mj-lt"/>
              </a:rPr>
              <a:t>Contact CARLI at support@carli.Illinois.edu</a:t>
            </a:r>
          </a:p>
          <a:p>
            <a:endParaRPr lang="en-US" dirty="0">
              <a:latin typeface="+mj-lt"/>
            </a:endParaRPr>
          </a:p>
        </p:txBody>
      </p:sp>
      <p:sp>
        <p:nvSpPr>
          <p:cNvPr id="7" name="TextBox 6"/>
          <p:cNvSpPr txBox="1"/>
          <p:nvPr/>
        </p:nvSpPr>
        <p:spPr>
          <a:xfrm>
            <a:off x="751562" y="1206726"/>
            <a:ext cx="4714521" cy="830997"/>
          </a:xfrm>
          <a:prstGeom prst="rect">
            <a:avLst/>
          </a:prstGeom>
          <a:noFill/>
        </p:spPr>
        <p:txBody>
          <a:bodyPr wrap="square" rtlCol="0">
            <a:spAutoFit/>
          </a:bodyPr>
          <a:lstStyle/>
          <a:p>
            <a:r>
              <a:rPr lang="en-US" sz="4800" b="1" dirty="0">
                <a:latin typeface="+mj-lt"/>
              </a:rPr>
              <a:t>Questions?</a:t>
            </a:r>
            <a:r>
              <a:rPr lang="en-US" sz="4800" b="1" dirty="0">
                <a:solidFill>
                  <a:srgbClr val="000000"/>
                </a:solidFill>
                <a:latin typeface="+mj-lt"/>
              </a:rPr>
              <a:t> </a:t>
            </a:r>
          </a:p>
        </p:txBody>
      </p:sp>
    </p:spTree>
    <p:extLst>
      <p:ext uri="{BB962C8B-B14F-4D97-AF65-F5344CB8AC3E}">
        <p14:creationId xmlns:p14="http://schemas.microsoft.com/office/powerpoint/2010/main" val="331848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a:bodyPr>
          <a:lstStyle/>
          <a:p>
            <a:pPr algn="ctr" fontAlgn="auto">
              <a:spcAft>
                <a:spcPts val="0"/>
              </a:spcAft>
              <a:defRPr/>
            </a:pPr>
            <a:r>
              <a:rPr lang="en-US" dirty="0">
                <a:ea typeface="+mj-ea"/>
                <a:cs typeface="+mj-cs"/>
              </a:rPr>
              <a:t>End of Term User Management</a:t>
            </a:r>
            <a:br>
              <a:rPr lang="en-US" dirty="0">
                <a:ea typeface="+mj-ea"/>
                <a:cs typeface="+mj-cs"/>
              </a:rPr>
            </a:br>
            <a:r>
              <a:rPr lang="en-US" sz="2700" dirty="0">
                <a:ea typeface="+mj-ea"/>
                <a:cs typeface="+mj-cs"/>
              </a:rPr>
              <a:t>Office Hours</a:t>
            </a:r>
            <a:br>
              <a:rPr lang="en-US" sz="2700" dirty="0">
                <a:ea typeface="+mj-ea"/>
                <a:cs typeface="+mj-cs"/>
              </a:rPr>
            </a:br>
            <a:r>
              <a:rPr lang="en-US" sz="2700" dirty="0">
                <a:ea typeface="+mj-ea"/>
                <a:cs typeface="+mj-cs"/>
              </a:rPr>
              <a:t>March 25, 2021</a:t>
            </a:r>
          </a:p>
        </p:txBody>
      </p:sp>
    </p:spTree>
    <p:extLst>
      <p:ext uri="{BB962C8B-B14F-4D97-AF65-F5344CB8AC3E}">
        <p14:creationId xmlns:p14="http://schemas.microsoft.com/office/powerpoint/2010/main" val="4582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  2/25/2021</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800" b="1" dirty="0">
                <a:latin typeface="+mj-lt"/>
                <a:ea typeface="+mn-lt"/>
                <a:cs typeface="+mn-lt"/>
              </a:rPr>
              <a:t>Agenda – 3/25/2021</a:t>
            </a:r>
          </a:p>
          <a:p>
            <a:pPr algn="ctr"/>
            <a:endParaRPr lang="en-US" sz="12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Reminders and upcoming Alma/Primo VE events and learning opportunities</a:t>
            </a:r>
            <a:br>
              <a:rPr lang="en-US" sz="2400" dirty="0">
                <a:latin typeface="+mj-lt"/>
                <a:ea typeface="+mn-lt"/>
                <a:cs typeface="+mn-lt"/>
              </a:rPr>
            </a:br>
            <a:r>
              <a:rPr lang="en-US" sz="2400" dirty="0">
                <a:latin typeface="+mj-lt"/>
                <a:ea typeface="+mn-lt"/>
                <a:cs typeface="+mn-lt"/>
              </a:rPr>
              <a:t>See </a:t>
            </a:r>
            <a:r>
              <a:rPr lang="en-US" sz="2400" dirty="0">
                <a:latin typeface="+mj-lt"/>
                <a:ea typeface="+mn-lt"/>
                <a:cs typeface="+mn-lt"/>
                <a:hlinkClick r:id="rId3"/>
              </a:rPr>
              <a:t>https://www.carli.illinois.edu/calendar</a:t>
            </a:r>
            <a:r>
              <a:rPr lang="en-US" sz="2400" dirty="0">
                <a:latin typeface="+mj-lt"/>
                <a:ea typeface="+mn-lt"/>
                <a:cs typeface="+mn-lt"/>
              </a:rPr>
              <a:t> for CARLI events</a:t>
            </a:r>
            <a:br>
              <a:rPr lang="en-US" sz="2400" dirty="0">
                <a:latin typeface="+mj-lt"/>
                <a:ea typeface="+mn-lt"/>
                <a:cs typeface="+mn-lt"/>
              </a:rPr>
            </a:b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End of Term User Management Activities</a:t>
            </a:r>
          </a:p>
          <a:p>
            <a:pPr marL="1085850" lvl="1" indent="-342900">
              <a:spcBef>
                <a:spcPts val="0"/>
              </a:spcBef>
              <a:buFont typeface="Arial" panose="020B0604020202020204" pitchFamily="34" charset="0"/>
              <a:buChar char="•"/>
            </a:pPr>
            <a:r>
              <a:rPr lang="en-US" sz="2100" dirty="0">
                <a:latin typeface="+mj-lt"/>
                <a:ea typeface="+mn-lt"/>
                <a:cs typeface="+mn-lt"/>
              </a:rPr>
              <a:t>Identifying graduating students</a:t>
            </a:r>
          </a:p>
          <a:p>
            <a:pPr marL="1085850" lvl="1" indent="-342900">
              <a:spcBef>
                <a:spcPts val="0"/>
              </a:spcBef>
              <a:buFont typeface="Arial" panose="020B0604020202020204" pitchFamily="34" charset="0"/>
              <a:buChar char="•"/>
            </a:pPr>
            <a:r>
              <a:rPr lang="en-US" sz="2100" dirty="0">
                <a:latin typeface="+mj-lt"/>
                <a:ea typeface="+mn-lt"/>
                <a:cs typeface="+mn-lt"/>
              </a:rPr>
              <a:t>Setting expiry dates</a:t>
            </a:r>
          </a:p>
          <a:p>
            <a:pPr marL="1085850" lvl="1" indent="-342900">
              <a:spcBef>
                <a:spcPts val="0"/>
              </a:spcBef>
              <a:buFont typeface="Arial" panose="020B0604020202020204" pitchFamily="34" charset="0"/>
              <a:buChar char="•"/>
            </a:pPr>
            <a:r>
              <a:rPr lang="en-US" sz="2100" dirty="0">
                <a:latin typeface="+mj-lt"/>
                <a:ea typeface="+mn-lt"/>
                <a:cs typeface="+mn-lt"/>
              </a:rPr>
              <a:t>Patron purge techniques</a:t>
            </a:r>
          </a:p>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April 2021 Alma Primo VE MONTHLY Release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717452"/>
            <a:ext cx="8913585" cy="4970561"/>
          </a:xfrm>
          <a:prstGeom prst="rect">
            <a:avLst/>
          </a:prstGeom>
        </p:spPr>
        <p:txBody>
          <a:bodyPr/>
          <a:lstStyle/>
          <a:p>
            <a:r>
              <a:rPr lang="en-US" sz="2400" dirty="0">
                <a:latin typeface="+mj-lt"/>
                <a:ea typeface="+mn-lt"/>
                <a:cs typeface="+mn-lt"/>
              </a:rPr>
              <a:t>The April Release is scheduled for Sunday, April 4.</a:t>
            </a: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The April release is a “maintenance release”—no new functionality, no release update on April 11.</a:t>
            </a:r>
          </a:p>
          <a:p>
            <a:pPr marL="342900" indent="-342900">
              <a:buFont typeface="Arial" panose="020B0604020202020204" pitchFamily="34" charset="0"/>
              <a:buChar char="•"/>
            </a:pPr>
            <a:r>
              <a:rPr lang="en-US" sz="2400" dirty="0">
                <a:latin typeface="+mj-lt"/>
                <a:ea typeface="+mn-lt"/>
                <a:cs typeface="+mn-lt"/>
              </a:rPr>
              <a:t>Alma Release Notes:</a:t>
            </a:r>
            <a:br>
              <a:rPr lang="en-US" sz="2400" dirty="0">
                <a:latin typeface="+mj-lt"/>
                <a:ea typeface="+mn-lt"/>
                <a:cs typeface="+mn-lt"/>
              </a:rPr>
            </a:br>
            <a:r>
              <a:rPr lang="en-US" sz="2400" dirty="0">
                <a:latin typeface="+mj-lt"/>
                <a:ea typeface="+mn-lt"/>
                <a:cs typeface="+mn-lt"/>
                <a:hlinkClick r:id="rId3"/>
              </a:rPr>
              <a:t>https://knowledge.exlibrisgroup.com/Alma/Release_Notes/2021/Alma_2021_Release_Notes</a:t>
            </a:r>
            <a:r>
              <a:rPr lang="en-US" sz="2400" dirty="0">
                <a:latin typeface="+mj-lt"/>
                <a:ea typeface="+mn-lt"/>
                <a:cs typeface="+mn-lt"/>
              </a:rPr>
              <a:t>  </a:t>
            </a:r>
          </a:p>
          <a:p>
            <a:pPr marL="342900" indent="-342900">
              <a:buFont typeface="Arial" panose="020B0604020202020204" pitchFamily="34" charset="0"/>
              <a:buChar char="•"/>
            </a:pPr>
            <a:r>
              <a:rPr lang="en-US" sz="2400" dirty="0">
                <a:latin typeface="+mj-lt"/>
                <a:ea typeface="+mn-lt"/>
                <a:cs typeface="+mn-lt"/>
              </a:rPr>
              <a:t>Primo VE Release Notes:</a:t>
            </a:r>
            <a:br>
              <a:rPr lang="en-US" sz="2400" dirty="0">
                <a:latin typeface="+mj-lt"/>
                <a:ea typeface="+mn-lt"/>
                <a:cs typeface="+mn-lt"/>
              </a:rPr>
            </a:br>
            <a:r>
              <a:rPr lang="en-US" sz="2400" dirty="0">
                <a:latin typeface="+mj-lt"/>
                <a:ea typeface="+mn-lt"/>
                <a:cs typeface="+mn-lt"/>
                <a:hlinkClick r:id="rId4"/>
              </a:rPr>
              <a:t>https://knowledge.exlibrisgroup.com/Primo/Release_Notes/002Primo_VE/2021/010Primo_VE_2021_Release_Notes</a:t>
            </a:r>
            <a:r>
              <a:rPr lang="en-US" sz="2400" dirty="0">
                <a:latin typeface="+mj-lt"/>
                <a:ea typeface="+mn-lt"/>
                <a:cs typeface="+mn-lt"/>
              </a:rPr>
              <a:t> </a:t>
            </a:r>
          </a:p>
          <a:p>
            <a:pPr marL="342900" indent="-342900">
              <a:buFont typeface="Arial" panose="020B0604020202020204" pitchFamily="34" charset="0"/>
              <a:buChar char="•"/>
            </a:pPr>
            <a:r>
              <a:rPr lang="en-US" sz="2400" dirty="0">
                <a:latin typeface="+mj-lt"/>
                <a:ea typeface="+mn-lt"/>
                <a:cs typeface="+mn-lt"/>
              </a:rPr>
              <a:t>Dates and links to documentation in CARLI Event Calendar.</a:t>
            </a:r>
          </a:p>
          <a:p>
            <a:pPr marL="1085850" lvl="1" indent="-342900">
              <a:buFont typeface="Arial" panose="020B0604020202020204" pitchFamily="34" charset="0"/>
              <a:buChar char="•"/>
            </a:pPr>
            <a:endParaRPr lang="en-US" sz="2900" dirty="0">
              <a:ea typeface="+mn-lt"/>
              <a:cs typeface="+mn-lt"/>
            </a:endParaRPr>
          </a:p>
          <a:p>
            <a:endParaRPr lang="en-US" sz="3200" dirty="0">
              <a:ea typeface="+mn-lt"/>
              <a:cs typeface="+mn-lt"/>
            </a:endParaRPr>
          </a:p>
        </p:txBody>
      </p:sp>
    </p:spTree>
    <p:extLst>
      <p:ext uri="{BB962C8B-B14F-4D97-AF65-F5344CB8AC3E}">
        <p14:creationId xmlns:p14="http://schemas.microsoft.com/office/powerpoint/2010/main" val="223003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 Ongoing series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84018" y="508011"/>
            <a:ext cx="8681079" cy="5822451"/>
          </a:xfrm>
          <a:prstGeom prst="rect">
            <a:avLst/>
          </a:prstGeom>
        </p:spPr>
        <p:txBody>
          <a:bodyPr/>
          <a:lstStyle/>
          <a:p>
            <a:pPr algn="ctr"/>
            <a:r>
              <a:rPr lang="en-US" sz="2400" b="1" dirty="0">
                <a:latin typeface="+mj-lt"/>
              </a:rPr>
              <a:t>Technical Services Q &amp; A</a:t>
            </a:r>
          </a:p>
          <a:p>
            <a:endParaRPr lang="en-US" sz="2000" dirty="0">
              <a:latin typeface="+mj-lt"/>
            </a:endParaRPr>
          </a:p>
          <a:p>
            <a:r>
              <a:rPr lang="en-US" sz="2000" dirty="0">
                <a:latin typeface="+mj-lt"/>
              </a:rPr>
              <a:t>Gather with CARLI staff and your technical services colleagues to discuss Alma technical services topics, from acquisitions and cataloging workflows for physical resources to electronic resources management:</a:t>
            </a:r>
            <a:br>
              <a:rPr lang="en-US" sz="2000" dirty="0">
                <a:latin typeface="+mj-lt"/>
              </a:rPr>
            </a:br>
            <a:endParaRPr lang="en-US" sz="2000" dirty="0">
              <a:latin typeface="+mj-lt"/>
            </a:endParaRPr>
          </a:p>
          <a:p>
            <a:pPr marL="285750" indent="-285750">
              <a:buFont typeface="Arial" panose="020B0604020202020204" pitchFamily="34" charset="0"/>
              <a:buChar char="•"/>
            </a:pPr>
            <a:r>
              <a:rPr lang="en-US" sz="1800" dirty="0">
                <a:latin typeface="+mj-lt"/>
              </a:rPr>
              <a:t>Wednesday 4/14 @ 10- </a:t>
            </a:r>
            <a:r>
              <a:rPr lang="en-US" sz="1600" u="sng" dirty="0">
                <a:latin typeface="+mj-lt"/>
                <a:hlinkClick r:id="rId3"/>
              </a:rPr>
              <a:t>https://www.carli.illinois.edu/tech-services-qa-2021-04-14</a:t>
            </a:r>
            <a:endParaRPr lang="en-US" sz="1600" u="sng" dirty="0">
              <a:latin typeface="+mj-lt"/>
            </a:endParaRPr>
          </a:p>
          <a:p>
            <a:pPr marL="1028700" lvl="1">
              <a:buFont typeface="Arial" panose="020B0604020202020204" pitchFamily="34" charset="0"/>
              <a:buChar char="•"/>
            </a:pPr>
            <a:r>
              <a:rPr lang="en-US" sz="1300" dirty="0">
                <a:latin typeface="+mj-lt"/>
              </a:rPr>
              <a:t>Fiscal </a:t>
            </a:r>
            <a:r>
              <a:rPr lang="en-US" sz="1300">
                <a:latin typeface="+mj-lt"/>
              </a:rPr>
              <a:t>Period Close</a:t>
            </a:r>
            <a:r>
              <a:rPr lang="en-US" sz="1300" u="sng">
                <a:latin typeface="+mj-lt"/>
              </a:rPr>
              <a:t>   </a:t>
            </a:r>
            <a:endParaRPr lang="en-US" sz="1300" u="sng" dirty="0">
              <a:latin typeface="+mj-lt"/>
            </a:endParaRPr>
          </a:p>
          <a:p>
            <a:pPr marL="285750" indent="-285750">
              <a:buFont typeface="Arial" panose="020B0604020202020204" pitchFamily="34" charset="0"/>
              <a:buChar char="•"/>
            </a:pPr>
            <a:r>
              <a:rPr lang="en-US" sz="1800" dirty="0">
                <a:latin typeface="+mj-lt"/>
              </a:rPr>
              <a:t>Wednesday 4/28 @ 10- </a:t>
            </a:r>
            <a:r>
              <a:rPr lang="en-US" sz="1600" u="sng" dirty="0">
                <a:latin typeface="+mj-lt"/>
                <a:hlinkClick r:id="rId4"/>
              </a:rPr>
              <a:t>https://www.carli.illinois.edu/tech-services-qa-2021-04-28</a:t>
            </a:r>
            <a:r>
              <a:rPr lang="en-US" sz="1600" u="sng" dirty="0">
                <a:latin typeface="+mj-lt"/>
              </a:rPr>
              <a:t>  </a:t>
            </a:r>
          </a:p>
          <a:p>
            <a:pPr marL="285750" indent="-285750">
              <a:buFont typeface="Arial" panose="020B0604020202020204" pitchFamily="34" charset="0"/>
              <a:buChar char="•"/>
            </a:pPr>
            <a:r>
              <a:rPr lang="en-US" sz="1800" dirty="0">
                <a:latin typeface="+mj-lt"/>
              </a:rPr>
              <a:t>Wednesday 5/12 @ 10- </a:t>
            </a:r>
            <a:r>
              <a:rPr lang="en-US" sz="1600" u="sng" dirty="0">
                <a:latin typeface="+mj-lt"/>
                <a:hlinkClick r:id="rId5"/>
              </a:rPr>
              <a:t>https://www.carli.illinois.edu/tech-services-qa-2021-05-12</a:t>
            </a:r>
            <a:r>
              <a:rPr lang="en-US" sz="1600" u="sng" dirty="0">
                <a:latin typeface="+mj-lt"/>
              </a:rPr>
              <a:t> </a:t>
            </a:r>
            <a:r>
              <a:rPr lang="en-US" sz="1800" dirty="0">
                <a:latin typeface="+mj-lt"/>
              </a:rPr>
              <a:t>Wednesday 5/26 @ 10- </a:t>
            </a:r>
            <a:r>
              <a:rPr lang="en-US" sz="1600" u="sng" dirty="0">
                <a:latin typeface="+mj-lt"/>
                <a:hlinkClick r:id="rId6"/>
              </a:rPr>
              <a:t>https://www.carli.illinois.edu/tech-services-qa-2021-05-26</a:t>
            </a:r>
            <a:r>
              <a:rPr lang="en-US" sz="1600" u="sng" dirty="0">
                <a:latin typeface="+mj-lt"/>
              </a:rPr>
              <a:t> </a:t>
            </a:r>
          </a:p>
          <a:p>
            <a:pPr marL="285750" indent="-285750">
              <a:buFont typeface="Arial" panose="020B0604020202020204" pitchFamily="34" charset="0"/>
              <a:buChar char="•"/>
            </a:pPr>
            <a:endParaRPr lang="en-US" sz="1600" u="sng" dirty="0">
              <a:latin typeface="+mj-lt"/>
              <a:ea typeface="+mn-lt"/>
              <a:cs typeface="+mn-lt"/>
            </a:endParaRPr>
          </a:p>
          <a:p>
            <a:r>
              <a:rPr lang="en-US" sz="2000" dirty="0">
                <a:latin typeface="+mj-lt"/>
                <a:ea typeface="+mn-lt"/>
                <a:cs typeface="+mn-lt"/>
              </a:rPr>
              <a:t>Recordings are posted on the “Physical Resource Management - Cataloging and Acquisitions” page: </a:t>
            </a:r>
            <a:br>
              <a:rPr lang="en-US" sz="2000" dirty="0">
                <a:latin typeface="+mj-lt"/>
                <a:ea typeface="+mn-lt"/>
                <a:cs typeface="+mn-lt"/>
              </a:rPr>
            </a:br>
            <a:r>
              <a:rPr lang="en-US" sz="2000" dirty="0">
                <a:latin typeface="+mj-lt"/>
                <a:ea typeface="+mn-lt"/>
                <a:cs typeface="+mn-lt"/>
                <a:hlinkClick r:id="rId7"/>
              </a:rPr>
              <a:t>https://www.carli.illinois.edu/products-services/i-share/physical-res-man</a:t>
            </a:r>
            <a:r>
              <a:rPr lang="en-US" sz="2000" dirty="0">
                <a:latin typeface="+mj-lt"/>
                <a:ea typeface="+mn-lt"/>
                <a:cs typeface="+mn-lt"/>
              </a:rPr>
              <a:t> </a:t>
            </a:r>
          </a:p>
        </p:txBody>
      </p:sp>
    </p:spTree>
    <p:extLst>
      <p:ext uri="{BB962C8B-B14F-4D97-AF65-F5344CB8AC3E}">
        <p14:creationId xmlns:p14="http://schemas.microsoft.com/office/powerpoint/2010/main" val="127809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 Ongoing Series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03368" y="508011"/>
            <a:ext cx="8945216" cy="5959050"/>
          </a:xfrm>
          <a:prstGeom prst="rect">
            <a:avLst/>
          </a:prstGeom>
        </p:spPr>
        <p:txBody>
          <a:bodyPr/>
          <a:lstStyle/>
          <a:p>
            <a:pPr algn="ctr"/>
            <a:r>
              <a:rPr lang="en-US" sz="2400" b="1" dirty="0">
                <a:latin typeface="+mj-lt"/>
              </a:rPr>
              <a:t>Let's Talk about Fulfillment (I mean Alma, not life's purpose)</a:t>
            </a:r>
          </a:p>
          <a:p>
            <a:endParaRPr lang="en-US" sz="2000" dirty="0">
              <a:latin typeface="+mj-lt"/>
            </a:endParaRPr>
          </a:p>
          <a:p>
            <a:r>
              <a:rPr lang="en-US" sz="2000" dirty="0">
                <a:latin typeface="+mj-lt"/>
              </a:rPr>
              <a:t>For the opportunity to talk with CARLI staff and your CARLI library colleagues about Alma Fulfillment and Automated Fulfillment Network workflows, known issues, and Q &amp; A:</a:t>
            </a:r>
            <a:br>
              <a:rPr lang="en-US" sz="2000" dirty="0">
                <a:latin typeface="+mj-lt"/>
              </a:rPr>
            </a:br>
            <a:endParaRPr lang="en-US" sz="2400" dirty="0">
              <a:latin typeface="+mj-lt"/>
            </a:endParaRPr>
          </a:p>
          <a:p>
            <a:pPr marL="285750" indent="-285750">
              <a:buFont typeface="Arial" panose="020B0604020202020204" pitchFamily="34" charset="0"/>
              <a:buChar char="•"/>
            </a:pPr>
            <a:r>
              <a:rPr lang="en-US" sz="1800" dirty="0">
                <a:latin typeface="+mj-lt"/>
              </a:rPr>
              <a:t>Friday 4/09 @ 2- </a:t>
            </a:r>
            <a:r>
              <a:rPr lang="en-US" sz="1600" u="sng" dirty="0">
                <a:latin typeface="+mj-lt"/>
                <a:hlinkClick r:id="rId3"/>
              </a:rPr>
              <a:t>https://www.carli.illinois.edu/lets-talk-about-fulfillment20210409</a:t>
            </a:r>
            <a:r>
              <a:rPr lang="en-US" sz="1600" u="sng" dirty="0">
                <a:latin typeface="+mj-lt"/>
              </a:rPr>
              <a:t> </a:t>
            </a:r>
          </a:p>
          <a:p>
            <a:pPr marL="285750" indent="-285750">
              <a:buFont typeface="Arial" panose="020B0604020202020204" pitchFamily="34" charset="0"/>
              <a:buChar char="•"/>
            </a:pPr>
            <a:r>
              <a:rPr lang="en-US" sz="1800" dirty="0">
                <a:latin typeface="+mj-lt"/>
              </a:rPr>
              <a:t>Tuesday 4/20 @ 10:30- </a:t>
            </a:r>
            <a:r>
              <a:rPr lang="en-US" sz="1600" u="sng" dirty="0">
                <a:latin typeface="+mj-lt"/>
                <a:hlinkClick r:id="rId4"/>
              </a:rPr>
              <a:t>https://www.carli.illinois.edu/lets-talk-about-fulfillment20210420</a:t>
            </a:r>
            <a:r>
              <a:rPr lang="en-US" sz="1600" u="sng" dirty="0">
                <a:latin typeface="+mj-lt"/>
              </a:rPr>
              <a:t> </a:t>
            </a:r>
          </a:p>
          <a:p>
            <a:pPr marL="285750" indent="-285750">
              <a:buFont typeface="Arial" panose="020B0604020202020204" pitchFamily="34" charset="0"/>
              <a:buChar char="•"/>
            </a:pPr>
            <a:r>
              <a:rPr lang="en-US" sz="1800" dirty="0">
                <a:latin typeface="+mj-lt"/>
              </a:rPr>
              <a:t>Friday 5/07 @ 2- </a:t>
            </a:r>
            <a:r>
              <a:rPr lang="en-US" sz="1600" u="sng" dirty="0">
                <a:latin typeface="+mj-lt"/>
                <a:hlinkClick r:id="rId5"/>
              </a:rPr>
              <a:t>https://www.carli.illinois.edu/lets-talk-about-fulfillment20210507</a:t>
            </a:r>
            <a:r>
              <a:rPr lang="en-US" sz="1600" u="sng" dirty="0">
                <a:latin typeface="+mj-lt"/>
              </a:rPr>
              <a:t> </a:t>
            </a:r>
          </a:p>
          <a:p>
            <a:pPr marL="285750" indent="-285750">
              <a:buFont typeface="Arial" panose="020B0604020202020204" pitchFamily="34" charset="0"/>
              <a:buChar char="•"/>
            </a:pPr>
            <a:r>
              <a:rPr lang="en-US" sz="1800" dirty="0">
                <a:latin typeface="+mj-lt"/>
              </a:rPr>
              <a:t>Tuesday 5/18 @ 10:30- </a:t>
            </a:r>
            <a:r>
              <a:rPr lang="en-US" sz="1600" u="sng" dirty="0">
                <a:latin typeface="+mj-lt"/>
                <a:hlinkClick r:id="rId6"/>
              </a:rPr>
              <a:t>https://www.carli.illinois.edu/lets-talk-about-fulfillment20210518</a:t>
            </a:r>
            <a:r>
              <a:rPr lang="en-US" sz="1600" u="sng" dirty="0">
                <a:latin typeface="+mj-lt"/>
              </a:rPr>
              <a:t> </a:t>
            </a:r>
          </a:p>
          <a:p>
            <a:pPr marL="285750" indent="-285750">
              <a:buFont typeface="Arial" panose="020B0604020202020204" pitchFamily="34" charset="0"/>
              <a:buChar char="•"/>
            </a:pPr>
            <a:endParaRPr lang="en-US" sz="1600" u="sng" dirty="0">
              <a:latin typeface="+mj-lt"/>
            </a:endParaRPr>
          </a:p>
          <a:p>
            <a:r>
              <a:rPr lang="en-US" sz="2000" dirty="0">
                <a:latin typeface="+mj-lt"/>
              </a:rPr>
              <a:t>Notes are posted in the calendar event for past sessions.</a:t>
            </a:r>
          </a:p>
          <a:p>
            <a:pPr marL="457200" indent="-457200">
              <a:buFont typeface="Arial" panose="020B0604020202020204" pitchFamily="34" charset="0"/>
              <a:buChar char="•"/>
            </a:pPr>
            <a:endParaRPr lang="en-US" sz="2800" dirty="0">
              <a:latin typeface="+mj-lt"/>
              <a:ea typeface="+mn-lt"/>
              <a:cs typeface="+mn-lt"/>
            </a:endParaRPr>
          </a:p>
        </p:txBody>
      </p:sp>
    </p:spTree>
    <p:extLst>
      <p:ext uri="{BB962C8B-B14F-4D97-AF65-F5344CB8AC3E}">
        <p14:creationId xmlns:p14="http://schemas.microsoft.com/office/powerpoint/2010/main" val="60738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 Ongoing Series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84018" y="404643"/>
            <a:ext cx="8681079" cy="6099523"/>
          </a:xfrm>
          <a:prstGeom prst="rect">
            <a:avLst/>
          </a:prstGeom>
        </p:spPr>
        <p:txBody>
          <a:bodyPr/>
          <a:lstStyle/>
          <a:p>
            <a:pPr algn="ctr"/>
            <a:r>
              <a:rPr lang="en-US" sz="2400" b="1" dirty="0">
                <a:latin typeface="+mj-lt"/>
              </a:rPr>
              <a:t>Ex Libris’ “Primo VE- Become an Expert”</a:t>
            </a:r>
          </a:p>
          <a:p>
            <a:r>
              <a:rPr lang="en-US" sz="2000" dirty="0">
                <a:latin typeface="+mj-lt"/>
              </a:rPr>
              <a:t>From Ex Libris, “This course will delve into advanced topics including building effective searches, configuration, branding, normalization rules, loading external data sources, CDI, and more.”</a:t>
            </a:r>
          </a:p>
          <a:p>
            <a:r>
              <a:rPr lang="en-US" sz="2000" dirty="0">
                <a:latin typeface="+mj-lt"/>
                <a:hlinkClick r:id="rId3"/>
              </a:rPr>
              <a:t>https://knowledge.exlibrisgroup.com/Primo/Product_Materials/Primo_Webinars/Primo_VE_-_Become_an_Expert</a:t>
            </a:r>
            <a:r>
              <a:rPr lang="en-US" sz="2000" dirty="0">
                <a:latin typeface="+mj-lt"/>
              </a:rPr>
              <a:t> </a:t>
            </a:r>
            <a:br>
              <a:rPr lang="en-US" sz="2000" dirty="0">
                <a:latin typeface="+mj-lt"/>
              </a:rPr>
            </a:br>
            <a:endParaRPr lang="en-US" sz="2000" dirty="0">
              <a:latin typeface="+mj-lt"/>
            </a:endParaRPr>
          </a:p>
          <a:p>
            <a:pPr marL="285750" indent="-285750">
              <a:buFont typeface="Arial" panose="020B0604020202020204" pitchFamily="34" charset="0"/>
              <a:buChar char="•"/>
            </a:pPr>
            <a:r>
              <a:rPr lang="en-US" sz="1800" dirty="0">
                <a:latin typeface="+mj-lt"/>
              </a:rPr>
              <a:t>Thursday 4/1 @ 10am – External Data Sources</a:t>
            </a:r>
          </a:p>
          <a:p>
            <a:pPr marL="285750" indent="-285750">
              <a:buFont typeface="Arial" panose="020B0604020202020204" pitchFamily="34" charset="0"/>
              <a:buChar char="•"/>
            </a:pPr>
            <a:r>
              <a:rPr lang="en-US" sz="1800" dirty="0">
                <a:latin typeface="+mj-lt"/>
              </a:rPr>
              <a:t>Thursday 4/8 @ 10am – Deduplication and FRBR</a:t>
            </a:r>
          </a:p>
          <a:p>
            <a:pPr marL="285750" indent="-285750">
              <a:buFont typeface="Arial" panose="020B0604020202020204" pitchFamily="34" charset="0"/>
              <a:buChar char="•"/>
            </a:pPr>
            <a:r>
              <a:rPr lang="en-US" sz="1800" dirty="0">
                <a:latin typeface="+mj-lt"/>
              </a:rPr>
              <a:t>Thursday 4/15 @ 10am – Primo Analytics</a:t>
            </a:r>
          </a:p>
          <a:p>
            <a:pPr marL="285750" indent="-285750">
              <a:buFont typeface="Arial" panose="020B0604020202020204" pitchFamily="34" charset="0"/>
              <a:buChar char="•"/>
            </a:pPr>
            <a:endParaRPr lang="en-US" sz="1600" u="sng" dirty="0">
              <a:latin typeface="+mj-lt"/>
            </a:endParaRPr>
          </a:p>
          <a:p>
            <a:r>
              <a:rPr lang="en-US" sz="2000" dirty="0">
                <a:latin typeface="+mj-lt"/>
              </a:rPr>
              <a:t>Recordings from past sessions are available at the link above.</a:t>
            </a:r>
          </a:p>
        </p:txBody>
      </p:sp>
    </p:spTree>
    <p:extLst>
      <p:ext uri="{BB962C8B-B14F-4D97-AF65-F5344CB8AC3E}">
        <p14:creationId xmlns:p14="http://schemas.microsoft.com/office/powerpoint/2010/main" val="17042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Ex Libris Idea Exchange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318655"/>
            <a:ext cx="9002110" cy="6137324"/>
          </a:xfrm>
          <a:prstGeom prst="rect">
            <a:avLst/>
          </a:prstGeom>
        </p:spPr>
        <p:txBody>
          <a:bodyPr/>
          <a:lstStyle/>
          <a:p>
            <a:pPr marL="228600" lvl="1" indent="0" algn="ctr">
              <a:buNone/>
            </a:pPr>
            <a:r>
              <a:rPr lang="en-US" sz="2400" dirty="0">
                <a:latin typeface="+mj-lt"/>
                <a:ea typeface="+mn-lt"/>
                <a:cs typeface="+mn-lt"/>
              </a:rPr>
              <a:t>Ex Libris Idea Exchange</a:t>
            </a:r>
          </a:p>
          <a:p>
            <a:pPr marL="228600" lvl="1" indent="0" algn="ctr">
              <a:buNone/>
            </a:pPr>
            <a:r>
              <a:rPr lang="en-US" sz="2400" dirty="0">
                <a:latin typeface="+mj-lt"/>
                <a:ea typeface="+mn-lt"/>
                <a:cs typeface="+mn-lt"/>
                <a:hlinkClick r:id="rId3"/>
              </a:rPr>
              <a:t>https://ideas.exlibrisgroup.com/</a:t>
            </a:r>
            <a:r>
              <a:rPr lang="en-US" sz="2400" dirty="0">
                <a:latin typeface="+mj-lt"/>
                <a:ea typeface="+mn-lt"/>
                <a:cs typeface="+mn-lt"/>
              </a:rPr>
              <a:t> </a:t>
            </a:r>
          </a:p>
          <a:p>
            <a:pPr marL="342900" indent="-342900">
              <a:buFont typeface="Arial" panose="020B0604020202020204" pitchFamily="34" charset="0"/>
              <a:buChar char="•"/>
            </a:pPr>
            <a:r>
              <a:rPr lang="en-US" sz="2400" dirty="0">
                <a:latin typeface="+mj-lt"/>
              </a:rPr>
              <a:t>The Ex Libris Idea Exchange allows library staff at institutions using Ex Libris products to:</a:t>
            </a:r>
          </a:p>
          <a:p>
            <a:pPr marL="1085850" lvl="1" indent="-342900">
              <a:buFont typeface="Arial" panose="020B0604020202020204" pitchFamily="34" charset="0"/>
              <a:buChar char="•"/>
            </a:pPr>
            <a:r>
              <a:rPr lang="en-US" sz="2400" dirty="0">
                <a:latin typeface="+mj-lt"/>
              </a:rPr>
              <a:t>Share ideas for enhancement/development.</a:t>
            </a:r>
          </a:p>
          <a:p>
            <a:pPr marL="1085850" lvl="1" indent="-342900">
              <a:buFont typeface="Arial" panose="020B0604020202020204" pitchFamily="34" charset="0"/>
              <a:buChar char="•"/>
            </a:pPr>
            <a:r>
              <a:rPr lang="en-US" sz="2400" dirty="0">
                <a:latin typeface="+mj-lt"/>
              </a:rPr>
              <a:t>Vote to support your favorite user-submitted ideas.</a:t>
            </a:r>
          </a:p>
          <a:p>
            <a:pPr marL="1085850" lvl="1" indent="-342900">
              <a:buFont typeface="Arial" panose="020B0604020202020204" pitchFamily="34" charset="0"/>
              <a:buChar char="•"/>
            </a:pPr>
            <a:r>
              <a:rPr lang="en-US" sz="2400" dirty="0">
                <a:latin typeface="+mj-lt"/>
              </a:rPr>
              <a:t>Add comments to provide weight and additional use cases to your favorite user-submitted ideas.</a:t>
            </a:r>
          </a:p>
          <a:p>
            <a:pPr marL="574675" lvl="2" indent="-342900">
              <a:buFont typeface="Arial" panose="020B0604020202020204" pitchFamily="34" charset="0"/>
              <a:buChar char="•"/>
            </a:pPr>
            <a:endParaRPr lang="en-US" sz="1600" dirty="0">
              <a:latin typeface="+mj-lt"/>
              <a:ea typeface="+mn-lt"/>
              <a:cs typeface="+mn-lt"/>
            </a:endParaRPr>
          </a:p>
          <a:p>
            <a:pPr marL="514350" lvl="1">
              <a:buFont typeface="Arial" panose="020B0604020202020204" pitchFamily="34" charset="0"/>
              <a:buChar char="•"/>
            </a:pPr>
            <a:r>
              <a:rPr lang="en-US" sz="2400" dirty="0">
                <a:latin typeface="+mj-lt"/>
              </a:rPr>
              <a:t>Any and all library staff members at your institution can have their own individual account. </a:t>
            </a:r>
          </a:p>
          <a:p>
            <a:pPr marL="514350" lvl="1">
              <a:buFont typeface="Arial" panose="020B0604020202020204" pitchFamily="34" charset="0"/>
              <a:buChar char="•"/>
            </a:pPr>
            <a:r>
              <a:rPr lang="en-US" sz="2400" dirty="0">
                <a:latin typeface="+mj-lt"/>
              </a:rPr>
              <a:t>Please read the </a:t>
            </a:r>
            <a:r>
              <a:rPr lang="en-US" sz="2400" dirty="0">
                <a:latin typeface="+mj-lt"/>
                <a:hlinkClick r:id="rId4"/>
              </a:rPr>
              <a:t>FAQ</a:t>
            </a:r>
            <a:r>
              <a:rPr lang="en-US" sz="2400" dirty="0">
                <a:latin typeface="+mj-lt"/>
              </a:rPr>
              <a:t> and </a:t>
            </a:r>
            <a:r>
              <a:rPr lang="en-US" sz="2400" dirty="0">
                <a:latin typeface="+mj-lt"/>
                <a:hlinkClick r:id="rId5"/>
              </a:rPr>
              <a:t>Guidelines</a:t>
            </a:r>
            <a:r>
              <a:rPr lang="en-US" sz="2400" dirty="0">
                <a:latin typeface="+mj-lt"/>
              </a:rPr>
              <a:t> before you begin.</a:t>
            </a:r>
          </a:p>
          <a:p>
            <a:pPr marL="514350" lvl="1">
              <a:buFont typeface="Arial" panose="020B0604020202020204" pitchFamily="34" charset="0"/>
              <a:buChar char="•"/>
            </a:pPr>
            <a:r>
              <a:rPr lang="en-US" sz="2400" dirty="0">
                <a:latin typeface="+mj-lt"/>
              </a:rPr>
              <a:t>The CARLI Office, and your CARLI Library Colleagues, may periodically send announcements for ideas they’d like you to consider supporting.</a:t>
            </a:r>
          </a:p>
          <a:p>
            <a:pPr marL="228600" lvl="1" indent="0">
              <a:buNone/>
            </a:pPr>
            <a:endParaRPr lang="en-US" sz="1600" dirty="0">
              <a:latin typeface="+mj-lt"/>
              <a:ea typeface="+mn-lt"/>
              <a:cs typeface="+mn-lt"/>
            </a:endParaRPr>
          </a:p>
          <a:p>
            <a:endParaRPr lang="en-US" sz="1600" dirty="0">
              <a:latin typeface="+mj-lt"/>
              <a:ea typeface="+mn-lt"/>
              <a:cs typeface="+mn-lt"/>
            </a:endParaRPr>
          </a:p>
        </p:txBody>
      </p:sp>
    </p:spTree>
    <p:extLst>
      <p:ext uri="{BB962C8B-B14F-4D97-AF65-F5344CB8AC3E}">
        <p14:creationId xmlns:p14="http://schemas.microsoft.com/office/powerpoint/2010/main" val="318957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Email lists reminder</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508011"/>
            <a:ext cx="9143999" cy="6012710"/>
          </a:xfrm>
          <a:prstGeom prst="rect">
            <a:avLst/>
          </a:prstGeom>
        </p:spPr>
        <p:txBody>
          <a:bodyPr/>
          <a:lstStyle/>
          <a:p>
            <a:r>
              <a:rPr lang="en-US" sz="2400" dirty="0">
                <a:latin typeface="+mj-lt"/>
                <a:ea typeface="+mn-lt"/>
                <a:cs typeface="+mn-lt"/>
              </a:rPr>
              <a:t>Join CARLI Email lists at </a:t>
            </a:r>
            <a:r>
              <a:rPr lang="en-US" sz="2400" dirty="0">
                <a:latin typeface="+mj-lt"/>
                <a:ea typeface="+mn-lt"/>
                <a:cs typeface="+mn-lt"/>
                <a:hlinkClick r:id="rId3"/>
              </a:rPr>
              <a:t>https://www.carli.illinois.edu/email-lists</a:t>
            </a:r>
            <a:endParaRPr lang="en-US" sz="2400" dirty="0">
              <a:latin typeface="+mj-lt"/>
              <a:ea typeface="+mn-lt"/>
              <a:cs typeface="+mn-lt"/>
            </a:endParaRPr>
          </a:p>
          <a:p>
            <a:r>
              <a:rPr lang="en-US" sz="2400" dirty="0">
                <a:latin typeface="+mj-lt"/>
                <a:ea typeface="+mn-lt"/>
                <a:cs typeface="+mn-lt"/>
              </a:rPr>
              <a:t>I-Share Announcements from CARLI: </a:t>
            </a:r>
            <a:r>
              <a:rPr lang="en-US" sz="2400" dirty="0">
                <a:latin typeface="+mj-lt"/>
                <a:ea typeface="+mn-lt"/>
                <a:cs typeface="+mn-lt"/>
                <a:hlinkClick r:id="rId4"/>
              </a:rPr>
              <a:t>I-Share@carli.Illinois.edu</a:t>
            </a:r>
            <a:endParaRPr lang="en-US" sz="2400" dirty="0">
              <a:latin typeface="+mj-lt"/>
              <a:ea typeface="+mn-lt"/>
              <a:cs typeface="+mn-lt"/>
            </a:endParaRPr>
          </a:p>
          <a:p>
            <a:endParaRPr lang="en-US" sz="2000" dirty="0">
              <a:latin typeface="+mj-lt"/>
              <a:ea typeface="+mn-lt"/>
              <a:cs typeface="+mn-lt"/>
            </a:endParaRPr>
          </a:p>
          <a:p>
            <a:r>
              <a:rPr lang="en-US" sz="2400" dirty="0">
                <a:latin typeface="+mj-lt"/>
                <a:ea typeface="+mn-lt"/>
                <a:cs typeface="+mn-lt"/>
              </a:rPr>
              <a:t>CARLI open discussion lists on Alma and Primo VE</a:t>
            </a:r>
          </a:p>
          <a:p>
            <a:r>
              <a:rPr lang="en-US" sz="2300" dirty="0">
                <a:latin typeface="+mj-lt"/>
                <a:ea typeface="+mn-lt"/>
                <a:cs typeface="+mn-lt"/>
              </a:rPr>
              <a:t>	</a:t>
            </a:r>
            <a:r>
              <a:rPr lang="en-US" sz="2300" dirty="0">
                <a:latin typeface="+mj-lt"/>
                <a:ea typeface="+mn-lt"/>
                <a:cs typeface="+mn-lt"/>
                <a:hlinkClick r:id="rId5"/>
              </a:rPr>
              <a:t>Primo VE Interest Group</a:t>
            </a:r>
            <a:endParaRPr lang="en-US" sz="2300" dirty="0">
              <a:latin typeface="+mj-lt"/>
              <a:ea typeface="+mn-lt"/>
              <a:cs typeface="+mn-lt"/>
            </a:endParaRPr>
          </a:p>
          <a:p>
            <a:r>
              <a:rPr lang="en-US" sz="2000" dirty="0">
                <a:latin typeface="+mj-lt"/>
                <a:ea typeface="+mn-lt"/>
                <a:cs typeface="+mn-lt"/>
              </a:rPr>
              <a:t>	</a:t>
            </a:r>
            <a:r>
              <a:rPr lang="en-US" sz="2400" dirty="0">
                <a:latin typeface="+mj-lt"/>
                <a:ea typeface="+mn-lt"/>
                <a:cs typeface="+mn-lt"/>
                <a:hlinkClick r:id="rId6"/>
              </a:rPr>
              <a:t>Public Services Interest Group</a:t>
            </a:r>
            <a:endParaRPr lang="en-US" sz="2400" dirty="0">
              <a:latin typeface="+mj-lt"/>
              <a:ea typeface="+mn-lt"/>
              <a:cs typeface="+mn-lt"/>
            </a:endParaRPr>
          </a:p>
          <a:p>
            <a:pPr marL="457200" lvl="1" indent="0">
              <a:buNone/>
            </a:pPr>
            <a:r>
              <a:rPr lang="en-US" sz="2400" dirty="0">
                <a:latin typeface="+mj-lt"/>
                <a:ea typeface="+mn-lt"/>
                <a:cs typeface="+mn-lt"/>
                <a:hlinkClick r:id="rId7"/>
              </a:rPr>
              <a:t>Reports Interest Group</a:t>
            </a:r>
            <a:endParaRPr lang="en-US" sz="2400" dirty="0">
              <a:latin typeface="+mj-lt"/>
              <a:ea typeface="+mn-lt"/>
              <a:cs typeface="+mn-lt"/>
            </a:endParaRPr>
          </a:p>
          <a:p>
            <a:pPr marL="457200" lvl="1" indent="0">
              <a:buNone/>
            </a:pPr>
            <a:r>
              <a:rPr lang="en-US" sz="2400" dirty="0">
                <a:latin typeface="+mj-lt"/>
                <a:ea typeface="+mn-lt"/>
                <a:cs typeface="+mn-lt"/>
                <a:hlinkClick r:id="rId8"/>
              </a:rPr>
              <a:t>Resource Sharing Interest Group</a:t>
            </a:r>
            <a:endParaRPr lang="en-US" sz="2400" dirty="0">
              <a:latin typeface="+mj-lt"/>
              <a:ea typeface="+mn-lt"/>
              <a:cs typeface="+mn-lt"/>
            </a:endParaRPr>
          </a:p>
          <a:p>
            <a:pPr marL="457200" lvl="1" indent="0">
              <a:buNone/>
            </a:pPr>
            <a:r>
              <a:rPr lang="en-US" sz="2400" dirty="0">
                <a:latin typeface="+mj-lt"/>
                <a:ea typeface="+mn-lt"/>
                <a:cs typeface="+mn-lt"/>
                <a:hlinkClick r:id="rId9"/>
              </a:rPr>
              <a:t>Serials &amp; Acquisitions Interest Group</a:t>
            </a:r>
            <a:endParaRPr lang="en-US" sz="2400" dirty="0">
              <a:latin typeface="+mj-lt"/>
              <a:ea typeface="+mn-lt"/>
              <a:cs typeface="+mn-lt"/>
            </a:endParaRPr>
          </a:p>
          <a:p>
            <a:pPr marL="457200" lvl="1" indent="0">
              <a:buNone/>
            </a:pPr>
            <a:r>
              <a:rPr lang="en-US" sz="2400" dirty="0">
                <a:latin typeface="+mj-lt"/>
                <a:ea typeface="+mn-lt"/>
                <a:cs typeface="+mn-lt"/>
                <a:hlinkClick r:id="rId10"/>
              </a:rPr>
              <a:t>Technical Services Interest Group</a:t>
            </a:r>
            <a:endParaRPr lang="en-US" sz="2400" dirty="0">
              <a:latin typeface="+mj-lt"/>
              <a:ea typeface="+mn-lt"/>
              <a:cs typeface="+mn-lt"/>
            </a:endParaRPr>
          </a:p>
          <a:p>
            <a:pPr lvl="1" indent="0">
              <a:buNone/>
            </a:pPr>
            <a:endParaRPr lang="en-US" sz="800" dirty="0">
              <a:latin typeface="+mj-lt"/>
              <a:ea typeface="+mn-lt"/>
              <a:cs typeface="+mn-lt"/>
            </a:endParaRPr>
          </a:p>
          <a:p>
            <a:r>
              <a:rPr lang="en-US" sz="2400" dirty="0">
                <a:latin typeface="+mj-lt"/>
                <a:ea typeface="+mn-lt"/>
                <a:cs typeface="+mn-lt"/>
              </a:rPr>
              <a:t>Ex Libris User Group (ELUNA) Email Lists for all customers</a:t>
            </a:r>
            <a:br>
              <a:rPr lang="en-US" sz="2400" dirty="0">
                <a:latin typeface="+mj-lt"/>
                <a:ea typeface="+mn-lt"/>
                <a:cs typeface="+mn-lt"/>
              </a:rPr>
            </a:br>
            <a:r>
              <a:rPr lang="en-US" sz="2400" dirty="0">
                <a:latin typeface="+mj-lt"/>
                <a:ea typeface="+mn-lt"/>
                <a:cs typeface="+mn-lt"/>
              </a:rPr>
              <a:t>	</a:t>
            </a:r>
            <a:r>
              <a:rPr lang="en-US" sz="2400" dirty="0">
                <a:latin typeface="+mj-lt"/>
                <a:ea typeface="+mn-lt"/>
                <a:cs typeface="+mn-lt"/>
                <a:hlinkClick r:id="rId11"/>
              </a:rPr>
              <a:t>https://el-una.org/about/mailing-lists</a:t>
            </a:r>
            <a:r>
              <a:rPr lang="en-US" sz="2400" dirty="0">
                <a:latin typeface="+mj-lt"/>
                <a:ea typeface="+mn-lt"/>
                <a:cs typeface="+mn-lt"/>
              </a:rPr>
              <a:t> </a:t>
            </a:r>
          </a:p>
          <a:p>
            <a:pPr marL="1085850" lvl="1" indent="-342900">
              <a:buFont typeface="Arial" panose="020B0604020202020204" pitchFamily="34" charset="0"/>
              <a:buChar char="•"/>
            </a:pPr>
            <a:r>
              <a:rPr lang="en-US" sz="2000" dirty="0">
                <a:latin typeface="+mj-lt"/>
                <a:ea typeface="+mn-lt"/>
                <a:cs typeface="+mn-lt"/>
                <a:hlinkClick r:id="rId12"/>
              </a:rPr>
              <a:t>Alma-L</a:t>
            </a:r>
            <a:endParaRPr lang="en-US" sz="2000" dirty="0">
              <a:latin typeface="+mj-lt"/>
              <a:ea typeface="+mn-lt"/>
              <a:cs typeface="+mn-lt"/>
            </a:endParaRPr>
          </a:p>
          <a:p>
            <a:pPr marL="1085850" lvl="1" indent="-342900">
              <a:buFont typeface="Arial" panose="020B0604020202020204" pitchFamily="34" charset="0"/>
              <a:buChar char="•"/>
            </a:pPr>
            <a:r>
              <a:rPr lang="en-US" sz="2000" dirty="0">
                <a:latin typeface="+mj-lt"/>
                <a:ea typeface="+mn-lt"/>
                <a:cs typeface="+mn-lt"/>
                <a:hlinkClick r:id="rId13"/>
              </a:rPr>
              <a:t>Primo</a:t>
            </a:r>
            <a:endParaRPr lang="en-US" sz="2000" dirty="0">
              <a:latin typeface="+mj-lt"/>
              <a:ea typeface="+mn-lt"/>
              <a:cs typeface="+mn-lt"/>
            </a:endParaRPr>
          </a:p>
          <a:p>
            <a:pPr marL="1085850" lvl="1" indent="-342900">
              <a:buFont typeface="Arial" panose="020B0604020202020204" pitchFamily="34" charset="0"/>
              <a:buChar char="•"/>
            </a:pPr>
            <a:endParaRPr lang="en-US" sz="2400" dirty="0">
              <a:latin typeface="+mj-lt"/>
              <a:ea typeface="+mn-lt"/>
              <a:cs typeface="+mn-lt"/>
            </a:endParaRPr>
          </a:p>
          <a:p>
            <a:pPr marL="1085850" lvl="1" indent="-342900">
              <a:buFont typeface="Arial" panose="020B0604020202020204" pitchFamily="34" charset="0"/>
              <a:buChar char="•"/>
            </a:pPr>
            <a:endParaRPr lang="en-US" sz="2600" dirty="0">
              <a:ea typeface="+mn-lt"/>
              <a:cs typeface="+mn-lt"/>
            </a:endParaRPr>
          </a:p>
          <a:p>
            <a:endParaRPr lang="en-US" sz="3200" dirty="0">
              <a:ea typeface="+mn-lt"/>
              <a:cs typeface="+mn-lt"/>
            </a:endParaRPr>
          </a:p>
        </p:txBody>
      </p:sp>
    </p:spTree>
    <p:extLst>
      <p:ext uri="{BB962C8B-B14F-4D97-AF65-F5344CB8AC3E}">
        <p14:creationId xmlns:p14="http://schemas.microsoft.com/office/powerpoint/2010/main" val="824069520"/>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6108</TotalTime>
  <Words>3057</Words>
  <Application>Microsoft Office PowerPoint</Application>
  <PresentationFormat>Letter Paper (8.5x11 in)</PresentationFormat>
  <Paragraphs>242</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Verdana</vt:lpstr>
      <vt:lpstr>Presentation11</vt:lpstr>
      <vt:lpstr>I-Share Alma Primo VE Office hours will start shortly</vt:lpstr>
      <vt:lpstr>End of Term User Management Office Hours March 25, 2021</vt:lpstr>
      <vt:lpstr>Agenda Office Hours  2/25/2021</vt:lpstr>
      <vt:lpstr>April 2021 Alma Primo VE MONTHLY Release</vt:lpstr>
      <vt:lpstr>Upcoming Alma and Primo VE Events- Ongoing series</vt:lpstr>
      <vt:lpstr>Upcoming Alma and Primo VE Events- Ongoing Series</vt:lpstr>
      <vt:lpstr>Upcoming Alma and Primo VE Events- Ongoing Series</vt:lpstr>
      <vt:lpstr>Ex Libris Idea Exchange</vt:lpstr>
      <vt:lpstr>Email lists reminder</vt:lpstr>
      <vt:lpstr>End Of Term User Management activities</vt:lpstr>
      <vt:lpstr>End Of Term User Management activities</vt:lpstr>
      <vt:lpstr>End Of Term User Management activities</vt:lpstr>
      <vt:lpstr>Patron Purge</vt:lpstr>
      <vt:lpstr>Generic Purge Walkthrough</vt:lpstr>
      <vt:lpstr>Preparation Work for User Purges</vt:lpstr>
      <vt:lpstr>Possible Safe Purge Practice</vt:lpstr>
      <vt:lpstr>Other Good/Best Practices</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Schwitzner, Ted</cp:lastModifiedBy>
  <cp:revision>575</cp:revision>
  <dcterms:created xsi:type="dcterms:W3CDTF">2019-09-18T17:05:10Z</dcterms:created>
  <dcterms:modified xsi:type="dcterms:W3CDTF">2021-03-24T19:28:49Z</dcterms:modified>
</cp:coreProperties>
</file>