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3184" r:id="rId2"/>
    <p:sldId id="3185" r:id="rId3"/>
    <p:sldId id="3186" r:id="rId4"/>
    <p:sldId id="3199" r:id="rId5"/>
    <p:sldId id="3200" r:id="rId6"/>
    <p:sldId id="3195" r:id="rId7"/>
    <p:sldId id="3192" r:id="rId8"/>
    <p:sldId id="3196" r:id="rId9"/>
    <p:sldId id="3197" r:id="rId10"/>
    <p:sldId id="3190" r:id="rId11"/>
    <p:sldId id="3194" r:id="rId12"/>
    <p:sldId id="3198" r:id="rId13"/>
    <p:sldId id="3193" r:id="rId14"/>
    <p:sldId id="3201" r:id="rId15"/>
    <p:sldId id="3202" r:id="rId16"/>
    <p:sldId id="3203" r:id="rId17"/>
    <p:sldId id="3204" r:id="rId18"/>
    <p:sldId id="3205" r:id="rId19"/>
    <p:sldId id="3157" r:id="rId20"/>
  </p:sldIdLst>
  <p:sldSz cx="9144000" cy="6858000" type="letter"/>
  <p:notesSz cx="4629150" cy="6858000"/>
  <p:defaultTextStyle>
    <a:defPPr>
      <a:defRPr lang="en-US"/>
    </a:defPPr>
    <a:lvl1pPr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wanson, Nicole Marie" initials="SNM" lastIdx="1" clrIdx="0">
    <p:extLst>
      <p:ext uri="{19B8F6BF-5375-455C-9EA6-DF929625EA0E}">
        <p15:presenceInfo xmlns:p15="http://schemas.microsoft.com/office/powerpoint/2012/main" userId="S-1-5-21-2509641344-1052565914-3260824488-3959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2B2B2"/>
    <a:srgbClr val="F5F6EA"/>
    <a:srgbClr val="F2E8F4"/>
    <a:srgbClr val="EBDA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ACA4E1-DC8D-4C11-8E4E-06AE0DE72D7A}" v="9" dt="2021-01-14T19:31:06.082"/>
    <p1510:client id="{FF9D674F-6032-4331-8670-ACF11A563F52}" v="11" dt="2021-01-14T19:32:49.8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49252" autoAdjust="0"/>
  </p:normalViewPr>
  <p:slideViewPr>
    <p:cSldViewPr snapToGrid="0" snapToObjects="1">
      <p:cViewPr varScale="1">
        <p:scale>
          <a:sx n="55" d="100"/>
          <a:sy n="55" d="100"/>
        </p:scale>
        <p:origin x="4024" y="184"/>
      </p:cViewPr>
      <p:guideLst>
        <p:guide orient="horz" pos="2160"/>
        <p:guide pos="2880"/>
      </p:guideLst>
    </p:cSldViewPr>
  </p:slideViewPr>
  <p:outlineViewPr>
    <p:cViewPr>
      <p:scale>
        <a:sx n="33" d="100"/>
        <a:sy n="33" d="100"/>
      </p:scale>
      <p:origin x="0" y="-104"/>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2756"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odore Carl Schwitzner" userId="/NJE3w/tHhA0KQ8/b8iU1bWHlrUou0SM6INOriNopaw=" providerId="None" clId="Web-{FF9D674F-6032-4331-8670-ACF11A563F52}"/>
    <pc:docChg chg="modSld">
      <pc:chgData name="Theodore Carl Schwitzner" userId="/NJE3w/tHhA0KQ8/b8iU1bWHlrUou0SM6INOriNopaw=" providerId="None" clId="Web-{FF9D674F-6032-4331-8670-ACF11A563F52}" dt="2021-01-14T19:32:49.817" v="10" actId="20577"/>
      <pc:docMkLst>
        <pc:docMk/>
      </pc:docMkLst>
      <pc:sldChg chg="modSp">
        <pc:chgData name="Theodore Carl Schwitzner" userId="/NJE3w/tHhA0KQ8/b8iU1bWHlrUou0SM6INOriNopaw=" providerId="None" clId="Web-{FF9D674F-6032-4331-8670-ACF11A563F52}" dt="2021-01-14T19:32:49.817" v="10" actId="20577"/>
        <pc:sldMkLst>
          <pc:docMk/>
          <pc:sldMk cId="3962801373" sldId="3202"/>
        </pc:sldMkLst>
        <pc:spChg chg="mod">
          <ac:chgData name="Theodore Carl Schwitzner" userId="/NJE3w/tHhA0KQ8/b8iU1bWHlrUou0SM6INOriNopaw=" providerId="None" clId="Web-{FF9D674F-6032-4331-8670-ACF11A563F52}" dt="2021-01-14T19:32:49.817" v="10" actId="20577"/>
          <ac:spMkLst>
            <pc:docMk/>
            <pc:sldMk cId="3962801373" sldId="3202"/>
            <ac:spMk id="2" creationId="{EE036743-9CE4-3B42-A21D-15A5270B4CC3}"/>
          </ac:spMkLst>
        </pc:spChg>
      </pc:sldChg>
    </pc:docChg>
  </pc:docChgLst>
  <pc:docChgLst>
    <pc:chgData name="Theodore Carl Schwitzner" userId="/NJE3w/tHhA0KQ8/b8iU1bWHlrUou0SM6INOriNopaw=" providerId="None" clId="Web-{D3ACA4E1-DC8D-4C11-8E4E-06AE0DE72D7A}"/>
    <pc:docChg chg="modSld">
      <pc:chgData name="Theodore Carl Schwitzner" userId="/NJE3w/tHhA0KQ8/b8iU1bWHlrUou0SM6INOriNopaw=" providerId="None" clId="Web-{D3ACA4E1-DC8D-4C11-8E4E-06AE0DE72D7A}" dt="2021-01-14T19:31:06.082" v="8" actId="20577"/>
      <pc:docMkLst>
        <pc:docMk/>
      </pc:docMkLst>
      <pc:sldChg chg="modSp">
        <pc:chgData name="Theodore Carl Schwitzner" userId="/NJE3w/tHhA0KQ8/b8iU1bWHlrUou0SM6INOriNopaw=" providerId="None" clId="Web-{D3ACA4E1-DC8D-4C11-8E4E-06AE0DE72D7A}" dt="2021-01-14T19:31:06.082" v="8" actId="20577"/>
        <pc:sldMkLst>
          <pc:docMk/>
          <pc:sldMk cId="3962801373" sldId="3202"/>
        </pc:sldMkLst>
        <pc:spChg chg="mod">
          <ac:chgData name="Theodore Carl Schwitzner" userId="/NJE3w/tHhA0KQ8/b8iU1bWHlrUou0SM6INOriNopaw=" providerId="None" clId="Web-{D3ACA4E1-DC8D-4C11-8E4E-06AE0DE72D7A}" dt="2021-01-14T19:31:06.082" v="8" actId="20577"/>
          <ac:spMkLst>
            <pc:docMk/>
            <pc:sldMk cId="3962801373" sldId="3202"/>
            <ac:spMk id="2" creationId="{EE036743-9CE4-3B42-A21D-15A5270B4CC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C9309A-D8A1-47BF-A6E1-A6FDB84A1D94}"/>
              </a:ext>
            </a:extLst>
          </p:cNvPr>
          <p:cNvSpPr>
            <a:spLocks noGrp="1"/>
          </p:cNvSpPr>
          <p:nvPr>
            <p:ph type="hdr" sz="quarter"/>
          </p:nvPr>
        </p:nvSpPr>
        <p:spPr>
          <a:xfrm>
            <a:off x="0" y="0"/>
            <a:ext cx="20066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1D3C60F-2F65-4707-A5A9-49BCEB2C2900}"/>
              </a:ext>
            </a:extLst>
          </p:cNvPr>
          <p:cNvSpPr>
            <a:spLocks noGrp="1"/>
          </p:cNvSpPr>
          <p:nvPr>
            <p:ph type="dt" sz="quarter" idx="1"/>
          </p:nvPr>
        </p:nvSpPr>
        <p:spPr>
          <a:xfrm>
            <a:off x="2622550" y="0"/>
            <a:ext cx="2005013" cy="344488"/>
          </a:xfrm>
          <a:prstGeom prst="rect">
            <a:avLst/>
          </a:prstGeom>
        </p:spPr>
        <p:txBody>
          <a:bodyPr vert="horz" lIns="91440" tIns="45720" rIns="91440" bIns="45720" rtlCol="0"/>
          <a:lstStyle>
            <a:lvl1pPr algn="r">
              <a:defRPr sz="1200"/>
            </a:lvl1pPr>
          </a:lstStyle>
          <a:p>
            <a:fld id="{05982DDE-1673-4FAD-ABA7-B01B4E41DDF4}" type="datetimeFigureOut">
              <a:rPr lang="en-US" smtClean="0"/>
              <a:t>1/14/2021</a:t>
            </a:fld>
            <a:endParaRPr lang="en-US" dirty="0"/>
          </a:p>
        </p:txBody>
      </p:sp>
      <p:sp>
        <p:nvSpPr>
          <p:cNvPr id="4" name="Footer Placeholder 3">
            <a:extLst>
              <a:ext uri="{FF2B5EF4-FFF2-40B4-BE49-F238E27FC236}">
                <a16:creationId xmlns:a16="http://schemas.microsoft.com/office/drawing/2014/main" id="{0934E268-706B-4645-A9CA-030372244A63}"/>
              </a:ext>
            </a:extLst>
          </p:cNvPr>
          <p:cNvSpPr>
            <a:spLocks noGrp="1"/>
          </p:cNvSpPr>
          <p:nvPr>
            <p:ph type="ftr" sz="quarter" idx="2"/>
          </p:nvPr>
        </p:nvSpPr>
        <p:spPr>
          <a:xfrm>
            <a:off x="0" y="6513513"/>
            <a:ext cx="2006600" cy="3444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431A59A-014C-4195-86B0-744A65A318AD}"/>
              </a:ext>
            </a:extLst>
          </p:cNvPr>
          <p:cNvSpPr>
            <a:spLocks noGrp="1"/>
          </p:cNvSpPr>
          <p:nvPr>
            <p:ph type="sldNum" sz="quarter" idx="3"/>
          </p:nvPr>
        </p:nvSpPr>
        <p:spPr>
          <a:xfrm>
            <a:off x="2622550" y="6513513"/>
            <a:ext cx="2005013" cy="344487"/>
          </a:xfrm>
          <a:prstGeom prst="rect">
            <a:avLst/>
          </a:prstGeom>
        </p:spPr>
        <p:txBody>
          <a:bodyPr vert="horz" lIns="91440" tIns="45720" rIns="91440" bIns="45720" rtlCol="0" anchor="b"/>
          <a:lstStyle>
            <a:lvl1pPr algn="r">
              <a:defRPr sz="1200"/>
            </a:lvl1pPr>
          </a:lstStyle>
          <a:p>
            <a:fld id="{06E4A8E0-CBC9-4654-A5E4-C16A20946212}" type="slidenum">
              <a:rPr lang="en-US" smtClean="0"/>
              <a:t>‹#›</a:t>
            </a:fld>
            <a:endParaRPr lang="en-US" dirty="0"/>
          </a:p>
        </p:txBody>
      </p:sp>
    </p:spTree>
    <p:extLst>
      <p:ext uri="{BB962C8B-B14F-4D97-AF65-F5344CB8AC3E}">
        <p14:creationId xmlns:p14="http://schemas.microsoft.com/office/powerpoint/2010/main" val="42196456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005965" cy="67968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2622114" y="0"/>
            <a:ext cx="2005965" cy="679686"/>
          </a:xfrm>
          <a:prstGeom prst="rect">
            <a:avLst/>
          </a:prstGeom>
        </p:spPr>
        <p:txBody>
          <a:bodyPr vert="horz" lIns="91440" tIns="45720" rIns="91440" bIns="45720" rtlCol="0"/>
          <a:lstStyle>
            <a:lvl1pPr algn="r">
              <a:defRPr sz="1200"/>
            </a:lvl1pPr>
          </a:lstStyle>
          <a:p>
            <a:fld id="{7B3ACEC6-FD2B-364A-87A5-E4E57BEBA3DB}" type="datetimeFigureOut">
              <a:rPr lang="en-US" smtClean="0"/>
              <a:t>1/14/2021</a:t>
            </a:fld>
            <a:endParaRPr lang="en-US" dirty="0"/>
          </a:p>
        </p:txBody>
      </p:sp>
      <p:sp>
        <p:nvSpPr>
          <p:cNvPr id="4" name="Slide Image Placeholder 3"/>
          <p:cNvSpPr>
            <a:spLocks noGrp="1" noRot="1" noChangeAspect="1"/>
          </p:cNvSpPr>
          <p:nvPr>
            <p:ph type="sldImg" idx="2"/>
          </p:nvPr>
        </p:nvSpPr>
        <p:spPr>
          <a:xfrm>
            <a:off x="1269250" y="446954"/>
            <a:ext cx="2272233" cy="17041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99241" y="2210696"/>
            <a:ext cx="4164693" cy="4200350"/>
          </a:xfrm>
          <a:prstGeom prst="rect">
            <a:avLst/>
          </a:prstGeom>
        </p:spPr>
        <p:txBody>
          <a:bodyPr vert="horz" lIns="91440" tIns="45720" rIns="91440" bIns="45720" rtlCol="0"/>
          <a:lstStyle/>
          <a:p>
            <a:pPr lvl="0"/>
            <a:r>
              <a:rPr lang="en-US" dirty="0"/>
              <a:t>Edit Master text style</a:t>
            </a:r>
          </a:p>
        </p:txBody>
      </p:sp>
      <p:sp>
        <p:nvSpPr>
          <p:cNvPr id="6" name="Footer Placeholder 5"/>
          <p:cNvSpPr>
            <a:spLocks noGrp="1"/>
          </p:cNvSpPr>
          <p:nvPr>
            <p:ph type="ftr" sz="quarter" idx="4"/>
          </p:nvPr>
        </p:nvSpPr>
        <p:spPr>
          <a:xfrm>
            <a:off x="74815" y="6075485"/>
            <a:ext cx="2005965" cy="67968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2548372" y="6075485"/>
            <a:ext cx="2005965" cy="679684"/>
          </a:xfrm>
          <a:prstGeom prst="rect">
            <a:avLst/>
          </a:prstGeom>
        </p:spPr>
        <p:txBody>
          <a:bodyPr vert="horz" lIns="91440" tIns="45720" rIns="91440" bIns="45720" rtlCol="0" anchor="b"/>
          <a:lstStyle>
            <a:lvl1pPr algn="r">
              <a:defRPr sz="1200"/>
            </a:lvl1pPr>
          </a:lstStyle>
          <a:p>
            <a:fld id="{FA2322D7-5974-A64C-97E5-5150CB045093}" type="slidenum">
              <a:rPr lang="en-US" smtClean="0"/>
              <a:t>‹#›</a:t>
            </a:fld>
            <a:endParaRPr lang="en-US" dirty="0"/>
          </a:p>
        </p:txBody>
      </p:sp>
    </p:spTree>
    <p:extLst>
      <p:ext uri="{BB962C8B-B14F-4D97-AF65-F5344CB8AC3E}">
        <p14:creationId xmlns:p14="http://schemas.microsoft.com/office/powerpoint/2010/main" val="388981288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rldefense.com/v3/__https:/knowledge.exlibrisgroup.com/Primo/Product_Materials/Primo_Webinars/Primo_VE_-_Become_an_Expert__;!!DZ3fjg!sGtG6fSAoe2XYgIaJIKiM-KRcGovFmLCVJVQj3f8vC8lxiur_5f02yjfDnJAuJt7qLaOVMPakfao$"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indent="0">
              <a:buFontTx/>
              <a:buNone/>
            </a:pPr>
            <a:endParaRPr lang="en-US" i="1"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A2322D7-5974-A64C-97E5-5150CB045093}"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6774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[Debbie] </a:t>
            </a:r>
          </a:p>
          <a:p>
            <a:r>
              <a:rPr lang="en-US" baseline="0" dirty="0">
                <a:cs typeface="Calibri"/>
              </a:rPr>
              <a:t>Switching to our next agenda item of some ongoing project reminders.</a:t>
            </a:r>
          </a:p>
          <a:p>
            <a:endParaRPr lang="en-US" baseline="0" dirty="0">
              <a:cs typeface="Calibri"/>
            </a:endParaRPr>
          </a:p>
          <a:p>
            <a:r>
              <a:rPr lang="en-US" baseline="0" dirty="0">
                <a:cs typeface="Calibri"/>
              </a:rPr>
              <a:t>We’ve been meeting with I-Share libraries who are ready to enable the sending of Overdue Notices to be sent </a:t>
            </a:r>
            <a:r>
              <a:rPr lang="en-US" sz="1200" kern="1200" dirty="0">
                <a:solidFill>
                  <a:schemeClr val="tx1"/>
                </a:solidFill>
                <a:effectLst/>
                <a:latin typeface="+mn-lt"/>
                <a:ea typeface="+mn-ea"/>
                <a:cs typeface="+mn-cs"/>
              </a:rPr>
              <a:t>to local and I-Share patrons.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your institution</a:t>
            </a:r>
            <a:r>
              <a:rPr lang="en-US" sz="1200" kern="1200" baseline="0" dirty="0">
                <a:solidFill>
                  <a:schemeClr val="tx1"/>
                </a:solidFill>
                <a:effectLst/>
                <a:latin typeface="+mn-lt"/>
                <a:ea typeface="+mn-ea"/>
                <a:cs typeface="+mn-cs"/>
              </a:rPr>
              <a:t> is ready to turn on overdue notices in Alma, please have your </a:t>
            </a:r>
            <a:r>
              <a:rPr lang="en-US" sz="1200" kern="1200" dirty="0">
                <a:solidFill>
                  <a:schemeClr val="tx1"/>
                </a:solidFill>
                <a:effectLst/>
                <a:latin typeface="+mn-lt"/>
                <a:ea typeface="+mn-ea"/>
                <a:cs typeface="+mn-cs"/>
              </a:rPr>
              <a:t>Alma/Primo VE contact or your I-Share Liaison select one of the Overdue Notice Review meeting timeslot for your institution, from the link</a:t>
            </a:r>
            <a:r>
              <a:rPr lang="en-US" sz="1200" kern="1200" baseline="0" dirty="0">
                <a:solidFill>
                  <a:schemeClr val="tx1"/>
                </a:solidFill>
                <a:effectLst/>
                <a:latin typeface="+mn-lt"/>
                <a:ea typeface="+mn-ea"/>
                <a:cs typeface="+mn-cs"/>
              </a:rPr>
              <a:t> in the email I’ve sent to them.</a:t>
            </a:r>
            <a:endParaRPr lang="en-US"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At the meeting, we will review your library’s settings related to the overdue notices and discuss the next steps for your library staff and CARLI staff to complete.</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meeting</a:t>
            </a:r>
            <a:r>
              <a:rPr lang="en-US" sz="1200" kern="1200" baseline="0" dirty="0">
                <a:solidFill>
                  <a:schemeClr val="tx1"/>
                </a:solidFill>
                <a:effectLst/>
                <a:latin typeface="+mn-lt"/>
                <a:ea typeface="+mn-ea"/>
                <a:cs typeface="+mn-cs"/>
              </a:rPr>
              <a:t> should be scheduled after </a:t>
            </a:r>
            <a:r>
              <a:rPr lang="en-US" sz="1200" kern="1200" dirty="0">
                <a:solidFill>
                  <a:schemeClr val="tx1"/>
                </a:solidFill>
                <a:effectLst/>
                <a:latin typeface="+mn-lt"/>
                <a:ea typeface="+mn-ea"/>
                <a:cs typeface="+mn-cs"/>
              </a:rPr>
              <a:t>your library has completed the review and updates for the "Patron Review in Alma" reports that CARLI uploaded to Box in November. </a:t>
            </a:r>
          </a:p>
          <a:p>
            <a:pPr lvl="1"/>
            <a:r>
              <a:rPr lang="en-US" sz="1000" kern="1200" dirty="0">
                <a:solidFill>
                  <a:schemeClr val="tx1"/>
                </a:solidFill>
                <a:effectLst/>
                <a:latin typeface="+mn-lt"/>
                <a:ea typeface="+mn-ea"/>
                <a:cs typeface="+mn-cs"/>
              </a:rPr>
              <a:t>The steps for working with these files were emailed to two staff at each I-Share Institution. Depending on your staff distribution of duties, this may have been the I-Share Liaison, Circulation Contact, and or Alma/Primo contact.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meeting must also be scheduled </a:t>
            </a:r>
            <a:r>
              <a:rPr lang="en-US" sz="1200" u="sng" kern="1200" dirty="0">
                <a:solidFill>
                  <a:schemeClr val="tx1"/>
                </a:solidFill>
                <a:effectLst/>
                <a:latin typeface="+mn-lt"/>
                <a:ea typeface="+mn-ea"/>
                <a:cs typeface="+mn-cs"/>
              </a:rPr>
              <a:t>before</a:t>
            </a:r>
            <a:r>
              <a:rPr lang="en-US" sz="1200" kern="1200" dirty="0">
                <a:solidFill>
                  <a:schemeClr val="tx1"/>
                </a:solidFill>
                <a:effectLst/>
                <a:latin typeface="+mn-lt"/>
                <a:ea typeface="+mn-ea"/>
                <a:cs typeface="+mn-cs"/>
              </a:rPr>
              <a:t> CARLI staff enable your overdue notices, but, the date of your meeting does not need to be the date your notices are turned on, I.E. you can schedule a review meeting in advance of your desired notice turn-on date.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reminder that at this time we are NOT enabling the Alma fulfillment jobs, rules, and settings that cause either local or I-Share patrons to be further fined, billed, or blocked until we begin more “normal” circulation operations again.</a:t>
            </a:r>
          </a:p>
          <a:p>
            <a:pPr lvl="0"/>
            <a:endParaRPr lang="en-US" sz="1200" kern="1200" dirty="0">
              <a:solidFill>
                <a:schemeClr val="tx1"/>
              </a:solidFill>
              <a:effectLst/>
              <a:latin typeface="+mn-lt"/>
              <a:ea typeface="+mn-ea"/>
              <a:cs typeface="+mn-cs"/>
            </a:endParaRPr>
          </a:p>
          <a:p>
            <a:endParaRPr lang="en-US" baseline="0" dirty="0">
              <a:cs typeface="Calibri"/>
            </a:endParaRPr>
          </a:p>
          <a:p>
            <a:endParaRPr lang="en-US" baseline="0" dirty="0">
              <a:cs typeface="Calibri"/>
            </a:endParaRPr>
          </a:p>
        </p:txBody>
      </p:sp>
    </p:spTree>
    <p:extLst>
      <p:ext uri="{BB962C8B-B14F-4D97-AF65-F5344CB8AC3E}">
        <p14:creationId xmlns:p14="http://schemas.microsoft.com/office/powerpoint/2010/main" val="851925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[Debbie]</a:t>
            </a:r>
          </a:p>
          <a:p>
            <a:r>
              <a:rPr lang="en-US" baseline="0" dirty="0">
                <a:cs typeface="Calibri"/>
              </a:rPr>
              <a:t>Next reminder- </a:t>
            </a:r>
          </a:p>
          <a:p>
            <a:endParaRPr lang="en-US"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September, the CARLI Board of Directors approved two proposals that will end the practice of I-Share libraries charging overdue fines for their main circulating collections and “processing fees” for any lost materials. We asked each I-Share library to fill out a survey letting us know whether the</a:t>
            </a:r>
            <a:r>
              <a:rPr lang="en-US" sz="1200" kern="1200" baseline="0" dirty="0">
                <a:solidFill>
                  <a:schemeClr val="tx1"/>
                </a:solidFill>
                <a:latin typeface="+mn-lt"/>
                <a:ea typeface="+mn-ea"/>
                <a:cs typeface="+mn-cs"/>
              </a:rPr>
              <a:t> library’s staff would make the changes in Alma Configuration, or whether CARLI Staff should make the changes on the library’s behalf. Thanks to you all for filling out the survey!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r>
              <a:rPr lang="en-US" baseline="0" dirty="0">
                <a:cs typeface="Calibri"/>
              </a:rPr>
              <a:t>If you elected to have CARLI Offices staff make the edits, we have completed that work.</a:t>
            </a:r>
          </a:p>
          <a:p>
            <a:r>
              <a:rPr lang="en-US" baseline="0" dirty="0">
                <a:cs typeface="Calibri"/>
              </a:rPr>
              <a:t>If your library noted in the survey that you would make the changes yourselves, that work should have been completed by January 1, 2021, but it’s not too late to double-check.</a:t>
            </a:r>
          </a:p>
          <a:p>
            <a:endParaRPr lang="en-US" baseline="0" dirty="0">
              <a:cs typeface="Calibri"/>
            </a:endParaRPr>
          </a:p>
          <a:p>
            <a:r>
              <a:rPr lang="en-US" baseline="0" dirty="0">
                <a:cs typeface="Calibri"/>
              </a:rPr>
              <a:t>On the next two slides, I’ve listed which libraries selected those options.</a:t>
            </a:r>
          </a:p>
        </p:txBody>
      </p:sp>
    </p:spTree>
    <p:extLst>
      <p:ext uri="{BB962C8B-B14F-4D97-AF65-F5344CB8AC3E}">
        <p14:creationId xmlns:p14="http://schemas.microsoft.com/office/powerpoint/2010/main" val="4039069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[Debbie]</a:t>
            </a:r>
          </a:p>
          <a:p>
            <a:r>
              <a:rPr lang="en-US" baseline="0" dirty="0">
                <a:cs typeface="Calibri"/>
              </a:rPr>
              <a:t>This slide shows the libraries who filled out the survey to note that library staff would make the edits.</a:t>
            </a:r>
          </a:p>
          <a:p>
            <a:r>
              <a:rPr lang="en-US" baseline="0" dirty="0">
                <a:cs typeface="Calibri"/>
              </a:rPr>
              <a:t>I’ll pause here a moment so that you can see if your institution is in the list.</a:t>
            </a:r>
          </a:p>
        </p:txBody>
      </p:sp>
    </p:spTree>
    <p:extLst>
      <p:ext uri="{BB962C8B-B14F-4D97-AF65-F5344CB8AC3E}">
        <p14:creationId xmlns:p14="http://schemas.microsoft.com/office/powerpoint/2010/main" val="102673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[Debbie]</a:t>
            </a:r>
          </a:p>
          <a:p>
            <a:r>
              <a:rPr lang="en-US" baseline="0" dirty="0">
                <a:cs typeface="Calibri"/>
              </a:rPr>
              <a:t>And this slide shows the libraries who filled out the survey to note that they did not think that edits would need to be made, and those who did not fill out the survey.</a:t>
            </a:r>
          </a:p>
          <a:p>
            <a:r>
              <a:rPr lang="en-US" baseline="0" dirty="0">
                <a:cs typeface="Calibri"/>
              </a:rPr>
              <a:t>These libraries should do a double-check as well.</a:t>
            </a:r>
          </a:p>
          <a:p>
            <a:r>
              <a:rPr lang="en-US" baseline="0" dirty="0">
                <a:cs typeface="Calibri"/>
              </a:rPr>
              <a:t>I’ll pause here a moment so that you can see if your institution is in the list.</a:t>
            </a:r>
          </a:p>
          <a:p>
            <a:endParaRPr lang="en-US" baseline="0" dirty="0">
              <a:cs typeface="Calibri"/>
            </a:endParaRPr>
          </a:p>
          <a:p>
            <a:r>
              <a:rPr lang="en-US" baseline="0" dirty="0">
                <a:cs typeface="Calibri"/>
              </a:rPr>
              <a:t>If you didn’t see your institution in either list, you’d noted in the survey that CARLI staff should make the edits on your behalf.</a:t>
            </a:r>
          </a:p>
          <a:p>
            <a:endParaRPr lang="en-US" baseline="0" dirty="0">
              <a:cs typeface="Calibri"/>
            </a:endParaRPr>
          </a:p>
          <a:p>
            <a:r>
              <a:rPr lang="en-US" baseline="0" dirty="0">
                <a:cs typeface="Calibri"/>
              </a:rPr>
              <a:t>I’ll now pass this presentation </a:t>
            </a:r>
            <a:r>
              <a:rPr lang="en-US" baseline="0">
                <a:cs typeface="Calibri"/>
              </a:rPr>
              <a:t>to Jen </a:t>
            </a:r>
            <a:r>
              <a:rPr lang="en-US" baseline="0" dirty="0">
                <a:cs typeface="Calibri"/>
              </a:rPr>
              <a:t>for our next reminders</a:t>
            </a:r>
          </a:p>
          <a:p>
            <a:endParaRPr lang="en-US" baseline="0" dirty="0">
              <a:cs typeface="Calibri"/>
            </a:endParaRPr>
          </a:p>
        </p:txBody>
      </p:sp>
    </p:spTree>
    <p:extLst>
      <p:ext uri="{BB962C8B-B14F-4D97-AF65-F5344CB8AC3E}">
        <p14:creationId xmlns:p14="http://schemas.microsoft.com/office/powerpoint/2010/main" val="1268593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dirty="0"/>
              <a:t>[Jen]</a:t>
            </a:r>
          </a:p>
          <a:p>
            <a:r>
              <a:rPr lang="en-US" dirty="0"/>
              <a:t>And finally, a few reminders about problem reporting as we enter the new year:</a:t>
            </a:r>
          </a:p>
          <a:p>
            <a:endParaRPr lang="en-US" dirty="0"/>
          </a:p>
          <a:p>
            <a:r>
              <a:rPr lang="en-US" dirty="0"/>
              <a:t>Please contact CARLI </a:t>
            </a:r>
            <a:r>
              <a:rPr lang="en-US" b="1" dirty="0"/>
              <a:t>first</a:t>
            </a:r>
            <a:r>
              <a:rPr lang="en-US" dirty="0"/>
              <a:t> at </a:t>
            </a:r>
            <a:r>
              <a:rPr lang="en-US" dirty="0" err="1"/>
              <a:t>support@carli.illinois.edu</a:t>
            </a:r>
            <a:r>
              <a:rPr lang="en-US" dirty="0"/>
              <a:t> when you experience problems or have questions about Alma and Primo VE.  </a:t>
            </a:r>
            <a:r>
              <a:rPr lang="en-US" i="0" dirty="0"/>
              <a:t>Although none of us would claim to be experts, </a:t>
            </a:r>
            <a:r>
              <a:rPr lang="en-US" sz="1200" b="0" i="0" u="none" strike="noStrike" kern="1200" dirty="0">
                <a:solidFill>
                  <a:schemeClr val="tx1"/>
                </a:solidFill>
                <a:effectLst/>
                <a:latin typeface="+mn-lt"/>
                <a:ea typeface="+mn-ea"/>
                <a:cs typeface="+mn-cs"/>
              </a:rPr>
              <a:t>CARLI staff are collectively aware of what is going on in our unique I-Share </a:t>
            </a:r>
            <a:r>
              <a:rPr lang="en-US" sz="1200" b="0" i="0" u="none" strike="noStrike" kern="1200" dirty="0" err="1">
                <a:solidFill>
                  <a:schemeClr val="tx1"/>
                </a:solidFill>
                <a:effectLst/>
                <a:latin typeface="+mn-lt"/>
                <a:ea typeface="+mn-ea"/>
                <a:cs typeface="+mn-cs"/>
              </a:rPr>
              <a:t>consortial</a:t>
            </a:r>
            <a:r>
              <a:rPr lang="en-US" sz="1200" b="0" i="0" u="none" strike="noStrike" kern="1200" dirty="0">
                <a:solidFill>
                  <a:schemeClr val="tx1"/>
                </a:solidFill>
                <a:effectLst/>
                <a:latin typeface="+mn-lt"/>
                <a:ea typeface="+mn-ea"/>
                <a:cs typeface="+mn-cs"/>
              </a:rPr>
              <a:t> environment and its configurations, so chances are we can provide context in addition to help and direction.  </a:t>
            </a:r>
            <a:r>
              <a:rPr lang="en-US" i="0" dirty="0"/>
              <a:t>Filing a ticket with CARLI first also helps us to identify broader issues that may be occurring across more than one I-Share institution so that we can recognize larger issues and contact Ex Libris Support for help, when needed.  And please remember to email our CARLI support address at </a:t>
            </a:r>
            <a:r>
              <a:rPr lang="en-US" i="0" dirty="0" err="1"/>
              <a:t>support@carli</a:t>
            </a:r>
            <a:r>
              <a:rPr lang="en-US" i="0" dirty="0"/>
              <a:t> rather than a direct email to one CARLI staff member; that will ensure that no correspondence is missed if someone is out of the office, and it allows staff to work together on issues in our ticketing system.</a:t>
            </a:r>
          </a:p>
        </p:txBody>
      </p:sp>
    </p:spTree>
    <p:extLst>
      <p:ext uri="{BB962C8B-B14F-4D97-AF65-F5344CB8AC3E}">
        <p14:creationId xmlns:p14="http://schemas.microsoft.com/office/powerpoint/2010/main" val="2276282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dirty="0"/>
              <a:t>[Jen]</a:t>
            </a:r>
          </a:p>
          <a:p>
            <a:r>
              <a:rPr lang="en-US" dirty="0"/>
              <a:t>When you contact CARLI Support, remember to include as many details as possible so that we can effectively and efficiently replicate your problem.</a:t>
            </a:r>
          </a:p>
          <a:p>
            <a:pPr marL="1085850" lvl="1" indent="-342900">
              <a:buFont typeface="Arial" panose="020B0604020202020204" pitchFamily="34" charset="0"/>
              <a:buChar char="•"/>
            </a:pPr>
            <a:r>
              <a:rPr lang="en-US" sz="1000" u="sng" kern="1200" dirty="0">
                <a:solidFill>
                  <a:schemeClr val="tx1"/>
                </a:solidFill>
                <a:latin typeface="+mn-lt"/>
                <a:ea typeface="+mn-ea"/>
                <a:cs typeface="+mn-cs"/>
              </a:rPr>
              <a:t>Who</a:t>
            </a:r>
            <a:r>
              <a:rPr lang="en-US" sz="1000" kern="1200" dirty="0">
                <a:solidFill>
                  <a:schemeClr val="tx1"/>
                </a:solidFill>
                <a:latin typeface="+mn-lt"/>
                <a:ea typeface="+mn-ea"/>
                <a:cs typeface="+mn-cs"/>
              </a:rPr>
              <a:t>: User or patron, or user group(s) that have the issue</a:t>
            </a:r>
          </a:p>
          <a:p>
            <a:pPr marL="1085850" lvl="1" indent="-342900">
              <a:buFont typeface="Arial" panose="020B0604020202020204" pitchFamily="34" charset="0"/>
              <a:buChar char="•"/>
            </a:pPr>
            <a:r>
              <a:rPr lang="en-US" sz="1000" u="sng" kern="1200" dirty="0">
                <a:solidFill>
                  <a:schemeClr val="tx1"/>
                </a:solidFill>
                <a:latin typeface="+mn-lt"/>
                <a:ea typeface="+mn-ea"/>
                <a:cs typeface="+mn-cs"/>
              </a:rPr>
              <a:t>What</a:t>
            </a:r>
            <a:r>
              <a:rPr lang="en-US" sz="1000" kern="1200" dirty="0">
                <a:solidFill>
                  <a:schemeClr val="tx1"/>
                </a:solidFill>
                <a:latin typeface="+mn-lt"/>
                <a:ea typeface="+mn-ea"/>
                <a:cs typeface="+mn-cs"/>
              </a:rPr>
              <a:t>: MMS ID or barcode of one or more titles/items;  Primo VE permalinks or search URLs</a:t>
            </a:r>
          </a:p>
          <a:p>
            <a:pPr marL="1085850" lvl="1" indent="-342900">
              <a:buFont typeface="Arial" panose="020B0604020202020204" pitchFamily="34" charset="0"/>
              <a:buChar char="•"/>
            </a:pPr>
            <a:r>
              <a:rPr lang="en-US" sz="1000" u="sng" kern="1200" dirty="0">
                <a:solidFill>
                  <a:schemeClr val="tx1"/>
                </a:solidFill>
                <a:latin typeface="+mn-lt"/>
                <a:ea typeface="+mn-ea"/>
                <a:cs typeface="+mn-cs"/>
              </a:rPr>
              <a:t>When</a:t>
            </a:r>
            <a:r>
              <a:rPr lang="en-US" sz="1000" kern="1200" dirty="0">
                <a:solidFill>
                  <a:schemeClr val="tx1"/>
                </a:solidFill>
                <a:latin typeface="+mn-lt"/>
                <a:ea typeface="+mn-ea"/>
                <a:cs typeface="+mn-cs"/>
              </a:rPr>
              <a:t>: Time the event occurred</a:t>
            </a:r>
          </a:p>
          <a:p>
            <a:pPr marL="1085850" lvl="1" indent="-342900">
              <a:buFont typeface="Arial" panose="020B0604020202020204" pitchFamily="34" charset="0"/>
              <a:buChar char="•"/>
            </a:pPr>
            <a:r>
              <a:rPr lang="en-US" sz="1000" u="sng" kern="1200" dirty="0">
                <a:solidFill>
                  <a:schemeClr val="tx1"/>
                </a:solidFill>
                <a:latin typeface="+mn-lt"/>
                <a:ea typeface="+mn-ea"/>
                <a:cs typeface="+mn-cs"/>
              </a:rPr>
              <a:t>Where</a:t>
            </a:r>
            <a:r>
              <a:rPr lang="en-US" sz="1000" kern="1200" dirty="0">
                <a:solidFill>
                  <a:schemeClr val="tx1"/>
                </a:solidFill>
                <a:latin typeface="+mn-lt"/>
                <a:ea typeface="+mn-ea"/>
                <a:cs typeface="+mn-cs"/>
              </a:rPr>
              <a:t>: What zone (IZ, NZ), library, menu, search</a:t>
            </a:r>
          </a:p>
          <a:p>
            <a:pPr marL="1085850" lvl="1" indent="-342900">
              <a:buFont typeface="Arial" panose="020B0604020202020204" pitchFamily="34" charset="0"/>
              <a:buChar char="•"/>
            </a:pPr>
            <a:r>
              <a:rPr lang="en-US" sz="1000" u="sng" kern="1200" dirty="0">
                <a:solidFill>
                  <a:schemeClr val="tx1"/>
                </a:solidFill>
                <a:latin typeface="+mn-lt"/>
                <a:ea typeface="+mn-ea"/>
                <a:cs typeface="+mn-cs"/>
              </a:rPr>
              <a:t>Why</a:t>
            </a:r>
            <a:r>
              <a:rPr lang="en-US" sz="1000" kern="1200" dirty="0">
                <a:solidFill>
                  <a:schemeClr val="tx1"/>
                </a:solidFill>
                <a:latin typeface="+mn-lt"/>
                <a:ea typeface="+mn-ea"/>
                <a:cs typeface="+mn-cs"/>
              </a:rPr>
              <a:t>: Describe the context; what you were trying to do</a:t>
            </a:r>
          </a:p>
          <a:p>
            <a:pPr marL="1085850" lvl="1" indent="-342900">
              <a:buFont typeface="Arial" panose="020B0604020202020204" pitchFamily="34" charset="0"/>
              <a:buChar char="•"/>
            </a:pPr>
            <a:r>
              <a:rPr lang="en-US" sz="1000" u="sng" kern="1200" dirty="0">
                <a:solidFill>
                  <a:schemeClr val="tx1"/>
                </a:solidFill>
                <a:latin typeface="+mn-lt"/>
                <a:ea typeface="+mn-ea"/>
                <a:cs typeface="+mn-cs"/>
              </a:rPr>
              <a:t>How</a:t>
            </a:r>
            <a:r>
              <a:rPr lang="en-US" sz="1000" kern="1200" dirty="0">
                <a:solidFill>
                  <a:schemeClr val="tx1"/>
                </a:solidFill>
                <a:latin typeface="+mn-lt"/>
                <a:ea typeface="+mn-ea"/>
                <a:cs typeface="+mn-cs"/>
              </a:rPr>
              <a:t>: Length for slow response time reports</a:t>
            </a:r>
          </a:p>
          <a:p>
            <a:pPr marL="1085850" lvl="1" indent="-342900">
              <a:buFont typeface="Arial" panose="020B0604020202020204" pitchFamily="34" charset="0"/>
              <a:buChar char="•"/>
            </a:pPr>
            <a:r>
              <a:rPr lang="en-US" sz="1000" u="sng" kern="1200" dirty="0">
                <a:solidFill>
                  <a:schemeClr val="tx1"/>
                </a:solidFill>
                <a:latin typeface="+mn-lt"/>
                <a:ea typeface="+mn-ea"/>
                <a:cs typeface="+mn-cs"/>
              </a:rPr>
              <a:t>Screenshots</a:t>
            </a:r>
            <a:r>
              <a:rPr lang="en-US" sz="1000" kern="1200" dirty="0">
                <a:solidFill>
                  <a:schemeClr val="tx1"/>
                </a:solidFill>
                <a:latin typeface="+mn-lt"/>
                <a:ea typeface="+mn-ea"/>
                <a:cs typeface="+mn-cs"/>
              </a:rPr>
              <a:t> or </a:t>
            </a:r>
            <a:r>
              <a:rPr lang="en-US" sz="1000" u="sng" kern="1200" dirty="0">
                <a:solidFill>
                  <a:schemeClr val="tx1"/>
                </a:solidFill>
                <a:latin typeface="+mn-lt"/>
                <a:ea typeface="+mn-ea"/>
                <a:cs typeface="+mn-cs"/>
              </a:rPr>
              <a:t>Short videos</a:t>
            </a:r>
            <a:r>
              <a:rPr lang="en-US" sz="1000" kern="1200" dirty="0">
                <a:solidFill>
                  <a:schemeClr val="tx1"/>
                </a:solidFill>
                <a:latin typeface="+mn-lt"/>
                <a:ea typeface="+mn-ea"/>
                <a:cs typeface="+mn-cs"/>
              </a:rPr>
              <a:t> (with or without sound) can also be very helpful!</a:t>
            </a:r>
          </a:p>
          <a:p>
            <a:endParaRPr lang="en-US" dirty="0"/>
          </a:p>
          <a:p>
            <a:r>
              <a:rPr lang="en-US" dirty="0"/>
              <a:t>Thank you for your help!</a:t>
            </a:r>
          </a:p>
        </p:txBody>
      </p:sp>
    </p:spTree>
    <p:extLst>
      <p:ext uri="{BB962C8B-B14F-4D97-AF65-F5344CB8AC3E}">
        <p14:creationId xmlns:p14="http://schemas.microsoft.com/office/powerpoint/2010/main" val="912986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dirty="0"/>
              <a:t>[Jen]</a:t>
            </a:r>
          </a:p>
          <a:p>
            <a:r>
              <a:rPr lang="en-US" dirty="0"/>
              <a:t>Alright,</a:t>
            </a:r>
            <a:r>
              <a:rPr lang="en-US" baseline="0" dirty="0"/>
              <a:t> bringing this back for discussion. Denise will be taking notes for us</a:t>
            </a:r>
            <a:r>
              <a:rPr lang="en-US" baseline="0"/>
              <a:t>, thank you Denise!</a:t>
            </a:r>
          </a:p>
          <a:p>
            <a:endParaRPr lang="en-US" baseline="0" dirty="0"/>
          </a:p>
          <a:p>
            <a:r>
              <a:rPr lang="en-US" baseline="0" dirty="0"/>
              <a:t>We want to hear from you; we have some questions prepared to guide the conversation, but please feel free to unmute your microphones to chime in with your audio as well.</a:t>
            </a:r>
          </a:p>
          <a:p>
            <a:endParaRPr lang="en-US" baseline="0" dirty="0"/>
          </a:p>
          <a:p>
            <a:pPr marL="228600" indent="-228600">
              <a:buAutoNum type="arabicParenR"/>
            </a:pPr>
            <a:r>
              <a:rPr lang="en-US" baseline="0" dirty="0"/>
              <a:t>Anything about office hours have you found helpful that we should keep doing?</a:t>
            </a:r>
          </a:p>
          <a:p>
            <a:pPr marL="228600" indent="-228600">
              <a:buAutoNum type="arabicParenR"/>
            </a:pPr>
            <a:r>
              <a:rPr lang="en-US" baseline="0" dirty="0"/>
              <a:t>What could add value to office hours?</a:t>
            </a:r>
          </a:p>
          <a:p>
            <a:endParaRPr lang="en-US" baseline="0" dirty="0">
              <a:cs typeface="Calibri"/>
            </a:endParaRPr>
          </a:p>
        </p:txBody>
      </p:sp>
    </p:spTree>
    <p:extLst>
      <p:ext uri="{BB962C8B-B14F-4D97-AF65-F5344CB8AC3E}">
        <p14:creationId xmlns:p14="http://schemas.microsoft.com/office/powerpoint/2010/main" val="4018820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dirty="0"/>
              <a:t>[Jen]</a:t>
            </a:r>
          </a:p>
          <a:p>
            <a:pPr marL="228600" indent="-228600">
              <a:buAutoNum type="arabicParenR"/>
            </a:pPr>
            <a:r>
              <a:rPr lang="en-US" baseline="0" dirty="0"/>
              <a:t>These Office Hours serve as a point of connection between our member libraries; what are some topics you would like to discuss with your colleagues? They don’t necessarily need to be how-to based (although those are welcome); they can be philosophical/theoretical in nature as well.</a:t>
            </a:r>
          </a:p>
          <a:p>
            <a:endParaRPr lang="en-US" baseline="0" dirty="0">
              <a:cs typeface="Calibri"/>
            </a:endParaRPr>
          </a:p>
        </p:txBody>
      </p:sp>
    </p:spTree>
    <p:extLst>
      <p:ext uri="{BB962C8B-B14F-4D97-AF65-F5344CB8AC3E}">
        <p14:creationId xmlns:p14="http://schemas.microsoft.com/office/powerpoint/2010/main" val="4060877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dirty="0"/>
              <a:t>[Jen]</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dirty="0">
                <a:solidFill>
                  <a:schemeClr val="tx1"/>
                </a:solidFill>
                <a:latin typeface="+mn-lt"/>
                <a:ea typeface="+mn-ea"/>
                <a:cs typeface="+mn-cs"/>
              </a:rPr>
              <a:t>What continued educational needs do you have at your library? </a:t>
            </a:r>
            <a:r>
              <a:rPr lang="en-US" baseline="0" dirty="0"/>
              <a:t>Which would be helpful to have addressed/presented during these office hours sessions?</a:t>
            </a:r>
          </a:p>
          <a:p>
            <a:endParaRPr lang="en-US" baseline="0" dirty="0">
              <a:cs typeface="Calibri"/>
            </a:endParaRPr>
          </a:p>
        </p:txBody>
      </p:sp>
    </p:spTree>
    <p:extLst>
      <p:ext uri="{BB962C8B-B14F-4D97-AF65-F5344CB8AC3E}">
        <p14:creationId xmlns:p14="http://schemas.microsoft.com/office/powerpoint/2010/main" val="3192963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4925" y="455613"/>
            <a:ext cx="2309813" cy="17319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4433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dirty="0"/>
              <a:t>[Jen]</a:t>
            </a:r>
          </a:p>
          <a:p>
            <a:r>
              <a:rPr lang="en-US" dirty="0"/>
              <a:t>Welcome to the first office hours of 2021! We’ll be putting our thinking cat… CAP’s on today to talk about discussion topics for 2021 office hours.</a:t>
            </a:r>
          </a:p>
        </p:txBody>
      </p:sp>
      <p:sp>
        <p:nvSpPr>
          <p:cNvPr id="4" name="Slide Number Placeholder 3"/>
          <p:cNvSpPr>
            <a:spLocks noGrp="1"/>
          </p:cNvSpPr>
          <p:nvPr>
            <p:ph type="sldNum" sz="quarter" idx="10"/>
          </p:nvPr>
        </p:nvSpPr>
        <p:spPr/>
        <p:txBody>
          <a:bodyPr/>
          <a:lstStyle/>
          <a:p>
            <a:fld id="{6C000894-D4C7-4176-BCDB-B30C355E07DC}" type="slidenum">
              <a:rPr lang="en-US" smtClean="0"/>
              <a:t>2</a:t>
            </a:fld>
            <a:endParaRPr lang="en-US" dirty="0"/>
          </a:p>
        </p:txBody>
      </p:sp>
    </p:spTree>
    <p:extLst>
      <p:ext uri="{BB962C8B-B14F-4D97-AF65-F5344CB8AC3E}">
        <p14:creationId xmlns:p14="http://schemas.microsoft.com/office/powerpoint/2010/main" val="2406718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[Jen]</a:t>
            </a:r>
          </a:p>
          <a:p>
            <a:r>
              <a:rPr lang="en-US" baseline="0" dirty="0">
                <a:cs typeface="Calibri"/>
              </a:rPr>
              <a:t>Here’s today’s agenda. </a:t>
            </a:r>
          </a:p>
          <a:p>
            <a:r>
              <a:rPr lang="en-US" baseline="0" dirty="0">
                <a:cs typeface="Calibri"/>
              </a:rPr>
              <a:t>We want to talk about our Alma Primo VE office hours, where we have been and where we are going.</a:t>
            </a:r>
          </a:p>
          <a:p>
            <a:endParaRPr lang="en-US" baseline="0" dirty="0">
              <a:cs typeface="Calibri"/>
            </a:endParaRPr>
          </a:p>
          <a:p>
            <a:r>
              <a:rPr lang="en-US" baseline="0" dirty="0">
                <a:cs typeface="Calibri"/>
              </a:rPr>
              <a:t>Upcoming events for Alma/Primo VE, a reminder to always check the CARLI calendar for CARLI events.</a:t>
            </a:r>
          </a:p>
          <a:p>
            <a:endParaRPr lang="en-US" baseline="0" dirty="0">
              <a:cs typeface="Calibri"/>
            </a:endParaRPr>
          </a:p>
          <a:p>
            <a:r>
              <a:rPr lang="en-US" baseline="0" dirty="0">
                <a:cs typeface="Calibri"/>
              </a:rPr>
              <a:t>Reminders about re-</a:t>
            </a:r>
            <a:r>
              <a:rPr lang="en-US" baseline="0" dirty="0" err="1">
                <a:cs typeface="Calibri"/>
              </a:rPr>
              <a:t>enabiling</a:t>
            </a:r>
            <a:r>
              <a:rPr lang="en-US" baseline="0" dirty="0">
                <a:cs typeface="Calibri"/>
              </a:rPr>
              <a:t> overdue notices, a fines and fees update, and some information about reporting problems.</a:t>
            </a:r>
          </a:p>
          <a:p>
            <a:endParaRPr lang="en-US" baseline="0" dirty="0">
              <a:cs typeface="Calibri"/>
            </a:endParaRPr>
          </a:p>
          <a:p>
            <a:r>
              <a:rPr lang="en-US" baseline="0" dirty="0">
                <a:cs typeface="Calibri"/>
              </a:rPr>
              <a:t>We’ll then have our discussion of topics for 2021 office hours</a:t>
            </a:r>
          </a:p>
          <a:p>
            <a:endParaRPr lang="en-US" baseline="0" dirty="0">
              <a:cs typeface="Calibri"/>
            </a:endParaRPr>
          </a:p>
          <a:p>
            <a:r>
              <a:rPr lang="en-US" baseline="0" dirty="0">
                <a:cs typeface="Calibri"/>
              </a:rPr>
              <a:t>As always we do expect time for general Q&amp;A at the end of the hour.</a:t>
            </a:r>
          </a:p>
        </p:txBody>
      </p:sp>
    </p:spTree>
    <p:extLst>
      <p:ext uri="{BB962C8B-B14F-4D97-AF65-F5344CB8AC3E}">
        <p14:creationId xmlns:p14="http://schemas.microsoft.com/office/powerpoint/2010/main" val="4222694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[Jen]</a:t>
            </a:r>
          </a:p>
          <a:p>
            <a:r>
              <a:rPr lang="en-US" sz="1200" kern="1200" dirty="0">
                <a:solidFill>
                  <a:schemeClr val="tx1"/>
                </a:solidFill>
                <a:effectLst/>
                <a:latin typeface="+mn-lt"/>
                <a:ea typeface="+mn-ea"/>
                <a:cs typeface="+mn-cs"/>
              </a:rPr>
              <a:t>As everyone prepares for another busy semester, the CARLI Office staff wanted to take a moment to remind you of our Alma Primo VE Open Office Hours schedule on the 2nd and 4th Thursday of each month;</a:t>
            </a:r>
            <a:r>
              <a:rPr lang="en-US" sz="1200" kern="1200" baseline="0" dirty="0">
                <a:solidFill>
                  <a:schemeClr val="tx1"/>
                </a:solidFill>
                <a:effectLst/>
                <a:latin typeface="+mn-lt"/>
                <a:ea typeface="+mn-ea"/>
                <a:cs typeface="+mn-cs"/>
              </a:rPr>
              <a:t> future dates listed on this slide and on the CARLI Event calendar.</a:t>
            </a:r>
          </a:p>
        </p:txBody>
      </p:sp>
    </p:spTree>
    <p:extLst>
      <p:ext uri="{BB962C8B-B14F-4D97-AF65-F5344CB8AC3E}">
        <p14:creationId xmlns:p14="http://schemas.microsoft.com/office/powerpoint/2010/main" val="3847510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dirty="0"/>
              <a:t>[Jen]</a:t>
            </a:r>
          </a:p>
          <a:p>
            <a:r>
              <a:rPr lang="en-US" dirty="0"/>
              <a:t>These</a:t>
            </a:r>
            <a:r>
              <a:rPr lang="en-US" baseline="0" dirty="0"/>
              <a:t> CARLI Alma and Primo VE Office Hours sessions launched as weekly sessions back on May 24</a:t>
            </a:r>
            <a:r>
              <a:rPr lang="en-US" baseline="30000" dirty="0"/>
              <a:t>th</a:t>
            </a:r>
            <a:r>
              <a:rPr lang="en-US" baseline="0" dirty="0"/>
              <a:t> of 2019, a lifetime ago.</a:t>
            </a:r>
          </a:p>
          <a:p>
            <a:endParaRPr lang="en-US" baseline="0" dirty="0"/>
          </a:p>
          <a:p>
            <a:r>
              <a:rPr lang="en-US" dirty="0"/>
              <a:t>These</a:t>
            </a:r>
            <a:r>
              <a:rPr lang="en-US" baseline="0" dirty="0"/>
              <a:t> sessions were i</a:t>
            </a:r>
            <a:r>
              <a:rPr lang="en-US" dirty="0"/>
              <a:t>nitially</a:t>
            </a:r>
            <a:r>
              <a:rPr lang="en-US" baseline="0" dirty="0"/>
              <a:t> used to help keep I-Share library staff apprised of tasks that needed to completed as part of our Voyager to Alma migration process.</a:t>
            </a:r>
          </a:p>
          <a:p>
            <a:r>
              <a:rPr lang="en-US" baseline="0" dirty="0"/>
              <a:t>Early topics included such smash hits as “Migration Form, due July 23” and “CARLI’s Annotated Configuration Form Directions, and Printers.”</a:t>
            </a:r>
          </a:p>
          <a:p>
            <a:endParaRPr lang="en-US" baseline="0" dirty="0"/>
          </a:p>
          <a:p>
            <a:r>
              <a:rPr lang="en-US" baseline="0" dirty="0"/>
              <a:t>Those early 2019 sessions often also covered topics to help build foundational understanding of specific Alma functionality and structure, such as the “Fulfillment Configuration Utility” and “Student Information System Integration” as we began having access to our test environments.</a:t>
            </a:r>
          </a:p>
          <a:p>
            <a:endParaRPr lang="en-US" baseline="0" dirty="0"/>
          </a:p>
          <a:p>
            <a:r>
              <a:rPr lang="en-US" dirty="0"/>
              <a:t>In 2020, early sessions also focused on migration-related tasks, including clean-up and end-of-</a:t>
            </a:r>
            <a:r>
              <a:rPr lang="en-US" baseline="0" dirty="0"/>
              <a:t>Voyager tasks. As we were working in our test environments, sessions began to focus on some workflows unique to our </a:t>
            </a:r>
            <a:r>
              <a:rPr lang="en-US" baseline="0" dirty="0" err="1"/>
              <a:t>consortial</a:t>
            </a:r>
            <a:r>
              <a:rPr lang="en-US" baseline="0" dirty="0"/>
              <a:t> environment, with many more sessions devoted to participant Q&amp;A. Then, we went live with Alma on June 24 of 2020, a year after weekly office hours began.</a:t>
            </a:r>
          </a:p>
          <a:p>
            <a:endParaRPr lang="en-US" baseline="0" dirty="0"/>
          </a:p>
          <a:p>
            <a:r>
              <a:rPr lang="en-US" baseline="0" dirty="0"/>
              <a:t>Since go-live in 2020, the content of weekly office hours have morphed as our task-based needs have changed. </a:t>
            </a:r>
          </a:p>
          <a:p>
            <a:r>
              <a:rPr lang="en-US" baseline="0" dirty="0"/>
              <a:t>As of late, we usually include some updates, reminders, and participant Q &amp; A, with a brief topical-based presentation.</a:t>
            </a:r>
          </a:p>
          <a:p>
            <a:endParaRPr lang="en-US" baseline="0" dirty="0"/>
          </a:p>
          <a:p>
            <a:r>
              <a:rPr lang="en-US" baseline="0" dirty="0"/>
              <a:t>We’ve begun holding additional “topical area” based sessions, the technical services and fulfillment sessions we’ll review soon.</a:t>
            </a:r>
          </a:p>
          <a:p>
            <a:r>
              <a:rPr lang="en-US" baseline="0" dirty="0"/>
              <a:t>Even with those, attendance at these office hours has remained strong, and the audiences are often different too. </a:t>
            </a:r>
          </a:p>
          <a:p>
            <a:endParaRPr lang="en-US" baseline="0" dirty="0"/>
          </a:p>
          <a:p>
            <a:r>
              <a:rPr lang="en-US" baseline="0" dirty="0"/>
              <a:t>We shouldn’t keep doing something the same way because we’ve been doing it that way; evaluation for relevancy is important!</a:t>
            </a:r>
          </a:p>
          <a:p>
            <a:r>
              <a:rPr lang="en-US" baseline="0" dirty="0"/>
              <a:t>So we want to hear from you; we have some questions prepared to guide the conversation, but please feel free to unmute your microphones to chime in with your audio as well when we reach this portion of today’s time.</a:t>
            </a:r>
            <a:br>
              <a:rPr lang="en-US" baseline="0" dirty="0"/>
            </a:br>
            <a:r>
              <a:rPr lang="en-US" baseline="0" dirty="0"/>
              <a:t>Here are those questions for your consideration; we’ll come back to them for discussion following the reminders and announcements:</a:t>
            </a:r>
          </a:p>
          <a:p>
            <a:endParaRPr lang="en-US" baseline="0" dirty="0"/>
          </a:p>
          <a:p>
            <a:pPr marL="228600" indent="-228600">
              <a:buAutoNum type="arabicParenR"/>
            </a:pPr>
            <a:r>
              <a:rPr lang="en-US" baseline="0" dirty="0"/>
              <a:t>What about office hours have you found helpful?</a:t>
            </a:r>
          </a:p>
          <a:p>
            <a:pPr marL="228600" indent="-228600">
              <a:buAutoNum type="arabicParenR"/>
            </a:pPr>
            <a:r>
              <a:rPr lang="en-US" baseline="0" dirty="0"/>
              <a:t>What could add value to office hours?</a:t>
            </a:r>
          </a:p>
          <a:p>
            <a:pPr marL="228600" indent="-228600">
              <a:buAutoNum type="arabicParenR"/>
            </a:pPr>
            <a:r>
              <a:rPr lang="en-US" baseline="0" dirty="0"/>
              <a:t>These Office Hours serve as a point of connection between our member libraries; what are some topics you would like to discuss with your colleagues? They don’t necessarily need to be how-to based (although those are welcome); they can be philosophical/theoretical in nature as well.</a:t>
            </a:r>
          </a:p>
          <a:p>
            <a:pPr marL="228600" indent="-228600">
              <a:buAutoNum type="arabicParenR"/>
            </a:pPr>
            <a:r>
              <a:rPr lang="en-US" baseline="0" dirty="0"/>
              <a:t>What continuing educational needs do you have at your library? Which would be helpful to have addressed/presented during these office hours sessions?</a:t>
            </a:r>
          </a:p>
          <a:p>
            <a:pPr marL="228600" indent="-228600">
              <a:buAutoNum type="arabicParenR"/>
            </a:pPr>
            <a:endParaRPr lang="en-US" baseline="0" dirty="0"/>
          </a:p>
          <a:p>
            <a:pPr marL="0" indent="0">
              <a:buNone/>
            </a:pPr>
            <a:r>
              <a:rPr lang="en-US" baseline="0" dirty="0"/>
              <a:t>I’ll read those a second time so they can be in your thoughts:</a:t>
            </a:r>
          </a:p>
          <a:p>
            <a:pPr marL="0" indent="0">
              <a:buNone/>
            </a:pPr>
            <a:endParaRPr lang="en-US" baseline="0" dirty="0"/>
          </a:p>
          <a:p>
            <a:pPr marL="228600" indent="-228600">
              <a:buAutoNum type="arabicParenR"/>
            </a:pPr>
            <a:r>
              <a:rPr lang="en-US" baseline="0" dirty="0"/>
              <a:t>What about office hours have you found helpful?</a:t>
            </a:r>
          </a:p>
          <a:p>
            <a:pPr marL="228600" indent="-228600">
              <a:buAutoNum type="arabicParenR"/>
            </a:pPr>
            <a:r>
              <a:rPr lang="en-US" baseline="0" dirty="0"/>
              <a:t>What could add value to office hours?</a:t>
            </a:r>
          </a:p>
          <a:p>
            <a:pPr marL="228600" indent="-228600">
              <a:buAutoNum type="arabicParenR"/>
            </a:pPr>
            <a:r>
              <a:rPr lang="en-US" baseline="0" dirty="0"/>
              <a:t>These Office Hours serve as a point of connection between our member libraries; what are some topics you would like to discuss with your colleagues? They don’t necessarily need to be how-to based (although those are welcome); they can be philosophical/theoretical in nature as well.</a:t>
            </a:r>
          </a:p>
          <a:p>
            <a:pPr marL="228600" indent="-228600">
              <a:buAutoNum type="arabicParenR"/>
            </a:pPr>
            <a:r>
              <a:rPr lang="en-US" baseline="0" dirty="0"/>
              <a:t>What continuing educational needs do you have at your library? Which would be helpful to have addressed/presented during these office hours sessions?</a:t>
            </a:r>
          </a:p>
          <a:p>
            <a:pPr marL="0" indent="0">
              <a:buNone/>
            </a:pPr>
            <a:endParaRPr lang="en-US" baseline="0" dirty="0"/>
          </a:p>
          <a:p>
            <a:pPr marL="0" indent="0">
              <a:buNone/>
            </a:pPr>
            <a:r>
              <a:rPr lang="en-US" baseline="0" dirty="0"/>
              <a:t>Next, announcements and reminders.</a:t>
            </a:r>
          </a:p>
          <a:p>
            <a:endParaRPr lang="en-US" baseline="0" dirty="0">
              <a:cs typeface="Calibri"/>
            </a:endParaRPr>
          </a:p>
        </p:txBody>
      </p:sp>
    </p:spTree>
    <p:extLst>
      <p:ext uri="{BB962C8B-B14F-4D97-AF65-F5344CB8AC3E}">
        <p14:creationId xmlns:p14="http://schemas.microsoft.com/office/powerpoint/2010/main" val="3444303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[Debbie]</a:t>
            </a:r>
          </a:p>
          <a:p>
            <a:r>
              <a:rPr lang="en-US" baseline="0" dirty="0">
                <a:cs typeface="Calibri"/>
              </a:rPr>
              <a:t>Looking at other ongoing series besides the Office Hours, with the Technical Services Q &amp; A sessions, you can g</a:t>
            </a:r>
            <a:r>
              <a:rPr lang="en-US" dirty="0"/>
              <a:t>ather with CARLI staff and your technical services colleagues to discuss Alma technical services topics, from acquisitions and cataloging workflows for physical resources to electronic resources management. </a:t>
            </a:r>
          </a:p>
          <a:p>
            <a:endParaRPr lang="en-US" dirty="0"/>
          </a:p>
          <a:p>
            <a:r>
              <a:rPr lang="en-US" dirty="0"/>
              <a:t>Each session will include how-to presentations, discussion of </a:t>
            </a:r>
            <a:r>
              <a:rPr lang="en-US" dirty="0" err="1"/>
              <a:t>consortial</a:t>
            </a:r>
            <a:r>
              <a:rPr lang="en-US" dirty="0"/>
              <a:t> practices, and opportunities for questions and answers from CARLI and colleagues alike.</a:t>
            </a:r>
          </a:p>
          <a:p>
            <a:endParaRPr lang="en-US" dirty="0"/>
          </a:p>
          <a:p>
            <a:r>
              <a:rPr lang="en-US" dirty="0"/>
              <a:t>Sessions will be held the second and fourth Wednesdays of each month. Sessions will be recorded for later viewing.</a:t>
            </a:r>
          </a:p>
          <a:p>
            <a:endParaRPr lang="en-US" dirty="0"/>
          </a:p>
          <a:p>
            <a:r>
              <a:rPr lang="en-US" dirty="0"/>
              <a:t>Please register for any</a:t>
            </a:r>
            <a:r>
              <a:rPr lang="en-US" baseline="0" dirty="0"/>
              <a:t> sessions you’d like to attend using the link from the CARLI event calendar.</a:t>
            </a:r>
            <a:endParaRPr lang="en-US" dirty="0"/>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40457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[Debbie]</a:t>
            </a:r>
          </a:p>
          <a:p>
            <a:r>
              <a:rPr lang="en-US" sz="1200" kern="1200" dirty="0">
                <a:solidFill>
                  <a:schemeClr val="tx1"/>
                </a:solidFill>
                <a:effectLst/>
                <a:latin typeface="+mn-lt"/>
                <a:ea typeface="+mn-ea"/>
                <a:cs typeface="+mn-cs"/>
              </a:rPr>
              <a:t>If you'd like to talk with CARLI staff and your CARLI library colleagues about Alma Fulfillment and Automated Fulfillment Network workflows, known issues, and Q &amp; A, join us online for the spring sessions of “Let’s talk about Fulfillment (I mean Alma, not life’s purpose).”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sessions are scheduled for every other week, alternating between Tuesdays at 10:30am and Fridays at 2:00pm.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CARLI Office Staff will be online for each session to work with your questions and to facilitate the discussion.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Attendees will be able to unmute their microphones and/or utilize the chat for participation. We'll take turns sharing screens as appropriate.</a:t>
            </a:r>
          </a:p>
          <a:p>
            <a:r>
              <a:rPr lang="en-US" sz="1200" kern="1200" dirty="0">
                <a:solidFill>
                  <a:schemeClr val="tx1"/>
                </a:solidFill>
                <a:effectLst/>
                <a:latin typeface="+mn-lt"/>
                <a:ea typeface="+mn-ea"/>
                <a:cs typeface="+mn-cs"/>
              </a:rPr>
              <a:t>This session will be recorded for CARLI staff use; since Fulfillment involves patron data, the CARLI office will evaluate if it is fitting and valuable to post segments of the session for later review.</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Registation</a:t>
            </a:r>
            <a:r>
              <a:rPr lang="en-US" sz="1200" kern="1200" dirty="0">
                <a:solidFill>
                  <a:schemeClr val="tx1"/>
                </a:solidFill>
                <a:effectLst/>
                <a:latin typeface="+mn-lt"/>
                <a:ea typeface="+mn-ea"/>
                <a:cs typeface="+mn-cs"/>
              </a:rPr>
              <a:t> for these sessions is also available from the event page in the CARLI</a:t>
            </a:r>
            <a:r>
              <a:rPr lang="en-US" sz="1200" kern="1200" baseline="0" dirty="0">
                <a:solidFill>
                  <a:schemeClr val="tx1"/>
                </a:solidFill>
                <a:effectLst/>
                <a:latin typeface="+mn-lt"/>
                <a:ea typeface="+mn-ea"/>
                <a:cs typeface="+mn-cs"/>
              </a:rPr>
              <a:t> Calendar.</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80314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[Debbie]</a:t>
            </a:r>
          </a:p>
          <a:p>
            <a:r>
              <a:rPr lang="en-US" sz="1200" kern="1200" dirty="0">
                <a:solidFill>
                  <a:schemeClr val="tx1"/>
                </a:solidFill>
                <a:effectLst/>
                <a:latin typeface="+mn-lt"/>
                <a:ea typeface="+mn-ea"/>
                <a:cs typeface="+mn-cs"/>
              </a:rPr>
              <a:t>Ex Libris has announced a live webinar series called “</a:t>
            </a:r>
            <a:r>
              <a:rPr lang="en-US" sz="1200" u="sng" kern="1200" dirty="0">
                <a:solidFill>
                  <a:schemeClr val="tx1"/>
                </a:solidFill>
                <a:effectLst/>
                <a:latin typeface="+mn-lt"/>
                <a:ea typeface="+mn-ea"/>
                <a:cs typeface="+mn-cs"/>
                <a:hlinkClick r:id="rId3"/>
              </a:rPr>
              <a:t>Primo VE – Become an Expert</a:t>
            </a:r>
            <a:r>
              <a:rPr lang="en-US" sz="1200" kern="1200" dirty="0">
                <a:solidFill>
                  <a:schemeClr val="tx1"/>
                </a:solidFill>
                <a:effectLst/>
                <a:latin typeface="+mn-lt"/>
                <a:ea typeface="+mn-ea"/>
                <a:cs typeface="+mn-cs"/>
              </a:rPr>
              <a:t>” to start at the end of January 2021!  Each of the 12 sessions in the series will cover a different topic related to Primo VE, including “building effective searches, configuration, branding, normalization rules, loading external data sources, CDI, and more.”  Complete descriptions of each session are available on the Ex Libris website.</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Registration for these Ex Libris Primo VE webinars</a:t>
            </a:r>
            <a:r>
              <a:rPr lang="en-US" sz="1200" kern="1200" dirty="0">
                <a:solidFill>
                  <a:schemeClr val="tx1"/>
                </a:solidFill>
                <a:effectLst/>
                <a:latin typeface="+mn-lt"/>
                <a:ea typeface="+mn-ea"/>
                <a:cs typeface="+mn-cs"/>
              </a:rPr>
              <a:t> is free, and the sessions will be recorded for later viewing.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CARLI recommends that you share this timely Ex Libris webinar opportunity with anyone at your institution who performs customization or configuration of Primo VE, makes decisions about Primo VE, or provides instruction on the use of Primo 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Registration is available at</a:t>
            </a:r>
            <a:r>
              <a:rPr lang="en-US" sz="1200" kern="1200" baseline="0" dirty="0">
                <a:solidFill>
                  <a:schemeClr val="tx1"/>
                </a:solidFill>
                <a:effectLst/>
                <a:latin typeface="+mn-lt"/>
                <a:ea typeface="+mn-ea"/>
                <a:cs typeface="+mn-cs"/>
              </a:rPr>
              <a:t> the link on this slide.</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81824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[Debbie]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For</a:t>
            </a:r>
            <a:r>
              <a:rPr lang="en-US" b="1" baseline="0" dirty="0"/>
              <a:t> upcoming one-time events, we have the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CARLI Resource Sharing in our New Age: Primo VE Configuration &amp; Customizations</a:t>
            </a:r>
          </a:p>
          <a:p>
            <a:r>
              <a:rPr lang="en-US" dirty="0"/>
              <a:t>The CARLI Resource Sharing committee presents "CARLI Resource Sharing in our New Age: Tips and Tricks in the Time of Alma and COVID," a monthly discussion series.</a:t>
            </a:r>
          </a:p>
          <a:p>
            <a:r>
              <a:rPr lang="en-US" dirty="0"/>
              <a:t>The third discussion will be on Friday, January 22, 2020 at 11am central.</a:t>
            </a:r>
          </a:p>
          <a:p>
            <a:r>
              <a:rPr lang="en-US" i="1" dirty="0"/>
              <a:t>This discussion will focus on configuring and customizing labels in Primo VE with a focus on Resource Sharing needs. Belinda Cheek of North Central College will discuss the considerations for configurations made to Primo VE labels by NCC library staff, and Jessica Gibson of the CARLI Office will explain the how-to steps and workflows for making similar changes for your institution. </a:t>
            </a:r>
            <a:endParaRPr lang="en-US" dirty="0"/>
          </a:p>
          <a:p>
            <a:endParaRPr lang="en-US" baseline="0" dirty="0">
              <a:cs typeface="Calibri"/>
            </a:endParaRPr>
          </a:p>
        </p:txBody>
      </p:sp>
    </p:spTree>
    <p:extLst>
      <p:ext uri="{BB962C8B-B14F-4D97-AF65-F5344CB8AC3E}">
        <p14:creationId xmlns:p14="http://schemas.microsoft.com/office/powerpoint/2010/main" val="3123920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1525" y="1358900"/>
            <a:ext cx="2319338" cy="2322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77000"/>
            <a:ext cx="91440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9" descr="CARLI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3906838"/>
            <a:ext cx="223837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19125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Rectangle 6"/>
          <p:cNvSpPr/>
          <p:nvPr/>
        </p:nvSpPr>
        <p:spPr>
          <a:xfrm>
            <a:off x="0" y="4895850"/>
            <a:ext cx="9144000" cy="15128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Picture Placeholder 8"/>
          <p:cNvSpPr>
            <a:spLocks noGrp="1"/>
          </p:cNvSpPr>
          <p:nvPr>
            <p:ph type="pic" sz="quarter" idx="10"/>
          </p:nvPr>
        </p:nvSpPr>
        <p:spPr>
          <a:xfrm>
            <a:off x="0" y="1"/>
            <a:ext cx="9144000" cy="4895272"/>
          </a:xfrm>
        </p:spPr>
        <p:txBody>
          <a:bodyPr rtlCol="0">
            <a:normAutofit/>
          </a:bodyPr>
          <a:lstStyle/>
          <a:p>
            <a:pPr lvl="0"/>
            <a:r>
              <a:rPr lang="en-US" noProof="0" dirty="0"/>
              <a:t>Drag picture to placeholder or click icon to add</a:t>
            </a:r>
          </a:p>
        </p:txBody>
      </p:sp>
      <p:sp>
        <p:nvSpPr>
          <p:cNvPr id="5" name="Title 1"/>
          <p:cNvSpPr>
            <a:spLocks noGrp="1"/>
          </p:cNvSpPr>
          <p:nvPr>
            <p:ph type="title"/>
          </p:nvPr>
        </p:nvSpPr>
        <p:spPr>
          <a:xfrm>
            <a:off x="1004455" y="5323454"/>
            <a:ext cx="7273636" cy="1362075"/>
          </a:xfrm>
        </p:spPr>
        <p:txBody>
          <a:bodyPr anchor="t">
            <a:normAutofit/>
          </a:bodyPr>
          <a:lstStyle>
            <a:lvl1pPr algn="l">
              <a:defRPr sz="2800" b="1" cap="all">
                <a:solidFill>
                  <a:schemeClr val="bg2"/>
                </a:solidFill>
              </a:defRPr>
            </a:lvl1pPr>
          </a:lstStyle>
          <a:p>
            <a:r>
              <a:rPr lang="en-US"/>
              <a:t>Click to edit Master title style</a:t>
            </a:r>
            <a:endParaRPr lang="en-US" dirty="0"/>
          </a:p>
        </p:txBody>
      </p:sp>
      <p:sp>
        <p:nvSpPr>
          <p:cNvPr id="6" name="Text Placeholder 2"/>
          <p:cNvSpPr>
            <a:spLocks noGrp="1"/>
          </p:cNvSpPr>
          <p:nvPr>
            <p:ph type="body" idx="1"/>
          </p:nvPr>
        </p:nvSpPr>
        <p:spPr>
          <a:xfrm>
            <a:off x="1004455" y="4504306"/>
            <a:ext cx="7490258" cy="819148"/>
          </a:xfrm>
        </p:spPr>
        <p:txBody>
          <a:bodyPr anchor="b">
            <a:normAutofit/>
          </a:bodyPr>
          <a:lstStyle>
            <a:lvl1pPr marL="0" indent="0">
              <a:buNone/>
              <a:defRPr sz="16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4855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dirty="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1847590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dirty="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1999570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dirty="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2836828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dirty="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180534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dirty="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3568407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Rectangle 6"/>
          <p:cNvSpPr/>
          <p:nvPr/>
        </p:nvSpPr>
        <p:spPr>
          <a:xfrm>
            <a:off x="0" y="-9525"/>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Content Placeholder 2"/>
          <p:cNvSpPr>
            <a:spLocks noGrp="1"/>
          </p:cNvSpPr>
          <p:nvPr>
            <p:ph idx="1"/>
          </p:nvPr>
        </p:nvSpPr>
        <p:spPr>
          <a:xfrm>
            <a:off x="312057" y="759030"/>
            <a:ext cx="4733307" cy="5440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230415" y="-94785"/>
            <a:ext cx="8229600" cy="602796"/>
          </a:xfrm>
        </p:spPr>
        <p:txBody>
          <a:bodyPr>
            <a:normAutofit/>
          </a:bodyPr>
          <a:lstStyle>
            <a:lvl1pPr>
              <a:defRPr sz="1600" cap="all">
                <a:solidFill>
                  <a:schemeClr val="bg2"/>
                </a:solidFill>
              </a:defRPr>
            </a:lvl1pPr>
          </a:lstStyle>
          <a:p>
            <a:r>
              <a:rPr lang="en-US"/>
              <a:t>Click to edit Master title style</a:t>
            </a:r>
            <a:endParaRPr lang="en-US" dirty="0"/>
          </a:p>
        </p:txBody>
      </p:sp>
      <p:sp>
        <p:nvSpPr>
          <p:cNvPr id="5" name="Chart Placeholder 9"/>
          <p:cNvSpPr>
            <a:spLocks noGrp="1"/>
          </p:cNvSpPr>
          <p:nvPr>
            <p:ph type="chart" sz="quarter" idx="10"/>
          </p:nvPr>
        </p:nvSpPr>
        <p:spPr>
          <a:xfrm>
            <a:off x="5160963" y="758825"/>
            <a:ext cx="3763962" cy="2473325"/>
          </a:xfrm>
        </p:spPr>
        <p:txBody>
          <a:bodyPr rtlCol="0">
            <a:normAutofit/>
          </a:bodyPr>
          <a:lstStyle/>
          <a:p>
            <a:pPr lvl="0"/>
            <a:r>
              <a:rPr lang="en-US" noProof="0" dirty="0"/>
              <a:t>Click icon to add chart</a:t>
            </a:r>
          </a:p>
        </p:txBody>
      </p:sp>
      <p:sp>
        <p:nvSpPr>
          <p:cNvPr id="6" name="Picture Placeholder 11"/>
          <p:cNvSpPr>
            <a:spLocks noGrp="1"/>
          </p:cNvSpPr>
          <p:nvPr>
            <p:ph type="pic" sz="quarter" idx="11"/>
          </p:nvPr>
        </p:nvSpPr>
        <p:spPr>
          <a:xfrm>
            <a:off x="5160963" y="3394075"/>
            <a:ext cx="3763962" cy="2805113"/>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3561100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p:cNvSpPr/>
          <p:nvPr/>
        </p:nvSpPr>
        <p:spPr>
          <a:xfrm>
            <a:off x="0" y="-9525"/>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Content Placeholder 2"/>
          <p:cNvSpPr>
            <a:spLocks noGrp="1"/>
          </p:cNvSpPr>
          <p:nvPr>
            <p:ph idx="1"/>
          </p:nvPr>
        </p:nvSpPr>
        <p:spPr>
          <a:xfrm>
            <a:off x="312057" y="1397001"/>
            <a:ext cx="8497125" cy="37638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230415" y="-94785"/>
            <a:ext cx="8229600" cy="602796"/>
          </a:xfrm>
        </p:spPr>
        <p:txBody>
          <a:bodyPr>
            <a:normAutofit/>
          </a:bodyPr>
          <a:lstStyle>
            <a:lvl1pPr>
              <a:defRPr sz="1600" cap="all">
                <a:solidFill>
                  <a:schemeClr val="bg2"/>
                </a:solidFill>
              </a:defRPr>
            </a:lvl1pPr>
          </a:lstStyle>
          <a:p>
            <a:r>
              <a:rPr lang="en-US" dirty="0"/>
              <a:t>CARLI Alma/primo VE kickoff webinar</a:t>
            </a:r>
          </a:p>
        </p:txBody>
      </p:sp>
      <p:pic>
        <p:nvPicPr>
          <p:cNvPr id="3" name="Picture 2">
            <a:extLst>
              <a:ext uri="{FF2B5EF4-FFF2-40B4-BE49-F238E27FC236}">
                <a16:creationId xmlns:a16="http://schemas.microsoft.com/office/drawing/2014/main" id="{8AC080E6-33F4-104F-8C1A-6F3E368DDBCF}"/>
              </a:ext>
            </a:extLst>
          </p:cNvPr>
          <p:cNvPicPr>
            <a:picLocks noChangeAspect="1"/>
          </p:cNvPicPr>
          <p:nvPr userDrawn="1"/>
        </p:nvPicPr>
        <p:blipFill>
          <a:blip r:embed="rId2"/>
          <a:stretch>
            <a:fillRect/>
          </a:stretch>
        </p:blipFill>
        <p:spPr>
          <a:xfrm>
            <a:off x="0" y="6159500"/>
            <a:ext cx="1765300" cy="698500"/>
          </a:xfrm>
          <a:prstGeom prst="rect">
            <a:avLst/>
          </a:prstGeom>
        </p:spPr>
      </p:pic>
    </p:spTree>
    <p:extLst>
      <p:ext uri="{BB962C8B-B14F-4D97-AF65-F5344CB8AC3E}">
        <p14:creationId xmlns:p14="http://schemas.microsoft.com/office/powerpoint/2010/main" val="153284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p:cNvSpPr/>
          <p:nvPr/>
        </p:nvSpPr>
        <p:spPr>
          <a:xfrm>
            <a:off x="0" y="-9525"/>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Content Placeholder 2"/>
          <p:cNvSpPr>
            <a:spLocks noGrp="1"/>
          </p:cNvSpPr>
          <p:nvPr>
            <p:ph idx="1"/>
          </p:nvPr>
        </p:nvSpPr>
        <p:spPr>
          <a:xfrm>
            <a:off x="312057" y="5369700"/>
            <a:ext cx="8497125" cy="864845"/>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230415" y="-94785"/>
            <a:ext cx="8229600" cy="602796"/>
          </a:xfrm>
        </p:spPr>
        <p:txBody>
          <a:bodyPr>
            <a:normAutofit/>
          </a:bodyPr>
          <a:lstStyle>
            <a:lvl1pPr>
              <a:defRPr sz="1600" cap="all">
                <a:solidFill>
                  <a:schemeClr val="bg2"/>
                </a:solidFill>
              </a:defRPr>
            </a:lvl1pPr>
          </a:lstStyle>
          <a:p>
            <a:r>
              <a:rPr lang="en-US"/>
              <a:t>Click to edit Master title style</a:t>
            </a:r>
            <a:endParaRPr lang="en-US" dirty="0"/>
          </a:p>
        </p:txBody>
      </p:sp>
      <p:sp>
        <p:nvSpPr>
          <p:cNvPr id="6" name="Chart Placeholder 4"/>
          <p:cNvSpPr>
            <a:spLocks noGrp="1"/>
          </p:cNvSpPr>
          <p:nvPr>
            <p:ph type="chart" sz="quarter" idx="10"/>
          </p:nvPr>
        </p:nvSpPr>
        <p:spPr>
          <a:xfrm>
            <a:off x="312057" y="1004888"/>
            <a:ext cx="8496981" cy="4144962"/>
          </a:xfrm>
        </p:spPr>
        <p:txBody>
          <a:bodyPr rtlCol="0">
            <a:normAutofit/>
          </a:bodyPr>
          <a:lstStyle/>
          <a:p>
            <a:pPr lvl="0"/>
            <a:r>
              <a:rPr lang="en-US" noProof="0" dirty="0"/>
              <a:t>Click icon to add chart</a:t>
            </a:r>
          </a:p>
        </p:txBody>
      </p:sp>
    </p:spTree>
    <p:extLst>
      <p:ext uri="{BB962C8B-B14F-4D97-AF65-F5344CB8AC3E}">
        <p14:creationId xmlns:p14="http://schemas.microsoft.com/office/powerpoint/2010/main" val="1644817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0" y="0"/>
            <a:ext cx="4491038" cy="6384925"/>
          </a:xfrm>
        </p:spPr>
        <p:txBody>
          <a:bodyPr rtlCol="0">
            <a:normAutofit/>
          </a:bodyPr>
          <a:lstStyle/>
          <a:p>
            <a:pPr lvl="0"/>
            <a:r>
              <a:rPr lang="en-US" noProof="0" dirty="0"/>
              <a:t>Drag picture to placeholder or click icon to add</a:t>
            </a:r>
          </a:p>
        </p:txBody>
      </p:sp>
      <p:sp>
        <p:nvSpPr>
          <p:cNvPr id="3" name="Picture Placeholder 9"/>
          <p:cNvSpPr>
            <a:spLocks noGrp="1"/>
          </p:cNvSpPr>
          <p:nvPr>
            <p:ph type="pic" sz="quarter" idx="11"/>
          </p:nvPr>
        </p:nvSpPr>
        <p:spPr>
          <a:xfrm>
            <a:off x="4572001" y="0"/>
            <a:ext cx="4572000" cy="3290888"/>
          </a:xfrm>
        </p:spPr>
        <p:txBody>
          <a:bodyPr rtlCol="0">
            <a:normAutofit/>
          </a:bodyPr>
          <a:lstStyle/>
          <a:p>
            <a:pPr lvl="0"/>
            <a:r>
              <a:rPr lang="en-US" noProof="0" dirty="0"/>
              <a:t>Drag picture to placeholder or click icon to add</a:t>
            </a:r>
          </a:p>
        </p:txBody>
      </p:sp>
      <p:sp>
        <p:nvSpPr>
          <p:cNvPr id="4" name="Picture Placeholder 11"/>
          <p:cNvSpPr>
            <a:spLocks noGrp="1"/>
          </p:cNvSpPr>
          <p:nvPr>
            <p:ph type="pic" sz="quarter" idx="12"/>
          </p:nvPr>
        </p:nvSpPr>
        <p:spPr>
          <a:xfrm>
            <a:off x="4572000" y="3371997"/>
            <a:ext cx="4572000" cy="3012927"/>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155859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69" y="9769"/>
            <a:ext cx="5857875"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8" descr="eResources-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5175" y="2741613"/>
            <a:ext cx="5056188" cy="95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97350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p:nvSpPr>
        <p:spPr>
          <a:xfrm>
            <a:off x="6299838" y="1028735"/>
            <a:ext cx="2844162" cy="5305847"/>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2">
            <a:extLst>
              <a:ext uri="{FF2B5EF4-FFF2-40B4-BE49-F238E27FC236}">
                <a16:creationId xmlns:a16="http://schemas.microsoft.com/office/drawing/2014/main" id="{A054B965-4D7C-4CBD-8A94-7852BE4E4573}"/>
              </a:ext>
            </a:extLst>
          </p:cNvPr>
          <p:cNvSpPr/>
          <p:nvPr/>
        </p:nvSpPr>
        <p:spPr>
          <a:xfrm rot="16200000">
            <a:off x="5977868" y="2766399"/>
            <a:ext cx="4602537"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C9C715B-D967-4E36-BF64-BCDC51CCC933}"/>
              </a:ext>
            </a:extLst>
          </p:cNvPr>
          <p:cNvSpPr/>
          <p:nvPr/>
        </p:nvSpPr>
        <p:spPr>
          <a:xfrm>
            <a:off x="6430856" y="4401520"/>
            <a:ext cx="2790417" cy="933648"/>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E1C76B0-BAB5-40E3-8F2D-49772D0841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1549" y="2491161"/>
            <a:ext cx="2340297" cy="2389459"/>
          </a:xfrm>
          <a:prstGeom prst="rect">
            <a:avLst/>
          </a:prstGeom>
        </p:spPr>
      </p:pic>
      <p:sp>
        <p:nvSpPr>
          <p:cNvPr id="3" name="Slide Number Placeholder 2"/>
          <p:cNvSpPr>
            <a:spLocks noGrp="1"/>
          </p:cNvSpPr>
          <p:nvPr>
            <p:ph type="sldNum" sz="quarter" idx="10"/>
          </p:nvPr>
        </p:nvSpPr>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5812091" cy="5305847"/>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grpSp>
        <p:nvGrpSpPr>
          <p:cNvPr id="14" name="Group 13">
            <a:extLst>
              <a:ext uri="{FF2B5EF4-FFF2-40B4-BE49-F238E27FC236}">
                <a16:creationId xmlns:a16="http://schemas.microsoft.com/office/drawing/2014/main" id="{3944629C-E00E-40AD-9E02-386DE4F471DB}"/>
              </a:ext>
            </a:extLst>
          </p:cNvPr>
          <p:cNvGrpSpPr/>
          <p:nvPr/>
        </p:nvGrpSpPr>
        <p:grpSpPr>
          <a:xfrm rot="20150758">
            <a:off x="8338215" y="1325627"/>
            <a:ext cx="472480" cy="663649"/>
            <a:chOff x="-612775" y="963613"/>
            <a:chExt cx="3444876" cy="3629025"/>
          </a:xfrm>
        </p:grpSpPr>
        <p:sp>
          <p:nvSpPr>
            <p:cNvPr id="15" name="Freeform 5">
              <a:extLst>
                <a:ext uri="{FF2B5EF4-FFF2-40B4-BE49-F238E27FC236}">
                  <a16:creationId xmlns:a16="http://schemas.microsoft.com/office/drawing/2014/main" id="{7975AE38-AE2E-4691-97A1-74CA9E5F2F1E}"/>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6">
              <a:extLst>
                <a:ext uri="{FF2B5EF4-FFF2-40B4-BE49-F238E27FC236}">
                  <a16:creationId xmlns:a16="http://schemas.microsoft.com/office/drawing/2014/main" id="{17894C6C-1669-4002-9F34-7726D568327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7">
              <a:extLst>
                <a:ext uri="{FF2B5EF4-FFF2-40B4-BE49-F238E27FC236}">
                  <a16:creationId xmlns:a16="http://schemas.microsoft.com/office/drawing/2014/main" id="{3E7CEAEF-217C-47AF-B3C6-0030A07FB0CD}"/>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8">
              <a:extLst>
                <a:ext uri="{FF2B5EF4-FFF2-40B4-BE49-F238E27FC236}">
                  <a16:creationId xmlns:a16="http://schemas.microsoft.com/office/drawing/2014/main" id="{760B81A0-E1DA-441B-BA64-7EB102E5170F}"/>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9">
              <a:extLst>
                <a:ext uri="{FF2B5EF4-FFF2-40B4-BE49-F238E27FC236}">
                  <a16:creationId xmlns:a16="http://schemas.microsoft.com/office/drawing/2014/main" id="{50AD70A0-424D-43E5-AC3D-F0E19CCBA5B3}"/>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0">
              <a:extLst>
                <a:ext uri="{FF2B5EF4-FFF2-40B4-BE49-F238E27FC236}">
                  <a16:creationId xmlns:a16="http://schemas.microsoft.com/office/drawing/2014/main" id="{65F131CE-1FD4-475F-B93C-C77E74E1E63C}"/>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1">
              <a:extLst>
                <a:ext uri="{FF2B5EF4-FFF2-40B4-BE49-F238E27FC236}">
                  <a16:creationId xmlns:a16="http://schemas.microsoft.com/office/drawing/2014/main" id="{96B31396-9E3E-4605-85A7-D4FA114EC4B7}"/>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2">
              <a:extLst>
                <a:ext uri="{FF2B5EF4-FFF2-40B4-BE49-F238E27FC236}">
                  <a16:creationId xmlns:a16="http://schemas.microsoft.com/office/drawing/2014/main" id="{038760B6-4F38-43A6-B465-B39FC9C62D9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3" name="Freeform 13">
              <a:extLst>
                <a:ext uri="{FF2B5EF4-FFF2-40B4-BE49-F238E27FC236}">
                  <a16:creationId xmlns:a16="http://schemas.microsoft.com/office/drawing/2014/main" id="{9AD02D62-41A2-4F7A-98A2-3722F46274D9}"/>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4" name="Freeform 14">
              <a:extLst>
                <a:ext uri="{FF2B5EF4-FFF2-40B4-BE49-F238E27FC236}">
                  <a16:creationId xmlns:a16="http://schemas.microsoft.com/office/drawing/2014/main" id="{07A7E9CA-4C4E-4A21-BA8C-F625C6148850}"/>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5" name="Freeform 15">
              <a:extLst>
                <a:ext uri="{FF2B5EF4-FFF2-40B4-BE49-F238E27FC236}">
                  <a16:creationId xmlns:a16="http://schemas.microsoft.com/office/drawing/2014/main" id="{994338F8-2C0C-4AA7-BBEC-7F55C21AFC2A}"/>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6" name="Group 25">
            <a:extLst>
              <a:ext uri="{FF2B5EF4-FFF2-40B4-BE49-F238E27FC236}">
                <a16:creationId xmlns:a16="http://schemas.microsoft.com/office/drawing/2014/main" id="{EDF1347B-C3BA-4320-922C-AA6F65EBD6D6}"/>
              </a:ext>
            </a:extLst>
          </p:cNvPr>
          <p:cNvGrpSpPr/>
          <p:nvPr/>
        </p:nvGrpSpPr>
        <p:grpSpPr>
          <a:xfrm>
            <a:off x="6499692" y="5157193"/>
            <a:ext cx="837308" cy="876003"/>
            <a:chOff x="-1245295" y="2706005"/>
            <a:chExt cx="3494385" cy="2741903"/>
          </a:xfrm>
        </p:grpSpPr>
        <p:sp>
          <p:nvSpPr>
            <p:cNvPr id="27" name="Oval 26">
              <a:extLst>
                <a:ext uri="{FF2B5EF4-FFF2-40B4-BE49-F238E27FC236}">
                  <a16:creationId xmlns:a16="http://schemas.microsoft.com/office/drawing/2014/main" id="{E49C34F2-114E-4619-9B87-14520911FFCB}"/>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8" name="Group 18">
              <a:extLst>
                <a:ext uri="{FF2B5EF4-FFF2-40B4-BE49-F238E27FC236}">
                  <a16:creationId xmlns:a16="http://schemas.microsoft.com/office/drawing/2014/main" id="{0CD8F1B4-8CF1-4552-953B-B1D60FFD9DFA}"/>
                </a:ext>
              </a:extLst>
            </p:cNvPr>
            <p:cNvGrpSpPr>
              <a:grpSpLocks noChangeAspect="1"/>
            </p:cNvGrpSpPr>
            <p:nvPr/>
          </p:nvGrpSpPr>
          <p:grpSpPr bwMode="auto">
            <a:xfrm>
              <a:off x="-407858" y="2706005"/>
              <a:ext cx="2656948" cy="2101055"/>
              <a:chOff x="1427" y="471"/>
              <a:chExt cx="2906" cy="2298"/>
            </a:xfrm>
          </p:grpSpPr>
          <p:sp>
            <p:nvSpPr>
              <p:cNvPr id="29" name="Freeform 19">
                <a:extLst>
                  <a:ext uri="{FF2B5EF4-FFF2-40B4-BE49-F238E27FC236}">
                    <a16:creationId xmlns:a16="http://schemas.microsoft.com/office/drawing/2014/main" id="{DD787825-E9FC-4A93-BFA3-45C414AFBB5F}"/>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0">
                <a:extLst>
                  <a:ext uri="{FF2B5EF4-FFF2-40B4-BE49-F238E27FC236}">
                    <a16:creationId xmlns:a16="http://schemas.microsoft.com/office/drawing/2014/main" id="{4A26AA16-551A-4F5A-AF9B-BCA17C79BB09}"/>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1" name="Freeform 21">
                <a:extLst>
                  <a:ext uri="{FF2B5EF4-FFF2-40B4-BE49-F238E27FC236}">
                    <a16:creationId xmlns:a16="http://schemas.microsoft.com/office/drawing/2014/main" id="{A78FB40A-8342-4020-B4F6-DE41CD0964D1}"/>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2" name="Freeform 22">
                <a:extLst>
                  <a:ext uri="{FF2B5EF4-FFF2-40B4-BE49-F238E27FC236}">
                    <a16:creationId xmlns:a16="http://schemas.microsoft.com/office/drawing/2014/main" id="{882FB56F-9114-47FA-84C1-A2FD0B37D401}"/>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3" name="Freeform 23">
                <a:extLst>
                  <a:ext uri="{FF2B5EF4-FFF2-40B4-BE49-F238E27FC236}">
                    <a16:creationId xmlns:a16="http://schemas.microsoft.com/office/drawing/2014/main" id="{0374CBBD-378D-4659-9819-277786F5E2E9}"/>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sp>
        <p:nvSpPr>
          <p:cNvPr id="34" name="Rectangle 33">
            <a:extLst>
              <a:ext uri="{FF2B5EF4-FFF2-40B4-BE49-F238E27FC236}">
                <a16:creationId xmlns:a16="http://schemas.microsoft.com/office/drawing/2014/main" id="{20816838-B0DE-4351-B5C8-885D35F9CAA0}"/>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BA4C5E-9346-449D-87A7-BDEC4A2014DF}"/>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808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6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7849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7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2873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0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5639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1328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2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4851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3525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4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1383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6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234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8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34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 y="12273"/>
            <a:ext cx="5857875"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19" descr="iShare-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2725738"/>
            <a:ext cx="3425825"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38255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9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6861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30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57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3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2998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32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366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3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8228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4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1094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5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68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0" y="-19538"/>
            <a:ext cx="5857875"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19" descr="CollectionsManagement-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 y="2882900"/>
            <a:ext cx="8509000" cy="93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77666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4" y="12991"/>
            <a:ext cx="5857875"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19" descr="DigitalCollections-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92413"/>
            <a:ext cx="71628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26288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 y="22042"/>
            <a:ext cx="5857875"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6140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p:cNvSpPr/>
          <p:nvPr/>
        </p:nvSpPr>
        <p:spPr>
          <a:xfrm>
            <a:off x="0" y="-9525"/>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title"/>
          </p:nvPr>
        </p:nvSpPr>
        <p:spPr>
          <a:xfrm>
            <a:off x="230415" y="-94785"/>
            <a:ext cx="8229600" cy="602796"/>
          </a:xfrm>
        </p:spPr>
        <p:txBody>
          <a:bodyPr>
            <a:normAutofit/>
          </a:bodyPr>
          <a:lstStyle>
            <a:lvl1pPr>
              <a:defRPr sz="1600" cap="all">
                <a:solidFill>
                  <a:schemeClr val="bg2"/>
                </a:solidFill>
              </a:defRPr>
            </a:lvl1pPr>
          </a:lstStyle>
          <a:p>
            <a:r>
              <a:rPr lang="en-US"/>
              <a:t>Click to edit Master title style</a:t>
            </a:r>
            <a:endParaRPr lang="en-US" dirty="0"/>
          </a:p>
        </p:txBody>
      </p:sp>
      <p:sp>
        <p:nvSpPr>
          <p:cNvPr id="4" name="Content Placeholder 5"/>
          <p:cNvSpPr>
            <a:spLocks noGrp="1"/>
          </p:cNvSpPr>
          <p:nvPr>
            <p:ph sz="quarter" idx="10"/>
          </p:nvPr>
        </p:nvSpPr>
        <p:spPr>
          <a:xfrm>
            <a:off x="230187" y="634995"/>
            <a:ext cx="4226357"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9"/>
          <p:cNvSpPr>
            <a:spLocks noGrp="1"/>
          </p:cNvSpPr>
          <p:nvPr>
            <p:ph sz="quarter" idx="11"/>
          </p:nvPr>
        </p:nvSpPr>
        <p:spPr>
          <a:xfrm>
            <a:off x="4572000" y="634995"/>
            <a:ext cx="428307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4"/>
          <p:cNvSpPr>
            <a:spLocks noGrp="1"/>
          </p:cNvSpPr>
          <p:nvPr>
            <p:ph type="body" sz="quarter" idx="13"/>
          </p:nvPr>
        </p:nvSpPr>
        <p:spPr>
          <a:xfrm>
            <a:off x="230188" y="5599113"/>
            <a:ext cx="8624887" cy="635000"/>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7318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p:nvSpPr>
        <p:spPr>
          <a:xfrm>
            <a:off x="0" y="0"/>
            <a:ext cx="5621338"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 name="Title 1"/>
          <p:cNvSpPr>
            <a:spLocks noGrp="1"/>
          </p:cNvSpPr>
          <p:nvPr>
            <p:ph type="title"/>
          </p:nvPr>
        </p:nvSpPr>
        <p:spPr>
          <a:xfrm>
            <a:off x="5848927" y="273050"/>
            <a:ext cx="3008313" cy="673677"/>
          </a:xfrm>
        </p:spPr>
        <p:txBody>
          <a:bodyPr anchor="b"/>
          <a:lstStyle>
            <a:lvl1pPr algn="l">
              <a:defRPr sz="2000" b="1"/>
            </a:lvl1pPr>
          </a:lstStyle>
          <a:p>
            <a:r>
              <a:rPr lang="en-US"/>
              <a:t>Click to edit Master title style</a:t>
            </a:r>
            <a:endParaRPr lang="en-US" dirty="0"/>
          </a:p>
        </p:txBody>
      </p:sp>
      <p:sp>
        <p:nvSpPr>
          <p:cNvPr id="7" name="Content Placeholder 2"/>
          <p:cNvSpPr>
            <a:spLocks noGrp="1"/>
          </p:cNvSpPr>
          <p:nvPr>
            <p:ph idx="1"/>
          </p:nvPr>
        </p:nvSpPr>
        <p:spPr>
          <a:xfrm>
            <a:off x="275216" y="273050"/>
            <a:ext cx="4888345" cy="5853113"/>
          </a:xfrm>
        </p:spPr>
        <p:txBody>
          <a:bodyPr/>
          <a:lstStyle>
            <a:lvl1pPr>
              <a:defRPr sz="2600" b="0" i="0" cap="all">
                <a:solidFill>
                  <a:schemeClr val="bg2"/>
                </a:solidFill>
                <a:latin typeface="+mj-lt"/>
              </a:defRPr>
            </a:lvl1pPr>
            <a:lvl2pPr marL="0" indent="0">
              <a:buFontTx/>
              <a:buNone/>
              <a:defRPr sz="1600" b="0" i="0">
                <a:solidFill>
                  <a:schemeClr val="bg2"/>
                </a:solidFill>
                <a:latin typeface="+mj-lt"/>
              </a:defRPr>
            </a:lvl2pPr>
            <a:lvl3pPr marL="228600" indent="0">
              <a:spcBef>
                <a:spcPts val="500"/>
              </a:spcBef>
              <a:buFontTx/>
              <a:buNone/>
              <a:defRPr sz="1200" b="0" i="0">
                <a:solidFill>
                  <a:schemeClr val="bg2"/>
                </a:solidFill>
                <a:latin typeface="+mj-lt"/>
              </a:defRPr>
            </a:lvl3pPr>
            <a:lvl4pPr>
              <a:defRPr sz="2000" b="0" i="0">
                <a:latin typeface="+mj-lt"/>
              </a:defRPr>
            </a:lvl4pPr>
            <a:lvl5pPr>
              <a:defRPr sz="2000" b="0" i="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half" idx="2"/>
          </p:nvPr>
        </p:nvSpPr>
        <p:spPr>
          <a:xfrm>
            <a:off x="5848927" y="1054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1083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p:cNvSpPr/>
          <p:nvPr/>
        </p:nvSpPr>
        <p:spPr>
          <a:xfrm>
            <a:off x="0" y="0"/>
            <a:ext cx="7250113"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4" name="Title 1"/>
          <p:cNvSpPr>
            <a:spLocks noGrp="1"/>
          </p:cNvSpPr>
          <p:nvPr>
            <p:ph type="title"/>
          </p:nvPr>
        </p:nvSpPr>
        <p:spPr>
          <a:xfrm>
            <a:off x="457200" y="274638"/>
            <a:ext cx="6493164" cy="683635"/>
          </a:xfrm>
        </p:spPr>
        <p:txBody>
          <a:bodyPr>
            <a:normAutofit/>
          </a:bodyPr>
          <a:lstStyle>
            <a:lvl1pPr algn="l">
              <a:defRPr sz="2400" b="0" i="0" cap="all">
                <a:solidFill>
                  <a:schemeClr val="bg2"/>
                </a:solidFill>
              </a:defRPr>
            </a:lvl1pPr>
          </a:lstStyle>
          <a:p>
            <a:r>
              <a:rPr lang="en-US"/>
              <a:t>Click to edit Master title style</a:t>
            </a:r>
            <a:endParaRPr lang="en-US" dirty="0"/>
          </a:p>
        </p:txBody>
      </p:sp>
      <p:sp>
        <p:nvSpPr>
          <p:cNvPr id="5" name="Text Placeholder 10"/>
          <p:cNvSpPr>
            <a:spLocks noGrp="1"/>
          </p:cNvSpPr>
          <p:nvPr>
            <p:ph type="body" sz="quarter" idx="10"/>
          </p:nvPr>
        </p:nvSpPr>
        <p:spPr>
          <a:xfrm>
            <a:off x="457200" y="1154546"/>
            <a:ext cx="6492875" cy="49065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2"/>
          <p:cNvSpPr>
            <a:spLocks noGrp="1"/>
          </p:cNvSpPr>
          <p:nvPr>
            <p:ph type="pic" sz="quarter" idx="11"/>
          </p:nvPr>
        </p:nvSpPr>
        <p:spPr>
          <a:xfrm>
            <a:off x="7331075" y="0"/>
            <a:ext cx="1812925" cy="1639888"/>
          </a:xfrm>
        </p:spPr>
        <p:txBody>
          <a:bodyPr rtlCol="0">
            <a:normAutofit/>
          </a:bodyPr>
          <a:lstStyle/>
          <a:p>
            <a:pPr lvl="0"/>
            <a:r>
              <a:rPr lang="en-US" noProof="0" dirty="0"/>
              <a:t>Drag picture to placeholder or click icon to add</a:t>
            </a:r>
          </a:p>
        </p:txBody>
      </p:sp>
      <p:sp>
        <p:nvSpPr>
          <p:cNvPr id="7" name="Picture Placeholder 14"/>
          <p:cNvSpPr>
            <a:spLocks noGrp="1"/>
          </p:cNvSpPr>
          <p:nvPr>
            <p:ph type="pic" sz="quarter" idx="12"/>
          </p:nvPr>
        </p:nvSpPr>
        <p:spPr>
          <a:xfrm>
            <a:off x="7331075" y="1708440"/>
            <a:ext cx="1812925" cy="2332038"/>
          </a:xfrm>
        </p:spPr>
        <p:txBody>
          <a:bodyPr rtlCol="0">
            <a:normAutofit/>
          </a:bodyPr>
          <a:lstStyle/>
          <a:p>
            <a:pPr lvl="0"/>
            <a:r>
              <a:rPr lang="en-US" noProof="0" dirty="0"/>
              <a:t>Drag picture to placeholder or click icon to add</a:t>
            </a:r>
          </a:p>
        </p:txBody>
      </p:sp>
      <p:sp>
        <p:nvSpPr>
          <p:cNvPr id="8" name="Picture Placeholder 16"/>
          <p:cNvSpPr>
            <a:spLocks noGrp="1"/>
          </p:cNvSpPr>
          <p:nvPr>
            <p:ph type="pic" sz="quarter" idx="13"/>
          </p:nvPr>
        </p:nvSpPr>
        <p:spPr>
          <a:xfrm>
            <a:off x="7331075" y="4122305"/>
            <a:ext cx="1812925" cy="228123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32542441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28" name="Group 7"/>
          <p:cNvGrpSpPr>
            <a:grpSpLocks/>
          </p:cNvGrpSpPr>
          <p:nvPr/>
        </p:nvGrpSpPr>
        <p:grpSpPr bwMode="auto">
          <a:xfrm>
            <a:off x="1" y="6450775"/>
            <a:ext cx="9152952" cy="415057"/>
            <a:chOff x="126124" y="6360379"/>
            <a:chExt cx="9091992" cy="504457"/>
          </a:xfrm>
        </p:grpSpPr>
        <p:sp>
          <p:nvSpPr>
            <p:cNvPr id="9" name="Rectangle 8"/>
            <p:cNvSpPr/>
            <p:nvPr userDrawn="1"/>
          </p:nvSpPr>
          <p:spPr>
            <a:xfrm>
              <a:off x="126124" y="6363184"/>
              <a:ext cx="8680743" cy="501652"/>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grpSp>
          <p:nvGrpSpPr>
            <p:cNvPr id="1031" name="Group 9"/>
            <p:cNvGrpSpPr>
              <a:grpSpLocks/>
            </p:cNvGrpSpPr>
            <p:nvPr/>
          </p:nvGrpSpPr>
          <p:grpSpPr bwMode="auto">
            <a:xfrm>
              <a:off x="8817821" y="6360379"/>
              <a:ext cx="400295" cy="501650"/>
              <a:chOff x="-682839" y="6360379"/>
              <a:chExt cx="8484472" cy="501650"/>
            </a:xfrm>
          </p:grpSpPr>
          <p:sp>
            <p:nvSpPr>
              <p:cNvPr id="11" name="Rectangle 10"/>
              <p:cNvSpPr/>
              <p:nvPr/>
            </p:nvSpPr>
            <p:spPr>
              <a:xfrm>
                <a:off x="6321173" y="6360379"/>
                <a:ext cx="1480460" cy="50165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4572123" y="6360379"/>
                <a:ext cx="1480439" cy="50165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a:off x="2789407" y="6360379"/>
                <a:ext cx="1514105" cy="50165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13"/>
              <p:cNvSpPr/>
              <p:nvPr/>
            </p:nvSpPr>
            <p:spPr>
              <a:xfrm>
                <a:off x="1040335" y="6360379"/>
                <a:ext cx="1480460" cy="50165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14"/>
              <p:cNvSpPr/>
              <p:nvPr/>
            </p:nvSpPr>
            <p:spPr>
              <a:xfrm>
                <a:off x="-682839" y="6360379"/>
                <a:ext cx="1480439" cy="50165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grpSp>
      </p:gr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697" r:id="rId19"/>
    <p:sldLayoutId id="2147483716" r:id="rId20"/>
    <p:sldLayoutId id="2147483721" r:id="rId21"/>
    <p:sldLayoutId id="2147483722" r:id="rId22"/>
    <p:sldLayoutId id="2147483725" r:id="rId23"/>
    <p:sldLayoutId id="2147483726" r:id="rId24"/>
    <p:sldLayoutId id="2147483727" r:id="rId25"/>
    <p:sldLayoutId id="2147483728" r:id="rId26"/>
    <p:sldLayoutId id="2147483729" r:id="rId27"/>
    <p:sldLayoutId id="2147483731" r:id="rId28"/>
    <p:sldLayoutId id="2147483733" r:id="rId29"/>
    <p:sldLayoutId id="2147483734" r:id="rId30"/>
    <p:sldLayoutId id="2147483735" r:id="rId31"/>
    <p:sldLayoutId id="2147483736" r:id="rId32"/>
    <p:sldLayoutId id="2147483738" r:id="rId33"/>
    <p:sldLayoutId id="2147483739" r:id="rId34"/>
    <p:sldLayoutId id="2147483740" r:id="rId35"/>
    <p:sldLayoutId id="2147483741" r:id="rId36"/>
  </p:sldLayoutIdLst>
  <p:hf sldNum="0" hdr="0" ftr="0" dt="0"/>
  <p:txStyles>
    <p:titleStyle>
      <a:lvl1pPr algn="l" defTabSz="457200" rtl="0" eaLnBrk="1" fontAlgn="base" hangingPunct="1">
        <a:spcBef>
          <a:spcPct val="0"/>
        </a:spcBef>
        <a:spcAft>
          <a:spcPct val="0"/>
        </a:spcAft>
        <a:defRPr sz="3600" kern="1200">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9pPr>
    </p:titleStyle>
    <p:bodyStyle>
      <a:lvl1pPr algn="l" defTabSz="457200" rtl="0" eaLnBrk="1" fontAlgn="base" hangingPunct="1">
        <a:spcBef>
          <a:spcPct val="20000"/>
        </a:spcBef>
        <a:spcAft>
          <a:spcPct val="0"/>
        </a:spcAft>
        <a:defRPr sz="25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9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mailto:support@carli.illinois.edu"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hyperlink" Target="https://go.illinois.edu/officehourstopicsuggestions"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hyperlink" Target="https://go.illinois.edu/officehourstopicsuggestions"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hyperlink" Target="https://go.illinois.edu/officehourstopicsuggestions"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carli.illinois.edu/calendar"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go.illinois.edu/officehourstopicsuggestions"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carli.illinois.edu/tech-services-qa-2021-03-24" TargetMode="External"/><Relationship Id="rId3" Type="http://schemas.openxmlformats.org/officeDocument/2006/relationships/hyperlink" Target="https://www.carli.illinois.edu/tech-services-qa-2021-01-13" TargetMode="External"/><Relationship Id="rId7" Type="http://schemas.openxmlformats.org/officeDocument/2006/relationships/hyperlink" Target="https://www.carli.illinois.edu/tech-services-qa-2021-03-10" TargetMode="External"/><Relationship Id="rId12" Type="http://schemas.openxmlformats.org/officeDocument/2006/relationships/hyperlink" Target="https://www.carli.illinois.edu/tech-services-qa-2021-05-26"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carli.illinois.edu/tech-services-qa-2021-02-24" TargetMode="External"/><Relationship Id="rId11" Type="http://schemas.openxmlformats.org/officeDocument/2006/relationships/hyperlink" Target="https://www.carli.illinois.edu/tech-services-qa-2021-05-12" TargetMode="External"/><Relationship Id="rId5" Type="http://schemas.openxmlformats.org/officeDocument/2006/relationships/hyperlink" Target="https://www.carli.illinois.edu/tech-services-qa-2021-02-10" TargetMode="External"/><Relationship Id="rId10" Type="http://schemas.openxmlformats.org/officeDocument/2006/relationships/hyperlink" Target="https://www.carli.illinois.edu/tech-services-qa-2021-04-28" TargetMode="External"/><Relationship Id="rId4" Type="http://schemas.openxmlformats.org/officeDocument/2006/relationships/hyperlink" Target="https://www.carli.illinois.edu/tech-services-qa-2021-01-27" TargetMode="External"/><Relationship Id="rId9" Type="http://schemas.openxmlformats.org/officeDocument/2006/relationships/hyperlink" Target="https://www.carli.illinois.edu/tech-services-qa-2021-04-14"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carli.illinois.edu/lets-talk-about-fulfillment20210323" TargetMode="External"/><Relationship Id="rId3" Type="http://schemas.openxmlformats.org/officeDocument/2006/relationships/hyperlink" Target="https://www.carli.illinois.edu/lets-talk-about-fulfillment20210115" TargetMode="External"/><Relationship Id="rId7" Type="http://schemas.openxmlformats.org/officeDocument/2006/relationships/hyperlink" Target="https://www.carli.illinois.edu/lets-talk-about-fulfillment20210312" TargetMode="External"/><Relationship Id="rId12" Type="http://schemas.openxmlformats.org/officeDocument/2006/relationships/hyperlink" Target="https://www.carli.illinois.edu/lets-talk-about-fulfillment20210518"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carli.illinois.edu/lets-talk-about-fulfillment20210223" TargetMode="External"/><Relationship Id="rId11" Type="http://schemas.openxmlformats.org/officeDocument/2006/relationships/hyperlink" Target="https://www.carli.illinois.edu/lets-talk-about-fulfillment20210507" TargetMode="External"/><Relationship Id="rId5" Type="http://schemas.openxmlformats.org/officeDocument/2006/relationships/hyperlink" Target="https://www.carli.illinois.edu/lets-talk-about-fulfillment20210212" TargetMode="External"/><Relationship Id="rId10" Type="http://schemas.openxmlformats.org/officeDocument/2006/relationships/hyperlink" Target="https://www.carli.illinois.edu/lets-talk-about-fulfillment20210420" TargetMode="External"/><Relationship Id="rId4" Type="http://schemas.openxmlformats.org/officeDocument/2006/relationships/hyperlink" Target="https://www.carli.illinois.edu/lets-talk-about-fulfillment20210126" TargetMode="External"/><Relationship Id="rId9" Type="http://schemas.openxmlformats.org/officeDocument/2006/relationships/hyperlink" Target="https://www.carli.illinois.edu/lets-talk-about-fulfillment20210409"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knowledge.exlibrisgroup.com/Primo/Product_Materials/Primo_Webinars/Primo_VE_-_Become_an_Expert"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arli.illinois.edu/carli-resource-sharing-our-new-age-primo-ve-configuration-customizations"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B8F6A4-FCF0-A447-9F59-512B1DA3CA3B}"/>
              </a:ext>
            </a:extLst>
          </p:cNvPr>
          <p:cNvSpPr>
            <a:spLocks noGrp="1"/>
          </p:cNvSpPr>
          <p:nvPr>
            <p:ph type="title"/>
          </p:nvPr>
        </p:nvSpPr>
        <p:spPr>
          <a:xfrm>
            <a:off x="230415" y="-94785"/>
            <a:ext cx="8386460" cy="602796"/>
          </a:xfrm>
        </p:spPr>
        <p:txBody>
          <a:bodyPr/>
          <a:lstStyle/>
          <a:p>
            <a:r>
              <a:rPr lang="en-US" dirty="0"/>
              <a:t>I-Share Alma Primo VE Office hours will start shortly</a:t>
            </a:r>
          </a:p>
        </p:txBody>
      </p:sp>
      <p:sp>
        <p:nvSpPr>
          <p:cNvPr id="9" name="Content Placeholder 8">
            <a:extLst>
              <a:ext uri="{FF2B5EF4-FFF2-40B4-BE49-F238E27FC236}">
                <a16:creationId xmlns:a16="http://schemas.microsoft.com/office/drawing/2014/main" id="{8D77F3D4-63D5-E741-8320-25D81CE9C8AB}"/>
              </a:ext>
            </a:extLst>
          </p:cNvPr>
          <p:cNvSpPr>
            <a:spLocks noGrp="1"/>
          </p:cNvSpPr>
          <p:nvPr>
            <p:ph sz="quarter" idx="11"/>
          </p:nvPr>
        </p:nvSpPr>
        <p:spPr>
          <a:xfrm>
            <a:off x="4572000" y="634995"/>
            <a:ext cx="4283075" cy="5744290"/>
          </a:xfrm>
        </p:spPr>
        <p:txBody>
          <a:bodyPr/>
          <a:lstStyle/>
          <a:p>
            <a:r>
              <a:rPr lang="en-US" sz="2400" i="1" dirty="0">
                <a:latin typeface="+mj-lt"/>
              </a:rPr>
              <a:t>Welcome!</a:t>
            </a:r>
          </a:p>
          <a:p>
            <a:endParaRPr lang="en-US" sz="2400" i="1" dirty="0">
              <a:latin typeface="+mj-lt"/>
            </a:endParaRPr>
          </a:p>
          <a:p>
            <a:r>
              <a:rPr lang="en-US" sz="2000" dirty="0">
                <a:latin typeface="+mj-lt"/>
              </a:rPr>
              <a:t>Office Hours will start at 2pm and run until 3pm.</a:t>
            </a:r>
            <a:br>
              <a:rPr lang="en-US" sz="2000" dirty="0">
                <a:latin typeface="+mj-lt"/>
              </a:rPr>
            </a:br>
            <a:br>
              <a:rPr lang="en-US" sz="2000" dirty="0">
                <a:latin typeface="+mj-lt"/>
              </a:rPr>
            </a:br>
            <a:r>
              <a:rPr lang="en-US" sz="2000" dirty="0">
                <a:latin typeface="+mj-lt"/>
              </a:rPr>
              <a:t>Please mute your microphone.</a:t>
            </a:r>
            <a:br>
              <a:rPr lang="en-US" sz="2000" dirty="0">
                <a:latin typeface="+mj-lt"/>
              </a:rPr>
            </a:br>
            <a:br>
              <a:rPr lang="en-US" sz="2000" dirty="0">
                <a:latin typeface="+mj-lt"/>
              </a:rPr>
            </a:br>
            <a:r>
              <a:rPr lang="en-US" sz="2000" dirty="0">
                <a:latin typeface="+mj-lt"/>
              </a:rPr>
              <a:t>As time permits, we will respond to questions typed in the chat box, and offline afterwards, as needed.</a:t>
            </a:r>
            <a:br>
              <a:rPr lang="en-US" sz="2000" dirty="0">
                <a:latin typeface="+mj-lt"/>
              </a:rPr>
            </a:br>
            <a:endParaRPr lang="en-US" sz="2000" dirty="0">
              <a:latin typeface="+mj-lt"/>
            </a:endParaRPr>
          </a:p>
          <a:p>
            <a:r>
              <a:rPr lang="en-US" sz="2000" dirty="0">
                <a:latin typeface="+mj-lt"/>
              </a:rPr>
              <a:t>This session will be recorded and made available on the CARLI website both as PDF slides and as a recording, with live links to all referenced resources.</a:t>
            </a:r>
          </a:p>
        </p:txBody>
      </p:sp>
      <p:pic>
        <p:nvPicPr>
          <p:cNvPr id="4" name="Picture 3">
            <a:extLst>
              <a:ext uri="{FF2B5EF4-FFF2-40B4-BE49-F238E27FC236}">
                <a16:creationId xmlns:a16="http://schemas.microsoft.com/office/drawing/2014/main" id="{F3D2CA1F-992B-4E4D-BBA1-8563B7B3E12C}"/>
              </a:ext>
            </a:extLst>
          </p:cNvPr>
          <p:cNvPicPr>
            <a:picLocks noChangeAspect="1"/>
          </p:cNvPicPr>
          <p:nvPr/>
        </p:nvPicPr>
        <p:blipFill>
          <a:blip r:embed="rId3"/>
          <a:stretch>
            <a:fillRect/>
          </a:stretch>
        </p:blipFill>
        <p:spPr>
          <a:xfrm>
            <a:off x="122666" y="937515"/>
            <a:ext cx="4019708" cy="1590532"/>
          </a:xfrm>
          <a:prstGeom prst="rect">
            <a:avLst/>
          </a:prstGeom>
        </p:spPr>
      </p:pic>
    </p:spTree>
    <p:extLst>
      <p:ext uri="{BB962C8B-B14F-4D97-AF65-F5344CB8AC3E}">
        <p14:creationId xmlns:p14="http://schemas.microsoft.com/office/powerpoint/2010/main" val="3593318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Enabling Overdue Notices in Alma</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230415" y="564542"/>
            <a:ext cx="4866371" cy="5863151"/>
          </a:xfrm>
          <a:prstGeom prst="rect">
            <a:avLst/>
          </a:prstGeom>
        </p:spPr>
        <p:txBody>
          <a:bodyPr/>
          <a:lstStyle/>
          <a:p>
            <a:pPr algn="ctr"/>
            <a:r>
              <a:rPr lang="en-US" sz="2400" b="1" dirty="0">
                <a:latin typeface="+mj-lt"/>
              </a:rPr>
              <a:t>Enabling Overdue Notices </a:t>
            </a:r>
          </a:p>
          <a:p>
            <a:pPr algn="ctr"/>
            <a:r>
              <a:rPr lang="en-US" sz="2400" b="1" dirty="0">
                <a:latin typeface="+mj-lt"/>
              </a:rPr>
              <a:t>in Alma</a:t>
            </a:r>
          </a:p>
          <a:p>
            <a:pPr lvl="0" algn="ctr"/>
            <a:endParaRPr lang="en-US" sz="2400" dirty="0">
              <a:latin typeface="+mj-lt"/>
            </a:endParaRPr>
          </a:p>
          <a:p>
            <a:pPr marL="342900" lvl="0" indent="-342900">
              <a:buFont typeface="Arial" panose="020B0604020202020204" pitchFamily="34" charset="0"/>
              <a:buChar char="•"/>
            </a:pPr>
            <a:r>
              <a:rPr lang="en-US" sz="2400" dirty="0">
                <a:latin typeface="+mj-lt"/>
              </a:rPr>
              <a:t>Overdue Notices can now be enabled in Alma.</a:t>
            </a:r>
          </a:p>
          <a:p>
            <a:pPr marL="342900" lvl="0" indent="-342900">
              <a:buFont typeface="Arial" panose="020B0604020202020204" pitchFamily="34" charset="0"/>
              <a:buChar char="•"/>
            </a:pPr>
            <a:r>
              <a:rPr lang="en-US" sz="2400" dirty="0">
                <a:latin typeface="+mj-lt"/>
                <a:ea typeface="+mn-lt"/>
                <a:cs typeface="+mn-lt"/>
              </a:rPr>
              <a:t>Sign up for meeting with CARLI staff to review settings.</a:t>
            </a:r>
          </a:p>
          <a:p>
            <a:pPr marL="342900" lvl="0" indent="-342900">
              <a:buFont typeface="Arial" panose="020B0604020202020204" pitchFamily="34" charset="0"/>
              <a:buChar char="•"/>
            </a:pPr>
            <a:r>
              <a:rPr lang="en-US" sz="2400" dirty="0">
                <a:latin typeface="+mj-lt"/>
                <a:ea typeface="+mn-lt"/>
                <a:cs typeface="+mn-lt"/>
              </a:rPr>
              <a:t>As of today:</a:t>
            </a:r>
          </a:p>
          <a:p>
            <a:pPr marL="1085850" lvl="1" indent="-342900">
              <a:buFont typeface="Arial" panose="020B0604020202020204" pitchFamily="34" charset="0"/>
              <a:buChar char="•"/>
            </a:pPr>
            <a:r>
              <a:rPr lang="en-US" sz="2100" dirty="0">
                <a:latin typeface="+mj-lt"/>
                <a:ea typeface="+mn-lt"/>
                <a:cs typeface="+mn-lt"/>
              </a:rPr>
              <a:t>25 institutions have enabled</a:t>
            </a:r>
          </a:p>
          <a:p>
            <a:pPr marL="1085850" lvl="1" indent="-342900">
              <a:buFont typeface="Arial" panose="020B0604020202020204" pitchFamily="34" charset="0"/>
              <a:buChar char="•"/>
            </a:pPr>
            <a:r>
              <a:rPr lang="en-US" sz="2100" dirty="0">
                <a:latin typeface="+mj-lt"/>
                <a:ea typeface="+mn-lt"/>
                <a:cs typeface="+mn-lt"/>
              </a:rPr>
              <a:t>14 have met with CARLI staff/ have a future date in mind</a:t>
            </a:r>
          </a:p>
          <a:p>
            <a:pPr marL="342900" lvl="0" indent="-342900">
              <a:buFont typeface="Arial" panose="020B0604020202020204" pitchFamily="34" charset="0"/>
              <a:buChar char="•"/>
            </a:pPr>
            <a:endParaRPr lang="en-US" sz="2400" dirty="0">
              <a:latin typeface="+mj-lt"/>
              <a:ea typeface="+mn-lt"/>
              <a:cs typeface="+mn-lt"/>
            </a:endParaRPr>
          </a:p>
          <a:p>
            <a:pPr lvl="1" indent="0" algn="ctr">
              <a:buNone/>
            </a:pPr>
            <a:endParaRPr lang="en-US" sz="2800" dirty="0">
              <a:latin typeface="+mj-lt"/>
              <a:ea typeface="+mn-lt"/>
              <a:cs typeface="+mn-lt"/>
            </a:endParaRPr>
          </a:p>
          <a:p>
            <a:pPr algn="ctr"/>
            <a:endParaRPr lang="en-US" sz="2800" dirty="0">
              <a:latin typeface="+mj-lt"/>
              <a:ea typeface="+mn-lt"/>
              <a:cs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020" b="3772"/>
          <a:stretch/>
        </p:blipFill>
        <p:spPr>
          <a:xfrm rot="5400000">
            <a:off x="4131858" y="1455845"/>
            <a:ext cx="6078364" cy="3930008"/>
          </a:xfrm>
          <a:prstGeom prst="rect">
            <a:avLst/>
          </a:prstGeom>
          <a:ln>
            <a:solidFill>
              <a:schemeClr val="accent1"/>
            </a:solidFill>
          </a:ln>
        </p:spPr>
      </p:pic>
    </p:spTree>
    <p:extLst>
      <p:ext uri="{BB962C8B-B14F-4D97-AF65-F5344CB8AC3E}">
        <p14:creationId xmlns:p14="http://schemas.microsoft.com/office/powerpoint/2010/main" val="1208142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err="1"/>
              <a:t>endING</a:t>
            </a:r>
            <a:r>
              <a:rPr lang="en-US" dirty="0"/>
              <a:t> overdue fines and processing fees by Jan. 1, 2021</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48590" y="430696"/>
            <a:ext cx="8816507" cy="6036365"/>
          </a:xfrm>
          <a:prstGeom prst="rect">
            <a:avLst/>
          </a:prstGeom>
        </p:spPr>
        <p:txBody>
          <a:bodyPr/>
          <a:lstStyle/>
          <a:p>
            <a:pPr algn="ctr"/>
            <a:r>
              <a:rPr lang="en-US" sz="2400" b="1" dirty="0">
                <a:latin typeface="+mj-lt"/>
                <a:ea typeface="+mn-lt"/>
                <a:cs typeface="+mn-lt"/>
              </a:rPr>
              <a:t>Ending Overdue Fines and Processing Fees</a:t>
            </a:r>
          </a:p>
          <a:p>
            <a:pPr algn="ctr"/>
            <a:endParaRPr lang="en-US" sz="2800" dirty="0">
              <a:latin typeface="+mj-lt"/>
              <a:ea typeface="+mn-lt"/>
              <a:cs typeface="+mn-lt"/>
            </a:endParaRPr>
          </a:p>
          <a:p>
            <a:pPr marL="342900" indent="-342900">
              <a:buFont typeface="Arial" panose="020B0604020202020204" pitchFamily="34" charset="0"/>
              <a:buChar char="•"/>
            </a:pPr>
            <a:r>
              <a:rPr lang="en-US" sz="2400" dirty="0">
                <a:latin typeface="+mj-lt"/>
              </a:rPr>
              <a:t>Reminder: CARLI Board of Directors approved two proposals that will end the practice of I-Share libraries charging overdue fines for their main circulating collections and “processing fees” for any lost materials.</a:t>
            </a:r>
          </a:p>
          <a:p>
            <a:pPr marL="342900" indent="-342900">
              <a:buFont typeface="Arial" panose="020B0604020202020204" pitchFamily="34" charset="0"/>
              <a:buChar char="•"/>
            </a:pPr>
            <a:endParaRPr lang="en-US" sz="2400" dirty="0">
              <a:latin typeface="+mj-lt"/>
            </a:endParaRPr>
          </a:p>
          <a:p>
            <a:pPr marL="342900" indent="-342900">
              <a:buFont typeface="Arial" panose="020B0604020202020204" pitchFamily="34" charset="0"/>
              <a:buChar char="•"/>
            </a:pPr>
            <a:r>
              <a:rPr lang="en-US" sz="2400" dirty="0">
                <a:latin typeface="+mj-lt"/>
              </a:rPr>
              <a:t>I-Share Libraries filled out a survey letting CARLI know whether they planned to implement the changes on their own before January 1, 2021, or would prefer CARLI staff make these policy configuration changes on their behalf. </a:t>
            </a:r>
          </a:p>
          <a:p>
            <a:pPr marL="1085850" lvl="1" indent="-342900">
              <a:buFont typeface="Arial" panose="020B0604020202020204" pitchFamily="34" charset="0"/>
              <a:buChar char="•"/>
            </a:pPr>
            <a:r>
              <a:rPr lang="en-US" sz="2000" dirty="0">
                <a:latin typeface="+mj-lt"/>
              </a:rPr>
              <a:t>CARLI Office Staff: Work completed.</a:t>
            </a:r>
          </a:p>
          <a:p>
            <a:pPr marL="1085850" lvl="1" indent="-342900">
              <a:buFont typeface="Arial" panose="020B0604020202020204" pitchFamily="34" charset="0"/>
              <a:buChar char="•"/>
            </a:pPr>
            <a:r>
              <a:rPr lang="en-US" sz="2000" dirty="0">
                <a:latin typeface="+mj-lt"/>
              </a:rPr>
              <a:t>Library Staff: Work should have been finished by January 1, 2021.</a:t>
            </a:r>
          </a:p>
          <a:p>
            <a:pPr marL="342900" indent="-342900">
              <a:buFont typeface="Arial" panose="020B0604020202020204" pitchFamily="34" charset="0"/>
              <a:buChar char="•"/>
            </a:pPr>
            <a:endParaRPr lang="en-US" sz="2400" dirty="0">
              <a:latin typeface="+mj-lt"/>
            </a:endParaRPr>
          </a:p>
        </p:txBody>
      </p:sp>
    </p:spTree>
    <p:extLst>
      <p:ext uri="{BB962C8B-B14F-4D97-AF65-F5344CB8AC3E}">
        <p14:creationId xmlns:p14="http://schemas.microsoft.com/office/powerpoint/2010/main" val="90229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err="1"/>
              <a:t>endING</a:t>
            </a:r>
            <a:r>
              <a:rPr lang="en-US" dirty="0"/>
              <a:t> overdue fines and processing fees by Jan. 1, 2021</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55659" y="1216550"/>
            <a:ext cx="9088341" cy="5255812"/>
          </a:xfrm>
          <a:prstGeom prst="rect">
            <a:avLst/>
          </a:prstGeom>
        </p:spPr>
        <p:txBody>
          <a:bodyPr numCol="2"/>
          <a:lstStyle/>
          <a:p>
            <a:pPr marL="457200" indent="-457200">
              <a:buFont typeface="Arial" panose="020B0604020202020204" pitchFamily="34" charset="0"/>
              <a:buChar char="•"/>
            </a:pPr>
            <a:r>
              <a:rPr lang="en-US" sz="2000" dirty="0">
                <a:latin typeface="+mj-lt"/>
                <a:ea typeface="+mn-lt"/>
                <a:cs typeface="+mn-lt"/>
              </a:rPr>
              <a:t>Aurora University</a:t>
            </a:r>
          </a:p>
          <a:p>
            <a:pPr marL="457200" indent="-457200">
              <a:buFont typeface="Arial" panose="020B0604020202020204" pitchFamily="34" charset="0"/>
              <a:buChar char="•"/>
            </a:pPr>
            <a:r>
              <a:rPr lang="en-US" sz="2000" dirty="0">
                <a:latin typeface="+mj-lt"/>
                <a:ea typeface="+mn-lt"/>
                <a:cs typeface="+mn-lt"/>
              </a:rPr>
              <a:t>Bradley University</a:t>
            </a:r>
          </a:p>
          <a:p>
            <a:pPr marL="457200" indent="-457200">
              <a:buFont typeface="Arial" panose="020B0604020202020204" pitchFamily="34" charset="0"/>
              <a:buChar char="•"/>
            </a:pPr>
            <a:r>
              <a:rPr lang="en-US" sz="2000" dirty="0">
                <a:latin typeface="+mj-lt"/>
                <a:ea typeface="+mn-lt"/>
                <a:cs typeface="+mn-lt"/>
              </a:rPr>
              <a:t>Catholic Theological Union</a:t>
            </a:r>
          </a:p>
          <a:p>
            <a:pPr marL="457200" indent="-457200">
              <a:buFont typeface="Arial" panose="020B0604020202020204" pitchFamily="34" charset="0"/>
              <a:buChar char="•"/>
            </a:pPr>
            <a:r>
              <a:rPr lang="en-US" sz="2000" dirty="0">
                <a:latin typeface="+mj-lt"/>
                <a:ea typeface="+mn-lt"/>
                <a:cs typeface="+mn-lt"/>
              </a:rPr>
              <a:t>DePaul University</a:t>
            </a:r>
          </a:p>
          <a:p>
            <a:pPr marL="457200" indent="-457200">
              <a:buFont typeface="Arial" panose="020B0604020202020204" pitchFamily="34" charset="0"/>
              <a:buChar char="•"/>
            </a:pPr>
            <a:r>
              <a:rPr lang="en-US" sz="2000" dirty="0">
                <a:latin typeface="+mj-lt"/>
                <a:ea typeface="+mn-lt"/>
                <a:cs typeface="+mn-lt"/>
              </a:rPr>
              <a:t>Elmhurst University</a:t>
            </a:r>
          </a:p>
          <a:p>
            <a:pPr marL="457200" indent="-457200">
              <a:buFont typeface="Arial" panose="020B0604020202020204" pitchFamily="34" charset="0"/>
              <a:buChar char="•"/>
            </a:pPr>
            <a:r>
              <a:rPr lang="en-US" sz="2000" dirty="0">
                <a:latin typeface="+mj-lt"/>
                <a:ea typeface="+mn-lt"/>
                <a:cs typeface="+mn-lt"/>
              </a:rPr>
              <a:t>Eureka College</a:t>
            </a:r>
          </a:p>
          <a:p>
            <a:pPr marL="457200" indent="-457200">
              <a:buFont typeface="Arial" panose="020B0604020202020204" pitchFamily="34" charset="0"/>
              <a:buChar char="•"/>
            </a:pPr>
            <a:r>
              <a:rPr lang="en-US" sz="2000" dirty="0">
                <a:latin typeface="+mj-lt"/>
                <a:ea typeface="+mn-lt"/>
                <a:cs typeface="+mn-lt"/>
              </a:rPr>
              <a:t>Illinois Central College</a:t>
            </a:r>
          </a:p>
          <a:p>
            <a:pPr marL="457200" indent="-457200">
              <a:buFont typeface="Arial" panose="020B0604020202020204" pitchFamily="34" charset="0"/>
              <a:buChar char="•"/>
            </a:pPr>
            <a:r>
              <a:rPr lang="en-US" sz="2000" dirty="0">
                <a:latin typeface="+mj-lt"/>
                <a:ea typeface="+mn-lt"/>
                <a:cs typeface="+mn-lt"/>
              </a:rPr>
              <a:t>Joliet Junior College</a:t>
            </a:r>
          </a:p>
          <a:p>
            <a:pPr marL="457200" indent="-457200">
              <a:buFont typeface="Arial" panose="020B0604020202020204" pitchFamily="34" charset="0"/>
              <a:buChar char="•"/>
            </a:pPr>
            <a:r>
              <a:rPr lang="en-US" sz="2000" dirty="0" err="1">
                <a:latin typeface="+mj-lt"/>
                <a:ea typeface="+mn-lt"/>
                <a:cs typeface="+mn-lt"/>
              </a:rPr>
              <a:t>Kishwaukee</a:t>
            </a:r>
            <a:r>
              <a:rPr lang="en-US" sz="2000" dirty="0">
                <a:latin typeface="+mj-lt"/>
                <a:ea typeface="+mn-lt"/>
                <a:cs typeface="+mn-lt"/>
              </a:rPr>
              <a:t> College</a:t>
            </a:r>
          </a:p>
          <a:p>
            <a:pPr marL="457200" indent="-457200">
              <a:buFont typeface="Arial" panose="020B0604020202020204" pitchFamily="34" charset="0"/>
              <a:buChar char="•"/>
            </a:pPr>
            <a:r>
              <a:rPr lang="en-US" sz="2000" dirty="0">
                <a:latin typeface="+mj-lt"/>
                <a:ea typeface="+mn-lt"/>
                <a:cs typeface="+mn-lt"/>
              </a:rPr>
              <a:t>Lewis and Clark Community College</a:t>
            </a:r>
          </a:p>
          <a:p>
            <a:pPr marL="457200" indent="-457200">
              <a:buFont typeface="Arial" panose="020B0604020202020204" pitchFamily="34" charset="0"/>
              <a:buChar char="•"/>
            </a:pPr>
            <a:r>
              <a:rPr lang="en-US" sz="2000" dirty="0">
                <a:latin typeface="+mj-lt"/>
                <a:ea typeface="+mn-lt"/>
                <a:cs typeface="+mn-lt"/>
              </a:rPr>
              <a:t>Lewis University</a:t>
            </a:r>
          </a:p>
          <a:p>
            <a:pPr marL="457200" indent="-457200">
              <a:buFont typeface="Arial" panose="020B0604020202020204" pitchFamily="34" charset="0"/>
              <a:buChar char="•"/>
            </a:pPr>
            <a:r>
              <a:rPr lang="en-US" sz="2000" dirty="0">
                <a:latin typeface="+mj-lt"/>
                <a:ea typeface="+mn-lt"/>
                <a:cs typeface="+mn-lt"/>
              </a:rPr>
              <a:t>Lincoln Christian University</a:t>
            </a:r>
          </a:p>
          <a:p>
            <a:pPr marL="457200" indent="-457200">
              <a:buFont typeface="Arial" panose="020B0604020202020204" pitchFamily="34" charset="0"/>
              <a:buChar char="•"/>
            </a:pPr>
            <a:r>
              <a:rPr lang="en-US" sz="2000" dirty="0">
                <a:latin typeface="+mj-lt"/>
                <a:ea typeface="+mn-lt"/>
                <a:cs typeface="+mn-lt"/>
              </a:rPr>
              <a:t>McHenry County College</a:t>
            </a:r>
          </a:p>
          <a:p>
            <a:pPr marL="457200" indent="-457200">
              <a:buFont typeface="Arial" panose="020B0604020202020204" pitchFamily="34" charset="0"/>
              <a:buChar char="•"/>
            </a:pPr>
            <a:r>
              <a:rPr lang="en-US" sz="2000" dirty="0">
                <a:latin typeface="+mj-lt"/>
                <a:ea typeface="+mn-lt"/>
                <a:cs typeface="+mn-lt"/>
              </a:rPr>
              <a:t>Meadville Lombard Theological School</a:t>
            </a:r>
          </a:p>
          <a:p>
            <a:pPr marL="457200" indent="-457200">
              <a:buFont typeface="Arial" panose="020B0604020202020204" pitchFamily="34" charset="0"/>
              <a:buChar char="•"/>
            </a:pPr>
            <a:r>
              <a:rPr lang="en-US" sz="2000" dirty="0">
                <a:latin typeface="+mj-lt"/>
                <a:ea typeface="+mn-lt"/>
                <a:cs typeface="+mn-lt"/>
              </a:rPr>
              <a:t>North Park University</a:t>
            </a:r>
          </a:p>
          <a:p>
            <a:pPr marL="457200" indent="-457200">
              <a:buFont typeface="Arial" panose="020B0604020202020204" pitchFamily="34" charset="0"/>
              <a:buChar char="•"/>
            </a:pPr>
            <a:r>
              <a:rPr lang="en-US" sz="2000" dirty="0">
                <a:latin typeface="+mj-lt"/>
                <a:ea typeface="+mn-lt"/>
                <a:cs typeface="+mn-lt"/>
              </a:rPr>
              <a:t>Northern Illinois University</a:t>
            </a:r>
          </a:p>
          <a:p>
            <a:pPr marL="457200" indent="-457200">
              <a:buFont typeface="Arial" panose="020B0604020202020204" pitchFamily="34" charset="0"/>
              <a:buChar char="•"/>
            </a:pPr>
            <a:r>
              <a:rPr lang="en-US" sz="2000" dirty="0">
                <a:latin typeface="+mj-lt"/>
                <a:ea typeface="+mn-lt"/>
                <a:cs typeface="+mn-lt"/>
              </a:rPr>
              <a:t>Oakton Community College</a:t>
            </a:r>
          </a:p>
          <a:p>
            <a:pPr marL="457200" indent="-457200">
              <a:buFont typeface="Arial" panose="020B0604020202020204" pitchFamily="34" charset="0"/>
              <a:buChar char="•"/>
            </a:pPr>
            <a:r>
              <a:rPr lang="en-US" sz="2000" dirty="0">
                <a:latin typeface="+mj-lt"/>
                <a:ea typeface="+mn-lt"/>
                <a:cs typeface="+mn-lt"/>
              </a:rPr>
              <a:t>School of the Art Institute of Chicago</a:t>
            </a:r>
          </a:p>
          <a:p>
            <a:pPr marL="457200" indent="-457200">
              <a:buFont typeface="Arial" panose="020B0604020202020204" pitchFamily="34" charset="0"/>
              <a:buChar char="•"/>
            </a:pPr>
            <a:r>
              <a:rPr lang="en-US" sz="2000" dirty="0">
                <a:latin typeface="+mj-lt"/>
                <a:ea typeface="+mn-lt"/>
                <a:cs typeface="+mn-lt"/>
              </a:rPr>
              <a:t>Southern Illinois University Carbondale</a:t>
            </a:r>
          </a:p>
          <a:p>
            <a:pPr marL="457200" indent="-457200">
              <a:buFont typeface="Arial" panose="020B0604020202020204" pitchFamily="34" charset="0"/>
              <a:buChar char="•"/>
            </a:pPr>
            <a:r>
              <a:rPr lang="en-US" sz="2000" dirty="0" err="1">
                <a:latin typeface="+mj-lt"/>
                <a:ea typeface="+mn-lt"/>
                <a:cs typeface="+mn-lt"/>
              </a:rPr>
              <a:t>Spertus</a:t>
            </a:r>
            <a:r>
              <a:rPr lang="en-US" sz="2000" dirty="0">
                <a:latin typeface="+mj-lt"/>
                <a:ea typeface="+mn-lt"/>
                <a:cs typeface="+mn-lt"/>
              </a:rPr>
              <a:t> Institute of Jewish Studies</a:t>
            </a:r>
          </a:p>
          <a:p>
            <a:pPr marL="457200" indent="-457200">
              <a:buFont typeface="Arial" panose="020B0604020202020204" pitchFamily="34" charset="0"/>
              <a:buChar char="•"/>
            </a:pPr>
            <a:r>
              <a:rPr lang="en-US" sz="2000" dirty="0">
                <a:latin typeface="+mj-lt"/>
                <a:ea typeface="+mn-lt"/>
                <a:cs typeface="+mn-lt"/>
              </a:rPr>
              <a:t>Trinity Christian College</a:t>
            </a:r>
          </a:p>
          <a:p>
            <a:pPr marL="457200" indent="-457200">
              <a:buFont typeface="Arial" panose="020B0604020202020204" pitchFamily="34" charset="0"/>
              <a:buChar char="•"/>
            </a:pPr>
            <a:r>
              <a:rPr lang="en-US" sz="2000" dirty="0">
                <a:latin typeface="+mj-lt"/>
                <a:ea typeface="+mn-lt"/>
                <a:cs typeface="+mn-lt"/>
              </a:rPr>
              <a:t>Trinity International University</a:t>
            </a:r>
          </a:p>
          <a:p>
            <a:pPr marL="457200" indent="-457200">
              <a:buFont typeface="Arial" panose="020B0604020202020204" pitchFamily="34" charset="0"/>
              <a:buChar char="•"/>
            </a:pPr>
            <a:r>
              <a:rPr lang="en-US" sz="2000" dirty="0">
                <a:latin typeface="+mj-lt"/>
                <a:ea typeface="+mn-lt"/>
                <a:cs typeface="+mn-lt"/>
              </a:rPr>
              <a:t>University of Illinois at Chicago</a:t>
            </a:r>
          </a:p>
          <a:p>
            <a:pPr marL="457200" indent="-457200">
              <a:buFont typeface="Arial" panose="020B0604020202020204" pitchFamily="34" charset="0"/>
              <a:buChar char="•"/>
            </a:pPr>
            <a:r>
              <a:rPr lang="en-US" sz="2000" dirty="0">
                <a:latin typeface="+mj-lt"/>
                <a:ea typeface="+mn-lt"/>
                <a:cs typeface="+mn-lt"/>
              </a:rPr>
              <a:t>University of Saint Mary of the Lake Mundelein Seminary</a:t>
            </a:r>
          </a:p>
        </p:txBody>
      </p:sp>
      <p:sp>
        <p:nvSpPr>
          <p:cNvPr id="5" name="TextBox 4"/>
          <p:cNvSpPr txBox="1"/>
          <p:nvPr/>
        </p:nvSpPr>
        <p:spPr>
          <a:xfrm>
            <a:off x="0" y="364015"/>
            <a:ext cx="9144000" cy="830997"/>
          </a:xfrm>
          <a:prstGeom prst="rect">
            <a:avLst/>
          </a:prstGeom>
          <a:noFill/>
        </p:spPr>
        <p:txBody>
          <a:bodyPr wrap="square" rtlCol="0">
            <a:spAutoFit/>
          </a:bodyPr>
          <a:lstStyle/>
          <a:p>
            <a:pPr algn="ctr"/>
            <a:r>
              <a:rPr lang="en-US" sz="2400" b="1" dirty="0">
                <a:latin typeface="+mj-lt"/>
                <a:ea typeface="+mn-lt"/>
                <a:cs typeface="+mn-lt"/>
              </a:rPr>
              <a:t>Ending Overdue Fines and Processing Fees:</a:t>
            </a:r>
          </a:p>
          <a:p>
            <a:pPr algn="ctr"/>
            <a:r>
              <a:rPr lang="en-US" sz="2400" b="1" dirty="0">
                <a:latin typeface="+mj-lt"/>
                <a:ea typeface="+mn-lt"/>
                <a:cs typeface="+mn-lt"/>
              </a:rPr>
              <a:t>Library noted staff would make the edits</a:t>
            </a:r>
          </a:p>
        </p:txBody>
      </p:sp>
    </p:spTree>
    <p:extLst>
      <p:ext uri="{BB962C8B-B14F-4D97-AF65-F5344CB8AC3E}">
        <p14:creationId xmlns:p14="http://schemas.microsoft.com/office/powerpoint/2010/main" val="1634781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err="1"/>
              <a:t>endING</a:t>
            </a:r>
            <a:r>
              <a:rPr lang="en-US" dirty="0"/>
              <a:t> overdue fines and processing fees by Jan. 1, 2021</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52400" y="1638792"/>
            <a:ext cx="8872330" cy="4583104"/>
          </a:xfrm>
          <a:prstGeom prst="rect">
            <a:avLst/>
          </a:prstGeom>
        </p:spPr>
        <p:txBody>
          <a:bodyPr numCol="2"/>
          <a:lstStyle/>
          <a:p>
            <a:pPr marL="457200" indent="-457200">
              <a:buFont typeface="Arial" panose="020B0604020202020204" pitchFamily="34" charset="0"/>
              <a:buChar char="•"/>
            </a:pPr>
            <a:r>
              <a:rPr lang="en-US" sz="2000" dirty="0">
                <a:latin typeface="+mj-lt"/>
                <a:ea typeface="+mn-lt"/>
                <a:cs typeface="+mn-lt"/>
              </a:rPr>
              <a:t>Abraham Lincoln Presidential Library</a:t>
            </a:r>
          </a:p>
          <a:p>
            <a:pPr marL="457200" indent="-457200">
              <a:buFont typeface="Arial" panose="020B0604020202020204" pitchFamily="34" charset="0"/>
              <a:buChar char="•"/>
            </a:pPr>
            <a:r>
              <a:rPr lang="en-US" sz="2000" dirty="0">
                <a:latin typeface="+mj-lt"/>
                <a:ea typeface="+mn-lt"/>
                <a:cs typeface="+mn-lt"/>
              </a:rPr>
              <a:t>Concordia University Chicago</a:t>
            </a:r>
          </a:p>
          <a:p>
            <a:pPr marL="457200" indent="-457200">
              <a:buFont typeface="Arial" panose="020B0604020202020204" pitchFamily="34" charset="0"/>
              <a:buChar char="•"/>
            </a:pPr>
            <a:r>
              <a:rPr lang="en-US" sz="2000" dirty="0">
                <a:latin typeface="+mj-lt"/>
                <a:ea typeface="+mn-lt"/>
                <a:cs typeface="+mn-lt"/>
              </a:rPr>
              <a:t>Illinois Institute of Technology</a:t>
            </a:r>
          </a:p>
          <a:p>
            <a:pPr marL="457200" indent="-457200">
              <a:buFont typeface="Arial" panose="020B0604020202020204" pitchFamily="34" charset="0"/>
              <a:buChar char="•"/>
            </a:pPr>
            <a:r>
              <a:rPr lang="en-US" sz="2000" dirty="0">
                <a:latin typeface="+mj-lt"/>
                <a:ea typeface="+mn-lt"/>
                <a:cs typeface="+mn-lt"/>
              </a:rPr>
              <a:t>Illinois Wesleyan University</a:t>
            </a:r>
          </a:p>
          <a:p>
            <a:pPr marL="457200" indent="-457200">
              <a:buFont typeface="Arial" panose="020B0604020202020204" pitchFamily="34" charset="0"/>
              <a:buChar char="•"/>
            </a:pPr>
            <a:r>
              <a:rPr lang="en-US" sz="2000" dirty="0">
                <a:latin typeface="+mj-lt"/>
                <a:ea typeface="+mn-lt"/>
                <a:cs typeface="+mn-lt"/>
              </a:rPr>
              <a:t>JKM Library Trust</a:t>
            </a:r>
          </a:p>
          <a:p>
            <a:pPr marL="457200" indent="-457200">
              <a:buFont typeface="Arial" panose="020B0604020202020204" pitchFamily="34" charset="0"/>
              <a:buChar char="•"/>
            </a:pPr>
            <a:r>
              <a:rPr lang="en-US" sz="2000" dirty="0">
                <a:latin typeface="+mj-lt"/>
                <a:ea typeface="+mn-lt"/>
                <a:cs typeface="+mn-lt"/>
              </a:rPr>
              <a:t>Knox College</a:t>
            </a:r>
          </a:p>
          <a:p>
            <a:pPr marL="457200" indent="-457200">
              <a:buFont typeface="Arial" panose="020B0604020202020204" pitchFamily="34" charset="0"/>
              <a:buChar char="•"/>
            </a:pPr>
            <a:r>
              <a:rPr lang="en-US" sz="2000" dirty="0">
                <a:latin typeface="+mj-lt"/>
                <a:ea typeface="+mn-lt"/>
                <a:cs typeface="+mn-lt"/>
              </a:rPr>
              <a:t>Lincoln Land Community College</a:t>
            </a:r>
          </a:p>
          <a:p>
            <a:pPr marL="457200" indent="-457200">
              <a:buFont typeface="Arial" panose="020B0604020202020204" pitchFamily="34" charset="0"/>
              <a:buChar char="•"/>
            </a:pPr>
            <a:r>
              <a:rPr lang="en-US" sz="2000" dirty="0">
                <a:latin typeface="+mj-lt"/>
                <a:ea typeface="+mn-lt"/>
                <a:cs typeface="+mn-lt"/>
              </a:rPr>
              <a:t>McHenry County College</a:t>
            </a:r>
          </a:p>
          <a:p>
            <a:pPr marL="457200" indent="-457200">
              <a:buFont typeface="Arial" panose="020B0604020202020204" pitchFamily="34" charset="0"/>
              <a:buChar char="•"/>
            </a:pPr>
            <a:r>
              <a:rPr lang="en-US" sz="2000" dirty="0" err="1">
                <a:latin typeface="+mj-lt"/>
                <a:ea typeface="+mn-lt"/>
                <a:cs typeface="+mn-lt"/>
              </a:rPr>
              <a:t>Millikin</a:t>
            </a:r>
            <a:r>
              <a:rPr lang="en-US" sz="2000" dirty="0">
                <a:latin typeface="+mj-lt"/>
                <a:ea typeface="+mn-lt"/>
                <a:cs typeface="+mn-lt"/>
              </a:rPr>
              <a:t> University</a:t>
            </a:r>
          </a:p>
          <a:p>
            <a:pPr marL="457200" indent="-457200">
              <a:buFont typeface="Arial" panose="020B0604020202020204" pitchFamily="34" charset="0"/>
              <a:buChar char="•"/>
            </a:pPr>
            <a:r>
              <a:rPr lang="en-US" sz="2000" dirty="0">
                <a:latin typeface="+mj-lt"/>
                <a:ea typeface="+mn-lt"/>
                <a:cs typeface="+mn-lt"/>
              </a:rPr>
              <a:t>Monmouth College</a:t>
            </a:r>
          </a:p>
          <a:p>
            <a:pPr marL="457200" indent="-457200">
              <a:buFont typeface="Arial" panose="020B0604020202020204" pitchFamily="34" charset="0"/>
              <a:buChar char="•"/>
            </a:pPr>
            <a:r>
              <a:rPr lang="en-US" sz="2000" dirty="0">
                <a:latin typeface="+mj-lt"/>
                <a:ea typeface="+mn-lt"/>
                <a:cs typeface="+mn-lt"/>
              </a:rPr>
              <a:t>Moody Bible Institute</a:t>
            </a:r>
          </a:p>
          <a:p>
            <a:pPr marL="457200" indent="-457200">
              <a:buFont typeface="Arial" panose="020B0604020202020204" pitchFamily="34" charset="0"/>
              <a:buChar char="•"/>
            </a:pPr>
            <a:r>
              <a:rPr lang="en-US" sz="2000" dirty="0">
                <a:latin typeface="+mj-lt"/>
                <a:ea typeface="+mn-lt"/>
                <a:cs typeface="+mn-lt"/>
              </a:rPr>
              <a:t>National-Louis University</a:t>
            </a:r>
          </a:p>
          <a:p>
            <a:pPr marL="457200" indent="-457200">
              <a:buFont typeface="Arial" panose="020B0604020202020204" pitchFamily="34" charset="0"/>
              <a:buChar char="•"/>
            </a:pPr>
            <a:r>
              <a:rPr lang="en-US" sz="2000" dirty="0">
                <a:latin typeface="+mj-lt"/>
                <a:ea typeface="+mn-lt"/>
                <a:cs typeface="+mn-lt"/>
              </a:rPr>
              <a:t>Newberry Library</a:t>
            </a:r>
          </a:p>
          <a:p>
            <a:pPr marL="457200" indent="-457200">
              <a:buFont typeface="Arial" panose="020B0604020202020204" pitchFamily="34" charset="0"/>
              <a:buChar char="•"/>
            </a:pPr>
            <a:r>
              <a:rPr lang="en-US" sz="2000" dirty="0">
                <a:latin typeface="+mj-lt"/>
                <a:ea typeface="+mn-lt"/>
                <a:cs typeface="+mn-lt"/>
              </a:rPr>
              <a:t>North Central College</a:t>
            </a:r>
          </a:p>
          <a:p>
            <a:pPr marL="457200" indent="-457200">
              <a:buFont typeface="Arial" panose="020B0604020202020204" pitchFamily="34" charset="0"/>
              <a:buChar char="•"/>
            </a:pPr>
            <a:r>
              <a:rPr lang="en-US" sz="2000" dirty="0">
                <a:latin typeface="+mj-lt"/>
                <a:ea typeface="+mn-lt"/>
                <a:cs typeface="+mn-lt"/>
              </a:rPr>
              <a:t>Northeastern Illinois University</a:t>
            </a:r>
          </a:p>
          <a:p>
            <a:pPr marL="457200" indent="-457200">
              <a:buFont typeface="Arial" panose="020B0604020202020204" pitchFamily="34" charset="0"/>
              <a:buChar char="•"/>
            </a:pPr>
            <a:r>
              <a:rPr lang="en-US" sz="2000" dirty="0">
                <a:latin typeface="+mj-lt"/>
                <a:ea typeface="+mn-lt"/>
                <a:cs typeface="+mn-lt"/>
              </a:rPr>
              <a:t>Oakton Community College</a:t>
            </a:r>
          </a:p>
          <a:p>
            <a:pPr marL="457200" indent="-457200">
              <a:buFont typeface="Arial" panose="020B0604020202020204" pitchFamily="34" charset="0"/>
              <a:buChar char="•"/>
            </a:pPr>
            <a:r>
              <a:rPr lang="en-US" sz="2000" dirty="0">
                <a:latin typeface="+mj-lt"/>
                <a:ea typeface="+mn-lt"/>
                <a:cs typeface="+mn-lt"/>
              </a:rPr>
              <a:t>Sauk Valley Community College</a:t>
            </a:r>
          </a:p>
          <a:p>
            <a:pPr marL="457200" indent="-457200">
              <a:buFont typeface="Arial" panose="020B0604020202020204" pitchFamily="34" charset="0"/>
              <a:buChar char="•"/>
            </a:pPr>
            <a:r>
              <a:rPr lang="en-US" sz="2000" dirty="0">
                <a:latin typeface="+mj-lt"/>
                <a:ea typeface="+mn-lt"/>
                <a:cs typeface="+mn-lt"/>
              </a:rPr>
              <a:t>Southeastern Illinois College</a:t>
            </a:r>
          </a:p>
          <a:p>
            <a:endParaRPr lang="en-US" sz="2000" dirty="0">
              <a:latin typeface="+mj-lt"/>
              <a:ea typeface="+mn-lt"/>
              <a:cs typeface="+mn-lt"/>
            </a:endParaRPr>
          </a:p>
        </p:txBody>
      </p:sp>
      <p:sp>
        <p:nvSpPr>
          <p:cNvPr id="5" name="TextBox 4"/>
          <p:cNvSpPr txBox="1"/>
          <p:nvPr/>
        </p:nvSpPr>
        <p:spPr>
          <a:xfrm>
            <a:off x="0" y="421419"/>
            <a:ext cx="9144000" cy="892552"/>
          </a:xfrm>
          <a:prstGeom prst="rect">
            <a:avLst/>
          </a:prstGeom>
          <a:noFill/>
        </p:spPr>
        <p:txBody>
          <a:bodyPr wrap="square" rtlCol="0">
            <a:spAutoFit/>
          </a:bodyPr>
          <a:lstStyle/>
          <a:p>
            <a:pPr algn="ctr"/>
            <a:r>
              <a:rPr lang="en-US" sz="2400" b="1" dirty="0">
                <a:latin typeface="+mj-lt"/>
                <a:ea typeface="+mn-lt"/>
                <a:cs typeface="+mn-lt"/>
              </a:rPr>
              <a:t>Ending Overdue Fines and Processing Fees:</a:t>
            </a:r>
            <a:br>
              <a:rPr lang="en-US" sz="2400" b="1" dirty="0">
                <a:latin typeface="+mj-lt"/>
                <a:ea typeface="+mn-lt"/>
                <a:cs typeface="+mn-lt"/>
              </a:rPr>
            </a:br>
            <a:r>
              <a:rPr lang="en-US" sz="2400" b="1" dirty="0">
                <a:latin typeface="+mj-lt"/>
                <a:ea typeface="+mn-lt"/>
                <a:cs typeface="+mn-lt"/>
              </a:rPr>
              <a:t>Library noted in survey no changes would be neede</a:t>
            </a:r>
            <a:r>
              <a:rPr lang="en-US" sz="2800" b="1" dirty="0">
                <a:latin typeface="+mj-lt"/>
                <a:ea typeface="+mn-lt"/>
                <a:cs typeface="+mn-lt"/>
              </a:rPr>
              <a:t>d</a:t>
            </a:r>
          </a:p>
        </p:txBody>
      </p:sp>
    </p:spTree>
    <p:extLst>
      <p:ext uri="{BB962C8B-B14F-4D97-AF65-F5344CB8AC3E}">
        <p14:creationId xmlns:p14="http://schemas.microsoft.com/office/powerpoint/2010/main" val="2526412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036743-9CE4-3B42-A21D-15A5270B4CC3}"/>
              </a:ext>
            </a:extLst>
          </p:cNvPr>
          <p:cNvSpPr>
            <a:spLocks noGrp="1"/>
          </p:cNvSpPr>
          <p:nvPr>
            <p:ph idx="1"/>
          </p:nvPr>
        </p:nvSpPr>
        <p:spPr>
          <a:xfrm>
            <a:off x="230415" y="822960"/>
            <a:ext cx="8497125" cy="4831080"/>
          </a:xfrm>
        </p:spPr>
        <p:txBody>
          <a:bodyPr/>
          <a:lstStyle/>
          <a:p>
            <a:r>
              <a:rPr lang="en-US" sz="2400" b="1" dirty="0">
                <a:latin typeface="+mj-lt"/>
              </a:rPr>
              <a:t>In most situations, please contact CARLI first at </a:t>
            </a:r>
            <a:r>
              <a:rPr lang="en-US" sz="2400" b="1" dirty="0">
                <a:latin typeface="+mj-lt"/>
                <a:hlinkClick r:id="rId3"/>
              </a:rPr>
              <a:t>support@carli.illinois.edu</a:t>
            </a:r>
            <a:r>
              <a:rPr lang="en-US" sz="2400" b="1" dirty="0">
                <a:latin typeface="+mj-lt"/>
              </a:rPr>
              <a:t> for problems and questions about Alma and Primo VE</a:t>
            </a:r>
          </a:p>
          <a:p>
            <a:endParaRPr lang="en-US" b="1" dirty="0">
              <a:latin typeface="+mj-lt"/>
            </a:endParaRPr>
          </a:p>
          <a:p>
            <a:pPr marL="407988" lvl="1" indent="-377825">
              <a:buFont typeface="Arial" panose="020B0604020202020204" pitchFamily="34" charset="0"/>
              <a:buChar char="•"/>
            </a:pPr>
            <a:r>
              <a:rPr lang="en-US" dirty="0">
                <a:latin typeface="+mj-lt"/>
              </a:rPr>
              <a:t>We know our unique I-Share </a:t>
            </a:r>
            <a:r>
              <a:rPr lang="en-US" dirty="0" err="1">
                <a:latin typeface="+mj-lt"/>
              </a:rPr>
              <a:t>consortial</a:t>
            </a:r>
            <a:r>
              <a:rPr lang="en-US" dirty="0">
                <a:latin typeface="+mj-lt"/>
              </a:rPr>
              <a:t> environment and configurations better than general Ex Libris Support.</a:t>
            </a:r>
          </a:p>
          <a:p>
            <a:pPr marL="407988" lvl="1" indent="-377825">
              <a:buFont typeface="Arial" panose="020B0604020202020204" pitchFamily="34" charset="0"/>
              <a:buChar char="•"/>
            </a:pPr>
            <a:r>
              <a:rPr lang="en-US" dirty="0">
                <a:latin typeface="+mj-lt"/>
              </a:rPr>
              <a:t>It helps CARLI staff identify problems across I-Share institutions.</a:t>
            </a:r>
          </a:p>
          <a:p>
            <a:pPr marL="407988" lvl="1" indent="-377825">
              <a:buFont typeface="Arial" panose="020B0604020202020204" pitchFamily="34" charset="0"/>
              <a:buChar char="•"/>
            </a:pPr>
            <a:r>
              <a:rPr lang="en-US" dirty="0">
                <a:latin typeface="+mj-lt"/>
              </a:rPr>
              <a:t>If needed, CARLI staff will open a Case with Ex Libris and copy you so that you can participate in correspondence on the Case.</a:t>
            </a:r>
          </a:p>
          <a:p>
            <a:pPr marL="407988" lvl="1" indent="-377825">
              <a:buFont typeface="Arial" panose="020B0604020202020204" pitchFamily="34" charset="0"/>
              <a:buChar char="•"/>
            </a:pPr>
            <a:r>
              <a:rPr lang="en-US" dirty="0">
                <a:latin typeface="+mj-lt"/>
              </a:rPr>
              <a:t>Email to our </a:t>
            </a:r>
            <a:r>
              <a:rPr lang="en-US" dirty="0">
                <a:latin typeface="+mj-lt"/>
                <a:hlinkClick r:id="rId3"/>
              </a:rPr>
              <a:t>support@carli.illinois.edu</a:t>
            </a:r>
            <a:r>
              <a:rPr lang="en-US" dirty="0">
                <a:latin typeface="+mj-lt"/>
              </a:rPr>
              <a:t> address is always better than a direct email to one staff member.</a:t>
            </a:r>
          </a:p>
          <a:p>
            <a:pPr marL="407988" lvl="1" indent="-377825">
              <a:buFont typeface="Arial" panose="020B0604020202020204" pitchFamily="34" charset="0"/>
              <a:buChar char="•"/>
            </a:pPr>
            <a:endParaRPr lang="en-US" dirty="0">
              <a:latin typeface="+mj-lt"/>
            </a:endParaRPr>
          </a:p>
          <a:p>
            <a:pPr marL="407988" lvl="1" indent="-377825">
              <a:buFont typeface="Arial" panose="020B0604020202020204" pitchFamily="34" charset="0"/>
              <a:buChar char="•"/>
            </a:pPr>
            <a:endParaRPr lang="en-US" dirty="0">
              <a:latin typeface="+mj-lt"/>
            </a:endParaRPr>
          </a:p>
          <a:p>
            <a:r>
              <a:rPr lang="en-US" dirty="0"/>
              <a:t>	</a:t>
            </a:r>
          </a:p>
        </p:txBody>
      </p:sp>
      <p:sp>
        <p:nvSpPr>
          <p:cNvPr id="3" name="Title 2">
            <a:extLst>
              <a:ext uri="{FF2B5EF4-FFF2-40B4-BE49-F238E27FC236}">
                <a16:creationId xmlns:a16="http://schemas.microsoft.com/office/drawing/2014/main" id="{F55F1505-9F8F-874B-A837-B39DC2F91B9D}"/>
              </a:ext>
            </a:extLst>
          </p:cNvPr>
          <p:cNvSpPr>
            <a:spLocks noGrp="1"/>
          </p:cNvSpPr>
          <p:nvPr>
            <p:ph type="title"/>
          </p:nvPr>
        </p:nvSpPr>
        <p:spPr/>
        <p:txBody>
          <a:bodyPr/>
          <a:lstStyle/>
          <a:p>
            <a:r>
              <a:rPr lang="en-US" dirty="0"/>
              <a:t>Reporting Problems With Alma and Primo VE</a:t>
            </a:r>
          </a:p>
        </p:txBody>
      </p:sp>
    </p:spTree>
    <p:extLst>
      <p:ext uri="{BB962C8B-B14F-4D97-AF65-F5344CB8AC3E}">
        <p14:creationId xmlns:p14="http://schemas.microsoft.com/office/powerpoint/2010/main" val="1734818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036743-9CE4-3B42-A21D-15A5270B4CC3}"/>
              </a:ext>
            </a:extLst>
          </p:cNvPr>
          <p:cNvSpPr>
            <a:spLocks noGrp="1"/>
          </p:cNvSpPr>
          <p:nvPr>
            <p:ph idx="1"/>
          </p:nvPr>
        </p:nvSpPr>
        <p:spPr>
          <a:xfrm>
            <a:off x="312057" y="624840"/>
            <a:ext cx="8497125" cy="5113807"/>
          </a:xfrm>
        </p:spPr>
        <p:txBody>
          <a:bodyPr/>
          <a:lstStyle/>
          <a:p>
            <a:r>
              <a:rPr lang="en-US" sz="2400" b="1" dirty="0">
                <a:latin typeface="+mj-lt"/>
              </a:rPr>
              <a:t>When you contact CARLI Support, help us to help you better and faster by including these elements in your support tickets:</a:t>
            </a:r>
          </a:p>
          <a:p>
            <a:endParaRPr lang="en-US" sz="1200" b="1" dirty="0">
              <a:latin typeface="+mj-lt"/>
            </a:endParaRPr>
          </a:p>
          <a:p>
            <a:pPr marL="1085850" lvl="1" indent="-342900">
              <a:buFont typeface="Arial" panose="020B0604020202020204" pitchFamily="34" charset="0"/>
              <a:buChar char="•"/>
            </a:pPr>
            <a:r>
              <a:rPr lang="en-US" u="sng" dirty="0">
                <a:latin typeface="+mj-lt"/>
              </a:rPr>
              <a:t>Who</a:t>
            </a:r>
            <a:r>
              <a:rPr lang="en-US" dirty="0">
                <a:latin typeface="+mj-lt"/>
              </a:rPr>
              <a:t>: User or patron, or user group(s) that have the issue</a:t>
            </a:r>
          </a:p>
          <a:p>
            <a:pPr marL="1085850" lvl="1" indent="-342900">
              <a:buFont typeface="Arial" panose="020B0604020202020204" pitchFamily="34" charset="0"/>
              <a:buChar char="•"/>
            </a:pPr>
            <a:r>
              <a:rPr lang="en-US" u="sng" dirty="0">
                <a:latin typeface="+mj-lt"/>
              </a:rPr>
              <a:t>What</a:t>
            </a:r>
            <a:r>
              <a:rPr lang="en-US" dirty="0">
                <a:latin typeface="+mj-lt"/>
              </a:rPr>
              <a:t>: MMS ID or barcode of one or more titles/items;  Primo VE permalinks or search URLs</a:t>
            </a:r>
          </a:p>
          <a:p>
            <a:pPr marL="1085850" lvl="1" indent="-342900">
              <a:buFont typeface="Arial" panose="020B0604020202020204" pitchFamily="34" charset="0"/>
              <a:buChar char="•"/>
            </a:pPr>
            <a:r>
              <a:rPr lang="en-US" u="sng" dirty="0">
                <a:latin typeface="+mj-lt"/>
              </a:rPr>
              <a:t>When</a:t>
            </a:r>
            <a:r>
              <a:rPr lang="en-US" dirty="0">
                <a:latin typeface="+mj-lt"/>
              </a:rPr>
              <a:t>: Time the event occurred</a:t>
            </a:r>
          </a:p>
          <a:p>
            <a:pPr marL="1085850" lvl="1" indent="-342900">
              <a:buFont typeface="Arial" panose="020B0604020202020204" pitchFamily="34" charset="0"/>
              <a:buChar char="•"/>
            </a:pPr>
            <a:r>
              <a:rPr lang="en-US" u="sng" dirty="0">
                <a:latin typeface="+mj-lt"/>
              </a:rPr>
              <a:t>Where</a:t>
            </a:r>
            <a:r>
              <a:rPr lang="en-US" dirty="0">
                <a:latin typeface="+mj-lt"/>
              </a:rPr>
              <a:t>: What zone (IZ, NZ), library, menu, search</a:t>
            </a:r>
          </a:p>
          <a:p>
            <a:pPr marL="1085850" lvl="1" indent="-342900">
              <a:buFont typeface="Arial" panose="020B0604020202020204" pitchFamily="34" charset="0"/>
              <a:buChar char="•"/>
            </a:pPr>
            <a:r>
              <a:rPr lang="en-US" u="sng" dirty="0">
                <a:latin typeface="+mj-lt"/>
              </a:rPr>
              <a:t>Why</a:t>
            </a:r>
            <a:r>
              <a:rPr lang="en-US" dirty="0">
                <a:latin typeface="+mj-lt"/>
              </a:rPr>
              <a:t>: Describe the context; what you were trying to do</a:t>
            </a:r>
          </a:p>
          <a:p>
            <a:pPr marL="1085850" lvl="1" indent="-342900">
              <a:buFont typeface="Arial" panose="020B0604020202020204" pitchFamily="34" charset="0"/>
              <a:buChar char="•"/>
            </a:pPr>
            <a:r>
              <a:rPr lang="en-US" u="sng" dirty="0">
                <a:latin typeface="+mj-lt"/>
              </a:rPr>
              <a:t>How</a:t>
            </a:r>
            <a:r>
              <a:rPr lang="en-US" dirty="0">
                <a:latin typeface="+mj-lt"/>
              </a:rPr>
              <a:t>: Length for slow response time reports</a:t>
            </a:r>
          </a:p>
          <a:p>
            <a:pPr marL="1085850" lvl="1" indent="-342900">
              <a:buFont typeface="Arial" panose="020B0604020202020204" pitchFamily="34" charset="0"/>
              <a:buChar char="•"/>
            </a:pPr>
            <a:r>
              <a:rPr lang="en-US" u="sng" dirty="0">
                <a:latin typeface="+mj-lt"/>
                <a:ea typeface="ＭＳ Ｐゴシック"/>
              </a:rPr>
              <a:t>Screenshots</a:t>
            </a:r>
            <a:r>
              <a:rPr lang="en-US" dirty="0">
                <a:latin typeface="+mj-lt"/>
                <a:ea typeface="ＭＳ Ｐゴシック"/>
              </a:rPr>
              <a:t> (in Word files or PDFs) or </a:t>
            </a:r>
            <a:r>
              <a:rPr lang="en-US" u="sng" dirty="0">
                <a:latin typeface="+mj-lt"/>
                <a:ea typeface="ＭＳ Ｐゴシック"/>
              </a:rPr>
              <a:t>short videos</a:t>
            </a:r>
            <a:r>
              <a:rPr lang="en-US" dirty="0">
                <a:latin typeface="+mj-lt"/>
                <a:ea typeface="ＭＳ Ｐゴシック"/>
              </a:rPr>
              <a:t> (with or without sound) can also be very helpful!</a:t>
            </a:r>
            <a:endParaRPr lang="en-US" dirty="0">
              <a:latin typeface="+mj-lt"/>
              <a:ea typeface="ＭＳ Ｐゴシック"/>
              <a:cs typeface="Arial"/>
            </a:endParaRPr>
          </a:p>
        </p:txBody>
      </p:sp>
      <p:sp>
        <p:nvSpPr>
          <p:cNvPr id="3" name="Title 2">
            <a:extLst>
              <a:ext uri="{FF2B5EF4-FFF2-40B4-BE49-F238E27FC236}">
                <a16:creationId xmlns:a16="http://schemas.microsoft.com/office/drawing/2014/main" id="{F55F1505-9F8F-874B-A837-B39DC2F91B9D}"/>
              </a:ext>
            </a:extLst>
          </p:cNvPr>
          <p:cNvSpPr>
            <a:spLocks noGrp="1"/>
          </p:cNvSpPr>
          <p:nvPr>
            <p:ph type="title"/>
          </p:nvPr>
        </p:nvSpPr>
        <p:spPr/>
        <p:txBody>
          <a:bodyPr/>
          <a:lstStyle/>
          <a:p>
            <a:r>
              <a:rPr lang="en-US" dirty="0"/>
              <a:t>Reporting Problems</a:t>
            </a:r>
          </a:p>
        </p:txBody>
      </p:sp>
    </p:spTree>
    <p:extLst>
      <p:ext uri="{BB962C8B-B14F-4D97-AF65-F5344CB8AC3E}">
        <p14:creationId xmlns:p14="http://schemas.microsoft.com/office/powerpoint/2010/main" val="3962801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Future Office Hours </a:t>
            </a:r>
            <a:r>
              <a:rPr lang="en-US" dirty="0" err="1"/>
              <a:t>ToPics</a:t>
            </a:r>
            <a:endParaRPr lang="en-US" dirty="0"/>
          </a:p>
        </p:txBody>
      </p:sp>
      <p:sp>
        <p:nvSpPr>
          <p:cNvPr id="5" name="TextBox 4"/>
          <p:cNvSpPr txBox="1"/>
          <p:nvPr/>
        </p:nvSpPr>
        <p:spPr>
          <a:xfrm>
            <a:off x="230414" y="421419"/>
            <a:ext cx="8670517" cy="4832092"/>
          </a:xfrm>
          <a:prstGeom prst="rect">
            <a:avLst/>
          </a:prstGeom>
          <a:noFill/>
        </p:spPr>
        <p:txBody>
          <a:bodyPr wrap="square" rtlCol="0">
            <a:spAutoFit/>
          </a:bodyPr>
          <a:lstStyle/>
          <a:p>
            <a:pPr algn="ctr"/>
            <a:r>
              <a:rPr lang="en-US" sz="2800" b="1" dirty="0">
                <a:latin typeface="+mj-lt"/>
                <a:ea typeface="+mn-lt"/>
                <a:cs typeface="+mn-lt"/>
              </a:rPr>
              <a:t>Topics for Office Hours Discussions</a:t>
            </a:r>
          </a:p>
          <a:p>
            <a:pPr algn="ctr"/>
            <a:r>
              <a:rPr lang="en-US" sz="2800" u="sng" dirty="0">
                <a:latin typeface="+mj-lt"/>
                <a:hlinkClick r:id="rId3"/>
              </a:rPr>
              <a:t>https://go.illinois.edu/officehourstopicsuggestions</a:t>
            </a:r>
            <a:endParaRPr lang="en-US" sz="2800" u="sng" dirty="0">
              <a:latin typeface="+mj-lt"/>
            </a:endParaRPr>
          </a:p>
          <a:p>
            <a:pPr algn="ctr"/>
            <a:endParaRPr lang="en-US" sz="2800" u="sng" dirty="0">
              <a:latin typeface="+mj-lt"/>
            </a:endParaRPr>
          </a:p>
          <a:p>
            <a:pPr marL="514350" indent="-514350">
              <a:buAutoNum type="arabicParenR"/>
            </a:pPr>
            <a:r>
              <a:rPr lang="en-US" sz="2800" dirty="0">
                <a:latin typeface="+mj-lt"/>
              </a:rPr>
              <a:t>Anything about office </a:t>
            </a:r>
          </a:p>
          <a:p>
            <a:r>
              <a:rPr lang="en-US" sz="2800" dirty="0">
                <a:latin typeface="+mj-lt"/>
              </a:rPr>
              <a:t>hours you have found </a:t>
            </a:r>
            <a:br>
              <a:rPr lang="en-US" sz="2800" dirty="0">
                <a:latin typeface="+mj-lt"/>
              </a:rPr>
            </a:br>
            <a:r>
              <a:rPr lang="en-US" sz="2800" dirty="0">
                <a:latin typeface="+mj-lt"/>
              </a:rPr>
              <a:t>helpful that we should </a:t>
            </a:r>
            <a:br>
              <a:rPr lang="en-US" sz="2800" dirty="0">
                <a:latin typeface="+mj-lt"/>
              </a:rPr>
            </a:br>
            <a:r>
              <a:rPr lang="en-US" sz="2800" dirty="0">
                <a:latin typeface="+mj-lt"/>
              </a:rPr>
              <a:t>keep doing?</a:t>
            </a:r>
          </a:p>
          <a:p>
            <a:endParaRPr lang="en-US" sz="2800" dirty="0">
              <a:latin typeface="+mj-lt"/>
            </a:endParaRPr>
          </a:p>
          <a:p>
            <a:r>
              <a:rPr lang="en-US" sz="2800" dirty="0">
                <a:latin typeface="+mj-lt"/>
              </a:rPr>
              <a:t>2) What could add value</a:t>
            </a:r>
            <a:br>
              <a:rPr lang="en-US" sz="2800" dirty="0">
                <a:latin typeface="+mj-lt"/>
              </a:rPr>
            </a:br>
            <a:r>
              <a:rPr lang="en-US" sz="2800" dirty="0">
                <a:latin typeface="+mj-lt"/>
              </a:rPr>
              <a:t>to office hours?</a:t>
            </a:r>
          </a:p>
          <a:p>
            <a:pPr algn="ctr"/>
            <a:endParaRPr lang="en-US" sz="2800" dirty="0">
              <a:latin typeface="+mj-lt"/>
              <a:ea typeface="+mn-lt"/>
              <a:cs typeface="+mn-lt"/>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223" r="9359"/>
          <a:stretch/>
        </p:blipFill>
        <p:spPr>
          <a:xfrm rot="5400000">
            <a:off x="4364280" y="1644234"/>
            <a:ext cx="4975864" cy="4583575"/>
          </a:xfrm>
          <a:prstGeom prst="rect">
            <a:avLst/>
          </a:prstGeom>
          <a:ln>
            <a:solidFill>
              <a:schemeClr val="accent1"/>
            </a:solidFill>
          </a:ln>
        </p:spPr>
      </p:pic>
    </p:spTree>
    <p:extLst>
      <p:ext uri="{BB962C8B-B14F-4D97-AF65-F5344CB8AC3E}">
        <p14:creationId xmlns:p14="http://schemas.microsoft.com/office/powerpoint/2010/main" val="933989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Future Office Hours </a:t>
            </a:r>
            <a:r>
              <a:rPr lang="en-US" dirty="0" err="1"/>
              <a:t>ToPics</a:t>
            </a:r>
            <a:endParaRPr lang="en-US" dirty="0"/>
          </a:p>
        </p:txBody>
      </p:sp>
      <p:sp>
        <p:nvSpPr>
          <p:cNvPr id="5" name="TextBox 4"/>
          <p:cNvSpPr txBox="1"/>
          <p:nvPr/>
        </p:nvSpPr>
        <p:spPr>
          <a:xfrm>
            <a:off x="230414" y="421419"/>
            <a:ext cx="8670517" cy="4401205"/>
          </a:xfrm>
          <a:prstGeom prst="rect">
            <a:avLst/>
          </a:prstGeom>
          <a:noFill/>
        </p:spPr>
        <p:txBody>
          <a:bodyPr wrap="square" rtlCol="0">
            <a:spAutoFit/>
          </a:bodyPr>
          <a:lstStyle/>
          <a:p>
            <a:pPr algn="ctr"/>
            <a:r>
              <a:rPr lang="en-US" sz="2800" b="1" dirty="0">
                <a:latin typeface="+mj-lt"/>
                <a:ea typeface="+mn-lt"/>
                <a:cs typeface="+mn-lt"/>
              </a:rPr>
              <a:t>Topics for Office Hours Discussions</a:t>
            </a:r>
          </a:p>
          <a:p>
            <a:pPr algn="ctr"/>
            <a:r>
              <a:rPr lang="en-US" sz="2800" u="sng" dirty="0">
                <a:latin typeface="+mj-lt"/>
                <a:hlinkClick r:id="rId3"/>
              </a:rPr>
              <a:t>https://go.illinois.edu/officehourstopicsuggestions</a:t>
            </a:r>
            <a:endParaRPr lang="en-US" sz="2800" u="sng" dirty="0">
              <a:latin typeface="+mj-lt"/>
            </a:endParaRPr>
          </a:p>
          <a:p>
            <a:pPr algn="ctr"/>
            <a:endParaRPr lang="en-US" sz="2800" u="sng" dirty="0">
              <a:latin typeface="+mj-lt"/>
            </a:endParaRPr>
          </a:p>
          <a:p>
            <a:pPr marL="514350" indent="-514350">
              <a:buFont typeface="+mj-lt"/>
              <a:buAutoNum type="arabicParenR" startAt="3"/>
            </a:pPr>
            <a:r>
              <a:rPr lang="en-US" sz="2800" dirty="0">
                <a:latin typeface="+mj-lt"/>
              </a:rPr>
              <a:t>What topics would you like to have active discussions about with your CARLI Library colleagues?</a:t>
            </a:r>
            <a:br>
              <a:rPr lang="en-US" sz="2800" dirty="0">
                <a:latin typeface="+mj-lt"/>
              </a:rPr>
            </a:br>
            <a:endParaRPr lang="en-US" sz="2800" dirty="0">
              <a:latin typeface="+mj-lt"/>
            </a:endParaRPr>
          </a:p>
          <a:p>
            <a:pPr marL="514350" indent="-514350">
              <a:buFont typeface="+mj-lt"/>
              <a:buAutoNum type="arabicParenR" startAt="3"/>
            </a:pPr>
            <a:r>
              <a:rPr lang="en-US" sz="2800" dirty="0">
                <a:latin typeface="+mj-lt"/>
              </a:rPr>
              <a:t>What continued educational needs do you have at your library?</a:t>
            </a:r>
          </a:p>
          <a:p>
            <a:pPr algn="ctr"/>
            <a:endParaRPr lang="en-US" sz="2800" dirty="0">
              <a:latin typeface="+mj-lt"/>
              <a:ea typeface="+mn-lt"/>
              <a:cs typeface="+mn-lt"/>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909" t="15694" r="-909" b="34414"/>
          <a:stretch/>
        </p:blipFill>
        <p:spPr>
          <a:xfrm>
            <a:off x="155179" y="3123350"/>
            <a:ext cx="8913585" cy="3335324"/>
          </a:xfrm>
          <a:prstGeom prst="rect">
            <a:avLst/>
          </a:prstGeom>
          <a:ln>
            <a:solidFill>
              <a:schemeClr val="accent1"/>
            </a:solidFill>
          </a:ln>
        </p:spPr>
      </p:pic>
    </p:spTree>
    <p:extLst>
      <p:ext uri="{BB962C8B-B14F-4D97-AF65-F5344CB8AC3E}">
        <p14:creationId xmlns:p14="http://schemas.microsoft.com/office/powerpoint/2010/main" val="1287841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Future Office Hours </a:t>
            </a:r>
            <a:r>
              <a:rPr lang="en-US" dirty="0" err="1"/>
              <a:t>ToPics</a:t>
            </a:r>
            <a:endParaRPr lang="en-US" dirty="0"/>
          </a:p>
        </p:txBody>
      </p:sp>
      <p:sp>
        <p:nvSpPr>
          <p:cNvPr id="5" name="TextBox 4"/>
          <p:cNvSpPr txBox="1"/>
          <p:nvPr/>
        </p:nvSpPr>
        <p:spPr>
          <a:xfrm>
            <a:off x="230414" y="421419"/>
            <a:ext cx="8670517" cy="2677656"/>
          </a:xfrm>
          <a:prstGeom prst="rect">
            <a:avLst/>
          </a:prstGeom>
          <a:noFill/>
        </p:spPr>
        <p:txBody>
          <a:bodyPr wrap="square" rtlCol="0">
            <a:spAutoFit/>
          </a:bodyPr>
          <a:lstStyle/>
          <a:p>
            <a:pPr algn="ctr"/>
            <a:r>
              <a:rPr lang="en-US" sz="2800" b="1" dirty="0">
                <a:latin typeface="+mj-lt"/>
                <a:ea typeface="+mn-lt"/>
                <a:cs typeface="+mn-lt"/>
              </a:rPr>
              <a:t>Topics for Office Hours Discussions</a:t>
            </a:r>
          </a:p>
          <a:p>
            <a:pPr algn="ctr"/>
            <a:r>
              <a:rPr lang="en-US" sz="2800" u="sng" dirty="0">
                <a:latin typeface="+mj-lt"/>
                <a:hlinkClick r:id="rId3"/>
              </a:rPr>
              <a:t>https://go.illinois.edu/officehourstopicsuggestions</a:t>
            </a:r>
            <a:endParaRPr lang="en-US" sz="2800" u="sng" dirty="0">
              <a:latin typeface="+mj-lt"/>
            </a:endParaRPr>
          </a:p>
          <a:p>
            <a:pPr algn="ctr"/>
            <a:endParaRPr lang="en-US" sz="2800" u="sng" dirty="0">
              <a:latin typeface="+mj-lt"/>
            </a:endParaRPr>
          </a:p>
          <a:p>
            <a:pPr marL="514350" indent="-514350">
              <a:buFont typeface="+mj-lt"/>
              <a:buAutoNum type="arabicParenR" startAt="4"/>
            </a:pPr>
            <a:r>
              <a:rPr lang="en-US" sz="2800" dirty="0">
                <a:latin typeface="+mj-lt"/>
              </a:rPr>
              <a:t>What continued educational needs do you have at your library?</a:t>
            </a:r>
          </a:p>
          <a:p>
            <a:pPr algn="ctr"/>
            <a:endParaRPr lang="en-US" sz="2800" dirty="0">
              <a:latin typeface="+mj-lt"/>
              <a:ea typeface="+mn-lt"/>
              <a:cs typeface="+mn-lt"/>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5791" r="23703"/>
          <a:stretch/>
        </p:blipFill>
        <p:spPr>
          <a:xfrm rot="5400000">
            <a:off x="2712334" y="73307"/>
            <a:ext cx="3719333" cy="9144002"/>
          </a:xfrm>
          <a:prstGeom prst="rect">
            <a:avLst/>
          </a:prstGeom>
          <a:ln>
            <a:solidFill>
              <a:schemeClr val="accent1"/>
            </a:solidFill>
          </a:ln>
        </p:spPr>
      </p:pic>
    </p:spTree>
    <p:extLst>
      <p:ext uri="{BB962C8B-B14F-4D97-AF65-F5344CB8AC3E}">
        <p14:creationId xmlns:p14="http://schemas.microsoft.com/office/powerpoint/2010/main" val="1848358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ontent Placeholder 1">
            <a:extLst>
              <a:ext uri="{FF2B5EF4-FFF2-40B4-BE49-F238E27FC236}">
                <a16:creationId xmlns:a16="http://schemas.microsoft.com/office/drawing/2014/main" id="{8B72402F-53C8-4647-BC3F-04DE232EF3D4}"/>
              </a:ext>
            </a:extLst>
          </p:cNvPr>
          <p:cNvSpPr>
            <a:spLocks noGrp="1"/>
          </p:cNvSpPr>
          <p:nvPr>
            <p:ph idx="1"/>
          </p:nvPr>
        </p:nvSpPr>
        <p:spPr>
          <a:xfrm>
            <a:off x="107751" y="3768303"/>
            <a:ext cx="7318701" cy="3192571"/>
          </a:xfrm>
        </p:spPr>
        <p:txBody>
          <a:bodyPr/>
          <a:lstStyle/>
          <a:p>
            <a:endParaRPr lang="en-US" b="1" dirty="0">
              <a:solidFill>
                <a:schemeClr val="bg1"/>
              </a:solidFill>
              <a:latin typeface="+mj-lt"/>
            </a:endParaRPr>
          </a:p>
          <a:p>
            <a:r>
              <a:rPr lang="en-US" b="1" dirty="0">
                <a:solidFill>
                  <a:schemeClr val="bg1"/>
                </a:solidFill>
                <a:latin typeface="+mj-lt"/>
              </a:rPr>
              <a:t>Join us January 28, 2021</a:t>
            </a:r>
            <a:br>
              <a:rPr lang="en-US" b="1" dirty="0">
                <a:solidFill>
                  <a:schemeClr val="bg1"/>
                </a:solidFill>
                <a:latin typeface="+mj-lt"/>
              </a:rPr>
            </a:br>
            <a:r>
              <a:rPr lang="en-US" b="1" dirty="0">
                <a:solidFill>
                  <a:schemeClr val="bg1"/>
                </a:solidFill>
                <a:latin typeface="+mj-lt"/>
              </a:rPr>
              <a:t>at 2pm for another Office Hour.</a:t>
            </a:r>
            <a:br>
              <a:rPr lang="en-US" b="1" dirty="0">
                <a:solidFill>
                  <a:schemeClr val="bg1"/>
                </a:solidFill>
                <a:latin typeface="+mj-lt"/>
              </a:rPr>
            </a:br>
            <a:endParaRPr lang="en-US" b="1" dirty="0">
              <a:solidFill>
                <a:schemeClr val="bg1"/>
              </a:solidFill>
              <a:latin typeface="+mj-lt"/>
            </a:endParaRPr>
          </a:p>
          <a:p>
            <a:r>
              <a:rPr lang="en-US" b="1" dirty="0">
                <a:solidFill>
                  <a:schemeClr val="bg1"/>
                </a:solidFill>
                <a:latin typeface="+mj-lt"/>
              </a:rPr>
              <a:t>Contact CARLI at support@carli.Illinois.edu</a:t>
            </a:r>
          </a:p>
          <a:p>
            <a:endParaRPr lang="en-US" dirty="0">
              <a:latin typeface="+mj-lt"/>
            </a:endParaRPr>
          </a:p>
        </p:txBody>
      </p:sp>
      <p:sp>
        <p:nvSpPr>
          <p:cNvPr id="3" name="Title 2">
            <a:extLst>
              <a:ext uri="{FF2B5EF4-FFF2-40B4-BE49-F238E27FC236}">
                <a16:creationId xmlns:a16="http://schemas.microsoft.com/office/drawing/2014/main" id="{28E6F7C9-1417-C647-B0C6-84392A454B05}"/>
              </a:ext>
            </a:extLst>
          </p:cNvPr>
          <p:cNvSpPr>
            <a:spLocks noGrp="1"/>
          </p:cNvSpPr>
          <p:nvPr>
            <p:ph type="title"/>
          </p:nvPr>
        </p:nvSpPr>
        <p:spPr>
          <a:xfrm>
            <a:off x="107751" y="-94785"/>
            <a:ext cx="9036248" cy="602796"/>
          </a:xfrm>
        </p:spPr>
        <p:txBody>
          <a:bodyPr/>
          <a:lstStyle/>
          <a:p>
            <a:r>
              <a:rPr lang="en-US" b="1" dirty="0"/>
              <a:t>I-Share  Alma Primo VE Office hours</a:t>
            </a:r>
          </a:p>
        </p:txBody>
      </p:sp>
      <p:sp>
        <p:nvSpPr>
          <p:cNvPr id="4" name="TextBox 3"/>
          <p:cNvSpPr txBox="1"/>
          <p:nvPr/>
        </p:nvSpPr>
        <p:spPr>
          <a:xfrm>
            <a:off x="5787483" y="3080654"/>
            <a:ext cx="2810107" cy="584775"/>
          </a:xfrm>
          <a:prstGeom prst="rect">
            <a:avLst/>
          </a:prstGeom>
          <a:noFill/>
        </p:spPr>
        <p:txBody>
          <a:bodyPr wrap="square" rtlCol="0">
            <a:spAutoFit/>
          </a:bodyPr>
          <a:lstStyle/>
          <a:p>
            <a:r>
              <a:rPr lang="en-US" sz="3200" b="1" dirty="0">
                <a:solidFill>
                  <a:schemeClr val="bg1"/>
                </a:solidFill>
                <a:latin typeface="+mj-lt"/>
              </a:rPr>
              <a:t>Questions? </a:t>
            </a:r>
          </a:p>
        </p:txBody>
      </p:sp>
    </p:spTree>
    <p:extLst>
      <p:ext uri="{BB962C8B-B14F-4D97-AF65-F5344CB8AC3E}">
        <p14:creationId xmlns:p14="http://schemas.microsoft.com/office/powerpoint/2010/main" val="2803829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a:xfrm>
            <a:off x="0" y="4762832"/>
            <a:ext cx="9144000" cy="1542552"/>
          </a:xfrm>
        </p:spPr>
        <p:txBody>
          <a:bodyPr rtlCol="0">
            <a:normAutofit fontScale="90000"/>
          </a:bodyPr>
          <a:lstStyle/>
          <a:p>
            <a:pPr algn="ctr" fontAlgn="auto">
              <a:spcAft>
                <a:spcPts val="0"/>
              </a:spcAft>
              <a:defRPr/>
            </a:pPr>
            <a:r>
              <a:rPr lang="en-US" dirty="0"/>
              <a:t>Put your Thinking Cat On:</a:t>
            </a:r>
            <a:br>
              <a:rPr lang="en-US" dirty="0"/>
            </a:br>
            <a:r>
              <a:rPr lang="en-US" dirty="0"/>
              <a:t>Choosing Discussion Topics for 2021</a:t>
            </a:r>
            <a:br>
              <a:rPr lang="en-US" dirty="0">
                <a:ea typeface="+mj-ea"/>
                <a:cs typeface="+mj-cs"/>
              </a:rPr>
            </a:br>
            <a:r>
              <a:rPr lang="en-US" sz="2700" dirty="0">
                <a:ea typeface="+mj-ea"/>
                <a:cs typeface="+mj-cs"/>
              </a:rPr>
              <a:t>Office Hours</a:t>
            </a:r>
            <a:br>
              <a:rPr lang="en-US" sz="2700" dirty="0">
                <a:ea typeface="+mj-ea"/>
                <a:cs typeface="+mj-cs"/>
              </a:rPr>
            </a:br>
            <a:r>
              <a:rPr lang="en-US" sz="2700" dirty="0">
                <a:ea typeface="+mj-ea"/>
                <a:cs typeface="+mj-cs"/>
              </a:rPr>
              <a:t>January 14, 2020</a:t>
            </a:r>
          </a:p>
        </p:txBody>
      </p:sp>
    </p:spTree>
    <p:extLst>
      <p:ext uri="{BB962C8B-B14F-4D97-AF65-F5344CB8AC3E}">
        <p14:creationId xmlns:p14="http://schemas.microsoft.com/office/powerpoint/2010/main" val="458235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Agenda Office Hours  1/14/2021</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54459" y="508011"/>
            <a:ext cx="8872152" cy="5818361"/>
          </a:xfrm>
          <a:prstGeom prst="rect">
            <a:avLst/>
          </a:prstGeom>
        </p:spPr>
        <p:txBody>
          <a:bodyPr/>
          <a:lstStyle/>
          <a:p>
            <a:pPr algn="ctr"/>
            <a:r>
              <a:rPr lang="en-US" sz="2800" b="1" dirty="0">
                <a:latin typeface="+mj-lt"/>
                <a:ea typeface="+mn-lt"/>
                <a:cs typeface="+mn-lt"/>
              </a:rPr>
              <a:t>Agenda – 1/14/2021</a:t>
            </a:r>
          </a:p>
          <a:p>
            <a:pPr algn="ctr"/>
            <a:endParaRPr lang="en-US" sz="1200" dirty="0">
              <a:latin typeface="+mj-lt"/>
              <a:ea typeface="+mn-lt"/>
              <a:cs typeface="+mn-lt"/>
            </a:endParaRPr>
          </a:p>
          <a:p>
            <a:pPr marL="342900" indent="-342900">
              <a:spcBef>
                <a:spcPts val="0"/>
              </a:spcBef>
              <a:buFont typeface="Arial" panose="020B0604020202020204" pitchFamily="34" charset="0"/>
              <a:buChar char="•"/>
            </a:pPr>
            <a:r>
              <a:rPr lang="en-US" sz="2400" dirty="0">
                <a:latin typeface="+mj-lt"/>
                <a:ea typeface="+mn-lt"/>
                <a:cs typeface="+mn-lt"/>
              </a:rPr>
              <a:t>Office Hours: Where we’ve been and where we’re going</a:t>
            </a:r>
          </a:p>
          <a:p>
            <a:pPr marL="342900" indent="-342900">
              <a:spcBef>
                <a:spcPts val="0"/>
              </a:spcBef>
              <a:buFont typeface="Arial" panose="020B0604020202020204" pitchFamily="34" charset="0"/>
              <a:buChar char="•"/>
            </a:pPr>
            <a:endParaRPr lang="en-US" sz="2400" dirty="0">
              <a:latin typeface="+mj-lt"/>
              <a:ea typeface="+mn-lt"/>
              <a:cs typeface="+mn-lt"/>
            </a:endParaRPr>
          </a:p>
          <a:p>
            <a:pPr marL="342900" indent="-342900">
              <a:spcBef>
                <a:spcPts val="0"/>
              </a:spcBef>
              <a:buFont typeface="Arial" panose="020B0604020202020204" pitchFamily="34" charset="0"/>
              <a:buChar char="•"/>
            </a:pPr>
            <a:r>
              <a:rPr lang="en-US" sz="2400" dirty="0">
                <a:latin typeface="+mj-lt"/>
                <a:ea typeface="+mn-lt"/>
                <a:cs typeface="+mn-lt"/>
              </a:rPr>
              <a:t>Upcoming Alma/Primo VE events and learning opportunities</a:t>
            </a:r>
            <a:br>
              <a:rPr lang="en-US" sz="2400" dirty="0">
                <a:latin typeface="+mj-lt"/>
                <a:ea typeface="+mn-lt"/>
                <a:cs typeface="+mn-lt"/>
              </a:rPr>
            </a:br>
            <a:r>
              <a:rPr lang="en-US" sz="2400" dirty="0">
                <a:latin typeface="+mj-lt"/>
                <a:ea typeface="+mn-lt"/>
                <a:cs typeface="+mn-lt"/>
              </a:rPr>
              <a:t>See </a:t>
            </a:r>
            <a:r>
              <a:rPr lang="en-US" sz="2400" dirty="0">
                <a:latin typeface="+mj-lt"/>
                <a:ea typeface="+mn-lt"/>
                <a:cs typeface="+mn-lt"/>
                <a:hlinkClick r:id="rId3"/>
              </a:rPr>
              <a:t>https://www.carli.illinois.edu/calendar</a:t>
            </a:r>
            <a:r>
              <a:rPr lang="en-US" sz="2400" dirty="0">
                <a:latin typeface="+mj-lt"/>
                <a:ea typeface="+mn-lt"/>
                <a:cs typeface="+mn-lt"/>
              </a:rPr>
              <a:t> for CARLI events</a:t>
            </a:r>
            <a:br>
              <a:rPr lang="en-US" sz="2400" dirty="0">
                <a:latin typeface="+mj-lt"/>
                <a:ea typeface="+mn-lt"/>
                <a:cs typeface="+mn-lt"/>
              </a:rPr>
            </a:br>
            <a:endParaRPr lang="en-US" sz="2400" dirty="0">
              <a:latin typeface="+mj-lt"/>
              <a:ea typeface="+mn-lt"/>
              <a:cs typeface="+mn-lt"/>
            </a:endParaRPr>
          </a:p>
          <a:p>
            <a:pPr marL="346075" indent="-346075">
              <a:spcBef>
                <a:spcPts val="0"/>
              </a:spcBef>
              <a:buFont typeface="Arial" panose="020B0604020202020204" pitchFamily="34" charset="0"/>
              <a:buChar char="•"/>
            </a:pPr>
            <a:r>
              <a:rPr lang="en-US" sz="2400" dirty="0">
                <a:latin typeface="+mj-lt"/>
              </a:rPr>
              <a:t>Reminders:</a:t>
            </a:r>
          </a:p>
          <a:p>
            <a:pPr marL="1200150" lvl="1" indent="-457200">
              <a:spcBef>
                <a:spcPts val="0"/>
              </a:spcBef>
              <a:buFont typeface="Arial" panose="020B0604020202020204" pitchFamily="34" charset="0"/>
              <a:buChar char="•"/>
            </a:pPr>
            <a:r>
              <a:rPr lang="en-US" sz="2400" dirty="0">
                <a:latin typeface="+mj-lt"/>
                <a:ea typeface="+mn-lt"/>
                <a:cs typeface="+mn-lt"/>
              </a:rPr>
              <a:t>Re-enabling overdue notices</a:t>
            </a:r>
          </a:p>
          <a:p>
            <a:pPr marL="1200150" lvl="1" indent="-457200">
              <a:spcBef>
                <a:spcPts val="0"/>
              </a:spcBef>
              <a:buFont typeface="Arial" panose="020B0604020202020204" pitchFamily="34" charset="0"/>
              <a:buChar char="•"/>
            </a:pPr>
            <a:r>
              <a:rPr lang="en-US" sz="2400" dirty="0">
                <a:latin typeface="+mj-lt"/>
                <a:ea typeface="+mn-lt"/>
                <a:cs typeface="+mn-lt"/>
              </a:rPr>
              <a:t>Fines and fees update</a:t>
            </a:r>
          </a:p>
          <a:p>
            <a:pPr marL="1200150" lvl="1" indent="-457200">
              <a:spcBef>
                <a:spcPts val="0"/>
              </a:spcBef>
              <a:buFont typeface="Arial" panose="020B0604020202020204" pitchFamily="34" charset="0"/>
              <a:buChar char="•"/>
            </a:pPr>
            <a:r>
              <a:rPr lang="en-US" sz="2400" dirty="0">
                <a:latin typeface="+mj-lt"/>
                <a:ea typeface="+mn-lt"/>
                <a:cs typeface="+mn-lt"/>
              </a:rPr>
              <a:t>Reporting problems</a:t>
            </a:r>
            <a:br>
              <a:rPr lang="en-US" sz="2000" dirty="0">
                <a:latin typeface="+mj-lt"/>
                <a:ea typeface="+mn-lt"/>
                <a:cs typeface="+mn-lt"/>
              </a:rPr>
            </a:br>
            <a:endParaRPr lang="en-US" sz="2000" dirty="0">
              <a:latin typeface="+mj-lt"/>
              <a:ea typeface="+mn-lt"/>
              <a:cs typeface="+mn-lt"/>
            </a:endParaRPr>
          </a:p>
          <a:p>
            <a:pPr marL="342900" indent="-342900">
              <a:spcBef>
                <a:spcPts val="0"/>
              </a:spcBef>
              <a:buFont typeface="Arial" panose="020B0604020202020204" pitchFamily="34" charset="0"/>
              <a:buChar char="•"/>
            </a:pPr>
            <a:r>
              <a:rPr lang="en-US" sz="2400" dirty="0">
                <a:latin typeface="+mj-lt"/>
                <a:ea typeface="+mn-lt"/>
                <a:cs typeface="+mn-lt"/>
              </a:rPr>
              <a:t>Choosing Office Hours discussion topics for 2021</a:t>
            </a:r>
            <a:br>
              <a:rPr lang="en-US" sz="2400" dirty="0">
                <a:latin typeface="+mj-lt"/>
                <a:ea typeface="+mn-lt"/>
                <a:cs typeface="+mn-lt"/>
              </a:rPr>
            </a:br>
            <a:endParaRPr lang="en-US" sz="2400" dirty="0">
              <a:latin typeface="+mj-lt"/>
              <a:ea typeface="+mn-lt"/>
              <a:cs typeface="+mn-lt"/>
            </a:endParaRPr>
          </a:p>
          <a:p>
            <a:pPr marL="342900" indent="-342900">
              <a:spcBef>
                <a:spcPts val="0"/>
              </a:spcBef>
              <a:buFont typeface="Arial" panose="020B0604020202020204" pitchFamily="34" charset="0"/>
              <a:buChar char="•"/>
            </a:pPr>
            <a:r>
              <a:rPr lang="en-US" sz="2400" dirty="0">
                <a:latin typeface="+mj-lt"/>
                <a:ea typeface="+mn-lt"/>
                <a:cs typeface="+mn-lt"/>
              </a:rPr>
              <a:t>Participant Q &amp; A</a:t>
            </a:r>
          </a:p>
          <a:p>
            <a:pPr marL="1085850" lvl="1" indent="-342900">
              <a:buFont typeface="Arial" panose="020B0604020202020204" pitchFamily="34" charset="0"/>
              <a:buChar char="•"/>
            </a:pPr>
            <a:endParaRPr lang="en-US" sz="2800" dirty="0">
              <a:latin typeface="+mj-lt"/>
              <a:ea typeface="+mn-lt"/>
              <a:cs typeface="+mn-lt"/>
            </a:endParaRPr>
          </a:p>
          <a:p>
            <a:endParaRPr lang="en-US" sz="2800" dirty="0">
              <a:latin typeface="+mj-lt"/>
              <a:ea typeface="+mn-lt"/>
              <a:cs typeface="+mn-lt"/>
            </a:endParaRPr>
          </a:p>
        </p:txBody>
      </p:sp>
    </p:spTree>
    <p:extLst>
      <p:ext uri="{BB962C8B-B14F-4D97-AF65-F5344CB8AC3E}">
        <p14:creationId xmlns:p14="http://schemas.microsoft.com/office/powerpoint/2010/main" val="927503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408" r="2788" b="4992"/>
          <a:stretch/>
        </p:blipFill>
        <p:spPr>
          <a:xfrm flipH="1" flipV="1">
            <a:off x="-7954" y="341906"/>
            <a:ext cx="9151951" cy="6114552"/>
          </a:xfrm>
          <a:prstGeom prst="rect">
            <a:avLst/>
          </a:prstGeom>
        </p:spPr>
      </p:pic>
      <p:sp>
        <p:nvSpPr>
          <p:cNvPr id="2" name="Title 1"/>
          <p:cNvSpPr>
            <a:spLocks noGrp="1"/>
          </p:cNvSpPr>
          <p:nvPr>
            <p:ph type="title"/>
          </p:nvPr>
        </p:nvSpPr>
        <p:spPr>
          <a:xfrm>
            <a:off x="230415" y="-94785"/>
            <a:ext cx="8229600" cy="602796"/>
          </a:xfrm>
        </p:spPr>
        <p:txBody>
          <a:bodyPr/>
          <a:lstStyle/>
          <a:p>
            <a:r>
              <a:rPr lang="en-US" dirty="0"/>
              <a:t>Upcoming Alma and Primo VE Events- Office Hours Schedule</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2088965" y="4547274"/>
            <a:ext cx="6975522" cy="565415"/>
          </a:xfrm>
          <a:prstGeom prst="rect">
            <a:avLst/>
          </a:prstGeom>
        </p:spPr>
        <p:txBody>
          <a:bodyPr/>
          <a:lstStyle/>
          <a:p>
            <a:pPr algn="ctr"/>
            <a:r>
              <a:rPr lang="en-US" sz="2400" dirty="0">
                <a:solidFill>
                  <a:schemeClr val="bg1"/>
                </a:solidFill>
                <a:latin typeface="+mj-lt"/>
              </a:rPr>
              <a:t>Office Hours Schedule (through May)</a:t>
            </a:r>
            <a:endParaRPr lang="en-US" sz="2000" dirty="0">
              <a:solidFill>
                <a:schemeClr val="bg1"/>
              </a:solidFill>
              <a:latin typeface="+mj-lt"/>
            </a:endParaRPr>
          </a:p>
        </p:txBody>
      </p:sp>
      <p:sp>
        <p:nvSpPr>
          <p:cNvPr id="5" name="TextBox 4"/>
          <p:cNvSpPr txBox="1"/>
          <p:nvPr/>
        </p:nvSpPr>
        <p:spPr>
          <a:xfrm>
            <a:off x="151075" y="2592126"/>
            <a:ext cx="2735248" cy="4062651"/>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mj-lt"/>
              </a:rPr>
              <a:t>January 14</a:t>
            </a:r>
          </a:p>
          <a:p>
            <a:pPr marL="342900" indent="-342900">
              <a:buFont typeface="Arial" panose="020B0604020202020204" pitchFamily="34" charset="0"/>
              <a:buChar char="•"/>
            </a:pPr>
            <a:r>
              <a:rPr lang="en-US" sz="2400" dirty="0">
                <a:solidFill>
                  <a:schemeClr val="bg1"/>
                </a:solidFill>
                <a:latin typeface="+mj-lt"/>
              </a:rPr>
              <a:t>January 28</a:t>
            </a:r>
          </a:p>
          <a:p>
            <a:pPr marL="342900" indent="-342900">
              <a:buFont typeface="Arial" panose="020B0604020202020204" pitchFamily="34" charset="0"/>
              <a:buChar char="•"/>
            </a:pPr>
            <a:r>
              <a:rPr lang="en-US" sz="2400" dirty="0">
                <a:solidFill>
                  <a:schemeClr val="bg1"/>
                </a:solidFill>
                <a:latin typeface="+mj-lt"/>
              </a:rPr>
              <a:t>February 11</a:t>
            </a:r>
          </a:p>
          <a:p>
            <a:pPr marL="342900" indent="-342900">
              <a:buFont typeface="Arial" panose="020B0604020202020204" pitchFamily="34" charset="0"/>
              <a:buChar char="•"/>
            </a:pPr>
            <a:r>
              <a:rPr lang="en-US" sz="2400" dirty="0">
                <a:solidFill>
                  <a:schemeClr val="bg1"/>
                </a:solidFill>
                <a:latin typeface="+mj-lt"/>
              </a:rPr>
              <a:t>February 25</a:t>
            </a:r>
          </a:p>
          <a:p>
            <a:pPr marL="342900" indent="-342900">
              <a:buFont typeface="Arial" panose="020B0604020202020204" pitchFamily="34" charset="0"/>
              <a:buChar char="•"/>
            </a:pPr>
            <a:r>
              <a:rPr lang="en-US" sz="2400" dirty="0">
                <a:solidFill>
                  <a:schemeClr val="bg1"/>
                </a:solidFill>
                <a:latin typeface="+mj-lt"/>
              </a:rPr>
              <a:t>March 11</a:t>
            </a:r>
          </a:p>
          <a:p>
            <a:pPr marL="342900" indent="-342900">
              <a:buFont typeface="Arial" panose="020B0604020202020204" pitchFamily="34" charset="0"/>
              <a:buChar char="•"/>
            </a:pPr>
            <a:r>
              <a:rPr lang="en-US" sz="2400" dirty="0">
                <a:solidFill>
                  <a:schemeClr val="bg1"/>
                </a:solidFill>
                <a:latin typeface="+mj-lt"/>
              </a:rPr>
              <a:t>March 25</a:t>
            </a:r>
          </a:p>
          <a:p>
            <a:pPr marL="342900" indent="-342900">
              <a:buFont typeface="Arial" panose="020B0604020202020204" pitchFamily="34" charset="0"/>
              <a:buChar char="•"/>
            </a:pPr>
            <a:r>
              <a:rPr lang="en-US" sz="2400" dirty="0">
                <a:solidFill>
                  <a:schemeClr val="bg1"/>
                </a:solidFill>
                <a:latin typeface="+mj-lt"/>
              </a:rPr>
              <a:t>April 8</a:t>
            </a:r>
          </a:p>
          <a:p>
            <a:pPr marL="342900" indent="-342900">
              <a:buFont typeface="Arial" panose="020B0604020202020204" pitchFamily="34" charset="0"/>
              <a:buChar char="•"/>
            </a:pPr>
            <a:r>
              <a:rPr lang="en-US" sz="2400" dirty="0">
                <a:solidFill>
                  <a:schemeClr val="bg1"/>
                </a:solidFill>
                <a:latin typeface="+mj-lt"/>
              </a:rPr>
              <a:t>April 22</a:t>
            </a:r>
          </a:p>
          <a:p>
            <a:pPr marL="342900" indent="-342900">
              <a:buFont typeface="Arial" panose="020B0604020202020204" pitchFamily="34" charset="0"/>
              <a:buChar char="•"/>
            </a:pPr>
            <a:r>
              <a:rPr lang="en-US" sz="2400" dirty="0">
                <a:solidFill>
                  <a:schemeClr val="bg1"/>
                </a:solidFill>
                <a:latin typeface="+mj-lt"/>
              </a:rPr>
              <a:t>May 13</a:t>
            </a:r>
          </a:p>
          <a:p>
            <a:pPr marL="342900" indent="-342900">
              <a:buFont typeface="Arial" panose="020B0604020202020204" pitchFamily="34" charset="0"/>
              <a:buChar char="•"/>
            </a:pPr>
            <a:r>
              <a:rPr lang="en-US" sz="2400" dirty="0">
                <a:solidFill>
                  <a:schemeClr val="bg1"/>
                </a:solidFill>
                <a:latin typeface="+mj-lt"/>
              </a:rPr>
              <a:t>May 27</a:t>
            </a:r>
          </a:p>
          <a:p>
            <a:endParaRPr lang="en-US" dirty="0"/>
          </a:p>
        </p:txBody>
      </p:sp>
    </p:spTree>
    <p:extLst>
      <p:ext uri="{BB962C8B-B14F-4D97-AF65-F5344CB8AC3E}">
        <p14:creationId xmlns:p14="http://schemas.microsoft.com/office/powerpoint/2010/main" val="1549957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1420"/>
          <a:stretch/>
        </p:blipFill>
        <p:spPr>
          <a:xfrm>
            <a:off x="0" y="421419"/>
            <a:ext cx="9144000" cy="6074796"/>
          </a:xfrm>
          <a:prstGeom prst="rect">
            <a:avLst/>
          </a:prstGeom>
        </p:spPr>
      </p:pic>
      <p:sp>
        <p:nvSpPr>
          <p:cNvPr id="2" name="Title 1"/>
          <p:cNvSpPr>
            <a:spLocks noGrp="1"/>
          </p:cNvSpPr>
          <p:nvPr>
            <p:ph type="title"/>
          </p:nvPr>
        </p:nvSpPr>
        <p:spPr>
          <a:xfrm>
            <a:off x="230415" y="-94785"/>
            <a:ext cx="8229600" cy="602796"/>
          </a:xfrm>
        </p:spPr>
        <p:txBody>
          <a:bodyPr/>
          <a:lstStyle/>
          <a:p>
            <a:r>
              <a:rPr lang="en-US" dirty="0"/>
              <a:t>Future Office Hours </a:t>
            </a:r>
            <a:r>
              <a:rPr lang="en-US" dirty="0" err="1"/>
              <a:t>ToPics</a:t>
            </a:r>
            <a:endParaRPr lang="en-US" dirty="0"/>
          </a:p>
        </p:txBody>
      </p:sp>
      <p:sp>
        <p:nvSpPr>
          <p:cNvPr id="5" name="TextBox 4"/>
          <p:cNvSpPr txBox="1"/>
          <p:nvPr/>
        </p:nvSpPr>
        <p:spPr>
          <a:xfrm>
            <a:off x="0" y="421419"/>
            <a:ext cx="9144000" cy="954107"/>
          </a:xfrm>
          <a:prstGeom prst="rect">
            <a:avLst/>
          </a:prstGeom>
          <a:noFill/>
        </p:spPr>
        <p:txBody>
          <a:bodyPr wrap="square" rtlCol="0">
            <a:spAutoFit/>
          </a:bodyPr>
          <a:lstStyle/>
          <a:p>
            <a:pPr algn="ctr"/>
            <a:r>
              <a:rPr lang="en-US" sz="2800" b="1" dirty="0">
                <a:latin typeface="+mj-lt"/>
                <a:ea typeface="+mn-lt"/>
                <a:cs typeface="+mn-lt"/>
              </a:rPr>
              <a:t>Topics for Office Hours Discussions</a:t>
            </a:r>
          </a:p>
          <a:p>
            <a:pPr algn="ctr"/>
            <a:r>
              <a:rPr lang="en-US" sz="2800" u="sng" dirty="0">
                <a:latin typeface="+mj-lt"/>
                <a:hlinkClick r:id="rId4"/>
              </a:rPr>
              <a:t>https://go.illinois.edu/officehourstopicsuggestions</a:t>
            </a:r>
            <a:endParaRPr lang="en-US" sz="2800" dirty="0">
              <a:latin typeface="+mj-lt"/>
              <a:ea typeface="+mn-lt"/>
              <a:cs typeface="+mn-lt"/>
            </a:endParaRPr>
          </a:p>
        </p:txBody>
      </p:sp>
    </p:spTree>
    <p:extLst>
      <p:ext uri="{BB962C8B-B14F-4D97-AF65-F5344CB8AC3E}">
        <p14:creationId xmlns:p14="http://schemas.microsoft.com/office/powerpoint/2010/main" val="1498352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Upcoming Alma and Primo VE Events- Ongoing series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284018" y="508011"/>
            <a:ext cx="8681079" cy="5959050"/>
          </a:xfrm>
          <a:prstGeom prst="rect">
            <a:avLst/>
          </a:prstGeom>
        </p:spPr>
        <p:txBody>
          <a:bodyPr/>
          <a:lstStyle/>
          <a:p>
            <a:pPr algn="ctr"/>
            <a:r>
              <a:rPr lang="en-US" sz="2400" b="1" dirty="0">
                <a:latin typeface="+mj-lt"/>
              </a:rPr>
              <a:t>Technical Services Q &amp; A</a:t>
            </a:r>
          </a:p>
          <a:p>
            <a:endParaRPr lang="en-US" sz="2000" dirty="0">
              <a:latin typeface="+mj-lt"/>
            </a:endParaRPr>
          </a:p>
          <a:p>
            <a:r>
              <a:rPr lang="en-US" sz="2000" dirty="0">
                <a:latin typeface="+mj-lt"/>
              </a:rPr>
              <a:t>Gather with CARLI staff and your technical services colleagues to discuss Alma technical services topics, from acquisitions and cataloging workflows for physical resources to electronic resources management:</a:t>
            </a:r>
          </a:p>
          <a:p>
            <a:pPr marL="285750" indent="-285750">
              <a:buFont typeface="Arial" panose="020B0604020202020204" pitchFamily="34" charset="0"/>
              <a:buChar char="•"/>
            </a:pPr>
            <a:r>
              <a:rPr lang="en-US" sz="1800" dirty="0">
                <a:latin typeface="+mj-lt"/>
              </a:rPr>
              <a:t>Wednesday 1/13 @ 10- </a:t>
            </a:r>
            <a:r>
              <a:rPr lang="en-US" sz="1600" u="sng" dirty="0">
                <a:latin typeface="+mj-lt"/>
                <a:hlinkClick r:id="rId3"/>
              </a:rPr>
              <a:t>https://www.carli.illinois.edu/tech-services-qa-2021-01-13</a:t>
            </a:r>
            <a:r>
              <a:rPr lang="en-US" sz="1600" u="sng" dirty="0">
                <a:latin typeface="+mj-lt"/>
              </a:rPr>
              <a:t> </a:t>
            </a:r>
            <a:endParaRPr lang="en-US" sz="1600" dirty="0">
              <a:latin typeface="+mj-lt"/>
            </a:endParaRPr>
          </a:p>
          <a:p>
            <a:pPr marL="285750" indent="-285750">
              <a:buFont typeface="Arial" panose="020B0604020202020204" pitchFamily="34" charset="0"/>
              <a:buChar char="•"/>
            </a:pPr>
            <a:r>
              <a:rPr lang="en-US" sz="1800" dirty="0">
                <a:latin typeface="+mj-lt"/>
              </a:rPr>
              <a:t>Wednesday 1/27 @ 10- </a:t>
            </a:r>
            <a:r>
              <a:rPr lang="en-US" sz="1600" u="sng" dirty="0">
                <a:latin typeface="+mj-lt"/>
                <a:hlinkClick r:id="rId4"/>
              </a:rPr>
              <a:t>https://www.carli.illinois.edu/tech-services-qa-2021-01-27</a:t>
            </a:r>
            <a:r>
              <a:rPr lang="en-US" sz="1600" u="sng" dirty="0">
                <a:latin typeface="+mj-lt"/>
              </a:rPr>
              <a:t>  </a:t>
            </a:r>
          </a:p>
          <a:p>
            <a:pPr marL="285750" indent="-285750">
              <a:buFont typeface="Arial" panose="020B0604020202020204" pitchFamily="34" charset="0"/>
              <a:buChar char="•"/>
            </a:pPr>
            <a:r>
              <a:rPr lang="en-US" sz="1800" dirty="0">
                <a:latin typeface="+mj-lt"/>
              </a:rPr>
              <a:t>Wednesday 2/10 @ 10- </a:t>
            </a:r>
            <a:r>
              <a:rPr lang="en-US" sz="1600" u="sng" dirty="0">
                <a:latin typeface="+mj-lt"/>
                <a:hlinkClick r:id="rId5"/>
              </a:rPr>
              <a:t>https://www.carli.illinois.edu/tech-services-qa-2021-02-10</a:t>
            </a:r>
            <a:r>
              <a:rPr lang="en-US" sz="1600" u="sng" dirty="0">
                <a:latin typeface="+mj-lt"/>
              </a:rPr>
              <a:t>  </a:t>
            </a:r>
          </a:p>
          <a:p>
            <a:pPr marL="285750" indent="-285750">
              <a:buFont typeface="Arial" panose="020B0604020202020204" pitchFamily="34" charset="0"/>
              <a:buChar char="•"/>
            </a:pPr>
            <a:r>
              <a:rPr lang="en-US" sz="1800" dirty="0">
                <a:latin typeface="+mj-lt"/>
              </a:rPr>
              <a:t>Wednesday 2/24 @ 10- </a:t>
            </a:r>
            <a:r>
              <a:rPr lang="en-US" sz="1600" u="sng" dirty="0">
                <a:latin typeface="+mj-lt"/>
                <a:hlinkClick r:id="rId6"/>
              </a:rPr>
              <a:t>https://www.carli.illinois.edu/tech-services-qa-2021-02-24</a:t>
            </a:r>
            <a:r>
              <a:rPr lang="en-US" sz="1600" u="sng" dirty="0">
                <a:latin typeface="+mj-lt"/>
              </a:rPr>
              <a:t>   </a:t>
            </a:r>
          </a:p>
          <a:p>
            <a:pPr marL="285750" indent="-285750">
              <a:buFont typeface="Arial" panose="020B0604020202020204" pitchFamily="34" charset="0"/>
              <a:buChar char="•"/>
            </a:pPr>
            <a:r>
              <a:rPr lang="en-US" sz="1800" dirty="0">
                <a:latin typeface="+mj-lt"/>
              </a:rPr>
              <a:t>Wednesday 3/10 @ 10- </a:t>
            </a:r>
            <a:r>
              <a:rPr lang="en-US" sz="1600" u="sng" dirty="0">
                <a:latin typeface="+mj-lt"/>
                <a:hlinkClick r:id="rId7"/>
              </a:rPr>
              <a:t>https://www.carli.illinois.edu/tech-services-qa-2021-03-10</a:t>
            </a:r>
            <a:r>
              <a:rPr lang="en-US" sz="1600" u="sng" dirty="0">
                <a:latin typeface="+mj-lt"/>
              </a:rPr>
              <a:t>  </a:t>
            </a:r>
          </a:p>
          <a:p>
            <a:pPr marL="285750" indent="-285750">
              <a:buFont typeface="Arial" panose="020B0604020202020204" pitchFamily="34" charset="0"/>
              <a:buChar char="•"/>
            </a:pPr>
            <a:r>
              <a:rPr lang="en-US" sz="1800" dirty="0">
                <a:latin typeface="+mj-lt"/>
              </a:rPr>
              <a:t>Wednesday 3/24 @ 10- </a:t>
            </a:r>
            <a:r>
              <a:rPr lang="en-US" sz="1600" u="sng" dirty="0">
                <a:latin typeface="+mj-lt"/>
                <a:hlinkClick r:id="rId8"/>
              </a:rPr>
              <a:t>https://www.carli.illinois.edu/tech-services-qa-2021-03-24</a:t>
            </a:r>
            <a:r>
              <a:rPr lang="en-US" sz="1600" u="sng" dirty="0">
                <a:latin typeface="+mj-lt"/>
              </a:rPr>
              <a:t>  </a:t>
            </a:r>
          </a:p>
          <a:p>
            <a:pPr marL="285750" indent="-285750">
              <a:buFont typeface="Arial" panose="020B0604020202020204" pitchFamily="34" charset="0"/>
              <a:buChar char="•"/>
            </a:pPr>
            <a:r>
              <a:rPr lang="en-US" sz="1800" dirty="0">
                <a:latin typeface="+mj-lt"/>
              </a:rPr>
              <a:t>Wednesday 4/14 @ 10- </a:t>
            </a:r>
            <a:r>
              <a:rPr lang="en-US" sz="1600" u="sng" dirty="0">
                <a:latin typeface="+mj-lt"/>
                <a:hlinkClick r:id="rId9"/>
              </a:rPr>
              <a:t>https://www.carli.illinois.edu/tech-services-qa-2021-04-14</a:t>
            </a:r>
            <a:r>
              <a:rPr lang="en-US" sz="1600" u="sng" dirty="0">
                <a:latin typeface="+mj-lt"/>
              </a:rPr>
              <a:t>   </a:t>
            </a:r>
          </a:p>
          <a:p>
            <a:pPr marL="285750" indent="-285750">
              <a:buFont typeface="Arial" panose="020B0604020202020204" pitchFamily="34" charset="0"/>
              <a:buChar char="•"/>
            </a:pPr>
            <a:r>
              <a:rPr lang="en-US" sz="1800" dirty="0">
                <a:latin typeface="+mj-lt"/>
              </a:rPr>
              <a:t>Wednesday 4/28 @ 10- </a:t>
            </a:r>
            <a:r>
              <a:rPr lang="en-US" sz="1600" u="sng" dirty="0">
                <a:latin typeface="+mj-lt"/>
                <a:hlinkClick r:id="rId10"/>
              </a:rPr>
              <a:t>https://www.carli.illinois.edu/tech-services-qa-2021-04-28</a:t>
            </a:r>
            <a:r>
              <a:rPr lang="en-US" sz="1600" u="sng" dirty="0">
                <a:latin typeface="+mj-lt"/>
              </a:rPr>
              <a:t>  </a:t>
            </a:r>
          </a:p>
          <a:p>
            <a:pPr marL="285750" indent="-285750">
              <a:buFont typeface="Arial" panose="020B0604020202020204" pitchFamily="34" charset="0"/>
              <a:buChar char="•"/>
            </a:pPr>
            <a:r>
              <a:rPr lang="en-US" sz="1800" dirty="0">
                <a:latin typeface="+mj-lt"/>
              </a:rPr>
              <a:t>Wednesday 5/12 @ 10- </a:t>
            </a:r>
            <a:r>
              <a:rPr lang="en-US" sz="1600" u="sng" dirty="0">
                <a:latin typeface="+mj-lt"/>
                <a:hlinkClick r:id="rId11"/>
              </a:rPr>
              <a:t>https://www.carli.illinois.edu/tech-services-qa-2021-05-12</a:t>
            </a:r>
            <a:r>
              <a:rPr lang="en-US" sz="1600" u="sng" dirty="0">
                <a:latin typeface="+mj-lt"/>
              </a:rPr>
              <a:t> </a:t>
            </a:r>
            <a:r>
              <a:rPr lang="en-US" sz="1800" dirty="0">
                <a:latin typeface="+mj-lt"/>
              </a:rPr>
              <a:t>Wednesday 5/26 @ 10- </a:t>
            </a:r>
            <a:r>
              <a:rPr lang="en-US" sz="1600" u="sng" dirty="0">
                <a:latin typeface="+mj-lt"/>
                <a:hlinkClick r:id="rId12"/>
              </a:rPr>
              <a:t>https://www.carli.illinois.edu/tech-services-qa-2021-05-26</a:t>
            </a:r>
            <a:r>
              <a:rPr lang="en-US" sz="1600" u="sng" dirty="0">
                <a:latin typeface="+mj-lt"/>
              </a:rPr>
              <a:t> </a:t>
            </a:r>
            <a:endParaRPr lang="en-US" sz="2800" dirty="0">
              <a:latin typeface="+mj-lt"/>
              <a:ea typeface="+mn-lt"/>
              <a:cs typeface="+mn-lt"/>
            </a:endParaRPr>
          </a:p>
        </p:txBody>
      </p:sp>
    </p:spTree>
    <p:extLst>
      <p:ext uri="{BB962C8B-B14F-4D97-AF65-F5344CB8AC3E}">
        <p14:creationId xmlns:p14="http://schemas.microsoft.com/office/powerpoint/2010/main" val="1278094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Upcoming Alma and Primo VE Events- Ongoing Series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03368" y="508011"/>
            <a:ext cx="8945216" cy="5959050"/>
          </a:xfrm>
          <a:prstGeom prst="rect">
            <a:avLst/>
          </a:prstGeom>
        </p:spPr>
        <p:txBody>
          <a:bodyPr/>
          <a:lstStyle/>
          <a:p>
            <a:pPr algn="ctr"/>
            <a:r>
              <a:rPr lang="en-US" sz="2400" b="1" dirty="0">
                <a:latin typeface="+mj-lt"/>
              </a:rPr>
              <a:t>Let's Talk about Fulfillment (I mean Alma, not life's purpose)</a:t>
            </a:r>
          </a:p>
          <a:p>
            <a:endParaRPr lang="en-US" sz="2000" dirty="0">
              <a:latin typeface="+mj-lt"/>
            </a:endParaRPr>
          </a:p>
          <a:p>
            <a:r>
              <a:rPr lang="en-US" sz="2000" dirty="0">
                <a:latin typeface="+mj-lt"/>
              </a:rPr>
              <a:t>For the opportunity to talk with CARLI staff and your CARLI library colleagues about Alma Fulfillment and Automated Fulfillment Network workflows, known issues, and Q &amp; A:</a:t>
            </a:r>
            <a:endParaRPr lang="en-US" sz="2400" dirty="0">
              <a:latin typeface="+mj-lt"/>
            </a:endParaRPr>
          </a:p>
          <a:p>
            <a:pPr marL="285750" indent="-285750">
              <a:buFont typeface="Arial" panose="020B0604020202020204" pitchFamily="34" charset="0"/>
              <a:buChar char="•"/>
            </a:pPr>
            <a:r>
              <a:rPr lang="en-US" sz="1800" dirty="0">
                <a:latin typeface="+mj-lt"/>
              </a:rPr>
              <a:t>Friday 1/15 @ 2- </a:t>
            </a:r>
            <a:r>
              <a:rPr lang="en-US" sz="1600" u="sng" dirty="0">
                <a:latin typeface="+mj-lt"/>
                <a:hlinkClick r:id="rId3"/>
              </a:rPr>
              <a:t>https://www.carli.illinois.edu/lets-talk-about-fulfillment20210115</a:t>
            </a:r>
            <a:endParaRPr lang="en-US" sz="1600" dirty="0">
              <a:latin typeface="+mj-lt"/>
            </a:endParaRPr>
          </a:p>
          <a:p>
            <a:pPr marL="285750" indent="-285750">
              <a:buFont typeface="Arial" panose="020B0604020202020204" pitchFamily="34" charset="0"/>
              <a:buChar char="•"/>
            </a:pPr>
            <a:r>
              <a:rPr lang="en-US" sz="1800" dirty="0">
                <a:latin typeface="+mj-lt"/>
              </a:rPr>
              <a:t>Tuesday 1/26 @ 10:30- </a:t>
            </a:r>
            <a:r>
              <a:rPr lang="en-US" sz="1600" u="sng" dirty="0">
                <a:latin typeface="+mj-lt"/>
                <a:hlinkClick r:id="rId4"/>
              </a:rPr>
              <a:t>https://www.carli.illinois.edu/lets-talk-about-fulfillment20210126</a:t>
            </a:r>
            <a:endParaRPr lang="en-US" sz="1600" u="sng" dirty="0">
              <a:latin typeface="+mj-lt"/>
            </a:endParaRPr>
          </a:p>
          <a:p>
            <a:pPr marL="285750" indent="-285750">
              <a:buFont typeface="Arial" panose="020B0604020202020204" pitchFamily="34" charset="0"/>
              <a:buChar char="•"/>
            </a:pPr>
            <a:r>
              <a:rPr lang="en-US" sz="1800" dirty="0">
                <a:latin typeface="+mj-lt"/>
              </a:rPr>
              <a:t>Friday 2/12 @ 2- </a:t>
            </a:r>
            <a:r>
              <a:rPr lang="en-US" sz="1600" u="sng" dirty="0">
                <a:latin typeface="+mj-lt"/>
                <a:hlinkClick r:id="rId5"/>
              </a:rPr>
              <a:t>https://www.carli.illinois.edu/lets-talk-about-fulfillment20210212</a:t>
            </a:r>
            <a:r>
              <a:rPr lang="en-US" sz="1600" u="sng" dirty="0">
                <a:latin typeface="+mj-lt"/>
              </a:rPr>
              <a:t> </a:t>
            </a:r>
          </a:p>
          <a:p>
            <a:pPr marL="285750" indent="-285750">
              <a:buFont typeface="Arial" panose="020B0604020202020204" pitchFamily="34" charset="0"/>
              <a:buChar char="•"/>
            </a:pPr>
            <a:r>
              <a:rPr lang="en-US" sz="1800" dirty="0">
                <a:latin typeface="+mj-lt"/>
              </a:rPr>
              <a:t>Tuesday 2/23 @ 10:30- </a:t>
            </a:r>
            <a:r>
              <a:rPr lang="en-US" sz="1600" u="sng" dirty="0">
                <a:latin typeface="+mj-lt"/>
                <a:hlinkClick r:id="rId6"/>
              </a:rPr>
              <a:t>https://www.carli.illinois.edu/lets-talk-about-fulfillment20210223</a:t>
            </a:r>
            <a:endParaRPr lang="en-US" sz="1600" u="sng" dirty="0">
              <a:latin typeface="+mj-lt"/>
            </a:endParaRPr>
          </a:p>
          <a:p>
            <a:pPr marL="285750" indent="-285750">
              <a:buFont typeface="Arial" panose="020B0604020202020204" pitchFamily="34" charset="0"/>
              <a:buChar char="•"/>
            </a:pPr>
            <a:r>
              <a:rPr lang="en-US" sz="1800" dirty="0">
                <a:latin typeface="+mj-lt"/>
              </a:rPr>
              <a:t>Friday 3/12 @ 2- </a:t>
            </a:r>
            <a:r>
              <a:rPr lang="en-US" sz="1600" u="sng" dirty="0">
                <a:latin typeface="+mj-lt"/>
                <a:hlinkClick r:id="rId7"/>
              </a:rPr>
              <a:t>https://www.carli.illinois.edu/lets-talk-about-fulfillment20210312</a:t>
            </a:r>
            <a:r>
              <a:rPr lang="en-US" sz="1600" u="sng" dirty="0">
                <a:latin typeface="+mj-lt"/>
              </a:rPr>
              <a:t>  </a:t>
            </a:r>
          </a:p>
          <a:p>
            <a:pPr marL="285750" indent="-285750">
              <a:buFont typeface="Arial" panose="020B0604020202020204" pitchFamily="34" charset="0"/>
              <a:buChar char="•"/>
            </a:pPr>
            <a:r>
              <a:rPr lang="en-US" sz="1800" dirty="0">
                <a:latin typeface="+mj-lt"/>
              </a:rPr>
              <a:t>Tuesday 3/23 @ 10:30- </a:t>
            </a:r>
            <a:r>
              <a:rPr lang="en-US" sz="1600" u="sng" dirty="0">
                <a:latin typeface="+mj-lt"/>
                <a:hlinkClick r:id="rId8"/>
              </a:rPr>
              <a:t>https://www.carli.illinois.edu/lets-talk-about-fulfillment20210323</a:t>
            </a:r>
            <a:r>
              <a:rPr lang="en-US" sz="1600" u="sng" dirty="0">
                <a:latin typeface="+mj-lt"/>
              </a:rPr>
              <a:t> </a:t>
            </a:r>
          </a:p>
          <a:p>
            <a:pPr marL="285750" indent="-285750">
              <a:buFont typeface="Arial" panose="020B0604020202020204" pitchFamily="34" charset="0"/>
              <a:buChar char="•"/>
            </a:pPr>
            <a:r>
              <a:rPr lang="en-US" sz="1800" dirty="0">
                <a:latin typeface="+mj-lt"/>
              </a:rPr>
              <a:t>Friday 4/09 @ 2- </a:t>
            </a:r>
            <a:r>
              <a:rPr lang="en-US" sz="1600" u="sng" dirty="0">
                <a:latin typeface="+mj-lt"/>
                <a:hlinkClick r:id="rId9"/>
              </a:rPr>
              <a:t>https://www.carli.illinois.edu/lets-talk-about-fulfillment20210409</a:t>
            </a:r>
            <a:r>
              <a:rPr lang="en-US" sz="1600" u="sng" dirty="0">
                <a:latin typeface="+mj-lt"/>
              </a:rPr>
              <a:t> </a:t>
            </a:r>
          </a:p>
          <a:p>
            <a:pPr marL="285750" indent="-285750">
              <a:buFont typeface="Arial" panose="020B0604020202020204" pitchFamily="34" charset="0"/>
              <a:buChar char="•"/>
            </a:pPr>
            <a:r>
              <a:rPr lang="en-US" sz="1800" dirty="0">
                <a:latin typeface="+mj-lt"/>
              </a:rPr>
              <a:t>Tuesday 4/20 @ 10:30- </a:t>
            </a:r>
            <a:r>
              <a:rPr lang="en-US" sz="1600" u="sng" dirty="0">
                <a:latin typeface="+mj-lt"/>
                <a:hlinkClick r:id="rId10"/>
              </a:rPr>
              <a:t>https://www.carli.illinois.edu/lets-talk-about-fulfillment20210420</a:t>
            </a:r>
            <a:r>
              <a:rPr lang="en-US" sz="1600" u="sng" dirty="0">
                <a:latin typeface="+mj-lt"/>
              </a:rPr>
              <a:t> </a:t>
            </a:r>
          </a:p>
          <a:p>
            <a:pPr marL="285750" indent="-285750">
              <a:buFont typeface="Arial" panose="020B0604020202020204" pitchFamily="34" charset="0"/>
              <a:buChar char="•"/>
            </a:pPr>
            <a:r>
              <a:rPr lang="en-US" sz="1800" dirty="0">
                <a:latin typeface="+mj-lt"/>
              </a:rPr>
              <a:t>Friday 5/07 @ 2- </a:t>
            </a:r>
            <a:r>
              <a:rPr lang="en-US" sz="1600" u="sng" dirty="0">
                <a:latin typeface="+mj-lt"/>
                <a:hlinkClick r:id="rId11"/>
              </a:rPr>
              <a:t>https://www.carli.illinois.edu/lets-talk-about-fulfillment20210507</a:t>
            </a:r>
            <a:r>
              <a:rPr lang="en-US" sz="1600" u="sng" dirty="0">
                <a:latin typeface="+mj-lt"/>
              </a:rPr>
              <a:t> </a:t>
            </a:r>
          </a:p>
          <a:p>
            <a:pPr marL="285750" indent="-285750">
              <a:buFont typeface="Arial" panose="020B0604020202020204" pitchFamily="34" charset="0"/>
              <a:buChar char="•"/>
            </a:pPr>
            <a:r>
              <a:rPr lang="en-US" sz="1800" dirty="0">
                <a:latin typeface="+mj-lt"/>
              </a:rPr>
              <a:t>Tuesday 5/18 @ 10:30- </a:t>
            </a:r>
            <a:r>
              <a:rPr lang="en-US" sz="1600" u="sng" dirty="0">
                <a:latin typeface="+mj-lt"/>
                <a:hlinkClick r:id="rId12"/>
              </a:rPr>
              <a:t>https://www.carli.illinois.edu/lets-talk-about-fulfillment20210518</a:t>
            </a:r>
            <a:r>
              <a:rPr lang="en-US" sz="1600" u="sng" dirty="0">
                <a:latin typeface="+mj-lt"/>
              </a:rPr>
              <a:t> </a:t>
            </a:r>
          </a:p>
          <a:p>
            <a:pPr marL="457200" indent="-457200">
              <a:buFont typeface="Arial" panose="020B0604020202020204" pitchFamily="34" charset="0"/>
              <a:buChar char="•"/>
            </a:pPr>
            <a:endParaRPr lang="en-US" sz="2800" dirty="0">
              <a:latin typeface="+mj-lt"/>
              <a:ea typeface="+mn-lt"/>
              <a:cs typeface="+mn-lt"/>
            </a:endParaRPr>
          </a:p>
        </p:txBody>
      </p:sp>
    </p:spTree>
    <p:extLst>
      <p:ext uri="{BB962C8B-B14F-4D97-AF65-F5344CB8AC3E}">
        <p14:creationId xmlns:p14="http://schemas.microsoft.com/office/powerpoint/2010/main" val="607386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Upcoming Alma and Primo VE Events- Ongoing Series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284018" y="404643"/>
            <a:ext cx="8681079" cy="6099523"/>
          </a:xfrm>
          <a:prstGeom prst="rect">
            <a:avLst/>
          </a:prstGeom>
        </p:spPr>
        <p:txBody>
          <a:bodyPr/>
          <a:lstStyle/>
          <a:p>
            <a:pPr algn="ctr"/>
            <a:r>
              <a:rPr lang="en-US" sz="2400" b="1" dirty="0">
                <a:latin typeface="+mj-lt"/>
              </a:rPr>
              <a:t>Ex Libris’ “Primo VE- Become an Expert”</a:t>
            </a:r>
          </a:p>
          <a:p>
            <a:r>
              <a:rPr lang="en-US" sz="2000" dirty="0">
                <a:latin typeface="+mj-lt"/>
              </a:rPr>
              <a:t>From Ex Libris, “This course will delve into advanced topics including building effective searches, configuration, branding, normalization rules, loading external data sources, CDI, and more.”</a:t>
            </a:r>
          </a:p>
          <a:p>
            <a:r>
              <a:rPr lang="en-US" sz="2000" dirty="0">
                <a:latin typeface="+mj-lt"/>
                <a:hlinkClick r:id="rId3"/>
              </a:rPr>
              <a:t>https://knowledge.exlibrisgroup.com/Primo/Product_Materials/Primo_Webinars/Primo_VE_-_Become_an_Expert</a:t>
            </a:r>
            <a:r>
              <a:rPr lang="en-US" sz="2000" dirty="0">
                <a:latin typeface="+mj-lt"/>
              </a:rPr>
              <a:t> </a:t>
            </a:r>
          </a:p>
          <a:p>
            <a:pPr marL="285750" indent="-285750">
              <a:buFont typeface="Arial" panose="020B0604020202020204" pitchFamily="34" charset="0"/>
              <a:buChar char="•"/>
            </a:pPr>
            <a:r>
              <a:rPr lang="en-US" sz="1800" dirty="0">
                <a:latin typeface="+mj-lt"/>
              </a:rPr>
              <a:t>Thursday 1/28 @ 10am – Introduction to Discovery</a:t>
            </a:r>
          </a:p>
          <a:p>
            <a:pPr marL="285750" indent="-285750">
              <a:buFont typeface="Arial" panose="020B0604020202020204" pitchFamily="34" charset="0"/>
              <a:buChar char="•"/>
            </a:pPr>
            <a:r>
              <a:rPr lang="en-US" sz="1800" dirty="0">
                <a:latin typeface="+mj-lt"/>
              </a:rPr>
              <a:t>Thursday 2/4 @ 10am – How Primo Works</a:t>
            </a:r>
          </a:p>
          <a:p>
            <a:pPr marL="285750" indent="-285750">
              <a:buFont typeface="Arial" panose="020B0604020202020204" pitchFamily="34" charset="0"/>
              <a:buChar char="•"/>
            </a:pPr>
            <a:r>
              <a:rPr lang="en-US" sz="1800" dirty="0">
                <a:latin typeface="+mj-lt"/>
              </a:rPr>
              <a:t>Thursday 2/11 @ 10am – Search Configuration</a:t>
            </a:r>
          </a:p>
          <a:p>
            <a:pPr marL="285750" indent="-285750">
              <a:buFont typeface="Arial" panose="020B0604020202020204" pitchFamily="34" charset="0"/>
              <a:buChar char="•"/>
            </a:pPr>
            <a:r>
              <a:rPr lang="en-US" sz="1800" dirty="0">
                <a:latin typeface="+mj-lt"/>
              </a:rPr>
              <a:t>Thursday 2/18 @ 10am – Search Interfaces</a:t>
            </a:r>
          </a:p>
          <a:p>
            <a:pPr marL="285750" indent="-285750">
              <a:buFont typeface="Arial" panose="020B0604020202020204" pitchFamily="34" charset="0"/>
              <a:buChar char="•"/>
            </a:pPr>
            <a:r>
              <a:rPr lang="en-US" sz="1800" dirty="0">
                <a:latin typeface="+mj-lt"/>
              </a:rPr>
              <a:t>Thursday 2/25 @ 10am – Branding, CSS, HTML</a:t>
            </a:r>
          </a:p>
          <a:p>
            <a:pPr marL="285750" indent="-285750">
              <a:buFont typeface="Arial" panose="020B0604020202020204" pitchFamily="34" charset="0"/>
              <a:buChar char="•"/>
            </a:pPr>
            <a:r>
              <a:rPr lang="en-US" sz="1800" dirty="0">
                <a:latin typeface="+mj-lt"/>
              </a:rPr>
              <a:t>Thursday 3/4 @ 10am -  Display</a:t>
            </a:r>
          </a:p>
          <a:p>
            <a:pPr marL="285750" indent="-285750">
              <a:buFont typeface="Arial" panose="020B0604020202020204" pitchFamily="34" charset="0"/>
              <a:buChar char="•"/>
            </a:pPr>
            <a:r>
              <a:rPr lang="en-US" sz="1800" dirty="0">
                <a:latin typeface="+mj-lt"/>
              </a:rPr>
              <a:t>Thursday 3/11 @ 10am – Delivery</a:t>
            </a:r>
          </a:p>
          <a:p>
            <a:pPr marL="285750" indent="-285750">
              <a:buFont typeface="Arial" panose="020B0604020202020204" pitchFamily="34" charset="0"/>
              <a:buChar char="•"/>
            </a:pPr>
            <a:r>
              <a:rPr lang="en-US" sz="1800" dirty="0">
                <a:latin typeface="+mj-lt"/>
              </a:rPr>
              <a:t>Thursday 3/18 @ 10am – Local Data</a:t>
            </a:r>
          </a:p>
          <a:p>
            <a:pPr marL="285750" indent="-285750">
              <a:buFont typeface="Arial" panose="020B0604020202020204" pitchFamily="34" charset="0"/>
              <a:buChar char="•"/>
            </a:pPr>
            <a:r>
              <a:rPr lang="en-US" sz="1800" dirty="0">
                <a:latin typeface="+mj-lt"/>
              </a:rPr>
              <a:t>Thursday 3/25 @ 10am – Central Discovery Index</a:t>
            </a:r>
          </a:p>
          <a:p>
            <a:pPr marL="285750" indent="-285750">
              <a:buFont typeface="Arial" panose="020B0604020202020204" pitchFamily="34" charset="0"/>
              <a:buChar char="•"/>
            </a:pPr>
            <a:r>
              <a:rPr lang="en-US" sz="1800" dirty="0">
                <a:latin typeface="+mj-lt"/>
              </a:rPr>
              <a:t>Thursday 4/1 @ 10am – External Data Sources</a:t>
            </a:r>
          </a:p>
          <a:p>
            <a:pPr marL="285750" indent="-285750">
              <a:buFont typeface="Arial" panose="020B0604020202020204" pitchFamily="34" charset="0"/>
              <a:buChar char="•"/>
            </a:pPr>
            <a:r>
              <a:rPr lang="en-US" sz="1800" dirty="0">
                <a:latin typeface="+mj-lt"/>
              </a:rPr>
              <a:t>Thursday 4/8 @ 10am – Deduplication and FRBR</a:t>
            </a:r>
          </a:p>
          <a:p>
            <a:pPr marL="285750" indent="-285750">
              <a:buFont typeface="Arial" panose="020B0604020202020204" pitchFamily="34" charset="0"/>
              <a:buChar char="•"/>
            </a:pPr>
            <a:r>
              <a:rPr lang="en-US" sz="1800" dirty="0">
                <a:latin typeface="+mj-lt"/>
              </a:rPr>
              <a:t>Thursday 4/15 @ 10am – Primo Analytics</a:t>
            </a:r>
          </a:p>
          <a:p>
            <a:pPr marL="285750" indent="-285750">
              <a:buFont typeface="Arial" panose="020B0604020202020204" pitchFamily="34" charset="0"/>
              <a:buChar char="•"/>
            </a:pPr>
            <a:endParaRPr lang="en-US" sz="1600" u="sng" dirty="0">
              <a:latin typeface="+mj-lt"/>
            </a:endParaRPr>
          </a:p>
          <a:p>
            <a:pPr marL="457200" indent="-457200">
              <a:buFont typeface="Arial" panose="020B0604020202020204" pitchFamily="34" charset="0"/>
              <a:buChar char="•"/>
            </a:pPr>
            <a:endParaRPr lang="en-US" sz="2800" dirty="0">
              <a:latin typeface="+mj-lt"/>
              <a:ea typeface="+mn-lt"/>
              <a:cs typeface="+mn-lt"/>
            </a:endParaRPr>
          </a:p>
        </p:txBody>
      </p:sp>
    </p:spTree>
    <p:extLst>
      <p:ext uri="{BB962C8B-B14F-4D97-AF65-F5344CB8AC3E}">
        <p14:creationId xmlns:p14="http://schemas.microsoft.com/office/powerpoint/2010/main" val="170423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Upcoming Alma and Primo VE Events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284018" y="508011"/>
            <a:ext cx="8681079" cy="5959050"/>
          </a:xfrm>
          <a:prstGeom prst="rect">
            <a:avLst/>
          </a:prstGeom>
        </p:spPr>
        <p:txBody>
          <a:bodyPr/>
          <a:lstStyle/>
          <a:p>
            <a:pPr marL="285750" indent="-285750">
              <a:buFont typeface="Arial" panose="020B0604020202020204" pitchFamily="34" charset="0"/>
              <a:buChar char="•"/>
            </a:pPr>
            <a:r>
              <a:rPr lang="en-US" sz="2400" b="1" dirty="0">
                <a:latin typeface="+mj-lt"/>
              </a:rPr>
              <a:t>CARLI Resource Sharing in our New Age: Primo VE Configuration &amp; Customizations</a:t>
            </a:r>
            <a:br>
              <a:rPr lang="en-US" sz="2400" b="1" dirty="0">
                <a:latin typeface="+mj-lt"/>
              </a:rPr>
            </a:br>
            <a:r>
              <a:rPr lang="en-US" sz="2000" u="sng" dirty="0">
                <a:latin typeface="+mj-lt"/>
                <a:hlinkClick r:id="rId3"/>
              </a:rPr>
              <a:t>https://www.carli.illinois.edu/carli-resource-sharing-our-new-age-primo-ve-configuration-customizations</a:t>
            </a:r>
            <a:r>
              <a:rPr lang="en-US" sz="2000" u="sng" dirty="0">
                <a:latin typeface="+mj-lt"/>
              </a:rPr>
              <a:t>  </a:t>
            </a:r>
            <a:br>
              <a:rPr lang="en-US" sz="2000" u="sng" dirty="0">
                <a:latin typeface="+mj-lt"/>
              </a:rPr>
            </a:br>
            <a:r>
              <a:rPr lang="en-US" sz="2000" dirty="0">
                <a:latin typeface="+mj-lt"/>
              </a:rPr>
              <a:t>Friday 1/22 @ 11am</a:t>
            </a:r>
          </a:p>
        </p:txBody>
      </p:sp>
    </p:spTree>
    <p:extLst>
      <p:ext uri="{BB962C8B-B14F-4D97-AF65-F5344CB8AC3E}">
        <p14:creationId xmlns:p14="http://schemas.microsoft.com/office/powerpoint/2010/main" val="3489739082"/>
      </p:ext>
    </p:extLst>
  </p:cSld>
  <p:clrMapOvr>
    <a:masterClrMapping/>
  </p:clrMapOvr>
</p:sld>
</file>

<file path=ppt/theme/theme1.xml><?xml version="1.0" encoding="utf-8"?>
<a:theme xmlns:a="http://schemas.openxmlformats.org/drawingml/2006/main" name="Presentation11">
  <a:themeElements>
    <a:clrScheme name="CARLI colors 1">
      <a:dk1>
        <a:srgbClr val="592C5F"/>
      </a:dk1>
      <a:lt1>
        <a:sysClr val="window" lastClr="FFFFFF"/>
      </a:lt1>
      <a:dk2>
        <a:srgbClr val="493842"/>
      </a:dk2>
      <a:lt2>
        <a:srgbClr val="FFFFFF"/>
      </a:lt2>
      <a:accent1>
        <a:srgbClr val="592C5F"/>
      </a:accent1>
      <a:accent2>
        <a:srgbClr val="0996A9"/>
      </a:accent2>
      <a:accent3>
        <a:srgbClr val="0033A0"/>
      </a:accent3>
      <a:accent4>
        <a:srgbClr val="712177"/>
      </a:accent4>
      <a:accent5>
        <a:srgbClr val="7E8034"/>
      </a:accent5>
      <a:accent6>
        <a:srgbClr val="006647"/>
      </a:accent6>
      <a:hlink>
        <a:srgbClr val="0996A9"/>
      </a:hlink>
      <a:folHlink>
        <a:srgbClr val="7121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5517</TotalTime>
  <Words>3967</Words>
  <Application>Microsoft Office PowerPoint</Application>
  <PresentationFormat>Letter Paper (8.5x11 in)</PresentationFormat>
  <Paragraphs>331</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Presentation11</vt:lpstr>
      <vt:lpstr>I-Share Alma Primo VE Office hours will start shortly</vt:lpstr>
      <vt:lpstr>Put your Thinking Cat On: Choosing Discussion Topics for 2021 Office Hours January 14, 2020</vt:lpstr>
      <vt:lpstr>Agenda Office Hours  1/14/2021</vt:lpstr>
      <vt:lpstr>Upcoming Alma and Primo VE Events- Office Hours Schedule</vt:lpstr>
      <vt:lpstr>Future Office Hours ToPics</vt:lpstr>
      <vt:lpstr>Upcoming Alma and Primo VE Events- Ongoing series</vt:lpstr>
      <vt:lpstr>Upcoming Alma and Primo VE Events- Ongoing Series</vt:lpstr>
      <vt:lpstr>Upcoming Alma and Primo VE Events- Ongoing Series</vt:lpstr>
      <vt:lpstr>Upcoming Alma and Primo VE Events</vt:lpstr>
      <vt:lpstr>Enabling Overdue Notices in Alma</vt:lpstr>
      <vt:lpstr>endING overdue fines and processing fees by Jan. 1, 2021</vt:lpstr>
      <vt:lpstr>endING overdue fines and processing fees by Jan. 1, 2021</vt:lpstr>
      <vt:lpstr>endING overdue fines and processing fees by Jan. 1, 2021</vt:lpstr>
      <vt:lpstr>Reporting Problems With Alma and Primo VE</vt:lpstr>
      <vt:lpstr>Reporting Problems</vt:lpstr>
      <vt:lpstr>Future Office Hours ToPics</vt:lpstr>
      <vt:lpstr>Future Office Hours ToPics</vt:lpstr>
      <vt:lpstr>Future Office Hours ToPics</vt:lpstr>
      <vt:lpstr>I-Share  Alma Primo VE Office hours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I-Share Alma Primo VE Office hours will start shortly</dc:title>
  <dc:creator>Masciadrelli, Jennifer</dc:creator>
  <cp:lastModifiedBy>Gibson, Jessica</cp:lastModifiedBy>
  <cp:revision>527</cp:revision>
  <dcterms:created xsi:type="dcterms:W3CDTF">2019-09-18T17:05:10Z</dcterms:created>
  <dcterms:modified xsi:type="dcterms:W3CDTF">2021-01-14T19:32:51Z</dcterms:modified>
</cp:coreProperties>
</file>