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184" r:id="rId2"/>
    <p:sldId id="3185" r:id="rId3"/>
    <p:sldId id="3186" r:id="rId4"/>
    <p:sldId id="3189" r:id="rId5"/>
    <p:sldId id="3192" r:id="rId6"/>
    <p:sldId id="3193" r:id="rId7"/>
    <p:sldId id="3190" r:id="rId8"/>
    <p:sldId id="3162" r:id="rId9"/>
    <p:sldId id="3178" r:id="rId10"/>
    <p:sldId id="3179" r:id="rId11"/>
    <p:sldId id="3180" r:id="rId12"/>
    <p:sldId id="3181" r:id="rId13"/>
    <p:sldId id="3182" r:id="rId14"/>
    <p:sldId id="3183" r:id="rId15"/>
    <p:sldId id="3187" r:id="rId16"/>
    <p:sldId id="3188" r:id="rId17"/>
    <p:sldId id="3157" r:id="rId18"/>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9" autoAdjust="0"/>
    <p:restoredTop sz="51702" autoAdjust="0"/>
  </p:normalViewPr>
  <p:slideViewPr>
    <p:cSldViewPr snapToGrid="0" snapToObjects="1">
      <p:cViewPr varScale="1">
        <p:scale>
          <a:sx n="57" d="100"/>
          <a:sy n="57" d="100"/>
        </p:scale>
        <p:origin x="3356" y="6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12/10/2020</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12/10/2020</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But what’s missing from this OpenURL? </a:t>
            </a:r>
          </a:p>
          <a:p>
            <a:r>
              <a:rPr lang="en-US" baseline="0" dirty="0" smtClean="0">
                <a:cs typeface="Calibri"/>
              </a:rPr>
              <a:t>Importantly, the DOI is missing: the</a:t>
            </a:r>
          </a:p>
          <a:p>
            <a:r>
              <a:rPr lang="en-US" baseline="0" dirty="0" smtClean="0">
                <a:cs typeface="Calibri"/>
              </a:rPr>
              <a:t>Digital Object identifier is much more precise and quick to process. Same true for Pub Med id numbers,. </a:t>
            </a:r>
            <a:endParaRPr lang="en-US" baseline="0" dirty="0">
              <a:cs typeface="Calibri"/>
            </a:endParaRPr>
          </a:p>
        </p:txBody>
      </p:sp>
    </p:spTree>
    <p:extLst>
      <p:ext uri="{BB962C8B-B14F-4D97-AF65-F5344CB8AC3E}">
        <p14:creationId xmlns:p14="http://schemas.microsoft.com/office/powerpoint/2010/main" val="25003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After reading slide go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https://www.carli.illinois.edu/products-services/i-share/electronic-res-man</a:t>
            </a:r>
            <a:r>
              <a:rPr lang="en-US" sz="1200" dirty="0" smtClean="0"/>
              <a:t>   and https://www.carli.illinois.edu/products-services/i-share/electronic-res-man/unpaywall</a:t>
            </a:r>
          </a:p>
          <a:p>
            <a:endParaRPr lang="en-US" baseline="0" dirty="0" smtClean="0">
              <a:cs typeface="Calibri"/>
            </a:endParaRPr>
          </a:p>
          <a:p>
            <a:r>
              <a:rPr lang="en-US" baseline="0" dirty="0" smtClean="0">
                <a:cs typeface="Calibri"/>
              </a:rPr>
              <a:t>Then https://www.carli.illinois.edu/sites/files/files/Augmentation_addProfile.pdf </a:t>
            </a:r>
            <a:endParaRPr lang="en-US" baseline="0" dirty="0">
              <a:cs typeface="Calibri"/>
            </a:endParaRPr>
          </a:p>
        </p:txBody>
      </p:sp>
    </p:spTree>
    <p:extLst>
      <p:ext uri="{BB962C8B-B14F-4D97-AF65-F5344CB8AC3E}">
        <p14:creationId xmlns:p14="http://schemas.microsoft.com/office/powerpoint/2010/main" val="234424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After showing CARLI web site and “blank” profiles, here’s filled out examples for  library. To summarize make a profile, get the relevant CrossRef and PubMed info. Fill out so look similar to these anonymized examples. </a:t>
            </a:r>
            <a:endParaRPr lang="en-US" baseline="0" dirty="0">
              <a:cs typeface="Calibri"/>
            </a:endParaRPr>
          </a:p>
        </p:txBody>
      </p:sp>
    </p:spTree>
    <p:extLst>
      <p:ext uri="{BB962C8B-B14F-4D97-AF65-F5344CB8AC3E}">
        <p14:creationId xmlns:p14="http://schemas.microsoft.com/office/powerpoint/2010/main" val="335480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After showing CARLI web site and “blank” profiles, here’s filled out examples for  library. To summarize make a profile, get the relevant CrossRef and PubMed info. Fill out so look similar to these anonymized examples. </a:t>
            </a:r>
            <a:endParaRPr lang="en-US" baseline="0" dirty="0">
              <a:cs typeface="Calibri"/>
            </a:endParaRPr>
          </a:p>
        </p:txBody>
      </p:sp>
    </p:spTree>
    <p:extLst>
      <p:ext uri="{BB962C8B-B14F-4D97-AF65-F5344CB8AC3E}">
        <p14:creationId xmlns:p14="http://schemas.microsoft.com/office/powerpoint/2010/main" val="364849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Many of your students, staff and faculty are using Google Scholar. You can set  up an export of e-holdings to Google Scholar. CARLI has documentation to help you get started. The sooner your start the better, the export is only done once a week. And Google scans for such files once a week on Monday nights. It takes 2 to 4 weeks for results to fully show in Google Scholar. </a:t>
            </a:r>
            <a:endParaRPr lang="en-US" baseline="0" dirty="0">
              <a:cs typeface="Calibri"/>
            </a:endParaRPr>
          </a:p>
        </p:txBody>
      </p:sp>
    </p:spTree>
    <p:extLst>
      <p:ext uri="{BB962C8B-B14F-4D97-AF65-F5344CB8AC3E}">
        <p14:creationId xmlns:p14="http://schemas.microsoft.com/office/powerpoint/2010/main" val="80865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Final result, would you like to see how to get here? </a:t>
            </a:r>
            <a:endParaRPr lang="en-US" baseline="0" dirty="0">
              <a:cs typeface="Calibri"/>
            </a:endParaRPr>
          </a:p>
        </p:txBody>
      </p:sp>
    </p:spTree>
    <p:extLst>
      <p:ext uri="{BB962C8B-B14F-4D97-AF65-F5344CB8AC3E}">
        <p14:creationId xmlns:p14="http://schemas.microsoft.com/office/powerpoint/2010/main" val="229813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End of calendar year, so may have e-collections and </a:t>
            </a:r>
            <a:r>
              <a:rPr lang="en-US" baseline="0" smtClean="0">
                <a:cs typeface="Calibri"/>
              </a:rPr>
              <a:t>title coming or going. </a:t>
            </a:r>
            <a:endParaRPr lang="en-US" baseline="0" dirty="0">
              <a:cs typeface="Calibri"/>
            </a:endParaRPr>
          </a:p>
        </p:txBody>
      </p:sp>
    </p:spTree>
    <p:extLst>
      <p:ext uri="{BB962C8B-B14F-4D97-AF65-F5344CB8AC3E}">
        <p14:creationId xmlns:p14="http://schemas.microsoft.com/office/powerpoint/2010/main" val="351521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455613"/>
            <a:ext cx="2309813" cy="17319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3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 Hi everyone! As a reminder about I-Share/AFN requesting during the holidays this year, we will be temporarily turning off both lending and requesting while each library is closed, rather than continuing to allow patrons to place new requests during the closure.</a:t>
            </a:r>
          </a:p>
          <a:p>
            <a:endParaRPr lang="en-US" baseline="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cs typeface="Calibri"/>
              </a:rPr>
              <a:t>To simplify collecting this information from all I-Share institutions, we’ve created an online form where your can submit your anticipated dates when your libraries will be closed during this upcoming winter break, and how requesting and lending should be modified. We’ve already heard from the majority of </a:t>
            </a:r>
            <a:r>
              <a:rPr lang="en-US" baseline="0" dirty="0" smtClean="0">
                <a:cs typeface="Calibri"/>
              </a:rPr>
              <a:t>I-Share </a:t>
            </a:r>
            <a:r>
              <a:rPr lang="en-US" baseline="0" dirty="0" smtClean="0">
                <a:cs typeface="Calibri"/>
              </a:rPr>
              <a:t>libraries- thanks! But if we haven’t heard from you yet, I’ll send out a reminder email to the I-Share Liaisons with the link after office hours. </a:t>
            </a:r>
          </a:p>
          <a:p>
            <a:endParaRPr lang="en-US" baseline="0" dirty="0" smtClean="0">
              <a:cs typeface="Calibri"/>
            </a:endParaRPr>
          </a:p>
          <a:p>
            <a:r>
              <a:rPr lang="en-US" baseline="0" dirty="0" smtClean="0">
                <a:cs typeface="Calibri"/>
              </a:rPr>
              <a:t>Last night I updated our webpage with the information of which institutions have I-Share lending/borrowing enabled, and with a new column for when we anticipate I-Share turning on, or off, whichever is the next activity for the institution. We’ll keep the webpage updated as we flip institutions between On and Off, and vice versa. https://www.carli.illinois.edu/products-services/i-share/alma/fulfillment/how-to_AFNEnabled </a:t>
            </a:r>
          </a:p>
          <a:p>
            <a:endParaRPr lang="en-US" baseline="0" dirty="0" smtClean="0">
              <a:cs typeface="Calibri"/>
            </a:endParaRPr>
          </a:p>
          <a:p>
            <a:r>
              <a:rPr lang="en-US" baseline="0" dirty="0" smtClean="0">
                <a:cs typeface="Calibri"/>
              </a:rPr>
              <a:t>This form is only to gather information for the Alma configuration changes needed; you will want to be in contact for ILDS delivery separately, if you haven’t been already.</a:t>
            </a:r>
          </a:p>
          <a:p>
            <a:r>
              <a:rPr lang="en-US" baseline="0" dirty="0" smtClean="0">
                <a:cs typeface="Calibri"/>
              </a:rPr>
              <a:t>And if anything changes about your open/close dates after you’ve filled out the form, you can email CARLI Support.</a:t>
            </a:r>
          </a:p>
          <a:p>
            <a:endParaRPr lang="en-US" baseline="0" dirty="0" smtClean="0">
              <a:cs typeface="Calibri"/>
            </a:endParaRPr>
          </a:p>
          <a:p>
            <a:endParaRPr lang="en-US" baseline="0" dirty="0" smtClean="0">
              <a:cs typeface="Calibri"/>
            </a:endParaRPr>
          </a:p>
        </p:txBody>
      </p:sp>
    </p:spTree>
    <p:extLst>
      <p:ext uri="{BB962C8B-B14F-4D97-AF65-F5344CB8AC3E}">
        <p14:creationId xmlns:p14="http://schemas.microsoft.com/office/powerpoint/2010/main" val="85547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September, the CARLI Board of Directors approved two proposals that will end the practice of I-Share libraries charging overdue fines for their main circulating collections and “processing fees” for any lost materials. We asked each I-Share library to fill out a survey letting us know whether the</a:t>
            </a:r>
            <a:r>
              <a:rPr lang="en-US" sz="1200" kern="1200" baseline="0" dirty="0" smtClean="0">
                <a:solidFill>
                  <a:schemeClr val="tx1"/>
                </a:solidFill>
                <a:latin typeface="+mn-lt"/>
                <a:ea typeface="+mn-ea"/>
                <a:cs typeface="+mn-cs"/>
              </a:rPr>
              <a:t> library’s staff would make the changes in Alma Configuration, or whether CARLI Staff should make the changes on the library’s behalf. Thanks to you all for filling out the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baseline="0" dirty="0" smtClean="0">
                <a:cs typeface="Calibri"/>
              </a:rPr>
              <a:t>If you elected to have CARLI Offices staff make the edits, we plan to do that work the week of December 21</a:t>
            </a:r>
            <a:r>
              <a:rPr lang="en-US" baseline="30000" dirty="0" smtClean="0">
                <a:cs typeface="Calibri"/>
              </a:rPr>
              <a:t>st</a:t>
            </a:r>
            <a:r>
              <a:rPr lang="en-US" baseline="0" dirty="0" smtClean="0">
                <a:cs typeface="Calibri"/>
              </a:rPr>
              <a:t>. </a:t>
            </a:r>
          </a:p>
          <a:p>
            <a:r>
              <a:rPr lang="en-US" baseline="0" dirty="0" smtClean="0">
                <a:cs typeface="Calibri"/>
              </a:rPr>
              <a:t>If your library plans to make the changes yourselves, that work should be completed before January 1, 2021.</a:t>
            </a:r>
            <a:endParaRPr lang="en-US" baseline="0" dirty="0">
              <a:cs typeface="Calibri"/>
            </a:endParaRPr>
          </a:p>
        </p:txBody>
      </p:sp>
    </p:spTree>
    <p:extLst>
      <p:ext uri="{BB962C8B-B14F-4D97-AF65-F5344CB8AC3E}">
        <p14:creationId xmlns:p14="http://schemas.microsoft.com/office/powerpoint/2010/main" val="408031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[Debbie]</a:t>
            </a:r>
          </a:p>
          <a:p>
            <a:r>
              <a:rPr lang="en-US" baseline="0" dirty="0" smtClean="0">
                <a:cs typeface="Calibri"/>
              </a:rPr>
              <a:t>This slides lists where in Alma changes will be made to the configuration, depending on the setup at the library.</a:t>
            </a:r>
          </a:p>
          <a:p>
            <a:endParaRPr lang="en-US" baseline="0" dirty="0" smtClean="0">
              <a:cs typeface="Calibri"/>
            </a:endParaRPr>
          </a:p>
          <a:p>
            <a:r>
              <a:rPr lang="en-US" baseline="0" dirty="0" smtClean="0">
                <a:cs typeface="Calibri"/>
              </a:rPr>
              <a:t>If your library opted to make the adjustments yourself, and you have any questions while you are making those adjustments, please email CARLI Support.</a:t>
            </a:r>
            <a:endParaRPr lang="en-US" baseline="0" dirty="0">
              <a:cs typeface="Calibri"/>
            </a:endParaRPr>
          </a:p>
        </p:txBody>
      </p:sp>
    </p:spTree>
    <p:extLst>
      <p:ext uri="{BB962C8B-B14F-4D97-AF65-F5344CB8AC3E}">
        <p14:creationId xmlns:p14="http://schemas.microsoft.com/office/powerpoint/2010/main" val="126859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 This past Monday, I sent an email to the Alma Primo Contacts and I-Share liaisons that we’re now ready to begin </a:t>
            </a:r>
            <a:r>
              <a:rPr lang="en-US" sz="1200" kern="1200" dirty="0" smtClean="0">
                <a:solidFill>
                  <a:schemeClr val="tx1"/>
                </a:solidFill>
                <a:effectLst/>
                <a:latin typeface="+mn-lt"/>
                <a:ea typeface="+mn-ea"/>
                <a:cs typeface="+mn-cs"/>
              </a:rPr>
              <a:t>enabling (in Alma) the sending of overdue notices to local and I-Share patrons. Overdue</a:t>
            </a:r>
            <a:r>
              <a:rPr lang="en-US" sz="1200" kern="1200" baseline="0" dirty="0" smtClean="0">
                <a:solidFill>
                  <a:schemeClr val="tx1"/>
                </a:solidFill>
                <a:effectLst/>
                <a:latin typeface="+mn-lt"/>
                <a:ea typeface="+mn-ea"/>
                <a:cs typeface="+mn-cs"/>
              </a:rPr>
              <a:t> Notices for the first institution to be enabled went out last night, with several more institutions planned for this evening.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institution</a:t>
            </a:r>
            <a:r>
              <a:rPr lang="en-US" sz="1200" kern="1200" baseline="0" dirty="0" smtClean="0">
                <a:solidFill>
                  <a:schemeClr val="tx1"/>
                </a:solidFill>
                <a:effectLst/>
                <a:latin typeface="+mn-lt"/>
                <a:ea typeface="+mn-ea"/>
                <a:cs typeface="+mn-cs"/>
              </a:rPr>
              <a:t> is ready to turn on overdue notices in Alma staring in December 2020, please have your </a:t>
            </a:r>
            <a:r>
              <a:rPr lang="en-US" sz="1200" kern="1200" dirty="0" smtClean="0">
                <a:solidFill>
                  <a:schemeClr val="tx1"/>
                </a:solidFill>
                <a:effectLst/>
                <a:latin typeface="+mn-lt"/>
                <a:ea typeface="+mn-ea"/>
                <a:cs typeface="+mn-cs"/>
              </a:rPr>
              <a:t>Alma/Primo VE contact or your I-Share Liaison select one Overdue Notice Review meeting timeslot for your institution in the linked Google Document.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the meeting, we will review your library’s settings related to the overdue notices and discuss the next steps for your library staff and CARLI staff to complete.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meeting</a:t>
            </a:r>
            <a:r>
              <a:rPr lang="en-US" sz="1200" kern="1200" baseline="0" dirty="0" smtClean="0">
                <a:solidFill>
                  <a:schemeClr val="tx1"/>
                </a:solidFill>
                <a:effectLst/>
                <a:latin typeface="+mn-lt"/>
                <a:ea typeface="+mn-ea"/>
                <a:cs typeface="+mn-cs"/>
              </a:rPr>
              <a:t> should be scheduled after </a:t>
            </a:r>
            <a:r>
              <a:rPr lang="en-US" sz="1200" kern="1200" dirty="0" smtClean="0">
                <a:solidFill>
                  <a:schemeClr val="tx1"/>
                </a:solidFill>
                <a:effectLst/>
                <a:latin typeface="+mn-lt"/>
                <a:ea typeface="+mn-ea"/>
                <a:cs typeface="+mn-cs"/>
              </a:rPr>
              <a:t>your library has completed the review and updates for the "Patron Review in Alma" reports that CARLI uploaded to Box in November. </a:t>
            </a:r>
          </a:p>
          <a:p>
            <a:pPr lvl="1"/>
            <a:r>
              <a:rPr lang="en-US" sz="1000" kern="1200" dirty="0" smtClean="0">
                <a:solidFill>
                  <a:schemeClr val="tx1"/>
                </a:solidFill>
                <a:effectLst/>
                <a:latin typeface="+mn-lt"/>
                <a:ea typeface="+mn-ea"/>
                <a:cs typeface="+mn-cs"/>
              </a:rPr>
              <a:t>The steps for working with these files were emailed to two staff at each I-Share Institution. Depending on your staff distribution of duties, this may have been the I-Share Liaison, Circulation Contact, and or Alma/Primo contact.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meeting must also be scheduled </a:t>
            </a:r>
            <a:r>
              <a:rPr lang="en-US" sz="1200" u="sng"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CARLI staff enable your overdue notices, but, the date of your meeting does not need to be the date your notices are turned on, I.E. you can schedule a review meeting in advance of your desired notice turn-on date.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reminder that at this time we are NOT enabling the Alma fulfillment jobs, rules, and settings that cause either local or I-Share patrons to be further fined, billed, or blocked until we begin more “normal” circulation operations again.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I’ll now pass this presentation over</a:t>
            </a:r>
            <a:r>
              <a:rPr lang="en-US" sz="1200" kern="1200" baseline="0" dirty="0" smtClean="0">
                <a:solidFill>
                  <a:schemeClr val="tx1"/>
                </a:solidFill>
                <a:effectLst/>
                <a:latin typeface="+mn-lt"/>
                <a:ea typeface="+mn-ea"/>
                <a:cs typeface="+mn-cs"/>
              </a:rPr>
              <a:t> to my colleague Denise.</a:t>
            </a:r>
            <a:endParaRPr lang="en-US" sz="1200" kern="1200" dirty="0" smtClean="0">
              <a:solidFill>
                <a:schemeClr val="tx1"/>
              </a:solidFill>
              <a:effectLst/>
              <a:latin typeface="+mn-lt"/>
              <a:ea typeface="+mn-ea"/>
              <a:cs typeface="+mn-cs"/>
            </a:endParaRPr>
          </a:p>
          <a:p>
            <a:endParaRPr lang="en-US" baseline="0" dirty="0" smtClean="0">
              <a:cs typeface="Calibri"/>
            </a:endParaRPr>
          </a:p>
          <a:p>
            <a:endParaRPr lang="en-US" baseline="0" dirty="0" smtClean="0">
              <a:cs typeface="Calibri"/>
            </a:endParaRPr>
          </a:p>
        </p:txBody>
      </p:sp>
    </p:spTree>
    <p:extLst>
      <p:ext uri="{BB962C8B-B14F-4D97-AF65-F5344CB8AC3E}">
        <p14:creationId xmlns:p14="http://schemas.microsoft.com/office/powerpoint/2010/main" val="85192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Alma &amp; Primo VE build OpenURL links, here’s an example</a:t>
            </a:r>
            <a:endParaRPr lang="en-US" baseline="0" dirty="0">
              <a:cs typeface="Calibri"/>
            </a:endParaRPr>
          </a:p>
        </p:txBody>
      </p:sp>
    </p:spTree>
    <p:extLst>
      <p:ext uri="{BB962C8B-B14F-4D97-AF65-F5344CB8AC3E}">
        <p14:creationId xmlns:p14="http://schemas.microsoft.com/office/powerpoint/2010/main" val="306305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Yes, OpenURLs are messy, but you can see some of the citation or metadata elements in the Open URL,;   date = 2018, author name last; first, periodical title “Humanities”,  starting page 87, etc. </a:t>
            </a:r>
            <a:endParaRPr lang="en-US" baseline="0" dirty="0">
              <a:cs typeface="Calibri"/>
            </a:endParaRPr>
          </a:p>
        </p:txBody>
      </p:sp>
    </p:spTree>
    <p:extLst>
      <p:ext uri="{BB962C8B-B14F-4D97-AF65-F5344CB8AC3E}">
        <p14:creationId xmlns:p14="http://schemas.microsoft.com/office/powerpoint/2010/main" val="3037550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ossref.org/community/librarian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carli.illinois.edu/products-services/i-share/electronic-res-man" TargetMode="External"/><Relationship Id="rId4" Type="http://schemas.openxmlformats.org/officeDocument/2006/relationships/hyperlink" Target="https://www.carli.illinois.edu/products-services/i-share/electronic-res-man/unpaywa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li.illinois.edu/products-services/i-share/external-system/GoogleScholar"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deleting-alma-electronic-collection-your-institution-zon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pp.smartsheet.com/b/form/c74c87f19e4844b1a11549666eae3fc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carli.illinois.edu/products-services/i-share/alma/fulfillment/how-to_AFNEnable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Qyn4fH2UCHmnCPawYnd1rEbPqL9Nl5Uc6LnzsGtrLdg/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3390/h703008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na06.alma.exlibrisgroup.com/view/action/uresolver.do?operation=resolveService&amp;package_service_id=19918261000005816&amp;institutionId=5816&amp;customerId=581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dpi.com/2076-0787/7/3/87"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t>Welcome!</a:t>
            </a:r>
          </a:p>
          <a:p>
            <a:endParaRPr lang="en-US" sz="2400" i="1" dirty="0"/>
          </a:p>
          <a:p>
            <a:r>
              <a:rPr lang="en-US" sz="2000" dirty="0"/>
              <a:t>Office Hours will start at 2pm and run until 3pm</a:t>
            </a:r>
            <a:br>
              <a:rPr lang="en-US" sz="2000" dirty="0"/>
            </a:br>
            <a:r>
              <a:rPr lang="en-US" sz="2000" dirty="0"/>
              <a:t/>
            </a:r>
            <a:br>
              <a:rPr lang="en-US" sz="2000" dirty="0"/>
            </a:br>
            <a:r>
              <a:rPr lang="en-US" sz="2000" dirty="0"/>
              <a:t>Please mute your microphone</a:t>
            </a:r>
            <a:br>
              <a:rPr lang="en-US" sz="2000" dirty="0"/>
            </a:br>
            <a:r>
              <a:rPr lang="en-US" sz="2000" dirty="0"/>
              <a:t/>
            </a:r>
            <a:br>
              <a:rPr lang="en-US" sz="2000" dirty="0"/>
            </a:br>
            <a:r>
              <a:rPr lang="en-US" sz="2000" dirty="0"/>
              <a:t>As time permits, we will respond to questions typed in the chat box, and offline afterwards, as needed</a:t>
            </a:r>
            <a:br>
              <a:rPr lang="en-US" sz="2000" dirty="0"/>
            </a:br>
            <a:endParaRPr lang="en-US" sz="2000" dirty="0"/>
          </a:p>
          <a:p>
            <a:r>
              <a:rPr lang="en-US" sz="2000" dirty="0"/>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669073"/>
            <a:ext cx="8694925" cy="5869950"/>
          </a:xfrm>
          <a:prstGeom prst="rect">
            <a:avLst/>
          </a:prstGeom>
        </p:spPr>
        <p:txBody>
          <a:bodyPr/>
          <a:lstStyle/>
          <a:p>
            <a:pPr marL="0" lvl="1" indent="0" algn="ctr">
              <a:buNone/>
            </a:pPr>
            <a:r>
              <a:rPr lang="en-US" sz="2800" dirty="0" smtClean="0">
                <a:latin typeface="+mj-lt"/>
                <a:ea typeface="+mn-lt"/>
                <a:cs typeface="+mn-lt"/>
              </a:rPr>
              <a:t>What’s missing? </a:t>
            </a:r>
          </a:p>
          <a:p>
            <a:r>
              <a:rPr lang="en-US" sz="2400" dirty="0" smtClean="0">
                <a:solidFill>
                  <a:schemeClr val="tx2"/>
                </a:solidFill>
                <a:latin typeface="+mj-lt"/>
                <a:ea typeface="+mn-lt"/>
                <a:cs typeface="+mn-lt"/>
              </a:rPr>
              <a:t>Example From: </a:t>
            </a:r>
            <a:endParaRPr lang="en-US" sz="2400" dirty="0">
              <a:solidFill>
                <a:schemeClr val="tx2"/>
              </a:solidFill>
              <a:latin typeface="+mj-lt"/>
              <a:ea typeface="+mn-lt"/>
              <a:cs typeface="+mn-lt"/>
            </a:endParaRPr>
          </a:p>
          <a:p>
            <a:r>
              <a:rPr lang="en-US" sz="2000" i="1" dirty="0">
                <a:solidFill>
                  <a:schemeClr val="tx2"/>
                </a:solidFill>
                <a:latin typeface="+mj-lt"/>
                <a:ea typeface="+mn-lt"/>
                <a:cs typeface="+mn-lt"/>
              </a:rPr>
              <a:t>  Alvanoudi, Angeliki. “Gender, Language and a Lipstick: Creating Cultural Change in a World of Paradoxes.” Humanities (Basel) 7.3 (2018): 87–. </a:t>
            </a:r>
            <a:r>
              <a:rPr lang="en-US" sz="2000" dirty="0">
                <a:solidFill>
                  <a:schemeClr val="tx2"/>
                </a:solidFill>
                <a:latin typeface="+mj-lt"/>
              </a:rPr>
              <a:t>https://doi.org/10.3390/h7030087</a:t>
            </a:r>
          </a:p>
          <a:p>
            <a:pPr marL="0" lvl="1" indent="0">
              <a:buNone/>
            </a:pPr>
            <a:r>
              <a:rPr lang="en-US" sz="2400" dirty="0" smtClean="0">
                <a:latin typeface="+mj-lt"/>
              </a:rPr>
              <a:t>To: </a:t>
            </a:r>
          </a:p>
          <a:p>
            <a:pPr marL="0" lvl="1" indent="0">
              <a:buNone/>
            </a:pPr>
            <a:r>
              <a:rPr lang="en-US" sz="2000" dirty="0" smtClean="0">
                <a:latin typeface="+mj-lt"/>
              </a:rPr>
              <a:t>https</a:t>
            </a:r>
            <a:r>
              <a:rPr lang="en-US" sz="2000" dirty="0">
                <a:latin typeface="+mj-lt"/>
              </a:rPr>
              <a:t>://i-share-mmc.primo.exlibrisgroup.com/discovery/openurl?institution=01CARLI_MMC&amp;vid=01CARLI_MMC:CARLI_MMC&amp;rft_val_fmt=info:ofi%2Ffmt:kev:mtx:journal&amp;rft.aulast=Alvanoudi&amp;%3Fctx_ver=Z39.88-2004&amp;rft.volume=7&amp;rft.date=2018&amp;rfr_id=info:sid%2F/cdi_doaj_primary_oai_doa&amp;rft.spage=87&amp;rft.jtitle=Humanities&amp;rft.genre=article&amp;rft.aufirst=Angeliki%20L.&amp;</a:t>
            </a:r>
            <a:r>
              <a:rPr lang="en-US" sz="2000" dirty="0" smtClean="0">
                <a:latin typeface="+mj-lt"/>
              </a:rPr>
              <a:t>rft.atitle=Gender%20language%20lipstick </a:t>
            </a:r>
          </a:p>
          <a:p>
            <a:pPr marL="0" lvl="1" indent="0">
              <a:buNone/>
            </a:pPr>
            <a:r>
              <a:rPr lang="en-US" sz="2000" dirty="0" smtClean="0">
                <a:latin typeface="+mj-lt"/>
              </a:rPr>
              <a:t> </a:t>
            </a:r>
            <a:r>
              <a:rPr lang="en-US" sz="2000" dirty="0" smtClean="0">
                <a:latin typeface="+mj-lt"/>
                <a:ea typeface="+mn-lt"/>
                <a:cs typeface="+mn-lt"/>
              </a:rPr>
              <a:t> </a:t>
            </a:r>
          </a:p>
          <a:p>
            <a:r>
              <a:rPr lang="en-US" sz="2400" b="1" dirty="0" smtClean="0">
                <a:latin typeface="+mj-lt"/>
                <a:ea typeface="+mn-lt"/>
                <a:cs typeface="+mn-lt"/>
              </a:rPr>
              <a:t>The DOI</a:t>
            </a:r>
          </a:p>
          <a:p>
            <a:r>
              <a:rPr lang="en-US" sz="2000" dirty="0" smtClean="0">
                <a:latin typeface="+mj-lt"/>
              </a:rPr>
              <a:t>https</a:t>
            </a:r>
            <a:r>
              <a:rPr lang="en-US" sz="2000" dirty="0">
                <a:latin typeface="+mj-lt"/>
              </a:rPr>
              <a:t>://</a:t>
            </a:r>
            <a:r>
              <a:rPr lang="en-US" sz="2000" dirty="0" smtClean="0">
                <a:latin typeface="+mj-lt"/>
              </a:rPr>
              <a:t>doi.org/10.3390/h7030087</a:t>
            </a:r>
          </a:p>
          <a:p>
            <a:endParaRPr lang="en-US" sz="2000" dirty="0"/>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298716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669073"/>
            <a:ext cx="8785995" cy="5752992"/>
          </a:xfrm>
          <a:prstGeom prst="rect">
            <a:avLst/>
          </a:prstGeom>
        </p:spPr>
        <p:txBody>
          <a:bodyPr/>
          <a:lstStyle/>
          <a:p>
            <a:pPr marL="0" lvl="1" indent="0" algn="ctr">
              <a:buNone/>
            </a:pPr>
            <a:r>
              <a:rPr lang="en-US" sz="2800" dirty="0" smtClean="0">
                <a:latin typeface="+mj-lt"/>
                <a:ea typeface="+mn-lt"/>
                <a:cs typeface="+mn-lt"/>
              </a:rPr>
              <a:t>How to improve Alma linking? Use “Augmentation”</a:t>
            </a:r>
          </a:p>
          <a:p>
            <a:pPr marL="0" lvl="1" indent="0" algn="ctr">
              <a:buNone/>
            </a:pPr>
            <a:endParaRPr lang="en-US" sz="1600" dirty="0" smtClean="0">
              <a:latin typeface="+mj-lt"/>
              <a:ea typeface="+mn-lt"/>
              <a:cs typeface="+mn-lt"/>
            </a:endParaRPr>
          </a:p>
          <a:p>
            <a:pPr marL="0" lvl="1" indent="0">
              <a:buNone/>
            </a:pPr>
            <a:r>
              <a:rPr lang="en-US" sz="2400" dirty="0" smtClean="0">
                <a:latin typeface="+mj-lt"/>
              </a:rPr>
              <a:t>By default, the Digital Object Identifier (DOI) linking and PubMed ID linking are NOT turned on in Alma. </a:t>
            </a:r>
            <a:endParaRPr lang="en-US" sz="2400" dirty="0" smtClean="0">
              <a:latin typeface="+mj-lt"/>
              <a:ea typeface="+mn-lt"/>
              <a:cs typeface="+mn-lt"/>
            </a:endParaRPr>
          </a:p>
          <a:p>
            <a:pPr marL="457200" lvl="1" indent="-457200">
              <a:buFont typeface="Arial" panose="020B0604020202020204" pitchFamily="34" charset="0"/>
              <a:buChar char="•"/>
            </a:pPr>
            <a:r>
              <a:rPr lang="en-US" sz="2400" dirty="0" smtClean="0">
                <a:latin typeface="+mj-lt"/>
              </a:rPr>
              <a:t>Setting </a:t>
            </a:r>
            <a:r>
              <a:rPr lang="en-US" sz="2400" dirty="0">
                <a:latin typeface="+mj-lt"/>
              </a:rPr>
              <a:t>up </a:t>
            </a:r>
            <a:r>
              <a:rPr lang="en-US" sz="2400" dirty="0">
                <a:latin typeface="+mj-lt"/>
                <a:hlinkClick r:id="rId3"/>
              </a:rPr>
              <a:t>CrossRef</a:t>
            </a:r>
            <a:r>
              <a:rPr lang="en-US" sz="2400" dirty="0">
                <a:latin typeface="+mj-lt"/>
              </a:rPr>
              <a:t> within your Alma </a:t>
            </a:r>
            <a:r>
              <a:rPr lang="en-US" sz="2400" dirty="0" smtClean="0">
                <a:latin typeface="+mj-lt"/>
              </a:rPr>
              <a:t>IZ turns DOI &amp; PMID querying  on</a:t>
            </a:r>
            <a:r>
              <a:rPr lang="en-US" sz="2400" dirty="0">
                <a:latin typeface="+mj-lt"/>
              </a:rPr>
              <a:t>.</a:t>
            </a:r>
            <a:endParaRPr lang="en-US" sz="2400" dirty="0" smtClean="0">
              <a:latin typeface="+mj-lt"/>
            </a:endParaRPr>
          </a:p>
          <a:p>
            <a:pPr marL="457200" lvl="1" indent="-457200">
              <a:buFont typeface="Arial" panose="020B0604020202020204" pitchFamily="34" charset="0"/>
              <a:buChar char="•"/>
            </a:pPr>
            <a:r>
              <a:rPr lang="en-US" sz="2400" dirty="0" smtClean="0">
                <a:latin typeface="+mj-lt"/>
              </a:rPr>
              <a:t>Setting up PubMed API linking turns on deeper PMID linking.</a:t>
            </a:r>
          </a:p>
          <a:p>
            <a:pPr marL="457200" lvl="1" indent="-457200">
              <a:buFont typeface="Arial" panose="020B0604020202020204" pitchFamily="34" charset="0"/>
              <a:buChar char="•"/>
            </a:pPr>
            <a:r>
              <a:rPr lang="en-US" sz="2400" dirty="0" err="1" smtClean="0">
                <a:latin typeface="+mj-lt"/>
              </a:rPr>
              <a:t>Unpaywall</a:t>
            </a:r>
            <a:r>
              <a:rPr lang="en-US" sz="2400" dirty="0" smtClean="0">
                <a:latin typeface="+mj-lt"/>
              </a:rPr>
              <a:t> service to match more </a:t>
            </a:r>
            <a:r>
              <a:rPr lang="en-US" sz="2400" dirty="0" err="1" smtClean="0">
                <a:latin typeface="+mj-lt"/>
              </a:rPr>
              <a:t>OpenAccess</a:t>
            </a:r>
            <a:r>
              <a:rPr lang="en-US" sz="2400" dirty="0" smtClean="0">
                <a:latin typeface="+mj-lt"/>
              </a:rPr>
              <a:t>/Free resources. NEW web page</a:t>
            </a:r>
            <a:r>
              <a:rPr lang="en-US" sz="2400" dirty="0">
                <a:latin typeface="+mj-lt"/>
              </a:rPr>
              <a:t>: </a:t>
            </a:r>
            <a:r>
              <a:rPr lang="en-US" sz="2400" dirty="0">
                <a:latin typeface="+mj-lt"/>
                <a:hlinkClick r:id="rId4"/>
              </a:rPr>
              <a:t>https://www.carli.illinois.edu/products-services/i-share/electronic-res-man/unpaywall </a:t>
            </a:r>
            <a:endParaRPr lang="en-US" sz="2400" dirty="0" smtClean="0">
              <a:latin typeface="+mj-lt"/>
            </a:endParaRPr>
          </a:p>
          <a:p>
            <a:pPr marL="457200" lvl="1" indent="-457200">
              <a:buFont typeface="Arial" panose="020B0604020202020204" pitchFamily="34" charset="0"/>
              <a:buChar char="•"/>
            </a:pPr>
            <a:r>
              <a:rPr lang="en-US" sz="2400" dirty="0" smtClean="0">
                <a:latin typeface="+mj-lt"/>
              </a:rPr>
              <a:t>See </a:t>
            </a:r>
            <a:r>
              <a:rPr lang="en-US" sz="2400" dirty="0">
                <a:latin typeface="+mj-lt"/>
                <a:hlinkClick r:id="rId5"/>
              </a:rPr>
              <a:t>https://</a:t>
            </a:r>
            <a:r>
              <a:rPr lang="en-US" sz="2400" dirty="0" smtClean="0">
                <a:latin typeface="+mj-lt"/>
                <a:hlinkClick r:id="rId5"/>
              </a:rPr>
              <a:t>www.carli.illinois.edu/products-services/i-share/electronic-res-man</a:t>
            </a:r>
            <a:r>
              <a:rPr lang="en-US" sz="2400" dirty="0" smtClean="0">
                <a:latin typeface="+mj-lt"/>
              </a:rPr>
              <a:t> </a:t>
            </a:r>
            <a:endParaRPr lang="en-US" sz="2400" dirty="0">
              <a:latin typeface="+mj-lt"/>
            </a:endParaRPr>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2646582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4966" y="508011"/>
            <a:ext cx="8780373" cy="5725521"/>
          </a:xfrm>
          <a:prstGeom prst="rect">
            <a:avLst/>
          </a:prstGeom>
        </p:spPr>
        <p:txBody>
          <a:bodyPr/>
          <a:lstStyle/>
          <a:p>
            <a:pPr marL="0" lvl="1" indent="0" algn="ctr">
              <a:buNone/>
            </a:pPr>
            <a:r>
              <a:rPr lang="en-US" sz="2800" dirty="0" smtClean="0">
                <a:latin typeface="+mj-lt"/>
                <a:ea typeface="+mn-lt"/>
                <a:cs typeface="+mn-lt"/>
              </a:rPr>
              <a:t>Config- General- Integration Profiles: “Augmentation”</a:t>
            </a:r>
          </a:p>
          <a:p>
            <a:pPr marL="0" lvl="1" indent="0">
              <a:buNone/>
            </a:pPr>
            <a:endParaRPr lang="en-US" sz="2000" dirty="0"/>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15" y="1110807"/>
            <a:ext cx="8586439" cy="5174166"/>
          </a:xfrm>
          <a:prstGeom prst="rect">
            <a:avLst/>
          </a:prstGeom>
          <a:ln>
            <a:solidFill>
              <a:schemeClr val="accent1"/>
            </a:solidFill>
          </a:ln>
        </p:spPr>
      </p:pic>
    </p:spTree>
    <p:extLst>
      <p:ext uri="{BB962C8B-B14F-4D97-AF65-F5344CB8AC3E}">
        <p14:creationId xmlns:p14="http://schemas.microsoft.com/office/powerpoint/2010/main" val="2126123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4966" y="508011"/>
            <a:ext cx="8780373" cy="5725521"/>
          </a:xfrm>
          <a:prstGeom prst="rect">
            <a:avLst/>
          </a:prstGeom>
        </p:spPr>
        <p:txBody>
          <a:bodyPr/>
          <a:lstStyle/>
          <a:p>
            <a:pPr marL="0" lvl="1" indent="0" algn="ctr">
              <a:buNone/>
            </a:pPr>
            <a:r>
              <a:rPr lang="en-US" sz="2800" dirty="0" smtClean="0">
                <a:latin typeface="+mj-lt"/>
                <a:ea typeface="+mn-lt"/>
                <a:cs typeface="+mn-lt"/>
              </a:rPr>
              <a:t>Config- General- Integration Profiles: “Augmentation”</a:t>
            </a:r>
          </a:p>
          <a:p>
            <a:pPr marL="0" lvl="1" indent="0">
              <a:buNone/>
            </a:pPr>
            <a:endParaRPr lang="en-US" sz="2000" dirty="0"/>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2" y="1358110"/>
            <a:ext cx="8925339" cy="4141780"/>
          </a:xfrm>
          <a:prstGeom prst="rect">
            <a:avLst/>
          </a:prstGeom>
          <a:ln>
            <a:solidFill>
              <a:schemeClr val="accent1"/>
            </a:solidFill>
          </a:ln>
        </p:spPr>
      </p:pic>
    </p:spTree>
    <p:extLst>
      <p:ext uri="{BB962C8B-B14F-4D97-AF65-F5344CB8AC3E}">
        <p14:creationId xmlns:p14="http://schemas.microsoft.com/office/powerpoint/2010/main" val="2552849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4966" y="508011"/>
            <a:ext cx="8780373" cy="5725521"/>
          </a:xfrm>
          <a:prstGeom prst="rect">
            <a:avLst/>
          </a:prstGeom>
        </p:spPr>
        <p:txBody>
          <a:bodyPr/>
          <a:lstStyle/>
          <a:p>
            <a:pPr marL="0" lvl="1" indent="0" algn="ctr">
              <a:buNone/>
            </a:pPr>
            <a:r>
              <a:rPr lang="en-US" sz="3200" dirty="0" smtClean="0">
                <a:latin typeface="+mj-lt"/>
                <a:ea typeface="+mn-lt"/>
                <a:cs typeface="+mn-lt"/>
              </a:rPr>
              <a:t>What about Google Scholar and </a:t>
            </a:r>
          </a:p>
          <a:p>
            <a:pPr marL="0" lvl="1" indent="0" algn="ctr">
              <a:buNone/>
            </a:pPr>
            <a:r>
              <a:rPr lang="en-US" sz="3200" dirty="0" smtClean="0">
                <a:latin typeface="+mj-lt"/>
                <a:ea typeface="+mn-lt"/>
                <a:cs typeface="+mn-lt"/>
              </a:rPr>
              <a:t>Alma/ Primo VE?</a:t>
            </a:r>
          </a:p>
          <a:p>
            <a:pPr marL="0" lvl="1" indent="0" algn="ctr">
              <a:buNone/>
            </a:pPr>
            <a:endParaRPr lang="en-US" sz="3200" dirty="0" smtClean="0">
              <a:latin typeface="+mj-lt"/>
              <a:ea typeface="+mn-lt"/>
              <a:cs typeface="+mn-lt"/>
            </a:endParaRPr>
          </a:p>
          <a:p>
            <a:pPr marL="457200" lvl="1" indent="-457200">
              <a:buFont typeface="Arial" panose="020B0604020202020204" pitchFamily="34" charset="0"/>
              <a:buChar char="•"/>
            </a:pPr>
            <a:r>
              <a:rPr lang="en-US" sz="2400" dirty="0" smtClean="0">
                <a:latin typeface="+mj-lt"/>
                <a:ea typeface="+mn-lt"/>
                <a:cs typeface="+mn-lt"/>
              </a:rPr>
              <a:t>Bring more students and faculty to library resources.  </a:t>
            </a:r>
          </a:p>
          <a:p>
            <a:pPr marL="457200" lvl="1" indent="-457200">
              <a:buFont typeface="Arial" panose="020B0604020202020204" pitchFamily="34" charset="0"/>
              <a:buChar char="•"/>
            </a:pPr>
            <a:r>
              <a:rPr lang="en-US" sz="2400" dirty="0" smtClean="0">
                <a:latin typeface="+mj-lt"/>
                <a:ea typeface="+mn-lt"/>
                <a:cs typeface="+mn-lt"/>
              </a:rPr>
              <a:t>Alma has built in export profile to send holdings to Google scholar. </a:t>
            </a:r>
          </a:p>
          <a:p>
            <a:pPr marL="457200" lvl="1" indent="-457200">
              <a:buFont typeface="Arial" panose="020B0604020202020204" pitchFamily="34" charset="0"/>
              <a:buChar char="•"/>
            </a:pPr>
            <a:r>
              <a:rPr lang="en-US" sz="2400" dirty="0" smtClean="0">
                <a:latin typeface="+mj-lt"/>
                <a:ea typeface="+mn-lt"/>
                <a:cs typeface="+mn-lt"/>
              </a:rPr>
              <a:t>Get started at </a:t>
            </a:r>
            <a:r>
              <a:rPr lang="en-US" sz="2400" dirty="0" smtClean="0">
                <a:latin typeface="+mj-lt"/>
                <a:ea typeface="+mn-lt"/>
                <a:cs typeface="+mn-lt"/>
                <a:hlinkClick r:id="rId3"/>
              </a:rPr>
              <a:t>https</a:t>
            </a:r>
            <a:r>
              <a:rPr lang="en-US" sz="2400" dirty="0">
                <a:latin typeface="+mj-lt"/>
                <a:ea typeface="+mn-lt"/>
                <a:cs typeface="+mn-lt"/>
                <a:hlinkClick r:id="rId3"/>
              </a:rPr>
              <a:t>://www.carli.illinois.edu/products-services/i-share/external-system/GoogleScholar</a:t>
            </a:r>
            <a:endParaRPr lang="en-US" sz="2400" dirty="0" smtClean="0">
              <a:latin typeface="+mj-lt"/>
              <a:ea typeface="+mn-lt"/>
              <a:cs typeface="+mn-lt"/>
            </a:endParaRPr>
          </a:p>
          <a:p>
            <a:pPr marL="457200" lvl="1" indent="-457200">
              <a:buFont typeface="Arial" panose="020B0604020202020204" pitchFamily="34" charset="0"/>
              <a:buChar char="•"/>
            </a:pPr>
            <a:r>
              <a:rPr lang="en-US" sz="2400" dirty="0" smtClean="0">
                <a:latin typeface="+mj-lt"/>
                <a:ea typeface="+mn-lt"/>
                <a:cs typeface="+mn-lt"/>
              </a:rPr>
              <a:t>Note: takes up to 7 days for process to start. And additional weeks to see Primo VE links in Google Scholar. Between terms great time to work on and test out.</a:t>
            </a:r>
          </a:p>
          <a:p>
            <a:pPr marL="0" lvl="1" indent="0">
              <a:buNone/>
            </a:pPr>
            <a:endParaRPr lang="en-US" sz="2000" dirty="0"/>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196435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4966" y="508011"/>
            <a:ext cx="8780373" cy="5725521"/>
          </a:xfrm>
          <a:prstGeom prst="rect">
            <a:avLst/>
          </a:prstGeom>
        </p:spPr>
        <p:txBody>
          <a:bodyPr/>
          <a:lstStyle/>
          <a:p>
            <a:pPr marL="0" lvl="1" indent="0" algn="ctr">
              <a:buNone/>
            </a:pPr>
            <a:r>
              <a:rPr lang="en-US" sz="3200" dirty="0" smtClean="0">
                <a:latin typeface="+mj-lt"/>
                <a:ea typeface="+mn-lt"/>
                <a:cs typeface="+mn-lt"/>
              </a:rPr>
              <a:t>Google Scholar and Alma/ Primo VE Example</a:t>
            </a:r>
          </a:p>
          <a:p>
            <a:endParaRPr lang="en-US" sz="2000" dirty="0" smtClean="0"/>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395"/>
            <a:ext cx="9144000" cy="3987209"/>
          </a:xfrm>
          <a:prstGeom prst="rect">
            <a:avLst/>
          </a:prstGeom>
          <a:ln>
            <a:solidFill>
              <a:schemeClr val="accent1"/>
            </a:solidFill>
          </a:ln>
        </p:spPr>
      </p:pic>
    </p:spTree>
    <p:extLst>
      <p:ext uri="{BB962C8B-B14F-4D97-AF65-F5344CB8AC3E}">
        <p14:creationId xmlns:p14="http://schemas.microsoft.com/office/powerpoint/2010/main" val="2928145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4966" y="508011"/>
            <a:ext cx="8780373" cy="5725521"/>
          </a:xfrm>
          <a:prstGeom prst="rect">
            <a:avLst/>
          </a:prstGeom>
        </p:spPr>
        <p:txBody>
          <a:bodyPr/>
          <a:lstStyle/>
          <a:p>
            <a:pPr marL="0" lvl="1" indent="0" algn="ctr">
              <a:buNone/>
            </a:pPr>
            <a:r>
              <a:rPr lang="en-US" sz="3200" dirty="0" smtClean="0">
                <a:latin typeface="+mj-lt"/>
                <a:ea typeface="+mn-lt"/>
                <a:cs typeface="+mn-lt"/>
              </a:rPr>
              <a:t>Deleting E-Collections</a:t>
            </a:r>
          </a:p>
          <a:p>
            <a:pPr marL="0" lvl="1" indent="0" algn="ctr">
              <a:buNone/>
            </a:pPr>
            <a:endParaRPr lang="en-US" sz="3200" dirty="0" smtClean="0">
              <a:latin typeface="+mj-lt"/>
              <a:ea typeface="+mn-lt"/>
              <a:cs typeface="+mn-lt"/>
            </a:endParaRPr>
          </a:p>
          <a:p>
            <a:pPr marL="457200" lvl="1" indent="-457200">
              <a:buFont typeface="Arial" panose="020B0604020202020204" pitchFamily="34" charset="0"/>
              <a:buChar char="•"/>
            </a:pPr>
            <a:r>
              <a:rPr lang="en-US" sz="2400" dirty="0" smtClean="0">
                <a:latin typeface="+mj-lt"/>
                <a:ea typeface="+mn-lt"/>
                <a:cs typeface="+mn-lt"/>
              </a:rPr>
              <a:t>New web page at </a:t>
            </a:r>
            <a:br>
              <a:rPr lang="en-US" sz="2400" dirty="0" smtClean="0">
                <a:latin typeface="+mj-lt"/>
                <a:ea typeface="+mn-lt"/>
                <a:cs typeface="+mn-lt"/>
              </a:rPr>
            </a:br>
            <a:r>
              <a:rPr lang="en-US" sz="2800" u="sng" dirty="0" smtClean="0">
                <a:latin typeface="+mj-lt"/>
                <a:hlinkClick r:id="rId3"/>
              </a:rPr>
              <a:t>https</a:t>
            </a:r>
            <a:r>
              <a:rPr lang="en-US" sz="2800" u="sng" dirty="0">
                <a:latin typeface="+mj-lt"/>
                <a:hlinkClick r:id="rId3"/>
              </a:rPr>
              <a:t>://www.carli.illinois.edu/products-services/i-share/electronic-res-man/deleting-alma-electronic-collection-your-institution-zone</a:t>
            </a:r>
            <a:r>
              <a:rPr lang="en-US" sz="2800" dirty="0">
                <a:latin typeface="+mj-lt"/>
              </a:rPr>
              <a:t> </a:t>
            </a:r>
            <a:endParaRPr lang="en-US" sz="2400" dirty="0">
              <a:latin typeface="+mj-lt"/>
            </a:endParaRPr>
          </a:p>
          <a:p>
            <a:pPr marL="0" lvl="1" indent="0">
              <a:buNone/>
            </a:pPr>
            <a:endParaRPr lang="en-US" sz="2400" dirty="0" smtClean="0">
              <a:latin typeface="+mj-lt"/>
              <a:ea typeface="+mn-lt"/>
              <a:cs typeface="+mn-lt"/>
            </a:endParaRPr>
          </a:p>
          <a:p>
            <a:pPr marL="0" lvl="1" indent="0">
              <a:buNone/>
            </a:pPr>
            <a:endParaRPr lang="en-US" sz="2000" dirty="0"/>
          </a:p>
          <a:p>
            <a:endParaRPr lang="en-US" sz="2000" dirty="0"/>
          </a:p>
          <a:p>
            <a:endParaRPr lang="en-US" sz="2400" b="1" dirty="0"/>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18381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2402F-53C8-4647-BC3F-04DE232EF3D4}"/>
              </a:ext>
            </a:extLst>
          </p:cNvPr>
          <p:cNvSpPr>
            <a:spLocks noGrp="1"/>
          </p:cNvSpPr>
          <p:nvPr>
            <p:ph idx="1"/>
          </p:nvPr>
        </p:nvSpPr>
        <p:spPr>
          <a:xfrm>
            <a:off x="230415" y="2974313"/>
            <a:ext cx="7318701" cy="3192571"/>
          </a:xfrm>
        </p:spPr>
        <p:txBody>
          <a:bodyPr/>
          <a:lstStyle/>
          <a:p>
            <a:endParaRPr lang="en-US" dirty="0">
              <a:latin typeface="+mj-lt"/>
            </a:endParaRPr>
          </a:p>
          <a:p>
            <a:r>
              <a:rPr lang="en-US" dirty="0">
                <a:latin typeface="+mj-lt"/>
              </a:rPr>
              <a:t>Join us </a:t>
            </a:r>
            <a:r>
              <a:rPr lang="en-US" dirty="0" smtClean="0">
                <a:latin typeface="+mj-lt"/>
              </a:rPr>
              <a:t>January 14, 2021</a:t>
            </a:r>
            <a:r>
              <a:rPr lang="en-US" dirty="0">
                <a:latin typeface="+mj-lt"/>
              </a:rPr>
              <a:t/>
            </a:r>
            <a:br>
              <a:rPr lang="en-US" dirty="0">
                <a:latin typeface="+mj-lt"/>
              </a:rPr>
            </a:br>
            <a:r>
              <a:rPr lang="en-US" dirty="0">
                <a:latin typeface="+mj-lt"/>
              </a:rPr>
              <a:t>at 2pm for another </a:t>
            </a:r>
            <a:br>
              <a:rPr lang="en-US" dirty="0">
                <a:latin typeface="+mj-lt"/>
              </a:rPr>
            </a:br>
            <a:r>
              <a:rPr lang="en-US" dirty="0">
                <a:latin typeface="+mj-lt"/>
              </a:rPr>
              <a:t>Office </a:t>
            </a:r>
            <a:r>
              <a:rPr lang="en-US" dirty="0" smtClean="0">
                <a:latin typeface="+mj-lt"/>
              </a:rPr>
              <a:t>Hour.</a:t>
            </a:r>
            <a:br>
              <a:rPr lang="en-US" dirty="0" smtClean="0">
                <a:latin typeface="+mj-lt"/>
              </a:rPr>
            </a:br>
            <a:endParaRPr lang="en-US" dirty="0">
              <a:latin typeface="+mj-lt"/>
            </a:endParaRPr>
          </a:p>
          <a:p>
            <a:r>
              <a:rPr lang="en-US" dirty="0" smtClean="0">
                <a:latin typeface="+mj-lt"/>
              </a:rPr>
              <a:t>Contact </a:t>
            </a:r>
            <a:r>
              <a:rPr lang="en-US" dirty="0">
                <a:latin typeface="+mj-lt"/>
              </a:rPr>
              <a:t>CARLI at </a:t>
            </a:r>
            <a:r>
              <a:rPr lang="en-US" dirty="0">
                <a:latin typeface="+mj-lt"/>
                <a:hlinkClick r:id="rId3"/>
              </a:rPr>
              <a:t>support@carli.Illinois.edu</a:t>
            </a:r>
            <a:endParaRPr lang="en-US" dirty="0">
              <a:latin typeface="+mj-lt"/>
            </a:endParaRPr>
          </a:p>
          <a:p>
            <a:endParaRPr lang="en-US" dirty="0">
              <a:latin typeface="+mj-lt"/>
            </a:endParaRPr>
          </a:p>
        </p:txBody>
      </p:sp>
      <p:sp>
        <p:nvSpPr>
          <p:cNvPr id="3" name="Title 2">
            <a:extLst>
              <a:ext uri="{FF2B5EF4-FFF2-40B4-BE49-F238E27FC236}">
                <a16:creationId xmlns:a16="http://schemas.microsoft.com/office/drawing/2014/main" id="{28E6F7C9-1417-C647-B0C6-84392A454B05}"/>
              </a:ext>
            </a:extLst>
          </p:cNvPr>
          <p:cNvSpPr>
            <a:spLocks noGrp="1"/>
          </p:cNvSpPr>
          <p:nvPr>
            <p:ph type="title"/>
          </p:nvPr>
        </p:nvSpPr>
        <p:spPr/>
        <p:txBody>
          <a:bodyPr/>
          <a:lstStyle/>
          <a:p>
            <a:r>
              <a:rPr lang="en-US" dirty="0"/>
              <a:t>I-Share  Alma Primo VE Office hours</a:t>
            </a:r>
          </a:p>
        </p:txBody>
      </p:sp>
      <p:sp>
        <p:nvSpPr>
          <p:cNvPr id="4" name="TextBox 3"/>
          <p:cNvSpPr txBox="1"/>
          <p:nvPr/>
        </p:nvSpPr>
        <p:spPr>
          <a:xfrm>
            <a:off x="718427" y="1629544"/>
            <a:ext cx="2810107" cy="584775"/>
          </a:xfrm>
          <a:prstGeom prst="rect">
            <a:avLst/>
          </a:prstGeom>
          <a:noFill/>
        </p:spPr>
        <p:txBody>
          <a:bodyPr wrap="square" rtlCol="0">
            <a:spAutoFit/>
          </a:bodyPr>
          <a:lstStyle/>
          <a:p>
            <a:r>
              <a:rPr lang="en-US" sz="3200" dirty="0" smtClean="0">
                <a:latin typeface="+mj-lt"/>
              </a:rPr>
              <a:t>Questions? </a:t>
            </a:r>
            <a:endParaRPr lang="en-US" sz="3200" dirty="0">
              <a:latin typeface="+mj-l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921" t="30764" r="18864" b="-6963"/>
          <a:stretch/>
        </p:blipFill>
        <p:spPr>
          <a:xfrm>
            <a:off x="4142143" y="621155"/>
            <a:ext cx="4459595" cy="4378017"/>
          </a:xfrm>
          <a:prstGeom prst="rect">
            <a:avLst/>
          </a:prstGeom>
        </p:spPr>
      </p:pic>
    </p:spTree>
    <p:extLst>
      <p:ext uri="{BB962C8B-B14F-4D97-AF65-F5344CB8AC3E}">
        <p14:creationId xmlns:p14="http://schemas.microsoft.com/office/powerpoint/2010/main" val="280382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919663"/>
            <a:ext cx="9144000" cy="1079500"/>
          </a:xfrm>
        </p:spPr>
        <p:txBody>
          <a:bodyPr rtlCol="0"/>
          <a:lstStyle/>
          <a:p>
            <a:pPr algn="ctr" fontAlgn="auto">
              <a:spcAft>
                <a:spcPts val="0"/>
              </a:spcAft>
              <a:defRPr/>
            </a:pPr>
            <a:r>
              <a:rPr lang="en-US" dirty="0">
                <a:ea typeface="+mj-ea"/>
                <a:cs typeface="+mj-cs"/>
              </a:rPr>
              <a:t>Office Hours</a:t>
            </a:r>
            <a:br>
              <a:rPr lang="en-US" dirty="0">
                <a:ea typeface="+mj-ea"/>
                <a:cs typeface="+mj-cs"/>
              </a:rPr>
            </a:br>
            <a:r>
              <a:rPr lang="en-US" dirty="0" smtClean="0">
                <a:ea typeface="+mj-ea"/>
                <a:cs typeface="+mj-cs"/>
              </a:rPr>
              <a:t>December 10, </a:t>
            </a:r>
            <a:r>
              <a:rPr lang="en-US" dirty="0">
                <a:ea typeface="+mj-ea"/>
                <a:cs typeface="+mj-cs"/>
              </a:rPr>
              <a:t>2020</a:t>
            </a:r>
          </a:p>
        </p:txBody>
      </p:sp>
    </p:spTree>
    <p:extLst>
      <p:ext uri="{BB962C8B-B14F-4D97-AF65-F5344CB8AC3E}">
        <p14:creationId xmlns:p14="http://schemas.microsoft.com/office/powerpoint/2010/main" val="45823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  </a:t>
            </a:r>
            <a:r>
              <a:rPr lang="en-US" dirty="0" smtClean="0"/>
              <a:t>12/10/2020</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5564372"/>
          </a:xfrm>
          <a:prstGeom prst="rect">
            <a:avLst/>
          </a:prstGeom>
        </p:spPr>
        <p:txBody>
          <a:bodyPr/>
          <a:lstStyle/>
          <a:p>
            <a:pPr algn="ctr"/>
            <a:r>
              <a:rPr lang="en-US" sz="2800" dirty="0">
                <a:latin typeface="+mj-lt"/>
                <a:ea typeface="+mn-lt"/>
                <a:cs typeface="+mn-lt"/>
              </a:rPr>
              <a:t>Agenda – </a:t>
            </a:r>
            <a:r>
              <a:rPr lang="en-US" sz="2800" dirty="0" smtClean="0">
                <a:latin typeface="+mj-lt"/>
                <a:ea typeface="+mn-lt"/>
                <a:cs typeface="+mn-lt"/>
              </a:rPr>
              <a:t>12/10/2020</a:t>
            </a:r>
          </a:p>
          <a:p>
            <a:pPr algn="ctr"/>
            <a:endParaRPr lang="en-US" sz="28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Upcoming Alma/Primo VE learning </a:t>
            </a:r>
            <a:r>
              <a:rPr lang="en-US" sz="2400" dirty="0" smtClean="0">
                <a:latin typeface="+mj-lt"/>
                <a:ea typeface="+mn-lt"/>
                <a:cs typeface="+mn-lt"/>
              </a:rPr>
              <a:t>opportunities</a:t>
            </a:r>
            <a:br>
              <a:rPr lang="en-US" sz="2400" dirty="0" smtClean="0">
                <a:latin typeface="+mj-lt"/>
                <a:ea typeface="+mn-lt"/>
                <a:cs typeface="+mn-lt"/>
              </a:rPr>
            </a:br>
            <a:r>
              <a:rPr lang="en-US" sz="2400" dirty="0" smtClean="0">
                <a:latin typeface="+mj-lt"/>
                <a:ea typeface="+mn-lt"/>
                <a:cs typeface="+mn-lt"/>
              </a:rPr>
              <a:t>See </a:t>
            </a:r>
            <a:r>
              <a:rPr lang="en-US" sz="2400" dirty="0">
                <a:latin typeface="+mj-lt"/>
                <a:ea typeface="+mn-lt"/>
                <a:cs typeface="+mn-lt"/>
                <a:hlinkClick r:id="rId3"/>
              </a:rPr>
              <a:t>https://</a:t>
            </a:r>
            <a:r>
              <a:rPr lang="en-US" sz="2400" dirty="0" smtClean="0">
                <a:latin typeface="+mj-lt"/>
                <a:ea typeface="+mn-lt"/>
                <a:cs typeface="+mn-lt"/>
                <a:hlinkClick r:id="rId3"/>
              </a:rPr>
              <a:t>www.carli.illinois.edu/calendar</a:t>
            </a:r>
            <a:endParaRPr lang="en-US" sz="2400" dirty="0" smtClean="0">
              <a:latin typeface="+mj-lt"/>
              <a:ea typeface="+mn-lt"/>
              <a:cs typeface="+mn-lt"/>
            </a:endParaRPr>
          </a:p>
          <a:p>
            <a:pPr marL="457200" indent="-457200">
              <a:buFont typeface="Arial" panose="020B0604020202020204" pitchFamily="34" charset="0"/>
              <a:buChar char="•"/>
            </a:pPr>
            <a:r>
              <a:rPr lang="en-US" sz="2400" dirty="0" smtClean="0">
                <a:latin typeface="+mj-lt"/>
              </a:rPr>
              <a:t>Reminders:</a:t>
            </a:r>
          </a:p>
          <a:p>
            <a:pPr marL="1200150" lvl="1" indent="-457200">
              <a:buFont typeface="Arial" panose="020B0604020202020204" pitchFamily="34" charset="0"/>
              <a:buChar char="•"/>
            </a:pPr>
            <a:r>
              <a:rPr lang="en-US" sz="2400" dirty="0">
                <a:latin typeface="+mj-lt"/>
                <a:ea typeface="+mn-lt"/>
                <a:cs typeface="+mn-lt"/>
              </a:rPr>
              <a:t>AFN during the winter break</a:t>
            </a:r>
          </a:p>
          <a:p>
            <a:pPr marL="1200150" lvl="1" indent="-457200">
              <a:buFont typeface="Arial" panose="020B0604020202020204" pitchFamily="34" charset="0"/>
              <a:buChar char="•"/>
            </a:pPr>
            <a:r>
              <a:rPr lang="en-US" sz="2400" dirty="0" smtClean="0">
                <a:latin typeface="+mj-lt"/>
              </a:rPr>
              <a:t>Fines and Fees Update</a:t>
            </a:r>
          </a:p>
          <a:p>
            <a:pPr marL="1200150" lvl="1" indent="-457200">
              <a:buFont typeface="Arial" panose="020B0604020202020204" pitchFamily="34" charset="0"/>
              <a:buChar char="•"/>
            </a:pPr>
            <a:r>
              <a:rPr lang="en-US" sz="2400" dirty="0" smtClean="0">
                <a:latin typeface="+mj-lt"/>
                <a:ea typeface="+mn-lt"/>
                <a:cs typeface="+mn-lt"/>
              </a:rPr>
              <a:t>Re-enabling Overdue Notices</a:t>
            </a:r>
          </a:p>
          <a:p>
            <a:pPr marL="342900" indent="-342900">
              <a:buFont typeface="Arial" panose="020B0604020202020204" pitchFamily="34" charset="0"/>
              <a:buChar char="•"/>
            </a:pPr>
            <a:r>
              <a:rPr lang="en-US" sz="2400" dirty="0" smtClean="0">
                <a:latin typeface="+mj-lt"/>
                <a:ea typeface="+mn-lt"/>
                <a:cs typeface="+mn-lt"/>
              </a:rPr>
              <a:t>Review of Improving Linking/Augmentation and deactivating e-collections </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Participant Q &amp; A</a:t>
            </a: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Local and I-Share/AFN requesting during Break</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403412"/>
            <a:ext cx="8698432" cy="6024282"/>
          </a:xfrm>
          <a:prstGeom prst="rect">
            <a:avLst/>
          </a:prstGeom>
        </p:spPr>
        <p:txBody>
          <a:bodyPr/>
          <a:lstStyle/>
          <a:p>
            <a:r>
              <a:rPr lang="en-US" sz="2800" dirty="0" smtClean="0">
                <a:latin typeface="+mj-lt"/>
                <a:ea typeface="+mn-lt"/>
                <a:cs typeface="+mn-lt"/>
              </a:rPr>
              <a:t>Local and I-Share/AFN </a:t>
            </a:r>
            <a:br>
              <a:rPr lang="en-US" sz="2800" dirty="0" smtClean="0">
                <a:latin typeface="+mj-lt"/>
                <a:ea typeface="+mn-lt"/>
                <a:cs typeface="+mn-lt"/>
              </a:rPr>
            </a:br>
            <a:r>
              <a:rPr lang="en-US" sz="2800" dirty="0" smtClean="0">
                <a:latin typeface="+mj-lt"/>
                <a:ea typeface="+mn-lt"/>
                <a:cs typeface="+mn-lt"/>
              </a:rPr>
              <a:t>Requesting During Break</a:t>
            </a:r>
          </a:p>
          <a:p>
            <a:endParaRPr lang="en-US" sz="28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hlinkClick r:id="rId3"/>
              </a:rPr>
              <a:t>Form to collect dates</a:t>
            </a:r>
            <a:r>
              <a:rPr lang="en-US" sz="2400" dirty="0">
                <a:latin typeface="+mj-lt"/>
                <a:ea typeface="+mn-lt"/>
                <a:cs typeface="+mn-lt"/>
              </a:rPr>
              <a:t/>
            </a:r>
            <a:br>
              <a:rPr lang="en-US" sz="2400" dirty="0">
                <a:latin typeface="+mj-lt"/>
                <a:ea typeface="+mn-lt"/>
                <a:cs typeface="+mn-lt"/>
              </a:rPr>
            </a:br>
            <a:r>
              <a:rPr lang="en-US" sz="1600" dirty="0">
                <a:latin typeface="+mj-lt"/>
                <a:ea typeface="+mn-lt"/>
                <a:cs typeface="+mn-lt"/>
              </a:rPr>
              <a:t>https://go.uillinois.edu/IShareRequesting</a:t>
            </a:r>
            <a:endParaRPr lang="en-US" sz="1600" dirty="0" smtClean="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hlinkClick r:id="rId4"/>
              </a:rPr>
              <a:t>I-Share lending and</a:t>
            </a:r>
            <a:br>
              <a:rPr lang="en-US" sz="2400" dirty="0" smtClean="0">
                <a:latin typeface="+mj-lt"/>
                <a:ea typeface="+mn-lt"/>
                <a:cs typeface="+mn-lt"/>
                <a:hlinkClick r:id="rId4"/>
              </a:rPr>
            </a:br>
            <a:r>
              <a:rPr lang="en-US" sz="2400" dirty="0" smtClean="0">
                <a:latin typeface="+mj-lt"/>
                <a:ea typeface="+mn-lt"/>
                <a:cs typeface="+mn-lt"/>
                <a:hlinkClick r:id="rId4"/>
              </a:rPr>
              <a:t>borrowing enabled</a:t>
            </a:r>
            <a:endParaRPr lang="en-US" sz="2400" dirty="0">
              <a:latin typeface="+mj-lt"/>
              <a:ea typeface="+mn-lt"/>
              <a:cs typeface="+mn-lt"/>
            </a:endParaRPr>
          </a:p>
          <a:p>
            <a:pPr lvl="1" indent="0">
              <a:buNone/>
            </a:pPr>
            <a:endParaRPr lang="en-US" sz="2800" dirty="0">
              <a:latin typeface="+mj-lt"/>
              <a:ea typeface="+mn-lt"/>
              <a:cs typeface="+mn-lt"/>
            </a:endParaRPr>
          </a:p>
          <a:p>
            <a:endParaRPr lang="en-US" sz="2800" dirty="0">
              <a:latin typeface="+mj-lt"/>
              <a:ea typeface="+mn-lt"/>
              <a:cs typeface="+mn-lt"/>
            </a:endParaRPr>
          </a:p>
        </p:txBody>
      </p:sp>
      <p:pic>
        <p:nvPicPr>
          <p:cNvPr id="5" name="Picture 4"/>
          <p:cNvPicPr>
            <a:picLocks noChangeAspect="1"/>
          </p:cNvPicPr>
          <p:nvPr/>
        </p:nvPicPr>
        <p:blipFill>
          <a:blip r:embed="rId5"/>
          <a:stretch>
            <a:fillRect/>
          </a:stretch>
        </p:blipFill>
        <p:spPr>
          <a:xfrm>
            <a:off x="4440025" y="403412"/>
            <a:ext cx="4488822" cy="6284351"/>
          </a:xfrm>
          <a:prstGeom prst="rect">
            <a:avLst/>
          </a:prstGeom>
          <a:ln>
            <a:solidFill>
              <a:schemeClr val="accent1"/>
            </a:solidFill>
          </a:ln>
        </p:spPr>
      </p:pic>
    </p:spTree>
    <p:extLst>
      <p:ext uri="{BB962C8B-B14F-4D97-AF65-F5344CB8AC3E}">
        <p14:creationId xmlns:p14="http://schemas.microsoft.com/office/powerpoint/2010/main" val="79754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err="1"/>
              <a:t>endING</a:t>
            </a:r>
            <a:r>
              <a:rPr lang="en-US" dirty="0"/>
              <a:t> overdue fines and processing fees by Jan. 1, 2021</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8590" y="430696"/>
            <a:ext cx="8816507" cy="6036365"/>
          </a:xfrm>
          <a:prstGeom prst="rect">
            <a:avLst/>
          </a:prstGeom>
        </p:spPr>
        <p:txBody>
          <a:bodyPr/>
          <a:lstStyle/>
          <a:p>
            <a:pPr algn="ctr"/>
            <a:r>
              <a:rPr lang="en-US" sz="2800" dirty="0">
                <a:latin typeface="+mj-lt"/>
                <a:ea typeface="+mn-lt"/>
                <a:cs typeface="+mn-lt"/>
              </a:rPr>
              <a:t>Ending Overdue Fines and Processing </a:t>
            </a:r>
            <a:r>
              <a:rPr lang="en-US" sz="2800" dirty="0" smtClean="0">
                <a:latin typeface="+mj-lt"/>
                <a:ea typeface="+mn-lt"/>
                <a:cs typeface="+mn-lt"/>
              </a:rPr>
              <a:t>Fees</a:t>
            </a:r>
          </a:p>
          <a:p>
            <a:pPr algn="ctr"/>
            <a:endParaRPr lang="en-US" sz="2800" dirty="0">
              <a:latin typeface="+mj-lt"/>
              <a:ea typeface="+mn-lt"/>
              <a:cs typeface="+mn-lt"/>
            </a:endParaRPr>
          </a:p>
          <a:p>
            <a:pPr marL="342900" indent="-342900">
              <a:buFont typeface="Arial" panose="020B0604020202020204" pitchFamily="34" charset="0"/>
              <a:buChar char="•"/>
            </a:pPr>
            <a:r>
              <a:rPr lang="en-US" sz="2400" dirty="0" smtClean="0">
                <a:latin typeface="+mj-lt"/>
              </a:rPr>
              <a:t>Reminder: CARLI </a:t>
            </a:r>
            <a:r>
              <a:rPr lang="en-US" sz="2400" dirty="0">
                <a:latin typeface="+mj-lt"/>
              </a:rPr>
              <a:t>Board of Directors approved two proposals that will end the practice of I-Share libraries charging overdue fines for their main circulating collections and “processing fees” for any lost materials</a:t>
            </a:r>
            <a:r>
              <a:rPr lang="en-US" sz="2400" dirty="0" smtClean="0">
                <a:latin typeface="+mj-lt"/>
              </a:rPr>
              <a:t>.</a:t>
            </a:r>
          </a:p>
          <a:p>
            <a:pPr marL="342900" indent="-342900">
              <a:buFont typeface="Arial" panose="020B0604020202020204" pitchFamily="34" charset="0"/>
              <a:buChar char="•"/>
            </a:pPr>
            <a:endParaRPr lang="en-US" sz="2400" dirty="0" smtClean="0">
              <a:latin typeface="+mj-lt"/>
            </a:endParaRPr>
          </a:p>
          <a:p>
            <a:pPr marL="342900" indent="-342900">
              <a:buFont typeface="Arial" panose="020B0604020202020204" pitchFamily="34" charset="0"/>
              <a:buChar char="•"/>
            </a:pPr>
            <a:r>
              <a:rPr lang="en-US" sz="2400" dirty="0" smtClean="0">
                <a:latin typeface="+mj-lt"/>
              </a:rPr>
              <a:t>I-Share Libraries filled out a survey letting CARLI know whether they planned to implement the changes </a:t>
            </a:r>
            <a:r>
              <a:rPr lang="en-US" sz="2400" dirty="0">
                <a:latin typeface="+mj-lt"/>
              </a:rPr>
              <a:t>on their own </a:t>
            </a:r>
            <a:r>
              <a:rPr lang="en-US" sz="2400" dirty="0" smtClean="0">
                <a:latin typeface="+mj-lt"/>
              </a:rPr>
              <a:t>before January 1, 2021, or would prefer </a:t>
            </a:r>
            <a:r>
              <a:rPr lang="en-US" sz="2400" dirty="0">
                <a:latin typeface="+mj-lt"/>
              </a:rPr>
              <a:t>CARLI </a:t>
            </a:r>
            <a:r>
              <a:rPr lang="en-US" sz="2400" dirty="0" smtClean="0">
                <a:latin typeface="+mj-lt"/>
              </a:rPr>
              <a:t>staff make </a:t>
            </a:r>
            <a:r>
              <a:rPr lang="en-US" sz="2400" dirty="0">
                <a:latin typeface="+mj-lt"/>
              </a:rPr>
              <a:t>these policy configuration changes on their behalf. </a:t>
            </a:r>
          </a:p>
          <a:p>
            <a:pPr marL="1085850" lvl="1" indent="-342900">
              <a:buFont typeface="Arial" panose="020B0604020202020204" pitchFamily="34" charset="0"/>
              <a:buChar char="•"/>
            </a:pPr>
            <a:r>
              <a:rPr lang="en-US" sz="2000" dirty="0" smtClean="0">
                <a:latin typeface="+mj-lt"/>
              </a:rPr>
              <a:t>CARLI Office Staff: Plans to make the changes December 21-23.</a:t>
            </a:r>
          </a:p>
          <a:p>
            <a:pPr marL="1085850" lvl="1" indent="-342900">
              <a:buFont typeface="Arial" panose="020B0604020202020204" pitchFamily="34" charset="0"/>
              <a:buChar char="•"/>
            </a:pPr>
            <a:r>
              <a:rPr lang="en-US" sz="2000" dirty="0" smtClean="0">
                <a:latin typeface="+mj-lt"/>
              </a:rPr>
              <a:t>Library Staff: Work should be complete before January 1, 2021.</a:t>
            </a:r>
            <a:endParaRPr lang="en-US" sz="2000" dirty="0">
              <a:latin typeface="+mj-lt"/>
            </a:endParaRP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60738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err="1"/>
              <a:t>endING</a:t>
            </a:r>
            <a:r>
              <a:rPr lang="en-US" dirty="0"/>
              <a:t> overdue fines and processing fees by Jan. 1, 2021</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2400" y="508011"/>
            <a:ext cx="8872330" cy="5713885"/>
          </a:xfrm>
          <a:prstGeom prst="rect">
            <a:avLst/>
          </a:prstGeom>
        </p:spPr>
        <p:txBody>
          <a:bodyPr/>
          <a:lstStyle/>
          <a:p>
            <a:pPr algn="ctr"/>
            <a:r>
              <a:rPr lang="en-US" sz="2800" dirty="0">
                <a:latin typeface="+mj-lt"/>
                <a:ea typeface="+mn-lt"/>
                <a:cs typeface="+mn-lt"/>
              </a:rPr>
              <a:t>Ending Overdue Fines and Processing Fees</a:t>
            </a:r>
          </a:p>
          <a:p>
            <a:pPr algn="ctr"/>
            <a:r>
              <a:rPr lang="en-US" sz="2800" dirty="0">
                <a:latin typeface="+mj-lt"/>
                <a:ea typeface="+mn-lt"/>
                <a:cs typeface="+mn-lt"/>
              </a:rPr>
              <a:t>Upcoming work</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Workflow to implement changes</a:t>
            </a:r>
          </a:p>
          <a:p>
            <a:pPr marL="1085850" lvl="1" indent="-342900">
              <a:buFont typeface="Arial" panose="020B0604020202020204" pitchFamily="34" charset="0"/>
              <a:buChar char="•"/>
            </a:pPr>
            <a:r>
              <a:rPr lang="en-US" sz="2400" dirty="0">
                <a:latin typeface="+mj-lt"/>
                <a:ea typeface="+mn-lt"/>
                <a:cs typeface="+mn-lt"/>
              </a:rPr>
              <a:t>Alma Configuration at the Institutional Level &gt; Fulfillment &gt; </a:t>
            </a:r>
            <a:br>
              <a:rPr lang="en-US" sz="2400" dirty="0">
                <a:latin typeface="+mj-lt"/>
                <a:ea typeface="+mn-lt"/>
                <a:cs typeface="+mn-lt"/>
              </a:rPr>
            </a:br>
            <a:r>
              <a:rPr lang="en-US" sz="2400" dirty="0">
                <a:latin typeface="+mj-lt"/>
                <a:ea typeface="+mn-lt"/>
                <a:cs typeface="+mn-lt"/>
              </a:rPr>
              <a:t>Terms of Use (TOU) &gt; </a:t>
            </a:r>
            <a:br>
              <a:rPr lang="en-US" sz="2400" dirty="0">
                <a:latin typeface="+mj-lt"/>
                <a:ea typeface="+mn-lt"/>
                <a:cs typeface="+mn-lt"/>
              </a:rPr>
            </a:br>
            <a:r>
              <a:rPr lang="en-US" sz="2400" dirty="0">
                <a:latin typeface="+mj-lt"/>
                <a:ea typeface="+mn-lt"/>
                <a:cs typeface="+mn-lt"/>
              </a:rPr>
              <a:t>Loan TOU</a:t>
            </a:r>
          </a:p>
          <a:p>
            <a:pPr marL="1485900" lvl="2" indent="-342900">
              <a:buFont typeface="Arial" panose="020B0604020202020204" pitchFamily="34" charset="0"/>
              <a:buChar char="•"/>
            </a:pPr>
            <a:r>
              <a:rPr lang="en-US" sz="2100" dirty="0">
                <a:latin typeface="+mj-lt"/>
                <a:ea typeface="+mn-lt"/>
                <a:cs typeface="+mn-lt"/>
              </a:rPr>
              <a:t>Lost Item Fine (aka processing fee)</a:t>
            </a:r>
          </a:p>
          <a:p>
            <a:pPr marL="1485900" lvl="2" indent="-342900">
              <a:buFont typeface="Arial" panose="020B0604020202020204" pitchFamily="34" charset="0"/>
              <a:buChar char="•"/>
            </a:pPr>
            <a:r>
              <a:rPr lang="en-US" sz="2100" dirty="0">
                <a:latin typeface="+mj-lt"/>
                <a:ea typeface="+mn-lt"/>
                <a:cs typeface="+mn-lt"/>
              </a:rPr>
              <a:t>Maximum Fine</a:t>
            </a:r>
          </a:p>
          <a:p>
            <a:pPr marL="1485900" lvl="2" indent="-342900">
              <a:buFont typeface="Arial" panose="020B0604020202020204" pitchFamily="34" charset="0"/>
              <a:buChar char="•"/>
            </a:pPr>
            <a:r>
              <a:rPr lang="en-US" sz="2100" dirty="0">
                <a:latin typeface="+mj-lt"/>
                <a:ea typeface="+mn-lt"/>
                <a:cs typeface="+mn-lt"/>
              </a:rPr>
              <a:t>Overdue Fine</a:t>
            </a:r>
          </a:p>
          <a:p>
            <a:pPr marL="1485900" lvl="2" indent="-342900">
              <a:buFont typeface="Arial" panose="020B0604020202020204" pitchFamily="34" charset="0"/>
              <a:buChar char="•"/>
            </a:pPr>
            <a:r>
              <a:rPr lang="en-US" sz="2100" dirty="0">
                <a:latin typeface="+mj-lt"/>
                <a:ea typeface="+mn-lt"/>
                <a:cs typeface="+mn-lt"/>
              </a:rPr>
              <a:t>Recalled Overdue Fine</a:t>
            </a:r>
          </a:p>
          <a:p>
            <a:pPr marL="1485900" lvl="2" indent="-342900">
              <a:buFont typeface="Arial" panose="020B0604020202020204" pitchFamily="34" charset="0"/>
              <a:buChar char="•"/>
            </a:pPr>
            <a:r>
              <a:rPr lang="en-US" sz="2100" dirty="0">
                <a:latin typeface="+mj-lt"/>
                <a:ea typeface="+mn-lt"/>
                <a:cs typeface="+mn-lt"/>
              </a:rPr>
              <a:t>Grace Period</a:t>
            </a:r>
            <a:br>
              <a:rPr lang="en-US" sz="2100" dirty="0">
                <a:latin typeface="+mj-lt"/>
                <a:ea typeface="+mn-lt"/>
                <a:cs typeface="+mn-lt"/>
              </a:rPr>
            </a:b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252641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Enabling Overdue Notices in Alma</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403412"/>
            <a:ext cx="8698432" cy="6024282"/>
          </a:xfrm>
          <a:prstGeom prst="rect">
            <a:avLst/>
          </a:prstGeom>
        </p:spPr>
        <p:txBody>
          <a:bodyPr/>
          <a:lstStyle/>
          <a:p>
            <a:r>
              <a:rPr lang="en-US" sz="2400" dirty="0" smtClean="0">
                <a:latin typeface="+mj-lt"/>
              </a:rPr>
              <a:t>Enabling Overdue Notices in Alma</a:t>
            </a:r>
            <a:endParaRPr lang="en-US" sz="2400" dirty="0">
              <a:latin typeface="+mj-lt"/>
            </a:endParaRPr>
          </a:p>
          <a:p>
            <a:pPr lvl="0"/>
            <a:endParaRPr lang="en-US" sz="2400" dirty="0" smtClean="0">
              <a:latin typeface="+mj-lt"/>
            </a:endParaRPr>
          </a:p>
          <a:p>
            <a:pPr marL="342900" lvl="0" indent="-342900">
              <a:buFont typeface="Arial" panose="020B0604020202020204" pitchFamily="34" charset="0"/>
              <a:buChar char="•"/>
            </a:pPr>
            <a:r>
              <a:rPr lang="en-US" sz="2400" dirty="0" smtClean="0">
                <a:latin typeface="+mj-lt"/>
              </a:rPr>
              <a:t>If </a:t>
            </a:r>
            <a:r>
              <a:rPr lang="en-US" sz="2400" dirty="0">
                <a:latin typeface="+mj-lt"/>
              </a:rPr>
              <a:t>your institution </a:t>
            </a:r>
            <a:r>
              <a:rPr lang="en-US" sz="2400" b="1" dirty="0">
                <a:latin typeface="+mj-lt"/>
              </a:rPr>
              <a:t>is ready to turn on </a:t>
            </a:r>
            <a:r>
              <a:rPr lang="en-US" sz="2400" dirty="0">
                <a:latin typeface="+mj-lt"/>
              </a:rPr>
              <a:t>overdue notices in Alma starting in December </a:t>
            </a:r>
            <a:r>
              <a:rPr lang="en-US" sz="2400" dirty="0" smtClean="0">
                <a:latin typeface="+mj-lt"/>
              </a:rPr>
              <a:t>2020:</a:t>
            </a:r>
          </a:p>
          <a:p>
            <a:pPr marL="1085850" lvl="1" indent="-342900">
              <a:buFont typeface="Arial" panose="020B0604020202020204" pitchFamily="34" charset="0"/>
              <a:buChar char="•"/>
            </a:pPr>
            <a:r>
              <a:rPr lang="en-US" sz="2400" u="sng" dirty="0" smtClean="0">
                <a:latin typeface="+mj-lt"/>
                <a:hlinkClick r:id="rId3"/>
              </a:rPr>
              <a:t>https</a:t>
            </a:r>
            <a:r>
              <a:rPr lang="en-US" sz="2400" u="sng" dirty="0">
                <a:latin typeface="+mj-lt"/>
                <a:hlinkClick r:id="rId3"/>
              </a:rPr>
              <a:t>://docs.google.com/spreadsheets/d/1Qyn4fH2UCHmnCPawYnd1rEbPqL9Nl5Uc6LnzsGtrLdg/edit?usp=sharing</a:t>
            </a:r>
            <a:r>
              <a:rPr lang="en-US" sz="2400" dirty="0">
                <a:latin typeface="+mj-lt"/>
              </a:rPr>
              <a:t> </a:t>
            </a:r>
            <a:r>
              <a:rPr lang="en-US" sz="2400" dirty="0" smtClean="0">
                <a:latin typeface="+mj-lt"/>
              </a:rPr>
              <a:t/>
            </a:r>
            <a:br>
              <a:rPr lang="en-US" sz="2400" dirty="0" smtClean="0">
                <a:latin typeface="+mj-lt"/>
              </a:rPr>
            </a:br>
            <a:endParaRPr lang="en-US" sz="2400" dirty="0">
              <a:latin typeface="+mj-lt"/>
            </a:endParaRPr>
          </a:p>
          <a:p>
            <a:pPr marL="457200" indent="-457200">
              <a:buFont typeface="Arial" panose="020B0604020202020204" pitchFamily="34" charset="0"/>
              <a:buChar char="•"/>
            </a:pPr>
            <a:r>
              <a:rPr lang="en-US" sz="2400" dirty="0">
                <a:latin typeface="+mj-lt"/>
              </a:rPr>
              <a:t>If your institution </a:t>
            </a:r>
            <a:r>
              <a:rPr lang="en-US" sz="2400" b="1" dirty="0">
                <a:latin typeface="+mj-lt"/>
              </a:rPr>
              <a:t>prefers to wait </a:t>
            </a:r>
            <a:r>
              <a:rPr lang="en-US" sz="2400" dirty="0">
                <a:latin typeface="+mj-lt"/>
              </a:rPr>
              <a:t>and have your overdue notices turned on sometime in 2021, a second set of meetings will be available in 2021.</a:t>
            </a:r>
            <a:endParaRPr lang="en-US" sz="2400" dirty="0">
              <a:latin typeface="+mj-lt"/>
              <a:ea typeface="+mn-lt"/>
              <a:cs typeface="+mn-lt"/>
            </a:endParaRPr>
          </a:p>
          <a:p>
            <a:pPr lvl="1" indent="0">
              <a:buNone/>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120814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669073"/>
            <a:ext cx="8694925" cy="5552823"/>
          </a:xfrm>
          <a:prstGeom prst="rect">
            <a:avLst/>
          </a:prstGeom>
        </p:spPr>
        <p:txBody>
          <a:bodyPr/>
          <a:lstStyle/>
          <a:p>
            <a:pPr marL="0" lvl="1" indent="0" algn="ctr">
              <a:buNone/>
            </a:pPr>
            <a:r>
              <a:rPr lang="en-US" sz="2800" dirty="0" smtClean="0">
                <a:latin typeface="+mj-lt"/>
                <a:ea typeface="+mn-lt"/>
                <a:cs typeface="+mn-lt"/>
              </a:rPr>
              <a:t>How to improve accuracy of linking to </a:t>
            </a:r>
          </a:p>
          <a:p>
            <a:pPr marL="0" lvl="1" indent="0" algn="ctr">
              <a:buNone/>
            </a:pPr>
            <a:r>
              <a:rPr lang="en-US" sz="2800" dirty="0" smtClean="0">
                <a:latin typeface="+mj-lt"/>
                <a:ea typeface="+mn-lt"/>
                <a:cs typeface="+mn-lt"/>
              </a:rPr>
              <a:t>articles and ebooks? </a:t>
            </a:r>
            <a:endParaRPr lang="en-US" sz="2800" dirty="0">
              <a:latin typeface="+mj-lt"/>
              <a:ea typeface="+mn-lt"/>
              <a:cs typeface="+mn-lt"/>
            </a:endParaRPr>
          </a:p>
          <a:p>
            <a:endParaRPr lang="en-US" sz="24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rPr>
              <a:t>Alma &amp; Primo VE build OpenURL links based on citation information. </a:t>
            </a:r>
          </a:p>
          <a:p>
            <a:pPr marL="342900" indent="-342900">
              <a:buFont typeface="Arial" panose="020B0604020202020204" pitchFamily="34" charset="0"/>
              <a:buChar char="•"/>
            </a:pPr>
            <a:r>
              <a:rPr lang="en-US" sz="2400" dirty="0" smtClean="0">
                <a:latin typeface="+mj-lt"/>
                <a:ea typeface="+mn-lt"/>
                <a:cs typeface="+mn-lt"/>
              </a:rPr>
              <a:t>Example: </a:t>
            </a:r>
            <a:br>
              <a:rPr lang="en-US" sz="2400" dirty="0" smtClean="0">
                <a:latin typeface="+mj-lt"/>
                <a:ea typeface="+mn-lt"/>
                <a:cs typeface="+mn-lt"/>
              </a:rPr>
            </a:br>
            <a:r>
              <a:rPr lang="en-US" sz="2400" dirty="0" smtClean="0">
                <a:latin typeface="+mj-lt"/>
                <a:ea typeface="+mn-lt"/>
                <a:cs typeface="+mn-lt"/>
              </a:rPr>
              <a:t>  </a:t>
            </a:r>
            <a:r>
              <a:rPr lang="en-US" sz="2000" i="1" dirty="0" err="1" smtClean="0">
                <a:latin typeface="+mj-lt"/>
                <a:ea typeface="+mn-lt"/>
                <a:cs typeface="+mn-lt"/>
              </a:rPr>
              <a:t>Alvanoudi</a:t>
            </a:r>
            <a:r>
              <a:rPr lang="en-US" sz="2000" i="1" dirty="0">
                <a:latin typeface="+mj-lt"/>
                <a:ea typeface="+mn-lt"/>
                <a:cs typeface="+mn-lt"/>
              </a:rPr>
              <a:t>, Angeliki. “Gender, Language and a Lipstick: Creating Cultural Change in a World of Paradoxes.” Humanities (Basel) 7.3 (2018): 87–. </a:t>
            </a:r>
            <a:r>
              <a:rPr lang="en-US" sz="2000" dirty="0">
                <a:latin typeface="+mj-lt"/>
                <a:hlinkClick r:id="rId3"/>
              </a:rPr>
              <a:t>https://</a:t>
            </a:r>
            <a:r>
              <a:rPr lang="en-US" sz="2000" dirty="0" smtClean="0">
                <a:latin typeface="+mj-lt"/>
                <a:hlinkClick r:id="rId3"/>
              </a:rPr>
              <a:t>doi.org/10.3390/h7030087</a:t>
            </a:r>
            <a:r>
              <a:rPr lang="en-US" sz="2400" dirty="0">
                <a:latin typeface="+mj-lt"/>
              </a:rPr>
              <a:t/>
            </a:r>
            <a:br>
              <a:rPr lang="en-US" sz="2400" dirty="0">
                <a:latin typeface="+mj-lt"/>
              </a:rPr>
            </a:br>
            <a:r>
              <a:rPr lang="en-US" sz="2400" dirty="0" smtClean="0">
                <a:latin typeface="+mj-lt"/>
              </a:rPr>
              <a:t/>
            </a:r>
            <a:br>
              <a:rPr lang="en-US" sz="2400" dirty="0" smtClean="0">
                <a:latin typeface="+mj-lt"/>
              </a:rPr>
            </a:br>
            <a:r>
              <a:rPr lang="en-US" sz="2400" dirty="0" smtClean="0">
                <a:latin typeface="+mj-lt"/>
                <a:ea typeface="+mn-lt"/>
                <a:cs typeface="+mn-lt"/>
              </a:rPr>
              <a:t>This library has full text in </a:t>
            </a:r>
            <a:br>
              <a:rPr lang="en-US" sz="2400" dirty="0" smtClean="0">
                <a:latin typeface="+mj-lt"/>
                <a:ea typeface="+mn-lt"/>
                <a:cs typeface="+mn-lt"/>
              </a:rPr>
            </a:br>
            <a:r>
              <a:rPr lang="en-US" sz="2400" dirty="0" smtClean="0">
                <a:latin typeface="+mj-lt"/>
                <a:hlinkClick r:id="rId4"/>
              </a:rPr>
              <a:t>DOAJ </a:t>
            </a:r>
            <a:r>
              <a:rPr lang="en-US" sz="2400" dirty="0">
                <a:latin typeface="+mj-lt"/>
                <a:hlinkClick r:id="rId4"/>
              </a:rPr>
              <a:t>Directory of Open Access Journals (Free internet resource, activated by CARLI)</a:t>
            </a:r>
            <a:r>
              <a:rPr lang="en-US" sz="2400" dirty="0">
                <a:latin typeface="+mj-lt"/>
              </a:rPr>
              <a:t> </a:t>
            </a:r>
            <a:r>
              <a:rPr lang="en-US" sz="2400" dirty="0" smtClean="0">
                <a:latin typeface="+mj-lt"/>
              </a:rPr>
              <a:t/>
            </a:r>
            <a:br>
              <a:rPr lang="en-US" sz="2400" dirty="0" smtClean="0">
                <a:latin typeface="+mj-lt"/>
              </a:rPr>
            </a:br>
            <a:r>
              <a:rPr lang="en-US" sz="2400" dirty="0" smtClean="0">
                <a:latin typeface="+mj-lt"/>
              </a:rPr>
              <a:t>Available </a:t>
            </a:r>
            <a:r>
              <a:rPr lang="en-US" sz="2400" dirty="0">
                <a:latin typeface="+mj-lt"/>
              </a:rPr>
              <a:t>from 2012.</a:t>
            </a:r>
          </a:p>
          <a:p>
            <a:endParaRPr lang="en-US" sz="2400" dirty="0" smtClean="0">
              <a:latin typeface="+mj-lt"/>
              <a:ea typeface="+mn-lt"/>
              <a:cs typeface="+mn-lt"/>
            </a:endParaRPr>
          </a:p>
          <a:p>
            <a:endParaRPr lang="en-US" sz="2400" dirty="0">
              <a:latin typeface="+mj-lt"/>
              <a:ea typeface="+mn-lt"/>
              <a:cs typeface="+mn-lt"/>
            </a:endParaRPr>
          </a:p>
          <a:p>
            <a:pPr marL="342900" indent="-342900">
              <a:buFont typeface="Arial" panose="020B0604020202020204" pitchFamily="34" charset="0"/>
              <a:buChar char="•"/>
            </a:pPr>
            <a:endParaRPr lang="en-US" sz="2400" dirty="0" smtClean="0">
              <a:latin typeface="+mj-lt"/>
              <a:ea typeface="+mn-lt"/>
              <a:cs typeface="+mn-lt"/>
            </a:endParaRPr>
          </a:p>
          <a:p>
            <a:pPr marL="342900" indent="-342900">
              <a:buFont typeface="Arial" panose="020B0604020202020204" pitchFamily="34" charset="0"/>
              <a:buChar char="•"/>
            </a:pPr>
            <a:endParaRPr lang="en-US" sz="2000" dirty="0">
              <a:latin typeface="+mj-lt"/>
              <a:ea typeface="+mn-lt"/>
              <a:cs typeface="+mn-lt"/>
            </a:endParaRPr>
          </a:p>
          <a:p>
            <a:pPr marL="1085850" lvl="1" indent="-342900">
              <a:buFont typeface="Arial" panose="020B0604020202020204" pitchFamily="34" charset="0"/>
              <a:buChar char="•"/>
            </a:pPr>
            <a:endParaRPr lang="en-US" sz="10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rPr>
              <a:t> </a:t>
            </a:r>
            <a:r>
              <a:rPr lang="en-US" sz="2000" dirty="0" smtClean="0">
                <a:latin typeface="+mj-lt"/>
                <a:ea typeface="+mn-lt"/>
                <a:cs typeface="+mn-lt"/>
              </a:rPr>
              <a:t> </a:t>
            </a:r>
            <a:endParaRPr lang="en-US" sz="2000" dirty="0">
              <a:latin typeface="+mj-lt"/>
              <a:ea typeface="+mn-lt"/>
              <a:cs typeface="+mn-lt"/>
            </a:endParaRPr>
          </a:p>
          <a:p>
            <a:pPr marL="342900" indent="-342900">
              <a:buFont typeface="Arial" panose="020B0604020202020204" pitchFamily="34" charset="0"/>
              <a:buChar char="•"/>
            </a:pPr>
            <a:endParaRPr lang="en-US" sz="10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rPr>
              <a:t> .</a:t>
            </a:r>
            <a:endParaRPr lang="en-US" sz="2400" dirty="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pPr marL="1085850" lvl="1" indent="-342900">
              <a:buFont typeface="Arial" panose="020B0604020202020204" pitchFamily="34" charset="0"/>
              <a:buChar char="•"/>
            </a:pP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4259150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Improving Linking in Alma/Primo VE</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669073"/>
            <a:ext cx="8694925" cy="5552823"/>
          </a:xfrm>
          <a:prstGeom prst="rect">
            <a:avLst/>
          </a:prstGeom>
        </p:spPr>
        <p:txBody>
          <a:bodyPr/>
          <a:lstStyle/>
          <a:p>
            <a:pPr marL="0" lvl="1" indent="0" algn="ctr">
              <a:buNone/>
            </a:pPr>
            <a:r>
              <a:rPr lang="en-US" sz="2800" dirty="0" smtClean="0">
                <a:latin typeface="+mj-lt"/>
                <a:ea typeface="+mn-lt"/>
                <a:cs typeface="+mn-lt"/>
              </a:rPr>
              <a:t>Creates an open URL like this: </a:t>
            </a:r>
          </a:p>
          <a:p>
            <a:pPr marL="0" lvl="1" indent="0">
              <a:buNone/>
            </a:pPr>
            <a:r>
              <a:rPr lang="en-US" sz="2800" dirty="0">
                <a:latin typeface="+mj-lt"/>
              </a:rPr>
              <a:t/>
            </a:r>
            <a:br>
              <a:rPr lang="en-US" sz="2800" dirty="0">
                <a:latin typeface="+mj-lt"/>
              </a:rPr>
            </a:br>
            <a:r>
              <a:rPr lang="en-US" sz="2000" dirty="0">
                <a:latin typeface="+mj-lt"/>
              </a:rPr>
              <a:t>https://i-share-xxx.primo.exlibrisgroup.com/discovery/openurl?institution=01CARLI_XXX&amp;vid=01CARLI_XXX:CARLI_XXX&amp;rft_val_fmt=info:ofi%2Ffmt:kev:mtx:journal&amp;rft.aulast=Alvanoudi&amp;rft.aufirst=Angeliki%20L.&amp;%3Fctx_ver=Z39.88-2004&amp;rft.volume=7&amp;rft.date=2018&amp;rfr_id=info:sid%2F/cdi_doaj_primary_oai_doa&amp;rft.spage=87&amp;rft.jtitle=Humanities&amp;rft.genre=article&amp;rft.atitle=Gender%20language%20lipstick </a:t>
            </a:r>
            <a:endParaRPr lang="en-US" sz="2000" dirty="0" smtClean="0">
              <a:latin typeface="+mj-lt"/>
            </a:endParaRPr>
          </a:p>
          <a:p>
            <a:pPr marL="0" lvl="1" indent="0">
              <a:buNone/>
            </a:pPr>
            <a:r>
              <a:rPr lang="en-US" sz="2400" dirty="0" smtClean="0">
                <a:latin typeface="+mj-lt"/>
              </a:rPr>
              <a:t> </a:t>
            </a:r>
            <a:endParaRPr lang="en-US" sz="2400" dirty="0">
              <a:latin typeface="+mj-lt"/>
              <a:ea typeface="+mn-lt"/>
              <a:cs typeface="+mn-lt"/>
            </a:endParaRPr>
          </a:p>
          <a:p>
            <a:pPr marL="0" lvl="1" indent="0">
              <a:buNone/>
            </a:pPr>
            <a:r>
              <a:rPr lang="en-US" sz="2400" dirty="0" smtClean="0">
                <a:latin typeface="+mj-lt"/>
                <a:ea typeface="+mn-lt"/>
                <a:cs typeface="+mn-lt"/>
              </a:rPr>
              <a:t>Takes the patron to: </a:t>
            </a:r>
          </a:p>
          <a:p>
            <a:r>
              <a:rPr lang="en-US" sz="2400" dirty="0">
                <a:latin typeface="+mj-lt"/>
                <a:ea typeface="+mn-lt"/>
                <a:cs typeface="+mn-lt"/>
              </a:rPr>
              <a:t> </a:t>
            </a:r>
            <a:r>
              <a:rPr lang="en-US" sz="2400" dirty="0">
                <a:latin typeface="+mj-lt"/>
                <a:ea typeface="+mn-lt"/>
                <a:cs typeface="+mn-lt"/>
                <a:hlinkClick r:id="rId3"/>
              </a:rPr>
              <a:t>https://</a:t>
            </a:r>
            <a:r>
              <a:rPr lang="en-US" sz="2400" dirty="0" smtClean="0">
                <a:latin typeface="+mj-lt"/>
                <a:ea typeface="+mn-lt"/>
                <a:cs typeface="+mn-lt"/>
                <a:hlinkClick r:id="rId3"/>
              </a:rPr>
              <a:t>www.mdpi.com/2076-0787/7/3/87</a:t>
            </a:r>
            <a:r>
              <a:rPr lang="en-US" sz="2400" dirty="0" smtClean="0">
                <a:latin typeface="+mj-lt"/>
                <a:ea typeface="+mn-lt"/>
                <a:cs typeface="+mn-lt"/>
              </a:rPr>
              <a:t> </a:t>
            </a:r>
          </a:p>
          <a:p>
            <a:endParaRPr lang="en-US" sz="1800" dirty="0" smtClean="0">
              <a:latin typeface="+mj-lt"/>
              <a:ea typeface="+mn-lt"/>
              <a:cs typeface="+mn-lt"/>
            </a:endParaRPr>
          </a:p>
          <a:p>
            <a:r>
              <a:rPr lang="en-US" sz="2000" i="1" dirty="0" smtClean="0">
                <a:latin typeface="+mj-lt"/>
                <a:ea typeface="+mn-lt"/>
                <a:cs typeface="+mn-lt"/>
              </a:rPr>
              <a:t> </a:t>
            </a:r>
            <a:endParaRPr lang="en-US" sz="2000" dirty="0">
              <a:latin typeface="+mj-lt"/>
            </a:endParaRPr>
          </a:p>
          <a:p>
            <a:pPr marL="0" lvl="1" indent="0" algn="ctr">
              <a:buNone/>
            </a:pPr>
            <a:endParaRPr lang="en-US" sz="2800" dirty="0" smtClean="0">
              <a:latin typeface="+mj-lt"/>
              <a:ea typeface="+mn-lt"/>
              <a:cs typeface="+mn-lt"/>
            </a:endParaRPr>
          </a:p>
          <a:p>
            <a:pPr marL="0" lvl="1" indent="0" algn="ctr">
              <a:buNone/>
            </a:pPr>
            <a:endParaRPr lang="en-US" sz="2800" b="1"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554171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5225</TotalTime>
  <Words>1865</Words>
  <Application>Microsoft Office PowerPoint</Application>
  <PresentationFormat>Letter Paper (8.5x11 in)</PresentationFormat>
  <Paragraphs>185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Times New Roman</vt:lpstr>
      <vt:lpstr>Presentation11</vt:lpstr>
      <vt:lpstr>I-Share Alma Primo VE Office hours will start shortly</vt:lpstr>
      <vt:lpstr>Office Hours December 10, 2020</vt:lpstr>
      <vt:lpstr>Agenda Office Hours  12/10/2020</vt:lpstr>
      <vt:lpstr>Local and I-Share/AFN requesting during Break</vt:lpstr>
      <vt:lpstr>endING overdue fines and processing fees by Jan. 1, 2021</vt:lpstr>
      <vt:lpstr>endING overdue fines and processing fees by Jan. 1, 2021</vt:lpstr>
      <vt:lpstr>Enabling Overdue Notices in Alma</vt:lpstr>
      <vt:lpstr>Improving Linking in Alma/Primo VE</vt:lpstr>
      <vt:lpstr>Improving Linking in Alma/Primo VE</vt:lpstr>
      <vt:lpstr>Improving Linking in Alma/Primo VE</vt:lpstr>
      <vt:lpstr>Improving Linking in Alma/Primo VE</vt:lpstr>
      <vt:lpstr>Improving Linking in Alma/Primo VE</vt:lpstr>
      <vt:lpstr>Improving Linking in Alma/Primo VE</vt:lpstr>
      <vt:lpstr>Improving Linking in Alma/Primo VE</vt:lpstr>
      <vt:lpstr>Improving Linking in Alma/Primo VE</vt:lpstr>
      <vt:lpstr>Improving Linking in Alma/Primo VE</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Campbell, Deborah Marie</cp:lastModifiedBy>
  <cp:revision>478</cp:revision>
  <dcterms:created xsi:type="dcterms:W3CDTF">2019-09-18T17:05:10Z</dcterms:created>
  <dcterms:modified xsi:type="dcterms:W3CDTF">2020-12-10T19:40:18Z</dcterms:modified>
</cp:coreProperties>
</file>