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43" r:id="rId2"/>
  </p:sldMasterIdLst>
  <p:notesMasterIdLst>
    <p:notesMasterId r:id="rId12"/>
  </p:notesMasterIdLst>
  <p:handoutMasterIdLst>
    <p:handoutMasterId r:id="rId13"/>
  </p:handoutMasterIdLst>
  <p:sldIdLst>
    <p:sldId id="3155" r:id="rId3"/>
    <p:sldId id="3156" r:id="rId4"/>
    <p:sldId id="3158" r:id="rId5"/>
    <p:sldId id="3186" r:id="rId6"/>
    <p:sldId id="3187" r:id="rId7"/>
    <p:sldId id="3188" r:id="rId8"/>
    <p:sldId id="3173" r:id="rId9"/>
    <p:sldId id="3141" r:id="rId10"/>
    <p:sldId id="3157" r:id="rId11"/>
  </p:sldIdLst>
  <p:sldSz cx="9144000" cy="6858000" type="letter"/>
  <p:notesSz cx="4629150" cy="685800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87" autoAdjust="0"/>
    <p:restoredTop sz="60890" autoAdjust="0"/>
  </p:normalViewPr>
  <p:slideViewPr>
    <p:cSldViewPr snapToGrid="0" snapToObjects="1">
      <p:cViewPr varScale="1">
        <p:scale>
          <a:sx n="68" d="100"/>
          <a:sy n="68" d="100"/>
        </p:scale>
        <p:origin x="2412" y="72"/>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0" y="0"/>
            <a:ext cx="20066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2622550" y="0"/>
            <a:ext cx="2005013" cy="344488"/>
          </a:xfrm>
          <a:prstGeom prst="rect">
            <a:avLst/>
          </a:prstGeom>
        </p:spPr>
        <p:txBody>
          <a:bodyPr vert="horz" lIns="91440" tIns="45720" rIns="91440" bIns="45720" rtlCol="0"/>
          <a:lstStyle>
            <a:lvl1pPr algn="r">
              <a:defRPr sz="1200"/>
            </a:lvl1pPr>
          </a:lstStyle>
          <a:p>
            <a:fld id="{05982DDE-1673-4FAD-ABA7-B01B4E41DDF4}" type="datetimeFigureOut">
              <a:rPr lang="en-US" smtClean="0"/>
              <a:t>11/12/2020</a:t>
            </a:fld>
            <a:endParaRPr lang="en-US"/>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0" y="6513513"/>
            <a:ext cx="20066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2622550" y="6513513"/>
            <a:ext cx="2005013" cy="344487"/>
          </a:xfrm>
          <a:prstGeom prst="rect">
            <a:avLst/>
          </a:prstGeom>
        </p:spPr>
        <p:txBody>
          <a:bodyPr vert="horz" lIns="91440" tIns="45720" rIns="91440" bIns="45720" rtlCol="0" anchor="b"/>
          <a:lstStyle>
            <a:lvl1pPr algn="r">
              <a:defRPr sz="1200"/>
            </a:lvl1pPr>
          </a:lstStyle>
          <a:p>
            <a:fld id="{06E4A8E0-CBC9-4654-A5E4-C16A20946212}" type="slidenum">
              <a:rPr lang="en-US" smtClean="0"/>
              <a:t>‹#›</a:t>
            </a:fld>
            <a:endParaRPr lang="en-US"/>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005965" cy="67968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622114" y="0"/>
            <a:ext cx="2005965" cy="679686"/>
          </a:xfrm>
          <a:prstGeom prst="rect">
            <a:avLst/>
          </a:prstGeom>
        </p:spPr>
        <p:txBody>
          <a:bodyPr vert="horz" lIns="91440" tIns="45720" rIns="91440" bIns="45720" rtlCol="0"/>
          <a:lstStyle>
            <a:lvl1pPr algn="r">
              <a:defRPr sz="1200"/>
            </a:lvl1pPr>
          </a:lstStyle>
          <a:p>
            <a:fld id="{7B3ACEC6-FD2B-364A-87A5-E4E57BEBA3DB}" type="datetimeFigureOut">
              <a:rPr lang="en-US" smtClean="0"/>
              <a:t>11/12/2020</a:t>
            </a:fld>
            <a:endParaRPr lang="en-US"/>
          </a:p>
        </p:txBody>
      </p:sp>
      <p:sp>
        <p:nvSpPr>
          <p:cNvPr id="4" name="Slide Image Placeholder 3"/>
          <p:cNvSpPr>
            <a:spLocks noGrp="1" noRot="1" noChangeAspect="1"/>
          </p:cNvSpPr>
          <p:nvPr>
            <p:ph type="sldImg" idx="2"/>
          </p:nvPr>
        </p:nvSpPr>
        <p:spPr>
          <a:xfrm>
            <a:off x="1269250" y="446954"/>
            <a:ext cx="2272233" cy="1704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99241" y="2210696"/>
            <a:ext cx="4164693" cy="4200350"/>
          </a:xfrm>
          <a:prstGeom prst="rect">
            <a:avLst/>
          </a:prstGeom>
        </p:spPr>
        <p:txBody>
          <a:bodyPr vert="horz" lIns="91440" tIns="45720" rIns="91440" bIns="45720" rtlCol="0"/>
          <a:lstStyle/>
          <a:p>
            <a:pPr lvl="0"/>
            <a:r>
              <a:rPr lang="en-US" dirty="0"/>
              <a:t>Edit Master text style</a:t>
            </a:r>
          </a:p>
        </p:txBody>
      </p:sp>
      <p:sp>
        <p:nvSpPr>
          <p:cNvPr id="6" name="Footer Placeholder 5"/>
          <p:cNvSpPr>
            <a:spLocks noGrp="1"/>
          </p:cNvSpPr>
          <p:nvPr>
            <p:ph type="ftr" sz="quarter" idx="4"/>
          </p:nvPr>
        </p:nvSpPr>
        <p:spPr>
          <a:xfrm>
            <a:off x="74815" y="6075485"/>
            <a:ext cx="2005965" cy="6796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548372" y="6075485"/>
            <a:ext cx="2005965" cy="679684"/>
          </a:xfrm>
          <a:prstGeom prst="rect">
            <a:avLst/>
          </a:prstGeom>
        </p:spPr>
        <p:txBody>
          <a:bodyPr vert="horz" lIns="91440" tIns="45720" rIns="91440" bIns="45720" rtlCol="0" anchor="b"/>
          <a:lstStyle>
            <a:lvl1pPr algn="r">
              <a:defRPr sz="1200"/>
            </a:lvl1pPr>
          </a:lstStyle>
          <a:p>
            <a:fld id="{FA2322D7-5974-A64C-97E5-5150CB045093}" type="slidenum">
              <a:rPr lang="en-US" smtClean="0"/>
              <a:t>‹#›</a:t>
            </a:fld>
            <a:endParaRPr lang="en-US"/>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pPr marL="0" indent="0">
              <a:buFontTx/>
              <a:buNone/>
            </a:pPr>
            <a:endParaRPr lang="en-US" i="1" dirty="0"/>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FA2322D7-5974-A64C-97E5-5150CB045093}" type="slidenum">
              <a:rPr kumimoji="0" lang="en-US" sz="1200" b="0" i="0" u="none" strike="noStrike" kern="1200" cap="none" spc="0" normalizeH="0" baseline="0" noProof="0" smtClean="0">
                <a:ln>
                  <a:noFill/>
                </a:ln>
                <a:solidFill>
                  <a:prstClr val="black"/>
                </a:solidFill>
                <a:effectLst/>
                <a:uLnTx/>
                <a:uFillTx/>
                <a:latin typeface="Times New Roman"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Tree>
    <p:extLst>
      <p:ext uri="{BB962C8B-B14F-4D97-AF65-F5344CB8AC3E}">
        <p14:creationId xmlns:p14="http://schemas.microsoft.com/office/powerpoint/2010/main" val="99378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smtClean="0"/>
              <a:t>[Debbie] Welcome everyone to today’s CARLI Alma and Primo VE Office Hours!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a:p>
        </p:txBody>
      </p:sp>
    </p:spTree>
    <p:extLst>
      <p:ext uri="{BB962C8B-B14F-4D97-AF65-F5344CB8AC3E}">
        <p14:creationId xmlns:p14="http://schemas.microsoft.com/office/powerpoint/2010/main" val="38199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During today’s </a:t>
            </a:r>
            <a:r>
              <a:rPr lang="en-US" i="0" baseline="0" dirty="0" smtClean="0">
                <a:cs typeface="Calibri"/>
              </a:rPr>
              <a:t>session, we’ll go over some upcoming events related to Alma and Primo VE, </a:t>
            </a:r>
            <a:r>
              <a:rPr lang="en-US" sz="1200" i="0" kern="1200" dirty="0" smtClean="0">
                <a:solidFill>
                  <a:schemeClr val="tx1"/>
                </a:solidFill>
                <a:effectLst/>
                <a:latin typeface="+mn-lt"/>
                <a:ea typeface="+mn-ea"/>
                <a:cs typeface="+mn-cs"/>
              </a:rPr>
              <a:t>discuss plans for handling</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local and I-Share/AFN requesting during the holiday break, cover some general reminders, followed by open participant Q &amp; A. </a:t>
            </a:r>
          </a:p>
        </p:txBody>
      </p:sp>
    </p:spTree>
    <p:extLst>
      <p:ext uri="{BB962C8B-B14F-4D97-AF65-F5344CB8AC3E}">
        <p14:creationId xmlns:p14="http://schemas.microsoft.com/office/powerpoint/2010/main" val="2116952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a:t>
            </a:r>
          </a:p>
          <a:p>
            <a:r>
              <a:rPr lang="en-US" baseline="0" dirty="0" smtClean="0">
                <a:cs typeface="Calibri"/>
              </a:rPr>
              <a:t>First, beginning with a reminder </a:t>
            </a:r>
            <a:r>
              <a:rPr lang="en-US" sz="1200" i="0" kern="1200" baseline="0" dirty="0" smtClean="0">
                <a:solidFill>
                  <a:schemeClr val="tx1"/>
                </a:solidFill>
                <a:effectLst/>
                <a:latin typeface="+mn-lt"/>
                <a:ea typeface="+mn-ea"/>
                <a:cs typeface="+mn-cs"/>
              </a:rPr>
              <a:t>that with the holidays in November and December, we have one more of these Thursday Office Hours during 2020, on December 10</a:t>
            </a:r>
            <a:r>
              <a:rPr lang="en-US" sz="1200" i="0" kern="1200" baseline="30000" dirty="0" smtClean="0">
                <a:solidFill>
                  <a:schemeClr val="tx1"/>
                </a:solidFill>
                <a:effectLst/>
                <a:latin typeface="+mn-lt"/>
                <a:ea typeface="+mn-ea"/>
                <a:cs typeface="+mn-cs"/>
              </a:rPr>
              <a:t>th</a:t>
            </a:r>
            <a:r>
              <a:rPr lang="en-US" sz="1200" i="0" kern="1200" baseline="0" dirty="0" smtClean="0">
                <a:solidFill>
                  <a:schemeClr val="tx1"/>
                </a:solidFill>
                <a:effectLst/>
                <a:latin typeface="+mn-lt"/>
                <a:ea typeface="+mn-ea"/>
                <a:cs typeface="+mn-cs"/>
              </a:rPr>
              <a:t> at 2pm. </a:t>
            </a:r>
            <a:endParaRPr lang="en-US" sz="120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However, there are some additional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topically-focused meetings over the next several weeks.</a:t>
            </a:r>
          </a:p>
          <a:p>
            <a:pPr mar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indent="0">
              <a:buFont typeface="Arial" panose="020B0604020202020204" pitchFamily="34" charset="0"/>
              <a:buNone/>
            </a:pPr>
            <a:r>
              <a:rPr lang="en-US" sz="1200" kern="1200" dirty="0" smtClean="0">
                <a:solidFill>
                  <a:schemeClr val="tx1"/>
                </a:solidFill>
                <a:effectLst/>
                <a:latin typeface="+mn-lt"/>
                <a:ea typeface="+mn-ea"/>
                <a:cs typeface="+mn-cs"/>
              </a:rPr>
              <a:t>On</a:t>
            </a:r>
            <a:r>
              <a:rPr lang="en-US" sz="1200" kern="1200" baseline="0" dirty="0" smtClean="0">
                <a:solidFill>
                  <a:schemeClr val="tx1"/>
                </a:solidFill>
                <a:effectLst/>
                <a:latin typeface="+mn-lt"/>
                <a:ea typeface="+mn-ea"/>
                <a:cs typeface="+mn-cs"/>
              </a:rPr>
              <a:t> November 20</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at 11am, the CARLI Resource Sharing Committee is holding a session entitled “</a:t>
            </a:r>
            <a:r>
              <a:rPr lang="en-US" sz="1200" kern="1200" dirty="0" smtClean="0">
                <a:solidFill>
                  <a:schemeClr val="tx1"/>
                </a:solidFill>
                <a:latin typeface="+mn-lt"/>
                <a:ea typeface="+mn-lt"/>
                <a:cs typeface="+mn-lt"/>
              </a:rPr>
              <a:t>CARLI Resource Sharing in our New Age: Alma Digitization Dos and Don’ts.” </a:t>
            </a:r>
            <a:r>
              <a:rPr lang="en-US" dirty="0" smtClean="0"/>
              <a:t>They’ll have a presentation on configuring digitization requests in and things to think about regarding workflow, with Ashtin Trimble of Black Hawk College and Sarah McHone-Chase of Northern Illinois University. </a:t>
            </a:r>
          </a:p>
          <a:p>
            <a:pPr marL="0" indent="0">
              <a:buFont typeface="Arial" panose="020B0604020202020204" pitchFamily="34" charset="0"/>
              <a:buNone/>
            </a:pPr>
            <a:endParaRPr lang="en-US" sz="1200" kern="1200" dirty="0" smtClean="0">
              <a:solidFill>
                <a:schemeClr val="tx1"/>
              </a:solidFill>
              <a:latin typeface="+mn-lt"/>
              <a:ea typeface="+mn-lt"/>
              <a:cs typeface="+mn-lt"/>
            </a:endParaRPr>
          </a:p>
          <a:p>
            <a:pPr marL="0" indent="0">
              <a:buFont typeface="Arial" panose="020B0604020202020204" pitchFamily="34" charset="0"/>
              <a:buNone/>
            </a:pPr>
            <a:r>
              <a:rPr lang="en-US" sz="1200" kern="1200" dirty="0" smtClean="0">
                <a:solidFill>
                  <a:schemeClr val="tx1"/>
                </a:solidFill>
                <a:latin typeface="+mn-lt"/>
                <a:ea typeface="+mn-lt"/>
                <a:cs typeface="+mn-lt"/>
              </a:rPr>
              <a:t>On December 2</a:t>
            </a:r>
            <a:r>
              <a:rPr lang="en-US" sz="1200" kern="1200" baseline="30000" dirty="0" smtClean="0">
                <a:solidFill>
                  <a:schemeClr val="tx1"/>
                </a:solidFill>
                <a:latin typeface="+mn-lt"/>
                <a:ea typeface="+mn-lt"/>
                <a:cs typeface="+mn-lt"/>
              </a:rPr>
              <a:t>nd</a:t>
            </a:r>
            <a:r>
              <a:rPr lang="en-US" sz="1200" kern="1200" dirty="0" smtClean="0">
                <a:solidFill>
                  <a:schemeClr val="tx1"/>
                </a:solidFill>
                <a:latin typeface="+mn-lt"/>
                <a:ea typeface="+mn-lt"/>
                <a:cs typeface="+mn-lt"/>
              </a:rPr>
              <a:t>, the CARLI Instruction</a:t>
            </a:r>
            <a:r>
              <a:rPr lang="en-US" sz="1200" kern="1200" baseline="0" dirty="0" smtClean="0">
                <a:solidFill>
                  <a:schemeClr val="tx1"/>
                </a:solidFill>
                <a:latin typeface="+mn-lt"/>
                <a:ea typeface="+mn-lt"/>
                <a:cs typeface="+mn-lt"/>
              </a:rPr>
              <a:t> Committee is holding a webinar </a:t>
            </a:r>
            <a:r>
              <a:rPr lang="en-US" dirty="0" smtClean="0"/>
              <a:t>focused on instruction and the Primo VE user experience. Six presenters are confirmed,</a:t>
            </a:r>
            <a:r>
              <a:rPr lang="en-US" baseline="0" dirty="0" smtClean="0"/>
              <a:t> and we’ll be updating the event page with their information soon!</a:t>
            </a:r>
            <a:endParaRPr lang="en-US" sz="1200" kern="1200" dirty="0" smtClean="0">
              <a:solidFill>
                <a:schemeClr val="tx1"/>
              </a:solidFill>
              <a:latin typeface="+mn-lt"/>
              <a:ea typeface="+mn-lt"/>
              <a:cs typeface="+mn-lt"/>
            </a:endParaRPr>
          </a:p>
          <a:p>
            <a:endParaRPr lang="en-US" sz="120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3497916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a:t>
            </a:r>
          </a:p>
          <a:p>
            <a:r>
              <a:rPr lang="en-US" baseline="0" dirty="0" smtClean="0">
                <a:cs typeface="Calibri"/>
              </a:rPr>
              <a:t>On December 11</a:t>
            </a:r>
            <a:r>
              <a:rPr lang="en-US" baseline="30000" dirty="0" smtClean="0">
                <a:cs typeface="Calibri"/>
              </a:rPr>
              <a:t>th</a:t>
            </a:r>
            <a:r>
              <a:rPr lang="en-US" baseline="0" dirty="0" smtClean="0">
                <a:cs typeface="Calibri"/>
              </a:rPr>
              <a:t> at 11am, you can join </a:t>
            </a:r>
            <a:r>
              <a:rPr lang="en-US" dirty="0" smtClean="0"/>
              <a:t>members of the CARLI Collection Management Committee (CMC) and your CARLI colleagues in Collection Management via Zoom to take stock of the past year in the world of Collection Management. This is an opportunity for an informal discussion of your challenges and successes over the past 12 months.</a:t>
            </a:r>
          </a:p>
          <a:p>
            <a:endParaRPr lang="en-US" sz="1200" kern="1200" dirty="0" smtClean="0">
              <a:solidFill>
                <a:schemeClr val="tx1"/>
              </a:solidFill>
              <a:latin typeface="+mn-lt"/>
              <a:ea typeface="+mn-lt"/>
              <a:cs typeface="+mn-lt"/>
            </a:endParaRPr>
          </a:p>
          <a:p>
            <a:r>
              <a:rPr lang="en-US" sz="1200" kern="1200" dirty="0" smtClean="0">
                <a:solidFill>
                  <a:schemeClr val="tx1"/>
                </a:solidFill>
                <a:latin typeface="+mn-lt"/>
                <a:ea typeface="+mn-lt"/>
                <a:cs typeface="+mn-lt"/>
              </a:rPr>
              <a:t>There</a:t>
            </a:r>
            <a:r>
              <a:rPr lang="en-US" sz="1200" kern="1200" baseline="0" dirty="0" smtClean="0">
                <a:solidFill>
                  <a:schemeClr val="tx1"/>
                </a:solidFill>
                <a:latin typeface="+mn-lt"/>
                <a:ea typeface="+mn-lt"/>
                <a:cs typeface="+mn-lt"/>
              </a:rPr>
              <a:t> are also five more Fulfillment discussion sessions scheduled through the end of 2020. Please join us if you’d </a:t>
            </a:r>
            <a:r>
              <a:rPr lang="en-US" dirty="0" smtClean="0"/>
              <a:t>like to talk with CARLI staff and your CARLI library colleagues about Alma Fulfillment and Automated Fulfillment Network workflows, known issues, and Q &amp; A,</a:t>
            </a:r>
            <a:r>
              <a:rPr lang="en-US" baseline="0" dirty="0" smtClean="0"/>
              <a:t> and please make sure your colleagues who work in circulation and resource sharing are aware of these informal sessions.</a:t>
            </a:r>
            <a:endParaRPr lang="en-US" sz="1200" kern="1200" dirty="0" smtClean="0">
              <a:solidFill>
                <a:schemeClr val="tx1"/>
              </a:solidFill>
              <a:latin typeface="+mn-lt"/>
              <a:ea typeface="+mn-lt"/>
              <a:cs typeface="+mn-lt"/>
            </a:endParaRPr>
          </a:p>
          <a:p>
            <a:endParaRPr lang="en-US" sz="1200" i="0" kern="1200" baseline="0" dirty="0">
              <a:solidFill>
                <a:schemeClr val="tx1"/>
              </a:solidFill>
              <a:effectLst/>
              <a:latin typeface="+mn-lt"/>
              <a:ea typeface="+mn-ea"/>
              <a:cs typeface="+mn-cs"/>
            </a:endParaRPr>
          </a:p>
        </p:txBody>
      </p:sp>
    </p:spTree>
    <p:extLst>
      <p:ext uri="{BB962C8B-B14F-4D97-AF65-F5344CB8AC3E}">
        <p14:creationId xmlns:p14="http://schemas.microsoft.com/office/powerpoint/2010/main" val="2309162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 We have a long history in Voyager of pausing I-Share lending and borrowing during the winter holiday break season. </a:t>
            </a:r>
            <a:br>
              <a:rPr lang="en-US" baseline="0" dirty="0" smtClean="0">
                <a:cs typeface="Calibri"/>
              </a:rPr>
            </a:br>
            <a:r>
              <a:rPr lang="en-US" baseline="0" dirty="0" smtClean="0">
                <a:cs typeface="Calibri"/>
              </a:rPr>
              <a:t>Towards the end of our time with Voyager, CARLI Office staff would send out reminders of the steps for library staff to take, to pause requesting in Voyager.</a:t>
            </a:r>
          </a:p>
          <a:p>
            <a:endParaRPr lang="en-US" baseline="0" dirty="0" smtClean="0">
              <a:cs typeface="Calibri"/>
            </a:endParaRPr>
          </a:p>
          <a:p>
            <a:r>
              <a:rPr lang="en-US" baseline="0" dirty="0" smtClean="0">
                <a:cs typeface="Calibri"/>
              </a:rPr>
              <a:t>With where we currently are at with Alma’s relative newness, and with the added complexity from the pandemic, this season the CARLI Office staff will handle the steps for turning off requesting and lending for each I-Share </a:t>
            </a:r>
            <a:r>
              <a:rPr lang="en-US" baseline="0" dirty="0" smtClean="0">
                <a:cs typeface="Calibri"/>
              </a:rPr>
              <a:t>institution’s libraries, </a:t>
            </a:r>
            <a:r>
              <a:rPr lang="en-US" baseline="0" dirty="0" smtClean="0">
                <a:cs typeface="Calibri"/>
              </a:rPr>
              <a:t>if and when </a:t>
            </a:r>
            <a:r>
              <a:rPr lang="en-US" baseline="0" dirty="0" smtClean="0">
                <a:cs typeface="Calibri"/>
              </a:rPr>
              <a:t>those libraries close. </a:t>
            </a:r>
            <a:endParaRPr lang="en-US" baseline="0" dirty="0" smtClean="0">
              <a:cs typeface="Calibri"/>
            </a:endParaRPr>
          </a:p>
          <a:p>
            <a:endParaRPr lang="en-US" baseline="0" dirty="0" smtClean="0">
              <a:cs typeface="Calibri"/>
            </a:endParaRPr>
          </a:p>
          <a:p>
            <a:r>
              <a:rPr lang="en-US" baseline="0" dirty="0" smtClean="0">
                <a:cs typeface="Calibri"/>
              </a:rPr>
              <a:t>As a change for this year, we will be temporarily turning off both lending and requesting while the library is closed, rather than continuing to allow patrons to place new requests during the closure.</a:t>
            </a:r>
          </a:p>
          <a:p>
            <a:endParaRPr lang="en-US" baseline="0" dirty="0" smtClean="0">
              <a:cs typeface="Calibri"/>
            </a:endParaRPr>
          </a:p>
          <a:p>
            <a:r>
              <a:rPr lang="en-US" baseline="0" dirty="0" smtClean="0">
                <a:cs typeface="Calibri"/>
              </a:rPr>
              <a:t>We will plan to keep our website updated with which I-Share </a:t>
            </a:r>
            <a:r>
              <a:rPr lang="en-US" baseline="0" dirty="0" smtClean="0">
                <a:cs typeface="Calibri"/>
              </a:rPr>
              <a:t>institutions </a:t>
            </a:r>
            <a:r>
              <a:rPr lang="en-US" baseline="0" dirty="0" smtClean="0">
                <a:cs typeface="Calibri"/>
              </a:rPr>
              <a:t>are lending and borrowing. https://www.carli.illinois.edu/products-services/i-share/alma/fulfillment/how-to_AFNEnabled </a:t>
            </a:r>
          </a:p>
          <a:p>
            <a:endParaRPr lang="en-US" baseline="0" dirty="0" smtClean="0">
              <a:cs typeface="Calibri"/>
            </a:endParaRPr>
          </a:p>
          <a:p>
            <a:r>
              <a:rPr lang="en-US" baseline="0" dirty="0" smtClean="0">
                <a:cs typeface="Calibri"/>
              </a:rPr>
              <a:t>To simplify collecting this information from all I-Share </a:t>
            </a:r>
            <a:r>
              <a:rPr lang="en-US" baseline="0" dirty="0" smtClean="0">
                <a:cs typeface="Calibri"/>
              </a:rPr>
              <a:t>institutions, </a:t>
            </a:r>
            <a:r>
              <a:rPr lang="en-US" baseline="0" dirty="0" smtClean="0">
                <a:cs typeface="Calibri"/>
              </a:rPr>
              <a:t>we’ve created an online form where your can submit your anticipated dates when your </a:t>
            </a:r>
            <a:r>
              <a:rPr lang="en-US" baseline="0" dirty="0" smtClean="0">
                <a:cs typeface="Calibri"/>
              </a:rPr>
              <a:t>libraries </a:t>
            </a:r>
            <a:r>
              <a:rPr lang="en-US" baseline="0" dirty="0" smtClean="0">
                <a:cs typeface="Calibri"/>
              </a:rPr>
              <a:t>will be closed during this upcoming winter break, and how requesting and lending should be modified. I’ll send out an email with the link as well. </a:t>
            </a:r>
          </a:p>
          <a:p>
            <a:endParaRPr lang="en-US" baseline="0" dirty="0" smtClean="0">
              <a:cs typeface="Calibri"/>
            </a:endParaRPr>
          </a:p>
          <a:p>
            <a:r>
              <a:rPr lang="en-US" baseline="0" dirty="0" smtClean="0">
                <a:cs typeface="Calibri"/>
              </a:rPr>
              <a:t>If I’ve already heard from your </a:t>
            </a:r>
            <a:r>
              <a:rPr lang="en-US" baseline="0" dirty="0" smtClean="0">
                <a:cs typeface="Calibri"/>
              </a:rPr>
              <a:t>library </a:t>
            </a:r>
            <a:r>
              <a:rPr lang="en-US" baseline="0" dirty="0" smtClean="0">
                <a:cs typeface="Calibri"/>
              </a:rPr>
              <a:t>through support@carli.Illinois.edu, you do not also need to fill out the form</a:t>
            </a:r>
            <a:r>
              <a:rPr lang="en-US" baseline="0" dirty="0" smtClean="0">
                <a:cs typeface="Calibri"/>
              </a:rPr>
              <a:t>.</a:t>
            </a:r>
          </a:p>
          <a:p>
            <a:endParaRPr lang="en-US" baseline="0" dirty="0" smtClean="0">
              <a:cs typeface="Calibri"/>
            </a:endParaRPr>
          </a:p>
          <a:p>
            <a:r>
              <a:rPr lang="en-US" baseline="0" dirty="0" smtClean="0">
                <a:cs typeface="Calibri"/>
              </a:rPr>
              <a:t>Also, I’m using this form to gather information for the Alma configuration changes needed; you will want to be in contact for ILDS delivery separately, if you haven’t been already.</a:t>
            </a:r>
            <a:endParaRPr lang="en-US" baseline="0" dirty="0" smtClean="0">
              <a:cs typeface="Calibri"/>
            </a:endParaRPr>
          </a:p>
          <a:p>
            <a:endParaRPr lang="en-US" baseline="0" dirty="0" smtClean="0">
              <a:cs typeface="Calibri"/>
            </a:endParaRPr>
          </a:p>
          <a:p>
            <a:endParaRPr lang="en-US" baseline="0" dirty="0" smtClean="0">
              <a:cs typeface="Calibri"/>
            </a:endParaRPr>
          </a:p>
        </p:txBody>
      </p:sp>
    </p:spTree>
    <p:extLst>
      <p:ext uri="{BB962C8B-B14F-4D97-AF65-F5344CB8AC3E}">
        <p14:creationId xmlns:p14="http://schemas.microsoft.com/office/powerpoint/2010/main" val="2598746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baseline="0" dirty="0" smtClean="0">
                <a:cs typeface="Calibri"/>
              </a:rPr>
              <a:t>[Debbie]</a:t>
            </a:r>
            <a:endParaRPr lang="en-US" baseline="0" dirty="0">
              <a:cs typeface="Calibri"/>
            </a:endParaRPr>
          </a:p>
          <a:p>
            <a:r>
              <a:rPr lang="en-US" baseline="0" dirty="0">
                <a:cs typeface="Calibri"/>
              </a:rPr>
              <a:t>Lastly, a reminder </a:t>
            </a:r>
            <a:r>
              <a:rPr lang="en-US" baseline="0" dirty="0" smtClean="0">
                <a:cs typeface="Calibri"/>
              </a:rPr>
              <a:t>we keep mentioning about the Ex </a:t>
            </a:r>
            <a:r>
              <a:rPr lang="en-US" baseline="0" dirty="0">
                <a:cs typeface="Calibri"/>
              </a:rPr>
              <a:t>Libris Idea Exchange.</a:t>
            </a:r>
          </a:p>
          <a:p>
            <a:r>
              <a:rPr lang="en-US" baseline="0" dirty="0">
                <a:cs typeface="Calibri"/>
              </a:rPr>
              <a:t>The Idea Exchange allows library staff at </a:t>
            </a:r>
            <a:r>
              <a:rPr lang="en-US" baseline="0" dirty="0" err="1">
                <a:cs typeface="Calibri"/>
              </a:rPr>
              <a:t>instiutitons</a:t>
            </a:r>
            <a:r>
              <a:rPr lang="en-US" baseline="0" dirty="0">
                <a:cs typeface="Calibri"/>
              </a:rPr>
              <a:t> using Ex libris products to share ideas for enhancement and development, vote to support your favorite user submitted ideas, and add comments to provide weight and additional use cases to your favorite user submitted ideas.</a:t>
            </a:r>
          </a:p>
          <a:p>
            <a:endParaRPr lang="en-US" baseline="0" dirty="0">
              <a:cs typeface="Calibri"/>
            </a:endParaRPr>
          </a:p>
          <a:p>
            <a:r>
              <a:rPr lang="en-US" baseline="0" dirty="0">
                <a:cs typeface="Calibri"/>
              </a:rPr>
              <a:t>Any and all library staff members at your institution can have their own individual account. Please read the linked FAQ and Guidelines before you begin.</a:t>
            </a:r>
          </a:p>
          <a:p>
            <a:r>
              <a:rPr lang="en-US" baseline="0" dirty="0">
                <a:cs typeface="Calibri"/>
              </a:rPr>
              <a:t>CARLI office and your CARLI library </a:t>
            </a:r>
            <a:r>
              <a:rPr lang="en-US" baseline="0" dirty="0" err="1">
                <a:cs typeface="Calibri"/>
              </a:rPr>
              <a:t>colleauges</a:t>
            </a:r>
            <a:r>
              <a:rPr lang="en-US" baseline="0" dirty="0">
                <a:cs typeface="Calibri"/>
              </a:rPr>
              <a:t> may periodically send announcements for ideas they’d like you to consider supporting.</a:t>
            </a:r>
          </a:p>
        </p:txBody>
      </p:sp>
    </p:spTree>
    <p:extLst>
      <p:ext uri="{BB962C8B-B14F-4D97-AF65-F5344CB8AC3E}">
        <p14:creationId xmlns:p14="http://schemas.microsoft.com/office/powerpoint/2010/main" val="352889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smtClean="0"/>
              <a:t>[Debbie]</a:t>
            </a:r>
            <a:endParaRPr lang="en-US" dirty="0"/>
          </a:p>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4925" y="455613"/>
            <a:ext cx="2309813" cy="17319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44338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7849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8739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5639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1328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4851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3525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1383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349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2346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68610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57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29986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366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82287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094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682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110678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211517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03384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4799189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546468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40831544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710776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437276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2701255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a:t>Drag picture to placeholder or click icon to add</a:t>
            </a:r>
            <a:endParaRPr lang="en-US" noProof="0" dirty="0"/>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932105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7935092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22098055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2242308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34683296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40259831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a:t>Drag picture to placeholder or click icon to add</a:t>
            </a:r>
          </a:p>
        </p:txBody>
      </p:sp>
    </p:spTree>
    <p:extLst>
      <p:ext uri="{BB962C8B-B14F-4D97-AF65-F5344CB8AC3E}">
        <p14:creationId xmlns:p14="http://schemas.microsoft.com/office/powerpoint/2010/main" val="983556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1397001"/>
            <a:ext cx="8497125" cy="37638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67805024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latin typeface="Arial" panose="020B0604020202020204" pitchFamily="34" charset="0"/>
              </a:rPr>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a:t>Click icon to add chart</a:t>
            </a:r>
          </a:p>
        </p:txBody>
      </p:sp>
    </p:spTree>
    <p:extLst>
      <p:ext uri="{BB962C8B-B14F-4D97-AF65-F5344CB8AC3E}">
        <p14:creationId xmlns:p14="http://schemas.microsoft.com/office/powerpoint/2010/main" val="26017048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8612824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a:t>Drag picture to placeholder or click icon to add</a:t>
            </a:r>
            <a:endParaRPr lang="en-US" noProof="0" dirty="0"/>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slideLayout" Target="../slideLayouts/slideLayout49.xml"/><Relationship Id="rId18" Type="http://schemas.openxmlformats.org/officeDocument/2006/relationships/slideLayout" Target="../slideLayouts/slideLayout5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theme" Target="../theme/theme2.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1" r:id="rId21"/>
    <p:sldLayoutId id="2147483722" r:id="rId22"/>
    <p:sldLayoutId id="2147483725" r:id="rId23"/>
    <p:sldLayoutId id="2147483726" r:id="rId24"/>
    <p:sldLayoutId id="2147483727" r:id="rId25"/>
    <p:sldLayoutId id="2147483728" r:id="rId26"/>
    <p:sldLayoutId id="2147483729" r:id="rId27"/>
    <p:sldLayoutId id="2147483731" r:id="rId28"/>
    <p:sldLayoutId id="2147483733" r:id="rId29"/>
    <p:sldLayoutId id="2147483734" r:id="rId30"/>
    <p:sldLayoutId id="2147483735" r:id="rId31"/>
    <p:sldLayoutId id="2147483736" r:id="rId32"/>
    <p:sldLayoutId id="2147483738" r:id="rId33"/>
    <p:sldLayoutId id="2147483739" r:id="rId34"/>
    <p:sldLayoutId id="2147483740" r:id="rId35"/>
    <p:sldLayoutId id="2147483741" r:id="rId36"/>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endParaRPr>
              </a:p>
            </p:txBody>
          </p:sp>
        </p:grpSp>
      </p:grpSp>
    </p:spTree>
    <p:extLst>
      <p:ext uri="{BB962C8B-B14F-4D97-AF65-F5344CB8AC3E}">
        <p14:creationId xmlns:p14="http://schemas.microsoft.com/office/powerpoint/2010/main" val="196543599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 id="2147483760" r:id="rId17"/>
    <p:sldLayoutId id="2147483761" r:id="rId18"/>
    <p:sldLayoutId id="2147483762" r:id="rId19"/>
  </p:sldLayoutIdLst>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Arial" panose="020B0604020202020204" pitchFamily="34" charset="0"/>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Arial" panose="020B0604020202020204" pitchFamily="34" charset="0"/>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Arial" panose="020B0604020202020204" pitchFamily="34" charset="0"/>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Arial" panose="020B0604020202020204" pitchFamily="34" charset="0"/>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Arial" panose="020B0604020202020204" pitchFamily="34" charset="0"/>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carli.illinois.edu/carli-alma-primo-ve-open-office-hours-11"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arli.illinois.edu/carli-instruction-committee-webinar-primo-ve-practice-life-after-going-live" TargetMode="External"/><Relationship Id="rId4" Type="http://schemas.openxmlformats.org/officeDocument/2006/relationships/hyperlink" Target="https://www.carli.illinois.edu/carli-resource-sharing-our-new-age-alma-digitization-dos-and-donts"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carli.illinois.edu/lets-talk-about-fulfillment20201222" TargetMode="External"/><Relationship Id="rId3" Type="http://schemas.openxmlformats.org/officeDocument/2006/relationships/hyperlink" Target="https://www.carli.illinois.edu/informal-chat-carli-collection-management-committee-looking-back-move-forward-reflecting-challenging" TargetMode="External"/><Relationship Id="rId7" Type="http://schemas.openxmlformats.org/officeDocument/2006/relationships/hyperlink" Target="https://www.carli.illinois.edu/lets-talk-about-fulfillment2020121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www.carli.illinois.edu/lets-talk-about-fulfillment20201208" TargetMode="External"/><Relationship Id="rId5" Type="http://schemas.openxmlformats.org/officeDocument/2006/relationships/hyperlink" Target="https://www.carli.illinois.edu/lets-talk-about-fulfillment20201204" TargetMode="External"/><Relationship Id="rId4" Type="http://schemas.openxmlformats.org/officeDocument/2006/relationships/hyperlink" Target="https://www.carli.illinois.edu/lets-talk-about-fulfillment20201123"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app.smartsheet.com/b/form/c74c87f19e4844b1a11549666eae3fc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carli.illinois.edu/products-services/i-share/alma/fulfillment/how-to_AFNEnabled"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ideas.exlibrisgroup.com/"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s://ideas.exlibrisgroup.com/knowledgebase/articles/687036-ideas-posting-guidelines" TargetMode="External"/><Relationship Id="rId4" Type="http://schemas.openxmlformats.org/officeDocument/2006/relationships/hyperlink" Target="https://ideas.exlibrisgroup.com/knowledgebase/articles/690945-ex-libris-idea-exchange-fa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t>Welcome!</a:t>
            </a:r>
          </a:p>
          <a:p>
            <a:endParaRPr lang="en-US" sz="2400" i="1" dirty="0"/>
          </a:p>
          <a:p>
            <a:r>
              <a:rPr lang="en-US" sz="2000" dirty="0"/>
              <a:t>Office Hours will start at 2pm and run until 3pm</a:t>
            </a:r>
            <a:br>
              <a:rPr lang="en-US" sz="2000" dirty="0"/>
            </a:br>
            <a:r>
              <a:rPr lang="en-US" sz="2000" dirty="0"/>
              <a:t/>
            </a:r>
            <a:br>
              <a:rPr lang="en-US" sz="2000" dirty="0"/>
            </a:br>
            <a:r>
              <a:rPr lang="en-US" sz="2000" dirty="0"/>
              <a:t>Please mute your microphone</a:t>
            </a:r>
            <a:br>
              <a:rPr lang="en-US" sz="2000" dirty="0"/>
            </a:br>
            <a:r>
              <a:rPr lang="en-US" sz="2000" dirty="0"/>
              <a:t/>
            </a:r>
            <a:br>
              <a:rPr lang="en-US" sz="2000" dirty="0"/>
            </a:br>
            <a:r>
              <a:rPr lang="en-US" sz="2000" dirty="0"/>
              <a:t>As time permits, we will respond to questions typed in the chat box, and offline afterwards, as needed</a:t>
            </a:r>
            <a:br>
              <a:rPr lang="en-US" sz="2000" dirty="0"/>
            </a:br>
            <a:endParaRPr lang="en-US" sz="2000" dirty="0"/>
          </a:p>
          <a:p>
            <a:r>
              <a:rPr lang="en-US" sz="2000" dirty="0"/>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14731" y="2350123"/>
            <a:ext cx="4019708" cy="1590532"/>
          </a:xfrm>
          <a:prstGeom prst="rect">
            <a:avLst/>
          </a:prstGeom>
        </p:spPr>
      </p:pic>
      <p:sp>
        <p:nvSpPr>
          <p:cNvPr id="2" name="Content Placeholder 1">
            <a:extLst>
              <a:ext uri="{FF2B5EF4-FFF2-40B4-BE49-F238E27FC236}">
                <a16:creationId xmlns:a16="http://schemas.microsoft.com/office/drawing/2014/main" id="{A1C82348-7258-4EFC-AC99-DCC15AA8FD4D}"/>
              </a:ext>
            </a:extLst>
          </p:cNvPr>
          <p:cNvSpPr>
            <a:spLocks noGrp="1"/>
          </p:cNvSpPr>
          <p:nvPr>
            <p:ph sz="quarter" idx="10"/>
          </p:nvPr>
        </p:nvSpPr>
        <p:spPr>
          <a:xfrm>
            <a:off x="230187" y="2385391"/>
            <a:ext cx="4226357" cy="3110529"/>
          </a:xfrm>
        </p:spPr>
        <p:txBody>
          <a:bodyPr/>
          <a:lstStyle/>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9789363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120580" y="4391130"/>
            <a:ext cx="9264580" cy="1899138"/>
          </a:xfrm>
        </p:spPr>
        <p:txBody>
          <a:bodyPr rtlCol="0">
            <a:normAutofit/>
          </a:bodyPr>
          <a:lstStyle/>
          <a:p>
            <a:pPr algn="ctr" fontAlgn="auto">
              <a:spcAft>
                <a:spcPts val="0"/>
              </a:spcAft>
              <a:defRPr/>
            </a:pPr>
            <a:r>
              <a:rPr lang="en-US" dirty="0" smtClean="0">
                <a:ea typeface="+mj-ea"/>
                <a:cs typeface="+mj-cs"/>
              </a:rPr>
              <a:t>Office Hours</a:t>
            </a:r>
            <a:br>
              <a:rPr lang="en-US" dirty="0" smtClean="0">
                <a:ea typeface="+mj-ea"/>
                <a:cs typeface="+mj-cs"/>
              </a:rPr>
            </a:br>
            <a:r>
              <a:rPr lang="en-US" dirty="0" smtClean="0">
                <a:ea typeface="+mj-ea"/>
                <a:cs typeface="+mj-cs"/>
              </a:rPr>
              <a:t>November 12, 2020</a:t>
            </a:r>
            <a:endParaRPr lang="en-US" dirty="0">
              <a:ea typeface="+mj-ea"/>
              <a:cs typeface="+mj-cs"/>
            </a:endParaRPr>
          </a:p>
        </p:txBody>
      </p:sp>
    </p:spTree>
    <p:extLst>
      <p:ext uri="{BB962C8B-B14F-4D97-AF65-F5344CB8AC3E}">
        <p14:creationId xmlns:p14="http://schemas.microsoft.com/office/powerpoint/2010/main" val="20344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Agenda Office Hours </a:t>
            </a:r>
            <a:r>
              <a:rPr lang="en-US" dirty="0" smtClean="0"/>
              <a:t>11/12/2020</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443345" y="762000"/>
            <a:ext cx="8312728" cy="4926013"/>
          </a:xfrm>
          <a:prstGeom prst="rect">
            <a:avLst/>
          </a:prstGeom>
        </p:spPr>
        <p:txBody>
          <a:bodyPr/>
          <a:lstStyle/>
          <a:p>
            <a:pPr algn="ctr"/>
            <a:r>
              <a:rPr lang="en-US" sz="2800" dirty="0">
                <a:latin typeface="+mj-lt"/>
                <a:ea typeface="+mn-lt"/>
                <a:cs typeface="+mn-lt"/>
              </a:rPr>
              <a:t>Agenda – </a:t>
            </a:r>
            <a:r>
              <a:rPr lang="en-US" sz="2800" dirty="0" smtClean="0">
                <a:latin typeface="+mj-lt"/>
                <a:ea typeface="+mn-lt"/>
                <a:cs typeface="+mn-lt"/>
              </a:rPr>
              <a:t>11/12/2020</a:t>
            </a:r>
            <a:endParaRPr lang="en-US" sz="2800" dirty="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Upcoming Alma/Primo VE </a:t>
            </a:r>
            <a:r>
              <a:rPr lang="en-US" sz="2800" dirty="0" smtClean="0">
                <a:latin typeface="+mj-lt"/>
                <a:ea typeface="+mn-lt"/>
                <a:cs typeface="+mn-lt"/>
              </a:rPr>
              <a:t>events</a:t>
            </a:r>
          </a:p>
          <a:p>
            <a:pPr marL="342900" indent="-342900">
              <a:buFont typeface="Arial" panose="020B0604020202020204" pitchFamily="34" charset="0"/>
              <a:buChar char="•"/>
            </a:pPr>
            <a:endParaRPr lang="en-US" sz="2800" dirty="0">
              <a:latin typeface="+mj-lt"/>
              <a:ea typeface="+mn-lt"/>
              <a:cs typeface="+mn-lt"/>
            </a:endParaRPr>
          </a:p>
          <a:p>
            <a:pPr marL="342900" indent="-342900">
              <a:buFont typeface="Arial" panose="020B0604020202020204" pitchFamily="34" charset="0"/>
              <a:buChar char="•"/>
            </a:pPr>
            <a:r>
              <a:rPr lang="en-US" sz="2800" dirty="0" smtClean="0">
                <a:latin typeface="+mj-lt"/>
                <a:ea typeface="+mn-lt"/>
                <a:cs typeface="+mn-lt"/>
              </a:rPr>
              <a:t>Local and I-Share/AFN requesting during holidays/break</a:t>
            </a:r>
          </a:p>
          <a:p>
            <a:pPr marL="342900" indent="-342900">
              <a:buFont typeface="Arial" panose="020B0604020202020204" pitchFamily="34" charset="0"/>
              <a:buChar char="•"/>
            </a:pPr>
            <a:endParaRPr lang="en-US" sz="2800" dirty="0">
              <a:latin typeface="+mj-lt"/>
              <a:ea typeface="+mn-lt"/>
              <a:cs typeface="+mn-lt"/>
            </a:endParaRPr>
          </a:p>
          <a:p>
            <a:pPr marL="342900" indent="-342900">
              <a:buFont typeface="Arial" panose="020B0604020202020204" pitchFamily="34" charset="0"/>
              <a:buChar char="•"/>
            </a:pPr>
            <a:r>
              <a:rPr lang="en-US" sz="2800" dirty="0" smtClean="0">
                <a:latin typeface="+mj-lt"/>
                <a:ea typeface="+mn-lt"/>
                <a:cs typeface="+mn-lt"/>
              </a:rPr>
              <a:t>General Reminders</a:t>
            </a:r>
          </a:p>
          <a:p>
            <a:pPr marL="342900" indent="-342900">
              <a:buFont typeface="Arial" panose="020B0604020202020204" pitchFamily="34" charset="0"/>
              <a:buChar char="•"/>
            </a:pPr>
            <a:endParaRPr lang="en-US" sz="2800" dirty="0" smtClean="0">
              <a:latin typeface="+mj-lt"/>
              <a:ea typeface="+mn-lt"/>
              <a:cs typeface="+mn-lt"/>
            </a:endParaRPr>
          </a:p>
          <a:p>
            <a:pPr marL="342900" indent="-342900">
              <a:buFont typeface="Arial" panose="020B0604020202020204" pitchFamily="34" charset="0"/>
              <a:buChar char="•"/>
            </a:pPr>
            <a:r>
              <a:rPr lang="en-US" sz="2800" dirty="0">
                <a:latin typeface="+mj-lt"/>
                <a:ea typeface="+mn-lt"/>
                <a:cs typeface="+mn-lt"/>
              </a:rPr>
              <a:t>Participant Q &amp; </a:t>
            </a:r>
            <a:r>
              <a:rPr lang="en-US" sz="2800" dirty="0" smtClean="0">
                <a:latin typeface="+mj-lt"/>
                <a:ea typeface="+mn-lt"/>
                <a:cs typeface="+mn-lt"/>
              </a:rPr>
              <a:t>A</a:t>
            </a: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4259103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Upcoming events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611840"/>
            <a:ext cx="8698432" cy="5815853"/>
          </a:xfrm>
          <a:prstGeom prst="rect">
            <a:avLst/>
          </a:prstGeom>
        </p:spPr>
        <p:txBody>
          <a:bodyPr/>
          <a:lstStyle/>
          <a:p>
            <a:pPr algn="ctr"/>
            <a:r>
              <a:rPr lang="en-US" sz="2800" dirty="0" smtClean="0">
                <a:latin typeface="+mj-lt"/>
                <a:ea typeface="+mn-lt"/>
                <a:cs typeface="+mn-lt"/>
              </a:rPr>
              <a:t>Upcoming Alma and Primo VE Events</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rPr>
              <a:t>Next Office Hours</a:t>
            </a:r>
          </a:p>
          <a:p>
            <a:pPr marL="1085850" lvl="1" indent="-342900">
              <a:buFont typeface="Arial" panose="020B0604020202020204" pitchFamily="34" charset="0"/>
              <a:buChar char="•"/>
            </a:pPr>
            <a:r>
              <a:rPr lang="en-US" sz="2400" dirty="0" smtClean="0">
                <a:latin typeface="+mj-lt"/>
                <a:ea typeface="+mn-lt"/>
                <a:cs typeface="+mn-lt"/>
                <a:hlinkClick r:id="rId3"/>
              </a:rPr>
              <a:t>December </a:t>
            </a:r>
            <a:r>
              <a:rPr lang="en-US" sz="2400" dirty="0">
                <a:latin typeface="+mj-lt"/>
                <a:ea typeface="+mn-lt"/>
                <a:cs typeface="+mn-lt"/>
                <a:hlinkClick r:id="rId3"/>
              </a:rPr>
              <a:t>10 </a:t>
            </a:r>
            <a:r>
              <a:rPr lang="en-US" sz="2400" dirty="0" smtClean="0">
                <a:latin typeface="+mj-lt"/>
                <a:ea typeface="+mn-lt"/>
                <a:cs typeface="+mn-lt"/>
                <a:hlinkClick r:id="rId3"/>
              </a:rPr>
              <a:t>at 2pm</a:t>
            </a:r>
            <a:endParaRPr lang="en-US" sz="2400" dirty="0" smtClean="0">
              <a:latin typeface="+mj-lt"/>
              <a:ea typeface="+mn-lt"/>
              <a:cs typeface="+mn-lt"/>
            </a:endParaRPr>
          </a:p>
          <a:p>
            <a:pPr marL="1085850" lvl="1" indent="-342900">
              <a:buFont typeface="Arial" panose="020B0604020202020204" pitchFamily="34" charset="0"/>
              <a:buChar char="•"/>
            </a:pPr>
            <a:endParaRPr lang="en-US" sz="2400" dirty="0" smtClean="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CARLI Resource Sharing </a:t>
            </a:r>
            <a:r>
              <a:rPr lang="en-US" sz="2400" dirty="0" smtClean="0">
                <a:latin typeface="+mj-lt"/>
                <a:ea typeface="+mn-lt"/>
                <a:cs typeface="+mn-lt"/>
              </a:rPr>
              <a:t>Committee: </a:t>
            </a:r>
            <a:r>
              <a:rPr lang="en-US" sz="2400" dirty="0">
                <a:latin typeface="+mj-lt"/>
                <a:ea typeface="+mn-lt"/>
                <a:cs typeface="+mn-lt"/>
              </a:rPr>
              <a:t>Alma Digitization Dos and </a:t>
            </a:r>
            <a:r>
              <a:rPr lang="en-US" sz="2400" dirty="0" smtClean="0">
                <a:latin typeface="+mj-lt"/>
                <a:ea typeface="+mn-lt"/>
                <a:cs typeface="+mn-lt"/>
              </a:rPr>
              <a:t>Don’ts</a:t>
            </a:r>
            <a:endParaRPr lang="en-US" sz="2400" dirty="0">
              <a:latin typeface="+mj-lt"/>
              <a:ea typeface="+mn-lt"/>
              <a:cs typeface="+mn-lt"/>
            </a:endParaRPr>
          </a:p>
          <a:p>
            <a:pPr marL="1085850" lvl="1" indent="-342900">
              <a:buFont typeface="Arial" panose="020B0604020202020204" pitchFamily="34" charset="0"/>
              <a:buChar char="•"/>
            </a:pPr>
            <a:r>
              <a:rPr lang="en-US" sz="2400" dirty="0" smtClean="0">
                <a:latin typeface="+mj-lt"/>
                <a:ea typeface="+mn-lt"/>
                <a:cs typeface="+mn-lt"/>
                <a:hlinkClick r:id="rId4"/>
              </a:rPr>
              <a:t>November 20 at 11am</a:t>
            </a:r>
            <a:endParaRPr lang="en-US" sz="2400" dirty="0" smtClean="0">
              <a:latin typeface="+mj-lt"/>
              <a:ea typeface="+mn-lt"/>
              <a:cs typeface="+mn-lt"/>
            </a:endParaRPr>
          </a:p>
          <a:p>
            <a:pPr marL="1085850" lvl="1" indent="-342900">
              <a:buFont typeface="Arial" panose="020B0604020202020204" pitchFamily="34" charset="0"/>
              <a:buChar char="•"/>
            </a:pPr>
            <a:endParaRPr lang="en-US" sz="2400" dirty="0" smtClean="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CARLI Instruction Committee Webinar: Primo VE in Practice- Life After Going </a:t>
            </a:r>
            <a:r>
              <a:rPr lang="en-US" sz="2400" dirty="0" smtClean="0">
                <a:latin typeface="+mj-lt"/>
                <a:ea typeface="+mn-lt"/>
                <a:cs typeface="+mn-lt"/>
              </a:rPr>
              <a:t>Live</a:t>
            </a:r>
          </a:p>
          <a:p>
            <a:pPr marL="1085850" lvl="1" indent="-342900">
              <a:buFont typeface="Arial" panose="020B0604020202020204" pitchFamily="34" charset="0"/>
              <a:buChar char="•"/>
            </a:pPr>
            <a:r>
              <a:rPr lang="en-US" sz="2400" dirty="0" smtClean="0">
                <a:latin typeface="+mj-lt"/>
                <a:ea typeface="+mn-lt"/>
                <a:cs typeface="+mn-lt"/>
                <a:hlinkClick r:id="rId5"/>
              </a:rPr>
              <a:t>December 2 at 1pm</a:t>
            </a:r>
            <a:endParaRPr lang="en-US" sz="2400" dirty="0">
              <a:latin typeface="+mj-lt"/>
              <a:ea typeface="+mn-lt"/>
              <a:cs typeface="+mn-lt"/>
            </a:endParaRPr>
          </a:p>
          <a:p>
            <a:pPr marL="342900" indent="-342900">
              <a:buFont typeface="Arial" panose="020B0604020202020204" pitchFamily="34" charset="0"/>
              <a:buChar char="•"/>
            </a:pPr>
            <a:endParaRPr lang="en-US" sz="2800" dirty="0">
              <a:latin typeface="+mj-lt"/>
              <a:ea typeface="+mn-lt"/>
              <a:cs typeface="+mn-lt"/>
            </a:endParaRPr>
          </a:p>
          <a:p>
            <a:pPr lvl="1" indent="0">
              <a:buNone/>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1439191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Upcoming events</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03412"/>
            <a:ext cx="8698432" cy="6024282"/>
          </a:xfrm>
          <a:prstGeom prst="rect">
            <a:avLst/>
          </a:prstGeom>
        </p:spPr>
        <p:txBody>
          <a:bodyPr/>
          <a:lstStyle/>
          <a:p>
            <a:pPr algn="ctr"/>
            <a:r>
              <a:rPr lang="en-US" sz="2800" dirty="0" smtClean="0">
                <a:latin typeface="+mj-lt"/>
                <a:ea typeface="+mn-lt"/>
                <a:cs typeface="+mn-lt"/>
              </a:rPr>
              <a:t>Upcoming Alma and Primo VE Events</a:t>
            </a:r>
          </a:p>
          <a:p>
            <a:pPr algn="ctr"/>
            <a:endParaRPr lang="en-US" sz="2800" dirty="0">
              <a:latin typeface="+mj-lt"/>
              <a:ea typeface="+mn-lt"/>
              <a:cs typeface="+mn-lt"/>
            </a:endParaRPr>
          </a:p>
          <a:p>
            <a:pPr marL="342900" indent="-342900">
              <a:buFont typeface="Arial" panose="020B0604020202020204" pitchFamily="34" charset="0"/>
              <a:buChar char="•"/>
            </a:pPr>
            <a:r>
              <a:rPr lang="en-US" sz="2400" dirty="0">
                <a:latin typeface="+mj-lt"/>
                <a:ea typeface="+mn-lt"/>
                <a:cs typeface="+mn-lt"/>
              </a:rPr>
              <a:t>Informal Chat with the CARLI Collection Management Committee: Looking Back to Move Forward: Reflecting on a Challenging Year in Collection </a:t>
            </a:r>
            <a:r>
              <a:rPr lang="en-US" sz="2400" dirty="0" smtClean="0">
                <a:latin typeface="+mj-lt"/>
                <a:ea typeface="+mn-lt"/>
                <a:cs typeface="+mn-lt"/>
              </a:rPr>
              <a:t>Management:</a:t>
            </a:r>
          </a:p>
          <a:p>
            <a:pPr marL="1085850" lvl="1" indent="-342900">
              <a:buFont typeface="Arial" panose="020B0604020202020204" pitchFamily="34" charset="0"/>
              <a:buChar char="•"/>
            </a:pPr>
            <a:r>
              <a:rPr lang="en-US" sz="2400" dirty="0" smtClean="0">
                <a:latin typeface="+mj-lt"/>
                <a:ea typeface="+mn-lt"/>
                <a:cs typeface="+mn-lt"/>
                <a:hlinkClick r:id="rId3"/>
              </a:rPr>
              <a:t>December 11 at 11am</a:t>
            </a:r>
            <a:endParaRPr lang="en-US" sz="2400" dirty="0" smtClean="0">
              <a:latin typeface="+mj-lt"/>
              <a:ea typeface="+mn-lt"/>
              <a:cs typeface="+mn-lt"/>
            </a:endParaRPr>
          </a:p>
          <a:p>
            <a:pPr marL="1085850" lvl="1"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rPr>
              <a:t>Let's </a:t>
            </a:r>
            <a:r>
              <a:rPr lang="en-US" sz="2400" dirty="0">
                <a:latin typeface="+mj-lt"/>
                <a:ea typeface="+mn-lt"/>
                <a:cs typeface="+mn-lt"/>
              </a:rPr>
              <a:t>talk about Fulfillment (I mean Alma, not life's </a:t>
            </a:r>
            <a:r>
              <a:rPr lang="en-US" sz="2400" dirty="0" smtClean="0">
                <a:latin typeface="+mj-lt"/>
                <a:ea typeface="+mn-lt"/>
                <a:cs typeface="+mn-lt"/>
              </a:rPr>
              <a:t>purpose):</a:t>
            </a:r>
          </a:p>
          <a:p>
            <a:pPr marL="1085850" lvl="1" indent="-342900">
              <a:buFont typeface="Arial" panose="020B0604020202020204" pitchFamily="34" charset="0"/>
              <a:buChar char="•"/>
            </a:pPr>
            <a:r>
              <a:rPr lang="en-US" sz="2400" dirty="0" smtClean="0">
                <a:latin typeface="+mj-lt"/>
                <a:ea typeface="+mn-lt"/>
                <a:cs typeface="+mn-lt"/>
                <a:hlinkClick r:id="rId4"/>
              </a:rPr>
              <a:t>November 23 at 2pm </a:t>
            </a:r>
            <a:endParaRPr lang="en-US" sz="2400" dirty="0" smtClean="0">
              <a:latin typeface="+mj-lt"/>
              <a:ea typeface="+mn-lt"/>
              <a:cs typeface="+mn-lt"/>
            </a:endParaRPr>
          </a:p>
          <a:p>
            <a:pPr marL="1085850" lvl="1" indent="-342900">
              <a:buFont typeface="Arial" panose="020B0604020202020204" pitchFamily="34" charset="0"/>
              <a:buChar char="•"/>
            </a:pPr>
            <a:r>
              <a:rPr lang="en-US" sz="2400" dirty="0" smtClean="0">
                <a:latin typeface="+mj-lt"/>
                <a:ea typeface="+mn-lt"/>
                <a:cs typeface="+mn-lt"/>
                <a:hlinkClick r:id="rId5"/>
              </a:rPr>
              <a:t>December 4 at 2pm</a:t>
            </a:r>
            <a:endParaRPr lang="en-US" sz="2400" dirty="0" smtClean="0">
              <a:latin typeface="+mj-lt"/>
              <a:ea typeface="+mn-lt"/>
              <a:cs typeface="+mn-lt"/>
            </a:endParaRPr>
          </a:p>
          <a:p>
            <a:pPr marL="1085850" lvl="1" indent="-342900">
              <a:buFont typeface="Arial" panose="020B0604020202020204" pitchFamily="34" charset="0"/>
              <a:buChar char="•"/>
            </a:pPr>
            <a:r>
              <a:rPr lang="en-US" sz="2400" dirty="0" smtClean="0">
                <a:latin typeface="+mj-lt"/>
                <a:ea typeface="+mn-lt"/>
                <a:cs typeface="+mn-lt"/>
                <a:hlinkClick r:id="rId6"/>
              </a:rPr>
              <a:t>December 8 at 9am</a:t>
            </a:r>
            <a:endParaRPr lang="en-US" sz="2400" dirty="0" smtClean="0">
              <a:latin typeface="+mj-lt"/>
              <a:ea typeface="+mn-lt"/>
              <a:cs typeface="+mn-lt"/>
            </a:endParaRPr>
          </a:p>
          <a:p>
            <a:pPr marL="1085850" lvl="1" indent="-342900">
              <a:buFont typeface="Arial" panose="020B0604020202020204" pitchFamily="34" charset="0"/>
              <a:buChar char="•"/>
            </a:pPr>
            <a:r>
              <a:rPr lang="en-US" sz="2400" dirty="0" smtClean="0">
                <a:latin typeface="+mj-lt"/>
                <a:ea typeface="+mn-lt"/>
                <a:cs typeface="+mn-lt"/>
                <a:hlinkClick r:id="rId7"/>
              </a:rPr>
              <a:t>December 17 at 3pm</a:t>
            </a:r>
            <a:endParaRPr lang="en-US" sz="2400" dirty="0" smtClean="0">
              <a:latin typeface="+mj-lt"/>
              <a:ea typeface="+mn-lt"/>
              <a:cs typeface="+mn-lt"/>
            </a:endParaRPr>
          </a:p>
          <a:p>
            <a:pPr marL="1085850" lvl="1" indent="-342900">
              <a:buFont typeface="Arial" panose="020B0604020202020204" pitchFamily="34" charset="0"/>
              <a:buChar char="•"/>
            </a:pPr>
            <a:r>
              <a:rPr lang="en-US" sz="2400" dirty="0" smtClean="0">
                <a:latin typeface="+mj-lt"/>
                <a:ea typeface="+mn-lt"/>
                <a:cs typeface="+mn-lt"/>
                <a:hlinkClick r:id="rId8"/>
              </a:rPr>
              <a:t>December 22 at 10am</a:t>
            </a:r>
            <a:endParaRPr lang="en-US" sz="2400" dirty="0">
              <a:latin typeface="+mj-lt"/>
              <a:ea typeface="+mn-lt"/>
              <a:cs typeface="+mn-lt"/>
            </a:endParaRPr>
          </a:p>
          <a:p>
            <a:pPr marL="342900" indent="-342900">
              <a:buFont typeface="Arial" panose="020B0604020202020204" pitchFamily="34" charset="0"/>
              <a:buChar char="•"/>
            </a:pPr>
            <a:endParaRPr lang="en-US" sz="2800" dirty="0">
              <a:latin typeface="+mj-lt"/>
              <a:ea typeface="+mn-lt"/>
              <a:cs typeface="+mn-lt"/>
            </a:endParaRPr>
          </a:p>
          <a:p>
            <a:pPr lvl="1" indent="0">
              <a:buNone/>
            </a:pPr>
            <a:endParaRPr lang="en-US" sz="2800" dirty="0">
              <a:latin typeface="+mj-lt"/>
              <a:ea typeface="+mn-lt"/>
              <a:cs typeface="+mn-lt"/>
            </a:endParaRPr>
          </a:p>
          <a:p>
            <a:endParaRPr lang="en-US" sz="2800" dirty="0">
              <a:latin typeface="+mj-lt"/>
              <a:ea typeface="+mn-lt"/>
              <a:cs typeface="+mn-lt"/>
            </a:endParaRPr>
          </a:p>
        </p:txBody>
      </p:sp>
    </p:spTree>
    <p:extLst>
      <p:ext uri="{BB962C8B-B14F-4D97-AF65-F5344CB8AC3E}">
        <p14:creationId xmlns:p14="http://schemas.microsoft.com/office/powerpoint/2010/main" val="47055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smtClean="0"/>
              <a:t>Local and I-Share/AFN requesting during Break</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230415" y="403412"/>
            <a:ext cx="8698432" cy="6024282"/>
          </a:xfrm>
          <a:prstGeom prst="rect">
            <a:avLst/>
          </a:prstGeom>
        </p:spPr>
        <p:txBody>
          <a:bodyPr/>
          <a:lstStyle/>
          <a:p>
            <a:r>
              <a:rPr lang="en-US" sz="2800" dirty="0" smtClean="0">
                <a:latin typeface="+mj-lt"/>
                <a:ea typeface="+mn-lt"/>
                <a:cs typeface="+mn-lt"/>
              </a:rPr>
              <a:t>Local and I-Share/AFN </a:t>
            </a:r>
            <a:br>
              <a:rPr lang="en-US" sz="2800" dirty="0" smtClean="0">
                <a:latin typeface="+mj-lt"/>
                <a:ea typeface="+mn-lt"/>
                <a:cs typeface="+mn-lt"/>
              </a:rPr>
            </a:br>
            <a:r>
              <a:rPr lang="en-US" sz="2800" dirty="0" smtClean="0">
                <a:latin typeface="+mj-lt"/>
                <a:ea typeface="+mn-lt"/>
                <a:cs typeface="+mn-lt"/>
              </a:rPr>
              <a:t>Requesting During Break</a:t>
            </a:r>
          </a:p>
          <a:p>
            <a:endParaRPr lang="en-US" sz="28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hlinkClick r:id="rId3"/>
              </a:rPr>
              <a:t>Form to collect dates</a:t>
            </a:r>
            <a:r>
              <a:rPr lang="en-US" sz="2400" dirty="0">
                <a:latin typeface="+mj-lt"/>
                <a:ea typeface="+mn-lt"/>
                <a:cs typeface="+mn-lt"/>
              </a:rPr>
              <a:t/>
            </a:r>
            <a:br>
              <a:rPr lang="en-US" sz="2400" dirty="0">
                <a:latin typeface="+mj-lt"/>
                <a:ea typeface="+mn-lt"/>
                <a:cs typeface="+mn-lt"/>
              </a:rPr>
            </a:br>
            <a:r>
              <a:rPr lang="en-US" sz="1600" dirty="0">
                <a:latin typeface="+mj-lt"/>
                <a:ea typeface="+mn-lt"/>
                <a:cs typeface="+mn-lt"/>
              </a:rPr>
              <a:t>https://go.uillinois.edu/IShareRequesting</a:t>
            </a:r>
            <a:endParaRPr lang="en-US" sz="1600" dirty="0" smtClean="0">
              <a:latin typeface="+mj-lt"/>
              <a:ea typeface="+mn-lt"/>
              <a:cs typeface="+mn-lt"/>
            </a:endParaRPr>
          </a:p>
          <a:p>
            <a:pPr marL="342900" indent="-342900">
              <a:buFont typeface="Arial" panose="020B0604020202020204" pitchFamily="34" charset="0"/>
              <a:buChar char="•"/>
            </a:pPr>
            <a:endParaRPr lang="en-US" sz="2400" dirty="0">
              <a:latin typeface="+mj-lt"/>
              <a:ea typeface="+mn-lt"/>
              <a:cs typeface="+mn-lt"/>
            </a:endParaRPr>
          </a:p>
          <a:p>
            <a:pPr marL="342900" indent="-342900">
              <a:buFont typeface="Arial" panose="020B0604020202020204" pitchFamily="34" charset="0"/>
              <a:buChar char="•"/>
            </a:pPr>
            <a:r>
              <a:rPr lang="en-US" sz="2400" dirty="0" smtClean="0">
                <a:latin typeface="+mj-lt"/>
                <a:ea typeface="+mn-lt"/>
                <a:cs typeface="+mn-lt"/>
                <a:hlinkClick r:id="rId4"/>
              </a:rPr>
              <a:t>I-Share lending and</a:t>
            </a:r>
            <a:br>
              <a:rPr lang="en-US" sz="2400" dirty="0" smtClean="0">
                <a:latin typeface="+mj-lt"/>
                <a:ea typeface="+mn-lt"/>
                <a:cs typeface="+mn-lt"/>
                <a:hlinkClick r:id="rId4"/>
              </a:rPr>
            </a:br>
            <a:r>
              <a:rPr lang="en-US" sz="2400" dirty="0" smtClean="0">
                <a:latin typeface="+mj-lt"/>
                <a:ea typeface="+mn-lt"/>
                <a:cs typeface="+mn-lt"/>
                <a:hlinkClick r:id="rId4"/>
              </a:rPr>
              <a:t>borrowing enabled</a:t>
            </a:r>
            <a:endParaRPr lang="en-US" sz="2400" dirty="0">
              <a:latin typeface="+mj-lt"/>
              <a:ea typeface="+mn-lt"/>
              <a:cs typeface="+mn-lt"/>
            </a:endParaRPr>
          </a:p>
          <a:p>
            <a:pPr lvl="1" indent="0">
              <a:buNone/>
            </a:pPr>
            <a:endParaRPr lang="en-US" sz="2800" dirty="0">
              <a:latin typeface="+mj-lt"/>
              <a:ea typeface="+mn-lt"/>
              <a:cs typeface="+mn-lt"/>
            </a:endParaRPr>
          </a:p>
          <a:p>
            <a:endParaRPr lang="en-US" sz="2800" dirty="0">
              <a:latin typeface="+mj-lt"/>
              <a:ea typeface="+mn-lt"/>
              <a:cs typeface="+mn-lt"/>
            </a:endParaRPr>
          </a:p>
        </p:txBody>
      </p:sp>
      <p:pic>
        <p:nvPicPr>
          <p:cNvPr id="5" name="Picture 4"/>
          <p:cNvPicPr>
            <a:picLocks noChangeAspect="1"/>
          </p:cNvPicPr>
          <p:nvPr/>
        </p:nvPicPr>
        <p:blipFill>
          <a:blip r:embed="rId5"/>
          <a:stretch>
            <a:fillRect/>
          </a:stretch>
        </p:blipFill>
        <p:spPr>
          <a:xfrm>
            <a:off x="4440025" y="403412"/>
            <a:ext cx="4488822" cy="6284351"/>
          </a:xfrm>
          <a:prstGeom prst="rect">
            <a:avLst/>
          </a:prstGeom>
          <a:ln>
            <a:solidFill>
              <a:schemeClr val="accent1"/>
            </a:solidFill>
          </a:ln>
        </p:spPr>
      </p:pic>
    </p:spTree>
    <p:extLst>
      <p:ext uri="{BB962C8B-B14F-4D97-AF65-F5344CB8AC3E}">
        <p14:creationId xmlns:p14="http://schemas.microsoft.com/office/powerpoint/2010/main" val="3308399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Ex Libris Idea Exchange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0" y="318655"/>
            <a:ext cx="9002110" cy="6137324"/>
          </a:xfrm>
          <a:prstGeom prst="rect">
            <a:avLst/>
          </a:prstGeom>
        </p:spPr>
        <p:txBody>
          <a:bodyPr/>
          <a:lstStyle/>
          <a:p>
            <a:pPr marL="228600" lvl="1" indent="0" algn="ctr">
              <a:buNone/>
            </a:pPr>
            <a:r>
              <a:rPr lang="en-US" sz="2400" dirty="0">
                <a:latin typeface="+mj-lt"/>
                <a:ea typeface="+mn-lt"/>
                <a:cs typeface="+mn-lt"/>
              </a:rPr>
              <a:t>Ex Libris Idea Exchange</a:t>
            </a:r>
          </a:p>
          <a:p>
            <a:pPr marL="228600" lvl="1" indent="0" algn="ctr">
              <a:buNone/>
            </a:pPr>
            <a:r>
              <a:rPr lang="en-US" sz="2400" dirty="0">
                <a:latin typeface="+mj-lt"/>
                <a:ea typeface="+mn-lt"/>
                <a:cs typeface="+mn-lt"/>
                <a:hlinkClick r:id="rId3"/>
              </a:rPr>
              <a:t>https://ideas.exlibrisgroup.com/</a:t>
            </a:r>
            <a:r>
              <a:rPr lang="en-US" sz="2400" dirty="0">
                <a:latin typeface="+mj-lt"/>
                <a:ea typeface="+mn-lt"/>
                <a:cs typeface="+mn-lt"/>
              </a:rPr>
              <a:t> </a:t>
            </a:r>
          </a:p>
          <a:p>
            <a:pPr marL="342900" indent="-342900">
              <a:buFont typeface="Arial" panose="020B0604020202020204" pitchFamily="34" charset="0"/>
              <a:buChar char="•"/>
            </a:pPr>
            <a:r>
              <a:rPr lang="en-US" sz="2400" dirty="0">
                <a:latin typeface="+mj-lt"/>
              </a:rPr>
              <a:t>The Ex Libris Idea Exchange allows library staff at institutions using Ex Libris products to:</a:t>
            </a:r>
          </a:p>
          <a:p>
            <a:pPr marL="1085850" lvl="1" indent="-342900">
              <a:buFont typeface="Arial" panose="020B0604020202020204" pitchFamily="34" charset="0"/>
              <a:buChar char="•"/>
            </a:pPr>
            <a:r>
              <a:rPr lang="en-US" sz="2400" dirty="0">
                <a:latin typeface="+mj-lt"/>
              </a:rPr>
              <a:t>Share ideas for enhancement/development.</a:t>
            </a:r>
          </a:p>
          <a:p>
            <a:pPr marL="1085850" lvl="1" indent="-342900">
              <a:buFont typeface="Arial" panose="020B0604020202020204" pitchFamily="34" charset="0"/>
              <a:buChar char="•"/>
            </a:pPr>
            <a:r>
              <a:rPr lang="en-US" sz="2400" dirty="0">
                <a:latin typeface="+mj-lt"/>
              </a:rPr>
              <a:t>Vote to support your favorite user-submitted ideas.</a:t>
            </a:r>
          </a:p>
          <a:p>
            <a:pPr marL="1085850" lvl="1" indent="-342900">
              <a:buFont typeface="Arial" panose="020B0604020202020204" pitchFamily="34" charset="0"/>
              <a:buChar char="•"/>
            </a:pPr>
            <a:r>
              <a:rPr lang="en-US" sz="2400" dirty="0">
                <a:latin typeface="+mj-lt"/>
              </a:rPr>
              <a:t>Add comments to provide weight and additional use cases to your favorite user-submitted ideas.</a:t>
            </a:r>
          </a:p>
          <a:p>
            <a:pPr marL="574675" lvl="2" indent="-342900">
              <a:buFont typeface="Arial" panose="020B0604020202020204" pitchFamily="34" charset="0"/>
              <a:buChar char="•"/>
            </a:pPr>
            <a:endParaRPr lang="en-US" sz="1600" dirty="0">
              <a:latin typeface="+mj-lt"/>
              <a:ea typeface="+mn-lt"/>
              <a:cs typeface="+mn-lt"/>
            </a:endParaRPr>
          </a:p>
          <a:p>
            <a:pPr marL="514350" lvl="1">
              <a:buFont typeface="Arial" panose="020B0604020202020204" pitchFamily="34" charset="0"/>
              <a:buChar char="•"/>
            </a:pPr>
            <a:r>
              <a:rPr lang="en-US" sz="2400" dirty="0">
                <a:latin typeface="+mj-lt"/>
              </a:rPr>
              <a:t>Any and all library staff members at your institution can have their own individual account. </a:t>
            </a:r>
          </a:p>
          <a:p>
            <a:pPr marL="514350" lvl="1">
              <a:buFont typeface="Arial" panose="020B0604020202020204" pitchFamily="34" charset="0"/>
              <a:buChar char="•"/>
            </a:pPr>
            <a:r>
              <a:rPr lang="en-US" sz="2400" dirty="0">
                <a:latin typeface="+mj-lt"/>
              </a:rPr>
              <a:t>Please read the </a:t>
            </a:r>
            <a:r>
              <a:rPr lang="en-US" sz="2400" dirty="0">
                <a:latin typeface="+mj-lt"/>
                <a:hlinkClick r:id="rId4"/>
              </a:rPr>
              <a:t>FAQ</a:t>
            </a:r>
            <a:r>
              <a:rPr lang="en-US" sz="2400" dirty="0">
                <a:latin typeface="+mj-lt"/>
              </a:rPr>
              <a:t> and </a:t>
            </a:r>
            <a:r>
              <a:rPr lang="en-US" sz="2400" dirty="0">
                <a:latin typeface="+mj-lt"/>
                <a:hlinkClick r:id="rId5"/>
              </a:rPr>
              <a:t>Guidelines</a:t>
            </a:r>
            <a:r>
              <a:rPr lang="en-US" sz="2400" dirty="0">
                <a:latin typeface="+mj-lt"/>
              </a:rPr>
              <a:t> before you begin.</a:t>
            </a:r>
          </a:p>
          <a:p>
            <a:pPr marL="514350" lvl="1">
              <a:buFont typeface="Arial" panose="020B0604020202020204" pitchFamily="34" charset="0"/>
              <a:buChar char="•"/>
            </a:pPr>
            <a:r>
              <a:rPr lang="en-US" sz="2400" dirty="0">
                <a:latin typeface="+mj-lt"/>
              </a:rPr>
              <a:t>The CARLI Office, and your CARLI Library Colleagues, may periodically send announcements for ideas they’d like you to consider supporting.</a:t>
            </a:r>
          </a:p>
          <a:p>
            <a:pPr marL="228600" lvl="1" indent="0">
              <a:buNone/>
            </a:pPr>
            <a:endParaRPr lang="en-US" sz="1600" dirty="0">
              <a:latin typeface="+mj-lt"/>
              <a:ea typeface="+mn-lt"/>
              <a:cs typeface="+mn-lt"/>
            </a:endParaRPr>
          </a:p>
          <a:p>
            <a:endParaRPr lang="en-US" sz="1600" dirty="0">
              <a:latin typeface="+mj-lt"/>
              <a:ea typeface="+mn-lt"/>
              <a:cs typeface="+mn-lt"/>
            </a:endParaRPr>
          </a:p>
        </p:txBody>
      </p:sp>
    </p:spTree>
    <p:extLst>
      <p:ext uri="{BB962C8B-B14F-4D97-AF65-F5344CB8AC3E}">
        <p14:creationId xmlns:p14="http://schemas.microsoft.com/office/powerpoint/2010/main" val="4210727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Questions</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8072" r="31428"/>
          <a:stretch/>
        </p:blipFill>
        <p:spPr>
          <a:xfrm rot="5400000">
            <a:off x="1493584" y="-1117637"/>
            <a:ext cx="6156831" cy="9144000"/>
          </a:xfrm>
          <a:prstGeom prst="rect">
            <a:avLst/>
          </a:prstGeom>
        </p:spPr>
      </p:pic>
    </p:spTree>
    <p:extLst>
      <p:ext uri="{BB962C8B-B14F-4D97-AF65-F5344CB8AC3E}">
        <p14:creationId xmlns:p14="http://schemas.microsoft.com/office/powerpoint/2010/main" val="24706433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B72402F-53C8-4647-BC3F-04DE232EF3D4}"/>
              </a:ext>
            </a:extLst>
          </p:cNvPr>
          <p:cNvSpPr>
            <a:spLocks noGrp="1"/>
          </p:cNvSpPr>
          <p:nvPr>
            <p:ph idx="1"/>
          </p:nvPr>
        </p:nvSpPr>
        <p:spPr>
          <a:xfrm>
            <a:off x="312057" y="2136037"/>
            <a:ext cx="8715573" cy="3884371"/>
          </a:xfrm>
        </p:spPr>
        <p:txBody>
          <a:bodyPr/>
          <a:lstStyle/>
          <a:p>
            <a:r>
              <a:rPr lang="en-US" sz="3200" i="1" dirty="0">
                <a:latin typeface="+mj-lt"/>
              </a:rPr>
              <a:t>Thank you!</a:t>
            </a:r>
          </a:p>
          <a:p>
            <a:endParaRPr lang="en-US" dirty="0">
              <a:latin typeface="+mj-lt"/>
            </a:endParaRPr>
          </a:p>
          <a:p>
            <a:r>
              <a:rPr lang="en-US" dirty="0">
                <a:latin typeface="+mj-lt"/>
              </a:rPr>
              <a:t>Join us </a:t>
            </a:r>
            <a:r>
              <a:rPr lang="en-US" dirty="0" smtClean="0">
                <a:latin typeface="+mj-lt"/>
              </a:rPr>
              <a:t>December 10</a:t>
            </a:r>
            <a:r>
              <a:rPr lang="en-US" dirty="0">
                <a:latin typeface="+mj-lt"/>
              </a:rPr>
              <a:t/>
            </a:r>
            <a:br>
              <a:rPr lang="en-US" dirty="0">
                <a:latin typeface="+mj-lt"/>
              </a:rPr>
            </a:br>
            <a:r>
              <a:rPr lang="en-US" dirty="0">
                <a:latin typeface="+mj-lt"/>
              </a:rPr>
              <a:t>at 2pm for another </a:t>
            </a:r>
            <a:br>
              <a:rPr lang="en-US" dirty="0">
                <a:latin typeface="+mj-lt"/>
              </a:rPr>
            </a:br>
            <a:r>
              <a:rPr lang="en-US" dirty="0">
                <a:latin typeface="+mj-lt"/>
              </a:rPr>
              <a:t>Office Hour</a:t>
            </a:r>
          </a:p>
          <a:p>
            <a:endParaRPr lang="en-US" dirty="0">
              <a:latin typeface="+mj-lt"/>
            </a:endParaRPr>
          </a:p>
          <a:p>
            <a:endParaRPr lang="en-US" dirty="0">
              <a:latin typeface="+mj-lt"/>
            </a:endParaRPr>
          </a:p>
          <a:p>
            <a:r>
              <a:rPr lang="en-US" dirty="0">
                <a:latin typeface="+mj-lt"/>
              </a:rPr>
              <a:t>You can always contact CARLI at </a:t>
            </a:r>
            <a:r>
              <a:rPr lang="en-US" dirty="0">
                <a:latin typeface="+mj-lt"/>
                <a:hlinkClick r:id="rId3"/>
              </a:rPr>
              <a:t>support@carli.Illinois.edu</a:t>
            </a:r>
            <a:endParaRPr lang="en-US" dirty="0">
              <a:latin typeface="+mj-lt"/>
            </a:endParaRPr>
          </a:p>
          <a:p>
            <a:endParaRPr lang="en-US" dirty="0">
              <a:latin typeface="+mj-lt"/>
            </a:endParaRPr>
          </a:p>
        </p:txBody>
      </p:sp>
      <p:sp>
        <p:nvSpPr>
          <p:cNvPr id="3" name="Title 2">
            <a:extLst>
              <a:ext uri="{FF2B5EF4-FFF2-40B4-BE49-F238E27FC236}">
                <a16:creationId xmlns:a16="http://schemas.microsoft.com/office/drawing/2014/main" id="{28E6F7C9-1417-C647-B0C6-84392A454B05}"/>
              </a:ext>
            </a:extLst>
          </p:cNvPr>
          <p:cNvSpPr>
            <a:spLocks noGrp="1"/>
          </p:cNvSpPr>
          <p:nvPr>
            <p:ph type="title"/>
          </p:nvPr>
        </p:nvSpPr>
        <p:spPr/>
        <p:txBody>
          <a:bodyPr/>
          <a:lstStyle/>
          <a:p>
            <a:r>
              <a:rPr lang="en-US" dirty="0"/>
              <a:t>I-Share  Alma Primo VE Office hours</a:t>
            </a:r>
          </a:p>
        </p:txBody>
      </p:sp>
    </p:spTree>
    <p:extLst>
      <p:ext uri="{BB962C8B-B14F-4D97-AF65-F5344CB8AC3E}">
        <p14:creationId xmlns:p14="http://schemas.microsoft.com/office/powerpoint/2010/main" val="2803829385"/>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3423</TotalTime>
  <Words>1135</Words>
  <Application>Microsoft Office PowerPoint</Application>
  <PresentationFormat>Letter Paper (8.5x11 in)</PresentationFormat>
  <Paragraphs>104</Paragraphs>
  <Slides>9</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ＭＳ Ｐゴシック</vt:lpstr>
      <vt:lpstr>Arial</vt:lpstr>
      <vt:lpstr>Calibri</vt:lpstr>
      <vt:lpstr>Times New Roman</vt:lpstr>
      <vt:lpstr>Presentation11</vt:lpstr>
      <vt:lpstr>1_Presentation11</vt:lpstr>
      <vt:lpstr>I-Share Alma Primo VE Office hours will start shortly</vt:lpstr>
      <vt:lpstr>Office Hours November 12, 2020</vt:lpstr>
      <vt:lpstr>Agenda Office Hours 11/12/2020</vt:lpstr>
      <vt:lpstr>Upcoming events</vt:lpstr>
      <vt:lpstr>Upcoming events</vt:lpstr>
      <vt:lpstr>Local and I-Share/AFN requesting during Break</vt:lpstr>
      <vt:lpstr>Ex Libris Idea Exchange</vt:lpstr>
      <vt:lpstr>Questions</vt:lpstr>
      <vt:lpstr>I-Share  Alma Primo VE Office hours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Campbell, Deborah Marie</cp:lastModifiedBy>
  <cp:revision>454</cp:revision>
  <dcterms:created xsi:type="dcterms:W3CDTF">2019-09-18T17:05:10Z</dcterms:created>
  <dcterms:modified xsi:type="dcterms:W3CDTF">2020-11-12T19:28:31Z</dcterms:modified>
</cp:coreProperties>
</file>