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43" r:id="rId2"/>
  </p:sldMasterIdLst>
  <p:notesMasterIdLst>
    <p:notesMasterId r:id="rId19"/>
  </p:notesMasterIdLst>
  <p:handoutMasterIdLst>
    <p:handoutMasterId r:id="rId20"/>
  </p:handoutMasterIdLst>
  <p:sldIdLst>
    <p:sldId id="3155" r:id="rId3"/>
    <p:sldId id="3156" r:id="rId4"/>
    <p:sldId id="3158" r:id="rId5"/>
    <p:sldId id="3174" r:id="rId6"/>
    <p:sldId id="3178" r:id="rId7"/>
    <p:sldId id="3184" r:id="rId8"/>
    <p:sldId id="3185" r:id="rId9"/>
    <p:sldId id="3183" r:id="rId10"/>
    <p:sldId id="3175" r:id="rId11"/>
    <p:sldId id="3161" r:id="rId12"/>
    <p:sldId id="3182" r:id="rId13"/>
    <p:sldId id="3177" r:id="rId14"/>
    <p:sldId id="3176" r:id="rId15"/>
    <p:sldId id="3173" r:id="rId16"/>
    <p:sldId id="3141" r:id="rId17"/>
    <p:sldId id="3157" r:id="rId18"/>
  </p:sldIdLst>
  <p:sldSz cx="9144000" cy="6858000" type="letter"/>
  <p:notesSz cx="4629150" cy="685800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nson, Nicole Marie" initials="SNM" lastIdx="1" clrIdx="0">
    <p:extLst>
      <p:ext uri="{19B8F6BF-5375-455C-9EA6-DF929625EA0E}">
        <p15:presenceInfo xmlns:p15="http://schemas.microsoft.com/office/powerpoint/2012/main" userId="S-1-5-21-2509641344-1052565914-3260824488-3959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B2B2"/>
    <a:srgbClr val="F5F6EA"/>
    <a:srgbClr val="F2E8F4"/>
    <a:srgbClr val="EBDA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87" autoAdjust="0"/>
    <p:restoredTop sz="83401" autoAdjust="0"/>
  </p:normalViewPr>
  <p:slideViewPr>
    <p:cSldViewPr snapToGrid="0" snapToObjects="1">
      <p:cViewPr varScale="1">
        <p:scale>
          <a:sx n="95" d="100"/>
          <a:sy n="95" d="100"/>
        </p:scale>
        <p:origin x="1662" y="90"/>
      </p:cViewPr>
      <p:guideLst>
        <p:guide orient="horz" pos="2160"/>
        <p:guide pos="2880"/>
      </p:guideLst>
    </p:cSldViewPr>
  </p:slideViewPr>
  <p:outlineViewPr>
    <p:cViewPr>
      <p:scale>
        <a:sx n="33" d="100"/>
        <a:sy n="33" d="100"/>
      </p:scale>
      <p:origin x="0" y="-104"/>
    </p:cViewPr>
  </p:outlineViewPr>
  <p:notesTextViewPr>
    <p:cViewPr>
      <p:scale>
        <a:sx n="100" d="100"/>
        <a:sy n="100" d="100"/>
      </p:scale>
      <p:origin x="0" y="-270"/>
    </p:cViewPr>
  </p:notesTextViewPr>
  <p:notesViewPr>
    <p:cSldViewPr snapToGrid="0" snapToObjects="1">
      <p:cViewPr varScale="1">
        <p:scale>
          <a:sx n="66" d="100"/>
          <a:sy n="66" d="100"/>
        </p:scale>
        <p:origin x="2756"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C9309A-D8A1-47BF-A6E1-A6FDB84A1D94}"/>
              </a:ext>
            </a:extLst>
          </p:cNvPr>
          <p:cNvSpPr>
            <a:spLocks noGrp="1"/>
          </p:cNvSpPr>
          <p:nvPr>
            <p:ph type="hdr" sz="quarter"/>
          </p:nvPr>
        </p:nvSpPr>
        <p:spPr>
          <a:xfrm>
            <a:off x="0" y="0"/>
            <a:ext cx="20066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1D3C60F-2F65-4707-A5A9-49BCEB2C2900}"/>
              </a:ext>
            </a:extLst>
          </p:cNvPr>
          <p:cNvSpPr>
            <a:spLocks noGrp="1"/>
          </p:cNvSpPr>
          <p:nvPr>
            <p:ph type="dt" sz="quarter" idx="1"/>
          </p:nvPr>
        </p:nvSpPr>
        <p:spPr>
          <a:xfrm>
            <a:off x="2622550" y="0"/>
            <a:ext cx="2005013" cy="344488"/>
          </a:xfrm>
          <a:prstGeom prst="rect">
            <a:avLst/>
          </a:prstGeom>
        </p:spPr>
        <p:txBody>
          <a:bodyPr vert="horz" lIns="91440" tIns="45720" rIns="91440" bIns="45720" rtlCol="0"/>
          <a:lstStyle>
            <a:lvl1pPr algn="r">
              <a:defRPr sz="1200"/>
            </a:lvl1pPr>
          </a:lstStyle>
          <a:p>
            <a:fld id="{05982DDE-1673-4FAD-ABA7-B01B4E41DDF4}" type="datetimeFigureOut">
              <a:rPr lang="en-US" smtClean="0"/>
              <a:t>10/22/2020</a:t>
            </a:fld>
            <a:endParaRPr lang="en-US"/>
          </a:p>
        </p:txBody>
      </p:sp>
      <p:sp>
        <p:nvSpPr>
          <p:cNvPr id="4" name="Footer Placeholder 3">
            <a:extLst>
              <a:ext uri="{FF2B5EF4-FFF2-40B4-BE49-F238E27FC236}">
                <a16:creationId xmlns:a16="http://schemas.microsoft.com/office/drawing/2014/main" id="{0934E268-706B-4645-A9CA-030372244A63}"/>
              </a:ext>
            </a:extLst>
          </p:cNvPr>
          <p:cNvSpPr>
            <a:spLocks noGrp="1"/>
          </p:cNvSpPr>
          <p:nvPr>
            <p:ph type="ftr" sz="quarter" idx="2"/>
          </p:nvPr>
        </p:nvSpPr>
        <p:spPr>
          <a:xfrm>
            <a:off x="0" y="6513513"/>
            <a:ext cx="20066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431A59A-014C-4195-86B0-744A65A318AD}"/>
              </a:ext>
            </a:extLst>
          </p:cNvPr>
          <p:cNvSpPr>
            <a:spLocks noGrp="1"/>
          </p:cNvSpPr>
          <p:nvPr>
            <p:ph type="sldNum" sz="quarter" idx="3"/>
          </p:nvPr>
        </p:nvSpPr>
        <p:spPr>
          <a:xfrm>
            <a:off x="2622550" y="6513513"/>
            <a:ext cx="2005013" cy="344487"/>
          </a:xfrm>
          <a:prstGeom prst="rect">
            <a:avLst/>
          </a:prstGeom>
        </p:spPr>
        <p:txBody>
          <a:bodyPr vert="horz" lIns="91440" tIns="45720" rIns="91440" bIns="45720" rtlCol="0" anchor="b"/>
          <a:lstStyle>
            <a:lvl1pPr algn="r">
              <a:defRPr sz="1200"/>
            </a:lvl1pPr>
          </a:lstStyle>
          <a:p>
            <a:fld id="{06E4A8E0-CBC9-4654-A5E4-C16A20946212}" type="slidenum">
              <a:rPr lang="en-US" smtClean="0"/>
              <a:t>‹#›</a:t>
            </a:fld>
            <a:endParaRPr lang="en-US"/>
          </a:p>
        </p:txBody>
      </p:sp>
    </p:spTree>
    <p:extLst>
      <p:ext uri="{BB962C8B-B14F-4D97-AF65-F5344CB8AC3E}">
        <p14:creationId xmlns:p14="http://schemas.microsoft.com/office/powerpoint/2010/main" val="42196456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005965" cy="67968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2622114" y="0"/>
            <a:ext cx="2005965" cy="679686"/>
          </a:xfrm>
          <a:prstGeom prst="rect">
            <a:avLst/>
          </a:prstGeom>
        </p:spPr>
        <p:txBody>
          <a:bodyPr vert="horz" lIns="91440" tIns="45720" rIns="91440" bIns="45720" rtlCol="0"/>
          <a:lstStyle>
            <a:lvl1pPr algn="r">
              <a:defRPr sz="1200"/>
            </a:lvl1pPr>
          </a:lstStyle>
          <a:p>
            <a:fld id="{7B3ACEC6-FD2B-364A-87A5-E4E57BEBA3DB}" type="datetimeFigureOut">
              <a:rPr lang="en-US" smtClean="0"/>
              <a:t>10/22/2020</a:t>
            </a:fld>
            <a:endParaRPr lang="en-US"/>
          </a:p>
        </p:txBody>
      </p:sp>
      <p:sp>
        <p:nvSpPr>
          <p:cNvPr id="4" name="Slide Image Placeholder 3"/>
          <p:cNvSpPr>
            <a:spLocks noGrp="1" noRot="1" noChangeAspect="1"/>
          </p:cNvSpPr>
          <p:nvPr>
            <p:ph type="sldImg" idx="2"/>
          </p:nvPr>
        </p:nvSpPr>
        <p:spPr>
          <a:xfrm>
            <a:off x="1269250" y="446954"/>
            <a:ext cx="2272233" cy="17041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99241" y="2210696"/>
            <a:ext cx="4164693" cy="4200350"/>
          </a:xfrm>
          <a:prstGeom prst="rect">
            <a:avLst/>
          </a:prstGeom>
        </p:spPr>
        <p:txBody>
          <a:bodyPr vert="horz" lIns="91440" tIns="45720" rIns="91440" bIns="45720" rtlCol="0"/>
          <a:lstStyle/>
          <a:p>
            <a:pPr lvl="0"/>
            <a:r>
              <a:rPr lang="en-US" dirty="0"/>
              <a:t>Edit Master text style</a:t>
            </a:r>
          </a:p>
        </p:txBody>
      </p:sp>
      <p:sp>
        <p:nvSpPr>
          <p:cNvPr id="6" name="Footer Placeholder 5"/>
          <p:cNvSpPr>
            <a:spLocks noGrp="1"/>
          </p:cNvSpPr>
          <p:nvPr>
            <p:ph type="ftr" sz="quarter" idx="4"/>
          </p:nvPr>
        </p:nvSpPr>
        <p:spPr>
          <a:xfrm>
            <a:off x="74815" y="6075485"/>
            <a:ext cx="2005965" cy="6796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2548372" y="6075485"/>
            <a:ext cx="2005965" cy="679684"/>
          </a:xfrm>
          <a:prstGeom prst="rect">
            <a:avLst/>
          </a:prstGeom>
        </p:spPr>
        <p:txBody>
          <a:bodyPr vert="horz" lIns="91440" tIns="45720" rIns="91440" bIns="45720" rtlCol="0" anchor="b"/>
          <a:lstStyle>
            <a:lvl1pPr algn="r">
              <a:defRPr sz="1200"/>
            </a:lvl1pPr>
          </a:lstStyle>
          <a:p>
            <a:fld id="{FA2322D7-5974-A64C-97E5-5150CB045093}" type="slidenum">
              <a:rPr lang="en-US" smtClean="0"/>
              <a:t>‹#›</a:t>
            </a:fld>
            <a:endParaRPr lang="en-US"/>
          </a:p>
        </p:txBody>
      </p:sp>
    </p:spTree>
    <p:extLst>
      <p:ext uri="{BB962C8B-B14F-4D97-AF65-F5344CB8AC3E}">
        <p14:creationId xmlns:p14="http://schemas.microsoft.com/office/powerpoint/2010/main" val="38898128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arli.illinois.edu/products-services/i-share/alma-primo-ve-known-issues"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carli.illinois.edu/products-services/i-share/physical-res-man/one-time-order-steps" TargetMode="External"/><Relationship Id="rId5" Type="http://schemas.openxmlformats.org/officeDocument/2006/relationships/hyperlink" Target="https://www.carli.illinois.edu/products-services/i-share/electronic-res-man/p2e-cleanup" TargetMode="External"/><Relationship Id="rId4" Type="http://schemas.openxmlformats.org/officeDocument/2006/relationships/hyperlink" Target="https://www.carli.illinois.edu/products-services/i-share/alma/fulfillment/how-to_AFN"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indent="0">
              <a:buFontTx/>
              <a:buNone/>
            </a:pPr>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A2322D7-5974-A64C-97E5-5150CB045093}"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993785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[Jen]</a:t>
            </a:r>
          </a:p>
          <a:p>
            <a:r>
              <a:rPr lang="en-US" baseline="0" dirty="0">
                <a:cs typeface="Calibri"/>
              </a:rPr>
              <a:t>The November 2020 release of Alma is scheduled for Sunday November 1, and the regular release update is scheduled for November 8. Release notes are available on these webpages.</a:t>
            </a:r>
          </a:p>
          <a:p>
            <a:endParaRPr lang="en-US" baseline="0" dirty="0">
              <a:cs typeface="Calibri"/>
            </a:endParaRPr>
          </a:p>
          <a:p>
            <a:r>
              <a:rPr lang="en-US" baseline="0" dirty="0">
                <a:cs typeface="Calibri"/>
              </a:rPr>
              <a:t>The November 2020 release is already in place on the Sandbox environments, so you can preview the changes there at your convenience.  Sandboxes are typically updated 2 weeks before the scheduled release. The November release was applied to the sandbox on October 18.</a:t>
            </a:r>
          </a:p>
        </p:txBody>
      </p:sp>
    </p:spTree>
    <p:extLst>
      <p:ext uri="{BB962C8B-B14F-4D97-AF65-F5344CB8AC3E}">
        <p14:creationId xmlns:p14="http://schemas.microsoft.com/office/powerpoint/2010/main" val="421726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Here are a few changes we wanted to highlight, This is not a comprehensive list. Please review the Alma and Primo VE Monthly release notes for changes that may affect your institution. </a:t>
            </a:r>
          </a:p>
          <a:p>
            <a:r>
              <a:rPr lang="en-US" baseline="0" dirty="0">
                <a:cs typeface="Calibri"/>
              </a:rPr>
              <a:t>Fixes for CARLI known issues:</a:t>
            </a:r>
          </a:p>
          <a:p>
            <a:r>
              <a:rPr lang="en-US" baseline="0" dirty="0">
                <a:cs typeface="Calibri"/>
              </a:rPr>
              <a:t>A fix has been put into place that should address the Primo VE services page, Alma link resolver and delivery options being very slow. After the November 1 update please report response time issues via our I-Share Response time reporting form. </a:t>
            </a:r>
          </a:p>
          <a:p>
            <a:r>
              <a:rPr lang="en-US" baseline="0" dirty="0">
                <a:cs typeface="Calibri"/>
              </a:rPr>
              <a:t>In Primo VE the “Available Online (electronic)” links that appear in search results and then disappear in full record views should be improved. Ex Libris reports more improvements to this issue are coming in the December release.</a:t>
            </a: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The </a:t>
            </a:r>
            <a:r>
              <a:rPr lang="en-US" sz="1800" dirty="0" err="1">
                <a:effectLst/>
                <a:latin typeface="Calibri" panose="020F0502020204030204" pitchFamily="34" charset="0"/>
                <a:ea typeface="Times New Roman" panose="02020603050405020304" pitchFamily="18" charset="0"/>
              </a:rPr>
              <a:t>Ful</a:t>
            </a:r>
            <a:r>
              <a:rPr lang="en-US" sz="1800" dirty="0">
                <a:effectLst/>
                <a:latin typeface="Calibri" panose="020F0502020204030204" pitchFamily="34" charset="0"/>
                <a:ea typeface="Times New Roman" panose="02020603050405020304" pitchFamily="18" charset="0"/>
              </a:rPr>
              <a:t> Hold Shelf Request Slip Letter should now also be used for AFN/I-Share materials on hold, in addition to local on hold materials.</a:t>
            </a:r>
            <a:endParaRPr lang="en-US" sz="1800" dirty="0">
              <a:effectLst/>
              <a:latin typeface="Calibri" panose="020F0502020204030204" pitchFamily="34" charset="0"/>
              <a:ea typeface="Calibri" panose="020F0502020204030204" pitchFamily="34" charset="0"/>
            </a:endParaRPr>
          </a:p>
          <a:p>
            <a:endParaRPr lang="en-US" baseline="0" dirty="0">
              <a:cs typeface="Calibri"/>
            </a:endParaRPr>
          </a:p>
          <a:p>
            <a:r>
              <a:rPr lang="en-US" baseline="0" dirty="0">
                <a:cs typeface="Calibri"/>
              </a:rPr>
              <a:t>The new Alma User Interface Layout becomes the default look and feel. Individual users can be opted out until March 2021. There is a training video on the new UI available at this URL.</a:t>
            </a:r>
          </a:p>
          <a:p>
            <a:endParaRPr lang="en-US" baseline="0" dirty="0">
              <a:cs typeface="Calibri"/>
            </a:endParaRPr>
          </a:p>
          <a:p>
            <a:r>
              <a:rPr lang="en-US" baseline="0" dirty="0">
                <a:cs typeface="Calibri"/>
              </a:rPr>
              <a:t>Lastly our NA06 server is getting an analytics update, which I’ll discuss on the next slide.</a:t>
            </a:r>
          </a:p>
          <a:p>
            <a:endParaRPr lang="en-US" baseline="0" dirty="0">
              <a:cs typeface="Calibri"/>
            </a:endParaRPr>
          </a:p>
        </p:txBody>
      </p:sp>
    </p:spTree>
    <p:extLst>
      <p:ext uri="{BB962C8B-B14F-4D97-AF65-F5344CB8AC3E}">
        <p14:creationId xmlns:p14="http://schemas.microsoft.com/office/powerpoint/2010/main" val="2370370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Font typeface="Arial" panose="020B0604020202020204" pitchFamily="34" charset="0"/>
              <a:buNone/>
            </a:pPr>
            <a:r>
              <a:rPr lang="en-US" sz="1200" u="none" dirty="0">
                <a:effectLst/>
                <a:latin typeface="+mj-lt"/>
                <a:ea typeface="Calibri" panose="020F0502020204030204" pitchFamily="34" charset="0"/>
                <a:cs typeface="Times New Roman" panose="02020603050405020304" pitchFamily="18" charset="0"/>
              </a:rPr>
              <a:t>[Jen]</a:t>
            </a:r>
          </a:p>
          <a:p>
            <a:pPr marL="342900" marR="0" indent="-342900">
              <a:lnSpc>
                <a:spcPct val="107000"/>
              </a:lnSpc>
              <a:spcBef>
                <a:spcPts val="0"/>
              </a:spcBef>
              <a:spcAft>
                <a:spcPts val="800"/>
              </a:spcAft>
              <a:buFont typeface="Arial" panose="020B0604020202020204" pitchFamily="34" charset="0"/>
              <a:buChar char="•"/>
            </a:pPr>
            <a:r>
              <a:rPr lang="en-US" sz="1200" u="none" dirty="0">
                <a:effectLst/>
                <a:latin typeface="+mj-lt"/>
                <a:ea typeface="Calibri" panose="020F0502020204030204" pitchFamily="34" charset="0"/>
                <a:cs typeface="Times New Roman" panose="02020603050405020304" pitchFamily="18" charset="0"/>
              </a:rPr>
              <a:t>Ex Libris is upgrading the platform that Analytics runs on for NA06 (where I-Share libraries are hosted) starting November 1, work should be completed November 8. If you have been attending any of the Ex Libris Analytics Trainings over the past few weeks you have seen the new Look and Feel.</a:t>
            </a:r>
          </a:p>
          <a:p>
            <a:pPr marL="342900" marR="0" indent="-342900">
              <a:lnSpc>
                <a:spcPct val="107000"/>
              </a:lnSpc>
              <a:spcBef>
                <a:spcPts val="0"/>
              </a:spcBef>
              <a:spcAft>
                <a:spcPts val="800"/>
              </a:spcAft>
              <a:buFont typeface="Arial" panose="020B0604020202020204" pitchFamily="34" charset="0"/>
              <a:buChar char="•"/>
            </a:pPr>
            <a:r>
              <a:rPr lang="en-US" sz="1200" u="none" dirty="0">
                <a:effectLst/>
                <a:latin typeface="+mj-lt"/>
                <a:ea typeface="Calibri" panose="020F0502020204030204" pitchFamily="34" charset="0"/>
                <a:cs typeface="Times New Roman" panose="02020603050405020304" pitchFamily="18" charset="0"/>
              </a:rPr>
              <a:t>November 1-8 is a “freeze period”.  And </a:t>
            </a:r>
            <a:r>
              <a:rPr lang="en-US" sz="1200" b="1" u="none" dirty="0">
                <a:effectLst/>
                <a:latin typeface="+mj-lt"/>
                <a:ea typeface="Calibri" panose="020F0502020204030204" pitchFamily="34" charset="0"/>
                <a:cs typeface="Times New Roman" panose="02020603050405020304" pitchFamily="18" charset="0"/>
              </a:rPr>
              <a:t>Any reports created and any changes made to existing reports in any folder during the “freeze period” will not be migrated</a:t>
            </a:r>
            <a:r>
              <a:rPr lang="en-US" sz="1200" u="none" dirty="0">
                <a:effectLst/>
                <a:latin typeface="+mj-lt"/>
                <a:ea typeface="Calibri" panose="020F0502020204030204" pitchFamily="34" charset="0"/>
                <a:cs typeface="Times New Roman" panose="02020603050405020304" pitchFamily="18" charset="0"/>
              </a:rPr>
              <a:t>.</a:t>
            </a:r>
            <a:endParaRPr lang="en-US" sz="1200" dirty="0">
              <a:latin typeface="+mj-lt"/>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1200" b="1" u="none" dirty="0">
                <a:effectLst/>
                <a:latin typeface="+mj-lt"/>
                <a:ea typeface="Calibri" panose="020F0502020204030204" pitchFamily="34" charset="0"/>
                <a:cs typeface="Times New Roman" panose="02020603050405020304" pitchFamily="18" charset="0"/>
              </a:rPr>
              <a:t>All current Analytics reports will be migrated, except those in “My Folders”.</a:t>
            </a:r>
            <a:r>
              <a:rPr lang="en-US" sz="1200" u="none" dirty="0">
                <a:effectLst/>
                <a:latin typeface="+mj-lt"/>
                <a:ea typeface="Calibri" panose="020F0502020204030204" pitchFamily="34" charset="0"/>
                <a:cs typeface="Times New Roman" panose="02020603050405020304" pitchFamily="18" charset="0"/>
              </a:rPr>
              <a:t> These are reports that are only accessible to the specific logged in user. </a:t>
            </a:r>
          </a:p>
          <a:p>
            <a:pPr marL="342900" marR="0" indent="-342900">
              <a:lnSpc>
                <a:spcPct val="107000"/>
              </a:lnSpc>
              <a:spcBef>
                <a:spcPts val="0"/>
              </a:spcBef>
              <a:spcAft>
                <a:spcPts val="800"/>
              </a:spcAft>
              <a:buFont typeface="Arial" panose="020B0604020202020204" pitchFamily="34" charset="0"/>
              <a:buChar char="•"/>
            </a:pPr>
            <a:r>
              <a:rPr lang="en-US" sz="1200" dirty="0">
                <a:latin typeface="+mj-lt"/>
                <a:ea typeface="+mn-lt"/>
                <a:cs typeface="Times New Roman" panose="02020603050405020304" pitchFamily="18" charset="0"/>
              </a:rPr>
              <a:t>If you want to save any reports in your “My Folders” location follow the instructions posted on the CARLI website before November 1.</a:t>
            </a:r>
            <a:endParaRPr lang="en-US" baseline="0" dirty="0">
              <a:cs typeface="Calibri"/>
            </a:endParaRPr>
          </a:p>
        </p:txBody>
      </p:sp>
    </p:spTree>
    <p:extLst>
      <p:ext uri="{BB962C8B-B14F-4D97-AF65-F5344CB8AC3E}">
        <p14:creationId xmlns:p14="http://schemas.microsoft.com/office/powerpoint/2010/main" val="2050872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dirty="0">
                <a:latin typeface="+mj-lt"/>
                <a:ea typeface="+mn-lt"/>
                <a:cs typeface="+mn-lt"/>
              </a:rPr>
              <a:t>[Jen] Let’s go to the CARLI website to look at these pages. This is just a few of our latest updates.</a:t>
            </a:r>
          </a:p>
          <a:p>
            <a:pPr marL="0" indent="0">
              <a:buFont typeface="Arial" panose="020B0604020202020204" pitchFamily="34" charset="0"/>
              <a:buNone/>
            </a:pPr>
            <a:endParaRPr lang="en-US" sz="1100" dirty="0">
              <a:latin typeface="+mj-lt"/>
              <a:ea typeface="+mn-lt"/>
              <a:cs typeface="+mn-lt"/>
            </a:endParaRPr>
          </a:p>
          <a:p>
            <a:pPr marL="342900" indent="-342900">
              <a:buFont typeface="Arial" panose="020B0604020202020204" pitchFamily="34" charset="0"/>
              <a:buChar char="•"/>
            </a:pPr>
            <a:r>
              <a:rPr lang="en-US" sz="1100" dirty="0">
                <a:latin typeface="+mj-lt"/>
                <a:ea typeface="+mn-lt"/>
                <a:cs typeface="+mn-lt"/>
              </a:rPr>
              <a:t>As a reminder the Alma documentation is under : Products &amp; Services &gt; I Share &gt; Documentation.  Some highlights of recent additions include:</a:t>
            </a:r>
          </a:p>
          <a:p>
            <a:pPr marL="342900" indent="-342900">
              <a:buFont typeface="Arial" panose="020B0604020202020204" pitchFamily="34" charset="0"/>
              <a:buChar char="•"/>
            </a:pPr>
            <a:endParaRPr lang="en-US" sz="1100" dirty="0">
              <a:latin typeface="+mj-lt"/>
              <a:ea typeface="+mn-lt"/>
              <a:cs typeface="+mn-lt"/>
            </a:endParaRPr>
          </a:p>
          <a:p>
            <a:pPr marL="800100" lvl="1" indent="-342900">
              <a:buFont typeface="Arial" panose="020B0604020202020204" pitchFamily="34" charset="0"/>
              <a:buChar char="•"/>
            </a:pPr>
            <a:r>
              <a:rPr lang="en-US" sz="900" dirty="0">
                <a:latin typeface="+mj-lt"/>
                <a:ea typeface="+mn-lt"/>
                <a:cs typeface="+mn-lt"/>
              </a:rPr>
              <a:t>CARLI’s </a:t>
            </a:r>
            <a:r>
              <a:rPr lang="en-US" sz="900" dirty="0">
                <a:latin typeface="+mj-lt"/>
                <a:ea typeface="+mn-lt"/>
                <a:cs typeface="+mn-lt"/>
                <a:hlinkClick r:id="rId3"/>
              </a:rPr>
              <a:t>Alma and Primo VE Known Issues page </a:t>
            </a:r>
            <a:r>
              <a:rPr lang="en-US" sz="900" dirty="0">
                <a:latin typeface="+mj-lt"/>
                <a:ea typeface="+mn-lt"/>
                <a:cs typeface="+mn-lt"/>
              </a:rPr>
              <a:t>has been updated with “anticipated fix” dates. New entries will be added at the top of the page.</a:t>
            </a:r>
          </a:p>
          <a:p>
            <a:pPr marL="800100" lvl="1" indent="-342900">
              <a:buFont typeface="Arial" panose="020B0604020202020204" pitchFamily="34" charset="0"/>
              <a:buChar char="•"/>
            </a:pPr>
            <a:r>
              <a:rPr lang="en-US" sz="900" dirty="0">
                <a:latin typeface="+mj-lt"/>
                <a:ea typeface="+mn-lt"/>
                <a:cs typeface="+mn-lt"/>
              </a:rPr>
              <a:t>The </a:t>
            </a:r>
            <a:r>
              <a:rPr lang="en-US" sz="900" dirty="0">
                <a:latin typeface="+mj-lt"/>
                <a:ea typeface="+mn-lt"/>
                <a:cs typeface="+mn-lt"/>
                <a:hlinkClick r:id="rId4"/>
              </a:rPr>
              <a:t>Best Practices: Alma Hold Shelf Maintenance</a:t>
            </a:r>
            <a:r>
              <a:rPr lang="en-US" sz="900" dirty="0">
                <a:latin typeface="+mj-lt"/>
                <a:ea typeface="+mn-lt"/>
                <a:cs typeface="+mn-lt"/>
              </a:rPr>
              <a:t> have been included within the “How To: Staff workflows for Alma Requests” page.</a:t>
            </a:r>
          </a:p>
          <a:p>
            <a:pPr marL="800100" lvl="1" indent="-342900">
              <a:buFont typeface="Arial" panose="020B0604020202020204" pitchFamily="34" charset="0"/>
              <a:buChar char="•"/>
            </a:pPr>
            <a:r>
              <a:rPr lang="en-US" sz="900" dirty="0">
                <a:latin typeface="+mj-lt"/>
                <a:ea typeface="+mn-lt"/>
                <a:cs typeface="+mn-lt"/>
                <a:hlinkClick r:id="rId5"/>
              </a:rPr>
              <a:t>P2E Clean up Documentation</a:t>
            </a:r>
            <a:r>
              <a:rPr lang="en-US" sz="900" dirty="0">
                <a:latin typeface="+mj-lt"/>
                <a:ea typeface="+mn-lt"/>
                <a:cs typeface="+mn-lt"/>
              </a:rPr>
              <a:t> has been posted. The first section is on deleting duplicate active portfolios. More sections will be added soon, including grouping local portfolios into collections, and linking local collections to the CZ but maintaining your Voyager bib records.</a:t>
            </a:r>
          </a:p>
          <a:p>
            <a:pPr marL="800100" lvl="1" indent="-342900">
              <a:buFont typeface="Arial" panose="020B0604020202020204" pitchFamily="34" charset="0"/>
              <a:buChar char="•"/>
            </a:pPr>
            <a:r>
              <a:rPr lang="en-US" sz="900" dirty="0">
                <a:latin typeface="+mj-lt"/>
                <a:ea typeface="+mn-lt"/>
                <a:cs typeface="+mn-lt"/>
              </a:rPr>
              <a:t>A step-by-step guide to </a:t>
            </a:r>
            <a:r>
              <a:rPr lang="en-US" sz="900" dirty="0">
                <a:latin typeface="+mj-lt"/>
                <a:ea typeface="+mn-lt"/>
                <a:cs typeface="+mn-lt"/>
                <a:hlinkClick r:id="rId6"/>
              </a:rPr>
              <a:t>basic Monograph Ordering</a:t>
            </a:r>
            <a:r>
              <a:rPr lang="en-US" sz="900" dirty="0">
                <a:latin typeface="+mj-lt"/>
                <a:ea typeface="+mn-lt"/>
                <a:cs typeface="+mn-lt"/>
              </a:rPr>
              <a:t> has been shared.  Ordering using a “quick bib” technique will be posted soon.</a:t>
            </a:r>
          </a:p>
          <a:p>
            <a:endParaRPr lang="en-US" sz="1100" baseline="0" dirty="0">
              <a:cs typeface="Calibri"/>
            </a:endParaRPr>
          </a:p>
        </p:txBody>
      </p:sp>
    </p:spTree>
    <p:extLst>
      <p:ext uri="{BB962C8B-B14F-4D97-AF65-F5344CB8AC3E}">
        <p14:creationId xmlns:p14="http://schemas.microsoft.com/office/powerpoint/2010/main" val="10171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[Jen]</a:t>
            </a:r>
          </a:p>
          <a:p>
            <a:r>
              <a:rPr lang="en-US" baseline="0" dirty="0">
                <a:cs typeface="Calibri"/>
              </a:rPr>
              <a:t>Lastly, a reminder of the Ex Libris Idea Exchange.</a:t>
            </a:r>
          </a:p>
          <a:p>
            <a:r>
              <a:rPr lang="en-US" baseline="0" dirty="0">
                <a:cs typeface="Calibri"/>
              </a:rPr>
              <a:t>The Idea Exchange allows library staff at </a:t>
            </a:r>
            <a:r>
              <a:rPr lang="en-US" baseline="0" dirty="0" err="1">
                <a:cs typeface="Calibri"/>
              </a:rPr>
              <a:t>instiutitons</a:t>
            </a:r>
            <a:r>
              <a:rPr lang="en-US" baseline="0" dirty="0">
                <a:cs typeface="Calibri"/>
              </a:rPr>
              <a:t> using Ex libris products to share ideas for enhancement and development, vote to support your favorite user submitted ideas, and add comments to provide weight and additional use cases to your favorite user submitted ideas.</a:t>
            </a:r>
          </a:p>
          <a:p>
            <a:endParaRPr lang="en-US" baseline="0" dirty="0">
              <a:cs typeface="Calibri"/>
            </a:endParaRPr>
          </a:p>
          <a:p>
            <a:r>
              <a:rPr lang="en-US" baseline="0" dirty="0">
                <a:cs typeface="Calibri"/>
              </a:rPr>
              <a:t>Any and all library staff members at your institution can have their own individual account. Please read the linked FAQ and Guidelines before you begin.</a:t>
            </a:r>
          </a:p>
          <a:p>
            <a:r>
              <a:rPr lang="en-US" baseline="0" dirty="0">
                <a:cs typeface="Calibri"/>
              </a:rPr>
              <a:t>CARLI office and your CARLI library </a:t>
            </a:r>
            <a:r>
              <a:rPr lang="en-US" baseline="0" dirty="0" err="1">
                <a:cs typeface="Calibri"/>
              </a:rPr>
              <a:t>colleauges</a:t>
            </a:r>
            <a:r>
              <a:rPr lang="en-US" baseline="0" dirty="0">
                <a:cs typeface="Calibri"/>
              </a:rPr>
              <a:t> may periodically send announcements for ideas they’d like you to consider supporting.</a:t>
            </a:r>
          </a:p>
        </p:txBody>
      </p:sp>
    </p:spTree>
    <p:extLst>
      <p:ext uri="{BB962C8B-B14F-4D97-AF65-F5344CB8AC3E}">
        <p14:creationId xmlns:p14="http://schemas.microsoft.com/office/powerpoint/2010/main" val="3528890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[Jen]</a:t>
            </a:r>
          </a:p>
          <a:p>
            <a:r>
              <a:rPr lang="en-US" dirty="0"/>
              <a:t>Please type any</a:t>
            </a:r>
            <a:r>
              <a:rPr lang="en-US" baseline="0" dirty="0"/>
              <a:t> questions in the chat, or feel free to unmute to ask questions.</a:t>
            </a:r>
            <a:endParaRPr lang="en-US" dirty="0"/>
          </a:p>
        </p:txBody>
      </p:sp>
    </p:spTree>
    <p:extLst>
      <p:ext uri="{BB962C8B-B14F-4D97-AF65-F5344CB8AC3E}">
        <p14:creationId xmlns:p14="http://schemas.microsoft.com/office/powerpoint/2010/main" val="2781190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4925" y="455613"/>
            <a:ext cx="2309813" cy="17319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4433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Jen</a:t>
            </a:r>
          </a:p>
          <a:p>
            <a:r>
              <a:rPr lang="en-US" dirty="0"/>
              <a:t>Welcome everyone to the CARLI Office hours for October 22 2020, a veritable </a:t>
            </a:r>
            <a:r>
              <a:rPr lang="en-US" dirty="0" err="1"/>
              <a:t>Potporri</a:t>
            </a:r>
            <a:r>
              <a:rPr lang="en-US" dirty="0"/>
              <a:t> of topics!</a:t>
            </a:r>
          </a:p>
        </p:txBody>
      </p:sp>
      <p:sp>
        <p:nvSpPr>
          <p:cNvPr id="4" name="Slide Number Placeholder 3"/>
          <p:cNvSpPr>
            <a:spLocks noGrp="1"/>
          </p:cNvSpPr>
          <p:nvPr>
            <p:ph type="sldNum" sz="quarter" idx="10"/>
          </p:nvPr>
        </p:nvSpPr>
        <p:spPr/>
        <p:txBody>
          <a:bodyPr/>
          <a:lstStyle/>
          <a:p>
            <a:fld id="{6C000894-D4C7-4176-BCDB-B30C355E07DC}" type="slidenum">
              <a:rPr lang="en-US" smtClean="0"/>
              <a:t>2</a:t>
            </a:fld>
            <a:endParaRPr lang="en-US"/>
          </a:p>
        </p:txBody>
      </p:sp>
    </p:spTree>
    <p:extLst>
      <p:ext uri="{BB962C8B-B14F-4D97-AF65-F5344CB8AC3E}">
        <p14:creationId xmlns:p14="http://schemas.microsoft.com/office/powerpoint/2010/main" val="38199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Jen</a:t>
            </a:r>
          </a:p>
        </p:txBody>
      </p:sp>
    </p:spTree>
    <p:extLst>
      <p:ext uri="{BB962C8B-B14F-4D97-AF65-F5344CB8AC3E}">
        <p14:creationId xmlns:p14="http://schemas.microsoft.com/office/powerpoint/2010/main" val="2116952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Jen</a:t>
            </a:r>
          </a:p>
          <a:p>
            <a:r>
              <a:rPr lang="en-US" baseline="0" dirty="0">
                <a:cs typeface="Calibri"/>
              </a:rPr>
              <a:t>As previously announced Voyager, Library catalogs, and SFX will be turned off on Friday October 30.</a:t>
            </a:r>
          </a:p>
          <a:p>
            <a:endParaRPr lang="en-US" baseline="0" dirty="0">
              <a:cs typeface="Calibri"/>
            </a:endParaRPr>
          </a:p>
          <a:p>
            <a:r>
              <a:rPr lang="en-US" baseline="0" dirty="0">
                <a:cs typeface="Calibri"/>
              </a:rPr>
              <a:t>So, what does this mean?</a:t>
            </a:r>
          </a:p>
          <a:p>
            <a:r>
              <a:rPr lang="en-US" baseline="0" dirty="0">
                <a:cs typeface="Calibri"/>
              </a:rPr>
              <a:t>For Voyager this means library staff will no longer be able to log to any voyager client (cataloging, acquisitions, circulation, </a:t>
            </a:r>
            <a:r>
              <a:rPr lang="en-US" baseline="0" dirty="0" err="1">
                <a:cs typeface="Calibri"/>
              </a:rPr>
              <a:t>etc</a:t>
            </a:r>
            <a:r>
              <a:rPr lang="en-US" baseline="0" dirty="0">
                <a:cs typeface="Calibri"/>
              </a:rPr>
              <a:t>), both Voyager MS access reporting and web reports will no longer be accessible.</a:t>
            </a:r>
          </a:p>
          <a:p>
            <a:r>
              <a:rPr lang="en-US" baseline="0" dirty="0">
                <a:cs typeface="Calibri"/>
              </a:rPr>
              <a:t>CARLI Staff will maintain the files of past Voyager annual statistics but not be able to run any new or additional reports after October 30</a:t>
            </a:r>
            <a:r>
              <a:rPr lang="en-US" baseline="30000" dirty="0">
                <a:cs typeface="Calibri"/>
              </a:rPr>
              <a:t>th</a:t>
            </a:r>
            <a:r>
              <a:rPr lang="en-US" baseline="0" dirty="0">
                <a:cs typeface="Calibri"/>
              </a:rPr>
              <a:t>.</a:t>
            </a:r>
          </a:p>
        </p:txBody>
      </p:sp>
    </p:spTree>
    <p:extLst>
      <p:ext uri="{BB962C8B-B14F-4D97-AF65-F5344CB8AC3E}">
        <p14:creationId xmlns:p14="http://schemas.microsoft.com/office/powerpoint/2010/main" val="629501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a:t>
            </a:r>
          </a:p>
          <a:p>
            <a:r>
              <a:rPr lang="en-US" baseline="0" dirty="0">
                <a:cs typeface="Calibri"/>
              </a:rPr>
              <a:t>After October 30</a:t>
            </a:r>
            <a:r>
              <a:rPr lang="en-US" baseline="30000" dirty="0">
                <a:cs typeface="Calibri"/>
              </a:rPr>
              <a:t>th</a:t>
            </a:r>
            <a:r>
              <a:rPr lang="en-US" baseline="0" dirty="0">
                <a:cs typeface="Calibri"/>
              </a:rPr>
              <a:t> all web address for </a:t>
            </a:r>
            <a:r>
              <a:rPr lang="en-US" baseline="0" dirty="0" err="1">
                <a:cs typeface="Calibri"/>
              </a:rPr>
              <a:t>VuFind</a:t>
            </a:r>
            <a:r>
              <a:rPr lang="en-US" baseline="0" dirty="0">
                <a:cs typeface="Calibri"/>
              </a:rPr>
              <a:t> 0.6, New </a:t>
            </a:r>
            <a:r>
              <a:rPr lang="en-US" baseline="0" dirty="0" err="1">
                <a:cs typeface="Calibri"/>
              </a:rPr>
              <a:t>VuFind</a:t>
            </a:r>
            <a:r>
              <a:rPr lang="en-US" baseline="0" dirty="0">
                <a:cs typeface="Calibri"/>
              </a:rPr>
              <a:t> and </a:t>
            </a:r>
            <a:r>
              <a:rPr lang="en-US" baseline="0" dirty="0" err="1">
                <a:cs typeface="Calibri"/>
              </a:rPr>
              <a:t>WebVoyage</a:t>
            </a:r>
            <a:r>
              <a:rPr lang="en-US" baseline="0" dirty="0">
                <a:cs typeface="Calibri"/>
              </a:rPr>
              <a:t> will be redirected to </a:t>
            </a:r>
            <a:r>
              <a:rPr lang="en-US" baseline="0" dirty="0" err="1">
                <a:cs typeface="Calibri"/>
              </a:rPr>
              <a:t>i-share.carli.Illinois</a:t>
            </a:r>
            <a:r>
              <a:rPr lang="en-US" baseline="0" dirty="0">
                <a:cs typeface="Calibri"/>
              </a:rPr>
              <a:t>, which is the “splash page” that allows a user to select their institution and go to the appropriate Primo VE instance.</a:t>
            </a:r>
          </a:p>
          <a:p>
            <a:r>
              <a:rPr lang="en-US" baseline="0" dirty="0">
                <a:cs typeface="Calibri"/>
              </a:rPr>
              <a:t>Also, Each I-Share institution needs to be sure to update their OCLC </a:t>
            </a:r>
            <a:r>
              <a:rPr lang="en-US" baseline="0" dirty="0" err="1">
                <a:cs typeface="Calibri"/>
              </a:rPr>
              <a:t>WorldCat</a:t>
            </a:r>
            <a:r>
              <a:rPr lang="en-US" baseline="0" dirty="0">
                <a:cs typeface="Calibri"/>
              </a:rPr>
              <a:t>, First search and </a:t>
            </a:r>
            <a:r>
              <a:rPr lang="en-US" baseline="0" dirty="0" err="1">
                <a:cs typeface="Calibri"/>
              </a:rPr>
              <a:t>Worldshare</a:t>
            </a:r>
            <a:r>
              <a:rPr lang="en-US" baseline="0" dirty="0">
                <a:cs typeface="Calibri"/>
              </a:rPr>
              <a:t> to direct searches to  Primo VE before October 30. CARLI has instructions linked here on how to accomplish that task.</a:t>
            </a:r>
          </a:p>
          <a:p>
            <a:r>
              <a:rPr lang="en-US" baseline="0" dirty="0">
                <a:cs typeface="Calibri"/>
              </a:rPr>
              <a:t>Libraries that use Voyager SIP2 for e-book service authentication will be cutover to an alternative service, no service interruption for patrons is expected. More details will be shared soon.</a:t>
            </a:r>
          </a:p>
          <a:p>
            <a:endParaRPr lang="en-US" baseline="0" dirty="0">
              <a:cs typeface="Calibri"/>
            </a:endParaRPr>
          </a:p>
          <a:p>
            <a:r>
              <a:rPr lang="en-US" baseline="0" dirty="0">
                <a:cs typeface="Calibri"/>
              </a:rPr>
              <a:t>CARLI Staff will provide Inventory with Circulation Statistics by Charge year and UB Stat 6 for FY2019 and FY2020 and place them in your Box Folder.</a:t>
            </a:r>
          </a:p>
          <a:p>
            <a:endParaRPr lang="en-US" baseline="0" dirty="0">
              <a:cs typeface="Calibri"/>
            </a:endParaRPr>
          </a:p>
          <a:p>
            <a:r>
              <a:rPr lang="en-US" baseline="0" dirty="0">
                <a:cs typeface="Calibri"/>
              </a:rPr>
              <a:t>Voyager applications can be uninstalled from library and personal computers</a:t>
            </a:r>
          </a:p>
          <a:p>
            <a:endParaRPr lang="en-US" baseline="0" dirty="0">
              <a:cs typeface="Calibri"/>
            </a:endParaRPr>
          </a:p>
          <a:p>
            <a:r>
              <a:rPr lang="en-US" baseline="0" dirty="0">
                <a:cs typeface="Calibri"/>
              </a:rPr>
              <a:t>Now I’ll turn the presentation over to Chris Saunders to talk about your Voyager Data.</a:t>
            </a:r>
          </a:p>
        </p:txBody>
      </p:sp>
    </p:spTree>
    <p:extLst>
      <p:ext uri="{BB962C8B-B14F-4D97-AF65-F5344CB8AC3E}">
        <p14:creationId xmlns:p14="http://schemas.microsoft.com/office/powerpoint/2010/main" val="425823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p:txBody>
      </p:sp>
    </p:spTree>
    <p:extLst>
      <p:ext uri="{BB962C8B-B14F-4D97-AF65-F5344CB8AC3E}">
        <p14:creationId xmlns:p14="http://schemas.microsoft.com/office/powerpoint/2010/main" val="2343648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p:txBody>
      </p:sp>
    </p:spTree>
    <p:extLst>
      <p:ext uri="{BB962C8B-B14F-4D97-AF65-F5344CB8AC3E}">
        <p14:creationId xmlns:p14="http://schemas.microsoft.com/office/powerpoint/2010/main" val="876216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[Denise]</a:t>
            </a:r>
          </a:p>
        </p:txBody>
      </p:sp>
    </p:spTree>
    <p:extLst>
      <p:ext uri="{BB962C8B-B14F-4D97-AF65-F5344CB8AC3E}">
        <p14:creationId xmlns:p14="http://schemas.microsoft.com/office/powerpoint/2010/main" val="3885253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[Jen]</a:t>
            </a:r>
          </a:p>
          <a:p>
            <a:r>
              <a:rPr lang="en-US" baseline="0" dirty="0">
                <a:cs typeface="Calibri"/>
              </a:rPr>
              <a:t>Thanks Denise!</a:t>
            </a:r>
          </a:p>
          <a:p>
            <a:r>
              <a:rPr lang="en-US" baseline="0" dirty="0">
                <a:cs typeface="Calibri"/>
              </a:rPr>
              <a:t>We’re also making some changes to the CARLI files server, and this slide is of interest to those libraries that use that server. This information was also shared via email yesterday.</a:t>
            </a:r>
          </a:p>
          <a:p>
            <a:r>
              <a:rPr lang="en-US" baseline="0" dirty="0">
                <a:cs typeface="Calibri"/>
              </a:rPr>
              <a:t>On Wednesday November 4 the IP address of the server will change as indicated.</a:t>
            </a:r>
          </a:p>
          <a:p>
            <a:r>
              <a:rPr lang="en-US" baseline="0" dirty="0">
                <a:cs typeface="Calibri"/>
              </a:rPr>
              <a:t>If your institution relies on firewall configuration settings in order to access the files server please alert your networking staff of this IP address change. If you aren’t sure how your firewall settings are configured be sure to notify your network staff of this IP change.</a:t>
            </a:r>
          </a:p>
          <a:p>
            <a:r>
              <a:rPr lang="en-US" baseline="0" dirty="0">
                <a:cs typeface="Calibri"/>
              </a:rPr>
              <a:t>All CARLI servers are being migrated to the Amazon web services cloud, which is why the IP address (but not the name) is changing.</a:t>
            </a:r>
          </a:p>
        </p:txBody>
      </p:sp>
    </p:spTree>
    <p:extLst>
      <p:ext uri="{BB962C8B-B14F-4D97-AF65-F5344CB8AC3E}">
        <p14:creationId xmlns:p14="http://schemas.microsoft.com/office/powerpoint/2010/main" val="628742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1358900"/>
            <a:ext cx="2319338"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1912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a:t>Drag picture to placeholder or click icon to add</a:t>
            </a:r>
            <a:endParaRPr lang="en-US" noProof="0" dirty="0"/>
          </a:p>
        </p:txBody>
      </p:sp>
      <p:sp>
        <p:nvSpPr>
          <p:cNvPr id="5" name="Title 1"/>
          <p:cNvSpPr>
            <a:spLocks noGrp="1"/>
          </p:cNvSpPr>
          <p:nvPr>
            <p:ph type="title"/>
          </p:nvPr>
        </p:nvSpPr>
        <p:spPr>
          <a:xfrm>
            <a:off x="1004455" y="5323454"/>
            <a:ext cx="7273636"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855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84759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99957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283682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8053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56840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5160963" y="758825"/>
            <a:ext cx="3763962"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5160963" y="3394075"/>
            <a:ext cx="3763962" cy="2805113"/>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561100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1397001"/>
            <a:ext cx="8497125" cy="37638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230415" y="-94785"/>
            <a:ext cx="8229600" cy="602796"/>
          </a:xfrm>
        </p:spPr>
        <p:txBody>
          <a:bodyPr>
            <a:normAutofit/>
          </a:bodyPr>
          <a:lstStyle>
            <a:lvl1pPr>
              <a:defRPr sz="1600" cap="all">
                <a:solidFill>
                  <a:schemeClr val="bg2"/>
                </a:solidFill>
              </a:defRPr>
            </a:lvl1pPr>
          </a:lstStyle>
          <a:p>
            <a:r>
              <a:rPr lang="en-US" dirty="0"/>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userDrawn="1"/>
        </p:nvPicPr>
        <p:blipFill>
          <a:blip r:embed="rId2"/>
          <a:stretch>
            <a:fillRect/>
          </a:stretch>
        </p:blipFill>
        <p:spPr>
          <a:xfrm>
            <a:off x="0" y="6159500"/>
            <a:ext cx="1765300" cy="698500"/>
          </a:xfrm>
          <a:prstGeom prst="rect">
            <a:avLst/>
          </a:prstGeom>
        </p:spPr>
      </p:pic>
    </p:spTree>
    <p:extLst>
      <p:ext uri="{BB962C8B-B14F-4D97-AF65-F5344CB8AC3E}">
        <p14:creationId xmlns:p14="http://schemas.microsoft.com/office/powerpoint/2010/main" val="153284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5369700"/>
            <a:ext cx="8497125"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312057" y="1004888"/>
            <a:ext cx="8496981"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1644817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4491038" cy="6384925"/>
          </a:xfrm>
        </p:spPr>
        <p:txBody>
          <a:bodyPr rtlCol="0">
            <a:normAutofit/>
          </a:bodyPr>
          <a:lstStyle/>
          <a:p>
            <a:pPr lvl="0"/>
            <a:r>
              <a:rPr lang="en-US" noProof="0"/>
              <a:t>Drag picture to placeholder or click icon to add</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a:t>Drag picture to placeholder or click icon to add</a:t>
            </a:r>
          </a:p>
        </p:txBody>
      </p:sp>
      <p:sp>
        <p:nvSpPr>
          <p:cNvPr id="4" name="Picture Placeholder 11"/>
          <p:cNvSpPr>
            <a:spLocks noGrp="1"/>
          </p:cNvSpPr>
          <p:nvPr>
            <p:ph type="pic" sz="quarter" idx="12"/>
          </p:nvPr>
        </p:nvSpPr>
        <p:spPr>
          <a:xfrm>
            <a:off x="4572000" y="3371997"/>
            <a:ext cx="4572000" cy="3012927"/>
          </a:xfrm>
        </p:spPr>
        <p:txBody>
          <a:bodyPr rtlCol="0">
            <a:normAutofit/>
          </a:body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155859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9" y="9769"/>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3"/>
            <a:ext cx="5056188"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9735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6299838" y="1028735"/>
            <a:ext cx="2844162"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p:nvSpPr>
        <p:spPr>
          <a:xfrm rot="16200000">
            <a:off x="5977868" y="2766399"/>
            <a:ext cx="4602537"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p:nvSpPr>
        <p:spPr>
          <a:xfrm>
            <a:off x="6430856" y="4401520"/>
            <a:ext cx="2790417"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549" y="2491161"/>
            <a:ext cx="2340297" cy="2389459"/>
          </a:xfrm>
          <a:prstGeom prst="rect">
            <a:avLst/>
          </a:prstGeom>
        </p:spPr>
      </p:pic>
      <p:sp>
        <p:nvSpPr>
          <p:cNvPr id="3" name="Slide Number Placeholder 2"/>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5812091"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8338215" y="1325627"/>
            <a:ext cx="472480"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6499692" y="5157193"/>
            <a:ext cx="837308"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08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7849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873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639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1328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4851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525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1383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2349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34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 y="12273"/>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725738"/>
            <a:ext cx="3425825"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38255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6861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7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2998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66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8228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094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82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1358900"/>
            <a:ext cx="2319338" cy="232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106781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9" y="9769"/>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3"/>
            <a:ext cx="5056188" cy="95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211517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 y="12273"/>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725738"/>
            <a:ext cx="3425825"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03384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0" y="-19538"/>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2900"/>
            <a:ext cx="8509000"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776663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0" y="-19538"/>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2900"/>
            <a:ext cx="8509000"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799189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1"/>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3"/>
            <a:ext cx="7162800"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546468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2"/>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831544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3"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230187" y="634995"/>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4572000" y="634995"/>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8" y="5599113"/>
            <a:ext cx="8624887"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10776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6" name="Title 1"/>
          <p:cNvSpPr>
            <a:spLocks noGrp="1"/>
          </p:cNvSpPr>
          <p:nvPr>
            <p:ph type="title"/>
          </p:nvPr>
        </p:nvSpPr>
        <p:spPr>
          <a:xfrm>
            <a:off x="5848927" y="273050"/>
            <a:ext cx="3008313"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275216" y="273050"/>
            <a:ext cx="4888345"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5848927" y="1054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37276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0"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4" name="Title 1"/>
          <p:cNvSpPr>
            <a:spLocks noGrp="1"/>
          </p:cNvSpPr>
          <p:nvPr>
            <p:ph type="title"/>
          </p:nvPr>
        </p:nvSpPr>
        <p:spPr>
          <a:xfrm>
            <a:off x="457200" y="274638"/>
            <a:ext cx="6493164"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457200"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7331075" y="0"/>
            <a:ext cx="1812925" cy="1639888"/>
          </a:xfrm>
        </p:spPr>
        <p:txBody>
          <a:bodyPr rtlCol="0">
            <a:normAutofit/>
          </a:bodyPr>
          <a:lstStyle/>
          <a:p>
            <a:pPr lvl="0"/>
            <a:r>
              <a:rPr lang="en-US" noProof="0"/>
              <a:t>Drag picture to placeholder or click icon to add</a:t>
            </a:r>
          </a:p>
        </p:txBody>
      </p:sp>
      <p:sp>
        <p:nvSpPr>
          <p:cNvPr id="7" name="Picture Placeholder 14"/>
          <p:cNvSpPr>
            <a:spLocks noGrp="1"/>
          </p:cNvSpPr>
          <p:nvPr>
            <p:ph type="pic" sz="quarter" idx="12"/>
          </p:nvPr>
        </p:nvSpPr>
        <p:spPr>
          <a:xfrm>
            <a:off x="7331075" y="1708440"/>
            <a:ext cx="1812925" cy="2332038"/>
          </a:xfrm>
        </p:spPr>
        <p:txBody>
          <a:bodyPr rtlCol="0">
            <a:normAutofit/>
          </a:bodyPr>
          <a:lstStyle/>
          <a:p>
            <a:pPr lvl="0"/>
            <a:r>
              <a:rPr lang="en-US" noProof="0"/>
              <a:t>Drag picture to placeholder or click icon to add</a:t>
            </a:r>
          </a:p>
        </p:txBody>
      </p:sp>
      <p:sp>
        <p:nvSpPr>
          <p:cNvPr id="8" name="Picture Placeholder 16"/>
          <p:cNvSpPr>
            <a:spLocks noGrp="1"/>
          </p:cNvSpPr>
          <p:nvPr>
            <p:ph type="pic" sz="quarter" idx="13"/>
          </p:nvPr>
        </p:nvSpPr>
        <p:spPr>
          <a:xfrm>
            <a:off x="7331075" y="4122305"/>
            <a:ext cx="1812925" cy="2281238"/>
          </a:xfrm>
        </p:spPr>
        <p:txBody>
          <a:bodyPr rtlCol="0">
            <a:normAutofit/>
          </a:body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27012556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a:t>Drag picture to placeholder or click icon to add</a:t>
            </a:r>
            <a:endParaRPr lang="en-US" noProof="0" dirty="0"/>
          </a:p>
        </p:txBody>
      </p:sp>
      <p:sp>
        <p:nvSpPr>
          <p:cNvPr id="5" name="Title 1"/>
          <p:cNvSpPr>
            <a:spLocks noGrp="1"/>
          </p:cNvSpPr>
          <p:nvPr>
            <p:ph type="title"/>
          </p:nvPr>
        </p:nvSpPr>
        <p:spPr>
          <a:xfrm>
            <a:off x="1004455" y="5323454"/>
            <a:ext cx="7273636"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932105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7935092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22098055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4224230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1"/>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3"/>
            <a:ext cx="71628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262886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4683296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40259831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2" name="Content Placeholder 2"/>
          <p:cNvSpPr>
            <a:spLocks noGrp="1"/>
          </p:cNvSpPr>
          <p:nvPr>
            <p:ph idx="1"/>
          </p:nvPr>
        </p:nvSpPr>
        <p:spPr>
          <a:xfrm>
            <a:off x="312057"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5160963" y="758825"/>
            <a:ext cx="3763962"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5160963" y="3394075"/>
            <a:ext cx="3763962" cy="2805113"/>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9835565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2" name="Content Placeholder 2"/>
          <p:cNvSpPr>
            <a:spLocks noGrp="1"/>
          </p:cNvSpPr>
          <p:nvPr>
            <p:ph idx="1"/>
          </p:nvPr>
        </p:nvSpPr>
        <p:spPr>
          <a:xfrm>
            <a:off x="312057" y="1397001"/>
            <a:ext cx="8497125"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6780502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2" name="Content Placeholder 2"/>
          <p:cNvSpPr>
            <a:spLocks noGrp="1"/>
          </p:cNvSpPr>
          <p:nvPr>
            <p:ph idx="1"/>
          </p:nvPr>
        </p:nvSpPr>
        <p:spPr>
          <a:xfrm>
            <a:off x="312057" y="5369700"/>
            <a:ext cx="8497125"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312057" y="1004888"/>
            <a:ext cx="8496981"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26017048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4491038" cy="6384925"/>
          </a:xfrm>
        </p:spPr>
        <p:txBody>
          <a:bodyPr rtlCol="0">
            <a:normAutofit/>
          </a:bodyPr>
          <a:lstStyle/>
          <a:p>
            <a:pPr lvl="0"/>
            <a:r>
              <a:rPr lang="en-US" noProof="0"/>
              <a:t>Drag picture to placeholder or click icon to add</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a:t>Drag picture to placeholder or click icon to add</a:t>
            </a:r>
          </a:p>
        </p:txBody>
      </p:sp>
      <p:sp>
        <p:nvSpPr>
          <p:cNvPr id="4" name="Picture Placeholder 11"/>
          <p:cNvSpPr>
            <a:spLocks noGrp="1"/>
          </p:cNvSpPr>
          <p:nvPr>
            <p:ph type="pic" sz="quarter" idx="12"/>
          </p:nvPr>
        </p:nvSpPr>
        <p:spPr>
          <a:xfrm>
            <a:off x="4572000" y="3371997"/>
            <a:ext cx="4572000" cy="3012927"/>
          </a:xfrm>
        </p:spPr>
        <p:txBody>
          <a:bodyPr rtlCol="0">
            <a:normAutofit/>
          </a:body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386128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2"/>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614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230187" y="634995"/>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4572000" y="634995"/>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8" y="5599113"/>
            <a:ext cx="8624887"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731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6" name="Title 1"/>
          <p:cNvSpPr>
            <a:spLocks noGrp="1"/>
          </p:cNvSpPr>
          <p:nvPr>
            <p:ph type="title"/>
          </p:nvPr>
        </p:nvSpPr>
        <p:spPr>
          <a:xfrm>
            <a:off x="5848927" y="273050"/>
            <a:ext cx="3008313"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275216" y="273050"/>
            <a:ext cx="4888345"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5848927" y="1054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108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0"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 name="Title 1"/>
          <p:cNvSpPr>
            <a:spLocks noGrp="1"/>
          </p:cNvSpPr>
          <p:nvPr>
            <p:ph type="title"/>
          </p:nvPr>
        </p:nvSpPr>
        <p:spPr>
          <a:xfrm>
            <a:off x="457200" y="274638"/>
            <a:ext cx="6493164"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457200"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7331075" y="0"/>
            <a:ext cx="1812925" cy="1639888"/>
          </a:xfrm>
        </p:spPr>
        <p:txBody>
          <a:bodyPr rtlCol="0">
            <a:normAutofit/>
          </a:bodyPr>
          <a:lstStyle/>
          <a:p>
            <a:pPr lvl="0"/>
            <a:r>
              <a:rPr lang="en-US" noProof="0"/>
              <a:t>Drag picture to placeholder or click icon to add</a:t>
            </a:r>
          </a:p>
        </p:txBody>
      </p:sp>
      <p:sp>
        <p:nvSpPr>
          <p:cNvPr id="7" name="Picture Placeholder 14"/>
          <p:cNvSpPr>
            <a:spLocks noGrp="1"/>
          </p:cNvSpPr>
          <p:nvPr>
            <p:ph type="pic" sz="quarter" idx="12"/>
          </p:nvPr>
        </p:nvSpPr>
        <p:spPr>
          <a:xfrm>
            <a:off x="7331075" y="1708440"/>
            <a:ext cx="1812925" cy="2332038"/>
          </a:xfrm>
        </p:spPr>
        <p:txBody>
          <a:bodyPr rtlCol="0">
            <a:normAutofit/>
          </a:bodyPr>
          <a:lstStyle/>
          <a:p>
            <a:pPr lvl="0"/>
            <a:r>
              <a:rPr lang="en-US" noProof="0"/>
              <a:t>Drag picture to placeholder or click icon to add</a:t>
            </a:r>
          </a:p>
        </p:txBody>
      </p:sp>
      <p:sp>
        <p:nvSpPr>
          <p:cNvPr id="8" name="Picture Placeholder 16"/>
          <p:cNvSpPr>
            <a:spLocks noGrp="1"/>
          </p:cNvSpPr>
          <p:nvPr>
            <p:ph type="pic" sz="quarter" idx="13"/>
          </p:nvPr>
        </p:nvSpPr>
        <p:spPr>
          <a:xfrm>
            <a:off x="7331075" y="4122305"/>
            <a:ext cx="1812925" cy="2281238"/>
          </a:xfrm>
        </p:spPr>
        <p:txBody>
          <a:bodyPr rtlCol="0">
            <a:normAutofit/>
          </a:body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3254244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28" name="Group 7"/>
          <p:cNvGrpSpPr>
            <a:grpSpLocks/>
          </p:cNvGrpSpPr>
          <p:nvPr/>
        </p:nvGrpSpPr>
        <p:grpSpPr bwMode="auto">
          <a:xfrm>
            <a:off x="1" y="6450775"/>
            <a:ext cx="9152952"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697" r:id="rId19"/>
    <p:sldLayoutId id="2147483716" r:id="rId20"/>
    <p:sldLayoutId id="2147483721" r:id="rId21"/>
    <p:sldLayoutId id="2147483722" r:id="rId22"/>
    <p:sldLayoutId id="2147483725" r:id="rId23"/>
    <p:sldLayoutId id="2147483726" r:id="rId24"/>
    <p:sldLayoutId id="2147483727" r:id="rId25"/>
    <p:sldLayoutId id="2147483728" r:id="rId26"/>
    <p:sldLayoutId id="2147483729" r:id="rId27"/>
    <p:sldLayoutId id="2147483731" r:id="rId28"/>
    <p:sldLayoutId id="2147483733" r:id="rId29"/>
    <p:sldLayoutId id="2147483734" r:id="rId30"/>
    <p:sldLayoutId id="2147483735" r:id="rId31"/>
    <p:sldLayoutId id="2147483736" r:id="rId32"/>
    <p:sldLayoutId id="2147483738" r:id="rId33"/>
    <p:sldLayoutId id="2147483739" r:id="rId34"/>
    <p:sldLayoutId id="2147483740" r:id="rId35"/>
    <p:sldLayoutId id="2147483741" r:id="rId36"/>
  </p:sldLayoutIdLst>
  <p:hf sldNum="0" hdr="0" ftr="0" dt="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8" name="Group 7"/>
          <p:cNvGrpSpPr>
            <a:grpSpLocks/>
          </p:cNvGrpSpPr>
          <p:nvPr/>
        </p:nvGrpSpPr>
        <p:grpSpPr bwMode="auto">
          <a:xfrm>
            <a:off x="1" y="6450775"/>
            <a:ext cx="9152952"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grpSp>
      </p:grpSp>
    </p:spTree>
    <p:extLst>
      <p:ext uri="{BB962C8B-B14F-4D97-AF65-F5344CB8AC3E}">
        <p14:creationId xmlns:p14="http://schemas.microsoft.com/office/powerpoint/2010/main" val="196543599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Arial" panose="020B0604020202020204" pitchFamily="34" charset="0"/>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Arial" panose="020B0604020202020204" pitchFamily="34" charset="0"/>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panose="020B0604020202020204" pitchFamily="34" charset="0"/>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hyperlink" Target="https://knowledge.exlibrisgroup.com/Alma/Release_Notes/2020/Alma_2020_Release_Note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knowledge.exlibrisgroup.com/Primo/Release_Notes/002Primo_VE/2020/010Primo_VE_2020_Release_Not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go.illinois.edu/IShareResponseTime"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youtu.be/hXrWOVB1BNo"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arli.illinois.edu/sites/files/i-share/documentation/Moving%20local%20Analytics%20Reports_Final.pdf"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www.carli.illinois.edu/products-services/i-share/alma-analytics" TargetMode="External"/><Relationship Id="rId3" Type="http://schemas.openxmlformats.org/officeDocument/2006/relationships/hyperlink" Target="https://www.carli.illinois.edu/products-services/i-share/alma-primo-ve-known-issues" TargetMode="External"/><Relationship Id="rId7" Type="http://schemas.openxmlformats.org/officeDocument/2006/relationships/hyperlink" Target="https://www.carli.illinois.edu/products-services/collections-management/Alma_Analytics_Collection_Development"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carli.illinois.edu/products-services/i-share/physical-res-man/one-time-order-steps" TargetMode="External"/><Relationship Id="rId5" Type="http://schemas.openxmlformats.org/officeDocument/2006/relationships/hyperlink" Target="https://www.carli.illinois.edu/products-services/i-share/electronic-res-man/p2e-cleanup" TargetMode="External"/><Relationship Id="rId4" Type="http://schemas.openxmlformats.org/officeDocument/2006/relationships/hyperlink" Target="https://www.carli.illinois.edu/products-services/i-share/alma/fulfillment/how-to_AF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ideas.exlibrisgroup.com/"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s://ideas.exlibrisgroup.com/knowledgebase/articles/687036-ideas-posting-guidelines" TargetMode="External"/><Relationship Id="rId4" Type="http://schemas.openxmlformats.org/officeDocument/2006/relationships/hyperlink" Target="https://ideas.exlibrisgroup.com/knowledgebase/articles/690945-ex-libris-idea-exchange-faq"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mailto:support@carli.Illinois.edu"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i-share.carli.illinois.edu/"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carli.illinois.edu/products-services/i-share/stats/statspck#2c" TargetMode="External"/><Relationship Id="rId5" Type="http://schemas.openxmlformats.org/officeDocument/2006/relationships/hyperlink" Target="https://www.carli.illinois.edu/products-services/i-share/reports/secure/sql-loc-circ#ChargesByChargeYear" TargetMode="External"/><Relationship Id="rId4" Type="http://schemas.openxmlformats.org/officeDocument/2006/relationships/hyperlink" Target="https://www.carli.illinois.edu/products-services/i-share/alma/primo-ve/linkworldca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carli.illinois.edu/products-services/i-share/discovery-interface/embed_links"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B8F6A4-FCF0-A447-9F59-512B1DA3CA3B}"/>
              </a:ext>
            </a:extLst>
          </p:cNvPr>
          <p:cNvSpPr>
            <a:spLocks noGrp="1"/>
          </p:cNvSpPr>
          <p:nvPr>
            <p:ph type="title"/>
          </p:nvPr>
        </p:nvSpPr>
        <p:spPr>
          <a:xfrm>
            <a:off x="230415" y="-94785"/>
            <a:ext cx="8386460" cy="602796"/>
          </a:xfrm>
        </p:spPr>
        <p:txBody>
          <a:bodyPr/>
          <a:lstStyle/>
          <a:p>
            <a:r>
              <a:rPr lang="en-US" dirty="0"/>
              <a:t>I-Share Alma Primo VE Office hours will start shortly</a:t>
            </a:r>
          </a:p>
        </p:txBody>
      </p:sp>
      <p:sp>
        <p:nvSpPr>
          <p:cNvPr id="9" name="Content Placeholder 8">
            <a:extLst>
              <a:ext uri="{FF2B5EF4-FFF2-40B4-BE49-F238E27FC236}">
                <a16:creationId xmlns:a16="http://schemas.microsoft.com/office/drawing/2014/main" id="{8D77F3D4-63D5-E741-8320-25D81CE9C8AB}"/>
              </a:ext>
            </a:extLst>
          </p:cNvPr>
          <p:cNvSpPr>
            <a:spLocks noGrp="1"/>
          </p:cNvSpPr>
          <p:nvPr>
            <p:ph sz="quarter" idx="11"/>
          </p:nvPr>
        </p:nvSpPr>
        <p:spPr>
          <a:xfrm>
            <a:off x="4572000" y="634995"/>
            <a:ext cx="4283075" cy="5744290"/>
          </a:xfrm>
        </p:spPr>
        <p:txBody>
          <a:bodyPr/>
          <a:lstStyle/>
          <a:p>
            <a:r>
              <a:rPr lang="en-US" sz="2400" i="1" dirty="0"/>
              <a:t>Welcome!</a:t>
            </a:r>
          </a:p>
          <a:p>
            <a:endParaRPr lang="en-US" sz="2400" i="1" dirty="0"/>
          </a:p>
          <a:p>
            <a:r>
              <a:rPr lang="en-US" sz="2000" dirty="0"/>
              <a:t>Office Hours will start at 2pm and run until 3pm</a:t>
            </a:r>
            <a:br>
              <a:rPr lang="en-US" sz="2000" dirty="0"/>
            </a:br>
            <a:br>
              <a:rPr lang="en-US" sz="2000" dirty="0"/>
            </a:br>
            <a:r>
              <a:rPr lang="en-US" sz="2000" dirty="0"/>
              <a:t>Please mute your microphone</a:t>
            </a:r>
            <a:br>
              <a:rPr lang="en-US" sz="2000" dirty="0"/>
            </a:br>
            <a:br>
              <a:rPr lang="en-US" sz="2000" dirty="0"/>
            </a:br>
            <a:r>
              <a:rPr lang="en-US" sz="2000" dirty="0"/>
              <a:t>As time permits, we will respond to questions typed in the chat box, and offline afterwards, as needed</a:t>
            </a:r>
            <a:br>
              <a:rPr lang="en-US" sz="2000" dirty="0"/>
            </a:br>
            <a:endParaRPr lang="en-US" sz="2000" dirty="0"/>
          </a:p>
          <a:p>
            <a:r>
              <a:rPr lang="en-US" sz="2000" dirty="0"/>
              <a:t>This session will be recorded and made available on the CARLI website both as PDF slides and as a recording, with live links to all referenced resources</a:t>
            </a:r>
          </a:p>
        </p:txBody>
      </p:sp>
      <p:pic>
        <p:nvPicPr>
          <p:cNvPr id="4" name="Picture 3">
            <a:extLst>
              <a:ext uri="{FF2B5EF4-FFF2-40B4-BE49-F238E27FC236}">
                <a16:creationId xmlns:a16="http://schemas.microsoft.com/office/drawing/2014/main" id="{F3D2CA1F-992B-4E4D-BBA1-8563B7B3E12C}"/>
              </a:ext>
            </a:extLst>
          </p:cNvPr>
          <p:cNvPicPr>
            <a:picLocks noChangeAspect="1"/>
          </p:cNvPicPr>
          <p:nvPr/>
        </p:nvPicPr>
        <p:blipFill>
          <a:blip r:embed="rId3"/>
          <a:stretch>
            <a:fillRect/>
          </a:stretch>
        </p:blipFill>
        <p:spPr>
          <a:xfrm>
            <a:off x="114731" y="2350123"/>
            <a:ext cx="4019708" cy="1590532"/>
          </a:xfrm>
          <a:prstGeom prst="rect">
            <a:avLst/>
          </a:prstGeom>
        </p:spPr>
      </p:pic>
      <p:sp>
        <p:nvSpPr>
          <p:cNvPr id="2" name="Content Placeholder 1">
            <a:extLst>
              <a:ext uri="{FF2B5EF4-FFF2-40B4-BE49-F238E27FC236}">
                <a16:creationId xmlns:a16="http://schemas.microsoft.com/office/drawing/2014/main" id="{A1C82348-7258-4EFC-AC99-DCC15AA8FD4D}"/>
              </a:ext>
            </a:extLst>
          </p:cNvPr>
          <p:cNvSpPr>
            <a:spLocks noGrp="1"/>
          </p:cNvSpPr>
          <p:nvPr>
            <p:ph sz="quarter" idx="10"/>
          </p:nvPr>
        </p:nvSpPr>
        <p:spPr>
          <a:xfrm>
            <a:off x="230187" y="2385391"/>
            <a:ext cx="4226357" cy="3110529"/>
          </a:xfrm>
        </p:spPr>
        <p:txBody>
          <a:bodyPr/>
          <a:lstStyle/>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78936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November 2020 Alma Primo VE MONTHLY Release</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30414" y="1246909"/>
            <a:ext cx="8913585" cy="4441104"/>
          </a:xfrm>
          <a:prstGeom prst="rect">
            <a:avLst/>
          </a:prstGeom>
        </p:spPr>
        <p:txBody>
          <a:bodyPr/>
          <a:lstStyle/>
          <a:p>
            <a:r>
              <a:rPr lang="en-US" sz="2400" dirty="0">
                <a:latin typeface="+mj-lt"/>
                <a:ea typeface="+mn-lt"/>
                <a:cs typeface="+mn-lt"/>
              </a:rPr>
              <a:t>The November Release is scheduled for Sunday, November 1.</a:t>
            </a:r>
          </a:p>
          <a:p>
            <a:r>
              <a:rPr lang="en-US" sz="2400" dirty="0">
                <a:latin typeface="+mj-lt"/>
                <a:ea typeface="+mn-lt"/>
                <a:cs typeface="+mn-lt"/>
              </a:rPr>
              <a:t>The regular Release Update is on Sunday, November 8.</a:t>
            </a:r>
          </a:p>
          <a:p>
            <a:pPr marL="342900" indent="-342900">
              <a:buFont typeface="Arial" panose="020B0604020202020204" pitchFamily="34" charset="0"/>
              <a:buChar char="•"/>
            </a:pPr>
            <a:endParaRPr lang="en-US" sz="24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Alma Release Notes:</a:t>
            </a:r>
            <a:br>
              <a:rPr lang="en-US" sz="2400" dirty="0">
                <a:latin typeface="+mj-lt"/>
                <a:ea typeface="+mn-lt"/>
                <a:cs typeface="+mn-lt"/>
              </a:rPr>
            </a:br>
            <a:r>
              <a:rPr lang="en-US" sz="2400" dirty="0">
                <a:latin typeface="+mj-lt"/>
                <a:ea typeface="+mn-lt"/>
                <a:cs typeface="+mn-lt"/>
                <a:hlinkClick r:id="rId3"/>
              </a:rPr>
              <a:t>https://knowledge.exlibrisgroup.com/Alma/Release_Notes/2020/Alma_2020_Release_Notes</a:t>
            </a:r>
            <a:r>
              <a:rPr lang="en-US" sz="2400" dirty="0">
                <a:latin typeface="+mj-lt"/>
                <a:ea typeface="+mn-lt"/>
                <a:cs typeface="+mn-lt"/>
              </a:rPr>
              <a:t> </a:t>
            </a:r>
          </a:p>
          <a:p>
            <a:pPr marL="342900" indent="-342900">
              <a:buFont typeface="Arial" panose="020B0604020202020204" pitchFamily="34" charset="0"/>
              <a:buChar char="•"/>
            </a:pPr>
            <a:r>
              <a:rPr lang="en-US" sz="2400" dirty="0">
                <a:latin typeface="+mj-lt"/>
                <a:ea typeface="+mn-lt"/>
                <a:cs typeface="+mn-lt"/>
              </a:rPr>
              <a:t>Primo VE Release Notes:</a:t>
            </a:r>
            <a:br>
              <a:rPr lang="en-US" sz="2400" dirty="0">
                <a:latin typeface="+mj-lt"/>
                <a:ea typeface="+mn-lt"/>
                <a:cs typeface="+mn-lt"/>
              </a:rPr>
            </a:br>
            <a:r>
              <a:rPr lang="en-US" sz="2400" dirty="0">
                <a:latin typeface="+mj-lt"/>
                <a:ea typeface="+mn-lt"/>
                <a:cs typeface="+mn-lt"/>
                <a:hlinkClick r:id="rId4"/>
              </a:rPr>
              <a:t>https://knowledge.exlibrisgroup.com/Primo/Release_Notes/002Primo_VE/2020/010Primo_VE_2020_Release_Notes</a:t>
            </a:r>
            <a:r>
              <a:rPr lang="en-US" sz="2400" dirty="0">
                <a:latin typeface="+mj-lt"/>
                <a:ea typeface="+mn-lt"/>
                <a:cs typeface="+mn-lt"/>
              </a:rPr>
              <a:t> </a:t>
            </a:r>
          </a:p>
          <a:p>
            <a:pPr marL="342900" indent="-342900">
              <a:buFont typeface="Arial" panose="020B0604020202020204" pitchFamily="34" charset="0"/>
              <a:buChar char="•"/>
            </a:pPr>
            <a:r>
              <a:rPr lang="en-US" sz="2400" dirty="0">
                <a:latin typeface="+mj-lt"/>
                <a:ea typeface="+mn-lt"/>
                <a:cs typeface="+mn-lt"/>
              </a:rPr>
              <a:t>Dates and links to documentation in CARLI Event Calendar.</a:t>
            </a:r>
          </a:p>
          <a:p>
            <a:pPr marL="1085850" lvl="1" indent="-342900">
              <a:buFont typeface="Arial" panose="020B0604020202020204" pitchFamily="34" charset="0"/>
              <a:buChar char="•"/>
            </a:pPr>
            <a:endParaRPr lang="en-US" sz="2900" dirty="0">
              <a:ea typeface="+mn-lt"/>
              <a:cs typeface="+mn-lt"/>
            </a:endParaRPr>
          </a:p>
          <a:p>
            <a:endParaRPr lang="en-US" sz="3200" dirty="0">
              <a:ea typeface="+mn-lt"/>
              <a:cs typeface="+mn-lt"/>
            </a:endParaRPr>
          </a:p>
        </p:txBody>
      </p:sp>
    </p:spTree>
    <p:extLst>
      <p:ext uri="{BB962C8B-B14F-4D97-AF65-F5344CB8AC3E}">
        <p14:creationId xmlns:p14="http://schemas.microsoft.com/office/powerpoint/2010/main" val="2328727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November 2020 Alma Primo VE Monthly Release</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30414" y="800100"/>
            <a:ext cx="8711705" cy="5511800"/>
          </a:xfrm>
          <a:prstGeom prst="rect">
            <a:avLst/>
          </a:prstGeom>
        </p:spPr>
        <p:txBody>
          <a:bodyPr/>
          <a:lstStyle/>
          <a:p>
            <a:r>
              <a:rPr lang="en-US" sz="2800" dirty="0">
                <a:latin typeface="+mj-lt"/>
                <a:ea typeface="+mn-lt"/>
                <a:cs typeface="+mn-lt"/>
              </a:rPr>
              <a:t>A Few Changes to Highlight:</a:t>
            </a:r>
          </a:p>
          <a:p>
            <a:pPr marL="803275" indent="-338138">
              <a:buFont typeface="Arial" panose="020B0604020202020204" pitchFamily="34" charset="0"/>
              <a:buChar char="•"/>
            </a:pPr>
            <a:r>
              <a:rPr lang="en-US" sz="2400" dirty="0">
                <a:latin typeface="+mj-lt"/>
                <a:ea typeface="+mn-lt"/>
                <a:cs typeface="+mn-lt"/>
              </a:rPr>
              <a:t>Fixes for CARLI Known Issues</a:t>
            </a:r>
          </a:p>
          <a:p>
            <a:pPr marL="1257300" lvl="1" indent="-327025">
              <a:buFont typeface="Arial" panose="020B0604020202020204" pitchFamily="34" charset="0"/>
              <a:buChar char="•"/>
            </a:pPr>
            <a:r>
              <a:rPr lang="en-US" sz="2000" dirty="0">
                <a:latin typeface="+mj-lt"/>
              </a:rPr>
              <a:t>The Primo VE Services Page, Alma link resolver, and its delivery options were very slow. After Nov. 1, please report any response time issues via the </a:t>
            </a:r>
            <a:r>
              <a:rPr lang="en-US" sz="2000" dirty="0">
                <a:latin typeface="+mj-lt"/>
                <a:hlinkClick r:id="rId3"/>
              </a:rPr>
              <a:t>I-Share Response Time Reporting form</a:t>
            </a:r>
            <a:r>
              <a:rPr lang="en-US" sz="2000" dirty="0">
                <a:latin typeface="+mj-lt"/>
              </a:rPr>
              <a:t>.</a:t>
            </a:r>
          </a:p>
          <a:p>
            <a:pPr marL="1257300" lvl="1" indent="-327025">
              <a:buFont typeface="Arial" panose="020B0604020202020204" pitchFamily="34" charset="0"/>
              <a:buChar char="•"/>
            </a:pPr>
            <a:r>
              <a:rPr lang="en-US" sz="2000" dirty="0">
                <a:latin typeface="+mj-lt"/>
                <a:ea typeface="+mn-lt"/>
                <a:cs typeface="+mn-lt"/>
              </a:rPr>
              <a:t>In Primo VE, Available Online (electronic) links that appear in search results and then disappear in full record views should be improved. More improvements coming in December.</a:t>
            </a:r>
          </a:p>
          <a:p>
            <a:pPr marL="1257300" lvl="1" indent="-327025">
              <a:buFont typeface="Arial" panose="020B0604020202020204" pitchFamily="34" charset="0"/>
              <a:buChar char="•"/>
            </a:pPr>
            <a:r>
              <a:rPr lang="en-US" sz="2000" dirty="0">
                <a:effectLst/>
                <a:latin typeface="+mj-lt"/>
                <a:ea typeface="Times New Roman" panose="02020603050405020304" pitchFamily="18" charset="0"/>
              </a:rPr>
              <a:t>The </a:t>
            </a:r>
            <a:r>
              <a:rPr lang="en-US" sz="2000" dirty="0" err="1">
                <a:effectLst/>
                <a:latin typeface="+mj-lt"/>
                <a:ea typeface="Times New Roman" panose="02020603050405020304" pitchFamily="18" charset="0"/>
              </a:rPr>
              <a:t>Ful</a:t>
            </a:r>
            <a:r>
              <a:rPr lang="en-US" sz="2000" dirty="0">
                <a:effectLst/>
                <a:latin typeface="+mj-lt"/>
                <a:ea typeface="Times New Roman" panose="02020603050405020304" pitchFamily="18" charset="0"/>
              </a:rPr>
              <a:t> Hold Shelf Request Slip Letter should now also be used for AFN/I-Share materials on hold, in addition to local on hold materials.</a:t>
            </a:r>
            <a:endParaRPr lang="en-US" sz="2000" dirty="0">
              <a:effectLst/>
              <a:latin typeface="+mj-lt"/>
              <a:ea typeface="Calibri" panose="020F0502020204030204" pitchFamily="34" charset="0"/>
            </a:endParaRPr>
          </a:p>
          <a:p>
            <a:pPr marL="803275" indent="-338138">
              <a:buFont typeface="Arial" panose="020B0604020202020204" pitchFamily="34" charset="0"/>
              <a:buChar char="•"/>
            </a:pPr>
            <a:r>
              <a:rPr lang="en-US" sz="2400" dirty="0">
                <a:latin typeface="+mj-lt"/>
                <a:ea typeface="+mn-lt"/>
                <a:cs typeface="+mn-lt"/>
              </a:rPr>
              <a:t>New Alma UI Layout becomes the Default, but you can opt out for an individual user until March 2021.</a:t>
            </a:r>
          </a:p>
          <a:p>
            <a:pPr marL="1546225" lvl="1" indent="-338138">
              <a:buFont typeface="Arial" panose="020B0604020202020204" pitchFamily="34" charset="0"/>
              <a:buChar char="•"/>
            </a:pPr>
            <a:r>
              <a:rPr lang="en-US" sz="2100" dirty="0">
                <a:latin typeface="+mj-lt"/>
                <a:ea typeface="+mn-lt"/>
                <a:cs typeface="+mn-lt"/>
              </a:rPr>
              <a:t>Layout training video: </a:t>
            </a:r>
            <a:r>
              <a:rPr lang="en-US" sz="2100" dirty="0">
                <a:latin typeface="+mj-lt"/>
                <a:ea typeface="+mn-lt"/>
                <a:cs typeface="+mn-lt"/>
                <a:hlinkClick r:id="rId4"/>
              </a:rPr>
              <a:t>https://youtu.be/hXrWOVB1BNo</a:t>
            </a:r>
            <a:r>
              <a:rPr lang="en-US" sz="2100" dirty="0">
                <a:latin typeface="+mj-lt"/>
                <a:ea typeface="+mn-lt"/>
                <a:cs typeface="+mn-lt"/>
              </a:rPr>
              <a:t> </a:t>
            </a:r>
          </a:p>
          <a:p>
            <a:pPr marL="803275" indent="-338138">
              <a:buFont typeface="Arial" panose="020B0604020202020204" pitchFamily="34" charset="0"/>
              <a:buChar char="•"/>
            </a:pPr>
            <a:r>
              <a:rPr lang="en-US" sz="2400" dirty="0">
                <a:latin typeface="+mj-lt"/>
                <a:ea typeface="+mn-lt"/>
                <a:cs typeface="+mn-lt"/>
              </a:rPr>
              <a:t>Analytics Update</a:t>
            </a:r>
          </a:p>
          <a:p>
            <a:pPr marL="342900" indent="-342900">
              <a:buFont typeface="Arial" panose="020B0604020202020204" pitchFamily="34" charset="0"/>
              <a:buChar char="•"/>
            </a:pPr>
            <a:endParaRPr lang="en-US" sz="2400" dirty="0">
              <a:latin typeface="+mj-lt"/>
              <a:ea typeface="+mn-lt"/>
              <a:cs typeface="+mn-lt"/>
            </a:endParaRPr>
          </a:p>
          <a:p>
            <a:pPr marL="1085850" lvl="1" indent="-342900">
              <a:buFont typeface="Arial" panose="020B0604020202020204" pitchFamily="34" charset="0"/>
              <a:buChar char="•"/>
            </a:pPr>
            <a:endParaRPr lang="en-US" sz="2900" dirty="0">
              <a:ea typeface="+mn-lt"/>
              <a:cs typeface="+mn-lt"/>
            </a:endParaRPr>
          </a:p>
          <a:p>
            <a:endParaRPr lang="en-US" sz="3200" dirty="0">
              <a:ea typeface="+mn-lt"/>
              <a:cs typeface="+mn-lt"/>
            </a:endParaRPr>
          </a:p>
        </p:txBody>
      </p:sp>
    </p:spTree>
    <p:extLst>
      <p:ext uri="{BB962C8B-B14F-4D97-AF65-F5344CB8AC3E}">
        <p14:creationId xmlns:p14="http://schemas.microsoft.com/office/powerpoint/2010/main" val="266324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Analytics update: Save your local analyses!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526473" y="762000"/>
            <a:ext cx="8229600" cy="5528268"/>
          </a:xfrm>
          <a:prstGeom prst="rect">
            <a:avLst/>
          </a:prstGeom>
        </p:spPr>
        <p:txBody>
          <a:bodyPr/>
          <a:lstStyle/>
          <a:p>
            <a:pPr marL="342900" marR="0" indent="-342900">
              <a:lnSpc>
                <a:spcPct val="107000"/>
              </a:lnSpc>
              <a:spcBef>
                <a:spcPts val="0"/>
              </a:spcBef>
              <a:spcAft>
                <a:spcPts val="800"/>
              </a:spcAft>
              <a:buFont typeface="Arial" panose="020B0604020202020204" pitchFamily="34" charset="0"/>
              <a:buChar char="•"/>
            </a:pPr>
            <a:r>
              <a:rPr lang="en-US" sz="2400" u="none" dirty="0">
                <a:effectLst/>
                <a:latin typeface="+mj-lt"/>
                <a:ea typeface="Calibri" panose="020F0502020204030204" pitchFamily="34" charset="0"/>
                <a:cs typeface="Times New Roman" panose="02020603050405020304" pitchFamily="18" charset="0"/>
              </a:rPr>
              <a:t>Ex Libris is upgrading the platform that Analytics runs on for NA06 (where I-Share libraries are hosted) starting November 1, work should be completed November 8.</a:t>
            </a:r>
          </a:p>
          <a:p>
            <a:pPr marL="342900" marR="0" indent="-342900">
              <a:lnSpc>
                <a:spcPct val="107000"/>
              </a:lnSpc>
              <a:spcBef>
                <a:spcPts val="0"/>
              </a:spcBef>
              <a:spcAft>
                <a:spcPts val="800"/>
              </a:spcAft>
              <a:buFont typeface="Arial" panose="020B0604020202020204" pitchFamily="34" charset="0"/>
              <a:buChar char="•"/>
            </a:pPr>
            <a:r>
              <a:rPr lang="en-US" sz="2400" u="none" dirty="0">
                <a:effectLst/>
                <a:latin typeface="+mj-lt"/>
                <a:ea typeface="Calibri" panose="020F0502020204030204" pitchFamily="34" charset="0"/>
                <a:cs typeface="Times New Roman" panose="02020603050405020304" pitchFamily="18" charset="0"/>
              </a:rPr>
              <a:t>November 1-8 is a “freeze period”. </a:t>
            </a:r>
          </a:p>
          <a:p>
            <a:pPr marL="342900" marR="0" indent="-342900">
              <a:lnSpc>
                <a:spcPct val="107000"/>
              </a:lnSpc>
              <a:spcBef>
                <a:spcPts val="0"/>
              </a:spcBef>
              <a:spcAft>
                <a:spcPts val="800"/>
              </a:spcAft>
              <a:buFont typeface="Arial" panose="020B0604020202020204" pitchFamily="34" charset="0"/>
              <a:buChar char="•"/>
            </a:pPr>
            <a:r>
              <a:rPr lang="en-US" sz="2400" b="1" u="none" dirty="0">
                <a:effectLst/>
                <a:latin typeface="+mj-lt"/>
                <a:ea typeface="Calibri" panose="020F0502020204030204" pitchFamily="34" charset="0"/>
                <a:cs typeface="Times New Roman" panose="02020603050405020304" pitchFamily="18" charset="0"/>
              </a:rPr>
              <a:t>Any reports created and any changes made to existing reports in any folder during the “freeze period” will not be migrated</a:t>
            </a:r>
            <a:r>
              <a:rPr lang="en-US" sz="2400" u="none" dirty="0">
                <a:effectLst/>
                <a:latin typeface="+mj-lt"/>
                <a:ea typeface="Calibri" panose="020F0502020204030204" pitchFamily="34" charset="0"/>
                <a:cs typeface="Times New Roman" panose="02020603050405020304" pitchFamily="18" charset="0"/>
              </a:rPr>
              <a:t>.</a:t>
            </a:r>
            <a:endParaRPr lang="en-US" sz="2400" dirty="0">
              <a:latin typeface="+mj-lt"/>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400" b="1" u="none" dirty="0">
                <a:effectLst/>
                <a:latin typeface="+mj-lt"/>
                <a:ea typeface="Calibri" panose="020F0502020204030204" pitchFamily="34" charset="0"/>
                <a:cs typeface="Times New Roman" panose="02020603050405020304" pitchFamily="18" charset="0"/>
              </a:rPr>
              <a:t>All current Analytics reports will be migrated, except those in “My Folders”.</a:t>
            </a:r>
            <a:r>
              <a:rPr lang="en-US" sz="2400" u="none" dirty="0">
                <a:effectLst/>
                <a:latin typeface="+mj-lt"/>
                <a:ea typeface="Calibri" panose="020F0502020204030204" pitchFamily="34" charset="0"/>
                <a:cs typeface="Times New Roman" panose="02020603050405020304" pitchFamily="18" charset="0"/>
              </a:rPr>
              <a:t> These are reports that are only accessible to the specific logged in user.</a:t>
            </a:r>
          </a:p>
          <a:p>
            <a:pPr marL="342900" marR="0" indent="-342900">
              <a:lnSpc>
                <a:spcPct val="107000"/>
              </a:lnSpc>
              <a:spcBef>
                <a:spcPts val="0"/>
              </a:spcBef>
              <a:spcAft>
                <a:spcPts val="800"/>
              </a:spcAft>
              <a:buFont typeface="Arial" panose="020B0604020202020204" pitchFamily="34" charset="0"/>
              <a:buChar char="•"/>
            </a:pPr>
            <a:r>
              <a:rPr lang="en-US" sz="2400" dirty="0">
                <a:latin typeface="+mj-lt"/>
                <a:ea typeface="+mn-lt"/>
                <a:cs typeface="Times New Roman" panose="02020603050405020304" pitchFamily="18" charset="0"/>
              </a:rPr>
              <a:t>Follow </a:t>
            </a:r>
            <a:r>
              <a:rPr lang="en-US" sz="2400" dirty="0">
                <a:latin typeface="+mj-lt"/>
                <a:ea typeface="+mn-lt"/>
                <a:cs typeface="Times New Roman" panose="02020603050405020304" pitchFamily="18" charset="0"/>
                <a:hlinkClick r:id="rId3"/>
              </a:rPr>
              <a:t>the instructions</a:t>
            </a:r>
            <a:r>
              <a:rPr lang="en-US" sz="2400" dirty="0">
                <a:latin typeface="+mj-lt"/>
                <a:ea typeface="+mn-lt"/>
                <a:cs typeface="Times New Roman" panose="02020603050405020304" pitchFamily="18" charset="0"/>
              </a:rPr>
              <a:t> posted on the CARLI Website to copy any reports saved in “My Folders” </a:t>
            </a:r>
            <a:r>
              <a:rPr lang="en-US" sz="2400" b="1" dirty="0">
                <a:latin typeface="+mj-lt"/>
                <a:ea typeface="+mn-lt"/>
                <a:cs typeface="Times New Roman" panose="02020603050405020304" pitchFamily="18" charset="0"/>
              </a:rPr>
              <a:t>before November 1.</a:t>
            </a:r>
            <a:endParaRPr lang="en-US" sz="2400" dirty="0">
              <a:latin typeface="+mj-lt"/>
              <a:ea typeface="+mn-lt"/>
              <a:cs typeface="+mn-lt"/>
            </a:endParaRPr>
          </a:p>
        </p:txBody>
      </p:sp>
    </p:spTree>
    <p:extLst>
      <p:ext uri="{BB962C8B-B14F-4D97-AF65-F5344CB8AC3E}">
        <p14:creationId xmlns:p14="http://schemas.microsoft.com/office/powerpoint/2010/main" val="3887265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CARLI Alma &amp; Primo VE latest documentation updates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43345" y="762000"/>
            <a:ext cx="8312728" cy="4926013"/>
          </a:xfrm>
          <a:prstGeom prst="rect">
            <a:avLst/>
          </a:prstGeom>
        </p:spPr>
        <p:txBody>
          <a:bodyPr/>
          <a:lstStyle/>
          <a:p>
            <a:pPr marL="1085850" lvl="1" indent="-342900">
              <a:buFont typeface="Arial" panose="020B0604020202020204" pitchFamily="34" charset="0"/>
              <a:buChar char="•"/>
            </a:pPr>
            <a:endParaRPr lang="en-US" sz="2800" dirty="0">
              <a:latin typeface="+mj-lt"/>
              <a:ea typeface="+mn-lt"/>
              <a:cs typeface="+mn-lt"/>
            </a:endParaRPr>
          </a:p>
          <a:p>
            <a:endParaRPr lang="en-US" sz="2800" dirty="0">
              <a:latin typeface="+mj-lt"/>
              <a:ea typeface="+mn-lt"/>
              <a:cs typeface="+mn-lt"/>
            </a:endParaRPr>
          </a:p>
        </p:txBody>
      </p:sp>
      <p:sp>
        <p:nvSpPr>
          <p:cNvPr id="5"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549965" y="952500"/>
            <a:ext cx="8375374" cy="5143500"/>
          </a:xfrm>
          <a:prstGeom prst="rect">
            <a:avLst/>
          </a:prstGeom>
        </p:spPr>
        <p:txBody>
          <a:bodyPr/>
          <a:lstStyle/>
          <a:p>
            <a:pPr marL="342900" indent="-342900">
              <a:buFont typeface="Arial" panose="020B0604020202020204" pitchFamily="34" charset="0"/>
              <a:buChar char="•"/>
            </a:pPr>
            <a:r>
              <a:rPr lang="en-US" sz="2000" dirty="0">
                <a:latin typeface="+mj-lt"/>
                <a:ea typeface="+mn-lt"/>
                <a:cs typeface="+mn-lt"/>
              </a:rPr>
              <a:t>CARLI’s </a:t>
            </a:r>
            <a:r>
              <a:rPr lang="en-US" sz="2000" dirty="0">
                <a:latin typeface="+mj-lt"/>
                <a:ea typeface="+mn-lt"/>
                <a:cs typeface="+mn-lt"/>
                <a:hlinkClick r:id="rId3"/>
              </a:rPr>
              <a:t>Alma and Primo VE Known Issues page </a:t>
            </a:r>
            <a:r>
              <a:rPr lang="en-US" sz="2000" dirty="0">
                <a:latin typeface="+mj-lt"/>
                <a:ea typeface="+mn-lt"/>
                <a:cs typeface="+mn-lt"/>
              </a:rPr>
              <a:t>has been updated with “anticipated fix” dates. New entries will be added at the top of the page.</a:t>
            </a:r>
          </a:p>
          <a:p>
            <a:pPr marL="342900" indent="-342900">
              <a:buFont typeface="Arial" panose="020B0604020202020204" pitchFamily="34" charset="0"/>
              <a:buChar char="•"/>
            </a:pPr>
            <a:r>
              <a:rPr lang="en-US" sz="2000" dirty="0">
                <a:latin typeface="+mj-lt"/>
                <a:ea typeface="+mn-lt"/>
                <a:cs typeface="+mn-lt"/>
              </a:rPr>
              <a:t>The </a:t>
            </a:r>
            <a:r>
              <a:rPr lang="en-US" sz="2000" dirty="0">
                <a:latin typeface="+mj-lt"/>
                <a:ea typeface="+mn-lt"/>
                <a:cs typeface="+mn-lt"/>
                <a:hlinkClick r:id="rId4"/>
              </a:rPr>
              <a:t>Best Practices: Alma Hold Shelf Maintenance</a:t>
            </a:r>
            <a:r>
              <a:rPr lang="en-US" sz="2000" dirty="0">
                <a:latin typeface="+mj-lt"/>
                <a:ea typeface="+mn-lt"/>
                <a:cs typeface="+mn-lt"/>
              </a:rPr>
              <a:t> have been included within the “How To: Staff workflows for Alma Requests” page.</a:t>
            </a:r>
          </a:p>
          <a:p>
            <a:pPr marL="342900" indent="-342900">
              <a:buFont typeface="Arial" panose="020B0604020202020204" pitchFamily="34" charset="0"/>
              <a:buChar char="•"/>
            </a:pPr>
            <a:r>
              <a:rPr lang="en-US" sz="2000" dirty="0">
                <a:latin typeface="+mj-lt"/>
                <a:ea typeface="+mn-lt"/>
                <a:cs typeface="+mn-lt"/>
                <a:hlinkClick r:id="rId5"/>
              </a:rPr>
              <a:t>P2E Clean up Documentation</a:t>
            </a:r>
            <a:r>
              <a:rPr lang="en-US" sz="2000" dirty="0">
                <a:latin typeface="+mj-lt"/>
                <a:ea typeface="+mn-lt"/>
                <a:cs typeface="+mn-lt"/>
              </a:rPr>
              <a:t> has been posted. The first section is on deleting duplicate active portfolios. More sections will be added soon, including grouping local portfolios into collections, and linking local collections to the CZ but maintaining your Voyager bib records.</a:t>
            </a:r>
          </a:p>
          <a:p>
            <a:pPr marL="342900" indent="-342900">
              <a:buFont typeface="Arial" panose="020B0604020202020204" pitchFamily="34" charset="0"/>
              <a:buChar char="•"/>
            </a:pPr>
            <a:r>
              <a:rPr lang="en-US" sz="2000" dirty="0">
                <a:latin typeface="+mj-lt"/>
                <a:ea typeface="+mn-lt"/>
                <a:cs typeface="+mn-lt"/>
              </a:rPr>
              <a:t>A step-by-step guide to </a:t>
            </a:r>
            <a:r>
              <a:rPr lang="en-US" sz="2000" dirty="0">
                <a:latin typeface="+mj-lt"/>
                <a:ea typeface="+mn-lt"/>
                <a:cs typeface="+mn-lt"/>
                <a:hlinkClick r:id="rId6"/>
              </a:rPr>
              <a:t>basic Monograph Ordering</a:t>
            </a:r>
            <a:r>
              <a:rPr lang="en-US" sz="2000" dirty="0">
                <a:latin typeface="+mj-lt"/>
                <a:ea typeface="+mn-lt"/>
                <a:cs typeface="+mn-lt"/>
              </a:rPr>
              <a:t> has been shared.  </a:t>
            </a:r>
          </a:p>
          <a:p>
            <a:pPr marL="342900" indent="-342900">
              <a:buFont typeface="Arial" panose="020B0604020202020204" pitchFamily="34" charset="0"/>
              <a:buChar char="•"/>
            </a:pPr>
            <a:r>
              <a:rPr lang="en-US" sz="2000" dirty="0">
                <a:latin typeface="+mj-lt"/>
                <a:ea typeface="+mn-lt"/>
                <a:cs typeface="+mn-lt"/>
              </a:rPr>
              <a:t>The Collection Management Committee created a guide to </a:t>
            </a:r>
            <a:r>
              <a:rPr lang="en-US" sz="2000" dirty="0">
                <a:latin typeface="+mj-lt"/>
                <a:ea typeface="+mn-lt"/>
                <a:cs typeface="+mn-lt"/>
                <a:hlinkClick r:id="rId7"/>
              </a:rPr>
              <a:t>Analytics Training and Resources for Collection Development </a:t>
            </a:r>
            <a:r>
              <a:rPr lang="en-US" sz="2000" dirty="0">
                <a:latin typeface="+mj-lt"/>
                <a:ea typeface="+mn-lt"/>
                <a:cs typeface="+mn-lt"/>
              </a:rPr>
              <a:t>that is now linked from the </a:t>
            </a:r>
            <a:r>
              <a:rPr lang="en-US" sz="2000" dirty="0">
                <a:latin typeface="+mj-lt"/>
                <a:ea typeface="+mn-lt"/>
                <a:cs typeface="+mn-lt"/>
                <a:hlinkClick r:id="rId8"/>
              </a:rPr>
              <a:t>Analytics page</a:t>
            </a:r>
            <a:r>
              <a:rPr lang="en-US" sz="2000" dirty="0">
                <a:latin typeface="+mj-lt"/>
                <a:ea typeface="+mn-lt"/>
                <a:cs typeface="+mn-lt"/>
              </a:rPr>
              <a:t>.</a:t>
            </a:r>
          </a:p>
        </p:txBody>
      </p:sp>
    </p:spTree>
    <p:extLst>
      <p:ext uri="{BB962C8B-B14F-4D97-AF65-F5344CB8AC3E}">
        <p14:creationId xmlns:p14="http://schemas.microsoft.com/office/powerpoint/2010/main" val="729302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Ex Libris Idea Exchange</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0" y="318655"/>
            <a:ext cx="9002110" cy="6137324"/>
          </a:xfrm>
          <a:prstGeom prst="rect">
            <a:avLst/>
          </a:prstGeom>
        </p:spPr>
        <p:txBody>
          <a:bodyPr/>
          <a:lstStyle/>
          <a:p>
            <a:pPr marL="228600" lvl="1" indent="0" algn="ctr">
              <a:buNone/>
            </a:pPr>
            <a:r>
              <a:rPr lang="en-US" sz="2400" dirty="0">
                <a:latin typeface="+mj-lt"/>
                <a:ea typeface="+mn-lt"/>
                <a:cs typeface="+mn-lt"/>
              </a:rPr>
              <a:t>Ex Libris Idea Exchange</a:t>
            </a:r>
          </a:p>
          <a:p>
            <a:pPr marL="228600" lvl="1" indent="0" algn="ctr">
              <a:buNone/>
            </a:pPr>
            <a:r>
              <a:rPr lang="en-US" sz="2400" dirty="0">
                <a:latin typeface="+mj-lt"/>
                <a:ea typeface="+mn-lt"/>
                <a:cs typeface="+mn-lt"/>
                <a:hlinkClick r:id="rId3"/>
              </a:rPr>
              <a:t>https://ideas.exlibrisgroup.com/</a:t>
            </a:r>
            <a:r>
              <a:rPr lang="en-US" sz="2400" dirty="0">
                <a:latin typeface="+mj-lt"/>
                <a:ea typeface="+mn-lt"/>
                <a:cs typeface="+mn-lt"/>
              </a:rPr>
              <a:t> </a:t>
            </a:r>
          </a:p>
          <a:p>
            <a:pPr marL="342900" indent="-342900">
              <a:buFont typeface="Arial" panose="020B0604020202020204" pitchFamily="34" charset="0"/>
              <a:buChar char="•"/>
            </a:pPr>
            <a:r>
              <a:rPr lang="en-US" sz="2400" dirty="0">
                <a:latin typeface="+mj-lt"/>
              </a:rPr>
              <a:t>The Ex Libris Idea Exchange allows library staff at institutions using Ex Libris products to:</a:t>
            </a:r>
          </a:p>
          <a:p>
            <a:pPr marL="1085850" lvl="1" indent="-342900">
              <a:buFont typeface="Arial" panose="020B0604020202020204" pitchFamily="34" charset="0"/>
              <a:buChar char="•"/>
            </a:pPr>
            <a:r>
              <a:rPr lang="en-US" sz="2400" dirty="0">
                <a:latin typeface="+mj-lt"/>
              </a:rPr>
              <a:t>Share ideas for enhancement/development.</a:t>
            </a:r>
          </a:p>
          <a:p>
            <a:pPr marL="1085850" lvl="1" indent="-342900">
              <a:buFont typeface="Arial" panose="020B0604020202020204" pitchFamily="34" charset="0"/>
              <a:buChar char="•"/>
            </a:pPr>
            <a:r>
              <a:rPr lang="en-US" sz="2400" dirty="0">
                <a:latin typeface="+mj-lt"/>
              </a:rPr>
              <a:t>Vote to support your favorite user-submitted ideas.</a:t>
            </a:r>
          </a:p>
          <a:p>
            <a:pPr marL="1085850" lvl="1" indent="-342900">
              <a:buFont typeface="Arial" panose="020B0604020202020204" pitchFamily="34" charset="0"/>
              <a:buChar char="•"/>
            </a:pPr>
            <a:r>
              <a:rPr lang="en-US" sz="2400" dirty="0">
                <a:latin typeface="+mj-lt"/>
              </a:rPr>
              <a:t>Add comments to provide weight and additional use cases to your favorite user-submitted ideas.</a:t>
            </a:r>
          </a:p>
          <a:p>
            <a:pPr marL="574675" lvl="2" indent="-342900">
              <a:buFont typeface="Arial" panose="020B0604020202020204" pitchFamily="34" charset="0"/>
              <a:buChar char="•"/>
            </a:pPr>
            <a:endParaRPr lang="en-US" sz="1600" dirty="0">
              <a:latin typeface="+mj-lt"/>
              <a:ea typeface="+mn-lt"/>
              <a:cs typeface="+mn-lt"/>
            </a:endParaRPr>
          </a:p>
          <a:p>
            <a:pPr marL="514350" lvl="1">
              <a:buFont typeface="Arial" panose="020B0604020202020204" pitchFamily="34" charset="0"/>
              <a:buChar char="•"/>
            </a:pPr>
            <a:r>
              <a:rPr lang="en-US" sz="2400" dirty="0">
                <a:latin typeface="+mj-lt"/>
              </a:rPr>
              <a:t>Any and all library staff members at your institution can have their own individual account. </a:t>
            </a:r>
          </a:p>
          <a:p>
            <a:pPr marL="514350" lvl="1">
              <a:buFont typeface="Arial" panose="020B0604020202020204" pitchFamily="34" charset="0"/>
              <a:buChar char="•"/>
            </a:pPr>
            <a:r>
              <a:rPr lang="en-US" sz="2400" dirty="0">
                <a:latin typeface="+mj-lt"/>
              </a:rPr>
              <a:t>Please read the </a:t>
            </a:r>
            <a:r>
              <a:rPr lang="en-US" sz="2400" dirty="0">
                <a:latin typeface="+mj-lt"/>
                <a:hlinkClick r:id="rId4"/>
              </a:rPr>
              <a:t>FAQ</a:t>
            </a:r>
            <a:r>
              <a:rPr lang="en-US" sz="2400" dirty="0">
                <a:latin typeface="+mj-lt"/>
              </a:rPr>
              <a:t> and </a:t>
            </a:r>
            <a:r>
              <a:rPr lang="en-US" sz="2400" dirty="0">
                <a:latin typeface="+mj-lt"/>
                <a:hlinkClick r:id="rId5"/>
              </a:rPr>
              <a:t>Guidelines</a:t>
            </a:r>
            <a:r>
              <a:rPr lang="en-US" sz="2400" dirty="0">
                <a:latin typeface="+mj-lt"/>
              </a:rPr>
              <a:t> before you begin.</a:t>
            </a:r>
          </a:p>
          <a:p>
            <a:pPr marL="514350" lvl="1">
              <a:buFont typeface="Arial" panose="020B0604020202020204" pitchFamily="34" charset="0"/>
              <a:buChar char="•"/>
            </a:pPr>
            <a:r>
              <a:rPr lang="en-US" sz="2400" dirty="0">
                <a:latin typeface="+mj-lt"/>
              </a:rPr>
              <a:t>The CARLI Office, and your CARLI Library Colleagues, may periodically send announcements for ideas they’d like you to consider supporting.</a:t>
            </a:r>
          </a:p>
          <a:p>
            <a:pPr marL="228600" lvl="1" indent="0">
              <a:buNone/>
            </a:pPr>
            <a:endParaRPr lang="en-US" sz="1600" dirty="0">
              <a:latin typeface="+mj-lt"/>
              <a:ea typeface="+mn-lt"/>
              <a:cs typeface="+mn-lt"/>
            </a:endParaRPr>
          </a:p>
          <a:p>
            <a:endParaRPr lang="en-US" sz="1600" dirty="0">
              <a:latin typeface="+mj-lt"/>
              <a:ea typeface="+mn-lt"/>
              <a:cs typeface="+mn-lt"/>
            </a:endParaRPr>
          </a:p>
        </p:txBody>
      </p:sp>
    </p:spTree>
    <p:extLst>
      <p:ext uri="{BB962C8B-B14F-4D97-AF65-F5344CB8AC3E}">
        <p14:creationId xmlns:p14="http://schemas.microsoft.com/office/powerpoint/2010/main" val="4210727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a:t>Questions</a:t>
            </a:r>
          </a:p>
        </p:txBody>
      </p:sp>
      <p:sp>
        <p:nvSpPr>
          <p:cNvPr id="4" name="Chart Placeholder 3"/>
          <p:cNvSpPr>
            <a:spLocks noGrp="1"/>
          </p:cNvSpPr>
          <p:nvPr>
            <p:ph type="chart" sz="quarter" idx="10"/>
          </p:nvPr>
        </p:nvSpPr>
        <p:spPr/>
      </p:sp>
      <p:pic>
        <p:nvPicPr>
          <p:cNvPr id="2052" name="Picture 4" descr="Question Mark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87447"/>
            <a:ext cx="9114757" cy="604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643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72402F-53C8-4647-BC3F-04DE232EF3D4}"/>
              </a:ext>
            </a:extLst>
          </p:cNvPr>
          <p:cNvSpPr>
            <a:spLocks noGrp="1"/>
          </p:cNvSpPr>
          <p:nvPr>
            <p:ph idx="1"/>
          </p:nvPr>
        </p:nvSpPr>
        <p:spPr>
          <a:xfrm>
            <a:off x="312057" y="2136037"/>
            <a:ext cx="8715573" cy="3884371"/>
          </a:xfrm>
        </p:spPr>
        <p:txBody>
          <a:bodyPr/>
          <a:lstStyle/>
          <a:p>
            <a:r>
              <a:rPr lang="en-US" sz="3200" i="1" dirty="0">
                <a:latin typeface="+mj-lt"/>
              </a:rPr>
              <a:t>Thank you!</a:t>
            </a:r>
          </a:p>
          <a:p>
            <a:endParaRPr lang="en-US" dirty="0">
              <a:latin typeface="+mj-lt"/>
            </a:endParaRPr>
          </a:p>
          <a:p>
            <a:r>
              <a:rPr lang="en-US" dirty="0">
                <a:latin typeface="+mj-lt"/>
              </a:rPr>
              <a:t>Join us November 5</a:t>
            </a:r>
            <a:br>
              <a:rPr lang="en-US" dirty="0">
                <a:latin typeface="+mj-lt"/>
              </a:rPr>
            </a:br>
            <a:r>
              <a:rPr lang="en-US" dirty="0">
                <a:latin typeface="+mj-lt"/>
              </a:rPr>
              <a:t>at 2pm for another </a:t>
            </a:r>
            <a:br>
              <a:rPr lang="en-US" dirty="0">
                <a:latin typeface="+mj-lt"/>
              </a:rPr>
            </a:br>
            <a:r>
              <a:rPr lang="en-US" dirty="0">
                <a:latin typeface="+mj-lt"/>
              </a:rPr>
              <a:t>Office Hour</a:t>
            </a:r>
          </a:p>
          <a:p>
            <a:endParaRPr lang="en-US" dirty="0">
              <a:latin typeface="+mj-lt"/>
            </a:endParaRPr>
          </a:p>
          <a:p>
            <a:endParaRPr lang="en-US" dirty="0">
              <a:latin typeface="+mj-lt"/>
            </a:endParaRPr>
          </a:p>
          <a:p>
            <a:r>
              <a:rPr lang="en-US" dirty="0">
                <a:latin typeface="+mj-lt"/>
              </a:rPr>
              <a:t>You can always contact CARLI at </a:t>
            </a:r>
            <a:r>
              <a:rPr lang="en-US" dirty="0">
                <a:latin typeface="+mj-lt"/>
                <a:hlinkClick r:id="rId3"/>
              </a:rPr>
              <a:t>support@carli.Illinois.edu</a:t>
            </a:r>
            <a:endParaRPr lang="en-US" dirty="0">
              <a:latin typeface="+mj-lt"/>
            </a:endParaRPr>
          </a:p>
          <a:p>
            <a:endParaRPr lang="en-US" dirty="0">
              <a:latin typeface="+mj-lt"/>
            </a:endParaRPr>
          </a:p>
        </p:txBody>
      </p:sp>
      <p:sp>
        <p:nvSpPr>
          <p:cNvPr id="3" name="Title 2">
            <a:extLst>
              <a:ext uri="{FF2B5EF4-FFF2-40B4-BE49-F238E27FC236}">
                <a16:creationId xmlns:a16="http://schemas.microsoft.com/office/drawing/2014/main" id="{28E6F7C9-1417-C647-B0C6-84392A454B05}"/>
              </a:ext>
            </a:extLst>
          </p:cNvPr>
          <p:cNvSpPr>
            <a:spLocks noGrp="1"/>
          </p:cNvSpPr>
          <p:nvPr>
            <p:ph type="title"/>
          </p:nvPr>
        </p:nvSpPr>
        <p:spPr/>
        <p:txBody>
          <a:bodyPr/>
          <a:lstStyle/>
          <a:p>
            <a:r>
              <a:rPr lang="en-US" dirty="0"/>
              <a:t>I-Share  Alma Primo VE Office hours</a:t>
            </a:r>
          </a:p>
        </p:txBody>
      </p:sp>
      <p:pic>
        <p:nvPicPr>
          <p:cNvPr id="4" name="Picture 3"/>
          <p:cNvPicPr>
            <a:picLocks noChangeAspect="1"/>
          </p:cNvPicPr>
          <p:nvPr/>
        </p:nvPicPr>
        <p:blipFill rotWithShape="1">
          <a:blip r:embed="rId4"/>
          <a:srcRect l="3082" t="4258" r="3264" b="3002"/>
          <a:stretch/>
        </p:blipFill>
        <p:spPr>
          <a:xfrm>
            <a:off x="3752875" y="727965"/>
            <a:ext cx="4788151" cy="4352648"/>
          </a:xfrm>
          <a:prstGeom prst="rect">
            <a:avLst/>
          </a:prstGeom>
        </p:spPr>
      </p:pic>
    </p:spTree>
    <p:extLst>
      <p:ext uri="{BB962C8B-B14F-4D97-AF65-F5344CB8AC3E}">
        <p14:creationId xmlns:p14="http://schemas.microsoft.com/office/powerpoint/2010/main" val="2803829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120580" y="4391130"/>
            <a:ext cx="9264580" cy="1899138"/>
          </a:xfrm>
        </p:spPr>
        <p:txBody>
          <a:bodyPr rtlCol="0">
            <a:normAutofit/>
          </a:bodyPr>
          <a:lstStyle/>
          <a:p>
            <a:pPr algn="ctr" fontAlgn="auto">
              <a:spcAft>
                <a:spcPts val="0"/>
              </a:spcAft>
              <a:defRPr/>
            </a:pPr>
            <a:r>
              <a:rPr lang="en-US" dirty="0">
                <a:ea typeface="+mj-ea"/>
                <a:cs typeface="+mj-cs"/>
              </a:rPr>
              <a:t>“I’ll take Voyager, Alma, &amp; Primo VE Potpourri for $1000, Alex”</a:t>
            </a:r>
            <a:br>
              <a:rPr lang="en-US" dirty="0">
                <a:ea typeface="+mj-ea"/>
                <a:cs typeface="+mj-cs"/>
              </a:rPr>
            </a:br>
            <a:r>
              <a:rPr lang="en-US" dirty="0">
                <a:ea typeface="+mj-ea"/>
                <a:cs typeface="+mj-cs"/>
              </a:rPr>
              <a:t>October 22, 2020</a:t>
            </a:r>
          </a:p>
        </p:txBody>
      </p:sp>
    </p:spTree>
    <p:extLst>
      <p:ext uri="{BB962C8B-B14F-4D97-AF65-F5344CB8AC3E}">
        <p14:creationId xmlns:p14="http://schemas.microsoft.com/office/powerpoint/2010/main" val="203446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Agenda Office Hours 10/22/2020</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43345" y="762000"/>
            <a:ext cx="8312728" cy="4926013"/>
          </a:xfrm>
          <a:prstGeom prst="rect">
            <a:avLst/>
          </a:prstGeom>
        </p:spPr>
        <p:txBody>
          <a:bodyPr/>
          <a:lstStyle/>
          <a:p>
            <a:pPr algn="ctr"/>
            <a:r>
              <a:rPr lang="en-US" sz="2800" dirty="0">
                <a:latin typeface="+mj-lt"/>
                <a:ea typeface="+mn-lt"/>
                <a:cs typeface="+mn-lt"/>
              </a:rPr>
              <a:t>Agenda – 10/22/2020</a:t>
            </a:r>
          </a:p>
          <a:p>
            <a:pPr marL="342900" indent="-342900">
              <a:buFont typeface="Arial" panose="020B0604020202020204" pitchFamily="34" charset="0"/>
              <a:buChar char="•"/>
            </a:pPr>
            <a:r>
              <a:rPr lang="en-US" sz="2800" dirty="0">
                <a:latin typeface="+mj-lt"/>
                <a:ea typeface="+mn-lt"/>
                <a:cs typeface="+mn-lt"/>
              </a:rPr>
              <a:t>Voyager and SFX Servers Shut Down Oct. 30</a:t>
            </a:r>
          </a:p>
          <a:p>
            <a:pPr marL="342900" indent="-342900">
              <a:buFont typeface="Arial" panose="020B0604020202020204" pitchFamily="34" charset="0"/>
              <a:buChar char="•"/>
            </a:pPr>
            <a:r>
              <a:rPr lang="en-US" sz="2800" dirty="0">
                <a:latin typeface="+mj-lt"/>
                <a:ea typeface="+mn-lt"/>
                <a:cs typeface="+mn-lt"/>
              </a:rPr>
              <a:t>CARLI Files Server Update</a:t>
            </a:r>
          </a:p>
          <a:p>
            <a:pPr marL="342900" indent="-342900">
              <a:buFont typeface="Arial" panose="020B0604020202020204" pitchFamily="34" charset="0"/>
              <a:buChar char="•"/>
            </a:pPr>
            <a:r>
              <a:rPr lang="en-US" sz="2800" dirty="0">
                <a:latin typeface="+mj-lt"/>
                <a:ea typeface="+mn-lt"/>
                <a:cs typeface="+mn-lt"/>
              </a:rPr>
              <a:t>November Release Updates</a:t>
            </a:r>
          </a:p>
          <a:p>
            <a:pPr marL="342900" indent="-342900">
              <a:buFont typeface="Arial" panose="020B0604020202020204" pitchFamily="34" charset="0"/>
              <a:buChar char="•"/>
            </a:pPr>
            <a:r>
              <a:rPr lang="en-US" sz="2800" dirty="0">
                <a:latin typeface="+mj-lt"/>
                <a:ea typeface="+mn-lt"/>
                <a:cs typeface="+mn-lt"/>
              </a:rPr>
              <a:t>Ongoing updates to CARLI Alma &amp; Primo VE Documentation</a:t>
            </a:r>
          </a:p>
          <a:p>
            <a:pPr marL="342900" indent="-342900">
              <a:buFont typeface="Arial" panose="020B0604020202020204" pitchFamily="34" charset="0"/>
              <a:buChar char="•"/>
            </a:pPr>
            <a:r>
              <a:rPr lang="en-US" sz="2800" dirty="0">
                <a:latin typeface="+mj-lt"/>
                <a:ea typeface="+mn-lt"/>
                <a:cs typeface="+mn-lt"/>
              </a:rPr>
              <a:t>Ex Libris Idea Exchange</a:t>
            </a:r>
          </a:p>
          <a:p>
            <a:pPr marL="342900" indent="-342900">
              <a:buFont typeface="Arial" panose="020B0604020202020204" pitchFamily="34" charset="0"/>
              <a:buChar char="•"/>
            </a:pPr>
            <a:r>
              <a:rPr lang="en-US" sz="2800" dirty="0">
                <a:latin typeface="+mj-lt"/>
                <a:ea typeface="+mn-lt"/>
                <a:cs typeface="+mn-lt"/>
              </a:rPr>
              <a:t>Participant Q &amp; A</a:t>
            </a:r>
          </a:p>
          <a:p>
            <a:pPr marL="1085850" lvl="1" indent="-342900">
              <a:buFont typeface="Arial" panose="020B0604020202020204" pitchFamily="34" charset="0"/>
              <a:buChar char="•"/>
            </a:pPr>
            <a:endParaRPr lang="en-US" sz="2800" dirty="0">
              <a:latin typeface="+mj-lt"/>
              <a:ea typeface="+mn-lt"/>
              <a:cs typeface="+mn-lt"/>
            </a:endParaRPr>
          </a:p>
          <a:p>
            <a:endParaRPr lang="en-US" sz="2800" dirty="0">
              <a:latin typeface="+mj-lt"/>
              <a:ea typeface="+mn-lt"/>
              <a:cs typeface="+mn-lt"/>
            </a:endParaRPr>
          </a:p>
        </p:txBody>
      </p:sp>
    </p:spTree>
    <p:extLst>
      <p:ext uri="{BB962C8B-B14F-4D97-AF65-F5344CB8AC3E}">
        <p14:creationId xmlns:p14="http://schemas.microsoft.com/office/powerpoint/2010/main" val="4259103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3082" t="4258" r="3264" b="3002"/>
          <a:stretch/>
        </p:blipFill>
        <p:spPr>
          <a:xfrm>
            <a:off x="5899727" y="3355000"/>
            <a:ext cx="3239453" cy="2944811"/>
          </a:xfrm>
          <a:prstGeom prst="rect">
            <a:avLst/>
          </a:prstGeom>
        </p:spPr>
      </p:pic>
      <p:sp>
        <p:nvSpPr>
          <p:cNvPr id="2" name="Title 1"/>
          <p:cNvSpPr>
            <a:spLocks noGrp="1"/>
          </p:cNvSpPr>
          <p:nvPr>
            <p:ph type="title"/>
          </p:nvPr>
        </p:nvSpPr>
        <p:spPr>
          <a:xfrm>
            <a:off x="230415" y="-94785"/>
            <a:ext cx="8229600" cy="602796"/>
          </a:xfrm>
        </p:spPr>
        <p:txBody>
          <a:bodyPr/>
          <a:lstStyle/>
          <a:p>
            <a:r>
              <a:rPr lang="en-US" dirty="0"/>
              <a:t>Voyager, Library Catalogs, and </a:t>
            </a:r>
            <a:r>
              <a:rPr lang="en-US" dirty="0" err="1"/>
              <a:t>SFx</a:t>
            </a:r>
            <a:r>
              <a:rPr lang="en-US" dirty="0"/>
              <a:t> Servers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43345" y="762000"/>
            <a:ext cx="8312728" cy="4926013"/>
          </a:xfrm>
          <a:prstGeom prst="rect">
            <a:avLst/>
          </a:prstGeom>
        </p:spPr>
        <p:txBody>
          <a:bodyPr/>
          <a:lstStyle/>
          <a:p>
            <a:pPr lvl="1" indent="0">
              <a:buNone/>
            </a:pPr>
            <a:endParaRPr lang="en-US" sz="2800" dirty="0">
              <a:latin typeface="+mj-lt"/>
              <a:ea typeface="+mn-lt"/>
              <a:cs typeface="+mn-lt"/>
            </a:endParaRPr>
          </a:p>
          <a:p>
            <a:endParaRPr lang="en-US" sz="2800" dirty="0">
              <a:latin typeface="+mj-lt"/>
              <a:ea typeface="+mn-lt"/>
              <a:cs typeface="+mn-lt"/>
            </a:endParaRPr>
          </a:p>
        </p:txBody>
      </p:sp>
      <p:sp>
        <p:nvSpPr>
          <p:cNvPr id="5"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72278" y="629478"/>
            <a:ext cx="8839200" cy="5817705"/>
          </a:xfrm>
          <a:prstGeom prst="rect">
            <a:avLst/>
          </a:prstGeom>
        </p:spPr>
        <p:txBody>
          <a:bodyPr/>
          <a:lstStyle/>
          <a:p>
            <a:pPr algn="ctr"/>
            <a:r>
              <a:rPr lang="en-US" sz="2800" dirty="0">
                <a:latin typeface="+mj-lt"/>
                <a:ea typeface="+mn-lt"/>
                <a:cs typeface="+mn-lt"/>
              </a:rPr>
              <a:t>Voyager, Library Catalogs, and SFX will be turned off at 5pm on Friday, October 30</a:t>
            </a:r>
          </a:p>
          <a:p>
            <a:pPr marL="342900" indent="-342900">
              <a:buFont typeface="Arial" panose="020B0604020202020204" pitchFamily="34" charset="0"/>
              <a:buChar char="•"/>
            </a:pPr>
            <a:endParaRPr lang="en-US" sz="1100" dirty="0">
              <a:latin typeface="+mj-lt"/>
              <a:ea typeface="+mn-lt"/>
              <a:cs typeface="+mn-lt"/>
            </a:endParaRPr>
          </a:p>
          <a:p>
            <a:r>
              <a:rPr lang="en-US" sz="2800" dirty="0">
                <a:latin typeface="+mj-lt"/>
                <a:ea typeface="+mn-lt"/>
                <a:cs typeface="+mn-lt"/>
              </a:rPr>
              <a:t>What this means for Voyager:</a:t>
            </a:r>
          </a:p>
          <a:p>
            <a:pPr marL="1085850" lvl="1" indent="-342900">
              <a:buFont typeface="Arial" panose="020B0604020202020204" pitchFamily="34" charset="0"/>
              <a:buChar char="•"/>
            </a:pPr>
            <a:r>
              <a:rPr lang="en-US" sz="2400" dirty="0">
                <a:latin typeface="+mj-lt"/>
                <a:ea typeface="+mn-lt"/>
                <a:cs typeface="+mn-lt"/>
              </a:rPr>
              <a:t>Library staff will no longer be able to log into any Voyager client.</a:t>
            </a:r>
          </a:p>
          <a:p>
            <a:pPr marL="1085850" lvl="1" indent="-342900">
              <a:buFont typeface="Arial" panose="020B0604020202020204" pitchFamily="34" charset="0"/>
              <a:buChar char="•"/>
            </a:pPr>
            <a:r>
              <a:rPr lang="en-US" sz="2400" dirty="0">
                <a:latin typeface="+mj-lt"/>
                <a:ea typeface="+mn-lt"/>
                <a:cs typeface="+mn-lt"/>
              </a:rPr>
              <a:t>Both Voyager MS Access reporting and </a:t>
            </a:r>
            <a:br>
              <a:rPr lang="en-US" sz="2400" dirty="0">
                <a:latin typeface="+mj-lt"/>
                <a:ea typeface="+mn-lt"/>
                <a:cs typeface="+mn-lt"/>
              </a:rPr>
            </a:br>
            <a:r>
              <a:rPr lang="en-US" sz="2400" dirty="0">
                <a:latin typeface="+mj-lt"/>
                <a:ea typeface="+mn-lt"/>
                <a:cs typeface="+mn-lt"/>
              </a:rPr>
              <a:t>Web Reports will no longer be accessible.</a:t>
            </a:r>
          </a:p>
          <a:p>
            <a:pPr marL="1095375" lvl="2" indent="-349250">
              <a:buFont typeface="Arial" panose="020B0604020202020204" pitchFamily="34" charset="0"/>
              <a:buChar char="•"/>
            </a:pPr>
            <a:r>
              <a:rPr lang="en-US" sz="2400" dirty="0">
                <a:latin typeface="+mj-lt"/>
                <a:ea typeface="+mn-lt"/>
                <a:cs typeface="+mn-lt"/>
              </a:rPr>
              <a:t>CARLI Staff will maintain the files </a:t>
            </a:r>
            <a:br>
              <a:rPr lang="en-US" sz="2400" dirty="0">
                <a:latin typeface="+mj-lt"/>
                <a:ea typeface="+mn-lt"/>
                <a:cs typeface="+mn-lt"/>
              </a:rPr>
            </a:br>
            <a:r>
              <a:rPr lang="en-US" sz="2400" dirty="0">
                <a:latin typeface="+mj-lt"/>
                <a:ea typeface="+mn-lt"/>
                <a:cs typeface="+mn-lt"/>
              </a:rPr>
              <a:t>of past Voyager annual statistics, </a:t>
            </a:r>
            <a:br>
              <a:rPr lang="en-US" sz="2400" dirty="0">
                <a:latin typeface="+mj-lt"/>
                <a:ea typeface="+mn-lt"/>
                <a:cs typeface="+mn-lt"/>
              </a:rPr>
            </a:br>
            <a:r>
              <a:rPr lang="en-US" sz="2400" dirty="0">
                <a:latin typeface="+mj-lt"/>
                <a:ea typeface="+mn-lt"/>
                <a:cs typeface="+mn-lt"/>
              </a:rPr>
              <a:t>but will not be able to run any </a:t>
            </a:r>
            <a:br>
              <a:rPr lang="en-US" sz="2400" dirty="0">
                <a:latin typeface="+mj-lt"/>
                <a:ea typeface="+mn-lt"/>
                <a:cs typeface="+mn-lt"/>
              </a:rPr>
            </a:br>
            <a:r>
              <a:rPr lang="en-US" sz="2400" dirty="0">
                <a:latin typeface="+mj-lt"/>
                <a:ea typeface="+mn-lt"/>
                <a:cs typeface="+mn-lt"/>
              </a:rPr>
              <a:t>new or additional reports </a:t>
            </a:r>
            <a:br>
              <a:rPr lang="en-US" sz="2400" dirty="0">
                <a:latin typeface="+mj-lt"/>
                <a:ea typeface="+mn-lt"/>
                <a:cs typeface="+mn-lt"/>
              </a:rPr>
            </a:br>
            <a:r>
              <a:rPr lang="en-US" sz="2400" dirty="0">
                <a:latin typeface="+mj-lt"/>
                <a:ea typeface="+mn-lt"/>
                <a:cs typeface="+mn-lt"/>
              </a:rPr>
              <a:t>after 10/30.</a:t>
            </a:r>
          </a:p>
          <a:p>
            <a:pPr lvl="1" indent="0">
              <a:buNone/>
            </a:pPr>
            <a:endParaRPr lang="en-US" sz="2500" dirty="0">
              <a:latin typeface="+mj-lt"/>
              <a:ea typeface="+mn-lt"/>
              <a:cs typeface="+mn-lt"/>
            </a:endParaRPr>
          </a:p>
          <a:p>
            <a:endParaRPr lang="en-US" sz="2800" dirty="0">
              <a:latin typeface="+mj-lt"/>
              <a:ea typeface="+mn-lt"/>
              <a:cs typeface="+mn-lt"/>
            </a:endParaRPr>
          </a:p>
        </p:txBody>
      </p:sp>
    </p:spTree>
    <p:extLst>
      <p:ext uri="{BB962C8B-B14F-4D97-AF65-F5344CB8AC3E}">
        <p14:creationId xmlns:p14="http://schemas.microsoft.com/office/powerpoint/2010/main" val="398243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Voyager, Library Catalogs, and </a:t>
            </a:r>
            <a:r>
              <a:rPr lang="en-US" dirty="0" err="1"/>
              <a:t>SFx</a:t>
            </a:r>
            <a:r>
              <a:rPr lang="en-US" dirty="0"/>
              <a:t> Servers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43345" y="788020"/>
            <a:ext cx="8312728" cy="4926013"/>
          </a:xfrm>
          <a:prstGeom prst="rect">
            <a:avLst/>
          </a:prstGeom>
        </p:spPr>
        <p:txBody>
          <a:bodyPr/>
          <a:lstStyle/>
          <a:p>
            <a:pPr marL="1085850" lvl="1" indent="-342900">
              <a:buFont typeface="Arial" panose="020B0604020202020204" pitchFamily="34" charset="0"/>
              <a:buChar char="•"/>
            </a:pPr>
            <a:endParaRPr lang="en-US" sz="2800" dirty="0">
              <a:latin typeface="+mj-lt"/>
              <a:ea typeface="+mn-lt"/>
              <a:cs typeface="+mn-lt"/>
            </a:endParaRPr>
          </a:p>
          <a:p>
            <a:endParaRPr lang="en-US" sz="2800" dirty="0">
              <a:latin typeface="+mj-lt"/>
              <a:ea typeface="+mn-lt"/>
              <a:cs typeface="+mn-lt"/>
            </a:endParaRPr>
          </a:p>
        </p:txBody>
      </p:sp>
      <p:sp>
        <p:nvSpPr>
          <p:cNvPr id="3" name="Rectangle 2"/>
          <p:cNvSpPr/>
          <p:nvPr/>
        </p:nvSpPr>
        <p:spPr>
          <a:xfrm>
            <a:off x="112735" y="601249"/>
            <a:ext cx="8580692" cy="5732338"/>
          </a:xfrm>
          <a:prstGeom prst="rect">
            <a:avLst/>
          </a:prstGeom>
        </p:spPr>
        <p:txBody>
          <a:bodyPr wrap="square">
            <a:spAutoFit/>
          </a:bodyPr>
          <a:lstStyle/>
          <a:p>
            <a:pPr>
              <a:spcAft>
                <a:spcPts val="300"/>
              </a:spcAft>
            </a:pPr>
            <a:r>
              <a:rPr lang="en-US" sz="2800" dirty="0">
                <a:latin typeface="+mj-lt"/>
                <a:ea typeface="+mn-lt"/>
                <a:cs typeface="+mn-lt"/>
              </a:rPr>
              <a:t>What this means for Voyager (continued):</a:t>
            </a:r>
          </a:p>
          <a:p>
            <a:pPr marL="803275" lvl="1" indent="-338138">
              <a:buFont typeface="Arial" panose="020B0604020202020204" pitchFamily="34" charset="0"/>
              <a:buChar char="•"/>
            </a:pPr>
            <a:r>
              <a:rPr lang="en-US" sz="2400" dirty="0">
                <a:latin typeface="+mj-lt"/>
                <a:ea typeface="+mn-lt"/>
                <a:cs typeface="+mn-lt"/>
              </a:rPr>
              <a:t>All web addresses for </a:t>
            </a:r>
            <a:r>
              <a:rPr lang="en-US" sz="2400" dirty="0" err="1">
                <a:latin typeface="+mj-lt"/>
                <a:ea typeface="+mn-lt"/>
                <a:cs typeface="+mn-lt"/>
              </a:rPr>
              <a:t>VuFind</a:t>
            </a:r>
            <a:r>
              <a:rPr lang="en-US" sz="2400" dirty="0">
                <a:latin typeface="+mj-lt"/>
                <a:ea typeface="+mn-lt"/>
                <a:cs typeface="+mn-lt"/>
              </a:rPr>
              <a:t> 0.6, New </a:t>
            </a:r>
            <a:r>
              <a:rPr lang="en-US" sz="2400" dirty="0" err="1">
                <a:latin typeface="+mj-lt"/>
                <a:ea typeface="+mn-lt"/>
                <a:cs typeface="+mn-lt"/>
              </a:rPr>
              <a:t>VuFind</a:t>
            </a:r>
            <a:r>
              <a:rPr lang="en-US" sz="2400" dirty="0">
                <a:latin typeface="+mj-lt"/>
                <a:ea typeface="+mn-lt"/>
                <a:cs typeface="+mn-lt"/>
              </a:rPr>
              <a:t>, and </a:t>
            </a:r>
            <a:r>
              <a:rPr lang="en-US" sz="2400" dirty="0" err="1">
                <a:latin typeface="+mj-lt"/>
                <a:ea typeface="+mn-lt"/>
                <a:cs typeface="+mn-lt"/>
              </a:rPr>
              <a:t>WebVoyage</a:t>
            </a:r>
            <a:r>
              <a:rPr lang="en-US" sz="2400" dirty="0">
                <a:latin typeface="+mj-lt"/>
                <a:ea typeface="+mn-lt"/>
                <a:cs typeface="+mn-lt"/>
              </a:rPr>
              <a:t> will be redirected to </a:t>
            </a:r>
          </a:p>
          <a:p>
            <a:pPr marL="922337" lvl="2"/>
            <a:r>
              <a:rPr lang="en-US" sz="2400" dirty="0">
                <a:latin typeface="+mj-lt"/>
                <a:ea typeface="+mn-lt"/>
                <a:cs typeface="+mn-lt"/>
                <a:hlinkClick r:id="rId3"/>
              </a:rPr>
              <a:t>https://i-share.carli.illinois.edu/</a:t>
            </a:r>
            <a:endParaRPr lang="en-US" sz="2400" dirty="0">
              <a:latin typeface="+mj-lt"/>
              <a:ea typeface="+mn-lt"/>
              <a:cs typeface="+mn-lt"/>
            </a:endParaRPr>
          </a:p>
          <a:p>
            <a:pPr marL="1260475" lvl="2" indent="-338138">
              <a:buFont typeface="Arial" panose="020B0604020202020204" pitchFamily="34" charset="0"/>
              <a:buChar char="•"/>
            </a:pPr>
            <a:r>
              <a:rPr lang="en-US" sz="2000" dirty="0">
                <a:latin typeface="+mj-lt"/>
                <a:ea typeface="+mn-lt"/>
                <a:cs typeface="+mn-lt"/>
              </a:rPr>
              <a:t>Update </a:t>
            </a:r>
            <a:r>
              <a:rPr lang="en-US" sz="2000" dirty="0">
                <a:latin typeface="+mj-lt"/>
                <a:ea typeface="+mn-lt"/>
                <a:cs typeface="+mn-lt"/>
                <a:hlinkClick r:id="rId4"/>
              </a:rPr>
              <a:t>OCLC WorldCat, FirstSearch, and WorldShare to search Primo VE</a:t>
            </a:r>
            <a:r>
              <a:rPr lang="en-US" sz="2000" dirty="0">
                <a:latin typeface="+mj-lt"/>
                <a:ea typeface="+mn-lt"/>
                <a:cs typeface="+mn-lt"/>
              </a:rPr>
              <a:t> before Oct. 30</a:t>
            </a:r>
          </a:p>
          <a:p>
            <a:pPr marL="1260475" lvl="2" indent="-338138">
              <a:buFont typeface="Arial" panose="020B0604020202020204" pitchFamily="34" charset="0"/>
              <a:buChar char="•"/>
            </a:pPr>
            <a:r>
              <a:rPr lang="en-US" sz="2000" dirty="0">
                <a:effectLst/>
                <a:latin typeface="+mj-lt"/>
                <a:ea typeface="Calibri" panose="020F0502020204030204" pitchFamily="34" charset="0"/>
              </a:rPr>
              <a:t>Libraries using Voyager SIP2 for e-book service authentication will soon be cutover to an alternative service. No service interruption is expected. More details soon.</a:t>
            </a:r>
          </a:p>
          <a:p>
            <a:pPr marL="803275" lvl="1" indent="-338138">
              <a:buFont typeface="Arial" panose="020B0604020202020204" pitchFamily="34" charset="0"/>
              <a:buChar char="•"/>
            </a:pPr>
            <a:r>
              <a:rPr lang="en-US" sz="2400" dirty="0">
                <a:latin typeface="+mj-lt"/>
                <a:ea typeface="+mn-lt"/>
                <a:cs typeface="+mn-lt"/>
              </a:rPr>
              <a:t>CARLI staff will run these additional reports and place them in each I-Share Library’s Box folder:</a:t>
            </a:r>
          </a:p>
          <a:p>
            <a:pPr marL="1260475" lvl="3" indent="-338138">
              <a:buFont typeface="Arial" panose="020B0604020202020204" pitchFamily="34" charset="0"/>
              <a:buChar char="•"/>
            </a:pPr>
            <a:r>
              <a:rPr lang="en-US" sz="2400" dirty="0">
                <a:latin typeface="+mj-lt"/>
                <a:hlinkClick r:id="rId5"/>
              </a:rPr>
              <a:t>Inventory With Circulation Statistics By Charge Year</a:t>
            </a:r>
            <a:endParaRPr lang="en-US" sz="2400" dirty="0">
              <a:latin typeface="+mj-lt"/>
            </a:endParaRPr>
          </a:p>
          <a:p>
            <a:pPr marL="1260475" lvl="3" indent="-338138">
              <a:buFont typeface="Arial" panose="020B0604020202020204" pitchFamily="34" charset="0"/>
              <a:buChar char="•"/>
            </a:pPr>
            <a:r>
              <a:rPr lang="en-US" sz="2400" dirty="0">
                <a:latin typeface="+mj-lt"/>
                <a:ea typeface="+mn-lt"/>
                <a:cs typeface="+mn-lt"/>
                <a:hlinkClick r:id="rId6"/>
              </a:rPr>
              <a:t>UB Stat 6</a:t>
            </a:r>
            <a:r>
              <a:rPr lang="en-US" sz="2400" dirty="0">
                <a:latin typeface="+mj-lt"/>
                <a:ea typeface="+mn-lt"/>
                <a:cs typeface="+mn-lt"/>
              </a:rPr>
              <a:t> for FY2019 and FY2020</a:t>
            </a:r>
          </a:p>
          <a:p>
            <a:pPr marL="803275" lvl="1" indent="-338138">
              <a:buFont typeface="Arial" panose="020B0604020202020204" pitchFamily="34" charset="0"/>
              <a:buChar char="•"/>
            </a:pPr>
            <a:r>
              <a:rPr lang="en-US" sz="2400" dirty="0">
                <a:latin typeface="+mj-lt"/>
                <a:ea typeface="+mn-lt"/>
                <a:cs typeface="+mn-lt"/>
              </a:rPr>
              <a:t>Library staff may Uninstall Voyager applications from library and personal computers.</a:t>
            </a:r>
          </a:p>
          <a:p>
            <a:pPr algn="ctr"/>
            <a:endParaRPr lang="en-US" sz="2000" dirty="0">
              <a:latin typeface="+mj-lt"/>
              <a:ea typeface="+mn-lt"/>
              <a:cs typeface="+mn-lt"/>
            </a:endParaRPr>
          </a:p>
        </p:txBody>
      </p:sp>
    </p:spTree>
    <p:extLst>
      <p:ext uri="{BB962C8B-B14F-4D97-AF65-F5344CB8AC3E}">
        <p14:creationId xmlns:p14="http://schemas.microsoft.com/office/powerpoint/2010/main" val="1546880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Access to Voyager Data</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371788" y="1135463"/>
            <a:ext cx="8229601" cy="4823210"/>
          </a:xfrm>
          <a:prstGeom prst="rect">
            <a:avLst/>
          </a:prstGeom>
        </p:spPr>
        <p:txBody>
          <a:bodyPr/>
          <a:lstStyle/>
          <a:p>
            <a:pPr marL="457200" indent="-457200">
              <a:spcBef>
                <a:spcPts val="400"/>
              </a:spcBef>
              <a:buFont typeface="Arial" panose="020B0604020202020204" pitchFamily="34" charset="0"/>
              <a:buChar char="•"/>
            </a:pPr>
            <a:r>
              <a:rPr lang="en-US" sz="2400" dirty="0">
                <a:latin typeface="+mj-lt"/>
              </a:rPr>
              <a:t>CARLI can provide a copy of your data from Voyager upon request to support@carli.illinois.edu</a:t>
            </a:r>
          </a:p>
          <a:p>
            <a:pPr marL="457200" indent="-457200">
              <a:spcBef>
                <a:spcPts val="400"/>
              </a:spcBef>
              <a:buFont typeface="Arial" panose="020B0604020202020204" pitchFamily="34" charset="0"/>
              <a:buChar char="•"/>
            </a:pPr>
            <a:endParaRPr lang="en-US" sz="2400" dirty="0">
              <a:latin typeface="+mj-lt"/>
            </a:endParaRPr>
          </a:p>
          <a:p>
            <a:pPr marL="457200" indent="-457200">
              <a:spcBef>
                <a:spcPts val="400"/>
              </a:spcBef>
              <a:buFont typeface="Arial" panose="020B0604020202020204" pitchFamily="34" charset="0"/>
              <a:buChar char="•"/>
            </a:pPr>
            <a:r>
              <a:rPr lang="en-US" sz="2400" dirty="0">
                <a:latin typeface="+mj-lt"/>
              </a:rPr>
              <a:t>The data Originated from an Oracle database, but will be exported in .csv (comma delimited) format for portability.  There will be no indexes or logical relationships between the tables.</a:t>
            </a:r>
          </a:p>
          <a:p>
            <a:pPr marL="457200" indent="-457200">
              <a:spcBef>
                <a:spcPts val="400"/>
              </a:spcBef>
              <a:buFont typeface="Arial" panose="020B0604020202020204" pitchFamily="34" charset="0"/>
              <a:buChar char="•"/>
            </a:pPr>
            <a:endParaRPr lang="en-US" sz="2400" dirty="0">
              <a:latin typeface="+mj-lt"/>
            </a:endParaRPr>
          </a:p>
          <a:p>
            <a:pPr marL="457200" indent="-457200">
              <a:spcBef>
                <a:spcPts val="400"/>
              </a:spcBef>
              <a:buFont typeface="Arial" panose="020B0604020202020204" pitchFamily="34" charset="0"/>
              <a:buChar char="•"/>
            </a:pPr>
            <a:r>
              <a:rPr lang="en-US" sz="2400" dirty="0">
                <a:latin typeface="+mj-lt"/>
              </a:rPr>
              <a:t>The files will be in a zip archive located on the CARLI FTP server with name XXX_Voyager_Data.tar.gz (where XXX is your institutional code)</a:t>
            </a:r>
          </a:p>
          <a:p>
            <a:pPr marL="457200" indent="-457200">
              <a:buFont typeface="Arial" panose="020B0604020202020204" pitchFamily="34" charset="0"/>
              <a:buChar char="•"/>
            </a:pPr>
            <a:endParaRPr lang="en-US" sz="2400" dirty="0">
              <a:latin typeface="+mj-lt"/>
            </a:endParaRPr>
          </a:p>
          <a:p>
            <a:endParaRPr lang="en-US" sz="1600" dirty="0">
              <a:latin typeface="+mj-lt"/>
              <a:ea typeface="+mn-lt"/>
              <a:cs typeface="+mn-lt"/>
            </a:endParaRPr>
          </a:p>
        </p:txBody>
      </p:sp>
    </p:spTree>
    <p:extLst>
      <p:ext uri="{BB962C8B-B14F-4D97-AF65-F5344CB8AC3E}">
        <p14:creationId xmlns:p14="http://schemas.microsoft.com/office/powerpoint/2010/main" val="2455048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Access to Voyager Data (cont.)</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82320" y="1075174"/>
            <a:ext cx="8350181" cy="4722726"/>
          </a:xfrm>
          <a:prstGeom prst="rect">
            <a:avLst/>
          </a:prstGeom>
        </p:spPr>
        <p:txBody>
          <a:bodyPr/>
          <a:lstStyle/>
          <a:p>
            <a:pPr marL="457200" indent="-457200">
              <a:spcBef>
                <a:spcPts val="400"/>
              </a:spcBef>
              <a:buFont typeface="Arial" panose="020B0604020202020204" pitchFamily="34" charset="0"/>
              <a:buChar char="•"/>
            </a:pPr>
            <a:r>
              <a:rPr lang="en-US" sz="2800" dirty="0">
                <a:latin typeface="+mj-lt"/>
              </a:rPr>
              <a:t>256-bit encryption will be used to protect the data.    </a:t>
            </a:r>
          </a:p>
          <a:p>
            <a:pPr marL="457200" indent="-457200">
              <a:spcBef>
                <a:spcPts val="400"/>
              </a:spcBef>
              <a:buFont typeface="Arial" panose="020B0604020202020204" pitchFamily="34" charset="0"/>
              <a:buChar char="•"/>
            </a:pPr>
            <a:endParaRPr lang="en-US" sz="2800" dirty="0">
              <a:latin typeface="+mj-lt"/>
            </a:endParaRPr>
          </a:p>
          <a:p>
            <a:pPr marL="457200" indent="-457200">
              <a:spcBef>
                <a:spcPts val="400"/>
              </a:spcBef>
              <a:buFont typeface="Arial" panose="020B0604020202020204" pitchFamily="34" charset="0"/>
              <a:buChar char="•"/>
            </a:pPr>
            <a:r>
              <a:rPr lang="en-US" sz="2800" dirty="0">
                <a:latin typeface="+mj-lt"/>
              </a:rPr>
              <a:t>File sizes will range from 2 GB for our smallest institution to 11 GB for our largest.</a:t>
            </a:r>
          </a:p>
          <a:p>
            <a:pPr marL="457200" indent="-457200">
              <a:spcBef>
                <a:spcPts val="400"/>
              </a:spcBef>
              <a:buFont typeface="Arial" panose="020B0604020202020204" pitchFamily="34" charset="0"/>
              <a:buChar char="•"/>
            </a:pPr>
            <a:endParaRPr lang="en-US" sz="2800" dirty="0">
              <a:latin typeface="+mj-lt"/>
            </a:endParaRPr>
          </a:p>
          <a:p>
            <a:pPr marL="457200" indent="-457200">
              <a:spcBef>
                <a:spcPts val="400"/>
              </a:spcBef>
              <a:buFont typeface="Arial" panose="020B0604020202020204" pitchFamily="34" charset="0"/>
              <a:buChar char="•"/>
            </a:pPr>
            <a:r>
              <a:rPr lang="en-US" sz="2800" dirty="0">
                <a:latin typeface="+mj-lt"/>
              </a:rPr>
              <a:t>The files can be unzipped with most compression commands/software.</a:t>
            </a:r>
          </a:p>
          <a:p>
            <a:pPr>
              <a:spcBef>
                <a:spcPts val="400"/>
              </a:spcBef>
            </a:pPr>
            <a:endParaRPr lang="en-US" sz="2800" dirty="0">
              <a:latin typeface="+mj-lt"/>
            </a:endParaRPr>
          </a:p>
          <a:p>
            <a:endParaRPr lang="en-US" sz="1600" dirty="0">
              <a:latin typeface="+mj-lt"/>
              <a:ea typeface="+mn-lt"/>
              <a:cs typeface="+mn-lt"/>
            </a:endParaRPr>
          </a:p>
        </p:txBody>
      </p:sp>
    </p:spTree>
    <p:extLst>
      <p:ext uri="{BB962C8B-B14F-4D97-AF65-F5344CB8AC3E}">
        <p14:creationId xmlns:p14="http://schemas.microsoft.com/office/powerpoint/2010/main" val="680049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Voyager, Library Catalogs, and </a:t>
            </a:r>
            <a:r>
              <a:rPr lang="en-US" dirty="0" err="1"/>
              <a:t>SFx</a:t>
            </a:r>
            <a:r>
              <a:rPr lang="en-US" dirty="0"/>
              <a:t> Servers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43345" y="788020"/>
            <a:ext cx="8312728" cy="4926013"/>
          </a:xfrm>
          <a:prstGeom prst="rect">
            <a:avLst/>
          </a:prstGeom>
        </p:spPr>
        <p:txBody>
          <a:bodyPr/>
          <a:lstStyle/>
          <a:p>
            <a:pPr marL="1085850" lvl="1" indent="-342900">
              <a:buFont typeface="Arial" panose="020B0604020202020204" pitchFamily="34" charset="0"/>
              <a:buChar char="•"/>
            </a:pPr>
            <a:endParaRPr lang="en-US" sz="2800" dirty="0">
              <a:latin typeface="+mj-lt"/>
              <a:ea typeface="+mn-lt"/>
              <a:cs typeface="+mn-lt"/>
            </a:endParaRPr>
          </a:p>
          <a:p>
            <a:endParaRPr lang="en-US" sz="2800" dirty="0">
              <a:latin typeface="+mj-lt"/>
              <a:ea typeface="+mn-lt"/>
              <a:cs typeface="+mn-lt"/>
            </a:endParaRPr>
          </a:p>
        </p:txBody>
      </p:sp>
      <p:sp>
        <p:nvSpPr>
          <p:cNvPr id="3" name="Rectangle 2"/>
          <p:cNvSpPr/>
          <p:nvPr/>
        </p:nvSpPr>
        <p:spPr>
          <a:xfrm>
            <a:off x="371061" y="711869"/>
            <a:ext cx="8322365" cy="5509200"/>
          </a:xfrm>
          <a:prstGeom prst="rect">
            <a:avLst/>
          </a:prstGeom>
        </p:spPr>
        <p:txBody>
          <a:bodyPr wrap="square">
            <a:spAutoFit/>
          </a:bodyPr>
          <a:lstStyle/>
          <a:p>
            <a:pPr algn="ctr"/>
            <a:r>
              <a:rPr lang="en-US" sz="3200" dirty="0">
                <a:latin typeface="+mj-lt"/>
                <a:ea typeface="+mn-lt"/>
                <a:cs typeface="+mn-lt"/>
              </a:rPr>
              <a:t>SFX Ending October 30</a:t>
            </a:r>
          </a:p>
          <a:p>
            <a:pPr algn="ctr"/>
            <a:endParaRPr lang="en-US" sz="2800" dirty="0">
              <a:latin typeface="+mj-lt"/>
              <a:ea typeface="+mn-lt"/>
              <a:cs typeface="+mn-lt"/>
            </a:endParaRPr>
          </a:p>
          <a:p>
            <a:r>
              <a:rPr lang="en-US" sz="2800" dirty="0">
                <a:latin typeface="+mj-lt"/>
                <a:ea typeface="+mn-lt"/>
                <a:cs typeface="+mn-lt"/>
              </a:rPr>
              <a:t>What this means for SFX:</a:t>
            </a:r>
          </a:p>
          <a:p>
            <a:pPr marL="800100" lvl="1" indent="-342900">
              <a:buFont typeface="Arial" panose="020B0604020202020204" pitchFamily="34" charset="0"/>
              <a:buChar char="•"/>
            </a:pPr>
            <a:r>
              <a:rPr lang="en-US" sz="2400" dirty="0">
                <a:latin typeface="+mj-lt"/>
                <a:ea typeface="+mn-lt"/>
                <a:cs typeface="+mn-lt"/>
              </a:rPr>
              <a:t>Export any collection/target or portfolio information your library wishes to retain. </a:t>
            </a:r>
          </a:p>
          <a:p>
            <a:pPr marL="800100" lvl="1" indent="-342900">
              <a:buFont typeface="Arial" panose="020B0604020202020204" pitchFamily="34" charset="0"/>
              <a:buChar char="•"/>
            </a:pPr>
            <a:r>
              <a:rPr lang="en-US" sz="2400" dirty="0">
                <a:latin typeface="+mj-lt"/>
                <a:ea typeface="+mn-lt"/>
                <a:cs typeface="+mn-lt"/>
              </a:rPr>
              <a:t>Generate and save any SFX usage data your library requires. </a:t>
            </a:r>
          </a:p>
          <a:p>
            <a:pPr marL="800100" lvl="1" indent="-342900">
              <a:buFont typeface="Arial" panose="020B0604020202020204" pitchFamily="34" charset="0"/>
              <a:buChar char="•"/>
            </a:pPr>
            <a:r>
              <a:rPr lang="en-US" sz="2400" dirty="0">
                <a:latin typeface="+mj-lt"/>
                <a:ea typeface="+mn-lt"/>
                <a:cs typeface="+mn-lt"/>
              </a:rPr>
              <a:t>Move any embedded </a:t>
            </a:r>
            <a:r>
              <a:rPr lang="en-US" sz="2400" dirty="0" err="1">
                <a:latin typeface="+mj-lt"/>
                <a:ea typeface="+mn-lt"/>
                <a:cs typeface="+mn-lt"/>
              </a:rPr>
              <a:t>OpenURL</a:t>
            </a:r>
            <a:r>
              <a:rPr lang="en-US" sz="2400" dirty="0">
                <a:latin typeface="+mj-lt"/>
                <a:ea typeface="+mn-lt"/>
                <a:cs typeface="+mn-lt"/>
              </a:rPr>
              <a:t> links in other electronic resources to the Alma/Primo VE link resolver.</a:t>
            </a:r>
          </a:p>
          <a:p>
            <a:pPr marL="1257300" lvl="2" indent="-342900">
              <a:buFont typeface="Arial" panose="020B0604020202020204" pitchFamily="34" charset="0"/>
              <a:buChar char="•"/>
            </a:pPr>
            <a:r>
              <a:rPr lang="en-US" sz="2400" dirty="0">
                <a:latin typeface="+mj-lt"/>
                <a:hlinkClick r:id="rId3"/>
              </a:rPr>
              <a:t>https://www.carli.illinois.edu/products-services/i-share/discovery-interface/embed_links</a:t>
            </a:r>
            <a:endParaRPr lang="en-US" sz="2400" dirty="0">
              <a:latin typeface="+mj-lt"/>
            </a:endParaRPr>
          </a:p>
          <a:p>
            <a:pPr lvl="0"/>
            <a:r>
              <a:rPr lang="en-US" sz="2400" dirty="0">
                <a:latin typeface="+mj-lt"/>
              </a:rPr>
              <a:t> </a:t>
            </a:r>
          </a:p>
          <a:p>
            <a:pPr algn="ctr"/>
            <a:r>
              <a:rPr lang="en-US" sz="2400" dirty="0">
                <a:latin typeface="+mj-lt"/>
              </a:rPr>
              <a:t>Please email CARLI Support with any questions.</a:t>
            </a:r>
          </a:p>
        </p:txBody>
      </p:sp>
    </p:spTree>
    <p:extLst>
      <p:ext uri="{BB962C8B-B14F-4D97-AF65-F5344CB8AC3E}">
        <p14:creationId xmlns:p14="http://schemas.microsoft.com/office/powerpoint/2010/main" val="2057444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CARLI Files Server Update</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43345" y="762000"/>
            <a:ext cx="8312728" cy="4926013"/>
          </a:xfrm>
          <a:prstGeom prst="rect">
            <a:avLst/>
          </a:prstGeom>
        </p:spPr>
        <p:txBody>
          <a:bodyPr/>
          <a:lstStyle/>
          <a:p>
            <a:pPr marL="1085850" lvl="1" indent="-342900">
              <a:buFont typeface="Arial" panose="020B0604020202020204" pitchFamily="34" charset="0"/>
              <a:buChar char="•"/>
            </a:pPr>
            <a:endParaRPr lang="en-US" sz="2800" dirty="0">
              <a:latin typeface="+mj-lt"/>
              <a:ea typeface="+mn-lt"/>
              <a:cs typeface="+mn-lt"/>
            </a:endParaRPr>
          </a:p>
          <a:p>
            <a:endParaRPr lang="en-US" sz="2800" dirty="0">
              <a:latin typeface="+mj-lt"/>
              <a:ea typeface="+mn-lt"/>
              <a:cs typeface="+mn-lt"/>
            </a:endParaRPr>
          </a:p>
        </p:txBody>
      </p:sp>
      <p:sp>
        <p:nvSpPr>
          <p:cNvPr id="5" name="Rectangle 4"/>
          <p:cNvSpPr/>
          <p:nvPr/>
        </p:nvSpPr>
        <p:spPr>
          <a:xfrm>
            <a:off x="230414" y="711869"/>
            <a:ext cx="8799285" cy="6463308"/>
          </a:xfrm>
          <a:prstGeom prst="rect">
            <a:avLst/>
          </a:prstGeom>
        </p:spPr>
        <p:txBody>
          <a:bodyPr wrap="square">
            <a:spAutoFit/>
          </a:bodyPr>
          <a:lstStyle/>
          <a:p>
            <a:pPr algn="ctr"/>
            <a:r>
              <a:rPr lang="en-US" sz="2800" dirty="0">
                <a:latin typeface="+mj-lt"/>
                <a:ea typeface="+mn-lt"/>
                <a:cs typeface="+mn-lt"/>
              </a:rPr>
              <a:t>CARLI Files Server</a:t>
            </a:r>
            <a:br>
              <a:rPr lang="en-US" sz="2800" dirty="0">
                <a:latin typeface="+mj-lt"/>
                <a:ea typeface="+mn-lt"/>
                <a:cs typeface="+mn-lt"/>
              </a:rPr>
            </a:br>
            <a:endParaRPr lang="en-US" sz="1600" dirty="0">
              <a:latin typeface="+mj-lt"/>
              <a:ea typeface="+mn-lt"/>
              <a:cs typeface="+mn-lt"/>
            </a:endParaRPr>
          </a:p>
          <a:p>
            <a:pPr marL="514350" lvl="1" indent="-339725">
              <a:spcAft>
                <a:spcPts val="300"/>
              </a:spcAft>
              <a:buFont typeface="Arial" panose="020B0604020202020204" pitchFamily="34" charset="0"/>
              <a:buChar char="•"/>
            </a:pPr>
            <a:r>
              <a:rPr lang="en-US" sz="2400" dirty="0">
                <a:latin typeface="+mj-lt"/>
                <a:ea typeface="+mn-lt"/>
                <a:cs typeface="+mn-lt"/>
              </a:rPr>
              <a:t>This change is of interest to institutions that use the </a:t>
            </a:r>
            <a:r>
              <a:rPr lang="en-US" sz="2400" b="1" dirty="0">
                <a:latin typeface="+mj-lt"/>
                <a:ea typeface="+mn-lt"/>
                <a:cs typeface="+mn-lt"/>
              </a:rPr>
              <a:t>files.carli.illinois.edu </a:t>
            </a:r>
            <a:r>
              <a:rPr lang="en-US" sz="2400" dirty="0">
                <a:latin typeface="+mj-lt"/>
                <a:ea typeface="+mn-lt"/>
                <a:cs typeface="+mn-lt"/>
              </a:rPr>
              <a:t>SFTP server.</a:t>
            </a:r>
          </a:p>
          <a:p>
            <a:pPr marL="514350" lvl="1" indent="-339725">
              <a:spcAft>
                <a:spcPts val="300"/>
              </a:spcAft>
              <a:buFont typeface="Arial" panose="020B0604020202020204" pitchFamily="34" charset="0"/>
              <a:buChar char="•"/>
            </a:pPr>
            <a:r>
              <a:rPr lang="en-US" sz="2400" dirty="0">
                <a:latin typeface="+mj-lt"/>
                <a:ea typeface="+mn-lt"/>
                <a:cs typeface="+mn-lt"/>
              </a:rPr>
              <a:t>Date/Time: Wednesday, Nov. 4 at 9:00pm CST</a:t>
            </a:r>
          </a:p>
          <a:p>
            <a:pPr marL="514350" lvl="1" indent="-339725">
              <a:spcAft>
                <a:spcPts val="300"/>
              </a:spcAft>
              <a:buFont typeface="Arial" panose="020B0604020202020204" pitchFamily="34" charset="0"/>
              <a:buChar char="•"/>
            </a:pPr>
            <a:r>
              <a:rPr lang="en-US" sz="2400" dirty="0">
                <a:latin typeface="+mj-lt"/>
                <a:ea typeface="+mn-lt"/>
                <a:cs typeface="+mn-lt"/>
              </a:rPr>
              <a:t>The server’s IP address changes from 192.17.55.196 to 3.22.214.105</a:t>
            </a:r>
          </a:p>
          <a:p>
            <a:pPr marL="514350" lvl="2" indent="-339725">
              <a:spcAft>
                <a:spcPts val="300"/>
              </a:spcAft>
              <a:buFont typeface="Arial" panose="020B0604020202020204" pitchFamily="34" charset="0"/>
              <a:buChar char="•"/>
            </a:pPr>
            <a:r>
              <a:rPr lang="en-US" sz="2400" dirty="0">
                <a:latin typeface="+mj-lt"/>
                <a:ea typeface="+mn-lt"/>
                <a:cs typeface="+mn-lt"/>
              </a:rPr>
              <a:t>If your institution relies on (egress) firewall configuration settings in order to access </a:t>
            </a:r>
            <a:r>
              <a:rPr lang="en-US" sz="2400" dirty="0" err="1">
                <a:latin typeface="+mj-lt"/>
                <a:ea typeface="+mn-lt"/>
                <a:cs typeface="+mn-lt"/>
              </a:rPr>
              <a:t>files.carli.illinois.edu</a:t>
            </a:r>
            <a:r>
              <a:rPr lang="en-US" sz="2400" dirty="0">
                <a:latin typeface="+mj-lt"/>
                <a:ea typeface="+mn-lt"/>
                <a:cs typeface="+mn-lt"/>
              </a:rPr>
              <a:t>, please alert your networking department staff of this upcoming IP address change.</a:t>
            </a:r>
          </a:p>
          <a:p>
            <a:pPr marL="514350" lvl="1" indent="-339725">
              <a:buFont typeface="Arial" panose="020B0604020202020204" pitchFamily="34" charset="0"/>
              <a:buChar char="•"/>
            </a:pPr>
            <a:r>
              <a:rPr lang="en-US" sz="2400" dirty="0">
                <a:latin typeface="+mj-lt"/>
                <a:ea typeface="+mn-lt"/>
                <a:cs typeface="+mn-lt"/>
              </a:rPr>
              <a:t>With the migration to vendor-hosted Alma and </a:t>
            </a:r>
            <a:r>
              <a:rPr lang="en-US" sz="2400" dirty="0" err="1">
                <a:latin typeface="+mj-lt"/>
                <a:ea typeface="+mn-lt"/>
                <a:cs typeface="+mn-lt"/>
              </a:rPr>
              <a:t>PrimoVE</a:t>
            </a:r>
            <a:r>
              <a:rPr lang="en-US" sz="2400" dirty="0">
                <a:latin typeface="+mj-lt"/>
                <a:ea typeface="+mn-lt"/>
                <a:cs typeface="+mn-lt"/>
              </a:rPr>
              <a:t>, it is no longer cost effective for CARLI to run its own hardware; all remaining CARLI servers are being migrated to the Amazon Web Services (AWS) cloud.</a:t>
            </a:r>
          </a:p>
          <a:p>
            <a:pPr marL="800100" lvl="1" indent="-342900">
              <a:buFont typeface="Arial" panose="020B0604020202020204" pitchFamily="34" charset="0"/>
              <a:buChar char="•"/>
            </a:pPr>
            <a:endParaRPr lang="en-US" sz="2400" dirty="0">
              <a:latin typeface="+mj-lt"/>
              <a:ea typeface="+mn-lt"/>
              <a:cs typeface="+mn-lt"/>
            </a:endParaRPr>
          </a:p>
          <a:p>
            <a:pPr marL="800100" lvl="1" indent="-342900">
              <a:buFont typeface="Arial" panose="020B0604020202020204" pitchFamily="34" charset="0"/>
              <a:buChar char="•"/>
            </a:pPr>
            <a:endParaRPr lang="en-US" sz="2400" dirty="0">
              <a:latin typeface="+mj-lt"/>
              <a:ea typeface="+mn-lt"/>
              <a:cs typeface="+mn-lt"/>
            </a:endParaRPr>
          </a:p>
        </p:txBody>
      </p:sp>
    </p:spTree>
    <p:extLst>
      <p:ext uri="{BB962C8B-B14F-4D97-AF65-F5344CB8AC3E}">
        <p14:creationId xmlns:p14="http://schemas.microsoft.com/office/powerpoint/2010/main" val="2874644148"/>
      </p:ext>
    </p:extLst>
  </p:cSld>
  <p:clrMapOvr>
    <a:masterClrMapping/>
  </p:clrMapOvr>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3276</TotalTime>
  <Words>2539</Words>
  <Application>Microsoft Office PowerPoint</Application>
  <PresentationFormat>Letter Paper (8.5x11 in)</PresentationFormat>
  <Paragraphs>173</Paragraphs>
  <Slides>16</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Cambria</vt:lpstr>
      <vt:lpstr>Times New Roman</vt:lpstr>
      <vt:lpstr>Presentation11</vt:lpstr>
      <vt:lpstr>1_Presentation11</vt:lpstr>
      <vt:lpstr>I-Share Alma Primo VE Office hours will start shortly</vt:lpstr>
      <vt:lpstr>“I’ll take Voyager, Alma, &amp; Primo VE Potpourri for $1000, Alex” October 22, 2020</vt:lpstr>
      <vt:lpstr>Agenda Office Hours 10/22/2020</vt:lpstr>
      <vt:lpstr>Voyager, Library Catalogs, and SFx Servers</vt:lpstr>
      <vt:lpstr>Voyager, Library Catalogs, and SFx Servers</vt:lpstr>
      <vt:lpstr>Access to Voyager Data</vt:lpstr>
      <vt:lpstr>Access to Voyager Data (cont.)</vt:lpstr>
      <vt:lpstr>Voyager, Library Catalogs, and SFx Servers</vt:lpstr>
      <vt:lpstr>CARLI Files Server Update</vt:lpstr>
      <vt:lpstr>November 2020 Alma Primo VE MONTHLY Release</vt:lpstr>
      <vt:lpstr>November 2020 Alma Primo VE Monthly Release</vt:lpstr>
      <vt:lpstr>Analytics update: Save your local analyses!</vt:lpstr>
      <vt:lpstr>CARLI Alma &amp; Primo VE latest documentation updates</vt:lpstr>
      <vt:lpstr>Ex Libris Idea Exchange</vt:lpstr>
      <vt:lpstr>Questions</vt:lpstr>
      <vt:lpstr>I-Share  Alma Primo VE Office hours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Alma Primo VE Office hours will start shortly</dc:title>
  <dc:creator>Masciadrelli, Jennifer</dc:creator>
  <cp:lastModifiedBy>Masciadrelli, Jennifer</cp:lastModifiedBy>
  <cp:revision>429</cp:revision>
  <dcterms:created xsi:type="dcterms:W3CDTF">2019-09-18T17:05:10Z</dcterms:created>
  <dcterms:modified xsi:type="dcterms:W3CDTF">2020-10-22T18:37:21Z</dcterms:modified>
</cp:coreProperties>
</file>